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291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2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32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5" autoAdjust="0"/>
    <p:restoredTop sz="96622" autoAdjust="0"/>
  </p:normalViewPr>
  <p:slideViewPr>
    <p:cSldViewPr snapToGrid="0" snapToObjects="1">
      <p:cViewPr varScale="1">
        <p:scale>
          <a:sx n="117" d="100"/>
          <a:sy n="117" d="100"/>
        </p:scale>
        <p:origin x="619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 noRot="1" noMove="1" noResize="1" noEditPoints="1" noAdjustHandles="1" noChangeArrowheads="1" noChangeShapeType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3651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051ADF9-2D25-4C3C-A616-90A5B22BF2BA}"/>
              </a:ext>
            </a:extLst>
          </p:cNvPr>
          <p:cNvSpPr txBox="1">
            <a:spLocks/>
          </p:cNvSpPr>
          <p:nvPr userDrawn="1"/>
        </p:nvSpPr>
        <p:spPr>
          <a:xfrm>
            <a:off x="407986" y="6404949"/>
            <a:ext cx="368773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500" b="1" dirty="0"/>
              <a:t>TE-CRG-IC</a:t>
            </a:r>
          </a:p>
          <a:p>
            <a:pPr algn="l"/>
            <a:r>
              <a:rPr lang="en-US" sz="1500" b="0" dirty="0"/>
              <a:t>29/05/2024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039DE1A-93E3-41F6-8F21-D8376AA7B065}"/>
              </a:ext>
            </a:extLst>
          </p:cNvPr>
          <p:cNvSpPr txBox="1">
            <a:spLocks/>
          </p:cNvSpPr>
          <p:nvPr userDrawn="1"/>
        </p:nvSpPr>
        <p:spPr>
          <a:xfrm>
            <a:off x="941411" y="6360448"/>
            <a:ext cx="18017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TE-CRG-IC</a:t>
            </a:r>
            <a:r>
              <a:rPr lang="en-US" b="0" dirty="0"/>
              <a:t>	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29/05/2024</a:t>
            </a:r>
            <a:endParaRPr lang="en-US" b="0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4E2510C-67DE-4340-8237-8C6957D475B0}"/>
              </a:ext>
            </a:extLst>
          </p:cNvPr>
          <p:cNvSpPr txBox="1">
            <a:spLocks/>
          </p:cNvSpPr>
          <p:nvPr userDrawn="1"/>
        </p:nvSpPr>
        <p:spPr>
          <a:xfrm>
            <a:off x="11102759" y="6356201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5" r:id="rId4"/>
    <p:sldLayoutId id="2147483668" r:id="rId5"/>
    <p:sldLayoutId id="2147483674" r:id="rId6"/>
    <p:sldLayoutId id="2147483652" r:id="rId7"/>
    <p:sldLayoutId id="2147483653" r:id="rId8"/>
    <p:sldLayoutId id="2147483661" r:id="rId9"/>
    <p:sldLayoutId id="2147483666" r:id="rId10"/>
    <p:sldLayoutId id="2147483667" r:id="rId11"/>
    <p:sldLayoutId id="2147483658" r:id="rId12"/>
    <p:sldLayoutId id="2147483659" r:id="rId13"/>
    <p:sldLayoutId id="2147483673" r:id="rId14"/>
    <p:sldLayoutId id="2147483660" r:id="rId15"/>
    <p:sldLayoutId id="2147483671" r:id="rId16"/>
    <p:sldLayoutId id="2147483651" r:id="rId17"/>
    <p:sldLayoutId id="2147483654" r:id="rId18"/>
    <p:sldLayoutId id="2147483669" r:id="rId19"/>
    <p:sldLayoutId id="2147483655" r:id="rId20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0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sv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8.svg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sv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54B4F1E-9533-A92C-9449-0C1AB8BF72BD}"/>
              </a:ext>
            </a:extLst>
          </p:cNvPr>
          <p:cNvSpPr txBox="1">
            <a:spLocks/>
          </p:cNvSpPr>
          <p:nvPr/>
        </p:nvSpPr>
        <p:spPr bwMode="auto">
          <a:xfrm>
            <a:off x="320380" y="3010790"/>
            <a:ext cx="11528983" cy="20404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dirty="0"/>
              <a:t>Design and implementation of model-based control for cryogenics process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4757CA0-DA61-21AC-8823-DA43A6ADA7D8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407987" y="5051272"/>
            <a:ext cx="11376026" cy="977462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ts val="120"/>
              </a:lnSpc>
              <a:defRPr/>
            </a:pPr>
            <a:endParaRPr lang="en-GB" sz="1800" noProof="0" dirty="0"/>
          </a:p>
          <a:p>
            <a:pPr>
              <a:lnSpc>
                <a:spcPts val="120"/>
              </a:lnSpc>
              <a:defRPr/>
            </a:pPr>
            <a:r>
              <a:rPr lang="en-GB" sz="1800" noProof="0" dirty="0"/>
              <a:t>Author : Keanu Buch </a:t>
            </a:r>
            <a:endParaRPr lang="en-GB" noProof="0" dirty="0"/>
          </a:p>
          <a:p>
            <a:pPr>
              <a:lnSpc>
                <a:spcPts val="120"/>
              </a:lnSpc>
              <a:defRPr/>
            </a:pPr>
            <a:r>
              <a:rPr lang="en-GB" sz="1800" noProof="0" dirty="0"/>
              <a:t>Supervisors : Thomas Barbe &amp; Marco </a:t>
            </a:r>
            <a:r>
              <a:rPr lang="en-GB" sz="1800" noProof="0" dirty="0" err="1"/>
              <a:t>Pezzetti</a:t>
            </a:r>
            <a:endParaRPr lang="en-GB" sz="1800" noProof="0" dirty="0"/>
          </a:p>
          <a:p>
            <a:pPr algn="l">
              <a:lnSpc>
                <a:spcPts val="120"/>
              </a:lnSpc>
              <a:defRPr/>
            </a:pPr>
            <a:r>
              <a:rPr lang="en-GB" sz="1800" noProof="0" dirty="0"/>
              <a:t>Date : </a:t>
            </a:r>
            <a:r>
              <a:rPr lang="en-GB" sz="1800" dirty="0"/>
              <a:t>29</a:t>
            </a:r>
            <a:r>
              <a:rPr lang="en-GB" sz="1800" noProof="0" dirty="0"/>
              <a:t>/05/2024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232B7-831C-C80E-2A2B-34B701C21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noProof="0" dirty="0"/>
              <a:t>Smith Predictor controller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840278C-ED2F-DE11-998A-80996CA13C47}"/>
                  </a:ext>
                </a:extLst>
              </p:cNvPr>
              <p:cNvSpPr txBox="1"/>
              <p:nvPr/>
            </p:nvSpPr>
            <p:spPr bwMode="auto">
              <a:xfrm>
                <a:off x="63432" y="1793507"/>
                <a:ext cx="10412412" cy="4487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BE" dirty="0">
                    <a:solidFill>
                      <a:schemeClr val="tx2"/>
                    </a:solidFill>
                  </a:rPr>
                  <a:t>Close </a:t>
                </a:r>
                <a:r>
                  <a:rPr lang="fr-BE" dirty="0" err="1">
                    <a:solidFill>
                      <a:schemeClr val="tx2"/>
                    </a:solidFill>
                  </a:rPr>
                  <a:t>loop</a:t>
                </a:r>
                <a:r>
                  <a:rPr lang="fr-BE" dirty="0">
                    <a:solidFill>
                      <a:schemeClr val="tx2"/>
                    </a:solidFill>
                  </a:rPr>
                  <a:t> </a:t>
                </a:r>
                <a:r>
                  <a:rPr lang="fr-BE" dirty="0" err="1">
                    <a:solidFill>
                      <a:schemeClr val="tx2"/>
                    </a:solidFill>
                  </a:rPr>
                  <a:t>transfer</a:t>
                </a:r>
                <a:r>
                  <a:rPr lang="fr-BE" dirty="0">
                    <a:solidFill>
                      <a:schemeClr val="tx2"/>
                    </a:solidFill>
                  </a:rPr>
                  <a:t> </a:t>
                </a:r>
                <a:r>
                  <a:rPr lang="fr-BE" dirty="0" err="1">
                    <a:solidFill>
                      <a:schemeClr val="tx2"/>
                    </a:solidFill>
                  </a:rPr>
                  <a:t>function</a:t>
                </a:r>
                <a:r>
                  <a:rPr lang="fr-BE" dirty="0">
                    <a:solidFill>
                      <a:schemeClr val="tx2"/>
                    </a:solidFill>
                  </a:rPr>
                  <a:t> 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Pv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𝑆𝑝</m:t>
                        </m:r>
                      </m:den>
                    </m:f>
                    <m:r>
                      <a:rPr lang="fr-B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sSup>
                          <m:sSup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</m:num>
                      <m:den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acc>
                          <m:accPr>
                            <m:chr m:val="̃"/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  <m:d>
                          <m:d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∗(</m:t>
                        </m:r>
                        <m:acc>
                          <m:accPr>
                            <m:chr m:val="̃"/>
                            <m:ctrlP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  <m:d>
                          <m:dPr>
                            <m:ctrlP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sSup>
                          <m:sSupPr>
                            <m:ctrlP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sSup>
                          <m:sSupPr>
                            <m:ctrlP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BE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fr-BE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Perfect scenario : model mismatch = 0   </a:t>
                </a:r>
                <a14:m>
                  <m:oMath xmlns:m="http://schemas.openxmlformats.org/officeDocument/2006/math">
                    <m:r>
                      <a:rPr lang="fr-B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fr-B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sSup>
                          <m:sSup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</m:num>
                      <m:den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acc>
                          <m:accPr>
                            <m:chr m:val="̃"/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  <m:d>
                          <m:d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den>
                    </m:f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Temperature SP selection :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dirty="0">
                    <a:solidFill>
                      <a:schemeClr val="tx2"/>
                    </a:solidFill>
                  </a:rPr>
                  <a:t>Tin 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𝑀𝑟</m:t>
                                </m:r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𝑃𝑅</m:t>
                                </m:r>
                              </m:e>
                            </m:d>
                          </m:num>
                          <m:den>
                            <m:acc>
                              <m:accPr>
                                <m:chr m:val="̇"/>
                                <m:ctrlP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𝑃𝑜𝑢𝑡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b="0" dirty="0">
                    <a:solidFill>
                      <a:srgbClr val="FF0000"/>
                    </a:solidFill>
                  </a:rPr>
                  <a:t> </a:t>
                </a:r>
                <a:r>
                  <a:rPr lang="en-US" b="0" dirty="0">
                    <a:solidFill>
                      <a:schemeClr val="tx2"/>
                    </a:solidFill>
                  </a:rPr>
                  <a:t>St. { Choke &lt; </a:t>
                </a:r>
                <a:r>
                  <a:rPr lang="en-US" b="0" dirty="0" err="1">
                    <a:solidFill>
                      <a:schemeClr val="tx2"/>
                    </a:solidFill>
                  </a:rPr>
                  <a:t>Pr</a:t>
                </a:r>
                <a:r>
                  <a:rPr lang="en-US" b="0" dirty="0">
                    <a:solidFill>
                      <a:schemeClr val="tx2"/>
                    </a:solidFill>
                  </a:rPr>
                  <a:t>/</a:t>
                </a:r>
                <a:r>
                  <a:rPr lang="en-US" b="0" dirty="0" err="1">
                    <a:solidFill>
                      <a:schemeClr val="tx2"/>
                    </a:solidFill>
                  </a:rPr>
                  <a:t>Mr</a:t>
                </a:r>
                <a:r>
                  <a:rPr lang="en-US" b="0" dirty="0">
                    <a:solidFill>
                      <a:schemeClr val="tx2"/>
                    </a:solidFill>
                  </a:rPr>
                  <a:t> &lt; Surge ; 0&lt;Valve opening&lt;100}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endParaRPr lang="en-US" b="0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dirty="0">
                    <a:solidFill>
                      <a:schemeClr val="tx2"/>
                    </a:solidFill>
                  </a:rPr>
                  <a:t>Average Tin that satisfies surge and choke constraints</a:t>
                </a:r>
              </a:p>
              <a:p>
                <a:pPr lvl="1"/>
                <a:endParaRPr lang="en-US" b="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Delay is time varying  needs to be updated every sampling second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840278C-ED2F-DE11-998A-80996CA13C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432" y="1793507"/>
                <a:ext cx="10412412" cy="4487126"/>
              </a:xfrm>
              <a:prstGeom prst="rect">
                <a:avLst/>
              </a:prstGeom>
              <a:blipFill>
                <a:blip r:embed="rId2"/>
                <a:stretch>
                  <a:fillRect l="-4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FF4E1D0-BC95-D8D2-E187-274FAE767D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13"/>
          <a:stretch/>
        </p:blipFill>
        <p:spPr>
          <a:xfrm>
            <a:off x="6749075" y="106092"/>
            <a:ext cx="5442925" cy="1885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4436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AB2B348-5807-C61E-F4CA-B0A62E7E2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84875"/>
            <a:ext cx="11376025" cy="546796"/>
          </a:xfrm>
        </p:spPr>
        <p:txBody>
          <a:bodyPr/>
          <a:lstStyle/>
          <a:p>
            <a:r>
              <a:rPr lang="en-GB" noProof="0" dirty="0"/>
              <a:t>4. Cryogenic PI controller 1/2</a:t>
            </a:r>
          </a:p>
        </p:txBody>
      </p:sp>
      <p:sp>
        <p:nvSpPr>
          <p:cNvPr id="5" name="ZoneTexte 23">
            <a:extLst>
              <a:ext uri="{FF2B5EF4-FFF2-40B4-BE49-F238E27FC236}">
                <a16:creationId xmlns:a16="http://schemas.microsoft.com/office/drawing/2014/main" id="{D7AE821C-3CAA-D604-3667-C72071441D4D}"/>
              </a:ext>
            </a:extLst>
          </p:cNvPr>
          <p:cNvSpPr txBox="1"/>
          <p:nvPr/>
        </p:nvSpPr>
        <p:spPr bwMode="auto">
          <a:xfrm>
            <a:off x="284224" y="1186054"/>
            <a:ext cx="4890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u="sng" dirty="0">
                <a:solidFill>
                  <a:schemeClr val="tx2"/>
                </a:solidFill>
              </a:rPr>
              <a:t>PI tuning </a:t>
            </a:r>
            <a:r>
              <a:rPr lang="fr-BE" u="sng" dirty="0" err="1">
                <a:solidFill>
                  <a:schemeClr val="tx2"/>
                </a:solidFill>
              </a:rPr>
              <a:t>with</a:t>
            </a:r>
            <a:r>
              <a:rPr lang="fr-BE" u="sng" dirty="0">
                <a:solidFill>
                  <a:schemeClr val="tx2"/>
                </a:solidFill>
              </a:rPr>
              <a:t> Ziegler-Nichols and Trial </a:t>
            </a:r>
            <a:r>
              <a:rPr lang="fr-BE" u="sng" dirty="0" err="1">
                <a:solidFill>
                  <a:schemeClr val="tx2"/>
                </a:solidFill>
              </a:rPr>
              <a:t>error</a:t>
            </a:r>
            <a:r>
              <a:rPr lang="fr-BE" u="sng" dirty="0">
                <a:solidFill>
                  <a:schemeClr val="tx2"/>
                </a:solidFill>
              </a:rPr>
              <a:t> :</a:t>
            </a:r>
            <a:endParaRPr lang="fr-BE" dirty="0">
              <a:solidFill>
                <a:schemeClr val="tx2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47A12A8-AA60-FAA5-A891-9304E43D3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671" y="2572124"/>
            <a:ext cx="5625465" cy="27266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BEBAFA-FE3B-FD70-E439-478095D163F5}"/>
              </a:ext>
            </a:extLst>
          </p:cNvPr>
          <p:cNvSpPr txBox="1"/>
          <p:nvPr/>
        </p:nvSpPr>
        <p:spPr bwMode="auto">
          <a:xfrm>
            <a:off x="1785556" y="2151940"/>
            <a:ext cx="2139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CCU-PV evolution</a:t>
            </a:r>
            <a:endParaRPr lang="en-GB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5CFA4C-6FF5-66F2-8D0F-5124479A144C}"/>
                  </a:ext>
                </a:extLst>
              </p:cNvPr>
              <p:cNvSpPr txBox="1"/>
              <p:nvPr/>
            </p:nvSpPr>
            <p:spPr bwMode="auto">
              <a:xfrm>
                <a:off x="7643812" y="2060501"/>
                <a:ext cx="21396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2"/>
                    </a:solidFill>
                  </a:rPr>
                  <a:t>CCU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𝐼𝑛𝑙𝑒𝑡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 evolution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5CFA4C-6FF5-66F2-8D0F-5124479A1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43812" y="2060501"/>
                <a:ext cx="2139696" cy="338554"/>
              </a:xfrm>
              <a:prstGeom prst="rect">
                <a:avLst/>
              </a:prstGeom>
              <a:blipFill>
                <a:blip r:embed="rId4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phic 8">
            <a:extLst>
              <a:ext uri="{FF2B5EF4-FFF2-40B4-BE49-F238E27FC236}">
                <a16:creationId xmlns:a16="http://schemas.microsoft.com/office/drawing/2014/main" id="{52066971-BD90-2AE8-72A5-F2C8A5F7F1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60901" y="2490494"/>
            <a:ext cx="6185933" cy="28898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80C45A-31A7-2A72-3C08-1D36FD628EC2}"/>
              </a:ext>
            </a:extLst>
          </p:cNvPr>
          <p:cNvSpPr txBox="1"/>
          <p:nvPr/>
        </p:nvSpPr>
        <p:spPr bwMode="auto">
          <a:xfrm>
            <a:off x="7540486" y="5524859"/>
            <a:ext cx="2816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tx2"/>
                </a:solidFill>
              </a:rPr>
              <a:t>Kp</a:t>
            </a:r>
            <a:r>
              <a:rPr lang="en-US" dirty="0">
                <a:solidFill>
                  <a:schemeClr val="tx2"/>
                </a:solidFill>
              </a:rPr>
              <a:t> = 3; Ti = 50 [s]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E9CA5-077B-B420-8CCE-4BCEF5FBDE7A}"/>
              </a:ext>
            </a:extLst>
          </p:cNvPr>
          <p:cNvSpPr txBox="1"/>
          <p:nvPr/>
        </p:nvSpPr>
        <p:spPr bwMode="auto">
          <a:xfrm>
            <a:off x="1447359" y="5491728"/>
            <a:ext cx="2816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tx2"/>
                </a:solidFill>
              </a:rPr>
              <a:t>Kp</a:t>
            </a:r>
            <a:r>
              <a:rPr lang="en-US" dirty="0">
                <a:solidFill>
                  <a:schemeClr val="tx2"/>
                </a:solidFill>
              </a:rPr>
              <a:t> = 7; Ti = 90 [s]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FD9C56-AF29-1310-5730-2B36A3450EBE}"/>
              </a:ext>
            </a:extLst>
          </p:cNvPr>
          <p:cNvSpPr txBox="1"/>
          <p:nvPr/>
        </p:nvSpPr>
        <p:spPr bwMode="auto">
          <a:xfrm>
            <a:off x="295865" y="63998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“performance in simulation”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5A1AD23-A5EF-01CA-82C1-554968FBE871}"/>
              </a:ext>
            </a:extLst>
          </p:cNvPr>
          <p:cNvCxnSpPr>
            <a:cxnSpLocks/>
          </p:cNvCxnSpPr>
          <p:nvPr/>
        </p:nvCxnSpPr>
        <p:spPr>
          <a:xfrm>
            <a:off x="6096000" y="4036423"/>
            <a:ext cx="1392234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3456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0">
            <a:extLst>
              <a:ext uri="{FF2B5EF4-FFF2-40B4-BE49-F238E27FC236}">
                <a16:creationId xmlns:a16="http://schemas.microsoft.com/office/drawing/2014/main" id="{15A2792D-72E1-3B3D-B1A1-73E36F721E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235" r="4614"/>
          <a:stretch/>
        </p:blipFill>
        <p:spPr>
          <a:xfrm>
            <a:off x="193191" y="1583667"/>
            <a:ext cx="5687802" cy="4680000"/>
          </a:xfrm>
          <a:prstGeom prst="rect">
            <a:avLst/>
          </a:prstGeom>
        </p:spPr>
      </p:pic>
      <p:pic>
        <p:nvPicPr>
          <p:cNvPr id="3" name="Graphique 5">
            <a:extLst>
              <a:ext uri="{FF2B5EF4-FFF2-40B4-BE49-F238E27FC236}">
                <a16:creationId xmlns:a16="http://schemas.microsoft.com/office/drawing/2014/main" id="{55B5F78E-8A9C-9D5E-BDC1-DAF2F9F6E7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260" r="5512"/>
          <a:stretch/>
        </p:blipFill>
        <p:spPr>
          <a:xfrm>
            <a:off x="6202148" y="1583667"/>
            <a:ext cx="5692627" cy="4680000"/>
          </a:xfrm>
          <a:prstGeom prst="rect">
            <a:avLst/>
          </a:prstGeom>
        </p:spPr>
      </p:pic>
      <p:sp>
        <p:nvSpPr>
          <p:cNvPr id="4" name="ZoneTexte 11">
            <a:extLst>
              <a:ext uri="{FF2B5EF4-FFF2-40B4-BE49-F238E27FC236}">
                <a16:creationId xmlns:a16="http://schemas.microsoft.com/office/drawing/2014/main" id="{DAB68AA4-6780-F691-0278-0C5CA6ECABE2}"/>
              </a:ext>
            </a:extLst>
          </p:cNvPr>
          <p:cNvSpPr txBox="1"/>
          <p:nvPr/>
        </p:nvSpPr>
        <p:spPr bwMode="auto">
          <a:xfrm>
            <a:off x="456503" y="1156450"/>
            <a:ext cx="3553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u="sng" dirty="0">
                <a:solidFill>
                  <a:schemeClr val="tx2"/>
                </a:solidFill>
              </a:rPr>
              <a:t>PI tuning </a:t>
            </a:r>
            <a:r>
              <a:rPr lang="fr-BE" u="sng" dirty="0" err="1">
                <a:solidFill>
                  <a:schemeClr val="tx2"/>
                </a:solidFill>
              </a:rPr>
              <a:t>effect</a:t>
            </a:r>
            <a:r>
              <a:rPr lang="fr-BE" u="sng" dirty="0">
                <a:solidFill>
                  <a:schemeClr val="tx2"/>
                </a:solidFill>
              </a:rPr>
              <a:t> on </a:t>
            </a:r>
            <a:r>
              <a:rPr lang="fr-BE" u="sng" dirty="0" err="1">
                <a:solidFill>
                  <a:schemeClr val="tx2"/>
                </a:solidFill>
              </a:rPr>
              <a:t>Surge</a:t>
            </a:r>
            <a:r>
              <a:rPr lang="fr-BE" u="sng" dirty="0">
                <a:solidFill>
                  <a:schemeClr val="tx2"/>
                </a:solidFill>
              </a:rPr>
              <a:t>/Choke</a:t>
            </a:r>
            <a:r>
              <a:rPr lang="fr-BE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1B4041-FC5C-6CCE-0EEA-B08488DB9BA6}"/>
              </a:ext>
            </a:extLst>
          </p:cNvPr>
          <p:cNvSpPr txBox="1">
            <a:spLocks/>
          </p:cNvSpPr>
          <p:nvPr/>
        </p:nvSpPr>
        <p:spPr bwMode="auto">
          <a:xfrm>
            <a:off x="369781" y="84875"/>
            <a:ext cx="11376025" cy="54679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Existant</a:t>
            </a:r>
            <a:r>
              <a:rPr lang="en-US" dirty="0"/>
              <a:t> cryogenic PI controller 2/2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F22E9A-D685-0AFD-1C44-2A71C0556080}"/>
              </a:ext>
            </a:extLst>
          </p:cNvPr>
          <p:cNvSpPr txBox="1"/>
          <p:nvPr/>
        </p:nvSpPr>
        <p:spPr bwMode="auto">
          <a:xfrm>
            <a:off x="295865" y="63998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“performance in simulation”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BD9CDAF-ABCA-2D9B-02BE-D0CEA7B237EB}"/>
              </a:ext>
            </a:extLst>
          </p:cNvPr>
          <p:cNvCxnSpPr>
            <a:cxnSpLocks/>
          </p:cNvCxnSpPr>
          <p:nvPr/>
        </p:nvCxnSpPr>
        <p:spPr>
          <a:xfrm>
            <a:off x="7498080" y="3596640"/>
            <a:ext cx="1438656" cy="25997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AC97FC8-45FC-1994-4EFB-228850E5532C}"/>
              </a:ext>
            </a:extLst>
          </p:cNvPr>
          <p:cNvSpPr txBox="1"/>
          <p:nvPr/>
        </p:nvSpPr>
        <p:spPr bwMode="auto">
          <a:xfrm>
            <a:off x="6845808" y="3261360"/>
            <a:ext cx="1481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SURGE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507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>
            <a:extLst>
              <a:ext uri="{FF2B5EF4-FFF2-40B4-BE49-F238E27FC236}">
                <a16:creationId xmlns:a16="http://schemas.microsoft.com/office/drawing/2014/main" id="{1381091D-3639-5C8B-2D6D-CD4314F5A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9522"/>
            <a:ext cx="11376025" cy="1065742"/>
          </a:xfrm>
        </p:spPr>
        <p:txBody>
          <a:bodyPr/>
          <a:lstStyle/>
          <a:p>
            <a:r>
              <a:rPr lang="en-GB" noProof="0" dirty="0"/>
              <a:t>Delay effects on close loop stability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6">
                <a:extLst>
                  <a:ext uri="{FF2B5EF4-FFF2-40B4-BE49-F238E27FC236}">
                    <a16:creationId xmlns:a16="http://schemas.microsoft.com/office/drawing/2014/main" id="{B63EFC49-9E35-2EFA-B632-287573E8DF72}"/>
                  </a:ext>
                </a:extLst>
              </p:cNvPr>
              <p:cNvSpPr txBox="1"/>
              <p:nvPr/>
            </p:nvSpPr>
            <p:spPr bwMode="auto">
              <a:xfrm>
                <a:off x="326849" y="1131119"/>
                <a:ext cx="6517462" cy="5182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num>
                      <m:den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sSup>
                          <m:sSup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</m:den>
                    </m:f>
                  </m:oMath>
                </a14:m>
                <a:endParaRPr lang="en-GB" b="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sSup>
                      <m:sSup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𝑠𝑡</m:t>
                        </m:r>
                      </m:sup>
                    </m:sSup>
                  </m:oMath>
                </a14:m>
                <a:endParaRPr lang="en-GB" dirty="0">
                  <a:solidFill>
                    <a:schemeClr val="tx2"/>
                  </a:solidFill>
                </a:endParaRPr>
              </a:p>
              <a:p>
                <a:endParaRPr lang="en-GB" dirty="0">
                  <a:solidFill>
                    <a:schemeClr val="tx2"/>
                  </a:solidFill>
                </a:endParaRPr>
              </a:p>
              <a:p>
                <a:r>
                  <a:rPr lang="en-GB" u="sng" dirty="0">
                    <a:solidFill>
                      <a:schemeClr val="tx2"/>
                    </a:solidFill>
                  </a:rPr>
                  <a:t>Instability condition </a:t>
                </a:r>
                <a:r>
                  <a:rPr lang="en-GB" dirty="0">
                    <a:solidFill>
                      <a:schemeClr val="tx2"/>
                    </a:solidFill>
                  </a:rPr>
                  <a:t>:</a:t>
                </a:r>
                <a14:m>
                  <m:oMath xmlns:m="http://schemas.openxmlformats.org/officeDocument/2006/math"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endParaRPr lang="en-GB" dirty="0">
                  <a:solidFill>
                    <a:schemeClr val="tx2"/>
                  </a:solidFill>
                </a:endParaRPr>
              </a:p>
              <a:p>
                <a:endParaRPr lang="en-GB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GB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Phase margin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=180+</m:t>
                    </m:r>
                    <m:func>
                      <m:func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arctan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𝐿</m:t>
                            </m:r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𝑠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en-GB" b="0" dirty="0">
                  <a:solidFill>
                    <a:schemeClr val="tx2"/>
                  </a:solidFill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endParaRPr lang="en-GB" b="0" dirty="0">
                  <a:solidFill>
                    <a:schemeClr val="tx2"/>
                  </a:solidFill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GB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Gain margin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𝐿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(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𝑠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)</m:t>
                            </m:r>
                          </m:e>
                        </m:d>
                      </m:den>
                    </m:f>
                  </m:oMath>
                </a14:m>
                <a:r>
                  <a:rPr lang="en-GB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endParaRPr lang="en-GB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Indicative Values for robust stability :</a:t>
                </a:r>
              </a:p>
              <a:p>
                <a:endParaRPr lang="en-GB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2&lt;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&lt;10</m:t>
                    </m:r>
                  </m:oMath>
                </a14:m>
                <a:endParaRPr lang="en-GB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30°</m:t>
                        </m:r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&lt;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𝑃</m:t>
                        </m:r>
                      </m:e>
                      <m:sub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sub>
                    </m:sSub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&lt;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60°</m:t>
                    </m:r>
                  </m:oMath>
                </a14:m>
                <a:endParaRPr lang="en-GB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r>
                  <a:rPr lang="en-GB" i="1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GB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Increase in delay lowers close-loop stability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ZoneTexte 6">
                <a:extLst>
                  <a:ext uri="{FF2B5EF4-FFF2-40B4-BE49-F238E27FC236}">
                    <a16:creationId xmlns:a16="http://schemas.microsoft.com/office/drawing/2014/main" id="{B63EFC49-9E35-2EFA-B632-287573E8DF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6849" y="1131119"/>
                <a:ext cx="6517462" cy="5182444"/>
              </a:xfrm>
              <a:prstGeom prst="rect">
                <a:avLst/>
              </a:prstGeom>
              <a:blipFill>
                <a:blip r:embed="rId2"/>
                <a:stretch>
                  <a:fillRect l="-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phic 3">
            <a:extLst>
              <a:ext uri="{FF2B5EF4-FFF2-40B4-BE49-F238E27FC236}">
                <a16:creationId xmlns:a16="http://schemas.microsoft.com/office/drawing/2014/main" id="{E00F6B8F-AFB5-CE96-5EC8-84DE7EBDC4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112" t="5996" r="6524"/>
          <a:stretch/>
        </p:blipFill>
        <p:spPr>
          <a:xfrm>
            <a:off x="6288157" y="1429287"/>
            <a:ext cx="5632174" cy="458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171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>
            <a:extLst>
              <a:ext uri="{FF2B5EF4-FFF2-40B4-BE49-F238E27FC236}">
                <a16:creationId xmlns:a16="http://schemas.microsoft.com/office/drawing/2014/main" id="{94129E0D-5213-59CF-2E7D-E5E1B6D90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03" y="304981"/>
            <a:ext cx="7602702" cy="1065742"/>
          </a:xfrm>
        </p:spPr>
        <p:txBody>
          <a:bodyPr/>
          <a:lstStyle/>
          <a:p>
            <a:r>
              <a:rPr lang="en-GB" noProof="0" dirty="0"/>
              <a:t>Delay effect on close loop stability</a:t>
            </a:r>
          </a:p>
        </p:txBody>
      </p:sp>
      <p:graphicFrame>
        <p:nvGraphicFramePr>
          <p:cNvPr id="3" name="Tableau 9">
            <a:extLst>
              <a:ext uri="{FF2B5EF4-FFF2-40B4-BE49-F238E27FC236}">
                <a16:creationId xmlns:a16="http://schemas.microsoft.com/office/drawing/2014/main" id="{FEBDA3B0-E7F1-0E55-807E-0642BD823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932249"/>
              </p:ext>
            </p:extLst>
          </p:nvPr>
        </p:nvGraphicFramePr>
        <p:xfrm>
          <a:off x="524256" y="1737360"/>
          <a:ext cx="5027273" cy="378418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60203">
                  <a:extLst>
                    <a:ext uri="{9D8B030D-6E8A-4147-A177-3AD203B41FA5}">
                      <a16:colId xmlns:a16="http://schemas.microsoft.com/office/drawing/2014/main" val="3241102623"/>
                    </a:ext>
                  </a:extLst>
                </a:gridCol>
                <a:gridCol w="1255690">
                  <a:extLst>
                    <a:ext uri="{9D8B030D-6E8A-4147-A177-3AD203B41FA5}">
                      <a16:colId xmlns:a16="http://schemas.microsoft.com/office/drawing/2014/main" val="1868056791"/>
                    </a:ext>
                  </a:extLst>
                </a:gridCol>
                <a:gridCol w="1255690">
                  <a:extLst>
                    <a:ext uri="{9D8B030D-6E8A-4147-A177-3AD203B41FA5}">
                      <a16:colId xmlns:a16="http://schemas.microsoft.com/office/drawing/2014/main" val="3102481840"/>
                    </a:ext>
                  </a:extLst>
                </a:gridCol>
                <a:gridCol w="1255690">
                  <a:extLst>
                    <a:ext uri="{9D8B030D-6E8A-4147-A177-3AD203B41FA5}">
                      <a16:colId xmlns:a16="http://schemas.microsoft.com/office/drawing/2014/main" val="3810481979"/>
                    </a:ext>
                  </a:extLst>
                </a:gridCol>
              </a:tblGrid>
              <a:tr h="517457"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fr-BE" sz="16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</a:t>
                      </a:r>
                    </a:p>
                  </a:txBody>
                  <a:tcPr marL="4763" marR="4763" marT="476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fr-BE" sz="16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Gain </a:t>
                      </a:r>
                      <a:r>
                        <a:rPr lang="fr-BE" sz="1600" b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margin</a:t>
                      </a:r>
                      <a:endParaRPr lang="fr-BE" sz="16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3" marR="4763" marT="476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fr-BE" sz="16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Phase </a:t>
                      </a:r>
                      <a:r>
                        <a:rPr lang="fr-BE" sz="1600" b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margin</a:t>
                      </a:r>
                      <a:endParaRPr lang="fr-BE" sz="16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3" marR="4763" marT="476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fr-BE" sz="16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</a:t>
                      </a:r>
                      <a:r>
                        <a:rPr lang="fr-BE" sz="1600" b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</a:t>
                      </a:r>
                      <a:endParaRPr lang="fr-BE" sz="16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3" marR="4763" marT="476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730885"/>
                  </a:ext>
                </a:extLst>
              </a:tr>
              <a:tr h="5444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65535.00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76.89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994340"/>
                  </a:ext>
                </a:extLst>
              </a:tr>
              <a:tr h="5444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16.09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71.00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4.18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963598"/>
                  </a:ext>
                </a:extLst>
              </a:tr>
              <a:tr h="5444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7.67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65.11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6.85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300731"/>
                  </a:ext>
                </a:extLst>
              </a:tr>
              <a:tr h="5444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4.80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59.21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8.94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7677160"/>
                  </a:ext>
                </a:extLst>
              </a:tr>
              <a:tr h="5444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3.45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53.32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10.38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050108"/>
                  </a:ext>
                </a:extLst>
              </a:tr>
              <a:tr h="5444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47.43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11.21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114635"/>
                  </a:ext>
                </a:extLst>
              </a:tr>
            </a:tbl>
          </a:graphicData>
        </a:graphic>
      </p:graphicFrame>
      <p:sp>
        <p:nvSpPr>
          <p:cNvPr id="4" name="ZoneTexte 10">
            <a:extLst>
              <a:ext uri="{FF2B5EF4-FFF2-40B4-BE49-F238E27FC236}">
                <a16:creationId xmlns:a16="http://schemas.microsoft.com/office/drawing/2014/main" id="{B7AB2D25-7859-1358-F28C-1BA562BBBA7C}"/>
              </a:ext>
            </a:extLst>
          </p:cNvPr>
          <p:cNvSpPr txBox="1"/>
          <p:nvPr/>
        </p:nvSpPr>
        <p:spPr bwMode="auto">
          <a:xfrm>
            <a:off x="1992108" y="1230288"/>
            <a:ext cx="221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>
                <a:solidFill>
                  <a:srgbClr val="FF0000"/>
                </a:solidFill>
              </a:rPr>
              <a:t>Kp</a:t>
            </a:r>
            <a:r>
              <a:rPr lang="fr-BE" dirty="0">
                <a:solidFill>
                  <a:srgbClr val="FF0000"/>
                </a:solidFill>
              </a:rPr>
              <a:t> = 3</a:t>
            </a:r>
            <a:r>
              <a:rPr lang="fr-BE" dirty="0"/>
              <a:t>; Ti = 50 [s]</a:t>
            </a:r>
          </a:p>
        </p:txBody>
      </p:sp>
      <p:sp>
        <p:nvSpPr>
          <p:cNvPr id="5" name="ZoneTexte 11">
            <a:extLst>
              <a:ext uri="{FF2B5EF4-FFF2-40B4-BE49-F238E27FC236}">
                <a16:creationId xmlns:a16="http://schemas.microsoft.com/office/drawing/2014/main" id="{ACAD8699-2DC5-D987-2D51-774B5AB3A8D6}"/>
              </a:ext>
            </a:extLst>
          </p:cNvPr>
          <p:cNvSpPr txBox="1"/>
          <p:nvPr/>
        </p:nvSpPr>
        <p:spPr bwMode="auto">
          <a:xfrm>
            <a:off x="8201353" y="1230288"/>
            <a:ext cx="246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>
                <a:solidFill>
                  <a:srgbClr val="FF0000"/>
                </a:solidFill>
              </a:rPr>
              <a:t>Kp</a:t>
            </a:r>
            <a:r>
              <a:rPr lang="fr-BE" dirty="0">
                <a:solidFill>
                  <a:srgbClr val="FF0000"/>
                </a:solidFill>
              </a:rPr>
              <a:t> = 8</a:t>
            </a:r>
            <a:r>
              <a:rPr lang="fr-BE" dirty="0"/>
              <a:t>; Ti = 50 [s]</a:t>
            </a:r>
          </a:p>
        </p:txBody>
      </p:sp>
      <p:sp>
        <p:nvSpPr>
          <p:cNvPr id="6" name="ZoneTexte 14">
            <a:extLst>
              <a:ext uri="{FF2B5EF4-FFF2-40B4-BE49-F238E27FC236}">
                <a16:creationId xmlns:a16="http://schemas.microsoft.com/office/drawing/2014/main" id="{8659B8D5-FD05-123A-A4FF-C7560C8633D7}"/>
              </a:ext>
            </a:extLst>
          </p:cNvPr>
          <p:cNvSpPr txBox="1"/>
          <p:nvPr/>
        </p:nvSpPr>
        <p:spPr bwMode="auto">
          <a:xfrm>
            <a:off x="6723045" y="5517524"/>
            <a:ext cx="5022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u="sng" dirty="0"/>
              <a:t>Stable but not </a:t>
            </a:r>
            <a:r>
              <a:rPr lang="fr-BE" u="sng" dirty="0" err="1"/>
              <a:t>robust</a:t>
            </a:r>
            <a:r>
              <a:rPr lang="fr-BE" u="sng" dirty="0"/>
              <a:t> !</a:t>
            </a:r>
          </a:p>
        </p:txBody>
      </p:sp>
      <p:cxnSp>
        <p:nvCxnSpPr>
          <p:cNvPr id="7" name="Connecteur : en angle 19">
            <a:extLst>
              <a:ext uri="{FF2B5EF4-FFF2-40B4-BE49-F238E27FC236}">
                <a16:creationId xmlns:a16="http://schemas.microsoft.com/office/drawing/2014/main" id="{91C3EAEA-C081-978E-8596-DBDB25A717A9}"/>
              </a:ext>
            </a:extLst>
          </p:cNvPr>
          <p:cNvCxnSpPr>
            <a:cxnSpLocks/>
            <a:endCxn id="6" idx="1"/>
          </p:cNvCxnSpPr>
          <p:nvPr/>
        </p:nvCxnSpPr>
        <p:spPr>
          <a:xfrm rot="16200000" flipH="1">
            <a:off x="5760427" y="4739571"/>
            <a:ext cx="1549883" cy="375353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60C7035-861C-652B-5CAB-DBBC891B9A4B}"/>
                  </a:ext>
                </a:extLst>
              </p:cNvPr>
              <p:cNvSpPr txBox="1"/>
              <p:nvPr/>
            </p:nvSpPr>
            <p:spPr bwMode="auto">
              <a:xfrm>
                <a:off x="9695317" y="373766"/>
                <a:ext cx="2088695" cy="646331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2&lt;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𝐺</m:t>
                        </m:r>
                      </m:e>
                      <m:sub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sub>
                    </m:sSub>
                    <m:r>
                      <a:rPr lang="fr-B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&lt;10</m:t>
                    </m:r>
                  </m:oMath>
                </a14:m>
                <a:endParaRPr lang="en-US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B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sSub>
                      <m:sSubPr>
                        <m:ctrlPr>
                          <a:rPr lang="fr-BE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30°</m:t>
                        </m:r>
                        <m:r>
                          <a:rPr lang="fr-BE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&lt;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𝑃</m:t>
                        </m:r>
                      </m:e>
                      <m:sub>
                        <m:r>
                          <a:rPr lang="fr-BE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sub>
                    </m:sSub>
                    <m:r>
                      <a:rPr lang="fr-BE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&lt;</m:t>
                    </m:r>
                    <m:r>
                      <a:rPr lang="fr-B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60°</m:t>
                    </m:r>
                  </m:oMath>
                </a14:m>
                <a:endParaRPr lang="fr-BE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60C7035-861C-652B-5CAB-DBBC891B9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695317" y="373766"/>
                <a:ext cx="2088695" cy="646331"/>
              </a:xfrm>
              <a:prstGeom prst="rect">
                <a:avLst/>
              </a:prstGeom>
              <a:blipFill>
                <a:blip r:embed="rId2"/>
                <a:stretch>
                  <a:fillRect l="-1449" b="-10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au 9">
            <a:extLst>
              <a:ext uri="{FF2B5EF4-FFF2-40B4-BE49-F238E27FC236}">
                <a16:creationId xmlns:a16="http://schemas.microsoft.com/office/drawing/2014/main" id="{6BC54775-3505-00EB-3B74-8985DF522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945840"/>
              </p:ext>
            </p:extLst>
          </p:nvPr>
        </p:nvGraphicFramePr>
        <p:xfrm>
          <a:off x="6640473" y="1737360"/>
          <a:ext cx="5027273" cy="376509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60203">
                  <a:extLst>
                    <a:ext uri="{9D8B030D-6E8A-4147-A177-3AD203B41FA5}">
                      <a16:colId xmlns:a16="http://schemas.microsoft.com/office/drawing/2014/main" val="3241102623"/>
                    </a:ext>
                  </a:extLst>
                </a:gridCol>
                <a:gridCol w="1255690">
                  <a:extLst>
                    <a:ext uri="{9D8B030D-6E8A-4147-A177-3AD203B41FA5}">
                      <a16:colId xmlns:a16="http://schemas.microsoft.com/office/drawing/2014/main" val="1868056791"/>
                    </a:ext>
                  </a:extLst>
                </a:gridCol>
                <a:gridCol w="1255690">
                  <a:extLst>
                    <a:ext uri="{9D8B030D-6E8A-4147-A177-3AD203B41FA5}">
                      <a16:colId xmlns:a16="http://schemas.microsoft.com/office/drawing/2014/main" val="3102481840"/>
                    </a:ext>
                  </a:extLst>
                </a:gridCol>
                <a:gridCol w="1255690">
                  <a:extLst>
                    <a:ext uri="{9D8B030D-6E8A-4147-A177-3AD203B41FA5}">
                      <a16:colId xmlns:a16="http://schemas.microsoft.com/office/drawing/2014/main" val="3810481979"/>
                    </a:ext>
                  </a:extLst>
                </a:gridCol>
              </a:tblGrid>
              <a:tr h="514846"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fr-BE" sz="16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</a:t>
                      </a:r>
                    </a:p>
                  </a:txBody>
                  <a:tcPr marL="4763" marR="4763" marT="476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fr-BE" sz="16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Gain </a:t>
                      </a:r>
                      <a:r>
                        <a:rPr lang="fr-BE" sz="1600" b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margin</a:t>
                      </a:r>
                      <a:endParaRPr lang="fr-BE" sz="16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3" marR="4763" marT="476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fr-BE" sz="16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Phase </a:t>
                      </a:r>
                      <a:r>
                        <a:rPr lang="fr-BE" sz="1600" b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margin</a:t>
                      </a:r>
                      <a:endParaRPr lang="fr-BE" sz="16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3" marR="4763" marT="476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fr-BE" sz="16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</a:t>
                      </a:r>
                      <a:r>
                        <a:rPr lang="fr-BE" sz="1600" b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</a:t>
                      </a:r>
                      <a:endParaRPr lang="fr-BE" sz="16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3" marR="4763" marT="476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730885"/>
                  </a:ext>
                </a:extLst>
              </a:tr>
              <a:tr h="541708"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65535.00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67.37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994340"/>
                  </a:ext>
                </a:extLst>
              </a:tr>
              <a:tr h="541708"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6.03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53.98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3.18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963598"/>
                  </a:ext>
                </a:extLst>
              </a:tr>
              <a:tr h="541708"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2.87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40.59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4.27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00731"/>
                  </a:ext>
                </a:extLst>
              </a:tr>
              <a:tr h="541708"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1.80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27.20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4.11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677160"/>
                  </a:ext>
                </a:extLst>
              </a:tr>
              <a:tr h="541708"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1.29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13.82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2.69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050108"/>
                  </a:ext>
                </a:extLst>
              </a:tr>
              <a:tr h="541708"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1.01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eaLnBrk="1" fontAlgn="b" hangingPunct="1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0.10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114635"/>
                  </a:ext>
                </a:extLst>
              </a:tr>
            </a:tbl>
          </a:graphicData>
        </a:graphic>
      </p:graphicFrame>
      <p:cxnSp>
        <p:nvCxnSpPr>
          <p:cNvPr id="10" name="Connecteur droit 28">
            <a:extLst>
              <a:ext uri="{FF2B5EF4-FFF2-40B4-BE49-F238E27FC236}">
                <a16:creationId xmlns:a16="http://schemas.microsoft.com/office/drawing/2014/main" id="{9E6C52CF-BF09-82DC-9911-5DA9B950B3CC}"/>
              </a:ext>
            </a:extLst>
          </p:cNvPr>
          <p:cNvCxnSpPr>
            <a:cxnSpLocks/>
          </p:cNvCxnSpPr>
          <p:nvPr/>
        </p:nvCxnSpPr>
        <p:spPr>
          <a:xfrm>
            <a:off x="6347692" y="4152307"/>
            <a:ext cx="2837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28">
            <a:extLst>
              <a:ext uri="{FF2B5EF4-FFF2-40B4-BE49-F238E27FC236}">
                <a16:creationId xmlns:a16="http://schemas.microsoft.com/office/drawing/2014/main" id="{41010052-12DA-AB75-E7CD-B8DB7A1E9588}"/>
              </a:ext>
            </a:extLst>
          </p:cNvPr>
          <p:cNvCxnSpPr>
            <a:cxnSpLocks/>
          </p:cNvCxnSpPr>
          <p:nvPr/>
        </p:nvCxnSpPr>
        <p:spPr>
          <a:xfrm>
            <a:off x="6347692" y="4717341"/>
            <a:ext cx="2837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28">
            <a:extLst>
              <a:ext uri="{FF2B5EF4-FFF2-40B4-BE49-F238E27FC236}">
                <a16:creationId xmlns:a16="http://schemas.microsoft.com/office/drawing/2014/main" id="{49B0B193-4B93-2BF7-FB66-3E218AB8AEF4}"/>
              </a:ext>
            </a:extLst>
          </p:cNvPr>
          <p:cNvCxnSpPr>
            <a:cxnSpLocks/>
          </p:cNvCxnSpPr>
          <p:nvPr/>
        </p:nvCxnSpPr>
        <p:spPr>
          <a:xfrm>
            <a:off x="6347692" y="5258864"/>
            <a:ext cx="2837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46472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2512C-57A4-4D38-C685-ECEE4813114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7" y="332656"/>
            <a:ext cx="11376025" cy="587219"/>
          </a:xfrm>
        </p:spPr>
        <p:txBody>
          <a:bodyPr/>
          <a:lstStyle/>
          <a:p>
            <a:pPr>
              <a:defRPr/>
            </a:pPr>
            <a:r>
              <a:rPr lang="en-GB" noProof="0" dirty="0"/>
              <a:t>5. Smith predictor system identification 1/2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2696A-48B5-5796-9C48-DA5AD3290AF6}"/>
              </a:ext>
            </a:extLst>
          </p:cNvPr>
          <p:cNvSpPr txBox="1">
            <a:spLocks/>
          </p:cNvSpPr>
          <p:nvPr/>
        </p:nvSpPr>
        <p:spPr bwMode="auto">
          <a:xfrm>
            <a:off x="407987" y="1081550"/>
            <a:ext cx="11253661" cy="4929105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750" lvl="1" indent="-342900">
              <a:buFont typeface="+mj-lt"/>
              <a:buAutoNum type="arabicPeriod"/>
              <a:defRPr/>
            </a:pPr>
            <a:r>
              <a:rPr lang="en-US" dirty="0"/>
              <a:t>First principle Modelling </a:t>
            </a:r>
            <a:r>
              <a:rPr lang="en-US" dirty="0">
                <a:sym typeface="Wingdings" panose="05000000000000000000" pitchFamily="2" charset="2"/>
              </a:rPr>
              <a:t> Complex process, potential difficult  Conservation of masse/energy</a:t>
            </a:r>
            <a:endParaRPr lang="en-US" dirty="0"/>
          </a:p>
          <a:p>
            <a:pPr marL="666750" lvl="1" indent="-342900">
              <a:buFont typeface="+mj-lt"/>
              <a:buAutoNum type="arabicPeriod"/>
              <a:defRPr/>
            </a:pPr>
            <a:r>
              <a:rPr lang="en-US" dirty="0"/>
              <a:t>Transfer function models</a:t>
            </a:r>
          </a:p>
          <a:p>
            <a:pPr marL="990900" lvl="2" indent="-342900">
              <a:buFont typeface="+mj-lt"/>
              <a:buAutoNum type="alphaLcParenR"/>
              <a:defRPr/>
            </a:pPr>
            <a:r>
              <a:rPr lang="en-US" dirty="0" err="1"/>
              <a:t>Broida</a:t>
            </a:r>
            <a:endParaRPr lang="en-US" dirty="0"/>
          </a:p>
          <a:p>
            <a:pPr marL="990900" lvl="2" indent="-342900">
              <a:buFont typeface="+mj-lt"/>
              <a:buAutoNum type="alphaLcParenR"/>
              <a:defRPr/>
            </a:pPr>
            <a:r>
              <a:rPr lang="en-US" dirty="0"/>
              <a:t>Vander </a:t>
            </a:r>
            <a:r>
              <a:rPr lang="en-US" dirty="0" err="1"/>
              <a:t>Grinden</a:t>
            </a:r>
            <a:endParaRPr lang="en-US" dirty="0"/>
          </a:p>
          <a:p>
            <a:pPr marL="990900" lvl="2" indent="-342900">
              <a:buFont typeface="+mj-lt"/>
              <a:buAutoNum type="alphaLcParenR"/>
              <a:defRPr/>
            </a:pPr>
            <a:r>
              <a:rPr lang="en-US" dirty="0"/>
              <a:t>Higher order transfer models</a:t>
            </a:r>
          </a:p>
          <a:p>
            <a:pPr marL="666750" lvl="1" indent="-342900">
              <a:buFont typeface="+mj-lt"/>
              <a:buAutoNum type="arabicPeriod"/>
              <a:defRPr/>
            </a:pPr>
            <a:r>
              <a:rPr lang="en-US" dirty="0"/>
              <a:t>statistical models</a:t>
            </a:r>
          </a:p>
          <a:p>
            <a:pPr marL="990900" lvl="2" indent="-342900">
              <a:buFont typeface="+mj-lt"/>
              <a:buAutoNum type="alphaLcParenR"/>
              <a:defRPr/>
            </a:pPr>
            <a:r>
              <a:rPr lang="en-US" dirty="0"/>
              <a:t>ARX</a:t>
            </a:r>
          </a:p>
          <a:p>
            <a:pPr marL="990900" lvl="2" indent="-342900">
              <a:buFont typeface="+mj-lt"/>
              <a:buAutoNum type="alphaLcParenR"/>
              <a:defRPr/>
            </a:pPr>
            <a:r>
              <a:rPr lang="en-US" dirty="0"/>
              <a:t>ARMAX</a:t>
            </a:r>
          </a:p>
          <a:p>
            <a:pPr marL="990900" lvl="2" indent="-342900">
              <a:buFont typeface="+mj-lt"/>
              <a:buAutoNum type="alphaLcParenR"/>
              <a:defRPr/>
            </a:pPr>
            <a:r>
              <a:rPr lang="en-US" dirty="0"/>
              <a:t>CARIMA</a:t>
            </a:r>
          </a:p>
          <a:p>
            <a:pPr marL="990900" lvl="2" indent="-342900">
              <a:buFont typeface="+mj-lt"/>
              <a:buAutoNum type="alphaLcParenR"/>
              <a:defRPr/>
            </a:pPr>
            <a:r>
              <a:rPr lang="en-US" dirty="0"/>
              <a:t>Box-Jenkins</a:t>
            </a:r>
          </a:p>
          <a:p>
            <a:pPr marL="666750" lvl="1" indent="-342900">
              <a:buFont typeface="+mj-lt"/>
              <a:buAutoNum type="arabicPeriod"/>
              <a:defRPr/>
            </a:pPr>
            <a:r>
              <a:rPr lang="en-US" dirty="0"/>
              <a:t>State-Space Models</a:t>
            </a:r>
          </a:p>
          <a:p>
            <a:pPr marL="666750" lvl="1" indent="-342900">
              <a:buFont typeface="+mj-lt"/>
              <a:buAutoNum type="arabicPeriod"/>
              <a:defRPr/>
            </a:pPr>
            <a:r>
              <a:rPr lang="en-US" dirty="0"/>
              <a:t>Neural network models (CNN, GNN,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 indent="0">
              <a:buNone/>
              <a:defRPr/>
            </a:pPr>
            <a:endParaRPr lang="en-US" dirty="0"/>
          </a:p>
          <a:p>
            <a:pPr lvl="2" indent="0">
              <a:buNone/>
              <a:defRPr/>
            </a:pPr>
            <a:endParaRPr lang="en-US" dirty="0"/>
          </a:p>
        </p:txBody>
      </p:sp>
      <p:sp>
        <p:nvSpPr>
          <p:cNvPr id="4" name="ZoneTexte 2">
            <a:extLst>
              <a:ext uri="{FF2B5EF4-FFF2-40B4-BE49-F238E27FC236}">
                <a16:creationId xmlns:a16="http://schemas.microsoft.com/office/drawing/2014/main" id="{AC28298A-5FA2-0836-F188-6A2AF558FBE4}"/>
              </a:ext>
            </a:extLst>
          </p:cNvPr>
          <p:cNvSpPr txBox="1"/>
          <p:nvPr/>
        </p:nvSpPr>
        <p:spPr bwMode="auto">
          <a:xfrm>
            <a:off x="262822" y="5694467"/>
            <a:ext cx="1051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Models depends on process dynamics such as non-linearities, noise, inverse responses etc </a:t>
            </a:r>
          </a:p>
        </p:txBody>
      </p:sp>
    </p:spTree>
    <p:extLst>
      <p:ext uri="{BB962C8B-B14F-4D97-AF65-F5344CB8AC3E}">
        <p14:creationId xmlns:p14="http://schemas.microsoft.com/office/powerpoint/2010/main" val="38121587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1EDFDF25-45D7-8CBE-222A-28DACDB86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noProof="0" dirty="0"/>
              <a:t>Smith predictor system identification 2/3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8239652-F522-561A-323D-ABDF2F48C3FE}"/>
                  </a:ext>
                </a:extLst>
              </p:cNvPr>
              <p:cNvSpPr txBox="1"/>
              <p:nvPr/>
            </p:nvSpPr>
            <p:spPr bwMode="auto">
              <a:xfrm>
                <a:off x="231355" y="1178371"/>
                <a:ext cx="5200181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Step response identification  with valve opening as input and temperature as output.</a:t>
                </a:r>
              </a:p>
              <a:p>
                <a:r>
                  <a:rPr lang="en-US" dirty="0">
                    <a:solidFill>
                      <a:schemeClr val="tx2"/>
                    </a:solidFill>
                  </a:rPr>
                  <a:t>	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Valve Opening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± =50 %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 temperature : 5[k]</a:t>
                </a:r>
              </a:p>
              <a:p>
                <a:r>
                  <a:rPr lang="en-US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 Based on surge/choke constraints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8239652-F522-561A-323D-ABDF2F48C3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355" y="1178371"/>
                <a:ext cx="5200181" cy="1477328"/>
              </a:xfrm>
              <a:prstGeom prst="rect">
                <a:avLst/>
              </a:prstGeom>
              <a:blipFill>
                <a:blip r:embed="rId2"/>
                <a:stretch>
                  <a:fillRect l="-1055" t="-2058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phic 3">
            <a:extLst>
              <a:ext uri="{FF2B5EF4-FFF2-40B4-BE49-F238E27FC236}">
                <a16:creationId xmlns:a16="http://schemas.microsoft.com/office/drawing/2014/main" id="{69C53D5A-5E0B-3F9B-64E9-AF2DBDC4F1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699" t="2238" r="6343"/>
          <a:stretch/>
        </p:blipFill>
        <p:spPr>
          <a:xfrm>
            <a:off x="407988" y="2721960"/>
            <a:ext cx="4975166" cy="359600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C927A5C5-E5A9-B15E-11A3-7135920E58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15196" y="1074461"/>
            <a:ext cx="66675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089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0C56A38A-565B-E406-6D28-E23DF3B51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48" y="105263"/>
            <a:ext cx="11376025" cy="1065742"/>
          </a:xfrm>
        </p:spPr>
        <p:txBody>
          <a:bodyPr/>
          <a:lstStyle/>
          <a:p>
            <a:r>
              <a:rPr lang="en-GB" noProof="0" dirty="0"/>
              <a:t>Smith predictor system identification 3/3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7103C65-DCF2-017D-677B-0B0E9E7DAE70}"/>
                  </a:ext>
                </a:extLst>
              </p:cNvPr>
              <p:cNvSpPr txBox="1"/>
              <p:nvPr/>
            </p:nvSpPr>
            <p:spPr bwMode="auto">
              <a:xfrm>
                <a:off x="341123" y="1072664"/>
                <a:ext cx="4846573" cy="3052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/>
                    </a:solidFill>
                  </a:rPr>
                  <a:t>Matlab system identification toolbox:</a:t>
                </a:r>
              </a:p>
              <a:p>
                <a:endParaRPr lang="en-US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den>
                    </m:f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+2∗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𝜁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+2∗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𝜁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7103C65-DCF2-017D-677B-0B0E9E7DAE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1123" y="1072664"/>
                <a:ext cx="4846573" cy="3052952"/>
              </a:xfrm>
              <a:prstGeom prst="rect">
                <a:avLst/>
              </a:prstGeom>
              <a:blipFill>
                <a:blip r:embed="rId2"/>
                <a:stretch>
                  <a:fillRect l="-1132" t="-1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A1A55B-7FD3-C704-DFFC-894844544448}"/>
                  </a:ext>
                </a:extLst>
              </p:cNvPr>
              <p:cNvSpPr txBox="1"/>
              <p:nvPr/>
            </p:nvSpPr>
            <p:spPr bwMode="auto">
              <a:xfrm>
                <a:off x="261874" y="4577280"/>
                <a:ext cx="619988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has unstable zero and the zero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causes unexpected behaviour in frequency domain with the increase of a delay </a:t>
                </a:r>
              </a:p>
              <a:p>
                <a:endParaRPr lang="en-GB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d>
                      <m:d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d>
                  </m:oMath>
                </a14:m>
                <a:r>
                  <a:rPr lang="en-GB" b="1" i="1" dirty="0">
                    <a:solidFill>
                      <a:schemeClr val="tx2"/>
                    </a:solidFill>
                  </a:rPr>
                  <a:t> : estimated process model used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A1A55B-7FD3-C704-DFFC-8948445444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874" y="4577280"/>
                <a:ext cx="6199886" cy="1477328"/>
              </a:xfrm>
              <a:prstGeom prst="rect">
                <a:avLst/>
              </a:prstGeom>
              <a:blipFill>
                <a:blip r:embed="rId3"/>
                <a:stretch>
                  <a:fillRect l="-885" t="-2479" b="-5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7">
                <a:extLst>
                  <a:ext uri="{FF2B5EF4-FFF2-40B4-BE49-F238E27FC236}">
                    <a16:creationId xmlns:a16="http://schemas.microsoft.com/office/drawing/2014/main" id="{2F1E243E-7E17-5876-7FB1-DFCBEC98FAFA}"/>
                  </a:ext>
                </a:extLst>
              </p:cNvPr>
              <p:cNvSpPr txBox="1"/>
              <p:nvPr/>
            </p:nvSpPr>
            <p:spPr bwMode="auto">
              <a:xfrm>
                <a:off x="6972372" y="5443804"/>
                <a:ext cx="5669754" cy="875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BE" sz="1600" b="0" i="1" smtClean="0">
                          <a:solidFill>
                            <a:srgbClr val="0E284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US" sz="1600" b="0" i="1" smtClean="0">
                          <a:solidFill>
                            <a:srgbClr val="0E284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𝑀𝑆𝐸</m:t>
                      </m:r>
                      <m:r>
                        <a:rPr lang="en-US" sz="1600" b="0" i="1" smtClean="0">
                          <a:solidFill>
                            <a:srgbClr val="0E284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:</m:t>
                      </m:r>
                      <m:r>
                        <a:rPr lang="en-GB" sz="1600" i="1" smtClean="0">
                          <a:solidFill>
                            <a:srgbClr val="0E284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𝑓𝑖𝑡</m:t>
                      </m:r>
                      <m:r>
                        <a:rPr lang="en-GB" sz="1600" i="1" smtClean="0">
                          <a:solidFill>
                            <a:srgbClr val="0E284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fr-BE" sz="1600" b="0" i="1" smtClean="0">
                              <a:solidFill>
                                <a:srgbClr val="0E284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fr-BE" sz="1600" b="0" i="1" smtClean="0">
                              <a:solidFill>
                                <a:srgbClr val="0E284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fr-BE" sz="1600" i="1">
                                  <a:solidFill>
                                    <a:srgbClr val="0E284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fr-BE" sz="1600" i="1">
                                      <a:solidFill>
                                        <a:srgbClr val="0E284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nary>
                                    <m:naryPr>
                                      <m:chr m:val="∑"/>
                                      <m:limLoc m:val="undOvr"/>
                                      <m:ctrlPr>
                                        <a:rPr lang="fr-BE" sz="1600" i="1">
                                          <a:solidFill>
                                            <a:srgbClr val="0E284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GB" sz="1600" i="1">
                                          <a:solidFill>
                                            <a:srgbClr val="0E284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GB" sz="1600" i="1">
                                          <a:solidFill>
                                            <a:srgbClr val="0E284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solidFill>
                                            <a:srgbClr val="0E284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p>
                                        <m:sSupPr>
                                          <m:ctrlPr>
                                            <a:rPr lang="en-GB" sz="1600" i="1">
                                              <a:solidFill>
                                                <a:srgbClr val="0E284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GB" sz="1600" i="1">
                                                  <a:solidFill>
                                                    <a:srgbClr val="0E284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BE" sz="1600" i="1">
                                                      <a:solidFill>
                                                        <a:srgbClr val="0E2841"/>
                                                      </a:solidFill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sz="1600" i="1">
                                                      <a:solidFill>
                                                        <a:srgbClr val="0E2841"/>
                                                      </a:solidFill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sz="1600" i="1">
                                                      <a:solidFill>
                                                        <a:srgbClr val="0E2841"/>
                                                      </a:solidFill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GB" sz="1600" i="1">
                                                  <a:solidFill>
                                                    <a:srgbClr val="0E284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fr-BE" sz="1600" i="1">
                                                      <a:solidFill>
                                                        <a:srgbClr val="0E2841"/>
                                                      </a:solidFill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̃"/>
                                                      <m:ctrlPr>
                                                        <a:rPr lang="fr-BE" sz="1600" i="1">
                                                          <a:solidFill>
                                                            <a:srgbClr val="0E2841"/>
                                                          </a:solidFill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ea typeface="Times New Roman" panose="020206030504050203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en-GB" sz="1600" i="1">
                                                          <a:solidFill>
                                                            <a:srgbClr val="0E2841"/>
                                                          </a:solidFill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ea typeface="Times New Roman" panose="020206030504050203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m:t>𝑦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en-GB" sz="1600" i="1">
                                                      <a:solidFill>
                                                        <a:srgbClr val="0E2841"/>
                                                      </a:solidFill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GB" sz="1600" i="1">
                                              <a:solidFill>
                                                <a:srgbClr val="0E284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nary>
                                </m:e>
                              </m:rad>
                              <m:r>
                                <a:rPr lang="en-GB" sz="1600" i="1">
                                  <a:solidFill>
                                    <a:srgbClr val="0E284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​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fr-BE" sz="1600" i="1">
                                      <a:solidFill>
                                        <a:srgbClr val="0E2841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nary>
                                    <m:naryPr>
                                      <m:chr m:val="∑"/>
                                      <m:limLoc m:val="undOvr"/>
                                      <m:ctrlPr>
                                        <a:rPr lang="fr-BE" sz="1600" i="1">
                                          <a:solidFill>
                                            <a:srgbClr val="0E2841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GB" sz="1600" i="1">
                                          <a:solidFill>
                                            <a:srgbClr val="0E2841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GB" sz="1600" i="1">
                                          <a:solidFill>
                                            <a:srgbClr val="0E2841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solidFill>
                                            <a:srgbClr val="0E2841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p>
                                        <m:sSupPr>
                                          <m:ctrlPr>
                                            <a:rPr lang="en-GB" sz="1600" i="1">
                                              <a:solidFill>
                                                <a:srgbClr val="0E2841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GB" sz="1600" i="1">
                                                  <a:solidFill>
                                                    <a:srgbClr val="0E284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BE" sz="1600" i="1">
                                                      <a:solidFill>
                                                        <a:srgbClr val="0E284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sz="1600" i="1">
                                                      <a:solidFill>
                                                        <a:srgbClr val="0E284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sz="1600" i="1">
                                                      <a:solidFill>
                                                        <a:srgbClr val="0E284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GB" sz="1600" i="1">
                                                  <a:solidFill>
                                                    <a:srgbClr val="0E284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fr-BE" sz="1600" b="0" i="1" smtClean="0">
                                                  <a:solidFill>
                                                    <a:srgbClr val="0E284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𝑚𝑒𝑎𝑛</m:t>
                                              </m:r>
                                              <m:r>
                                                <a:rPr lang="fr-BE" sz="1600" b="0" i="1" smtClean="0">
                                                  <a:solidFill>
                                                    <a:srgbClr val="0E284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(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fr-BE" sz="1600" b="0" i="1" smtClean="0">
                                                      <a:solidFill>
                                                        <a:srgbClr val="0E284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BE" sz="1600" b="0" i="1" smtClean="0">
                                                      <a:solidFill>
                                                        <a:srgbClr val="0E284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BE" sz="1600" b="0" i="1" smtClean="0">
                                                      <a:solidFill>
                                                        <a:srgbClr val="0E284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fr-BE" sz="1600" b="0" i="1" smtClean="0">
                                              <a:solidFill>
                                                <a:srgbClr val="0E2841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) </m:t>
                                          </m:r>
                                        </m:e>
                                        <m:sup>
                                          <m:r>
                                            <a:rPr lang="en-GB" sz="1600" i="1">
                                              <a:solidFill>
                                                <a:srgbClr val="0E2841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nary>
                                </m:e>
                              </m:rad>
                            </m:den>
                          </m:f>
                        </m:e>
                      </m:d>
                      <m:r>
                        <a:rPr lang="en-GB" sz="1600" i="1">
                          <a:solidFill>
                            <a:srgbClr val="0E284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∗100</m:t>
                      </m:r>
                    </m:oMath>
                  </m:oMathPara>
                </a14:m>
                <a:endParaRPr lang="fr-BE" sz="1600" i="1" dirty="0">
                  <a:solidFill>
                    <a:srgbClr val="0E284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ZoneTexte 7">
                <a:extLst>
                  <a:ext uri="{FF2B5EF4-FFF2-40B4-BE49-F238E27FC236}">
                    <a16:creationId xmlns:a16="http://schemas.microsoft.com/office/drawing/2014/main" id="{2F1E243E-7E17-5876-7FB1-DFCBEC98F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72372" y="5443804"/>
                <a:ext cx="5669754" cy="87588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>
            <a:extLst>
              <a:ext uri="{FF2B5EF4-FFF2-40B4-BE49-F238E27FC236}">
                <a16:creationId xmlns:a16="http://schemas.microsoft.com/office/drawing/2014/main" id="{3EDBBCEA-1991-DF3B-8AE2-175AC857D7A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0400" r="6119"/>
          <a:stretch/>
        </p:blipFill>
        <p:spPr>
          <a:xfrm>
            <a:off x="6528625" y="538315"/>
            <a:ext cx="5566092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888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C1DC6-8E8C-194B-7BDA-2C640D6F8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822" y="100960"/>
            <a:ext cx="11376025" cy="1065742"/>
          </a:xfrm>
        </p:spPr>
        <p:txBody>
          <a:bodyPr/>
          <a:lstStyle/>
          <a:p>
            <a:r>
              <a:rPr lang="en-GB" noProof="0" dirty="0"/>
              <a:t>Dynamic Delay estimation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23A7A0-F283-FAFB-3D79-29DEC85FB15F}"/>
                  </a:ext>
                </a:extLst>
              </p:cNvPr>
              <p:cNvSpPr txBox="1"/>
              <p:nvPr/>
            </p:nvSpPr>
            <p:spPr bwMode="auto">
              <a:xfrm>
                <a:off x="205757" y="2495937"/>
                <a:ext cx="6660968" cy="3809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𝐷𝑦𝑛𝑎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𝑠𝑒𝑐𝑡𝑖𝑜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</m:sSub>
                      </m:sub>
                    </m:sSub>
                    <m:r>
                      <a:rPr lang="en-US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𝑠𝑒𝑐𝑡𝑖𝑜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b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</m:sSub>
                      </m:sub>
                    </m:sSub>
                  </m:oMath>
                </a14:m>
                <a:r>
                  <a:rPr lang="en-GB" sz="2000" dirty="0">
                    <a:solidFill>
                      <a:schemeClr val="tx2"/>
                    </a:solidFill>
                  </a:rPr>
                  <a:t>+</a:t>
                </a:r>
                <a:r>
                  <a:rPr lang="en-US" sz="200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𝑠𝑒𝑐𝑡𝑖𝑜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</m:sSub>
                      </m:sub>
                    </m:sSub>
                    <m:r>
                      <a:rPr lang="en-US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𝑠𝑒𝑐𝑡𝑖𝑜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b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</m:sSub>
                      </m:sub>
                    </m:sSub>
                  </m:oMath>
                </a14:m>
                <a:endParaRPr lang="en-US" sz="2000" dirty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endParaRPr lang="en-GB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𝑠𝑒𝑐𝑡𝑖𝑜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</m:sSub>
                      </m:sub>
                    </m:sSub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[</m:t>
                        </m:r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̇"/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)[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=[</m:t>
                    </m:r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𝑠𝑒𝑐𝑡𝑖𝑜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</m:sSub>
                      </m:sub>
                    </m:sSub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[</m:t>
                        </m:r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1 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̇"/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)[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=[</m:t>
                    </m:r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2000" dirty="0">
                  <a:solidFill>
                    <a:schemeClr val="tx2"/>
                  </a:solidFill>
                </a:endParaRPr>
              </a:p>
              <a:p>
                <a:endParaRPr lang="en-GB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𝑉𝑎𝑙𝑣𝑒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𝑜𝑝𝑒𝑛𝑖𝑛𝑔</m:t>
                        </m:r>
                        <m:r>
                          <a:rPr lang="fr-BE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fr-BE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𝑐𝑙𝑜𝑠𝑖𝑛𝑔</m:t>
                        </m:r>
                      </m:sub>
                    </m:sSub>
                    <m:r>
                      <a:rPr lang="fr-BE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BE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𝑛𝑒𝑔𝑙𝑒𝑡𝑒𝑐𝑡𝑒𝑑</m:t>
                    </m:r>
                  </m:oMath>
                </a14:m>
                <a:endParaRPr lang="en-GB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tx2"/>
                  </a:solidFill>
                </a:endParaRPr>
              </a:p>
              <a:p>
                <a:r>
                  <a:rPr lang="en-GB" sz="2000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GB" sz="2000" dirty="0">
                    <a:solidFill>
                      <a:schemeClr val="tx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Delay</a:t>
                </a:r>
                <a:r>
                  <a:rPr lang="en-GB" sz="2000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𝑠𝑒𝑐𝑡𝑖𝑜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sz="2000" dirty="0">
                    <a:solidFill>
                      <a:schemeClr val="tx2"/>
                    </a:solidFill>
                  </a:rPr>
                  <a:t>+</a:t>
                </a:r>
                <a:r>
                  <a:rPr lang="en-US" sz="200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𝑠𝑒𝑐𝑡𝑖𝑜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GB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23A7A0-F283-FAFB-3D79-29DEC85FB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5757" y="2495937"/>
                <a:ext cx="6660968" cy="3809761"/>
              </a:xfrm>
              <a:prstGeom prst="rect">
                <a:avLst/>
              </a:prstGeom>
              <a:blipFill>
                <a:blip r:embed="rId2"/>
                <a:stretch>
                  <a:fillRect l="-1007" t="-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e 11">
            <a:extLst>
              <a:ext uri="{FF2B5EF4-FFF2-40B4-BE49-F238E27FC236}">
                <a16:creationId xmlns:a16="http://schemas.microsoft.com/office/drawing/2014/main" id="{31D43D60-65C6-5C84-534E-E981D23255CD}"/>
              </a:ext>
            </a:extLst>
          </p:cNvPr>
          <p:cNvGrpSpPr/>
          <p:nvPr/>
        </p:nvGrpSpPr>
        <p:grpSpPr>
          <a:xfrm>
            <a:off x="-10267" y="733216"/>
            <a:ext cx="10292934" cy="1620231"/>
            <a:chOff x="839416" y="1376721"/>
            <a:chExt cx="10292934" cy="162023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24BDBD8-61D6-189F-BC27-9ECF0BCF76DF}"/>
                </a:ext>
              </a:extLst>
            </p:cNvPr>
            <p:cNvSpPr/>
            <p:nvPr/>
          </p:nvSpPr>
          <p:spPr>
            <a:xfrm>
              <a:off x="1055440" y="1988840"/>
              <a:ext cx="9721080" cy="1008112"/>
            </a:xfrm>
            <a:prstGeom prst="rect">
              <a:avLst/>
            </a:prstGeom>
            <a:gradFill flip="none" rotWithShape="1">
              <a:gsLst>
                <a:gs pos="0">
                  <a:srgbClr val="0070C0">
                    <a:tint val="66000"/>
                    <a:satMod val="160000"/>
                  </a:srgbClr>
                </a:gs>
                <a:gs pos="50000">
                  <a:srgbClr val="0070C0">
                    <a:tint val="44500"/>
                    <a:satMod val="160000"/>
                  </a:srgbClr>
                </a:gs>
                <a:gs pos="100000">
                  <a:srgbClr val="0070C0">
                    <a:tint val="23500"/>
                    <a:satMod val="160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C265C89-1DA5-AD85-544B-B01882CA81EB}"/>
                </a:ext>
              </a:extLst>
            </p:cNvPr>
            <p:cNvSpPr txBox="1"/>
            <p:nvPr/>
          </p:nvSpPr>
          <p:spPr bwMode="auto">
            <a:xfrm>
              <a:off x="4820244" y="2314865"/>
              <a:ext cx="1687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LINE B PIPE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1A4611-1F14-A923-B467-CF0B02DD0469}"/>
                </a:ext>
              </a:extLst>
            </p:cNvPr>
            <p:cNvSpPr txBox="1"/>
            <p:nvPr/>
          </p:nvSpPr>
          <p:spPr bwMode="auto">
            <a:xfrm>
              <a:off x="10272463" y="1619508"/>
              <a:ext cx="8598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TT971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6AE7B86-B942-FE0D-4B80-A6645769A519}"/>
                </a:ext>
              </a:extLst>
            </p:cNvPr>
            <p:cNvSpPr txBox="1"/>
            <p:nvPr/>
          </p:nvSpPr>
          <p:spPr bwMode="auto">
            <a:xfrm>
              <a:off x="839416" y="1613436"/>
              <a:ext cx="101935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TT210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AB4B64-9949-C39B-C1E6-7032091EF5A7}"/>
                </a:ext>
              </a:extLst>
            </p:cNvPr>
            <p:cNvSpPr txBox="1"/>
            <p:nvPr/>
          </p:nvSpPr>
          <p:spPr bwMode="auto">
            <a:xfrm>
              <a:off x="5164654" y="1619508"/>
              <a:ext cx="10193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TT970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FCAB236-66EE-985D-37AC-F5C5D69136A2}"/>
                </a:ext>
              </a:extLst>
            </p:cNvPr>
            <p:cNvCxnSpPr>
              <a:cxnSpLocks/>
              <a:stCxn id="9" idx="1"/>
              <a:endCxn id="8" idx="3"/>
            </p:cNvCxnSpPr>
            <p:nvPr/>
          </p:nvCxnSpPr>
          <p:spPr>
            <a:xfrm flipH="1" flipV="1">
              <a:off x="1858774" y="1798102"/>
              <a:ext cx="3305880" cy="607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358A6E0-765F-4E1A-DFE8-E700A741E5CC}"/>
                </a:ext>
              </a:extLst>
            </p:cNvPr>
            <p:cNvCxnSpPr>
              <a:cxnSpLocks/>
              <a:stCxn id="7" idx="1"/>
              <a:endCxn id="9" idx="3"/>
            </p:cNvCxnSpPr>
            <p:nvPr/>
          </p:nvCxnSpPr>
          <p:spPr>
            <a:xfrm flipH="1">
              <a:off x="6184011" y="1804174"/>
              <a:ext cx="408845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5313426-80B6-66B7-CC15-1654B0801B24}"/>
                    </a:ext>
                  </a:extLst>
                </p:cNvPr>
                <p:cNvSpPr txBox="1"/>
                <p:nvPr/>
              </p:nvSpPr>
              <p:spPr bwMode="auto">
                <a:xfrm>
                  <a:off x="2074798" y="1412611"/>
                  <a:ext cx="2609686" cy="3964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𝑠𝑒𝑐𝑡𝑖𝑜𝑛</m:t>
                                </m:r>
                              </m:sub>
                            </m:sSub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(±60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𝐷𝑁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125)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91D074F-7882-1B97-E832-73F69863A9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074798" y="1412611"/>
                  <a:ext cx="2609686" cy="396455"/>
                </a:xfrm>
                <a:prstGeom prst="rect">
                  <a:avLst/>
                </a:prstGeom>
                <a:blipFill>
                  <a:blip r:embed="rId3"/>
                  <a:stretch>
                    <a:fillRect r="-6542" b="-7692"/>
                  </a:stretch>
                </a:blipFill>
              </p:spPr>
              <p:txBody>
                <a:bodyPr/>
                <a:lstStyle/>
                <a:p>
                  <a:r>
                    <a:rPr lang="fr-B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50D52FA-4D68-E412-840C-05F894DC7F8D}"/>
                    </a:ext>
                  </a:extLst>
                </p:cNvPr>
                <p:cNvSpPr txBox="1"/>
                <p:nvPr/>
              </p:nvSpPr>
              <p:spPr bwMode="auto">
                <a:xfrm>
                  <a:off x="7230126" y="1376721"/>
                  <a:ext cx="2034226" cy="3964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𝑠𝑒𝑐𝑡𝑖𝑜𝑛</m:t>
                                </m:r>
                              </m:sub>
                            </m:sSub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(±60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𝐷𝑁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200)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CABCAF9-C2E7-155A-ACA5-B997D4852D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30126" y="1376721"/>
                  <a:ext cx="2034226" cy="396455"/>
                </a:xfrm>
                <a:prstGeom prst="rect">
                  <a:avLst/>
                </a:prstGeom>
                <a:blipFill>
                  <a:blip r:embed="rId4"/>
                  <a:stretch>
                    <a:fillRect r="-32432" b="-61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20EF05D-DEC6-271D-3692-B00EA766BA79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 flipH="1">
              <a:off x="9768408" y="2492896"/>
              <a:ext cx="100811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B1BCD2-1D0A-E7FF-1841-19E883B9E146}"/>
                </a:ext>
              </a:extLst>
            </p:cNvPr>
            <p:cNvSpPr txBox="1"/>
            <p:nvPr/>
          </p:nvSpPr>
          <p:spPr bwMode="auto">
            <a:xfrm>
              <a:off x="9966408" y="2151280"/>
              <a:ext cx="794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rgbClr val="FF0000"/>
                  </a:solidFill>
                </a:rPr>
                <a:t>Flow</a:t>
              </a:r>
              <a:endParaRPr lang="en-GB">
                <a:solidFill>
                  <a:srgbClr val="FF0000"/>
                </a:solidFill>
              </a:endParaRPr>
            </a:p>
          </p:txBody>
        </p:sp>
      </p:grpSp>
      <p:pic>
        <p:nvPicPr>
          <p:cNvPr id="16" name="Graphique 9">
            <a:extLst>
              <a:ext uri="{FF2B5EF4-FFF2-40B4-BE49-F238E27FC236}">
                <a16:creationId xmlns:a16="http://schemas.microsoft.com/office/drawing/2014/main" id="{8ABBBC49-37B1-218E-F054-0992EAA1AC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513" t="2767" r="5289"/>
          <a:stretch/>
        </p:blipFill>
        <p:spPr>
          <a:xfrm>
            <a:off x="7155810" y="2381163"/>
            <a:ext cx="4889046" cy="39094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E13E4B3-F750-0932-18AE-947CFB0A901F}"/>
              </a:ext>
            </a:extLst>
          </p:cNvPr>
          <p:cNvSpPr txBox="1"/>
          <p:nvPr/>
        </p:nvSpPr>
        <p:spPr bwMode="auto">
          <a:xfrm>
            <a:off x="8107774" y="3822318"/>
            <a:ext cx="3638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Re&gt;4000 </a:t>
            </a:r>
            <a:r>
              <a:rPr lang="en-US" sz="2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 Turbulent flow</a:t>
            </a:r>
            <a:endParaRPr lang="en-GB" sz="2000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7790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636C-7A3B-9BDD-2EC0-4F956D538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60" y="123159"/>
            <a:ext cx="11376025" cy="1065742"/>
          </a:xfrm>
        </p:spPr>
        <p:txBody>
          <a:bodyPr/>
          <a:lstStyle/>
          <a:p>
            <a:r>
              <a:rPr lang="en-GB" noProof="0" dirty="0"/>
              <a:t>Smith predictor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8500636-CE22-0705-7F99-7A6288A0F448}"/>
                  </a:ext>
                </a:extLst>
              </p:cNvPr>
              <p:cNvSpPr txBox="1"/>
              <p:nvPr/>
            </p:nvSpPr>
            <p:spPr bwMode="auto">
              <a:xfrm>
                <a:off x="331960" y="1174537"/>
                <a:ext cx="4099832" cy="2115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/>
                    </a:solidFill>
                  </a:rPr>
                  <a:t>Tuning done with IMC :</a:t>
                </a:r>
              </a:p>
              <a:p>
                <a:endParaRPr lang="en-US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𝐾𝑐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2∗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𝑘𝑝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𝐶𝐿𝑝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= 5.5</a:t>
                </a:r>
              </a:p>
              <a:p>
                <a:endParaRPr lang="en-US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𝑇𝑖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2∗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num>
                      <m:den>
                        <m:sSub>
                          <m:sSubPr>
                            <m:ctrlP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fr-BE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= 100 [s]</a:t>
                </a:r>
              </a:p>
              <a:p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8500636-CE22-0705-7F99-7A6288A0F4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960" y="1174537"/>
                <a:ext cx="4099832" cy="2115066"/>
              </a:xfrm>
              <a:prstGeom prst="rect">
                <a:avLst/>
              </a:prstGeom>
              <a:blipFill>
                <a:blip r:embed="rId2"/>
                <a:stretch>
                  <a:fillRect l="-1189" t="-17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E69E41-964B-7E74-7915-B34C95C8BA30}"/>
                  </a:ext>
                </a:extLst>
              </p:cNvPr>
              <p:cNvSpPr txBox="1"/>
              <p:nvPr/>
            </p:nvSpPr>
            <p:spPr bwMode="auto">
              <a:xfrm>
                <a:off x="331960" y="3141056"/>
                <a:ext cx="5153310" cy="2850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/>
                    </a:solidFill>
                  </a:rPr>
                  <a:t>Where :</a:t>
                </a:r>
              </a:p>
              <a:p>
                <a:endParaRPr lang="en-US" sz="1600" b="0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Arial (corps)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𝑐𝑙𝑝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𝐷𝑒𝑠𝑖𝑟𝑒𝑑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𝑐𝑙𝑜𝑠𝑒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𝑙𝑜𝑜𝑝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𝑡𝑖𝑚𝑒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𝑐𝑜𝑛𝑠𝑡𝑎𝑛𝑡</m:t>
                    </m:r>
                  </m:oMath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à"/>
                </a:pPr>
                <a:r>
                  <a:rPr lang="en-US" sz="1600" dirty="0" err="1">
                    <a:solidFill>
                      <a:schemeClr val="tx2"/>
                    </a:solidFill>
                    <a:sym typeface="Wingdings" panose="05000000000000000000" pitchFamily="2" charset="2"/>
                  </a:rPr>
                  <a:t>Tclp</a:t>
                </a:r>
                <a:r>
                  <a:rPr lang="en-US" sz="1600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 : 200 [s]</a:t>
                </a:r>
              </a:p>
              <a:p>
                <a:pPr lvl="1"/>
                <a:endParaRPr lang="en-US" sz="1600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r>
                  <a:rPr lang="en-US" sz="1600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Further tuning was done by trial and error to achieve desired results.</a:t>
                </a:r>
              </a:p>
              <a:p>
                <a:endParaRPr lang="en-US" sz="1600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r>
                  <a:rPr lang="en-US" sz="1600" u="sng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Final Values :</a:t>
                </a:r>
                <a:endParaRPr lang="en-US" sz="1600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algn="ctr"/>
                <a:r>
                  <a:rPr lang="en-US" sz="1600" b="1" dirty="0" err="1">
                    <a:solidFill>
                      <a:schemeClr val="tx2"/>
                    </a:solidFill>
                    <a:sym typeface="Wingdings" panose="05000000000000000000" pitchFamily="2" charset="2"/>
                  </a:rPr>
                  <a:t>Kp</a:t>
                </a:r>
                <a:r>
                  <a:rPr lang="en-US" sz="1600" b="1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 = 10</a:t>
                </a:r>
              </a:p>
              <a:p>
                <a:pPr algn="ctr"/>
                <a:r>
                  <a:rPr lang="en-US" sz="1600" b="1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Ti = 48 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E69E41-964B-7E74-7915-B34C95C8BA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960" y="3141056"/>
                <a:ext cx="5153310" cy="2850524"/>
              </a:xfrm>
              <a:prstGeom prst="rect">
                <a:avLst/>
              </a:prstGeom>
              <a:blipFill>
                <a:blip r:embed="rId3"/>
                <a:stretch>
                  <a:fillRect l="-946" t="-1068" b="-1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3">
            <a:extLst>
              <a:ext uri="{FF2B5EF4-FFF2-40B4-BE49-F238E27FC236}">
                <a16:creationId xmlns:a16="http://schemas.microsoft.com/office/drawing/2014/main" id="{E679494B-0401-6207-BCB5-6E1F1112C82D}"/>
              </a:ext>
            </a:extLst>
          </p:cNvPr>
          <p:cNvSpPr txBox="1"/>
          <p:nvPr/>
        </p:nvSpPr>
        <p:spPr bwMode="auto">
          <a:xfrm>
            <a:off x="6956757" y="1750486"/>
            <a:ext cx="416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>
                <a:solidFill>
                  <a:schemeClr val="tx2"/>
                </a:solidFill>
              </a:rPr>
              <a:t>Temperature</a:t>
            </a:r>
            <a:r>
              <a:rPr lang="fr-BE" dirty="0">
                <a:solidFill>
                  <a:schemeClr val="tx2"/>
                </a:solidFill>
              </a:rPr>
              <a:t> SP and PV </a:t>
            </a:r>
            <a:r>
              <a:rPr lang="fr-BE" dirty="0" err="1">
                <a:solidFill>
                  <a:schemeClr val="tx2"/>
                </a:solidFill>
              </a:rPr>
              <a:t>evolution</a:t>
            </a:r>
            <a:endParaRPr lang="fr-BE" dirty="0">
              <a:solidFill>
                <a:schemeClr val="tx2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C1D5172-A534-3719-2FB7-F447A6A964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90297" y="2319620"/>
            <a:ext cx="6906786" cy="309674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45E42A4-97CF-426C-261A-182C32DE4DB2}"/>
              </a:ext>
            </a:extLst>
          </p:cNvPr>
          <p:cNvCxnSpPr>
            <a:cxnSpLocks/>
          </p:cNvCxnSpPr>
          <p:nvPr/>
        </p:nvCxnSpPr>
        <p:spPr>
          <a:xfrm>
            <a:off x="6135974" y="3984172"/>
            <a:ext cx="1871557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889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CFF9C-BC1D-9949-9A4A-77434CF408F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D3AE44F9-B8EC-ED6D-54AF-F64DF0216331}"/>
              </a:ext>
            </a:extLst>
          </p:cNvPr>
          <p:cNvSpPr txBox="1">
            <a:spLocks/>
          </p:cNvSpPr>
          <p:nvPr/>
        </p:nvSpPr>
        <p:spPr>
          <a:xfrm>
            <a:off x="407987" y="1293744"/>
            <a:ext cx="11376025" cy="50626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24F92A1-B30A-2BB8-8B46-B42C6AE0C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664092"/>
            <a:ext cx="9971426" cy="5584308"/>
          </a:xfrm>
        </p:spPr>
        <p:txBody>
          <a:bodyPr/>
          <a:lstStyle/>
          <a:p>
            <a:pPr marL="457200" indent="-457200">
              <a:lnSpc>
                <a:spcPct val="0"/>
              </a:lnSpc>
              <a:buFont typeface="+mj-lt"/>
              <a:buAutoNum type="arabicPeriod"/>
            </a:pPr>
            <a:endParaRPr lang="en-GB" sz="1800" noProof="0" dirty="0"/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sz="2000" noProof="0" dirty="0"/>
              <a:t>Introduction on CCU Cryogenics process</a:t>
            </a:r>
          </a:p>
          <a:p>
            <a:pPr marL="781200" lvl="1" indent="-457200">
              <a:lnSpc>
                <a:spcPct val="50000"/>
              </a:lnSpc>
              <a:buFont typeface="+mj-lt"/>
              <a:buAutoNum type="arabicPeriod"/>
            </a:pPr>
            <a:r>
              <a:rPr lang="en-GB" sz="1600" noProof="0" dirty="0"/>
              <a:t>CCU constraints </a:t>
            </a:r>
          </a:p>
          <a:p>
            <a:pPr marL="781200" lvl="1" indent="-457200">
              <a:lnSpc>
                <a:spcPct val="50000"/>
              </a:lnSpc>
              <a:buFont typeface="+mj-lt"/>
              <a:buAutoNum type="arabicPeriod"/>
            </a:pPr>
            <a:r>
              <a:rPr lang="en-GB" sz="1600" noProof="0" dirty="0"/>
              <a:t>Delay constraints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sz="2000" noProof="0" dirty="0"/>
              <a:t>Control objectives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sz="2000" noProof="0" dirty="0"/>
              <a:t>Control Models for cryogenic processes</a:t>
            </a:r>
          </a:p>
          <a:p>
            <a:pPr marL="781200" lvl="1" indent="-457200">
              <a:lnSpc>
                <a:spcPct val="50000"/>
              </a:lnSpc>
              <a:buFont typeface="+mj-lt"/>
              <a:buAutoNum type="arabicPeriod"/>
            </a:pPr>
            <a:r>
              <a:rPr lang="en-GB" sz="1600" noProof="0" dirty="0"/>
              <a:t>PI controller</a:t>
            </a:r>
          </a:p>
          <a:p>
            <a:pPr marL="781200" lvl="1" indent="-457200">
              <a:lnSpc>
                <a:spcPct val="50000"/>
              </a:lnSpc>
              <a:buFont typeface="+mj-lt"/>
              <a:buAutoNum type="arabicPeriod"/>
            </a:pPr>
            <a:r>
              <a:rPr lang="en-GB" sz="1600" noProof="0" dirty="0"/>
              <a:t>Smith Predictor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sz="2000" noProof="0" dirty="0"/>
              <a:t>Cryogenic PI controller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sz="2000" noProof="0" dirty="0"/>
              <a:t>Smith Predictor</a:t>
            </a:r>
          </a:p>
          <a:p>
            <a:pPr marL="781200" lvl="1" indent="-457200">
              <a:lnSpc>
                <a:spcPct val="50000"/>
              </a:lnSpc>
              <a:buFont typeface="+mj-lt"/>
              <a:buAutoNum type="arabicPeriod"/>
            </a:pPr>
            <a:r>
              <a:rPr lang="en-GB" sz="1600" noProof="0" dirty="0"/>
              <a:t>System identification</a:t>
            </a:r>
          </a:p>
          <a:p>
            <a:pPr marL="781200" lvl="1" indent="-457200">
              <a:lnSpc>
                <a:spcPct val="50000"/>
              </a:lnSpc>
              <a:buFont typeface="+mj-lt"/>
              <a:buAutoNum type="arabicPeriod"/>
            </a:pPr>
            <a:r>
              <a:rPr lang="en-GB" sz="1600" noProof="0" dirty="0"/>
              <a:t>Dynamic delay estimation</a:t>
            </a:r>
          </a:p>
          <a:p>
            <a:pPr marL="781200" lvl="1" indent="-457200">
              <a:lnSpc>
                <a:spcPct val="50000"/>
              </a:lnSpc>
              <a:buFont typeface="+mj-lt"/>
              <a:buAutoNum type="arabicPeriod"/>
            </a:pPr>
            <a:r>
              <a:rPr lang="en-GB" sz="1600" noProof="0" dirty="0"/>
              <a:t>Simulation</a:t>
            </a:r>
          </a:p>
          <a:p>
            <a:pPr marL="781200" lvl="1" indent="-457200">
              <a:lnSpc>
                <a:spcPct val="50000"/>
              </a:lnSpc>
              <a:buFont typeface="+mj-lt"/>
              <a:buAutoNum type="arabicPeriod"/>
            </a:pPr>
            <a:r>
              <a:rPr lang="en-GB" sz="1600" dirty="0"/>
              <a:t>Robustness</a:t>
            </a:r>
            <a:endParaRPr lang="en-GB" sz="1600" noProof="0" dirty="0"/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sz="2000" noProof="0" dirty="0"/>
              <a:t>Controller performance comparison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sz="2000" noProof="0" dirty="0"/>
              <a:t>PLC implementation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sz="2000" noProof="0" dirty="0"/>
              <a:t>Conclusion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32B8EC3B-BFBE-F544-214A-5AD9AD2C5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4875"/>
            <a:ext cx="11376025" cy="1065742"/>
          </a:xfrm>
        </p:spPr>
        <p:txBody>
          <a:bodyPr/>
          <a:lstStyle/>
          <a:p>
            <a:r>
              <a:rPr lang="en-GB" noProof="0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3081296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EDA64B-5D34-8E50-948F-DC28BDEE8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17" y="186480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GB" noProof="0" dirty="0"/>
              <a:t>Smith predictor simulation</a:t>
            </a:r>
          </a:p>
        </p:txBody>
      </p:sp>
      <p:pic>
        <p:nvPicPr>
          <p:cNvPr id="3" name="Graphique 9">
            <a:extLst>
              <a:ext uri="{FF2B5EF4-FFF2-40B4-BE49-F238E27FC236}">
                <a16:creationId xmlns:a16="http://schemas.microsoft.com/office/drawing/2014/main" id="{D7DFCB67-6786-4EA6-25E1-7463A1F5AC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747" r="5206"/>
          <a:stretch/>
        </p:blipFill>
        <p:spPr>
          <a:xfrm>
            <a:off x="125934" y="1449388"/>
            <a:ext cx="5618979" cy="4680000"/>
          </a:xfrm>
          <a:prstGeom prst="rect">
            <a:avLst/>
          </a:prstGeom>
        </p:spPr>
      </p:pic>
      <p:pic>
        <p:nvPicPr>
          <p:cNvPr id="4" name="Graphique 7">
            <a:extLst>
              <a:ext uri="{FF2B5EF4-FFF2-40B4-BE49-F238E27FC236}">
                <a16:creationId xmlns:a16="http://schemas.microsoft.com/office/drawing/2014/main" id="{2B869B04-89E2-FABE-BB5A-D7338C107D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225" r="6418"/>
          <a:stretch/>
        </p:blipFill>
        <p:spPr>
          <a:xfrm>
            <a:off x="6242011" y="1449388"/>
            <a:ext cx="570071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074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CF73F3-44A1-B901-BA30-3B05B9E5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143" y="178640"/>
            <a:ext cx="11376025" cy="1065742"/>
          </a:xfrm>
        </p:spPr>
        <p:txBody>
          <a:bodyPr/>
          <a:lstStyle/>
          <a:p>
            <a:r>
              <a:rPr lang="en-GB" noProof="0" dirty="0"/>
              <a:t>Smith predictor close loop stability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5">
                <a:extLst>
                  <a:ext uri="{FF2B5EF4-FFF2-40B4-BE49-F238E27FC236}">
                    <a16:creationId xmlns:a16="http://schemas.microsoft.com/office/drawing/2014/main" id="{6A811409-1896-7E1F-E195-101BF1460469}"/>
                  </a:ext>
                </a:extLst>
              </p:cNvPr>
              <p:cNvSpPr txBox="1"/>
              <p:nvPr/>
            </p:nvSpPr>
            <p:spPr bwMode="auto">
              <a:xfrm>
                <a:off x="323926" y="1918607"/>
                <a:ext cx="7413758" cy="32002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𝑠𝑡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acc>
                            <m:accPr>
                              <m:chr m:val="̃"/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∗(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p>
                            <m:sSup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̃"/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p>
                            <m:sSup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  <a:p>
                <a:endParaRPr lang="en-GB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1) No modelling error :</a:t>
                </a:r>
              </a:p>
              <a:p>
                <a:endParaRPr lang="en-GB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𝐾𝑝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=10 , 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𝑇𝑖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=48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𝑠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∞ 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=67°</m:t>
                    </m:r>
                  </m:oMath>
                </a14:m>
                <a:endParaRPr lang="en-GB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endParaRPr lang="en-GB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endParaRPr lang="en-GB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GB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Close loop stability depends on model mismatch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endParaRPr lang="en-GB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GB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Allowed max 20% based on various research papers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ZoneTexte 5">
                <a:extLst>
                  <a:ext uri="{FF2B5EF4-FFF2-40B4-BE49-F238E27FC236}">
                    <a16:creationId xmlns:a16="http://schemas.microsoft.com/office/drawing/2014/main" id="{6A811409-1896-7E1F-E195-101BF14604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926" y="1918607"/>
                <a:ext cx="7413758" cy="3200235"/>
              </a:xfrm>
              <a:prstGeom prst="rect">
                <a:avLst/>
              </a:prstGeom>
              <a:blipFill>
                <a:blip r:embed="rId2"/>
                <a:stretch>
                  <a:fillRect l="-658" b="-20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phique 7">
            <a:extLst>
              <a:ext uri="{FF2B5EF4-FFF2-40B4-BE49-F238E27FC236}">
                <a16:creationId xmlns:a16="http://schemas.microsoft.com/office/drawing/2014/main" id="{D7E7390D-5859-27AA-CCBC-0C35DBA118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950" t="5448" r="6846"/>
          <a:stretch/>
        </p:blipFill>
        <p:spPr>
          <a:xfrm>
            <a:off x="6184687" y="1064932"/>
            <a:ext cx="5880878" cy="472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278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E313F-7853-1D0C-7922-4CF37A348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123" y="146946"/>
            <a:ext cx="11376025" cy="1065742"/>
          </a:xfrm>
        </p:spPr>
        <p:txBody>
          <a:bodyPr/>
          <a:lstStyle/>
          <a:p>
            <a:r>
              <a:rPr lang="en-GB" noProof="0" dirty="0"/>
              <a:t>Smith predictor robustness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3F7FBA5-58A6-2292-3575-AD6A4B0B3486}"/>
              </a:ext>
            </a:extLst>
          </p:cNvPr>
          <p:cNvSpPr txBox="1"/>
          <p:nvPr/>
        </p:nvSpPr>
        <p:spPr bwMode="auto">
          <a:xfrm>
            <a:off x="300114" y="652206"/>
            <a:ext cx="1116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Modelling errors on delay and process model:</a:t>
            </a:r>
            <a:endParaRPr lang="en-GB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94E5E3C-A045-63F9-F3CD-E53FE74E7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72443" y="1095212"/>
            <a:ext cx="5466434" cy="44765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5FB44C-52E0-2ACF-04E6-DF83E7DEA59D}"/>
              </a:ext>
            </a:extLst>
          </p:cNvPr>
          <p:cNvSpPr txBox="1"/>
          <p:nvPr/>
        </p:nvSpPr>
        <p:spPr bwMode="auto">
          <a:xfrm>
            <a:off x="7761004" y="5883698"/>
            <a:ext cx="315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Delay = 50 s + 15% error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2E834F5-1DC5-D13D-C3F3-F22D10B1D8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386" r="6133"/>
          <a:stretch/>
        </p:blipFill>
        <p:spPr>
          <a:xfrm>
            <a:off x="628150" y="1137769"/>
            <a:ext cx="4577831" cy="44465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AC6E7C-8A49-94D1-D900-37A74EA65820}"/>
              </a:ext>
            </a:extLst>
          </p:cNvPr>
          <p:cNvSpPr txBox="1"/>
          <p:nvPr/>
        </p:nvSpPr>
        <p:spPr bwMode="auto">
          <a:xfrm>
            <a:off x="1278877" y="5883698"/>
            <a:ext cx="315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Model error = 15%</a:t>
            </a:r>
            <a:endParaRPr lang="en-GB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FE7F7B-787B-3833-BCA7-E64C0859CA51}"/>
                  </a:ext>
                </a:extLst>
              </p:cNvPr>
              <p:cNvSpPr txBox="1"/>
              <p:nvPr/>
            </p:nvSpPr>
            <p:spPr bwMode="auto">
              <a:xfrm>
                <a:off x="2299139" y="5562056"/>
                <a:ext cx="12358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r>
                        <a:rPr lang="en-US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FE7F7B-787B-3833-BCA7-E64C0859CA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9139" y="5562056"/>
                <a:ext cx="1235851" cy="276999"/>
              </a:xfrm>
              <a:prstGeom prst="rect">
                <a:avLst/>
              </a:prstGeom>
              <a:blipFill>
                <a:blip r:embed="rId6"/>
                <a:stretch>
                  <a:fillRect l="-3941" t="-6522" r="-5911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2DC72B8-E3E6-67EE-1912-3EB2D63D007D}"/>
                  </a:ext>
                </a:extLst>
              </p:cNvPr>
              <p:cNvSpPr txBox="1"/>
              <p:nvPr/>
            </p:nvSpPr>
            <p:spPr bwMode="auto">
              <a:xfrm>
                <a:off x="8565828" y="5562056"/>
                <a:ext cx="1542474" cy="3221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sup>
                      </m:sSup>
                      <m:d>
                        <m:d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sup>
                      </m:sSup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2DC72B8-E3E6-67EE-1912-3EB2D63D0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65828" y="5562056"/>
                <a:ext cx="1542474" cy="322139"/>
              </a:xfrm>
              <a:prstGeom prst="rect">
                <a:avLst/>
              </a:prstGeom>
              <a:blipFill>
                <a:blip r:embed="rId7"/>
                <a:stretch>
                  <a:fillRect l="-1581" t="-11321" r="-18972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58A0EDD9-ABAE-3E0A-C2EA-A1298AA58674}"/>
              </a:ext>
            </a:extLst>
          </p:cNvPr>
          <p:cNvSpPr/>
          <p:nvPr/>
        </p:nvSpPr>
        <p:spPr>
          <a:xfrm>
            <a:off x="7369627" y="1233201"/>
            <a:ext cx="3792584" cy="238539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96A403-10CD-D7F1-5E01-FEB56DFE5BF5}"/>
              </a:ext>
            </a:extLst>
          </p:cNvPr>
          <p:cNvSpPr/>
          <p:nvPr/>
        </p:nvSpPr>
        <p:spPr>
          <a:xfrm>
            <a:off x="1197029" y="1273675"/>
            <a:ext cx="3792584" cy="238539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2500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7B9E80-C3AC-D41A-1ACB-9A7BD42B1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54991"/>
            <a:ext cx="11376025" cy="1065742"/>
          </a:xfrm>
        </p:spPr>
        <p:txBody>
          <a:bodyPr/>
          <a:lstStyle/>
          <a:p>
            <a:r>
              <a:rPr lang="en-GB" noProof="0" dirty="0"/>
              <a:t>Filtered Smith predictor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94D74F02-15E8-1D39-64D3-89B5139E7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290" y="1220733"/>
            <a:ext cx="8995420" cy="37264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9">
                <a:extLst>
                  <a:ext uri="{FF2B5EF4-FFF2-40B4-BE49-F238E27FC236}">
                    <a16:creationId xmlns:a16="http://schemas.microsoft.com/office/drawing/2014/main" id="{16788574-D492-7A00-4E26-F3BCDF3D53D7}"/>
                  </a:ext>
                </a:extLst>
              </p:cNvPr>
              <p:cNvSpPr txBox="1"/>
              <p:nvPr/>
            </p:nvSpPr>
            <p:spPr bwMode="auto">
              <a:xfrm>
                <a:off x="520630" y="5085673"/>
                <a:ext cx="11452707" cy="1103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tx2"/>
                    </a:solidFill>
                  </a:rPr>
                  <a:t>Fr(s)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𝑙𝑒𝑎𝑑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𝑙𝑎𝑔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GB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</m:oMath>
                </a14:m>
                <a:endParaRPr lang="en-GB" dirty="0">
                  <a:solidFill>
                    <a:schemeClr val="tx2"/>
                  </a:solidFill>
                </a:endParaRPr>
              </a:p>
              <a:p>
                <a:endParaRPr lang="en-GB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 Main idea is to alter frequency response by increasing phase margin and gain margin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ZoneTexte 9">
                <a:extLst>
                  <a:ext uri="{FF2B5EF4-FFF2-40B4-BE49-F238E27FC236}">
                    <a16:creationId xmlns:a16="http://schemas.microsoft.com/office/drawing/2014/main" id="{16788574-D492-7A00-4E26-F3BCDF3D53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0630" y="5085673"/>
                <a:ext cx="11452707" cy="1103187"/>
              </a:xfrm>
              <a:prstGeom prst="rect">
                <a:avLst/>
              </a:prstGeom>
              <a:blipFill>
                <a:blip r:embed="rId3"/>
                <a:stretch>
                  <a:fillRect l="-426" b="-82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35891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00C1B-7CC8-8834-4E02-92C0DE11A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52145"/>
            <a:ext cx="11376025" cy="1065742"/>
          </a:xfrm>
        </p:spPr>
        <p:txBody>
          <a:bodyPr/>
          <a:lstStyle/>
          <a:p>
            <a:r>
              <a:rPr lang="en-GB" noProof="0" dirty="0"/>
              <a:t>Filtered Smith predictor</a:t>
            </a:r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ACEF9939-C029-F334-C9F1-4BE0C284358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502" r="5276"/>
          <a:stretch/>
        </p:blipFill>
        <p:spPr>
          <a:xfrm>
            <a:off x="7177806" y="1175042"/>
            <a:ext cx="4572534" cy="4576425"/>
          </a:xfrm>
          <a:prstGeom prst="rect">
            <a:avLst/>
          </a:prstGeom>
        </p:spPr>
      </p:pic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00AC938A-B335-4894-DC5C-A2DDEC8EAC4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626" r="6325"/>
          <a:stretch/>
        </p:blipFill>
        <p:spPr>
          <a:xfrm>
            <a:off x="86646" y="1238459"/>
            <a:ext cx="4734315" cy="44495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0368CD-1BC2-7B2C-25E1-CC6F1083BD83}"/>
              </a:ext>
            </a:extLst>
          </p:cNvPr>
          <p:cNvSpPr txBox="1"/>
          <p:nvPr/>
        </p:nvSpPr>
        <p:spPr bwMode="auto">
          <a:xfrm>
            <a:off x="407987" y="5630218"/>
            <a:ext cx="441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Delay = 45 s + 15% error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3147A9-FC9A-ECD7-A6C7-BB11B9E5079A}"/>
              </a:ext>
            </a:extLst>
          </p:cNvPr>
          <p:cNvSpPr txBox="1"/>
          <p:nvPr/>
        </p:nvSpPr>
        <p:spPr bwMode="auto">
          <a:xfrm>
            <a:off x="7642581" y="5626460"/>
            <a:ext cx="441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Delay = 110 s + 15% error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D3F97A-65C3-90CA-DB96-825765F9D9F8}"/>
              </a:ext>
            </a:extLst>
          </p:cNvPr>
          <p:cNvSpPr/>
          <p:nvPr/>
        </p:nvSpPr>
        <p:spPr>
          <a:xfrm>
            <a:off x="859871" y="1381701"/>
            <a:ext cx="3869887" cy="238539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CF6002-F97C-6531-BC62-462B91968EC6}"/>
              </a:ext>
            </a:extLst>
          </p:cNvPr>
          <p:cNvSpPr/>
          <p:nvPr/>
        </p:nvSpPr>
        <p:spPr>
          <a:xfrm>
            <a:off x="7732642" y="1370824"/>
            <a:ext cx="3869887" cy="238539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3B6C14-AE42-A9F2-0B48-42A75D404193}"/>
              </a:ext>
            </a:extLst>
          </p:cNvPr>
          <p:cNvSpPr txBox="1"/>
          <p:nvPr/>
        </p:nvSpPr>
        <p:spPr bwMode="auto">
          <a:xfrm>
            <a:off x="4729758" y="3133637"/>
            <a:ext cx="3002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Adaptive filter needed 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075AFAC-0B01-41C6-8132-200260BD6469}"/>
              </a:ext>
            </a:extLst>
          </p:cNvPr>
          <p:cNvCxnSpPr>
            <a:cxnSpLocks/>
          </p:cNvCxnSpPr>
          <p:nvPr/>
        </p:nvCxnSpPr>
        <p:spPr>
          <a:xfrm>
            <a:off x="5751444" y="3565642"/>
            <a:ext cx="82467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7218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370FFE-C2A0-C3DD-1188-E0FD7B7C7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05" y="184182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6. Controller comparison</a:t>
            </a:r>
          </a:p>
        </p:txBody>
      </p:sp>
      <p:pic>
        <p:nvPicPr>
          <p:cNvPr id="3" name="Graphique 10">
            <a:extLst>
              <a:ext uri="{FF2B5EF4-FFF2-40B4-BE49-F238E27FC236}">
                <a16:creationId xmlns:a16="http://schemas.microsoft.com/office/drawing/2014/main" id="{02D66D88-03DC-AD1C-C09E-2FAC547431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48" r="7425"/>
          <a:stretch/>
        </p:blipFill>
        <p:spPr>
          <a:xfrm>
            <a:off x="5165179" y="1089000"/>
            <a:ext cx="6240000" cy="468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CE682D-6FFC-AF21-2059-94B72ADFBA08}"/>
              </a:ext>
            </a:extLst>
          </p:cNvPr>
          <p:cNvSpPr txBox="1"/>
          <p:nvPr/>
        </p:nvSpPr>
        <p:spPr bwMode="auto">
          <a:xfrm>
            <a:off x="316905" y="1583635"/>
            <a:ext cx="46327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PI controller doesn’t respect CCU constraints, slower and less table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SP controller handles CCU constraints, is faster but is susceptible to modelling errors</a:t>
            </a:r>
          </a:p>
        </p:txBody>
      </p:sp>
    </p:spTree>
    <p:extLst>
      <p:ext uri="{BB962C8B-B14F-4D97-AF65-F5344CB8AC3E}">
        <p14:creationId xmlns:p14="http://schemas.microsoft.com/office/powerpoint/2010/main" val="4001347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F527DEBD-1D7B-EC55-F059-E241E01418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3"/>
          <a:stretch/>
        </p:blipFill>
        <p:spPr>
          <a:xfrm>
            <a:off x="4345615" y="2101448"/>
            <a:ext cx="6999343" cy="3499769"/>
          </a:xfrm>
          <a:prstGeom prst="rect">
            <a:avLst/>
          </a:prstGeom>
        </p:spPr>
      </p:pic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3EE171EF-2907-8ED7-3CC6-9BD68368FD44}"/>
              </a:ext>
            </a:extLst>
          </p:cNvPr>
          <p:cNvSpPr txBox="1">
            <a:spLocks noGrp="1"/>
          </p:cNvSpPr>
          <p:nvPr>
            <p:ph sz="half" idx="1"/>
          </p:nvPr>
        </p:nvSpPr>
        <p:spPr bwMode="auto">
          <a:xfrm>
            <a:off x="369781" y="1058813"/>
            <a:ext cx="10694771" cy="687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"/>
              </a:lnSpc>
            </a:pPr>
            <a:endParaRPr lang="en-GB" sz="1800" b="0" noProof="0" dirty="0">
              <a:solidFill>
                <a:schemeClr val="tx2"/>
              </a:solidFill>
            </a:endParaRPr>
          </a:p>
          <a:p>
            <a:pPr>
              <a:lnSpc>
                <a:spcPts val="150"/>
              </a:lnSpc>
            </a:pPr>
            <a:r>
              <a:rPr lang="en-GB" sz="1800" b="0" noProof="0" dirty="0">
                <a:solidFill>
                  <a:schemeClr val="tx2"/>
                </a:solidFill>
              </a:rPr>
              <a:t>Transfer functions are in continuous time </a:t>
            </a:r>
            <a:r>
              <a:rPr lang="en-GB" sz="1800" b="0" noProof="0" dirty="0">
                <a:solidFill>
                  <a:schemeClr val="tx2"/>
                </a:solidFill>
                <a:sym typeface="Wingdings" panose="05000000000000000000" pitchFamily="2" charset="2"/>
              </a:rPr>
              <a:t> need to be discretized for PLC implementation.</a:t>
            </a:r>
          </a:p>
          <a:p>
            <a:pPr marL="285750" indent="-285750">
              <a:lnSpc>
                <a:spcPts val="150"/>
              </a:lnSpc>
              <a:buFont typeface="Wingdings" panose="05000000000000000000" pitchFamily="2" charset="2"/>
              <a:buChar char="à"/>
            </a:pPr>
            <a:r>
              <a:rPr lang="en-GB" sz="1800" b="0" noProof="0" dirty="0">
                <a:solidFill>
                  <a:schemeClr val="tx2"/>
                </a:solidFill>
                <a:sym typeface="Wingdings" panose="05000000000000000000" pitchFamily="2" charset="2"/>
              </a:rPr>
              <a:t>Numerical integration methods to discretize model, bilinear (Tustin) transform.</a:t>
            </a:r>
            <a:r>
              <a:rPr lang="en-GB" sz="1800" b="0" noProof="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F57F27C-7309-B7F9-ABBF-A74364FDD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170502"/>
            <a:ext cx="11376025" cy="636341"/>
          </a:xfrm>
        </p:spPr>
        <p:txBody>
          <a:bodyPr/>
          <a:lstStyle/>
          <a:p>
            <a:r>
              <a:rPr lang="en-GB" dirty="0"/>
              <a:t>7</a:t>
            </a:r>
            <a:r>
              <a:rPr lang="en-GB" noProof="0" dirty="0"/>
              <a:t>. PLC implementation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70BA5D-429F-F475-0616-1C1EDFF46C4D}"/>
              </a:ext>
            </a:extLst>
          </p:cNvPr>
          <p:cNvSpPr txBox="1"/>
          <p:nvPr/>
        </p:nvSpPr>
        <p:spPr bwMode="auto">
          <a:xfrm>
            <a:off x="177805" y="3634019"/>
            <a:ext cx="4167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chemeClr val="tx2"/>
                </a:solidFill>
              </a:rPr>
              <a:t>Continuous stable transfer functions remain stable after discretization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69C4EE-6D0D-C438-D534-89D5159B01D6}"/>
              </a:ext>
            </a:extLst>
          </p:cNvPr>
          <p:cNvSpPr txBox="1"/>
          <p:nvPr/>
        </p:nvSpPr>
        <p:spPr bwMode="auto">
          <a:xfrm>
            <a:off x="4532244" y="3244334"/>
            <a:ext cx="934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Stable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1A7EE3-3F88-C315-0144-8C7C22E71B19}"/>
              </a:ext>
            </a:extLst>
          </p:cNvPr>
          <p:cNvSpPr txBox="1"/>
          <p:nvPr/>
        </p:nvSpPr>
        <p:spPr bwMode="auto">
          <a:xfrm>
            <a:off x="9389165" y="3524301"/>
            <a:ext cx="934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Stable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2548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5C161-41A5-80E8-049F-9B9CB3134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38" y="131930"/>
            <a:ext cx="11376025" cy="1065742"/>
          </a:xfrm>
        </p:spPr>
        <p:txBody>
          <a:bodyPr/>
          <a:lstStyle/>
          <a:p>
            <a:r>
              <a:rPr lang="en-GB" noProof="0" dirty="0"/>
              <a:t>PLC implementation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2BF4A3-8545-5AC1-77D4-E6894552DE43}"/>
              </a:ext>
            </a:extLst>
          </p:cNvPr>
          <p:cNvSpPr txBox="1"/>
          <p:nvPr/>
        </p:nvSpPr>
        <p:spPr bwMode="auto">
          <a:xfrm>
            <a:off x="158496" y="1116169"/>
            <a:ext cx="11587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more complex a transfer function is, the more complex the discreet form 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7">
                <a:extLst>
                  <a:ext uri="{FF2B5EF4-FFF2-40B4-BE49-F238E27FC236}">
                    <a16:creationId xmlns:a16="http://schemas.microsoft.com/office/drawing/2014/main" id="{ACAB3110-DE64-BDA6-883D-F47B657FC782}"/>
                  </a:ext>
                </a:extLst>
              </p:cNvPr>
              <p:cNvSpPr txBox="1"/>
              <p:nvPr/>
            </p:nvSpPr>
            <p:spPr bwMode="auto">
              <a:xfrm>
                <a:off x="-122266" y="1800687"/>
                <a:ext cx="12314266" cy="3987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+2∗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𝜁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fr-BE" dirty="0">
                  <a:solidFill>
                    <a:schemeClr val="tx2"/>
                  </a:solidFill>
                </a:endParaRPr>
              </a:p>
              <a:p>
                <a:endParaRPr lang="fr-BE" dirty="0">
                  <a:solidFill>
                    <a:schemeClr val="tx2"/>
                  </a:solidFill>
                </a:endParaRPr>
              </a:p>
              <a:p>
                <a:pPr marL="285750" indent="-285750" algn="ctr">
                  <a:buFont typeface="Wingdings" panose="05000000000000000000" pitchFamily="2" charset="2"/>
                  <a:buChar char="à"/>
                </a:pPr>
                <a14:m>
                  <m:oMath xmlns:m="http://schemas.openxmlformats.org/officeDocument/2006/math">
                    <m:r>
                      <a:rPr lang="fr-B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𝑠</m:t>
                    </m:r>
                    <m:r>
                      <a:rPr lang="fr-B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2(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𝑧</m:t>
                        </m:r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1)</m:t>
                        </m:r>
                      </m:num>
                      <m:den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𝑇𝑠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(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𝑧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+1)</m:t>
                        </m:r>
                      </m:den>
                    </m:f>
                  </m:oMath>
                </a14:m>
                <a:endParaRPr lang="fr-BE" dirty="0">
                  <a:solidFill>
                    <a:schemeClr val="tx2"/>
                  </a:solidFill>
                </a:endParaRPr>
              </a:p>
              <a:p>
                <a:pPr marL="285750" indent="-285750" algn="ctr">
                  <a:buFont typeface="Wingdings" panose="05000000000000000000" pitchFamily="2" charset="2"/>
                  <a:buChar char="à"/>
                </a:pPr>
                <a:endParaRPr lang="fr-BE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𝑇𝑠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+4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 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2∗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−8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+(4+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−4∗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𝑇𝑠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br>
                  <a:rPr lang="en-GB" dirty="0"/>
                </a:br>
                <a:endParaRPr lang="fr-BE" dirty="0">
                  <a:solidFill>
                    <a:schemeClr val="tx2"/>
                  </a:solidFill>
                </a:endParaRPr>
              </a:p>
              <a:p>
                <a:pPr algn="ctr"/>
                <a:endParaRPr lang="fr-BE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en-GB" dirty="0">
                    <a:solidFill>
                      <a:schemeClr val="tx2"/>
                    </a:solidFill>
                  </a:rPr>
                  <a:t>Recursive</a:t>
                </a:r>
                <a:r>
                  <a:rPr lang="fr-BE" dirty="0">
                    <a:solidFill>
                      <a:schemeClr val="tx2"/>
                    </a:solidFill>
                  </a:rPr>
                  <a:t> </a:t>
                </a:r>
                <a:r>
                  <a:rPr lang="fr-BE" dirty="0" err="1">
                    <a:solidFill>
                      <a:schemeClr val="tx2"/>
                    </a:solidFill>
                  </a:rPr>
                  <a:t>form</a:t>
                </a:r>
                <a:r>
                  <a:rPr lang="fr-BE" dirty="0">
                    <a:solidFill>
                      <a:schemeClr val="tx2"/>
                    </a:solidFill>
                  </a:rPr>
                  <a:t> :</a:t>
                </a:r>
              </a:p>
              <a:p>
                <a:pPr algn="ctr"/>
                <a:endParaRPr lang="fr-BE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B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B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fr-B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fr-B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fr-B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B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𝐾𝑝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𝑇𝑠</m:t>
                          </m:r>
                          <m:r>
                            <a:rPr lang="fr-B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B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BE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BE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e>
                              </m:d>
                            </m:e>
                          </m:d>
                          <m:r>
                            <a:rPr lang="fr-B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2∗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−8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−1]+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4+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−4∗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𝑇𝑠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fr-B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fr-B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fr-B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B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−2]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+4∗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𝑇𝑠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BE" dirty="0">
                  <a:solidFill>
                    <a:schemeClr val="tx2"/>
                  </a:solidFill>
                </a:endParaRPr>
              </a:p>
              <a:p>
                <a:pPr algn="ctr"/>
                <a:endParaRPr lang="fr-BE" dirty="0"/>
              </a:p>
            </p:txBody>
          </p:sp>
        </mc:Choice>
        <mc:Fallback xmlns="">
          <p:sp>
            <p:nvSpPr>
              <p:cNvPr id="4" name="ZoneTexte 7">
                <a:extLst>
                  <a:ext uri="{FF2B5EF4-FFF2-40B4-BE49-F238E27FC236}">
                    <a16:creationId xmlns:a16="http://schemas.microsoft.com/office/drawing/2014/main" id="{ACAB3110-DE64-BDA6-883D-F47B657FC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22266" y="1800687"/>
                <a:ext cx="12314266" cy="39877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7335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A8E0B-3CFE-2BC7-CE2A-ED7B20490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309" y="167669"/>
            <a:ext cx="11376025" cy="732448"/>
          </a:xfrm>
        </p:spPr>
        <p:txBody>
          <a:bodyPr/>
          <a:lstStyle/>
          <a:p>
            <a:r>
              <a:rPr lang="en-GB" dirty="0"/>
              <a:t>8</a:t>
            </a:r>
            <a:r>
              <a:rPr lang="en-GB" noProof="0" dirty="0"/>
              <a:t>. Conclusion</a:t>
            </a:r>
          </a:p>
        </p:txBody>
      </p:sp>
      <p:sp>
        <p:nvSpPr>
          <p:cNvPr id="3" name="ZoneTexte 3">
            <a:extLst>
              <a:ext uri="{FF2B5EF4-FFF2-40B4-BE49-F238E27FC236}">
                <a16:creationId xmlns:a16="http://schemas.microsoft.com/office/drawing/2014/main" id="{D0F3EC8B-5777-2F5B-9920-0D564BBF83D4}"/>
              </a:ext>
            </a:extLst>
          </p:cNvPr>
          <p:cNvSpPr txBox="1"/>
          <p:nvPr/>
        </p:nvSpPr>
        <p:spPr bwMode="auto">
          <a:xfrm>
            <a:off x="407986" y="769488"/>
            <a:ext cx="11224670" cy="5165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PI performance is not robust due to delay effect on instability and constraints of the CCU</a:t>
            </a:r>
          </a:p>
          <a:p>
            <a:endParaRPr lang="en-GB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sym typeface="Wingdings" panose="05000000000000000000" pitchFamily="2" charset="2"/>
              </a:rPr>
              <a:t>Smith Predictor achieved desired results based on stability and CCU constraints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Modelling errors on the plant have less influence on stability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Modelling errors on the delay require adaptive filter or max 15 % error as they cause instability</a:t>
            </a:r>
          </a:p>
          <a:p>
            <a:pPr lvl="1"/>
            <a:endParaRPr lang="en-GB" dirty="0">
              <a:solidFill>
                <a:schemeClr val="tx2"/>
              </a:solidFill>
            </a:endParaRPr>
          </a:p>
          <a:p>
            <a:pPr algn="ctr"/>
            <a:r>
              <a:rPr lang="en-GB" b="1" dirty="0">
                <a:solidFill>
                  <a:schemeClr val="tx2"/>
                </a:solidFill>
              </a:rPr>
              <a:t>Imperative to limit delay modelling errors </a:t>
            </a:r>
            <a:r>
              <a:rPr lang="en-GB" dirty="0">
                <a:solidFill>
                  <a:schemeClr val="tx2"/>
                </a:solidFill>
              </a:rPr>
              <a:t>!</a:t>
            </a:r>
          </a:p>
          <a:p>
            <a:pPr lvl="1"/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u="sng" dirty="0">
                <a:solidFill>
                  <a:schemeClr val="tx2"/>
                </a:solidFill>
              </a:rPr>
              <a:t>Next phase </a:t>
            </a:r>
            <a:r>
              <a:rPr lang="en-GB" dirty="0">
                <a:solidFill>
                  <a:schemeClr val="tx2"/>
                </a:solidFill>
              </a:rPr>
              <a:t>: test the smith predictor on the real process :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Dead time comparison with measured data and calculation  to ensure error &lt;15 %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New system identification to limit modelling error from simulation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Compare PI and Smith predictor performance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Validate the SP controller or improve the SP controller or propose a different design for robust dead </a:t>
            </a:r>
            <a:r>
              <a:rPr lang="en-GB">
                <a:solidFill>
                  <a:schemeClr val="tx2"/>
                </a:solidFill>
              </a:rPr>
              <a:t>time compensation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4813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224536-CF39-FCA2-1860-E0AC40C6E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333" y="388591"/>
            <a:ext cx="11376025" cy="1065742"/>
          </a:xfrm>
        </p:spPr>
        <p:txBody>
          <a:bodyPr/>
          <a:lstStyle/>
          <a:p>
            <a:r>
              <a:rPr lang="en-GB" noProof="0" dirty="0"/>
              <a:t>References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89EB6E-4D76-5F4F-68F0-5675FA73F609}"/>
              </a:ext>
            </a:extLst>
          </p:cNvPr>
          <p:cNvSpPr txBox="1"/>
          <p:nvPr/>
        </p:nvSpPr>
        <p:spPr bwMode="auto">
          <a:xfrm>
            <a:off x="402642" y="1454333"/>
            <a:ext cx="11142832" cy="3782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​Introduction to cryogenics for accelerators (2017) – Serge Claudet, CERN</a:t>
            </a:r>
            <a:r>
              <a:rPr lang="en-GB" sz="1800" b="0" i="1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b="0" i="1" dirty="0">
              <a:solidFill>
                <a:srgbClr val="0E2841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​Cryogenics centrifugal compressors and circulators (2020) – Guy </a:t>
            </a:r>
            <a:r>
              <a:rPr lang="en-GB" sz="1800" b="0" i="0" dirty="0" err="1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Gistau-Baguer</a:t>
            </a: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CERN</a:t>
            </a:r>
            <a:r>
              <a:rPr lang="en-GB" sz="1800" b="0" i="1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b="0" i="1" dirty="0">
              <a:solidFill>
                <a:srgbClr val="0E2841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​Refrigeration – U. Wagner, CERN</a:t>
            </a:r>
            <a:r>
              <a:rPr lang="en-GB" sz="1800" b="0" i="1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b="0" i="1" dirty="0">
              <a:solidFill>
                <a:srgbClr val="0E2841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​</a:t>
            </a:r>
            <a:r>
              <a:rPr lang="en-GB" sz="1800" b="0" i="0" dirty="0" err="1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Cryogénie</a:t>
            </a: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– Bernard </a:t>
            </a:r>
            <a:r>
              <a:rPr lang="en-GB" sz="1800" b="0" i="0" dirty="0" err="1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Hébral</a:t>
            </a: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Grenoble</a:t>
            </a:r>
            <a:r>
              <a:rPr lang="en-GB" sz="1800" b="0" i="1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b="0" i="1" dirty="0">
              <a:solidFill>
                <a:srgbClr val="0E2841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​Tutorial Modelling of Cryogenic systems in </a:t>
            </a:r>
            <a:r>
              <a:rPr lang="en-GB" sz="1800" b="0" i="0" dirty="0" err="1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EcosimPro</a:t>
            </a: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(2011) – Benjamin </a:t>
            </a:r>
            <a:r>
              <a:rPr lang="en-GB" sz="1800" b="0" i="0" dirty="0" err="1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Bradu</a:t>
            </a: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CERN</a:t>
            </a:r>
            <a:r>
              <a:rPr lang="en-GB" sz="1800" b="0" i="1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b="0" i="1" dirty="0">
              <a:solidFill>
                <a:srgbClr val="0E2841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​Digital control theory (2022) – De Bruyne </a:t>
            </a:r>
            <a:r>
              <a:rPr lang="en-GB" sz="1800" b="0" i="0" dirty="0" err="1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Francky</a:t>
            </a: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ECAM Brussels Engineering School</a:t>
            </a:r>
            <a:r>
              <a:rPr lang="en-GB" sz="1800" b="0" i="1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b="0" i="1" dirty="0">
              <a:solidFill>
                <a:srgbClr val="0E2841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​Practical process control (2023) - De Bruyne </a:t>
            </a:r>
            <a:r>
              <a:rPr lang="en-GB" sz="1800" b="0" i="0" dirty="0" err="1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Francky</a:t>
            </a: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ECAM Brussels Engineering School</a:t>
            </a:r>
            <a:r>
              <a:rPr lang="en-GB" sz="1800" b="0" i="1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b="0" i="1" dirty="0">
              <a:solidFill>
                <a:srgbClr val="0E2841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​System identification, linear theory (2023) - De Bruyne </a:t>
            </a:r>
            <a:r>
              <a:rPr lang="en-GB" sz="1800" b="0" i="0" dirty="0" err="1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Francky</a:t>
            </a:r>
            <a:r>
              <a:rPr lang="en-GB" sz="1800" b="0" i="0" dirty="0">
                <a:solidFill>
                  <a:srgbClr val="0E284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ECAM Brussels Engineering School</a:t>
            </a:r>
            <a:endParaRPr lang="en-GB" b="0" i="1" dirty="0">
              <a:solidFill>
                <a:srgbClr val="0E2841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E2841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The control handbook (1996) -  Editor – Williams </a:t>
            </a:r>
            <a:r>
              <a:rPr lang="en-GB" dirty="0" err="1">
                <a:solidFill>
                  <a:srgbClr val="0E2841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S.Levine</a:t>
            </a:r>
            <a:r>
              <a:rPr lang="en-GB" dirty="0">
                <a:solidFill>
                  <a:srgbClr val="0E2841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,  IEEE press</a:t>
            </a:r>
          </a:p>
        </p:txBody>
      </p:sp>
    </p:spTree>
    <p:extLst>
      <p:ext uri="{BB962C8B-B14F-4D97-AF65-F5344CB8AC3E}">
        <p14:creationId xmlns:p14="http://schemas.microsoft.com/office/powerpoint/2010/main" val="1161103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>
            <a:extLst>
              <a:ext uri="{FF2B5EF4-FFF2-40B4-BE49-F238E27FC236}">
                <a16:creationId xmlns:a16="http://schemas.microsoft.com/office/drawing/2014/main" id="{80DC15FD-108B-A50B-1C95-A94B4151D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10204"/>
            <a:ext cx="11376025" cy="551453"/>
          </a:xfrm>
        </p:spPr>
        <p:txBody>
          <a:bodyPr/>
          <a:lstStyle/>
          <a:p>
            <a:r>
              <a:rPr lang="en-GB" noProof="0" dirty="0"/>
              <a:t>1. CCU Cryogenics process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8C9D1D3-8DD5-AB95-33C3-A80791A01957}"/>
              </a:ext>
            </a:extLst>
          </p:cNvPr>
          <p:cNvGrpSpPr/>
          <p:nvPr/>
        </p:nvGrpSpPr>
        <p:grpSpPr>
          <a:xfrm>
            <a:off x="1405332" y="692739"/>
            <a:ext cx="10409859" cy="5525713"/>
            <a:chOff x="1405332" y="692739"/>
            <a:chExt cx="10409859" cy="552571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B85B2A2-119B-B261-69AB-9D48F6C002EE}"/>
                </a:ext>
              </a:extLst>
            </p:cNvPr>
            <p:cNvSpPr/>
            <p:nvPr/>
          </p:nvSpPr>
          <p:spPr>
            <a:xfrm>
              <a:off x="1663608" y="1743971"/>
              <a:ext cx="1917700" cy="905172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E20C980-9077-EE53-A181-263AB7C7CE85}"/>
                </a:ext>
              </a:extLst>
            </p:cNvPr>
            <p:cNvSpPr/>
            <p:nvPr/>
          </p:nvSpPr>
          <p:spPr>
            <a:xfrm>
              <a:off x="8659553" y="3356586"/>
              <a:ext cx="720080" cy="864096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14B49FF-5315-7575-9E8A-7557B84EF9C1}"/>
                </a:ext>
              </a:extLst>
            </p:cNvPr>
            <p:cNvGrpSpPr/>
            <p:nvPr/>
          </p:nvGrpSpPr>
          <p:grpSpPr>
            <a:xfrm rot="16200000">
              <a:off x="7700677" y="1729050"/>
              <a:ext cx="344413" cy="211662"/>
              <a:chOff x="4087379" y="725396"/>
              <a:chExt cx="472428" cy="295744"/>
            </a:xfrm>
          </p:grpSpPr>
          <p:sp>
            <p:nvSpPr>
              <p:cNvPr id="112" name="Isosceles Triangle 111">
                <a:extLst>
                  <a:ext uri="{FF2B5EF4-FFF2-40B4-BE49-F238E27FC236}">
                    <a16:creationId xmlns:a16="http://schemas.microsoft.com/office/drawing/2014/main" id="{D2CC7089-4B37-A890-7E61-A4865EA569A1}"/>
                  </a:ext>
                </a:extLst>
              </p:cNvPr>
              <p:cNvSpPr/>
              <p:nvPr/>
            </p:nvSpPr>
            <p:spPr>
              <a:xfrm>
                <a:off x="4224528" y="725396"/>
                <a:ext cx="195072" cy="182908"/>
              </a:xfrm>
              <a:prstGeom prst="triangle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69CB7DD4-957E-7352-B8D4-91AB238C581B}"/>
                  </a:ext>
                </a:extLst>
              </p:cNvPr>
              <p:cNvGrpSpPr/>
              <p:nvPr/>
            </p:nvGrpSpPr>
            <p:grpSpPr>
              <a:xfrm>
                <a:off x="4087379" y="725446"/>
                <a:ext cx="472428" cy="295694"/>
                <a:chOff x="4087377" y="612639"/>
                <a:chExt cx="578803" cy="408501"/>
              </a:xfrm>
            </p:grpSpPr>
            <p:sp>
              <p:nvSpPr>
                <p:cNvPr id="114" name="Isosceles Triangle 113">
                  <a:extLst>
                    <a:ext uri="{FF2B5EF4-FFF2-40B4-BE49-F238E27FC236}">
                      <a16:creationId xmlns:a16="http://schemas.microsoft.com/office/drawing/2014/main" id="{9FE46D47-1D57-74A8-B06E-D7EFD4D94600}"/>
                    </a:ext>
                  </a:extLst>
                </p:cNvPr>
                <p:cNvSpPr/>
                <p:nvPr/>
              </p:nvSpPr>
              <p:spPr>
                <a:xfrm rot="5400000">
                  <a:off x="4029456" y="670560"/>
                  <a:ext cx="408432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5" name="Isosceles Triangle 114">
                  <a:extLst>
                    <a:ext uri="{FF2B5EF4-FFF2-40B4-BE49-F238E27FC236}">
                      <a16:creationId xmlns:a16="http://schemas.microsoft.com/office/drawing/2014/main" id="{25CB6CB4-25E8-81DC-0752-C88EED2DD47C}"/>
                    </a:ext>
                  </a:extLst>
                </p:cNvPr>
                <p:cNvSpPr/>
                <p:nvPr/>
              </p:nvSpPr>
              <p:spPr>
                <a:xfrm rot="16200000">
                  <a:off x="4315669" y="670629"/>
                  <a:ext cx="408433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D5B5A0-FBD8-CE0D-77E6-1C53E5A22440}"/>
                </a:ext>
              </a:extLst>
            </p:cNvPr>
            <p:cNvCxnSpPr>
              <a:cxnSpLocks/>
            </p:cNvCxnSpPr>
            <p:nvPr/>
          </p:nvCxnSpPr>
          <p:spPr>
            <a:xfrm>
              <a:off x="1818793" y="3860642"/>
              <a:ext cx="684076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6D7A84-1089-E61B-3814-B5766A3F91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8793" y="2215484"/>
              <a:ext cx="0" cy="164515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0FA10B3-B31A-F1B7-43FF-FFD06DBADD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48892" y="2215484"/>
              <a:ext cx="1232318" cy="5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5324C9E-F7FE-CCEC-2248-78627E907B1F}"/>
                </a:ext>
              </a:extLst>
            </p:cNvPr>
            <p:cNvSpPr/>
            <p:nvPr/>
          </p:nvSpPr>
          <p:spPr>
            <a:xfrm>
              <a:off x="5523066" y="1778444"/>
              <a:ext cx="720080" cy="864096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0CACE0F-0D14-CB83-A461-5C8E3DD6A594}"/>
                </a:ext>
              </a:extLst>
            </p:cNvPr>
            <p:cNvCxnSpPr>
              <a:cxnSpLocks/>
              <a:endCxn id="114" idx="3"/>
            </p:cNvCxnSpPr>
            <p:nvPr/>
          </p:nvCxnSpPr>
          <p:spPr>
            <a:xfrm flipV="1">
              <a:off x="7872883" y="2007087"/>
              <a:ext cx="0" cy="185355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25ECDBA-249D-5424-FFBB-F78FC7E9D0DB}"/>
                </a:ext>
              </a:extLst>
            </p:cNvPr>
            <p:cNvGrpSpPr/>
            <p:nvPr/>
          </p:nvGrpSpPr>
          <p:grpSpPr>
            <a:xfrm>
              <a:off x="2475405" y="2070163"/>
              <a:ext cx="359932" cy="301245"/>
              <a:chOff x="2063552" y="2276871"/>
              <a:chExt cx="359932" cy="301245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11859C88-4177-7A2F-7B69-0F95E670BA07}"/>
                  </a:ext>
                </a:extLst>
              </p:cNvPr>
              <p:cNvSpPr/>
              <p:nvPr/>
            </p:nvSpPr>
            <p:spPr>
              <a:xfrm>
                <a:off x="2063552" y="2276871"/>
                <a:ext cx="359932" cy="301245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D5793B80-E7A4-2784-FF7E-4E79D6615263}"/>
                  </a:ext>
                </a:extLst>
              </p:cNvPr>
              <p:cNvCxnSpPr>
                <a:cxnSpLocks/>
                <a:stCxn id="108" idx="6"/>
                <a:endCxn id="108" idx="0"/>
              </p:cNvCxnSpPr>
              <p:nvPr/>
            </p:nvCxnSpPr>
            <p:spPr>
              <a:xfrm flipH="1" flipV="1">
                <a:off x="2243518" y="2276871"/>
                <a:ext cx="179966" cy="15062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167E3297-5F3D-48F6-9D67-B25370CF54C5}"/>
                  </a:ext>
                </a:extLst>
              </p:cNvPr>
              <p:cNvCxnSpPr>
                <a:cxnSpLocks/>
                <a:stCxn id="108" idx="6"/>
                <a:endCxn id="108" idx="4"/>
              </p:cNvCxnSpPr>
              <p:nvPr/>
            </p:nvCxnSpPr>
            <p:spPr>
              <a:xfrm flipH="1">
                <a:off x="2243518" y="2427494"/>
                <a:ext cx="179966" cy="15062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7C18E442-1523-DD6D-4E38-B0FC4B419705}"/>
                  </a:ext>
                </a:extLst>
              </p:cNvPr>
              <p:cNvCxnSpPr>
                <a:cxnSpLocks/>
                <a:stCxn id="108" idx="4"/>
                <a:endCxn id="108" idx="0"/>
              </p:cNvCxnSpPr>
              <p:nvPr/>
            </p:nvCxnSpPr>
            <p:spPr>
              <a:xfrm flipV="1">
                <a:off x="2243518" y="2276871"/>
                <a:ext cx="0" cy="30124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75CE30-6CB0-599C-7118-E3E1544FD9BE}"/>
                </a:ext>
              </a:extLst>
            </p:cNvPr>
            <p:cNvSpPr txBox="1"/>
            <p:nvPr/>
          </p:nvSpPr>
          <p:spPr>
            <a:xfrm>
              <a:off x="8127092" y="1648740"/>
              <a:ext cx="115212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CV971</a:t>
              </a:r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9F11418-78F4-89B1-347A-B7DF469F0833}"/>
                </a:ext>
              </a:extLst>
            </p:cNvPr>
            <p:cNvSpPr txBox="1"/>
            <p:nvPr/>
          </p:nvSpPr>
          <p:spPr>
            <a:xfrm>
              <a:off x="8414713" y="2845564"/>
              <a:ext cx="191324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HE970 : heater</a:t>
              </a:r>
              <a:endParaRPr lang="en-GB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D763324-6509-AFFA-C960-8BCB7A406052}"/>
                </a:ext>
              </a:extLst>
            </p:cNvPr>
            <p:cNvGrpSpPr/>
            <p:nvPr/>
          </p:nvGrpSpPr>
          <p:grpSpPr>
            <a:xfrm>
              <a:off x="2297404" y="3744297"/>
              <a:ext cx="344413" cy="211662"/>
              <a:chOff x="4087379" y="725396"/>
              <a:chExt cx="472428" cy="295744"/>
            </a:xfrm>
          </p:grpSpPr>
          <p:sp>
            <p:nvSpPr>
              <p:cNvPr id="104" name="Isosceles Triangle 103">
                <a:extLst>
                  <a:ext uri="{FF2B5EF4-FFF2-40B4-BE49-F238E27FC236}">
                    <a16:creationId xmlns:a16="http://schemas.microsoft.com/office/drawing/2014/main" id="{2F651109-756E-26D5-768F-3F3A27C882FC}"/>
                  </a:ext>
                </a:extLst>
              </p:cNvPr>
              <p:cNvSpPr/>
              <p:nvPr/>
            </p:nvSpPr>
            <p:spPr>
              <a:xfrm>
                <a:off x="4224528" y="725396"/>
                <a:ext cx="195072" cy="182908"/>
              </a:xfrm>
              <a:prstGeom prst="triangle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446E4F07-B6CB-054C-7564-E06659A1E9E3}"/>
                  </a:ext>
                </a:extLst>
              </p:cNvPr>
              <p:cNvGrpSpPr/>
              <p:nvPr/>
            </p:nvGrpSpPr>
            <p:grpSpPr>
              <a:xfrm>
                <a:off x="4087379" y="725446"/>
                <a:ext cx="472428" cy="295694"/>
                <a:chOff x="4087377" y="612639"/>
                <a:chExt cx="578803" cy="408501"/>
              </a:xfrm>
            </p:grpSpPr>
            <p:sp>
              <p:nvSpPr>
                <p:cNvPr id="106" name="Isosceles Triangle 105">
                  <a:extLst>
                    <a:ext uri="{FF2B5EF4-FFF2-40B4-BE49-F238E27FC236}">
                      <a16:creationId xmlns:a16="http://schemas.microsoft.com/office/drawing/2014/main" id="{E130AB69-046D-B555-CF34-2ECA0F0F0D78}"/>
                    </a:ext>
                  </a:extLst>
                </p:cNvPr>
                <p:cNvSpPr/>
                <p:nvPr/>
              </p:nvSpPr>
              <p:spPr>
                <a:xfrm rot="5400000">
                  <a:off x="4029456" y="670560"/>
                  <a:ext cx="408432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7" name="Isosceles Triangle 106">
                  <a:extLst>
                    <a:ext uri="{FF2B5EF4-FFF2-40B4-BE49-F238E27FC236}">
                      <a16:creationId xmlns:a16="http://schemas.microsoft.com/office/drawing/2014/main" id="{E757535F-D727-DBCD-63C3-F571CD8EB7A4}"/>
                    </a:ext>
                  </a:extLst>
                </p:cNvPr>
                <p:cNvSpPr/>
                <p:nvPr/>
              </p:nvSpPr>
              <p:spPr>
                <a:xfrm rot="16200000">
                  <a:off x="4315669" y="670629"/>
                  <a:ext cx="408433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4CC2B18-B2A7-343B-A3FB-16C5AAFF5E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32809" y="2215484"/>
              <a:ext cx="1" cy="73284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01CD49B-272D-9C35-B93F-D342C7078B01}"/>
                </a:ext>
              </a:extLst>
            </p:cNvPr>
            <p:cNvCxnSpPr>
              <a:cxnSpLocks/>
            </p:cNvCxnSpPr>
            <p:nvPr/>
          </p:nvCxnSpPr>
          <p:spPr>
            <a:xfrm>
              <a:off x="1821131" y="2948330"/>
              <a:ext cx="53949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669842D-8117-6A33-4CE5-A979BE8CDA70}"/>
                </a:ext>
              </a:extLst>
            </p:cNvPr>
            <p:cNvCxnSpPr>
              <a:cxnSpLocks/>
              <a:endCxn id="102" idx="3"/>
            </p:cNvCxnSpPr>
            <p:nvPr/>
          </p:nvCxnSpPr>
          <p:spPr>
            <a:xfrm>
              <a:off x="1818793" y="2226731"/>
              <a:ext cx="7872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56E3F47-664F-77A4-8E4C-FF183C3B8F97}"/>
                </a:ext>
              </a:extLst>
            </p:cNvPr>
            <p:cNvGrpSpPr/>
            <p:nvPr/>
          </p:nvGrpSpPr>
          <p:grpSpPr>
            <a:xfrm>
              <a:off x="1897517" y="2120919"/>
              <a:ext cx="222628" cy="211624"/>
              <a:chOff x="4087379" y="725396"/>
              <a:chExt cx="472428" cy="295744"/>
            </a:xfrm>
          </p:grpSpPr>
          <p:sp>
            <p:nvSpPr>
              <p:cNvPr id="100" name="Isosceles Triangle 99">
                <a:extLst>
                  <a:ext uri="{FF2B5EF4-FFF2-40B4-BE49-F238E27FC236}">
                    <a16:creationId xmlns:a16="http://schemas.microsoft.com/office/drawing/2014/main" id="{64F893ED-471F-EAA8-4761-8F5E56CC63BB}"/>
                  </a:ext>
                </a:extLst>
              </p:cNvPr>
              <p:cNvSpPr/>
              <p:nvPr/>
            </p:nvSpPr>
            <p:spPr>
              <a:xfrm>
                <a:off x="4224528" y="725396"/>
                <a:ext cx="195072" cy="182908"/>
              </a:xfrm>
              <a:prstGeom prst="triangle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3156EC7A-9C46-BF6B-3820-B330DC5349B5}"/>
                  </a:ext>
                </a:extLst>
              </p:cNvPr>
              <p:cNvGrpSpPr/>
              <p:nvPr/>
            </p:nvGrpSpPr>
            <p:grpSpPr>
              <a:xfrm>
                <a:off x="4087379" y="725446"/>
                <a:ext cx="472428" cy="295694"/>
                <a:chOff x="4087377" y="612639"/>
                <a:chExt cx="578803" cy="408501"/>
              </a:xfrm>
            </p:grpSpPr>
            <p:sp>
              <p:nvSpPr>
                <p:cNvPr id="102" name="Isosceles Triangle 101">
                  <a:extLst>
                    <a:ext uri="{FF2B5EF4-FFF2-40B4-BE49-F238E27FC236}">
                      <a16:creationId xmlns:a16="http://schemas.microsoft.com/office/drawing/2014/main" id="{B1F2DDD0-2AEA-C948-0E83-9FABFE7DC0B1}"/>
                    </a:ext>
                  </a:extLst>
                </p:cNvPr>
                <p:cNvSpPr/>
                <p:nvPr/>
              </p:nvSpPr>
              <p:spPr>
                <a:xfrm rot="5400000">
                  <a:off x="4029456" y="670560"/>
                  <a:ext cx="408432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Isosceles Triangle 102">
                  <a:extLst>
                    <a:ext uri="{FF2B5EF4-FFF2-40B4-BE49-F238E27FC236}">
                      <a16:creationId xmlns:a16="http://schemas.microsoft.com/office/drawing/2014/main" id="{FF5F68EF-47BD-7020-B8B2-5D039A303019}"/>
                    </a:ext>
                  </a:extLst>
                </p:cNvPr>
                <p:cNvSpPr/>
                <p:nvPr/>
              </p:nvSpPr>
              <p:spPr>
                <a:xfrm rot="16200000">
                  <a:off x="4315669" y="670629"/>
                  <a:ext cx="408433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3C49934-41BC-5400-9C23-68470B4FE3C8}"/>
                </a:ext>
              </a:extLst>
            </p:cNvPr>
            <p:cNvGrpSpPr/>
            <p:nvPr/>
          </p:nvGrpSpPr>
          <p:grpSpPr>
            <a:xfrm>
              <a:off x="3105033" y="2116111"/>
              <a:ext cx="222628" cy="211624"/>
              <a:chOff x="4087379" y="725396"/>
              <a:chExt cx="472428" cy="295744"/>
            </a:xfrm>
          </p:grpSpPr>
          <p:sp>
            <p:nvSpPr>
              <p:cNvPr id="96" name="Isosceles Triangle 95">
                <a:extLst>
                  <a:ext uri="{FF2B5EF4-FFF2-40B4-BE49-F238E27FC236}">
                    <a16:creationId xmlns:a16="http://schemas.microsoft.com/office/drawing/2014/main" id="{E9D5F9EE-957F-9B03-5D80-B9C42FAA2A9E}"/>
                  </a:ext>
                </a:extLst>
              </p:cNvPr>
              <p:cNvSpPr/>
              <p:nvPr/>
            </p:nvSpPr>
            <p:spPr>
              <a:xfrm>
                <a:off x="4224528" y="725396"/>
                <a:ext cx="195072" cy="182908"/>
              </a:xfrm>
              <a:prstGeom prst="triangle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91651F04-338A-ED36-4EB0-B2555B007105}"/>
                  </a:ext>
                </a:extLst>
              </p:cNvPr>
              <p:cNvGrpSpPr/>
              <p:nvPr/>
            </p:nvGrpSpPr>
            <p:grpSpPr>
              <a:xfrm>
                <a:off x="4087379" y="725446"/>
                <a:ext cx="472428" cy="295694"/>
                <a:chOff x="4087377" y="612639"/>
                <a:chExt cx="578803" cy="408501"/>
              </a:xfrm>
            </p:grpSpPr>
            <p:sp>
              <p:nvSpPr>
                <p:cNvPr id="98" name="Isosceles Triangle 97">
                  <a:extLst>
                    <a:ext uri="{FF2B5EF4-FFF2-40B4-BE49-F238E27FC236}">
                      <a16:creationId xmlns:a16="http://schemas.microsoft.com/office/drawing/2014/main" id="{9BCDFD4A-344D-25F7-2665-AACADDD5E894}"/>
                    </a:ext>
                  </a:extLst>
                </p:cNvPr>
                <p:cNvSpPr/>
                <p:nvPr/>
              </p:nvSpPr>
              <p:spPr>
                <a:xfrm rot="5400000">
                  <a:off x="4029456" y="670560"/>
                  <a:ext cx="408432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9" name="Isosceles Triangle 98">
                  <a:extLst>
                    <a:ext uri="{FF2B5EF4-FFF2-40B4-BE49-F238E27FC236}">
                      <a16:creationId xmlns:a16="http://schemas.microsoft.com/office/drawing/2014/main" id="{5B864463-38D7-77CC-36DD-F9057FEA1942}"/>
                    </a:ext>
                  </a:extLst>
                </p:cNvPr>
                <p:cNvSpPr/>
                <p:nvPr/>
              </p:nvSpPr>
              <p:spPr>
                <a:xfrm rot="16200000">
                  <a:off x="4315669" y="670629"/>
                  <a:ext cx="408433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22D9B71-2697-489C-F7AE-708A27B1F23E}"/>
                </a:ext>
              </a:extLst>
            </p:cNvPr>
            <p:cNvCxnSpPr>
              <a:cxnSpLocks/>
              <a:stCxn id="103" idx="3"/>
              <a:endCxn id="108" idx="2"/>
            </p:cNvCxnSpPr>
            <p:nvPr/>
          </p:nvCxnSpPr>
          <p:spPr>
            <a:xfrm flipV="1">
              <a:off x="2120146" y="2220786"/>
              <a:ext cx="355259" cy="598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7E867EA-910E-0B81-C4EA-B095B95E77D6}"/>
                </a:ext>
              </a:extLst>
            </p:cNvPr>
            <p:cNvCxnSpPr>
              <a:cxnSpLocks/>
              <a:stCxn id="108" idx="6"/>
              <a:endCxn id="98" idx="3"/>
            </p:cNvCxnSpPr>
            <p:nvPr/>
          </p:nvCxnSpPr>
          <p:spPr>
            <a:xfrm>
              <a:off x="2835337" y="2220786"/>
              <a:ext cx="269696" cy="113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3EDEA809-F821-823E-613E-7BF1D9E90A90}"/>
                </a:ext>
              </a:extLst>
            </p:cNvPr>
            <p:cNvGrpSpPr/>
            <p:nvPr/>
          </p:nvGrpSpPr>
          <p:grpSpPr>
            <a:xfrm>
              <a:off x="2373444" y="2831404"/>
              <a:ext cx="222628" cy="211624"/>
              <a:chOff x="4087379" y="725396"/>
              <a:chExt cx="472428" cy="295744"/>
            </a:xfrm>
          </p:grpSpPr>
          <p:sp>
            <p:nvSpPr>
              <p:cNvPr id="92" name="Isosceles Triangle 91">
                <a:extLst>
                  <a:ext uri="{FF2B5EF4-FFF2-40B4-BE49-F238E27FC236}">
                    <a16:creationId xmlns:a16="http://schemas.microsoft.com/office/drawing/2014/main" id="{7216CB91-BB44-FFF5-B5A4-575F501BB3F2}"/>
                  </a:ext>
                </a:extLst>
              </p:cNvPr>
              <p:cNvSpPr/>
              <p:nvPr/>
            </p:nvSpPr>
            <p:spPr>
              <a:xfrm>
                <a:off x="4224528" y="725396"/>
                <a:ext cx="195072" cy="182908"/>
              </a:xfrm>
              <a:prstGeom prst="triangle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9EF9F5A5-53D2-C211-9F57-BB6BD768FD3E}"/>
                  </a:ext>
                </a:extLst>
              </p:cNvPr>
              <p:cNvGrpSpPr/>
              <p:nvPr/>
            </p:nvGrpSpPr>
            <p:grpSpPr>
              <a:xfrm>
                <a:off x="4087379" y="725446"/>
                <a:ext cx="472428" cy="295694"/>
                <a:chOff x="4087377" y="612639"/>
                <a:chExt cx="578803" cy="408501"/>
              </a:xfrm>
            </p:grpSpPr>
            <p:sp>
              <p:nvSpPr>
                <p:cNvPr id="94" name="Isosceles Triangle 93">
                  <a:extLst>
                    <a:ext uri="{FF2B5EF4-FFF2-40B4-BE49-F238E27FC236}">
                      <a16:creationId xmlns:a16="http://schemas.microsoft.com/office/drawing/2014/main" id="{A7165A17-8CCA-98C4-F568-67A4F4C016A9}"/>
                    </a:ext>
                  </a:extLst>
                </p:cNvPr>
                <p:cNvSpPr/>
                <p:nvPr/>
              </p:nvSpPr>
              <p:spPr>
                <a:xfrm rot="5400000">
                  <a:off x="4029456" y="670560"/>
                  <a:ext cx="408432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Isosceles Triangle 94">
                  <a:extLst>
                    <a:ext uri="{FF2B5EF4-FFF2-40B4-BE49-F238E27FC236}">
                      <a16:creationId xmlns:a16="http://schemas.microsoft.com/office/drawing/2014/main" id="{E3893299-E7A3-208A-C766-D8048E1D3D35}"/>
                    </a:ext>
                  </a:extLst>
                </p:cNvPr>
                <p:cNvSpPr/>
                <p:nvPr/>
              </p:nvSpPr>
              <p:spPr>
                <a:xfrm rot="16200000">
                  <a:off x="4315669" y="670629"/>
                  <a:ext cx="408433" cy="292589"/>
                </a:xfrm>
                <a:prstGeom prst="triangl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A60F7EC-5BF8-E779-DED0-87FB1B5022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4499" y="2933864"/>
              <a:ext cx="838311" cy="335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CF5E5BE-C77B-846D-B1AD-429D30F6E821}"/>
                </a:ext>
              </a:extLst>
            </p:cNvPr>
            <p:cNvCxnSpPr>
              <a:cxnSpLocks/>
            </p:cNvCxnSpPr>
            <p:nvPr/>
          </p:nvCxnSpPr>
          <p:spPr>
            <a:xfrm>
              <a:off x="9379633" y="3803946"/>
              <a:ext cx="733187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8C85C16-4F4C-A836-B3BE-CBBD364A49B3}"/>
                </a:ext>
              </a:extLst>
            </p:cNvPr>
            <p:cNvCxnSpPr>
              <a:cxnSpLocks/>
              <a:endCxn id="21" idx="3"/>
            </p:cNvCxnSpPr>
            <p:nvPr/>
          </p:nvCxnSpPr>
          <p:spPr>
            <a:xfrm flipH="1">
              <a:off x="6243146" y="2210492"/>
              <a:ext cx="8326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74602DC-D9DF-3737-03CC-59C2E91A1BD6}"/>
                </a:ext>
              </a:extLst>
            </p:cNvPr>
            <p:cNvSpPr txBox="1"/>
            <p:nvPr/>
          </p:nvSpPr>
          <p:spPr>
            <a:xfrm>
              <a:off x="5316100" y="1506865"/>
              <a:ext cx="13680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COLD BOX</a:t>
              </a:r>
              <a:endParaRPr lang="en-GB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ED345A0-4ECF-45D7-38B8-058FADAE9B2F}"/>
                </a:ext>
              </a:extLst>
            </p:cNvPr>
            <p:cNvSpPr txBox="1"/>
            <p:nvPr/>
          </p:nvSpPr>
          <p:spPr>
            <a:xfrm>
              <a:off x="1428432" y="1381071"/>
              <a:ext cx="234077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Cold compression unit</a:t>
              </a:r>
              <a:endParaRPr lang="en-GB" dirty="0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8DF82BB-4A41-A411-BCE2-276E1EC23D46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3975610" y="3860642"/>
              <a:ext cx="0" cy="122652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02D971F-62A3-A5A5-DF9B-B2141F46607D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V="1">
              <a:off x="5373247" y="3851853"/>
              <a:ext cx="0" cy="12255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8A84128-6853-04F1-1AEB-C6B34741F7FA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flipV="1">
              <a:off x="6571249" y="3875203"/>
              <a:ext cx="0" cy="123916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D968DFB-3B48-8651-21F1-623B9D269C02}"/>
                </a:ext>
              </a:extLst>
            </p:cNvPr>
            <p:cNvSpPr/>
            <p:nvPr/>
          </p:nvSpPr>
          <p:spPr>
            <a:xfrm>
              <a:off x="3615570" y="5087168"/>
              <a:ext cx="720080" cy="864096"/>
            </a:xfrm>
            <a:prstGeom prst="rect">
              <a:avLst/>
            </a:prstGeom>
            <a:solidFill>
              <a:schemeClr val="accent6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0BF94D8-AEC1-B957-F845-9CB50EB48152}"/>
                </a:ext>
              </a:extLst>
            </p:cNvPr>
            <p:cNvSpPr/>
            <p:nvPr/>
          </p:nvSpPr>
          <p:spPr>
            <a:xfrm>
              <a:off x="5013207" y="5077357"/>
              <a:ext cx="720080" cy="864096"/>
            </a:xfrm>
            <a:prstGeom prst="rect">
              <a:avLst/>
            </a:prstGeom>
            <a:solidFill>
              <a:schemeClr val="accent6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24EFD34-5140-7F98-5F6A-A99E5D1504F5}"/>
                </a:ext>
              </a:extLst>
            </p:cNvPr>
            <p:cNvSpPr/>
            <p:nvPr/>
          </p:nvSpPr>
          <p:spPr>
            <a:xfrm>
              <a:off x="6211209" y="5114370"/>
              <a:ext cx="720080" cy="864096"/>
            </a:xfrm>
            <a:prstGeom prst="rect">
              <a:avLst/>
            </a:prstGeom>
            <a:solidFill>
              <a:schemeClr val="accent6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258FEE0-CB52-2DD5-164F-302FF0469D73}"/>
                </a:ext>
              </a:extLst>
            </p:cNvPr>
            <p:cNvSpPr txBox="1"/>
            <p:nvPr/>
          </p:nvSpPr>
          <p:spPr>
            <a:xfrm>
              <a:off x="3993932" y="5941453"/>
              <a:ext cx="275863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HL-LHC Magnets</a:t>
              </a:r>
              <a:endParaRPr lang="en-GB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20972DC-0A12-7B57-23C7-6E044FCAF855}"/>
                </a:ext>
              </a:extLst>
            </p:cNvPr>
            <p:cNvSpPr/>
            <p:nvPr/>
          </p:nvSpPr>
          <p:spPr>
            <a:xfrm>
              <a:off x="7537919" y="1384944"/>
              <a:ext cx="720080" cy="864096"/>
            </a:xfrm>
            <a:prstGeom prst="rect">
              <a:avLst/>
            </a:prstGeom>
            <a:solidFill>
              <a:srgbClr val="7030A0">
                <a:alpha val="3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DF63676-418C-22DB-CFA4-AA4F4505AD10}"/>
                </a:ext>
              </a:extLst>
            </p:cNvPr>
            <p:cNvSpPr txBox="1"/>
            <p:nvPr/>
          </p:nvSpPr>
          <p:spPr>
            <a:xfrm>
              <a:off x="4335651" y="3530744"/>
              <a:ext cx="234105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LINE B :Approx 120 m</a:t>
              </a:r>
              <a:endParaRPr lang="en-GB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20396D5-58EB-C5B6-D6CD-7C1159A899BE}"/>
                </a:ext>
              </a:extLst>
            </p:cNvPr>
            <p:cNvSpPr txBox="1"/>
            <p:nvPr/>
          </p:nvSpPr>
          <p:spPr>
            <a:xfrm>
              <a:off x="2180588" y="3484804"/>
              <a:ext cx="85760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CV970</a:t>
              </a:r>
              <a:endParaRPr lang="en-GB" dirty="0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724D358-AD8D-CC05-1E03-BC019E2D50C9}"/>
                </a:ext>
              </a:extLst>
            </p:cNvPr>
            <p:cNvCxnSpPr>
              <a:cxnSpLocks/>
            </p:cNvCxnSpPr>
            <p:nvPr/>
          </p:nvCxnSpPr>
          <p:spPr>
            <a:xfrm>
              <a:off x="2358286" y="4505252"/>
              <a:ext cx="774798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178FCBD-2DF4-968C-B854-433027DCE2FC}"/>
                </a:ext>
              </a:extLst>
            </p:cNvPr>
            <p:cNvCxnSpPr>
              <a:cxnSpLocks/>
            </p:cNvCxnSpPr>
            <p:nvPr/>
          </p:nvCxnSpPr>
          <p:spPr>
            <a:xfrm>
              <a:off x="10099713" y="3803946"/>
              <a:ext cx="13107" cy="70462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75D68D7-F78A-92D9-A2E5-64E40159A207}"/>
                </a:ext>
              </a:extLst>
            </p:cNvPr>
            <p:cNvSpPr txBox="1"/>
            <p:nvPr/>
          </p:nvSpPr>
          <p:spPr bwMode="auto">
            <a:xfrm>
              <a:off x="1405332" y="4350161"/>
              <a:ext cx="14935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LINE C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E88FFA8-43F8-35C5-F75E-28EC69E00FF1}"/>
                </a:ext>
              </a:extLst>
            </p:cNvPr>
            <p:cNvCxnSpPr>
              <a:cxnSpLocks/>
            </p:cNvCxnSpPr>
            <p:nvPr/>
          </p:nvCxnSpPr>
          <p:spPr>
            <a:xfrm>
              <a:off x="3730096" y="4515063"/>
              <a:ext cx="0" cy="32319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F720E2B-E130-079F-E769-EB116E794592}"/>
                </a:ext>
              </a:extLst>
            </p:cNvPr>
            <p:cNvCxnSpPr>
              <a:cxnSpLocks/>
            </p:cNvCxnSpPr>
            <p:nvPr/>
          </p:nvCxnSpPr>
          <p:spPr>
            <a:xfrm>
              <a:off x="5151226" y="4505252"/>
              <a:ext cx="0" cy="32319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7DF6669-EF60-C5D4-4FA2-0267B98A89C7}"/>
                </a:ext>
              </a:extLst>
            </p:cNvPr>
            <p:cNvCxnSpPr>
              <a:cxnSpLocks/>
            </p:cNvCxnSpPr>
            <p:nvPr/>
          </p:nvCxnSpPr>
          <p:spPr>
            <a:xfrm>
              <a:off x="6393286" y="4515063"/>
              <a:ext cx="0" cy="35039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8CC9972-0983-367D-51A1-6390A8BF4F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72883" y="995680"/>
              <a:ext cx="0" cy="66562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68C588C-0556-3346-262B-A83B709B703A}"/>
                </a:ext>
              </a:extLst>
            </p:cNvPr>
            <p:cNvSpPr txBox="1"/>
            <p:nvPr/>
          </p:nvSpPr>
          <p:spPr bwMode="auto">
            <a:xfrm>
              <a:off x="8101326" y="692739"/>
              <a:ext cx="24904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 = 2 [Bar]</a:t>
              </a:r>
            </a:p>
            <a:p>
              <a:r>
                <a:rPr lang="en-US" dirty="0"/>
                <a:t>T = 300 [k]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4551B3B9-2B15-B78C-63F2-CF8E11E1ED36}"/>
                </a:ext>
              </a:extLst>
            </p:cNvPr>
            <p:cNvGrpSpPr/>
            <p:nvPr/>
          </p:nvGrpSpPr>
          <p:grpSpPr>
            <a:xfrm>
              <a:off x="7213581" y="3210849"/>
              <a:ext cx="712785" cy="649793"/>
              <a:chOff x="7230781" y="3248769"/>
              <a:chExt cx="324967" cy="611873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DF00631E-7ABD-8E72-C4CA-EC4A5D064A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55572" y="3530744"/>
                <a:ext cx="0" cy="32989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E01F7458-E5C0-C755-F60D-3A6C9B0ED483}"/>
                  </a:ext>
                </a:extLst>
              </p:cNvPr>
              <p:cNvGrpSpPr/>
              <p:nvPr/>
            </p:nvGrpSpPr>
            <p:grpSpPr>
              <a:xfrm>
                <a:off x="7230781" y="3248769"/>
                <a:ext cx="324967" cy="278004"/>
                <a:chOff x="7230781" y="3248769"/>
                <a:chExt cx="324967" cy="278004"/>
              </a:xfrm>
            </p:grpSpPr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925FF853-DFFF-C0BB-88B9-8597C1C879BF}"/>
                    </a:ext>
                  </a:extLst>
                </p:cNvPr>
                <p:cNvSpPr/>
                <p:nvPr/>
              </p:nvSpPr>
              <p:spPr>
                <a:xfrm>
                  <a:off x="7230781" y="3248769"/>
                  <a:ext cx="276199" cy="278004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6D88DFAE-425A-BB6C-0BE4-BFE2FC6423DA}"/>
                    </a:ext>
                  </a:extLst>
                </p:cNvPr>
                <p:cNvSpPr txBox="1"/>
                <p:nvPr/>
              </p:nvSpPr>
              <p:spPr>
                <a:xfrm>
                  <a:off x="7263214" y="3301065"/>
                  <a:ext cx="292534" cy="20696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/>
                    <a:t>TT971</a:t>
                  </a:r>
                  <a:endParaRPr lang="en-GB" sz="1400" dirty="0"/>
                </a:p>
              </p:txBody>
            </p:sp>
          </p:grp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68A4A61-A72E-E113-FCDD-2D3FF4714142}"/>
                </a:ext>
              </a:extLst>
            </p:cNvPr>
            <p:cNvGrpSpPr/>
            <p:nvPr/>
          </p:nvGrpSpPr>
          <p:grpSpPr>
            <a:xfrm>
              <a:off x="1845964" y="3183118"/>
              <a:ext cx="621746" cy="668735"/>
              <a:chOff x="7085824" y="3252802"/>
              <a:chExt cx="592107" cy="607840"/>
            </a:xfrm>
          </p:grpSpPr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B201282D-C117-956A-3F6E-790834A27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55572" y="3530744"/>
                <a:ext cx="0" cy="32989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EEDE0D49-F161-4776-7A3D-F89158BBF021}"/>
                  </a:ext>
                </a:extLst>
              </p:cNvPr>
              <p:cNvGrpSpPr/>
              <p:nvPr/>
            </p:nvGrpSpPr>
            <p:grpSpPr>
              <a:xfrm>
                <a:off x="7085824" y="3252802"/>
                <a:ext cx="592107" cy="277146"/>
                <a:chOff x="7085824" y="3252802"/>
                <a:chExt cx="592107" cy="277146"/>
              </a:xfrm>
            </p:grpSpPr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4DCF4538-8991-AFD3-3810-CACCCA9F53E4}"/>
                    </a:ext>
                  </a:extLst>
                </p:cNvPr>
                <p:cNvSpPr/>
                <p:nvPr/>
              </p:nvSpPr>
              <p:spPr>
                <a:xfrm>
                  <a:off x="7085824" y="3252802"/>
                  <a:ext cx="563879" cy="277146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C36C2249-B1E4-8706-3F54-B74028A8A7B6}"/>
                    </a:ext>
                  </a:extLst>
                </p:cNvPr>
                <p:cNvSpPr txBox="1"/>
                <p:nvPr/>
              </p:nvSpPr>
              <p:spPr>
                <a:xfrm>
                  <a:off x="7129370" y="3312823"/>
                  <a:ext cx="548561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/>
                    <a:t>TT210</a:t>
                  </a:r>
                  <a:endParaRPr lang="en-GB" sz="1400" dirty="0"/>
                </a:p>
              </p:txBody>
            </p:sp>
          </p:grp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C2FA78D-A518-A5B1-2E0A-5E8CE3B962CC}"/>
                </a:ext>
              </a:extLst>
            </p:cNvPr>
            <p:cNvGrpSpPr/>
            <p:nvPr/>
          </p:nvGrpSpPr>
          <p:grpSpPr>
            <a:xfrm>
              <a:off x="2020736" y="1746857"/>
              <a:ext cx="765311" cy="468627"/>
              <a:chOff x="6937543" y="3234405"/>
              <a:chExt cx="765311" cy="468627"/>
            </a:xfrm>
          </p:grpSpPr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00FDE4C-F3FE-A858-C353-E00CBA9F2F61}"/>
                  </a:ext>
                </a:extLst>
              </p:cNvPr>
              <p:cNvCxnSpPr>
                <a:cxnSpLocks/>
                <a:stCxn id="82" idx="4"/>
              </p:cNvCxnSpPr>
              <p:nvPr/>
            </p:nvCxnSpPr>
            <p:spPr>
              <a:xfrm flipH="1">
                <a:off x="7226445" y="3535650"/>
                <a:ext cx="5426" cy="167382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4A331A41-C8F5-F7BB-48DE-FA40FD87AAB0}"/>
                  </a:ext>
                </a:extLst>
              </p:cNvPr>
              <p:cNvGrpSpPr/>
              <p:nvPr/>
            </p:nvGrpSpPr>
            <p:grpSpPr>
              <a:xfrm>
                <a:off x="6937543" y="3234405"/>
                <a:ext cx="765311" cy="301245"/>
                <a:chOff x="6937543" y="3234405"/>
                <a:chExt cx="765311" cy="301245"/>
              </a:xfrm>
            </p:grpSpPr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6E0CF697-2468-2355-4C2B-26A5A994C177}"/>
                    </a:ext>
                  </a:extLst>
                </p:cNvPr>
                <p:cNvSpPr/>
                <p:nvPr/>
              </p:nvSpPr>
              <p:spPr>
                <a:xfrm>
                  <a:off x="6937543" y="3234405"/>
                  <a:ext cx="588655" cy="301245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57698486-D84D-6473-932E-D3D2D8C538FD}"/>
                    </a:ext>
                  </a:extLst>
                </p:cNvPr>
                <p:cNvSpPr txBox="1"/>
                <p:nvPr/>
              </p:nvSpPr>
              <p:spPr>
                <a:xfrm>
                  <a:off x="6978892" y="3265155"/>
                  <a:ext cx="723962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/>
                    <a:t>PT210</a:t>
                  </a:r>
                  <a:endParaRPr lang="en-GB" sz="1400" dirty="0"/>
                </a:p>
              </p:txBody>
            </p:sp>
          </p:grp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23BA85D-BFBD-8D50-1247-DC7E686E4AED}"/>
                </a:ext>
              </a:extLst>
            </p:cNvPr>
            <p:cNvGrpSpPr/>
            <p:nvPr/>
          </p:nvGrpSpPr>
          <p:grpSpPr>
            <a:xfrm>
              <a:off x="2677531" y="1760808"/>
              <a:ext cx="705283" cy="455584"/>
              <a:chOff x="7229697" y="3282621"/>
              <a:chExt cx="326051" cy="455584"/>
            </a:xfrm>
          </p:grpSpPr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56B783D8-841B-8216-DC37-EFE0BC50B6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73168" y="3550738"/>
                <a:ext cx="2582" cy="187467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2281676B-D80C-66C4-79C5-E9A9B93119B8}"/>
                  </a:ext>
                </a:extLst>
              </p:cNvPr>
              <p:cNvGrpSpPr/>
              <p:nvPr/>
            </p:nvGrpSpPr>
            <p:grpSpPr>
              <a:xfrm>
                <a:off x="7229697" y="3282621"/>
                <a:ext cx="326051" cy="259329"/>
                <a:chOff x="7229697" y="3282621"/>
                <a:chExt cx="326051" cy="259329"/>
              </a:xfrm>
            </p:grpSpPr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2366DFCC-655F-BFC9-5035-AF58153DEB4E}"/>
                    </a:ext>
                  </a:extLst>
                </p:cNvPr>
                <p:cNvSpPr/>
                <p:nvPr/>
              </p:nvSpPr>
              <p:spPr>
                <a:xfrm>
                  <a:off x="7229697" y="3282621"/>
                  <a:ext cx="290641" cy="25932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8065CE52-F18D-494F-0CC4-293A2BF668F6}"/>
                    </a:ext>
                  </a:extLst>
                </p:cNvPr>
                <p:cNvSpPr txBox="1"/>
                <p:nvPr/>
              </p:nvSpPr>
              <p:spPr>
                <a:xfrm>
                  <a:off x="7255660" y="3310727"/>
                  <a:ext cx="300088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/>
                    <a:t>PT220</a:t>
                  </a:r>
                  <a:endParaRPr lang="en-GB" sz="1400" dirty="0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2C9F3D15-836F-6DF5-C3D8-FE7DFA5B8AD6}"/>
                    </a:ext>
                  </a:extLst>
                </p:cNvPr>
                <p:cNvSpPr txBox="1"/>
                <p:nvPr/>
              </p:nvSpPr>
              <p:spPr bwMode="auto">
                <a:xfrm>
                  <a:off x="8515215" y="3418690"/>
                  <a:ext cx="1060233" cy="3798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̇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2C9F3D15-836F-6DF5-C3D8-FE7DFA5B8A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515215" y="3418690"/>
                  <a:ext cx="1060233" cy="379848"/>
                </a:xfrm>
                <a:prstGeom prst="rect">
                  <a:avLst/>
                </a:prstGeom>
                <a:blipFill>
                  <a:blip r:embed="rId2"/>
                  <a:stretch>
                    <a:fillRect b="-112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8DB3CD17-7593-CE46-A965-0802C21F2D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79993" y="3815732"/>
              <a:ext cx="47643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0827839-33EE-4063-D17C-8A27C70A2D1F}"/>
                </a:ext>
              </a:extLst>
            </p:cNvPr>
            <p:cNvGrpSpPr/>
            <p:nvPr/>
          </p:nvGrpSpPr>
          <p:grpSpPr>
            <a:xfrm>
              <a:off x="3527746" y="1668671"/>
              <a:ext cx="1060233" cy="406635"/>
              <a:chOff x="3527746" y="1668671"/>
              <a:chExt cx="1060233" cy="40663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BE055A80-E031-740A-9DE4-9C6C3281019D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527746" y="1668671"/>
                    <a:ext cx="1060233" cy="3798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BE055A80-E031-740A-9DE4-9C6C3281019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527746" y="1668671"/>
                    <a:ext cx="1060233" cy="379848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1129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0D01A02D-D679-EA3F-56F6-6E366E8F26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9271" y="2075306"/>
                <a:ext cx="377182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DC9B751-08A7-9A02-9534-DA600782475C}"/>
                </a:ext>
              </a:extLst>
            </p:cNvPr>
            <p:cNvSpPr txBox="1"/>
            <p:nvPr/>
          </p:nvSpPr>
          <p:spPr bwMode="auto">
            <a:xfrm>
              <a:off x="10121376" y="3510299"/>
              <a:ext cx="169381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 = 3 [Bar]</a:t>
              </a:r>
            </a:p>
            <a:p>
              <a:r>
                <a:rPr lang="en-US" dirty="0"/>
                <a:t>T = 5 [k] </a:t>
              </a:r>
            </a:p>
            <a:p>
              <a:r>
                <a:rPr lang="en-US" dirty="0">
                  <a:sym typeface="Wingdings" panose="05000000000000000000" pitchFamily="2" charset="2"/>
                </a:rPr>
                <a:t> Liquid</a:t>
              </a:r>
              <a:endParaRPr lang="en-US" dirty="0"/>
            </a:p>
            <a:p>
              <a:endParaRPr lang="en-GB" dirty="0"/>
            </a:p>
          </p:txBody>
        </p:sp>
        <p:sp>
          <p:nvSpPr>
            <p:cNvPr id="66" name="ZoneTexte 68">
              <a:extLst>
                <a:ext uri="{FF2B5EF4-FFF2-40B4-BE49-F238E27FC236}">
                  <a16:creationId xmlns:a16="http://schemas.microsoft.com/office/drawing/2014/main" id="{445F58AA-6CF2-6B69-9FE1-E2638794B4F3}"/>
                </a:ext>
              </a:extLst>
            </p:cNvPr>
            <p:cNvSpPr txBox="1"/>
            <p:nvPr/>
          </p:nvSpPr>
          <p:spPr bwMode="auto">
            <a:xfrm>
              <a:off x="6851662" y="974218"/>
              <a:ext cx="103962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ym typeface="Wingdings" panose="05000000000000000000" pitchFamily="2" charset="2"/>
                </a:rPr>
                <a:t>gas</a:t>
              </a:r>
              <a:endParaRPr lang="en-US" dirty="0"/>
            </a:p>
            <a:p>
              <a:pPr algn="ctr"/>
              <a:r>
                <a:rPr lang="en-US" sz="2800" dirty="0">
                  <a:sym typeface="Wingdings" panose="05000000000000000000" pitchFamily="2" charset="2"/>
                </a:rPr>
                <a:t>↓</a:t>
              </a: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1BC4C32-6AA1-9714-70F2-FE7C57F0A5DB}"/>
                </a:ext>
              </a:extLst>
            </p:cNvPr>
            <p:cNvGrpSpPr/>
            <p:nvPr/>
          </p:nvGrpSpPr>
          <p:grpSpPr>
            <a:xfrm>
              <a:off x="4587979" y="2070163"/>
              <a:ext cx="359932" cy="301245"/>
              <a:chOff x="2063552" y="2276871"/>
              <a:chExt cx="359932" cy="301245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F8F0DC91-29F7-5AA9-BE91-BD8A83A521B3}"/>
                  </a:ext>
                </a:extLst>
              </p:cNvPr>
              <p:cNvSpPr/>
              <p:nvPr/>
            </p:nvSpPr>
            <p:spPr>
              <a:xfrm>
                <a:off x="2063552" y="2276871"/>
                <a:ext cx="359932" cy="301245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E43122F-1626-905B-CA4B-489E11BE5A29}"/>
                  </a:ext>
                </a:extLst>
              </p:cNvPr>
              <p:cNvCxnSpPr>
                <a:cxnSpLocks/>
                <a:stCxn id="70" idx="6"/>
                <a:endCxn id="70" idx="0"/>
              </p:cNvCxnSpPr>
              <p:nvPr/>
            </p:nvCxnSpPr>
            <p:spPr>
              <a:xfrm flipH="1" flipV="1">
                <a:off x="2243518" y="2276871"/>
                <a:ext cx="179966" cy="15062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B609D8B6-9A49-39C8-4B79-D33D04A3377D}"/>
                  </a:ext>
                </a:extLst>
              </p:cNvPr>
              <p:cNvCxnSpPr>
                <a:cxnSpLocks/>
                <a:stCxn id="70" idx="6"/>
                <a:endCxn id="70" idx="4"/>
              </p:cNvCxnSpPr>
              <p:nvPr/>
            </p:nvCxnSpPr>
            <p:spPr>
              <a:xfrm flipH="1">
                <a:off x="2243518" y="2427494"/>
                <a:ext cx="179966" cy="15062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4981FDA6-8B7B-2C09-7797-CF660C12B984}"/>
                  </a:ext>
                </a:extLst>
              </p:cNvPr>
              <p:cNvCxnSpPr>
                <a:cxnSpLocks/>
                <a:stCxn id="70" idx="4"/>
                <a:endCxn id="70" idx="0"/>
              </p:cNvCxnSpPr>
              <p:nvPr/>
            </p:nvCxnSpPr>
            <p:spPr>
              <a:xfrm flipV="1">
                <a:off x="2243518" y="2276871"/>
                <a:ext cx="0" cy="30124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78D6D31-3C4E-7A84-52FE-526D8D8A9B2D}"/>
                </a:ext>
              </a:extLst>
            </p:cNvPr>
            <p:cNvSpPr txBox="1"/>
            <p:nvPr/>
          </p:nvSpPr>
          <p:spPr>
            <a:xfrm>
              <a:off x="4405028" y="1767287"/>
              <a:ext cx="74177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WPU</a:t>
              </a:r>
              <a:endParaRPr lang="en-GB" dirty="0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261557E-AE8F-E99F-E41B-3392B15EDD74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4939157" y="2210492"/>
              <a:ext cx="583909" cy="83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8E5B4456-BE52-6A61-FD61-C558FCF69715}"/>
              </a:ext>
            </a:extLst>
          </p:cNvPr>
          <p:cNvSpPr/>
          <p:nvPr/>
        </p:nvSpPr>
        <p:spPr>
          <a:xfrm rot="5400000">
            <a:off x="9465849" y="4418164"/>
            <a:ext cx="211590" cy="174103"/>
          </a:xfrm>
          <a:prstGeom prst="triangl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41C1D44D-34E4-A17A-6E1F-78231FF25A83}"/>
              </a:ext>
            </a:extLst>
          </p:cNvPr>
          <p:cNvSpPr/>
          <p:nvPr/>
        </p:nvSpPr>
        <p:spPr>
          <a:xfrm rot="16200000">
            <a:off x="9636158" y="4418200"/>
            <a:ext cx="211591" cy="174103"/>
          </a:xfrm>
          <a:prstGeom prst="triangl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06C0B0-DE3E-95C1-8D46-98B37DD5AE15}"/>
              </a:ext>
            </a:extLst>
          </p:cNvPr>
          <p:cNvGrpSpPr/>
          <p:nvPr/>
        </p:nvGrpSpPr>
        <p:grpSpPr>
          <a:xfrm rot="5400000">
            <a:off x="6284278" y="4705127"/>
            <a:ext cx="238271" cy="157709"/>
            <a:chOff x="8240609" y="5070685"/>
            <a:chExt cx="344413" cy="211626"/>
          </a:xfrm>
        </p:grpSpPr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FC0FF558-8693-418D-69D7-6BE764702920}"/>
                </a:ext>
              </a:extLst>
            </p:cNvPr>
            <p:cNvSpPr/>
            <p:nvPr/>
          </p:nvSpPr>
          <p:spPr>
            <a:xfrm rot="5400000">
              <a:off x="8221866" y="5089428"/>
              <a:ext cx="211590" cy="174103"/>
            </a:xfrm>
            <a:prstGeom prst="triangl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23819B23-637C-3121-4419-65BE1D40BAF7}"/>
                </a:ext>
              </a:extLst>
            </p:cNvPr>
            <p:cNvSpPr/>
            <p:nvPr/>
          </p:nvSpPr>
          <p:spPr>
            <a:xfrm rot="16200000">
              <a:off x="8392175" y="5089464"/>
              <a:ext cx="211591" cy="174103"/>
            </a:xfrm>
            <a:prstGeom prst="triangl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E937BF8-CCA6-BF18-9459-D085FEB847F4}"/>
              </a:ext>
            </a:extLst>
          </p:cNvPr>
          <p:cNvCxnSpPr>
            <a:cxnSpLocks/>
          </p:cNvCxnSpPr>
          <p:nvPr/>
        </p:nvCxnSpPr>
        <p:spPr>
          <a:xfrm>
            <a:off x="6403506" y="4903117"/>
            <a:ext cx="0" cy="2112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C1C77E7F-837A-85A0-4938-18A9A8D8D4C7}"/>
              </a:ext>
            </a:extLst>
          </p:cNvPr>
          <p:cNvGrpSpPr/>
          <p:nvPr/>
        </p:nvGrpSpPr>
        <p:grpSpPr>
          <a:xfrm rot="5400000">
            <a:off x="5036209" y="4675107"/>
            <a:ext cx="238271" cy="157709"/>
            <a:chOff x="8240609" y="5070685"/>
            <a:chExt cx="344413" cy="211626"/>
          </a:xfrm>
        </p:grpSpPr>
        <p:sp>
          <p:nvSpPr>
            <p:cNvPr id="117" name="Isosceles Triangle 116">
              <a:extLst>
                <a:ext uri="{FF2B5EF4-FFF2-40B4-BE49-F238E27FC236}">
                  <a16:creationId xmlns:a16="http://schemas.microsoft.com/office/drawing/2014/main" id="{D2EEE5F2-237C-ABC8-1858-03239EE5576D}"/>
                </a:ext>
              </a:extLst>
            </p:cNvPr>
            <p:cNvSpPr/>
            <p:nvPr/>
          </p:nvSpPr>
          <p:spPr>
            <a:xfrm rot="5400000">
              <a:off x="8221866" y="5089428"/>
              <a:ext cx="211590" cy="174103"/>
            </a:xfrm>
            <a:prstGeom prst="triangl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Isosceles Triangle 117">
              <a:extLst>
                <a:ext uri="{FF2B5EF4-FFF2-40B4-BE49-F238E27FC236}">
                  <a16:creationId xmlns:a16="http://schemas.microsoft.com/office/drawing/2014/main" id="{3CEB5DF7-EBE7-5105-2676-BAFAAB27C302}"/>
                </a:ext>
              </a:extLst>
            </p:cNvPr>
            <p:cNvSpPr/>
            <p:nvPr/>
          </p:nvSpPr>
          <p:spPr>
            <a:xfrm rot="16200000">
              <a:off x="8392175" y="5089464"/>
              <a:ext cx="211591" cy="174103"/>
            </a:xfrm>
            <a:prstGeom prst="triangl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6F3ED03-93D7-5152-6A28-1FA65D71C9B6}"/>
              </a:ext>
            </a:extLst>
          </p:cNvPr>
          <p:cNvCxnSpPr>
            <a:cxnSpLocks/>
          </p:cNvCxnSpPr>
          <p:nvPr/>
        </p:nvCxnSpPr>
        <p:spPr>
          <a:xfrm>
            <a:off x="5155437" y="4873097"/>
            <a:ext cx="0" cy="2112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43EA0A05-E634-EEC9-2A6C-9215A6325B5E}"/>
              </a:ext>
            </a:extLst>
          </p:cNvPr>
          <p:cNvGrpSpPr/>
          <p:nvPr/>
        </p:nvGrpSpPr>
        <p:grpSpPr>
          <a:xfrm rot="5400000">
            <a:off x="3609785" y="4667470"/>
            <a:ext cx="238271" cy="157709"/>
            <a:chOff x="8240609" y="5070685"/>
            <a:chExt cx="344413" cy="211626"/>
          </a:xfrm>
        </p:grpSpPr>
        <p:sp>
          <p:nvSpPr>
            <p:cNvPr id="121" name="Isosceles Triangle 120">
              <a:extLst>
                <a:ext uri="{FF2B5EF4-FFF2-40B4-BE49-F238E27FC236}">
                  <a16:creationId xmlns:a16="http://schemas.microsoft.com/office/drawing/2014/main" id="{25E3EEC9-C0A7-64F9-8AAF-5A6226F8A618}"/>
                </a:ext>
              </a:extLst>
            </p:cNvPr>
            <p:cNvSpPr/>
            <p:nvPr/>
          </p:nvSpPr>
          <p:spPr>
            <a:xfrm rot="5400000">
              <a:off x="8221866" y="5089428"/>
              <a:ext cx="211590" cy="174103"/>
            </a:xfrm>
            <a:prstGeom prst="triangl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Isosceles Triangle 121">
              <a:extLst>
                <a:ext uri="{FF2B5EF4-FFF2-40B4-BE49-F238E27FC236}">
                  <a16:creationId xmlns:a16="http://schemas.microsoft.com/office/drawing/2014/main" id="{8EA58B5D-3554-CA61-A9FE-F5B40D9E0B48}"/>
                </a:ext>
              </a:extLst>
            </p:cNvPr>
            <p:cNvSpPr/>
            <p:nvPr/>
          </p:nvSpPr>
          <p:spPr>
            <a:xfrm rot="16200000">
              <a:off x="8392175" y="5089464"/>
              <a:ext cx="211591" cy="174103"/>
            </a:xfrm>
            <a:prstGeom prst="triangl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DCEDD2CE-E6AB-A31F-043A-C687E57927C7}"/>
              </a:ext>
            </a:extLst>
          </p:cNvPr>
          <p:cNvCxnSpPr>
            <a:cxnSpLocks/>
          </p:cNvCxnSpPr>
          <p:nvPr/>
        </p:nvCxnSpPr>
        <p:spPr>
          <a:xfrm>
            <a:off x="3729013" y="4865460"/>
            <a:ext cx="0" cy="2112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4">
            <a:extLst>
              <a:ext uri="{FF2B5EF4-FFF2-40B4-BE49-F238E27FC236}">
                <a16:creationId xmlns:a16="http://schemas.microsoft.com/office/drawing/2014/main" id="{B269105E-C564-EAE4-10E0-815F5E3D6D2F}"/>
              </a:ext>
            </a:extLst>
          </p:cNvPr>
          <p:cNvSpPr txBox="1"/>
          <p:nvPr/>
        </p:nvSpPr>
        <p:spPr bwMode="auto">
          <a:xfrm>
            <a:off x="2348967" y="2659559"/>
            <a:ext cx="6860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4400" dirty="0" err="1"/>
              <a:t>Thank</a:t>
            </a:r>
            <a:r>
              <a:rPr lang="fr-BE" sz="4400" dirty="0"/>
              <a:t> </a:t>
            </a:r>
            <a:r>
              <a:rPr lang="fr-BE" sz="4400" dirty="0" err="1"/>
              <a:t>you</a:t>
            </a:r>
            <a:r>
              <a:rPr lang="fr-BE" sz="4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550493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9BFBA9-E8A7-BC64-77A0-6AED3CB5AB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04" t="3303" b="2115"/>
          <a:stretch/>
        </p:blipFill>
        <p:spPr>
          <a:xfrm>
            <a:off x="5311957" y="1333917"/>
            <a:ext cx="6548231" cy="460917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D52CC25-D25B-B4F6-9052-7151A5BA9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812" y="203852"/>
            <a:ext cx="11380812" cy="1084263"/>
          </a:xfrm>
        </p:spPr>
        <p:txBody>
          <a:bodyPr/>
          <a:lstStyle/>
          <a:p>
            <a:r>
              <a:rPr lang="en-GB" noProof="0" dirty="0"/>
              <a:t>CCU constraints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99C7F6-C2C2-AAF7-44B5-C651DEC0158E}"/>
                  </a:ext>
                </a:extLst>
              </p:cNvPr>
              <p:cNvSpPr txBox="1"/>
              <p:nvPr/>
            </p:nvSpPr>
            <p:spPr>
              <a:xfrm>
                <a:off x="405594" y="1539288"/>
                <a:ext cx="3743232" cy="20030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func>
                      <m:func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Pr</m:t>
                        </m:r>
                      </m:fName>
                      <m:e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𝑃𝑜𝑢𝑡</m:t>
                            </m:r>
                          </m:num>
                          <m:den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𝑃𝑖𝑛</m:t>
                            </m:r>
                          </m:den>
                        </m:f>
                      </m:e>
                    </m:func>
                    <m:r>
                      <a: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</m:e>
                    </m:d>
                    <m:r>
                      <a: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func>
                      <m:func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Nr</m:t>
                        </m:r>
                      </m:fName>
                      <m:e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𝑇𝑖𝑛</m:t>
                                </m:r>
                              </m:e>
                            </m:rad>
                          </m:den>
                        </m:f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∗</m:t>
                        </m:r>
                        <m:f>
                          <m:fPr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𝑇</m:t>
                                </m:r>
                                <m:sSub>
                                  <m:sSubPr>
                                    <m:ctrlP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𝑖𝑛</m:t>
                                    </m:r>
                                  </m:sub>
                                </m:sSub>
                              </m:e>
                            </m:rad>
                          </m:num>
                          <m:den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𝑁𝑑</m:t>
                            </m:r>
                          </m:den>
                        </m:f>
                      </m:e>
                    </m:func>
                    <m:d>
                      <m:dPr>
                        <m:begChr m:val="["/>
                        <m:endChr m:val="]"/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</m:e>
                    </m:d>
                  </m:oMath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lang="en-GB" kern="1200" dirty="0">
                  <a:solidFill>
                    <a:schemeClr val="tx2"/>
                  </a:solidFill>
                  <a:latin typeface="Arial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d>
                      <m:dPr>
                        <m:begChr m:val=""/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0" lang="en-GB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Mr</m:t>
                            </m:r>
                          </m:fName>
                          <m:e>
                            <m:r>
                              <a:rPr kumimoji="0" lang="en-GB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=</m:t>
                            </m:r>
                            <m:acc>
                              <m:accPr>
                                <m:chr m:val="̇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𝑚</m:t>
                                </m:r>
                              </m:e>
                            </m:acc>
                            <m:f>
                              <m:fPr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𝑇𝑖𝑛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𝑃𝑖𝑛</m:t>
                                </m:r>
                              </m:den>
                            </m:f>
                            <m:r>
                              <a:rPr kumimoji="0" lang="en-GB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∗</m:t>
                            </m:r>
                            <m:d>
                              <m:dPr>
                                <m:endChr m:val="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GB" sz="18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acc>
                                      <m:accPr>
                                        <m:chr m:val="̇"/>
                                        <m:ctrlP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2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2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𝑚𝑑</m:t>
                                        </m:r>
                                      </m:e>
                                    </m:acc>
                                  </m:den>
                                </m:f>
                                <m:r>
                                  <a:rPr kumimoji="0" lang="en-GB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𝑃𝑑</m:t>
                                    </m:r>
                                    <m:r>
                                      <m:rPr>
                                        <m:lit/>
                                      </m:rPr>
                                      <a:rPr kumimoji="0" lang="en-GB" sz="18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_</m:t>
                                    </m:r>
                                    <m: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chemeClr val="tx2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𝑖𝑛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2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2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𝑇𝑑</m:t>
                                        </m:r>
                                        <m:r>
                                          <m:rPr>
                                            <m:lit/>
                                          </m:rPr>
                                          <a:rPr kumimoji="0" lang="en-GB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2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_</m:t>
                                        </m:r>
                                        <m: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2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𝑖𝑛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d>
                          </m:e>
                        </m:func>
                      </m:e>
                    </m:d>
                    <m:r>
                      <a: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</m:e>
                    </m:d>
                  </m:oMath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99C7F6-C2C2-AAF7-44B5-C651DEC01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94" y="1539288"/>
                <a:ext cx="3743232" cy="2003049"/>
              </a:xfrm>
              <a:prstGeom prst="rect">
                <a:avLst/>
              </a:prstGeom>
              <a:blipFill>
                <a:blip r:embed="rId3"/>
                <a:stretch>
                  <a:fillRect l="-1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ECAD4455-FDFA-BBFC-58CE-E861DB1750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5275" y="3818247"/>
                <a:ext cx="2274827" cy="2124844"/>
              </a:xfrm>
              <a:prstGeom prst="flowChartAlternateProcess">
                <a:avLst/>
              </a:prstGeom>
              <a:ln>
                <a:solidFill>
                  <a:srgbClr val="FFFFFF"/>
                </a:solidFill>
              </a:ln>
              <a:effectLst>
                <a:softEdge rad="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lIns="0" tIns="0" rIns="0" bIns="0" rtlCol="0">
                <a:normAutofit fontScale="92500" lnSpcReduction="1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With :</a:t>
                </a:r>
              </a:p>
              <a:p>
                <a:pPr marL="324000" marR="0" lvl="1" indent="-324000" algn="l" defTabSz="914400" rtl="0" eaLnBrk="1" fontAlgn="auto" latinLnBrk="0" hangingPunct="1">
                  <a:lnSpc>
                    <a:spcPct val="120000"/>
                  </a:lnSpc>
                  <a:spcBef>
                    <a:spcPts val="500"/>
                  </a:spcBef>
                  <a:spcAft>
                    <a:spcPts val="300"/>
                  </a:spcAft>
                  <a:buClrTx/>
                  <a:buSzTx/>
                  <a:buFont typeface="Arial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GB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𝑑</m:t>
                        </m:r>
                        <m:r>
                          <a:rPr kumimoji="0" lang="en-GB" sz="18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kumimoji="0" lang="en-GB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𝑖𝑛</m:t>
                        </m:r>
                      </m:sub>
                    </m:sSub>
                    <m:r>
                      <a: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=10</m:t>
                    </m:r>
                    <m: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[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mbar</m:t>
                    </m:r>
                    <m: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] </m:t>
                    </m:r>
                  </m:oMath>
                </a14:m>
                <a:endParaRPr kumimoji="0" lang="en-GB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324000" marR="0" lvl="1" indent="-324000" algn="l" defTabSz="914400" rtl="0" eaLnBrk="1" fontAlgn="auto" latinLnBrk="0" hangingPunct="1">
                  <a:lnSpc>
                    <a:spcPct val="120000"/>
                  </a:lnSpc>
                  <a:spcBef>
                    <a:spcPts val="500"/>
                  </a:spcBef>
                  <a:spcAft>
                    <a:spcPts val="300"/>
                  </a:spcAft>
                  <a:buClrTx/>
                  <a:buSzTx/>
                  <a:buFont typeface="Arial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𝑇</m:t>
                        </m:r>
                      </m:e>
                      <m:sub>
                        <m:r>
                          <a:rPr kumimoji="0" lang="en-GB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𝑑</m:t>
                        </m:r>
                        <m:r>
                          <a:rPr kumimoji="0" lang="en-GB" sz="18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kumimoji="0" lang="en-GB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𝑖𝑛</m:t>
                        </m:r>
                      </m:sub>
                    </m:sSub>
                    <m:r>
                      <a: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=4</m:t>
                    </m:r>
                    <m: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[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K</m:t>
                    </m:r>
                    <m: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]</m:t>
                    </m:r>
                  </m:oMath>
                </a14:m>
                <a:endParaRPr kumimoji="0" lang="en-GB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324000" marR="0" lvl="1" indent="-324000" algn="l" defTabSz="914400" rtl="0" eaLnBrk="1" fontAlgn="auto" latinLnBrk="0" hangingPunct="1">
                  <a:lnSpc>
                    <a:spcPct val="120000"/>
                  </a:lnSpc>
                  <a:spcBef>
                    <a:spcPts val="500"/>
                  </a:spcBef>
                  <a:spcAft>
                    <a:spcPts val="300"/>
                  </a:spcAft>
                  <a:buClrTx/>
                  <a:buSzTx/>
                  <a:buFont typeface="Arial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𝑑</m:t>
                        </m:r>
                      </m:sub>
                    </m:sSub>
                    <m: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=390</m:t>
                    </m:r>
                    <m: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[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Hz</m:t>
                    </m:r>
                    <m: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] </m:t>
                    </m:r>
                  </m:oMath>
                </a14:m>
                <a:endParaRPr kumimoji="0" lang="en-GB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324000" marR="0" lvl="1" indent="-324000" algn="l" defTabSz="914400" rtl="0" eaLnBrk="1" fontAlgn="auto" latinLnBrk="0" hangingPunct="1">
                  <a:lnSpc>
                    <a:spcPct val="120000"/>
                  </a:lnSpc>
                  <a:spcBef>
                    <a:spcPts val="500"/>
                  </a:spcBef>
                  <a:spcAft>
                    <a:spcPts val="300"/>
                  </a:spcAft>
                  <a:buClrTx/>
                  <a:buSzTx/>
                  <a:buFont typeface="Arial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kumimoji="0" lang="en-GB" sz="180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kumimoji="0" lang="en-GB" sz="180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GB" sz="18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𝑚</m:t>
                            </m:r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chemeClr val="tx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𝑑</m:t>
                            </m:r>
                          </m:sub>
                        </m:sSub>
                      </m:e>
                    </m:acc>
                    <m:r>
                      <a: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=18</m:t>
                    </m:r>
                    <m: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[</m:t>
                    </m:r>
                    <m:f>
                      <m:fPr>
                        <m:ctrlP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sz="18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g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0" lang="en-US" sz="18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s</m:t>
                        </m:r>
                      </m:den>
                    </m:f>
                    <m: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]</m:t>
                    </m:r>
                  </m:oMath>
                </a14:m>
                <a:endParaRPr kumimoji="0" lang="en-GB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ECAD4455-FDFA-BBFC-58CE-E861DB175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75" y="3818247"/>
                <a:ext cx="2274827" cy="2124844"/>
              </a:xfrm>
              <a:prstGeom prst="flowChartAlternateProcess">
                <a:avLst/>
              </a:prstGeom>
              <a:blipFill>
                <a:blip r:embed="rId4"/>
                <a:stretch>
                  <a:fillRect l="-533"/>
                </a:stretch>
              </a:blipFill>
              <a:ln>
                <a:solidFill>
                  <a:srgbClr val="FFFFFF"/>
                </a:solidFill>
              </a:ln>
              <a:effectLst>
                <a:softEdge rad="0"/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e 15">
            <a:extLst>
              <a:ext uri="{FF2B5EF4-FFF2-40B4-BE49-F238E27FC236}">
                <a16:creationId xmlns:a16="http://schemas.microsoft.com/office/drawing/2014/main" id="{8657C8D2-DFAE-2C64-E780-2F20DE227E31}"/>
              </a:ext>
            </a:extLst>
          </p:cNvPr>
          <p:cNvGrpSpPr/>
          <p:nvPr/>
        </p:nvGrpSpPr>
        <p:grpSpPr>
          <a:xfrm>
            <a:off x="6364878" y="850051"/>
            <a:ext cx="3205841" cy="3346616"/>
            <a:chOff x="6688399" y="1075472"/>
            <a:chExt cx="2742234" cy="265716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E2965FC-9613-451C-1A03-3354A2481EB9}"/>
                </a:ext>
              </a:extLst>
            </p:cNvPr>
            <p:cNvGrpSpPr/>
            <p:nvPr/>
          </p:nvGrpSpPr>
          <p:grpSpPr>
            <a:xfrm>
              <a:off x="7621834" y="1760622"/>
              <a:ext cx="1808799" cy="1972018"/>
              <a:chOff x="7244672" y="1845388"/>
              <a:chExt cx="1625608" cy="1722747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6DEE9C0-4E13-6E42-A5A9-E022EBC7F5E8}"/>
                  </a:ext>
                </a:extLst>
              </p:cNvPr>
              <p:cNvSpPr/>
              <p:nvPr/>
            </p:nvSpPr>
            <p:spPr>
              <a:xfrm>
                <a:off x="7244672" y="1845388"/>
                <a:ext cx="1625608" cy="1722747"/>
              </a:xfrm>
              <a:custGeom>
                <a:avLst/>
                <a:gdLst>
                  <a:gd name="connsiteX0" fmla="*/ 0 w 2395728"/>
                  <a:gd name="connsiteY0" fmla="*/ 1932432 h 1932432"/>
                  <a:gd name="connsiteX1" fmla="*/ 1133856 w 2395728"/>
                  <a:gd name="connsiteY1" fmla="*/ 1237488 h 1932432"/>
                  <a:gd name="connsiteX2" fmla="*/ 2395728 w 2395728"/>
                  <a:gd name="connsiteY2" fmla="*/ 0 h 193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5728" h="1932432">
                    <a:moveTo>
                      <a:pt x="0" y="1932432"/>
                    </a:moveTo>
                    <a:cubicBezTo>
                      <a:pt x="367284" y="1745996"/>
                      <a:pt x="734568" y="1559560"/>
                      <a:pt x="1133856" y="1237488"/>
                    </a:cubicBezTo>
                    <a:cubicBezTo>
                      <a:pt x="1533144" y="915416"/>
                      <a:pt x="1964436" y="457708"/>
                      <a:pt x="2395728" y="0"/>
                    </a:cubicBezTo>
                  </a:path>
                </a:pathLst>
              </a:custGeom>
              <a:noFill/>
              <a:ln w="5715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AA1FC620-C3E5-2024-410A-4E323C83F8CA}"/>
                  </a:ext>
                </a:extLst>
              </p:cNvPr>
              <p:cNvCxnSpPr/>
              <p:nvPr/>
            </p:nvCxnSpPr>
            <p:spPr>
              <a:xfrm>
                <a:off x="7693386" y="3008483"/>
                <a:ext cx="0" cy="463296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EE846E7C-B2B2-68B1-2844-236B460AB4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93788" y="2957292"/>
                <a:ext cx="432816" cy="0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Connecteur droit avec flèche 5">
              <a:extLst>
                <a:ext uri="{FF2B5EF4-FFF2-40B4-BE49-F238E27FC236}">
                  <a16:creationId xmlns:a16="http://schemas.microsoft.com/office/drawing/2014/main" id="{08F92C15-EE19-0168-D05D-A1B0B0F09862}"/>
                </a:ext>
              </a:extLst>
            </p:cNvPr>
            <p:cNvCxnSpPr>
              <a:cxnSpLocks/>
            </p:cNvCxnSpPr>
            <p:nvPr/>
          </p:nvCxnSpPr>
          <p:spPr>
            <a:xfrm>
              <a:off x="8121113" y="1299510"/>
              <a:ext cx="1111372" cy="7563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3">
              <a:extLst>
                <a:ext uri="{FF2B5EF4-FFF2-40B4-BE49-F238E27FC236}">
                  <a16:creationId xmlns:a16="http://schemas.microsoft.com/office/drawing/2014/main" id="{EB3D0C83-A85E-75A9-EFDE-BF99DEEA9B17}"/>
                </a:ext>
              </a:extLst>
            </p:cNvPr>
            <p:cNvSpPr txBox="1"/>
            <p:nvPr/>
          </p:nvSpPr>
          <p:spPr>
            <a:xfrm>
              <a:off x="6688399" y="1075472"/>
              <a:ext cx="1899981" cy="244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BE" u="sng" dirty="0" err="1">
                  <a:solidFill>
                    <a:schemeClr val="tx2"/>
                  </a:solidFill>
                </a:rPr>
                <a:t>Desired</a:t>
              </a:r>
              <a:r>
                <a:rPr lang="fr-BE" u="sng" dirty="0">
                  <a:solidFill>
                    <a:schemeClr val="tx2"/>
                  </a:solidFill>
                </a:rPr>
                <a:t> </a:t>
              </a:r>
              <a:r>
                <a:rPr lang="fr-BE" u="sng" dirty="0" err="1">
                  <a:solidFill>
                    <a:schemeClr val="tx2"/>
                  </a:solidFill>
                </a:rPr>
                <a:t>trajectory</a:t>
              </a:r>
              <a:endParaRPr lang="fr-BE" u="sng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70785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E301EAA8-1780-CED0-6D41-EEA50C3E4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426" y="243993"/>
            <a:ext cx="11376025" cy="640812"/>
          </a:xfrm>
        </p:spPr>
        <p:txBody>
          <a:bodyPr/>
          <a:lstStyle/>
          <a:p>
            <a:r>
              <a:rPr lang="en-GB" noProof="0" dirty="0"/>
              <a:t>Delay Analysis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50CC10A-FEFB-15ED-69F3-E73F3EF3BB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3440" y="2115586"/>
            <a:ext cx="6154392" cy="35147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8EB268-2CE7-E5E2-FA09-772A6D3BB506}"/>
              </a:ext>
            </a:extLst>
          </p:cNvPr>
          <p:cNvSpPr txBox="1"/>
          <p:nvPr/>
        </p:nvSpPr>
        <p:spPr bwMode="auto">
          <a:xfrm>
            <a:off x="5983439" y="1619236"/>
            <a:ext cx="6154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Delay effect after manual step on CV971 and temperature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44973C60-8E90-6ADF-9666-E4588ACA0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426" y="2155326"/>
            <a:ext cx="5573749" cy="298490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C15D2B4-3C0C-CBA4-8A31-2673318F2A8D}"/>
              </a:ext>
            </a:extLst>
          </p:cNvPr>
          <p:cNvCxnSpPr>
            <a:cxnSpLocks/>
          </p:cNvCxnSpPr>
          <p:nvPr/>
        </p:nvCxnSpPr>
        <p:spPr>
          <a:xfrm>
            <a:off x="933994" y="3579223"/>
            <a:ext cx="5963846" cy="708499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682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B9EC2-B6F7-D9AF-9A68-A4E292086EA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26690" y="301678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GB" noProof="0" dirty="0"/>
              <a:t>2. Cryogenic Control 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A31FF-B8A7-2D55-EB6A-90E5A64B0155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187007" y="1286593"/>
            <a:ext cx="7704237" cy="450103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  <a:defRPr/>
            </a:pPr>
            <a:r>
              <a:rPr lang="en-GB" noProof="0" dirty="0"/>
              <a:t>Control objectives :</a:t>
            </a:r>
          </a:p>
          <a:p>
            <a:pPr marL="781050" lvl="1" indent="-457200">
              <a:buFont typeface="+mj-lt"/>
              <a:buAutoNum type="arabicPeriod"/>
              <a:defRPr/>
            </a:pPr>
            <a:r>
              <a:rPr lang="en-GB" noProof="0" dirty="0"/>
              <a:t>Pv1 = Pressure in LINE B</a:t>
            </a:r>
          </a:p>
          <a:p>
            <a:pPr marL="781050" lvl="1" indent="-457200">
              <a:buFont typeface="+mj-lt"/>
              <a:buAutoNum type="arabicPeriod"/>
              <a:defRPr/>
            </a:pPr>
            <a:r>
              <a:rPr lang="en-GB" noProof="0" dirty="0"/>
              <a:t>Pv2 = Temperature at inlet of CCU</a:t>
            </a:r>
          </a:p>
          <a:p>
            <a:pPr lvl="1" indent="0">
              <a:buNone/>
              <a:defRPr/>
            </a:pPr>
            <a:endParaRPr lang="en-GB" noProof="0"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en-GB" noProof="0" dirty="0"/>
              <a:t>Manipulated actuators  :  </a:t>
            </a:r>
          </a:p>
          <a:p>
            <a:pPr marL="666750" lvl="1" indent="-342900">
              <a:buFont typeface="+mj-lt"/>
              <a:buAutoNum type="arabicPeriod"/>
              <a:defRPr/>
            </a:pPr>
            <a:r>
              <a:rPr lang="en-GB" noProof="0" dirty="0"/>
              <a:t>CV971 Valve opening </a:t>
            </a:r>
          </a:p>
          <a:p>
            <a:pPr marL="666750" lvl="1" indent="-342900">
              <a:buFont typeface="+mj-lt"/>
              <a:buAutoNum type="arabicPeriod"/>
              <a:defRPr/>
            </a:pPr>
            <a:r>
              <a:rPr lang="en-GB" noProof="0" dirty="0"/>
              <a:t>motor speed [Hz]</a:t>
            </a:r>
          </a:p>
          <a:p>
            <a:pPr lvl="1" indent="0">
              <a:buNone/>
              <a:defRPr/>
            </a:pPr>
            <a:endParaRPr lang="en-GB" noProof="0"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en-GB" noProof="0" dirty="0"/>
              <a:t>Disturbances ? </a:t>
            </a:r>
          </a:p>
          <a:p>
            <a:pPr marL="666750" lvl="1" indent="-342900">
              <a:buFont typeface="+mj-lt"/>
              <a:buAutoNum type="arabicPeriod"/>
              <a:defRPr/>
            </a:pPr>
            <a:r>
              <a:rPr lang="en-GB" noProof="0" dirty="0"/>
              <a:t>Magnet Quench</a:t>
            </a:r>
          </a:p>
          <a:p>
            <a:pPr>
              <a:defRPr/>
            </a:pPr>
            <a:r>
              <a:rPr lang="en-GB" noProof="0" dirty="0"/>
              <a:t>	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06AE09-C2F5-373F-4505-0445B9F5F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324760" y="301678"/>
            <a:ext cx="3798865" cy="306413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6BE008A-1852-21D8-D32C-BDF42B56EF4F}"/>
              </a:ext>
            </a:extLst>
          </p:cNvPr>
          <p:cNvSpPr txBox="1">
            <a:spLocks/>
          </p:cNvSpPr>
          <p:nvPr/>
        </p:nvSpPr>
        <p:spPr bwMode="auto">
          <a:xfrm>
            <a:off x="4628762" y="1286593"/>
            <a:ext cx="3384376" cy="4501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  <a:defRPr/>
            </a:pPr>
            <a:r>
              <a:rPr lang="en-US" dirty="0"/>
              <a:t>Constraints</a:t>
            </a:r>
          </a:p>
          <a:p>
            <a:pPr marL="78105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/>
              <a:t>Surge line</a:t>
            </a:r>
          </a:p>
          <a:p>
            <a:pPr marL="78105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/>
              <a:t>Choke line</a:t>
            </a:r>
          </a:p>
          <a:p>
            <a:pPr marL="78105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/>
              <a:t>Max speed</a:t>
            </a:r>
          </a:p>
          <a:p>
            <a:pPr marL="78105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/>
              <a:t>Speed rate limitation</a:t>
            </a:r>
          </a:p>
          <a:p>
            <a:pPr marL="78105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/>
              <a:t>Valve opening</a:t>
            </a:r>
          </a:p>
          <a:p>
            <a:pPr marL="78105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/>
              <a:t>Min/Max pressure </a:t>
            </a:r>
          </a:p>
          <a:p>
            <a:pPr marL="78105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/>
              <a:t>Min/Max temperature</a:t>
            </a:r>
          </a:p>
          <a:p>
            <a:pPr marL="78105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/>
              <a:t>Computing power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D3110AE5-F9A6-DE33-98BF-0C5571EA20C8}"/>
              </a:ext>
            </a:extLst>
          </p:cNvPr>
          <p:cNvSpPr/>
          <p:nvPr/>
        </p:nvSpPr>
        <p:spPr bwMode="auto">
          <a:xfrm>
            <a:off x="6839817" y="1757162"/>
            <a:ext cx="146304" cy="1274064"/>
          </a:xfrm>
          <a:prstGeom prst="rightBrace">
            <a:avLst/>
          </a:prstGeom>
          <a:ln w="28575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0E8685-2147-35BF-4D33-E625C63912F2}"/>
              </a:ext>
            </a:extLst>
          </p:cNvPr>
          <p:cNvSpPr txBox="1"/>
          <p:nvPr/>
        </p:nvSpPr>
        <p:spPr bwMode="auto">
          <a:xfrm>
            <a:off x="7120953" y="2211648"/>
            <a:ext cx="83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CCU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283859-B261-E4BF-C8EF-C99F1BA82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007" y="3641426"/>
            <a:ext cx="4007618" cy="214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1000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193B31-BFF3-5BD2-4CDC-6D5A93A3E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60" y="883795"/>
            <a:ext cx="5616003" cy="199727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u="sng" noProof="0" dirty="0"/>
              <a:t>IMC :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GB" noProof="0" dirty="0"/>
              <a:t>Model based or MIMO controller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GB" noProof="0" dirty="0"/>
              <a:t>Easy to implement 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GB" noProof="0" dirty="0"/>
              <a:t>Can handle constraints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GB" noProof="0" dirty="0"/>
              <a:t>Easier tuning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EDECB4-5BE0-30AC-CFA2-D662BF57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54" y="84875"/>
            <a:ext cx="11589460" cy="897619"/>
          </a:xfrm>
        </p:spPr>
        <p:txBody>
          <a:bodyPr/>
          <a:lstStyle/>
          <a:p>
            <a:pPr>
              <a:lnSpc>
                <a:spcPct val="50000"/>
              </a:lnSpc>
            </a:pPr>
            <a:br>
              <a:rPr lang="en-GB" sz="3600" noProof="0" dirty="0"/>
            </a:br>
            <a:r>
              <a:rPr lang="en-GB" sz="3600" noProof="0" dirty="0"/>
              <a:t>3. Control </a:t>
            </a:r>
            <a:r>
              <a:rPr lang="en-GB" noProof="0" dirty="0"/>
              <a:t>Models for cryogenic process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BB7AAACE-AF5A-55BE-B416-E455AD96C74E}"/>
              </a:ext>
            </a:extLst>
          </p:cNvPr>
          <p:cNvSpPr txBox="1">
            <a:spLocks/>
          </p:cNvSpPr>
          <p:nvPr/>
        </p:nvSpPr>
        <p:spPr bwMode="auto">
          <a:xfrm>
            <a:off x="127463" y="3997426"/>
            <a:ext cx="6012051" cy="24876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/>
              <a:t>MPC or NLMPC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Model Based : SISO or MIMO controller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Single controller for both CCU and CV971 valve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Can handle constraints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Predict behavior and control it i.e. </a:t>
            </a:r>
            <a:r>
              <a:rPr lang="en-US" dirty="0" err="1"/>
              <a:t>Pr</a:t>
            </a:r>
            <a:r>
              <a:rPr lang="en-US" dirty="0"/>
              <a:t> trajectory 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Hard to implement </a:t>
            </a:r>
            <a:r>
              <a:rPr lang="en-US" dirty="0">
                <a:sym typeface="Wingdings" panose="05000000000000000000" pitchFamily="2" charset="2"/>
              </a:rPr>
              <a:t> “Bazooka”</a:t>
            </a:r>
            <a:endParaRPr lang="en-US" dirty="0"/>
          </a:p>
          <a:p>
            <a:pPr marL="666900" lvl="1" indent="-34290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318222E-B297-2FCE-E483-FF36CB6D01D4}"/>
              </a:ext>
            </a:extLst>
          </p:cNvPr>
          <p:cNvSpPr txBox="1">
            <a:spLocks/>
          </p:cNvSpPr>
          <p:nvPr/>
        </p:nvSpPr>
        <p:spPr bwMode="auto">
          <a:xfrm>
            <a:off x="6159009" y="3997426"/>
            <a:ext cx="6429943" cy="15598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b="1" u="sng" dirty="0"/>
              <a:t>PI controller :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No model required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Limitation with long dead time and complex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EF27D3-CD45-1833-5488-2485EE135638}"/>
              </a:ext>
            </a:extLst>
          </p:cNvPr>
          <p:cNvSpPr/>
          <p:nvPr/>
        </p:nvSpPr>
        <p:spPr>
          <a:xfrm>
            <a:off x="6120020" y="806293"/>
            <a:ext cx="5449128" cy="3010947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17981873-F5F4-8E2F-4D49-97335E4B5494}"/>
              </a:ext>
            </a:extLst>
          </p:cNvPr>
          <p:cNvSpPr txBox="1">
            <a:spLocks/>
          </p:cNvSpPr>
          <p:nvPr/>
        </p:nvSpPr>
        <p:spPr bwMode="auto">
          <a:xfrm>
            <a:off x="6159009" y="892432"/>
            <a:ext cx="6012051" cy="47261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/>
              <a:t>Smith Predictor: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Model-based 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2 controllers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temperature and CCU speed 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Requires temperature SP for CCU constraints handling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Best known for dead time compensation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Dynamic delay calculation 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US" dirty="0"/>
              <a:t>Simplest solution</a:t>
            </a:r>
          </a:p>
          <a:p>
            <a:pPr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041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B188FD-8C3B-0A97-FE58-0A958B72A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43285"/>
            <a:ext cx="11376025" cy="1065742"/>
          </a:xfrm>
        </p:spPr>
        <p:txBody>
          <a:bodyPr/>
          <a:lstStyle/>
          <a:p>
            <a:r>
              <a:rPr lang="en-GB" noProof="0" dirty="0" err="1"/>
              <a:t>Cryo</a:t>
            </a:r>
            <a:r>
              <a:rPr lang="en-GB" noProof="0" dirty="0"/>
              <a:t> typical PI controller :</a:t>
            </a:r>
          </a:p>
        </p:txBody>
      </p:sp>
      <p:pic>
        <p:nvPicPr>
          <p:cNvPr id="3" name="Image 3">
            <a:extLst>
              <a:ext uri="{FF2B5EF4-FFF2-40B4-BE49-F238E27FC236}">
                <a16:creationId xmlns:a16="http://schemas.microsoft.com/office/drawing/2014/main" id="{9DC8C724-6D45-CB98-C275-417C1DBFB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48" y="1570745"/>
            <a:ext cx="10500964" cy="26207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5">
                <a:extLst>
                  <a:ext uri="{FF2B5EF4-FFF2-40B4-BE49-F238E27FC236}">
                    <a16:creationId xmlns:a16="http://schemas.microsoft.com/office/drawing/2014/main" id="{A39AC72C-DFB3-F22F-E863-6D7D2BC89CC3}"/>
                  </a:ext>
                </a:extLst>
              </p:cNvPr>
              <p:cNvSpPr txBox="1"/>
              <p:nvPr/>
            </p:nvSpPr>
            <p:spPr bwMode="auto">
              <a:xfrm>
                <a:off x="930827" y="4561049"/>
                <a:ext cx="25187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𝑆𝑃</m:t>
                      </m:r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𝑃𝑉</m:t>
                      </m:r>
                    </m:oMath>
                  </m:oMathPara>
                </a14:m>
                <a:endParaRPr lang="fr-BE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ZoneTexte 5">
                <a:extLst>
                  <a:ext uri="{FF2B5EF4-FFF2-40B4-BE49-F238E27FC236}">
                    <a16:creationId xmlns:a16="http://schemas.microsoft.com/office/drawing/2014/main" id="{A39AC72C-DFB3-F22F-E863-6D7D2BC89C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0827" y="4561049"/>
                <a:ext cx="2518706" cy="461665"/>
              </a:xfrm>
              <a:prstGeom prst="rect">
                <a:avLst/>
              </a:prstGeom>
              <a:blipFill>
                <a:blip r:embed="rId3"/>
                <a:stretch>
                  <a:fillRect l="-7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7">
                <a:extLst>
                  <a:ext uri="{FF2B5EF4-FFF2-40B4-BE49-F238E27FC236}">
                    <a16:creationId xmlns:a16="http://schemas.microsoft.com/office/drawing/2014/main" id="{67ADE45A-563A-25F1-989F-60F4193E69B9}"/>
                  </a:ext>
                </a:extLst>
              </p:cNvPr>
              <p:cNvSpPr txBox="1"/>
              <p:nvPr/>
            </p:nvSpPr>
            <p:spPr bwMode="auto">
              <a:xfrm>
                <a:off x="886110" y="5228141"/>
                <a:ext cx="3083591" cy="783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𝑀𝑉</m:t>
                      </m:r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𝐾𝑝</m:t>
                      </m:r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BE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BE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BE" sz="24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fr-BE" sz="24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fr-BE" sz="24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BE" sz="24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BE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ZoneTexte 7">
                <a:extLst>
                  <a:ext uri="{FF2B5EF4-FFF2-40B4-BE49-F238E27FC236}">
                    <a16:creationId xmlns:a16="http://schemas.microsoft.com/office/drawing/2014/main" id="{67ADE45A-563A-25F1-989F-60F4193E69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6110" y="5228141"/>
                <a:ext cx="3083591" cy="7839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8">
            <a:extLst>
              <a:ext uri="{FF2B5EF4-FFF2-40B4-BE49-F238E27FC236}">
                <a16:creationId xmlns:a16="http://schemas.microsoft.com/office/drawing/2014/main" id="{A1CC91C4-138A-AC39-F8FB-EE86008641F3}"/>
              </a:ext>
            </a:extLst>
          </p:cNvPr>
          <p:cNvSpPr txBox="1"/>
          <p:nvPr/>
        </p:nvSpPr>
        <p:spPr bwMode="auto">
          <a:xfrm>
            <a:off x="4890544" y="4397144"/>
            <a:ext cx="7085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chemeClr val="tx2"/>
                </a:solidFill>
              </a:rPr>
              <a:t>No model </a:t>
            </a:r>
            <a:r>
              <a:rPr lang="fr-BE" sz="2000" dirty="0" err="1">
                <a:solidFill>
                  <a:schemeClr val="tx2"/>
                </a:solidFill>
              </a:rPr>
              <a:t>required</a:t>
            </a:r>
            <a:r>
              <a:rPr lang="fr-BE" sz="2000" dirty="0">
                <a:solidFill>
                  <a:schemeClr val="tx2"/>
                </a:solidFill>
              </a:rPr>
              <a:t>, PI </a:t>
            </a:r>
            <a:r>
              <a:rPr lang="fr-BE" sz="2000" dirty="0" err="1">
                <a:solidFill>
                  <a:schemeClr val="tx2"/>
                </a:solidFill>
              </a:rPr>
              <a:t>controller</a:t>
            </a:r>
            <a:r>
              <a:rPr lang="fr-BE" sz="2000" dirty="0">
                <a:solidFill>
                  <a:schemeClr val="tx2"/>
                </a:solidFill>
              </a:rPr>
              <a:t> </a:t>
            </a:r>
            <a:r>
              <a:rPr lang="fr-BE" sz="2000" dirty="0" err="1">
                <a:solidFill>
                  <a:schemeClr val="tx2"/>
                </a:solidFill>
              </a:rPr>
              <a:t>work</a:t>
            </a:r>
            <a:r>
              <a:rPr lang="fr-BE" sz="2000" dirty="0">
                <a:solidFill>
                  <a:schemeClr val="tx2"/>
                </a:solidFill>
              </a:rPr>
              <a:t> by </a:t>
            </a:r>
            <a:r>
              <a:rPr lang="fr-BE" sz="2000" dirty="0" err="1">
                <a:solidFill>
                  <a:schemeClr val="tx2"/>
                </a:solidFill>
              </a:rPr>
              <a:t>correcting</a:t>
            </a:r>
            <a:r>
              <a:rPr lang="fr-BE" sz="2000" dirty="0">
                <a:solidFill>
                  <a:schemeClr val="tx2"/>
                </a:solidFill>
              </a:rPr>
              <a:t> the </a:t>
            </a:r>
            <a:r>
              <a:rPr lang="fr-BE" sz="2000" dirty="0" err="1">
                <a:solidFill>
                  <a:schemeClr val="tx2"/>
                </a:solidFill>
              </a:rPr>
              <a:t>error</a:t>
            </a:r>
            <a:r>
              <a:rPr lang="fr-BE" sz="2000" dirty="0">
                <a:solidFill>
                  <a:schemeClr val="tx2"/>
                </a:solidFill>
              </a:rPr>
              <a:t> E </a:t>
            </a:r>
            <a:r>
              <a:rPr lang="fr-BE" sz="2000" dirty="0" err="1">
                <a:solidFill>
                  <a:schemeClr val="tx2"/>
                </a:solidFill>
              </a:rPr>
              <a:t>with</a:t>
            </a:r>
            <a:r>
              <a:rPr lang="fr-BE" sz="2000" dirty="0">
                <a:solidFill>
                  <a:schemeClr val="tx2"/>
                </a:solidFill>
              </a:rPr>
              <a:t> the feedback </a:t>
            </a:r>
            <a:r>
              <a:rPr lang="fr-BE" sz="2000" dirty="0" err="1">
                <a:solidFill>
                  <a:schemeClr val="tx2"/>
                </a:solidFill>
              </a:rPr>
              <a:t>loop</a:t>
            </a:r>
            <a:endParaRPr lang="fr-BE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1007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3E49C-ECAF-62CC-A101-3261AD9B8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" y="240124"/>
            <a:ext cx="11376025" cy="646331"/>
          </a:xfrm>
        </p:spPr>
        <p:txBody>
          <a:bodyPr/>
          <a:lstStyle/>
          <a:p>
            <a:r>
              <a:rPr lang="en-GB" noProof="0" dirty="0"/>
              <a:t>Smith predictor controller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6B15364-7EA3-03FA-0B9F-06E1AE30BB09}"/>
                  </a:ext>
                </a:extLst>
              </p:cNvPr>
              <p:cNvSpPr txBox="1"/>
              <p:nvPr/>
            </p:nvSpPr>
            <p:spPr bwMode="auto">
              <a:xfrm>
                <a:off x="267780" y="4459001"/>
                <a:ext cx="8400288" cy="977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𝑆𝑝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𝑝𝑟𝑒𝑑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𝑝𝑟𝑒𝑑𝑖𝑐𝑡𝑒𝑑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acc>
                      <m:accPr>
                        <m:chr m:val="̃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∗(</m:t>
                    </m:r>
                    <m:acc>
                      <m:accPr>
                        <m:chr m:val="̃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B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B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6B15364-7EA3-03FA-0B9F-06E1AE30B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7780" y="4459001"/>
                <a:ext cx="8400288" cy="977447"/>
              </a:xfrm>
              <a:prstGeom prst="rect">
                <a:avLst/>
              </a:prstGeom>
              <a:blipFill>
                <a:blip r:embed="rId2"/>
                <a:stretch>
                  <a:fillRect b="-18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Brace 3">
            <a:extLst>
              <a:ext uri="{FF2B5EF4-FFF2-40B4-BE49-F238E27FC236}">
                <a16:creationId xmlns:a16="http://schemas.microsoft.com/office/drawing/2014/main" id="{D5840688-F5C7-6ECD-E39C-65980AA266D7}"/>
              </a:ext>
            </a:extLst>
          </p:cNvPr>
          <p:cNvSpPr/>
          <p:nvPr/>
        </p:nvSpPr>
        <p:spPr>
          <a:xfrm rot="5400000">
            <a:off x="5012269" y="4064944"/>
            <a:ext cx="292608" cy="2743009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5E803A-3E02-FA10-5592-C92B17B71AFA}"/>
              </a:ext>
            </a:extLst>
          </p:cNvPr>
          <p:cNvSpPr txBox="1"/>
          <p:nvPr/>
        </p:nvSpPr>
        <p:spPr bwMode="auto">
          <a:xfrm>
            <a:off x="3506068" y="5537846"/>
            <a:ext cx="356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= Modelling error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EFF309-E069-4BDE-BBDE-52F055E74999}"/>
              </a:ext>
            </a:extLst>
          </p:cNvPr>
          <p:cNvSpPr txBox="1"/>
          <p:nvPr/>
        </p:nvSpPr>
        <p:spPr bwMode="auto">
          <a:xfrm>
            <a:off x="7151052" y="4870305"/>
            <a:ext cx="4773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Controller is often time associated with a PI, but  lead/lag, RST controllers can be used depending on the application requirement 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7" name="Image 21">
            <a:extLst>
              <a:ext uri="{FF2B5EF4-FFF2-40B4-BE49-F238E27FC236}">
                <a16:creationId xmlns:a16="http://schemas.microsoft.com/office/drawing/2014/main" id="{AF1CC4AD-64C3-3352-29D8-092F5C895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724" y="1064365"/>
            <a:ext cx="9815890" cy="339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81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1EF42F7B-9F06-4196-86EE-09431EC52A42}" vid="{00B47FDE-540A-4E35-B405-804B9FC40D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TE-CRG-IC Template</Template>
  <TotalTime>756</TotalTime>
  <Words>1517</Words>
  <Application>Microsoft Office PowerPoint</Application>
  <PresentationFormat>Widescreen</PresentationFormat>
  <Paragraphs>365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Arial (corps)</vt:lpstr>
      <vt:lpstr>Calibri</vt:lpstr>
      <vt:lpstr>Cambria</vt:lpstr>
      <vt:lpstr>Cambria Math</vt:lpstr>
      <vt:lpstr>Segoe UI</vt:lpstr>
      <vt:lpstr>Times New Roman</vt:lpstr>
      <vt:lpstr>Wingdings</vt:lpstr>
      <vt:lpstr>Office Theme</vt:lpstr>
      <vt:lpstr>PowerPoint Presentation</vt:lpstr>
      <vt:lpstr>Table of content</vt:lpstr>
      <vt:lpstr>1. CCU Cryogenics process</vt:lpstr>
      <vt:lpstr>CCU constraints</vt:lpstr>
      <vt:lpstr>Delay Analysis</vt:lpstr>
      <vt:lpstr>2. Cryogenic Control objective</vt:lpstr>
      <vt:lpstr> 3. Control Models for cryogenic process</vt:lpstr>
      <vt:lpstr>Cryo typical PI controller :</vt:lpstr>
      <vt:lpstr>Smith predictor controller</vt:lpstr>
      <vt:lpstr>Smith Predictor controller</vt:lpstr>
      <vt:lpstr>4. Cryogenic PI controller 1/2</vt:lpstr>
      <vt:lpstr>PowerPoint Presentation</vt:lpstr>
      <vt:lpstr>Delay effects on close loop stability </vt:lpstr>
      <vt:lpstr>Delay effect on close loop stability</vt:lpstr>
      <vt:lpstr>5. Smith predictor system identification 1/2</vt:lpstr>
      <vt:lpstr>Smith predictor system identification 2/3</vt:lpstr>
      <vt:lpstr>Smith predictor system identification 3/3</vt:lpstr>
      <vt:lpstr>Dynamic Delay estimation</vt:lpstr>
      <vt:lpstr>Smith predictor simulation</vt:lpstr>
      <vt:lpstr>Smith predictor simulation</vt:lpstr>
      <vt:lpstr>Smith predictor close loop stability </vt:lpstr>
      <vt:lpstr>Smith predictor robustness</vt:lpstr>
      <vt:lpstr>Filtered Smith predictor</vt:lpstr>
      <vt:lpstr>Filtered Smith predictor</vt:lpstr>
      <vt:lpstr>6. Controller comparison</vt:lpstr>
      <vt:lpstr>7. PLC implementation</vt:lpstr>
      <vt:lpstr>PLC implementation</vt:lpstr>
      <vt:lpstr>8. Conclusion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Cryogenics</dc:title>
  <dc:creator>Keanu Buch</dc:creator>
  <cp:lastModifiedBy>Keanu Buch</cp:lastModifiedBy>
  <cp:revision>39</cp:revision>
  <dcterms:created xsi:type="dcterms:W3CDTF">2024-02-08T11:57:12Z</dcterms:created>
  <dcterms:modified xsi:type="dcterms:W3CDTF">2024-05-29T07:38:01Z</dcterms:modified>
</cp:coreProperties>
</file>