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3" r:id="rId2"/>
    <p:sldMasterId id="2147483693" r:id="rId3"/>
    <p:sldMasterId id="2147483703" r:id="rId4"/>
  </p:sldMasterIdLst>
  <p:notesMasterIdLst>
    <p:notesMasterId r:id="rId69"/>
  </p:notesMasterIdLst>
  <p:sldIdLst>
    <p:sldId id="383" r:id="rId5"/>
    <p:sldId id="4256" r:id="rId6"/>
    <p:sldId id="4129" r:id="rId7"/>
    <p:sldId id="4114" r:id="rId8"/>
    <p:sldId id="4249" r:id="rId9"/>
    <p:sldId id="4236" r:id="rId10"/>
    <p:sldId id="4228" r:id="rId11"/>
    <p:sldId id="4251" r:id="rId12"/>
    <p:sldId id="4269" r:id="rId13"/>
    <p:sldId id="355" r:id="rId14"/>
    <p:sldId id="4232" r:id="rId15"/>
    <p:sldId id="4242" r:id="rId16"/>
    <p:sldId id="285" r:id="rId17"/>
    <p:sldId id="272" r:id="rId18"/>
    <p:sldId id="4257" r:id="rId19"/>
    <p:sldId id="4230" r:id="rId20"/>
    <p:sldId id="4270" r:id="rId21"/>
    <p:sldId id="295" r:id="rId22"/>
    <p:sldId id="279" r:id="rId23"/>
    <p:sldId id="371" r:id="rId24"/>
    <p:sldId id="369" r:id="rId25"/>
    <p:sldId id="281" r:id="rId26"/>
    <p:sldId id="4266" r:id="rId27"/>
    <p:sldId id="292" r:id="rId28"/>
    <p:sldId id="294" r:id="rId29"/>
    <p:sldId id="276" r:id="rId30"/>
    <p:sldId id="291" r:id="rId31"/>
    <p:sldId id="4271" r:id="rId32"/>
    <p:sldId id="4247" r:id="rId33"/>
    <p:sldId id="364" r:id="rId34"/>
    <p:sldId id="373" r:id="rId35"/>
    <p:sldId id="359" r:id="rId36"/>
    <p:sldId id="4263" r:id="rId37"/>
    <p:sldId id="344" r:id="rId38"/>
    <p:sldId id="349" r:id="rId39"/>
    <p:sldId id="363" r:id="rId40"/>
    <p:sldId id="4261" r:id="rId41"/>
    <p:sldId id="4253" r:id="rId42"/>
    <p:sldId id="4254" r:id="rId43"/>
    <p:sldId id="4252" r:id="rId44"/>
    <p:sldId id="4255" r:id="rId45"/>
    <p:sldId id="296" r:id="rId46"/>
    <p:sldId id="345" r:id="rId47"/>
    <p:sldId id="4258" r:id="rId48"/>
    <p:sldId id="4259" r:id="rId49"/>
    <p:sldId id="4260" r:id="rId50"/>
    <p:sldId id="360" r:id="rId51"/>
    <p:sldId id="645" r:id="rId52"/>
    <p:sldId id="4237" r:id="rId53"/>
    <p:sldId id="259" r:id="rId54"/>
    <p:sldId id="4231" r:id="rId55"/>
    <p:sldId id="357" r:id="rId56"/>
    <p:sldId id="275" r:id="rId57"/>
    <p:sldId id="347" r:id="rId58"/>
    <p:sldId id="284" r:id="rId59"/>
    <p:sldId id="4246" r:id="rId60"/>
    <p:sldId id="370" r:id="rId61"/>
    <p:sldId id="4239" r:id="rId62"/>
    <p:sldId id="4262" r:id="rId63"/>
    <p:sldId id="288" r:id="rId64"/>
    <p:sldId id="4238" r:id="rId65"/>
    <p:sldId id="4267" r:id="rId66"/>
    <p:sldId id="297" r:id="rId67"/>
    <p:sldId id="287" r:id="rId68"/>
  </p:sldIdLst>
  <p:sldSz cx="12192000" cy="6858000"/>
  <p:notesSz cx="6858000" cy="9144000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92D050"/>
    <a:srgbClr val="1E5AAE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126" y="240"/>
      </p:cViewPr>
      <p:guideLst>
        <p:guide orient="horz" pos="2160"/>
        <p:guide pos="384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-161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7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Cartel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Foglio1!$A$1:$A$158</c:f>
              <c:numCache>
                <c:formatCode>General</c:formatCode>
                <c:ptCount val="158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  <c:pt idx="71">
                  <c:v>7.0999999999999908</c:v>
                </c:pt>
                <c:pt idx="72">
                  <c:v>7.1999999999999904</c:v>
                </c:pt>
                <c:pt idx="73">
                  <c:v>7.2999999999999901</c:v>
                </c:pt>
                <c:pt idx="74">
                  <c:v>7.3999999999999897</c:v>
                </c:pt>
                <c:pt idx="75">
                  <c:v>7.4999999999999893</c:v>
                </c:pt>
                <c:pt idx="76">
                  <c:v>7.599999999999989</c:v>
                </c:pt>
                <c:pt idx="77">
                  <c:v>7.6999999999999886</c:v>
                </c:pt>
                <c:pt idx="78">
                  <c:v>7.7999999999999883</c:v>
                </c:pt>
                <c:pt idx="79">
                  <c:v>7.8999999999999879</c:v>
                </c:pt>
                <c:pt idx="80">
                  <c:v>7.9999999999999876</c:v>
                </c:pt>
                <c:pt idx="81">
                  <c:v>8.0999999999999872</c:v>
                </c:pt>
                <c:pt idx="82">
                  <c:v>8.1999999999999869</c:v>
                </c:pt>
                <c:pt idx="83">
                  <c:v>8.2999999999999865</c:v>
                </c:pt>
                <c:pt idx="84">
                  <c:v>8.3999999999999861</c:v>
                </c:pt>
                <c:pt idx="85">
                  <c:v>8.4999999999999858</c:v>
                </c:pt>
                <c:pt idx="86">
                  <c:v>8.5999999999999854</c:v>
                </c:pt>
                <c:pt idx="87">
                  <c:v>8.6999999999999851</c:v>
                </c:pt>
                <c:pt idx="88">
                  <c:v>8.7999999999999847</c:v>
                </c:pt>
                <c:pt idx="89">
                  <c:v>8.8999999999999844</c:v>
                </c:pt>
                <c:pt idx="90">
                  <c:v>8.999999999999984</c:v>
                </c:pt>
                <c:pt idx="91">
                  <c:v>9.0999999999999837</c:v>
                </c:pt>
                <c:pt idx="92">
                  <c:v>9.1999999999999833</c:v>
                </c:pt>
                <c:pt idx="93">
                  <c:v>9.2999999999999829</c:v>
                </c:pt>
                <c:pt idx="94">
                  <c:v>9.3999999999999826</c:v>
                </c:pt>
                <c:pt idx="95">
                  <c:v>9.4999999999999822</c:v>
                </c:pt>
                <c:pt idx="96">
                  <c:v>9.5999999999999819</c:v>
                </c:pt>
                <c:pt idx="97">
                  <c:v>9.6999999999999815</c:v>
                </c:pt>
                <c:pt idx="98">
                  <c:v>9.7999999999999812</c:v>
                </c:pt>
                <c:pt idx="99">
                  <c:v>9.8999999999999808</c:v>
                </c:pt>
                <c:pt idx="100">
                  <c:v>9.9999999999999805</c:v>
                </c:pt>
                <c:pt idx="101">
                  <c:v>10.09999999999998</c:v>
                </c:pt>
                <c:pt idx="102">
                  <c:v>10.19999999999998</c:v>
                </c:pt>
                <c:pt idx="103">
                  <c:v>10.299999999999979</c:v>
                </c:pt>
                <c:pt idx="104">
                  <c:v>10.399999999999979</c:v>
                </c:pt>
                <c:pt idx="105">
                  <c:v>10.499999999999979</c:v>
                </c:pt>
                <c:pt idx="106">
                  <c:v>10.599999999999978</c:v>
                </c:pt>
                <c:pt idx="107">
                  <c:v>10.699999999999978</c:v>
                </c:pt>
                <c:pt idx="108">
                  <c:v>10.799999999999978</c:v>
                </c:pt>
                <c:pt idx="109">
                  <c:v>10.899999999999977</c:v>
                </c:pt>
                <c:pt idx="110">
                  <c:v>10.999999999999977</c:v>
                </c:pt>
                <c:pt idx="111">
                  <c:v>11.099999999999977</c:v>
                </c:pt>
                <c:pt idx="112">
                  <c:v>11.199999999999976</c:v>
                </c:pt>
                <c:pt idx="113">
                  <c:v>11.299999999999976</c:v>
                </c:pt>
                <c:pt idx="114">
                  <c:v>11.399999999999975</c:v>
                </c:pt>
                <c:pt idx="115">
                  <c:v>11.499999999999975</c:v>
                </c:pt>
                <c:pt idx="116">
                  <c:v>11.599999999999975</c:v>
                </c:pt>
                <c:pt idx="117">
                  <c:v>11.699999999999974</c:v>
                </c:pt>
                <c:pt idx="118">
                  <c:v>11.799999999999974</c:v>
                </c:pt>
                <c:pt idx="119">
                  <c:v>11.899999999999974</c:v>
                </c:pt>
                <c:pt idx="120">
                  <c:v>11.999999999999973</c:v>
                </c:pt>
                <c:pt idx="121">
                  <c:v>12.099999999999973</c:v>
                </c:pt>
                <c:pt idx="122">
                  <c:v>12.199999999999973</c:v>
                </c:pt>
                <c:pt idx="123">
                  <c:v>12.299999999999972</c:v>
                </c:pt>
                <c:pt idx="124">
                  <c:v>12.399999999999972</c:v>
                </c:pt>
                <c:pt idx="125">
                  <c:v>12.499999999999972</c:v>
                </c:pt>
                <c:pt idx="126">
                  <c:v>12.599999999999971</c:v>
                </c:pt>
                <c:pt idx="127">
                  <c:v>12.699999999999971</c:v>
                </c:pt>
                <c:pt idx="128">
                  <c:v>12.799999999999971</c:v>
                </c:pt>
                <c:pt idx="129">
                  <c:v>12.89999999999997</c:v>
                </c:pt>
                <c:pt idx="130">
                  <c:v>12.99999999999997</c:v>
                </c:pt>
                <c:pt idx="131">
                  <c:v>13.099999999999969</c:v>
                </c:pt>
                <c:pt idx="132">
                  <c:v>13.199999999999969</c:v>
                </c:pt>
                <c:pt idx="133">
                  <c:v>13.299999999999969</c:v>
                </c:pt>
                <c:pt idx="134">
                  <c:v>13.399999999999968</c:v>
                </c:pt>
                <c:pt idx="135">
                  <c:v>13.499999999999968</c:v>
                </c:pt>
                <c:pt idx="136">
                  <c:v>13.599999999999968</c:v>
                </c:pt>
                <c:pt idx="137">
                  <c:v>13.699999999999967</c:v>
                </c:pt>
                <c:pt idx="138">
                  <c:v>13.799999999999967</c:v>
                </c:pt>
                <c:pt idx="139">
                  <c:v>13.899999999999967</c:v>
                </c:pt>
                <c:pt idx="140">
                  <c:v>13.999999999999966</c:v>
                </c:pt>
                <c:pt idx="141">
                  <c:v>14.099999999999966</c:v>
                </c:pt>
                <c:pt idx="142">
                  <c:v>14.199999999999966</c:v>
                </c:pt>
                <c:pt idx="143">
                  <c:v>14.299999999999965</c:v>
                </c:pt>
                <c:pt idx="144">
                  <c:v>14.399999999999965</c:v>
                </c:pt>
                <c:pt idx="145">
                  <c:v>14.499999999999964</c:v>
                </c:pt>
                <c:pt idx="146">
                  <c:v>14.599999999999964</c:v>
                </c:pt>
                <c:pt idx="147">
                  <c:v>14.699999999999964</c:v>
                </c:pt>
                <c:pt idx="148">
                  <c:v>14.799999999999963</c:v>
                </c:pt>
                <c:pt idx="149">
                  <c:v>14.899999999999963</c:v>
                </c:pt>
                <c:pt idx="150">
                  <c:v>14.999999999999963</c:v>
                </c:pt>
                <c:pt idx="151">
                  <c:v>15.099999999999962</c:v>
                </c:pt>
                <c:pt idx="152">
                  <c:v>15.199999999999962</c:v>
                </c:pt>
                <c:pt idx="153">
                  <c:v>15.299999999999962</c:v>
                </c:pt>
                <c:pt idx="154">
                  <c:v>15.399999999999961</c:v>
                </c:pt>
                <c:pt idx="155">
                  <c:v>15.499999999999961</c:v>
                </c:pt>
                <c:pt idx="156">
                  <c:v>15.599999999999961</c:v>
                </c:pt>
                <c:pt idx="157">
                  <c:v>15.69999999999996</c:v>
                </c:pt>
              </c:numCache>
            </c:numRef>
          </c:xVal>
          <c:yVal>
            <c:numRef>
              <c:f>Foglio1!$B$1:$B$158</c:f>
              <c:numCache>
                <c:formatCode>General</c:formatCode>
                <c:ptCount val="158"/>
                <c:pt idx="0">
                  <c:v>0</c:v>
                </c:pt>
                <c:pt idx="1">
                  <c:v>-9.9833416646828155E-2</c:v>
                </c:pt>
                <c:pt idx="2">
                  <c:v>-0.19866933079506122</c:v>
                </c:pt>
                <c:pt idx="3">
                  <c:v>-0.2955202066613396</c:v>
                </c:pt>
                <c:pt idx="4">
                  <c:v>-0.38941834230865052</c:v>
                </c:pt>
                <c:pt idx="5">
                  <c:v>-0.47942553860420301</c:v>
                </c:pt>
                <c:pt idx="6">
                  <c:v>-0.56464247339503537</c:v>
                </c:pt>
                <c:pt idx="7">
                  <c:v>-0.64421768723769102</c:v>
                </c:pt>
                <c:pt idx="8">
                  <c:v>-0.71735609089952268</c:v>
                </c:pt>
                <c:pt idx="9">
                  <c:v>-0.7833269096274833</c:v>
                </c:pt>
                <c:pt idx="10">
                  <c:v>-0.84147098480789639</c:v>
                </c:pt>
                <c:pt idx="11">
                  <c:v>-0.89120736006143531</c:v>
                </c:pt>
                <c:pt idx="12">
                  <c:v>-0.93203908596722629</c:v>
                </c:pt>
                <c:pt idx="13">
                  <c:v>-0.96355818541719296</c:v>
                </c:pt>
                <c:pt idx="14">
                  <c:v>-0.98544972998846025</c:v>
                </c:pt>
                <c:pt idx="15">
                  <c:v>-0.99749498660405445</c:v>
                </c:pt>
                <c:pt idx="16">
                  <c:v>-0.99957360304150511</c:v>
                </c:pt>
                <c:pt idx="17">
                  <c:v>-0.99166481045246857</c:v>
                </c:pt>
                <c:pt idx="18">
                  <c:v>-0.97384763087819504</c:v>
                </c:pt>
                <c:pt idx="19">
                  <c:v>-0.94630008768741425</c:v>
                </c:pt>
                <c:pt idx="20">
                  <c:v>-0.90929742682568149</c:v>
                </c:pt>
                <c:pt idx="21">
                  <c:v>-0.86320936664887349</c:v>
                </c:pt>
                <c:pt idx="22">
                  <c:v>-0.80849640381958987</c:v>
                </c:pt>
                <c:pt idx="23">
                  <c:v>-0.7457052121767197</c:v>
                </c:pt>
                <c:pt idx="24">
                  <c:v>-0.67546318055115029</c:v>
                </c:pt>
                <c:pt idx="25">
                  <c:v>-0.59847214410395577</c:v>
                </c:pt>
                <c:pt idx="26">
                  <c:v>-0.51550137182146338</c:v>
                </c:pt>
                <c:pt idx="27">
                  <c:v>-0.42737988023382895</c:v>
                </c:pt>
                <c:pt idx="28">
                  <c:v>-0.33498815015590383</c:v>
                </c:pt>
                <c:pt idx="29">
                  <c:v>-0.23924932921398112</c:v>
                </c:pt>
                <c:pt idx="30">
                  <c:v>-0.14112000805986591</c:v>
                </c:pt>
                <c:pt idx="31">
                  <c:v>-4.1580662433289159E-2</c:v>
                </c:pt>
                <c:pt idx="32">
                  <c:v>5.8374143427581418E-2</c:v>
                </c:pt>
                <c:pt idx="33">
                  <c:v>0.15774569414324996</c:v>
                </c:pt>
                <c:pt idx="34">
                  <c:v>0.25554110202683294</c:v>
                </c:pt>
                <c:pt idx="35">
                  <c:v>0.3507832276896215</c:v>
                </c:pt>
                <c:pt idx="36">
                  <c:v>0.44252044329485407</c:v>
                </c:pt>
                <c:pt idx="37">
                  <c:v>0.52983614090849485</c:v>
                </c:pt>
                <c:pt idx="38">
                  <c:v>0.61185789094272069</c:v>
                </c:pt>
                <c:pt idx="39">
                  <c:v>0.68776615918397532</c:v>
                </c:pt>
                <c:pt idx="40">
                  <c:v>0.75680249530792942</c:v>
                </c:pt>
                <c:pt idx="41">
                  <c:v>0.81827711106441137</c:v>
                </c:pt>
                <c:pt idx="42">
                  <c:v>0.87157577241358863</c:v>
                </c:pt>
                <c:pt idx="43">
                  <c:v>0.91616593674945523</c:v>
                </c:pt>
                <c:pt idx="44">
                  <c:v>0.95160207388951601</c:v>
                </c:pt>
                <c:pt idx="45">
                  <c:v>0.97753011766509701</c:v>
                </c:pt>
                <c:pt idx="46">
                  <c:v>0.99369100363346441</c:v>
                </c:pt>
                <c:pt idx="47">
                  <c:v>0.99992325756410083</c:v>
                </c:pt>
                <c:pt idx="48">
                  <c:v>0.99616460883584079</c:v>
                </c:pt>
                <c:pt idx="49">
                  <c:v>0.98245261262433281</c:v>
                </c:pt>
                <c:pt idx="50">
                  <c:v>0.95892427466313901</c:v>
                </c:pt>
                <c:pt idx="51">
                  <c:v>0.92581468232773312</c:v>
                </c:pt>
                <c:pt idx="52">
                  <c:v>0.88345465572015447</c:v>
                </c:pt>
                <c:pt idx="53">
                  <c:v>0.8322674422239027</c:v>
                </c:pt>
                <c:pt idx="54">
                  <c:v>0.77276448755598937</c:v>
                </c:pt>
                <c:pt idx="55">
                  <c:v>0.70554032557039448</c:v>
                </c:pt>
                <c:pt idx="56">
                  <c:v>0.63126663787232429</c:v>
                </c:pt>
                <c:pt idx="57">
                  <c:v>0.55068554259764135</c:v>
                </c:pt>
                <c:pt idx="58">
                  <c:v>0.46460217941376131</c:v>
                </c:pt>
                <c:pt idx="59">
                  <c:v>0.37387666483024096</c:v>
                </c:pt>
                <c:pt idx="60">
                  <c:v>0.27941549819893097</c:v>
                </c:pt>
                <c:pt idx="61">
                  <c:v>0.18216250427210112</c:v>
                </c:pt>
                <c:pt idx="62">
                  <c:v>8.30894028175026E-2</c:v>
                </c:pt>
                <c:pt idx="63">
                  <c:v>-1.6813900484343496E-2</c:v>
                </c:pt>
                <c:pt idx="64">
                  <c:v>-0.11654920485048659</c:v>
                </c:pt>
                <c:pt idx="65">
                  <c:v>-0.21511998808780858</c:v>
                </c:pt>
                <c:pt idx="66">
                  <c:v>-0.31154136351337108</c:v>
                </c:pt>
                <c:pt idx="67">
                  <c:v>-0.40484992061659103</c:v>
                </c:pt>
                <c:pt idx="68">
                  <c:v>-0.49411335113860122</c:v>
                </c:pt>
                <c:pt idx="69">
                  <c:v>-0.57843976438819289</c:v>
                </c:pt>
                <c:pt idx="70">
                  <c:v>-0.6569865987187824</c:v>
                </c:pt>
                <c:pt idx="71">
                  <c:v>-0.72896904012586983</c:v>
                </c:pt>
                <c:pt idx="72">
                  <c:v>-0.79366786384914723</c:v>
                </c:pt>
                <c:pt idx="73">
                  <c:v>-0.85043662062855929</c:v>
                </c:pt>
                <c:pt idx="74">
                  <c:v>-0.89870809581162225</c:v>
                </c:pt>
                <c:pt idx="75">
                  <c:v>-0.93799997677473512</c:v>
                </c:pt>
                <c:pt idx="76">
                  <c:v>-0.96791967203148366</c:v>
                </c:pt>
                <c:pt idx="77">
                  <c:v>-0.98816823387699859</c:v>
                </c:pt>
                <c:pt idx="78">
                  <c:v>-0.99854334537460432</c:v>
                </c:pt>
                <c:pt idx="79">
                  <c:v>-0.99894134183977257</c:v>
                </c:pt>
                <c:pt idx="80">
                  <c:v>-0.98935824662338356</c:v>
                </c:pt>
                <c:pt idx="81">
                  <c:v>-0.96988981084508941</c:v>
                </c:pt>
                <c:pt idx="82">
                  <c:v>-0.94073055667977734</c:v>
                </c:pt>
                <c:pt idx="83">
                  <c:v>-0.9021718337562995</c:v>
                </c:pt>
                <c:pt idx="84">
                  <c:v>-0.85459890808828787</c:v>
                </c:pt>
                <c:pt idx="85">
                  <c:v>-0.79848711262349881</c:v>
                </c:pt>
                <c:pt idx="86">
                  <c:v>-0.73439709787412299</c:v>
                </c:pt>
                <c:pt idx="87">
                  <c:v>-0.66296923008219399</c:v>
                </c:pt>
                <c:pt idx="88">
                  <c:v>-0.58491719289177468</c:v>
                </c:pt>
                <c:pt idx="89">
                  <c:v>-0.50102085645789851</c:v>
                </c:pt>
                <c:pt idx="90">
                  <c:v>-0.41211848524177114</c:v>
                </c:pt>
                <c:pt idx="91">
                  <c:v>-0.31909836234936728</c:v>
                </c:pt>
                <c:pt idx="92">
                  <c:v>-0.22288991410026324</c:v>
                </c:pt>
                <c:pt idx="93">
                  <c:v>-0.12445442350707933</c:v>
                </c:pt>
                <c:pt idx="94">
                  <c:v>-2.4775425453375525E-2</c:v>
                </c:pt>
                <c:pt idx="95">
                  <c:v>7.5151120461791593E-2</c:v>
                </c:pt>
                <c:pt idx="96">
                  <c:v>0.17432678122296213</c:v>
                </c:pt>
                <c:pt idx="97">
                  <c:v>0.27176062641092535</c:v>
                </c:pt>
                <c:pt idx="98">
                  <c:v>0.36647912925191023</c:v>
                </c:pt>
                <c:pt idx="99">
                  <c:v>0.45753589377530396</c:v>
                </c:pt>
                <c:pt idx="100">
                  <c:v>0.54402111088935345</c:v>
                </c:pt>
                <c:pt idx="101">
                  <c:v>0.62507064889286679</c:v>
                </c:pt>
                <c:pt idx="102">
                  <c:v>0.69987468759352844</c:v>
                </c:pt>
                <c:pt idx="103">
                  <c:v>0.76768580976356882</c:v>
                </c:pt>
                <c:pt idx="104">
                  <c:v>0.82782646908564173</c:v>
                </c:pt>
                <c:pt idx="105">
                  <c:v>0.87969575997165994</c:v>
                </c:pt>
                <c:pt idx="106">
                  <c:v>0.92277542161279846</c:v>
                </c:pt>
                <c:pt idx="107">
                  <c:v>0.95663501627018166</c:v>
                </c:pt>
                <c:pt idx="108">
                  <c:v>0.980936230066487</c:v>
                </c:pt>
                <c:pt idx="109">
                  <c:v>0.9954362533063752</c:v>
                </c:pt>
                <c:pt idx="110">
                  <c:v>0.99999020655070359</c:v>
                </c:pt>
                <c:pt idx="111">
                  <c:v>0.99455258820399162</c:v>
                </c:pt>
                <c:pt idx="112">
                  <c:v>0.97917772915132206</c:v>
                </c:pt>
                <c:pt idx="113">
                  <c:v>0.95401924990209641</c:v>
                </c:pt>
                <c:pt idx="114">
                  <c:v>0.91932852566468548</c:v>
                </c:pt>
                <c:pt idx="115">
                  <c:v>0.8754521746884405</c:v>
                </c:pt>
                <c:pt idx="116">
                  <c:v>0.82282859496872296</c:v>
                </c:pt>
                <c:pt idx="117">
                  <c:v>0.76198358391904941</c:v>
                </c:pt>
                <c:pt idx="118">
                  <c:v>0.69352508477714159</c:v>
                </c:pt>
                <c:pt idx="119">
                  <c:v>0.61813711223705425</c:v>
                </c:pt>
                <c:pt idx="120">
                  <c:v>0.53657291800045748</c:v>
                </c:pt>
                <c:pt idx="121">
                  <c:v>0.44964746453462529</c:v>
                </c:pt>
                <c:pt idx="122">
                  <c:v>0.35822928223685357</c:v>
                </c:pt>
                <c:pt idx="123">
                  <c:v>0.26323179136582836</c:v>
                </c:pt>
                <c:pt idx="124">
                  <c:v>0.16560417544833742</c:v>
                </c:pt>
                <c:pt idx="125">
                  <c:v>6.632189735122905E-2</c:v>
                </c:pt>
                <c:pt idx="126">
                  <c:v>-3.3623047221108288E-2</c:v>
                </c:pt>
                <c:pt idx="127">
                  <c:v>-0.13323204141991404</c:v>
                </c:pt>
                <c:pt idx="128">
                  <c:v>-0.23150982510150958</c:v>
                </c:pt>
                <c:pt idx="129">
                  <c:v>-0.3274744391376645</c:v>
                </c:pt>
                <c:pt idx="130">
                  <c:v>-0.42016703682661349</c:v>
                </c:pt>
                <c:pt idx="131">
                  <c:v>-0.50866146437234772</c:v>
                </c:pt>
                <c:pt idx="132">
                  <c:v>-0.59207351470719871</c:v>
                </c:pt>
                <c:pt idx="133">
                  <c:v>-0.6695697621965786</c:v>
                </c:pt>
                <c:pt idx="134">
                  <c:v>-0.74037588995242709</c:v>
                </c:pt>
                <c:pt idx="135">
                  <c:v>-0.80378442655160187</c:v>
                </c:pt>
                <c:pt idx="136">
                  <c:v>-0.85916181485647947</c:v>
                </c:pt>
                <c:pt idx="137">
                  <c:v>-0.9059547423084483</c:v>
                </c:pt>
                <c:pt idx="138">
                  <c:v>-0.94369566944409367</c:v>
                </c:pt>
                <c:pt idx="139">
                  <c:v>-0.97200750139496805</c:v>
                </c:pt>
                <c:pt idx="140">
                  <c:v>-0.99060735569486569</c:v>
                </c:pt>
                <c:pt idx="141">
                  <c:v>-0.99930938874791642</c:v>
                </c:pt>
                <c:pt idx="142">
                  <c:v>-0.99802665271636382</c:v>
                </c:pt>
                <c:pt idx="143">
                  <c:v>-0.98677196427461911</c:v>
                </c:pt>
                <c:pt idx="144">
                  <c:v>-0.96565777654928675</c:v>
                </c:pt>
                <c:pt idx="145">
                  <c:v>-0.93489505552469565</c:v>
                </c:pt>
                <c:pt idx="146">
                  <c:v>-0.89479117214052006</c:v>
                </c:pt>
                <c:pt idx="147">
                  <c:v>-0.84574683114295324</c:v>
                </c:pt>
                <c:pt idx="148">
                  <c:v>-0.78825206737533915</c:v>
                </c:pt>
                <c:pt idx="149">
                  <c:v>-0.72288134951200178</c:v>
                </c:pt>
                <c:pt idx="150">
                  <c:v>-0.65028784015714525</c:v>
                </c:pt>
                <c:pt idx="151">
                  <c:v>-0.57119686966001926</c:v>
                </c:pt>
                <c:pt idx="152">
                  <c:v>-0.48639868885383231</c:v>
                </c:pt>
                <c:pt idx="153">
                  <c:v>-0.39674057313064792</c:v>
                </c:pt>
                <c:pt idx="154">
                  <c:v>-0.3031183567457395</c:v>
                </c:pt>
                <c:pt idx="155">
                  <c:v>-0.20646748193783482</c:v>
                </c:pt>
                <c:pt idx="156">
                  <c:v>-0.10775365229948292</c:v>
                </c:pt>
                <c:pt idx="157">
                  <c:v>-7.9631837859764215E-3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3E5-4754-B0EB-6EFB0055A4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99048"/>
        <c:axId val="188999440"/>
      </c:scatterChart>
      <c:valAx>
        <c:axId val="1889990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8999440"/>
        <c:crosses val="autoZero"/>
        <c:crossBetween val="midCat"/>
      </c:valAx>
      <c:valAx>
        <c:axId val="1889994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899904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9A962-2024-4C58-96E0-187B12183014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2E3F2-7411-42CE-A2A4-ABAF382AE9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35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4176B-65A6-B941-951F-D0F1CFA25258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47471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06037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46451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20102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4926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2E3F2-7411-42CE-A2A4-ABAF382AE9B4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5192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0590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2E3F2-7411-42CE-A2A4-ABAF382AE9B4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1407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3976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9714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118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9745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E380A4-5B2F-BAAE-7FCE-FC77958E8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026377-E108-DCED-F640-659B2C9EAB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2ADAF0-289F-F406-DCDC-D0CEE15286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E9B561-45AD-7FE9-A300-96729C300B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28130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07E1CC-F717-5DF3-72CC-99541876F7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B9889C-8ABB-FFC9-F537-9C212B825F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745EEC-5489-A914-C01C-DD4668B311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C9A54-B4FB-5A5D-7724-A1FC12BC7A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18218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393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2E3F2-7411-42CE-A2A4-ABAF382AE9B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639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692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987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020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79780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D9A46C-0894-C8E4-AE23-CE17D847E7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AEC8CE-45F3-2B96-51AB-A96289E24B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18A04E-A2EA-5A3C-C5BC-FA944C89B5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07E876-03E6-DC8B-4385-3CF4E6146F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13454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0515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10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png"/><Relationship Id="rId4" Type="http://schemas.openxmlformats.org/officeDocument/2006/relationships/image" Target="../media/image10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png"/><Relationship Id="rId4" Type="http://schemas.openxmlformats.org/officeDocument/2006/relationships/image" Target="../media/image10.emf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033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539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4369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209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1047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156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426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980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3051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750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53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178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2905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9621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6743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7132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9107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4381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68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842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1785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8223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7978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3709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0255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722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027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263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3480"/>
          <a:stretch/>
        </p:blipFill>
        <p:spPr>
          <a:xfrm>
            <a:off x="0" y="6354161"/>
            <a:ext cx="12192000" cy="512304"/>
          </a:xfrm>
          <a:prstGeom prst="rect">
            <a:avLst/>
          </a:prstGeom>
          <a:solidFill>
            <a:srgbClr val="1E5AAE"/>
          </a:solidFill>
        </p:spPr>
      </p:pic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610970"/>
            <a:ext cx="12192000" cy="566791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40000" y="6463480"/>
            <a:ext cx="396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0000" y="6463480"/>
            <a:ext cx="5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501652"/>
          </a:xfrm>
          <a:prstGeom prst="rect">
            <a:avLst/>
          </a:prstGeom>
          <a:solidFill>
            <a:srgbClr val="1E5AAE"/>
          </a:solidFill>
        </p:spPr>
        <p:txBody>
          <a:bodyPr vert="horz" lIns="45720" rIns="45720" anchor="ctr">
            <a:no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7" r:id="rId2"/>
    <p:sldLayoutId id="2147483678" r:id="rId3"/>
    <p:sldLayoutId id="2147483681" r:id="rId4"/>
    <p:sldLayoutId id="2147483680" r:id="rId5"/>
    <p:sldLayoutId id="2147483679" r:id="rId6"/>
    <p:sldLayoutId id="2147483682" r:id="rId7"/>
    <p:sldLayoutId id="2147483667" r:id="rId8"/>
    <p:sldLayoutId id="2147483674" r:id="rId9"/>
  </p:sldLayoutIdLst>
  <p:hf hdr="0"/>
  <p:txStyles>
    <p:titleStyle>
      <a:lvl1pPr algn="l" rtl="0" eaLnBrk="1" latinLnBrk="0" hangingPunct="1">
        <a:spcBef>
          <a:spcPts val="1200"/>
        </a:spcBef>
        <a:buNone/>
        <a:defRPr kumimoji="0"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ts val="1200"/>
        </a:spcBef>
        <a:buClr>
          <a:schemeClr val="tx1"/>
        </a:buClr>
        <a:buSzPct val="8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ts val="6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ts val="600"/>
        </a:spcBef>
        <a:buClr>
          <a:schemeClr val="tx1"/>
        </a:buClr>
        <a:buSzPct val="85000"/>
        <a:buFont typeface="Arial" panose="020B0604020202020204" pitchFamily="34" charset="0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ts val="6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ts val="6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GB"/>
              <a:t>Sergio Calatroni - CERN | HTS at high-gradient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099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GB"/>
              <a:t>Sergio Calatroni - CERN | HTS at high-gradient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93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GB"/>
              <a:t>Sergio Calatroni - CERN | HTS at high-gradient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56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13" Type="http://schemas.openxmlformats.org/officeDocument/2006/relationships/image" Target="../media/image3.emf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43.jpg"/><Relationship Id="rId5" Type="http://schemas.openxmlformats.org/officeDocument/2006/relationships/image" Target="../media/image37.png"/><Relationship Id="rId15" Type="http://schemas.openxmlformats.org/officeDocument/2006/relationships/image" Target="../media/image46.jp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9/TASC.2022.3147741" TargetMode="External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3.07790" TargetMode="Externa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genda.infn.it/event/34455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aip.scitation.org/doi/10.1063/1.37102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74.jpg"/><Relationship Id="rId4" Type="http://schemas.openxmlformats.org/officeDocument/2006/relationships/image" Target="../media/image7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genda.infn.it/event/21199/contributions/178820/attachments/96634/133146/eeFACT_ILC-Power_List_220916.pptx" TargetMode="External"/><Relationship Id="rId5" Type="http://schemas.openxmlformats.org/officeDocument/2006/relationships/hyperlink" Target="https://agenda.infn.it/event/21199/contributions/168888/attachments/96229/132492/ILC_AFG_v1.pdf" TargetMode="External"/><Relationship Id="rId4" Type="http://schemas.openxmlformats.org/officeDocument/2006/relationships/image" Target="../media/image2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nationalmaglab.org/magnet-development/applied-superconductivity-center/plots" TargetMode="External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nationalmaglab.org/magnet-development/applied-superconductivity-center/plots" TargetMode="External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G"/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hyperlink" Target="https://agenda.infn.it/event/21199/contributions/178820/attachments/96634/133146/eeFACT_ILC-Power_List_220916.pptx" TargetMode="External"/><Relationship Id="rId5" Type="http://schemas.openxmlformats.org/officeDocument/2006/relationships/image" Target="../media/image23.emf"/><Relationship Id="rId10" Type="http://schemas.openxmlformats.org/officeDocument/2006/relationships/hyperlink" Target="https://agenda.infn.it/event/21199/contributions/168888/attachments/96229/132492/ILC_AFG_v1.pdf" TargetMode="External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0.png"/><Relationship Id="rId3" Type="http://schemas.openxmlformats.org/officeDocument/2006/relationships/image" Target="../media/image93.JPG"/><Relationship Id="rId7" Type="http://schemas.openxmlformats.org/officeDocument/2006/relationships/image" Target="../media/image650.pn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0.png"/><Relationship Id="rId5" Type="http://schemas.openxmlformats.org/officeDocument/2006/relationships/image" Target="../media/image630.png"/><Relationship Id="rId4" Type="http://schemas.openxmlformats.org/officeDocument/2006/relationships/image" Target="../media/image62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680.png"/><Relationship Id="rId7" Type="http://schemas.openxmlformats.org/officeDocument/2006/relationships/image" Target="../media/image95.PNG"/><Relationship Id="rId12" Type="http://schemas.openxmlformats.org/officeDocument/2006/relationships/image" Target="../media/image100.jpeg"/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11" Type="http://schemas.openxmlformats.org/officeDocument/2006/relationships/image" Target="../media/image99.png"/><Relationship Id="rId5" Type="http://schemas.openxmlformats.org/officeDocument/2006/relationships/image" Target="../media/image700.png"/><Relationship Id="rId10" Type="http://schemas.openxmlformats.org/officeDocument/2006/relationships/image" Target="../media/image98.png"/><Relationship Id="rId4" Type="http://schemas.openxmlformats.org/officeDocument/2006/relationships/image" Target="../media/image690.png"/><Relationship Id="rId9" Type="http://schemas.openxmlformats.org/officeDocument/2006/relationships/image" Target="../media/image9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08.png"/><Relationship Id="rId18" Type="http://schemas.openxmlformats.org/officeDocument/2006/relationships/image" Target="../media/image110.emf"/><Relationship Id="rId3" Type="http://schemas.openxmlformats.org/officeDocument/2006/relationships/image" Target="../media/image102.wmf"/><Relationship Id="rId7" Type="http://schemas.openxmlformats.org/officeDocument/2006/relationships/image" Target="../media/image104.wmf"/><Relationship Id="rId12" Type="http://schemas.openxmlformats.org/officeDocument/2006/relationships/image" Target="../media/image107.png"/><Relationship Id="rId17" Type="http://schemas.openxmlformats.org/officeDocument/2006/relationships/oleObject" Target="../embeddings/oleObject7.bin"/><Relationship Id="rId2" Type="http://schemas.openxmlformats.org/officeDocument/2006/relationships/oleObject" Target="../embeddings/oleObject1.bin"/><Relationship Id="rId16" Type="http://schemas.openxmlformats.org/officeDocument/2006/relationships/chart" Target="../charts/chart1.xml"/><Relationship Id="rId20" Type="http://schemas.openxmlformats.org/officeDocument/2006/relationships/image" Target="../media/image111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06.wmf"/><Relationship Id="rId5" Type="http://schemas.openxmlformats.org/officeDocument/2006/relationships/image" Target="../media/image103.wmf"/><Relationship Id="rId15" Type="http://schemas.openxmlformats.org/officeDocument/2006/relationships/image" Target="../media/image109.wmf"/><Relationship Id="rId10" Type="http://schemas.openxmlformats.org/officeDocument/2006/relationships/oleObject" Target="../embeddings/oleObject5.bin"/><Relationship Id="rId19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05.wmf"/><Relationship Id="rId14" Type="http://schemas.openxmlformats.org/officeDocument/2006/relationships/oleObject" Target="../embeddings/oleObject6.bin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wmf"/><Relationship Id="rId3" Type="http://schemas.openxmlformats.org/officeDocument/2006/relationships/image" Target="../media/image92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05.wmf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png"/><Relationship Id="rId11" Type="http://schemas.openxmlformats.org/officeDocument/2006/relationships/oleObject" Target="../embeddings/oleObject4.bin"/><Relationship Id="rId5" Type="http://schemas.openxmlformats.org/officeDocument/2006/relationships/image" Target="../media/image93.png"/><Relationship Id="rId10" Type="http://schemas.openxmlformats.org/officeDocument/2006/relationships/image" Target="../media/image104.wmf"/><Relationship Id="rId4" Type="http://schemas.openxmlformats.org/officeDocument/2006/relationships/image" Target="../media/image920.png"/><Relationship Id="rId9" Type="http://schemas.openxmlformats.org/officeDocument/2006/relationships/oleObject" Target="../embeddings/oleObject3.bin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4.emf"/><Relationship Id="rId7" Type="http://schemas.openxmlformats.org/officeDocument/2006/relationships/image" Target="../media/image38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6.png"/><Relationship Id="rId5" Type="http://schemas.openxmlformats.org/officeDocument/2006/relationships/image" Target="../media/image115.png"/><Relationship Id="rId10" Type="http://schemas.openxmlformats.org/officeDocument/2006/relationships/image" Target="../media/image33.png"/><Relationship Id="rId4" Type="http://schemas.openxmlformats.org/officeDocument/2006/relationships/image" Target="../media/image114.png"/><Relationship Id="rId9" Type="http://schemas.openxmlformats.org/officeDocument/2006/relationships/image" Target="../media/image5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jpeg"/><Relationship Id="rId3" Type="http://schemas.openxmlformats.org/officeDocument/2006/relationships/image" Target="../media/image118.png"/><Relationship Id="rId7" Type="http://schemas.microsoft.com/office/2007/relationships/hdphoto" Target="../media/hdphoto1.wd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9.png"/><Relationship Id="rId5" Type="http://schemas.openxmlformats.org/officeDocument/2006/relationships/image" Target="../media/image450.png"/><Relationship Id="rId10" Type="http://schemas.openxmlformats.org/officeDocument/2006/relationships/image" Target="../media/image122.png"/><Relationship Id="rId4" Type="http://schemas.openxmlformats.org/officeDocument/2006/relationships/image" Target="../media/image440.png"/><Relationship Id="rId9" Type="http://schemas.openxmlformats.org/officeDocument/2006/relationships/image" Target="../media/image121.jpe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wmf"/><Relationship Id="rId3" Type="http://schemas.openxmlformats.org/officeDocument/2006/relationships/image" Target="../media/image123.wmf"/><Relationship Id="rId7" Type="http://schemas.openxmlformats.org/officeDocument/2006/relationships/oleObject" Target="../embeddings/oleObject11.bin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5.png"/><Relationship Id="rId5" Type="http://schemas.openxmlformats.org/officeDocument/2006/relationships/image" Target="../media/image124.wmf"/><Relationship Id="rId10" Type="http://schemas.openxmlformats.org/officeDocument/2006/relationships/image" Target="../media/image33.png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22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lasse.cornell.edu/event/2283/overview" TargetMode="External"/><Relationship Id="rId4" Type="http://schemas.openxmlformats.org/officeDocument/2006/relationships/image" Target="../media/image12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2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oleObject" Target="../embeddings/oleObject12.bin"/><Relationship Id="rId7" Type="http://schemas.openxmlformats.org/officeDocument/2006/relationships/image" Target="../media/image1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4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33.wmf"/><Relationship Id="rId9" Type="http://schemas.openxmlformats.org/officeDocument/2006/relationships/image" Target="../media/image136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1.png"/><Relationship Id="rId4" Type="http://schemas.openxmlformats.org/officeDocument/2006/relationships/hyperlink" Target="https://www.nature.com/articles/s41598-020-69004-z" TargetMode="Externa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emf"/><Relationship Id="rId2" Type="http://schemas.openxmlformats.org/officeDocument/2006/relationships/image" Target="../media/image600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JP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5.png"/><Relationship Id="rId4" Type="http://schemas.openxmlformats.org/officeDocument/2006/relationships/image" Target="../media/image70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emf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1.png"/><Relationship Id="rId5" Type="http://schemas.openxmlformats.org/officeDocument/2006/relationships/image" Target="../media/image150.jpg"/><Relationship Id="rId4" Type="http://schemas.openxmlformats.org/officeDocument/2006/relationships/image" Target="../media/image149.jp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png"/><Relationship Id="rId3" Type="http://schemas.openxmlformats.org/officeDocument/2006/relationships/image" Target="../media/image152.png"/><Relationship Id="rId7" Type="http://schemas.openxmlformats.org/officeDocument/2006/relationships/image" Target="../media/image15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5.png"/><Relationship Id="rId5" Type="http://schemas.openxmlformats.org/officeDocument/2006/relationships/image" Target="../media/image154.png"/><Relationship Id="rId4" Type="http://schemas.openxmlformats.org/officeDocument/2006/relationships/image" Target="../media/image153.png"/><Relationship Id="rId9" Type="http://schemas.openxmlformats.org/officeDocument/2006/relationships/image" Target="../media/image15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60.jp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63.png"/><Relationship Id="rId4" Type="http://schemas.openxmlformats.org/officeDocument/2006/relationships/image" Target="../media/image162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png"/><Relationship Id="rId3" Type="http://schemas.openxmlformats.org/officeDocument/2006/relationships/image" Target="../media/image164.png"/><Relationship Id="rId7" Type="http://schemas.openxmlformats.org/officeDocument/2006/relationships/image" Target="../media/image16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6.png"/><Relationship Id="rId5" Type="http://schemas.openxmlformats.org/officeDocument/2006/relationships/image" Target="../media/image165.jpg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lasse.cornell.edu/event/2283/overview" TargetMode="External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21C04-4CB4-1718-31D5-7AF3BBF00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1"/>
            <a:ext cx="10969139" cy="1785058"/>
          </a:xfrm>
        </p:spPr>
        <p:txBody>
          <a:bodyPr/>
          <a:lstStyle/>
          <a:p>
            <a:r>
              <a:rPr lang="en-GB" dirty="0"/>
              <a:t>HIGHEST: high-gradient, high-temperature superconductors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CB5E7-4708-A172-C32D-E0424B749E21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09599" y="3391124"/>
            <a:ext cx="4675833" cy="419653"/>
          </a:xfrm>
        </p:spPr>
        <p:txBody>
          <a:bodyPr>
            <a:normAutofit fontScale="92500"/>
          </a:bodyPr>
          <a:lstStyle/>
          <a:p>
            <a:r>
              <a:rPr lang="en-US" dirty="0"/>
              <a:t>Sergio Calatroni, on behalf of the Collaboration.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9A5383-81C8-1CE0-DCE9-5DC349472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04" y="4633868"/>
            <a:ext cx="1584000" cy="1584000"/>
          </a:xfrm>
          <a:prstGeom prst="rect">
            <a:avLst/>
          </a:prstGeom>
          <a:noFill/>
          <a:ln w="76200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 descr="A red circle and a black background">
            <a:extLst>
              <a:ext uri="{FF2B5EF4-FFF2-40B4-BE49-F238E27FC236}">
                <a16:creationId xmlns:a16="http://schemas.microsoft.com/office/drawing/2014/main" id="{FE91A461-C659-8DE9-7199-7556D48DF1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645" y="5172362"/>
            <a:ext cx="3060000" cy="5070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0A3F35-931D-3536-6C6A-5AE26326F4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9863" y="4833848"/>
            <a:ext cx="2376000" cy="11840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8AA795-581A-C790-D24E-8B50D5DF606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5480" y="5005961"/>
            <a:ext cx="1476000" cy="839815"/>
          </a:xfrm>
          <a:prstGeom prst="rect">
            <a:avLst/>
          </a:prstGeom>
        </p:spPr>
      </p:pic>
      <p:pic>
        <p:nvPicPr>
          <p:cNvPr id="10" name="Picture 9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75222E8E-0982-3ED4-90D1-AC1BC517B1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79930" y="5041976"/>
            <a:ext cx="2484000" cy="7677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26E8B1C-D54B-09D3-C3D4-9C3A4601DB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517" y="2881758"/>
            <a:ext cx="648072" cy="43204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C434A0F-6588-B841-04B5-8CF338494149}"/>
              </a:ext>
            </a:extLst>
          </p:cNvPr>
          <p:cNvSpPr/>
          <p:nvPr/>
        </p:nvSpPr>
        <p:spPr>
          <a:xfrm>
            <a:off x="1524597" y="2820783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097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B0F80-9FD6-47BE-86AE-5051B5ECE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for the FCC-</a:t>
            </a:r>
            <a:r>
              <a:rPr lang="en-US" dirty="0" err="1"/>
              <a:t>hh</a:t>
            </a:r>
            <a:r>
              <a:rPr lang="en-US" dirty="0"/>
              <a:t> beam screen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2F81DF-F807-4B36-A453-5AEEEE8D9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" y="610970"/>
            <a:ext cx="9321802" cy="5667911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FCC-</a:t>
            </a:r>
            <a:r>
              <a:rPr lang="en-US" sz="2400" dirty="0" err="1"/>
              <a:t>hh</a:t>
            </a:r>
            <a:r>
              <a:rPr lang="en-US" sz="2400" dirty="0"/>
              <a:t>, a proposed </a:t>
            </a:r>
            <a:r>
              <a:rPr lang="en-US" sz="2400" dirty="0">
                <a:solidFill>
                  <a:srgbClr val="FF0000"/>
                </a:solidFill>
              </a:rPr>
              <a:t>100 </a:t>
            </a:r>
            <a:r>
              <a:rPr lang="en-US" sz="2400" dirty="0" err="1">
                <a:solidFill>
                  <a:srgbClr val="FF0000"/>
                </a:solidFill>
              </a:rPr>
              <a:t>TeV</a:t>
            </a:r>
            <a:r>
              <a:rPr lang="en-US" sz="2400" dirty="0">
                <a:solidFill>
                  <a:srgbClr val="FF0000"/>
                </a:solidFill>
              </a:rPr>
              <a:t> p-p collider </a:t>
            </a:r>
            <a:r>
              <a:rPr lang="en-US" sz="2400" dirty="0"/>
              <a:t>at CERN, with </a:t>
            </a:r>
            <a:r>
              <a:rPr lang="en-US" sz="2400" dirty="0">
                <a:solidFill>
                  <a:srgbClr val="FF0000"/>
                </a:solidFill>
              </a:rPr>
              <a:t>16 T dipoles operated at 1.9 K</a:t>
            </a:r>
          </a:p>
          <a:p>
            <a:r>
              <a:rPr lang="en-US" sz="2400" dirty="0"/>
              <a:t>A </a:t>
            </a:r>
            <a:r>
              <a:rPr lang="en-US" sz="2400" dirty="0">
                <a:solidFill>
                  <a:srgbClr val="FF0000"/>
                </a:solidFill>
              </a:rPr>
              <a:t>beam screen </a:t>
            </a:r>
            <a:r>
              <a:rPr lang="en-US" sz="2400" dirty="0"/>
              <a:t>held at 50 K, to protect the dipoles from synchrotron radiation </a:t>
            </a:r>
            <a:r>
              <a:rPr lang="pl-PL" sz="2400" dirty="0">
                <a:solidFill>
                  <a:srgbClr val="FF0000"/>
                </a:solidFill>
              </a:rPr>
              <a:t>~30 W/m/beam</a:t>
            </a:r>
            <a:r>
              <a:rPr lang="pl-PL" sz="2400" dirty="0"/>
              <a:t> (LHC &lt; 0.2 W/m)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HTS materials </a:t>
            </a:r>
            <a:r>
              <a:rPr lang="en-US" sz="2400" dirty="0"/>
              <a:t>instead of copper in the </a:t>
            </a:r>
            <a:r>
              <a:rPr lang="en-US" sz="2400" dirty="0">
                <a:solidFill>
                  <a:srgbClr val="FF0000"/>
                </a:solidFill>
              </a:rPr>
              <a:t>FCC-</a:t>
            </a:r>
            <a:r>
              <a:rPr lang="en-US" sz="2400" dirty="0" err="1">
                <a:solidFill>
                  <a:srgbClr val="FF0000"/>
                </a:solidFill>
              </a:rPr>
              <a:t>hh</a:t>
            </a:r>
            <a:r>
              <a:rPr lang="en-US" sz="2400" dirty="0">
                <a:solidFill>
                  <a:srgbClr val="FF0000"/>
                </a:solidFill>
              </a:rPr>
              <a:t> beam screen</a:t>
            </a:r>
            <a:r>
              <a:rPr lang="en-US" sz="2400" dirty="0"/>
              <a:t>, </a:t>
            </a:r>
            <a:br>
              <a:rPr lang="en-US" sz="2400" dirty="0"/>
            </a:br>
            <a:r>
              <a:rPr lang="en-US" sz="2400" dirty="0"/>
              <a:t>to improve </a:t>
            </a:r>
            <a:r>
              <a:rPr lang="en-US" sz="2400" dirty="0">
                <a:solidFill>
                  <a:srgbClr val="FF0000"/>
                </a:solidFill>
              </a:rPr>
              <a:t>beam stability (-&gt; impedance)</a:t>
            </a:r>
            <a:r>
              <a:rPr lang="en-US" sz="2400" dirty="0"/>
              <a:t> at 50 K</a:t>
            </a:r>
          </a:p>
          <a:p>
            <a:r>
              <a:rPr lang="en-US" sz="2400" dirty="0">
                <a:solidFill>
                  <a:srgbClr val="FF0000"/>
                </a:solidFill>
              </a:rPr>
              <a:t>Bunched particle beams </a:t>
            </a:r>
            <a:r>
              <a:rPr lang="en-US" sz="2400" dirty="0"/>
              <a:t>produces </a:t>
            </a:r>
            <a:r>
              <a:rPr lang="en-US" sz="2400" dirty="0">
                <a:solidFill>
                  <a:srgbClr val="FF0000"/>
                </a:solidFill>
              </a:rPr>
              <a:t>RF fields, </a:t>
            </a:r>
            <a:r>
              <a:rPr lang="en-US" sz="2400" dirty="0"/>
              <a:t>up to ~1 GHz</a:t>
            </a:r>
          </a:p>
          <a:p>
            <a:r>
              <a:rPr lang="en-US" sz="2400" dirty="0"/>
              <a:t>Extremely challenging requirements: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HTS must operate at 50 K and 16 T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Critical fields </a:t>
            </a:r>
            <a:r>
              <a:rPr lang="en-GB" sz="2000" dirty="0" err="1">
                <a:solidFill>
                  <a:srgbClr val="FF0000"/>
                </a:solidFill>
              </a:rPr>
              <a:t>Hc</a:t>
            </a:r>
            <a:r>
              <a:rPr lang="en-GB" sz="2000" baseline="-25000" dirty="0" err="1">
                <a:solidFill>
                  <a:srgbClr val="FF0000"/>
                </a:solidFill>
              </a:rPr>
              <a:t>2</a:t>
            </a:r>
            <a:r>
              <a:rPr lang="en-GB" sz="2000" dirty="0">
                <a:solidFill>
                  <a:srgbClr val="FF0000"/>
                </a:solidFill>
              </a:rPr>
              <a:t> , </a:t>
            </a:r>
            <a:r>
              <a:rPr lang="en-GB" sz="2000" dirty="0" err="1">
                <a:solidFill>
                  <a:srgbClr val="FF0000"/>
                </a:solidFill>
              </a:rPr>
              <a:t>H</a:t>
            </a:r>
            <a:r>
              <a:rPr lang="en-GB" sz="2000" baseline="-25000" dirty="0" err="1">
                <a:solidFill>
                  <a:srgbClr val="FF0000"/>
                </a:solidFill>
              </a:rPr>
              <a:t>irr</a:t>
            </a:r>
            <a:r>
              <a:rPr lang="en-GB" sz="2000" dirty="0">
                <a:solidFill>
                  <a:srgbClr val="FF0000"/>
                </a:solidFill>
              </a:rPr>
              <a:t> &gt;&gt; </a:t>
            </a:r>
            <a:r>
              <a:rPr lang="en-GB" sz="2000" dirty="0" err="1">
                <a:solidFill>
                  <a:srgbClr val="FF0000"/>
                </a:solidFill>
              </a:rPr>
              <a:t>16T</a:t>
            </a:r>
            <a:endParaRPr lang="en-GB" sz="2000" dirty="0">
              <a:solidFill>
                <a:srgbClr val="FF0000"/>
              </a:solidFill>
            </a:endParaRP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J</a:t>
            </a:r>
            <a:r>
              <a:rPr lang="en-GB" sz="2000" baseline="-25000" dirty="0">
                <a:solidFill>
                  <a:srgbClr val="FF0000"/>
                </a:solidFill>
              </a:rPr>
              <a:t>c</a:t>
            </a:r>
            <a:r>
              <a:rPr lang="en-GB" sz="2000" dirty="0">
                <a:solidFill>
                  <a:srgbClr val="FF0000"/>
                </a:solidFill>
              </a:rPr>
              <a:t> &gt; 25 kA/</a:t>
            </a:r>
            <a:r>
              <a:rPr lang="en-GB" sz="2000" dirty="0" err="1">
                <a:solidFill>
                  <a:srgbClr val="FF0000"/>
                </a:solidFill>
              </a:rPr>
              <a:t>cm</a:t>
            </a:r>
            <a:r>
              <a:rPr lang="en-GB" sz="2000" baseline="30000" dirty="0" err="1">
                <a:solidFill>
                  <a:srgbClr val="FF0000"/>
                </a:solidFill>
              </a:rPr>
              <a:t>2</a:t>
            </a:r>
            <a:r>
              <a:rPr lang="en-GB" sz="2000" dirty="0">
                <a:solidFill>
                  <a:srgbClr val="FF0000"/>
                </a:solidFill>
              </a:rPr>
              <a:t> (</a:t>
            </a:r>
            <a:r>
              <a:rPr lang="en-GB" sz="2000" dirty="0" err="1">
                <a:solidFill>
                  <a:srgbClr val="FF0000"/>
                </a:solidFill>
              </a:rPr>
              <a:t>2.5x10</a:t>
            </a:r>
            <a:r>
              <a:rPr lang="en-GB" sz="2000" baseline="30000" dirty="0" err="1">
                <a:solidFill>
                  <a:srgbClr val="FF0000"/>
                </a:solidFill>
              </a:rPr>
              <a:t>8</a:t>
            </a:r>
            <a:r>
              <a:rPr lang="en-GB" sz="2000" dirty="0">
                <a:solidFill>
                  <a:srgbClr val="FF0000"/>
                </a:solidFill>
              </a:rPr>
              <a:t> A/</a:t>
            </a:r>
            <a:r>
              <a:rPr lang="en-GB" sz="2000" dirty="0" err="1">
                <a:solidFill>
                  <a:srgbClr val="FF0000"/>
                </a:solidFill>
              </a:rPr>
              <a:t>m</a:t>
            </a:r>
            <a:r>
              <a:rPr lang="en-GB" sz="2000" baseline="30000" dirty="0" err="1">
                <a:solidFill>
                  <a:srgbClr val="FF0000"/>
                </a:solidFill>
              </a:rPr>
              <a:t>2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Surface resistance R</a:t>
            </a:r>
            <a:r>
              <a:rPr lang="en-GB" sz="2000" baseline="-25000" dirty="0">
                <a:solidFill>
                  <a:srgbClr val="FF0000"/>
                </a:solidFill>
              </a:rPr>
              <a:t>s</a:t>
            </a:r>
            <a:r>
              <a:rPr lang="en-GB" sz="2000" dirty="0">
                <a:solidFill>
                  <a:srgbClr val="FF0000"/>
                </a:solidFill>
              </a:rPr>
              <a:t> better than for copper </a:t>
            </a:r>
          </a:p>
          <a:p>
            <a:r>
              <a:rPr lang="en-US" sz="2400" dirty="0"/>
              <a:t>Compatible with accelerator environment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Minimize dipole field distortion </a:t>
            </a:r>
            <a:r>
              <a:rPr lang="en-US" sz="2000" dirty="0"/>
              <a:t>due to persistent currents</a:t>
            </a:r>
          </a:p>
          <a:p>
            <a:pPr lvl="1"/>
            <a:r>
              <a:rPr lang="en-US" sz="2000" dirty="0"/>
              <a:t>UHV compatible, low SEY, lifecycle assessment, etc..</a:t>
            </a:r>
            <a:endParaRPr lang="en-GB" sz="2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71BF71-CBB8-4F87-907E-906E0641FA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6AE0E4-B287-4B97-8C00-592A0194B3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99B73-E803-4231-8BBE-0FCB2D9497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C531E274-E022-4C8A-9AD1-FEE64954D8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2072"/>
          <a:stretch/>
        </p:blipFill>
        <p:spPr>
          <a:xfrm>
            <a:off x="9042650" y="1508730"/>
            <a:ext cx="2981717" cy="2499577"/>
          </a:xfrm>
          <a:prstGeom prst="rect">
            <a:avLst/>
          </a:prstGeom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E954722E-1A2F-4E7C-9B0C-E695358BE854}"/>
              </a:ext>
            </a:extLst>
          </p:cNvPr>
          <p:cNvSpPr/>
          <p:nvPr/>
        </p:nvSpPr>
        <p:spPr>
          <a:xfrm flipV="1">
            <a:off x="9997165" y="2293781"/>
            <a:ext cx="142978" cy="1140623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C8F7F9-C968-42B0-B97C-E2FFAAAECB6A}"/>
              </a:ext>
            </a:extLst>
          </p:cNvPr>
          <p:cNvSpPr txBox="1"/>
          <p:nvPr/>
        </p:nvSpPr>
        <p:spPr>
          <a:xfrm>
            <a:off x="9872333" y="4049580"/>
            <a:ext cx="156419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16 Tesla !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FEC54B25-1151-45BF-ADB1-CD43BF5119F6}"/>
              </a:ext>
            </a:extLst>
          </p:cNvPr>
          <p:cNvSpPr/>
          <p:nvPr/>
        </p:nvSpPr>
        <p:spPr>
          <a:xfrm flipV="1">
            <a:off x="9769993" y="2293781"/>
            <a:ext cx="142978" cy="1140623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F8A5D32E-0CA2-48AB-915A-B813CAA97ED5}"/>
              </a:ext>
            </a:extLst>
          </p:cNvPr>
          <p:cNvSpPr/>
          <p:nvPr/>
        </p:nvSpPr>
        <p:spPr>
          <a:xfrm flipV="1">
            <a:off x="10223145" y="2293781"/>
            <a:ext cx="142978" cy="1140623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DA3FFA-B93F-413A-BF82-48BA62E5DB59}"/>
              </a:ext>
            </a:extLst>
          </p:cNvPr>
          <p:cNvSpPr txBox="1"/>
          <p:nvPr/>
        </p:nvSpPr>
        <p:spPr>
          <a:xfrm>
            <a:off x="8134908" y="5601864"/>
            <a:ext cx="40303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Calatroni, IEEE TAS 26, 3500204 (2016)</a:t>
            </a:r>
          </a:p>
          <a:p>
            <a:r>
              <a:rPr lang="en-GB" sz="1600" dirty="0">
                <a:solidFill>
                  <a:srgbClr val="000000"/>
                </a:solidFill>
              </a:rPr>
              <a:t>Calatroni et al, </a:t>
            </a:r>
            <a:r>
              <a:rPr lang="en-GB" sz="1600" dirty="0" err="1">
                <a:solidFill>
                  <a:srgbClr val="000000"/>
                </a:solidFill>
              </a:rPr>
              <a:t>SuST</a:t>
            </a:r>
            <a:r>
              <a:rPr lang="en-GB" sz="1600" dirty="0">
                <a:solidFill>
                  <a:srgbClr val="000000"/>
                </a:solidFill>
              </a:rPr>
              <a:t> 30, 075002 (2017)</a:t>
            </a:r>
          </a:p>
        </p:txBody>
      </p:sp>
    </p:spTree>
    <p:extLst>
      <p:ext uri="{BB962C8B-B14F-4D97-AF65-F5344CB8AC3E}">
        <p14:creationId xmlns:p14="http://schemas.microsoft.com/office/powerpoint/2010/main" val="88702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material choices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39" y="3099242"/>
            <a:ext cx="1440723" cy="789871"/>
          </a:xfrm>
          <a:prstGeom prst="rect">
            <a:avLst/>
          </a:prstGeom>
        </p:spPr>
      </p:pic>
      <p:pic>
        <p:nvPicPr>
          <p:cNvPr id="10" name="Picture 2" descr="http://icmab.es/images/logos/DOWNLOAD/FILES/OCHOA_CSIC-COLO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83" y="1852649"/>
            <a:ext cx="2216645" cy="1104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25" y="5154813"/>
            <a:ext cx="695183" cy="695183"/>
          </a:xfrm>
          <a:prstGeom prst="rect">
            <a:avLst/>
          </a:prstGeom>
        </p:spPr>
      </p:pic>
      <p:pic>
        <p:nvPicPr>
          <p:cNvPr id="12" name="Picture 2" descr="Image result for institut de fisica d'altes energies">
            <a:extLst>
              <a:ext uri="{FF2B5EF4-FFF2-40B4-BE49-F238E27FC236}">
                <a16:creationId xmlns:a16="http://schemas.microsoft.com/office/drawing/2014/main" id="{546C8AF8-7FBE-41AA-BFA9-BA377AE753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29"/>
          <a:stretch/>
        </p:blipFill>
        <p:spPr bwMode="auto">
          <a:xfrm>
            <a:off x="243924" y="3979126"/>
            <a:ext cx="2650555" cy="812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uppieren 2073">
            <a:extLst>
              <a:ext uri="{FF2B5EF4-FFF2-40B4-BE49-F238E27FC236}">
                <a16:creationId xmlns:a16="http://schemas.microsoft.com/office/drawing/2014/main" id="{FFA8796C-8186-403D-9DDC-C2502735F2E2}"/>
              </a:ext>
            </a:extLst>
          </p:cNvPr>
          <p:cNvGrpSpPr>
            <a:grpSpLocks noChangeAspect="1"/>
          </p:cNvGrpSpPr>
          <p:nvPr/>
        </p:nvGrpSpPr>
        <p:grpSpPr>
          <a:xfrm>
            <a:off x="998526" y="5169183"/>
            <a:ext cx="2472055" cy="684135"/>
            <a:chOff x="27998044" y="3360522"/>
            <a:chExt cx="3181350" cy="880431"/>
          </a:xfrm>
        </p:grpSpPr>
        <p:pic>
          <p:nvPicPr>
            <p:cNvPr id="14" name="Picture 2" descr="part2">
              <a:extLst>
                <a:ext uri="{FF2B5EF4-FFF2-40B4-BE49-F238E27FC236}">
                  <a16:creationId xmlns:a16="http://schemas.microsoft.com/office/drawing/2014/main" id="{151C094F-E17D-42A1-850F-FEA4701BFD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98044" y="3360522"/>
              <a:ext cx="1057275" cy="879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" descr="part3">
              <a:extLst>
                <a:ext uri="{FF2B5EF4-FFF2-40B4-BE49-F238E27FC236}">
                  <a16:creationId xmlns:a16="http://schemas.microsoft.com/office/drawing/2014/main" id="{56C30AB3-592D-4E8D-9DA4-8DD8E1608A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55319" y="3360522"/>
              <a:ext cx="2124075" cy="880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278" y="1672577"/>
            <a:ext cx="5217916" cy="34822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24193" y="701213"/>
            <a:ext cx="4175428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Coat the inside of the screen </a:t>
            </a:r>
          </a:p>
          <a:p>
            <a:pPr algn="r"/>
            <a:r>
              <a:rPr lang="en-US" dirty="0"/>
              <a:t>with Tl-1223 films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528" y="693915"/>
            <a:ext cx="5344408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Manufacture the screen using REBCO tapes soldered to the screen</a:t>
            </a:r>
          </a:p>
        </p:txBody>
      </p:sp>
      <p:pic>
        <p:nvPicPr>
          <p:cNvPr id="16" name="Grafik 15" descr="TU_Signet.gif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5650" y="4723872"/>
            <a:ext cx="1932931" cy="568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2" descr="ATI-Logo_Small_9x5cm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646" y="3787406"/>
            <a:ext cx="1494938" cy="82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5135" y="5502404"/>
            <a:ext cx="1693960" cy="62739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1276" y="1565857"/>
            <a:ext cx="1621678" cy="1075686"/>
          </a:xfrm>
          <a:prstGeom prst="rect">
            <a:avLst/>
          </a:prstGeom>
        </p:spPr>
      </p:pic>
      <p:pic>
        <p:nvPicPr>
          <p:cNvPr id="20" name="Picture 1" descr="LogoOutline.ai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451" y="5264403"/>
            <a:ext cx="972087" cy="97208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E434435-6888-4524-81BC-2A78C8F378F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235" y="5169183"/>
            <a:ext cx="1857335" cy="1175344"/>
          </a:xfrm>
          <a:prstGeom prst="rect">
            <a:avLst/>
          </a:prstGeom>
        </p:spPr>
      </p:pic>
      <p:pic>
        <p:nvPicPr>
          <p:cNvPr id="24" name="Picture 23" descr="A logo with blue text&#10;&#10;Description automatically generated">
            <a:extLst>
              <a:ext uri="{FF2B5EF4-FFF2-40B4-BE49-F238E27FC236}">
                <a16:creationId xmlns:a16="http://schemas.microsoft.com/office/drawing/2014/main" id="{B4D365C8-E8EC-4496-1F6B-B6BD425CD66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659877" y="2741097"/>
            <a:ext cx="1824476" cy="1004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015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of soldering technology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0" name="125 Grupo">
            <a:extLst>
              <a:ext uri="{FF2B5EF4-FFF2-40B4-BE49-F238E27FC236}">
                <a16:creationId xmlns:a16="http://schemas.microsoft.com/office/drawing/2014/main" id="{F7C647D8-8078-4A5A-A90C-B728CF5C0C45}"/>
              </a:ext>
            </a:extLst>
          </p:cNvPr>
          <p:cNvGrpSpPr/>
          <p:nvPr/>
        </p:nvGrpSpPr>
        <p:grpSpPr>
          <a:xfrm>
            <a:off x="360656" y="1012370"/>
            <a:ext cx="3561253" cy="3630990"/>
            <a:chOff x="4283968" y="1628800"/>
            <a:chExt cx="2670940" cy="2723242"/>
          </a:xfrm>
        </p:grpSpPr>
        <p:cxnSp>
          <p:nvCxnSpPr>
            <p:cNvPr id="11" name="18 Conector recto">
              <a:extLst>
                <a:ext uri="{FF2B5EF4-FFF2-40B4-BE49-F238E27FC236}">
                  <a16:creationId xmlns:a16="http://schemas.microsoft.com/office/drawing/2014/main" id="{5B57B959-1654-4A44-A826-A5630FBF0000}"/>
                </a:ext>
              </a:extLst>
            </p:cNvPr>
            <p:cNvCxnSpPr/>
            <p:nvPr/>
          </p:nvCxnSpPr>
          <p:spPr>
            <a:xfrm>
              <a:off x="4704227" y="3513694"/>
              <a:ext cx="663580" cy="4976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20 Conector recto">
              <a:extLst>
                <a:ext uri="{FF2B5EF4-FFF2-40B4-BE49-F238E27FC236}">
                  <a16:creationId xmlns:a16="http://schemas.microsoft.com/office/drawing/2014/main" id="{71563FD2-2D8A-4EAF-AE0A-4DD5B2C3A14C}"/>
                </a:ext>
              </a:extLst>
            </p:cNvPr>
            <p:cNvCxnSpPr/>
            <p:nvPr/>
          </p:nvCxnSpPr>
          <p:spPr>
            <a:xfrm>
              <a:off x="4659939" y="3558355"/>
              <a:ext cx="753252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38 Conector recto">
              <a:extLst>
                <a:ext uri="{FF2B5EF4-FFF2-40B4-BE49-F238E27FC236}">
                  <a16:creationId xmlns:a16="http://schemas.microsoft.com/office/drawing/2014/main" id="{CA5CE139-C369-4530-9382-DAA9BC70D29E}"/>
                </a:ext>
              </a:extLst>
            </p:cNvPr>
            <p:cNvCxnSpPr/>
            <p:nvPr/>
          </p:nvCxnSpPr>
          <p:spPr>
            <a:xfrm>
              <a:off x="4729189" y="3483999"/>
              <a:ext cx="610451" cy="625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50 Conector recto de flecha">
              <a:extLst>
                <a:ext uri="{FF2B5EF4-FFF2-40B4-BE49-F238E27FC236}">
                  <a16:creationId xmlns:a16="http://schemas.microsoft.com/office/drawing/2014/main" id="{9A60FAF9-8DFC-4275-B461-049B940A470E}"/>
                </a:ext>
              </a:extLst>
            </p:cNvPr>
            <p:cNvCxnSpPr/>
            <p:nvPr/>
          </p:nvCxnSpPr>
          <p:spPr>
            <a:xfrm flipH="1">
              <a:off x="4608528" y="2852936"/>
              <a:ext cx="251504" cy="31191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51 CuadroTexto">
              <a:extLst>
                <a:ext uri="{FF2B5EF4-FFF2-40B4-BE49-F238E27FC236}">
                  <a16:creationId xmlns:a16="http://schemas.microsoft.com/office/drawing/2014/main" id="{1A1D0A04-EF15-46F4-8E11-F2DAA6B39F5B}"/>
                </a:ext>
              </a:extLst>
            </p:cNvPr>
            <p:cNvSpPr txBox="1"/>
            <p:nvPr/>
          </p:nvSpPr>
          <p:spPr>
            <a:xfrm>
              <a:off x="4716016" y="2564904"/>
              <a:ext cx="503984" cy="438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>
                  <a:solidFill>
                    <a:srgbClr val="FF0000"/>
                  </a:solidFill>
                  <a:latin typeface="Arial Narrow" panose="020B0606020202030204" pitchFamily="34" charset="0"/>
                </a:rPr>
                <a:t>CC</a:t>
              </a:r>
            </a:p>
          </p:txBody>
        </p:sp>
        <p:sp>
          <p:nvSpPr>
            <p:cNvPr id="16" name="79 Forma libre">
              <a:extLst>
                <a:ext uri="{FF2B5EF4-FFF2-40B4-BE49-F238E27FC236}">
                  <a16:creationId xmlns:a16="http://schemas.microsoft.com/office/drawing/2014/main" id="{9C0E1CFC-53EE-4D1B-97E0-60FB4942BFA2}"/>
                </a:ext>
              </a:extLst>
            </p:cNvPr>
            <p:cNvSpPr/>
            <p:nvPr/>
          </p:nvSpPr>
          <p:spPr>
            <a:xfrm>
              <a:off x="4283968" y="2932652"/>
              <a:ext cx="378182" cy="615979"/>
            </a:xfrm>
            <a:custGeom>
              <a:avLst/>
              <a:gdLst>
                <a:gd name="connsiteX0" fmla="*/ 0 w 759124"/>
                <a:gd name="connsiteY0" fmla="*/ 0 h 1236453"/>
                <a:gd name="connsiteX1" fmla="*/ 92015 w 759124"/>
                <a:gd name="connsiteY1" fmla="*/ 460076 h 1236453"/>
                <a:gd name="connsiteX2" fmla="*/ 379562 w 759124"/>
                <a:gd name="connsiteY2" fmla="*/ 1063925 h 1236453"/>
                <a:gd name="connsiteX3" fmla="*/ 741871 w 759124"/>
                <a:gd name="connsiteY3" fmla="*/ 1236453 h 1236453"/>
                <a:gd name="connsiteX4" fmla="*/ 741871 w 759124"/>
                <a:gd name="connsiteY4" fmla="*/ 1236453 h 1236453"/>
                <a:gd name="connsiteX5" fmla="*/ 759124 w 759124"/>
                <a:gd name="connsiteY5" fmla="*/ 1236453 h 1236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124" h="1236453">
                  <a:moveTo>
                    <a:pt x="0" y="0"/>
                  </a:moveTo>
                  <a:cubicBezTo>
                    <a:pt x="14377" y="141377"/>
                    <a:pt x="28755" y="282755"/>
                    <a:pt x="92015" y="460076"/>
                  </a:cubicBezTo>
                  <a:cubicBezTo>
                    <a:pt x="155275" y="637397"/>
                    <a:pt x="271253" y="934529"/>
                    <a:pt x="379562" y="1063925"/>
                  </a:cubicBezTo>
                  <a:cubicBezTo>
                    <a:pt x="487871" y="1193321"/>
                    <a:pt x="741871" y="1236453"/>
                    <a:pt x="741871" y="1236453"/>
                  </a:cubicBezTo>
                  <a:lnTo>
                    <a:pt x="741871" y="1236453"/>
                  </a:lnTo>
                  <a:lnTo>
                    <a:pt x="759124" y="1236453"/>
                  </a:lnTo>
                </a:path>
              </a:pathLst>
            </a:cu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Arial Narrow" panose="020B0606020202030204" pitchFamily="34" charset="0"/>
              </a:endParaRPr>
            </a:p>
          </p:txBody>
        </p:sp>
        <p:sp>
          <p:nvSpPr>
            <p:cNvPr id="17" name="100 Forma libre">
              <a:extLst>
                <a:ext uri="{FF2B5EF4-FFF2-40B4-BE49-F238E27FC236}">
                  <a16:creationId xmlns:a16="http://schemas.microsoft.com/office/drawing/2014/main" id="{4DA227BC-46A6-445E-8AAD-9AE80E940913}"/>
                </a:ext>
              </a:extLst>
            </p:cNvPr>
            <p:cNvSpPr/>
            <p:nvPr/>
          </p:nvSpPr>
          <p:spPr>
            <a:xfrm flipH="1">
              <a:off x="5401025" y="2942376"/>
              <a:ext cx="378182" cy="615979"/>
            </a:xfrm>
            <a:custGeom>
              <a:avLst/>
              <a:gdLst>
                <a:gd name="connsiteX0" fmla="*/ 0 w 759124"/>
                <a:gd name="connsiteY0" fmla="*/ 0 h 1236453"/>
                <a:gd name="connsiteX1" fmla="*/ 92015 w 759124"/>
                <a:gd name="connsiteY1" fmla="*/ 460076 h 1236453"/>
                <a:gd name="connsiteX2" fmla="*/ 379562 w 759124"/>
                <a:gd name="connsiteY2" fmla="*/ 1063925 h 1236453"/>
                <a:gd name="connsiteX3" fmla="*/ 741871 w 759124"/>
                <a:gd name="connsiteY3" fmla="*/ 1236453 h 1236453"/>
                <a:gd name="connsiteX4" fmla="*/ 741871 w 759124"/>
                <a:gd name="connsiteY4" fmla="*/ 1236453 h 1236453"/>
                <a:gd name="connsiteX5" fmla="*/ 759124 w 759124"/>
                <a:gd name="connsiteY5" fmla="*/ 1236453 h 1236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124" h="1236453">
                  <a:moveTo>
                    <a:pt x="0" y="0"/>
                  </a:moveTo>
                  <a:cubicBezTo>
                    <a:pt x="14377" y="141377"/>
                    <a:pt x="28755" y="282755"/>
                    <a:pt x="92015" y="460076"/>
                  </a:cubicBezTo>
                  <a:cubicBezTo>
                    <a:pt x="155275" y="637397"/>
                    <a:pt x="271253" y="934529"/>
                    <a:pt x="379562" y="1063925"/>
                  </a:cubicBezTo>
                  <a:cubicBezTo>
                    <a:pt x="487871" y="1193321"/>
                    <a:pt x="741871" y="1236453"/>
                    <a:pt x="741871" y="1236453"/>
                  </a:cubicBezTo>
                  <a:lnTo>
                    <a:pt x="741871" y="1236453"/>
                  </a:lnTo>
                  <a:lnTo>
                    <a:pt x="759124" y="1236453"/>
                  </a:lnTo>
                </a:path>
              </a:pathLst>
            </a:cu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Arial Narrow" panose="020B0606020202030204" pitchFamily="34" charset="0"/>
              </a:endParaRPr>
            </a:p>
          </p:txBody>
        </p:sp>
        <p:sp>
          <p:nvSpPr>
            <p:cNvPr id="18" name="101 Forma libre">
              <a:extLst>
                <a:ext uri="{FF2B5EF4-FFF2-40B4-BE49-F238E27FC236}">
                  <a16:creationId xmlns:a16="http://schemas.microsoft.com/office/drawing/2014/main" id="{5B5CBD62-F3D2-41A0-9755-C0FC7E4C2ADD}"/>
                </a:ext>
              </a:extLst>
            </p:cNvPr>
            <p:cNvSpPr/>
            <p:nvPr/>
          </p:nvSpPr>
          <p:spPr>
            <a:xfrm flipH="1">
              <a:off x="5354221" y="2903067"/>
              <a:ext cx="378183" cy="615979"/>
            </a:xfrm>
            <a:custGeom>
              <a:avLst/>
              <a:gdLst>
                <a:gd name="connsiteX0" fmla="*/ 0 w 759124"/>
                <a:gd name="connsiteY0" fmla="*/ 0 h 1236453"/>
                <a:gd name="connsiteX1" fmla="*/ 92015 w 759124"/>
                <a:gd name="connsiteY1" fmla="*/ 460076 h 1236453"/>
                <a:gd name="connsiteX2" fmla="*/ 379562 w 759124"/>
                <a:gd name="connsiteY2" fmla="*/ 1063925 h 1236453"/>
                <a:gd name="connsiteX3" fmla="*/ 741871 w 759124"/>
                <a:gd name="connsiteY3" fmla="*/ 1236453 h 1236453"/>
                <a:gd name="connsiteX4" fmla="*/ 741871 w 759124"/>
                <a:gd name="connsiteY4" fmla="*/ 1236453 h 1236453"/>
                <a:gd name="connsiteX5" fmla="*/ 759124 w 759124"/>
                <a:gd name="connsiteY5" fmla="*/ 1236453 h 1236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124" h="1236453">
                  <a:moveTo>
                    <a:pt x="0" y="0"/>
                  </a:moveTo>
                  <a:cubicBezTo>
                    <a:pt x="14377" y="141377"/>
                    <a:pt x="28755" y="282755"/>
                    <a:pt x="92015" y="460076"/>
                  </a:cubicBezTo>
                  <a:cubicBezTo>
                    <a:pt x="155275" y="637397"/>
                    <a:pt x="271253" y="934529"/>
                    <a:pt x="379562" y="1063925"/>
                  </a:cubicBezTo>
                  <a:cubicBezTo>
                    <a:pt x="487871" y="1193321"/>
                    <a:pt x="741871" y="1236453"/>
                    <a:pt x="741871" y="1236453"/>
                  </a:cubicBezTo>
                  <a:lnTo>
                    <a:pt x="741871" y="1236453"/>
                  </a:lnTo>
                  <a:lnTo>
                    <a:pt x="759124" y="1236453"/>
                  </a:lnTo>
                </a:path>
              </a:pathLst>
            </a:cu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Arial Narrow" panose="020B0606020202030204" pitchFamily="34" charset="0"/>
              </a:endParaRPr>
            </a:p>
          </p:txBody>
        </p:sp>
        <p:cxnSp>
          <p:nvCxnSpPr>
            <p:cNvPr id="19" name="104 Conector recto">
              <a:extLst>
                <a:ext uri="{FF2B5EF4-FFF2-40B4-BE49-F238E27FC236}">
                  <a16:creationId xmlns:a16="http://schemas.microsoft.com/office/drawing/2014/main" id="{5BB0824A-A76E-4CB9-8F40-B5702129D76A}"/>
                </a:ext>
              </a:extLst>
            </p:cNvPr>
            <p:cNvCxnSpPr/>
            <p:nvPr/>
          </p:nvCxnSpPr>
          <p:spPr>
            <a:xfrm>
              <a:off x="5732404" y="2908798"/>
              <a:ext cx="54556" cy="60286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107 Forma libre">
              <a:extLst>
                <a:ext uri="{FF2B5EF4-FFF2-40B4-BE49-F238E27FC236}">
                  <a16:creationId xmlns:a16="http://schemas.microsoft.com/office/drawing/2014/main" id="{3385CC43-EAA3-4401-B9B5-73F2BF6F6663}"/>
                </a:ext>
              </a:extLst>
            </p:cNvPr>
            <p:cNvSpPr/>
            <p:nvPr/>
          </p:nvSpPr>
          <p:spPr>
            <a:xfrm flipH="1">
              <a:off x="5331046" y="2872252"/>
              <a:ext cx="378183" cy="615979"/>
            </a:xfrm>
            <a:custGeom>
              <a:avLst/>
              <a:gdLst>
                <a:gd name="connsiteX0" fmla="*/ 0 w 759124"/>
                <a:gd name="connsiteY0" fmla="*/ 0 h 1236453"/>
                <a:gd name="connsiteX1" fmla="*/ 92015 w 759124"/>
                <a:gd name="connsiteY1" fmla="*/ 460076 h 1236453"/>
                <a:gd name="connsiteX2" fmla="*/ 379562 w 759124"/>
                <a:gd name="connsiteY2" fmla="*/ 1063925 h 1236453"/>
                <a:gd name="connsiteX3" fmla="*/ 741871 w 759124"/>
                <a:gd name="connsiteY3" fmla="*/ 1236453 h 1236453"/>
                <a:gd name="connsiteX4" fmla="*/ 741871 w 759124"/>
                <a:gd name="connsiteY4" fmla="*/ 1236453 h 1236453"/>
                <a:gd name="connsiteX5" fmla="*/ 759124 w 759124"/>
                <a:gd name="connsiteY5" fmla="*/ 1236453 h 1236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124" h="1236453">
                  <a:moveTo>
                    <a:pt x="0" y="0"/>
                  </a:moveTo>
                  <a:cubicBezTo>
                    <a:pt x="14377" y="141377"/>
                    <a:pt x="28755" y="282755"/>
                    <a:pt x="92015" y="460076"/>
                  </a:cubicBezTo>
                  <a:cubicBezTo>
                    <a:pt x="155275" y="637397"/>
                    <a:pt x="271253" y="934529"/>
                    <a:pt x="379562" y="1063925"/>
                  </a:cubicBezTo>
                  <a:cubicBezTo>
                    <a:pt x="487871" y="1193321"/>
                    <a:pt x="741871" y="1236453"/>
                    <a:pt x="741871" y="1236453"/>
                  </a:cubicBezTo>
                  <a:lnTo>
                    <a:pt x="741871" y="1236453"/>
                  </a:lnTo>
                  <a:lnTo>
                    <a:pt x="759124" y="1236453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Arial Narrow" panose="020B0606020202030204" pitchFamily="34" charset="0"/>
              </a:endParaRPr>
            </a:p>
          </p:txBody>
        </p:sp>
        <p:sp>
          <p:nvSpPr>
            <p:cNvPr id="21" name="108 Forma libre">
              <a:extLst>
                <a:ext uri="{FF2B5EF4-FFF2-40B4-BE49-F238E27FC236}">
                  <a16:creationId xmlns:a16="http://schemas.microsoft.com/office/drawing/2014/main" id="{F8ED525C-1D31-4BD5-84F7-EB58E0B0E813}"/>
                </a:ext>
              </a:extLst>
            </p:cNvPr>
            <p:cNvSpPr/>
            <p:nvPr/>
          </p:nvSpPr>
          <p:spPr>
            <a:xfrm>
              <a:off x="4375770" y="2917945"/>
              <a:ext cx="371177" cy="570290"/>
            </a:xfrm>
            <a:custGeom>
              <a:avLst/>
              <a:gdLst>
                <a:gd name="connsiteX0" fmla="*/ 0 w 759124"/>
                <a:gd name="connsiteY0" fmla="*/ 0 h 1236453"/>
                <a:gd name="connsiteX1" fmla="*/ 92015 w 759124"/>
                <a:gd name="connsiteY1" fmla="*/ 460076 h 1236453"/>
                <a:gd name="connsiteX2" fmla="*/ 379562 w 759124"/>
                <a:gd name="connsiteY2" fmla="*/ 1063925 h 1236453"/>
                <a:gd name="connsiteX3" fmla="*/ 741871 w 759124"/>
                <a:gd name="connsiteY3" fmla="*/ 1236453 h 1236453"/>
                <a:gd name="connsiteX4" fmla="*/ 741871 w 759124"/>
                <a:gd name="connsiteY4" fmla="*/ 1236453 h 1236453"/>
                <a:gd name="connsiteX5" fmla="*/ 759124 w 759124"/>
                <a:gd name="connsiteY5" fmla="*/ 1236453 h 1236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124" h="1236453">
                  <a:moveTo>
                    <a:pt x="0" y="0"/>
                  </a:moveTo>
                  <a:cubicBezTo>
                    <a:pt x="14377" y="141377"/>
                    <a:pt x="28755" y="282755"/>
                    <a:pt x="92015" y="460076"/>
                  </a:cubicBezTo>
                  <a:cubicBezTo>
                    <a:pt x="155275" y="637397"/>
                    <a:pt x="271253" y="934529"/>
                    <a:pt x="379562" y="1063925"/>
                  </a:cubicBezTo>
                  <a:cubicBezTo>
                    <a:pt x="487871" y="1193321"/>
                    <a:pt x="741871" y="1236453"/>
                    <a:pt x="741871" y="1236453"/>
                  </a:cubicBezTo>
                  <a:lnTo>
                    <a:pt x="741871" y="1236453"/>
                  </a:lnTo>
                  <a:lnTo>
                    <a:pt x="759124" y="1236453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Arial Narrow" panose="020B0606020202030204" pitchFamily="34" charset="0"/>
              </a:endParaRPr>
            </a:p>
          </p:txBody>
        </p:sp>
        <p:cxnSp>
          <p:nvCxnSpPr>
            <p:cNvPr id="22" name="38 Conector recto">
              <a:extLst>
                <a:ext uri="{FF2B5EF4-FFF2-40B4-BE49-F238E27FC236}">
                  <a16:creationId xmlns:a16="http://schemas.microsoft.com/office/drawing/2014/main" id="{723D8446-89F1-48CD-9FDF-5664F9F37915}"/>
                </a:ext>
              </a:extLst>
            </p:cNvPr>
            <p:cNvCxnSpPr>
              <a:stCxn id="24" idx="3"/>
              <a:endCxn id="23" idx="3"/>
            </p:cNvCxnSpPr>
            <p:nvPr/>
          </p:nvCxnSpPr>
          <p:spPr>
            <a:xfrm flipV="1">
              <a:off x="4708216" y="3514280"/>
              <a:ext cx="666876" cy="15017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107 Forma libre">
              <a:extLst>
                <a:ext uri="{FF2B5EF4-FFF2-40B4-BE49-F238E27FC236}">
                  <a16:creationId xmlns:a16="http://schemas.microsoft.com/office/drawing/2014/main" id="{819CBC3C-1087-4F4A-B03E-E3CD21965858}"/>
                </a:ext>
              </a:extLst>
            </p:cNvPr>
            <p:cNvSpPr/>
            <p:nvPr/>
          </p:nvSpPr>
          <p:spPr>
            <a:xfrm flipH="1">
              <a:off x="5366496" y="2898301"/>
              <a:ext cx="378182" cy="615979"/>
            </a:xfrm>
            <a:custGeom>
              <a:avLst/>
              <a:gdLst>
                <a:gd name="connsiteX0" fmla="*/ 0 w 759124"/>
                <a:gd name="connsiteY0" fmla="*/ 0 h 1236453"/>
                <a:gd name="connsiteX1" fmla="*/ 92015 w 759124"/>
                <a:gd name="connsiteY1" fmla="*/ 460076 h 1236453"/>
                <a:gd name="connsiteX2" fmla="*/ 379562 w 759124"/>
                <a:gd name="connsiteY2" fmla="*/ 1063925 h 1236453"/>
                <a:gd name="connsiteX3" fmla="*/ 741871 w 759124"/>
                <a:gd name="connsiteY3" fmla="*/ 1236453 h 1236453"/>
                <a:gd name="connsiteX4" fmla="*/ 741871 w 759124"/>
                <a:gd name="connsiteY4" fmla="*/ 1236453 h 1236453"/>
                <a:gd name="connsiteX5" fmla="*/ 759124 w 759124"/>
                <a:gd name="connsiteY5" fmla="*/ 1236453 h 1236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124" h="1236453">
                  <a:moveTo>
                    <a:pt x="0" y="0"/>
                  </a:moveTo>
                  <a:cubicBezTo>
                    <a:pt x="14377" y="141377"/>
                    <a:pt x="28755" y="282755"/>
                    <a:pt x="92015" y="460076"/>
                  </a:cubicBezTo>
                  <a:cubicBezTo>
                    <a:pt x="155275" y="637397"/>
                    <a:pt x="271253" y="934529"/>
                    <a:pt x="379562" y="1063925"/>
                  </a:cubicBezTo>
                  <a:cubicBezTo>
                    <a:pt x="487871" y="1193321"/>
                    <a:pt x="741871" y="1236453"/>
                    <a:pt x="741871" y="1236453"/>
                  </a:cubicBezTo>
                  <a:lnTo>
                    <a:pt x="741871" y="1236453"/>
                  </a:lnTo>
                  <a:lnTo>
                    <a:pt x="759124" y="1236453"/>
                  </a:lnTo>
                </a:path>
              </a:pathLst>
            </a:custGeom>
            <a:noFill/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Arial Narrow" panose="020B0606020202030204" pitchFamily="34" charset="0"/>
              </a:endParaRPr>
            </a:p>
          </p:txBody>
        </p:sp>
        <p:sp>
          <p:nvSpPr>
            <p:cNvPr id="24" name="108 Forma libre">
              <a:extLst>
                <a:ext uri="{FF2B5EF4-FFF2-40B4-BE49-F238E27FC236}">
                  <a16:creationId xmlns:a16="http://schemas.microsoft.com/office/drawing/2014/main" id="{7E622E68-D768-4447-A07B-7EB1573BE315}"/>
                </a:ext>
              </a:extLst>
            </p:cNvPr>
            <p:cNvSpPr/>
            <p:nvPr/>
          </p:nvSpPr>
          <p:spPr>
            <a:xfrm>
              <a:off x="4334236" y="2928491"/>
              <a:ext cx="382678" cy="600805"/>
            </a:xfrm>
            <a:custGeom>
              <a:avLst/>
              <a:gdLst>
                <a:gd name="connsiteX0" fmla="*/ 0 w 759124"/>
                <a:gd name="connsiteY0" fmla="*/ 0 h 1236453"/>
                <a:gd name="connsiteX1" fmla="*/ 92015 w 759124"/>
                <a:gd name="connsiteY1" fmla="*/ 460076 h 1236453"/>
                <a:gd name="connsiteX2" fmla="*/ 379562 w 759124"/>
                <a:gd name="connsiteY2" fmla="*/ 1063925 h 1236453"/>
                <a:gd name="connsiteX3" fmla="*/ 741871 w 759124"/>
                <a:gd name="connsiteY3" fmla="*/ 1236453 h 1236453"/>
                <a:gd name="connsiteX4" fmla="*/ 741871 w 759124"/>
                <a:gd name="connsiteY4" fmla="*/ 1236453 h 1236453"/>
                <a:gd name="connsiteX5" fmla="*/ 759124 w 759124"/>
                <a:gd name="connsiteY5" fmla="*/ 1236453 h 1236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124" h="1236453">
                  <a:moveTo>
                    <a:pt x="0" y="0"/>
                  </a:moveTo>
                  <a:cubicBezTo>
                    <a:pt x="14377" y="141377"/>
                    <a:pt x="28755" y="282755"/>
                    <a:pt x="92015" y="460076"/>
                  </a:cubicBezTo>
                  <a:cubicBezTo>
                    <a:pt x="155275" y="637397"/>
                    <a:pt x="271253" y="934529"/>
                    <a:pt x="379562" y="1063925"/>
                  </a:cubicBezTo>
                  <a:cubicBezTo>
                    <a:pt x="487871" y="1193321"/>
                    <a:pt x="741871" y="1236453"/>
                    <a:pt x="741871" y="1236453"/>
                  </a:cubicBezTo>
                  <a:lnTo>
                    <a:pt x="741871" y="1236453"/>
                  </a:lnTo>
                  <a:lnTo>
                    <a:pt x="759124" y="1236453"/>
                  </a:lnTo>
                </a:path>
              </a:pathLst>
            </a:custGeom>
            <a:noFill/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Arial Narrow" panose="020B0606020202030204" pitchFamily="34" charset="0"/>
              </a:endParaRPr>
            </a:p>
          </p:txBody>
        </p:sp>
        <p:cxnSp>
          <p:nvCxnSpPr>
            <p:cNvPr id="25" name="50 Conector recto de flecha">
              <a:extLst>
                <a:ext uri="{FF2B5EF4-FFF2-40B4-BE49-F238E27FC236}">
                  <a16:creationId xmlns:a16="http://schemas.microsoft.com/office/drawing/2014/main" id="{2D880844-4679-4BA4-93E0-6C874AB0EF30}"/>
                </a:ext>
              </a:extLst>
            </p:cNvPr>
            <p:cNvCxnSpPr/>
            <p:nvPr/>
          </p:nvCxnSpPr>
          <p:spPr>
            <a:xfrm rot="5400000">
              <a:off x="5172340" y="2086607"/>
              <a:ext cx="217506" cy="21973"/>
            </a:xfrm>
            <a:prstGeom prst="straightConnector1">
              <a:avLst/>
            </a:prstGeom>
            <a:ln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51 CuadroTexto">
              <a:extLst>
                <a:ext uri="{FF2B5EF4-FFF2-40B4-BE49-F238E27FC236}">
                  <a16:creationId xmlns:a16="http://schemas.microsoft.com/office/drawing/2014/main" id="{3DF7ACBE-E769-4D28-98FF-3BAE706F2CEF}"/>
                </a:ext>
              </a:extLst>
            </p:cNvPr>
            <p:cNvSpPr txBox="1"/>
            <p:nvPr/>
          </p:nvSpPr>
          <p:spPr>
            <a:xfrm>
              <a:off x="4355976" y="1628800"/>
              <a:ext cx="869469" cy="438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>
                  <a:solidFill>
                    <a:srgbClr val="7030A0"/>
                  </a:solidFill>
                  <a:latin typeface="Arial Narrow" panose="020B0606020202030204" pitchFamily="34" charset="0"/>
                </a:rPr>
                <a:t>Solder</a:t>
              </a:r>
            </a:p>
          </p:txBody>
        </p:sp>
        <p:cxnSp>
          <p:nvCxnSpPr>
            <p:cNvPr id="27" name="52 Conector recto">
              <a:extLst>
                <a:ext uri="{FF2B5EF4-FFF2-40B4-BE49-F238E27FC236}">
                  <a16:creationId xmlns:a16="http://schemas.microsoft.com/office/drawing/2014/main" id="{ED2333FC-E0E7-49C4-94C1-BD7ADD1C016B}"/>
                </a:ext>
              </a:extLst>
            </p:cNvPr>
            <p:cNvCxnSpPr/>
            <p:nvPr/>
          </p:nvCxnSpPr>
          <p:spPr>
            <a:xfrm flipV="1">
              <a:off x="4343348" y="2210802"/>
              <a:ext cx="916310" cy="71308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53 Conector recto">
              <a:extLst>
                <a:ext uri="{FF2B5EF4-FFF2-40B4-BE49-F238E27FC236}">
                  <a16:creationId xmlns:a16="http://schemas.microsoft.com/office/drawing/2014/main" id="{6BB81B64-407A-4A85-8AC4-1969AF300CFC}"/>
                </a:ext>
              </a:extLst>
            </p:cNvPr>
            <p:cNvCxnSpPr/>
            <p:nvPr/>
          </p:nvCxnSpPr>
          <p:spPr>
            <a:xfrm flipV="1">
              <a:off x="5760508" y="2158112"/>
              <a:ext cx="550480" cy="74257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57 Conector recto">
              <a:extLst>
                <a:ext uri="{FF2B5EF4-FFF2-40B4-BE49-F238E27FC236}">
                  <a16:creationId xmlns:a16="http://schemas.microsoft.com/office/drawing/2014/main" id="{D53A2C01-DB74-44DB-B1E3-544FA6A06BE2}"/>
                </a:ext>
              </a:extLst>
            </p:cNvPr>
            <p:cNvCxnSpPr/>
            <p:nvPr/>
          </p:nvCxnSpPr>
          <p:spPr>
            <a:xfrm flipV="1">
              <a:off x="5724128" y="2132856"/>
              <a:ext cx="550480" cy="74257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58 Conector recto">
              <a:extLst>
                <a:ext uri="{FF2B5EF4-FFF2-40B4-BE49-F238E27FC236}">
                  <a16:creationId xmlns:a16="http://schemas.microsoft.com/office/drawing/2014/main" id="{A85CC0CB-532E-427B-84BE-DBB7CBED8778}"/>
                </a:ext>
              </a:extLst>
            </p:cNvPr>
            <p:cNvCxnSpPr/>
            <p:nvPr/>
          </p:nvCxnSpPr>
          <p:spPr>
            <a:xfrm flipV="1">
              <a:off x="4355976" y="2235928"/>
              <a:ext cx="916310" cy="71308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59 CuadroTexto">
              <a:extLst>
                <a:ext uri="{FF2B5EF4-FFF2-40B4-BE49-F238E27FC236}">
                  <a16:creationId xmlns:a16="http://schemas.microsoft.com/office/drawing/2014/main" id="{F55C601A-8938-499B-922F-6603D47BCD11}"/>
                </a:ext>
              </a:extLst>
            </p:cNvPr>
            <p:cNvSpPr txBox="1"/>
            <p:nvPr/>
          </p:nvSpPr>
          <p:spPr>
            <a:xfrm>
              <a:off x="4327821" y="3544129"/>
              <a:ext cx="1485007" cy="80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err="1"/>
                <a:t>Beamscreen</a:t>
              </a:r>
              <a:endParaRPr lang="en-US" sz="3200" dirty="0"/>
            </a:p>
          </p:txBody>
        </p:sp>
        <p:cxnSp>
          <p:nvCxnSpPr>
            <p:cNvPr id="32" name="61 Conector recto">
              <a:extLst>
                <a:ext uri="{FF2B5EF4-FFF2-40B4-BE49-F238E27FC236}">
                  <a16:creationId xmlns:a16="http://schemas.microsoft.com/office/drawing/2014/main" id="{60B2D738-374C-44C2-BBD4-164D960326B9}"/>
                </a:ext>
              </a:extLst>
            </p:cNvPr>
            <p:cNvCxnSpPr>
              <a:stCxn id="17" idx="2"/>
            </p:cNvCxnSpPr>
            <p:nvPr/>
          </p:nvCxnSpPr>
          <p:spPr>
            <a:xfrm flipV="1">
              <a:off x="5590116" y="2492896"/>
              <a:ext cx="710076" cy="97950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64 Conector recto">
              <a:extLst>
                <a:ext uri="{FF2B5EF4-FFF2-40B4-BE49-F238E27FC236}">
                  <a16:creationId xmlns:a16="http://schemas.microsoft.com/office/drawing/2014/main" id="{ED5AB125-B16E-4166-BA64-631E4D8862D0}"/>
                </a:ext>
              </a:extLst>
            </p:cNvPr>
            <p:cNvCxnSpPr>
              <a:stCxn id="21" idx="2"/>
            </p:cNvCxnSpPr>
            <p:nvPr/>
          </p:nvCxnSpPr>
          <p:spPr>
            <a:xfrm flipV="1">
              <a:off x="4561359" y="2348880"/>
              <a:ext cx="1018753" cy="105978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66 Conector recto">
              <a:extLst>
                <a:ext uri="{FF2B5EF4-FFF2-40B4-BE49-F238E27FC236}">
                  <a16:creationId xmlns:a16="http://schemas.microsoft.com/office/drawing/2014/main" id="{C3607FDE-6FA5-4580-B717-E6132903DF79}"/>
                </a:ext>
              </a:extLst>
            </p:cNvPr>
            <p:cNvCxnSpPr/>
            <p:nvPr/>
          </p:nvCxnSpPr>
          <p:spPr>
            <a:xfrm flipV="1">
              <a:off x="5004048" y="2420888"/>
              <a:ext cx="864096" cy="108012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70 Conector recto">
              <a:extLst>
                <a:ext uri="{FF2B5EF4-FFF2-40B4-BE49-F238E27FC236}">
                  <a16:creationId xmlns:a16="http://schemas.microsoft.com/office/drawing/2014/main" id="{0552128C-2519-4D81-AA1E-88840A2B3BC2}"/>
                </a:ext>
              </a:extLst>
            </p:cNvPr>
            <p:cNvCxnSpPr>
              <a:stCxn id="23" idx="3"/>
              <a:endCxn id="20" idx="1"/>
            </p:cNvCxnSpPr>
            <p:nvPr/>
          </p:nvCxnSpPr>
          <p:spPr>
            <a:xfrm flipV="1">
              <a:off x="5375091" y="3101454"/>
              <a:ext cx="288298" cy="41282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78 Conector recto de flecha">
              <a:extLst>
                <a:ext uri="{FF2B5EF4-FFF2-40B4-BE49-F238E27FC236}">
                  <a16:creationId xmlns:a16="http://schemas.microsoft.com/office/drawing/2014/main" id="{B6B59B64-4732-4C6F-9773-6CE97E6596C6}"/>
                </a:ext>
              </a:extLst>
            </p:cNvPr>
            <p:cNvCxnSpPr/>
            <p:nvPr/>
          </p:nvCxnSpPr>
          <p:spPr>
            <a:xfrm flipH="1">
              <a:off x="5148064" y="1988840"/>
              <a:ext cx="432048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80 Conector recto de flecha">
              <a:extLst>
                <a:ext uri="{FF2B5EF4-FFF2-40B4-BE49-F238E27FC236}">
                  <a16:creationId xmlns:a16="http://schemas.microsoft.com/office/drawing/2014/main" id="{8438A0A2-97A9-4245-9ADD-402FE2AF3027}"/>
                </a:ext>
              </a:extLst>
            </p:cNvPr>
            <p:cNvCxnSpPr/>
            <p:nvPr/>
          </p:nvCxnSpPr>
          <p:spPr>
            <a:xfrm flipH="1">
              <a:off x="5580112" y="2132856"/>
              <a:ext cx="144016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82 Conector recto de flecha">
              <a:extLst>
                <a:ext uri="{FF2B5EF4-FFF2-40B4-BE49-F238E27FC236}">
                  <a16:creationId xmlns:a16="http://schemas.microsoft.com/office/drawing/2014/main" id="{C8C503A1-C801-4DE3-98FF-DBFC559765D9}"/>
                </a:ext>
              </a:extLst>
            </p:cNvPr>
            <p:cNvCxnSpPr/>
            <p:nvPr/>
          </p:nvCxnSpPr>
          <p:spPr>
            <a:xfrm>
              <a:off x="5940152" y="2132856"/>
              <a:ext cx="0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83 CuadroTexto">
              <a:extLst>
                <a:ext uri="{FF2B5EF4-FFF2-40B4-BE49-F238E27FC236}">
                  <a16:creationId xmlns:a16="http://schemas.microsoft.com/office/drawing/2014/main" id="{E6D6CF4E-F490-4A49-8132-2804E66291EC}"/>
                </a:ext>
              </a:extLst>
            </p:cNvPr>
            <p:cNvSpPr txBox="1"/>
            <p:nvPr/>
          </p:nvSpPr>
          <p:spPr>
            <a:xfrm>
              <a:off x="5364088" y="1700808"/>
              <a:ext cx="1590820" cy="438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HTS tapes</a:t>
              </a:r>
            </a:p>
          </p:txBody>
        </p:sp>
        <p:cxnSp>
          <p:nvCxnSpPr>
            <p:cNvPr id="40" name="106 Conector recto">
              <a:extLst>
                <a:ext uri="{FF2B5EF4-FFF2-40B4-BE49-F238E27FC236}">
                  <a16:creationId xmlns:a16="http://schemas.microsoft.com/office/drawing/2014/main" id="{B5737782-E8CA-4207-BA30-57BAA08F5B28}"/>
                </a:ext>
              </a:extLst>
            </p:cNvPr>
            <p:cNvCxnSpPr/>
            <p:nvPr/>
          </p:nvCxnSpPr>
          <p:spPr>
            <a:xfrm flipV="1">
              <a:off x="5783508" y="2157360"/>
              <a:ext cx="576064" cy="792088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121 Conector recto">
              <a:extLst>
                <a:ext uri="{FF2B5EF4-FFF2-40B4-BE49-F238E27FC236}">
                  <a16:creationId xmlns:a16="http://schemas.microsoft.com/office/drawing/2014/main" id="{B4F9AF02-73EF-45B0-9BD6-C7CAB39C2C4F}"/>
                </a:ext>
              </a:extLst>
            </p:cNvPr>
            <p:cNvCxnSpPr/>
            <p:nvPr/>
          </p:nvCxnSpPr>
          <p:spPr>
            <a:xfrm flipV="1">
              <a:off x="4283968" y="2192988"/>
              <a:ext cx="936104" cy="72008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Rectangle 41"/>
          <p:cNvSpPr/>
          <p:nvPr/>
        </p:nvSpPr>
        <p:spPr>
          <a:xfrm>
            <a:off x="9599099" y="1295930"/>
            <a:ext cx="2940429" cy="954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67" dirty="0"/>
              <a:t>Solders based on</a:t>
            </a:r>
            <a:br>
              <a:rPr lang="en-GB" sz="1867" dirty="0"/>
            </a:br>
            <a:r>
              <a:rPr lang="en-GB" sz="1867" dirty="0"/>
              <a:t>Sn / Pb / Cu / Bi &amp; In</a:t>
            </a:r>
            <a:br>
              <a:rPr lang="en-GB" sz="1867" dirty="0"/>
            </a:br>
            <a:r>
              <a:rPr lang="en-GB" sz="1867" dirty="0"/>
              <a:t>temperatures &lt; 220ºC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834EDC-A0E9-4691-B8EF-9D1E41188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365" y="2639215"/>
            <a:ext cx="3655739" cy="3629312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1035EBB1-F77D-4DBE-804B-1461FA8F9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6063" y="794975"/>
            <a:ext cx="4969332" cy="14287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FCAC686-67B5-2F60-9DDE-8EFA964E2DE2}"/>
              </a:ext>
            </a:extLst>
          </p:cNvPr>
          <p:cNvSpPr txBox="1"/>
          <p:nvPr/>
        </p:nvSpPr>
        <p:spPr>
          <a:xfrm>
            <a:off x="327051" y="4661305"/>
            <a:ext cx="2601787" cy="120032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buClr>
                <a:srgbClr val="DDDDDD"/>
              </a:buClr>
            </a:pPr>
            <a:r>
              <a:rPr lang="en-US" dirty="0"/>
              <a:t>2x80 km of beam screens to be coated with HTS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68D4F6-F1C0-198C-F2C6-9B58F4C0883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0" t="26061" r="12135" b="29576"/>
          <a:stretch/>
        </p:blipFill>
        <p:spPr>
          <a:xfrm>
            <a:off x="7613515" y="2619062"/>
            <a:ext cx="3860800" cy="364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769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of RF performance (UPC - ICMAB)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CF224706-018A-4226-92F1-6D538AA24B9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25" r="1180" b="4705"/>
          <a:stretch/>
        </p:blipFill>
        <p:spPr>
          <a:xfrm>
            <a:off x="24666" y="801612"/>
            <a:ext cx="3903967" cy="2400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A4A1346-4B90-4354-AD51-B85F13199798}"/>
              </a:ext>
            </a:extLst>
          </p:cNvPr>
          <p:cNvSpPr txBox="1"/>
          <p:nvPr/>
        </p:nvSpPr>
        <p:spPr>
          <a:xfrm>
            <a:off x="2" y="3571687"/>
            <a:ext cx="6419829" cy="10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0" hangingPunct="0">
              <a:spcBef>
                <a:spcPct val="20000"/>
              </a:spcBef>
            </a:pPr>
            <a:r>
              <a:rPr lang="en-GB" sz="2133" b="1" dirty="0">
                <a:solidFill>
                  <a:srgbClr val="C00000"/>
                </a:solidFill>
                <a:cs typeface="Arial" pitchFamily="34" charset="0"/>
              </a:rPr>
              <a:t>In house developed</a:t>
            </a:r>
            <a:r>
              <a:rPr lang="en-GB" sz="2133" b="1" dirty="0">
                <a:solidFill>
                  <a:srgbClr val="002060"/>
                </a:solidFill>
                <a:cs typeface="Arial" pitchFamily="34" charset="0"/>
              </a:rPr>
              <a:t> </a:t>
            </a:r>
            <a:r>
              <a:rPr lang="en-GB" sz="2133" b="1" dirty="0">
                <a:solidFill>
                  <a:srgbClr val="C00000"/>
                </a:solidFill>
                <a:cs typeface="Arial" pitchFamily="34" charset="0"/>
              </a:rPr>
              <a:t>8.05 GHz</a:t>
            </a:r>
            <a:r>
              <a:rPr lang="en-GB" sz="2133" b="1" dirty="0">
                <a:solidFill>
                  <a:srgbClr val="002060"/>
                </a:solidFill>
                <a:cs typeface="Arial" pitchFamily="34" charset="0"/>
              </a:rPr>
              <a:t> cavity </a:t>
            </a:r>
            <a:r>
              <a:rPr lang="en-GB" sz="2133" b="1" dirty="0">
                <a:solidFill>
                  <a:srgbClr val="C00000"/>
                </a:solidFill>
                <a:cs typeface="Arial" pitchFamily="34" charset="0"/>
              </a:rPr>
              <a:t>resonator</a:t>
            </a:r>
            <a:r>
              <a:rPr lang="en-GB" sz="2133" b="1" dirty="0">
                <a:solidFill>
                  <a:srgbClr val="002060"/>
                </a:solidFill>
                <a:cs typeface="Arial" pitchFamily="34" charset="0"/>
              </a:rPr>
              <a:t> compatible with </a:t>
            </a:r>
            <a:r>
              <a:rPr lang="en-GB" sz="2133" b="1" dirty="0">
                <a:solidFill>
                  <a:srgbClr val="C00000"/>
                </a:solidFill>
                <a:cs typeface="Arial" pitchFamily="34" charset="0"/>
              </a:rPr>
              <a:t>25mm</a:t>
            </a:r>
            <a:r>
              <a:rPr lang="en-GB" sz="2133" b="1" dirty="0">
                <a:solidFill>
                  <a:srgbClr val="002060"/>
                </a:solidFill>
                <a:cs typeface="Arial" pitchFamily="34" charset="0"/>
              </a:rPr>
              <a:t> bore  9 T magnet at ICMAB</a:t>
            </a:r>
          </a:p>
        </p:txBody>
      </p:sp>
      <p:sp>
        <p:nvSpPr>
          <p:cNvPr id="18" name="4 CuadroTexto">
            <a:extLst>
              <a:ext uri="{FF2B5EF4-FFF2-40B4-BE49-F238E27FC236}">
                <a16:creationId xmlns:a16="http://schemas.microsoft.com/office/drawing/2014/main" id="{41962EE0-450E-4806-AC81-8052C23E825F}"/>
              </a:ext>
            </a:extLst>
          </p:cNvPr>
          <p:cNvSpPr txBox="1"/>
          <p:nvPr/>
        </p:nvSpPr>
        <p:spPr>
          <a:xfrm>
            <a:off x="12334" y="4670087"/>
            <a:ext cx="6395164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133" b="1" dirty="0">
                <a:solidFill>
                  <a:srgbClr val="C00000"/>
                </a:solidFill>
                <a:cs typeface="Arial" pitchFamily="34" charset="0"/>
              </a:rPr>
              <a:t>REBCO CCs outperform Cu </a:t>
            </a:r>
            <a:r>
              <a:rPr lang="en-US" sz="2133" b="1" dirty="0">
                <a:solidFill>
                  <a:srgbClr val="002060"/>
                </a:solidFill>
                <a:cs typeface="Arial" pitchFamily="34" charset="0"/>
              </a:rPr>
              <a:t>at 50K and up to </a:t>
            </a:r>
            <a:r>
              <a:rPr lang="en-US" sz="2133" b="1" dirty="0" err="1">
                <a:solidFill>
                  <a:srgbClr val="002060"/>
                </a:solidFill>
                <a:cs typeface="Arial" pitchFamily="34" charset="0"/>
              </a:rPr>
              <a:t>9T</a:t>
            </a:r>
            <a:endParaRPr lang="en-US" sz="2133" b="1" dirty="0">
              <a:solidFill>
                <a:srgbClr val="002060"/>
              </a:solidFill>
              <a:cs typeface="Arial" pitchFamily="34" charset="0"/>
            </a:endParaRPr>
          </a:p>
          <a:p>
            <a:pPr algn="just"/>
            <a:r>
              <a:rPr lang="en-US" sz="2133" b="1" i="1" dirty="0">
                <a:solidFill>
                  <a:srgbClr val="C00000"/>
                </a:solidFill>
                <a:cs typeface="Arial" pitchFamily="34" charset="0"/>
              </a:rPr>
              <a:t>R</a:t>
            </a:r>
            <a:r>
              <a:rPr lang="en-US" sz="2133" b="1" baseline="-25000" dirty="0">
                <a:solidFill>
                  <a:srgbClr val="C00000"/>
                </a:solidFill>
                <a:cs typeface="Arial" pitchFamily="34" charset="0"/>
              </a:rPr>
              <a:t>S</a:t>
            </a:r>
            <a:r>
              <a:rPr lang="en-US" sz="2133" b="1" dirty="0">
                <a:solidFill>
                  <a:srgbClr val="C00000"/>
                </a:solidFill>
                <a:cs typeface="Arial" pitchFamily="34" charset="0"/>
              </a:rPr>
              <a:t> is microstructure dependent</a:t>
            </a:r>
          </a:p>
        </p:txBody>
      </p:sp>
      <p:pic>
        <p:nvPicPr>
          <p:cNvPr id="19" name="Picture 2" descr="C:\Users\pkrkotic\OneDrive\Thesis\magnetis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119" y="801613"/>
            <a:ext cx="3227711" cy="669020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pkrkotic\OneDrive\Thesis\elektrisch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120" y="1470633"/>
            <a:ext cx="3227709" cy="1730980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8B79496-1E29-47F5-B2BC-7CC6DB72D0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6086" y="775236"/>
            <a:ext cx="4843532" cy="455384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181F751-14ED-4D53-8DFA-07B9C15F1C7F}"/>
              </a:ext>
            </a:extLst>
          </p:cNvPr>
          <p:cNvSpPr txBox="1"/>
          <p:nvPr/>
        </p:nvSpPr>
        <p:spPr>
          <a:xfrm>
            <a:off x="246721" y="5820692"/>
            <a:ext cx="3681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Puig et al, </a:t>
            </a:r>
            <a:r>
              <a:rPr lang="en-GB" sz="1600" dirty="0" err="1">
                <a:solidFill>
                  <a:srgbClr val="000000"/>
                </a:solidFill>
              </a:rPr>
              <a:t>SuST</a:t>
            </a:r>
            <a:r>
              <a:rPr lang="en-GB" sz="1600" dirty="0">
                <a:solidFill>
                  <a:srgbClr val="000000"/>
                </a:solidFill>
              </a:rPr>
              <a:t> 32, 094006 (2019)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B6EE1A-5D66-469B-9163-AF7E84B2F65A}"/>
              </a:ext>
            </a:extLst>
          </p:cNvPr>
          <p:cNvSpPr txBox="1"/>
          <p:nvPr/>
        </p:nvSpPr>
        <p:spPr>
          <a:xfrm>
            <a:off x="7480238" y="5497526"/>
            <a:ext cx="43366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Surface currents equivalent to 0.1 MV/m of a typical accelerating cavity</a:t>
            </a:r>
          </a:p>
        </p:txBody>
      </p:sp>
      <p:pic>
        <p:nvPicPr>
          <p:cNvPr id="8" name="Picture 7" descr="A picture containing font, circle, text, graphics&#10;&#10;Description automatically generated">
            <a:extLst>
              <a:ext uri="{FF2B5EF4-FFF2-40B4-BE49-F238E27FC236}">
                <a16:creationId xmlns:a16="http://schemas.microsoft.com/office/drawing/2014/main" id="{1139323B-27D2-BAD0-6783-FD943CFC7F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5974" y="5496841"/>
            <a:ext cx="19050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605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805B06-7563-293D-984E-7A2AFCC8D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real cavity, f</a:t>
            </a:r>
            <a:r>
              <a:rPr lang="en-US" dirty="0">
                <a:sym typeface="Symbol" panose="05050102010706020507" pitchFamily="18" charset="2"/>
              </a:rPr>
              <a:t></a:t>
            </a:r>
            <a:r>
              <a:rPr lang="en-US" dirty="0"/>
              <a:t>9 GHz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0274045-EAC9-F6CB-EB88-E6ABB75838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We have developed a technology for applying 2D HTS tapes to 3D RF “RADES” cavities demonstrating the potential of HTS for RF applications </a:t>
            </a:r>
            <a:r>
              <a:rPr lang="en-US" sz="2400" dirty="0">
                <a:hlinkClick r:id="rId3"/>
              </a:rPr>
              <a:t>J. Golm et al., IEEE TAS, Vol.  32, No. 4, (2022) 1500605</a:t>
            </a:r>
            <a:endParaRPr lang="en-US" sz="2400" dirty="0"/>
          </a:p>
          <a:p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85AFCC-3A7D-2D3E-EF76-F3910C39F3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408" y="2950898"/>
            <a:ext cx="3835370" cy="22041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F3604B-A475-9D40-3827-C8024C5453C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65477" y="3019477"/>
            <a:ext cx="4078577" cy="293243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5536312-C17C-256B-9632-FCDFB54AE917}"/>
              </a:ext>
            </a:extLst>
          </p:cNvPr>
          <p:cNvCxnSpPr/>
          <p:nvPr/>
        </p:nvCxnSpPr>
        <p:spPr>
          <a:xfrm flipV="1">
            <a:off x="8520525" y="3667549"/>
            <a:ext cx="0" cy="122413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958370F-50E8-E770-B2F3-4A5E0C322332}"/>
              </a:ext>
            </a:extLst>
          </p:cNvPr>
          <p:cNvSpPr txBox="1"/>
          <p:nvPr/>
        </p:nvSpPr>
        <p:spPr>
          <a:xfrm>
            <a:off x="7870120" y="2374677"/>
            <a:ext cx="36715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2x</a:t>
            </a:r>
            <a:r>
              <a:rPr lang="en-US" sz="1400" dirty="0"/>
              <a:t> improvement of RF quality factor compared to copper</a:t>
            </a:r>
          </a:p>
          <a:p>
            <a:pPr algn="ctr"/>
            <a:r>
              <a:rPr lang="en-US" sz="1400" dirty="0"/>
              <a:t>(newer prototype 5x improvement)</a:t>
            </a:r>
            <a:endParaRPr lang="en-GB" sz="1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BDC2159-15C8-85A0-A87D-3A27396CC4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8530" y="3337089"/>
            <a:ext cx="3138583" cy="1817933"/>
          </a:xfrm>
          <a:prstGeom prst="rect">
            <a:avLst/>
          </a:prstGeom>
        </p:spPr>
      </p:pic>
      <p:pic>
        <p:nvPicPr>
          <p:cNvPr id="20" name="Picture 2" descr="http://icmab.es/images/logos/DOWNLOAD/FILES/OCHOA_CSIC-COLOR.png">
            <a:extLst>
              <a:ext uri="{FF2B5EF4-FFF2-40B4-BE49-F238E27FC236}">
                <a16:creationId xmlns:a16="http://schemas.microsoft.com/office/drawing/2014/main" id="{DEF1252C-6042-B76F-C4ED-BB79DEA551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151671" y="2673826"/>
            <a:ext cx="1399835" cy="6871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54B12D2-406B-C1AC-339B-9447D0FA6486}"/>
              </a:ext>
            </a:extLst>
          </p:cNvPr>
          <p:cNvSpPr txBox="1"/>
          <p:nvPr/>
        </p:nvSpPr>
        <p:spPr>
          <a:xfrm>
            <a:off x="368326" y="5435571"/>
            <a:ext cx="4719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RADES cavity for axion searches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6A8AC6-1268-FB4E-F5F4-27CFA0A2F235}"/>
              </a:ext>
            </a:extLst>
          </p:cNvPr>
          <p:cNvSpPr txBox="1"/>
          <p:nvPr/>
        </p:nvSpPr>
        <p:spPr>
          <a:xfrm>
            <a:off x="5018917" y="3031294"/>
            <a:ext cx="2327881" cy="33855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12 mm-wide HTS tapes</a:t>
            </a:r>
            <a:endParaRPr lang="en-GB" sz="1600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C405435-0528-996C-A4AB-E5CDED10B1DB}"/>
              </a:ext>
            </a:extLst>
          </p:cNvPr>
          <p:cNvCxnSpPr/>
          <p:nvPr/>
        </p:nvCxnSpPr>
        <p:spPr>
          <a:xfrm>
            <a:off x="3863752" y="3788798"/>
            <a:ext cx="1224136" cy="3205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332979F8-E435-82DC-0380-3B0CB0EA66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25C5FE2-330D-1E80-5152-6D1D9A59BB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434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C2C43-E39C-869A-1336-644207C1A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published physics results with an HTS coated cavity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16E6E4-7C7E-3400-F777-06538EE4F4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0A4282-6ABF-525C-FCF9-5FE2E3EB9E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550C9E-9C1A-3685-40C7-651544E9FB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3F9319-5598-1A4A-9EBE-9E2A6A5C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054" y="1582492"/>
            <a:ext cx="6571675" cy="39017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C2C5A96-B2FD-690C-5B2C-047C069D7A39}"/>
              </a:ext>
            </a:extLst>
          </p:cNvPr>
          <p:cNvSpPr txBox="1"/>
          <p:nvPr/>
        </p:nvSpPr>
        <p:spPr>
          <a:xfrm>
            <a:off x="673100" y="895990"/>
            <a:ext cx="26244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hlinkClick r:id="rId3"/>
              </a:rPr>
              <a:t>arXiv:2403.07790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4441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497E0-A370-73F9-8A81-68DF97D17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results from CAPP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2E9A41-01E6-D8D8-F09C-3065A0B7CC3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5EFC4-06AF-78B1-06B8-1549E28FAE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A34A2C-1DA1-F8D5-0E82-30559B4D5B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3E767C-A1A8-76AC-AF07-EC72CEFA44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727"/>
          <a:stretch/>
        </p:blipFill>
        <p:spPr>
          <a:xfrm>
            <a:off x="0" y="608066"/>
            <a:ext cx="12192000" cy="56418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884F1E-B98A-2827-00AC-D3C9C7318E52}"/>
              </a:ext>
            </a:extLst>
          </p:cNvPr>
          <p:cNvSpPr txBox="1"/>
          <p:nvPr/>
        </p:nvSpPr>
        <p:spPr>
          <a:xfrm>
            <a:off x="5804808" y="5730500"/>
            <a:ext cx="5447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From: D. Ahn, CAPP. More info at </a:t>
            </a:r>
            <a:r>
              <a:rPr lang="en-US" sz="1800" dirty="0">
                <a:solidFill>
                  <a:srgbClr val="000000"/>
                </a:solidFill>
                <a:hlinkClick r:id="rId4"/>
              </a:rPr>
              <a:t>Patras Workshop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A228D71-2E25-D618-2697-C837722E5B48}"/>
              </a:ext>
            </a:extLst>
          </p:cNvPr>
          <p:cNvSpPr/>
          <p:nvPr/>
        </p:nvSpPr>
        <p:spPr>
          <a:xfrm>
            <a:off x="4662435" y="4994031"/>
            <a:ext cx="974690" cy="371789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3B8BA95-BB17-081A-7596-9C3BE8E3D7D9}"/>
              </a:ext>
            </a:extLst>
          </p:cNvPr>
          <p:cNvCxnSpPr>
            <a:cxnSpLocks/>
            <a:stCxn id="9" idx="2"/>
            <a:endCxn id="12" idx="3"/>
          </p:cNvCxnSpPr>
          <p:nvPr/>
        </p:nvCxnSpPr>
        <p:spPr>
          <a:xfrm flipH="1" flipV="1">
            <a:off x="3707841" y="4535602"/>
            <a:ext cx="954594" cy="644324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252B939-2915-78C2-684A-C7B7E4548495}"/>
              </a:ext>
            </a:extLst>
          </p:cNvPr>
          <p:cNvSpPr txBox="1"/>
          <p:nvPr/>
        </p:nvSpPr>
        <p:spPr>
          <a:xfrm>
            <a:off x="2381458" y="4350936"/>
            <a:ext cx="1326383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2.2x10</a:t>
            </a:r>
            <a:r>
              <a:rPr lang="en-US" sz="1800" baseline="30000" dirty="0">
                <a:solidFill>
                  <a:srgbClr val="FF0000"/>
                </a:solidFill>
              </a:rPr>
              <a:t>-5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>
                <a:solidFill>
                  <a:srgbClr val="FF0000"/>
                </a:solidFill>
                <a:sym typeface="Symbol" panose="05050102010706020507" pitchFamily="18" charset="2"/>
              </a:rPr>
              <a:t>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798C6EF-72C4-7823-8A6A-9F55953C5ADD}"/>
              </a:ext>
            </a:extLst>
          </p:cNvPr>
          <p:cNvSpPr/>
          <p:nvPr/>
        </p:nvSpPr>
        <p:spPr>
          <a:xfrm>
            <a:off x="5872694" y="4994031"/>
            <a:ext cx="974690" cy="371789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01D0707-25E4-2861-FFEE-22759467C136}"/>
              </a:ext>
            </a:extLst>
          </p:cNvPr>
          <p:cNvCxnSpPr>
            <a:cxnSpLocks/>
            <a:stCxn id="14" idx="6"/>
            <a:endCxn id="16" idx="1"/>
          </p:cNvCxnSpPr>
          <p:nvPr/>
        </p:nvCxnSpPr>
        <p:spPr>
          <a:xfrm flipV="1">
            <a:off x="6847384" y="4189200"/>
            <a:ext cx="1068264" cy="990726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57EBD4C-E00A-BFE7-3967-708845170881}"/>
              </a:ext>
            </a:extLst>
          </p:cNvPr>
          <p:cNvSpPr txBox="1"/>
          <p:nvPr/>
        </p:nvSpPr>
        <p:spPr>
          <a:xfrm>
            <a:off x="7915648" y="4004534"/>
            <a:ext cx="1326383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3.5x10</a:t>
            </a:r>
            <a:r>
              <a:rPr lang="en-US" sz="1800" baseline="30000" dirty="0">
                <a:solidFill>
                  <a:srgbClr val="FF0000"/>
                </a:solidFill>
              </a:rPr>
              <a:t>-5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>
                <a:solidFill>
                  <a:srgbClr val="FF0000"/>
                </a:solidFill>
                <a:sym typeface="Symbol" panose="05050102010706020507" pitchFamily="18" charset="2"/>
              </a:rPr>
              <a:t></a:t>
            </a:r>
            <a:endParaRPr lang="en-GB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989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0F9FA-A51D-AB8C-CE6A-A9DF7CE20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Goals of HIGHEST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E8B26A-6A6A-4A7E-DD04-660E3661A288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78F548-F251-A19B-AB94-6764DF05F6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99EF3-4487-6D73-94A3-5AAB383483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A8410-783B-38D8-5046-D2709678C3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511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ECC21B-0B2B-D0D4-B1B2-1F0F9CD28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ICMAB – UPC: testing at higher RF power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87748B3A-307B-C82E-F290-11F0BB103D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33" y="1458987"/>
            <a:ext cx="4184716" cy="30426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2FFCFF-3E2F-3788-498B-2AA83DF442AA}"/>
              </a:ext>
            </a:extLst>
          </p:cNvPr>
          <p:cNvSpPr txBox="1"/>
          <p:nvPr/>
        </p:nvSpPr>
        <p:spPr>
          <a:xfrm>
            <a:off x="6986945" y="5983431"/>
            <a:ext cx="51404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</a:rPr>
              <a:t>Patrick Krkotic, PhD dissertation, UPC Barcelona 2022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1AF9C7-58CB-EF44-045D-21FF8B269B9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B97683-91AA-562F-AAD9-EA0A3335FF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FFFD7C-A544-476A-30FE-43AAC3C5BA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8808" y="1486745"/>
            <a:ext cx="4164240" cy="33264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22E816F-4FE9-7578-7887-C19CCB550E36}"/>
              </a:ext>
            </a:extLst>
          </p:cNvPr>
          <p:cNvSpPr txBox="1"/>
          <p:nvPr/>
        </p:nvSpPr>
        <p:spPr>
          <a:xfrm>
            <a:off x="5232178" y="1399404"/>
            <a:ext cx="2139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THEVA inclined deposition</a:t>
            </a:r>
            <a:endParaRPr lang="en-GB" sz="1200" b="1" dirty="0">
              <a:solidFill>
                <a:srgbClr val="00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B829EE-C0A0-4531-9B97-1DC8721AB3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3940" y="1364743"/>
            <a:ext cx="3888060" cy="333037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9C44ADB-C844-A593-6324-541EEE0D8655}"/>
              </a:ext>
            </a:extLst>
          </p:cNvPr>
          <p:cNvSpPr txBox="1"/>
          <p:nvPr/>
        </p:nvSpPr>
        <p:spPr>
          <a:xfrm>
            <a:off x="9640574" y="1423698"/>
            <a:ext cx="13997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0 T external field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06C0A0-B9CF-C6AC-C1DE-532BA7E894D7}"/>
              </a:ext>
            </a:extLst>
          </p:cNvPr>
          <p:cNvSpPr txBox="1"/>
          <p:nvPr/>
        </p:nvSpPr>
        <p:spPr>
          <a:xfrm>
            <a:off x="549929" y="4900501"/>
            <a:ext cx="91869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HTS coated conductors at 8 GHz (dielectric resonator) and 50 K</a:t>
            </a:r>
          </a:p>
        </p:txBody>
      </p:sp>
    </p:spTree>
    <p:extLst>
      <p:ext uri="{BB962C8B-B14F-4D97-AF65-F5344CB8AC3E}">
        <p14:creationId xmlns:p14="http://schemas.microsoft.com/office/powerpoint/2010/main" val="5669905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9FDDFF5-CCEA-A5D9-9FBF-8A359F1D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review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93DE2A-34C9-77DA-25D7-CD9F0AFFE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There are </a:t>
            </a:r>
            <a:r>
              <a:rPr lang="en-GB" dirty="0">
                <a:solidFill>
                  <a:srgbClr val="FF0000"/>
                </a:solidFill>
              </a:rPr>
              <a:t>very few measurements </a:t>
            </a:r>
            <a:r>
              <a:rPr lang="en-GB" dirty="0"/>
              <a:t>on HTS at high RF currents (mostly microstrip resonators). But physics is proven.</a:t>
            </a:r>
          </a:p>
          <a:p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F32061-BD2A-D045-6525-E83740C3943A}"/>
              </a:ext>
            </a:extLst>
          </p:cNvPr>
          <p:cNvSpPr txBox="1"/>
          <p:nvPr/>
        </p:nvSpPr>
        <p:spPr>
          <a:xfrm>
            <a:off x="5879975" y="2256749"/>
            <a:ext cx="5836163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~10</a:t>
            </a:r>
            <a:r>
              <a:rPr lang="en-US" baseline="30000" dirty="0"/>
              <a:t>11</a:t>
            </a:r>
            <a:r>
              <a:rPr lang="en-US" dirty="0"/>
              <a:t> A/m</a:t>
            </a:r>
            <a:r>
              <a:rPr lang="en-US" baseline="30000" dirty="0"/>
              <a:t>2</a:t>
            </a:r>
            <a:r>
              <a:rPr lang="en-US" dirty="0"/>
              <a:t>  RF current (microstrip resonator, 200 µm, 350 nm thick, 8 GHz)</a:t>
            </a:r>
          </a:p>
          <a:p>
            <a:endParaRPr lang="en-US" dirty="0"/>
          </a:p>
          <a:p>
            <a:r>
              <a:rPr lang="en-US" sz="1800" dirty="0"/>
              <a:t>Powell et al. </a:t>
            </a:r>
            <a:r>
              <a:rPr lang="en-GB" sz="1800" dirty="0">
                <a:hlinkClick r:id="rId3"/>
              </a:rPr>
              <a:t>Journal of Applied Physics 86, 2137 (1999)</a:t>
            </a:r>
            <a:endParaRPr lang="en-GB" sz="1800" dirty="0"/>
          </a:p>
          <a:p>
            <a:endParaRPr lang="en-GB" dirty="0"/>
          </a:p>
          <a:p>
            <a:r>
              <a:rPr lang="en-GB" dirty="0"/>
              <a:t>For 1 </a:t>
            </a:r>
            <a:r>
              <a:rPr lang="en-US" dirty="0"/>
              <a:t>µm thickness this is equivalent to 10</a:t>
            </a:r>
            <a:r>
              <a:rPr lang="en-US" baseline="30000" dirty="0"/>
              <a:t>5</a:t>
            </a:r>
            <a:r>
              <a:rPr lang="en-US" dirty="0"/>
              <a:t> A/m (</a:t>
            </a:r>
            <a:r>
              <a:rPr lang="en-US" dirty="0">
                <a:sym typeface="Symbol" panose="05050102010706020507" pitchFamily="18" charset="2"/>
              </a:rPr>
              <a:t> 0.1 T  25 MV/m)</a:t>
            </a:r>
          </a:p>
          <a:p>
            <a:r>
              <a:rPr lang="en-US" dirty="0">
                <a:solidFill>
                  <a:srgbClr val="FF0000"/>
                </a:solidFill>
              </a:rPr>
              <a:t>Entering the “high-gradient” range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CB51A2-9FD7-8C09-9EAC-A8C62BAB001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383" y="1806690"/>
            <a:ext cx="4855210" cy="4114826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DE53DE-3317-0792-73AB-60A5D2EDE1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57C3033-D65D-2E82-D171-4E414F0788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23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28A4CDD-AB6D-25A0-22C8-5D0DA9728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view on Linear Colliders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3D5F9E-CFDE-D33A-18BD-4B8563F931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B9EE8D-6546-2498-EC61-CD54C4A1CD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92D83E-99F4-4A5E-7EBD-FDF9CBD93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2923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DD343-8FFB-76BF-6E32-8426ED72D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review - II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BAD0BF-999F-28D6-166D-FB3BA6D74B8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EE4959-1AD7-1749-E475-F476312AA0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510F96-8900-0C9D-51D5-4B60D933B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694D54-B1F1-9BFD-E58D-34325CE5FD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333" y="780337"/>
            <a:ext cx="6636354" cy="36958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F83A9F-9438-2C1E-3012-B4757D6CAF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7041" y="1017078"/>
            <a:ext cx="4443617" cy="29685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543742-0A65-522D-C980-721049D2B137}"/>
              </a:ext>
            </a:extLst>
          </p:cNvPr>
          <p:cNvSpPr txBox="1"/>
          <p:nvPr/>
        </p:nvSpPr>
        <p:spPr>
          <a:xfrm>
            <a:off x="461832" y="5737815"/>
            <a:ext cx="106416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From: M. Hein, “</a:t>
            </a:r>
            <a:r>
              <a:rPr lang="en-GB" sz="1400" dirty="0">
                <a:solidFill>
                  <a:srgbClr val="000000"/>
                </a:solidFill>
              </a:rPr>
              <a:t>High-Temperature-Superconductor Thin Films at Microwave Frequencies” (Springer Tracts in Modern Physics, 155)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endParaRPr lang="en-GB" sz="1400" dirty="0">
              <a:solidFill>
                <a:srgbClr val="00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017BDA-429B-BEF4-E2E6-71A8C5FB3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832" y="4651389"/>
            <a:ext cx="6072357" cy="55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7138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5FA446E2-960B-17A5-426D-CF49E7AA4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High-gradient testing at SLAC – supported by I.FAST IIF</a:t>
            </a:r>
            <a:endParaRPr lang="en-GB" dirty="0"/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EAD6A5DA-BF64-29C1-3593-7AC7CEBA8B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9D5EC878-3CA8-4930-B8FD-FEE1D8BD73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143FC9-8A96-A15D-E3F8-AA4F2D762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059" y="2534383"/>
            <a:ext cx="3180363" cy="302848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7F43079-C3C5-501B-98E1-A573322E79A0}"/>
              </a:ext>
            </a:extLst>
          </p:cNvPr>
          <p:cNvSpPr/>
          <p:nvPr/>
        </p:nvSpPr>
        <p:spPr>
          <a:xfrm>
            <a:off x="384450" y="690472"/>
            <a:ext cx="10415550" cy="1526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“Mushroom” cavity. Can achieve </a:t>
            </a:r>
            <a:r>
              <a:rPr lang="en-GB" sz="1800" dirty="0" err="1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1800" baseline="-25000" dirty="0" err="1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peak</a:t>
            </a:r>
            <a:r>
              <a:rPr lang="en-GB" sz="1800" dirty="0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of about 360 </a:t>
            </a:r>
            <a:r>
              <a:rPr lang="en-GB" sz="1800" dirty="0" err="1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mT</a:t>
            </a:r>
            <a:r>
              <a:rPr lang="en-GB" sz="1800" dirty="0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– 2.9x10</a:t>
            </a:r>
            <a:r>
              <a:rPr lang="en-GB" sz="1800" baseline="30000" dirty="0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800" dirty="0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A/m (equivalent to ~80 MV/m in a standard accelerating cavity) using 50 MW XL-4 Klystron at 11.4 GHz. </a:t>
            </a:r>
          </a:p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Zero E-field on the sample</a:t>
            </a:r>
          </a:p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Maximum H-field on the sample</a:t>
            </a:r>
          </a:p>
          <a:p>
            <a:pPr marL="285750" indent="-285750">
              <a:lnSpc>
                <a:spcPct val="105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bg2">
                    <a:lumMod val="1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Sample accounts for ⅓ of total cavity loss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DC2DF7-8FF4-4F2F-61F4-73066545D7F5}"/>
              </a:ext>
            </a:extLst>
          </p:cNvPr>
          <p:cNvSpPr txBox="1"/>
          <p:nvPr/>
        </p:nvSpPr>
        <p:spPr>
          <a:xfrm>
            <a:off x="536501" y="5715141"/>
            <a:ext cx="99100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Goal: demonstrate and qualify </a:t>
            </a:r>
            <a:r>
              <a:rPr lang="en-US" sz="1800" dirty="0">
                <a:solidFill>
                  <a:srgbClr val="FF0000"/>
                </a:solidFill>
              </a:rPr>
              <a:t>high-gradient pulsed operation of HTS</a:t>
            </a:r>
            <a:r>
              <a:rPr lang="en-US" sz="1800" dirty="0"/>
              <a:t>, at cryo-temperatures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EE4DA4-CCE2-6D95-26E9-A36EEA9E88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3547" y="2686828"/>
            <a:ext cx="3180362" cy="30283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043EE4F-9974-5C0C-ABAD-4FB3BA9E4C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0000" y="2769121"/>
            <a:ext cx="2952328" cy="238414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A2CAC2B-B918-BA76-7669-2FA16D4705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38749" y="1384709"/>
            <a:ext cx="2781251" cy="1664413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1235287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42EE27-4E2D-7B40-81BB-89EDB591B9A8}"/>
              </a:ext>
            </a:extLst>
          </p:cNvPr>
          <p:cNvSpPr txBox="1"/>
          <p:nvPr/>
        </p:nvSpPr>
        <p:spPr>
          <a:xfrm>
            <a:off x="2630152" y="548680"/>
            <a:ext cx="69317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Work plan from 4/2023 to 4/2025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685002-71AF-7834-A078-CA33AD77F1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787" y="2081212"/>
            <a:ext cx="10258425" cy="269557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AC770B-F8BA-C499-212E-C54D4964E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4925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5D348A-774C-F056-A1B0-B88DF93175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B0C533E-B27A-01F7-0893-954668161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BD9B4C-AF62-BFBC-84C0-85A225CB5C61}"/>
              </a:ext>
            </a:extLst>
          </p:cNvPr>
          <p:cNvSpPr txBox="1"/>
          <p:nvPr/>
        </p:nvSpPr>
        <p:spPr>
          <a:xfrm>
            <a:off x="615985" y="548680"/>
            <a:ext cx="10960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Segmented cavities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A00C8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A2C5B8-58B3-0A7B-2EC4-248A0D2779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33" t="14014" r="8937" b="25871"/>
          <a:stretch/>
        </p:blipFill>
        <p:spPr>
          <a:xfrm rot="5400000">
            <a:off x="1844666" y="2306500"/>
            <a:ext cx="2596142" cy="22308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7D614D8-D833-89EB-0A71-A7A8FE602D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317" r="24163"/>
          <a:stretch/>
        </p:blipFill>
        <p:spPr>
          <a:xfrm>
            <a:off x="5688939" y="2123838"/>
            <a:ext cx="1657400" cy="263710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36D6530-80AB-CAB9-F503-99FE90BF0B30}"/>
              </a:ext>
            </a:extLst>
          </p:cNvPr>
          <p:cNvSpPr txBox="1"/>
          <p:nvPr/>
        </p:nvSpPr>
        <p:spPr>
          <a:xfrm>
            <a:off x="349663" y="2470894"/>
            <a:ext cx="161614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CERN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FA00C8"/>
                </a:solidFill>
                <a:latin typeface="Montserrat"/>
              </a:rPr>
              <a:t>Segmented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FA00C8"/>
                </a:solidFill>
                <a:latin typeface="Montserrat"/>
              </a:rPr>
              <a:t>cavity for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FA00C8"/>
                </a:solidFill>
                <a:latin typeface="Montserrat"/>
              </a:rPr>
              <a:t>axion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FA00C8"/>
                </a:solidFill>
                <a:latin typeface="Montserrat"/>
              </a:rPr>
              <a:t>detection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A00C8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pic>
        <p:nvPicPr>
          <p:cNvPr id="5" name="Picture 4" descr="A group of copper objects&#10;&#10;Description automatically generated">
            <a:extLst>
              <a:ext uri="{FF2B5EF4-FFF2-40B4-BE49-F238E27FC236}">
                <a16:creationId xmlns:a16="http://schemas.microsoft.com/office/drawing/2014/main" id="{B6794002-8EC3-EADF-30A2-22450F95486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6168" b="4034"/>
          <a:stretch/>
        </p:blipFill>
        <p:spPr>
          <a:xfrm>
            <a:off x="7496037" y="2123838"/>
            <a:ext cx="2453345" cy="261032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EBF009-A186-DE2D-39AF-76CDEF94FA3E}"/>
              </a:ext>
            </a:extLst>
          </p:cNvPr>
          <p:cNvSpPr txBox="1"/>
          <p:nvPr/>
        </p:nvSpPr>
        <p:spPr>
          <a:xfrm>
            <a:off x="10020803" y="2562345"/>
            <a:ext cx="155523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SLAC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FA00C8"/>
                </a:solidFill>
                <a:latin typeface="Montserrat"/>
              </a:rPr>
              <a:t>Segmented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cavity for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RF pulse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FA00C8"/>
                </a:solidFill>
                <a:latin typeface="Montserrat"/>
              </a:rPr>
              <a:t>compressor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A00C8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1BBFB2-07CB-BE96-79AA-8D9DB629B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Sergio Calatroni - CERN |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4894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24B7A6-4171-4848-B6C3-F6E6438B9927}"/>
              </a:ext>
            </a:extLst>
          </p:cNvPr>
          <p:cNvSpPr txBox="1"/>
          <p:nvPr/>
        </p:nvSpPr>
        <p:spPr>
          <a:xfrm>
            <a:off x="2748780" y="548680"/>
            <a:ext cx="66944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Industrial application prospect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D4CC46C-5626-124E-80BE-C5F0D5F9FCBD}"/>
              </a:ext>
            </a:extLst>
          </p:cNvPr>
          <p:cNvSpPr txBox="1">
            <a:spLocks/>
          </p:cNvSpPr>
          <p:nvPr/>
        </p:nvSpPr>
        <p:spPr>
          <a:xfrm>
            <a:off x="475862" y="1408923"/>
            <a:ext cx="8967380" cy="44683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At the end of this study, we aim at consolidating TRL4.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Prototype pulse compressor with SLAC will demonstrate TRL6.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Timescale: 2-3 years after completion of this study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Need a further round of funding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This will include the design, fabrication and coating, and its validation in a high-power RF bench test bench.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Future accelerator projects will drive achieving further TRLs and drive commercialization.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Industry will be involved for construction of devices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Other companies may be involved for hardware manufacturing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73F226-36D1-957A-1783-B1C8057D69C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58275" y="1700808"/>
            <a:ext cx="2533650" cy="409575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79FBA-62A5-1B08-696D-659BD5614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2385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42EE27-4E2D-7B40-81BB-89EDB591B9A8}"/>
              </a:ext>
            </a:extLst>
          </p:cNvPr>
          <p:cNvSpPr txBox="1"/>
          <p:nvPr/>
        </p:nvSpPr>
        <p:spPr>
          <a:xfrm>
            <a:off x="2166086" y="548680"/>
            <a:ext cx="78598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Addressing the European Green Deal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835EC22-7D1A-C04A-BEF4-9AC399A83135}"/>
              </a:ext>
            </a:extLst>
          </p:cNvPr>
          <p:cNvSpPr txBox="1">
            <a:spLocks/>
          </p:cNvSpPr>
          <p:nvPr/>
        </p:nvSpPr>
        <p:spPr>
          <a:xfrm>
            <a:off x="475861" y="1408922"/>
            <a:ext cx="11280710" cy="44683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7C7D7C-1B8B-8264-B216-E86E02589F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795593"/>
            <a:ext cx="5464219" cy="3197486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0F382A27-6F0C-E421-3602-CE5FE5000816}"/>
              </a:ext>
            </a:extLst>
          </p:cNvPr>
          <p:cNvSpPr/>
          <p:nvPr/>
        </p:nvSpPr>
        <p:spPr>
          <a:xfrm>
            <a:off x="4295800" y="3390180"/>
            <a:ext cx="720000" cy="720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BA763DA-111B-13A6-BE2F-FB840D7FEE5F}"/>
              </a:ext>
            </a:extLst>
          </p:cNvPr>
          <p:cNvSpPr/>
          <p:nvPr/>
        </p:nvSpPr>
        <p:spPr>
          <a:xfrm>
            <a:off x="407368" y="3368314"/>
            <a:ext cx="720000" cy="720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1AE45B1-7CCF-C3A5-CBB8-6751759BBF33}"/>
              </a:ext>
            </a:extLst>
          </p:cNvPr>
          <p:cNvSpPr/>
          <p:nvPr/>
        </p:nvSpPr>
        <p:spPr>
          <a:xfrm>
            <a:off x="3067469" y="3390180"/>
            <a:ext cx="720000" cy="720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A43CA6-3AE4-89FB-9E8E-96A332153D54}"/>
              </a:ext>
            </a:extLst>
          </p:cNvPr>
          <p:cNvSpPr txBox="1"/>
          <p:nvPr/>
        </p:nvSpPr>
        <p:spPr>
          <a:xfrm>
            <a:off x="2302479" y="1426261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Benefits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CB0D821-40A2-44A6-0702-B3D0C99496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5205" y="1769571"/>
            <a:ext cx="4654428" cy="319748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6FD1BC3-6EED-FD91-3CC9-A52F36457E6A}"/>
              </a:ext>
            </a:extLst>
          </p:cNvPr>
          <p:cNvSpPr txBox="1"/>
          <p:nvPr/>
        </p:nvSpPr>
        <p:spPr>
          <a:xfrm>
            <a:off x="7824192" y="1412776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Actions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7392C8C6-3EB5-C7AC-9A2C-BFBDBDAC5C9F}"/>
              </a:ext>
            </a:extLst>
          </p:cNvPr>
          <p:cNvSpPr txBox="1">
            <a:spLocks/>
          </p:cNvSpPr>
          <p:nvPr/>
        </p:nvSpPr>
        <p:spPr>
          <a:xfrm>
            <a:off x="475200" y="1407600"/>
            <a:ext cx="11280710" cy="446835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New-generation collider linacs are expected to use hundreds </a:t>
            </a: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of MW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of electricity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Energy savings from HTS are in line with current policies of societal impact minimization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E247CA1-EB87-C8C9-B7AA-D8648BC56AA5}"/>
              </a:ext>
            </a:extLst>
          </p:cNvPr>
          <p:cNvSpPr/>
          <p:nvPr/>
        </p:nvSpPr>
        <p:spPr>
          <a:xfrm>
            <a:off x="6343939" y="1696253"/>
            <a:ext cx="1479592" cy="720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70AEC71-E306-F10B-D1CB-EDA3281DDCB6}"/>
              </a:ext>
            </a:extLst>
          </p:cNvPr>
          <p:cNvSpPr/>
          <p:nvPr/>
        </p:nvSpPr>
        <p:spPr>
          <a:xfrm>
            <a:off x="6343278" y="2417723"/>
            <a:ext cx="1479592" cy="720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198D5F4-7487-9886-DD83-2C98273FBFA4}"/>
              </a:ext>
            </a:extLst>
          </p:cNvPr>
          <p:cNvSpPr/>
          <p:nvPr/>
        </p:nvSpPr>
        <p:spPr>
          <a:xfrm>
            <a:off x="8713878" y="3641779"/>
            <a:ext cx="1990634" cy="720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01BA799-8347-36F4-1C25-35CDB9271199}"/>
              </a:ext>
            </a:extLst>
          </p:cNvPr>
          <p:cNvSpPr/>
          <p:nvPr/>
        </p:nvSpPr>
        <p:spPr>
          <a:xfrm>
            <a:off x="6384032" y="3641779"/>
            <a:ext cx="1479592" cy="720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0D756E-2A47-874F-A85A-714BBCF63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17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5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42EE27-4E2D-7B40-81BB-89EDB591B9A8}"/>
              </a:ext>
            </a:extLst>
          </p:cNvPr>
          <p:cNvSpPr txBox="1"/>
          <p:nvPr/>
        </p:nvSpPr>
        <p:spPr>
          <a:xfrm>
            <a:off x="3669696" y="548680"/>
            <a:ext cx="48526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Resources and budget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835EC22-7D1A-C04A-BEF4-9AC399A83135}"/>
              </a:ext>
            </a:extLst>
          </p:cNvPr>
          <p:cNvSpPr txBox="1">
            <a:spLocks/>
          </p:cNvSpPr>
          <p:nvPr/>
        </p:nvSpPr>
        <p:spPr>
          <a:xfrm>
            <a:off x="475861" y="1408922"/>
            <a:ext cx="11280710" cy="4396341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CERN: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Provided resources: two senior physicist (scientific coordination, 0.2 FTE) and one senior Fellow (follow up, measurements, 0.5 FTE)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Requested resources: 10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kEUR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(sample manufacturing)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KCT: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Provided resources: one senior scientist (design, procurement, coating, 1 FTE)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Requested resources: 100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kEUR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(80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kEUR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manpower for coating operations, 20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kEUR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sample holder manufacturing)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CSIC-ICMAB: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Provided resources: one senior scientist (0.2 FTE), and one PhD student (0.5 FTE)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Requested resources: 50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kEUR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(40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kEUR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PhD student and manpower for coating and characterization work, 10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kEUR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consumable)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Ratio for the requested IIF funds: 120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kEUR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personnel and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labour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/ 40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kEUR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material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Final deliverable is a report on the demonstrated achieved performance, and on the prospects for scalability to accelerator-scale RF devices.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3C3440-B6F1-DB21-F613-C735B2C8D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Sergio Calatroni - CERN | HTS at high-gradient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75439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42EE27-4E2D-7B40-81BB-89EDB591B9A8}"/>
              </a:ext>
            </a:extLst>
          </p:cNvPr>
          <p:cNvSpPr txBox="1"/>
          <p:nvPr/>
        </p:nvSpPr>
        <p:spPr>
          <a:xfrm>
            <a:off x="4645923" y="548680"/>
            <a:ext cx="2900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Budget table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A15D3C88-D05A-E05E-EF7D-C5CC7D8CEDEB}"/>
              </a:ext>
            </a:extLst>
          </p:cNvPr>
          <p:cNvGraphicFramePr>
            <a:graphicFrameLocks noGrp="1"/>
          </p:cNvGraphicFramePr>
          <p:nvPr/>
        </p:nvGraphicFramePr>
        <p:xfrm>
          <a:off x="1919536" y="2316480"/>
          <a:ext cx="812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62908659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30293884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48421639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9308470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Manpower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Materials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7742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</a:t>
                      </a:r>
                      <a:r>
                        <a:rPr lang="en-US" dirty="0" err="1"/>
                        <a:t>kEUR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</a:t>
                      </a:r>
                      <a:r>
                        <a:rPr lang="en-US" dirty="0" err="1"/>
                        <a:t>kEUR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073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KCT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 </a:t>
                      </a:r>
                      <a:r>
                        <a:rPr lang="en-US" dirty="0" err="1"/>
                        <a:t>kEUR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 </a:t>
                      </a:r>
                      <a:r>
                        <a:rPr lang="en-US" dirty="0" err="1"/>
                        <a:t>kEUR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 </a:t>
                      </a:r>
                      <a:r>
                        <a:rPr lang="en-US" dirty="0" err="1"/>
                        <a:t>kEUR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3568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CSIC-ICMAB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 </a:t>
                      </a:r>
                      <a:r>
                        <a:rPr lang="en-US" dirty="0" err="1"/>
                        <a:t>kEUR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</a:t>
                      </a:r>
                      <a:r>
                        <a:rPr lang="en-US" dirty="0" err="1"/>
                        <a:t>kEUR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 </a:t>
                      </a:r>
                      <a:r>
                        <a:rPr lang="en-US" dirty="0" err="1"/>
                        <a:t>kEUR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7310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160 </a:t>
                      </a:r>
                      <a:r>
                        <a:rPr lang="en-US" b="1" dirty="0" err="1"/>
                        <a:t>kEUR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115109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EAC709-8BDA-CB2F-9FED-22E4DAD20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Sergio Calatroni - CERN | HTS at high-gradient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69817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7C456-EA23-C6F1-9DB4-F7FFB6A10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possible future 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82861A-1BE6-4F26-9B3A-CF6CC4E32E9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B39B7-1C04-247A-FE5E-B6AB26158EF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28918B-258E-DE02-5737-5B5010BE4C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22A3DE-7042-B994-A799-BFEE6787B5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7519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E85ABF6-1E13-D2F7-E3E6-2F25B1942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Collider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C750A6-D73E-25F9-764F-FAB1ABE7B1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1E0CBA-4E73-F83B-6612-373C45CD36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D4CFFE-3EF2-1173-7D5A-883F23CFE9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4E497C-C845-F691-A8A0-E5E3B5E8E1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532" b="9826"/>
          <a:stretch/>
        </p:blipFill>
        <p:spPr>
          <a:xfrm>
            <a:off x="2268000" y="856601"/>
            <a:ext cx="9144000" cy="49818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18E3D7-5646-3AA0-E1DC-4F880EAECB20}"/>
              </a:ext>
            </a:extLst>
          </p:cNvPr>
          <p:cNvSpPr txBox="1"/>
          <p:nvPr/>
        </p:nvSpPr>
        <p:spPr>
          <a:xfrm>
            <a:off x="301213" y="5879935"/>
            <a:ext cx="1975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From: Chris Rogers</a:t>
            </a:r>
            <a:endParaRPr lang="en-GB" sz="1600" dirty="0">
              <a:solidFill>
                <a:srgbClr val="000000"/>
              </a:solidFill>
            </a:endParaRPr>
          </a:p>
        </p:txBody>
      </p:sp>
      <p:pic>
        <p:nvPicPr>
          <p:cNvPr id="7" name="Image 85" descr="MCC-inernational-finalV01.png">
            <a:extLst>
              <a:ext uri="{FF2B5EF4-FFF2-40B4-BE49-F238E27FC236}">
                <a16:creationId xmlns:a16="http://schemas.microsoft.com/office/drawing/2014/main" id="{FA608AEA-B041-C76A-8A3F-EBED35094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03" y="669398"/>
            <a:ext cx="1391497" cy="1391497"/>
          </a:xfrm>
          <a:prstGeom prst="rect">
            <a:avLst/>
          </a:prstGeom>
        </p:spPr>
      </p:pic>
      <p:pic>
        <p:nvPicPr>
          <p:cNvPr id="9" name="Picture 8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228469AA-6360-78ED-8C56-63238C927B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2550876"/>
            <a:ext cx="1278826" cy="1469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858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4FF9C-ABEC-6DE3-C719-1DE6D3C73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Compact Linear Collider (CLIC)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B1CFEC-91E4-2E18-8276-41A0D8BF01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67AF32-CEA8-E9AD-E198-500B048C9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32747F-0492-FDB8-7EEF-D52E7EFCF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derniere.pdf" descr="derniere.pdf">
            <a:extLst>
              <a:ext uri="{FF2B5EF4-FFF2-40B4-BE49-F238E27FC236}">
                <a16:creationId xmlns:a16="http://schemas.microsoft.com/office/drawing/2014/main" id="{175BBCD7-B3CA-303F-89FD-8709E020D6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07" y="836713"/>
            <a:ext cx="4752081" cy="336040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he Compact Linear Collider (CLIC)…">
            <a:extLst>
              <a:ext uri="{FF2B5EF4-FFF2-40B4-BE49-F238E27FC236}">
                <a16:creationId xmlns:a16="http://schemas.microsoft.com/office/drawing/2014/main" id="{94DA77FB-72A3-D1B8-7860-BDF7C1546E07}"/>
              </a:ext>
            </a:extLst>
          </p:cNvPr>
          <p:cNvSpPr txBox="1"/>
          <p:nvPr/>
        </p:nvSpPr>
        <p:spPr>
          <a:xfrm>
            <a:off x="5772067" y="526572"/>
            <a:ext cx="6016733" cy="3095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t">
            <a:spAutoFit/>
          </a:bodyPr>
          <a:lstStyle/>
          <a:p>
            <a:pPr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3200">
                <a:latin typeface="Avenir Heavy"/>
                <a:ea typeface="Avenir Heavy"/>
                <a:cs typeface="Avenir Heavy"/>
                <a:sym typeface="Avenir Heavy"/>
              </a:defRPr>
            </a:pPr>
            <a:endParaRPr lang="en-US" sz="1600" kern="0" dirty="0">
              <a:solidFill>
                <a:srgbClr val="000000"/>
              </a:solidFill>
              <a:sym typeface="Avenir Heavy"/>
            </a:endParaRP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Char char="•"/>
              <a:defRPr sz="3200"/>
            </a:pPr>
            <a:r>
              <a:rPr lang="en-US" sz="1400" b="1" kern="0" dirty="0">
                <a:solidFill>
                  <a:srgbClr val="000000"/>
                </a:solidFill>
                <a:sym typeface="Avenir Book"/>
              </a:rPr>
              <a:t>Timeline: </a:t>
            </a:r>
            <a:r>
              <a:rPr lang="en-US" sz="1400" kern="0" dirty="0">
                <a:solidFill>
                  <a:srgbClr val="000000"/>
                </a:solidFill>
                <a:sym typeface="Avenir Book"/>
              </a:rPr>
              <a:t>Electron-positron linear collider at CERN for the era beyond HL-LHC </a:t>
            </a: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Char char="•"/>
              <a:defRPr sz="3200"/>
            </a:pPr>
            <a:r>
              <a:rPr lang="en-US" sz="1400" b="1" kern="0" dirty="0">
                <a:solidFill>
                  <a:srgbClr val="000000"/>
                </a:solidFill>
                <a:sym typeface="Avenir Book"/>
              </a:rPr>
              <a:t>Compact: </a:t>
            </a:r>
            <a:r>
              <a:rPr sz="1400" kern="0" dirty="0">
                <a:solidFill>
                  <a:srgbClr val="000000"/>
                </a:solidFill>
                <a:sym typeface="Avenir Book"/>
              </a:rPr>
              <a:t>Novel and unique two-beam accelerating technique with high-gradient room temperature RF cavities (~20’500 </a:t>
            </a:r>
            <a:r>
              <a:rPr lang="en-US" sz="1400" kern="0" dirty="0">
                <a:solidFill>
                  <a:srgbClr val="000000"/>
                </a:solidFill>
                <a:sym typeface="Avenir Book"/>
              </a:rPr>
              <a:t>structures</a:t>
            </a:r>
            <a:r>
              <a:rPr sz="1400" kern="0" dirty="0">
                <a:solidFill>
                  <a:srgbClr val="000000"/>
                </a:solidFill>
                <a:sym typeface="Avenir Book"/>
              </a:rPr>
              <a:t> at 380 GeV)</a:t>
            </a:r>
            <a:r>
              <a:rPr lang="en-US" sz="1400" kern="0" dirty="0">
                <a:solidFill>
                  <a:srgbClr val="000000"/>
                </a:solidFill>
                <a:sym typeface="Avenir Book"/>
              </a:rPr>
              <a:t>, ~11km in its initial phase</a:t>
            </a:r>
            <a:endParaRPr sz="1400" kern="0" dirty="0">
              <a:solidFill>
                <a:srgbClr val="000000"/>
              </a:solidFill>
              <a:sym typeface="Avenir Book"/>
            </a:endParaRP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Char char="•"/>
              <a:defRPr sz="3200"/>
            </a:pPr>
            <a:r>
              <a:rPr lang="en-US" sz="1400" b="1" kern="0" dirty="0">
                <a:solidFill>
                  <a:srgbClr val="000000"/>
                </a:solidFill>
                <a:sym typeface="Avenir Book"/>
              </a:rPr>
              <a:t>Expandable: </a:t>
            </a:r>
            <a:r>
              <a:rPr sz="1400" kern="0" dirty="0">
                <a:solidFill>
                  <a:srgbClr val="000000"/>
                </a:solidFill>
                <a:sym typeface="Avenir Book"/>
              </a:rPr>
              <a:t>Staged </a:t>
            </a:r>
            <a:r>
              <a:rPr sz="1400" kern="0" dirty="0" err="1">
                <a:solidFill>
                  <a:srgbClr val="000000"/>
                </a:solidFill>
                <a:sym typeface="Avenir Book"/>
              </a:rPr>
              <a:t>programme</a:t>
            </a:r>
            <a:r>
              <a:rPr sz="1400" kern="0" dirty="0">
                <a:solidFill>
                  <a:srgbClr val="000000"/>
                </a:solidFill>
                <a:sym typeface="Avenir Book"/>
              </a:rPr>
              <a:t> with collision energies from 380 GeV </a:t>
            </a:r>
            <a:r>
              <a:rPr lang="en-US" sz="1400" kern="0" dirty="0">
                <a:solidFill>
                  <a:srgbClr val="000000"/>
                </a:solidFill>
                <a:sym typeface="Avenir Book"/>
              </a:rPr>
              <a:t>(Higgs/top) </a:t>
            </a:r>
            <a:r>
              <a:rPr sz="1400" kern="0" dirty="0">
                <a:solidFill>
                  <a:srgbClr val="000000"/>
                </a:solidFill>
                <a:sym typeface="Avenir Book"/>
              </a:rPr>
              <a:t>up to 3 </a:t>
            </a:r>
            <a:r>
              <a:rPr sz="1400" kern="0" dirty="0" err="1">
                <a:solidFill>
                  <a:srgbClr val="000000"/>
                </a:solidFill>
                <a:sym typeface="Avenir Book"/>
              </a:rPr>
              <a:t>TeV</a:t>
            </a:r>
            <a:r>
              <a:rPr lang="en-US" sz="1400" kern="0" dirty="0">
                <a:solidFill>
                  <a:srgbClr val="000000"/>
                </a:solidFill>
                <a:sym typeface="Avenir Book"/>
              </a:rPr>
              <a:t> (Energy Frontier)</a:t>
            </a:r>
          </a:p>
          <a:p>
            <a:pPr marL="0" lvl="1" indent="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defRPr sz="3200"/>
            </a:pPr>
            <a:endParaRPr sz="900" kern="0" dirty="0">
              <a:solidFill>
                <a:srgbClr val="000000"/>
              </a:solidFill>
              <a:sym typeface="Avenir Book"/>
            </a:endParaRP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Char char="•"/>
              <a:defRPr sz="3200"/>
            </a:pPr>
            <a:r>
              <a:rPr sz="1400" kern="0" dirty="0">
                <a:solidFill>
                  <a:srgbClr val="000000"/>
                </a:solidFill>
                <a:sym typeface="Avenir Book"/>
              </a:rPr>
              <a:t>CDR in 2012</a:t>
            </a:r>
            <a:r>
              <a:rPr lang="en-US" sz="1400" kern="0" dirty="0">
                <a:solidFill>
                  <a:srgbClr val="000000"/>
                </a:solidFill>
                <a:sym typeface="Avenir Book"/>
              </a:rPr>
              <a:t> with focus on 3 </a:t>
            </a:r>
            <a:r>
              <a:rPr lang="en-US" sz="1400" kern="0" dirty="0" err="1">
                <a:solidFill>
                  <a:srgbClr val="000000"/>
                </a:solidFill>
                <a:sym typeface="Avenir Book"/>
              </a:rPr>
              <a:t>TeV</a:t>
            </a:r>
            <a:r>
              <a:rPr lang="en-US" sz="1400" kern="0" dirty="0">
                <a:solidFill>
                  <a:srgbClr val="000000"/>
                </a:solidFill>
                <a:sym typeface="Avenir Book"/>
              </a:rPr>
              <a:t>. </a:t>
            </a:r>
            <a:r>
              <a:rPr sz="1400" kern="0" dirty="0">
                <a:solidFill>
                  <a:srgbClr val="000000"/>
                </a:solidFill>
                <a:sym typeface="Avenir Book"/>
              </a:rPr>
              <a:t>Updated </a:t>
            </a:r>
            <a:r>
              <a:rPr lang="en-US" sz="1400" kern="0" dirty="0">
                <a:solidFill>
                  <a:srgbClr val="000000"/>
                </a:solidFill>
                <a:sym typeface="Avenir Book"/>
              </a:rPr>
              <a:t>project </a:t>
            </a:r>
            <a:r>
              <a:rPr sz="1400" kern="0" dirty="0">
                <a:solidFill>
                  <a:srgbClr val="000000"/>
                </a:solidFill>
                <a:sym typeface="Avenir Book"/>
              </a:rPr>
              <a:t>overview documents in 2018</a:t>
            </a:r>
            <a:r>
              <a:rPr lang="en-US" sz="1400" kern="0" dirty="0">
                <a:solidFill>
                  <a:srgbClr val="000000"/>
                </a:solidFill>
                <a:sym typeface="Avenir Book"/>
              </a:rPr>
              <a:t> (Project Implementation Plan) with focus 380 GeV for Higgs and top. </a:t>
            </a:r>
          </a:p>
        </p:txBody>
      </p:sp>
      <p:sp>
        <p:nvSpPr>
          <p:cNvPr id="8" name="Accelerating structure prototype for CLIC:…">
            <a:extLst>
              <a:ext uri="{FF2B5EF4-FFF2-40B4-BE49-F238E27FC236}">
                <a16:creationId xmlns:a16="http://schemas.microsoft.com/office/drawing/2014/main" id="{24B238EC-9F87-B243-7266-C29061E62E3C}"/>
              </a:ext>
            </a:extLst>
          </p:cNvPr>
          <p:cNvSpPr txBox="1"/>
          <p:nvPr/>
        </p:nvSpPr>
        <p:spPr>
          <a:xfrm>
            <a:off x="908284" y="3680445"/>
            <a:ext cx="2118113" cy="410690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defTabSz="410766" eaLnBrk="1" fontAlgn="auto">
              <a:spcBef>
                <a:spcPts val="0"/>
              </a:spcBef>
              <a:spcAft>
                <a:spcPts val="0"/>
              </a:spcAft>
              <a:defRPr sz="2800" i="1"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sz="1100" b="1" kern="0" dirty="0">
                <a:solidFill>
                  <a:srgbClr val="000000"/>
                </a:solidFill>
                <a:sym typeface="Avenir Light"/>
              </a:rPr>
              <a:t>Accelerating structure prototype for </a:t>
            </a:r>
            <a:r>
              <a:rPr lang="en-US" sz="1100" b="1" kern="0" dirty="0">
                <a:solidFill>
                  <a:srgbClr val="000000"/>
                </a:solidFill>
                <a:sym typeface="Avenir Light"/>
              </a:rPr>
              <a:t>CLIC</a:t>
            </a:r>
            <a:r>
              <a:rPr sz="1100" b="1" kern="0" dirty="0">
                <a:solidFill>
                  <a:srgbClr val="000000"/>
                </a:solidFill>
                <a:sym typeface="Avenir Light"/>
              </a:rPr>
              <a:t>: 12 GHz  (L~25 cm)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9C5F2A-03F4-545C-0D5D-AB6058A62C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8874" y="2591517"/>
            <a:ext cx="2118113" cy="2177855"/>
          </a:xfrm>
          <a:prstGeom prst="rect">
            <a:avLst/>
          </a:prstGeom>
          <a:effectLst>
            <a:outerShdw blurRad="419100" dist="152400" dir="5400000" algn="ctr" rotWithShape="0">
              <a:schemeClr val="tx1">
                <a:alpha val="39000"/>
              </a:scheme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50CE9D-C150-5553-89D4-9757861BF6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7919" y="3534331"/>
            <a:ext cx="4752081" cy="267247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3C2BBB-BFF2-A470-ECF5-8337F6F09A40}"/>
              </a:ext>
            </a:extLst>
          </p:cNvPr>
          <p:cNvSpPr txBox="1"/>
          <p:nvPr/>
        </p:nvSpPr>
        <p:spPr>
          <a:xfrm>
            <a:off x="87404" y="4763445"/>
            <a:ext cx="5336678" cy="10060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lvl="0" indent="0" algn="l" defTabSz="82153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Avenir Book"/>
                <a:cs typeface="Avenir Book"/>
                <a:sym typeface="Avenir Book"/>
              </a:rPr>
              <a:t>The CLIC accelerator studies are mature:</a:t>
            </a:r>
          </a:p>
          <a:p>
            <a:pPr marL="171450" marR="0" lvl="0" indent="-171450" algn="l" defTabSz="82153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Avenir Book"/>
                <a:cs typeface="Avenir Book"/>
                <a:sym typeface="Avenir Book"/>
              </a:rPr>
              <a:t>Optimised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Avenir Book"/>
                <a:cs typeface="Avenir Book"/>
                <a:sym typeface="Avenir Book"/>
              </a:rPr>
              <a:t> design for cost and power </a:t>
            </a:r>
          </a:p>
          <a:p>
            <a:pPr marL="171450" marR="0" lvl="0" indent="-171450" algn="l" defTabSz="82153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Avenir Book"/>
                <a:cs typeface="Avenir Book"/>
                <a:sym typeface="Avenir Book"/>
              </a:rPr>
              <a:t>Many tests in CTF3, FELs, light-sources and test-stands</a:t>
            </a:r>
          </a:p>
          <a:p>
            <a:pPr marL="171450" marR="0" lvl="0" indent="-171450" algn="l" defTabSz="82153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Avenir Book"/>
                <a:cs typeface="Avenir Book"/>
                <a:sym typeface="Avenir Book"/>
              </a:rPr>
              <a:t>Technical developments of “all” key elements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FCA78D-6131-4411-0AB8-2D0FE6A8B6CB}"/>
              </a:ext>
            </a:extLst>
          </p:cNvPr>
          <p:cNvSpPr txBox="1"/>
          <p:nvPr/>
        </p:nvSpPr>
        <p:spPr>
          <a:xfrm>
            <a:off x="8129116" y="81281"/>
            <a:ext cx="3992183" cy="36061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defRPr sz="3200"/>
            </a:pPr>
            <a:r>
              <a:rPr lang="en-US" sz="1600" kern="0" dirty="0">
                <a:solidFill>
                  <a:srgbClr val="000000"/>
                </a:solidFill>
                <a:sym typeface="Avenir Book"/>
              </a:rPr>
              <a:t>Recent talks: </a:t>
            </a:r>
            <a:r>
              <a:rPr lang="en-US" sz="1600" kern="0" dirty="0">
                <a:solidFill>
                  <a:srgbClr val="000000"/>
                </a:solidFill>
                <a:sym typeface="Avenir Book"/>
                <a:hlinkClick r:id="rId5"/>
              </a:rPr>
              <a:t>eeFACT-I1</a:t>
            </a:r>
            <a:r>
              <a:rPr lang="en-US" sz="1600" kern="0" dirty="0">
                <a:solidFill>
                  <a:srgbClr val="000000"/>
                </a:solidFill>
                <a:sym typeface="Avenir Book"/>
              </a:rPr>
              <a:t> and </a:t>
            </a:r>
            <a:r>
              <a:rPr lang="en-US" sz="1600" kern="0" dirty="0">
                <a:solidFill>
                  <a:srgbClr val="000000"/>
                </a:solidFill>
                <a:sym typeface="Avenir Book"/>
                <a:hlinkClick r:id="rId6"/>
              </a:rPr>
              <a:t>eeFACTI2</a:t>
            </a:r>
            <a:endParaRPr lang="en-US" sz="1000" kern="0" dirty="0">
              <a:solidFill>
                <a:srgbClr val="000000"/>
              </a:solidFill>
              <a:sym typeface="Avenir Book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144A0F-DACA-04C5-CAFD-2F7023657D2D}"/>
              </a:ext>
            </a:extLst>
          </p:cNvPr>
          <p:cNvSpPr txBox="1"/>
          <p:nvPr/>
        </p:nvSpPr>
        <p:spPr>
          <a:xfrm>
            <a:off x="361741" y="5953999"/>
            <a:ext cx="22381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From: Steinar Stapnes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1884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657AB-5CCF-08E2-D470-410A3F13E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collider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5C156A-99B3-6937-FB32-CFF8E8F1E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Muon cooling system requires RF cavities operating at </a:t>
            </a:r>
            <a:r>
              <a:rPr lang="en-US" dirty="0">
                <a:solidFill>
                  <a:srgbClr val="FF0000"/>
                </a:solidFill>
              </a:rPr>
              <a:t>high-gradient AND in a strong magnetic field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Normal conducting copper, possibly </a:t>
            </a:r>
            <a:r>
              <a:rPr lang="en-US" dirty="0" err="1"/>
              <a:t>cryo</a:t>
            </a:r>
            <a:r>
              <a:rPr lang="en-US" dirty="0"/>
              <a:t>:  </a:t>
            </a:r>
            <a:r>
              <a:rPr lang="en-US" u="sng" dirty="0"/>
              <a:t>baseline option</a:t>
            </a:r>
            <a:endParaRPr lang="en-US" dirty="0"/>
          </a:p>
          <a:p>
            <a:r>
              <a:rPr lang="en-US" dirty="0"/>
              <a:t>A dream: </a:t>
            </a:r>
            <a:r>
              <a:rPr lang="en-US" dirty="0">
                <a:solidFill>
                  <a:srgbClr val="FF0000"/>
                </a:solidFill>
              </a:rPr>
              <a:t>High-Temperature Superconductors </a:t>
            </a:r>
            <a:r>
              <a:rPr lang="en-US" dirty="0"/>
              <a:t>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04FBE1-DF7A-1840-4D3A-4CFD20C7334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E39881-5D3A-6834-0627-68BA202ADF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7C8AA5-D868-7D94-19EB-02F5AEB2D6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2D62455-B548-5B49-5A6F-1FFCA7EEF487}"/>
              </a:ext>
            </a:extLst>
          </p:cNvPr>
          <p:cNvGrpSpPr/>
          <p:nvPr/>
        </p:nvGrpSpPr>
        <p:grpSpPr>
          <a:xfrm>
            <a:off x="3556658" y="1567543"/>
            <a:ext cx="5078683" cy="2673098"/>
            <a:chOff x="2990143" y="1688123"/>
            <a:chExt cx="5078683" cy="2673098"/>
          </a:xfrm>
        </p:grpSpPr>
        <p:pic>
          <p:nvPicPr>
            <p:cNvPr id="7" name="image2.png">
              <a:extLst>
                <a:ext uri="{FF2B5EF4-FFF2-40B4-BE49-F238E27FC236}">
                  <a16:creationId xmlns:a16="http://schemas.microsoft.com/office/drawing/2014/main" id="{0DDDD69D-8D03-67C4-420B-F3E299AD45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41347" r="48337"/>
            <a:stretch/>
          </p:blipFill>
          <p:spPr>
            <a:xfrm>
              <a:off x="2990143" y="1807432"/>
              <a:ext cx="4787281" cy="2553789"/>
            </a:xfrm>
            <a:prstGeom prst="rect">
              <a:avLst/>
            </a:prstGeom>
            <a:ln/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91D16D4-5D38-87F1-DF7C-DD74877B4A88}"/>
                </a:ext>
              </a:extLst>
            </p:cNvPr>
            <p:cNvSpPr/>
            <p:nvPr/>
          </p:nvSpPr>
          <p:spPr>
            <a:xfrm>
              <a:off x="6840000" y="1688123"/>
              <a:ext cx="1228826" cy="13062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CCED480-E580-3546-C58F-C479C0D260BB}"/>
                </a:ext>
              </a:extLst>
            </p:cNvPr>
            <p:cNvSpPr/>
            <p:nvPr/>
          </p:nvSpPr>
          <p:spPr>
            <a:xfrm>
              <a:off x="7526215" y="2672862"/>
              <a:ext cx="361741" cy="4114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A13C67A0-5854-2814-08EC-0C573FEE06AE}"/>
              </a:ext>
            </a:extLst>
          </p:cNvPr>
          <p:cNvSpPr/>
          <p:nvPr/>
        </p:nvSpPr>
        <p:spPr>
          <a:xfrm>
            <a:off x="5697414" y="2662295"/>
            <a:ext cx="1142585" cy="176294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853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C0FBB-1C7A-E7EF-DCDC-37C409872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remarks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E798D-CBB2-230F-CE4D-330E6C865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No data </a:t>
            </a:r>
            <a:r>
              <a:rPr lang="en-US" dirty="0"/>
              <a:t>exist for modern HTS at </a:t>
            </a:r>
            <a:r>
              <a:rPr lang="en-US" dirty="0">
                <a:solidFill>
                  <a:srgbClr val="FF0000"/>
                </a:solidFill>
              </a:rPr>
              <a:t>high-gradient RF </a:t>
            </a:r>
            <a:r>
              <a:rPr lang="en-US" dirty="0"/>
              <a:t>(either samples or cavities): </a:t>
            </a:r>
            <a:r>
              <a:rPr lang="en-US" dirty="0">
                <a:solidFill>
                  <a:srgbClr val="FF0000"/>
                </a:solidFill>
              </a:rPr>
              <a:t>experiments needed</a:t>
            </a:r>
          </a:p>
          <a:p>
            <a:r>
              <a:rPr lang="en-US" dirty="0"/>
              <a:t>Fabrication technologies for real cavities must be developed: 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wider soldered tapes within the </a:t>
            </a:r>
            <a:r>
              <a:rPr lang="en-US" dirty="0" err="1">
                <a:solidFill>
                  <a:srgbClr val="FF0000"/>
                </a:solidFill>
              </a:rPr>
              <a:t>iFAST</a:t>
            </a:r>
            <a:r>
              <a:rPr lang="en-US" dirty="0">
                <a:solidFill>
                  <a:srgbClr val="FF0000"/>
                </a:solidFill>
              </a:rPr>
              <a:t> collaboration “HIGHEST”</a:t>
            </a:r>
            <a:endParaRPr lang="en-US" dirty="0"/>
          </a:p>
          <a:p>
            <a:r>
              <a:rPr lang="en-US" dirty="0"/>
              <a:t>Eventually, develop a </a:t>
            </a:r>
            <a:r>
              <a:rPr lang="en-US" dirty="0">
                <a:solidFill>
                  <a:srgbClr val="FF0000"/>
                </a:solidFill>
              </a:rPr>
              <a:t>direct HTS coating </a:t>
            </a:r>
            <a:r>
              <a:rPr lang="en-US" dirty="0"/>
              <a:t>technique </a:t>
            </a:r>
            <a:r>
              <a:rPr lang="en-US" dirty="0">
                <a:solidFill>
                  <a:srgbClr val="FF0000"/>
                </a:solidFill>
              </a:rPr>
              <a:t>on copper</a:t>
            </a:r>
          </a:p>
          <a:p>
            <a:endParaRPr lang="en-US" dirty="0"/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F1688C-D094-D07E-655F-BD5141EC58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ADD3F-3FA9-2031-4F63-6E27448EDC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903A9-0095-FFF7-39C3-B089ECEA7B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5550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51051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4D775-34BB-0419-9DA0-4915CAD63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High-temperature Superconductors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D8D943-5F5F-2BDC-2C5E-E22CBF83A1A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68E0C0-0E84-9CFA-6F5E-69B1CAD335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468322-D3AF-22A4-E64E-4A618AD534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7868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62270B-08E2-4B32-A81C-25BF5003294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0A3FDD-484F-47CA-AA71-332B283146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63B43-8479-44C5-900E-FDFC221621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CC458A1-5570-41A7-B5D2-1519F9C2E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Superconductors zoo</a:t>
            </a:r>
            <a:endParaRPr lang="en-GB" dirty="0"/>
          </a:p>
        </p:txBody>
      </p:sp>
      <p:pic>
        <p:nvPicPr>
          <p:cNvPr id="7" name="Picture 6" descr="A picture containing light&#10;&#10;Description automatically generated">
            <a:extLst>
              <a:ext uri="{FF2B5EF4-FFF2-40B4-BE49-F238E27FC236}">
                <a16:creationId xmlns:a16="http://schemas.microsoft.com/office/drawing/2014/main" id="{C5F04481-277C-46A3-B817-C06EC5CFC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474" y="822387"/>
            <a:ext cx="8813053" cy="49986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53184F6-04CF-4A8F-BCDD-69BEE06F8C33}"/>
              </a:ext>
            </a:extLst>
          </p:cNvPr>
          <p:cNvSpPr txBox="1"/>
          <p:nvPr/>
        </p:nvSpPr>
        <p:spPr>
          <a:xfrm>
            <a:off x="1" y="5975889"/>
            <a:ext cx="6470043" cy="256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67" dirty="0">
                <a:solidFill>
                  <a:srgbClr val="000000"/>
                </a:solidFill>
              </a:rPr>
              <a:t>By </a:t>
            </a:r>
            <a:r>
              <a:rPr lang="en-GB" sz="1067" dirty="0" err="1">
                <a:solidFill>
                  <a:srgbClr val="000000"/>
                </a:solidFill>
              </a:rPr>
              <a:t>PJRay</a:t>
            </a:r>
            <a:r>
              <a:rPr lang="en-GB" sz="1067" dirty="0">
                <a:solidFill>
                  <a:srgbClr val="000000"/>
                </a:solidFill>
              </a:rPr>
              <a:t> - Own work, CC BY-SA 4.0, https://commons.wikimedia.org/w/index.php?curid=46193149</a:t>
            </a:r>
          </a:p>
        </p:txBody>
      </p:sp>
    </p:spTree>
    <p:extLst>
      <p:ext uri="{BB962C8B-B14F-4D97-AF65-F5344CB8AC3E}">
        <p14:creationId xmlns:p14="http://schemas.microsoft.com/office/powerpoint/2010/main" val="34943150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9B9A-70DC-4C0D-B973-12E5D570A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Zoo of superconductors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909A41-5788-4192-8BE3-E504690021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209C2C-CEE3-4A3C-9549-3C9529B09A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4393E8-BD14-43C0-A2CE-CBB3286628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11" name="Picture 10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5DDB0C38-CADD-417F-845B-47919102F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4516" y="550613"/>
            <a:ext cx="7551173" cy="5486398"/>
          </a:xfrm>
          <a:prstGeom prst="rect">
            <a:avLst/>
          </a:prstGeom>
        </p:spPr>
      </p:pic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E9A96D58-CE0F-44ED-87DC-105CFEC576AF}"/>
              </a:ext>
            </a:extLst>
          </p:cNvPr>
          <p:cNvSpPr txBox="1"/>
          <p:nvPr/>
        </p:nvSpPr>
        <p:spPr>
          <a:xfrm>
            <a:off x="115145" y="6010625"/>
            <a:ext cx="7121397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https://nationalmaglab.org/magnet-development/applied-superconductivity-center/plots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2D9DDF-84DA-48E9-AAE4-3CB33A8FDD82}"/>
              </a:ext>
            </a:extLst>
          </p:cNvPr>
          <p:cNvSpPr txBox="1"/>
          <p:nvPr/>
        </p:nvSpPr>
        <p:spPr>
          <a:xfrm>
            <a:off x="415966" y="1055535"/>
            <a:ext cx="325987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J</a:t>
            </a:r>
            <a:r>
              <a:rPr lang="en-US" sz="2000" baseline="-25000" dirty="0"/>
              <a:t>c</a:t>
            </a:r>
            <a:r>
              <a:rPr lang="en-US" sz="2000" dirty="0"/>
              <a:t> may vary of orders of magnitude.</a:t>
            </a:r>
          </a:p>
          <a:p>
            <a:r>
              <a:rPr lang="en-US" sz="2000" dirty="0"/>
              <a:t>H</a:t>
            </a:r>
            <a:r>
              <a:rPr lang="en-US" sz="2000" baseline="-25000" dirty="0"/>
              <a:t>c2</a:t>
            </a:r>
            <a:r>
              <a:rPr lang="en-US" sz="2000" dirty="0"/>
              <a:t> has much smaller variation.</a:t>
            </a:r>
          </a:p>
          <a:p>
            <a:endParaRPr lang="en-US" sz="2000" dirty="0"/>
          </a:p>
          <a:p>
            <a:r>
              <a:rPr lang="en-US" sz="2000" dirty="0">
                <a:solidFill>
                  <a:srgbClr val="FF0000"/>
                </a:solidFill>
              </a:rPr>
              <a:t>YBCO most promising candidate</a:t>
            </a:r>
          </a:p>
          <a:p>
            <a:endParaRPr lang="en-US" sz="2000" dirty="0"/>
          </a:p>
          <a:p>
            <a:r>
              <a:rPr lang="en-US" sz="2000" dirty="0" err="1"/>
              <a:t>NbTi</a:t>
            </a:r>
            <a:r>
              <a:rPr lang="en-US" sz="2000" dirty="0"/>
              <a:t> – </a:t>
            </a:r>
            <a:r>
              <a:rPr lang="en-US" sz="2000" dirty="0" err="1"/>
              <a:t>NbTiN</a:t>
            </a:r>
            <a:r>
              <a:rPr lang="en-US" sz="2000" dirty="0"/>
              <a:t> possible candidates at B &lt; 10T</a:t>
            </a:r>
          </a:p>
          <a:p>
            <a:endParaRPr lang="en-US" sz="2000" dirty="0"/>
          </a:p>
          <a:p>
            <a:r>
              <a:rPr lang="en-US" sz="2000" dirty="0"/>
              <a:t>Nb</a:t>
            </a:r>
            <a:r>
              <a:rPr lang="en-US" sz="2000" baseline="-25000" dirty="0"/>
              <a:t>3</a:t>
            </a:r>
            <a:r>
              <a:rPr lang="en-US" sz="2000" dirty="0"/>
              <a:t>Sn for B &lt; 15 T</a:t>
            </a:r>
          </a:p>
          <a:p>
            <a:endParaRPr lang="en-US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62749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9B9A-70DC-4C0D-B973-12E5D570A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Zoo of superconductors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909A41-5788-4192-8BE3-E504690021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209C2C-CEE3-4A3C-9549-3C9529B09A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4393E8-BD14-43C0-A2CE-CBB3286628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A1FB9037-ED33-44B8-9549-4EBA928C15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5587" y="603553"/>
            <a:ext cx="7433187" cy="5255496"/>
          </a:xfrm>
          <a:prstGeom prst="rect">
            <a:avLst/>
          </a:prstGeom>
        </p:spPr>
      </p:pic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E9A96D58-CE0F-44ED-87DC-105CFEC576AF}"/>
              </a:ext>
            </a:extLst>
          </p:cNvPr>
          <p:cNvSpPr txBox="1"/>
          <p:nvPr/>
        </p:nvSpPr>
        <p:spPr>
          <a:xfrm>
            <a:off x="223300" y="5931511"/>
            <a:ext cx="8222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https://nationalmaglab.org/magnet-development/applied-superconductivity-center/plots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2D9DDF-84DA-48E9-AAE4-3CB33A8FDD82}"/>
              </a:ext>
            </a:extLst>
          </p:cNvPr>
          <p:cNvSpPr txBox="1"/>
          <p:nvPr/>
        </p:nvSpPr>
        <p:spPr>
          <a:xfrm>
            <a:off x="697982" y="1945139"/>
            <a:ext cx="1983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Pinning force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42704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03B6E-2283-AEA6-D629-8A052FB87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First: a caveat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3F409D-EE8D-0292-E212-257EA6AF20B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8849F7-68C5-9646-5536-3225E2C2E5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CF3EE9-5FF5-6A77-4964-130508168A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E5FAB14-C56C-DC75-3D78-B624C33CDB0F}"/>
              </a:ext>
            </a:extLst>
          </p:cNvPr>
          <p:cNvGrpSpPr/>
          <p:nvPr/>
        </p:nvGrpSpPr>
        <p:grpSpPr>
          <a:xfrm>
            <a:off x="231132" y="952911"/>
            <a:ext cx="6741092" cy="4999877"/>
            <a:chOff x="231132" y="1100689"/>
            <a:chExt cx="6741092" cy="499987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24B46BF-BC5F-BDA4-694F-7D481A9ACADF}"/>
                </a:ext>
              </a:extLst>
            </p:cNvPr>
            <p:cNvGrpSpPr/>
            <p:nvPr/>
          </p:nvGrpSpPr>
          <p:grpSpPr>
            <a:xfrm>
              <a:off x="440126" y="1100689"/>
              <a:ext cx="6532098" cy="4999877"/>
              <a:chOff x="199496" y="879307"/>
              <a:chExt cx="6532098" cy="4999877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4889539-7A16-F189-394C-0C3D9047AF43}"/>
                  </a:ext>
                </a:extLst>
              </p:cNvPr>
              <p:cNvGrpSpPr/>
              <p:nvPr/>
            </p:nvGrpSpPr>
            <p:grpSpPr>
              <a:xfrm>
                <a:off x="199496" y="879307"/>
                <a:ext cx="6532098" cy="4999877"/>
                <a:chOff x="199496" y="1229688"/>
                <a:chExt cx="6532098" cy="4999877"/>
              </a:xfrm>
            </p:grpSpPr>
            <p:grpSp>
              <p:nvGrpSpPr>
                <p:cNvPr id="12" name="Agrupar 80">
                  <a:extLst>
                    <a:ext uri="{FF2B5EF4-FFF2-40B4-BE49-F238E27FC236}">
                      <a16:creationId xmlns:a16="http://schemas.microsoft.com/office/drawing/2014/main" id="{900D700E-E2FA-208D-25DF-68AFD8D6FF15}"/>
                    </a:ext>
                  </a:extLst>
                </p:cNvPr>
                <p:cNvGrpSpPr/>
                <p:nvPr/>
              </p:nvGrpSpPr>
              <p:grpSpPr>
                <a:xfrm>
                  <a:off x="199496" y="1229688"/>
                  <a:ext cx="6532098" cy="4999877"/>
                  <a:chOff x="149622" y="922266"/>
                  <a:chExt cx="4899073" cy="3749908"/>
                </a:xfrm>
              </p:grpSpPr>
              <p:grpSp>
                <p:nvGrpSpPr>
                  <p:cNvPr id="15" name="Group 41">
                    <a:extLst>
                      <a:ext uri="{FF2B5EF4-FFF2-40B4-BE49-F238E27FC236}">
                        <a16:creationId xmlns:a16="http://schemas.microsoft.com/office/drawing/2014/main" id="{61457101-8E06-B5BE-0F99-740853D760B3}"/>
                      </a:ext>
                    </a:extLst>
                  </p:cNvPr>
                  <p:cNvGrpSpPr/>
                  <p:nvPr/>
                </p:nvGrpSpPr>
                <p:grpSpPr>
                  <a:xfrm>
                    <a:off x="149622" y="922266"/>
                    <a:ext cx="4899073" cy="3749908"/>
                    <a:chOff x="207962" y="1468438"/>
                    <a:chExt cx="6532097" cy="4999877"/>
                  </a:xfrm>
                </p:grpSpPr>
                <p:grpSp>
                  <p:nvGrpSpPr>
                    <p:cNvPr id="18" name="Group 42">
                      <a:extLst>
                        <a:ext uri="{FF2B5EF4-FFF2-40B4-BE49-F238E27FC236}">
                          <a16:creationId xmlns:a16="http://schemas.microsoft.com/office/drawing/2014/main" id="{EFE2B2B8-EDDD-53D1-0461-E413802D86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07962" y="1468438"/>
                      <a:ext cx="6532097" cy="4999877"/>
                      <a:chOff x="407987" y="1468438"/>
                      <a:chExt cx="6532097" cy="4999877"/>
                    </a:xfrm>
                  </p:grpSpPr>
                  <p:pic>
                    <p:nvPicPr>
                      <p:cNvPr id="20" name="Picture 44">
                        <a:extLst>
                          <a:ext uri="{FF2B5EF4-FFF2-40B4-BE49-F238E27FC236}">
                            <a16:creationId xmlns:a16="http://schemas.microsoft.com/office/drawing/2014/main" id="{12E80C19-7425-2D9C-6628-83081229B729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07987" y="1468438"/>
                        <a:ext cx="6532097" cy="4999877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21" name="TextBox 46">
                        <a:extLst>
                          <a:ext uri="{FF2B5EF4-FFF2-40B4-BE49-F238E27FC236}">
                            <a16:creationId xmlns:a16="http://schemas.microsoft.com/office/drawing/2014/main" id="{BF57D7F2-FDF9-F2C7-B836-C7C29E773163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544281" y="4973396"/>
                        <a:ext cx="1964257" cy="2078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>
                        <a:spAutoFit/>
                      </a:bodyPr>
                      <a:lstStyle/>
                      <a:p>
                        <a:pPr algn="ctr"/>
                        <a:r>
                          <a:rPr lang="en-US" sz="1351" dirty="0">
                            <a:solidFill>
                              <a:srgbClr val="BC5E00"/>
                            </a:solidFill>
                            <a:latin typeface="Lato Black" panose="020F0A02020204030203" pitchFamily="34" charset="0"/>
                          </a:rPr>
                          <a:t>Bulk Nb</a:t>
                        </a:r>
                        <a:endParaRPr lang="en-GB" sz="1351" dirty="0">
                          <a:solidFill>
                            <a:srgbClr val="BC5E00"/>
                          </a:solidFill>
                          <a:latin typeface="Lato Black" panose="020F0A02020204030203" pitchFamily="34" charset="0"/>
                        </a:endParaRPr>
                      </a:p>
                    </p:txBody>
                  </p:sp>
                </p:grpSp>
                <p:pic>
                  <p:nvPicPr>
                    <p:cNvPr id="19" name="Picture 43">
                      <a:extLst>
                        <a:ext uri="{FF2B5EF4-FFF2-40B4-BE49-F238E27FC236}">
                          <a16:creationId xmlns:a16="http://schemas.microsoft.com/office/drawing/2014/main" id="{0A46051C-8A16-FAAB-0578-B4D023905D7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3"/>
                    <a:srcRect l="21733" t="13844" r="52146" b="36670"/>
                    <a:stretch/>
                  </p:blipFill>
                  <p:spPr>
                    <a:xfrm>
                      <a:off x="1625600" y="2159000"/>
                      <a:ext cx="1708150" cy="2476971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16" name="Retângulo 89">
                    <a:extLst>
                      <a:ext uri="{FF2B5EF4-FFF2-40B4-BE49-F238E27FC236}">
                        <a16:creationId xmlns:a16="http://schemas.microsoft.com/office/drawing/2014/main" id="{EB02FBA8-27A9-92D6-17EE-8A41AB13668B}"/>
                      </a:ext>
                    </a:extLst>
                  </p:cNvPr>
                  <p:cNvSpPr/>
                  <p:nvPr/>
                </p:nvSpPr>
                <p:spPr>
                  <a:xfrm>
                    <a:off x="2604156" y="3316679"/>
                    <a:ext cx="203732" cy="12306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 sz="2400"/>
                  </a:p>
                </p:txBody>
              </p:sp>
              <p:sp>
                <p:nvSpPr>
                  <p:cNvPr id="17" name="Retângulo 86">
                    <a:extLst>
                      <a:ext uri="{FF2B5EF4-FFF2-40B4-BE49-F238E27FC236}">
                        <a16:creationId xmlns:a16="http://schemas.microsoft.com/office/drawing/2014/main" id="{AA00C9C4-348D-81B0-25A9-012213A19CA0}"/>
                      </a:ext>
                    </a:extLst>
                  </p:cNvPr>
                  <p:cNvSpPr/>
                  <p:nvPr/>
                </p:nvSpPr>
                <p:spPr>
                  <a:xfrm>
                    <a:off x="356332" y="1651000"/>
                    <a:ext cx="403332" cy="205586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 sz="2400"/>
                  </a:p>
                </p:txBody>
              </p:sp>
            </p:grpSp>
            <p:sp>
              <p:nvSpPr>
                <p:cNvPr id="13" name="TextBox 6">
                  <a:extLst>
                    <a:ext uri="{FF2B5EF4-FFF2-40B4-BE49-F238E27FC236}">
                      <a16:creationId xmlns:a16="http://schemas.microsoft.com/office/drawing/2014/main" id="{198C4712-DA03-D655-8A97-9F32D584F5F6}"/>
                    </a:ext>
                  </a:extLst>
                </p:cNvPr>
                <p:cNvSpPr txBox="1"/>
                <p:nvPr/>
              </p:nvSpPr>
              <p:spPr>
                <a:xfrm>
                  <a:off x="2986780" y="1943441"/>
                  <a:ext cx="1964257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600" dirty="0" err="1">
                      <a:latin typeface="Lato Black" panose="020F0A02020204030203" pitchFamily="34" charset="0"/>
                    </a:rPr>
                    <a:t>HiPIMS</a:t>
                  </a:r>
                  <a:r>
                    <a:rPr lang="en-US" sz="1600" dirty="0">
                      <a:latin typeface="Lato Black" panose="020F0A02020204030203" pitchFamily="34" charset="0"/>
                    </a:rPr>
                    <a:t> +DC Bias</a:t>
                  </a:r>
                  <a:endParaRPr lang="en-GB" sz="1600" dirty="0">
                    <a:latin typeface="Lato Black" panose="020F0A02020204030203" pitchFamily="34" charset="0"/>
                  </a:endParaRPr>
                </a:p>
              </p:txBody>
            </p:sp>
            <p:sp>
              <p:nvSpPr>
                <p:cNvPr id="14" name="TextBox 23">
                  <a:extLst>
                    <a:ext uri="{FF2B5EF4-FFF2-40B4-BE49-F238E27FC236}">
                      <a16:creationId xmlns:a16="http://schemas.microsoft.com/office/drawing/2014/main" id="{21D7DA03-04B5-BF0E-164A-B5DAB3EE9AE8}"/>
                    </a:ext>
                  </a:extLst>
                </p:cNvPr>
                <p:cNvSpPr txBox="1"/>
                <p:nvPr/>
              </p:nvSpPr>
              <p:spPr>
                <a:xfrm>
                  <a:off x="3486211" y="2151854"/>
                  <a:ext cx="1699160" cy="2974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333" i="1" dirty="0">
                      <a:solidFill>
                        <a:srgbClr val="141C41"/>
                      </a:solidFill>
                      <a:latin typeface="Arial" panose="020B0604020202020204" pitchFamily="34" charset="0"/>
                    </a:rPr>
                    <a:t>Nb/Cu samples </a:t>
                  </a:r>
                </a:p>
              </p:txBody>
            </p: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519B957-5448-634E-A9E8-FFE2FC0A75FE}"/>
                  </a:ext>
                </a:extLst>
              </p:cNvPr>
              <p:cNvSpPr txBox="1"/>
              <p:nvPr/>
            </p:nvSpPr>
            <p:spPr>
              <a:xfrm>
                <a:off x="2156571" y="4258997"/>
                <a:ext cx="1954521" cy="2464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008686"/>
                    </a:solidFill>
                    <a:latin typeface="Lato Black" panose="020F0A02020204030203" pitchFamily="34" charset="0"/>
                  </a:rPr>
                  <a:t>HIE-ISOLDE</a:t>
                </a:r>
                <a:endParaRPr lang="en-GB" sz="1200" dirty="0">
                  <a:solidFill>
                    <a:srgbClr val="008686"/>
                  </a:solidFill>
                  <a:latin typeface="Lato Black" panose="020F0A02020204030203" pitchFamily="34" charset="0"/>
                </a:endParaRP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1A55492F-974F-BBEC-8313-E6D2FB8295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47430" t="61251" r="44724" b="29940"/>
              <a:stretch/>
            </p:blipFill>
            <p:spPr>
              <a:xfrm>
                <a:off x="2541612" y="3958378"/>
                <a:ext cx="535110" cy="462516"/>
              </a:xfrm>
              <a:prstGeom prst="rect">
                <a:avLst/>
              </a:prstGeom>
            </p:spPr>
          </p:pic>
        </p:grpSp>
        <p:pic>
          <p:nvPicPr>
            <p:cNvPr id="8" name="Picture 10">
              <a:extLst>
                <a:ext uri="{FF2B5EF4-FFF2-40B4-BE49-F238E27FC236}">
                  <a16:creationId xmlns:a16="http://schemas.microsoft.com/office/drawing/2014/main" id="{4B2FBD22-34E9-9785-C50B-0F22314B2AD6}"/>
                </a:ext>
              </a:extLst>
            </p:cNvPr>
            <p:cNvPicPr/>
            <p:nvPr/>
          </p:nvPicPr>
          <p:blipFill rotWithShape="1">
            <a:blip r:embed="rId2"/>
            <a:srcRect t="43231" r="88048" b="27837"/>
            <a:stretch/>
          </p:blipFill>
          <p:spPr>
            <a:xfrm>
              <a:off x="231132" y="2239646"/>
              <a:ext cx="1000186" cy="1852488"/>
            </a:xfrm>
            <a:prstGeom prst="rect">
              <a:avLst/>
            </a:prstGeom>
          </p:spPr>
        </p:pic>
      </p:grpSp>
      <p:sp>
        <p:nvSpPr>
          <p:cNvPr id="22" name="Retângulo 28">
            <a:extLst>
              <a:ext uri="{FF2B5EF4-FFF2-40B4-BE49-F238E27FC236}">
                <a16:creationId xmlns:a16="http://schemas.microsoft.com/office/drawing/2014/main" id="{B96BD841-002F-17FD-12EF-A4243A112E18}"/>
              </a:ext>
            </a:extLst>
          </p:cNvPr>
          <p:cNvSpPr/>
          <p:nvPr/>
        </p:nvSpPr>
        <p:spPr>
          <a:xfrm>
            <a:off x="6753287" y="1710080"/>
            <a:ext cx="499858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33A0"/>
                </a:solidFill>
                <a:ea typeface="Open Sans Bold" pitchFamily="2" charset="0"/>
                <a:cs typeface="Open Sans Bold" pitchFamily="2" charset="0"/>
              </a:rPr>
              <a:t>J</a:t>
            </a:r>
            <a:r>
              <a:rPr lang="en-US" sz="2000" baseline="-15000" dirty="0">
                <a:solidFill>
                  <a:srgbClr val="0033A0"/>
                </a:solidFill>
                <a:ea typeface="Open Sans Bold" pitchFamily="2" charset="0"/>
                <a:cs typeface="Open Sans Bold" pitchFamily="2" charset="0"/>
              </a:rPr>
              <a:t>C</a:t>
            </a:r>
            <a:r>
              <a:rPr lang="en-US" sz="2000" dirty="0">
                <a:solidFill>
                  <a:srgbClr val="0033A0"/>
                </a:solidFill>
                <a:ea typeface="Open Sans Bold" pitchFamily="2" charset="0"/>
                <a:cs typeface="Open Sans Bold" pitchFamily="2" charset="0"/>
              </a:rPr>
              <a:t> decrease is guiding the development of Nb/Cu films</a:t>
            </a:r>
          </a:p>
          <a:p>
            <a:r>
              <a:rPr lang="en-US" sz="2000" dirty="0">
                <a:solidFill>
                  <a:srgbClr val="0033A0"/>
                </a:solidFill>
                <a:ea typeface="Open Sans Bold" pitchFamily="2" charset="0"/>
                <a:cs typeface="Open Sans Bold" pitchFamily="2" charset="0"/>
              </a:rPr>
              <a:t>Rationale: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  <a:ea typeface="Open Sans Bold" pitchFamily="2" charset="0"/>
                <a:cs typeface="Open Sans Bold" pitchFamily="2" charset="0"/>
              </a:rPr>
              <a:t>Results from HIE-ISOLDE and bulk Nb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  <a:ea typeface="Open Sans Bold" pitchFamily="2" charset="0"/>
                <a:cs typeface="Open Sans Bold" pitchFamily="2" charset="0"/>
              </a:rPr>
              <a:t>Modelling of losses as hysteretic losses from RF </a:t>
            </a:r>
            <a:r>
              <a:rPr lang="en-US" sz="2000" dirty="0" err="1">
                <a:solidFill>
                  <a:srgbClr val="0033A0"/>
                </a:solidFill>
                <a:ea typeface="Open Sans Bold" pitchFamily="2" charset="0"/>
                <a:cs typeface="Open Sans Bold" pitchFamily="2" charset="0"/>
              </a:rPr>
              <a:t>fluxons</a:t>
            </a:r>
            <a:r>
              <a:rPr lang="en-US" sz="2000" dirty="0">
                <a:solidFill>
                  <a:srgbClr val="0033A0"/>
                </a:solidFill>
                <a:ea typeface="Open Sans Bold" pitchFamily="2" charset="0"/>
                <a:cs typeface="Open Sans Bold" pitchFamily="2" charset="0"/>
              </a:rPr>
              <a:t> penetration</a:t>
            </a:r>
          </a:p>
          <a:p>
            <a:endParaRPr lang="en-US" sz="2000" dirty="0">
              <a:solidFill>
                <a:srgbClr val="0033A0"/>
              </a:solidFill>
              <a:ea typeface="Open Sans Bold" pitchFamily="2" charset="0"/>
              <a:cs typeface="Open Sans Bold" pitchFamily="2" charset="0"/>
            </a:endParaRPr>
          </a:p>
          <a:p>
            <a:r>
              <a:rPr lang="en-US" sz="2000" dirty="0">
                <a:solidFill>
                  <a:srgbClr val="FF0000"/>
                </a:solidFill>
                <a:ea typeface="Open Sans Bold" pitchFamily="2" charset="0"/>
                <a:cs typeface="Open Sans Bold" pitchFamily="2" charset="0"/>
              </a:rPr>
              <a:t>Existing HTS Coated Conductors might not be the best choice at high-gradient RF, </a:t>
            </a:r>
            <a:r>
              <a:rPr lang="en-US" sz="2000" dirty="0">
                <a:solidFill>
                  <a:srgbClr val="0033A0"/>
                </a:solidFill>
                <a:ea typeface="Open Sans Bold" pitchFamily="2" charset="0"/>
                <a:cs typeface="Open Sans Bold" pitchFamily="2" charset="0"/>
              </a:rPr>
              <a:t>being optimized for flux pinning</a:t>
            </a:r>
          </a:p>
        </p:txBody>
      </p:sp>
      <p:sp>
        <p:nvSpPr>
          <p:cNvPr id="24" name="Retângulo 22">
            <a:extLst>
              <a:ext uri="{FF2B5EF4-FFF2-40B4-BE49-F238E27FC236}">
                <a16:creationId xmlns:a16="http://schemas.microsoft.com/office/drawing/2014/main" id="{E2719A6C-FEFD-6C0F-B415-4C51DC72A3AC}"/>
              </a:ext>
            </a:extLst>
          </p:cNvPr>
          <p:cNvSpPr/>
          <p:nvPr/>
        </p:nvSpPr>
        <p:spPr>
          <a:xfrm>
            <a:off x="1742202" y="4685307"/>
            <a:ext cx="1814611" cy="2565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2000" dirty="0">
                <a:solidFill>
                  <a:srgbClr val="000000"/>
                </a:solidFill>
              </a:rPr>
              <a:t>4K, 250mT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70B2696-3ED9-0FD7-9A46-4AD250E8DE9B}"/>
              </a:ext>
            </a:extLst>
          </p:cNvPr>
          <p:cNvSpPr txBox="1"/>
          <p:nvPr/>
        </p:nvSpPr>
        <p:spPr>
          <a:xfrm>
            <a:off x="8879709" y="5983431"/>
            <a:ext cx="30480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dirty="0">
                <a:solidFill>
                  <a:srgbClr val="000000"/>
                </a:solidFill>
              </a:rPr>
              <a:t>From: Carlota Pereira Carlos</a:t>
            </a:r>
          </a:p>
        </p:txBody>
      </p:sp>
    </p:spTree>
    <p:extLst>
      <p:ext uri="{BB962C8B-B14F-4D97-AF65-F5344CB8AC3E}">
        <p14:creationId xmlns:p14="http://schemas.microsoft.com/office/powerpoint/2010/main" val="2789998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A644F-D95D-53EE-51AE-76B00CE92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REBCO coated conductors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126B64-8A1D-9C47-43EA-88596C076C7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C295B5-14DC-B0C7-4F32-318F354A00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BA86D6-A294-5772-A4CA-423E4AD8D8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9F0600-4DF8-AB4C-DB08-DAC398107F2B}"/>
              </a:ext>
            </a:extLst>
          </p:cNvPr>
          <p:cNvSpPr txBox="1"/>
          <p:nvPr/>
        </p:nvSpPr>
        <p:spPr>
          <a:xfrm>
            <a:off x="7890641" y="771768"/>
            <a:ext cx="22690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b="1" dirty="0"/>
              <a:t>REBCO crystal structure</a:t>
            </a:r>
            <a:endParaRPr lang="de-DE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724BD08-432C-97D8-585E-DB49EE96DF0B}"/>
                  </a:ext>
                </a:extLst>
              </p:cNvPr>
              <p:cNvSpPr txBox="1"/>
              <p:nvPr/>
            </p:nvSpPr>
            <p:spPr>
              <a:xfrm>
                <a:off x="6831472" y="4922665"/>
                <a:ext cx="4688528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AU" sz="1600" dirty="0"/>
                  <a:t>Charge transport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AU" sz="1600" b="0" i="0" smtClean="0">
                        <a:latin typeface="Cambria Math" panose="02040503050406030204" pitchFamily="18" charset="0"/>
                      </a:rPr>
                      <m:t>Cu</m:t>
                    </m:r>
                    <m:sSub>
                      <m:sSubPr>
                        <m:ctrlPr>
                          <a:rPr lang="en-AU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AU" sz="1600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AU" sz="16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de-DE" sz="1600" dirty="0"/>
                  <a:t> planes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sz="1600" dirty="0"/>
                  <a:t>High anisotropy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AU" sz="1600" dirty="0"/>
                  <a:t>Extreme sensitivity to oxygen content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AU" sz="1600" dirty="0"/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6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AU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d>
                      <m:dPr>
                        <m:ctrlPr>
                          <a:rPr lang="en-AU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AU" sz="16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d>
                    <m:r>
                      <a:rPr lang="en-AU" sz="1600" b="0" i="1" smtClean="0">
                        <a:latin typeface="Cambria Math" panose="02040503050406030204" pitchFamily="18" charset="0"/>
                      </a:rPr>
                      <m:t>≈150 </m:t>
                    </m:r>
                    <m:r>
                      <a:rPr lang="en-AU" sz="1600" b="0" i="1" smtClean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AU" sz="1600" dirty="0"/>
                  <a:t> and small </a:t>
                </a:r>
                <a14:m>
                  <m:oMath xmlns:m="http://schemas.openxmlformats.org/officeDocument/2006/math">
                    <m:r>
                      <a:rPr lang="en-AU" sz="1600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AU" sz="1600" b="0" i="1" smtClean="0">
                        <a:latin typeface="Cambria Math" panose="02040503050406030204" pitchFamily="18" charset="0"/>
                      </a:rPr>
                      <m:t>(0</m:t>
                    </m:r>
                    <m:r>
                      <a:rPr lang="en-AU" sz="16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AU" sz="1600" b="0" i="1" smtClean="0">
                        <a:latin typeface="Cambria Math" panose="02040503050406030204" pitchFamily="18" charset="0"/>
                      </a:rPr>
                      <m:t>)≈2 </m:t>
                    </m:r>
                    <m:r>
                      <a:rPr lang="en-AU" sz="1600" b="0" i="1" smtClean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endParaRPr lang="en-AU" sz="16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724BD08-432C-97D8-585E-DB49EE96DF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1472" y="4922665"/>
                <a:ext cx="4688528" cy="1077218"/>
              </a:xfrm>
              <a:prstGeom prst="rect">
                <a:avLst/>
              </a:prstGeom>
              <a:blipFill>
                <a:blip r:embed="rId2"/>
                <a:stretch>
                  <a:fillRect l="-520" t="-1705" r="-2081" b="-6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39C3802-7252-99AA-63F5-504E824B0C54}"/>
              </a:ext>
            </a:extLst>
          </p:cNvPr>
          <p:cNvSpPr txBox="1"/>
          <p:nvPr/>
        </p:nvSpPr>
        <p:spPr>
          <a:xfrm>
            <a:off x="6831472" y="4546366"/>
            <a:ext cx="1825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b="1" dirty="0"/>
              <a:t>Electronic features:</a:t>
            </a:r>
            <a:endParaRPr lang="de-DE" sz="16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7153E3-05C7-7C7A-8D7A-6AD292B98754}"/>
              </a:ext>
            </a:extLst>
          </p:cNvPr>
          <p:cNvSpPr txBox="1"/>
          <p:nvPr/>
        </p:nvSpPr>
        <p:spPr>
          <a:xfrm>
            <a:off x="1414817" y="1506304"/>
            <a:ext cx="3050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Scheme of Coated Conductor (CC)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52E55C7-4811-4A0C-62EF-1BA498E17E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75" y="1857412"/>
            <a:ext cx="5379720" cy="23914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6F72901-966E-B04B-E866-DAE78C7969BC}"/>
              </a:ext>
            </a:extLst>
          </p:cNvPr>
          <p:cNvSpPr txBox="1"/>
          <p:nvPr/>
        </p:nvSpPr>
        <p:spPr>
          <a:xfrm>
            <a:off x="804407" y="4694059"/>
            <a:ext cx="4585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600" dirty="0"/>
              <a:t>Buffer layers allow biaxial epitaxial REBCO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600" dirty="0"/>
              <a:t>Metallic substrate makes tape ductile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2D98CB2-4147-9525-0D26-D0F30B240332}"/>
              </a:ext>
            </a:extLst>
          </p:cNvPr>
          <p:cNvSpPr/>
          <p:nvPr/>
        </p:nvSpPr>
        <p:spPr>
          <a:xfrm>
            <a:off x="7156418" y="2667535"/>
            <a:ext cx="363855" cy="173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5" name="Picture 14" descr="A diagram of a ferris wheel&#10;&#10;Description automatically generated with low confidence">
            <a:extLst>
              <a:ext uri="{FF2B5EF4-FFF2-40B4-BE49-F238E27FC236}">
                <a16:creationId xmlns:a16="http://schemas.microsoft.com/office/drawing/2014/main" id="{6CF93E91-CE62-211D-9732-C115DFF582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38932" y="1148067"/>
            <a:ext cx="2293467" cy="324378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B36F560-E626-FEF6-BC95-F323DAE50389}"/>
              </a:ext>
            </a:extLst>
          </p:cNvPr>
          <p:cNvSpPr txBox="1"/>
          <p:nvPr/>
        </p:nvSpPr>
        <p:spPr>
          <a:xfrm>
            <a:off x="217528" y="6027818"/>
            <a:ext cx="66224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Artur Romanov, PhD dissertation, UA Barcelona 2022</a:t>
            </a:r>
          </a:p>
        </p:txBody>
      </p:sp>
    </p:spTree>
    <p:extLst>
      <p:ext uri="{BB962C8B-B14F-4D97-AF65-F5344CB8AC3E}">
        <p14:creationId xmlns:p14="http://schemas.microsoft.com/office/powerpoint/2010/main" val="17467975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01930-91EC-237E-8F1C-C6158B4CC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 II superconductors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849CCD-24E3-D26A-F317-5B5D99B83D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7D173B-1229-16AE-BF5D-71FFFD149A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A883F5-7C46-8F92-CE79-59BBBDC4B9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08D303-7BBC-913A-8990-F445FE4900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21"/>
          <a:stretch/>
        </p:blipFill>
        <p:spPr>
          <a:xfrm>
            <a:off x="1286968" y="2204437"/>
            <a:ext cx="2259420" cy="25110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0D53B0-85EA-72D9-CE0A-3A036062762C}"/>
              </a:ext>
            </a:extLst>
          </p:cNvPr>
          <p:cNvSpPr txBox="1"/>
          <p:nvPr/>
        </p:nvSpPr>
        <p:spPr>
          <a:xfrm>
            <a:off x="1373572" y="1676614"/>
            <a:ext cx="2086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1400" b="1" i="1" dirty="0"/>
              <a:t>Magnetic phase diagram </a:t>
            </a:r>
          </a:p>
          <a:p>
            <a:pPr algn="ctr"/>
            <a:r>
              <a:rPr lang="en-AU" sz="1400" b="1" i="1" dirty="0"/>
              <a:t>for type II SC</a:t>
            </a:r>
            <a:endParaRPr lang="de-DE" sz="14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14299DC-95B8-6D4F-5081-AB71DA96012C}"/>
                  </a:ext>
                </a:extLst>
              </p:cNvPr>
              <p:cNvSpPr txBox="1"/>
              <p:nvPr/>
            </p:nvSpPr>
            <p:spPr>
              <a:xfrm>
                <a:off x="4337446" y="3910340"/>
                <a:ext cx="4481099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400" b="1" dirty="0"/>
                  <a:t>Vortex length scales: </a:t>
                </a:r>
              </a:p>
              <a:p>
                <a:pPr marL="342900" indent="-342900"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AU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AU" sz="1400" i="1">
                        <a:latin typeface="Cambria Math" panose="02040503050406030204" pitchFamily="18" charset="0"/>
                      </a:rPr>
                      <m:t>≐</m:t>
                    </m:r>
                  </m:oMath>
                </a14:m>
                <a:r>
                  <a:rPr lang="de-DE" sz="1400" dirty="0"/>
                  <a:t> Distance upon which magnetic field decays.</a:t>
                </a:r>
              </a:p>
              <a:p>
                <a:pPr marL="342900" indent="-342900">
                  <a:buAutoNum type="arabicPeriod"/>
                </a:pPr>
                <a14:m>
                  <m:oMath xmlns:m="http://schemas.openxmlformats.org/officeDocument/2006/math">
                    <m:r>
                      <a:rPr lang="en-AU" sz="1400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AU" sz="1400" i="1">
                        <a:latin typeface="Cambria Math" panose="02040503050406030204" pitchFamily="18" charset="0"/>
                      </a:rPr>
                      <m:t>≐</m:t>
                    </m:r>
                  </m:oMath>
                </a14:m>
                <a:r>
                  <a:rPr lang="de-DE" sz="1400" dirty="0"/>
                  <a:t> Distance upon which the order parameter decays.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14299DC-95B8-6D4F-5081-AB71DA9601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7446" y="3910340"/>
                <a:ext cx="4481099" cy="738664"/>
              </a:xfrm>
              <a:prstGeom prst="rect">
                <a:avLst/>
              </a:prstGeom>
              <a:blipFill>
                <a:blip r:embed="rId3"/>
                <a:stretch>
                  <a:fillRect l="-408" t="-820" r="-6395" b="-7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DF8648B8-CB91-A0EB-BE63-B1D7C8D515D7}"/>
              </a:ext>
            </a:extLst>
          </p:cNvPr>
          <p:cNvGrpSpPr/>
          <p:nvPr/>
        </p:nvGrpSpPr>
        <p:grpSpPr>
          <a:xfrm>
            <a:off x="5053863" y="917326"/>
            <a:ext cx="2390088" cy="2933123"/>
            <a:chOff x="9111194" y="3852638"/>
            <a:chExt cx="2390088" cy="293312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25F3365-D079-8E5B-B99D-AD3574CB17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8"/>
            <a:stretch/>
          </p:blipFill>
          <p:spPr>
            <a:xfrm>
              <a:off x="9208889" y="4324244"/>
              <a:ext cx="2292393" cy="246151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EA93572-F78A-89AC-1EA1-6CD568B843B6}"/>
                </a:ext>
              </a:extLst>
            </p:cNvPr>
            <p:cNvSpPr txBox="1"/>
            <p:nvPr/>
          </p:nvSpPr>
          <p:spPr>
            <a:xfrm>
              <a:off x="9564099" y="3852638"/>
              <a:ext cx="15819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b="1" i="1" dirty="0"/>
                <a:t>Vortex in type II SC</a:t>
              </a:r>
              <a:endParaRPr lang="de-DE" sz="1400" b="1" i="1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215B698-4341-731D-C6AF-B7AF751BFDAC}"/>
                </a:ext>
              </a:extLst>
            </p:cNvPr>
            <p:cNvSpPr/>
            <p:nvPr/>
          </p:nvSpPr>
          <p:spPr>
            <a:xfrm>
              <a:off x="9111194" y="4242912"/>
              <a:ext cx="361950" cy="1649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676010D-C411-784B-D493-B7A3ED30AC85}"/>
                </a:ext>
              </a:extLst>
            </p:cNvPr>
            <p:cNvSpPr/>
            <p:nvPr/>
          </p:nvSpPr>
          <p:spPr>
            <a:xfrm>
              <a:off x="10927137" y="4160415"/>
              <a:ext cx="361950" cy="1649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CAA1427-FCFE-4F79-62C0-4BD660F4CF83}"/>
              </a:ext>
            </a:extLst>
          </p:cNvPr>
          <p:cNvSpPr txBox="1"/>
          <p:nvPr/>
        </p:nvSpPr>
        <p:spPr>
          <a:xfrm>
            <a:off x="1218826" y="4823870"/>
            <a:ext cx="24007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1400" dirty="0"/>
              <a:t>Characterized by mixed phase </a:t>
            </a:r>
          </a:p>
          <a:p>
            <a:pPr algn="ctr"/>
            <a:r>
              <a:rPr lang="en-AU" sz="1400" dirty="0"/>
              <a:t>with vortex penetration.</a:t>
            </a:r>
            <a:endParaRPr lang="de-DE" sz="1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3401A0D-43DA-7B56-B32E-C6AE35DBFF4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7625" y="2550712"/>
            <a:ext cx="1960950" cy="1980796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A63E83B-987B-79CD-4AA9-5F8D0E903F99}"/>
              </a:ext>
            </a:extLst>
          </p:cNvPr>
          <p:cNvCxnSpPr>
            <a:cxnSpLocks/>
          </p:cNvCxnSpPr>
          <p:nvPr/>
        </p:nvCxnSpPr>
        <p:spPr>
          <a:xfrm flipV="1">
            <a:off x="2604135" y="2831481"/>
            <a:ext cx="1838681" cy="10064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E5D5942-6764-090C-2E56-5A97DB6F5A52}"/>
              </a:ext>
            </a:extLst>
          </p:cNvPr>
          <p:cNvSpPr txBox="1"/>
          <p:nvPr/>
        </p:nvSpPr>
        <p:spPr>
          <a:xfrm>
            <a:off x="9523000" y="2160443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1400" b="1" i="1" dirty="0" err="1"/>
              <a:t>Abrikosov</a:t>
            </a:r>
            <a:r>
              <a:rPr lang="en-AU" sz="1400" b="1" i="1" dirty="0"/>
              <a:t> lattice</a:t>
            </a:r>
            <a:endParaRPr lang="de-DE" sz="1400" b="1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2D5F54-52B0-C259-865B-F266F3FF1EEE}"/>
              </a:ext>
            </a:extLst>
          </p:cNvPr>
          <p:cNvSpPr txBox="1"/>
          <p:nvPr/>
        </p:nvSpPr>
        <p:spPr>
          <a:xfrm>
            <a:off x="8969688" y="4717197"/>
            <a:ext cx="25681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/>
              <a:t>Distribution into hexagonal lattice in homogenous material.</a:t>
            </a:r>
            <a:endParaRPr lang="de-DE" sz="14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0D63664-A04F-493C-5B73-B424FF5409AA}"/>
              </a:ext>
            </a:extLst>
          </p:cNvPr>
          <p:cNvCxnSpPr>
            <a:cxnSpLocks/>
          </p:cNvCxnSpPr>
          <p:nvPr/>
        </p:nvCxnSpPr>
        <p:spPr>
          <a:xfrm>
            <a:off x="7949634" y="2614219"/>
            <a:ext cx="919341" cy="50323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DA4DD92-EEC1-7759-63C0-7E99BBC88A01}"/>
              </a:ext>
            </a:extLst>
          </p:cNvPr>
          <p:cNvSpPr txBox="1"/>
          <p:nvPr/>
        </p:nvSpPr>
        <p:spPr>
          <a:xfrm>
            <a:off x="233309" y="6028627"/>
            <a:ext cx="66224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Artur Romanov, PhD dissertation, UA Barcelona 2022</a:t>
            </a:r>
          </a:p>
        </p:txBody>
      </p:sp>
    </p:spTree>
    <p:extLst>
      <p:ext uri="{BB962C8B-B14F-4D97-AF65-F5344CB8AC3E}">
        <p14:creationId xmlns:p14="http://schemas.microsoft.com/office/powerpoint/2010/main" val="2949465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7E9E5CC1-3830-3804-00EA-BD7F6B2A3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ILC250 accelerator facility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6A4F6CD6-A123-A5AC-08A7-EE35FD2DC4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CH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592103A-5B91-4D06-98D7-449700EF7F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E4BB4A-B592-224D-BBF2-D9BAE9C1CE9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150DF88-1793-4527-81DD-77088912030D}"/>
              </a:ext>
            </a:extLst>
          </p:cNvPr>
          <p:cNvGrpSpPr>
            <a:grpSpLocks/>
          </p:cNvGrpSpPr>
          <p:nvPr/>
        </p:nvGrpSpPr>
        <p:grpSpPr>
          <a:xfrm>
            <a:off x="640654" y="816747"/>
            <a:ext cx="7640612" cy="1771111"/>
            <a:chOff x="93696" y="1021034"/>
            <a:chExt cx="8660376" cy="2401465"/>
          </a:xfrm>
          <a:noFill/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28C9ACBA-468D-4689-991E-435CE7298A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5050"/>
            <a:stretch/>
          </p:blipFill>
          <p:spPr>
            <a:xfrm>
              <a:off x="326596" y="1034102"/>
              <a:ext cx="8427476" cy="2388397"/>
            </a:xfrm>
            <a:prstGeom prst="rect">
              <a:avLst/>
            </a:prstGeom>
            <a:grpFill/>
          </p:spPr>
        </p:pic>
        <p:sp>
          <p:nvSpPr>
            <p:cNvPr id="7" name="TextBox 9">
              <a:extLst>
                <a:ext uri="{FF2B5EF4-FFF2-40B4-BE49-F238E27FC236}">
                  <a16:creationId xmlns:a16="http://schemas.microsoft.com/office/drawing/2014/main" id="{EEE621ED-1481-4AE9-B866-0121A29E8B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3200" y="2168939"/>
              <a:ext cx="1115718" cy="37557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4570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e- Source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32">
              <a:extLst>
                <a:ext uri="{FF2B5EF4-FFF2-40B4-BE49-F238E27FC236}">
                  <a16:creationId xmlns:a16="http://schemas.microsoft.com/office/drawing/2014/main" id="{2C588908-6F27-4501-A939-F8341A58AE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7719" y="2864860"/>
              <a:ext cx="1976335" cy="37557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4570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e+ Main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Liinac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15">
              <a:extLst>
                <a:ext uri="{FF2B5EF4-FFF2-40B4-BE49-F238E27FC236}">
                  <a16:creationId xmlns:a16="http://schemas.microsoft.com/office/drawing/2014/main" id="{04A428FD-5D58-4FA1-ADFB-930EAFD4E6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59667" y="1596230"/>
              <a:ext cx="1031908" cy="37557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4570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e+ Source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25">
              <a:extLst>
                <a:ext uri="{FF2B5EF4-FFF2-40B4-BE49-F238E27FC236}">
                  <a16:creationId xmlns:a16="http://schemas.microsoft.com/office/drawing/2014/main" id="{47499FE5-4A52-4860-BEE3-0ACEDE20CE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89225" y="2039647"/>
              <a:ext cx="2080945" cy="37557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4570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e- Main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Linac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6">
              <a:extLst>
                <a:ext uri="{FF2B5EF4-FFF2-40B4-BE49-F238E27FC236}">
                  <a16:creationId xmlns:a16="http://schemas.microsoft.com/office/drawing/2014/main" id="{6C8D1C8C-5242-41E1-A266-C1989789F4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0725" y="1021034"/>
              <a:ext cx="1328534" cy="37557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4570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Damping Ring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2" name="Picture 8" descr="ILDhall2s">
              <a:extLst>
                <a:ext uri="{FF2B5EF4-FFF2-40B4-BE49-F238E27FC236}">
                  <a16:creationId xmlns:a16="http://schemas.microsoft.com/office/drawing/2014/main" id="{80FD4188-9578-46FF-93E1-315DD3F6CFC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5634" y="1436030"/>
              <a:ext cx="1671899" cy="1414038"/>
            </a:xfrm>
            <a:prstGeom prst="rect">
              <a:avLst/>
            </a:prstGeom>
            <a:grpFill/>
            <a:ln w="12700" cmpd="sng">
              <a:solidFill>
                <a:srgbClr val="3366FF"/>
              </a:solidFill>
              <a:miter lim="800000"/>
              <a:headEnd/>
              <a:tailEnd/>
            </a:ln>
          </p:spPr>
        </p:pic>
        <p:cxnSp>
          <p:nvCxnSpPr>
            <p:cNvPr id="13" name="直線矢印コネクタ 12">
              <a:extLst>
                <a:ext uri="{FF2B5EF4-FFF2-40B4-BE49-F238E27FC236}">
                  <a16:creationId xmlns:a16="http://schemas.microsoft.com/office/drawing/2014/main" id="{E58765D1-0EF0-4426-92D2-987A9A207C12}"/>
                </a:ext>
              </a:extLst>
            </p:cNvPr>
            <p:cNvCxnSpPr/>
            <p:nvPr/>
          </p:nvCxnSpPr>
          <p:spPr bwMode="auto">
            <a:xfrm>
              <a:off x="1377931" y="1954477"/>
              <a:ext cx="3195913" cy="346140"/>
            </a:xfrm>
            <a:prstGeom prst="straightConnector1">
              <a:avLst/>
            </a:prstGeom>
            <a:grpFill/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sp>
          <p:nvSpPr>
            <p:cNvPr id="14" name="TextBox 32">
              <a:extLst>
                <a:ext uri="{FF2B5EF4-FFF2-40B4-BE49-F238E27FC236}">
                  <a16:creationId xmlns:a16="http://schemas.microsoft.com/office/drawing/2014/main" id="{7D7C60FC-8A22-4C65-A7B2-F7F3E12B66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0930" y="2316891"/>
              <a:ext cx="1244418" cy="37557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4570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Beam dump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32">
              <a:extLst>
                <a:ext uri="{FF2B5EF4-FFF2-40B4-BE49-F238E27FC236}">
                  <a16:creationId xmlns:a16="http://schemas.microsoft.com/office/drawing/2014/main" id="{01608EA8-EC11-46AF-A0E8-FD9AD867CF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847" y="1126916"/>
              <a:ext cx="1593626" cy="37557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91431" tIns="45715" rIns="91431" bIns="45715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l" defTabSz="4570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Interaction point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69EBE3F6-75A4-441D-91E2-B9020D461B36}"/>
                </a:ext>
              </a:extLst>
            </p:cNvPr>
            <p:cNvSpPr txBox="1"/>
            <p:nvPr/>
          </p:nvSpPr>
          <p:spPr>
            <a:xfrm>
              <a:off x="93696" y="2585628"/>
              <a:ext cx="1602914" cy="37558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游ゴシック" panose="020B0400000000000000" pitchFamily="34" charset="-128"/>
                  <a:cs typeface="Arial" panose="020B0604020202020204" pitchFamily="34" charset="0"/>
                </a:rPr>
                <a:t>Physics Detectors</a:t>
              </a:r>
              <a:endPara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34" charset="-128"/>
                <a:cs typeface="Arial" panose="020B0604020202020204" pitchFamily="34" charset="0"/>
              </a:endParaRPr>
            </a:p>
          </p:txBody>
        </p:sp>
      </p:grpSp>
      <p:sp>
        <p:nvSpPr>
          <p:cNvPr id="17" name="Rectangle 148">
            <a:extLst>
              <a:ext uri="{FF2B5EF4-FFF2-40B4-BE49-F238E27FC236}">
                <a16:creationId xmlns:a16="http://schemas.microsoft.com/office/drawing/2014/main" id="{9032E193-08A2-4140-A2D4-87570A6E69B3}"/>
              </a:ext>
            </a:extLst>
          </p:cNvPr>
          <p:cNvSpPr txBox="1">
            <a:spLocks noChangeArrowheads="1"/>
          </p:cNvSpPr>
          <p:nvPr/>
        </p:nvSpPr>
        <p:spPr>
          <a:xfrm>
            <a:off x="2652980" y="2211685"/>
            <a:ext cx="5191086" cy="34764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Bunches of ~10</a:t>
            </a:r>
            <a:r>
              <a:rPr kumimoji="0" lang="en-US" altLang="ja-JP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10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e+/e-</a:t>
            </a:r>
            <a:endParaRPr kumimoji="0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8" name="コンテンツ プレースホルダー 1">
            <a:extLst>
              <a:ext uri="{FF2B5EF4-FFF2-40B4-BE49-F238E27FC236}">
                <a16:creationId xmlns:a16="http://schemas.microsoft.com/office/drawing/2014/main" id="{765B4676-DCC2-45E3-A2AD-23A5933C21F6}"/>
              </a:ext>
            </a:extLst>
          </p:cNvPr>
          <p:cNvSpPr txBox="1">
            <a:spLocks/>
          </p:cNvSpPr>
          <p:nvPr/>
        </p:nvSpPr>
        <p:spPr>
          <a:xfrm>
            <a:off x="196367" y="2759670"/>
            <a:ext cx="5687079" cy="317711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marR="0" lvl="0" indent="-342900" algn="l" defTabSz="914400" rtl="0" eaLnBrk="1" fontAlgn="auto" latinLnBrk="0" hangingPunct="1">
              <a:lnSpc>
                <a:spcPts val="1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Creating particles		</a:t>
            </a: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Sources</a:t>
            </a:r>
          </a:p>
          <a:p>
            <a:pPr marL="1028700" marR="0" lvl="1" indent="-342900" algn="l" defTabSz="914400" rtl="0" eaLnBrk="1" fontAlgn="auto" latinLnBrk="0" hangingPunct="1">
              <a:lnSpc>
                <a:spcPts val="19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polarized elections/positrons</a:t>
            </a:r>
          </a:p>
          <a:p>
            <a:pPr marL="571500" marR="0" lvl="0" indent="-342900" algn="l" defTabSz="914400" rtl="0" eaLnBrk="1" fontAlgn="auto" latinLnBrk="0" hangingPunct="1">
              <a:lnSpc>
                <a:spcPts val="1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High quality beam                   	</a:t>
            </a: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Damping ring</a:t>
            </a:r>
            <a:endParaRPr kumimoji="0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pPr marL="1028700" marR="0" lvl="1" indent="-342900" algn="l" defTabSz="914400" rtl="0" eaLnBrk="1" fontAlgn="auto" latinLnBrk="0" hangingPunct="1">
              <a:lnSpc>
                <a:spcPts val="19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low emittance beams</a:t>
            </a:r>
          </a:p>
          <a:p>
            <a:pPr marL="571500" marR="0" lvl="0" indent="-342900" algn="l" defTabSz="914400" rtl="0" eaLnBrk="1" fontAlgn="auto" latinLnBrk="0" hangingPunct="1">
              <a:lnSpc>
                <a:spcPts val="1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Acceleration 			</a:t>
            </a: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Main linac</a:t>
            </a:r>
            <a:endParaRPr kumimoji="0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pPr marL="1028700" marR="0" lvl="1" indent="-342900" algn="l" defTabSz="914400" rtl="0" eaLnBrk="1" fontAlgn="auto" latinLnBrk="0" hangingPunct="1">
              <a:lnSpc>
                <a:spcPts val="19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superconducting radio frequency (SRF)</a:t>
            </a:r>
          </a:p>
          <a:p>
            <a:pPr marL="571500" marR="0" lvl="0" indent="-342900" algn="l" defTabSz="914400" rtl="0" eaLnBrk="1" fontAlgn="auto" latinLnBrk="0" hangingPunct="1">
              <a:lnSpc>
                <a:spcPts val="1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Collide them    	              	</a:t>
            </a: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Final focus</a:t>
            </a:r>
            <a:endParaRPr kumimoji="0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pPr marL="1028700" marR="0" lvl="1" indent="-342900" algn="l" defTabSz="914400" rtl="0" eaLnBrk="1" fontAlgn="auto" latinLnBrk="0" hangingPunct="1">
              <a:lnSpc>
                <a:spcPts val="19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nano-meter beams</a:t>
            </a:r>
          </a:p>
          <a:p>
            <a:pPr marL="571500" marR="0" lvl="0" indent="-342900" algn="l" defTabSz="914400" rtl="0" eaLnBrk="1" fontAlgn="auto" latinLnBrk="0" hangingPunct="1">
              <a:lnSpc>
                <a:spcPts val="1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Go to                                       	</a:t>
            </a: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Beam dumps</a:t>
            </a:r>
            <a:endParaRPr kumimoji="0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B0AAA5EF-9F58-4017-8814-9FAB8ABA0E9A}"/>
              </a:ext>
            </a:extLst>
          </p:cNvPr>
          <p:cNvGrpSpPr/>
          <p:nvPr/>
        </p:nvGrpSpPr>
        <p:grpSpPr>
          <a:xfrm>
            <a:off x="6631696" y="2676048"/>
            <a:ext cx="3611033" cy="1268507"/>
            <a:chOff x="5154410" y="2581155"/>
            <a:chExt cx="3841308" cy="1378938"/>
          </a:xfrm>
          <a:noFill/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8E1312F5-8215-1108-E24C-ED5AAE0279D9}"/>
                </a:ext>
              </a:extLst>
            </p:cNvPr>
            <p:cNvPicPr/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476" r="35573" b="10893"/>
            <a:stretch/>
          </p:blipFill>
          <p:spPr bwMode="auto">
            <a:xfrm>
              <a:off x="5154410" y="2581155"/>
              <a:ext cx="3841308" cy="1378938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  <a:extLst>
              <a:ext uri="{53640926-AAD7-44d8-BBD7-CCE9431645EC}">
                <a14:shadowObscure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  </a:ext>
            </a:extLst>
          </p:spPr>
        </p:pic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3A3E03D-2E90-DF00-41A2-320113C4E14B}"/>
                </a:ext>
              </a:extLst>
            </p:cNvPr>
            <p:cNvSpPr/>
            <p:nvPr/>
          </p:nvSpPr>
          <p:spPr>
            <a:xfrm>
              <a:off x="5375189" y="2848232"/>
              <a:ext cx="1179437" cy="339223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34" charset="-128"/>
                <a:cs typeface="Arial" panose="020B0604020202020204" pitchFamily="34" charset="0"/>
              </a:endParaRPr>
            </a:p>
          </p:txBody>
        </p:sp>
      </p:grpSp>
      <p:pic>
        <p:nvPicPr>
          <p:cNvPr id="89" name="図 88">
            <a:extLst>
              <a:ext uri="{FF2B5EF4-FFF2-40B4-BE49-F238E27FC236}">
                <a16:creationId xmlns:a16="http://schemas.microsoft.com/office/drawing/2014/main" id="{CBD83683-7ADA-260C-80CF-39B0CFB7D150}"/>
              </a:ext>
            </a:extLst>
          </p:cNvPr>
          <p:cNvPicPr/>
          <p:nvPr/>
        </p:nvPicPr>
        <p:blipFill rotWithShape="1">
          <a:blip r:embed="rId6"/>
          <a:srcRect l="1" r="47811" b="22259"/>
          <a:stretch/>
        </p:blipFill>
        <p:spPr>
          <a:xfrm>
            <a:off x="10275232" y="2683538"/>
            <a:ext cx="1879695" cy="106498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95625F94-2482-D0AE-6F0C-0C774860D1CF}"/>
              </a:ext>
            </a:extLst>
          </p:cNvPr>
          <p:cNvSpPr txBox="1"/>
          <p:nvPr/>
        </p:nvSpPr>
        <p:spPr>
          <a:xfrm>
            <a:off x="7333250" y="2440837"/>
            <a:ext cx="17315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5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34" charset="-128"/>
                <a:cs typeface="Arial" panose="020B0604020202020204" pitchFamily="34" charset="0"/>
              </a:rPr>
              <a:t>Undulator positron source</a:t>
            </a:r>
            <a:endParaRPr kumimoji="1" lang="ja-JP" altLang="en-US" sz="105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6A552BC7-1A46-3BD9-E10D-95D6B285B4CA}"/>
              </a:ext>
            </a:extLst>
          </p:cNvPr>
          <p:cNvSpPr txBox="1"/>
          <p:nvPr/>
        </p:nvSpPr>
        <p:spPr>
          <a:xfrm>
            <a:off x="10242729" y="3793698"/>
            <a:ext cx="2820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5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34" charset="-128"/>
                <a:cs typeface="Arial" panose="020B0604020202020204" pitchFamily="34" charset="0"/>
              </a:rPr>
              <a:t>Electron driven positron source</a:t>
            </a:r>
            <a:endParaRPr kumimoji="1" lang="ja-JP" altLang="en-US" sz="105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34" charset="-128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88B2BF-2A86-F18D-B29A-4A5027FA0C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9772" y="4168877"/>
            <a:ext cx="2952572" cy="196682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AEFB61B-7993-85F6-378D-5FCB07919FA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30809" y="4189546"/>
            <a:ext cx="3623839" cy="1966824"/>
          </a:xfrm>
          <a:prstGeom prst="rect">
            <a:avLst/>
          </a:prstGeom>
        </p:spPr>
      </p:pic>
      <p:pic>
        <p:nvPicPr>
          <p:cNvPr id="24" name="Picture 3">
            <a:extLst>
              <a:ext uri="{FF2B5EF4-FFF2-40B4-BE49-F238E27FC236}">
                <a16:creationId xmlns:a16="http://schemas.microsoft.com/office/drawing/2014/main" id="{220DC0DD-4756-5A15-1C55-C350F68C822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508" y="556509"/>
            <a:ext cx="2628186" cy="198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98A109F5-E252-7B52-A0C5-ABFB020C36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D0CE87-09E7-5D34-4F4B-4895EF172390}"/>
              </a:ext>
            </a:extLst>
          </p:cNvPr>
          <p:cNvSpPr txBox="1"/>
          <p:nvPr/>
        </p:nvSpPr>
        <p:spPr>
          <a:xfrm>
            <a:off x="8129116" y="81281"/>
            <a:ext cx="3992183" cy="36061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 defTabSz="410766" eaLnBrk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defRPr sz="3200"/>
            </a:pPr>
            <a:r>
              <a:rPr lang="en-US" sz="1600" kern="0" dirty="0">
                <a:solidFill>
                  <a:srgbClr val="000000"/>
                </a:solidFill>
                <a:sym typeface="Avenir Book"/>
              </a:rPr>
              <a:t>Recent talks: </a:t>
            </a:r>
            <a:r>
              <a:rPr lang="en-US" sz="1600" kern="0" dirty="0">
                <a:solidFill>
                  <a:srgbClr val="000000"/>
                </a:solidFill>
                <a:sym typeface="Avenir Book"/>
                <a:hlinkClick r:id="rId10"/>
              </a:rPr>
              <a:t>eeFACT-I1</a:t>
            </a:r>
            <a:r>
              <a:rPr lang="en-US" sz="1600" kern="0" dirty="0">
                <a:solidFill>
                  <a:srgbClr val="000000"/>
                </a:solidFill>
                <a:sym typeface="Avenir Book"/>
              </a:rPr>
              <a:t> and </a:t>
            </a:r>
            <a:r>
              <a:rPr lang="en-US" sz="1600" kern="0" dirty="0">
                <a:solidFill>
                  <a:srgbClr val="000000"/>
                </a:solidFill>
                <a:sym typeface="Avenir Book"/>
                <a:hlinkClick r:id="rId11"/>
              </a:rPr>
              <a:t>eeFACTI2</a:t>
            </a:r>
            <a:endParaRPr lang="en-US" sz="1000" kern="0" dirty="0">
              <a:solidFill>
                <a:srgbClr val="000000"/>
              </a:solidFill>
              <a:sym typeface="Avenir Book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112B4C9-32D3-E601-25A8-08D50CAFB89A}"/>
              </a:ext>
            </a:extLst>
          </p:cNvPr>
          <p:cNvSpPr txBox="1"/>
          <p:nvPr/>
        </p:nvSpPr>
        <p:spPr>
          <a:xfrm>
            <a:off x="361741" y="5953999"/>
            <a:ext cx="22381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From: Steinar Stapnes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56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280"/>
    </mc:Choice>
    <mc:Fallback xmlns="">
      <p:transition spd="slow" advTm="3128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BE03A-9580-96A0-9F92-5495C9A24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Vortex pinning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8C8EE1-0F81-D5E2-8F05-29A22A68BE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3F0EC7-E0DE-0CD1-8B0A-9F0B91AB6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2BF046-F093-8F6C-65FA-EAD2EC3138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3BB3FF-6A72-8DF1-AD94-32B720B3E2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118" y="1852164"/>
            <a:ext cx="4773606" cy="22659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0FED6A4-2980-43FA-D626-FC989035204F}"/>
              </a:ext>
            </a:extLst>
          </p:cNvPr>
          <p:cNvSpPr txBox="1"/>
          <p:nvPr/>
        </p:nvSpPr>
        <p:spPr>
          <a:xfrm>
            <a:off x="7593031" y="1146601"/>
            <a:ext cx="4184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i="1" dirty="0"/>
              <a:t>Defects: Strategy to pin vortices </a:t>
            </a:r>
            <a:endParaRPr lang="de-DE" sz="2000" b="1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F0E552-C9DE-D575-E407-198E1863A22F}"/>
              </a:ext>
            </a:extLst>
          </p:cNvPr>
          <p:cNvSpPr txBox="1"/>
          <p:nvPr/>
        </p:nvSpPr>
        <p:spPr>
          <a:xfrm>
            <a:off x="705282" y="1146601"/>
            <a:ext cx="5724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i="1" dirty="0"/>
              <a:t>Lorentz-like force provokes vortex movement</a:t>
            </a:r>
            <a:endParaRPr lang="de-DE" sz="2000" b="1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CACE43-3339-C3D1-EC6A-993AA1A68212}"/>
              </a:ext>
            </a:extLst>
          </p:cNvPr>
          <p:cNvSpPr txBox="1"/>
          <p:nvPr/>
        </p:nvSpPr>
        <p:spPr>
          <a:xfrm>
            <a:off x="7354157" y="4738109"/>
            <a:ext cx="384233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/>
              <a:t>Defect landscape: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0D: Impurity atoms, interchanged atoms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1D: Dislocations, columnar defects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2D: Twin boundaries, grain boundaries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/>
              <a:t>3D: Nanoparticles, associated strained regions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2D4F9D-EEBC-481A-F518-9E8431B99F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76" y="1711989"/>
            <a:ext cx="4733162" cy="20863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BAF32DC-39A9-0CB0-0A1A-82BA19DC09C9}"/>
                  </a:ext>
                </a:extLst>
              </p:cNvPr>
              <p:cNvSpPr txBox="1"/>
              <p:nvPr/>
            </p:nvSpPr>
            <p:spPr>
              <a:xfrm>
                <a:off x="2244875" y="4118099"/>
                <a:ext cx="1035540" cy="333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AU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AU" sz="1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AU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AU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⃑"/>
                          <m:ctrlPr>
                            <a:rPr lang="en-AU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AU" sz="14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  <m:r>
                        <a:rPr lang="en-AU" sz="1400" b="0" i="1" smtClean="0">
                          <a:latin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⃑"/>
                          <m:ctrlPr>
                            <a:rPr lang="en-AU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AU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de-DE" sz="1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BAF32DC-39A9-0CB0-0A1A-82BA19DC09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4875" y="4118099"/>
                <a:ext cx="1035540" cy="333938"/>
              </a:xfrm>
              <a:prstGeom prst="rect">
                <a:avLst/>
              </a:prstGeom>
              <a:blipFill>
                <a:blip r:embed="rId4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5F3EE4C-177A-FB24-B233-317202B94E0C}"/>
                  </a:ext>
                </a:extLst>
              </p:cNvPr>
              <p:cNvSpPr txBox="1"/>
              <p:nvPr/>
            </p:nvSpPr>
            <p:spPr>
              <a:xfrm>
                <a:off x="1678830" y="4823271"/>
                <a:ext cx="2111027" cy="5493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400" b="1" dirty="0"/>
                  <a:t>Critical current density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⃑"/>
                            <m:ctrlPr>
                              <a:rPr lang="en-AU" sz="14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AU" sz="1400" b="1" i="1" smtClean="0">
                                <a:latin typeface="Cambria Math" panose="02040503050406030204" pitchFamily="18" charset="0"/>
                              </a:rPr>
                              <m:t>𝑱</m:t>
                            </m:r>
                          </m:e>
                        </m:acc>
                      </m:e>
                      <m:sub>
                        <m:r>
                          <a:rPr lang="en-AU" sz="14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en-AU" sz="1400" b="1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n-AU" sz="1400" b="1" dirty="0"/>
              </a:p>
              <a:p>
                <a:r>
                  <a:rPr lang="en-AU" sz="1400" b="1" dirty="0"/>
                  <a:t> </a:t>
                </a:r>
                <a:endParaRPr lang="de-DE" sz="1400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5F3EE4C-177A-FB24-B233-317202B94E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8830" y="4823271"/>
                <a:ext cx="2111027" cy="549381"/>
              </a:xfrm>
              <a:prstGeom prst="rect">
                <a:avLst/>
              </a:prstGeom>
              <a:blipFill>
                <a:blip r:embed="rId5"/>
                <a:stretch>
                  <a:fillRect l="-865" r="-13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592E931-8249-99EF-B723-62D4A05A5D2C}"/>
                  </a:ext>
                </a:extLst>
              </p:cNvPr>
              <p:cNvSpPr txBox="1"/>
              <p:nvPr/>
            </p:nvSpPr>
            <p:spPr>
              <a:xfrm>
                <a:off x="2178742" y="5143009"/>
                <a:ext cx="1111202" cy="333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AU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AU" sz="1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lang="en-AU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AU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AU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AU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AU" sz="1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</m:acc>
                        </m:e>
                        <m:sub>
                          <m:r>
                            <a:rPr lang="en-AU" sz="1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AU" sz="1400" b="0" i="1" smtClean="0">
                          <a:latin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⃑"/>
                          <m:ctrlPr>
                            <a:rPr lang="en-AU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AU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de-DE" sz="1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592E931-8249-99EF-B723-62D4A05A5D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742" y="5143009"/>
                <a:ext cx="1111202" cy="333938"/>
              </a:xfrm>
              <a:prstGeom prst="rect">
                <a:avLst/>
              </a:prstGeom>
              <a:blipFill>
                <a:blip r:embed="rId6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B2A2530-C6A5-031A-B440-410492424A52}"/>
                  </a:ext>
                </a:extLst>
              </p:cNvPr>
              <p:cNvSpPr txBox="1"/>
              <p:nvPr/>
            </p:nvSpPr>
            <p:spPr>
              <a:xfrm>
                <a:off x="1197557" y="5535075"/>
                <a:ext cx="339361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/>
                  <a:t>The maximum value of </a:t>
                </a:r>
                <a14:m>
                  <m:oMath xmlns:m="http://schemas.openxmlformats.org/officeDocument/2006/math">
                    <m:r>
                      <a:rPr lang="en-AU" sz="1400" b="0" i="1" smtClean="0">
                        <a:latin typeface="Cambria Math" panose="02040503050406030204" pitchFamily="18" charset="0"/>
                      </a:rPr>
                      <m:t>𝐽</m:t>
                    </m:r>
                  </m:oMath>
                </a14:m>
                <a:r>
                  <a:rPr lang="de-DE" sz="1400" dirty="0"/>
                  <a:t> without moving the lattice, without presenting resistance.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B2A2530-C6A5-031A-B440-410492424A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7557" y="5535075"/>
                <a:ext cx="3393611" cy="523220"/>
              </a:xfrm>
              <a:prstGeom prst="rect">
                <a:avLst/>
              </a:prstGeom>
              <a:blipFill>
                <a:blip r:embed="rId7"/>
                <a:stretch>
                  <a:fillRect l="-539" t="-2326" r="-539" b="-10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1E398DB-FAC3-AC41-A409-0E2E71DF946C}"/>
                  </a:ext>
                </a:extLst>
              </p:cNvPr>
              <p:cNvSpPr txBox="1"/>
              <p:nvPr/>
            </p:nvSpPr>
            <p:spPr>
              <a:xfrm>
                <a:off x="1119818" y="3852824"/>
                <a:ext cx="365407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400" b="1" dirty="0"/>
                  <a:t>Scales with current density and magnetic field</a:t>
                </a:r>
                <a14:m>
                  <m:oMath xmlns:m="http://schemas.openxmlformats.org/officeDocument/2006/math">
                    <m:r>
                      <a:rPr lang="en-AU" sz="1400" b="1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n-AU" sz="1400" b="1" dirty="0"/>
              </a:p>
              <a:p>
                <a:r>
                  <a:rPr lang="en-AU" sz="1400" b="1" dirty="0"/>
                  <a:t> </a:t>
                </a:r>
                <a:endParaRPr lang="de-DE" sz="1400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1E398DB-FAC3-AC41-A409-0E2E71DF94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9818" y="3852824"/>
                <a:ext cx="3654077" cy="523220"/>
              </a:xfrm>
              <a:prstGeom prst="rect">
                <a:avLst/>
              </a:prstGeom>
              <a:blipFill>
                <a:blip r:embed="rId8"/>
                <a:stretch>
                  <a:fillRect l="-501" t="-2326" r="-123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A10593DB-4E49-3AB3-8E80-A5AF32DCFB19}"/>
              </a:ext>
            </a:extLst>
          </p:cNvPr>
          <p:cNvSpPr txBox="1"/>
          <p:nvPr/>
        </p:nvSpPr>
        <p:spPr>
          <a:xfrm>
            <a:off x="6264655" y="6027785"/>
            <a:ext cx="57246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Artur Romanov, PhD dissertation, UA Barcelona 2022</a:t>
            </a:r>
          </a:p>
        </p:txBody>
      </p:sp>
    </p:spTree>
    <p:extLst>
      <p:ext uri="{BB962C8B-B14F-4D97-AF65-F5344CB8AC3E}">
        <p14:creationId xmlns:p14="http://schemas.microsoft.com/office/powerpoint/2010/main" val="373971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BBC56-F36D-01BE-A2EA-FFDF99093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Various producers of CCs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EB8EFF-99DD-B0AD-D055-B2D2A57AD35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AAFCDB-13C7-22FC-17C0-B21E08C88E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39181A-E404-9CA1-91AB-C5BDD0886D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9EA4F2-64FA-4127-32D5-F1CA8C88112F}"/>
              </a:ext>
            </a:extLst>
          </p:cNvPr>
          <p:cNvSpPr/>
          <p:nvPr/>
        </p:nvSpPr>
        <p:spPr>
          <a:xfrm>
            <a:off x="1013588" y="1261976"/>
            <a:ext cx="4819238" cy="12769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FD14EE-CEBC-E78C-F556-469A91342F79}"/>
              </a:ext>
            </a:extLst>
          </p:cNvPr>
          <p:cNvSpPr txBox="1"/>
          <p:nvPr/>
        </p:nvSpPr>
        <p:spPr>
          <a:xfrm>
            <a:off x="5088576" y="5425107"/>
            <a:ext cx="67201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/>
              <a:t>CCs differ in architecture and REBCO microstructure.</a:t>
            </a:r>
            <a:endParaRPr lang="de-DE" sz="20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0313087-4644-3F98-88AA-F59590C28E9A}"/>
              </a:ext>
            </a:extLst>
          </p:cNvPr>
          <p:cNvGrpSpPr/>
          <p:nvPr/>
        </p:nvGrpSpPr>
        <p:grpSpPr>
          <a:xfrm>
            <a:off x="462577" y="3341679"/>
            <a:ext cx="2374047" cy="1351280"/>
            <a:chOff x="448389" y="3030172"/>
            <a:chExt cx="2374047" cy="1351280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4EDB245-2813-2C43-C882-0A3ECA65BF15}"/>
                </a:ext>
              </a:extLst>
            </p:cNvPr>
            <p:cNvSpPr/>
            <p:nvPr/>
          </p:nvSpPr>
          <p:spPr>
            <a:xfrm>
              <a:off x="448389" y="3030172"/>
              <a:ext cx="2374047" cy="1351280"/>
            </a:xfrm>
            <a:prstGeom prst="roundRect">
              <a:avLst/>
            </a:prstGeom>
            <a:solidFill>
              <a:srgbClr val="AC6F3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53197EF4-55A0-D23D-11A4-D4DA5E8EE90B}"/>
                </a:ext>
              </a:extLst>
            </p:cNvPr>
            <p:cNvSpPr/>
            <p:nvPr/>
          </p:nvSpPr>
          <p:spPr>
            <a:xfrm>
              <a:off x="586633" y="3141019"/>
              <a:ext cx="2097558" cy="1129586"/>
            </a:xfrm>
            <a:prstGeom prst="roundRect">
              <a:avLst/>
            </a:prstGeom>
            <a:solidFill>
              <a:srgbClr val="E0DBD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1791C5DD-236C-1DFD-5B46-5A9582A4B37B}"/>
              </a:ext>
            </a:extLst>
          </p:cNvPr>
          <p:cNvSpPr/>
          <p:nvPr/>
        </p:nvSpPr>
        <p:spPr>
          <a:xfrm>
            <a:off x="717662" y="4203257"/>
            <a:ext cx="1863877" cy="300176"/>
          </a:xfrm>
          <a:prstGeom prst="rect">
            <a:avLst/>
          </a:prstGeom>
          <a:solidFill>
            <a:srgbClr val="A4A4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62755AE-5080-40BF-CA4B-2D44E0979BE6}"/>
              </a:ext>
            </a:extLst>
          </p:cNvPr>
          <p:cNvSpPr/>
          <p:nvPr/>
        </p:nvSpPr>
        <p:spPr>
          <a:xfrm>
            <a:off x="709264" y="4107149"/>
            <a:ext cx="1880673" cy="45719"/>
          </a:xfrm>
          <a:prstGeom prst="rect">
            <a:avLst/>
          </a:prstGeom>
          <a:solidFill>
            <a:srgbClr val="8578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A0628EF-3240-85DE-D3F9-23070FF29320}"/>
              </a:ext>
            </a:extLst>
          </p:cNvPr>
          <p:cNvSpPr/>
          <p:nvPr/>
        </p:nvSpPr>
        <p:spPr>
          <a:xfrm>
            <a:off x="709992" y="4153281"/>
            <a:ext cx="1879216" cy="45719"/>
          </a:xfrm>
          <a:prstGeom prst="rect">
            <a:avLst/>
          </a:prstGeom>
          <a:solidFill>
            <a:srgbClr val="8FCD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4C8E8B1-6E97-FF32-C9CA-5BED453C3623}"/>
              </a:ext>
            </a:extLst>
          </p:cNvPr>
          <p:cNvSpPr/>
          <p:nvPr/>
        </p:nvSpPr>
        <p:spPr>
          <a:xfrm>
            <a:off x="717662" y="3535336"/>
            <a:ext cx="1863877" cy="562967"/>
          </a:xfrm>
          <a:prstGeom prst="rect">
            <a:avLst/>
          </a:prstGeom>
          <a:solidFill>
            <a:srgbClr val="515D6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153CC4F-3EF3-543E-75FB-18D353023819}"/>
              </a:ext>
            </a:extLst>
          </p:cNvPr>
          <p:cNvCxnSpPr/>
          <p:nvPr/>
        </p:nvCxnSpPr>
        <p:spPr>
          <a:xfrm flipV="1">
            <a:off x="940904" y="3575904"/>
            <a:ext cx="0" cy="215721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93CBBA3-D671-78DF-7A82-040635D90FAB}"/>
              </a:ext>
            </a:extLst>
          </p:cNvPr>
          <p:cNvCxnSpPr/>
          <p:nvPr/>
        </p:nvCxnSpPr>
        <p:spPr>
          <a:xfrm flipV="1">
            <a:off x="1179664" y="3721140"/>
            <a:ext cx="0" cy="215721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E7086EE-07AC-A438-E977-951E33015E2A}"/>
              </a:ext>
            </a:extLst>
          </p:cNvPr>
          <p:cNvCxnSpPr/>
          <p:nvPr/>
        </p:nvCxnSpPr>
        <p:spPr>
          <a:xfrm flipV="1">
            <a:off x="1438744" y="3613279"/>
            <a:ext cx="0" cy="215721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ADD3376-0A65-F4B6-2837-D0DAF0D4DFDD}"/>
              </a:ext>
            </a:extLst>
          </p:cNvPr>
          <p:cNvCxnSpPr/>
          <p:nvPr/>
        </p:nvCxnSpPr>
        <p:spPr>
          <a:xfrm flipV="1">
            <a:off x="1611464" y="3791625"/>
            <a:ext cx="0" cy="215721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46B5752-3F06-D7CA-09DD-8BDA1E29EFE0}"/>
              </a:ext>
            </a:extLst>
          </p:cNvPr>
          <p:cNvCxnSpPr/>
          <p:nvPr/>
        </p:nvCxnSpPr>
        <p:spPr>
          <a:xfrm flipV="1">
            <a:off x="1814664" y="3661629"/>
            <a:ext cx="0" cy="215721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BF0CC63-8BDA-D7F3-F402-2FC15D346773}"/>
              </a:ext>
            </a:extLst>
          </p:cNvPr>
          <p:cNvCxnSpPr/>
          <p:nvPr/>
        </p:nvCxnSpPr>
        <p:spPr>
          <a:xfrm flipV="1">
            <a:off x="1992464" y="3727400"/>
            <a:ext cx="0" cy="215721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D47ED76-4C00-6897-29A0-469A5EC45B8F}"/>
              </a:ext>
            </a:extLst>
          </p:cNvPr>
          <p:cNvCxnSpPr/>
          <p:nvPr/>
        </p:nvCxnSpPr>
        <p:spPr>
          <a:xfrm flipV="1">
            <a:off x="2267103" y="3639859"/>
            <a:ext cx="0" cy="215721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B50DCEA-EBB2-E4DF-F625-8AC0FF4573C3}"/>
              </a:ext>
            </a:extLst>
          </p:cNvPr>
          <p:cNvCxnSpPr/>
          <p:nvPr/>
        </p:nvCxnSpPr>
        <p:spPr>
          <a:xfrm flipV="1">
            <a:off x="2439504" y="3801508"/>
            <a:ext cx="0" cy="215721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59A267EB-DFDE-75C9-3379-534F112C05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339" y="725977"/>
            <a:ext cx="5548256" cy="15147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B907CEC-1EB3-79F0-6A6A-90534A39BFAB}"/>
                  </a:ext>
                </a:extLst>
              </p:cNvPr>
              <p:cNvSpPr txBox="1"/>
              <p:nvPr/>
            </p:nvSpPr>
            <p:spPr>
              <a:xfrm>
                <a:off x="332620" y="4984647"/>
                <a:ext cx="2504004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kern="1200" dirty="0">
                    <a:solidFill>
                      <a:schemeClr val="tx1"/>
                    </a:solidFill>
                    <a:effectLst/>
                  </a:rPr>
                  <a:t>YBCO</a:t>
                </a:r>
                <a:r>
                  <a:rPr lang="en-US" sz="1200" kern="1200" baseline="-25000" dirty="0">
                    <a:solidFill>
                      <a:schemeClr val="tx1"/>
                    </a:solidFill>
                    <a:effectLst/>
                  </a:rPr>
                  <a:t> 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</a:rPr>
                  <a:t>(1.6 </a:t>
                </a:r>
                <a14:m>
                  <m:oMath xmlns:m="http://schemas.openxmlformats.org/officeDocument/2006/math">
                    <m:r>
                      <a:rPr lang="en-US" sz="1200" i="1" kern="120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de-DE" sz="1200" b="0" i="1" kern="120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200" kern="1200" dirty="0">
                    <a:solidFill>
                      <a:schemeClr val="tx1"/>
                    </a:solidFill>
                    <a:effectLst/>
                  </a:rPr>
                  <a:t>)  + BZO nanorods</a:t>
                </a:r>
                <a:endParaRPr lang="de-DE" sz="12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B907CEC-1EB3-79F0-6A6A-90534A39BF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620" y="4984647"/>
                <a:ext cx="2504004" cy="276999"/>
              </a:xfrm>
              <a:prstGeom prst="rect">
                <a:avLst/>
              </a:prstGeom>
              <a:blipFill>
                <a:blip r:embed="rId3"/>
                <a:stretch>
                  <a:fillRect l="-244" t="-4444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29FC54A-2550-E56F-E89C-E0B05943D903}"/>
                  </a:ext>
                </a:extLst>
              </p:cNvPr>
              <p:cNvSpPr txBox="1"/>
              <p:nvPr/>
            </p:nvSpPr>
            <p:spPr>
              <a:xfrm>
                <a:off x="3420031" y="4984647"/>
                <a:ext cx="2661744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kern="1200" dirty="0">
                    <a:solidFill>
                      <a:schemeClr val="tx1"/>
                    </a:solidFill>
                    <a:effectLst/>
                  </a:rPr>
                  <a:t>EuBCO</a:t>
                </a:r>
                <a:r>
                  <a:rPr lang="en-US" sz="1200" kern="1200" baseline="-25000" dirty="0">
                    <a:solidFill>
                      <a:schemeClr val="tx1"/>
                    </a:solidFill>
                    <a:effectLst/>
                  </a:rPr>
                  <a:t> 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</a:rPr>
                  <a:t>(2.5 </a:t>
                </a:r>
                <a14:m>
                  <m:oMath xmlns:m="http://schemas.openxmlformats.org/officeDocument/2006/math">
                    <m:r>
                      <a:rPr lang="en-US" sz="1200" i="1" kern="120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de-DE" sz="1200" b="0" i="1" kern="120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200" kern="1200" dirty="0">
                    <a:solidFill>
                      <a:schemeClr val="tx1"/>
                    </a:solidFill>
                    <a:effectLst/>
                  </a:rPr>
                  <a:t>)  + BHO nanorods</a:t>
                </a:r>
                <a:endParaRPr lang="de-DE" sz="12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29FC54A-2550-E56F-E89C-E0B05943D9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0031" y="4984647"/>
                <a:ext cx="2661744" cy="276999"/>
              </a:xfrm>
              <a:prstGeom prst="rect">
                <a:avLst/>
              </a:prstGeom>
              <a:blipFill>
                <a:blip r:embed="rId4"/>
                <a:stretch>
                  <a:fillRect t="-4444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D543ED9-93B0-3C83-CFFA-13E8A9968CDB}"/>
              </a:ext>
            </a:extLst>
          </p:cNvPr>
          <p:cNvSpPr/>
          <p:nvPr/>
        </p:nvSpPr>
        <p:spPr>
          <a:xfrm>
            <a:off x="6498544" y="3341679"/>
            <a:ext cx="2374047" cy="1351280"/>
          </a:xfrm>
          <a:prstGeom prst="roundRect">
            <a:avLst/>
          </a:prstGeom>
          <a:solidFill>
            <a:srgbClr val="AC6F3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0A1EEE5-7562-B285-D63C-A0A29727D912}"/>
              </a:ext>
            </a:extLst>
          </p:cNvPr>
          <p:cNvSpPr/>
          <p:nvPr/>
        </p:nvSpPr>
        <p:spPr>
          <a:xfrm>
            <a:off x="6636788" y="3452526"/>
            <a:ext cx="2097558" cy="1129586"/>
          </a:xfrm>
          <a:prstGeom prst="roundRect">
            <a:avLst/>
          </a:prstGeom>
          <a:solidFill>
            <a:srgbClr val="E0DBD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47678C1-C8BE-83B6-CE0C-96129260A12A}"/>
              </a:ext>
            </a:extLst>
          </p:cNvPr>
          <p:cNvSpPr/>
          <p:nvPr/>
        </p:nvSpPr>
        <p:spPr>
          <a:xfrm>
            <a:off x="6753629" y="3535426"/>
            <a:ext cx="1863877" cy="562967"/>
          </a:xfrm>
          <a:prstGeom prst="rect">
            <a:avLst/>
          </a:prstGeom>
          <a:solidFill>
            <a:srgbClr val="49737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4C9E65F-437E-48C7-65C8-6A1E75D5506E}"/>
              </a:ext>
            </a:extLst>
          </p:cNvPr>
          <p:cNvSpPr/>
          <p:nvPr/>
        </p:nvSpPr>
        <p:spPr>
          <a:xfrm>
            <a:off x="6753629" y="4233575"/>
            <a:ext cx="1863877" cy="300176"/>
          </a:xfrm>
          <a:prstGeom prst="rect">
            <a:avLst/>
          </a:prstGeom>
          <a:solidFill>
            <a:srgbClr val="A4A4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698422B-CD31-F52B-833D-681FB28BEA6F}"/>
              </a:ext>
            </a:extLst>
          </p:cNvPr>
          <p:cNvSpPr/>
          <p:nvPr/>
        </p:nvSpPr>
        <p:spPr>
          <a:xfrm>
            <a:off x="6745231" y="4098393"/>
            <a:ext cx="1880673" cy="45719"/>
          </a:xfrm>
          <a:prstGeom prst="rect">
            <a:avLst/>
          </a:prstGeom>
          <a:solidFill>
            <a:srgbClr val="C2C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FC00163-0BE7-C69C-673B-A726657E5D1B}"/>
              </a:ext>
            </a:extLst>
          </p:cNvPr>
          <p:cNvSpPr/>
          <p:nvPr/>
        </p:nvSpPr>
        <p:spPr>
          <a:xfrm>
            <a:off x="6749349" y="4139723"/>
            <a:ext cx="1880672" cy="45719"/>
          </a:xfrm>
          <a:prstGeom prst="rect">
            <a:avLst/>
          </a:prstGeom>
          <a:solidFill>
            <a:srgbClr val="76A8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7007516-84D0-E15C-282F-37CF2001F53D}"/>
              </a:ext>
            </a:extLst>
          </p:cNvPr>
          <p:cNvSpPr/>
          <p:nvPr/>
        </p:nvSpPr>
        <p:spPr>
          <a:xfrm>
            <a:off x="6745959" y="4183599"/>
            <a:ext cx="1879216" cy="45719"/>
          </a:xfrm>
          <a:prstGeom prst="rect">
            <a:avLst/>
          </a:prstGeom>
          <a:solidFill>
            <a:srgbClr val="8FCD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14C69D3-3909-F85F-0FF8-0BD5E787BB33}"/>
                  </a:ext>
                </a:extLst>
              </p:cNvPr>
              <p:cNvSpPr txBox="1"/>
              <p:nvPr/>
            </p:nvSpPr>
            <p:spPr>
              <a:xfrm>
                <a:off x="6927193" y="4984647"/>
                <a:ext cx="2504004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kern="1200" dirty="0" err="1">
                    <a:solidFill>
                      <a:schemeClr val="tx1"/>
                    </a:solidFill>
                    <a:effectLst/>
                  </a:rPr>
                  <a:t>GdBCO</a:t>
                </a:r>
                <a:r>
                  <a:rPr lang="en-US" sz="1200" kern="1200" baseline="-25000" dirty="0">
                    <a:solidFill>
                      <a:schemeClr val="tx1"/>
                    </a:solidFill>
                    <a:effectLst/>
                  </a:rPr>
                  <a:t> 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</a:rPr>
                  <a:t>(1.5 </a:t>
                </a:r>
                <a14:m>
                  <m:oMath xmlns:m="http://schemas.openxmlformats.org/officeDocument/2006/math">
                    <m:r>
                      <a:rPr lang="en-US" sz="1200" i="1" kern="120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de-DE" sz="1200" b="0" i="1" kern="120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200" kern="1200" dirty="0">
                    <a:solidFill>
                      <a:schemeClr val="tx1"/>
                    </a:solidFill>
                    <a:effectLst/>
                  </a:rPr>
                  <a:t>)</a:t>
                </a:r>
                <a:endParaRPr lang="de-DE" sz="12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14C69D3-3909-F85F-0FF8-0BD5E787BB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7193" y="4984647"/>
                <a:ext cx="2504004" cy="276999"/>
              </a:xfrm>
              <a:prstGeom prst="rect">
                <a:avLst/>
              </a:prstGeom>
              <a:blipFill>
                <a:blip r:embed="rId5"/>
                <a:stretch>
                  <a:fillRect t="-4444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63ACCF8-ABB0-2CF5-1574-D755BF7CC1FF}"/>
                  </a:ext>
                </a:extLst>
              </p:cNvPr>
              <p:cNvSpPr txBox="1"/>
              <p:nvPr/>
            </p:nvSpPr>
            <p:spPr>
              <a:xfrm>
                <a:off x="9418445" y="4987164"/>
                <a:ext cx="2576050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kern="1200" dirty="0">
                    <a:solidFill>
                      <a:schemeClr val="tx1"/>
                    </a:solidFill>
                    <a:effectLst/>
                  </a:rPr>
                  <a:t>YBCO</a:t>
                </a:r>
                <a:r>
                  <a:rPr lang="en-US" sz="1200" kern="1200" baseline="-25000" dirty="0">
                    <a:solidFill>
                      <a:schemeClr val="tx1"/>
                    </a:solidFill>
                    <a:effectLst/>
                  </a:rPr>
                  <a:t> 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</a:rPr>
                  <a:t>(3 </a:t>
                </a:r>
                <a14:m>
                  <m:oMath xmlns:m="http://schemas.openxmlformats.org/officeDocument/2006/math">
                    <m:r>
                      <a:rPr lang="en-US" sz="1200" i="1" kern="120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de-DE" sz="1200" b="0" i="1" kern="120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200" kern="1200" dirty="0">
                    <a:solidFill>
                      <a:schemeClr val="tx1"/>
                    </a:solidFill>
                    <a:effectLst/>
                  </a:rPr>
                  <a:t>)  + Y</a:t>
                </a:r>
                <a:r>
                  <a:rPr lang="en-US" sz="1200" kern="1200" baseline="-25000" dirty="0">
                    <a:solidFill>
                      <a:schemeClr val="tx1"/>
                    </a:solidFill>
                    <a:effectLst/>
                  </a:rPr>
                  <a:t>2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</a:rPr>
                  <a:t>O</a:t>
                </a:r>
                <a:r>
                  <a:rPr lang="en-US" sz="1200" kern="1200" baseline="-25000" dirty="0">
                    <a:solidFill>
                      <a:schemeClr val="tx1"/>
                    </a:solidFill>
                    <a:effectLst/>
                  </a:rPr>
                  <a:t>3</a:t>
                </a:r>
                <a:r>
                  <a:rPr lang="en-US" sz="1200" kern="1200" dirty="0">
                    <a:solidFill>
                      <a:schemeClr val="tx1"/>
                    </a:solidFill>
                    <a:effectLst/>
                  </a:rPr>
                  <a:t> nanodots</a:t>
                </a:r>
                <a:endParaRPr lang="de-DE" sz="12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63ACCF8-ABB0-2CF5-1574-D755BF7CC1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8445" y="4987164"/>
                <a:ext cx="2576050" cy="276999"/>
              </a:xfrm>
              <a:prstGeom prst="rect">
                <a:avLst/>
              </a:prstGeom>
              <a:blipFill>
                <a:blip r:embed="rId6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10301E6-7F90-D6E9-B3F5-EA9A9A922264}"/>
              </a:ext>
            </a:extLst>
          </p:cNvPr>
          <p:cNvCxnSpPr/>
          <p:nvPr/>
        </p:nvCxnSpPr>
        <p:spPr>
          <a:xfrm flipV="1">
            <a:off x="889151" y="3858560"/>
            <a:ext cx="0" cy="215721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6ACC169-918A-33E5-A7CD-E9EC87780624}"/>
              </a:ext>
            </a:extLst>
          </p:cNvPr>
          <p:cNvGrpSpPr/>
          <p:nvPr/>
        </p:nvGrpSpPr>
        <p:grpSpPr>
          <a:xfrm>
            <a:off x="2099828" y="3626347"/>
            <a:ext cx="73592" cy="73592"/>
            <a:chOff x="2472739" y="2598896"/>
            <a:chExt cx="73592" cy="73592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8635906-0A6E-674E-584A-659B2C96649D}"/>
                </a:ext>
              </a:extLst>
            </p:cNvPr>
            <p:cNvCxnSpPr>
              <a:cxnSpLocks/>
            </p:cNvCxnSpPr>
            <p:nvPr/>
          </p:nvCxnSpPr>
          <p:spPr>
            <a:xfrm>
              <a:off x="2509535" y="2598896"/>
              <a:ext cx="0" cy="73592"/>
            </a:xfrm>
            <a:prstGeom prst="line">
              <a:avLst/>
            </a:prstGeom>
            <a:ln w="25400">
              <a:solidFill>
                <a:srgbClr val="E14FB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FAD1077-E8EC-7F9B-2038-1C1A19A1668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509535" y="2598897"/>
              <a:ext cx="0" cy="73592"/>
            </a:xfrm>
            <a:prstGeom prst="line">
              <a:avLst/>
            </a:prstGeom>
            <a:ln w="25400">
              <a:solidFill>
                <a:srgbClr val="E14FB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5010BB9-CF75-C2FE-2251-D5542CF9A050}"/>
                </a:ext>
              </a:extLst>
            </p:cNvPr>
            <p:cNvSpPr/>
            <p:nvPr/>
          </p:nvSpPr>
          <p:spPr>
            <a:xfrm flipV="1">
              <a:off x="2486675" y="2612832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2E1446E-C21B-F540-B58F-AB7D996320B6}"/>
              </a:ext>
            </a:extLst>
          </p:cNvPr>
          <p:cNvGrpSpPr/>
          <p:nvPr/>
        </p:nvGrpSpPr>
        <p:grpSpPr>
          <a:xfrm>
            <a:off x="1349913" y="3906325"/>
            <a:ext cx="73592" cy="73592"/>
            <a:chOff x="2472739" y="2598896"/>
            <a:chExt cx="73592" cy="73592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892AC99-DC77-134C-55B4-F915285CE33C}"/>
                </a:ext>
              </a:extLst>
            </p:cNvPr>
            <p:cNvCxnSpPr>
              <a:cxnSpLocks/>
            </p:cNvCxnSpPr>
            <p:nvPr/>
          </p:nvCxnSpPr>
          <p:spPr>
            <a:xfrm>
              <a:off x="2509535" y="2598896"/>
              <a:ext cx="0" cy="73592"/>
            </a:xfrm>
            <a:prstGeom prst="line">
              <a:avLst/>
            </a:prstGeom>
            <a:ln w="25400">
              <a:solidFill>
                <a:srgbClr val="E14FB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5FA976A-9C44-9C5A-0D80-1EEA814F5B9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509535" y="2598897"/>
              <a:ext cx="0" cy="73592"/>
            </a:xfrm>
            <a:prstGeom prst="line">
              <a:avLst/>
            </a:prstGeom>
            <a:ln w="25400">
              <a:solidFill>
                <a:srgbClr val="E14FB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01F07F6-F6C9-EF66-FB9B-34289975A6C8}"/>
                </a:ext>
              </a:extLst>
            </p:cNvPr>
            <p:cNvSpPr/>
            <p:nvPr/>
          </p:nvSpPr>
          <p:spPr>
            <a:xfrm flipV="1">
              <a:off x="2486675" y="2612832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F1298CC-1A63-20F6-7C68-BAF12D2147E0}"/>
              </a:ext>
            </a:extLst>
          </p:cNvPr>
          <p:cNvGrpSpPr/>
          <p:nvPr/>
        </p:nvGrpSpPr>
        <p:grpSpPr>
          <a:xfrm>
            <a:off x="1595656" y="3614222"/>
            <a:ext cx="73592" cy="73592"/>
            <a:chOff x="2472739" y="2598896"/>
            <a:chExt cx="73592" cy="73592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6107B02-9BF7-9AEA-990D-1B6928175608}"/>
                </a:ext>
              </a:extLst>
            </p:cNvPr>
            <p:cNvCxnSpPr>
              <a:cxnSpLocks/>
            </p:cNvCxnSpPr>
            <p:nvPr/>
          </p:nvCxnSpPr>
          <p:spPr>
            <a:xfrm>
              <a:off x="2509535" y="2598896"/>
              <a:ext cx="0" cy="73592"/>
            </a:xfrm>
            <a:prstGeom prst="line">
              <a:avLst/>
            </a:prstGeom>
            <a:ln w="25400">
              <a:solidFill>
                <a:srgbClr val="E14FB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D95D6A1-FE37-B98A-F62C-AF52A1BA6A8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509535" y="2598897"/>
              <a:ext cx="0" cy="73592"/>
            </a:xfrm>
            <a:prstGeom prst="line">
              <a:avLst/>
            </a:prstGeom>
            <a:ln w="25400">
              <a:solidFill>
                <a:srgbClr val="E14FB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85DB0048-251D-9888-66D4-717F23C29B54}"/>
                </a:ext>
              </a:extLst>
            </p:cNvPr>
            <p:cNvSpPr/>
            <p:nvPr/>
          </p:nvSpPr>
          <p:spPr>
            <a:xfrm flipV="1">
              <a:off x="2486675" y="2612832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E56603C-19F1-43D3-CDB8-B8312CD0ADA5}"/>
              </a:ext>
            </a:extLst>
          </p:cNvPr>
          <p:cNvGrpSpPr/>
          <p:nvPr/>
        </p:nvGrpSpPr>
        <p:grpSpPr>
          <a:xfrm>
            <a:off x="1211876" y="3589551"/>
            <a:ext cx="73592" cy="73592"/>
            <a:chOff x="2472739" y="2598896"/>
            <a:chExt cx="73592" cy="73592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7B792576-80C8-4EE1-627B-44A31993CF64}"/>
                </a:ext>
              </a:extLst>
            </p:cNvPr>
            <p:cNvCxnSpPr>
              <a:cxnSpLocks/>
            </p:cNvCxnSpPr>
            <p:nvPr/>
          </p:nvCxnSpPr>
          <p:spPr>
            <a:xfrm>
              <a:off x="2509535" y="2598896"/>
              <a:ext cx="0" cy="73592"/>
            </a:xfrm>
            <a:prstGeom prst="line">
              <a:avLst/>
            </a:prstGeom>
            <a:ln w="25400">
              <a:solidFill>
                <a:srgbClr val="E14FB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1B1F7F2-7952-F2CA-E682-F8F8255195C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509535" y="2598897"/>
              <a:ext cx="0" cy="73592"/>
            </a:xfrm>
            <a:prstGeom prst="line">
              <a:avLst/>
            </a:prstGeom>
            <a:ln w="25400">
              <a:solidFill>
                <a:srgbClr val="E14FB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56DFE48-E227-DE53-D8BD-A6BECFB2F3C2}"/>
                </a:ext>
              </a:extLst>
            </p:cNvPr>
            <p:cNvSpPr/>
            <p:nvPr/>
          </p:nvSpPr>
          <p:spPr>
            <a:xfrm flipV="1">
              <a:off x="2486675" y="2612832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8A3D3A8-A988-B788-F3F6-4F57E479D37F}"/>
              </a:ext>
            </a:extLst>
          </p:cNvPr>
          <p:cNvGrpSpPr/>
          <p:nvPr/>
        </p:nvGrpSpPr>
        <p:grpSpPr>
          <a:xfrm>
            <a:off x="999652" y="3922710"/>
            <a:ext cx="73592" cy="73592"/>
            <a:chOff x="2472739" y="2598896"/>
            <a:chExt cx="73592" cy="73592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F3351A2-55E0-79EE-0077-A1B59B3D49E8}"/>
                </a:ext>
              </a:extLst>
            </p:cNvPr>
            <p:cNvCxnSpPr>
              <a:cxnSpLocks/>
            </p:cNvCxnSpPr>
            <p:nvPr/>
          </p:nvCxnSpPr>
          <p:spPr>
            <a:xfrm>
              <a:off x="2509535" y="2598896"/>
              <a:ext cx="0" cy="73592"/>
            </a:xfrm>
            <a:prstGeom prst="line">
              <a:avLst/>
            </a:prstGeom>
            <a:ln w="25400">
              <a:solidFill>
                <a:srgbClr val="E14FB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98CF765-DCC9-CDB6-B8C1-9064263F016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509535" y="2598897"/>
              <a:ext cx="0" cy="73592"/>
            </a:xfrm>
            <a:prstGeom prst="line">
              <a:avLst/>
            </a:prstGeom>
            <a:ln w="25400">
              <a:solidFill>
                <a:srgbClr val="E14FB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712B0DE6-76D7-9F22-7E93-9C0244AFFD3A}"/>
                </a:ext>
              </a:extLst>
            </p:cNvPr>
            <p:cNvSpPr/>
            <p:nvPr/>
          </p:nvSpPr>
          <p:spPr>
            <a:xfrm flipV="1">
              <a:off x="2486675" y="2612832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75EC741-842B-A23B-3407-C3A8AB705548}"/>
              </a:ext>
            </a:extLst>
          </p:cNvPr>
          <p:cNvGrpSpPr/>
          <p:nvPr/>
        </p:nvGrpSpPr>
        <p:grpSpPr>
          <a:xfrm>
            <a:off x="2072986" y="3947025"/>
            <a:ext cx="73592" cy="73592"/>
            <a:chOff x="2472739" y="2598896"/>
            <a:chExt cx="73592" cy="73592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B69FD512-6AAB-4DE5-FB36-FDDDE45EB321}"/>
                </a:ext>
              </a:extLst>
            </p:cNvPr>
            <p:cNvCxnSpPr>
              <a:cxnSpLocks/>
            </p:cNvCxnSpPr>
            <p:nvPr/>
          </p:nvCxnSpPr>
          <p:spPr>
            <a:xfrm>
              <a:off x="2509535" y="2598896"/>
              <a:ext cx="0" cy="73592"/>
            </a:xfrm>
            <a:prstGeom prst="line">
              <a:avLst/>
            </a:prstGeom>
            <a:ln w="25400">
              <a:solidFill>
                <a:srgbClr val="E14FB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4922FD1-A40C-0404-5160-2135E32F42C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509535" y="2598897"/>
              <a:ext cx="0" cy="73592"/>
            </a:xfrm>
            <a:prstGeom prst="line">
              <a:avLst/>
            </a:prstGeom>
            <a:ln w="25400">
              <a:solidFill>
                <a:srgbClr val="E14FB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5B48C07D-B377-033A-6B5A-BABCC74A3B87}"/>
                </a:ext>
              </a:extLst>
            </p:cNvPr>
            <p:cNvSpPr/>
            <p:nvPr/>
          </p:nvSpPr>
          <p:spPr>
            <a:xfrm flipV="1">
              <a:off x="2486675" y="2612832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B4D9346-AEC8-55DA-A0F5-33045CBF7B56}"/>
              </a:ext>
            </a:extLst>
          </p:cNvPr>
          <p:cNvGrpSpPr/>
          <p:nvPr/>
        </p:nvGrpSpPr>
        <p:grpSpPr>
          <a:xfrm>
            <a:off x="2320307" y="3893766"/>
            <a:ext cx="73592" cy="73592"/>
            <a:chOff x="2472739" y="2598896"/>
            <a:chExt cx="73592" cy="73592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E78492F2-553C-3075-F227-B199D44AE1A0}"/>
                </a:ext>
              </a:extLst>
            </p:cNvPr>
            <p:cNvCxnSpPr>
              <a:cxnSpLocks/>
            </p:cNvCxnSpPr>
            <p:nvPr/>
          </p:nvCxnSpPr>
          <p:spPr>
            <a:xfrm>
              <a:off x="2509535" y="2598896"/>
              <a:ext cx="0" cy="73592"/>
            </a:xfrm>
            <a:prstGeom prst="line">
              <a:avLst/>
            </a:prstGeom>
            <a:ln w="25400">
              <a:solidFill>
                <a:srgbClr val="E14FB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BC948F89-E3D5-9E53-92BA-D5EABB65396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509535" y="2598897"/>
              <a:ext cx="0" cy="73592"/>
            </a:xfrm>
            <a:prstGeom prst="line">
              <a:avLst/>
            </a:prstGeom>
            <a:ln w="25400">
              <a:solidFill>
                <a:srgbClr val="E14FB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14727C23-274C-6D97-03FC-169EC45439D1}"/>
                </a:ext>
              </a:extLst>
            </p:cNvPr>
            <p:cNvSpPr/>
            <p:nvPr/>
          </p:nvSpPr>
          <p:spPr>
            <a:xfrm flipV="1">
              <a:off x="2486675" y="2612832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68713389-91B2-3564-23C9-166A8A690212}"/>
              </a:ext>
            </a:extLst>
          </p:cNvPr>
          <p:cNvSpPr/>
          <p:nvPr/>
        </p:nvSpPr>
        <p:spPr>
          <a:xfrm>
            <a:off x="3549988" y="3341679"/>
            <a:ext cx="2374047" cy="1351280"/>
          </a:xfrm>
          <a:prstGeom prst="roundRect">
            <a:avLst/>
          </a:prstGeom>
          <a:solidFill>
            <a:srgbClr val="AC6F3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1B46FF58-482E-7AEE-ACAB-251C2D483318}"/>
              </a:ext>
            </a:extLst>
          </p:cNvPr>
          <p:cNvSpPr/>
          <p:nvPr/>
        </p:nvSpPr>
        <p:spPr>
          <a:xfrm>
            <a:off x="3688232" y="3452526"/>
            <a:ext cx="2097558" cy="1129586"/>
          </a:xfrm>
          <a:prstGeom prst="roundRect">
            <a:avLst/>
          </a:prstGeom>
          <a:solidFill>
            <a:srgbClr val="E0DBD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113E437-C1AD-2187-36BF-B19C2B88D909}"/>
              </a:ext>
            </a:extLst>
          </p:cNvPr>
          <p:cNvSpPr/>
          <p:nvPr/>
        </p:nvSpPr>
        <p:spPr>
          <a:xfrm>
            <a:off x="3809191" y="3535426"/>
            <a:ext cx="1863877" cy="677856"/>
          </a:xfrm>
          <a:prstGeom prst="rect">
            <a:avLst/>
          </a:prstGeom>
          <a:solidFill>
            <a:srgbClr val="4E447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F901888-F0A8-4BF4-3561-05B188CCB670}"/>
              </a:ext>
            </a:extLst>
          </p:cNvPr>
          <p:cNvSpPr/>
          <p:nvPr/>
        </p:nvSpPr>
        <p:spPr>
          <a:xfrm>
            <a:off x="3809191" y="4351577"/>
            <a:ext cx="1863877" cy="182174"/>
          </a:xfrm>
          <a:prstGeom prst="rect">
            <a:avLst/>
          </a:prstGeom>
          <a:solidFill>
            <a:srgbClr val="A4A4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FCA0833-6AB8-197E-6152-25E7FCC7D3C9}"/>
              </a:ext>
            </a:extLst>
          </p:cNvPr>
          <p:cNvSpPr/>
          <p:nvPr/>
        </p:nvSpPr>
        <p:spPr>
          <a:xfrm>
            <a:off x="3800793" y="4220313"/>
            <a:ext cx="1880673" cy="45719"/>
          </a:xfrm>
          <a:prstGeom prst="rect">
            <a:avLst/>
          </a:prstGeom>
          <a:solidFill>
            <a:srgbClr val="E89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31671E7-E8F5-0FF2-4A4D-C92D3ABC8228}"/>
              </a:ext>
            </a:extLst>
          </p:cNvPr>
          <p:cNvSpPr/>
          <p:nvPr/>
        </p:nvSpPr>
        <p:spPr>
          <a:xfrm>
            <a:off x="3800793" y="4261643"/>
            <a:ext cx="1880672" cy="45719"/>
          </a:xfrm>
          <a:prstGeom prst="rect">
            <a:avLst/>
          </a:prstGeom>
          <a:solidFill>
            <a:srgbClr val="76A8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B536C24-1387-5638-4FA2-31A78AD14654}"/>
              </a:ext>
            </a:extLst>
          </p:cNvPr>
          <p:cNvSpPr/>
          <p:nvPr/>
        </p:nvSpPr>
        <p:spPr>
          <a:xfrm>
            <a:off x="3801521" y="4305519"/>
            <a:ext cx="1879216" cy="45719"/>
          </a:xfrm>
          <a:prstGeom prst="rect">
            <a:avLst/>
          </a:prstGeom>
          <a:solidFill>
            <a:srgbClr val="8FCD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B2D4F947-440B-576D-D9D2-C147DB55E19C}"/>
              </a:ext>
            </a:extLst>
          </p:cNvPr>
          <p:cNvCxnSpPr/>
          <p:nvPr/>
        </p:nvCxnSpPr>
        <p:spPr>
          <a:xfrm flipV="1">
            <a:off x="4263193" y="3721230"/>
            <a:ext cx="0" cy="215721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F302867-A8A7-A367-7EB8-16E093AF0C1E}"/>
              </a:ext>
            </a:extLst>
          </p:cNvPr>
          <p:cNvCxnSpPr/>
          <p:nvPr/>
        </p:nvCxnSpPr>
        <p:spPr>
          <a:xfrm flipV="1">
            <a:off x="4522273" y="3613369"/>
            <a:ext cx="0" cy="215721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C9DDC5D-6295-5CCB-7029-3B92E99CC7FC}"/>
              </a:ext>
            </a:extLst>
          </p:cNvPr>
          <p:cNvCxnSpPr/>
          <p:nvPr/>
        </p:nvCxnSpPr>
        <p:spPr>
          <a:xfrm flipV="1">
            <a:off x="4415593" y="3873630"/>
            <a:ext cx="0" cy="215721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7191077D-0973-6C55-2005-D0550E51EED3}"/>
              </a:ext>
            </a:extLst>
          </p:cNvPr>
          <p:cNvCxnSpPr/>
          <p:nvPr/>
        </p:nvCxnSpPr>
        <p:spPr>
          <a:xfrm flipV="1">
            <a:off x="3963451" y="3924002"/>
            <a:ext cx="0" cy="215721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0FB7C083-CE50-0A3B-525C-5053EE5658E6}"/>
              </a:ext>
            </a:extLst>
          </p:cNvPr>
          <p:cNvCxnSpPr/>
          <p:nvPr/>
        </p:nvCxnSpPr>
        <p:spPr>
          <a:xfrm flipV="1">
            <a:off x="4787809" y="3765769"/>
            <a:ext cx="0" cy="215721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013CFDC0-145A-660F-80AC-1FC32FD75888}"/>
              </a:ext>
            </a:extLst>
          </p:cNvPr>
          <p:cNvCxnSpPr/>
          <p:nvPr/>
        </p:nvCxnSpPr>
        <p:spPr>
          <a:xfrm flipV="1">
            <a:off x="4636573" y="3909368"/>
            <a:ext cx="0" cy="215721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7B587CCB-759F-E435-7755-151B6861F417}"/>
              </a:ext>
            </a:extLst>
          </p:cNvPr>
          <p:cNvCxnSpPr/>
          <p:nvPr/>
        </p:nvCxnSpPr>
        <p:spPr>
          <a:xfrm flipV="1">
            <a:off x="5067286" y="3715560"/>
            <a:ext cx="0" cy="215721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67C8DB64-85E8-BAAA-8662-C4E7AD8F4287}"/>
              </a:ext>
            </a:extLst>
          </p:cNvPr>
          <p:cNvCxnSpPr/>
          <p:nvPr/>
        </p:nvCxnSpPr>
        <p:spPr>
          <a:xfrm flipV="1">
            <a:off x="5356663" y="3909368"/>
            <a:ext cx="0" cy="215721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A8934559-0C1C-F36D-6998-AEF96E2EF3BB}"/>
              </a:ext>
            </a:extLst>
          </p:cNvPr>
          <p:cNvCxnSpPr/>
          <p:nvPr/>
        </p:nvCxnSpPr>
        <p:spPr>
          <a:xfrm flipV="1">
            <a:off x="5259209" y="3657908"/>
            <a:ext cx="0" cy="215721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9A3E22A-76E2-C899-0201-CA29C38464CC}"/>
              </a:ext>
            </a:extLst>
          </p:cNvPr>
          <p:cNvCxnSpPr/>
          <p:nvPr/>
        </p:nvCxnSpPr>
        <p:spPr>
          <a:xfrm flipV="1">
            <a:off x="5531923" y="3816141"/>
            <a:ext cx="0" cy="215721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72FD9AD8-08F2-61D4-E322-511FC8CA2379}"/>
              </a:ext>
            </a:extLst>
          </p:cNvPr>
          <p:cNvSpPr/>
          <p:nvPr/>
        </p:nvSpPr>
        <p:spPr>
          <a:xfrm>
            <a:off x="9434638" y="3341679"/>
            <a:ext cx="2374047" cy="1351280"/>
          </a:xfrm>
          <a:prstGeom prst="roundRect">
            <a:avLst/>
          </a:prstGeom>
          <a:solidFill>
            <a:srgbClr val="AC6F3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A481771E-8EB6-B83F-CEFA-CF7AB78DA631}"/>
              </a:ext>
            </a:extLst>
          </p:cNvPr>
          <p:cNvSpPr/>
          <p:nvPr/>
        </p:nvSpPr>
        <p:spPr>
          <a:xfrm>
            <a:off x="9572882" y="3452526"/>
            <a:ext cx="2097558" cy="1129586"/>
          </a:xfrm>
          <a:prstGeom prst="roundRect">
            <a:avLst/>
          </a:prstGeom>
          <a:solidFill>
            <a:srgbClr val="E0DBD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041A292F-4ED5-83DB-B50B-9A5E58570294}"/>
              </a:ext>
            </a:extLst>
          </p:cNvPr>
          <p:cNvSpPr/>
          <p:nvPr/>
        </p:nvSpPr>
        <p:spPr>
          <a:xfrm>
            <a:off x="9689723" y="3535425"/>
            <a:ext cx="1863877" cy="705927"/>
          </a:xfrm>
          <a:prstGeom prst="rect">
            <a:avLst/>
          </a:prstGeom>
          <a:solidFill>
            <a:srgbClr val="515D6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E319721F-A64E-74BA-DF91-B63A0126DD1C}"/>
              </a:ext>
            </a:extLst>
          </p:cNvPr>
          <p:cNvSpPr/>
          <p:nvPr/>
        </p:nvSpPr>
        <p:spPr>
          <a:xfrm>
            <a:off x="9689723" y="4376049"/>
            <a:ext cx="1863877" cy="157701"/>
          </a:xfrm>
          <a:prstGeom prst="rect">
            <a:avLst/>
          </a:prstGeom>
          <a:solidFill>
            <a:srgbClr val="A4A4A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9DDA909E-BD85-A5BF-C076-968744597520}"/>
              </a:ext>
            </a:extLst>
          </p:cNvPr>
          <p:cNvSpPr/>
          <p:nvPr/>
        </p:nvSpPr>
        <p:spPr>
          <a:xfrm>
            <a:off x="9681325" y="4241353"/>
            <a:ext cx="1880673" cy="45719"/>
          </a:xfrm>
          <a:prstGeom prst="rect">
            <a:avLst/>
          </a:prstGeom>
          <a:solidFill>
            <a:srgbClr val="C2C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11A3CB4-B7E7-DE86-4317-531D2B8F4D18}"/>
              </a:ext>
            </a:extLst>
          </p:cNvPr>
          <p:cNvSpPr/>
          <p:nvPr/>
        </p:nvSpPr>
        <p:spPr>
          <a:xfrm>
            <a:off x="9681325" y="4282683"/>
            <a:ext cx="1880672" cy="45719"/>
          </a:xfrm>
          <a:prstGeom prst="rect">
            <a:avLst/>
          </a:prstGeom>
          <a:solidFill>
            <a:srgbClr val="76A8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AF474341-C980-0A34-8E85-E48DB02ACAE5}"/>
              </a:ext>
            </a:extLst>
          </p:cNvPr>
          <p:cNvSpPr/>
          <p:nvPr/>
        </p:nvSpPr>
        <p:spPr>
          <a:xfrm>
            <a:off x="9682053" y="4326559"/>
            <a:ext cx="1879216" cy="45719"/>
          </a:xfrm>
          <a:prstGeom prst="rect">
            <a:avLst/>
          </a:prstGeom>
          <a:solidFill>
            <a:srgbClr val="8FCD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C92C9339-BD71-AC3C-77EC-7CD90F9F120D}"/>
              </a:ext>
            </a:extLst>
          </p:cNvPr>
          <p:cNvSpPr/>
          <p:nvPr/>
        </p:nvSpPr>
        <p:spPr>
          <a:xfrm flipV="1">
            <a:off x="11308450" y="3743616"/>
            <a:ext cx="45720" cy="45720"/>
          </a:xfrm>
          <a:prstGeom prst="ellipse">
            <a:avLst/>
          </a:prstGeom>
          <a:solidFill>
            <a:srgbClr val="B9D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380309BE-4765-E192-6859-4BF480925C1E}"/>
              </a:ext>
            </a:extLst>
          </p:cNvPr>
          <p:cNvSpPr/>
          <p:nvPr/>
        </p:nvSpPr>
        <p:spPr>
          <a:xfrm flipV="1">
            <a:off x="11308450" y="4033217"/>
            <a:ext cx="45720" cy="45720"/>
          </a:xfrm>
          <a:prstGeom prst="ellipse">
            <a:avLst/>
          </a:prstGeom>
          <a:solidFill>
            <a:srgbClr val="B9D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D67F0B2-604D-6010-1601-71A1DEBADEF1}"/>
              </a:ext>
            </a:extLst>
          </p:cNvPr>
          <p:cNvSpPr/>
          <p:nvPr/>
        </p:nvSpPr>
        <p:spPr>
          <a:xfrm flipV="1">
            <a:off x="10861561" y="3736268"/>
            <a:ext cx="45720" cy="45720"/>
          </a:xfrm>
          <a:prstGeom prst="ellipse">
            <a:avLst/>
          </a:prstGeom>
          <a:solidFill>
            <a:srgbClr val="B9D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C0CB12E-F3C6-90F7-BF28-AC9ADA1F304A}"/>
              </a:ext>
            </a:extLst>
          </p:cNvPr>
          <p:cNvSpPr/>
          <p:nvPr/>
        </p:nvSpPr>
        <p:spPr>
          <a:xfrm flipV="1">
            <a:off x="11126311" y="3818784"/>
            <a:ext cx="45720" cy="45720"/>
          </a:xfrm>
          <a:prstGeom prst="ellipse">
            <a:avLst/>
          </a:prstGeom>
          <a:solidFill>
            <a:srgbClr val="B9D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48B77BC6-08BF-D76E-B669-7B3264CCB36A}"/>
              </a:ext>
            </a:extLst>
          </p:cNvPr>
          <p:cNvSpPr/>
          <p:nvPr/>
        </p:nvSpPr>
        <p:spPr>
          <a:xfrm flipV="1">
            <a:off x="10660750" y="3956435"/>
            <a:ext cx="45720" cy="45720"/>
          </a:xfrm>
          <a:prstGeom prst="ellipse">
            <a:avLst/>
          </a:prstGeom>
          <a:solidFill>
            <a:srgbClr val="B9D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79FCF568-6C68-BA4D-E4AC-F1982C6EAC98}"/>
              </a:ext>
            </a:extLst>
          </p:cNvPr>
          <p:cNvSpPr/>
          <p:nvPr/>
        </p:nvSpPr>
        <p:spPr>
          <a:xfrm flipV="1">
            <a:off x="10247525" y="3664954"/>
            <a:ext cx="45720" cy="45720"/>
          </a:xfrm>
          <a:prstGeom prst="ellipse">
            <a:avLst/>
          </a:prstGeom>
          <a:solidFill>
            <a:srgbClr val="B9D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204C96FB-0BF3-F202-0263-C7BAF052D9D4}"/>
              </a:ext>
            </a:extLst>
          </p:cNvPr>
          <p:cNvSpPr/>
          <p:nvPr/>
        </p:nvSpPr>
        <p:spPr>
          <a:xfrm flipV="1">
            <a:off x="10476785" y="3995152"/>
            <a:ext cx="45720" cy="45720"/>
          </a:xfrm>
          <a:prstGeom prst="ellipse">
            <a:avLst/>
          </a:prstGeom>
          <a:solidFill>
            <a:srgbClr val="B9D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B0869807-A477-9F48-BA9D-9681264A8BC9}"/>
              </a:ext>
            </a:extLst>
          </p:cNvPr>
          <p:cNvSpPr/>
          <p:nvPr/>
        </p:nvSpPr>
        <p:spPr>
          <a:xfrm flipV="1">
            <a:off x="11460850" y="3896016"/>
            <a:ext cx="45720" cy="45720"/>
          </a:xfrm>
          <a:prstGeom prst="ellipse">
            <a:avLst/>
          </a:prstGeom>
          <a:solidFill>
            <a:srgbClr val="B9D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A009193A-6D36-61F4-ACA5-87B77A49A6F0}"/>
              </a:ext>
            </a:extLst>
          </p:cNvPr>
          <p:cNvSpPr/>
          <p:nvPr/>
        </p:nvSpPr>
        <p:spPr>
          <a:xfrm flipV="1">
            <a:off x="9795863" y="3858423"/>
            <a:ext cx="45720" cy="45720"/>
          </a:xfrm>
          <a:prstGeom prst="ellipse">
            <a:avLst/>
          </a:prstGeom>
          <a:solidFill>
            <a:srgbClr val="B9D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580B8AF-211B-63DD-A922-1222E109C857}"/>
              </a:ext>
            </a:extLst>
          </p:cNvPr>
          <p:cNvSpPr/>
          <p:nvPr/>
        </p:nvSpPr>
        <p:spPr>
          <a:xfrm flipV="1">
            <a:off x="10147670" y="4102229"/>
            <a:ext cx="45720" cy="45720"/>
          </a:xfrm>
          <a:prstGeom prst="ellipse">
            <a:avLst/>
          </a:prstGeom>
          <a:solidFill>
            <a:srgbClr val="B9D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39BB4179-492A-8DA7-EB6D-85F25F140BBE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794" y="1346246"/>
            <a:ext cx="992582" cy="65420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7FF1024F-D04F-88D3-AE24-9910F168A72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161" y="2063783"/>
            <a:ext cx="1326460" cy="360838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EA1A7067-C2CC-72BC-A579-BCC5FF56C457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29" y="1990194"/>
            <a:ext cx="1335976" cy="422604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2ACE515B-E76C-02B0-864B-D714FD29C1A2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897" y="2024499"/>
            <a:ext cx="947612" cy="365206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9B60F6F6-E17E-ED6D-1307-27803DB9D966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697" y="1465268"/>
            <a:ext cx="1097888" cy="312896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E43EB30C-A939-FE08-2074-5BB3FA30151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411" y="1526570"/>
            <a:ext cx="1018056" cy="293552"/>
          </a:xfrm>
          <a:prstGeom prst="rect">
            <a:avLst/>
          </a:prstGeom>
        </p:spPr>
      </p:pic>
      <p:sp>
        <p:nvSpPr>
          <p:cNvPr id="104" name="TextBox 103">
            <a:extLst>
              <a:ext uri="{FF2B5EF4-FFF2-40B4-BE49-F238E27FC236}">
                <a16:creationId xmlns:a16="http://schemas.microsoft.com/office/drawing/2014/main" id="{C16829BB-F360-8338-A142-D365AA8371DD}"/>
              </a:ext>
            </a:extLst>
          </p:cNvPr>
          <p:cNvSpPr txBox="1"/>
          <p:nvPr/>
        </p:nvSpPr>
        <p:spPr>
          <a:xfrm>
            <a:off x="1239007" y="297672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800" b="1" dirty="0"/>
              <a:t>Bruker</a:t>
            </a:r>
            <a:endParaRPr lang="de-DE" sz="1800" b="1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CC0B601A-CEB9-74EF-9C38-9F9C634A9679}"/>
              </a:ext>
            </a:extLst>
          </p:cNvPr>
          <p:cNvSpPr txBox="1"/>
          <p:nvPr/>
        </p:nvSpPr>
        <p:spPr>
          <a:xfrm>
            <a:off x="4008818" y="2976720"/>
            <a:ext cx="1625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800" b="1" dirty="0"/>
              <a:t>Fujikura APC</a:t>
            </a:r>
            <a:endParaRPr lang="de-DE" sz="1800" b="1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4F747EA-269C-BB17-CD16-8CAD9C455F9B}"/>
              </a:ext>
            </a:extLst>
          </p:cNvPr>
          <p:cNvSpPr txBox="1"/>
          <p:nvPr/>
        </p:nvSpPr>
        <p:spPr>
          <a:xfrm>
            <a:off x="7196286" y="297672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800" b="1" dirty="0" err="1"/>
              <a:t>SuNAM</a:t>
            </a:r>
            <a:endParaRPr lang="de-DE" sz="1800" b="1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9FC5F2-0702-79D7-53B2-C57546A2FFC5}"/>
              </a:ext>
            </a:extLst>
          </p:cNvPr>
          <p:cNvSpPr txBox="1"/>
          <p:nvPr/>
        </p:nvSpPr>
        <p:spPr>
          <a:xfrm>
            <a:off x="10012607" y="297672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800" b="1" dirty="0" err="1"/>
              <a:t>SuperOx</a:t>
            </a:r>
            <a:r>
              <a:rPr lang="en-AU" sz="1800" b="1" dirty="0"/>
              <a:t> 2</a:t>
            </a:r>
            <a:endParaRPr lang="de-DE" sz="1800" b="1" dirty="0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5658B0E5-6E01-60BA-07A0-9390EDBF9099}"/>
              </a:ext>
            </a:extLst>
          </p:cNvPr>
          <p:cNvSpPr/>
          <p:nvPr/>
        </p:nvSpPr>
        <p:spPr>
          <a:xfrm flipV="1">
            <a:off x="10201805" y="3875901"/>
            <a:ext cx="45720" cy="45720"/>
          </a:xfrm>
          <a:prstGeom prst="ellipse">
            <a:avLst/>
          </a:prstGeom>
          <a:solidFill>
            <a:srgbClr val="B9D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40AFA3D4-4344-ABA4-1F9D-E5F25E055978}"/>
              </a:ext>
            </a:extLst>
          </p:cNvPr>
          <p:cNvSpPr/>
          <p:nvPr/>
        </p:nvSpPr>
        <p:spPr>
          <a:xfrm flipV="1">
            <a:off x="10963776" y="4058349"/>
            <a:ext cx="45720" cy="45720"/>
          </a:xfrm>
          <a:prstGeom prst="ellipse">
            <a:avLst/>
          </a:prstGeom>
          <a:solidFill>
            <a:srgbClr val="B9D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2B003BBC-271B-B498-1C94-49C2DE9F7B26}"/>
              </a:ext>
            </a:extLst>
          </p:cNvPr>
          <p:cNvSpPr/>
          <p:nvPr/>
        </p:nvSpPr>
        <p:spPr>
          <a:xfrm flipV="1">
            <a:off x="10575941" y="3683764"/>
            <a:ext cx="45720" cy="45720"/>
          </a:xfrm>
          <a:prstGeom prst="ellipse">
            <a:avLst/>
          </a:prstGeom>
          <a:solidFill>
            <a:srgbClr val="B9D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63E177F-329A-68A8-2367-7F77E23D4E33}"/>
              </a:ext>
            </a:extLst>
          </p:cNvPr>
          <p:cNvSpPr txBox="1"/>
          <p:nvPr/>
        </p:nvSpPr>
        <p:spPr>
          <a:xfrm>
            <a:off x="217528" y="6024991"/>
            <a:ext cx="66224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Artur Romanov, PhD dissertation, UA Barcelona 2022</a:t>
            </a:r>
          </a:p>
        </p:txBody>
      </p:sp>
    </p:spTree>
    <p:extLst>
      <p:ext uri="{BB962C8B-B14F-4D97-AF65-F5344CB8AC3E}">
        <p14:creationId xmlns:p14="http://schemas.microsoft.com/office/powerpoint/2010/main" val="286653320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C5A479B-2E16-71B9-6397-D10A73124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HTS coating technologies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EAC415-9187-D9B6-2EBC-D95DBB1564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7285" y="1123576"/>
            <a:ext cx="8757426" cy="330008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C4E3C92-F8D3-5F0F-B7F5-72CECE7DD09C}"/>
              </a:ext>
            </a:extLst>
          </p:cNvPr>
          <p:cNvSpPr txBox="1"/>
          <p:nvPr/>
        </p:nvSpPr>
        <p:spPr>
          <a:xfrm>
            <a:off x="233309" y="6007081"/>
            <a:ext cx="66224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Patrick Krkotic, PhD dissertation, UPC Barcelona 2022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728ED2-55B6-69D1-E074-C39C6F3C40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109B09-6168-54A6-7463-0668B47A94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6269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Some theory background: </a:t>
            </a:r>
            <a:r>
              <a:rPr lang="en-GB" dirty="0" err="1"/>
              <a:t>fluxon</a:t>
            </a:r>
            <a:r>
              <a:rPr lang="en-GB" dirty="0"/>
              <a:t> motion in RF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530156" y="749107"/>
            <a:ext cx="4057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The motion of the </a:t>
            </a:r>
            <a:r>
              <a:rPr lang="en-GB" sz="1600" dirty="0">
                <a:solidFill>
                  <a:srgbClr val="FF0000"/>
                </a:solidFill>
              </a:rPr>
              <a:t>rigid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fluxon lattice behaves as a </a:t>
            </a:r>
            <a:r>
              <a:rPr lang="en-GB" sz="1600" dirty="0">
                <a:solidFill>
                  <a:srgbClr val="FF0000"/>
                </a:solidFill>
              </a:rPr>
              <a:t>harmonic damped oscillator</a:t>
            </a:r>
          </a:p>
          <a:p>
            <a:pPr algn="ctr"/>
            <a:r>
              <a:rPr lang="en-GB" sz="1600" dirty="0">
                <a:solidFill>
                  <a:srgbClr val="000000"/>
                </a:solidFill>
              </a:rPr>
              <a:t>(neglecting thermal creep)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0354612"/>
              </p:ext>
            </p:extLst>
          </p:nvPr>
        </p:nvGraphicFramePr>
        <p:xfrm>
          <a:off x="7148742" y="1837675"/>
          <a:ext cx="2953198" cy="490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69449" imgH="241195" progId="Equation.DSMT4">
                  <p:embed/>
                </p:oleObj>
              </mc:Choice>
              <mc:Fallback>
                <p:oleObj name="Equation" r:id="rId2" imgW="1269449" imgH="241195" progId="Equation.DSMT4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8742" y="1837675"/>
                        <a:ext cx="2953198" cy="490311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1963937"/>
              </p:ext>
            </p:extLst>
          </p:nvPr>
        </p:nvGraphicFramePr>
        <p:xfrm>
          <a:off x="6799319" y="3783831"/>
          <a:ext cx="1036320" cy="690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47700" imgH="431800" progId="Equation.3">
                  <p:embed/>
                </p:oleObj>
              </mc:Choice>
              <mc:Fallback>
                <p:oleObj name="Equation" r:id="rId4" imgW="647700" imgH="431800" progId="Equation.3">
                  <p:embed/>
                  <p:pic>
                    <p:nvPicPr>
                      <p:cNvPr id="37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9319" y="3783831"/>
                        <a:ext cx="1036320" cy="6908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6506163"/>
              </p:ext>
            </p:extLst>
          </p:nvPr>
        </p:nvGraphicFramePr>
        <p:xfrm>
          <a:off x="8185948" y="3783211"/>
          <a:ext cx="1178496" cy="629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36560" imgH="393480" progId="Equation.DSMT4">
                  <p:embed/>
                </p:oleObj>
              </mc:Choice>
              <mc:Fallback>
                <p:oleObj name="Equation" r:id="rId6" imgW="736560" imgH="393480" progId="Equation.DSMT4">
                  <p:embed/>
                  <p:pic>
                    <p:nvPicPr>
                      <p:cNvPr id="39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5948" y="3783211"/>
                        <a:ext cx="1178496" cy="6295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2130358"/>
              </p:ext>
            </p:extLst>
          </p:nvPr>
        </p:nvGraphicFramePr>
        <p:xfrm>
          <a:off x="9693348" y="3741310"/>
          <a:ext cx="751840" cy="670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469900" imgH="419100" progId="Equation.3">
                  <p:embed/>
                </p:oleObj>
              </mc:Choice>
              <mc:Fallback>
                <p:oleObj name="Equation" r:id="rId8" imgW="469900" imgH="419100" progId="Equation.3">
                  <p:embed/>
                  <p:pic>
                    <p:nvPicPr>
                      <p:cNvPr id="45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93348" y="3741310"/>
                        <a:ext cx="751840" cy="6705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5961614" y="4616961"/>
            <a:ext cx="2577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The “</a:t>
            </a:r>
            <a:r>
              <a:rPr lang="en-GB" sz="1600" dirty="0" err="1">
                <a:solidFill>
                  <a:srgbClr val="FF0000"/>
                </a:solidFill>
              </a:rPr>
              <a:t>depinning</a:t>
            </a:r>
            <a:r>
              <a:rPr lang="en-GB" sz="1600" dirty="0">
                <a:solidFill>
                  <a:srgbClr val="FF0000"/>
                </a:solidFill>
              </a:rPr>
              <a:t> frequency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”</a:t>
            </a:r>
          </a:p>
        </p:txBody>
      </p: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5024705"/>
              </p:ext>
            </p:extLst>
          </p:nvPr>
        </p:nvGraphicFramePr>
        <p:xfrm>
          <a:off x="5735226" y="5057354"/>
          <a:ext cx="3208289" cy="796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044440" imgH="507960" progId="Equation.DSMT4">
                  <p:embed/>
                </p:oleObj>
              </mc:Choice>
              <mc:Fallback>
                <p:oleObj name="Equation" r:id="rId10" imgW="2044440" imgH="507960" progId="Equation.DSMT4">
                  <p:embed/>
                  <p:pic>
                    <p:nvPicPr>
                      <p:cNvPr id="34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5226" y="5057354"/>
                        <a:ext cx="3208289" cy="79688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Rectangle 47"/>
          <p:cNvSpPr/>
          <p:nvPr/>
        </p:nvSpPr>
        <p:spPr>
          <a:xfrm>
            <a:off x="61547" y="5384506"/>
            <a:ext cx="520257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err="1">
                <a:solidFill>
                  <a:schemeClr val="accent6"/>
                </a:solidFill>
              </a:rPr>
              <a:t>Gittleman</a:t>
            </a:r>
            <a:r>
              <a:rPr lang="en-GB" sz="1100" dirty="0">
                <a:solidFill>
                  <a:schemeClr val="accent6"/>
                </a:solidFill>
              </a:rPr>
              <a:t> and Rosenblum: Phys Rev. Lett. 16, 734 (1966)</a:t>
            </a:r>
          </a:p>
          <a:p>
            <a:r>
              <a:rPr lang="en-GB" sz="1100" dirty="0">
                <a:solidFill>
                  <a:schemeClr val="accent6"/>
                </a:solidFill>
              </a:rPr>
              <a:t>Calatroni and Vaglio, IEEE Trans. Appl. </a:t>
            </a:r>
            <a:r>
              <a:rPr lang="en-GB" sz="1100" dirty="0" err="1">
                <a:solidFill>
                  <a:schemeClr val="accent6"/>
                </a:solidFill>
              </a:rPr>
              <a:t>Supercond</a:t>
            </a:r>
            <a:r>
              <a:rPr lang="en-GB" sz="1100" dirty="0">
                <a:solidFill>
                  <a:schemeClr val="accent6"/>
                </a:solidFill>
              </a:rPr>
              <a:t>. 27 (2017) 3500506</a:t>
            </a:r>
          </a:p>
          <a:p>
            <a:r>
              <a:rPr lang="en-GB" sz="1100" dirty="0">
                <a:solidFill>
                  <a:schemeClr val="accent6"/>
                </a:solidFill>
              </a:rPr>
              <a:t>Coffey, Clem PRL 67, 386 (1991)</a:t>
            </a:r>
          </a:p>
          <a:p>
            <a:r>
              <a:rPr lang="en-GB" sz="1100" dirty="0">
                <a:solidFill>
                  <a:schemeClr val="accent6"/>
                </a:solidFill>
              </a:rPr>
              <a:t>Brandt PRL 67 2219 (1991) </a:t>
            </a:r>
          </a:p>
          <a:p>
            <a:r>
              <a:rPr lang="en-GB" sz="1100" dirty="0">
                <a:solidFill>
                  <a:schemeClr val="accent6"/>
                </a:solidFill>
              </a:rPr>
              <a:t>Silva et al, PRB 78, 094503 (2008)</a:t>
            </a:r>
          </a:p>
          <a:p>
            <a:endParaRPr lang="en-GB" sz="1100" dirty="0">
              <a:solidFill>
                <a:schemeClr val="accent6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6A33B18-6666-472C-A826-7D3126E6D43B}"/>
              </a:ext>
            </a:extLst>
          </p:cNvPr>
          <p:cNvGrpSpPr>
            <a:grpSpLocks noChangeAspect="1"/>
          </p:cNvGrpSpPr>
          <p:nvPr/>
        </p:nvGrpSpPr>
        <p:grpSpPr>
          <a:xfrm>
            <a:off x="1030792" y="835441"/>
            <a:ext cx="2478828" cy="2297943"/>
            <a:chOff x="3884137" y="1343258"/>
            <a:chExt cx="2899503" cy="268792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884137" y="1343258"/>
              <a:ext cx="2899503" cy="2687920"/>
            </a:xfrm>
            <a:prstGeom prst="rect">
              <a:avLst/>
            </a:prstGeom>
          </p:spPr>
        </p:pic>
        <p:cxnSp>
          <p:nvCxnSpPr>
            <p:cNvPr id="58" name="Connettore 2 10">
              <a:extLst>
                <a:ext uri="{FF2B5EF4-FFF2-40B4-BE49-F238E27FC236}">
                  <a16:creationId xmlns:a16="http://schemas.microsoft.com/office/drawing/2014/main" id="{C6EEE543-9CC3-4339-AACA-A3BA493EFF4D}"/>
                </a:ext>
              </a:extLst>
            </p:cNvPr>
            <p:cNvCxnSpPr>
              <a:cxnSpLocks/>
            </p:cNvCxnSpPr>
            <p:nvPr/>
          </p:nvCxnSpPr>
          <p:spPr>
            <a:xfrm>
              <a:off x="4871914" y="2303551"/>
              <a:ext cx="209163" cy="728941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 w="med" len="med"/>
              <a:tailEnd type="triangle" w="med" len="med"/>
            </a:ln>
            <a:effectLst/>
          </p:spPr>
        </p:cxnSp>
        <p:sp>
          <p:nvSpPr>
            <p:cNvPr id="59" name="CasellaDiTesto 15">
              <a:extLst>
                <a:ext uri="{FF2B5EF4-FFF2-40B4-BE49-F238E27FC236}">
                  <a16:creationId xmlns:a16="http://schemas.microsoft.com/office/drawing/2014/main" id="{F2D9CD54-85FF-4A56-AEFD-EF2B37FF5657}"/>
                </a:ext>
              </a:extLst>
            </p:cNvPr>
            <p:cNvSpPr txBox="1"/>
            <p:nvPr/>
          </p:nvSpPr>
          <p:spPr>
            <a:xfrm>
              <a:off x="4554849" y="249180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800" i="1" dirty="0">
                  <a:solidFill>
                    <a:prstClr val="black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d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150916E-8425-4990-9087-54D05A0B62F5}"/>
              </a:ext>
            </a:extLst>
          </p:cNvPr>
          <p:cNvGrpSpPr/>
          <p:nvPr/>
        </p:nvGrpSpPr>
        <p:grpSpPr>
          <a:xfrm>
            <a:off x="991223" y="3154277"/>
            <a:ext cx="2260164" cy="2061950"/>
            <a:chOff x="836366" y="3500651"/>
            <a:chExt cx="2260164" cy="2061950"/>
          </a:xfrm>
        </p:grpSpPr>
        <p:pic>
          <p:nvPicPr>
            <p:cNvPr id="1029" name="Picture 5">
              <a:extLst>
                <a:ext uri="{FF2B5EF4-FFF2-40B4-BE49-F238E27FC236}">
                  <a16:creationId xmlns:a16="http://schemas.microsoft.com/office/drawing/2014/main" id="{0F1EAF97-DA6D-469F-A985-5131D541004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50" t="55010" r="25221"/>
            <a:stretch/>
          </p:blipFill>
          <p:spPr bwMode="auto">
            <a:xfrm>
              <a:off x="836366" y="3500651"/>
              <a:ext cx="2260164" cy="20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150C9CE-8C32-44FA-8FEC-D641A22154CA}"/>
                </a:ext>
              </a:extLst>
            </p:cNvPr>
            <p:cNvCxnSpPr/>
            <p:nvPr/>
          </p:nvCxnSpPr>
          <p:spPr>
            <a:xfrm>
              <a:off x="1303612" y="5001968"/>
              <a:ext cx="1328527" cy="0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9" name="Object 8">
              <a:extLst>
                <a:ext uri="{FF2B5EF4-FFF2-40B4-BE49-F238E27FC236}">
                  <a16:creationId xmlns:a16="http://schemas.microsoft.com/office/drawing/2014/main" id="{1C7A887B-4A99-4699-A04E-BEADF6DC854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48484378"/>
                </p:ext>
              </p:extLst>
            </p:nvPr>
          </p:nvGraphicFramePr>
          <p:xfrm>
            <a:off x="1781501" y="4965283"/>
            <a:ext cx="392293" cy="4384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215640" imgH="241200" progId="Equation.DSMT4">
                    <p:embed/>
                  </p:oleObj>
                </mc:Choice>
                <mc:Fallback>
                  <p:oleObj name="Equation" r:id="rId14" imgW="215640" imgH="241200" progId="Equation.DSMT4">
                    <p:embed/>
                    <p:pic>
                      <p:nvPicPr>
                        <p:cNvPr id="9" name="Object 8">
                          <a:extLst>
                            <a:ext uri="{FF2B5EF4-FFF2-40B4-BE49-F238E27FC236}">
                              <a16:creationId xmlns:a16="http://schemas.microsoft.com/office/drawing/2014/main" id="{1C7A887B-4A99-4699-A04E-BEADF6DC854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1781501" y="4965283"/>
                          <a:ext cx="392293" cy="43844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C97C24E-7A4D-48AC-B458-0B0FFF0C90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80074" y="4402982"/>
              <a:ext cx="0" cy="405508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25F6C951-8C08-483E-ACA8-4C77153CA3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7875" y="4414738"/>
              <a:ext cx="0" cy="405508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25DEE6B1-6C77-4C89-ADC0-BF36FFEAE5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5676" y="4406342"/>
              <a:ext cx="0" cy="405508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3" name="Grafico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2576041"/>
              </p:ext>
            </p:extLst>
          </p:nvPr>
        </p:nvGraphicFramePr>
        <p:xfrm>
          <a:off x="7231309" y="2396497"/>
          <a:ext cx="3389175" cy="1411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24" name="Ovale 1"/>
          <p:cNvSpPr/>
          <p:nvPr/>
        </p:nvSpPr>
        <p:spPr>
          <a:xfrm>
            <a:off x="8529452" y="3312026"/>
            <a:ext cx="117662" cy="117662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it-IT" sz="18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" name="Ovale 1">
            <a:extLst>
              <a:ext uri="{FF2B5EF4-FFF2-40B4-BE49-F238E27FC236}">
                <a16:creationId xmlns:a16="http://schemas.microsoft.com/office/drawing/2014/main" id="{CF2D356C-3A85-459B-A0C6-EF91ED05D02C}"/>
              </a:ext>
            </a:extLst>
          </p:cNvPr>
          <p:cNvSpPr/>
          <p:nvPr/>
        </p:nvSpPr>
        <p:spPr>
          <a:xfrm>
            <a:off x="8647114" y="3194363"/>
            <a:ext cx="117662" cy="11766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it-IT" sz="1800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" name="Ovale 1">
            <a:extLst>
              <a:ext uri="{FF2B5EF4-FFF2-40B4-BE49-F238E27FC236}">
                <a16:creationId xmlns:a16="http://schemas.microsoft.com/office/drawing/2014/main" id="{7D113FD9-9F0C-44B0-B918-8A5E2ECEDA93}"/>
              </a:ext>
            </a:extLst>
          </p:cNvPr>
          <p:cNvSpPr/>
          <p:nvPr/>
        </p:nvSpPr>
        <p:spPr>
          <a:xfrm>
            <a:off x="8420574" y="3187964"/>
            <a:ext cx="117662" cy="11766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it-IT" sz="1800" kern="0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248EBE2D-3F8E-40A5-8453-4BD0283CA9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6647722"/>
              </p:ext>
            </p:extLst>
          </p:nvPr>
        </p:nvGraphicFramePr>
        <p:xfrm>
          <a:off x="746531" y="2186652"/>
          <a:ext cx="646578" cy="510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609885" imgH="481697" progId="Equation.DSMT4">
                  <p:embed/>
                </p:oleObj>
              </mc:Choice>
              <mc:Fallback>
                <p:oleObj name="Equation" r:id="rId17" imgW="609885" imgH="481697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46531" y="2186652"/>
                        <a:ext cx="646578" cy="510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2322178D-2837-43FD-82FF-F8D0A8799375}"/>
              </a:ext>
            </a:extLst>
          </p:cNvPr>
          <p:cNvSpPr txBox="1"/>
          <p:nvPr/>
        </p:nvSpPr>
        <p:spPr>
          <a:xfrm>
            <a:off x="3976713" y="2797397"/>
            <a:ext cx="1596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Pinning centers</a:t>
            </a:r>
            <a:endParaRPr lang="en-GB" sz="1600" dirty="0">
              <a:solidFill>
                <a:srgbClr val="00000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D28B7AA-BCFB-4554-B819-EBE518928E65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5573625" y="2966674"/>
            <a:ext cx="2880057" cy="403187"/>
          </a:xfrm>
          <a:prstGeom prst="straightConnector1">
            <a:avLst/>
          </a:prstGeom>
          <a:ln w="1270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D38A0E5-D90D-4614-853F-5320AC569E95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2723183" y="2966674"/>
            <a:ext cx="1253530" cy="524210"/>
          </a:xfrm>
          <a:prstGeom prst="straightConnector1">
            <a:avLst/>
          </a:prstGeom>
          <a:ln w="1270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0B32663-A438-4D21-8FBB-5708A7F46AF7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2786996" y="1984412"/>
            <a:ext cx="1189717" cy="982262"/>
          </a:xfrm>
          <a:prstGeom prst="straightConnector1">
            <a:avLst/>
          </a:prstGeom>
          <a:ln w="1270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EDD8BBEB-16FC-4193-9D82-230CAA918A73}"/>
              </a:ext>
            </a:extLst>
          </p:cNvPr>
          <p:cNvSpPr txBox="1"/>
          <p:nvPr/>
        </p:nvSpPr>
        <p:spPr>
          <a:xfrm>
            <a:off x="3311367" y="3430704"/>
            <a:ext cx="2423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B field is normal to surface: worst case</a:t>
            </a: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8687E6F3-0A71-4DA1-916B-97CFB8EE30CF}"/>
              </a:ext>
            </a:extLst>
          </p:cNvPr>
          <p:cNvSpPr/>
          <p:nvPr/>
        </p:nvSpPr>
        <p:spPr>
          <a:xfrm>
            <a:off x="8313929" y="3133717"/>
            <a:ext cx="526617" cy="467879"/>
          </a:xfrm>
          <a:prstGeom prst="arc">
            <a:avLst>
              <a:gd name="adj1" fmla="val 21518474"/>
              <a:gd name="adj2" fmla="val 10542047"/>
            </a:avLst>
          </a:prstGeom>
          <a:ln w="38100">
            <a:solidFill>
              <a:srgbClr val="FF0000"/>
            </a:solidFill>
            <a:prstDash val="sysDash"/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1FA3A1A-D94E-461A-B618-2F4735FD70A5}"/>
              </a:ext>
            </a:extLst>
          </p:cNvPr>
          <p:cNvCxnSpPr/>
          <p:nvPr/>
        </p:nvCxnSpPr>
        <p:spPr>
          <a:xfrm flipH="1">
            <a:off x="3251387" y="4051192"/>
            <a:ext cx="1396181" cy="0"/>
          </a:xfrm>
          <a:prstGeom prst="straightConnector1">
            <a:avLst/>
          </a:prstGeom>
          <a:ln w="1270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A1F60BAD-D655-4510-A7FD-A97D9374BA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9826246"/>
              </p:ext>
            </p:extLst>
          </p:nvPr>
        </p:nvGraphicFramePr>
        <p:xfrm>
          <a:off x="9669681" y="5057354"/>
          <a:ext cx="1792990" cy="796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028520" imgH="457200" progId="Equation.DSMT4">
                  <p:embed/>
                </p:oleObj>
              </mc:Choice>
              <mc:Fallback>
                <p:oleObj name="Equation" r:id="rId19" imgW="102852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9669681" y="5057354"/>
                        <a:ext cx="1792990" cy="796884"/>
                      </a:xfrm>
                      <a:prstGeom prst="rect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AD1D3E4C-D55C-BDA0-8147-F897C1D82F63}"/>
              </a:ext>
            </a:extLst>
          </p:cNvPr>
          <p:cNvSpPr txBox="1"/>
          <p:nvPr/>
        </p:nvSpPr>
        <p:spPr>
          <a:xfrm>
            <a:off x="9572548" y="4590177"/>
            <a:ext cx="18838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Surface resistance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53044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A6E58-7769-8D8D-8495-5BC0BF31D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when an external magnetic field is present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199882-A26B-27D0-7D0E-C51A38950B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7E9AFF-479A-F37D-673F-C697C19641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193257-A0D3-056A-5D22-F5408903EA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6" name="Inhaltsplatzhalter 19">
            <a:extLst>
              <a:ext uri="{FF2B5EF4-FFF2-40B4-BE49-F238E27FC236}">
                <a16:creationId xmlns:a16="http://schemas.microsoft.com/office/drawing/2014/main" id="{D4F79938-24D0-916B-DEAB-4636D6AFAA06}"/>
              </a:ext>
            </a:extLst>
          </p:cNvPr>
          <p:cNvSpPr txBox="1">
            <a:spLocks/>
          </p:cNvSpPr>
          <p:nvPr/>
        </p:nvSpPr>
        <p:spPr>
          <a:xfrm>
            <a:off x="6101703" y="2423543"/>
            <a:ext cx="5732400" cy="172495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03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0304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12D5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300" b="0" i="0" u="none" strike="noStrike" kern="1200" cap="none" spc="0" normalizeH="0" baseline="0" noProof="0" dirty="0">
                <a:ln>
                  <a:noFill/>
                </a:ln>
                <a:solidFill>
                  <a:srgbClr val="21314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Vortex pinning</a:t>
            </a:r>
          </a:p>
          <a:p>
            <a:pPr marL="685800" marR="0" lvl="1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012D52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srgbClr val="21314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Artificial pinning centres</a:t>
            </a:r>
          </a:p>
        </p:txBody>
      </p:sp>
      <p:pic>
        <p:nvPicPr>
          <p:cNvPr id="7" name="Grafik 82">
            <a:extLst>
              <a:ext uri="{FF2B5EF4-FFF2-40B4-BE49-F238E27FC236}">
                <a16:creationId xmlns:a16="http://schemas.microsoft.com/office/drawing/2014/main" id="{F17E4A1D-0244-123B-EAD1-4E11D65FBF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71219" y="4218026"/>
            <a:ext cx="5124040" cy="14967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Inhaltsplatzhalter 19">
                <a:extLst>
                  <a:ext uri="{FF2B5EF4-FFF2-40B4-BE49-F238E27FC236}">
                    <a16:creationId xmlns:a16="http://schemas.microsoft.com/office/drawing/2014/main" id="{7062415B-4F3E-89A7-8D54-F5C6AE2E5AB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8198" y="653651"/>
                <a:ext cx="5732400" cy="4596836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rtlCol="0">
                <a:sp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28600" marR="0" lvl="0" indent="-228600" algn="l" defTabSz="914400" rtl="0" eaLnBrk="1" fontAlgn="auto" latinLnBrk="0" hangingPunct="1">
                  <a:lnSpc>
                    <a:spcPct val="15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rgbClr val="012D52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2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1314D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Vortex lattice</a:t>
                </a:r>
              </a:p>
              <a:p>
                <a:pPr marL="685800" marR="0" lvl="1" indent="-228600" algn="l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012D52"/>
                  </a:buClr>
                  <a:buSzTx/>
                  <a:buFont typeface="Courier New" panose="02070309020205020404" pitchFamily="49" charset="0"/>
                  <a:buChar char="o"/>
                  <a:tabLst/>
                  <a:defRPr/>
                </a:pPr>
                <a:r>
                  <a:rPr kumimoji="0" lang="en-GB" sz="19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1314D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cylindrical normal conducting regions </a:t>
                </a:r>
                <a:br>
                  <a:rPr kumimoji="0" lang="en-GB" sz="19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1314D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</a:br>
                <a14:m>
                  <m:oMath xmlns:m="http://schemas.openxmlformats.org/officeDocument/2006/math">
                    <m:r>
                      <a:rPr kumimoji="0" lang="de-DE" sz="19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21314D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≈ </m:t>
                    </m:r>
                  </m:oMath>
                </a14:m>
                <a:r>
                  <a:rPr kumimoji="0" lang="en-GB" sz="19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1314D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tens of nm diameter</a:t>
                </a:r>
              </a:p>
              <a:p>
                <a:pPr marL="685800" marR="0" lvl="1" indent="-228600" algn="l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012D52"/>
                  </a:buClr>
                  <a:buSzTx/>
                  <a:buFont typeface="Courier New" panose="02070309020205020404" pitchFamily="49" charset="0"/>
                  <a:buChar char="o"/>
                  <a:tabLst/>
                  <a:defRPr/>
                </a:pPr>
                <a:r>
                  <a:rPr kumimoji="0" lang="en-US" sz="19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0304D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Each vortex carries one flux quantum </a:t>
                </a: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20304D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15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rgbClr val="012D52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2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1314D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Apply RF Current</a:t>
                </a:r>
              </a:p>
              <a:p>
                <a:pPr marL="685800" marR="0" lvl="1" indent="-228600" algn="l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012D52"/>
                  </a:buClr>
                  <a:buSzTx/>
                  <a:buFont typeface="Courier New" panose="02070309020205020404" pitchFamily="49" charset="0"/>
                  <a:buChar char="o"/>
                  <a:tabLst/>
                  <a:defRPr/>
                </a:pPr>
                <a:r>
                  <a:rPr kumimoji="0" lang="en-GB" sz="19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1314D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Motion of vortices </a:t>
                </a:r>
                <a:r>
                  <a:rPr kumimoji="0" lang="en-GB" sz="19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1314D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Wingdings" panose="05000000000000000000" pitchFamily="2" charset="2"/>
                  </a:rPr>
                  <a:t> dissipation</a:t>
                </a:r>
              </a:p>
              <a:p>
                <a:pPr marL="457200" marR="0" lvl="1" indent="0" algn="l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012D52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1314D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𝑚</m:t>
                      </m:r>
                      <m:acc>
                        <m:accPr>
                          <m:chr m:val="̈"/>
                          <m:ctrlPr>
                            <a:rPr kumimoji="0" lang="de-DE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1314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de-DE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1314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𝑥</m:t>
                          </m:r>
                        </m:e>
                      </m:acc>
                      <m:r>
                        <a:rPr kumimoji="0" lang="de-DE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1314D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r>
                        <a:rPr kumimoji="0" lang="de-DE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1314D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𝜂</m:t>
                      </m:r>
                      <m:acc>
                        <m:accPr>
                          <m:chr m:val="̇"/>
                          <m:ctrlPr>
                            <a:rPr kumimoji="0" lang="de-DE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1314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de-DE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1314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𝑥</m:t>
                          </m:r>
                        </m:e>
                      </m:acc>
                      <m:r>
                        <a:rPr kumimoji="0" lang="de-DE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1314D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r>
                        <a:rPr kumimoji="0" lang="de-DE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1314D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𝑘𝑥</m:t>
                      </m:r>
                      <m:r>
                        <a:rPr kumimoji="0" lang="de-DE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1314D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de-DE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1314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de-DE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1314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𝐽</m:t>
                          </m:r>
                        </m:e>
                        <m:sub>
                          <m:r>
                            <a:rPr kumimoji="0" lang="de-DE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1314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𝑅𝐹</m:t>
                          </m:r>
                        </m:sub>
                      </m:sSub>
                      <m:sSub>
                        <m:sSubPr>
                          <m:ctrlPr>
                            <a:rPr kumimoji="0" lang="de-DE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1314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de-DE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1314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Φ</m:t>
                          </m:r>
                        </m:e>
                        <m:sub>
                          <m:r>
                            <a:rPr kumimoji="0" lang="de-DE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1314D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𝑜</m:t>
                          </m:r>
                        </m:sub>
                      </m:sSub>
                    </m:oMath>
                  </m:oMathPara>
                </a14:m>
                <a:endParaRPr kumimoji="0" lang="en-GB" sz="1900" b="0" i="0" u="none" strike="noStrike" kern="1200" cap="none" spc="0" normalizeH="0" baseline="0" noProof="0" dirty="0">
                  <a:ln>
                    <a:noFill/>
                  </a:ln>
                  <a:solidFill>
                    <a:srgbClr val="21314D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Wingdings" panose="05000000000000000000" pitchFamily="2" charset="2"/>
                </a:endParaRPr>
              </a:p>
              <a:p>
                <a:pPr marL="1143000" marR="0" lvl="2" indent="-228600" algn="l" defTabSz="914400" rtl="0" eaLnBrk="1" fontAlgn="auto" latinLnBrk="0" hangingPunct="1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012D52"/>
                  </a:buClr>
                  <a:buSzTx/>
                  <a:buFont typeface="Symbol" panose="05050102010706020507" pitchFamily="18" charset="2"/>
                  <a:buChar char="-"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1314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The motion of the </a:t>
                </a: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rigid</a:t>
                </a: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1314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vortex lattice behaves as an </a:t>
                </a: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harmonic damped oscillator </a:t>
                </a: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1314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with quadratic potential </a:t>
                </a:r>
              </a:p>
            </p:txBody>
          </p:sp>
        </mc:Choice>
        <mc:Fallback xmlns="">
          <p:sp>
            <p:nvSpPr>
              <p:cNvPr id="8" name="Inhaltsplatzhalter 19">
                <a:extLst>
                  <a:ext uri="{FF2B5EF4-FFF2-40B4-BE49-F238E27FC236}">
                    <a16:creationId xmlns:a16="http://schemas.microsoft.com/office/drawing/2014/main" id="{7062415B-4F3E-89A7-8D54-F5C6AE2E5A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198" y="653651"/>
                <a:ext cx="5732400" cy="4596836"/>
              </a:xfrm>
              <a:prstGeom prst="rect">
                <a:avLst/>
              </a:prstGeom>
              <a:blipFill>
                <a:blip r:embed="rId3"/>
                <a:stretch>
                  <a:fillRect l="-12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feil: nach links und rechts 156">
            <a:extLst>
              <a:ext uri="{FF2B5EF4-FFF2-40B4-BE49-F238E27FC236}">
                <a16:creationId xmlns:a16="http://schemas.microsoft.com/office/drawing/2014/main" id="{45117C9B-A4C7-9921-1CB4-F5E466071256}"/>
              </a:ext>
            </a:extLst>
          </p:cNvPr>
          <p:cNvSpPr/>
          <p:nvPr/>
        </p:nvSpPr>
        <p:spPr>
          <a:xfrm>
            <a:off x="7226719" y="2043648"/>
            <a:ext cx="2878839" cy="365463"/>
          </a:xfrm>
          <a:prstGeom prst="leftRightArrow">
            <a:avLst/>
          </a:prstGeom>
          <a:scene3d>
            <a:camera prst="perspectiveRelaxedModerately"/>
            <a:lightRig rig="threePt" dir="t"/>
          </a:scene3d>
          <a:sp3d extrusionH="127000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0" u="none" strike="noStrike" kern="1200" cap="none" spc="0" normalizeH="0" baseline="0" noProof="0">
              <a:ln w="22225">
                <a:solidFill>
                  <a:srgbClr val="ED7D31"/>
                </a:solidFill>
                <a:prstDash val="solid"/>
              </a:ln>
              <a:solidFill>
                <a:srgbClr val="ED7D31">
                  <a:lumMod val="40000"/>
                  <a:lumOff val="6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hteck 17">
            <a:extLst>
              <a:ext uri="{FF2B5EF4-FFF2-40B4-BE49-F238E27FC236}">
                <a16:creationId xmlns:a16="http://schemas.microsoft.com/office/drawing/2014/main" id="{41493D26-A4D0-C3B1-EC7B-9A31023D7AC9}"/>
              </a:ext>
            </a:extLst>
          </p:cNvPr>
          <p:cNvSpPr/>
          <p:nvPr/>
        </p:nvSpPr>
        <p:spPr>
          <a:xfrm>
            <a:off x="7475548" y="653651"/>
            <a:ext cx="2489182" cy="3048214"/>
          </a:xfrm>
          <a:custGeom>
            <a:avLst/>
            <a:gdLst>
              <a:gd name="connsiteX0" fmla="*/ 0 w 4829420"/>
              <a:gd name="connsiteY0" fmla="*/ 0 h 3048214"/>
              <a:gd name="connsiteX1" fmla="*/ 4829420 w 4829420"/>
              <a:gd name="connsiteY1" fmla="*/ 0 h 3048214"/>
              <a:gd name="connsiteX2" fmla="*/ 4829420 w 4829420"/>
              <a:gd name="connsiteY2" fmla="*/ 3048214 h 3048214"/>
              <a:gd name="connsiteX3" fmla="*/ 0 w 4829420"/>
              <a:gd name="connsiteY3" fmla="*/ 3048214 h 3048214"/>
              <a:gd name="connsiteX4" fmla="*/ 0 w 4829420"/>
              <a:gd name="connsiteY4" fmla="*/ 0 h 3048214"/>
              <a:gd name="connsiteX0" fmla="*/ 0 w 4829420"/>
              <a:gd name="connsiteY0" fmla="*/ 0 h 3048214"/>
              <a:gd name="connsiteX1" fmla="*/ 4829420 w 4829420"/>
              <a:gd name="connsiteY1" fmla="*/ 0 h 3048214"/>
              <a:gd name="connsiteX2" fmla="*/ 4829420 w 4829420"/>
              <a:gd name="connsiteY2" fmla="*/ 3048214 h 3048214"/>
              <a:gd name="connsiteX3" fmla="*/ 0 w 4829420"/>
              <a:gd name="connsiteY3" fmla="*/ 3048214 h 3048214"/>
              <a:gd name="connsiteX4" fmla="*/ 393101 w 4829420"/>
              <a:gd name="connsiteY4" fmla="*/ 768564 h 3048214"/>
              <a:gd name="connsiteX5" fmla="*/ 0 w 4829420"/>
              <a:gd name="connsiteY5" fmla="*/ 0 h 3048214"/>
              <a:gd name="connsiteX0" fmla="*/ 353233 w 5182653"/>
              <a:gd name="connsiteY0" fmla="*/ 0 h 3048214"/>
              <a:gd name="connsiteX1" fmla="*/ 5182653 w 5182653"/>
              <a:gd name="connsiteY1" fmla="*/ 0 h 3048214"/>
              <a:gd name="connsiteX2" fmla="*/ 5182653 w 5182653"/>
              <a:gd name="connsiteY2" fmla="*/ 3048214 h 3048214"/>
              <a:gd name="connsiteX3" fmla="*/ 353233 w 5182653"/>
              <a:gd name="connsiteY3" fmla="*/ 3048214 h 3048214"/>
              <a:gd name="connsiteX4" fmla="*/ 390734 w 5182653"/>
              <a:gd name="connsiteY4" fmla="*/ 1962364 h 3048214"/>
              <a:gd name="connsiteX5" fmla="*/ 746334 w 5182653"/>
              <a:gd name="connsiteY5" fmla="*/ 768564 h 3048214"/>
              <a:gd name="connsiteX6" fmla="*/ 353233 w 5182653"/>
              <a:gd name="connsiteY6" fmla="*/ 0 h 3048214"/>
              <a:gd name="connsiteX0" fmla="*/ 350388 w 5179808"/>
              <a:gd name="connsiteY0" fmla="*/ 0 h 3048214"/>
              <a:gd name="connsiteX1" fmla="*/ 5179808 w 5179808"/>
              <a:gd name="connsiteY1" fmla="*/ 0 h 3048214"/>
              <a:gd name="connsiteX2" fmla="*/ 5179808 w 5179808"/>
              <a:gd name="connsiteY2" fmla="*/ 3048214 h 3048214"/>
              <a:gd name="connsiteX3" fmla="*/ 350388 w 5179808"/>
              <a:gd name="connsiteY3" fmla="*/ 3048214 h 3048214"/>
              <a:gd name="connsiteX4" fmla="*/ 387889 w 5179808"/>
              <a:gd name="connsiteY4" fmla="*/ 1962364 h 3048214"/>
              <a:gd name="connsiteX5" fmla="*/ 743489 w 5179808"/>
              <a:gd name="connsiteY5" fmla="*/ 768564 h 3048214"/>
              <a:gd name="connsiteX6" fmla="*/ 350388 w 5179808"/>
              <a:gd name="connsiteY6" fmla="*/ 0 h 3048214"/>
              <a:gd name="connsiteX0" fmla="*/ 350388 w 5179808"/>
              <a:gd name="connsiteY0" fmla="*/ 0 h 3048214"/>
              <a:gd name="connsiteX1" fmla="*/ 5179808 w 5179808"/>
              <a:gd name="connsiteY1" fmla="*/ 0 h 3048214"/>
              <a:gd name="connsiteX2" fmla="*/ 5179808 w 5179808"/>
              <a:gd name="connsiteY2" fmla="*/ 3048214 h 3048214"/>
              <a:gd name="connsiteX3" fmla="*/ 350388 w 5179808"/>
              <a:gd name="connsiteY3" fmla="*/ 3048214 h 3048214"/>
              <a:gd name="connsiteX4" fmla="*/ 387889 w 5179808"/>
              <a:gd name="connsiteY4" fmla="*/ 1962364 h 3048214"/>
              <a:gd name="connsiteX5" fmla="*/ 743489 w 5179808"/>
              <a:gd name="connsiteY5" fmla="*/ 768564 h 3048214"/>
              <a:gd name="connsiteX6" fmla="*/ 350388 w 5179808"/>
              <a:gd name="connsiteY6" fmla="*/ 0 h 3048214"/>
              <a:gd name="connsiteX0" fmla="*/ 147189 w 4976609"/>
              <a:gd name="connsiteY0" fmla="*/ 0 h 3048214"/>
              <a:gd name="connsiteX1" fmla="*/ 4976609 w 4976609"/>
              <a:gd name="connsiteY1" fmla="*/ 0 h 3048214"/>
              <a:gd name="connsiteX2" fmla="*/ 4976609 w 4976609"/>
              <a:gd name="connsiteY2" fmla="*/ 3048214 h 3048214"/>
              <a:gd name="connsiteX3" fmla="*/ 147189 w 4976609"/>
              <a:gd name="connsiteY3" fmla="*/ 3048214 h 3048214"/>
              <a:gd name="connsiteX4" fmla="*/ 184690 w 4976609"/>
              <a:gd name="connsiteY4" fmla="*/ 1962364 h 3048214"/>
              <a:gd name="connsiteX5" fmla="*/ 540290 w 4976609"/>
              <a:gd name="connsiteY5" fmla="*/ 768564 h 3048214"/>
              <a:gd name="connsiteX6" fmla="*/ 147189 w 4976609"/>
              <a:gd name="connsiteY6" fmla="*/ 0 h 3048214"/>
              <a:gd name="connsiteX0" fmla="*/ 147189 w 4976609"/>
              <a:gd name="connsiteY0" fmla="*/ 0 h 3048214"/>
              <a:gd name="connsiteX1" fmla="*/ 4976609 w 4976609"/>
              <a:gd name="connsiteY1" fmla="*/ 0 h 3048214"/>
              <a:gd name="connsiteX2" fmla="*/ 4976609 w 4976609"/>
              <a:gd name="connsiteY2" fmla="*/ 3048214 h 3048214"/>
              <a:gd name="connsiteX3" fmla="*/ 147189 w 4976609"/>
              <a:gd name="connsiteY3" fmla="*/ 3048214 h 3048214"/>
              <a:gd name="connsiteX4" fmla="*/ 184690 w 4976609"/>
              <a:gd name="connsiteY4" fmla="*/ 1962364 h 3048214"/>
              <a:gd name="connsiteX5" fmla="*/ 540290 w 4976609"/>
              <a:gd name="connsiteY5" fmla="*/ 768564 h 3048214"/>
              <a:gd name="connsiteX6" fmla="*/ 147189 w 4976609"/>
              <a:gd name="connsiteY6" fmla="*/ 0 h 3048214"/>
              <a:gd name="connsiteX0" fmla="*/ 147189 w 4976609"/>
              <a:gd name="connsiteY0" fmla="*/ 0 h 3048214"/>
              <a:gd name="connsiteX1" fmla="*/ 4976609 w 4976609"/>
              <a:gd name="connsiteY1" fmla="*/ 0 h 3048214"/>
              <a:gd name="connsiteX2" fmla="*/ 4976609 w 4976609"/>
              <a:gd name="connsiteY2" fmla="*/ 3048214 h 3048214"/>
              <a:gd name="connsiteX3" fmla="*/ 147189 w 4976609"/>
              <a:gd name="connsiteY3" fmla="*/ 3048214 h 3048214"/>
              <a:gd name="connsiteX4" fmla="*/ 184690 w 4976609"/>
              <a:gd name="connsiteY4" fmla="*/ 1962364 h 3048214"/>
              <a:gd name="connsiteX5" fmla="*/ 540290 w 4976609"/>
              <a:gd name="connsiteY5" fmla="*/ 768564 h 3048214"/>
              <a:gd name="connsiteX6" fmla="*/ 147189 w 4976609"/>
              <a:gd name="connsiteY6" fmla="*/ 0 h 3048214"/>
              <a:gd name="connsiteX0" fmla="*/ 161685 w 4991105"/>
              <a:gd name="connsiteY0" fmla="*/ 0 h 3048214"/>
              <a:gd name="connsiteX1" fmla="*/ 4991105 w 4991105"/>
              <a:gd name="connsiteY1" fmla="*/ 0 h 3048214"/>
              <a:gd name="connsiteX2" fmla="*/ 4991105 w 4991105"/>
              <a:gd name="connsiteY2" fmla="*/ 3048214 h 3048214"/>
              <a:gd name="connsiteX3" fmla="*/ 161685 w 4991105"/>
              <a:gd name="connsiteY3" fmla="*/ 3048214 h 3048214"/>
              <a:gd name="connsiteX4" fmla="*/ 148386 w 4991105"/>
              <a:gd name="connsiteY4" fmla="*/ 1911564 h 3048214"/>
              <a:gd name="connsiteX5" fmla="*/ 554786 w 4991105"/>
              <a:gd name="connsiteY5" fmla="*/ 768564 h 3048214"/>
              <a:gd name="connsiteX6" fmla="*/ 161685 w 4991105"/>
              <a:gd name="connsiteY6" fmla="*/ 0 h 3048214"/>
              <a:gd name="connsiteX0" fmla="*/ 179091 w 5008511"/>
              <a:gd name="connsiteY0" fmla="*/ 0 h 3048214"/>
              <a:gd name="connsiteX1" fmla="*/ 5008511 w 5008511"/>
              <a:gd name="connsiteY1" fmla="*/ 0 h 3048214"/>
              <a:gd name="connsiteX2" fmla="*/ 5008511 w 5008511"/>
              <a:gd name="connsiteY2" fmla="*/ 3048214 h 3048214"/>
              <a:gd name="connsiteX3" fmla="*/ 179091 w 5008511"/>
              <a:gd name="connsiteY3" fmla="*/ 3048214 h 3048214"/>
              <a:gd name="connsiteX4" fmla="*/ 114992 w 5008511"/>
              <a:gd name="connsiteY4" fmla="*/ 1860764 h 3048214"/>
              <a:gd name="connsiteX5" fmla="*/ 572192 w 5008511"/>
              <a:gd name="connsiteY5" fmla="*/ 768564 h 3048214"/>
              <a:gd name="connsiteX6" fmla="*/ 179091 w 5008511"/>
              <a:gd name="connsiteY6" fmla="*/ 0 h 3048214"/>
              <a:gd name="connsiteX0" fmla="*/ 179091 w 5008511"/>
              <a:gd name="connsiteY0" fmla="*/ 0 h 3048214"/>
              <a:gd name="connsiteX1" fmla="*/ 5008511 w 5008511"/>
              <a:gd name="connsiteY1" fmla="*/ 0 h 3048214"/>
              <a:gd name="connsiteX2" fmla="*/ 4598092 w 5008511"/>
              <a:gd name="connsiteY2" fmla="*/ 1124164 h 3048214"/>
              <a:gd name="connsiteX3" fmla="*/ 5008511 w 5008511"/>
              <a:gd name="connsiteY3" fmla="*/ 3048214 h 3048214"/>
              <a:gd name="connsiteX4" fmla="*/ 179091 w 5008511"/>
              <a:gd name="connsiteY4" fmla="*/ 3048214 h 3048214"/>
              <a:gd name="connsiteX5" fmla="*/ 114992 w 5008511"/>
              <a:gd name="connsiteY5" fmla="*/ 1860764 h 3048214"/>
              <a:gd name="connsiteX6" fmla="*/ 572192 w 5008511"/>
              <a:gd name="connsiteY6" fmla="*/ 768564 h 3048214"/>
              <a:gd name="connsiteX7" fmla="*/ 179091 w 5008511"/>
              <a:gd name="connsiteY7" fmla="*/ 0 h 3048214"/>
              <a:gd name="connsiteX0" fmla="*/ 179091 w 5008511"/>
              <a:gd name="connsiteY0" fmla="*/ 0 h 3048214"/>
              <a:gd name="connsiteX1" fmla="*/ 5008511 w 5008511"/>
              <a:gd name="connsiteY1" fmla="*/ 0 h 3048214"/>
              <a:gd name="connsiteX2" fmla="*/ 4598092 w 5008511"/>
              <a:gd name="connsiteY2" fmla="*/ 1124164 h 3048214"/>
              <a:gd name="connsiteX3" fmla="*/ 5008511 w 5008511"/>
              <a:gd name="connsiteY3" fmla="*/ 3048214 h 3048214"/>
              <a:gd name="connsiteX4" fmla="*/ 179091 w 5008511"/>
              <a:gd name="connsiteY4" fmla="*/ 3048214 h 3048214"/>
              <a:gd name="connsiteX5" fmla="*/ 114992 w 5008511"/>
              <a:gd name="connsiteY5" fmla="*/ 1860764 h 3048214"/>
              <a:gd name="connsiteX6" fmla="*/ 572192 w 5008511"/>
              <a:gd name="connsiteY6" fmla="*/ 768564 h 3048214"/>
              <a:gd name="connsiteX7" fmla="*/ 179091 w 5008511"/>
              <a:gd name="connsiteY7" fmla="*/ 0 h 3048214"/>
              <a:gd name="connsiteX0" fmla="*/ 179091 w 5008511"/>
              <a:gd name="connsiteY0" fmla="*/ 0 h 3048214"/>
              <a:gd name="connsiteX1" fmla="*/ 5008511 w 5008511"/>
              <a:gd name="connsiteY1" fmla="*/ 0 h 3048214"/>
              <a:gd name="connsiteX2" fmla="*/ 4598092 w 5008511"/>
              <a:gd name="connsiteY2" fmla="*/ 1124164 h 3048214"/>
              <a:gd name="connsiteX3" fmla="*/ 5008511 w 5008511"/>
              <a:gd name="connsiteY3" fmla="*/ 3048214 h 3048214"/>
              <a:gd name="connsiteX4" fmla="*/ 179091 w 5008511"/>
              <a:gd name="connsiteY4" fmla="*/ 3048214 h 3048214"/>
              <a:gd name="connsiteX5" fmla="*/ 114992 w 5008511"/>
              <a:gd name="connsiteY5" fmla="*/ 1860764 h 3048214"/>
              <a:gd name="connsiteX6" fmla="*/ 572192 w 5008511"/>
              <a:gd name="connsiteY6" fmla="*/ 768564 h 3048214"/>
              <a:gd name="connsiteX7" fmla="*/ 179091 w 5008511"/>
              <a:gd name="connsiteY7" fmla="*/ 0 h 3048214"/>
              <a:gd name="connsiteX0" fmla="*/ 179091 w 5008511"/>
              <a:gd name="connsiteY0" fmla="*/ 0 h 3048214"/>
              <a:gd name="connsiteX1" fmla="*/ 5008511 w 5008511"/>
              <a:gd name="connsiteY1" fmla="*/ 0 h 3048214"/>
              <a:gd name="connsiteX2" fmla="*/ 4598092 w 5008511"/>
              <a:gd name="connsiteY2" fmla="*/ 1124164 h 3048214"/>
              <a:gd name="connsiteX3" fmla="*/ 5008511 w 5008511"/>
              <a:gd name="connsiteY3" fmla="*/ 3048214 h 3048214"/>
              <a:gd name="connsiteX4" fmla="*/ 179091 w 5008511"/>
              <a:gd name="connsiteY4" fmla="*/ 3048214 h 3048214"/>
              <a:gd name="connsiteX5" fmla="*/ 114992 w 5008511"/>
              <a:gd name="connsiteY5" fmla="*/ 1860764 h 3048214"/>
              <a:gd name="connsiteX6" fmla="*/ 572192 w 5008511"/>
              <a:gd name="connsiteY6" fmla="*/ 768564 h 3048214"/>
              <a:gd name="connsiteX7" fmla="*/ 179091 w 5008511"/>
              <a:gd name="connsiteY7" fmla="*/ 0 h 3048214"/>
              <a:gd name="connsiteX0" fmla="*/ 179091 w 5335884"/>
              <a:gd name="connsiteY0" fmla="*/ 0 h 3048214"/>
              <a:gd name="connsiteX1" fmla="*/ 5008511 w 5335884"/>
              <a:gd name="connsiteY1" fmla="*/ 0 h 3048214"/>
              <a:gd name="connsiteX2" fmla="*/ 4598092 w 5335884"/>
              <a:gd name="connsiteY2" fmla="*/ 1124164 h 3048214"/>
              <a:gd name="connsiteX3" fmla="*/ 4839392 w 5335884"/>
              <a:gd name="connsiteY3" fmla="*/ 2317964 h 3048214"/>
              <a:gd name="connsiteX4" fmla="*/ 5008511 w 5335884"/>
              <a:gd name="connsiteY4" fmla="*/ 3048214 h 3048214"/>
              <a:gd name="connsiteX5" fmla="*/ 179091 w 5335884"/>
              <a:gd name="connsiteY5" fmla="*/ 3048214 h 3048214"/>
              <a:gd name="connsiteX6" fmla="*/ 114992 w 5335884"/>
              <a:gd name="connsiteY6" fmla="*/ 1860764 h 3048214"/>
              <a:gd name="connsiteX7" fmla="*/ 572192 w 5335884"/>
              <a:gd name="connsiteY7" fmla="*/ 768564 h 3048214"/>
              <a:gd name="connsiteX8" fmla="*/ 179091 w 5335884"/>
              <a:gd name="connsiteY8" fmla="*/ 0 h 3048214"/>
              <a:gd name="connsiteX0" fmla="*/ 179091 w 5317180"/>
              <a:gd name="connsiteY0" fmla="*/ 0 h 3048214"/>
              <a:gd name="connsiteX1" fmla="*/ 5008511 w 5317180"/>
              <a:gd name="connsiteY1" fmla="*/ 0 h 3048214"/>
              <a:gd name="connsiteX2" fmla="*/ 4598092 w 5317180"/>
              <a:gd name="connsiteY2" fmla="*/ 1124164 h 3048214"/>
              <a:gd name="connsiteX3" fmla="*/ 4839392 w 5317180"/>
              <a:gd name="connsiteY3" fmla="*/ 2317964 h 3048214"/>
              <a:gd name="connsiteX4" fmla="*/ 5008511 w 5317180"/>
              <a:gd name="connsiteY4" fmla="*/ 3048214 h 3048214"/>
              <a:gd name="connsiteX5" fmla="*/ 179091 w 5317180"/>
              <a:gd name="connsiteY5" fmla="*/ 3048214 h 3048214"/>
              <a:gd name="connsiteX6" fmla="*/ 114992 w 5317180"/>
              <a:gd name="connsiteY6" fmla="*/ 1860764 h 3048214"/>
              <a:gd name="connsiteX7" fmla="*/ 572192 w 5317180"/>
              <a:gd name="connsiteY7" fmla="*/ 768564 h 3048214"/>
              <a:gd name="connsiteX8" fmla="*/ 179091 w 5317180"/>
              <a:gd name="connsiteY8" fmla="*/ 0 h 3048214"/>
              <a:gd name="connsiteX0" fmla="*/ 179091 w 5317180"/>
              <a:gd name="connsiteY0" fmla="*/ 0 h 3048214"/>
              <a:gd name="connsiteX1" fmla="*/ 5008511 w 5317180"/>
              <a:gd name="connsiteY1" fmla="*/ 0 h 3048214"/>
              <a:gd name="connsiteX2" fmla="*/ 4598092 w 5317180"/>
              <a:gd name="connsiteY2" fmla="*/ 1124164 h 3048214"/>
              <a:gd name="connsiteX3" fmla="*/ 4839392 w 5317180"/>
              <a:gd name="connsiteY3" fmla="*/ 2317964 h 3048214"/>
              <a:gd name="connsiteX4" fmla="*/ 5008511 w 5317180"/>
              <a:gd name="connsiteY4" fmla="*/ 3048214 h 3048214"/>
              <a:gd name="connsiteX5" fmla="*/ 179091 w 5317180"/>
              <a:gd name="connsiteY5" fmla="*/ 3048214 h 3048214"/>
              <a:gd name="connsiteX6" fmla="*/ 114992 w 5317180"/>
              <a:gd name="connsiteY6" fmla="*/ 1860764 h 3048214"/>
              <a:gd name="connsiteX7" fmla="*/ 572192 w 5317180"/>
              <a:gd name="connsiteY7" fmla="*/ 768564 h 3048214"/>
              <a:gd name="connsiteX8" fmla="*/ 179091 w 5317180"/>
              <a:gd name="connsiteY8" fmla="*/ 0 h 3048214"/>
              <a:gd name="connsiteX0" fmla="*/ 179091 w 5174033"/>
              <a:gd name="connsiteY0" fmla="*/ 0 h 3048214"/>
              <a:gd name="connsiteX1" fmla="*/ 5008511 w 5174033"/>
              <a:gd name="connsiteY1" fmla="*/ 0 h 3048214"/>
              <a:gd name="connsiteX2" fmla="*/ 4598092 w 5174033"/>
              <a:gd name="connsiteY2" fmla="*/ 1124164 h 3048214"/>
              <a:gd name="connsiteX3" fmla="*/ 4839392 w 5174033"/>
              <a:gd name="connsiteY3" fmla="*/ 2317964 h 3048214"/>
              <a:gd name="connsiteX4" fmla="*/ 5008511 w 5174033"/>
              <a:gd name="connsiteY4" fmla="*/ 3048214 h 3048214"/>
              <a:gd name="connsiteX5" fmla="*/ 179091 w 5174033"/>
              <a:gd name="connsiteY5" fmla="*/ 3048214 h 3048214"/>
              <a:gd name="connsiteX6" fmla="*/ 114992 w 5174033"/>
              <a:gd name="connsiteY6" fmla="*/ 1860764 h 3048214"/>
              <a:gd name="connsiteX7" fmla="*/ 572192 w 5174033"/>
              <a:gd name="connsiteY7" fmla="*/ 768564 h 3048214"/>
              <a:gd name="connsiteX8" fmla="*/ 179091 w 5174033"/>
              <a:gd name="connsiteY8" fmla="*/ 0 h 3048214"/>
              <a:gd name="connsiteX0" fmla="*/ 179091 w 5174033"/>
              <a:gd name="connsiteY0" fmla="*/ 0 h 3048214"/>
              <a:gd name="connsiteX1" fmla="*/ 5008511 w 5174033"/>
              <a:gd name="connsiteY1" fmla="*/ 0 h 3048214"/>
              <a:gd name="connsiteX2" fmla="*/ 4598092 w 5174033"/>
              <a:gd name="connsiteY2" fmla="*/ 1124164 h 3048214"/>
              <a:gd name="connsiteX3" fmla="*/ 4839392 w 5174033"/>
              <a:gd name="connsiteY3" fmla="*/ 2317964 h 3048214"/>
              <a:gd name="connsiteX4" fmla="*/ 5008511 w 5174033"/>
              <a:gd name="connsiteY4" fmla="*/ 3048214 h 3048214"/>
              <a:gd name="connsiteX5" fmla="*/ 179091 w 5174033"/>
              <a:gd name="connsiteY5" fmla="*/ 3048214 h 3048214"/>
              <a:gd name="connsiteX6" fmla="*/ 114992 w 5174033"/>
              <a:gd name="connsiteY6" fmla="*/ 1860764 h 3048214"/>
              <a:gd name="connsiteX7" fmla="*/ 572192 w 5174033"/>
              <a:gd name="connsiteY7" fmla="*/ 768564 h 3048214"/>
              <a:gd name="connsiteX8" fmla="*/ 179091 w 5174033"/>
              <a:gd name="connsiteY8" fmla="*/ 0 h 3048214"/>
              <a:gd name="connsiteX0" fmla="*/ 179091 w 5192802"/>
              <a:gd name="connsiteY0" fmla="*/ 0 h 3048214"/>
              <a:gd name="connsiteX1" fmla="*/ 5008511 w 5192802"/>
              <a:gd name="connsiteY1" fmla="*/ 0 h 3048214"/>
              <a:gd name="connsiteX2" fmla="*/ 4598092 w 5192802"/>
              <a:gd name="connsiteY2" fmla="*/ 1124164 h 3048214"/>
              <a:gd name="connsiteX3" fmla="*/ 4839392 w 5192802"/>
              <a:gd name="connsiteY3" fmla="*/ 2317964 h 3048214"/>
              <a:gd name="connsiteX4" fmla="*/ 5008511 w 5192802"/>
              <a:gd name="connsiteY4" fmla="*/ 3048214 h 3048214"/>
              <a:gd name="connsiteX5" fmla="*/ 179091 w 5192802"/>
              <a:gd name="connsiteY5" fmla="*/ 3048214 h 3048214"/>
              <a:gd name="connsiteX6" fmla="*/ 114992 w 5192802"/>
              <a:gd name="connsiteY6" fmla="*/ 1860764 h 3048214"/>
              <a:gd name="connsiteX7" fmla="*/ 572192 w 5192802"/>
              <a:gd name="connsiteY7" fmla="*/ 768564 h 3048214"/>
              <a:gd name="connsiteX8" fmla="*/ 179091 w 5192802"/>
              <a:gd name="connsiteY8" fmla="*/ 0 h 3048214"/>
              <a:gd name="connsiteX0" fmla="*/ 179091 w 5183000"/>
              <a:gd name="connsiteY0" fmla="*/ 0 h 3048214"/>
              <a:gd name="connsiteX1" fmla="*/ 5008511 w 5183000"/>
              <a:gd name="connsiteY1" fmla="*/ 0 h 3048214"/>
              <a:gd name="connsiteX2" fmla="*/ 4598092 w 5183000"/>
              <a:gd name="connsiteY2" fmla="*/ 1124164 h 3048214"/>
              <a:gd name="connsiteX3" fmla="*/ 4788592 w 5183000"/>
              <a:gd name="connsiteY3" fmla="*/ 2025864 h 3048214"/>
              <a:gd name="connsiteX4" fmla="*/ 5008511 w 5183000"/>
              <a:gd name="connsiteY4" fmla="*/ 3048214 h 3048214"/>
              <a:gd name="connsiteX5" fmla="*/ 179091 w 5183000"/>
              <a:gd name="connsiteY5" fmla="*/ 3048214 h 3048214"/>
              <a:gd name="connsiteX6" fmla="*/ 114992 w 5183000"/>
              <a:gd name="connsiteY6" fmla="*/ 1860764 h 3048214"/>
              <a:gd name="connsiteX7" fmla="*/ 572192 w 5183000"/>
              <a:gd name="connsiteY7" fmla="*/ 768564 h 3048214"/>
              <a:gd name="connsiteX8" fmla="*/ 179091 w 5183000"/>
              <a:gd name="connsiteY8" fmla="*/ 0 h 3048214"/>
              <a:gd name="connsiteX0" fmla="*/ 179091 w 5183000"/>
              <a:gd name="connsiteY0" fmla="*/ 0 h 3048214"/>
              <a:gd name="connsiteX1" fmla="*/ 5008511 w 5183000"/>
              <a:gd name="connsiteY1" fmla="*/ 0 h 3048214"/>
              <a:gd name="connsiteX2" fmla="*/ 4598092 w 5183000"/>
              <a:gd name="connsiteY2" fmla="*/ 1124164 h 3048214"/>
              <a:gd name="connsiteX3" fmla="*/ 4788592 w 5183000"/>
              <a:gd name="connsiteY3" fmla="*/ 2025864 h 3048214"/>
              <a:gd name="connsiteX4" fmla="*/ 5008511 w 5183000"/>
              <a:gd name="connsiteY4" fmla="*/ 3048214 h 3048214"/>
              <a:gd name="connsiteX5" fmla="*/ 179091 w 5183000"/>
              <a:gd name="connsiteY5" fmla="*/ 3048214 h 3048214"/>
              <a:gd name="connsiteX6" fmla="*/ 114992 w 5183000"/>
              <a:gd name="connsiteY6" fmla="*/ 1860764 h 3048214"/>
              <a:gd name="connsiteX7" fmla="*/ 572192 w 5183000"/>
              <a:gd name="connsiteY7" fmla="*/ 768564 h 3048214"/>
              <a:gd name="connsiteX8" fmla="*/ 179091 w 5183000"/>
              <a:gd name="connsiteY8" fmla="*/ 0 h 304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83000" h="3048214">
                <a:moveTo>
                  <a:pt x="179091" y="0"/>
                </a:moveTo>
                <a:lnTo>
                  <a:pt x="5008511" y="0"/>
                </a:lnTo>
                <a:cubicBezTo>
                  <a:pt x="5007171" y="510188"/>
                  <a:pt x="4599432" y="613976"/>
                  <a:pt x="4598092" y="1124164"/>
                </a:cubicBezTo>
                <a:cubicBezTo>
                  <a:pt x="4588956" y="1516841"/>
                  <a:pt x="4351889" y="1133689"/>
                  <a:pt x="4788592" y="2025864"/>
                </a:cubicBezTo>
                <a:cubicBezTo>
                  <a:pt x="4869695" y="2410039"/>
                  <a:pt x="5474078" y="2361356"/>
                  <a:pt x="5008511" y="3048214"/>
                </a:cubicBezTo>
                <a:lnTo>
                  <a:pt x="179091" y="3048214"/>
                </a:lnTo>
                <a:cubicBezTo>
                  <a:pt x="-147545" y="2238589"/>
                  <a:pt x="62175" y="2228006"/>
                  <a:pt x="114992" y="1860764"/>
                </a:cubicBezTo>
                <a:cubicBezTo>
                  <a:pt x="396409" y="1125222"/>
                  <a:pt x="593259" y="1127375"/>
                  <a:pt x="572192" y="768564"/>
                </a:cubicBezTo>
                <a:lnTo>
                  <a:pt x="179091" y="0"/>
                </a:lnTo>
                <a:close/>
              </a:path>
            </a:pathLst>
          </a:custGeom>
          <a:solidFill>
            <a:srgbClr val="C3D6F5">
              <a:alpha val="65000"/>
            </a:srgbClr>
          </a:solidFill>
          <a:ln>
            <a:solidFill>
              <a:srgbClr val="033F75"/>
            </a:solidFill>
          </a:ln>
          <a:scene3d>
            <a:camera prst="isometricOffAxis1Top">
              <a:rot lat="17627429" lon="20259481" rev="1215226"/>
            </a:camera>
            <a:lightRig rig="threePt" dir="t"/>
          </a:scene3d>
          <a:sp3d extrusionH="330200" contourW="19050">
            <a:extrusionClr>
              <a:srgbClr val="E6EEFB"/>
            </a:extrusionClr>
            <a:contourClr>
              <a:srgbClr val="033F75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Ellipse 121">
            <a:extLst>
              <a:ext uri="{FF2B5EF4-FFF2-40B4-BE49-F238E27FC236}">
                <a16:creationId xmlns:a16="http://schemas.microsoft.com/office/drawing/2014/main" id="{D859152D-71EC-AB7E-410A-4D477EBADC1D}"/>
              </a:ext>
            </a:extLst>
          </p:cNvPr>
          <p:cNvSpPr/>
          <p:nvPr/>
        </p:nvSpPr>
        <p:spPr>
          <a:xfrm>
            <a:off x="8666139" y="2206308"/>
            <a:ext cx="108000" cy="108000"/>
          </a:xfrm>
          <a:prstGeom prst="ellipse">
            <a:avLst/>
          </a:prstGeom>
          <a:scene3d>
            <a:camera prst="isometricOffAxis1Top">
              <a:rot lat="19134162" lon="20089316" rev="2134229"/>
            </a:camera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Ellipse 148">
            <a:extLst>
              <a:ext uri="{FF2B5EF4-FFF2-40B4-BE49-F238E27FC236}">
                <a16:creationId xmlns:a16="http://schemas.microsoft.com/office/drawing/2014/main" id="{A103D958-8D73-8944-9C6B-FF058BE74DC1}"/>
              </a:ext>
            </a:extLst>
          </p:cNvPr>
          <p:cNvSpPr/>
          <p:nvPr/>
        </p:nvSpPr>
        <p:spPr>
          <a:xfrm>
            <a:off x="9180489" y="2206308"/>
            <a:ext cx="108000" cy="108000"/>
          </a:xfrm>
          <a:prstGeom prst="ellipse">
            <a:avLst/>
          </a:prstGeom>
          <a:scene3d>
            <a:camera prst="isometricOffAxis1Top">
              <a:rot lat="19134162" lon="20089316" rev="2134229"/>
            </a:camera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llipse 149">
            <a:extLst>
              <a:ext uri="{FF2B5EF4-FFF2-40B4-BE49-F238E27FC236}">
                <a16:creationId xmlns:a16="http://schemas.microsoft.com/office/drawing/2014/main" id="{4C289732-1E20-9B8C-D6EE-57186ED8B3C9}"/>
              </a:ext>
            </a:extLst>
          </p:cNvPr>
          <p:cNvSpPr/>
          <p:nvPr/>
        </p:nvSpPr>
        <p:spPr>
          <a:xfrm>
            <a:off x="8151789" y="2206307"/>
            <a:ext cx="108000" cy="108000"/>
          </a:xfrm>
          <a:prstGeom prst="ellipse">
            <a:avLst/>
          </a:prstGeom>
          <a:scene3d>
            <a:camera prst="isometricOffAxis1Top">
              <a:rot lat="19134162" lon="20089316" rev="2134229"/>
            </a:camera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Ellipse 150">
            <a:extLst>
              <a:ext uri="{FF2B5EF4-FFF2-40B4-BE49-F238E27FC236}">
                <a16:creationId xmlns:a16="http://schemas.microsoft.com/office/drawing/2014/main" id="{08E2784D-52FF-B252-A55C-38D5DD7C2AE5}"/>
              </a:ext>
            </a:extLst>
          </p:cNvPr>
          <p:cNvSpPr/>
          <p:nvPr/>
        </p:nvSpPr>
        <p:spPr>
          <a:xfrm>
            <a:off x="8774139" y="2486872"/>
            <a:ext cx="108000" cy="108000"/>
          </a:xfrm>
          <a:prstGeom prst="ellipse">
            <a:avLst/>
          </a:prstGeom>
          <a:scene3d>
            <a:camera prst="isometricOffAxis1Top">
              <a:rot lat="19134162" lon="20089316" rev="2134229"/>
            </a:camera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Ellipse 151">
            <a:extLst>
              <a:ext uri="{FF2B5EF4-FFF2-40B4-BE49-F238E27FC236}">
                <a16:creationId xmlns:a16="http://schemas.microsoft.com/office/drawing/2014/main" id="{CE229A3F-7833-7CD7-5787-13A00DE4BEE1}"/>
              </a:ext>
            </a:extLst>
          </p:cNvPr>
          <p:cNvSpPr/>
          <p:nvPr/>
        </p:nvSpPr>
        <p:spPr>
          <a:xfrm>
            <a:off x="9288489" y="2486872"/>
            <a:ext cx="108000" cy="108000"/>
          </a:xfrm>
          <a:prstGeom prst="ellipse">
            <a:avLst/>
          </a:prstGeom>
          <a:scene3d>
            <a:camera prst="isometricOffAxis1Top">
              <a:rot lat="19134162" lon="20089316" rev="2134229"/>
            </a:camera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Ellipse 152">
            <a:extLst>
              <a:ext uri="{FF2B5EF4-FFF2-40B4-BE49-F238E27FC236}">
                <a16:creationId xmlns:a16="http://schemas.microsoft.com/office/drawing/2014/main" id="{A610C889-569B-1FB4-DB6B-0CCDDDE8F992}"/>
              </a:ext>
            </a:extLst>
          </p:cNvPr>
          <p:cNvSpPr/>
          <p:nvPr/>
        </p:nvSpPr>
        <p:spPr>
          <a:xfrm>
            <a:off x="8259789" y="2480181"/>
            <a:ext cx="108000" cy="108000"/>
          </a:xfrm>
          <a:prstGeom prst="ellipse">
            <a:avLst/>
          </a:prstGeom>
          <a:scene3d>
            <a:camera prst="isometricOffAxis1Top">
              <a:rot lat="19134162" lon="20089316" rev="2134229"/>
            </a:camera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Ellipse 153">
            <a:extLst>
              <a:ext uri="{FF2B5EF4-FFF2-40B4-BE49-F238E27FC236}">
                <a16:creationId xmlns:a16="http://schemas.microsoft.com/office/drawing/2014/main" id="{6D7B1020-3E4C-D987-7724-C125065610BE}"/>
              </a:ext>
            </a:extLst>
          </p:cNvPr>
          <p:cNvSpPr/>
          <p:nvPr/>
        </p:nvSpPr>
        <p:spPr>
          <a:xfrm>
            <a:off x="8558139" y="1908399"/>
            <a:ext cx="108000" cy="108000"/>
          </a:xfrm>
          <a:prstGeom prst="ellipse">
            <a:avLst/>
          </a:prstGeom>
          <a:scene3d>
            <a:camera prst="isometricOffAxis1Top">
              <a:rot lat="19134162" lon="20089316" rev="2134229"/>
            </a:camera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Ellipse 154">
            <a:extLst>
              <a:ext uri="{FF2B5EF4-FFF2-40B4-BE49-F238E27FC236}">
                <a16:creationId xmlns:a16="http://schemas.microsoft.com/office/drawing/2014/main" id="{4B53914D-9933-ACD1-301B-86D867F4CD5E}"/>
              </a:ext>
            </a:extLst>
          </p:cNvPr>
          <p:cNvSpPr/>
          <p:nvPr/>
        </p:nvSpPr>
        <p:spPr>
          <a:xfrm>
            <a:off x="9072489" y="1908399"/>
            <a:ext cx="108000" cy="108000"/>
          </a:xfrm>
          <a:prstGeom prst="ellipse">
            <a:avLst/>
          </a:prstGeom>
          <a:scene3d>
            <a:camera prst="isometricOffAxis1Top">
              <a:rot lat="19134162" lon="20089316" rev="2134229"/>
            </a:camera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llipse 155">
            <a:extLst>
              <a:ext uri="{FF2B5EF4-FFF2-40B4-BE49-F238E27FC236}">
                <a16:creationId xmlns:a16="http://schemas.microsoft.com/office/drawing/2014/main" id="{9CAC02F3-D047-EFFE-9AB8-102AA4BFF54E}"/>
              </a:ext>
            </a:extLst>
          </p:cNvPr>
          <p:cNvSpPr/>
          <p:nvPr/>
        </p:nvSpPr>
        <p:spPr>
          <a:xfrm>
            <a:off x="8043789" y="1901708"/>
            <a:ext cx="108000" cy="108000"/>
          </a:xfrm>
          <a:prstGeom prst="ellipse">
            <a:avLst/>
          </a:prstGeom>
          <a:scene3d>
            <a:camera prst="isometricOffAxis1Top">
              <a:rot lat="19134162" lon="20089316" rev="2134229"/>
            </a:camera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hteck 146">
            <a:extLst>
              <a:ext uri="{FF2B5EF4-FFF2-40B4-BE49-F238E27FC236}">
                <a16:creationId xmlns:a16="http://schemas.microsoft.com/office/drawing/2014/main" id="{4E1DE962-DBD8-5899-E9EC-FFBC3F6FA578}"/>
              </a:ext>
            </a:extLst>
          </p:cNvPr>
          <p:cNvSpPr/>
          <p:nvPr/>
        </p:nvSpPr>
        <p:spPr>
          <a:xfrm>
            <a:off x="7765556" y="2768470"/>
            <a:ext cx="2317595" cy="314327"/>
          </a:xfrm>
          <a:custGeom>
            <a:avLst/>
            <a:gdLst>
              <a:gd name="connsiteX0" fmla="*/ 0 w 2289020"/>
              <a:gd name="connsiteY0" fmla="*/ 0 h 285752"/>
              <a:gd name="connsiteX1" fmla="*/ 2289020 w 2289020"/>
              <a:gd name="connsiteY1" fmla="*/ 0 h 285752"/>
              <a:gd name="connsiteX2" fmla="*/ 2289020 w 2289020"/>
              <a:gd name="connsiteY2" fmla="*/ 285752 h 285752"/>
              <a:gd name="connsiteX3" fmla="*/ 0 w 2289020"/>
              <a:gd name="connsiteY3" fmla="*/ 285752 h 285752"/>
              <a:gd name="connsiteX4" fmla="*/ 0 w 2289020"/>
              <a:gd name="connsiteY4" fmla="*/ 0 h 285752"/>
              <a:gd name="connsiteX0" fmla="*/ 31750 w 2289020"/>
              <a:gd name="connsiteY0" fmla="*/ 0 h 292102"/>
              <a:gd name="connsiteX1" fmla="*/ 2289020 w 2289020"/>
              <a:gd name="connsiteY1" fmla="*/ 6350 h 292102"/>
              <a:gd name="connsiteX2" fmla="*/ 2289020 w 2289020"/>
              <a:gd name="connsiteY2" fmla="*/ 292102 h 292102"/>
              <a:gd name="connsiteX3" fmla="*/ 0 w 2289020"/>
              <a:gd name="connsiteY3" fmla="*/ 292102 h 292102"/>
              <a:gd name="connsiteX4" fmla="*/ 31750 w 2289020"/>
              <a:gd name="connsiteY4" fmla="*/ 0 h 292102"/>
              <a:gd name="connsiteX0" fmla="*/ 28575 w 2285845"/>
              <a:gd name="connsiteY0" fmla="*/ 0 h 301627"/>
              <a:gd name="connsiteX1" fmla="*/ 2285845 w 2285845"/>
              <a:gd name="connsiteY1" fmla="*/ 6350 h 301627"/>
              <a:gd name="connsiteX2" fmla="*/ 2285845 w 2285845"/>
              <a:gd name="connsiteY2" fmla="*/ 292102 h 301627"/>
              <a:gd name="connsiteX3" fmla="*/ 0 w 2285845"/>
              <a:gd name="connsiteY3" fmla="*/ 301627 h 301627"/>
              <a:gd name="connsiteX4" fmla="*/ 28575 w 2285845"/>
              <a:gd name="connsiteY4" fmla="*/ 0 h 301627"/>
              <a:gd name="connsiteX0" fmla="*/ 28575 w 2317595"/>
              <a:gd name="connsiteY0" fmla="*/ 0 h 301627"/>
              <a:gd name="connsiteX1" fmla="*/ 2317595 w 2317595"/>
              <a:gd name="connsiteY1" fmla="*/ 9525 h 301627"/>
              <a:gd name="connsiteX2" fmla="*/ 2285845 w 2317595"/>
              <a:gd name="connsiteY2" fmla="*/ 292102 h 301627"/>
              <a:gd name="connsiteX3" fmla="*/ 0 w 2317595"/>
              <a:gd name="connsiteY3" fmla="*/ 301627 h 301627"/>
              <a:gd name="connsiteX4" fmla="*/ 28575 w 2317595"/>
              <a:gd name="connsiteY4" fmla="*/ 0 h 301627"/>
              <a:gd name="connsiteX0" fmla="*/ 28575 w 2317595"/>
              <a:gd name="connsiteY0" fmla="*/ 0 h 314327"/>
              <a:gd name="connsiteX1" fmla="*/ 2317595 w 2317595"/>
              <a:gd name="connsiteY1" fmla="*/ 9525 h 314327"/>
              <a:gd name="connsiteX2" fmla="*/ 2298545 w 2317595"/>
              <a:gd name="connsiteY2" fmla="*/ 314327 h 314327"/>
              <a:gd name="connsiteX3" fmla="*/ 0 w 2317595"/>
              <a:gd name="connsiteY3" fmla="*/ 301627 h 314327"/>
              <a:gd name="connsiteX4" fmla="*/ 28575 w 2317595"/>
              <a:gd name="connsiteY4" fmla="*/ 0 h 31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7595" h="314327">
                <a:moveTo>
                  <a:pt x="28575" y="0"/>
                </a:moveTo>
                <a:lnTo>
                  <a:pt x="2317595" y="9525"/>
                </a:lnTo>
                <a:lnTo>
                  <a:pt x="2298545" y="314327"/>
                </a:lnTo>
                <a:lnTo>
                  <a:pt x="0" y="301627"/>
                </a:lnTo>
                <a:lnTo>
                  <a:pt x="28575" y="0"/>
                </a:lnTo>
                <a:close/>
              </a:path>
            </a:pathLst>
          </a:custGeom>
          <a:solidFill>
            <a:srgbClr val="EEFAFF">
              <a:alpha val="5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Pfeil: nach unten 158">
            <a:extLst>
              <a:ext uri="{FF2B5EF4-FFF2-40B4-BE49-F238E27FC236}">
                <a16:creationId xmlns:a16="http://schemas.microsoft.com/office/drawing/2014/main" id="{BD6A6726-D47C-881F-3839-1BA53078C2E3}"/>
              </a:ext>
            </a:extLst>
          </p:cNvPr>
          <p:cNvSpPr/>
          <p:nvPr/>
        </p:nvSpPr>
        <p:spPr>
          <a:xfrm>
            <a:off x="10256112" y="1212584"/>
            <a:ext cx="229936" cy="2203446"/>
          </a:xfrm>
          <a:prstGeom prst="downArrow">
            <a:avLst/>
          </a:prstGeom>
          <a:scene3d>
            <a:camera prst="isometricRightUp"/>
            <a:lightRig rig="threePt" dir="t"/>
          </a:scene3d>
          <a:sp3d extrusionH="6985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162">
                <a:extLst>
                  <a:ext uri="{FF2B5EF4-FFF2-40B4-BE49-F238E27FC236}">
                    <a16:creationId xmlns:a16="http://schemas.microsoft.com/office/drawing/2014/main" id="{41A0083A-DF93-623B-FA1F-7CCC73998038}"/>
                  </a:ext>
                </a:extLst>
              </p:cNvPr>
              <p:cNvSpPr txBox="1"/>
              <p:nvPr/>
            </p:nvSpPr>
            <p:spPr>
              <a:xfrm>
                <a:off x="6910209" y="2224446"/>
                <a:ext cx="5439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𝐽</m:t>
                          </m:r>
                        </m:e>
                        <m:sub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𝑅𝐹</m:t>
                          </m:r>
                        </m:sub>
                      </m:sSub>
                    </m:oMath>
                  </m:oMathPara>
                </a14:m>
                <a:endPara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2" name="Textfeld 162">
                <a:extLst>
                  <a:ext uri="{FF2B5EF4-FFF2-40B4-BE49-F238E27FC236}">
                    <a16:creationId xmlns:a16="http://schemas.microsoft.com/office/drawing/2014/main" id="{41A0083A-DF93-623B-FA1F-7CCC739980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0209" y="2224446"/>
                <a:ext cx="543930" cy="369332"/>
              </a:xfrm>
              <a:prstGeom prst="rect">
                <a:avLst/>
              </a:prstGeom>
              <a:blipFill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feld 163">
                <a:extLst>
                  <a:ext uri="{FF2B5EF4-FFF2-40B4-BE49-F238E27FC236}">
                    <a16:creationId xmlns:a16="http://schemas.microsoft.com/office/drawing/2014/main" id="{DC9C2D31-3E3E-AF08-4565-A129FC888F57}"/>
                  </a:ext>
                </a:extLst>
              </p:cNvPr>
              <p:cNvSpPr txBox="1"/>
              <p:nvPr/>
            </p:nvSpPr>
            <p:spPr>
              <a:xfrm>
                <a:off x="9751616" y="1277015"/>
                <a:ext cx="6194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𝐵</m:t>
                          </m:r>
                        </m:e>
                        <m:sub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𝐷𝐶</m:t>
                          </m:r>
                        </m:sub>
                      </m:sSub>
                    </m:oMath>
                  </m:oMathPara>
                </a14:m>
                <a:endPara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3" name="Textfeld 163">
                <a:extLst>
                  <a:ext uri="{FF2B5EF4-FFF2-40B4-BE49-F238E27FC236}">
                    <a16:creationId xmlns:a16="http://schemas.microsoft.com/office/drawing/2014/main" id="{DC9C2D31-3E3E-AF08-4565-A129FC888F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51616" y="1277015"/>
                <a:ext cx="61946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164">
                <a:extLst>
                  <a:ext uri="{FF2B5EF4-FFF2-40B4-BE49-F238E27FC236}">
                    <a16:creationId xmlns:a16="http://schemas.microsoft.com/office/drawing/2014/main" id="{37304713-1821-3D93-F331-9E9304D083A6}"/>
                  </a:ext>
                </a:extLst>
              </p:cNvPr>
              <p:cNvSpPr txBox="1"/>
              <p:nvPr/>
            </p:nvSpPr>
            <p:spPr>
              <a:xfrm>
                <a:off x="8774139" y="2768470"/>
                <a:ext cx="18372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𝐻𝑇𝑆</m:t>
                      </m:r>
                    </m:oMath>
                  </m:oMathPara>
                </a14:m>
                <a:endPara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4" name="Textfeld 164">
                <a:extLst>
                  <a:ext uri="{FF2B5EF4-FFF2-40B4-BE49-F238E27FC236}">
                    <a16:creationId xmlns:a16="http://schemas.microsoft.com/office/drawing/2014/main" id="{37304713-1821-3D93-F331-9E9304D083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4139" y="2768470"/>
                <a:ext cx="1837253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Ellipse 166">
            <a:extLst>
              <a:ext uri="{FF2B5EF4-FFF2-40B4-BE49-F238E27FC236}">
                <a16:creationId xmlns:a16="http://schemas.microsoft.com/office/drawing/2014/main" id="{73D5F1BE-1247-AD79-D0B4-2A41B3F0E922}"/>
              </a:ext>
            </a:extLst>
          </p:cNvPr>
          <p:cNvSpPr/>
          <p:nvPr/>
        </p:nvSpPr>
        <p:spPr>
          <a:xfrm>
            <a:off x="8689925" y="2362202"/>
            <a:ext cx="64493" cy="6066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Ellipse 167">
            <a:extLst>
              <a:ext uri="{FF2B5EF4-FFF2-40B4-BE49-F238E27FC236}">
                <a16:creationId xmlns:a16="http://schemas.microsoft.com/office/drawing/2014/main" id="{09E6F220-0987-FD15-CBB4-A5F5DD42E730}"/>
              </a:ext>
            </a:extLst>
          </p:cNvPr>
          <p:cNvSpPr/>
          <p:nvPr/>
        </p:nvSpPr>
        <p:spPr>
          <a:xfrm>
            <a:off x="9200731" y="2371344"/>
            <a:ext cx="64493" cy="6066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Ellipse 168">
            <a:extLst>
              <a:ext uri="{FF2B5EF4-FFF2-40B4-BE49-F238E27FC236}">
                <a16:creationId xmlns:a16="http://schemas.microsoft.com/office/drawing/2014/main" id="{76C51696-690E-8B6E-643F-CFB2634BFB50}"/>
              </a:ext>
            </a:extLst>
          </p:cNvPr>
          <p:cNvSpPr/>
          <p:nvPr/>
        </p:nvSpPr>
        <p:spPr>
          <a:xfrm>
            <a:off x="8173542" y="2356992"/>
            <a:ext cx="64493" cy="6066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llipse 169">
            <a:extLst>
              <a:ext uri="{FF2B5EF4-FFF2-40B4-BE49-F238E27FC236}">
                <a16:creationId xmlns:a16="http://schemas.microsoft.com/office/drawing/2014/main" id="{A5D31B2B-FB33-A1E1-032D-27D7DF7BF836}"/>
              </a:ext>
            </a:extLst>
          </p:cNvPr>
          <p:cNvSpPr/>
          <p:nvPr/>
        </p:nvSpPr>
        <p:spPr>
          <a:xfrm>
            <a:off x="8794016" y="2638823"/>
            <a:ext cx="64493" cy="6066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Ellipse 170">
            <a:extLst>
              <a:ext uri="{FF2B5EF4-FFF2-40B4-BE49-F238E27FC236}">
                <a16:creationId xmlns:a16="http://schemas.microsoft.com/office/drawing/2014/main" id="{0E0455DA-B3CD-7B00-3589-0B6F110F8CB7}"/>
              </a:ext>
            </a:extLst>
          </p:cNvPr>
          <p:cNvSpPr/>
          <p:nvPr/>
        </p:nvSpPr>
        <p:spPr>
          <a:xfrm>
            <a:off x="9304822" y="2647965"/>
            <a:ext cx="64493" cy="6066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Ellipse 171">
            <a:extLst>
              <a:ext uri="{FF2B5EF4-FFF2-40B4-BE49-F238E27FC236}">
                <a16:creationId xmlns:a16="http://schemas.microsoft.com/office/drawing/2014/main" id="{64286707-1A0D-99A1-FD7C-01A42991D51E}"/>
              </a:ext>
            </a:extLst>
          </p:cNvPr>
          <p:cNvSpPr/>
          <p:nvPr/>
        </p:nvSpPr>
        <p:spPr>
          <a:xfrm>
            <a:off x="8277633" y="2633613"/>
            <a:ext cx="64493" cy="6066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Ellipse 172">
            <a:extLst>
              <a:ext uri="{FF2B5EF4-FFF2-40B4-BE49-F238E27FC236}">
                <a16:creationId xmlns:a16="http://schemas.microsoft.com/office/drawing/2014/main" id="{8996A513-FE49-D914-0351-95734402F59F}"/>
              </a:ext>
            </a:extLst>
          </p:cNvPr>
          <p:cNvSpPr/>
          <p:nvPr/>
        </p:nvSpPr>
        <p:spPr>
          <a:xfrm>
            <a:off x="8590658" y="2076433"/>
            <a:ext cx="64493" cy="6066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Ellipse 173">
            <a:extLst>
              <a:ext uri="{FF2B5EF4-FFF2-40B4-BE49-F238E27FC236}">
                <a16:creationId xmlns:a16="http://schemas.microsoft.com/office/drawing/2014/main" id="{0B9A7157-1C31-8F81-6BFF-BBA87BF2FD71}"/>
              </a:ext>
            </a:extLst>
          </p:cNvPr>
          <p:cNvSpPr/>
          <p:nvPr/>
        </p:nvSpPr>
        <p:spPr>
          <a:xfrm>
            <a:off x="9101464" y="2085575"/>
            <a:ext cx="64493" cy="6066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Ellipse 174">
            <a:extLst>
              <a:ext uri="{FF2B5EF4-FFF2-40B4-BE49-F238E27FC236}">
                <a16:creationId xmlns:a16="http://schemas.microsoft.com/office/drawing/2014/main" id="{21A6ACFB-E22D-1D55-4B37-58F14D714B0A}"/>
              </a:ext>
            </a:extLst>
          </p:cNvPr>
          <p:cNvSpPr/>
          <p:nvPr/>
        </p:nvSpPr>
        <p:spPr>
          <a:xfrm>
            <a:off x="8074275" y="2071223"/>
            <a:ext cx="64493" cy="6066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TextBox 17">
            <a:extLst>
              <a:ext uri="{FF2B5EF4-FFF2-40B4-BE49-F238E27FC236}">
                <a16:creationId xmlns:a16="http://schemas.microsoft.com/office/drawing/2014/main" id="{B5FC296C-FD76-EF1D-05D0-D21804359799}"/>
              </a:ext>
            </a:extLst>
          </p:cNvPr>
          <p:cNvSpPr txBox="1"/>
          <p:nvPr/>
        </p:nvSpPr>
        <p:spPr>
          <a:xfrm>
            <a:off x="6836933" y="5865795"/>
            <a:ext cx="4249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1314D"/>
                </a:solidFill>
                <a:effectLst/>
                <a:uLnTx/>
                <a:uFillTx/>
                <a:latin typeface="Calibri (Textkörper)"/>
                <a:ea typeface="+mn-ea"/>
                <a:cs typeface="+mn-cs"/>
              </a:rPr>
              <a:t>Simplified model valid for estimates and scaling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21314D"/>
              </a:solidFill>
              <a:effectLst/>
              <a:uLnTx/>
              <a:uFillTx/>
              <a:latin typeface="Calibri (Textkörper)"/>
              <a:ea typeface="+mn-ea"/>
              <a:cs typeface="+mn-cs"/>
            </a:endParaRPr>
          </a:p>
        </p:txBody>
      </p:sp>
      <p:sp>
        <p:nvSpPr>
          <p:cNvPr id="35" name="Rectangle 47">
            <a:extLst>
              <a:ext uri="{FF2B5EF4-FFF2-40B4-BE49-F238E27FC236}">
                <a16:creationId xmlns:a16="http://schemas.microsoft.com/office/drawing/2014/main" id="{0DD5EF5A-8C4E-DD7A-2610-83D66DEE86F6}"/>
              </a:ext>
            </a:extLst>
          </p:cNvPr>
          <p:cNvSpPr/>
          <p:nvPr/>
        </p:nvSpPr>
        <p:spPr>
          <a:xfrm>
            <a:off x="7363444" y="535591"/>
            <a:ext cx="456609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Gittleman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Rosenblum: Phys Rev. Lett. 16, 734 (1966)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Calatroni and Vaglio, IEEE Trans. Appl. </a:t>
            </a:r>
            <a:r>
              <a:rPr kumimoji="0" lang="en-GB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Supercond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27 (2017) 3500506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Coffey, Clem PRL 67, 386 (1991)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Brandt PRL 67 2219 (1991) 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Silva et al, PRB 78, 094503 (2008)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66CF0C5-A139-F794-F2B2-8FE747998BA6}"/>
              </a:ext>
            </a:extLst>
          </p:cNvPr>
          <p:cNvSpPr txBox="1"/>
          <p:nvPr/>
        </p:nvSpPr>
        <p:spPr>
          <a:xfrm>
            <a:off x="106309" y="6050460"/>
            <a:ext cx="46350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Patrick Krkotic, PhD dissertation, UPC Barcelona 2022</a:t>
            </a:r>
          </a:p>
        </p:txBody>
      </p:sp>
      <p:graphicFrame>
        <p:nvGraphicFramePr>
          <p:cNvPr id="37" name="Object 36">
            <a:extLst>
              <a:ext uri="{FF2B5EF4-FFF2-40B4-BE49-F238E27FC236}">
                <a16:creationId xmlns:a16="http://schemas.microsoft.com/office/drawing/2014/main" id="{90CCC680-CFB0-4E9F-3C6A-7067D7BCD0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932200"/>
              </p:ext>
            </p:extLst>
          </p:nvPr>
        </p:nvGraphicFramePr>
        <p:xfrm>
          <a:off x="1634652" y="5285698"/>
          <a:ext cx="1036320" cy="690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47700" imgH="431800" progId="Equation.3">
                  <p:embed/>
                </p:oleObj>
              </mc:Choice>
              <mc:Fallback>
                <p:oleObj name="Equation" r:id="rId7" imgW="647700" imgH="431800" progId="Equation.3">
                  <p:embed/>
                  <p:pic>
                    <p:nvPicPr>
                      <p:cNvPr id="37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4652" y="5285698"/>
                        <a:ext cx="1036320" cy="6908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5334BF73-7860-7126-6E0C-7F21DE78A3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3510949"/>
              </p:ext>
            </p:extLst>
          </p:nvPr>
        </p:nvGraphicFramePr>
        <p:xfrm>
          <a:off x="3021281" y="5285078"/>
          <a:ext cx="1178496" cy="629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736560" imgH="393480" progId="Equation.DSMT4">
                  <p:embed/>
                </p:oleObj>
              </mc:Choice>
              <mc:Fallback>
                <p:oleObj name="Equation" r:id="rId9" imgW="736560" imgH="393480" progId="Equation.DSMT4">
                  <p:embed/>
                  <p:pic>
                    <p:nvPicPr>
                      <p:cNvPr id="39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1281" y="5285078"/>
                        <a:ext cx="1178496" cy="6295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>
            <a:extLst>
              <a:ext uri="{FF2B5EF4-FFF2-40B4-BE49-F238E27FC236}">
                <a16:creationId xmlns:a16="http://schemas.microsoft.com/office/drawing/2014/main" id="{8F881828-8CBE-EA00-E962-2D01D0BB88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6486366"/>
              </p:ext>
            </p:extLst>
          </p:nvPr>
        </p:nvGraphicFramePr>
        <p:xfrm>
          <a:off x="4528681" y="5243177"/>
          <a:ext cx="751840" cy="670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469900" imgH="419100" progId="Equation.3">
                  <p:embed/>
                </p:oleObj>
              </mc:Choice>
              <mc:Fallback>
                <p:oleObj name="Equation" r:id="rId11" imgW="469900" imgH="419100" progId="Equation.3">
                  <p:embed/>
                  <p:pic>
                    <p:nvPicPr>
                      <p:cNvPr id="45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8681" y="5243177"/>
                        <a:ext cx="751840" cy="6705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221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375E-6 3.7037E-7 L -4.375E-6 0.00579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8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875E-6 3.7037E-7 L -1.875E-6 0.00579 " pathEditMode="relative" rAng="0" ptsTypes="AA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8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125E-6 3.7037E-7 L 3.125E-6 0.00579 " pathEditMode="relative" rAng="0" ptsTypes="AA">
                                      <p:cBhvr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8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45833E-6 -1.85185E-6 L 1.45833E-6 0.00579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8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95833E-6 -1.85185E-6 L 3.95833E-6 0.00579 " pathEditMode="relative" rAng="0" ptsTypes="AA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8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04167E-6 -4.44444E-6 L -1.04167E-6 0.00579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8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08333E-7 -1.11111E-6 L -2.08333E-7 0.00579 " pathEditMode="relative" rAng="0" ptsTypes="AA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8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29167E-6 -1.11111E-6 L 2.29167E-6 0.00579 " pathEditMode="relative" rAng="0" ptsTypes="AA">
                                      <p:cBhvr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8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70833E-6 4.81481E-6 L -2.70833E-6 0.00578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1" grpId="0" animBg="1"/>
      <p:bldP spid="22" grpId="0"/>
      <p:bldP spid="23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08559-27A9-5E86-DC64-82B431DE4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Coating process I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0CC781-9F62-BE8E-5EC6-ACAA0AA278F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9E32C0-572A-9F03-B931-10FDA24639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F3FAB6-6A13-E648-2F9D-E0F04A5C60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9305F11-C83F-E140-5856-6270E266F8AE}"/>
              </a:ext>
            </a:extLst>
          </p:cNvPr>
          <p:cNvSpPr/>
          <p:nvPr/>
        </p:nvSpPr>
        <p:spPr>
          <a:xfrm>
            <a:off x="7475312" y="2466366"/>
            <a:ext cx="2886074" cy="275859"/>
          </a:xfrm>
          <a:prstGeom prst="rect">
            <a:avLst/>
          </a:prstGeom>
          <a:solidFill>
            <a:srgbClr val="AFABA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C18E263-74E6-5C27-47AB-4454AE17A5D9}"/>
              </a:ext>
            </a:extLst>
          </p:cNvPr>
          <p:cNvSpPr/>
          <p:nvPr/>
        </p:nvSpPr>
        <p:spPr>
          <a:xfrm>
            <a:off x="7475311" y="2739156"/>
            <a:ext cx="2886074" cy="1808156"/>
          </a:xfrm>
          <a:prstGeom prst="rect">
            <a:avLst/>
          </a:prstGeom>
          <a:solidFill>
            <a:srgbClr val="C55A1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5A2C6B1-C3C6-1E2A-B051-38354A36CEDD}"/>
              </a:ext>
            </a:extLst>
          </p:cNvPr>
          <p:cNvSpPr/>
          <p:nvPr/>
        </p:nvSpPr>
        <p:spPr>
          <a:xfrm>
            <a:off x="1393734" y="2449959"/>
            <a:ext cx="3416300" cy="586922"/>
          </a:xfrm>
          <a:prstGeom prst="rect">
            <a:avLst/>
          </a:prstGeom>
          <a:solidFill>
            <a:srgbClr val="E7E6E6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FD84DA3-4E86-0804-A8AF-C17FDC714D77}"/>
              </a:ext>
            </a:extLst>
          </p:cNvPr>
          <p:cNvGrpSpPr/>
          <p:nvPr/>
        </p:nvGrpSpPr>
        <p:grpSpPr>
          <a:xfrm>
            <a:off x="6262243" y="1511663"/>
            <a:ext cx="5378950" cy="3632360"/>
            <a:chOff x="6250653" y="1762703"/>
            <a:chExt cx="5378950" cy="3457861"/>
          </a:xfrm>
        </p:grpSpPr>
        <p:sp>
          <p:nvSpPr>
            <p:cNvPr id="39" name="Rectangle: Rounded Corners 4">
              <a:extLst>
                <a:ext uri="{FF2B5EF4-FFF2-40B4-BE49-F238E27FC236}">
                  <a16:creationId xmlns:a16="http://schemas.microsoft.com/office/drawing/2014/main" id="{8A7F75F5-DC57-1FED-121E-10D4098DB48A}"/>
                </a:ext>
              </a:extLst>
            </p:cNvPr>
            <p:cNvSpPr/>
            <p:nvPr/>
          </p:nvSpPr>
          <p:spPr>
            <a:xfrm>
              <a:off x="6250653" y="1938159"/>
              <a:ext cx="5378950" cy="3282405"/>
            </a:xfrm>
            <a:prstGeom prst="round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TextBox 17">
              <a:extLst>
                <a:ext uri="{FF2B5EF4-FFF2-40B4-BE49-F238E27FC236}">
                  <a16:creationId xmlns:a16="http://schemas.microsoft.com/office/drawing/2014/main" id="{86A8EEBE-F37C-F5CB-225C-A29068EA44BA}"/>
                </a:ext>
              </a:extLst>
            </p:cNvPr>
            <p:cNvSpPr txBox="1"/>
            <p:nvPr/>
          </p:nvSpPr>
          <p:spPr>
            <a:xfrm>
              <a:off x="8039127" y="1762703"/>
              <a:ext cx="1792414" cy="369332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2) Edge removal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8642852-312D-F9AD-60A5-E03E8E5CC22D}"/>
              </a:ext>
            </a:extLst>
          </p:cNvPr>
          <p:cNvGrpSpPr/>
          <p:nvPr/>
        </p:nvGrpSpPr>
        <p:grpSpPr>
          <a:xfrm>
            <a:off x="338443" y="1543846"/>
            <a:ext cx="5614496" cy="3600178"/>
            <a:chOff x="326853" y="1829072"/>
            <a:chExt cx="5614496" cy="3600178"/>
          </a:xfrm>
        </p:grpSpPr>
        <p:sp>
          <p:nvSpPr>
            <p:cNvPr id="42" name="Rectangle: Rounded Corners 4">
              <a:extLst>
                <a:ext uri="{FF2B5EF4-FFF2-40B4-BE49-F238E27FC236}">
                  <a16:creationId xmlns:a16="http://schemas.microsoft.com/office/drawing/2014/main" id="{9BB5C45D-3DEC-DAD2-A044-2CF0AEB09DB6}"/>
                </a:ext>
              </a:extLst>
            </p:cNvPr>
            <p:cNvSpPr/>
            <p:nvPr/>
          </p:nvSpPr>
          <p:spPr>
            <a:xfrm>
              <a:off x="326853" y="1981200"/>
              <a:ext cx="5614496" cy="3448050"/>
            </a:xfrm>
            <a:prstGeom prst="round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TextBox 17">
              <a:extLst>
                <a:ext uri="{FF2B5EF4-FFF2-40B4-BE49-F238E27FC236}">
                  <a16:creationId xmlns:a16="http://schemas.microsoft.com/office/drawing/2014/main" id="{3BC734DC-0673-150B-2580-D989B4AB68C6}"/>
                </a:ext>
              </a:extLst>
            </p:cNvPr>
            <p:cNvSpPr txBox="1"/>
            <p:nvPr/>
          </p:nvSpPr>
          <p:spPr>
            <a:xfrm>
              <a:off x="2334979" y="1829072"/>
              <a:ext cx="1571071" cy="369332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1) Pre-tinning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F30AE0B-F955-30BB-70B8-73041BA8EE83}"/>
              </a:ext>
            </a:extLst>
          </p:cNvPr>
          <p:cNvGrpSpPr/>
          <p:nvPr/>
        </p:nvGrpSpPr>
        <p:grpSpPr>
          <a:xfrm>
            <a:off x="1396535" y="2739156"/>
            <a:ext cx="3416300" cy="1849906"/>
            <a:chOff x="3179184" y="1473199"/>
            <a:chExt cx="3416300" cy="1849906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DA07A220-73DF-11DE-6195-727235CB2D51}"/>
                </a:ext>
              </a:extLst>
            </p:cNvPr>
            <p:cNvSpPr/>
            <p:nvPr/>
          </p:nvSpPr>
          <p:spPr>
            <a:xfrm>
              <a:off x="3179184" y="1473199"/>
              <a:ext cx="3416300" cy="1784351"/>
            </a:xfrm>
            <a:prstGeom prst="round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86658C4-550D-2A99-6CE2-88267E910C62}"/>
                </a:ext>
              </a:extLst>
            </p:cNvPr>
            <p:cNvGrpSpPr/>
            <p:nvPr/>
          </p:nvGrpSpPr>
          <p:grpSpPr>
            <a:xfrm>
              <a:off x="3441496" y="1654763"/>
              <a:ext cx="2886081" cy="1385367"/>
              <a:chOff x="5156948" y="3006152"/>
              <a:chExt cx="2886081" cy="1385367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AE2824E1-6447-126B-0ECC-6137DF9000C4}"/>
                  </a:ext>
                </a:extLst>
              </p:cNvPr>
              <p:cNvSpPr/>
              <p:nvPr/>
            </p:nvSpPr>
            <p:spPr>
              <a:xfrm>
                <a:off x="5156954" y="4140333"/>
                <a:ext cx="2886075" cy="251186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Ag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FF7D0711-1621-1F0D-2279-A68CE4C91A11}"/>
                  </a:ext>
                </a:extLst>
              </p:cNvPr>
              <p:cNvSpPr/>
              <p:nvPr/>
            </p:nvSpPr>
            <p:spPr>
              <a:xfrm>
                <a:off x="5156954" y="3634885"/>
                <a:ext cx="2886075" cy="510286"/>
              </a:xfrm>
              <a:prstGeom prst="rect">
                <a:avLst/>
              </a:prstGeom>
              <a:solidFill>
                <a:srgbClr val="A5A5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Substrate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A14C9AB1-D554-FBF3-0995-E043B6537136}"/>
                  </a:ext>
                </a:extLst>
              </p:cNvPr>
              <p:cNvSpPr/>
              <p:nvPr/>
            </p:nvSpPr>
            <p:spPr>
              <a:xfrm>
                <a:off x="5156953" y="3442264"/>
                <a:ext cx="2886075" cy="194430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Buffer layers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18E8A3F6-5B0F-CB84-315F-1E975F8E0011}"/>
                  </a:ext>
                </a:extLst>
              </p:cNvPr>
              <p:cNvSpPr/>
              <p:nvPr/>
            </p:nvSpPr>
            <p:spPr>
              <a:xfrm>
                <a:off x="5156948" y="3006152"/>
                <a:ext cx="2886075" cy="248458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Ag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8767F6D4-C356-E50E-1C66-2869C23F3E63}"/>
                  </a:ext>
                </a:extLst>
              </p:cNvPr>
              <p:cNvSpPr/>
              <p:nvPr/>
            </p:nvSpPr>
            <p:spPr>
              <a:xfrm>
                <a:off x="5156952" y="3224449"/>
                <a:ext cx="2886074" cy="21781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REBCO</a:t>
                </a:r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7CBE45F-5113-0197-1BF0-61066E1E5E96}"/>
                </a:ext>
              </a:extLst>
            </p:cNvPr>
            <p:cNvSpPr txBox="1"/>
            <p:nvPr/>
          </p:nvSpPr>
          <p:spPr>
            <a:xfrm>
              <a:off x="5683579" y="2984551"/>
              <a:ext cx="4124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Cu</a:t>
              </a: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F842FB11-BFF4-196B-5A5D-58C879844089}"/>
              </a:ext>
            </a:extLst>
          </p:cNvPr>
          <p:cNvSpPr txBox="1"/>
          <p:nvPr/>
        </p:nvSpPr>
        <p:spPr>
          <a:xfrm>
            <a:off x="3828059" y="2441049"/>
            <a:ext cx="716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6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Solder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E6516AD-21C4-11B9-C760-8DE821C65991}"/>
              </a:ext>
            </a:extLst>
          </p:cNvPr>
          <p:cNvSpPr/>
          <p:nvPr/>
        </p:nvSpPr>
        <p:spPr>
          <a:xfrm>
            <a:off x="7208553" y="2466368"/>
            <a:ext cx="3416300" cy="586922"/>
          </a:xfrm>
          <a:prstGeom prst="rect">
            <a:avLst/>
          </a:prstGeom>
          <a:solidFill>
            <a:srgbClr val="E7E6E6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710F18AE-5B80-368B-4C31-FF1452677B0A}"/>
              </a:ext>
            </a:extLst>
          </p:cNvPr>
          <p:cNvSpPr/>
          <p:nvPr/>
        </p:nvSpPr>
        <p:spPr>
          <a:xfrm>
            <a:off x="7208553" y="2739156"/>
            <a:ext cx="3416300" cy="1784351"/>
          </a:xfrm>
          <a:prstGeom prst="roundRect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3BBD9C4-4A9A-5E01-D009-342691F35742}"/>
              </a:ext>
            </a:extLst>
          </p:cNvPr>
          <p:cNvGrpSpPr/>
          <p:nvPr/>
        </p:nvGrpSpPr>
        <p:grpSpPr>
          <a:xfrm>
            <a:off x="7475311" y="2915579"/>
            <a:ext cx="2886081" cy="1385367"/>
            <a:chOff x="5156948" y="3006152"/>
            <a:chExt cx="2886081" cy="1385367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40F5424D-9260-93D3-8702-07EF07B5B638}"/>
                </a:ext>
              </a:extLst>
            </p:cNvPr>
            <p:cNvSpPr/>
            <p:nvPr/>
          </p:nvSpPr>
          <p:spPr>
            <a:xfrm>
              <a:off x="5156954" y="4140333"/>
              <a:ext cx="2886075" cy="25118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Ag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088FCC6-36DE-E9F1-90A4-19709995AF4F}"/>
                </a:ext>
              </a:extLst>
            </p:cNvPr>
            <p:cNvSpPr/>
            <p:nvPr/>
          </p:nvSpPr>
          <p:spPr>
            <a:xfrm>
              <a:off x="5156954" y="3634885"/>
              <a:ext cx="2886075" cy="510286"/>
            </a:xfrm>
            <a:prstGeom prst="rect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Substrate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42ECFDF-29A7-4C19-C74F-18B7DC603447}"/>
                </a:ext>
              </a:extLst>
            </p:cNvPr>
            <p:cNvSpPr/>
            <p:nvPr/>
          </p:nvSpPr>
          <p:spPr>
            <a:xfrm>
              <a:off x="5156953" y="3442264"/>
              <a:ext cx="2886075" cy="194430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Buffer layers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BA567359-84CD-36CD-0223-A278EC74BCD8}"/>
                </a:ext>
              </a:extLst>
            </p:cNvPr>
            <p:cNvSpPr/>
            <p:nvPr/>
          </p:nvSpPr>
          <p:spPr>
            <a:xfrm>
              <a:off x="5156948" y="3006152"/>
              <a:ext cx="2886075" cy="248458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Ag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C2E0320-F09B-5ECC-E7BA-A3B55C838E1F}"/>
                </a:ext>
              </a:extLst>
            </p:cNvPr>
            <p:cNvSpPr/>
            <p:nvPr/>
          </p:nvSpPr>
          <p:spPr>
            <a:xfrm>
              <a:off x="5156952" y="3223969"/>
              <a:ext cx="2886074" cy="21829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REBCO</a:t>
              </a:r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FB6F321B-CB34-01E6-8883-244EAE9A52EA}"/>
              </a:ext>
            </a:extLst>
          </p:cNvPr>
          <p:cNvSpPr txBox="1"/>
          <p:nvPr/>
        </p:nvSpPr>
        <p:spPr>
          <a:xfrm>
            <a:off x="9717394" y="4250508"/>
            <a:ext cx="412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6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8FB65DC-4285-1A57-75E1-3BE28D41D27D}"/>
              </a:ext>
            </a:extLst>
          </p:cNvPr>
          <p:cNvSpPr txBox="1"/>
          <p:nvPr/>
        </p:nvSpPr>
        <p:spPr>
          <a:xfrm>
            <a:off x="9609101" y="2447901"/>
            <a:ext cx="716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6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Solder</a:t>
            </a: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CFD1AE47-4A6F-8BD7-0181-D69251BA6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889" y="834220"/>
            <a:ext cx="970181" cy="46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Image 4" descr="logoBadgeWeb.eps">
            <a:extLst>
              <a:ext uri="{FF2B5EF4-FFF2-40B4-BE49-F238E27FC236}">
                <a16:creationId xmlns:a16="http://schemas.microsoft.com/office/drawing/2014/main" id="{B5ED8D4E-E508-C731-C4DD-B042553B6C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/>
        </p:blipFill>
        <p:spPr>
          <a:xfrm>
            <a:off x="4631943" y="825085"/>
            <a:ext cx="479179" cy="476287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5AB59761-4E90-B1B6-8615-A7215CC502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670" y="771525"/>
            <a:ext cx="1062242" cy="562894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2C3EEAFB-DEF8-932C-E616-4438C3353BB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595" y="811874"/>
            <a:ext cx="1332419" cy="538964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5C5398D5-D84D-313A-5CB7-656A9EC6EFA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460" y="790502"/>
            <a:ext cx="1172280" cy="545451"/>
          </a:xfrm>
          <a:prstGeom prst="rect">
            <a:avLst/>
          </a:prstGeom>
        </p:spPr>
      </p:pic>
      <p:grpSp>
        <p:nvGrpSpPr>
          <p:cNvPr id="69" name="Gruppieren 2073">
            <a:extLst>
              <a:ext uri="{FF2B5EF4-FFF2-40B4-BE49-F238E27FC236}">
                <a16:creationId xmlns:a16="http://schemas.microsoft.com/office/drawing/2014/main" id="{D5FA8877-DDDC-C25C-40EB-AA226395D6D9}"/>
              </a:ext>
            </a:extLst>
          </p:cNvPr>
          <p:cNvGrpSpPr>
            <a:grpSpLocks noChangeAspect="1"/>
          </p:cNvGrpSpPr>
          <p:nvPr/>
        </p:nvGrpSpPr>
        <p:grpSpPr>
          <a:xfrm>
            <a:off x="8007978" y="763887"/>
            <a:ext cx="1907225" cy="591548"/>
            <a:chOff x="27998042" y="3360522"/>
            <a:chExt cx="2743691" cy="880431"/>
          </a:xfrm>
        </p:grpSpPr>
        <p:pic>
          <p:nvPicPr>
            <p:cNvPr id="70" name="Picture 69" descr="part2">
              <a:extLst>
                <a:ext uri="{FF2B5EF4-FFF2-40B4-BE49-F238E27FC236}">
                  <a16:creationId xmlns:a16="http://schemas.microsoft.com/office/drawing/2014/main" id="{57657B0C-CBBE-1A47-FD5D-FAA9B6A50A0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98042" y="3360522"/>
              <a:ext cx="1057275" cy="879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" name="Picture 70" descr="part3">
              <a:extLst>
                <a:ext uri="{FF2B5EF4-FFF2-40B4-BE49-F238E27FC236}">
                  <a16:creationId xmlns:a16="http://schemas.microsoft.com/office/drawing/2014/main" id="{EC42CE86-B1F0-526A-5E3D-B6B1CEAAEA4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605"/>
            <a:stretch/>
          </p:blipFill>
          <p:spPr bwMode="auto">
            <a:xfrm>
              <a:off x="29055319" y="3360522"/>
              <a:ext cx="1686414" cy="880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2" name="Picture 71" descr="A picture containing font, circle, text, graphics&#10;&#10;Description automatically generated">
            <a:extLst>
              <a:ext uri="{FF2B5EF4-FFF2-40B4-BE49-F238E27FC236}">
                <a16:creationId xmlns:a16="http://schemas.microsoft.com/office/drawing/2014/main" id="{EA2F6ED1-8748-4233-4BAB-B61EC709DD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5254" y="5456398"/>
            <a:ext cx="1905000" cy="647700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A52ED296-8D52-BD6F-6145-3DA208D784B5}"/>
              </a:ext>
            </a:extLst>
          </p:cNvPr>
          <p:cNvSpPr txBox="1"/>
          <p:nvPr/>
        </p:nvSpPr>
        <p:spPr>
          <a:xfrm>
            <a:off x="3153692" y="5459324"/>
            <a:ext cx="6246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Developed in the context of FCC-</a:t>
            </a:r>
            <a:r>
              <a:rPr lang="en-US" sz="2000" dirty="0" err="1"/>
              <a:t>hh</a:t>
            </a:r>
            <a:r>
              <a:rPr lang="en-US" sz="2000" dirty="0"/>
              <a:t> impedance reduction by coating the beam screen with HTS tapes</a:t>
            </a:r>
            <a:endParaRPr lang="en-GB" sz="2000" dirty="0"/>
          </a:p>
        </p:txBody>
      </p:sp>
      <p:pic>
        <p:nvPicPr>
          <p:cNvPr id="74" name="Picture 73" descr="A picture containing logo&#10;&#10;Description automatically generated">
            <a:extLst>
              <a:ext uri="{FF2B5EF4-FFF2-40B4-BE49-F238E27FC236}">
                <a16:creationId xmlns:a16="http://schemas.microsoft.com/office/drawing/2014/main" id="{20C824EA-B9E4-950D-1BCC-8299968BCE6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2072"/>
          <a:stretch/>
        </p:blipFill>
        <p:spPr>
          <a:xfrm>
            <a:off x="9957257" y="5108372"/>
            <a:ext cx="1484853" cy="124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634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54" grpId="0" animBg="1"/>
      <p:bldP spid="54" grpId="1" animBg="1"/>
      <p:bldP spid="55" grpId="0" animBg="1"/>
      <p:bldP spid="55" grpId="1" animBg="1"/>
      <p:bldP spid="62" grpId="0"/>
      <p:bldP spid="6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AD28B-7242-387F-954E-0E21D2E79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Coating process II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175D37-0876-66C6-7199-9061A2FA777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3292D7-46BB-B0AF-17AA-055746747A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1C30DD-AE5E-134B-CC5E-34E4B45D54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23E060A-4A78-19CE-6727-81ED80527A4A}"/>
              </a:ext>
            </a:extLst>
          </p:cNvPr>
          <p:cNvSpPr/>
          <p:nvPr/>
        </p:nvSpPr>
        <p:spPr>
          <a:xfrm>
            <a:off x="373448" y="1039833"/>
            <a:ext cx="5089190" cy="4944546"/>
          </a:xfrm>
          <a:prstGeom prst="roundRect">
            <a:avLst>
              <a:gd name="adj" fmla="val 11747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57D8D4-602A-C0E1-1270-D6268B13B108}"/>
              </a:ext>
            </a:extLst>
          </p:cNvPr>
          <p:cNvSpPr txBox="1"/>
          <p:nvPr/>
        </p:nvSpPr>
        <p:spPr>
          <a:xfrm>
            <a:off x="2230121" y="838927"/>
            <a:ext cx="1391019" cy="369332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3) Soldering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D16D9FA-BD6C-72D3-34C9-A0A56D4F5974}"/>
              </a:ext>
            </a:extLst>
          </p:cNvPr>
          <p:cNvGrpSpPr/>
          <p:nvPr/>
        </p:nvGrpSpPr>
        <p:grpSpPr>
          <a:xfrm>
            <a:off x="1447411" y="1653328"/>
            <a:ext cx="2886081" cy="2132131"/>
            <a:chOff x="2518484" y="1408112"/>
            <a:chExt cx="2886081" cy="213213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5FDD2D4-9A72-DE99-578B-2663A0440E2E}"/>
                </a:ext>
              </a:extLst>
            </p:cNvPr>
            <p:cNvSpPr/>
            <p:nvPr/>
          </p:nvSpPr>
          <p:spPr>
            <a:xfrm>
              <a:off x="2518484" y="1430007"/>
              <a:ext cx="2886075" cy="281078"/>
            </a:xfrm>
            <a:prstGeom prst="rect">
              <a:avLst/>
            </a:prstGeom>
            <a:solidFill>
              <a:srgbClr val="AFABA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C41B05E-84E4-5D84-F5F5-DE62FFAEA4D1}"/>
                </a:ext>
              </a:extLst>
            </p:cNvPr>
            <p:cNvSpPr/>
            <p:nvPr/>
          </p:nvSpPr>
          <p:spPr>
            <a:xfrm>
              <a:off x="2518484" y="1701210"/>
              <a:ext cx="2886074" cy="1808156"/>
            </a:xfrm>
            <a:prstGeom prst="rect">
              <a:avLst/>
            </a:prstGeom>
            <a:solidFill>
              <a:srgbClr val="C55A1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C78D24D-2F9C-88A7-AA8A-B13690A7F94B}"/>
                </a:ext>
              </a:extLst>
            </p:cNvPr>
            <p:cNvGrpSpPr/>
            <p:nvPr/>
          </p:nvGrpSpPr>
          <p:grpSpPr>
            <a:xfrm>
              <a:off x="2518484" y="1877633"/>
              <a:ext cx="2886081" cy="1385367"/>
              <a:chOff x="5156948" y="3006152"/>
              <a:chExt cx="2886081" cy="1385367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53D0D00-0CAB-E718-BBBB-23C1D1DE194E}"/>
                  </a:ext>
                </a:extLst>
              </p:cNvPr>
              <p:cNvSpPr/>
              <p:nvPr/>
            </p:nvSpPr>
            <p:spPr>
              <a:xfrm>
                <a:off x="5156954" y="4140333"/>
                <a:ext cx="2886075" cy="251186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Ag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5252B2D-24FC-3FBD-9360-ADA247E56286}"/>
                  </a:ext>
                </a:extLst>
              </p:cNvPr>
              <p:cNvSpPr/>
              <p:nvPr/>
            </p:nvSpPr>
            <p:spPr>
              <a:xfrm>
                <a:off x="5156954" y="3634885"/>
                <a:ext cx="2886075" cy="510286"/>
              </a:xfrm>
              <a:prstGeom prst="rect">
                <a:avLst/>
              </a:prstGeom>
              <a:solidFill>
                <a:srgbClr val="A5A5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Substrate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14C3AD7-9272-41B7-3551-7CBF87720272}"/>
                  </a:ext>
                </a:extLst>
              </p:cNvPr>
              <p:cNvSpPr/>
              <p:nvPr/>
            </p:nvSpPr>
            <p:spPr>
              <a:xfrm>
                <a:off x="5156953" y="3442264"/>
                <a:ext cx="2886075" cy="194430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Buffer layers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99F3420-3DEF-1295-6FAD-C6FC44859DA7}"/>
                  </a:ext>
                </a:extLst>
              </p:cNvPr>
              <p:cNvSpPr/>
              <p:nvPr/>
            </p:nvSpPr>
            <p:spPr>
              <a:xfrm>
                <a:off x="5156948" y="3006152"/>
                <a:ext cx="2886075" cy="248458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Ag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C4E30C2-FE03-82CD-8375-D9AD2CA51AF2}"/>
                  </a:ext>
                </a:extLst>
              </p:cNvPr>
              <p:cNvSpPr/>
              <p:nvPr/>
            </p:nvSpPr>
            <p:spPr>
              <a:xfrm>
                <a:off x="5156952" y="3223969"/>
                <a:ext cx="2886074" cy="21829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REBCO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183795B-69CB-8397-A566-2335A6CE229D}"/>
                </a:ext>
              </a:extLst>
            </p:cNvPr>
            <p:cNvSpPr txBox="1"/>
            <p:nvPr/>
          </p:nvSpPr>
          <p:spPr>
            <a:xfrm>
              <a:off x="4655385" y="3201689"/>
              <a:ext cx="41242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Cu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D7B300E-DCED-B27E-0EF5-D31EDAD2AAD4}"/>
                </a:ext>
              </a:extLst>
            </p:cNvPr>
            <p:cNvSpPr txBox="1"/>
            <p:nvPr/>
          </p:nvSpPr>
          <p:spPr>
            <a:xfrm>
              <a:off x="4655386" y="1408112"/>
              <a:ext cx="71686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Solder</a:t>
              </a:r>
            </a:p>
          </p:txBody>
        </p:sp>
      </p:grp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68531E74-5116-2533-4B44-4131065A7DD2}"/>
              </a:ext>
            </a:extLst>
          </p:cNvPr>
          <p:cNvSpPr/>
          <p:nvPr/>
        </p:nvSpPr>
        <p:spPr>
          <a:xfrm>
            <a:off x="6507208" y="1053953"/>
            <a:ext cx="5213696" cy="4928479"/>
          </a:xfrm>
          <a:prstGeom prst="roundRect">
            <a:avLst>
              <a:gd name="adj" fmla="val 1122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0" name="TextBox 38">
            <a:extLst>
              <a:ext uri="{FF2B5EF4-FFF2-40B4-BE49-F238E27FC236}">
                <a16:creationId xmlns:a16="http://schemas.microsoft.com/office/drawing/2014/main" id="{1C81AC1B-F5B9-CEAB-36E6-7B19F308D122}"/>
              </a:ext>
            </a:extLst>
          </p:cNvPr>
          <p:cNvSpPr txBox="1"/>
          <p:nvPr/>
        </p:nvSpPr>
        <p:spPr>
          <a:xfrm>
            <a:off x="8012222" y="875568"/>
            <a:ext cx="2310504" cy="369332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Text" lastClr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4) Substrate extraction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8FD5C4-0CE1-AF8E-299B-34B4F5272B79}"/>
              </a:ext>
            </a:extLst>
          </p:cNvPr>
          <p:cNvSpPr/>
          <p:nvPr/>
        </p:nvSpPr>
        <p:spPr>
          <a:xfrm>
            <a:off x="7625560" y="4099731"/>
            <a:ext cx="2886075" cy="207847"/>
          </a:xfrm>
          <a:prstGeom prst="rect">
            <a:avLst/>
          </a:prstGeom>
          <a:solidFill>
            <a:srgbClr val="AFABA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Solder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394F7B1-C727-47B8-75D7-609C3B7376CB}"/>
              </a:ext>
            </a:extLst>
          </p:cNvPr>
          <p:cNvSpPr/>
          <p:nvPr/>
        </p:nvSpPr>
        <p:spPr>
          <a:xfrm>
            <a:off x="7625561" y="3877188"/>
            <a:ext cx="2886074" cy="222543"/>
          </a:xfrm>
          <a:prstGeom prst="rect">
            <a:avLst/>
          </a:prstGeom>
          <a:solidFill>
            <a:srgbClr val="C55A1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Cu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4BE4FD6-4DC7-E2E8-EFA2-35B862E557E0}"/>
              </a:ext>
            </a:extLst>
          </p:cNvPr>
          <p:cNvSpPr/>
          <p:nvPr/>
        </p:nvSpPr>
        <p:spPr>
          <a:xfrm>
            <a:off x="7625567" y="3646050"/>
            <a:ext cx="2886075" cy="251186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28B7BBF-B802-9F91-1E31-730B50A29B98}"/>
              </a:ext>
            </a:extLst>
          </p:cNvPr>
          <p:cNvSpPr/>
          <p:nvPr/>
        </p:nvSpPr>
        <p:spPr>
          <a:xfrm>
            <a:off x="7625554" y="3430505"/>
            <a:ext cx="2886074" cy="218296"/>
          </a:xfrm>
          <a:prstGeom prst="rect">
            <a:avLst/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REBCO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13CC0B-3AD9-74F9-6513-4BCFA3AFA93F}"/>
              </a:ext>
            </a:extLst>
          </p:cNvPr>
          <p:cNvSpPr txBox="1"/>
          <p:nvPr/>
        </p:nvSpPr>
        <p:spPr>
          <a:xfrm>
            <a:off x="9893004" y="2175681"/>
            <a:ext cx="412421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160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7E59D48-C41C-F803-B2CB-3A98C41B581E}"/>
              </a:ext>
            </a:extLst>
          </p:cNvPr>
          <p:cNvSpPr/>
          <p:nvPr/>
        </p:nvSpPr>
        <p:spPr>
          <a:xfrm>
            <a:off x="6729364" y="4460575"/>
            <a:ext cx="4711655" cy="376003"/>
          </a:xfrm>
          <a:prstGeom prst="rect">
            <a:avLst/>
          </a:prstGeom>
          <a:solidFill>
            <a:srgbClr val="E7E6E6">
              <a:lumMod val="2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Surface to coat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F43F420-4A48-700A-F123-93E58D3D1721}"/>
              </a:ext>
            </a:extLst>
          </p:cNvPr>
          <p:cNvSpPr/>
          <p:nvPr/>
        </p:nvSpPr>
        <p:spPr>
          <a:xfrm>
            <a:off x="6729364" y="4305146"/>
            <a:ext cx="4711654" cy="194430"/>
          </a:xfrm>
          <a:prstGeom prst="rect">
            <a:avLst/>
          </a:prstGeom>
          <a:solidFill>
            <a:srgbClr val="ED7D31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Cu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B4A683E-E41A-01C1-5738-A973229ED4E4}"/>
              </a:ext>
            </a:extLst>
          </p:cNvPr>
          <p:cNvGrpSpPr/>
          <p:nvPr/>
        </p:nvGrpSpPr>
        <p:grpSpPr>
          <a:xfrm>
            <a:off x="7625553" y="2297408"/>
            <a:ext cx="2886083" cy="1136932"/>
            <a:chOff x="7756660" y="2722848"/>
            <a:chExt cx="2886083" cy="1136932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09363F9-78F3-14E2-C0ED-6FACEDAF6AF4}"/>
                </a:ext>
              </a:extLst>
            </p:cNvPr>
            <p:cNvSpPr/>
            <p:nvPr/>
          </p:nvSpPr>
          <p:spPr>
            <a:xfrm>
              <a:off x="7756667" y="3158005"/>
              <a:ext cx="2886075" cy="510286"/>
            </a:xfrm>
            <a:prstGeom prst="rect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Substrate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E972AAA-8593-B5AB-33AC-D76EF0801123}"/>
                </a:ext>
              </a:extLst>
            </p:cNvPr>
            <p:cNvSpPr/>
            <p:nvPr/>
          </p:nvSpPr>
          <p:spPr>
            <a:xfrm>
              <a:off x="7756660" y="3665350"/>
              <a:ext cx="2886075" cy="194430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Buffer layers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950012B-A2B2-B0C8-C265-86FC1DBEBAE7}"/>
                </a:ext>
              </a:extLst>
            </p:cNvPr>
            <p:cNvSpPr/>
            <p:nvPr/>
          </p:nvSpPr>
          <p:spPr>
            <a:xfrm>
              <a:off x="7756668" y="2937309"/>
              <a:ext cx="2886075" cy="248458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Ag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AA92490-68B1-D40A-A24A-B2E7303D208A}"/>
                </a:ext>
              </a:extLst>
            </p:cNvPr>
            <p:cNvSpPr/>
            <p:nvPr/>
          </p:nvSpPr>
          <p:spPr>
            <a:xfrm>
              <a:off x="7756661" y="2722848"/>
              <a:ext cx="2886074" cy="222543"/>
            </a:xfrm>
            <a:prstGeom prst="rect">
              <a:avLst/>
            </a:prstGeom>
            <a:solidFill>
              <a:srgbClr val="C55A1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Cu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744AD91-49C0-C34F-0807-DF786DFBE1D7}"/>
              </a:ext>
            </a:extLst>
          </p:cNvPr>
          <p:cNvGrpSpPr/>
          <p:nvPr/>
        </p:nvGrpSpPr>
        <p:grpSpPr>
          <a:xfrm>
            <a:off x="1445757" y="2795428"/>
            <a:ext cx="2886089" cy="2010170"/>
            <a:chOff x="4435327" y="2149371"/>
            <a:chExt cx="2886089" cy="201017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1525F2F-315E-708C-FB63-877DCD0707D5}"/>
                </a:ext>
              </a:extLst>
            </p:cNvPr>
            <p:cNvSpPr/>
            <p:nvPr/>
          </p:nvSpPr>
          <p:spPr>
            <a:xfrm>
              <a:off x="4435334" y="3951694"/>
              <a:ext cx="2886075" cy="207847"/>
            </a:xfrm>
            <a:prstGeom prst="rect">
              <a:avLst/>
            </a:prstGeom>
            <a:solidFill>
              <a:srgbClr val="AFABA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Solder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BE6DE3A-8E18-1A55-9F88-DFE947697096}"/>
                </a:ext>
              </a:extLst>
            </p:cNvPr>
            <p:cNvSpPr/>
            <p:nvPr/>
          </p:nvSpPr>
          <p:spPr>
            <a:xfrm>
              <a:off x="4435335" y="3729151"/>
              <a:ext cx="2886074" cy="222543"/>
            </a:xfrm>
            <a:prstGeom prst="rect">
              <a:avLst/>
            </a:prstGeom>
            <a:solidFill>
              <a:srgbClr val="C55A1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Cu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B75FA21-E101-F48B-B1BF-3CD5F7EE3314}"/>
                </a:ext>
              </a:extLst>
            </p:cNvPr>
            <p:cNvSpPr/>
            <p:nvPr/>
          </p:nvSpPr>
          <p:spPr>
            <a:xfrm>
              <a:off x="4435341" y="3498013"/>
              <a:ext cx="2886075" cy="25118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Ag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63D65B8-8D17-1BD8-062C-EEDBCE90F445}"/>
                </a:ext>
              </a:extLst>
            </p:cNvPr>
            <p:cNvSpPr/>
            <p:nvPr/>
          </p:nvSpPr>
          <p:spPr>
            <a:xfrm>
              <a:off x="4435328" y="3282468"/>
              <a:ext cx="2886074" cy="21829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REBCO</a:t>
              </a: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6AE0892-1372-7A85-8662-067EA858EAA7}"/>
                </a:ext>
              </a:extLst>
            </p:cNvPr>
            <p:cNvGrpSpPr/>
            <p:nvPr/>
          </p:nvGrpSpPr>
          <p:grpSpPr>
            <a:xfrm>
              <a:off x="4435327" y="2149371"/>
              <a:ext cx="2886083" cy="1136932"/>
              <a:chOff x="7756660" y="2722848"/>
              <a:chExt cx="2886083" cy="1136932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0F5764DD-1915-27DE-A3F1-48C98F971400}"/>
                  </a:ext>
                </a:extLst>
              </p:cNvPr>
              <p:cNvSpPr/>
              <p:nvPr/>
            </p:nvSpPr>
            <p:spPr>
              <a:xfrm>
                <a:off x="7756667" y="3158005"/>
                <a:ext cx="2886075" cy="510286"/>
              </a:xfrm>
              <a:prstGeom prst="rect">
                <a:avLst/>
              </a:prstGeom>
              <a:solidFill>
                <a:srgbClr val="A5A5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Substrate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F91DD183-D5F9-6A2A-8FAF-99177F97EF25}"/>
                  </a:ext>
                </a:extLst>
              </p:cNvPr>
              <p:cNvSpPr/>
              <p:nvPr/>
            </p:nvSpPr>
            <p:spPr>
              <a:xfrm>
                <a:off x="7756660" y="3665350"/>
                <a:ext cx="2886075" cy="194430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Buffer layers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D3E0A597-00F4-95F5-2084-5C0D939F5EEF}"/>
                  </a:ext>
                </a:extLst>
              </p:cNvPr>
              <p:cNvSpPr/>
              <p:nvPr/>
            </p:nvSpPr>
            <p:spPr>
              <a:xfrm>
                <a:off x="7756668" y="2937309"/>
                <a:ext cx="2886075" cy="248458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Ag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693A6A6E-A1E3-B379-E1F5-FD198C657A94}"/>
                  </a:ext>
                </a:extLst>
              </p:cNvPr>
              <p:cNvSpPr/>
              <p:nvPr/>
            </p:nvSpPr>
            <p:spPr>
              <a:xfrm>
                <a:off x="7756661" y="2722848"/>
                <a:ext cx="2886074" cy="222543"/>
              </a:xfrm>
              <a:prstGeom prst="rect">
                <a:avLst/>
              </a:prstGeom>
              <a:solidFill>
                <a:srgbClr val="C55A1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Cu</a:t>
                </a:r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DCBF764-554B-495F-E64F-71EA7FB8ADDB}"/>
              </a:ext>
            </a:extLst>
          </p:cNvPr>
          <p:cNvGrpSpPr/>
          <p:nvPr/>
        </p:nvGrpSpPr>
        <p:grpSpPr>
          <a:xfrm>
            <a:off x="534222" y="4794955"/>
            <a:ext cx="4711655" cy="531432"/>
            <a:chOff x="1605295" y="3972686"/>
            <a:chExt cx="4711655" cy="531432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261A405E-89AA-9577-61DA-C18D6B4F85A8}"/>
                </a:ext>
              </a:extLst>
            </p:cNvPr>
            <p:cNvSpPr/>
            <p:nvPr/>
          </p:nvSpPr>
          <p:spPr>
            <a:xfrm>
              <a:off x="1605295" y="4128115"/>
              <a:ext cx="4711655" cy="376003"/>
            </a:xfrm>
            <a:prstGeom prst="rect">
              <a:avLst/>
            </a:pr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Surface to coat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F1F29C9-05F4-AD30-944A-DB3C42308509}"/>
                </a:ext>
              </a:extLst>
            </p:cNvPr>
            <p:cNvSpPr/>
            <p:nvPr/>
          </p:nvSpPr>
          <p:spPr>
            <a:xfrm>
              <a:off x="1605295" y="3972686"/>
              <a:ext cx="4711654" cy="19443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Cu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72CA03F-FE03-A314-A60C-B585D4A9C354}"/>
              </a:ext>
            </a:extLst>
          </p:cNvPr>
          <p:cNvSpPr txBox="1"/>
          <p:nvPr/>
        </p:nvSpPr>
        <p:spPr>
          <a:xfrm>
            <a:off x="7625553" y="5513154"/>
            <a:ext cx="30716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N. Lamas et al., to be published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822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7037E-6 L -0.00091 0.14213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710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1.48148E-6 L 0.00013 -0.16805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40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 animBg="1"/>
      <p:bldP spid="27" grpId="0" animBg="1"/>
      <p:bldP spid="4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160B8-DFEE-464E-89E5-8B74F6F69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Scaling to lower frequency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C424CE-C7C0-419F-9C58-86EC5F5F7A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9FA923-A2C7-4020-906A-5551C80B0A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B5C3BB-0C25-4A8B-B1BB-48FE51F7B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1C0ACA-13C5-4629-86BD-45B98C26B90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05" r="35826" b="18451"/>
          <a:stretch/>
        </p:blipFill>
        <p:spPr>
          <a:xfrm>
            <a:off x="109498" y="1252389"/>
            <a:ext cx="5016001" cy="37540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6CB0817-25D1-47F1-AC26-C55BC08AA3D3}"/>
              </a:ext>
            </a:extLst>
          </p:cNvPr>
          <p:cNvSpPr txBox="1"/>
          <p:nvPr/>
        </p:nvSpPr>
        <p:spPr>
          <a:xfrm>
            <a:off x="789961" y="970413"/>
            <a:ext cx="3873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REBCO </a:t>
            </a:r>
            <a:r>
              <a:rPr lang="en-US" sz="2000" dirty="0">
                <a:solidFill>
                  <a:srgbClr val="FF0000"/>
                </a:solidFill>
              </a:rPr>
              <a:t>scaled</a:t>
            </a:r>
            <a:r>
              <a:rPr lang="en-US" sz="2000" dirty="0">
                <a:solidFill>
                  <a:srgbClr val="000000"/>
                </a:solidFill>
              </a:rPr>
              <a:t> to 1 GHz at 50 K</a:t>
            </a:r>
            <a:endParaRPr lang="en-GB" sz="2000" dirty="0">
              <a:solidFill>
                <a:srgbClr val="000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9BC0812-381C-40B6-83F2-2F8AEE37DB21}"/>
              </a:ext>
            </a:extLst>
          </p:cNvPr>
          <p:cNvCxnSpPr/>
          <p:nvPr/>
        </p:nvCxnSpPr>
        <p:spPr>
          <a:xfrm>
            <a:off x="2157062" y="1739066"/>
            <a:ext cx="0" cy="1465007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FA8B4B7-422F-4792-88EE-667870891A9F}"/>
              </a:ext>
            </a:extLst>
          </p:cNvPr>
          <p:cNvSpPr txBox="1"/>
          <p:nvPr/>
        </p:nvSpPr>
        <p:spPr>
          <a:xfrm>
            <a:off x="2641338" y="1861923"/>
            <a:ext cx="2433852" cy="7078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x100 improvement over Cu at 50 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921FC1-CD95-4531-8CD4-E05812858FE7}"/>
              </a:ext>
            </a:extLst>
          </p:cNvPr>
          <p:cNvSpPr txBox="1"/>
          <p:nvPr/>
        </p:nvSpPr>
        <p:spPr>
          <a:xfrm>
            <a:off x="789961" y="4934611"/>
            <a:ext cx="41298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Romanov et al, </a:t>
            </a:r>
            <a:r>
              <a:rPr lang="en-GB" sz="1200" dirty="0" err="1">
                <a:solidFill>
                  <a:srgbClr val="000000"/>
                </a:solidFill>
              </a:rPr>
              <a:t>SciRep</a:t>
            </a:r>
            <a:r>
              <a:rPr lang="en-GB" sz="1200" dirty="0">
                <a:solidFill>
                  <a:srgbClr val="000000"/>
                </a:solidFill>
              </a:rPr>
              <a:t> 10:12325 (2020)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79E0994-ECFC-4B0D-A3CB-96E51C32A9A4}"/>
                  </a:ext>
                </a:extLst>
              </p:cNvPr>
              <p:cNvSpPr txBox="1"/>
              <p:nvPr/>
            </p:nvSpPr>
            <p:spPr>
              <a:xfrm>
                <a:off x="1264374" y="5423353"/>
                <a:ext cx="3180991" cy="71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rgbClr val="000000"/>
                    </a:solidFill>
                  </a:rPr>
                  <a:t>For HTS </a:t>
                </a:r>
                <a:r>
                  <a:rPr lang="en-GB" sz="2000" dirty="0">
                    <a:solidFill>
                      <a:srgbClr val="FF0000"/>
                    </a:solidFill>
                  </a:rPr>
                  <a:t>Rs scales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000" i="1" baseline="30000" dirty="0">
                  <a:solidFill>
                    <a:srgbClr val="FF0000"/>
                  </a:solidFill>
                </a:endParaRPr>
              </a:p>
              <a:p>
                <a:r>
                  <a:rPr lang="en-GB" sz="2000" dirty="0">
                    <a:solidFill>
                      <a:srgbClr val="000000"/>
                    </a:solidFill>
                  </a:rPr>
                  <a:t>For Cu </a:t>
                </a:r>
                <a:r>
                  <a:rPr lang="en-GB" sz="2000" dirty="0">
                    <a:solidFill>
                      <a:srgbClr val="FF0000"/>
                    </a:solidFill>
                  </a:rPr>
                  <a:t>Rs scales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p>
                    </m:sSup>
                  </m:oMath>
                </a14:m>
                <a:endParaRPr lang="en-GB" sz="2000" i="1" baseline="30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79E0994-ECFC-4B0D-A3CB-96E51C32A9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4374" y="5423353"/>
                <a:ext cx="3180991" cy="719428"/>
              </a:xfrm>
              <a:prstGeom prst="rect">
                <a:avLst/>
              </a:prstGeom>
              <a:blipFill>
                <a:blip r:embed="rId4"/>
                <a:stretch>
                  <a:fillRect l="-1916" t="-4237" b="-14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QuadreDeText 20">
            <a:extLst>
              <a:ext uri="{FF2B5EF4-FFF2-40B4-BE49-F238E27FC236}">
                <a16:creationId xmlns:a16="http://schemas.microsoft.com/office/drawing/2014/main" id="{4049B089-C6FC-F26D-017E-1416F297953F}"/>
              </a:ext>
            </a:extLst>
          </p:cNvPr>
          <p:cNvSpPr txBox="1"/>
          <p:nvPr/>
        </p:nvSpPr>
        <p:spPr>
          <a:xfrm>
            <a:off x="7851540" y="1891777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GHz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QuadreDeText 36">
                <a:extLst>
                  <a:ext uri="{FF2B5EF4-FFF2-40B4-BE49-F238E27FC236}">
                    <a16:creationId xmlns:a16="http://schemas.microsoft.com/office/drawing/2014/main" id="{7F4A88C2-170F-2684-984D-A67F758A7B92}"/>
                  </a:ext>
                </a:extLst>
              </p:cNvPr>
              <p:cNvSpPr txBox="1"/>
              <p:nvPr/>
            </p:nvSpPr>
            <p:spPr>
              <a:xfrm>
                <a:off x="6276801" y="3694494"/>
                <a:ext cx="2477338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38x12 mm samples</a:t>
                </a:r>
              </a:p>
              <a:p>
                <a:r>
                  <a:rPr lang="en-US" sz="1600" dirty="0"/>
                  <a:t>50 mm bore</a:t>
                </a:r>
              </a:p>
              <a:p>
                <a:r>
                  <a:rPr lang="en-US" sz="1600" dirty="0"/>
                  <a:t>16 T</a:t>
                </a:r>
              </a:p>
              <a:p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600" b="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600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600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/>
                  <a:t> at all frequencies</a:t>
                </a:r>
              </a:p>
              <a:p>
                <a:endParaRPr lang="en-US" sz="1600" dirty="0"/>
              </a:p>
            </p:txBody>
          </p:sp>
        </mc:Choice>
        <mc:Fallback xmlns="">
          <p:sp>
            <p:nvSpPr>
              <p:cNvPr id="24" name="QuadreDeText 36">
                <a:extLst>
                  <a:ext uri="{FF2B5EF4-FFF2-40B4-BE49-F238E27FC236}">
                    <a16:creationId xmlns:a16="http://schemas.microsoft.com/office/drawing/2014/main" id="{7F4A88C2-170F-2684-984D-A67F758A7B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6801" y="3694494"/>
                <a:ext cx="2477338" cy="1323439"/>
              </a:xfrm>
              <a:prstGeom prst="rect">
                <a:avLst/>
              </a:prstGeom>
              <a:blipFill>
                <a:blip r:embed="rId5"/>
                <a:stretch>
                  <a:fillRect l="-1478" t="-13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>
            <a:extLst>
              <a:ext uri="{FF2B5EF4-FFF2-40B4-BE49-F238E27FC236}">
                <a16:creationId xmlns:a16="http://schemas.microsoft.com/office/drawing/2014/main" id="{0AC796CF-5690-0F06-8B58-3C84631D484D}"/>
              </a:ext>
            </a:extLst>
          </p:cNvPr>
          <p:cNvSpPr/>
          <p:nvPr/>
        </p:nvSpPr>
        <p:spPr>
          <a:xfrm>
            <a:off x="6096000" y="1789536"/>
            <a:ext cx="5950856" cy="32168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18">
            <a:extLst>
              <a:ext uri="{FF2B5EF4-FFF2-40B4-BE49-F238E27FC236}">
                <a16:creationId xmlns:a16="http://schemas.microsoft.com/office/drawing/2014/main" id="{C72931B9-1517-BB91-0A7E-42DC239B635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935" b="92609" l="7500" r="93802">
                        <a14:foregroundMark x1="8490" y1="55761" x2="11458" y2="65978"/>
                        <a14:foregroundMark x1="7500" y1="64891" x2="10938" y2="62717"/>
                        <a14:foregroundMark x1="25781" y1="92826" x2="26406" y2="86739"/>
                        <a14:foregroundMark x1="74635" y1="8152" x2="74219" y2="18152"/>
                        <a14:foregroundMark x1="91615" y1="17826" x2="91615" y2="24783"/>
                        <a14:foregroundMark x1="93802" y1="18913" x2="93802" y2="189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870" y="2096856"/>
            <a:ext cx="2645269" cy="1267524"/>
          </a:xfrm>
          <a:prstGeom prst="rect">
            <a:avLst/>
          </a:prstGeom>
        </p:spPr>
      </p:pic>
      <p:pic>
        <p:nvPicPr>
          <p:cNvPr id="27" name="Picture 5">
            <a:extLst>
              <a:ext uri="{FF2B5EF4-FFF2-40B4-BE49-F238E27FC236}">
                <a16:creationId xmlns:a16="http://schemas.microsoft.com/office/drawing/2014/main" id="{294D42A9-C4AA-3976-F64B-885916A20DD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97" b="33637"/>
          <a:stretch/>
        </p:blipFill>
        <p:spPr>
          <a:xfrm>
            <a:off x="8860036" y="2314554"/>
            <a:ext cx="2495378" cy="2452636"/>
          </a:xfrm>
          <a:prstGeom prst="rect">
            <a:avLst/>
          </a:prstGeom>
        </p:spPr>
      </p:pic>
      <p:sp>
        <p:nvSpPr>
          <p:cNvPr id="31" name="Fletxa: avall 19">
            <a:extLst>
              <a:ext uri="{FF2B5EF4-FFF2-40B4-BE49-F238E27FC236}">
                <a16:creationId xmlns:a16="http://schemas.microsoft.com/office/drawing/2014/main" id="{65F3CA0E-5D88-B8D7-8F93-F2FBC1D9585B}"/>
              </a:ext>
            </a:extLst>
          </p:cNvPr>
          <p:cNvSpPr/>
          <p:nvPr/>
        </p:nvSpPr>
        <p:spPr>
          <a:xfrm rot="16200000">
            <a:off x="5347220" y="3099710"/>
            <a:ext cx="162560" cy="3942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4692E48-414F-82F7-7581-920650C20AAB}"/>
              </a:ext>
            </a:extLst>
          </p:cNvPr>
          <p:cNvSpPr txBox="1"/>
          <p:nvPr/>
        </p:nvSpPr>
        <p:spPr>
          <a:xfrm>
            <a:off x="6473864" y="893176"/>
            <a:ext cx="5046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</a:rPr>
              <a:t>A </a:t>
            </a:r>
            <a:r>
              <a:rPr lang="en-US" sz="2000" dirty="0">
                <a:solidFill>
                  <a:srgbClr val="FF0000"/>
                </a:solidFill>
              </a:rPr>
              <a:t>parallel-plate resonator </a:t>
            </a:r>
            <a:r>
              <a:rPr lang="en-US" sz="2000" dirty="0">
                <a:solidFill>
                  <a:srgbClr val="000000"/>
                </a:solidFill>
              </a:rPr>
              <a:t>is being commissioned to test samples at ~1 GHz</a:t>
            </a: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88A0CBF-8A79-2D80-FF8C-63B5F17AAEFE}"/>
              </a:ext>
            </a:extLst>
          </p:cNvPr>
          <p:cNvSpPr txBox="1"/>
          <p:nvPr/>
        </p:nvSpPr>
        <p:spPr>
          <a:xfrm>
            <a:off x="7184571" y="5292208"/>
            <a:ext cx="4113564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0000"/>
                </a:solidFill>
              </a:rPr>
              <a:t>Will demonstrate </a:t>
            </a:r>
            <a:r>
              <a:rPr lang="en-GB" sz="2000" dirty="0">
                <a:solidFill>
                  <a:srgbClr val="FF0000"/>
                </a:solidFill>
              </a:rPr>
              <a:t>real experimental frequency scaling</a:t>
            </a:r>
            <a:r>
              <a:rPr lang="en-GB" sz="2000" dirty="0">
                <a:solidFill>
                  <a:srgbClr val="000000"/>
                </a:solidFill>
              </a:rPr>
              <a:t> on samples </a:t>
            </a:r>
          </a:p>
          <a:p>
            <a:endParaRPr lang="en-GB" sz="2000" i="1" baseline="30000" dirty="0">
              <a:solidFill>
                <a:srgbClr val="FF0000"/>
              </a:solidFill>
            </a:endParaRPr>
          </a:p>
        </p:txBody>
      </p:sp>
      <p:grpSp>
        <p:nvGrpSpPr>
          <p:cNvPr id="6" name="Agrupa 1">
            <a:extLst>
              <a:ext uri="{FF2B5EF4-FFF2-40B4-BE49-F238E27FC236}">
                <a16:creationId xmlns:a16="http://schemas.microsoft.com/office/drawing/2014/main" id="{4328B5CE-8B14-A9E1-5396-D627C2580A4A}"/>
              </a:ext>
            </a:extLst>
          </p:cNvPr>
          <p:cNvGrpSpPr>
            <a:grpSpLocks noChangeAspect="1"/>
          </p:cNvGrpSpPr>
          <p:nvPr/>
        </p:nvGrpSpPr>
        <p:grpSpPr>
          <a:xfrm>
            <a:off x="5898696" y="1599117"/>
            <a:ext cx="1532808" cy="719428"/>
            <a:chOff x="6534518" y="1692283"/>
            <a:chExt cx="2386198" cy="1119970"/>
          </a:xfrm>
        </p:grpSpPr>
        <p:pic>
          <p:nvPicPr>
            <p:cNvPr id="8" name="Imagen 4">
              <a:extLst>
                <a:ext uri="{FF2B5EF4-FFF2-40B4-BE49-F238E27FC236}">
                  <a16:creationId xmlns:a16="http://schemas.microsoft.com/office/drawing/2014/main" id="{AA24639F-FE0D-CBAE-4C10-611B56A99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3783" y="1692283"/>
              <a:ext cx="1396933" cy="1119970"/>
            </a:xfrm>
            <a:prstGeom prst="rect">
              <a:avLst/>
            </a:prstGeom>
          </p:spPr>
        </p:pic>
        <p:pic>
          <p:nvPicPr>
            <p:cNvPr id="9" name="Imagen 3">
              <a:extLst>
                <a:ext uri="{FF2B5EF4-FFF2-40B4-BE49-F238E27FC236}">
                  <a16:creationId xmlns:a16="http://schemas.microsoft.com/office/drawing/2014/main" id="{249220EC-8D20-5AB6-3F3D-E92AB111E9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22" t="13288" r="74398" b="16606"/>
            <a:stretch/>
          </p:blipFill>
          <p:spPr>
            <a:xfrm>
              <a:off x="6534518" y="1692653"/>
              <a:ext cx="1090865" cy="1119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3982233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Surface impedance: the key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944033" y="1189567"/>
          <a:ext cx="3058584" cy="6836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65080" imgH="393480" progId="Equation.DSMT4">
                  <p:embed/>
                </p:oleObj>
              </mc:Choice>
              <mc:Fallback>
                <p:oleObj name="Equation" r:id="rId2" imgW="1765080" imgH="393480" progId="Equation.DSMT4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4033" y="1189567"/>
                        <a:ext cx="3058584" cy="68368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356101" y="1159934"/>
          <a:ext cx="40513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336760" imgH="431640" progId="Equation.DSMT4">
                  <p:embed/>
                </p:oleObj>
              </mc:Choice>
              <mc:Fallback>
                <p:oleObj name="Equation" r:id="rId4" imgW="2336760" imgH="431640" progId="Equation.DSMT4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1" y="1159934"/>
                        <a:ext cx="4051300" cy="7493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44033" y="2571227"/>
            <a:ext cx="5614144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33" i="1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GB" sz="2133" i="1" baseline="-25000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GB" sz="1467" dirty="0">
                <a:solidFill>
                  <a:srgbClr val="4D4D4D">
                    <a:lumMod val="50000"/>
                  </a:srgbClr>
                </a:solidFill>
              </a:rPr>
              <a:t> </a:t>
            </a:r>
            <a:r>
              <a:rPr lang="en-US" sz="1867" dirty="0">
                <a:solidFill>
                  <a:srgbClr val="000000"/>
                </a:solidFill>
                <a:cs typeface="Times" panose="02020603050405020304" pitchFamily="18" charset="0"/>
              </a:rPr>
              <a:t>Surface resistance (property of the </a:t>
            </a:r>
            <a:r>
              <a:rPr lang="en-US" sz="1867" dirty="0">
                <a:solidFill>
                  <a:srgbClr val="FF0000"/>
                </a:solidFill>
                <a:cs typeface="Times" panose="02020603050405020304" pitchFamily="18" charset="0"/>
              </a:rPr>
              <a:t>surface)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27056" y="3496412"/>
            <a:ext cx="2625049" cy="234865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: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 instabilities rise-time</a:t>
            </a:r>
          </a:p>
          <a:p>
            <a:r>
              <a:rPr lang="en-US" sz="1333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: </a:t>
            </a:r>
            <a:r>
              <a:rPr lang="en-US" sz="1333" dirty="0" err="1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betatron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 tune-shift</a:t>
            </a:r>
          </a:p>
          <a:p>
            <a:r>
              <a:rPr lang="en-US" sz="1333" i="1" dirty="0" err="1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en-US" sz="1333" i="1" baseline="-25000" dirty="0" err="1">
                <a:solidFill>
                  <a:schemeClr val="accent6">
                    <a:lumMod val="50000"/>
                  </a:schemeClr>
                </a:solidFill>
              </a:rPr>
              <a:t>b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bunch current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number of bunches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beam energy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L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bunch length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R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accelerator radius</a:t>
            </a:r>
          </a:p>
          <a:p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c: speed of light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b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vacuum chamber radius</a:t>
            </a:r>
          </a:p>
          <a:p>
            <a:r>
              <a:rPr lang="en-US" sz="1333" i="1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en-US" sz="1333" dirty="0" err="1">
                <a:solidFill>
                  <a:schemeClr val="accent6">
                    <a:lumMod val="50000"/>
                  </a:schemeClr>
                </a:solidFill>
              </a:rPr>
              <a:t>wakefields</a:t>
            </a:r>
            <a:r>
              <a:rPr lang="en-US" sz="1333" dirty="0">
                <a:solidFill>
                  <a:schemeClr val="accent6">
                    <a:lumMod val="50000"/>
                  </a:schemeClr>
                </a:solidFill>
              </a:rPr>
              <a:t> frequency</a:t>
            </a:r>
          </a:p>
          <a:p>
            <a:r>
              <a:rPr lang="en-US" sz="1333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: electrical resistivity</a:t>
            </a:r>
            <a:endParaRPr lang="en-US" sz="1333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A15C3C8-DD3B-4217-ACBE-557E2D37CEAB}"/>
              </a:ext>
            </a:extLst>
          </p:cNvPr>
          <p:cNvSpPr/>
          <p:nvPr/>
        </p:nvSpPr>
        <p:spPr>
          <a:xfrm>
            <a:off x="827056" y="592880"/>
            <a:ext cx="348845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867" i="1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</a:t>
            </a:r>
            <a:r>
              <a:rPr lang="en-GB" sz="1467" dirty="0">
                <a:solidFill>
                  <a:srgbClr val="4D4D4D">
                    <a:lumMod val="50000"/>
                  </a:srgbClr>
                </a:solidFill>
              </a:rPr>
              <a:t>  </a:t>
            </a:r>
            <a:r>
              <a:rPr lang="en-GB" sz="1867" dirty="0">
                <a:solidFill>
                  <a:srgbClr val="4D4D4D">
                    <a:lumMod val="50000"/>
                  </a:srgbClr>
                </a:solidFill>
              </a:rPr>
              <a:t>Risetime of beam instabilities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1C50A24-B9CF-4145-8EB8-DFAC4FB3F8C6}"/>
              </a:ext>
            </a:extLst>
          </p:cNvPr>
          <p:cNvSpPr/>
          <p:nvPr/>
        </p:nvSpPr>
        <p:spPr>
          <a:xfrm>
            <a:off x="951897" y="2113499"/>
            <a:ext cx="5351850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133" i="1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Z</a:t>
            </a:r>
            <a:r>
              <a:rPr lang="en-GB" sz="2133" i="1" baseline="-25000" dirty="0">
                <a:solidFill>
                  <a:srgbClr val="4D4D4D">
                    <a:lumMod val="50000"/>
                  </a:srgb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en-GB" sz="1600" dirty="0">
                <a:solidFill>
                  <a:srgbClr val="4D4D4D">
                    <a:lumMod val="50000"/>
                  </a:srgbClr>
                </a:solidFill>
              </a:rPr>
              <a:t> </a:t>
            </a:r>
            <a:r>
              <a:rPr lang="en-GB" sz="1867" dirty="0">
                <a:solidFill>
                  <a:srgbClr val="4D4D4D">
                    <a:lumMod val="50000"/>
                  </a:srgbClr>
                </a:solidFill>
              </a:rPr>
              <a:t>Transverse impedance (property of the </a:t>
            </a:r>
            <a:r>
              <a:rPr lang="en-GB" sz="1867" dirty="0">
                <a:solidFill>
                  <a:srgbClr val="FF0000"/>
                </a:solidFill>
              </a:rPr>
              <a:t>beam</a:t>
            </a:r>
            <a:r>
              <a:rPr lang="en-GB" sz="1867" dirty="0">
                <a:solidFill>
                  <a:srgbClr val="4D4D4D">
                    <a:lumMod val="50000"/>
                  </a:srgbClr>
                </a:solidFill>
              </a:rPr>
              <a:t>)</a:t>
            </a:r>
          </a:p>
        </p:txBody>
      </p:sp>
      <p:pic>
        <p:nvPicPr>
          <p:cNvPr id="38" name="Picture 37" descr="A picture containing logo&#10;&#10;Description automatically generated">
            <a:extLst>
              <a:ext uri="{FF2B5EF4-FFF2-40B4-BE49-F238E27FC236}">
                <a16:creationId xmlns:a16="http://schemas.microsoft.com/office/drawing/2014/main" id="{F6052BD7-443A-45CB-AEC1-45D8F358E15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2094"/>
          <a:stretch/>
        </p:blipFill>
        <p:spPr>
          <a:xfrm>
            <a:off x="8074327" y="1593086"/>
            <a:ext cx="3974336" cy="3332769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B97457BD-FB93-40E1-9D57-A74236FD119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03533" y="3568700"/>
          <a:ext cx="152400" cy="237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14120" imgH="177480" progId="Equation.DSMT4">
                  <p:embed/>
                </p:oleObj>
              </mc:Choice>
              <mc:Fallback>
                <p:oleObj name="Equation" r:id="rId7" imgW="114120" imgH="17748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B97457BD-FB93-40E1-9D57-A74236FD11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103533" y="3568700"/>
                        <a:ext cx="152400" cy="2370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9DF1869-C824-4834-A97C-569557F9323E}"/>
                  </a:ext>
                </a:extLst>
              </p:cNvPr>
              <p:cNvSpPr txBox="1"/>
              <p:nvPr/>
            </p:nvSpPr>
            <p:spPr>
              <a:xfrm>
                <a:off x="1922332" y="1250217"/>
                <a:ext cx="463817" cy="52966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120000" rIns="0" bIns="12000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867" i="1" kern="1000" dirty="0">
                              <a:solidFill>
                                <a:srgbClr val="4D4D4D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867" i="1" kern="1000" dirty="0">
                              <a:solidFill>
                                <a:srgbClr val="4D4D4D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1867" i="1" kern="1000" dirty="0">
                              <a:solidFill>
                                <a:srgbClr val="4D4D4D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GB" sz="1867" kern="10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9DF1869-C824-4834-A97C-569557F932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2332" y="1250217"/>
                <a:ext cx="463817" cy="529667"/>
              </a:xfrm>
              <a:prstGeom prst="rect">
                <a:avLst/>
              </a:prstGeom>
              <a:blipFill>
                <a:blip r:embed="rId9"/>
                <a:stretch>
                  <a:fillRect l="-1316" r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val 19">
            <a:extLst>
              <a:ext uri="{FF2B5EF4-FFF2-40B4-BE49-F238E27FC236}">
                <a16:creationId xmlns:a16="http://schemas.microsoft.com/office/drawing/2014/main" id="{739A62F3-69A3-48BB-BF16-8C1E73576D65}"/>
              </a:ext>
            </a:extLst>
          </p:cNvPr>
          <p:cNvSpPr/>
          <p:nvPr/>
        </p:nvSpPr>
        <p:spPr>
          <a:xfrm>
            <a:off x="7417585" y="1299817"/>
            <a:ext cx="480000" cy="480000"/>
          </a:xfrm>
          <a:prstGeom prst="ellipse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37961B9-315F-4E04-A26A-07E4E786D993}"/>
              </a:ext>
            </a:extLst>
          </p:cNvPr>
          <p:cNvCxnSpPr>
            <a:cxnSpLocks/>
            <a:stCxn id="22" idx="0"/>
            <a:endCxn id="20" idx="4"/>
          </p:cNvCxnSpPr>
          <p:nvPr/>
        </p:nvCxnSpPr>
        <p:spPr>
          <a:xfrm flipV="1">
            <a:off x="5682166" y="1779817"/>
            <a:ext cx="1975419" cy="3156217"/>
          </a:xfrm>
          <a:prstGeom prst="straightConnector1">
            <a:avLst/>
          </a:prstGeom>
          <a:ln w="28575">
            <a:solidFill>
              <a:srgbClr val="00B050"/>
            </a:solidFill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9ED6A34-78A8-462E-8A9F-55C39561D106}"/>
              </a:ext>
            </a:extLst>
          </p:cNvPr>
          <p:cNvSpPr txBox="1"/>
          <p:nvPr/>
        </p:nvSpPr>
        <p:spPr>
          <a:xfrm>
            <a:off x="4194000" y="4936034"/>
            <a:ext cx="2976331" cy="120032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What could be better than copper at 50 K?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F399986-190B-47E3-BDA8-49C3CA7E8C6D}"/>
              </a:ext>
            </a:extLst>
          </p:cNvPr>
          <p:cNvSpPr txBox="1"/>
          <p:nvPr/>
        </p:nvSpPr>
        <p:spPr>
          <a:xfrm>
            <a:off x="8128240" y="5029625"/>
            <a:ext cx="3524648" cy="8309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High-Temperature Superconductors (HTS)</a:t>
            </a:r>
          </a:p>
        </p:txBody>
      </p:sp>
      <p:pic>
        <p:nvPicPr>
          <p:cNvPr id="35" name="Picture 34" descr="A picture containing logo&#10;&#10;Description automatically generated">
            <a:extLst>
              <a:ext uri="{FF2B5EF4-FFF2-40B4-BE49-F238E27FC236}">
                <a16:creationId xmlns:a16="http://schemas.microsoft.com/office/drawing/2014/main" id="{E4A20A38-456E-4097-B22C-F21DEB397F6E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2072"/>
          <a:stretch/>
        </p:blipFill>
        <p:spPr>
          <a:xfrm>
            <a:off x="8073039" y="1604568"/>
            <a:ext cx="3975623" cy="3332769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A1503E0-A913-4537-81A1-C5FBF292889F}"/>
              </a:ext>
            </a:extLst>
          </p:cNvPr>
          <p:cNvCxnSpPr>
            <a:cxnSpLocks/>
            <a:endCxn id="22" idx="3"/>
          </p:cNvCxnSpPr>
          <p:nvPr/>
        </p:nvCxnSpPr>
        <p:spPr>
          <a:xfrm flipH="1">
            <a:off x="7170331" y="3830312"/>
            <a:ext cx="2016224" cy="1705887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29C4F5B2-9282-4FFD-84D4-222B112A52C2}"/>
              </a:ext>
            </a:extLst>
          </p:cNvPr>
          <p:cNvSpPr/>
          <p:nvPr/>
        </p:nvSpPr>
        <p:spPr>
          <a:xfrm>
            <a:off x="3035675" y="1252079"/>
            <a:ext cx="2292240" cy="529279"/>
          </a:xfrm>
          <a:prstGeom prst="ellipse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/>
          </a:p>
        </p:txBody>
      </p:sp>
    </p:spTree>
    <p:extLst>
      <p:ext uri="{BB962C8B-B14F-4D97-AF65-F5344CB8AC3E}">
        <p14:creationId xmlns:p14="http://schemas.microsoft.com/office/powerpoint/2010/main" val="192950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24491-2214-FFED-C503-4334800AE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kid on the blocks: the C3 study @ SLAC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327A9F-DF23-54D6-5F25-EA1717CD83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968B21-C010-04FD-46AD-933B37567E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96CCBB-49F4-4352-CA07-EDB0114C03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61C33E-9865-B591-E534-870C048C2DB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230" y="2687765"/>
            <a:ext cx="7303770" cy="2361311"/>
          </a:xfrm>
          <a:prstGeom prst="rect">
            <a:avLst/>
          </a:prstGeom>
        </p:spPr>
      </p:pic>
      <p:sp>
        <p:nvSpPr>
          <p:cNvPr id="13" name="Google Shape;817;p89">
            <a:extLst>
              <a:ext uri="{FF2B5EF4-FFF2-40B4-BE49-F238E27FC236}">
                <a16:creationId xmlns:a16="http://schemas.microsoft.com/office/drawing/2014/main" id="{4336911A-89E5-E499-24FA-C560714356C0}"/>
              </a:ext>
            </a:extLst>
          </p:cNvPr>
          <p:cNvSpPr txBox="1">
            <a:spLocks/>
          </p:cNvSpPr>
          <p:nvPr/>
        </p:nvSpPr>
        <p:spPr>
          <a:xfrm>
            <a:off x="861730" y="629241"/>
            <a:ext cx="10658269" cy="2406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600"/>
              <a:buFont typeface="Lato"/>
              <a:buNone/>
              <a:defRPr sz="16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Font typeface="Arial"/>
              <a:buChar char="●"/>
              <a:defRPr sz="16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276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0"/>
              <a:buFont typeface="Arial"/>
              <a:buChar char="●"/>
              <a:defRPr sz="14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●"/>
              <a:defRPr sz="14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●"/>
              <a:defRPr sz="1400" b="0" i="1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600"/>
              <a:buFont typeface="Lato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8 km footprint for 250/550 GeV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CoM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⟹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 70/120 MeV/m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600"/>
              <a:buFont typeface="Lato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Large portions of accelerator complex compatible between LC technologies </a:t>
            </a:r>
          </a:p>
          <a:p>
            <a:pPr marL="4572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800"/>
              <a:buFont typeface="Lato"/>
              <a:buChar char="●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Beam delivery / IP modified from ILC (1.5 km for 550 GeV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CoM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), compatible w/ ILC-like detector</a:t>
            </a:r>
          </a:p>
          <a:p>
            <a:pPr marL="4572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800"/>
              <a:buFont typeface="Lato"/>
              <a:buChar char="●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Damping rings and injectors to be optimized with CLIC as baseline</a:t>
            </a:r>
          </a:p>
          <a:p>
            <a:pPr marL="4572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800"/>
              <a:buFont typeface="Lato"/>
              <a:buChar char="●"/>
              <a:tabLst/>
              <a:defRPr/>
            </a:pPr>
            <a:r>
              <a:rPr lang="en-US" sz="1800" kern="0" dirty="0"/>
              <a:t>Cryogenically cooled – 77 K (liquid nitrogen)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600"/>
              <a:buFont typeface="Lato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600"/>
              <a:buFont typeface="Lato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600"/>
              <a:buFont typeface="Lato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" name="Google Shape;821;p89">
            <a:extLst>
              <a:ext uri="{FF2B5EF4-FFF2-40B4-BE49-F238E27FC236}">
                <a16:creationId xmlns:a16="http://schemas.microsoft.com/office/drawing/2014/main" id="{DEC83F97-6926-F0CF-E99D-F00060320CD6}"/>
              </a:ext>
            </a:extLst>
          </p:cNvPr>
          <p:cNvSpPr txBox="1"/>
          <p:nvPr/>
        </p:nvSpPr>
        <p:spPr>
          <a:xfrm>
            <a:off x="6098135" y="2350290"/>
            <a:ext cx="4847814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r>
              <a:rPr lang="en-US" sz="1600" b="1" kern="0" dirty="0">
                <a:solidFill>
                  <a:srgbClr val="000000"/>
                </a:solidFill>
                <a:cs typeface="Arial"/>
                <a:sym typeface="Arial"/>
              </a:rPr>
              <a:t>C</a:t>
            </a:r>
            <a:r>
              <a:rPr lang="en-US" sz="1600" b="1" kern="0" baseline="30000" dirty="0">
                <a:solidFill>
                  <a:srgbClr val="000000"/>
                </a:solidFill>
                <a:cs typeface="Arial"/>
                <a:sym typeface="Arial"/>
              </a:rPr>
              <a:t>3</a:t>
            </a:r>
            <a:r>
              <a:rPr lang="en-US" sz="1600" b="1" kern="0" dirty="0">
                <a:solidFill>
                  <a:srgbClr val="000000"/>
                </a:solidFill>
                <a:cs typeface="Arial"/>
                <a:sym typeface="Arial"/>
              </a:rPr>
              <a:t> - 8 km Footprint for 250/550 GeV (to scale)</a:t>
            </a:r>
            <a:endParaRPr sz="1600" b="1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pic>
        <p:nvPicPr>
          <p:cNvPr id="16" name="Google Shape;822;p89">
            <a:extLst>
              <a:ext uri="{FF2B5EF4-FFF2-40B4-BE49-F238E27FC236}">
                <a16:creationId xmlns:a16="http://schemas.microsoft.com/office/drawing/2014/main" id="{E367D75F-F424-DC07-08DA-6F0A9213F3D2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0974" y="2576258"/>
            <a:ext cx="4516579" cy="3179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823;p89">
            <a:extLst>
              <a:ext uri="{FF2B5EF4-FFF2-40B4-BE49-F238E27FC236}">
                <a16:creationId xmlns:a16="http://schemas.microsoft.com/office/drawing/2014/main" id="{BD5BAB3F-8920-084A-271B-1E71016D65A0}"/>
              </a:ext>
            </a:extLst>
          </p:cNvPr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3974" y="3258646"/>
            <a:ext cx="3314493" cy="139018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A388886-BB17-BE9F-E4C2-089ED705493F}"/>
              </a:ext>
            </a:extLst>
          </p:cNvPr>
          <p:cNvSpPr txBox="1"/>
          <p:nvPr/>
        </p:nvSpPr>
        <p:spPr>
          <a:xfrm>
            <a:off x="361741" y="5953999"/>
            <a:ext cx="19271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From: Emilio Nanni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F815B8-19FB-B684-2F01-6B1E79041E65}"/>
              </a:ext>
            </a:extLst>
          </p:cNvPr>
          <p:cNvSpPr txBox="1"/>
          <p:nvPr/>
        </p:nvSpPr>
        <p:spPr>
          <a:xfrm>
            <a:off x="5506496" y="5336490"/>
            <a:ext cx="643527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8767" marR="0" lvl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0"/>
              </a:buClr>
              <a:buSzPct val="80000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Cooling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allows for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 in accelerating gradient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and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savings in RF power infrastructure</a:t>
            </a:r>
          </a:p>
        </p:txBody>
      </p:sp>
      <p:sp>
        <p:nvSpPr>
          <p:cNvPr id="14" name="Google Shape;820;p89">
            <a:extLst>
              <a:ext uri="{FF2B5EF4-FFF2-40B4-BE49-F238E27FC236}">
                <a16:creationId xmlns:a16="http://schemas.microsoft.com/office/drawing/2014/main" id="{8C93704B-426E-A887-3304-5E1FC05661F8}"/>
              </a:ext>
            </a:extLst>
          </p:cNvPr>
          <p:cNvSpPr txBox="1"/>
          <p:nvPr/>
        </p:nvSpPr>
        <p:spPr>
          <a:xfrm>
            <a:off x="-79047" y="2289507"/>
            <a:ext cx="5220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r>
              <a:rPr lang="en-US" sz="1600" b="1" kern="0" dirty="0">
                <a:solidFill>
                  <a:srgbClr val="000000"/>
                </a:solidFill>
                <a:cs typeface="Arial"/>
                <a:sym typeface="Arial"/>
              </a:rPr>
              <a:t>C</a:t>
            </a:r>
            <a:r>
              <a:rPr lang="en-US" sz="1600" b="1" kern="0" baseline="30000" dirty="0">
                <a:solidFill>
                  <a:srgbClr val="000000"/>
                </a:solidFill>
                <a:cs typeface="Arial"/>
                <a:sym typeface="Arial"/>
              </a:rPr>
              <a:t>3</a:t>
            </a:r>
            <a:r>
              <a:rPr lang="en-US" sz="1600" b="1" kern="0" dirty="0">
                <a:solidFill>
                  <a:srgbClr val="000000"/>
                </a:solidFill>
                <a:cs typeface="Arial"/>
                <a:sym typeface="Arial"/>
              </a:rPr>
              <a:t> Parameters</a:t>
            </a:r>
            <a:endParaRPr sz="1600" b="1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634EE6A-6594-41C2-189A-3900FA9EB16F}"/>
              </a:ext>
            </a:extLst>
          </p:cNvPr>
          <p:cNvSpPr txBox="1"/>
          <p:nvPr/>
        </p:nvSpPr>
        <p:spPr>
          <a:xfrm>
            <a:off x="10028069" y="60394"/>
            <a:ext cx="183575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hlinkClick r:id="rId5"/>
              </a:rPr>
              <a:t>More info here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52984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CE3D0-B362-B5B6-63B7-E63C5F39E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JoAnne Hewett, FCC week 2024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A69E84-DDD1-8B92-8E72-E3E1B18F183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798E0B-044E-7C56-4595-3D3D63B6A9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60A55-D70C-D034-751B-F3659696FE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8C1CC7-44D9-C983-A5AE-D0105AB06B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067" y="573882"/>
            <a:ext cx="10151533" cy="571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10716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A1197-3A1C-4EC5-BE74-D26D36A11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Flux </a:t>
            </a:r>
            <a:r>
              <a:rPr lang="en-US" dirty="0" err="1"/>
              <a:t>pinnining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E2E69F-AC14-4228-A7FE-68E5198125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Typical SRF accelerator cavities are made of niobium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Effect of </a:t>
            </a:r>
            <a:r>
              <a:rPr lang="en-US" dirty="0">
                <a:solidFill>
                  <a:srgbClr val="FF0000"/>
                </a:solidFill>
              </a:rPr>
              <a:t>external magnetic field </a:t>
            </a:r>
            <a:r>
              <a:rPr lang="en-US" dirty="0"/>
              <a:t>on SRF accelerating cavities is mostly due to </a:t>
            </a:r>
            <a:r>
              <a:rPr lang="en-US" dirty="0">
                <a:solidFill>
                  <a:srgbClr val="FF0000"/>
                </a:solidFill>
              </a:rPr>
              <a:t>flux pinning</a:t>
            </a:r>
            <a:r>
              <a:rPr lang="en-US" dirty="0"/>
              <a:t>, weak pinning in bulk Nb and strong in Nb/Cu</a:t>
            </a:r>
          </a:p>
          <a:p>
            <a:r>
              <a:rPr lang="en-US" dirty="0">
                <a:solidFill>
                  <a:srgbClr val="FF0000"/>
                </a:solidFill>
              </a:rPr>
              <a:t>Earth magnetic field should not be an issue for HTS </a:t>
            </a:r>
            <a:r>
              <a:rPr lang="en-US" dirty="0"/>
              <a:t>(to be verified)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2A230-32E5-45DE-9D94-27E492A7E2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24DDB-1379-4C50-A2D5-719D603433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E1785-E1B1-4982-A4E7-054389FAA5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2BF74C-28B2-4F1A-87B5-783E169F5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000" y="2114549"/>
            <a:ext cx="4720280" cy="8439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93C7337-BD8C-4DBF-9D24-DB9F128A808F}"/>
              </a:ext>
            </a:extLst>
          </p:cNvPr>
          <p:cNvSpPr txBox="1"/>
          <p:nvPr/>
        </p:nvSpPr>
        <p:spPr>
          <a:xfrm>
            <a:off x="875899" y="3570973"/>
            <a:ext cx="4844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Strong magnetic shielding needed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EE82ED-872C-4476-9FDC-980A0BD0EFD9}"/>
              </a:ext>
            </a:extLst>
          </p:cNvPr>
          <p:cNvSpPr txBox="1"/>
          <p:nvPr/>
        </p:nvSpPr>
        <p:spPr>
          <a:xfrm>
            <a:off x="6517927" y="3567850"/>
            <a:ext cx="4604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Limited or no magnetic shielding</a:t>
            </a:r>
            <a:endParaRPr lang="en-GB" dirty="0"/>
          </a:p>
        </p:txBody>
      </p:sp>
      <p:pic>
        <p:nvPicPr>
          <p:cNvPr id="15" name="Picture 14" descr="A picture containing indoor, close, silver&#10;&#10;Description automatically generated">
            <a:extLst>
              <a:ext uri="{FF2B5EF4-FFF2-40B4-BE49-F238E27FC236}">
                <a16:creationId xmlns:a16="http://schemas.microsoft.com/office/drawing/2014/main" id="{F9DDD10A-AFB3-4C90-BDB5-BA91B09236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04" r="4634"/>
          <a:stretch/>
        </p:blipFill>
        <p:spPr>
          <a:xfrm>
            <a:off x="7603958" y="1544053"/>
            <a:ext cx="2598821" cy="202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92117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ECC21B-0B2B-D0D4-B1B2-1F0F9CD28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HTS tape at 8 GHz (dielectric resonator) and 50 K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2FFCFF-3E2F-3788-498B-2AA83DF442AA}"/>
              </a:ext>
            </a:extLst>
          </p:cNvPr>
          <p:cNvSpPr txBox="1"/>
          <p:nvPr/>
        </p:nvSpPr>
        <p:spPr>
          <a:xfrm>
            <a:off x="5606979" y="5894168"/>
            <a:ext cx="68301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solidFill>
                  <a:srgbClr val="000000"/>
                </a:solidFill>
              </a:rPr>
              <a:t>Patrick Krkotic, PhD dissertation, UPC Barcelona 2022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1AF9C7-58CB-EF44-045D-21FF8B269B9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B97683-91AA-562F-AAD9-EA0A3335FF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B8D6AD-7968-9364-DB95-07FD58BB8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859" y="1365182"/>
            <a:ext cx="5040000" cy="36654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FD8378-EF1F-28DE-1B51-3C4F3B6B47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0571" y="1365183"/>
            <a:ext cx="5040000" cy="3665454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810F0485-99E5-2DB1-8655-FF19659574EC}"/>
              </a:ext>
            </a:extLst>
          </p:cNvPr>
          <p:cNvSpPr/>
          <p:nvPr/>
        </p:nvSpPr>
        <p:spPr>
          <a:xfrm>
            <a:off x="497197" y="964642"/>
            <a:ext cx="1200974" cy="4290646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D332B4D-EB2B-BB31-FE77-DD98777404F8}"/>
              </a:ext>
            </a:extLst>
          </p:cNvPr>
          <p:cNvSpPr/>
          <p:nvPr/>
        </p:nvSpPr>
        <p:spPr>
          <a:xfrm>
            <a:off x="6239513" y="964642"/>
            <a:ext cx="1200974" cy="4290646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72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Effect of magnetic field: fluxon losses in RF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 dirty="0"/>
          </a:p>
        </p:txBody>
      </p: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0648598"/>
              </p:ext>
            </p:extLst>
          </p:nvPr>
        </p:nvGraphicFramePr>
        <p:xfrm>
          <a:off x="7323603" y="2310385"/>
          <a:ext cx="4046537" cy="182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197080" imgH="990360" progId="Equation.DSMT4">
                  <p:embed/>
                </p:oleObj>
              </mc:Choice>
              <mc:Fallback>
                <p:oleObj name="Equation" r:id="rId3" imgW="2197080" imgH="990360" progId="Equation.DSMT4">
                  <p:embed/>
                  <p:pic>
                    <p:nvPicPr>
                      <p:cNvPr id="52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3603" y="2310385"/>
                        <a:ext cx="4046537" cy="18224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91131"/>
              </p:ext>
            </p:extLst>
          </p:nvPr>
        </p:nvGraphicFramePr>
        <p:xfrm>
          <a:off x="8556625" y="1800225"/>
          <a:ext cx="12223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863280" imgH="228600" progId="Equation.DSMT4">
                  <p:embed/>
                </p:oleObj>
              </mc:Choice>
              <mc:Fallback>
                <p:oleObj name="Equation" r:id="rId5" imgW="863280" imgH="228600" progId="Equation.DSMT4">
                  <p:embed/>
                  <p:pic>
                    <p:nvPicPr>
                      <p:cNvPr id="54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6625" y="1800225"/>
                        <a:ext cx="1222375" cy="3238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id="{167B634A-6137-4B8A-A3E8-C7E53E4A1D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0000" y="1481051"/>
            <a:ext cx="5218628" cy="348111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C27463B-4F09-4C6D-8EC7-024EDEAD3CA8}"/>
              </a:ext>
            </a:extLst>
          </p:cNvPr>
          <p:cNvSpPr txBox="1"/>
          <p:nvPr/>
        </p:nvSpPr>
        <p:spPr>
          <a:xfrm>
            <a:off x="274992" y="863654"/>
            <a:ext cx="7132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Surface</a:t>
            </a:r>
            <a:r>
              <a:rPr lang="en-US" dirty="0"/>
              <a:t> resistance, </a:t>
            </a:r>
            <a:r>
              <a:rPr lang="en-US" dirty="0">
                <a:solidFill>
                  <a:srgbClr val="FFC000"/>
                </a:solidFill>
              </a:rPr>
              <a:t>reactance </a:t>
            </a:r>
            <a:r>
              <a:rPr lang="en-US" dirty="0">
                <a:solidFill>
                  <a:srgbClr val="000000"/>
                </a:solidFill>
              </a:rPr>
              <a:t>due to vortex motion</a:t>
            </a:r>
            <a:endParaRPr lang="en-GB" dirty="0">
              <a:solidFill>
                <a:srgbClr val="000000"/>
              </a:solidFill>
            </a:endParaRPr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5669D391-A3C9-4956-BE5D-F71AED01D4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5521188"/>
              </p:ext>
            </p:extLst>
          </p:nvPr>
        </p:nvGraphicFramePr>
        <p:xfrm>
          <a:off x="1733638" y="5306557"/>
          <a:ext cx="321945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219342" imgH="819286" progId="Equation.DSMT4">
                  <p:embed/>
                </p:oleObj>
              </mc:Choice>
              <mc:Fallback>
                <p:oleObj name="Equation" r:id="rId8" imgW="3219342" imgH="81928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733638" y="5306557"/>
                        <a:ext cx="3219450" cy="819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7E4AE29B-D2B1-41F8-BA1B-0D7ED76BA173}"/>
              </a:ext>
            </a:extLst>
          </p:cNvPr>
          <p:cNvSpPr txBox="1"/>
          <p:nvPr/>
        </p:nvSpPr>
        <p:spPr>
          <a:xfrm>
            <a:off x="5944169" y="5342131"/>
            <a:ext cx="4842824" cy="71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To maximize </a:t>
            </a:r>
            <a:r>
              <a:rPr lang="en-US" sz="2000" dirty="0" err="1"/>
              <a:t>f</a:t>
            </a:r>
            <a:r>
              <a:rPr lang="en-US" sz="2000" baseline="-25000" dirty="0" err="1"/>
              <a:t>0</a:t>
            </a:r>
            <a:r>
              <a:rPr lang="en-US" sz="2000" dirty="0"/>
              <a:t> and minimize fluxon losses we need </a:t>
            </a:r>
            <a:r>
              <a:rPr lang="en-US" sz="2000" dirty="0">
                <a:solidFill>
                  <a:srgbClr val="FF0000"/>
                </a:solidFill>
              </a:rPr>
              <a:t>high J</a:t>
            </a:r>
            <a:r>
              <a:rPr lang="en-US" sz="2000" baseline="-25000" dirty="0">
                <a:solidFill>
                  <a:srgbClr val="FF0000"/>
                </a:solidFill>
              </a:rPr>
              <a:t>c</a:t>
            </a:r>
            <a:r>
              <a:rPr lang="en-US" sz="2000" dirty="0">
                <a:solidFill>
                  <a:srgbClr val="FF0000"/>
                </a:solidFill>
              </a:rPr>
              <a:t> materials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D23843-024E-4625-915A-BBF41B6F4A1A}"/>
              </a:ext>
            </a:extLst>
          </p:cNvPr>
          <p:cNvSpPr/>
          <p:nvPr/>
        </p:nvSpPr>
        <p:spPr>
          <a:xfrm>
            <a:off x="2026763" y="1962150"/>
            <a:ext cx="1990710" cy="2213924"/>
          </a:xfrm>
          <a:prstGeom prst="rect">
            <a:avLst/>
          </a:prstGeom>
          <a:solidFill>
            <a:srgbClr val="92D050">
              <a:alpha val="1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777BE13-21FC-4036-BE38-F13421BCC21F}"/>
              </a:ext>
            </a:extLst>
          </p:cNvPr>
          <p:cNvSpPr txBox="1"/>
          <p:nvPr/>
        </p:nvSpPr>
        <p:spPr>
          <a:xfrm>
            <a:off x="2271988" y="1973466"/>
            <a:ext cx="1212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“safe” zone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33D9A7F-938E-407F-88F1-D5C796C1EEB4}"/>
              </a:ext>
            </a:extLst>
          </p:cNvPr>
          <p:cNvSpPr/>
          <p:nvPr/>
        </p:nvSpPr>
        <p:spPr>
          <a:xfrm>
            <a:off x="4017473" y="1973466"/>
            <a:ext cx="1990710" cy="2213924"/>
          </a:xfrm>
          <a:prstGeom prst="rect">
            <a:avLst/>
          </a:prstGeom>
          <a:solidFill>
            <a:srgbClr val="FF0000">
              <a:alpha val="1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E21AEB-5BBE-4627-B192-31AC346F5240}"/>
              </a:ext>
            </a:extLst>
          </p:cNvPr>
          <p:cNvSpPr txBox="1"/>
          <p:nvPr/>
        </p:nvSpPr>
        <p:spPr>
          <a:xfrm>
            <a:off x="4283229" y="1962150"/>
            <a:ext cx="1439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“unsafe” zone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0257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Predicted surface resistance of HTS in 16 T field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F984A7F-9829-46DD-BB6B-E82A82FDC9C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70" y="1865197"/>
            <a:ext cx="8785919" cy="4017988"/>
          </a:xfrm>
          <a:prstGeom prst="rect">
            <a:avLst/>
          </a:prstGeom>
        </p:spPr>
      </p:pic>
      <p:graphicFrame>
        <p:nvGraphicFramePr>
          <p:cNvPr id="24" name="Table 24">
            <a:extLst>
              <a:ext uri="{FF2B5EF4-FFF2-40B4-BE49-F238E27FC236}">
                <a16:creationId xmlns:a16="http://schemas.microsoft.com/office/drawing/2014/main" id="{9AA71462-208A-4344-8E29-8EC44AD688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953423"/>
              </p:ext>
            </p:extLst>
          </p:nvPr>
        </p:nvGraphicFramePr>
        <p:xfrm>
          <a:off x="71670" y="699105"/>
          <a:ext cx="12048662" cy="98890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057695">
                  <a:extLst>
                    <a:ext uri="{9D8B030D-6E8A-4147-A177-3AD203B41FA5}">
                      <a16:colId xmlns:a16="http://schemas.microsoft.com/office/drawing/2014/main" val="2990135697"/>
                    </a:ext>
                  </a:extLst>
                </a:gridCol>
                <a:gridCol w="1139055">
                  <a:extLst>
                    <a:ext uri="{9D8B030D-6E8A-4147-A177-3AD203B41FA5}">
                      <a16:colId xmlns:a16="http://schemas.microsoft.com/office/drawing/2014/main" val="1639214478"/>
                    </a:ext>
                  </a:extLst>
                </a:gridCol>
                <a:gridCol w="1054359">
                  <a:extLst>
                    <a:ext uri="{9D8B030D-6E8A-4147-A177-3AD203B41FA5}">
                      <a16:colId xmlns:a16="http://schemas.microsoft.com/office/drawing/2014/main" val="768084526"/>
                    </a:ext>
                  </a:extLst>
                </a:gridCol>
                <a:gridCol w="1061029">
                  <a:extLst>
                    <a:ext uri="{9D8B030D-6E8A-4147-A177-3AD203B41FA5}">
                      <a16:colId xmlns:a16="http://schemas.microsoft.com/office/drawing/2014/main" val="4211731068"/>
                    </a:ext>
                  </a:extLst>
                </a:gridCol>
                <a:gridCol w="2768311">
                  <a:extLst>
                    <a:ext uri="{9D8B030D-6E8A-4147-A177-3AD203B41FA5}">
                      <a16:colId xmlns:a16="http://schemas.microsoft.com/office/drawing/2014/main" val="2491542669"/>
                    </a:ext>
                  </a:extLst>
                </a:gridCol>
                <a:gridCol w="1632181">
                  <a:extLst>
                    <a:ext uri="{9D8B030D-6E8A-4147-A177-3AD203B41FA5}">
                      <a16:colId xmlns:a16="http://schemas.microsoft.com/office/drawing/2014/main" val="352593510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4008600178"/>
                    </a:ext>
                  </a:extLst>
                </a:gridCol>
                <a:gridCol w="1607840">
                  <a:extLst>
                    <a:ext uri="{9D8B030D-6E8A-4147-A177-3AD203B41FA5}">
                      <a16:colId xmlns:a16="http://schemas.microsoft.com/office/drawing/2014/main" val="3206582986"/>
                    </a:ext>
                  </a:extLst>
                </a:gridCol>
              </a:tblGrid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YBCO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T</a:t>
                      </a:r>
                      <a:r>
                        <a:rPr lang="en-US" sz="1800" b="0" baseline="-25000" dirty="0"/>
                        <a:t>c</a:t>
                      </a:r>
                      <a:r>
                        <a:rPr lang="en-US" sz="1800" b="0" dirty="0"/>
                        <a:t>=92K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T=50K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B</a:t>
                      </a:r>
                      <a:r>
                        <a:rPr lang="en-US" sz="1800" b="0" baseline="-25000" dirty="0"/>
                        <a:t>0</a:t>
                      </a:r>
                      <a:r>
                        <a:rPr lang="en-US" sz="1800" b="0" dirty="0"/>
                        <a:t>=16T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err="1"/>
                        <a:t>J</a:t>
                      </a:r>
                      <a:r>
                        <a:rPr lang="en-US" sz="1800" b="0" baseline="-25000" dirty="0" err="1"/>
                        <a:t>c</a:t>
                      </a:r>
                      <a:r>
                        <a:rPr lang="en-US" sz="1800" b="0" dirty="0"/>
                        <a:t>(50,16)=7.5x10</a:t>
                      </a:r>
                      <a:r>
                        <a:rPr lang="en-US" sz="1800" b="0" baseline="30000" dirty="0"/>
                        <a:t>9</a:t>
                      </a:r>
                      <a:r>
                        <a:rPr lang="en-US" sz="1800" b="0" dirty="0"/>
                        <a:t>Am</a:t>
                      </a:r>
                      <a:r>
                        <a:rPr lang="en-US" sz="1800" b="0" baseline="30000" dirty="0"/>
                        <a:t>-2</a:t>
                      </a:r>
                      <a:endParaRPr lang="en-GB" sz="1800" b="0" baseline="300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B</a:t>
                      </a:r>
                      <a:r>
                        <a:rPr lang="en-US" sz="1800" b="0" baseline="-25000" dirty="0"/>
                        <a:t>c2</a:t>
                      </a:r>
                      <a:r>
                        <a:rPr lang="en-US" sz="1800" b="0" dirty="0"/>
                        <a:t>(50)=40T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dirty="0">
                          <a:sym typeface="Symbol" panose="05050102010706020507" pitchFamily="18" charset="2"/>
                        </a:rPr>
                        <a:t></a:t>
                      </a:r>
                      <a:r>
                        <a:rPr lang="en-GB" sz="1800" b="0" baseline="-25000" dirty="0">
                          <a:sym typeface="Symbol" panose="05050102010706020507" pitchFamily="18" charset="2"/>
                        </a:rPr>
                        <a:t>n</a:t>
                      </a:r>
                      <a:r>
                        <a:rPr lang="en-GB" sz="1800" b="0" dirty="0">
                          <a:sym typeface="Symbol" panose="05050102010706020507" pitchFamily="18" charset="2"/>
                        </a:rPr>
                        <a:t>=60cm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f</a:t>
                      </a:r>
                      <a:r>
                        <a:rPr lang="en-US" sz="1800" b="0" baseline="-25000" dirty="0"/>
                        <a:t>0</a:t>
                      </a:r>
                      <a:r>
                        <a:rPr lang="en-US" sz="1800" b="0" dirty="0"/>
                        <a:t>=10GHz</a:t>
                      </a:r>
                      <a:endParaRPr lang="en-GB" sz="1800" b="0" dirty="0"/>
                    </a:p>
                  </a:txBody>
                  <a:tcPr marL="121920" marR="121920" marT="60960" marB="6096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9888843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>
                          <a:solidFill>
                            <a:schemeClr val="dk1"/>
                          </a:solidFill>
                        </a:rPr>
                        <a:t>Tl-1223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</a:t>
                      </a:r>
                      <a:r>
                        <a:rPr lang="en-US" sz="1800" baseline="-25000" dirty="0"/>
                        <a:t>c</a:t>
                      </a:r>
                      <a:r>
                        <a:rPr lang="en-US" sz="1800" dirty="0"/>
                        <a:t>=125K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T=50K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B</a:t>
                      </a:r>
                      <a:r>
                        <a:rPr lang="en-US" sz="1800" baseline="-25000" dirty="0"/>
                        <a:t>0</a:t>
                      </a:r>
                      <a:r>
                        <a:rPr lang="en-US" sz="1800" dirty="0"/>
                        <a:t>=16T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/>
                        <a:t>J</a:t>
                      </a:r>
                      <a:r>
                        <a:rPr lang="en-US" sz="1800" baseline="-25000" dirty="0" err="1"/>
                        <a:t>c</a:t>
                      </a:r>
                      <a:r>
                        <a:rPr lang="en-US" sz="1800" dirty="0"/>
                        <a:t>(50,16)=1x10</a:t>
                      </a:r>
                      <a:r>
                        <a:rPr lang="en-US" sz="1800" baseline="30000" dirty="0"/>
                        <a:t>10</a:t>
                      </a:r>
                      <a:r>
                        <a:rPr lang="en-US" sz="1800" dirty="0"/>
                        <a:t>Am</a:t>
                      </a:r>
                      <a:r>
                        <a:rPr lang="en-US" sz="1800" baseline="30000" dirty="0"/>
                        <a:t>-2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B</a:t>
                      </a:r>
                      <a:r>
                        <a:rPr lang="en-US" sz="1800" baseline="-25000" dirty="0"/>
                        <a:t>c2</a:t>
                      </a:r>
                      <a:r>
                        <a:rPr lang="en-US" sz="1800" dirty="0"/>
                        <a:t>(50)=80T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ym typeface="Symbol" panose="05050102010706020507" pitchFamily="18" charset="2"/>
                        </a:rPr>
                        <a:t></a:t>
                      </a:r>
                      <a:r>
                        <a:rPr lang="en-GB" sz="1800" baseline="-25000" dirty="0">
                          <a:sym typeface="Symbol" panose="05050102010706020507" pitchFamily="18" charset="2"/>
                        </a:rPr>
                        <a:t>n</a:t>
                      </a:r>
                      <a:r>
                        <a:rPr lang="en-GB" sz="1800" dirty="0">
                          <a:sym typeface="Symbol" panose="05050102010706020507" pitchFamily="18" charset="2"/>
                        </a:rPr>
                        <a:t>=80cm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/>
                        <a:t>f</a:t>
                      </a:r>
                      <a:r>
                        <a:rPr lang="en-US" sz="1800" b="0" baseline="-25000" dirty="0"/>
                        <a:t>0</a:t>
                      </a:r>
                      <a:r>
                        <a:rPr lang="en-US" sz="1800" b="0" dirty="0"/>
                        <a:t>=14GHz</a:t>
                      </a:r>
                      <a:endParaRPr lang="en-GB" sz="1800" dirty="0"/>
                    </a:p>
                  </a:txBody>
                  <a:tcPr marL="121920" marR="121920" marT="60960" marB="6096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667655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56A2A37-F4B6-462C-800B-03838D9CF875}"/>
                  </a:ext>
                </a:extLst>
              </p:cNvPr>
              <p:cNvSpPr txBox="1"/>
              <p:nvPr/>
            </p:nvSpPr>
            <p:spPr>
              <a:xfrm>
                <a:off x="9064140" y="3247337"/>
                <a:ext cx="3056190" cy="8402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solidFill>
                      <a:srgbClr val="000000"/>
                    </a:solidFill>
                  </a:rPr>
                  <a:t>For HTS the</a:t>
                </a:r>
                <a:r>
                  <a:rPr lang="en-GB" sz="1600" dirty="0">
                    <a:solidFill>
                      <a:srgbClr val="FF0000"/>
                    </a:solidFill>
                  </a:rPr>
                  <a:t> Rs scales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1600" i="1" baseline="30000" dirty="0">
                  <a:solidFill>
                    <a:srgbClr val="FF0000"/>
                  </a:solidFill>
                </a:endParaRPr>
              </a:p>
              <a:p>
                <a:endParaRPr lang="en-GB" sz="1600" dirty="0">
                  <a:solidFill>
                    <a:srgbClr val="000000"/>
                  </a:solidFill>
                </a:endParaRPr>
              </a:p>
              <a:p>
                <a:r>
                  <a:rPr lang="en-GB" sz="1600" dirty="0">
                    <a:solidFill>
                      <a:srgbClr val="000000"/>
                    </a:solidFill>
                  </a:rPr>
                  <a:t>For Cu the</a:t>
                </a:r>
                <a:r>
                  <a:rPr lang="en-GB" sz="1600" dirty="0">
                    <a:solidFill>
                      <a:srgbClr val="FF0000"/>
                    </a:solidFill>
                  </a:rPr>
                  <a:t> Rs scales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p>
                    </m:sSup>
                  </m:oMath>
                </a14:m>
                <a:endParaRPr lang="en-GB" sz="1600" i="1" baseline="30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56A2A37-F4B6-462C-800B-03838D9CF8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4140" y="3247337"/>
                <a:ext cx="3056190" cy="840230"/>
              </a:xfrm>
              <a:prstGeom prst="rect">
                <a:avLst/>
              </a:prstGeom>
              <a:blipFill>
                <a:blip r:embed="rId3"/>
                <a:stretch>
                  <a:fillRect l="-1198" t="-2174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323766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524FD-710B-4644-AE7D-A5D509F3B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losses: SRF aimed at energy saving compared to NRF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3B9AA8-34DE-4910-B19F-0D8D8913B9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6E46BE-ACF3-421D-BA44-61671330D2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60F99F-A3CE-418F-8A04-096E731989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3CEA1A-C1E6-44D4-A09A-B6C558896A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2651" b="-1"/>
          <a:stretch/>
        </p:blipFill>
        <p:spPr>
          <a:xfrm>
            <a:off x="6528454" y="855641"/>
            <a:ext cx="4390476" cy="332394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793AE6-883F-44D7-B3ED-5BCB764DC9CD}"/>
              </a:ext>
            </a:extLst>
          </p:cNvPr>
          <p:cNvSpPr txBox="1"/>
          <p:nvPr/>
        </p:nvSpPr>
        <p:spPr>
          <a:xfrm>
            <a:off x="2160387" y="855641"/>
            <a:ext cx="2472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Carnot efficiency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761E37-BBA9-4B2F-AAE7-82402F1DAF2F}"/>
              </a:ext>
            </a:extLst>
          </p:cNvPr>
          <p:cNvSpPr txBox="1"/>
          <p:nvPr/>
        </p:nvSpPr>
        <p:spPr>
          <a:xfrm>
            <a:off x="7290030" y="855640"/>
            <a:ext cx="286732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Cryoplant efficiency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001C696-BF85-4DF0-B032-F5C00CD4A0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5758" b="-1"/>
          <a:stretch/>
        </p:blipFill>
        <p:spPr>
          <a:xfrm>
            <a:off x="1110681" y="855641"/>
            <a:ext cx="4572396" cy="332394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F40610B-C1BB-4111-82F1-CC1D90165BFE}"/>
              </a:ext>
            </a:extLst>
          </p:cNvPr>
          <p:cNvSpPr txBox="1"/>
          <p:nvPr/>
        </p:nvSpPr>
        <p:spPr>
          <a:xfrm>
            <a:off x="10680407" y="1288430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30%</a:t>
            </a:r>
            <a:endParaRPr lang="en-GB" dirty="0">
              <a:solidFill>
                <a:srgbClr val="000000"/>
              </a:solidFill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DC3C498-E8F3-4564-9C54-6B4DE64EBC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45274"/>
              </p:ext>
            </p:extLst>
          </p:nvPr>
        </p:nvGraphicFramePr>
        <p:xfrm>
          <a:off x="2959227" y="4668332"/>
          <a:ext cx="576446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7676">
                  <a:extLst>
                    <a:ext uri="{9D8B030D-6E8A-4147-A177-3AD203B41FA5}">
                      <a16:colId xmlns:a16="http://schemas.microsoft.com/office/drawing/2014/main" val="3613588398"/>
                    </a:ext>
                  </a:extLst>
                </a:gridCol>
                <a:gridCol w="1366788">
                  <a:extLst>
                    <a:ext uri="{9D8B030D-6E8A-4147-A177-3AD203B41FA5}">
                      <a16:colId xmlns:a16="http://schemas.microsoft.com/office/drawing/2014/main" val="27409843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000000"/>
                          </a:solidFill>
                        </a:rPr>
                        <a:t>Power consumption for 1 W @ 77 K</a:t>
                      </a:r>
                      <a:endParaRPr lang="en-GB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13 W</a:t>
                      </a:r>
                      <a:endParaRPr lang="en-GB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7382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000000"/>
                          </a:solidFill>
                        </a:rPr>
                        <a:t>Power consumption for 1 W @ 20 K</a:t>
                      </a:r>
                      <a:endParaRPr lang="en-GB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50 W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542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000000"/>
                          </a:solidFill>
                        </a:rPr>
                        <a:t>Power consumption for 1 W @ 4.2 K</a:t>
                      </a:r>
                      <a:endParaRPr lang="en-GB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230 W</a:t>
                      </a:r>
                      <a:endParaRPr lang="en-GB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1178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rgbClr val="000000"/>
                          </a:solidFill>
                        </a:rPr>
                        <a:t>Power consumption for 1 W @ 1.9 K</a:t>
                      </a:r>
                      <a:endParaRPr lang="en-GB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920 W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817575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0EB42AC5-29C4-490B-B207-2BCEF6D8C95E}"/>
              </a:ext>
            </a:extLst>
          </p:cNvPr>
          <p:cNvSpPr txBox="1"/>
          <p:nvPr/>
        </p:nvSpPr>
        <p:spPr>
          <a:xfrm>
            <a:off x="9292118" y="5833082"/>
            <a:ext cx="27678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Thanks to T. Koettig, CERN</a:t>
            </a:r>
          </a:p>
        </p:txBody>
      </p:sp>
    </p:spTree>
    <p:extLst>
      <p:ext uri="{BB962C8B-B14F-4D97-AF65-F5344CB8AC3E}">
        <p14:creationId xmlns:p14="http://schemas.microsoft.com/office/powerpoint/2010/main" val="163562637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9965038-6DB2-9EB1-AA14-0BC21D6A0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Low-power RF measurements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C10E95-E213-635F-351E-BA69F28AFD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An </a:t>
            </a:r>
            <a:r>
              <a:rPr lang="en-GB" sz="2400" dirty="0">
                <a:solidFill>
                  <a:srgbClr val="FF0000"/>
                </a:solidFill>
              </a:rPr>
              <a:t>improvement larger than x10</a:t>
            </a:r>
            <a:r>
              <a:rPr lang="en-GB" sz="2400" dirty="0"/>
              <a:t> compared to copper (Rs=8m</a:t>
            </a:r>
            <a:r>
              <a:rPr lang="en-GB" sz="2400" dirty="0">
                <a:sym typeface="Symbol" panose="05050102010706020507" pitchFamily="18" charset="2"/>
              </a:rPr>
              <a:t></a:t>
            </a:r>
            <a:r>
              <a:rPr lang="en-GB" sz="2400" dirty="0"/>
              <a:t>) has been </a:t>
            </a:r>
            <a:r>
              <a:rPr lang="en-GB" sz="2400" dirty="0">
                <a:solidFill>
                  <a:srgbClr val="FF0000"/>
                </a:solidFill>
              </a:rPr>
              <a:t>measured on samples of tapes </a:t>
            </a:r>
            <a:r>
              <a:rPr lang="en-GB" sz="2400" dirty="0"/>
              <a:t>(8 GHz) at low RF power </a:t>
            </a:r>
          </a:p>
          <a:p>
            <a:endParaRPr lang="en-GB" sz="24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3784B73F-96BA-FFDC-5934-6754FE0599F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907" y="1609182"/>
            <a:ext cx="5220579" cy="41764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51952AA-55F6-2EEF-6120-82478E5AC85C}"/>
              </a:ext>
            </a:extLst>
          </p:cNvPr>
          <p:cNvSpPr txBox="1"/>
          <p:nvPr/>
        </p:nvSpPr>
        <p:spPr>
          <a:xfrm>
            <a:off x="6091814" y="5943677"/>
            <a:ext cx="54281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Adapted from Romanov et al, </a:t>
            </a:r>
            <a:r>
              <a:rPr lang="en-GB" sz="1600" dirty="0">
                <a:hlinkClick r:id="rId4"/>
              </a:rPr>
              <a:t>Sci. Rep. (2020) 10:12325</a:t>
            </a:r>
            <a:endParaRPr lang="en-GB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2E872F-1FFB-32EF-A24C-82AA69635A05}"/>
              </a:ext>
            </a:extLst>
          </p:cNvPr>
          <p:cNvSpPr txBox="1"/>
          <p:nvPr/>
        </p:nvSpPr>
        <p:spPr>
          <a:xfrm>
            <a:off x="2531950" y="2481052"/>
            <a:ext cx="311551" cy="21544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36000" bIns="0" rtlCol="0">
            <a:spAutoFit/>
          </a:bodyPr>
          <a:lstStyle/>
          <a:p>
            <a:r>
              <a:rPr lang="en-US" sz="1400" b="1" dirty="0">
                <a:solidFill>
                  <a:srgbClr val="B30505"/>
                </a:solidFill>
              </a:rPr>
              <a:t>Cu</a:t>
            </a:r>
            <a:endParaRPr lang="en-GB" sz="1400" b="1" dirty="0">
              <a:solidFill>
                <a:srgbClr val="B30505"/>
              </a:solidFill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249CCD9A-EDF8-3944-47EE-724A06F4CC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9C2AB0D-4298-7DE6-4FE3-7F06463FDD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7D89E5-7852-485F-3BE9-BF2AC3A0E3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6813" y="1792249"/>
            <a:ext cx="5220000" cy="39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18133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78C7A-BB4A-BE01-AA4A-775EC7BC5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for axion searches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E1A816-C494-3D4F-92D0-72E83BD847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0971E6-B5DE-5530-EDB2-E156A088E5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A0572B-FEB4-0E53-70F7-F8B4568869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56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B8B4CB8-792A-0F10-1462-52E221E30AD7}"/>
              </a:ext>
            </a:extLst>
          </p:cNvPr>
          <p:cNvGrpSpPr>
            <a:grpSpLocks noChangeAspect="1"/>
          </p:cNvGrpSpPr>
          <p:nvPr/>
        </p:nvGrpSpPr>
        <p:grpSpPr>
          <a:xfrm>
            <a:off x="6155497" y="2092980"/>
            <a:ext cx="5768878" cy="2485490"/>
            <a:chOff x="7480001" y="2132046"/>
            <a:chExt cx="4178362" cy="180022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BC1B0CD-2197-A1B3-8395-C9A0D95BCA22}"/>
                </a:ext>
              </a:extLst>
            </p:cNvPr>
            <p:cNvGrpSpPr/>
            <p:nvPr/>
          </p:nvGrpSpPr>
          <p:grpSpPr>
            <a:xfrm>
              <a:off x="7480001" y="2218715"/>
              <a:ext cx="4155865" cy="1615005"/>
              <a:chOff x="758999" y="1607622"/>
              <a:chExt cx="4155865" cy="161500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8848B144-D8B8-1AC4-2A17-8EA53BA48EAB}"/>
                      </a:ext>
                    </a:extLst>
                  </p:cNvPr>
                  <p:cNvSpPr txBox="1"/>
                  <p:nvPr/>
                </p:nvSpPr>
                <p:spPr>
                  <a:xfrm>
                    <a:off x="758999" y="1607622"/>
                    <a:ext cx="3989884" cy="42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80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ℱ</m:t>
                          </m:r>
                          <m:r>
                            <a:rPr lang="en-GB" sz="280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~</m:t>
                          </m:r>
                          <m:sSubSup>
                            <m:sSubSupPr>
                              <m:ctrlP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1" i="1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8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𝑠𝑦𝑠</m:t>
                              </m:r>
                            </m:sub>
                            <m:sup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GB" sz="2800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800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p>
                                  <m:r>
                                    <a:rPr lang="en-GB" sz="2800" i="1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GB" sz="2800" i="1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n-GB" sz="2800" i="1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800" b="1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GB" sz="2800" b="1" i="1">
                                  <a:solidFill>
                                    <a:srgbClr val="12158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1" i="1">
                                  <a:solidFill>
                                    <a:srgbClr val="12158E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p>
                              <m:r>
                                <a:rPr lang="en-GB" sz="2800" b="1" i="1">
                                  <a:solidFill>
                                    <a:srgbClr val="12158E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sup>
                          </m:sSup>
                        </m:oMath>
                      </m:oMathPara>
                    </a14:m>
                    <a:endParaRPr lang="en-GB" sz="3200" b="1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8848B144-D8B8-1AC4-2A17-8EA53BA48EA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8999" y="1607622"/>
                    <a:ext cx="3989884" cy="423085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6051627-0C39-BF9E-084B-4A9B442B67DC}"/>
                  </a:ext>
                </a:extLst>
              </p:cNvPr>
              <p:cNvSpPr txBox="1"/>
              <p:nvPr/>
            </p:nvSpPr>
            <p:spPr>
              <a:xfrm>
                <a:off x="1305259" y="2321615"/>
                <a:ext cx="1724025" cy="9010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solidFill>
                      <a:schemeClr val="accent3">
                        <a:lumMod val="50000"/>
                      </a:schemeClr>
                    </a:solidFill>
                  </a:rPr>
                  <a:t>Increase </a:t>
                </a:r>
                <a:r>
                  <a:rPr lang="en-US" sz="1800" dirty="0">
                    <a:solidFill>
                      <a:srgbClr val="C00000"/>
                    </a:solidFill>
                  </a:rPr>
                  <a:t>Q </a:t>
                </a:r>
              </a:p>
              <a:p>
                <a:r>
                  <a:rPr lang="en-US" sz="1800" dirty="0">
                    <a:solidFill>
                      <a:schemeClr val="accent3">
                        <a:lumMod val="50000"/>
                      </a:schemeClr>
                    </a:solidFill>
                  </a:rPr>
                  <a:t>copper coating </a:t>
                </a:r>
                <a:r>
                  <a:rPr lang="en-US" sz="1800" dirty="0">
                    <a:solidFill>
                      <a:schemeClr val="accent3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sz="1800" dirty="0">
                    <a:solidFill>
                      <a:schemeClr val="accent3">
                        <a:lumMod val="50000"/>
                      </a:schemeClr>
                    </a:solidFill>
                  </a:rPr>
                  <a:t>superconducting coating</a:t>
                </a:r>
                <a:endParaRPr lang="en-GB" sz="18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51194E1-E8CB-D6FF-9681-4CA36D2797A5}"/>
                  </a:ext>
                </a:extLst>
              </p:cNvPr>
              <p:cNvSpPr txBox="1"/>
              <p:nvPr/>
            </p:nvSpPr>
            <p:spPr>
              <a:xfrm>
                <a:off x="3190839" y="2308919"/>
                <a:ext cx="1724025" cy="6914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800" b="1" dirty="0">
                    <a:solidFill>
                      <a:schemeClr val="accent3">
                        <a:lumMod val="50000"/>
                      </a:schemeClr>
                    </a:solidFill>
                    <a:latin typeface="SFSS1095"/>
                  </a:rPr>
                  <a:t>Requirement: </a:t>
                </a:r>
                <a:r>
                  <a:rPr lang="en-US" sz="1800" dirty="0">
                    <a:solidFill>
                      <a:schemeClr val="accent3">
                        <a:lumMod val="50000"/>
                      </a:schemeClr>
                    </a:solidFill>
                    <a:latin typeface="SFSS1095"/>
                  </a:rPr>
                  <a:t>High quality factor in a </a:t>
                </a:r>
                <a:r>
                  <a:rPr lang="en-US" sz="1800" dirty="0">
                    <a:solidFill>
                      <a:srgbClr val="12158E"/>
                    </a:solidFill>
                    <a:latin typeface="SFSS1095"/>
                  </a:rPr>
                  <a:t>high magnetic field</a:t>
                </a:r>
                <a:endParaRPr lang="en-GB" sz="1800" dirty="0">
                  <a:solidFill>
                    <a:srgbClr val="12158E"/>
                  </a:solidFill>
                </a:endParaRP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0D67CD9C-518B-FA3C-F47B-2BF4D876D090}"/>
                  </a:ext>
                </a:extLst>
              </p:cNvPr>
              <p:cNvCxnSpPr/>
              <p:nvPr/>
            </p:nvCxnSpPr>
            <p:spPr>
              <a:xfrm>
                <a:off x="2300288" y="2035939"/>
                <a:ext cx="0" cy="306964"/>
              </a:xfrm>
              <a:prstGeom prst="straightConnector1">
                <a:avLst/>
              </a:prstGeom>
              <a:ln>
                <a:solidFill>
                  <a:srgbClr val="CC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8104CA81-88FB-AA00-CBD8-EB1C71DB65F8}"/>
                  </a:ext>
                </a:extLst>
              </p:cNvPr>
              <p:cNvCxnSpPr/>
              <p:nvPr/>
            </p:nvCxnSpPr>
            <p:spPr>
              <a:xfrm>
                <a:off x="4024313" y="2005013"/>
                <a:ext cx="0" cy="306964"/>
              </a:xfrm>
              <a:prstGeom prst="straightConnector1">
                <a:avLst/>
              </a:prstGeom>
              <a:ln>
                <a:solidFill>
                  <a:srgbClr val="12158E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Rounded Rectangle 19">
              <a:extLst>
                <a:ext uri="{FF2B5EF4-FFF2-40B4-BE49-F238E27FC236}">
                  <a16:creationId xmlns:a16="http://schemas.microsoft.com/office/drawing/2014/main" id="{7549CC5F-E195-DC4D-0019-D7A9E520F5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30846" y="2132046"/>
              <a:ext cx="3927517" cy="1800225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D5A91EE-4662-863A-27BB-D2325086D431}"/>
              </a:ext>
            </a:extLst>
          </p:cNvPr>
          <p:cNvGrpSpPr>
            <a:grpSpLocks noChangeAspect="1"/>
          </p:cNvGrpSpPr>
          <p:nvPr/>
        </p:nvGrpSpPr>
        <p:grpSpPr>
          <a:xfrm>
            <a:off x="235794" y="2112434"/>
            <a:ext cx="5853945" cy="2485490"/>
            <a:chOff x="533637" y="2112434"/>
            <a:chExt cx="4239976" cy="180022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45B1DE9-5A53-7D25-BE2A-9DFEAD2E8E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09310" y="2304765"/>
              <a:ext cx="2218128" cy="1450011"/>
            </a:xfrm>
            <a:prstGeom prst="rect">
              <a:avLst/>
            </a:prstGeom>
          </p:spPr>
        </p:pic>
        <p:sp>
          <p:nvSpPr>
            <p:cNvPr id="13" name="Rounded Rectangle 2">
              <a:extLst>
                <a:ext uri="{FF2B5EF4-FFF2-40B4-BE49-F238E27FC236}">
                  <a16:creationId xmlns:a16="http://schemas.microsoft.com/office/drawing/2014/main" id="{D3A0400E-FAC5-2707-634B-90672B39E992}"/>
                </a:ext>
              </a:extLst>
            </p:cNvPr>
            <p:cNvSpPr/>
            <p:nvPr/>
          </p:nvSpPr>
          <p:spPr>
            <a:xfrm>
              <a:off x="533637" y="2112434"/>
              <a:ext cx="4239976" cy="1800225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00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3EBE9F5-1E4D-C774-8B89-25293B7037DF}"/>
                </a:ext>
              </a:extLst>
            </p:cNvPr>
            <p:cNvSpPr/>
            <p:nvPr/>
          </p:nvSpPr>
          <p:spPr>
            <a:xfrm>
              <a:off x="607098" y="2282659"/>
              <a:ext cx="1192594" cy="11368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accent3">
                      <a:lumMod val="50000"/>
                    </a:schemeClr>
                  </a:solidFill>
                  <a:latin typeface="SFSS1095"/>
                </a:rPr>
                <a:t>Motivation:</a:t>
              </a:r>
            </a:p>
            <a:p>
              <a:r>
                <a:rPr lang="en-US" dirty="0">
                  <a:solidFill>
                    <a:schemeClr val="accent3">
                      <a:lumMod val="50000"/>
                    </a:schemeClr>
                  </a:solidFill>
                  <a:latin typeface="SFSS1095"/>
                </a:rPr>
                <a:t> </a:t>
              </a:r>
            </a:p>
            <a:p>
              <a:r>
                <a:rPr lang="en-US" dirty="0" err="1">
                  <a:solidFill>
                    <a:schemeClr val="accent3">
                      <a:lumMod val="50000"/>
                    </a:schemeClr>
                  </a:solidFill>
                  <a:latin typeface="SFSS1095"/>
                </a:rPr>
                <a:t>Axion</a:t>
              </a:r>
              <a:r>
                <a:rPr lang="en-US" dirty="0">
                  <a:solidFill>
                    <a:schemeClr val="accent3">
                      <a:lumMod val="50000"/>
                    </a:schemeClr>
                  </a:solidFill>
                  <a:latin typeface="SFSS1095"/>
                </a:rPr>
                <a:t> </a:t>
              </a:r>
              <a:r>
                <a:rPr lang="en-US" dirty="0" err="1">
                  <a:solidFill>
                    <a:schemeClr val="accent3">
                      <a:lumMod val="50000"/>
                    </a:schemeClr>
                  </a:solidFill>
                  <a:latin typeface="SFSS1095"/>
                </a:rPr>
                <a:t>haloscope</a:t>
              </a:r>
              <a:r>
                <a:rPr lang="en-US" dirty="0">
                  <a:solidFill>
                    <a:schemeClr val="accent3">
                      <a:lumMod val="50000"/>
                    </a:schemeClr>
                  </a:solidFill>
                  <a:latin typeface="SFSS1095"/>
                </a:rPr>
                <a:t> </a:t>
              </a:r>
              <a:endParaRPr lang="en-GB" dirty="0">
                <a:solidFill>
                  <a:schemeClr val="accent3">
                    <a:lumMod val="50000"/>
                  </a:schemeClr>
                </a:solidFill>
                <a:latin typeface="SFSS1095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877633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10043-52C5-E883-141D-32A16AD82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results at SLAC, at low gradient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38A4F6-8C3E-F223-5403-BFEF99CE11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1A7842-59FE-CEC0-AD4D-ABEBD0B35D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2525CF-7D20-FBF7-863C-A1F32C1BEC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7" name="Picture 6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BE423213-5273-AA09-B8DE-5C6A3EBA3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3578" y="1125020"/>
            <a:ext cx="4970534" cy="39309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67B22F-0062-3B70-34CB-5854784D95C4}"/>
              </a:ext>
            </a:extLst>
          </p:cNvPr>
          <p:cNvSpPr txBox="1"/>
          <p:nvPr/>
        </p:nvSpPr>
        <p:spPr>
          <a:xfrm>
            <a:off x="389164" y="562867"/>
            <a:ext cx="10077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Two HTS measurements, after calibration measurements with Cu and Nb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45CBD3-FA1E-0AAB-8F55-5D9860970458}"/>
              </a:ext>
            </a:extLst>
          </p:cNvPr>
          <p:cNvSpPr txBox="1"/>
          <p:nvPr/>
        </p:nvSpPr>
        <p:spPr>
          <a:xfrm>
            <a:off x="7523325" y="5199114"/>
            <a:ext cx="3326552" cy="1015663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R</a:t>
            </a:r>
            <a:r>
              <a:rPr lang="en-US" sz="2000" baseline="-25000" dirty="0">
                <a:solidFill>
                  <a:srgbClr val="00B050"/>
                </a:solidFill>
              </a:rPr>
              <a:t>s</a:t>
            </a:r>
            <a:r>
              <a:rPr lang="en-US" sz="2000" dirty="0">
                <a:solidFill>
                  <a:srgbClr val="00B050"/>
                </a:solidFill>
              </a:rPr>
              <a:t> Cu </a:t>
            </a:r>
            <a:r>
              <a:rPr lang="en-US" sz="2000" dirty="0">
                <a:solidFill>
                  <a:srgbClr val="00B050"/>
                </a:solidFill>
                <a:sym typeface="Symbol" panose="05050102010706020507" pitchFamily="18" charset="2"/>
              </a:rPr>
              <a:t> 17 m</a:t>
            </a:r>
          </a:p>
          <a:p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</a:t>
            </a:r>
            <a:r>
              <a:rPr lang="en-US" sz="2000" baseline="-25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REBCO tapes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 1.7 m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endParaRPr lang="en-GB" sz="2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2000" dirty="0">
                <a:solidFill>
                  <a:srgbClr val="FF0000"/>
                </a:solidFill>
              </a:rPr>
              <a:t>R</a:t>
            </a:r>
            <a:r>
              <a:rPr lang="en-US" sz="2000" baseline="-25000" dirty="0">
                <a:solidFill>
                  <a:srgbClr val="FF0000"/>
                </a:solidFill>
              </a:rPr>
              <a:t>s</a:t>
            </a:r>
            <a:r>
              <a:rPr lang="en-US" sz="2000" dirty="0">
                <a:solidFill>
                  <a:srgbClr val="FF0000"/>
                </a:solidFill>
              </a:rPr>
              <a:t> REBCO PVD </a:t>
            </a:r>
            <a:r>
              <a:rPr 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 1.0 m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 </a:t>
            </a:r>
            <a:endParaRPr lang="en-GB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F91008-D9EE-EC54-8288-6E2FD11916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5" t="26165" r="25269" b="20109"/>
          <a:stretch/>
        </p:blipFill>
        <p:spPr>
          <a:xfrm>
            <a:off x="1342123" y="4362244"/>
            <a:ext cx="1781423" cy="165526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BF21F60-25C7-E638-94CF-2BBFEBCB0A52}"/>
              </a:ext>
            </a:extLst>
          </p:cNvPr>
          <p:cNvSpPr/>
          <p:nvPr/>
        </p:nvSpPr>
        <p:spPr>
          <a:xfrm>
            <a:off x="593422" y="3868680"/>
            <a:ext cx="5347105" cy="340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Directly grown REBCO on MgO and on </a:t>
            </a:r>
            <a:r>
              <a:rPr lang="en-GB" sz="1600" dirty="0" err="1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copper+MgO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(CERACO)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18F3E13-830C-1D4E-89F9-55B6A34EBA01}"/>
              </a:ext>
            </a:extLst>
          </p:cNvPr>
          <p:cNvSpPr/>
          <p:nvPr/>
        </p:nvSpPr>
        <p:spPr>
          <a:xfrm>
            <a:off x="835558" y="1241924"/>
            <a:ext cx="4957127" cy="340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Soldered REBCO-CCs on copper (Fujikura by CSIC-ICMAB)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8C89E1-0A11-A775-DE1B-6929DEB460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2091" y="1720531"/>
            <a:ext cx="3127519" cy="187163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E14E63A-E2E7-9941-4889-ACDC8E8C418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8027"/>
          <a:stretch/>
        </p:blipFill>
        <p:spPr>
          <a:xfrm>
            <a:off x="3314122" y="4362244"/>
            <a:ext cx="2224660" cy="1673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1232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47C76-B9D7-214D-E96D-7961FD9CB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SLAC results at high-gradient I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9DE377-6612-CB90-3771-C3C4917847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1AA797-D431-F4CF-48A0-EE15B6DD8F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51D1AC-2C78-82A7-F68E-533EC634C0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E1C43F-3FBA-AE7F-9F2A-F1D19D4EA9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854" y="635000"/>
            <a:ext cx="9947341" cy="55964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D3DE1F5-B206-E970-13AE-B10C5E9EE9AA}"/>
              </a:ext>
            </a:extLst>
          </p:cNvPr>
          <p:cNvSpPr txBox="1"/>
          <p:nvPr/>
        </p:nvSpPr>
        <p:spPr>
          <a:xfrm>
            <a:off x="1266413" y="5784722"/>
            <a:ext cx="22493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From: Mitch Schneider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56030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25C3-2B21-550C-4647-D0FF03953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SLAC results at high-gradient II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F2B94E-0E44-CE52-3DD3-3F2F3B60A69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BA1228-61EF-5B73-C7AF-CDB2F133EE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D43FC-3039-CA25-327D-56A7C27459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FF97A5-B118-4F34-2A00-F10C732B6D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745"/>
          <a:stretch/>
        </p:blipFill>
        <p:spPr>
          <a:xfrm>
            <a:off x="916350" y="567261"/>
            <a:ext cx="10378778" cy="55664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9E3E82-3497-C083-B80A-52C0C93BA8F0}"/>
              </a:ext>
            </a:extLst>
          </p:cNvPr>
          <p:cNvSpPr txBox="1"/>
          <p:nvPr/>
        </p:nvSpPr>
        <p:spPr>
          <a:xfrm>
            <a:off x="90" y="5992394"/>
            <a:ext cx="18051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From: Ankur Dhar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501D63-0ADF-A06D-33DF-A4BA6FDB5952}"/>
              </a:ext>
            </a:extLst>
          </p:cNvPr>
          <p:cNvSpPr txBox="1"/>
          <p:nvPr/>
        </p:nvSpPr>
        <p:spPr>
          <a:xfrm>
            <a:off x="2555814" y="5552532"/>
            <a:ext cx="8568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Shaded area: change from 100 W to 1.6 kW of forward power</a:t>
            </a:r>
          </a:p>
        </p:txBody>
      </p:sp>
    </p:spTree>
    <p:extLst>
      <p:ext uri="{BB962C8B-B14F-4D97-AF65-F5344CB8AC3E}">
        <p14:creationId xmlns:p14="http://schemas.microsoft.com/office/powerpoint/2010/main" val="2947511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BB96C-B228-0C86-33A3-A7F0ABA37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and energy: future colliders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9523E0-6021-F175-C824-02D2DA4168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A57323-9C19-906F-83D8-AAE274409C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B29696-8E40-1C35-2642-10EDBEC00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B1732A2-D735-F4EB-6EB3-7C77999B2D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024" y="835130"/>
            <a:ext cx="5159396" cy="395172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44F205B-AFD0-1B73-F1EC-D2581EE87B67}"/>
              </a:ext>
            </a:extLst>
          </p:cNvPr>
          <p:cNvSpPr txBox="1"/>
          <p:nvPr/>
        </p:nvSpPr>
        <p:spPr>
          <a:xfrm>
            <a:off x="361741" y="5953999"/>
            <a:ext cx="22381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From: Steinar Stapnes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B1B33B-7354-E603-432B-7226018EE014}"/>
              </a:ext>
            </a:extLst>
          </p:cNvPr>
          <p:cNvSpPr txBox="1"/>
          <p:nvPr/>
        </p:nvSpPr>
        <p:spPr>
          <a:xfrm>
            <a:off x="3802766" y="4926923"/>
            <a:ext cx="532023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8767" marR="0" lvl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0"/>
              </a:buClr>
              <a:buSzPct val="80000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Linear collider studies predict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roughly similar power consumption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equivalent machines (ILC vs CLIC)</a:t>
            </a:r>
          </a:p>
        </p:txBody>
      </p:sp>
    </p:spTree>
    <p:extLst>
      <p:ext uri="{BB962C8B-B14F-4D97-AF65-F5344CB8AC3E}">
        <p14:creationId xmlns:p14="http://schemas.microsoft.com/office/powerpoint/2010/main" val="271096742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1D74710-D30D-9D44-CF8D-2239B9CDB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device validation – supported by I.FAST Innovation Fund 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58373F2-B573-0F33-31DB-80063469A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/>
              <a:t>Next goals: develop </a:t>
            </a:r>
            <a:r>
              <a:rPr lang="en-GB" sz="2400" dirty="0">
                <a:solidFill>
                  <a:srgbClr val="FF0000"/>
                </a:solidFill>
              </a:rPr>
              <a:t>large-size tapes </a:t>
            </a:r>
            <a:r>
              <a:rPr lang="en-GB" sz="2400" dirty="0"/>
              <a:t>(50 mm wide) in </a:t>
            </a:r>
            <a:r>
              <a:rPr lang="en-GB" sz="2400" dirty="0">
                <a:solidFill>
                  <a:srgbClr val="FF0000"/>
                </a:solidFill>
              </a:rPr>
              <a:t>collaboration with KCT, </a:t>
            </a:r>
            <a:r>
              <a:rPr lang="en-GB" sz="2400" dirty="0"/>
              <a:t>to be first tested on </a:t>
            </a:r>
            <a:r>
              <a:rPr lang="en-GB" sz="2400" dirty="0">
                <a:solidFill>
                  <a:srgbClr val="FF0000"/>
                </a:solidFill>
              </a:rPr>
              <a:t>discs at SLAC. </a:t>
            </a:r>
            <a:r>
              <a:rPr lang="en-GB" sz="2400" dirty="0"/>
              <a:t>Two-years plan </a:t>
            </a:r>
            <a:r>
              <a:rPr lang="en-GB" sz="2400" dirty="0">
                <a:solidFill>
                  <a:srgbClr val="FF0000"/>
                </a:solidFill>
              </a:rPr>
              <a:t>funded by IIF</a:t>
            </a:r>
          </a:p>
          <a:p>
            <a:r>
              <a:rPr lang="en-GB" sz="2400" dirty="0">
                <a:solidFill>
                  <a:srgbClr val="FF0000"/>
                </a:solidFill>
              </a:rPr>
              <a:t>(Ideally: REBCO coating </a:t>
            </a:r>
            <a:r>
              <a:rPr lang="en-GB" sz="2400" dirty="0"/>
              <a:t>directly on </a:t>
            </a:r>
            <a:r>
              <a:rPr lang="en-GB" sz="2400" dirty="0">
                <a:solidFill>
                  <a:srgbClr val="FF0000"/>
                </a:solidFill>
              </a:rPr>
              <a:t>3D objects)</a:t>
            </a:r>
            <a:endParaRPr lang="en-GB" sz="2400" dirty="0"/>
          </a:p>
          <a:p>
            <a:r>
              <a:rPr lang="en-GB" sz="2400" dirty="0"/>
              <a:t>Device validation: X-band pulse compressor (SLAC) as first “real” RF device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>
                <a:solidFill>
                  <a:srgbClr val="FF0000"/>
                </a:solidFill>
              </a:rPr>
              <a:t>Coating will be performed by CSIC-ICMAB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60</a:t>
            </a:fld>
            <a:endParaRPr lang="en-US"/>
          </a:p>
        </p:txBody>
      </p:sp>
      <p:pic>
        <p:nvPicPr>
          <p:cNvPr id="9" name="Picture 8" descr="A picture containing linedrawing&#10;&#10;Description automatically generated">
            <a:extLst>
              <a:ext uri="{FF2B5EF4-FFF2-40B4-BE49-F238E27FC236}">
                <a16:creationId xmlns:a16="http://schemas.microsoft.com/office/drawing/2014/main" id="{52C65F4E-728F-9864-4350-1A4E796DD5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3"/>
          <a:stretch/>
        </p:blipFill>
        <p:spPr>
          <a:xfrm>
            <a:off x="3697062" y="2516480"/>
            <a:ext cx="2615159" cy="3034363"/>
          </a:xfrm>
          <a:prstGeom prst="rect">
            <a:avLst/>
          </a:prstGeom>
        </p:spPr>
      </p:pic>
      <p:pic>
        <p:nvPicPr>
          <p:cNvPr id="11" name="Picture 10" descr="A picture containing diagram">
            <a:extLst>
              <a:ext uri="{FF2B5EF4-FFF2-40B4-BE49-F238E27FC236}">
                <a16:creationId xmlns:a16="http://schemas.microsoft.com/office/drawing/2014/main" id="{4D3EA159-EC9A-C615-4F19-B0CB4BEE64E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60"/>
          <a:stretch/>
        </p:blipFill>
        <p:spPr>
          <a:xfrm>
            <a:off x="845668" y="2389008"/>
            <a:ext cx="3425410" cy="3161835"/>
          </a:xfrm>
          <a:prstGeom prst="rect">
            <a:avLst/>
          </a:prstGeom>
        </p:spPr>
      </p:pic>
      <p:pic>
        <p:nvPicPr>
          <p:cNvPr id="21" name="Picture 20" descr="A picture containing text, linedrawing, document&#10;&#10;Description automatically generated">
            <a:extLst>
              <a:ext uri="{FF2B5EF4-FFF2-40B4-BE49-F238E27FC236}">
                <a16:creationId xmlns:a16="http://schemas.microsoft.com/office/drawing/2014/main" id="{44305764-0485-6C55-0C18-D7BE26BCF75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059" r="22756"/>
          <a:stretch/>
        </p:blipFill>
        <p:spPr>
          <a:xfrm>
            <a:off x="6481880" y="2516481"/>
            <a:ext cx="2162624" cy="30903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392C00-1F0E-015E-5A8E-EC98A1809760}"/>
              </a:ext>
            </a:extLst>
          </p:cNvPr>
          <p:cNvSpPr txBox="1"/>
          <p:nvPr/>
        </p:nvSpPr>
        <p:spPr>
          <a:xfrm>
            <a:off x="681833" y="4618900"/>
            <a:ext cx="1948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Courtesy Greg </a:t>
            </a:r>
            <a:r>
              <a:rPr lang="en-GB" sz="1400" dirty="0" err="1">
                <a:solidFill>
                  <a:srgbClr val="000000"/>
                </a:solidFill>
              </a:rPr>
              <a:t>LeSage</a:t>
            </a:r>
            <a:r>
              <a:rPr lang="en-GB" sz="1400" dirty="0">
                <a:solidFill>
                  <a:srgbClr val="000000"/>
                </a:solidFill>
              </a:rPr>
              <a:t>, SLAC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94A5F4-BB66-BB91-41D8-6B9D1DED89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585729-8D13-03CE-7616-709EC324B0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pic>
        <p:nvPicPr>
          <p:cNvPr id="12" name="Picture 11" descr="A close-up of a machine&#10;&#10;Description automatically generated">
            <a:extLst>
              <a:ext uri="{FF2B5EF4-FFF2-40B4-BE49-F238E27FC236}">
                <a16:creationId xmlns:a16="http://schemas.microsoft.com/office/drawing/2014/main" id="{D6F0810F-8E67-8317-9C5D-9C9F26BEA9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6802" y="2839017"/>
            <a:ext cx="2363302" cy="205073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E99F139-9FB7-A50C-9404-E9E6C32A629D}"/>
              </a:ext>
            </a:extLst>
          </p:cNvPr>
          <p:cNvSpPr txBox="1"/>
          <p:nvPr/>
        </p:nvSpPr>
        <p:spPr>
          <a:xfrm>
            <a:off x="9375382" y="4972843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Pulse compressor</a:t>
            </a:r>
            <a:endParaRPr lang="en-GB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19031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1D74710-D30D-9D44-CF8D-2239B9CDB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 cavity as earlier demonstrator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58373F2-B573-0F33-31DB-80063469A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Approach being validated also for axion detection cavities in </a:t>
            </a:r>
            <a:r>
              <a:rPr lang="en-GB" sz="2400" dirty="0">
                <a:solidFill>
                  <a:srgbClr val="FF0000"/>
                </a:solidFill>
              </a:rPr>
              <a:t>RADES collaboration</a:t>
            </a:r>
            <a:r>
              <a:rPr lang="en-GB" sz="2400" dirty="0"/>
              <a:t> having a similar geometry </a:t>
            </a:r>
          </a:p>
          <a:p>
            <a:r>
              <a:rPr lang="en-GB" sz="2400" dirty="0"/>
              <a:t>Copper body manufactured at Mainz University, adapted to </a:t>
            </a:r>
            <a:r>
              <a:rPr lang="en-GB" sz="2400" dirty="0">
                <a:solidFill>
                  <a:srgbClr val="FF0000"/>
                </a:solidFill>
              </a:rPr>
              <a:t>12 mm wide coated conductors, </a:t>
            </a:r>
            <a:r>
              <a:rPr lang="en-GB" sz="2400" dirty="0"/>
              <a:t>coated by CSIC-ICMAB</a:t>
            </a:r>
          </a:p>
          <a:p>
            <a:endParaRPr lang="en-GB" sz="24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94A5F4-BB66-BB91-41D8-6B9D1DED89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585729-8D13-03CE-7616-709EC324B0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AB5937-CD51-4CC4-A174-F2EF7B10BD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5564" y="2493789"/>
            <a:ext cx="2225233" cy="25849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B0CD88-87B5-519A-96ED-E3C050B9FA52}"/>
              </a:ext>
            </a:extLst>
          </p:cNvPr>
          <p:cNvSpPr txBox="1"/>
          <p:nvPr/>
        </p:nvSpPr>
        <p:spPr>
          <a:xfrm>
            <a:off x="4958168" y="4728672"/>
            <a:ext cx="1277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Axion cavity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CF5A207-1816-0EA3-920A-D3A43B2BD3D6}"/>
              </a:ext>
            </a:extLst>
          </p:cNvPr>
          <p:cNvSpPr/>
          <p:nvPr/>
        </p:nvSpPr>
        <p:spPr>
          <a:xfrm>
            <a:off x="8261769" y="5759634"/>
            <a:ext cx="18046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Q</a:t>
            </a:r>
            <a:r>
              <a:rPr lang="en-US" sz="1400" baseline="-25000" dirty="0">
                <a:solidFill>
                  <a:srgbClr val="000000"/>
                </a:solidFill>
              </a:rPr>
              <a:t>0</a:t>
            </a:r>
            <a:r>
              <a:rPr lang="en-US" sz="1400" dirty="0">
                <a:solidFill>
                  <a:srgbClr val="000000"/>
                </a:solidFill>
              </a:rPr>
              <a:t> = 268 520 (75%)</a:t>
            </a:r>
            <a:endParaRPr lang="en-GB" sz="1400" dirty="0">
              <a:solidFill>
                <a:srgbClr val="00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889FBC3-C0F7-7ABC-EFF7-27F1B8777FF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638" t="34516" r="34297" b="33103"/>
          <a:stretch/>
        </p:blipFill>
        <p:spPr>
          <a:xfrm>
            <a:off x="4584766" y="5248787"/>
            <a:ext cx="2808312" cy="102169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EC79AAF-92D6-4AC0-4AB7-A5AC4451439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058" t="24252" r="61254" b="29823"/>
          <a:stretch/>
        </p:blipFill>
        <p:spPr>
          <a:xfrm>
            <a:off x="1971214" y="5099192"/>
            <a:ext cx="1701967" cy="111663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F1F94F5-04E0-DE93-BC8C-ECE941C4FF8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251" t="24768" r="64895" b="30231"/>
          <a:stretch/>
        </p:blipFill>
        <p:spPr>
          <a:xfrm>
            <a:off x="8304664" y="4163485"/>
            <a:ext cx="1723541" cy="157451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9CC1DFE-BDE8-23D9-A457-CAEACB7D196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1286" t="19544" r="63149" b="27983"/>
          <a:stretch/>
        </p:blipFill>
        <p:spPr>
          <a:xfrm>
            <a:off x="8261769" y="2383779"/>
            <a:ext cx="1646521" cy="156120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D95058E-233A-4CC3-A4FF-7674B514681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657" t="18397" r="59440" b="28270"/>
          <a:stretch/>
        </p:blipFill>
        <p:spPr>
          <a:xfrm>
            <a:off x="1853571" y="2250129"/>
            <a:ext cx="1937255" cy="162310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820318A-409B-08EC-6CC6-AF2F6E57475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4512" t="25566" r="62182" b="34004"/>
          <a:stretch/>
        </p:blipFill>
        <p:spPr>
          <a:xfrm>
            <a:off x="2084138" y="3775443"/>
            <a:ext cx="1476118" cy="126141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BCE77236-40B2-FFEE-BDC1-A4F3BA54E182}"/>
              </a:ext>
            </a:extLst>
          </p:cNvPr>
          <p:cNvSpPr/>
          <p:nvPr/>
        </p:nvSpPr>
        <p:spPr>
          <a:xfrm>
            <a:off x="2924327" y="4614912"/>
            <a:ext cx="1407758" cy="2936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5250" lvl="2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SzPct val="80000"/>
              <a:tabLst>
                <a:tab pos="180975" algn="l"/>
                <a:tab pos="266700" algn="l"/>
              </a:tabLst>
              <a:defRPr/>
            </a:pPr>
            <a:r>
              <a:rPr lang="de-DE" sz="1200" dirty="0">
                <a:solidFill>
                  <a:srgbClr val="000000"/>
                </a:solidFill>
              </a:rPr>
              <a:t>Surface currents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543E547-61E2-F413-E051-2E93CAE91C55}"/>
              </a:ext>
            </a:extLst>
          </p:cNvPr>
          <p:cNvSpPr/>
          <p:nvPr/>
        </p:nvSpPr>
        <p:spPr>
          <a:xfrm>
            <a:off x="2970246" y="5894104"/>
            <a:ext cx="715260" cy="2936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5250" lvl="2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SzPct val="80000"/>
              <a:tabLst>
                <a:tab pos="180975" algn="l"/>
                <a:tab pos="266700" algn="l"/>
              </a:tabLst>
              <a:defRPr/>
            </a:pPr>
            <a:r>
              <a:rPr lang="de-DE" sz="1200" dirty="0">
                <a:solidFill>
                  <a:srgbClr val="000000"/>
                </a:solidFill>
              </a:rPr>
              <a:t>E-field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DCDE217-1E92-AC0D-28D2-5FFC8D0DB980}"/>
              </a:ext>
            </a:extLst>
          </p:cNvPr>
          <p:cNvSpPr/>
          <p:nvPr/>
        </p:nvSpPr>
        <p:spPr>
          <a:xfrm>
            <a:off x="3074409" y="3353884"/>
            <a:ext cx="1021433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5250" lvl="2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SzPct val="80000"/>
              <a:tabLst>
                <a:tab pos="180975" algn="l"/>
                <a:tab pos="266700" algn="l"/>
              </a:tabLst>
              <a:defRPr/>
            </a:pPr>
            <a:r>
              <a:rPr lang="de-DE" sz="1200" dirty="0">
                <a:solidFill>
                  <a:srgbClr val="000000"/>
                </a:solidFill>
              </a:rPr>
              <a:t>f= 9.3 GHz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F3BA484-4AF0-ACEB-7B21-6BCF5B9CEFE6}"/>
              </a:ext>
            </a:extLst>
          </p:cNvPr>
          <p:cNvSpPr/>
          <p:nvPr/>
        </p:nvSpPr>
        <p:spPr>
          <a:xfrm>
            <a:off x="8350256" y="3855708"/>
            <a:ext cx="12907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Q</a:t>
            </a:r>
            <a:r>
              <a:rPr lang="en-US" sz="1400" baseline="-25000" dirty="0">
                <a:solidFill>
                  <a:srgbClr val="000000"/>
                </a:solidFill>
              </a:rPr>
              <a:t>0</a:t>
            </a:r>
            <a:r>
              <a:rPr lang="en-US" sz="1400" dirty="0">
                <a:solidFill>
                  <a:srgbClr val="000000"/>
                </a:solidFill>
              </a:rPr>
              <a:t> = 356 070 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36167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EDA4F8-72F3-3C1B-DE92-073752F61F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E4B7511E-7560-B58E-88AB-9B5FF061B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BBA04C-A447-ABFC-04C7-56DB4B8B6A6B}"/>
              </a:ext>
            </a:extLst>
          </p:cNvPr>
          <p:cNvSpPr txBox="1"/>
          <p:nvPr/>
        </p:nvSpPr>
        <p:spPr>
          <a:xfrm>
            <a:off x="625451" y="548680"/>
            <a:ext cx="10804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Summary of milestones and deliverables: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WP2 KCT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03E7E3E-87AD-DCDB-FD72-428834F0E59E}"/>
              </a:ext>
            </a:extLst>
          </p:cNvPr>
          <p:cNvSpPr txBox="1">
            <a:spLocks/>
          </p:cNvSpPr>
          <p:nvPr/>
        </p:nvSpPr>
        <p:spPr>
          <a:xfrm>
            <a:off x="475861" y="1408923"/>
            <a:ext cx="10804715" cy="1660037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M1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-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Design and fabrication of sample holder  system (due 3/2024).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Achieved well in advance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D1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-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HTS coating of large samples (due 3/2025).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On track and well under way,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first 40 mm wide tape already coated (final goal is 50 mm, but 40 mm is enough for our final goal)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pic>
        <p:nvPicPr>
          <p:cNvPr id="5" name="Picture 4" descr="A machine with a roll of foil&#10;&#10;Description automatically generated">
            <a:extLst>
              <a:ext uri="{FF2B5EF4-FFF2-40B4-BE49-F238E27FC236}">
                <a16:creationId xmlns:a16="http://schemas.microsoft.com/office/drawing/2014/main" id="{D266F37A-42A6-8E4D-8DF3-EF5CF9AD9F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600" y="3366554"/>
            <a:ext cx="2473161" cy="3297548"/>
          </a:xfrm>
          <a:prstGeom prst="rect">
            <a:avLst/>
          </a:prstGeom>
        </p:spPr>
      </p:pic>
      <p:pic>
        <p:nvPicPr>
          <p:cNvPr id="13" name="Picture 12" descr="A rectangular object with a reflection of clouds&#10;&#10;Description automatically generated">
            <a:extLst>
              <a:ext uri="{FF2B5EF4-FFF2-40B4-BE49-F238E27FC236}">
                <a16:creationId xmlns:a16="http://schemas.microsoft.com/office/drawing/2014/main" id="{59F1DF8A-86AF-D21A-C0DA-DBF0DA72B9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458290" y="3035108"/>
            <a:ext cx="2227748" cy="396044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F12EF10-5AC7-4403-F7AE-0DE7DD22ECF4}"/>
              </a:ext>
            </a:extLst>
          </p:cNvPr>
          <p:cNvSpPr txBox="1"/>
          <p:nvPr/>
        </p:nvSpPr>
        <p:spPr>
          <a:xfrm>
            <a:off x="6498792" y="3450518"/>
            <a:ext cx="2146743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KCT confidential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Do not disclose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3A43D9-F1DD-C74D-CB24-B119EEBDD0AB}"/>
              </a:ext>
            </a:extLst>
          </p:cNvPr>
          <p:cNvSpPr txBox="1"/>
          <p:nvPr/>
        </p:nvSpPr>
        <p:spPr>
          <a:xfrm>
            <a:off x="205570" y="4421655"/>
            <a:ext cx="23439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Roll to roll coater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for HTS tapes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6DAFE5-0368-55F0-9465-E50FC32D2026}"/>
              </a:ext>
            </a:extLst>
          </p:cNvPr>
          <p:cNvSpPr txBox="1"/>
          <p:nvPr/>
        </p:nvSpPr>
        <p:spPr>
          <a:xfrm>
            <a:off x="9605253" y="5003966"/>
            <a:ext cx="23439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40 mm wide 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HTS tape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FD0F4E2-A6EB-099C-5820-7D18CEEC0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61468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71D02-2F27-3AAF-F456-88EB17F621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0E1244C6-F587-E82C-E4B7-E434622DD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1A58B-7BA1-7E42-8231-6D1CB1C760B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5CB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5CB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4BA36F-9835-FA61-C411-F40D98F967CA}"/>
              </a:ext>
            </a:extLst>
          </p:cNvPr>
          <p:cNvSpPr txBox="1"/>
          <p:nvPr/>
        </p:nvSpPr>
        <p:spPr>
          <a:xfrm>
            <a:off x="691327" y="548680"/>
            <a:ext cx="10809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Summary of milestones and deliverables: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WP3 CSIC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D97A3EE-CD66-DB09-C17E-CBAE3315976D}"/>
              </a:ext>
            </a:extLst>
          </p:cNvPr>
          <p:cNvSpPr txBox="1">
            <a:spLocks/>
          </p:cNvSpPr>
          <p:nvPr/>
        </p:nvSpPr>
        <p:spPr>
          <a:xfrm>
            <a:off x="475861" y="1408923"/>
            <a:ext cx="10804715" cy="1660037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D1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-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Coating on discs and segmented cavities for benchmarking (small tapes) (due 3/2024).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Achieved for discs, already high-power tested at SLAC (presented at EUCAS 2023 / IPAC 2024)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waiting for readiness of segmented cavity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A00C8"/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D2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-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Measurement of superconducting properties of large size tapes (due 3/2025).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On track and well under way,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first 40 mm wide tape already characterized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A2C77F-34BA-5D57-379E-7DEA35FC31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4969" y="3344428"/>
            <a:ext cx="4189089" cy="3149899"/>
          </a:xfrm>
          <a:prstGeom prst="rect">
            <a:avLst/>
          </a:prstGeom>
        </p:spPr>
      </p:pic>
      <p:pic>
        <p:nvPicPr>
          <p:cNvPr id="7" name="Imagen 3">
            <a:extLst>
              <a:ext uri="{FF2B5EF4-FFF2-40B4-BE49-F238E27FC236}">
                <a16:creationId xmlns:a16="http://schemas.microsoft.com/office/drawing/2014/main" id="{40F24F34-6506-09DD-1394-7CF1D66BCC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00" t="23974" r="3125" b="33462"/>
          <a:stretch/>
        </p:blipFill>
        <p:spPr>
          <a:xfrm rot="-60000">
            <a:off x="3229688" y="3542699"/>
            <a:ext cx="3609345" cy="29155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AF4ACC-428D-C4AB-D36E-F43BA30D4A15}"/>
              </a:ext>
            </a:extLst>
          </p:cNvPr>
          <p:cNvSpPr txBox="1"/>
          <p:nvPr/>
        </p:nvSpPr>
        <p:spPr>
          <a:xfrm>
            <a:off x="5807968" y="4525747"/>
            <a:ext cx="2414444" cy="92333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CSIC confidential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Preliminary results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Do not disclose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1F0CDA-8C64-DABC-3548-CCF7B5D4AE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918" y="4010994"/>
            <a:ext cx="1780186" cy="18167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E81E7A-90AE-9797-E5E3-7D6035074027}"/>
              </a:ext>
            </a:extLst>
          </p:cNvPr>
          <p:cNvSpPr txBox="1"/>
          <p:nvPr/>
        </p:nvSpPr>
        <p:spPr>
          <a:xfrm>
            <a:off x="475861" y="3364663"/>
            <a:ext cx="25202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Copper disc coated with 12 mm tapes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FE3D9B-77E1-EDA9-44EC-88C832FF074C}"/>
              </a:ext>
            </a:extLst>
          </p:cNvPr>
          <p:cNvSpPr txBox="1"/>
          <p:nvPr/>
        </p:nvSpPr>
        <p:spPr>
          <a:xfrm>
            <a:off x="5149513" y="3032146"/>
            <a:ext cx="37547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First tests of 40 mm tape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66BB041-E1FE-8F8B-3584-F24B0CE4A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19950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43CED9-D840-1D1E-C905-ECAAC34C2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practical implementation of HTS tape-coated cavities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EB61DCF-36CE-7536-DA6E-577EDCFC7A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could a future cavity look like? </a:t>
            </a:r>
            <a:r>
              <a:rPr lang="en-GB" dirty="0">
                <a:solidFill>
                  <a:srgbClr val="FF0000"/>
                </a:solidFill>
              </a:rPr>
              <a:t>Bimetallic cavities</a:t>
            </a:r>
          </a:p>
          <a:p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2758C3-EFCB-0DF7-74FA-2A0592BF7B9F}"/>
              </a:ext>
            </a:extLst>
          </p:cNvPr>
          <p:cNvSpPr txBox="1"/>
          <p:nvPr/>
        </p:nvSpPr>
        <p:spPr>
          <a:xfrm>
            <a:off x="1067365" y="4180080"/>
            <a:ext cx="30528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</a:rPr>
              <a:t>J. </a:t>
            </a:r>
            <a:r>
              <a:rPr lang="en-GB" sz="1800" dirty="0" err="1">
                <a:solidFill>
                  <a:srgbClr val="000000"/>
                </a:solidFill>
              </a:rPr>
              <a:t>Haimson</a:t>
            </a:r>
            <a:r>
              <a:rPr lang="en-GB" sz="1800" dirty="0">
                <a:solidFill>
                  <a:srgbClr val="000000"/>
                </a:solidFill>
              </a:rPr>
              <a:t>, WEPMS085, PAC07 (</a:t>
            </a:r>
            <a:r>
              <a:rPr lang="en-GB" sz="1800" dirty="0" err="1">
                <a:solidFill>
                  <a:srgbClr val="000000"/>
                </a:solidFill>
              </a:rPr>
              <a:t>s.steel</a:t>
            </a:r>
            <a:r>
              <a:rPr lang="en-GB" sz="1800" dirty="0">
                <a:solidFill>
                  <a:srgbClr val="000000"/>
                </a:solidFill>
              </a:rPr>
              <a:t> inserts)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F3E609-75AA-F7DC-EA08-85B8CE19BF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170"/>
          <a:stretch/>
        </p:blipFill>
        <p:spPr>
          <a:xfrm>
            <a:off x="1009092" y="1282900"/>
            <a:ext cx="3254400" cy="2740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99FC0C-8ACA-AE8A-4B07-E52D886C2D6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413"/>
          <a:stretch/>
        </p:blipFill>
        <p:spPr>
          <a:xfrm>
            <a:off x="4439816" y="1428800"/>
            <a:ext cx="3380938" cy="2472132"/>
          </a:xfrm>
          <a:prstGeom prst="rect">
            <a:avLst/>
          </a:prstGeom>
        </p:spPr>
      </p:pic>
      <p:pic>
        <p:nvPicPr>
          <p:cNvPr id="10" name="Picture 9" descr="A picture containing metalware, gear&#10;&#10;Description automatically generated">
            <a:extLst>
              <a:ext uri="{FF2B5EF4-FFF2-40B4-BE49-F238E27FC236}">
                <a16:creationId xmlns:a16="http://schemas.microsoft.com/office/drawing/2014/main" id="{1419BF5A-1DE5-3139-5D42-B264C9E15F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6522" y="2650233"/>
            <a:ext cx="1664181" cy="12506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B45A53C-D161-8620-1279-03C3AC06AE71}"/>
              </a:ext>
            </a:extLst>
          </p:cNvPr>
          <p:cNvSpPr txBox="1"/>
          <p:nvPr/>
        </p:nvSpPr>
        <p:spPr>
          <a:xfrm>
            <a:off x="4667766" y="4176399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CLIC Mo-iris prototype</a:t>
            </a:r>
            <a:endParaRPr lang="en-GB" sz="1800" dirty="0">
              <a:solidFill>
                <a:srgbClr val="00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8913BB6-3DD7-0F00-EA15-7054EE83884B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28206" y="1417136"/>
            <a:ext cx="1879697" cy="113035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85F295D-5A77-1988-513C-5F8F0DDFEF2E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2273" y="2493797"/>
            <a:ext cx="2197213" cy="137167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E84C9A6-BC95-0DDD-3B0A-566BC571B93E}"/>
              </a:ext>
            </a:extLst>
          </p:cNvPr>
          <p:cNvSpPr txBox="1"/>
          <p:nvPr/>
        </p:nvSpPr>
        <p:spPr>
          <a:xfrm>
            <a:off x="8527716" y="4178823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P. McIntyre et al., IEEE TAS 19 (2009) 1380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E94BD0-999F-9597-E6B0-E9F2047DA078}"/>
              </a:ext>
            </a:extLst>
          </p:cNvPr>
          <p:cNvSpPr txBox="1"/>
          <p:nvPr/>
        </p:nvSpPr>
        <p:spPr>
          <a:xfrm>
            <a:off x="274971" y="5012047"/>
            <a:ext cx="117850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Composite cavities </a:t>
            </a:r>
            <a:r>
              <a:rPr lang="en-US" dirty="0"/>
              <a:t>exist and have been demonstrated.</a:t>
            </a:r>
          </a:p>
          <a:p>
            <a:r>
              <a:rPr lang="en-US" dirty="0">
                <a:solidFill>
                  <a:srgbClr val="FF0000"/>
                </a:solidFill>
              </a:rPr>
              <a:t>Joints</a:t>
            </a:r>
            <a:r>
              <a:rPr lang="en-US" dirty="0"/>
              <a:t> at low-current regions are standard practice even in SRF cavities (</a:t>
            </a:r>
            <a:r>
              <a:rPr lang="en-US" dirty="0" err="1"/>
              <a:t>ie</a:t>
            </a:r>
            <a:r>
              <a:rPr lang="en-US" dirty="0"/>
              <a:t> QWRs)</a:t>
            </a:r>
          </a:p>
          <a:p>
            <a:r>
              <a:rPr lang="en-US" dirty="0">
                <a:solidFill>
                  <a:srgbClr val="FF0000"/>
                </a:solidFill>
              </a:rPr>
              <a:t>Segmentation</a:t>
            </a:r>
            <a:r>
              <a:rPr lang="en-US" dirty="0"/>
              <a:t> at zero-current region is possible, see </a:t>
            </a:r>
            <a:r>
              <a:rPr lang="en-US"/>
              <a:t>device being designed at SLAC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48231A-113E-5628-2A6A-5C711CE1DF78}"/>
              </a:ext>
            </a:extLst>
          </p:cNvPr>
          <p:cNvGrpSpPr/>
          <p:nvPr/>
        </p:nvGrpSpPr>
        <p:grpSpPr>
          <a:xfrm>
            <a:off x="4909192" y="1282900"/>
            <a:ext cx="2502407" cy="4240773"/>
            <a:chOff x="7542442" y="167148"/>
            <a:chExt cx="2502407" cy="424077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1E85096-D7B7-02F6-FA47-93E979F211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-38403" t="-19959" r="-40837" b="-19163"/>
            <a:stretch/>
          </p:blipFill>
          <p:spPr>
            <a:xfrm>
              <a:off x="7542442" y="167148"/>
              <a:ext cx="2502407" cy="424077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837A911-986C-E49D-67FF-F42CA5F4930D}"/>
                </a:ext>
              </a:extLst>
            </p:cNvPr>
            <p:cNvSpPr txBox="1"/>
            <p:nvPr/>
          </p:nvSpPr>
          <p:spPr>
            <a:xfrm>
              <a:off x="8482977" y="848525"/>
              <a:ext cx="6126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00"/>
                  </a:solidFill>
                </a:rPr>
                <a:t>SC</a:t>
              </a:r>
              <a:endParaRPr lang="en-GB" b="1" dirty="0">
                <a:solidFill>
                  <a:srgbClr val="00000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2A92B17-E207-F1D8-9BE0-EC1AE23341DB}"/>
                </a:ext>
              </a:extLst>
            </p:cNvPr>
            <p:cNvSpPr txBox="1"/>
            <p:nvPr/>
          </p:nvSpPr>
          <p:spPr>
            <a:xfrm>
              <a:off x="8118132" y="1695940"/>
              <a:ext cx="6303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NC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9EB86CA-FC6E-391A-58D0-FD9089C1C627}"/>
                </a:ext>
              </a:extLst>
            </p:cNvPr>
            <p:cNvCxnSpPr>
              <a:cxnSpLocks/>
            </p:cNvCxnSpPr>
            <p:nvPr/>
          </p:nvCxnSpPr>
          <p:spPr>
            <a:xfrm>
              <a:off x="7777316" y="639302"/>
              <a:ext cx="190745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82BCDCE-8391-5A65-B529-58A0C204CCD0}"/>
                </a:ext>
              </a:extLst>
            </p:cNvPr>
            <p:cNvCxnSpPr>
              <a:cxnSpLocks/>
            </p:cNvCxnSpPr>
            <p:nvPr/>
          </p:nvCxnSpPr>
          <p:spPr>
            <a:xfrm>
              <a:off x="7794704" y="1285815"/>
              <a:ext cx="190745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DCC31E1-05BC-A474-154B-CAC1E4B76A1E}"/>
                </a:ext>
              </a:extLst>
            </p:cNvPr>
            <p:cNvCxnSpPr>
              <a:cxnSpLocks/>
            </p:cNvCxnSpPr>
            <p:nvPr/>
          </p:nvCxnSpPr>
          <p:spPr>
            <a:xfrm>
              <a:off x="7781298" y="2699244"/>
              <a:ext cx="190745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F66D78E0-43C4-E08C-6DE9-625CB1B31F37}"/>
                </a:ext>
              </a:extLst>
            </p:cNvPr>
            <p:cNvCxnSpPr>
              <a:cxnSpLocks/>
            </p:cNvCxnSpPr>
            <p:nvPr/>
          </p:nvCxnSpPr>
          <p:spPr>
            <a:xfrm>
              <a:off x="7767892" y="4112673"/>
              <a:ext cx="190745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D50ED80B-CAAE-A66A-562C-9AAEF819E0D5}"/>
                </a:ext>
              </a:extLst>
            </p:cNvPr>
            <p:cNvCxnSpPr>
              <a:cxnSpLocks/>
            </p:cNvCxnSpPr>
            <p:nvPr/>
          </p:nvCxnSpPr>
          <p:spPr>
            <a:xfrm>
              <a:off x="7762042" y="3367097"/>
              <a:ext cx="190745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956ADBB-4A1B-7521-B7AE-1C7BDCA750EC}"/>
                </a:ext>
              </a:extLst>
            </p:cNvPr>
            <p:cNvSpPr txBox="1"/>
            <p:nvPr/>
          </p:nvSpPr>
          <p:spPr>
            <a:xfrm>
              <a:off x="7762042" y="237515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</a:t>
              </a:r>
              <a:endParaRPr lang="en-GB" b="1" dirty="0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08FAF7-C235-61A3-3EED-DE17F2B9E2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C5A75F-2CC0-3C7C-7A07-361CE9F949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83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A1197-3A1C-4EC5-BE74-D26D36A11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SC and NC have the same power consumption?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E2E69F-AC14-4228-A7FE-68E519812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610970"/>
            <a:ext cx="11958400" cy="5667911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Linear collider RF systems fall in two categories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Despite the ~10</a:t>
            </a:r>
            <a:r>
              <a:rPr lang="en-US" sz="2400" baseline="30000" dirty="0"/>
              <a:t>6</a:t>
            </a:r>
            <a:r>
              <a:rPr lang="en-US" sz="2400" dirty="0"/>
              <a:t> difference in quality factor, (~10</a:t>
            </a:r>
            <a:r>
              <a:rPr lang="en-US" sz="2400" baseline="30000" dirty="0"/>
              <a:t>3</a:t>
            </a:r>
            <a:r>
              <a:rPr lang="en-US" sz="2400" dirty="0"/>
              <a:t> considering </a:t>
            </a:r>
            <a:r>
              <a:rPr lang="en-US" sz="2400" dirty="0" err="1"/>
              <a:t>cryo</a:t>
            </a:r>
            <a:r>
              <a:rPr lang="en-US" sz="2400" dirty="0"/>
              <a:t> efficiency), </a:t>
            </a:r>
            <a:r>
              <a:rPr lang="en-US" sz="2400" dirty="0">
                <a:solidFill>
                  <a:srgbClr val="FF0000"/>
                </a:solidFill>
              </a:rPr>
              <a:t>pulsing at low duty factor </a:t>
            </a:r>
            <a:r>
              <a:rPr lang="en-US" sz="2400" dirty="0"/>
              <a:t>allows reducing the average consumption for NC accelerating structures down to the SC level – which cannot be effectively be pulsed</a:t>
            </a:r>
          </a:p>
          <a:p>
            <a:r>
              <a:rPr lang="en-US" sz="2400" dirty="0"/>
              <a:t>We want to verify whether </a:t>
            </a:r>
            <a:r>
              <a:rPr lang="en-US" sz="2400" dirty="0">
                <a:solidFill>
                  <a:srgbClr val="FF0000"/>
                </a:solidFill>
              </a:rPr>
              <a:t>HTS in pulsed RF mode </a:t>
            </a:r>
            <a:r>
              <a:rPr lang="en-US" sz="2400" dirty="0"/>
              <a:t>allows a further power gain compared to both Nb and Cu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2A230-32E5-45DE-9D94-27E492A7E2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24DDB-1379-4C50-A2D5-719D603433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E1785-E1B1-4982-A4E7-054389FAA5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2BF74C-28B2-4F1A-87B5-783E169F5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056" y="1659756"/>
            <a:ext cx="4720280" cy="8439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93C7337-BD8C-4DBF-9D24-DB9F128A808F}"/>
              </a:ext>
            </a:extLst>
          </p:cNvPr>
          <p:cNvSpPr txBox="1"/>
          <p:nvPr/>
        </p:nvSpPr>
        <p:spPr>
          <a:xfrm>
            <a:off x="763232" y="2688267"/>
            <a:ext cx="5293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SC niobium, Q</a:t>
            </a:r>
            <a:r>
              <a:rPr lang="en-US" baseline="-25000" dirty="0">
                <a:solidFill>
                  <a:srgbClr val="000000"/>
                </a:solidFill>
              </a:rPr>
              <a:t>0</a:t>
            </a:r>
            <a:r>
              <a:rPr lang="en-US" dirty="0">
                <a:solidFill>
                  <a:srgbClr val="000000"/>
                </a:solidFill>
                <a:sym typeface="Symbol" panose="05050102010706020507" pitchFamily="18" charset="2"/>
              </a:rPr>
              <a:t>10</a:t>
            </a:r>
            <a:r>
              <a:rPr lang="en-US" baseline="30000" dirty="0">
                <a:solidFill>
                  <a:srgbClr val="000000"/>
                </a:solidFill>
                <a:sym typeface="Symbol" panose="05050102010706020507" pitchFamily="18" charset="2"/>
              </a:rPr>
              <a:t>10</a:t>
            </a:r>
            <a:r>
              <a:rPr lang="en-US" dirty="0">
                <a:solidFill>
                  <a:srgbClr val="000000"/>
                </a:solidFill>
              </a:rPr>
              <a:t>, 35 MV/m, CW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EE82ED-872C-4476-9FDC-980A0BD0EFD9}"/>
              </a:ext>
            </a:extLst>
          </p:cNvPr>
          <p:cNvSpPr txBox="1"/>
          <p:nvPr/>
        </p:nvSpPr>
        <p:spPr>
          <a:xfrm>
            <a:off x="6096000" y="3665024"/>
            <a:ext cx="5439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NC copper, Q</a:t>
            </a:r>
            <a:r>
              <a:rPr lang="en-US" baseline="-25000" dirty="0">
                <a:solidFill>
                  <a:srgbClr val="000000"/>
                </a:solidFill>
              </a:rPr>
              <a:t>0</a:t>
            </a:r>
            <a:r>
              <a:rPr lang="en-US" dirty="0">
                <a:solidFill>
                  <a:srgbClr val="000000"/>
                </a:solidFill>
                <a:sym typeface="Symbol" panose="05050102010706020507" pitchFamily="18" charset="2"/>
              </a:rPr>
              <a:t>10</a:t>
            </a:r>
            <a:r>
              <a:rPr lang="en-US" baseline="30000" dirty="0">
                <a:solidFill>
                  <a:srgbClr val="000000"/>
                </a:solidFill>
                <a:sym typeface="Symbol" panose="05050102010706020507" pitchFamily="18" charset="2"/>
              </a:rPr>
              <a:t>4</a:t>
            </a:r>
            <a:r>
              <a:rPr lang="en-US" dirty="0">
                <a:solidFill>
                  <a:srgbClr val="000000"/>
                </a:solidFill>
              </a:rPr>
              <a:t>, 100 MV/m, pulsed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48E759-25ED-8AB3-AEA3-3FAB86C333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413"/>
          <a:stretch/>
        </p:blipFill>
        <p:spPr>
          <a:xfrm>
            <a:off x="7365773" y="1228946"/>
            <a:ext cx="3260186" cy="23838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63B24C2-2658-6B30-4617-2954F69D92A9}"/>
                  </a:ext>
                </a:extLst>
              </p:cNvPr>
              <p:cNvSpPr txBox="1"/>
              <p:nvPr/>
            </p:nvSpPr>
            <p:spPr>
              <a:xfrm>
                <a:off x="1955834" y="3494062"/>
                <a:ext cx="3327366" cy="526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</m:t>
                        </m:r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b="0" dirty="0">
                    <a:solidFill>
                      <a:srgbClr val="000000"/>
                    </a:solidFill>
                  </a:rPr>
                  <a:t>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p>
                      <m:sSupPr>
                        <m:ctrlP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63B24C2-2658-6B30-4617-2954F69D92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5834" y="3494062"/>
                <a:ext cx="3327366" cy="526939"/>
              </a:xfrm>
              <a:prstGeom prst="rect">
                <a:avLst/>
              </a:prstGeom>
              <a:blipFill>
                <a:blip r:embed="rId4"/>
                <a:stretch>
                  <a:fillRect b="-2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4846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72AD1-0BA4-6443-510E-5E08B51C3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C3, a new kid on the block?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363423-C623-B193-3148-5DCB330E855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BE8CD5-DECA-8BB7-48C5-6561F8AF2B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Sergio Calatroni - CERN | HTS at high-gradient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D7E772-EF8B-F968-19A9-3D03C49784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A2AA86-F3C8-806A-32AE-59B4EB9448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933" y="501651"/>
            <a:ext cx="10389195" cy="58495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4D87F1-816B-9052-4E54-74B2614E2EDE}"/>
              </a:ext>
            </a:extLst>
          </p:cNvPr>
          <p:cNvSpPr txBox="1"/>
          <p:nvPr/>
        </p:nvSpPr>
        <p:spPr>
          <a:xfrm>
            <a:off x="9469226" y="60394"/>
            <a:ext cx="259077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hlinkClick r:id="rId3"/>
              </a:rPr>
              <a:t>More info on C</a:t>
            </a:r>
            <a:r>
              <a:rPr lang="en-US" sz="2000" baseline="30000" dirty="0">
                <a:hlinkClick r:id="rId3"/>
              </a:rPr>
              <a:t>3</a:t>
            </a:r>
            <a:r>
              <a:rPr lang="en-US" sz="2000" dirty="0">
                <a:hlinkClick r:id="rId3"/>
              </a:rPr>
              <a:t> here</a:t>
            </a:r>
            <a:endParaRPr lang="en-GB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E27B54-BB33-7CDD-7DEF-B9B622743CA3}"/>
              </a:ext>
            </a:extLst>
          </p:cNvPr>
          <p:cNvSpPr txBox="1"/>
          <p:nvPr/>
        </p:nvSpPr>
        <p:spPr>
          <a:xfrm>
            <a:off x="10132869" y="5953999"/>
            <a:ext cx="192713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From: Emilio Nanni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D02924-BCDC-5791-FCB7-76B27071D2FF}"/>
              </a:ext>
            </a:extLst>
          </p:cNvPr>
          <p:cNvSpPr txBox="1"/>
          <p:nvPr/>
        </p:nvSpPr>
        <p:spPr>
          <a:xfrm>
            <a:off x="6282473" y="4682370"/>
            <a:ext cx="4482140" cy="1015663"/>
          </a:xfrm>
          <a:prstGeom prst="rect">
            <a:avLst/>
          </a:prstGeom>
          <a:solidFill>
            <a:schemeClr val="bg1"/>
          </a:solidFill>
          <a:ln>
            <a:solidFill>
              <a:srgbClr val="F207C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00"/>
                </a:solidFill>
              </a:rPr>
              <a:t>Improvements in Q factor compared to copper could pave the way for energy savings</a:t>
            </a:r>
            <a:endParaRPr lang="en-GB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408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BAF74-CE3D-AC3C-2F30-C4CDCC710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 of HIGHEST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71AB7D-0601-33CE-B82A-80CE21859AB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94674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rgbClr val="000000"/>
          </a:solidFill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3.xml><?xml version="1.0" encoding="utf-8"?>
<a:theme xmlns:a="http://schemas.openxmlformats.org/drawingml/2006/main" name="1_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4.xml><?xml version="1.0" encoding="utf-8"?>
<a:theme xmlns:a="http://schemas.openxmlformats.org/drawingml/2006/main" name="2_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i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Tema di 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ma di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2673</TotalTime>
  <Words>4066</Words>
  <Application>Microsoft Office PowerPoint</Application>
  <PresentationFormat>Widescreen</PresentationFormat>
  <Paragraphs>773</Paragraphs>
  <Slides>64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21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90" baseType="lpstr">
      <vt:lpstr>Arial</vt:lpstr>
      <vt:lpstr>Arial Narrow</vt:lpstr>
      <vt:lpstr>Avenir Book</vt:lpstr>
      <vt:lpstr>Avenir Heavy</vt:lpstr>
      <vt:lpstr>Avenir Light</vt:lpstr>
      <vt:lpstr>Calibri</vt:lpstr>
      <vt:lpstr>Calibri (Textkörper)</vt:lpstr>
      <vt:lpstr>Cambria Math</vt:lpstr>
      <vt:lpstr>Courier New</vt:lpstr>
      <vt:lpstr>Lato</vt:lpstr>
      <vt:lpstr>Lato Black</vt:lpstr>
      <vt:lpstr>Montserrat</vt:lpstr>
      <vt:lpstr>Montserrat ExtraBold</vt:lpstr>
      <vt:lpstr>Montserrat SemiBold</vt:lpstr>
      <vt:lpstr>Open Sans Bold</vt:lpstr>
      <vt:lpstr>Optima</vt:lpstr>
      <vt:lpstr>SFSS1095</vt:lpstr>
      <vt:lpstr>Symbol</vt:lpstr>
      <vt:lpstr>Times</vt:lpstr>
      <vt:lpstr>Times New Roman</vt:lpstr>
      <vt:lpstr>Wingdings</vt:lpstr>
      <vt:lpstr>CERNCorporate16-9</vt:lpstr>
      <vt:lpstr>I.FAST Custom Slides</vt:lpstr>
      <vt:lpstr>1_I.FAST Custom Slides</vt:lpstr>
      <vt:lpstr>2_I.FAST Custom Slides</vt:lpstr>
      <vt:lpstr>Equation</vt:lpstr>
      <vt:lpstr>HIGHEST: high-gradient, high-temperature superconductors </vt:lpstr>
      <vt:lpstr>A view on Linear Colliders</vt:lpstr>
      <vt:lpstr>The Compact Linear Collider (CLIC)</vt:lpstr>
      <vt:lpstr>The ILC250 accelerator facility</vt:lpstr>
      <vt:lpstr>From JoAnne Hewett, FCC week 2024</vt:lpstr>
      <vt:lpstr>Power and energy: future colliders</vt:lpstr>
      <vt:lpstr>How can SC and NC have the same power consumption?</vt:lpstr>
      <vt:lpstr>C3, a new kid on the block?</vt:lpstr>
      <vt:lpstr>Background of HIGHEST</vt:lpstr>
      <vt:lpstr>HTS for the FCC-hh beam screen</vt:lpstr>
      <vt:lpstr>Two material choices</vt:lpstr>
      <vt:lpstr>Development of soldering technology</vt:lpstr>
      <vt:lpstr>Validation of RF performance (UPC - ICMAB)</vt:lpstr>
      <vt:lpstr>First real cavity, f9 GHz</vt:lpstr>
      <vt:lpstr>First published physics results with an HTS coated cavity</vt:lpstr>
      <vt:lpstr>Other results from CAPP</vt:lpstr>
      <vt:lpstr>Goals of HIGHEST</vt:lpstr>
      <vt:lpstr>ICMAB – UPC: testing at higher RF power</vt:lpstr>
      <vt:lpstr>Literature review</vt:lpstr>
      <vt:lpstr>Literature review - II</vt:lpstr>
      <vt:lpstr>High-gradient testing at SLAC – supported by I.FAST IIF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possible future ?</vt:lpstr>
      <vt:lpstr>Muon Collider</vt:lpstr>
      <vt:lpstr>Muon collider</vt:lpstr>
      <vt:lpstr>Final remarks</vt:lpstr>
      <vt:lpstr>PowerPoint Presentation</vt:lpstr>
      <vt:lpstr>High-temperature Superconductors</vt:lpstr>
      <vt:lpstr>Superconductors zoo</vt:lpstr>
      <vt:lpstr>Zoo of superconductors</vt:lpstr>
      <vt:lpstr>Zoo of superconductors</vt:lpstr>
      <vt:lpstr>First: a caveat</vt:lpstr>
      <vt:lpstr>REBCO coated conductors</vt:lpstr>
      <vt:lpstr>Type II superconductors</vt:lpstr>
      <vt:lpstr>Vortex pinning</vt:lpstr>
      <vt:lpstr>Various producers of CCs</vt:lpstr>
      <vt:lpstr>HTS coating technologies</vt:lpstr>
      <vt:lpstr>Some theory background: fluxon motion in RF</vt:lpstr>
      <vt:lpstr>RF when an external magnetic field is present</vt:lpstr>
      <vt:lpstr>Coating process I</vt:lpstr>
      <vt:lpstr>Coating process II</vt:lpstr>
      <vt:lpstr>Scaling to lower frequency</vt:lpstr>
      <vt:lpstr>Surface impedance: the key </vt:lpstr>
      <vt:lpstr>New kid on the blocks: the C3 study @ SLAC</vt:lpstr>
      <vt:lpstr>Flux pinnining</vt:lpstr>
      <vt:lpstr>HTS tape at 8 GHz (dielectric resonator) and 50 K</vt:lpstr>
      <vt:lpstr>Effect of magnetic field: fluxon losses in RF</vt:lpstr>
      <vt:lpstr>Predicted surface resistance of HTS in 16 T field</vt:lpstr>
      <vt:lpstr>Cryogenic losses: SRF aimed at energy saving compared to NRF</vt:lpstr>
      <vt:lpstr>Low-power RF measurements</vt:lpstr>
      <vt:lpstr>HTS for axion searches</vt:lpstr>
      <vt:lpstr>First results at SLAC, at low gradient</vt:lpstr>
      <vt:lpstr>Preliminary SLAC results at high-gradient I</vt:lpstr>
      <vt:lpstr>Preliminary SLAC results at high-gradient II</vt:lpstr>
      <vt:lpstr>First device validation – supported by I.FAST Innovation Fund </vt:lpstr>
      <vt:lpstr>Axion cavity as earlier demonstrator</vt:lpstr>
      <vt:lpstr>PowerPoint Presentation</vt:lpstr>
      <vt:lpstr>PowerPoint Presentation</vt:lpstr>
      <vt:lpstr>Possible practical implementation of HTS tape-coated cavities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Sergio Calatroni</cp:lastModifiedBy>
  <cp:revision>422</cp:revision>
  <dcterms:created xsi:type="dcterms:W3CDTF">2012-11-30T11:04:26Z</dcterms:created>
  <dcterms:modified xsi:type="dcterms:W3CDTF">2024-07-04T16:27:49Z</dcterms:modified>
</cp:coreProperties>
</file>