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omments/modernComment_3AB_66993B19.xml" ContentType="application/vnd.ms-powerpoint.comments+xml"/>
  <Override PartName="/ppt/comments/modernComment_3B0_819F2F67.xml" ContentType="application/vnd.ms-powerpoint.comment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949" r:id="rId4"/>
    <p:sldId id="268" r:id="rId5"/>
    <p:sldId id="278" r:id="rId6"/>
    <p:sldId id="279" r:id="rId7"/>
    <p:sldId id="280" r:id="rId8"/>
    <p:sldId id="950" r:id="rId9"/>
    <p:sldId id="269" r:id="rId10"/>
    <p:sldId id="281" r:id="rId11"/>
    <p:sldId id="951" r:id="rId12"/>
    <p:sldId id="940" r:id="rId13"/>
    <p:sldId id="860" r:id="rId14"/>
    <p:sldId id="441" r:id="rId15"/>
    <p:sldId id="693" r:id="rId16"/>
    <p:sldId id="939" r:id="rId17"/>
    <p:sldId id="790" r:id="rId18"/>
    <p:sldId id="952" r:id="rId19"/>
    <p:sldId id="941" r:id="rId20"/>
    <p:sldId id="943" r:id="rId21"/>
    <p:sldId id="953" r:id="rId22"/>
    <p:sldId id="531" r:id="rId23"/>
    <p:sldId id="948" r:id="rId24"/>
    <p:sldId id="932" r:id="rId25"/>
    <p:sldId id="944" r:id="rId26"/>
    <p:sldId id="945" r:id="rId27"/>
    <p:sldId id="956" r:id="rId28"/>
    <p:sldId id="957" r:id="rId29"/>
    <p:sldId id="954" r:id="rId30"/>
    <p:sldId id="955" r:id="rId31"/>
    <p:sldId id="959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resa Puig" initials="TP" lastIdx="1" clrIdx="0">
    <p:extLst>
      <p:ext uri="{19B8F6BF-5375-455C-9EA6-DF929625EA0E}">
        <p15:presenceInfo xmlns:p15="http://schemas.microsoft.com/office/powerpoint/2012/main" userId="Teresa Pui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9" d="100"/>
          <a:sy n="99" d="100"/>
        </p:scale>
        <p:origin x="78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5-06T19:42:26.332" idx="1">
    <p:pos x="6821" y="-309"/>
    <p:text>Performed with all layers (explain heater, etc.)</p:text>
    <p:extLst mod="1">
      <p:ext uri="{C676402C-5697-4E1C-873F-D02D1690AC5C}">
        <p15:threadingInfo xmlns:p15="http://schemas.microsoft.com/office/powerpoint/2012/main" timeZoneBias="-120"/>
      </p:ext>
    </p:extLst>
  </p:cm>
</p:cmLst>
</file>

<file path=ppt/comments/modernComment_3AB_66993B1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23A96D2-6C75-6149-ED22-BBFE1DF9D846}" authorId="{C51549AB-C894-5A9A-844F-D47B2E2D400F}" created="2021-11-24T10:04:12.674">
    <pc:sldMkLst xmlns:pc="http://schemas.microsoft.com/office/powerpoint/2013/main/command">
      <pc:docMk/>
      <pc:sldMk cId="419947937" sldId="693"/>
    </pc:sldMkLst>
    <p188:pos x="15875" y="15875"/>
    <p188:txBody>
      <a:bodyPr/>
      <a:lstStyle/>
      <a:p>
        <a:r>
          <a:rPr lang="en-US"/>
          <a:t>The REBCO used on the cavity showed a slight under-performance</a:t>
        </a:r>
      </a:p>
    </p188:txBody>
  </p188:cm>
  <p188:cm id="{AECE985A-50A3-B53E-FF24-6494BD69A463}" authorId="{C51549AB-C894-5A9A-844F-D47B2E2D400F}" created="2021-11-24T12:11:13.528">
    <pc:sldMkLst xmlns:pc="http://schemas.microsoft.com/office/powerpoint/2013/main/command">
      <pc:docMk/>
      <pc:sldMk cId="419947937" sldId="693"/>
    </pc:sldMkLst>
    <p188:pos x="576263" y="-15875"/>
    <p188:txBody>
      <a:bodyPr/>
      <a:lstStyle/>
      <a:p>
        <a:r>
          <a:rPr lang="en-US"/>
          <a:t>are Rs values extrapolated from the Q measurements of the cavity</a:t>
        </a:r>
      </a:p>
    </p188:txBody>
  </p188:cm>
</p188:cmLst>
</file>

<file path=ppt/comments/modernComment_3B0_819F2F6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9DEB0D8B-D432-4359-8B5F-098CC5B2B5EE}" authorId="{2C473E86-1B1E-3F8F-691A-834442C16878}" created="2024-05-06T00:45:30.908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174693223" sldId="944"/>
      <ac:spMk id="44" creationId="{2FDAC140-7C0C-6930-DE0D-D5D69C6BD9CA}"/>
    </ac:deMkLst>
    <p188:txBody>
      <a:bodyPr/>
      <a:lstStyle/>
      <a:p>
        <a:r>
          <a:rPr lang="en-US"/>
          <a:t>- Transversal asymmetry
- Longitudinal asymmetry
</a:t>
        </a:r>
      </a:p>
    </p188:txBody>
  </p188:cm>
</p188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050571-A866-4B80-B458-7971EEE5B8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4096015-7763-4E10-9425-A9715AC51E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3A42D4B-9591-40CE-B080-F93007297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531B-BA67-40DC-A80B-983F2887D0DA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FA9DC54-B220-4A1A-8245-AB62A7319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850384E-4877-4E0C-929E-875943276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743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A955D4-8A19-4B80-865B-9AE518FDF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D4004B7-CDC7-49EB-9C5C-92F3EAC82C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29BCF39-9378-4B69-A56D-7D44C043C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531B-BA67-40DC-A80B-983F2887D0DA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44D6668-0673-4872-A048-6D0A74413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C2C7E3B-000D-429C-9ABC-77CADDEAF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370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1EAE1FF-D1E8-4066-8409-5EEA1CB70C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5464B56-53EB-4C47-9556-6DE4132732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21CC4FC-7F00-4DC4-854B-AD951D24A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531B-BA67-40DC-A80B-983F2887D0DA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D65726A-0913-44FC-A0BA-CBDDAF4C0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8495991-A2DE-459E-9984-9D35DB62F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276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105D2638-AA5E-4135-B4CB-6C6D1174069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8334" y="99003"/>
            <a:ext cx="6225848" cy="5465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r>
              <a:rPr lang="en-US" dirty="0"/>
              <a:t>Subtitle: </a:t>
            </a:r>
            <a:r>
              <a:rPr lang="en-US" dirty="0" err="1"/>
              <a:t>subsubtitle</a:t>
            </a:r>
            <a:endParaRPr lang="en-US" dirty="0"/>
          </a:p>
        </p:txBody>
      </p:sp>
      <p:sp>
        <p:nvSpPr>
          <p:cNvPr id="9" name="Marcador de fecha 3">
            <a:extLst>
              <a:ext uri="{FF2B5EF4-FFF2-40B4-BE49-F238E27FC236}">
                <a16:creationId xmlns:a16="http://schemas.microsoft.com/office/drawing/2014/main" id="{8D38B4CC-70D2-4B7E-B2B4-FC32ABD926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6889" y="6421923"/>
            <a:ext cx="10245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May 7, 2024</a:t>
            </a:r>
            <a:endParaRPr lang="es-ES"/>
          </a:p>
        </p:txBody>
      </p:sp>
      <p:sp>
        <p:nvSpPr>
          <p:cNvPr id="10" name="Marcador de pie de página 4">
            <a:extLst>
              <a:ext uri="{FF2B5EF4-FFF2-40B4-BE49-F238E27FC236}">
                <a16:creationId xmlns:a16="http://schemas.microsoft.com/office/drawing/2014/main" id="{27F29982-88BE-411F-A12C-7BF960B9D8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0043" y="6430237"/>
            <a:ext cx="59519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REBCO coating for the RADES haloscope – Neil Lamas</a:t>
            </a:r>
            <a:endParaRPr lang="es-ES" dirty="0"/>
          </a:p>
        </p:txBody>
      </p:sp>
      <p:sp>
        <p:nvSpPr>
          <p:cNvPr id="11" name="Marcador de número de diapositiva 5">
            <a:extLst>
              <a:ext uri="{FF2B5EF4-FFF2-40B4-BE49-F238E27FC236}">
                <a16:creationId xmlns:a16="http://schemas.microsoft.com/office/drawing/2014/main" id="{8BB7EE6E-7E5B-4822-B3C0-5DFA70357D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32472" y="6430238"/>
            <a:ext cx="9213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F220D53-6C35-4397-96BF-79B7372B2B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3835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96280B-B627-42EE-8E23-1AF60DCE8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104039C-6CF0-49C9-BE1B-84E6B97E0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6A8863C-1789-4BCF-BFE4-F97EC6B72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531B-BA67-40DC-A80B-983F2887D0DA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F1688B4-321D-42F1-B7D3-521C917CB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7B6C209-801A-4DC1-8CD4-6CAB4FEE0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277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664D38-37BF-43B9-BE98-24246EB4E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FD1FB93-C479-4C03-AFBD-BF5709FEC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36E4EC8-9FC8-432D-A731-BEF6E3FE7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531B-BA67-40DC-A80B-983F2887D0DA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A609789-0E0D-4A80-92C2-9F858FF0C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AA6543F-72B9-459A-9355-C5C530A58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294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EE2189-A54C-41E4-85B2-89DB6A5DF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A70ECC-8989-4B2B-9951-D1056B1828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FB8E5DD-AB41-46B6-9025-26C920E652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F52C1C9-5A1D-4A85-B021-F522AC2DA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531B-BA67-40DC-A80B-983F2887D0DA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70187AB-0833-471D-92BB-90357B2B9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F18BEEA-3EAE-40DB-B2E4-23D95C8BC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750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ABB0CE-1301-48D9-BD75-7501AFDDB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8AA78F-6254-4553-A771-A6D3B45A06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399EF33-83CD-45AE-88E4-358EA00684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292383D-7F15-448F-B7E1-FA9A756DA4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B0B622F-3315-488C-B280-52904B5F4B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14D17C3-8A2F-4B8F-BA4B-922DCA4C9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531B-BA67-40DC-A80B-983F2887D0DA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53572D5-A612-4098-95A4-C867805B3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F6F3AEA-0E96-457F-B580-FFB162E02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814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26B783-31F5-44AF-B585-69548F6C3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97CAC76-52D4-4BA8-B92B-83039B136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531B-BA67-40DC-A80B-983F2887D0DA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B08A67C-EEA3-4E65-B046-C0CBBB036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177EFBE-CFA6-4BBF-98E4-6471D9199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030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F8500D8-8905-4822-A682-C842D7018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531B-BA67-40DC-A80B-983F2887D0DA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22C536-D299-484D-A7E6-662C67479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FF863D8-2A70-470B-8FE6-0CC97D203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456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E9BD39-1975-4893-A786-93DEB049C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F2EA1A0-2829-4595-AC10-819DAF024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D7DDD90-B446-4DB4-8F22-FBD7F26F81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F5BDCF3-FF59-4FA9-ADFD-61423A0E4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531B-BA67-40DC-A80B-983F2887D0DA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A617226-54E9-431F-B4D7-0D77F731A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4E064C9-FDAA-4F62-9DC4-D55EF8624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209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08D42D-D1FE-43BC-B34F-ACF8C3083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F320C26-7BBD-4131-8476-DBCA4F826C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AAF1309-8F71-4D1E-A532-74B918716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1590086-5FD1-403A-8AA2-37DB466D4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5531B-BA67-40DC-A80B-983F2887D0DA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E7C82D4-0AFD-499D-B038-0BA61A7A7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4E209DC-2B88-4A07-BF80-0011C200B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818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E4E7BDB-B303-4C26-B980-231294866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DDCEDE4-EC61-4054-A670-07DDD9E9BA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7A02B2-AB39-45BF-97CF-F425C18351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5531B-BA67-40DC-A80B-983F2887D0DA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DBB29B0-3A89-4206-B078-06AB259828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7918DBF-62C7-468C-9109-7C3C28538E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4045D-E3DA-4BD4-96C3-553C84FE6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422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6" Type="http://schemas.openxmlformats.org/officeDocument/2006/relationships/image" Target="../media/image110.png"/><Relationship Id="rId5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microsoft.com/office/2018/10/relationships/comments" Target="../comments/modernComment_3AB_66993B19.xml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56.png"/><Relationship Id="rId3" Type="http://schemas.openxmlformats.org/officeDocument/2006/relationships/tags" Target="../tags/tag5.xml"/><Relationship Id="rId7" Type="http://schemas.openxmlformats.org/officeDocument/2006/relationships/image" Target="../media/image41.png"/><Relationship Id="rId12" Type="http://schemas.openxmlformats.org/officeDocument/2006/relationships/image" Target="../media/image551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40.png"/><Relationship Id="rId11" Type="http://schemas.openxmlformats.org/officeDocument/2006/relationships/image" Target="../media/image541.png"/><Relationship Id="rId5" Type="http://schemas.openxmlformats.org/officeDocument/2006/relationships/image" Target="../media/image39.png"/><Relationship Id="rId15" Type="http://schemas.openxmlformats.org/officeDocument/2006/relationships/image" Target="../media/image43.png"/><Relationship Id="rId10" Type="http://schemas.openxmlformats.org/officeDocument/2006/relationships/image" Target="../media/image531.png"/><Relationship Id="rId4" Type="http://schemas.openxmlformats.org/officeDocument/2006/relationships/slideLayout" Target="../slideLayouts/slideLayout1.xml"/><Relationship Id="rId14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41.png"/><Relationship Id="rId7" Type="http://schemas.openxmlformats.org/officeDocument/2006/relationships/image" Target="../media/image4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image" Target="../media/image32.jpeg"/><Relationship Id="rId4" Type="http://schemas.openxmlformats.org/officeDocument/2006/relationships/image" Target="../media/image44.png"/><Relationship Id="rId9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52.jpg"/><Relationship Id="rId7" Type="http://schemas.microsoft.com/office/2018/10/relationships/comments" Target="../comments/modernComment_3B0_819F2F67.xml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6.emf"/><Relationship Id="rId4" Type="http://schemas.openxmlformats.org/officeDocument/2006/relationships/image" Target="../media/image55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2.png"/><Relationship Id="rId4" Type="http://schemas.openxmlformats.org/officeDocument/2006/relationships/image" Target="../media/image6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>
            <a:extLst>
              <a:ext uri="{FF2B5EF4-FFF2-40B4-BE49-F238E27FC236}">
                <a16:creationId xmlns:a16="http://schemas.microsoft.com/office/drawing/2014/main" id="{2BA43609-307B-45B8-80F6-7A2430F52CA5}"/>
              </a:ext>
            </a:extLst>
          </p:cNvPr>
          <p:cNvSpPr/>
          <p:nvPr/>
        </p:nvSpPr>
        <p:spPr>
          <a:xfrm>
            <a:off x="0" y="824442"/>
            <a:ext cx="1219200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en-GB" sz="4000" b="1" dirty="0">
                <a:solidFill>
                  <a:srgbClr val="403A6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HTS soldering &amp; preliminary characterization</a:t>
            </a:r>
            <a:endParaRPr lang="en-US" sz="4000" b="1" dirty="0">
              <a:solidFill>
                <a:srgbClr val="403A60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5" name="Picture 2" descr="http://icmab.es/images/logos/DOWNLOAD/FILES/OCHOA_CSIC-COLOR.png">
            <a:extLst>
              <a:ext uri="{FF2B5EF4-FFF2-40B4-BE49-F238E27FC236}">
                <a16:creationId xmlns:a16="http://schemas.microsoft.com/office/drawing/2014/main" id="{AFE67C65-29BE-45A9-A174-E0087753F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715" y="4270069"/>
            <a:ext cx="2061995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4" descr="logoBadgeWeb.eps">
            <a:extLst>
              <a:ext uri="{FF2B5EF4-FFF2-40B4-BE49-F238E27FC236}">
                <a16:creationId xmlns:a16="http://schemas.microsoft.com/office/drawing/2014/main" id="{F9268039-3F3D-45D3-B768-84EF63B03F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/>
        </p:blipFill>
        <p:spPr>
          <a:xfrm>
            <a:off x="3422719" y="2313635"/>
            <a:ext cx="1293986" cy="144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7B47092-3F42-4182-B09B-7F5A2174DB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407" y="2313635"/>
            <a:ext cx="2880000" cy="1440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5B531D2-148C-4256-92B2-3BE9ED6AFC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1680" y="4607488"/>
            <a:ext cx="4636655" cy="765162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33BD7F44-87E2-404A-840B-E0F56E4E05BF}"/>
              </a:ext>
            </a:extLst>
          </p:cNvPr>
          <p:cNvSpPr/>
          <p:nvPr/>
        </p:nvSpPr>
        <p:spPr>
          <a:xfrm>
            <a:off x="421508" y="6105080"/>
            <a:ext cx="72964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kern="0" dirty="0">
                <a:solidFill>
                  <a:srgbClr val="4F81BD">
                    <a:lumMod val="75000"/>
                  </a:srgbClr>
                </a:solidFill>
              </a:rPr>
              <a:t>HIGHEST” High-Temperature High-Gradient Superconductors</a:t>
            </a:r>
          </a:p>
          <a:p>
            <a:r>
              <a:rPr lang="en-US" b="1" i="1" kern="0" dirty="0">
                <a:solidFill>
                  <a:srgbClr val="4F81BD">
                    <a:lumMod val="75000"/>
                  </a:srgbClr>
                </a:solidFill>
              </a:rPr>
              <a:t>2024 – 07 – 05 CERN</a:t>
            </a:r>
            <a:endParaRPr lang="de-DE" b="1" i="1" kern="0"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2630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n 28">
            <a:extLst>
              <a:ext uri="{FF2B5EF4-FFF2-40B4-BE49-F238E27FC236}">
                <a16:creationId xmlns:a16="http://schemas.microsoft.com/office/drawing/2014/main" id="{32FACD44-0AFC-4292-AB29-EF9D65B6E2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8007" y="95861"/>
            <a:ext cx="2157583" cy="719195"/>
          </a:xfrm>
          <a:prstGeom prst="rect">
            <a:avLst/>
          </a:prstGeom>
        </p:spPr>
      </p:pic>
      <p:pic>
        <p:nvPicPr>
          <p:cNvPr id="30" name="Image 4" descr="logoBadgeWeb.eps">
            <a:extLst>
              <a:ext uri="{FF2B5EF4-FFF2-40B4-BE49-F238E27FC236}">
                <a16:creationId xmlns:a16="http://schemas.microsoft.com/office/drawing/2014/main" id="{F3F6D661-BC1F-4B09-B9BB-DF09A33CC8C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/>
        </p:blipFill>
        <p:spPr>
          <a:xfrm>
            <a:off x="10771423" y="815056"/>
            <a:ext cx="1293986" cy="1440000"/>
          </a:xfrm>
          <a:prstGeom prst="rect">
            <a:avLst/>
          </a:prstGeom>
        </p:spPr>
      </p:pic>
      <p:graphicFrame>
        <p:nvGraphicFramePr>
          <p:cNvPr id="37" name="Objeto 36">
            <a:extLst>
              <a:ext uri="{FF2B5EF4-FFF2-40B4-BE49-F238E27FC236}">
                <a16:creationId xmlns:a16="http://schemas.microsoft.com/office/drawing/2014/main" id="{7780C41C-BF24-47A6-9A7D-0B54D7C911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6096193"/>
              </p:ext>
            </p:extLst>
          </p:nvPr>
        </p:nvGraphicFramePr>
        <p:xfrm>
          <a:off x="2272379" y="926844"/>
          <a:ext cx="7266196" cy="5558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Graph" r:id="rId5" imgW="3558675" imgH="2722299" progId="Origin95.Graph">
                  <p:embed/>
                </p:oleObj>
              </mc:Choice>
              <mc:Fallback>
                <p:oleObj name="Graph" r:id="rId5" imgW="3558675" imgH="2722299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72379" y="926844"/>
                        <a:ext cx="7266196" cy="55582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Rectángulo 37">
            <a:extLst>
              <a:ext uri="{FF2B5EF4-FFF2-40B4-BE49-F238E27FC236}">
                <a16:creationId xmlns:a16="http://schemas.microsoft.com/office/drawing/2014/main" id="{3D132FCF-9821-4310-A655-C8572F979C5E}"/>
              </a:ext>
            </a:extLst>
          </p:cNvPr>
          <p:cNvSpPr/>
          <p:nvPr/>
        </p:nvSpPr>
        <p:spPr>
          <a:xfrm>
            <a:off x="3560494" y="2061969"/>
            <a:ext cx="4952326" cy="1990640"/>
          </a:xfrm>
          <a:prstGeom prst="rect">
            <a:avLst/>
          </a:prstGeom>
          <a:gradFill flip="none" rotWithShape="1">
            <a:gsLst>
              <a:gs pos="0">
                <a:srgbClr val="FF9900">
                  <a:shade val="30000"/>
                  <a:satMod val="115000"/>
                </a:srgbClr>
              </a:gs>
              <a:gs pos="50000">
                <a:srgbClr val="FF9900">
                  <a:shade val="67500"/>
                  <a:satMod val="115000"/>
                </a:srgbClr>
              </a:gs>
              <a:gs pos="100000">
                <a:srgbClr val="FF99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DA073EEF-5BF9-4C34-BB29-E555BBC1851B}"/>
              </a:ext>
            </a:extLst>
          </p:cNvPr>
          <p:cNvSpPr txBox="1"/>
          <p:nvPr/>
        </p:nvSpPr>
        <p:spPr>
          <a:xfrm>
            <a:off x="5130350" y="1236582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@20K &amp; 8GHz</a:t>
            </a:r>
            <a:endParaRPr lang="en-GB" dirty="0"/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80140D09-93EE-49B2-BA18-C53F0F58D9C1}"/>
              </a:ext>
            </a:extLst>
          </p:cNvPr>
          <p:cNvSpPr txBox="1"/>
          <p:nvPr/>
        </p:nvSpPr>
        <p:spPr>
          <a:xfrm>
            <a:off x="8428955" y="1877303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RRR10 Cu</a:t>
            </a:r>
            <a:endParaRPr lang="en-GB" dirty="0"/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28E6C9EF-3099-4C4E-9FE4-0886194BF62D}"/>
              </a:ext>
            </a:extLst>
          </p:cNvPr>
          <p:cNvSpPr txBox="1"/>
          <p:nvPr/>
        </p:nvSpPr>
        <p:spPr>
          <a:xfrm>
            <a:off x="8438520" y="3819389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RRR50 Cu</a:t>
            </a:r>
            <a:endParaRPr lang="en-GB" dirty="0"/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80C19C04-F458-4FB7-B385-DBA9EE625E3C}"/>
              </a:ext>
            </a:extLst>
          </p:cNvPr>
          <p:cNvSpPr txBox="1"/>
          <p:nvPr/>
        </p:nvSpPr>
        <p:spPr>
          <a:xfrm>
            <a:off x="8428955" y="4646782"/>
            <a:ext cx="84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YBCO</a:t>
            </a:r>
            <a:r>
              <a:rPr lang="es-ES" baseline="30000" dirty="0"/>
              <a:t>SC</a:t>
            </a:r>
            <a:endParaRPr lang="en-GB" baseline="30000" dirty="0"/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F116F16F-47B2-4888-A0E8-9D1248A9FD88}"/>
              </a:ext>
            </a:extLst>
          </p:cNvPr>
          <p:cNvSpPr txBox="1"/>
          <p:nvPr/>
        </p:nvSpPr>
        <p:spPr>
          <a:xfrm>
            <a:off x="8443791" y="5033850"/>
            <a:ext cx="980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EuBCO</a:t>
            </a:r>
            <a:r>
              <a:rPr lang="es-ES" baseline="30000" dirty="0" err="1"/>
              <a:t>CC</a:t>
            </a:r>
            <a:endParaRPr lang="en-GB" baseline="30000" dirty="0"/>
          </a:p>
        </p:txBody>
      </p:sp>
      <p:sp>
        <p:nvSpPr>
          <p:cNvPr id="44" name="TextBox 15">
            <a:extLst>
              <a:ext uri="{FF2B5EF4-FFF2-40B4-BE49-F238E27FC236}">
                <a16:creationId xmlns:a16="http://schemas.microsoft.com/office/drawing/2014/main" id="{1E2413F0-E1EC-42A0-A947-3EF7842323A6}"/>
              </a:ext>
            </a:extLst>
          </p:cNvPr>
          <p:cNvSpPr txBox="1"/>
          <p:nvPr/>
        </p:nvSpPr>
        <p:spPr>
          <a:xfrm>
            <a:off x="3351705" y="6088107"/>
            <a:ext cx="36920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…when compared to Cu</a:t>
            </a:r>
            <a:endParaRPr lang="en-GB" sz="2800" b="1" i="1" kern="0" baseline="-250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45" name="TextBox 15">
            <a:extLst>
              <a:ext uri="{FF2B5EF4-FFF2-40B4-BE49-F238E27FC236}">
                <a16:creationId xmlns:a16="http://schemas.microsoft.com/office/drawing/2014/main" id="{98F40AAB-F8D0-4F54-9D1A-84EC27AA42B7}"/>
              </a:ext>
            </a:extLst>
          </p:cNvPr>
          <p:cNvSpPr txBox="1"/>
          <p:nvPr/>
        </p:nvSpPr>
        <p:spPr>
          <a:xfrm>
            <a:off x="312163" y="291836"/>
            <a:ext cx="67906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YBCO thin film* shows encouraging results…</a:t>
            </a:r>
            <a:endParaRPr lang="en-GB" sz="2800" b="1" i="1" kern="0" baseline="-250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46" name="TextBox 15">
            <a:extLst>
              <a:ext uri="{FF2B5EF4-FFF2-40B4-BE49-F238E27FC236}">
                <a16:creationId xmlns:a16="http://schemas.microsoft.com/office/drawing/2014/main" id="{2DD0E420-9771-4621-BBF9-1E183C8682BB}"/>
              </a:ext>
            </a:extLst>
          </p:cNvPr>
          <p:cNvSpPr txBox="1"/>
          <p:nvPr/>
        </p:nvSpPr>
        <p:spPr>
          <a:xfrm>
            <a:off x="9025794" y="6303550"/>
            <a:ext cx="31293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kern="0" dirty="0">
                <a:solidFill>
                  <a:srgbClr val="4F81BD">
                    <a:lumMod val="75000"/>
                  </a:srgbClr>
                </a:solidFill>
              </a:rPr>
              <a:t>*</a:t>
            </a:r>
            <a:r>
              <a:rPr lang="en-GB" sz="1400" b="1" i="1" kern="0" dirty="0" err="1">
                <a:solidFill>
                  <a:srgbClr val="4F81BD">
                    <a:lumMod val="75000"/>
                  </a:srgbClr>
                </a:solidFill>
              </a:rPr>
              <a:t>MgO</a:t>
            </a:r>
            <a:r>
              <a:rPr lang="en-GB" sz="1400" b="1" i="1" kern="0" baseline="30000" dirty="0" err="1">
                <a:solidFill>
                  <a:srgbClr val="4F81BD">
                    <a:lumMod val="75000"/>
                  </a:srgbClr>
                </a:solidFill>
              </a:rPr>
              <a:t>SC</a:t>
            </a:r>
            <a:r>
              <a:rPr lang="en-GB" sz="1400" b="1" i="1" kern="0" dirty="0">
                <a:solidFill>
                  <a:srgbClr val="4F81BD">
                    <a:lumMod val="75000"/>
                  </a:srgbClr>
                </a:solidFill>
              </a:rPr>
              <a:t> /YBCO</a:t>
            </a:r>
            <a:r>
              <a:rPr lang="en-GB" sz="1400" b="1" i="1" kern="0" baseline="30000" dirty="0">
                <a:solidFill>
                  <a:srgbClr val="4F81BD">
                    <a:lumMod val="75000"/>
                  </a:srgbClr>
                </a:solidFill>
              </a:rPr>
              <a:t>15nm</a:t>
            </a:r>
            <a:r>
              <a:rPr lang="en-GB" sz="1400" b="1" i="1" kern="0" dirty="0">
                <a:solidFill>
                  <a:srgbClr val="4F81BD">
                    <a:lumMod val="75000"/>
                  </a:srgbClr>
                </a:solidFill>
              </a:rPr>
              <a:t> /STO</a:t>
            </a:r>
            <a:r>
              <a:rPr lang="en-GB" sz="1400" b="1" i="1" kern="0" baseline="30000" dirty="0">
                <a:solidFill>
                  <a:srgbClr val="4F81BD">
                    <a:lumMod val="75000"/>
                  </a:srgbClr>
                </a:solidFill>
              </a:rPr>
              <a:t>20nm</a:t>
            </a:r>
            <a:r>
              <a:rPr lang="en-GB" sz="1400" b="1" i="1" kern="0" dirty="0">
                <a:solidFill>
                  <a:srgbClr val="4F81BD">
                    <a:lumMod val="75000"/>
                  </a:srgbClr>
                </a:solidFill>
              </a:rPr>
              <a:t> /YBCO</a:t>
            </a:r>
            <a:r>
              <a:rPr lang="en-GB" sz="1400" b="1" i="1" kern="0" baseline="30000" dirty="0">
                <a:solidFill>
                  <a:srgbClr val="4F81BD">
                    <a:lumMod val="75000"/>
                  </a:srgbClr>
                </a:solidFill>
              </a:rPr>
              <a:t>400nm</a:t>
            </a:r>
          </a:p>
        </p:txBody>
      </p:sp>
    </p:spTree>
    <p:extLst>
      <p:ext uri="{BB962C8B-B14F-4D97-AF65-F5344CB8AC3E}">
        <p14:creationId xmlns:p14="http://schemas.microsoft.com/office/powerpoint/2010/main" val="1592791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CuadroTexto">
            <a:extLst>
              <a:ext uri="{FF2B5EF4-FFF2-40B4-BE49-F238E27FC236}">
                <a16:creationId xmlns:a16="http://schemas.microsoft.com/office/drawing/2014/main" id="{09BDADD3-2F13-4813-B7E3-349001ECB895}"/>
              </a:ext>
            </a:extLst>
          </p:cNvPr>
          <p:cNvSpPr txBox="1"/>
          <p:nvPr/>
        </p:nvSpPr>
        <p:spPr>
          <a:xfrm>
            <a:off x="1414686" y="3751568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3 – 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R&amp;D and lessons learned</a:t>
            </a:r>
            <a:endParaRPr lang="en-US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id="{155C9BD9-0C7E-429B-81AF-B4DAFB6837B4}"/>
              </a:ext>
            </a:extLst>
          </p:cNvPr>
          <p:cNvSpPr txBox="1"/>
          <p:nvPr/>
        </p:nvSpPr>
        <p:spPr>
          <a:xfrm>
            <a:off x="1414686" y="1915544"/>
            <a:ext cx="9362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002060"/>
                </a:solidFill>
                <a:cs typeface="Arial" pitchFamily="34" charset="0"/>
              </a:rPr>
              <a:t>1 – Alternatives to commercial CC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3DBAFE6E-AACA-4428-A3C8-817A7D2D48C2}"/>
              </a:ext>
            </a:extLst>
          </p:cNvPr>
          <p:cNvSpPr txBox="1"/>
          <p:nvPr/>
        </p:nvSpPr>
        <p:spPr>
          <a:xfrm>
            <a:off x="0" y="106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kern="0" dirty="0">
                <a:solidFill>
                  <a:srgbClr val="BD0000"/>
                </a:solidFill>
              </a:rPr>
              <a:t>Outline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256B6DBC-3D1A-4BFB-92FE-CAC6E90694D2}"/>
              </a:ext>
            </a:extLst>
          </p:cNvPr>
          <p:cNvSpPr/>
          <p:nvPr/>
        </p:nvSpPr>
        <p:spPr>
          <a:xfrm>
            <a:off x="2790507" y="2339236"/>
            <a:ext cx="36405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D-Nano 40 mm-wide CC tape “batch #1” </a:t>
            </a:r>
            <a:endParaRPr lang="en-GB" sz="1600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3C2E6FC4-EFE4-4D9E-95F0-9B30928F51BA}"/>
              </a:ext>
            </a:extLst>
          </p:cNvPr>
          <p:cNvSpPr/>
          <p:nvPr/>
        </p:nvSpPr>
        <p:spPr>
          <a:xfrm>
            <a:off x="2790507" y="2754104"/>
            <a:ext cx="18487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Jena YBCO thin film</a:t>
            </a:r>
            <a:endParaRPr lang="en-GB" sz="1600" dirty="0"/>
          </a:p>
        </p:txBody>
      </p:sp>
      <p:sp>
        <p:nvSpPr>
          <p:cNvPr id="10" name="1 CuadroTexto">
            <a:extLst>
              <a:ext uri="{FF2B5EF4-FFF2-40B4-BE49-F238E27FC236}">
                <a16:creationId xmlns:a16="http://schemas.microsoft.com/office/drawing/2014/main" id="{5AB72AF3-A548-4245-B94E-9045901BD809}"/>
              </a:ext>
            </a:extLst>
          </p:cNvPr>
          <p:cNvSpPr txBox="1"/>
          <p:nvPr/>
        </p:nvSpPr>
        <p:spPr>
          <a:xfrm>
            <a:off x="1414686" y="3143210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2 – Coating a RADES cavity </a:t>
            </a:r>
          </a:p>
        </p:txBody>
      </p:sp>
      <p:sp>
        <p:nvSpPr>
          <p:cNvPr id="12" name="2 CuadroTexto">
            <a:extLst>
              <a:ext uri="{FF2B5EF4-FFF2-40B4-BE49-F238E27FC236}">
                <a16:creationId xmlns:a16="http://schemas.microsoft.com/office/drawing/2014/main" id="{03AC9140-1E2F-4C60-B453-DC09F59358EB}"/>
              </a:ext>
            </a:extLst>
          </p:cNvPr>
          <p:cNvSpPr txBox="1"/>
          <p:nvPr/>
        </p:nvSpPr>
        <p:spPr>
          <a:xfrm>
            <a:off x="1413080" y="5107125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4 – 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Plan of action</a:t>
            </a:r>
            <a:endParaRPr lang="en-US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6684F0B1-AD8F-4DDA-9BEF-77C0294A3D0B}"/>
              </a:ext>
            </a:extLst>
          </p:cNvPr>
          <p:cNvSpPr/>
          <p:nvPr/>
        </p:nvSpPr>
        <p:spPr>
          <a:xfrm>
            <a:off x="2942907" y="4243437"/>
            <a:ext cx="15680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Solder thickness</a:t>
            </a:r>
            <a:endParaRPr lang="en-GB" sz="1600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9068D266-CF2E-4301-8809-1F26EA5D4D09}"/>
              </a:ext>
            </a:extLst>
          </p:cNvPr>
          <p:cNvSpPr/>
          <p:nvPr/>
        </p:nvSpPr>
        <p:spPr>
          <a:xfrm>
            <a:off x="2942907" y="4658305"/>
            <a:ext cx="20902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Pressure homogeneity</a:t>
            </a:r>
            <a:endParaRPr lang="en-GB" sz="1600" dirty="0"/>
          </a:p>
        </p:txBody>
      </p:sp>
      <p:sp>
        <p:nvSpPr>
          <p:cNvPr id="13" name="Rectangle 14">
            <a:extLst>
              <a:ext uri="{FF2B5EF4-FFF2-40B4-BE49-F238E27FC236}">
                <a16:creationId xmlns:a16="http://schemas.microsoft.com/office/drawing/2014/main" id="{406A7131-BB0B-4A6E-96DE-18A79095DB50}"/>
              </a:ext>
            </a:extLst>
          </p:cNvPr>
          <p:cNvSpPr/>
          <p:nvPr/>
        </p:nvSpPr>
        <p:spPr>
          <a:xfrm>
            <a:off x="966722" y="3635804"/>
            <a:ext cx="9141614" cy="203347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4">
            <a:extLst>
              <a:ext uri="{FF2B5EF4-FFF2-40B4-BE49-F238E27FC236}">
                <a16:creationId xmlns:a16="http://schemas.microsoft.com/office/drawing/2014/main" id="{002E4B01-B5B9-4CD6-ADFC-6A6CF2B518A7}"/>
              </a:ext>
            </a:extLst>
          </p:cNvPr>
          <p:cNvSpPr/>
          <p:nvPr/>
        </p:nvSpPr>
        <p:spPr>
          <a:xfrm>
            <a:off x="966722" y="1915544"/>
            <a:ext cx="9141614" cy="130665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184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3875D4-F4C5-4E29-89DF-0797C8B8F9B1}"/>
              </a:ext>
            </a:extLst>
          </p:cNvPr>
          <p:cNvSpPr/>
          <p:nvPr/>
        </p:nvSpPr>
        <p:spPr>
          <a:xfrm>
            <a:off x="7475312" y="2466366"/>
            <a:ext cx="2886074" cy="275859"/>
          </a:xfrm>
          <a:prstGeom prst="rect">
            <a:avLst/>
          </a:prstGeom>
          <a:solidFill>
            <a:srgbClr val="AFA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7FF6DE-AE02-4F1C-BB4C-0B44A0EFE06D}"/>
              </a:ext>
            </a:extLst>
          </p:cNvPr>
          <p:cNvSpPr/>
          <p:nvPr/>
        </p:nvSpPr>
        <p:spPr>
          <a:xfrm>
            <a:off x="7475311" y="2739156"/>
            <a:ext cx="2886074" cy="1808156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CCC96083-1F85-4CAD-A41A-699FD053E27A}"/>
              </a:ext>
            </a:extLst>
          </p:cNvPr>
          <p:cNvSpPr/>
          <p:nvPr/>
        </p:nvSpPr>
        <p:spPr>
          <a:xfrm>
            <a:off x="1393734" y="2449959"/>
            <a:ext cx="3416300" cy="58692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AFEE89-0563-4D86-AA64-52141BC2283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8334" y="316659"/>
            <a:ext cx="6485530" cy="546522"/>
          </a:xfrm>
        </p:spPr>
        <p:txBody>
          <a:bodyPr>
            <a:noAutofit/>
          </a:bodyPr>
          <a:lstStyle/>
          <a:p>
            <a:r>
              <a:rPr lang="en-US" sz="2800" b="1" i="1" kern="0" dirty="0">
                <a:solidFill>
                  <a:srgbClr val="4F81BD">
                    <a:lumMod val="75000"/>
                  </a:srgbClr>
                </a:solidFill>
              </a:rPr>
              <a:t>Coating process </a:t>
            </a: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overview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0F2865E-D518-4B32-AD28-A23E06F3581E}"/>
              </a:ext>
            </a:extLst>
          </p:cNvPr>
          <p:cNvGrpSpPr/>
          <p:nvPr/>
        </p:nvGrpSpPr>
        <p:grpSpPr>
          <a:xfrm>
            <a:off x="6262243" y="1511663"/>
            <a:ext cx="5378950" cy="3632360"/>
            <a:chOff x="6250653" y="1762703"/>
            <a:chExt cx="5378950" cy="3457861"/>
          </a:xfrm>
        </p:grpSpPr>
        <p:sp>
          <p:nvSpPr>
            <p:cNvPr id="14" name="Rectangle: Rounded Corners 4">
              <a:extLst>
                <a:ext uri="{FF2B5EF4-FFF2-40B4-BE49-F238E27FC236}">
                  <a16:creationId xmlns:a16="http://schemas.microsoft.com/office/drawing/2014/main" id="{BD307B77-F79D-4C2D-84A0-811E28446A78}"/>
                </a:ext>
              </a:extLst>
            </p:cNvPr>
            <p:cNvSpPr/>
            <p:nvPr/>
          </p:nvSpPr>
          <p:spPr>
            <a:xfrm>
              <a:off x="6250653" y="1938159"/>
              <a:ext cx="5378950" cy="3282405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7">
              <a:extLst>
                <a:ext uri="{FF2B5EF4-FFF2-40B4-BE49-F238E27FC236}">
                  <a16:creationId xmlns:a16="http://schemas.microsoft.com/office/drawing/2014/main" id="{3881EBB8-35C3-4FA9-B86D-1B2667BE6368}"/>
                </a:ext>
              </a:extLst>
            </p:cNvPr>
            <p:cNvSpPr txBox="1"/>
            <p:nvPr/>
          </p:nvSpPr>
          <p:spPr>
            <a:xfrm>
              <a:off x="8039127" y="1762703"/>
              <a:ext cx="179241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2) Edge removal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BE7F197-2FD5-43D1-ADEE-D6BB56A3F547}"/>
              </a:ext>
            </a:extLst>
          </p:cNvPr>
          <p:cNvGrpSpPr/>
          <p:nvPr/>
        </p:nvGrpSpPr>
        <p:grpSpPr>
          <a:xfrm>
            <a:off x="338443" y="1543846"/>
            <a:ext cx="5614496" cy="3600178"/>
            <a:chOff x="326853" y="1829072"/>
            <a:chExt cx="5614496" cy="3600178"/>
          </a:xfrm>
        </p:grpSpPr>
        <p:sp>
          <p:nvSpPr>
            <p:cNvPr id="74" name="Rectangle: Rounded Corners 4">
              <a:extLst>
                <a:ext uri="{FF2B5EF4-FFF2-40B4-BE49-F238E27FC236}">
                  <a16:creationId xmlns:a16="http://schemas.microsoft.com/office/drawing/2014/main" id="{33C615A4-A942-4450-A967-A2CB8E6CFF62}"/>
                </a:ext>
              </a:extLst>
            </p:cNvPr>
            <p:cNvSpPr/>
            <p:nvPr/>
          </p:nvSpPr>
          <p:spPr>
            <a:xfrm>
              <a:off x="326853" y="1981200"/>
              <a:ext cx="5614496" cy="344805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17">
              <a:extLst>
                <a:ext uri="{FF2B5EF4-FFF2-40B4-BE49-F238E27FC236}">
                  <a16:creationId xmlns:a16="http://schemas.microsoft.com/office/drawing/2014/main" id="{F37A3AA7-2629-47FD-A764-FD2478FC9EFA}"/>
                </a:ext>
              </a:extLst>
            </p:cNvPr>
            <p:cNvSpPr txBox="1"/>
            <p:nvPr/>
          </p:nvSpPr>
          <p:spPr>
            <a:xfrm>
              <a:off x="2334979" y="1829072"/>
              <a:ext cx="1571071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1) Pre-tinning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1CA2A44-8993-4680-A9AA-E76F4AD217DE}"/>
              </a:ext>
            </a:extLst>
          </p:cNvPr>
          <p:cNvGrpSpPr/>
          <p:nvPr/>
        </p:nvGrpSpPr>
        <p:grpSpPr>
          <a:xfrm>
            <a:off x="1396535" y="2739156"/>
            <a:ext cx="3416300" cy="1849906"/>
            <a:chOff x="3179184" y="1473199"/>
            <a:chExt cx="3416300" cy="1849906"/>
          </a:xfrm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DA162DFF-26F2-4091-B2BB-2D9E2DCB7A9F}"/>
                </a:ext>
              </a:extLst>
            </p:cNvPr>
            <p:cNvSpPr/>
            <p:nvPr/>
          </p:nvSpPr>
          <p:spPr>
            <a:xfrm>
              <a:off x="3179184" y="1473199"/>
              <a:ext cx="3416300" cy="1784351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9FE2F13-9F42-459B-B6AD-B9A85F3002CF}"/>
                </a:ext>
              </a:extLst>
            </p:cNvPr>
            <p:cNvGrpSpPr/>
            <p:nvPr/>
          </p:nvGrpSpPr>
          <p:grpSpPr>
            <a:xfrm>
              <a:off x="3441496" y="1654763"/>
              <a:ext cx="2886081" cy="1385367"/>
              <a:chOff x="5156948" y="3006152"/>
              <a:chExt cx="2886081" cy="1385367"/>
            </a:xfrm>
          </p:grpSpPr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6B827FC6-3302-4288-8A2B-47744151C410}"/>
                  </a:ext>
                </a:extLst>
              </p:cNvPr>
              <p:cNvSpPr/>
              <p:nvPr/>
            </p:nvSpPr>
            <p:spPr>
              <a:xfrm>
                <a:off x="5156954" y="4140333"/>
                <a:ext cx="2886075" cy="25118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Ag</a:t>
                </a: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D2A477A6-5C3B-4497-9693-ECBC0A5DAF1C}"/>
                  </a:ext>
                </a:extLst>
              </p:cNvPr>
              <p:cNvSpPr/>
              <p:nvPr/>
            </p:nvSpPr>
            <p:spPr>
              <a:xfrm>
                <a:off x="5156954" y="3634885"/>
                <a:ext cx="2886075" cy="510286"/>
              </a:xfrm>
              <a:prstGeom prst="rect">
                <a:avLst/>
              </a:prstGeom>
              <a:ln w="12700"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Substrate</a:t>
                </a: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7B4CDF6C-A4D8-4289-9E16-5957C25A8AA1}"/>
                  </a:ext>
                </a:extLst>
              </p:cNvPr>
              <p:cNvSpPr/>
              <p:nvPr/>
            </p:nvSpPr>
            <p:spPr>
              <a:xfrm>
                <a:off x="5156953" y="3442264"/>
                <a:ext cx="2886075" cy="194430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Buffer layers</a:t>
                </a: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0F87A2F1-3B2A-4F43-9BD5-A678F8D77AEF}"/>
                  </a:ext>
                </a:extLst>
              </p:cNvPr>
              <p:cNvSpPr/>
              <p:nvPr/>
            </p:nvSpPr>
            <p:spPr>
              <a:xfrm>
                <a:off x="5156948" y="3006152"/>
                <a:ext cx="2886075" cy="24845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Ag</a:t>
                </a: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63D7C17F-ED9E-4490-832E-2341164A1989}"/>
                  </a:ext>
                </a:extLst>
              </p:cNvPr>
              <p:cNvSpPr/>
              <p:nvPr/>
            </p:nvSpPr>
            <p:spPr>
              <a:xfrm>
                <a:off x="5156952" y="3224449"/>
                <a:ext cx="2886074" cy="217816"/>
              </a:xfrm>
              <a:prstGeom prst="rect">
                <a:avLst/>
              </a:prstGeom>
              <a:ln w="12700"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REBCO</a:t>
                </a:r>
              </a:p>
            </p:txBody>
          </p:sp>
        </p:grp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99EC79B9-7B44-4DB1-B291-CD22352B9504}"/>
                </a:ext>
              </a:extLst>
            </p:cNvPr>
            <p:cNvSpPr txBox="1"/>
            <p:nvPr/>
          </p:nvSpPr>
          <p:spPr>
            <a:xfrm>
              <a:off x="5683579" y="2984551"/>
              <a:ext cx="4124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Cu</a:t>
              </a:r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985653A-0C6B-459C-8E29-8B3561CAFF87}"/>
              </a:ext>
            </a:extLst>
          </p:cNvPr>
          <p:cNvSpPr txBox="1"/>
          <p:nvPr/>
        </p:nvSpPr>
        <p:spPr>
          <a:xfrm>
            <a:off x="3828059" y="2441049"/>
            <a:ext cx="7168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Solder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8ECBC511-F9DC-43D8-A8FD-A8E31BCED656}"/>
              </a:ext>
            </a:extLst>
          </p:cNvPr>
          <p:cNvSpPr/>
          <p:nvPr/>
        </p:nvSpPr>
        <p:spPr>
          <a:xfrm>
            <a:off x="7208553" y="2466368"/>
            <a:ext cx="3416300" cy="58692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5315BF22-1477-499E-8DA4-3B5F60CB33E4}"/>
              </a:ext>
            </a:extLst>
          </p:cNvPr>
          <p:cNvSpPr/>
          <p:nvPr/>
        </p:nvSpPr>
        <p:spPr>
          <a:xfrm>
            <a:off x="7208553" y="2739156"/>
            <a:ext cx="3416300" cy="1784351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1B036016-9284-47A8-83E7-7023F6CBDC1B}"/>
              </a:ext>
            </a:extLst>
          </p:cNvPr>
          <p:cNvGrpSpPr/>
          <p:nvPr/>
        </p:nvGrpSpPr>
        <p:grpSpPr>
          <a:xfrm>
            <a:off x="7475311" y="2915579"/>
            <a:ext cx="2886081" cy="1385367"/>
            <a:chOff x="5156948" y="3006152"/>
            <a:chExt cx="2886081" cy="1385367"/>
          </a:xfrm>
        </p:grpSpPr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2502CC5B-E916-42AE-B1A4-0010CB111DBB}"/>
                </a:ext>
              </a:extLst>
            </p:cNvPr>
            <p:cNvSpPr/>
            <p:nvPr/>
          </p:nvSpPr>
          <p:spPr>
            <a:xfrm>
              <a:off x="5156954" y="4140333"/>
              <a:ext cx="2886075" cy="2511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Ag</a:t>
              </a: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518829FA-97AA-4343-9F4A-E5E160A75C0B}"/>
                </a:ext>
              </a:extLst>
            </p:cNvPr>
            <p:cNvSpPr/>
            <p:nvPr/>
          </p:nvSpPr>
          <p:spPr>
            <a:xfrm>
              <a:off x="5156954" y="3634885"/>
              <a:ext cx="2886075" cy="510286"/>
            </a:xfrm>
            <a:prstGeom prst="rect">
              <a:avLst/>
            </a:prstGeom>
            <a:ln w="12700"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Substrate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ECEA7D7F-406B-460E-BCDF-1A263F3D7F3C}"/>
                </a:ext>
              </a:extLst>
            </p:cNvPr>
            <p:cNvSpPr/>
            <p:nvPr/>
          </p:nvSpPr>
          <p:spPr>
            <a:xfrm>
              <a:off x="5156953" y="3442264"/>
              <a:ext cx="2886075" cy="19443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Buffer layers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5DE06E30-A346-4E45-8E00-285B635A6760}"/>
                </a:ext>
              </a:extLst>
            </p:cNvPr>
            <p:cNvSpPr/>
            <p:nvPr/>
          </p:nvSpPr>
          <p:spPr>
            <a:xfrm>
              <a:off x="5156948" y="3006152"/>
              <a:ext cx="2886075" cy="24845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Ag</a:t>
              </a: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FB7B53E4-7A18-4559-A71F-F3CBEF2EC8B6}"/>
                </a:ext>
              </a:extLst>
            </p:cNvPr>
            <p:cNvSpPr/>
            <p:nvPr/>
          </p:nvSpPr>
          <p:spPr>
            <a:xfrm>
              <a:off x="5156952" y="3223969"/>
              <a:ext cx="2886074" cy="218296"/>
            </a:xfrm>
            <a:prstGeom prst="rect">
              <a:avLst/>
            </a:prstGeom>
            <a:ln w="12700"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REBCO</a:t>
              </a:r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CC31508C-F067-4B2E-B363-1039A861C21F}"/>
              </a:ext>
            </a:extLst>
          </p:cNvPr>
          <p:cNvSpPr txBox="1"/>
          <p:nvPr/>
        </p:nvSpPr>
        <p:spPr>
          <a:xfrm>
            <a:off x="9717394" y="4250508"/>
            <a:ext cx="412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20BDC83-4574-43E1-9BE8-CD15978415D7}"/>
              </a:ext>
            </a:extLst>
          </p:cNvPr>
          <p:cNvSpPr txBox="1"/>
          <p:nvPr/>
        </p:nvSpPr>
        <p:spPr>
          <a:xfrm>
            <a:off x="9609101" y="2447901"/>
            <a:ext cx="7168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Solder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97AD8B-56D9-46AA-BC2C-E8CA1364E7F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May 7,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39BCB5-2B15-4AE9-963C-96CB22C33B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REBCO coating for the RADES </a:t>
            </a:r>
            <a:r>
              <a:rPr lang="en-GB" dirty="0" err="1">
                <a:solidFill>
                  <a:schemeClr val="bg1"/>
                </a:solidFill>
              </a:rPr>
              <a:t>haloscope</a:t>
            </a:r>
            <a:r>
              <a:rPr lang="en-GB" dirty="0">
                <a:solidFill>
                  <a:schemeClr val="bg1"/>
                </a:solidFill>
              </a:rPr>
              <a:t> – Neil Lamas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4AC6DF-005E-453D-A615-470C420DDE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D9AA61-0120-44F1-9F25-6DD25F4109F6}" type="slidenum">
              <a:rPr lang="en-US" smtClean="0"/>
              <a:t>12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8BD9E1F-B8C0-E752-7339-09206E83651B}"/>
              </a:ext>
            </a:extLst>
          </p:cNvPr>
          <p:cNvGrpSpPr/>
          <p:nvPr/>
        </p:nvGrpSpPr>
        <p:grpSpPr>
          <a:xfrm>
            <a:off x="6818160" y="1206919"/>
            <a:ext cx="4730471" cy="2806814"/>
            <a:chOff x="4779040" y="1715379"/>
            <a:chExt cx="4730471" cy="2806814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A296BA1-787E-A0BD-0993-CE1F640D933A}"/>
                </a:ext>
              </a:extLst>
            </p:cNvPr>
            <p:cNvSpPr/>
            <p:nvPr/>
          </p:nvSpPr>
          <p:spPr>
            <a:xfrm>
              <a:off x="4842644" y="1715379"/>
              <a:ext cx="4355944" cy="2806814"/>
            </a:xfrm>
            <a:prstGeom prst="rect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AE12434A-135C-0FDE-D459-C67C9362A6AF}"/>
                </a:ext>
              </a:extLst>
            </p:cNvPr>
            <p:cNvGrpSpPr/>
            <p:nvPr/>
          </p:nvGrpSpPr>
          <p:grpSpPr>
            <a:xfrm>
              <a:off x="4779040" y="1846728"/>
              <a:ext cx="4730471" cy="2324279"/>
              <a:chOff x="880085" y="2869645"/>
              <a:chExt cx="5803575" cy="3083944"/>
            </a:xfrm>
          </p:grpSpPr>
          <p:pic>
            <p:nvPicPr>
              <p:cNvPr id="25" name="349 Imagen">
                <a:extLst>
                  <a:ext uri="{FF2B5EF4-FFF2-40B4-BE49-F238E27FC236}">
                    <a16:creationId xmlns:a16="http://schemas.microsoft.com/office/drawing/2014/main" id="{AF5E6921-92DB-1A32-43A3-87A93D80353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327" t="5703" r="20897" b="12699"/>
              <a:stretch/>
            </p:blipFill>
            <p:spPr>
              <a:xfrm>
                <a:off x="1034426" y="2869645"/>
                <a:ext cx="4244413" cy="3083944"/>
              </a:xfrm>
              <a:prstGeom prst="rect">
                <a:avLst/>
              </a:prstGeom>
              <a:effectLst>
                <a:outerShdw blurRad="50800" dist="114300" dir="2700000" algn="tl" rotWithShape="0">
                  <a:prstClr val="black">
                    <a:alpha val="40000"/>
                  </a:prstClr>
                </a:outerShdw>
              </a:effec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348 CuadroTexto">
                    <a:extLst>
                      <a:ext uri="{FF2B5EF4-FFF2-40B4-BE49-F238E27FC236}">
                        <a16:creationId xmlns:a16="http://schemas.microsoft.com/office/drawing/2014/main" id="{150391B4-BF26-0EC3-3666-E99084E8F56D}"/>
                      </a:ext>
                    </a:extLst>
                  </p:cNvPr>
                  <p:cNvSpPr txBox="1"/>
                  <p:nvPr/>
                </p:nvSpPr>
                <p:spPr>
                  <a:xfrm>
                    <a:off x="3949603" y="3839202"/>
                    <a:ext cx="2038587" cy="40837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buClrTx/>
                      <a:buFontTx/>
                      <a:buNone/>
                    </a:pPr>
                    <a:r>
                      <a:rPr lang="en-GB" sz="1400" kern="1200" dirty="0">
                        <a:solidFill>
                          <a:srgbClr val="3090B9"/>
                        </a:solidFill>
                        <a:latin typeface="Calibri" panose="020F0502020204030204"/>
                      </a:rPr>
                      <a:t>REBCO (1 – 3</a:t>
                    </a:r>
                    <a14:m>
                      <m:oMath xmlns:m="http://schemas.openxmlformats.org/officeDocument/2006/math">
                        <m:r>
                          <a:rPr lang="en-GB" sz="1400" kern="1200">
                            <a:solidFill>
                              <a:srgbClr val="3090B9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1400" i="1" kern="1200">
                            <a:solidFill>
                              <a:srgbClr val="3090B9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GB" sz="1400" i="1" kern="1200">
                            <a:solidFill>
                              <a:srgbClr val="3090B9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a14:m>
                    <a:r>
                      <a:rPr lang="en-GB" sz="1400" kern="1200" dirty="0">
                        <a:solidFill>
                          <a:srgbClr val="3090B9"/>
                        </a:solidFill>
                        <a:latin typeface="Calibri" panose="020F0502020204030204"/>
                      </a:rPr>
                      <a:t>)</a:t>
                    </a:r>
                  </a:p>
                </p:txBody>
              </p:sp>
            </mc:Choice>
            <mc:Fallback xmlns="">
              <p:sp>
                <p:nvSpPr>
                  <p:cNvPr id="441" name="348 CuadroTexto">
                    <a:extLst>
                      <a:ext uri="{FF2B5EF4-FFF2-40B4-BE49-F238E27FC236}">
                        <a16:creationId xmlns:a16="http://schemas.microsoft.com/office/drawing/2014/main" id="{2E72ADFB-F20D-490B-9693-0BB1FA49CA5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49603" y="3839202"/>
                    <a:ext cx="2038587" cy="408371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1099" t="-4000" b="-2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348 CuadroTexto">
                    <a:extLst>
                      <a:ext uri="{FF2B5EF4-FFF2-40B4-BE49-F238E27FC236}">
                        <a16:creationId xmlns:a16="http://schemas.microsoft.com/office/drawing/2014/main" id="{B428276F-A259-3654-9802-FF5F83BCE617}"/>
                      </a:ext>
                    </a:extLst>
                  </p:cNvPr>
                  <p:cNvSpPr txBox="1"/>
                  <p:nvPr/>
                </p:nvSpPr>
                <p:spPr>
                  <a:xfrm>
                    <a:off x="4265697" y="4239194"/>
                    <a:ext cx="2417963" cy="40837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buClrTx/>
                      <a:buFontTx/>
                      <a:buNone/>
                    </a:pPr>
                    <a:r>
                      <a:rPr lang="en-GB" sz="1400" kern="1200" dirty="0">
                        <a:solidFill>
                          <a:srgbClr val="17671F"/>
                        </a:solidFill>
                        <a:latin typeface="Calibri" panose="020F0502020204030204"/>
                      </a:rPr>
                      <a:t>B</a:t>
                    </a:r>
                    <a:r>
                      <a:rPr lang="en-GB" sz="1400" kern="1200" dirty="0">
                        <a:solidFill>
                          <a:srgbClr val="B07001"/>
                        </a:solidFill>
                        <a:latin typeface="Calibri" panose="020F0502020204030204"/>
                      </a:rPr>
                      <a:t>u</a:t>
                    </a:r>
                    <a:r>
                      <a:rPr lang="en-GB" sz="1400" kern="1200" dirty="0">
                        <a:solidFill>
                          <a:srgbClr val="17671F"/>
                        </a:solidFill>
                        <a:latin typeface="Calibri" panose="020F0502020204030204"/>
                      </a:rPr>
                      <a:t>f</a:t>
                    </a:r>
                    <a:r>
                      <a:rPr lang="en-GB" sz="1400" kern="1200" dirty="0">
                        <a:solidFill>
                          <a:srgbClr val="B07001"/>
                        </a:solidFill>
                        <a:latin typeface="Calibri" panose="020F0502020204030204"/>
                      </a:rPr>
                      <a:t>f</a:t>
                    </a:r>
                    <a:r>
                      <a:rPr lang="en-GB" sz="1400" kern="1200" dirty="0">
                        <a:solidFill>
                          <a:srgbClr val="17671F"/>
                        </a:solidFill>
                        <a:latin typeface="Calibri" panose="020F0502020204030204"/>
                      </a:rPr>
                      <a:t>e</a:t>
                    </a:r>
                    <a:r>
                      <a:rPr lang="en-GB" sz="1400" kern="1200" dirty="0">
                        <a:solidFill>
                          <a:srgbClr val="B07001"/>
                        </a:solidFill>
                        <a:latin typeface="Calibri" panose="020F0502020204030204"/>
                      </a:rPr>
                      <a:t>r</a:t>
                    </a:r>
                    <a:r>
                      <a:rPr lang="en-GB" sz="1400" kern="1200" dirty="0">
                        <a:solidFill>
                          <a:srgbClr val="17671F"/>
                        </a:solidFill>
                        <a:latin typeface="Calibri" panose="020F0502020204030204"/>
                      </a:rPr>
                      <a:t>s </a:t>
                    </a:r>
                    <a:r>
                      <a:rPr lang="en-GB" sz="1400" kern="1200" dirty="0">
                        <a:solidFill>
                          <a:srgbClr val="B07001"/>
                        </a:solidFill>
                        <a:latin typeface="Calibri" panose="020F0502020204030204"/>
                      </a:rPr>
                      <a:t>(</a:t>
                    </a:r>
                    <a:r>
                      <a:rPr lang="en-GB" sz="1400" kern="1200" dirty="0">
                        <a:solidFill>
                          <a:srgbClr val="17671F"/>
                        </a:solidFill>
                        <a:latin typeface="Calibri" panose="020F0502020204030204"/>
                      </a:rPr>
                      <a:t>0</a:t>
                    </a:r>
                    <a:r>
                      <a:rPr lang="en-GB" sz="1400" kern="1200" dirty="0">
                        <a:solidFill>
                          <a:srgbClr val="B07001"/>
                        </a:solidFill>
                        <a:latin typeface="Calibri" panose="020F0502020204030204"/>
                      </a:rPr>
                      <a:t>.</a:t>
                    </a:r>
                    <a:r>
                      <a:rPr lang="en-GB" sz="1400" kern="1200" dirty="0">
                        <a:solidFill>
                          <a:srgbClr val="17671F"/>
                        </a:solidFill>
                        <a:latin typeface="Calibri" panose="020F0502020204030204"/>
                      </a:rPr>
                      <a:t>2 </a:t>
                    </a:r>
                    <a:r>
                      <a:rPr lang="en-GB" sz="1400" kern="1200" dirty="0">
                        <a:solidFill>
                          <a:srgbClr val="B07001"/>
                        </a:solidFill>
                        <a:latin typeface="Calibri" panose="020F0502020204030204"/>
                      </a:rPr>
                      <a:t>–</a:t>
                    </a:r>
                    <a:r>
                      <a:rPr lang="en-GB" sz="1400" kern="1200" dirty="0">
                        <a:solidFill>
                          <a:srgbClr val="17671F"/>
                        </a:solidFill>
                        <a:latin typeface="Calibri" panose="020F0502020204030204"/>
                      </a:rPr>
                      <a:t> 1 </a:t>
                    </a:r>
                    <a14:m>
                      <m:oMath xmlns:m="http://schemas.openxmlformats.org/officeDocument/2006/math">
                        <m:r>
                          <a:rPr lang="en-GB" sz="1400" i="1" kern="1200" smtClean="0">
                            <a:solidFill>
                              <a:srgbClr val="B0700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GB" sz="1400" i="1" kern="1200">
                            <a:solidFill>
                              <a:srgbClr val="17671F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a14:m>
                    <a:r>
                      <a:rPr lang="en-GB" sz="1400" kern="1200" dirty="0">
                        <a:solidFill>
                          <a:srgbClr val="B07001"/>
                        </a:solidFill>
                        <a:latin typeface="Calibri" panose="020F0502020204030204"/>
                      </a:rPr>
                      <a:t>)</a:t>
                    </a:r>
                  </a:p>
                </p:txBody>
              </p:sp>
            </mc:Choice>
            <mc:Fallback xmlns="">
              <p:sp>
                <p:nvSpPr>
                  <p:cNvPr id="442" name="348 CuadroTexto">
                    <a:extLst>
                      <a:ext uri="{FF2B5EF4-FFF2-40B4-BE49-F238E27FC236}">
                        <a16:creationId xmlns:a16="http://schemas.microsoft.com/office/drawing/2014/main" id="{B8924576-E08F-4DA1-B130-EEEB657D1A4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65697" y="4239194"/>
                    <a:ext cx="2417963" cy="408371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926" t="-3922" b="-1960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348 CuadroTexto">
                    <a:extLst>
                      <a:ext uri="{FF2B5EF4-FFF2-40B4-BE49-F238E27FC236}">
                        <a16:creationId xmlns:a16="http://schemas.microsoft.com/office/drawing/2014/main" id="{8B9240F6-15CB-DA90-22D3-AB6B2469A92B}"/>
                      </a:ext>
                    </a:extLst>
                  </p:cNvPr>
                  <p:cNvSpPr txBox="1"/>
                  <p:nvPr/>
                </p:nvSpPr>
                <p:spPr>
                  <a:xfrm rot="2413825">
                    <a:off x="880085" y="5301572"/>
                    <a:ext cx="3950233" cy="40837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buClrTx/>
                      <a:buFontTx/>
                      <a:buNone/>
                    </a:pPr>
                    <a:r>
                      <a:rPr lang="en-GB" sz="1400" kern="1200">
                        <a:solidFill>
                          <a:srgbClr val="929293"/>
                        </a:solidFill>
                        <a:latin typeface="Calibri" panose="020F0502020204030204"/>
                      </a:rPr>
                      <a:t>Metallic substrate (30 - 100 </a:t>
                    </a:r>
                    <a14:m>
                      <m:oMath xmlns:m="http://schemas.openxmlformats.org/officeDocument/2006/math">
                        <m:r>
                          <a:rPr lang="en-GB" sz="1400" i="1" kern="1200">
                            <a:solidFill>
                              <a:srgbClr val="929293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GB" sz="1400" i="1" kern="1200">
                            <a:solidFill>
                              <a:srgbClr val="929293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a14:m>
                    <a:r>
                      <a:rPr lang="en-GB" sz="1400" kern="1200">
                        <a:solidFill>
                          <a:srgbClr val="929293"/>
                        </a:solidFill>
                        <a:latin typeface="Calibri" panose="020F0502020204030204"/>
                      </a:rPr>
                      <a:t>)</a:t>
                    </a:r>
                  </a:p>
                </p:txBody>
              </p:sp>
            </mc:Choice>
            <mc:Fallback xmlns="">
              <p:sp>
                <p:nvSpPr>
                  <p:cNvPr id="443" name="348 CuadroTexto">
                    <a:extLst>
                      <a:ext uri="{FF2B5EF4-FFF2-40B4-BE49-F238E27FC236}">
                        <a16:creationId xmlns:a16="http://schemas.microsoft.com/office/drawing/2014/main" id="{554FCC88-D244-4260-B81D-A18B548D232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2413825">
                    <a:off x="880085" y="5301572"/>
                    <a:ext cx="3950233" cy="408371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1831" t="-52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9" name="348 CuadroTexto">
                <a:extLst>
                  <a:ext uri="{FF2B5EF4-FFF2-40B4-BE49-F238E27FC236}">
                    <a16:creationId xmlns:a16="http://schemas.microsoft.com/office/drawing/2014/main" id="{6C586F36-52A9-4F55-CA9E-114825471317}"/>
                  </a:ext>
                </a:extLst>
              </p:cNvPr>
              <p:cNvSpPr txBox="1"/>
              <p:nvPr/>
            </p:nvSpPr>
            <p:spPr>
              <a:xfrm>
                <a:off x="1806719" y="3484724"/>
                <a:ext cx="2096968" cy="4083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Tx/>
                  <a:buFontTx/>
                  <a:buNone/>
                </a:pPr>
                <a:r>
                  <a:rPr lang="en-GB" sz="1400" kern="1200" dirty="0">
                    <a:solidFill>
                      <a:srgbClr val="939394"/>
                    </a:solidFill>
                    <a:latin typeface="Calibri" panose="020F0502020204030204"/>
                  </a:rPr>
                  <a:t>Protective layer</a:t>
                </a: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9296264-27B6-91B4-43AD-199B4CD1309C}"/>
                </a:ext>
              </a:extLst>
            </p:cNvPr>
            <p:cNvSpPr txBox="1"/>
            <p:nvPr/>
          </p:nvSpPr>
          <p:spPr>
            <a:xfrm>
              <a:off x="5544934" y="1749636"/>
              <a:ext cx="37142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Tx/>
                <a:buFontTx/>
                <a:buNone/>
              </a:pPr>
              <a:r>
                <a:rPr lang="en-GB" sz="2000" b="1" i="1" kern="120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Scheme of </a:t>
              </a:r>
              <a:r>
                <a:rPr lang="en-GB" sz="2000" b="1" i="1" kern="1200">
                  <a:solidFill>
                    <a:prstClr val="black"/>
                  </a:solidFill>
                  <a:latin typeface="Calibri" panose="020F0502020204030204"/>
                </a:rPr>
                <a:t>Coated Conductor (CC)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66E56D7-C40E-538F-8CAE-ADEB0252D1CA}"/>
              </a:ext>
            </a:extLst>
          </p:cNvPr>
          <p:cNvGrpSpPr/>
          <p:nvPr/>
        </p:nvGrpSpPr>
        <p:grpSpPr>
          <a:xfrm>
            <a:off x="7753740" y="1879089"/>
            <a:ext cx="1904067" cy="1558913"/>
            <a:chOff x="7660750" y="1877552"/>
            <a:chExt cx="1904067" cy="1558913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5C6F0AA5-DA38-7CEF-5ADC-B726A2ACD277}"/>
                </a:ext>
              </a:extLst>
            </p:cNvPr>
            <p:cNvCxnSpPr>
              <a:cxnSpLocks/>
            </p:cNvCxnSpPr>
            <p:nvPr/>
          </p:nvCxnSpPr>
          <p:spPr>
            <a:xfrm>
              <a:off x="7660750" y="2085925"/>
              <a:ext cx="20418" cy="1332537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1E7A205-A8AD-A077-825A-A2FA8326B3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81168" y="3206006"/>
              <a:ext cx="753303" cy="230459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6B026319-B671-34C1-BFE1-D4069116C0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60750" y="1880774"/>
              <a:ext cx="1885762" cy="224079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78B09083-DC5F-6B71-01BC-78CFA14F3FD4}"/>
                </a:ext>
              </a:extLst>
            </p:cNvPr>
            <p:cNvCxnSpPr>
              <a:cxnSpLocks/>
            </p:cNvCxnSpPr>
            <p:nvPr/>
          </p:nvCxnSpPr>
          <p:spPr>
            <a:xfrm>
              <a:off x="9557195" y="1877552"/>
              <a:ext cx="7622" cy="712144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421495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106" grpId="0" animBg="1"/>
      <p:bldP spid="108" grpId="0" animBg="1"/>
      <p:bldP spid="108" grpId="1" animBg="1"/>
      <p:bldP spid="110" grpId="0" animBg="1"/>
      <p:bldP spid="110" grpId="1" animBg="1"/>
      <p:bldP spid="112" grpId="0"/>
      <p:bldP spid="1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67BC4EF4-A4D0-4FF7-9C7D-D70C2877DFF0}"/>
              </a:ext>
            </a:extLst>
          </p:cNvPr>
          <p:cNvSpPr/>
          <p:nvPr/>
        </p:nvSpPr>
        <p:spPr>
          <a:xfrm>
            <a:off x="373448" y="1039833"/>
            <a:ext cx="5089190" cy="4944546"/>
          </a:xfrm>
          <a:prstGeom prst="roundRect">
            <a:avLst>
              <a:gd name="adj" fmla="val 1174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09DACF3-1CDD-4048-892A-09AD59558B07}"/>
              </a:ext>
            </a:extLst>
          </p:cNvPr>
          <p:cNvSpPr txBox="1"/>
          <p:nvPr/>
        </p:nvSpPr>
        <p:spPr>
          <a:xfrm>
            <a:off x="2230121" y="838927"/>
            <a:ext cx="139101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3) Soldering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B6FD41D-7B23-4DCB-AF85-3E7B19FF18FE}"/>
              </a:ext>
            </a:extLst>
          </p:cNvPr>
          <p:cNvGrpSpPr/>
          <p:nvPr/>
        </p:nvGrpSpPr>
        <p:grpSpPr>
          <a:xfrm>
            <a:off x="1447411" y="1653328"/>
            <a:ext cx="2886081" cy="2132131"/>
            <a:chOff x="2518484" y="1408112"/>
            <a:chExt cx="2886081" cy="2132131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83D15D36-DEE8-4960-BC0C-72FB434CDF47}"/>
                </a:ext>
              </a:extLst>
            </p:cNvPr>
            <p:cNvSpPr/>
            <p:nvPr/>
          </p:nvSpPr>
          <p:spPr>
            <a:xfrm>
              <a:off x="2518484" y="1430007"/>
              <a:ext cx="2886075" cy="281078"/>
            </a:xfrm>
            <a:prstGeom prst="rect">
              <a:avLst/>
            </a:prstGeom>
            <a:solidFill>
              <a:srgbClr val="AFAB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1B59DA96-52D3-40F6-A805-E3CD2E6CA77D}"/>
                </a:ext>
              </a:extLst>
            </p:cNvPr>
            <p:cNvSpPr/>
            <p:nvPr/>
          </p:nvSpPr>
          <p:spPr>
            <a:xfrm>
              <a:off x="2518484" y="1701210"/>
              <a:ext cx="2886074" cy="1808156"/>
            </a:xfrm>
            <a:prstGeom prst="rect">
              <a:avLst/>
            </a:prstGeom>
            <a:solidFill>
              <a:srgbClr val="C55A11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CA7781AB-F9A1-4632-B87D-A37DA913126E}"/>
                </a:ext>
              </a:extLst>
            </p:cNvPr>
            <p:cNvGrpSpPr/>
            <p:nvPr/>
          </p:nvGrpSpPr>
          <p:grpSpPr>
            <a:xfrm>
              <a:off x="2518484" y="1877633"/>
              <a:ext cx="2886081" cy="1385367"/>
              <a:chOff x="5156948" y="3006152"/>
              <a:chExt cx="2886081" cy="1385367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9334455A-1802-41B4-A347-3BB564FF5431}"/>
                  </a:ext>
                </a:extLst>
              </p:cNvPr>
              <p:cNvSpPr/>
              <p:nvPr/>
            </p:nvSpPr>
            <p:spPr>
              <a:xfrm>
                <a:off x="5156954" y="4140333"/>
                <a:ext cx="2886075" cy="25118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Ag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C55DA632-9E2D-4684-B074-AA90CD3D8526}"/>
                  </a:ext>
                </a:extLst>
              </p:cNvPr>
              <p:cNvSpPr/>
              <p:nvPr/>
            </p:nvSpPr>
            <p:spPr>
              <a:xfrm>
                <a:off x="5156954" y="3634885"/>
                <a:ext cx="2886075" cy="510286"/>
              </a:xfrm>
              <a:prstGeom prst="rect">
                <a:avLst/>
              </a:prstGeom>
              <a:ln w="12700"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Substrate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63727D62-FB9B-403B-86CA-AAF95E9EBE0F}"/>
                  </a:ext>
                </a:extLst>
              </p:cNvPr>
              <p:cNvSpPr/>
              <p:nvPr/>
            </p:nvSpPr>
            <p:spPr>
              <a:xfrm>
                <a:off x="5156953" y="3442264"/>
                <a:ext cx="2886075" cy="194430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Buffer layers</a:t>
                </a: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6FF0A241-AC1D-46F3-AC9A-F0817CF7CB75}"/>
                  </a:ext>
                </a:extLst>
              </p:cNvPr>
              <p:cNvSpPr/>
              <p:nvPr/>
            </p:nvSpPr>
            <p:spPr>
              <a:xfrm>
                <a:off x="5156948" y="3006152"/>
                <a:ext cx="2886075" cy="24845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Ag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BFF6C074-33AA-4781-836E-8083C23E8892}"/>
                  </a:ext>
                </a:extLst>
              </p:cNvPr>
              <p:cNvSpPr/>
              <p:nvPr/>
            </p:nvSpPr>
            <p:spPr>
              <a:xfrm>
                <a:off x="5156952" y="3223969"/>
                <a:ext cx="2886074" cy="218296"/>
              </a:xfrm>
              <a:prstGeom prst="rect">
                <a:avLst/>
              </a:prstGeom>
              <a:ln w="12700"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REBCO</a:t>
                </a:r>
              </a:p>
            </p:txBody>
          </p: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B3D63482-61A5-4094-9C1D-C7BAF967E82A}"/>
                </a:ext>
              </a:extLst>
            </p:cNvPr>
            <p:cNvSpPr txBox="1"/>
            <p:nvPr/>
          </p:nvSpPr>
          <p:spPr>
            <a:xfrm>
              <a:off x="4655385" y="3201689"/>
              <a:ext cx="41242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Cu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3594F68-109E-4FD2-BC3B-E22B3F0A3322}"/>
                </a:ext>
              </a:extLst>
            </p:cNvPr>
            <p:cNvSpPr txBox="1"/>
            <p:nvPr/>
          </p:nvSpPr>
          <p:spPr>
            <a:xfrm>
              <a:off x="4655386" y="1408112"/>
              <a:ext cx="71686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Solder</a:t>
              </a:r>
            </a:p>
          </p:txBody>
        </p:sp>
      </p:grp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BF669224-1968-4933-9785-BB1F2DEEC813}"/>
              </a:ext>
            </a:extLst>
          </p:cNvPr>
          <p:cNvSpPr/>
          <p:nvPr/>
        </p:nvSpPr>
        <p:spPr>
          <a:xfrm>
            <a:off x="6507208" y="1053953"/>
            <a:ext cx="5213696" cy="4928479"/>
          </a:xfrm>
          <a:prstGeom prst="roundRect">
            <a:avLst>
              <a:gd name="adj" fmla="val 1122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TextBox 38">
            <a:extLst>
              <a:ext uri="{FF2B5EF4-FFF2-40B4-BE49-F238E27FC236}">
                <a16:creationId xmlns:a16="http://schemas.microsoft.com/office/drawing/2014/main" id="{DA6A31A1-61BE-411B-8F0B-728A0DA82F19}"/>
              </a:ext>
            </a:extLst>
          </p:cNvPr>
          <p:cNvSpPr txBox="1"/>
          <p:nvPr/>
        </p:nvSpPr>
        <p:spPr>
          <a:xfrm>
            <a:off x="8012222" y="875568"/>
            <a:ext cx="231050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4) Substrate extraction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54CAEF1B-B3D0-4334-BD64-4E76F96265C0}"/>
              </a:ext>
            </a:extLst>
          </p:cNvPr>
          <p:cNvSpPr/>
          <p:nvPr/>
        </p:nvSpPr>
        <p:spPr>
          <a:xfrm>
            <a:off x="7625560" y="4099731"/>
            <a:ext cx="2886075" cy="207847"/>
          </a:xfrm>
          <a:prstGeom prst="rect">
            <a:avLst/>
          </a:prstGeom>
          <a:solidFill>
            <a:srgbClr val="AFA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Solder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191C5BA-9E7C-4A90-9744-02372FBC537C}"/>
              </a:ext>
            </a:extLst>
          </p:cNvPr>
          <p:cNvSpPr/>
          <p:nvPr/>
        </p:nvSpPr>
        <p:spPr>
          <a:xfrm>
            <a:off x="7625561" y="3877188"/>
            <a:ext cx="2886074" cy="222543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Cu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E1E60E0-4E9C-4A7C-950D-5FE20466746C}"/>
              </a:ext>
            </a:extLst>
          </p:cNvPr>
          <p:cNvSpPr/>
          <p:nvPr/>
        </p:nvSpPr>
        <p:spPr>
          <a:xfrm>
            <a:off x="7625567" y="3646050"/>
            <a:ext cx="2886075" cy="2511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FC7C1B9-D586-4E2B-A691-0D2B15E9EBB4}"/>
              </a:ext>
            </a:extLst>
          </p:cNvPr>
          <p:cNvSpPr/>
          <p:nvPr/>
        </p:nvSpPr>
        <p:spPr>
          <a:xfrm>
            <a:off x="7625554" y="3430505"/>
            <a:ext cx="2886074" cy="218296"/>
          </a:xfrm>
          <a:prstGeom prst="rect">
            <a:avLst/>
          </a:prstGeom>
          <a:ln w="1270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REBCO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FB62F84-E24F-4131-9056-904B843D64AD}"/>
              </a:ext>
            </a:extLst>
          </p:cNvPr>
          <p:cNvSpPr txBox="1"/>
          <p:nvPr/>
        </p:nvSpPr>
        <p:spPr>
          <a:xfrm>
            <a:off x="9893004" y="2175681"/>
            <a:ext cx="412421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2226497F-E768-4F35-BCCB-4C6338EB521D}"/>
              </a:ext>
            </a:extLst>
          </p:cNvPr>
          <p:cNvSpPr/>
          <p:nvPr/>
        </p:nvSpPr>
        <p:spPr>
          <a:xfrm>
            <a:off x="6729364" y="4460575"/>
            <a:ext cx="4711655" cy="37600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Surface to coat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AB841E87-04BF-40B4-861F-DDA823E31E74}"/>
              </a:ext>
            </a:extLst>
          </p:cNvPr>
          <p:cNvSpPr/>
          <p:nvPr/>
        </p:nvSpPr>
        <p:spPr>
          <a:xfrm>
            <a:off x="6729364" y="4305146"/>
            <a:ext cx="4711654" cy="19443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Cu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B6134926-5E68-4CCB-BA0C-03E9E914C82B}"/>
              </a:ext>
            </a:extLst>
          </p:cNvPr>
          <p:cNvGrpSpPr/>
          <p:nvPr/>
        </p:nvGrpSpPr>
        <p:grpSpPr>
          <a:xfrm>
            <a:off x="7625553" y="2297408"/>
            <a:ext cx="2886083" cy="1136932"/>
            <a:chOff x="7756660" y="2722848"/>
            <a:chExt cx="2886083" cy="1136932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0F42EACF-DB48-4B0B-AAA4-3EA290D5FF26}"/>
                </a:ext>
              </a:extLst>
            </p:cNvPr>
            <p:cNvSpPr/>
            <p:nvPr/>
          </p:nvSpPr>
          <p:spPr>
            <a:xfrm>
              <a:off x="7756667" y="3158005"/>
              <a:ext cx="2886075" cy="510286"/>
            </a:xfrm>
            <a:prstGeom prst="rect">
              <a:avLst/>
            </a:prstGeom>
            <a:ln w="12700"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Substrate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7D30B85-6549-4E9E-9188-5EE8EC8CBD4F}"/>
                </a:ext>
              </a:extLst>
            </p:cNvPr>
            <p:cNvSpPr/>
            <p:nvPr/>
          </p:nvSpPr>
          <p:spPr>
            <a:xfrm>
              <a:off x="7756660" y="3665350"/>
              <a:ext cx="2886075" cy="19443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Buffer layers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D04A3C5C-6EFF-4497-BADC-61872B704327}"/>
                </a:ext>
              </a:extLst>
            </p:cNvPr>
            <p:cNvSpPr/>
            <p:nvPr/>
          </p:nvSpPr>
          <p:spPr>
            <a:xfrm>
              <a:off x="7756668" y="2937309"/>
              <a:ext cx="2886075" cy="24845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Ag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44A284D8-1926-4249-BCB5-0A2ED52B5AC7}"/>
                </a:ext>
              </a:extLst>
            </p:cNvPr>
            <p:cNvSpPr/>
            <p:nvPr/>
          </p:nvSpPr>
          <p:spPr>
            <a:xfrm>
              <a:off x="7756661" y="2722848"/>
              <a:ext cx="2886074" cy="222543"/>
            </a:xfrm>
            <a:prstGeom prst="rect">
              <a:avLst/>
            </a:prstGeom>
            <a:solidFill>
              <a:srgbClr val="C55A11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Cu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C4AA734E-D00C-4236-90A4-84E94A39202B}"/>
              </a:ext>
            </a:extLst>
          </p:cNvPr>
          <p:cNvGrpSpPr/>
          <p:nvPr/>
        </p:nvGrpSpPr>
        <p:grpSpPr>
          <a:xfrm>
            <a:off x="1445757" y="2795428"/>
            <a:ext cx="2886089" cy="2010170"/>
            <a:chOff x="4435327" y="2149371"/>
            <a:chExt cx="2886089" cy="2010170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227610B0-4178-4281-BC57-0CD4E8918100}"/>
                </a:ext>
              </a:extLst>
            </p:cNvPr>
            <p:cNvSpPr/>
            <p:nvPr/>
          </p:nvSpPr>
          <p:spPr>
            <a:xfrm>
              <a:off x="4435334" y="3951694"/>
              <a:ext cx="2886075" cy="207847"/>
            </a:xfrm>
            <a:prstGeom prst="rect">
              <a:avLst/>
            </a:prstGeom>
            <a:solidFill>
              <a:srgbClr val="AFAB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Solder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B9F688C1-2244-4E97-A2EE-8A1D98D46AE9}"/>
                </a:ext>
              </a:extLst>
            </p:cNvPr>
            <p:cNvSpPr/>
            <p:nvPr/>
          </p:nvSpPr>
          <p:spPr>
            <a:xfrm>
              <a:off x="4435335" y="3729151"/>
              <a:ext cx="2886074" cy="222543"/>
            </a:xfrm>
            <a:prstGeom prst="rect">
              <a:avLst/>
            </a:prstGeom>
            <a:solidFill>
              <a:srgbClr val="C55A11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Cu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8B1B1CC3-DF7F-4718-BE65-95FED9985EAD}"/>
                </a:ext>
              </a:extLst>
            </p:cNvPr>
            <p:cNvSpPr/>
            <p:nvPr/>
          </p:nvSpPr>
          <p:spPr>
            <a:xfrm>
              <a:off x="4435341" y="3498013"/>
              <a:ext cx="2886075" cy="2511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Ag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556C0A54-8E41-45EC-8725-3A9A00724FFF}"/>
                </a:ext>
              </a:extLst>
            </p:cNvPr>
            <p:cNvSpPr/>
            <p:nvPr/>
          </p:nvSpPr>
          <p:spPr>
            <a:xfrm>
              <a:off x="4435328" y="3282468"/>
              <a:ext cx="2886074" cy="218296"/>
            </a:xfrm>
            <a:prstGeom prst="rect">
              <a:avLst/>
            </a:prstGeom>
            <a:ln w="12700"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REBCO</a:t>
              </a:r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9EE98266-11A3-4B18-8A44-0D7040D1EAB2}"/>
                </a:ext>
              </a:extLst>
            </p:cNvPr>
            <p:cNvGrpSpPr/>
            <p:nvPr/>
          </p:nvGrpSpPr>
          <p:grpSpPr>
            <a:xfrm>
              <a:off x="4435327" y="2149371"/>
              <a:ext cx="2886083" cy="1136932"/>
              <a:chOff x="7756660" y="2722848"/>
              <a:chExt cx="2886083" cy="1136932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2F409AD6-2AE8-41AD-AA79-6667C9940769}"/>
                  </a:ext>
                </a:extLst>
              </p:cNvPr>
              <p:cNvSpPr/>
              <p:nvPr/>
            </p:nvSpPr>
            <p:spPr>
              <a:xfrm>
                <a:off x="7756667" y="3158005"/>
                <a:ext cx="2886075" cy="510286"/>
              </a:xfrm>
              <a:prstGeom prst="rect">
                <a:avLst/>
              </a:prstGeom>
              <a:ln w="12700"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Substrate</a:t>
                </a: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07BF1795-7D4B-4CEF-9489-98C10558B93B}"/>
                  </a:ext>
                </a:extLst>
              </p:cNvPr>
              <p:cNvSpPr/>
              <p:nvPr/>
            </p:nvSpPr>
            <p:spPr>
              <a:xfrm>
                <a:off x="7756660" y="3665350"/>
                <a:ext cx="2886075" cy="194430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Buffer layers</a:t>
                </a: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F5657E53-8CBD-4471-BB2B-67B99A584419}"/>
                  </a:ext>
                </a:extLst>
              </p:cNvPr>
              <p:cNvSpPr/>
              <p:nvPr/>
            </p:nvSpPr>
            <p:spPr>
              <a:xfrm>
                <a:off x="7756668" y="2937309"/>
                <a:ext cx="2886075" cy="24845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Ag</a:t>
                </a: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AAA1804D-D611-4BDB-BC54-495252F15930}"/>
                  </a:ext>
                </a:extLst>
              </p:cNvPr>
              <p:cNvSpPr/>
              <p:nvPr/>
            </p:nvSpPr>
            <p:spPr>
              <a:xfrm>
                <a:off x="7756661" y="2722848"/>
                <a:ext cx="2886074" cy="222543"/>
              </a:xfrm>
              <a:prstGeom prst="rect">
                <a:avLst/>
              </a:prstGeom>
              <a:solidFill>
                <a:srgbClr val="C55A11"/>
              </a:solidFill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Cu</a:t>
                </a:r>
              </a:p>
            </p:txBody>
          </p:sp>
        </p:grp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A24C43E-B494-4F16-B9F7-C0357A519F61}"/>
              </a:ext>
            </a:extLst>
          </p:cNvPr>
          <p:cNvGrpSpPr/>
          <p:nvPr/>
        </p:nvGrpSpPr>
        <p:grpSpPr>
          <a:xfrm>
            <a:off x="534222" y="4794955"/>
            <a:ext cx="4711655" cy="531432"/>
            <a:chOff x="1605295" y="3972686"/>
            <a:chExt cx="4711655" cy="531432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989C3CE-F068-4392-98FB-CA728672960F}"/>
                </a:ext>
              </a:extLst>
            </p:cNvPr>
            <p:cNvSpPr/>
            <p:nvPr/>
          </p:nvSpPr>
          <p:spPr>
            <a:xfrm>
              <a:off x="1605295" y="4128115"/>
              <a:ext cx="4711655" cy="376003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Surface to coat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AB393E26-775A-49E3-BBBB-84AD61D91258}"/>
                </a:ext>
              </a:extLst>
            </p:cNvPr>
            <p:cNvSpPr/>
            <p:nvPr/>
          </p:nvSpPr>
          <p:spPr>
            <a:xfrm>
              <a:off x="1605295" y="3972686"/>
              <a:ext cx="4711654" cy="19443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Cu</a:t>
              </a:r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DC0227-06D4-4BE0-B04B-B925D2FC292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May 7,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0F85CF-B9CB-4218-8838-029DFECC46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REBCO coating for the RADES haloscope – Neil Lamas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1526F9-1BE4-48CE-9B86-F34CE1E7CF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D9AA61-0120-44F1-9F25-6DD25F4109F6}" type="slidenum">
              <a:rPr lang="en-US" smtClean="0"/>
              <a:t>13</a:t>
            </a:fld>
            <a:endParaRPr lang="en-US"/>
          </a:p>
        </p:txBody>
      </p:sp>
      <p:sp>
        <p:nvSpPr>
          <p:cNvPr id="65" name="Content Placeholder 1">
            <a:extLst>
              <a:ext uri="{FF2B5EF4-FFF2-40B4-BE49-F238E27FC236}">
                <a16:creationId xmlns:a16="http://schemas.microsoft.com/office/drawing/2014/main" id="{42CB0FAD-07E3-4756-A19B-FAD69AA4F350}"/>
              </a:ext>
            </a:extLst>
          </p:cNvPr>
          <p:cNvSpPr txBox="1">
            <a:spLocks/>
          </p:cNvSpPr>
          <p:nvPr/>
        </p:nvSpPr>
        <p:spPr>
          <a:xfrm>
            <a:off x="128334" y="316659"/>
            <a:ext cx="6485530" cy="5465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i="1" kern="0" dirty="0">
                <a:solidFill>
                  <a:srgbClr val="4F81BD">
                    <a:lumMod val="75000"/>
                  </a:srgbClr>
                </a:solidFill>
              </a:rPr>
              <a:t>Coating process </a:t>
            </a: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overview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53361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3.7037E-6 L -0.00091 0.14213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710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1.48148E-6 L 0.00013 -0.16805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40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43" grpId="0" animBg="1"/>
      <p:bldP spid="61" grpId="0" animBg="1"/>
      <p:bldP spid="62" grpId="0" animBg="1"/>
      <p:bldP spid="66" grpId="0" animBg="1"/>
      <p:bldP spid="70" grpId="0" animBg="1"/>
      <p:bldP spid="64" grpId="0"/>
      <p:bldP spid="72" grpId="0" animBg="1"/>
      <p:bldP spid="7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861E7043-7D42-4C56-AA8A-D03BA494D982}"/>
              </a:ext>
            </a:extLst>
          </p:cNvPr>
          <p:cNvSpPr txBox="1"/>
          <p:nvPr/>
        </p:nvSpPr>
        <p:spPr>
          <a:xfrm>
            <a:off x="93048" y="299897"/>
            <a:ext cx="4631352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800" b="1" i="1" kern="0" dirty="0">
                <a:solidFill>
                  <a:srgbClr val="4F81BD">
                    <a:lumMod val="75000"/>
                  </a:srgbClr>
                </a:solidFill>
              </a:rPr>
              <a:t>RADES cavity coating in detail</a:t>
            </a:r>
            <a:endParaRPr lang="es-ES" sz="2800" b="1" i="1" kern="0" dirty="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28B58847-D846-4491-82AB-F16AF1F28B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18963" t="26313" r="14031" b="23654"/>
          <a:stretch/>
        </p:blipFill>
        <p:spPr>
          <a:xfrm>
            <a:off x="723116" y="2921397"/>
            <a:ext cx="3561171" cy="1856578"/>
          </a:xfrm>
          <a:prstGeom prst="rect">
            <a:avLst/>
          </a:prstGeom>
        </p:spPr>
      </p:pic>
      <p:grpSp>
        <p:nvGrpSpPr>
          <p:cNvPr id="136" name="Group 135">
            <a:extLst>
              <a:ext uri="{FF2B5EF4-FFF2-40B4-BE49-F238E27FC236}">
                <a16:creationId xmlns:a16="http://schemas.microsoft.com/office/drawing/2014/main" id="{743DE61D-209A-4E4F-B2BA-386F24AF353B}"/>
              </a:ext>
            </a:extLst>
          </p:cNvPr>
          <p:cNvGrpSpPr/>
          <p:nvPr/>
        </p:nvGrpSpPr>
        <p:grpSpPr>
          <a:xfrm>
            <a:off x="1150739" y="2464406"/>
            <a:ext cx="2577818" cy="2013447"/>
            <a:chOff x="1150739" y="2464406"/>
            <a:chExt cx="2577818" cy="2013447"/>
          </a:xfrm>
        </p:grpSpPr>
        <p:sp>
          <p:nvSpPr>
            <p:cNvPr id="51" name="Arc 50">
              <a:extLst>
                <a:ext uri="{FF2B5EF4-FFF2-40B4-BE49-F238E27FC236}">
                  <a16:creationId xmlns:a16="http://schemas.microsoft.com/office/drawing/2014/main" id="{7AD9D397-2BA1-4DE6-9E69-37B107AABA88}"/>
                </a:ext>
              </a:extLst>
            </p:cNvPr>
            <p:cNvSpPr/>
            <p:nvPr/>
          </p:nvSpPr>
          <p:spPr>
            <a:xfrm>
              <a:off x="1150739" y="2464406"/>
              <a:ext cx="1887984" cy="2013447"/>
            </a:xfrm>
            <a:prstGeom prst="arc">
              <a:avLst>
                <a:gd name="adj1" fmla="val 5335707"/>
                <a:gd name="adj2" fmla="val 10884451"/>
              </a:avLst>
            </a:prstGeom>
            <a:ln w="76200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2" name="Arc 51">
              <a:extLst>
                <a:ext uri="{FF2B5EF4-FFF2-40B4-BE49-F238E27FC236}">
                  <a16:creationId xmlns:a16="http://schemas.microsoft.com/office/drawing/2014/main" id="{9835D1AE-7488-41FA-8017-B9F626FA9CE3}"/>
                </a:ext>
              </a:extLst>
            </p:cNvPr>
            <p:cNvSpPr/>
            <p:nvPr/>
          </p:nvSpPr>
          <p:spPr>
            <a:xfrm flipH="1">
              <a:off x="1842157" y="2464406"/>
              <a:ext cx="1886400" cy="2013447"/>
            </a:xfrm>
            <a:prstGeom prst="arc">
              <a:avLst>
                <a:gd name="adj1" fmla="val 5335707"/>
                <a:gd name="adj2" fmla="val 10884451"/>
              </a:avLst>
            </a:prstGeom>
            <a:ln w="76200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DD9006BF-AF1D-4BB8-86FA-37A49BDD4410}"/>
                </a:ext>
              </a:extLst>
            </p:cNvPr>
            <p:cNvCxnSpPr>
              <a:cxnSpLocks/>
              <a:stCxn id="51" idx="0"/>
              <a:endCxn id="52" idx="0"/>
            </p:cNvCxnSpPr>
            <p:nvPr/>
          </p:nvCxnSpPr>
          <p:spPr>
            <a:xfrm flipV="1">
              <a:off x="2113557" y="4477652"/>
              <a:ext cx="652974" cy="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31867088-F404-44BC-8402-3A30E50FE0A3}"/>
              </a:ext>
            </a:extLst>
          </p:cNvPr>
          <p:cNvGrpSpPr/>
          <p:nvPr/>
        </p:nvGrpSpPr>
        <p:grpSpPr>
          <a:xfrm>
            <a:off x="1877967" y="1045976"/>
            <a:ext cx="1160756" cy="1091291"/>
            <a:chOff x="1877967" y="1045976"/>
            <a:chExt cx="1160756" cy="1091291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760DF7C3-C1C7-4158-95F3-1DB676B372D5}"/>
                </a:ext>
              </a:extLst>
            </p:cNvPr>
            <p:cNvSpPr/>
            <p:nvPr/>
          </p:nvSpPr>
          <p:spPr>
            <a:xfrm>
              <a:off x="1877967" y="1045976"/>
              <a:ext cx="1160756" cy="109129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59" name="Arrow: Down 58">
              <a:extLst>
                <a:ext uri="{FF2B5EF4-FFF2-40B4-BE49-F238E27FC236}">
                  <a16:creationId xmlns:a16="http://schemas.microsoft.com/office/drawing/2014/main" id="{6A3E19D9-3AC4-43FB-AF10-6A50DBFD2473}"/>
                </a:ext>
              </a:extLst>
            </p:cNvPr>
            <p:cNvSpPr/>
            <p:nvPr/>
          </p:nvSpPr>
          <p:spPr>
            <a:xfrm>
              <a:off x="2081015" y="1239709"/>
              <a:ext cx="731816" cy="703823"/>
            </a:xfrm>
            <a:prstGeom prst="down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tx1"/>
                </a:solidFill>
              </a:endParaRPr>
            </a:p>
          </p:txBody>
        </p: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7AF0F101-B737-44CA-9DE0-0EBA9177D757}"/>
              </a:ext>
            </a:extLst>
          </p:cNvPr>
          <p:cNvSpPr/>
          <p:nvPr/>
        </p:nvSpPr>
        <p:spPr>
          <a:xfrm>
            <a:off x="1370734" y="2197941"/>
            <a:ext cx="2160000" cy="2160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/>
              <a:t>Pressure</a:t>
            </a:r>
            <a:r>
              <a:rPr lang="pt-BR" dirty="0"/>
              <a:t> </a:t>
            </a:r>
            <a:r>
              <a:rPr lang="pt-BR" dirty="0" err="1"/>
              <a:t>Homogenizer</a:t>
            </a:r>
            <a:endParaRPr lang="pt-BR" dirty="0"/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161376FF-E356-459C-A774-3C257CDD28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368" t="-1314" r="51038" b="6150"/>
          <a:stretch/>
        </p:blipFill>
        <p:spPr>
          <a:xfrm>
            <a:off x="5706530" y="123943"/>
            <a:ext cx="993337" cy="2624880"/>
          </a:xfrm>
          <a:prstGeom prst="rect">
            <a:avLst/>
          </a:prstGeom>
        </p:spPr>
      </p:pic>
      <p:grpSp>
        <p:nvGrpSpPr>
          <p:cNvPr id="133" name="Group 132">
            <a:extLst>
              <a:ext uri="{FF2B5EF4-FFF2-40B4-BE49-F238E27FC236}">
                <a16:creationId xmlns:a16="http://schemas.microsoft.com/office/drawing/2014/main" id="{9B8F0A78-C71D-4AE3-8563-C4412E8A1EC0}"/>
              </a:ext>
            </a:extLst>
          </p:cNvPr>
          <p:cNvGrpSpPr/>
          <p:nvPr/>
        </p:nvGrpSpPr>
        <p:grpSpPr>
          <a:xfrm>
            <a:off x="1011980" y="4736950"/>
            <a:ext cx="2892730" cy="1091291"/>
            <a:chOff x="1011980" y="5009783"/>
            <a:chExt cx="2892730" cy="1091291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1EF3212-06BB-4027-930B-602B4B5D3D5D}"/>
                </a:ext>
              </a:extLst>
            </p:cNvPr>
            <p:cNvSpPr/>
            <p:nvPr/>
          </p:nvSpPr>
          <p:spPr>
            <a:xfrm rot="10800000">
              <a:off x="1011980" y="5009783"/>
              <a:ext cx="2892730" cy="109129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83" name="Arrow: Down 82">
              <a:extLst>
                <a:ext uri="{FF2B5EF4-FFF2-40B4-BE49-F238E27FC236}">
                  <a16:creationId xmlns:a16="http://schemas.microsoft.com/office/drawing/2014/main" id="{F4CE5EEE-1459-404B-8D14-F8437E955608}"/>
                </a:ext>
              </a:extLst>
            </p:cNvPr>
            <p:cNvSpPr/>
            <p:nvPr/>
          </p:nvSpPr>
          <p:spPr>
            <a:xfrm rot="10800000">
              <a:off x="2072120" y="5203517"/>
              <a:ext cx="731816" cy="703823"/>
            </a:xfrm>
            <a:prstGeom prst="down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tx1"/>
                </a:solidFill>
              </a:endParaRPr>
            </a:p>
          </p:txBody>
        </p:sp>
      </p:grpSp>
      <p:pic>
        <p:nvPicPr>
          <p:cNvPr id="87" name="Picture 86">
            <a:extLst>
              <a:ext uri="{FF2B5EF4-FFF2-40B4-BE49-F238E27FC236}">
                <a16:creationId xmlns:a16="http://schemas.microsoft.com/office/drawing/2014/main" id="{4F7A8042-DDEE-42CC-94F0-DBA64B2F3A1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35" t="8581" r="6747" b="11390"/>
          <a:stretch/>
        </p:blipFill>
        <p:spPr>
          <a:xfrm rot="5400000">
            <a:off x="9690493" y="700028"/>
            <a:ext cx="2593399" cy="1530638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18D2BFC2-09AC-4D33-84C0-E91545C888F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943" t="12541" r="13287" b="11500"/>
          <a:stretch/>
        </p:blipFill>
        <p:spPr>
          <a:xfrm rot="5400000">
            <a:off x="9579163" y="3956858"/>
            <a:ext cx="2592935" cy="1753763"/>
          </a:xfrm>
          <a:prstGeom prst="rect">
            <a:avLst/>
          </a:prstGeom>
        </p:spPr>
      </p:pic>
      <p:pic>
        <p:nvPicPr>
          <p:cNvPr id="95" name="Picture 94" descr="A picture containing indoor, kitchen appliance&#10;&#10;Description automatically generated">
            <a:extLst>
              <a:ext uri="{FF2B5EF4-FFF2-40B4-BE49-F238E27FC236}">
                <a16:creationId xmlns:a16="http://schemas.microsoft.com/office/drawing/2014/main" id="{7B26CEFC-90F1-4B53-A132-76531F4BFA1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59" t="41893" r="33431" b="11855"/>
          <a:stretch/>
        </p:blipFill>
        <p:spPr>
          <a:xfrm>
            <a:off x="8150718" y="3537272"/>
            <a:ext cx="1530639" cy="2592935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958562FD-BE6D-4A1D-A548-325ABE52C34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39" t="42598" r="38339" b="24125"/>
          <a:stretch/>
        </p:blipFill>
        <p:spPr>
          <a:xfrm>
            <a:off x="8041470" y="180581"/>
            <a:ext cx="1533133" cy="2592935"/>
          </a:xfrm>
          <a:prstGeom prst="rect">
            <a:avLst/>
          </a:prstGeom>
        </p:spPr>
      </p:pic>
      <p:sp>
        <p:nvSpPr>
          <p:cNvPr id="100" name="Oval 99">
            <a:extLst>
              <a:ext uri="{FF2B5EF4-FFF2-40B4-BE49-F238E27FC236}">
                <a16:creationId xmlns:a16="http://schemas.microsoft.com/office/drawing/2014/main" id="{507A68F9-1815-4DCD-A0A8-BE229BF73F2E}"/>
              </a:ext>
            </a:extLst>
          </p:cNvPr>
          <p:cNvSpPr/>
          <p:nvPr/>
        </p:nvSpPr>
        <p:spPr>
          <a:xfrm>
            <a:off x="6126856" y="2856823"/>
            <a:ext cx="216000" cy="216000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477C73E0-5627-4ADB-9661-28E042C84D03}"/>
              </a:ext>
            </a:extLst>
          </p:cNvPr>
          <p:cNvSpPr/>
          <p:nvPr/>
        </p:nvSpPr>
        <p:spPr>
          <a:xfrm>
            <a:off x="8808037" y="2874825"/>
            <a:ext cx="216000" cy="21600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47000">
                <a:schemeClr val="accent3"/>
              </a:gs>
              <a:gs pos="52000">
                <a:schemeClr val="accent4"/>
              </a:gs>
              <a:gs pos="100000">
                <a:schemeClr val="accent4"/>
              </a:gs>
            </a:gsLst>
            <a:lin ang="2700000" scaled="1"/>
            <a:tileRect/>
          </a:gra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B0774756-3A43-4FC1-B2BB-34DA8EF6F05B}"/>
              </a:ext>
            </a:extLst>
          </p:cNvPr>
          <p:cNvSpPr/>
          <p:nvPr/>
        </p:nvSpPr>
        <p:spPr>
          <a:xfrm>
            <a:off x="10890342" y="2856664"/>
            <a:ext cx="216000" cy="216000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DBD109E4-D0AA-4C65-A7AE-FA4E23A4706B}"/>
              </a:ext>
            </a:extLst>
          </p:cNvPr>
          <p:cNvSpPr/>
          <p:nvPr/>
        </p:nvSpPr>
        <p:spPr>
          <a:xfrm>
            <a:off x="10782342" y="3229022"/>
            <a:ext cx="216000" cy="216000"/>
          </a:xfrm>
          <a:prstGeom prst="ellipse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A366311A-F7AD-4A46-A56D-ED5B05EEC97A}"/>
              </a:ext>
            </a:extLst>
          </p:cNvPr>
          <p:cNvSpPr/>
          <p:nvPr/>
        </p:nvSpPr>
        <p:spPr>
          <a:xfrm>
            <a:off x="8808037" y="3227565"/>
            <a:ext cx="216000" cy="216000"/>
          </a:xfrm>
          <a:prstGeom prst="ellipse">
            <a:avLst/>
          </a:prstGeom>
          <a:gradFill>
            <a:gsLst>
              <a:gs pos="0">
                <a:schemeClr val="tx1"/>
              </a:gs>
              <a:gs pos="47000">
                <a:schemeClr val="tx1"/>
              </a:gs>
              <a:gs pos="52000">
                <a:srgbClr val="00B0F0"/>
              </a:gs>
              <a:gs pos="100000">
                <a:srgbClr val="00B0F0"/>
              </a:gs>
            </a:gsLst>
            <a:lin ang="2700000" scaled="1"/>
          </a:gra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6B4AD5DB-71A0-4858-9E7B-DFE61AC9971E}"/>
              </a:ext>
            </a:extLst>
          </p:cNvPr>
          <p:cNvSpPr/>
          <p:nvPr/>
        </p:nvSpPr>
        <p:spPr>
          <a:xfrm>
            <a:off x="6122125" y="3227917"/>
            <a:ext cx="216000" cy="216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DD96716-22FE-4941-ABFE-9B1D38C22125}"/>
              </a:ext>
            </a:extLst>
          </p:cNvPr>
          <p:cNvCxnSpPr>
            <a:cxnSpLocks/>
            <a:stCxn id="100" idx="6"/>
            <a:endCxn id="102" idx="2"/>
          </p:cNvCxnSpPr>
          <p:nvPr/>
        </p:nvCxnSpPr>
        <p:spPr>
          <a:xfrm>
            <a:off x="6342856" y="2964823"/>
            <a:ext cx="2465181" cy="18002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3901E5FD-328A-4D66-B8BE-C1AFAF20E601}"/>
              </a:ext>
            </a:extLst>
          </p:cNvPr>
          <p:cNvCxnSpPr>
            <a:cxnSpLocks/>
            <a:stCxn id="102" idx="6"/>
            <a:endCxn id="103" idx="2"/>
          </p:cNvCxnSpPr>
          <p:nvPr/>
        </p:nvCxnSpPr>
        <p:spPr>
          <a:xfrm flipV="1">
            <a:off x="9024037" y="2964664"/>
            <a:ext cx="1866305" cy="18161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05DE2A14-2714-424B-8A7C-12272F269AAB}"/>
              </a:ext>
            </a:extLst>
          </p:cNvPr>
          <p:cNvCxnSpPr>
            <a:cxnSpLocks/>
            <a:stCxn id="105" idx="6"/>
            <a:endCxn id="104" idx="2"/>
          </p:cNvCxnSpPr>
          <p:nvPr/>
        </p:nvCxnSpPr>
        <p:spPr>
          <a:xfrm>
            <a:off x="9024037" y="3335565"/>
            <a:ext cx="1758305" cy="1457"/>
          </a:xfrm>
          <a:prstGeom prst="line">
            <a:avLst/>
          </a:prstGeom>
          <a:ln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40257E0F-4D51-4B5F-B44D-116B8F9D99BE}"/>
              </a:ext>
            </a:extLst>
          </p:cNvPr>
          <p:cNvCxnSpPr>
            <a:cxnSpLocks/>
            <a:stCxn id="105" idx="2"/>
            <a:endCxn id="106" idx="6"/>
          </p:cNvCxnSpPr>
          <p:nvPr/>
        </p:nvCxnSpPr>
        <p:spPr>
          <a:xfrm flipH="1">
            <a:off x="6338125" y="3335565"/>
            <a:ext cx="2469912" cy="352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8" name="Connector: Curved 127">
            <a:extLst>
              <a:ext uri="{FF2B5EF4-FFF2-40B4-BE49-F238E27FC236}">
                <a16:creationId xmlns:a16="http://schemas.microsoft.com/office/drawing/2014/main" id="{A102E5D0-103B-4526-A43E-FDECD37042AA}"/>
              </a:ext>
            </a:extLst>
          </p:cNvPr>
          <p:cNvCxnSpPr>
            <a:stCxn id="103" idx="6"/>
            <a:endCxn id="104" idx="6"/>
          </p:cNvCxnSpPr>
          <p:nvPr/>
        </p:nvCxnSpPr>
        <p:spPr>
          <a:xfrm flipH="1">
            <a:off x="10998342" y="2964664"/>
            <a:ext cx="108000" cy="372358"/>
          </a:xfrm>
          <a:prstGeom prst="curvedConnector3">
            <a:avLst>
              <a:gd name="adj1" fmla="val -301738"/>
            </a:avLst>
          </a:pr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Marcador de pie de página 2">
            <a:extLst>
              <a:ext uri="{FF2B5EF4-FFF2-40B4-BE49-F238E27FC236}">
                <a16:creationId xmlns:a16="http://schemas.microsoft.com/office/drawing/2014/main" id="{B1A45F9D-B1DA-4CC7-BE2B-997CE8BB0B36}"/>
              </a:ext>
            </a:extLst>
          </p:cNvPr>
          <p:cNvSpPr txBox="1">
            <a:spLocks/>
          </p:cNvSpPr>
          <p:nvPr/>
        </p:nvSpPr>
        <p:spPr>
          <a:xfrm>
            <a:off x="2914105" y="6428389"/>
            <a:ext cx="6286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Coating</a:t>
            </a:r>
            <a:r>
              <a:rPr lang="es-E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the</a:t>
            </a:r>
            <a:r>
              <a:rPr lang="es-E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Axion</a:t>
            </a:r>
            <a:r>
              <a:rPr lang="es-E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Cavity</a:t>
            </a:r>
            <a:r>
              <a:rPr lang="es-E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– May 2021– Guilherme Telles and Neil Lamas</a:t>
            </a:r>
          </a:p>
        </p:txBody>
      </p:sp>
      <p:grpSp>
        <p:nvGrpSpPr>
          <p:cNvPr id="49" name="Group 135">
            <a:extLst>
              <a:ext uri="{FF2B5EF4-FFF2-40B4-BE49-F238E27FC236}">
                <a16:creationId xmlns:a16="http://schemas.microsoft.com/office/drawing/2014/main" id="{B4835170-3144-4B6A-B6AA-F9F27DF98F18}"/>
              </a:ext>
            </a:extLst>
          </p:cNvPr>
          <p:cNvGrpSpPr/>
          <p:nvPr/>
        </p:nvGrpSpPr>
        <p:grpSpPr>
          <a:xfrm>
            <a:off x="1280142" y="2307525"/>
            <a:ext cx="2328179" cy="2013447"/>
            <a:chOff x="1150739" y="2464406"/>
            <a:chExt cx="2577818" cy="2013447"/>
          </a:xfrm>
        </p:grpSpPr>
        <p:sp>
          <p:nvSpPr>
            <p:cNvPr id="50" name="Arc 50">
              <a:extLst>
                <a:ext uri="{FF2B5EF4-FFF2-40B4-BE49-F238E27FC236}">
                  <a16:creationId xmlns:a16="http://schemas.microsoft.com/office/drawing/2014/main" id="{9D6FCC32-CBDB-4425-A262-A095712B5F11}"/>
                </a:ext>
              </a:extLst>
            </p:cNvPr>
            <p:cNvSpPr/>
            <p:nvPr/>
          </p:nvSpPr>
          <p:spPr>
            <a:xfrm>
              <a:off x="1150739" y="2464406"/>
              <a:ext cx="1887984" cy="2013447"/>
            </a:xfrm>
            <a:prstGeom prst="arc">
              <a:avLst>
                <a:gd name="adj1" fmla="val 5335707"/>
                <a:gd name="adj2" fmla="val 10884451"/>
              </a:avLst>
            </a:prstGeom>
            <a:ln w="7620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7" name="Arc 51">
              <a:extLst>
                <a:ext uri="{FF2B5EF4-FFF2-40B4-BE49-F238E27FC236}">
                  <a16:creationId xmlns:a16="http://schemas.microsoft.com/office/drawing/2014/main" id="{54C94A14-86B7-48CE-ABE6-6DF9BFB81633}"/>
                </a:ext>
              </a:extLst>
            </p:cNvPr>
            <p:cNvSpPr/>
            <p:nvPr/>
          </p:nvSpPr>
          <p:spPr>
            <a:xfrm flipH="1">
              <a:off x="1842157" y="2464406"/>
              <a:ext cx="1886400" cy="2013447"/>
            </a:xfrm>
            <a:prstGeom prst="arc">
              <a:avLst>
                <a:gd name="adj1" fmla="val 5335707"/>
                <a:gd name="adj2" fmla="val 10884451"/>
              </a:avLst>
            </a:prstGeom>
            <a:ln w="7620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cxnSp>
          <p:nvCxnSpPr>
            <p:cNvPr id="61" name="Straight Connector 52">
              <a:extLst>
                <a:ext uri="{FF2B5EF4-FFF2-40B4-BE49-F238E27FC236}">
                  <a16:creationId xmlns:a16="http://schemas.microsoft.com/office/drawing/2014/main" id="{C6B597B2-D754-4997-B421-92AF5BA8A152}"/>
                </a:ext>
              </a:extLst>
            </p:cNvPr>
            <p:cNvCxnSpPr>
              <a:cxnSpLocks/>
              <a:stCxn id="50" idx="0"/>
              <a:endCxn id="57" idx="0"/>
            </p:cNvCxnSpPr>
            <p:nvPr/>
          </p:nvCxnSpPr>
          <p:spPr>
            <a:xfrm flipV="1">
              <a:off x="2113557" y="4477652"/>
              <a:ext cx="652974" cy="1"/>
            </a:xfrm>
            <a:prstGeom prst="line">
              <a:avLst/>
            </a:prstGeom>
            <a:ln w="7620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pic>
        <p:nvPicPr>
          <p:cNvPr id="68" name="Picture 88" descr="Chart, line chart&#10;&#10;Description automatically generated">
            <a:extLst>
              <a:ext uri="{FF2B5EF4-FFF2-40B4-BE49-F238E27FC236}">
                <a16:creationId xmlns:a16="http://schemas.microsoft.com/office/drawing/2014/main" id="{22745229-1461-4CEE-B4A7-22E0B4810BE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2764" y="3936064"/>
            <a:ext cx="3394161" cy="1946744"/>
          </a:xfrm>
          <a:prstGeom prst="rect">
            <a:avLst/>
          </a:prstGeom>
        </p:spPr>
      </p:pic>
      <p:grpSp>
        <p:nvGrpSpPr>
          <p:cNvPr id="69" name="Group 135">
            <a:extLst>
              <a:ext uri="{FF2B5EF4-FFF2-40B4-BE49-F238E27FC236}">
                <a16:creationId xmlns:a16="http://schemas.microsoft.com/office/drawing/2014/main" id="{81E9E5F8-B98A-45C5-AB88-E1145183D9F3}"/>
              </a:ext>
            </a:extLst>
          </p:cNvPr>
          <p:cNvGrpSpPr/>
          <p:nvPr/>
        </p:nvGrpSpPr>
        <p:grpSpPr>
          <a:xfrm>
            <a:off x="1211057" y="2355731"/>
            <a:ext cx="2471794" cy="2040889"/>
            <a:chOff x="1150739" y="2464406"/>
            <a:chExt cx="2577818" cy="2013447"/>
          </a:xfrm>
        </p:grpSpPr>
        <p:sp>
          <p:nvSpPr>
            <p:cNvPr id="70" name="Arc 50">
              <a:extLst>
                <a:ext uri="{FF2B5EF4-FFF2-40B4-BE49-F238E27FC236}">
                  <a16:creationId xmlns:a16="http://schemas.microsoft.com/office/drawing/2014/main" id="{4766A769-7199-4913-9834-407C77DA596A}"/>
                </a:ext>
              </a:extLst>
            </p:cNvPr>
            <p:cNvSpPr/>
            <p:nvPr/>
          </p:nvSpPr>
          <p:spPr>
            <a:xfrm>
              <a:off x="1150739" y="2464406"/>
              <a:ext cx="1887984" cy="2013447"/>
            </a:xfrm>
            <a:prstGeom prst="arc">
              <a:avLst>
                <a:gd name="adj1" fmla="val 5335707"/>
                <a:gd name="adj2" fmla="val 10884451"/>
              </a:avLst>
            </a:prstGeom>
            <a:ln w="76200">
              <a:solidFill>
                <a:srgbClr val="FF0000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1" name="Arc 51">
              <a:extLst>
                <a:ext uri="{FF2B5EF4-FFF2-40B4-BE49-F238E27FC236}">
                  <a16:creationId xmlns:a16="http://schemas.microsoft.com/office/drawing/2014/main" id="{F527725E-2C7D-4CCF-B63F-D86AAB47DE7B}"/>
                </a:ext>
              </a:extLst>
            </p:cNvPr>
            <p:cNvSpPr/>
            <p:nvPr/>
          </p:nvSpPr>
          <p:spPr>
            <a:xfrm flipH="1">
              <a:off x="1842157" y="2464406"/>
              <a:ext cx="1886400" cy="2013447"/>
            </a:xfrm>
            <a:prstGeom prst="arc">
              <a:avLst>
                <a:gd name="adj1" fmla="val 5335707"/>
                <a:gd name="adj2" fmla="val 10884451"/>
              </a:avLst>
            </a:prstGeom>
            <a:ln w="76200">
              <a:solidFill>
                <a:srgbClr val="FF0000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cxnSp>
          <p:nvCxnSpPr>
            <p:cNvPr id="72" name="Straight Connector 52">
              <a:extLst>
                <a:ext uri="{FF2B5EF4-FFF2-40B4-BE49-F238E27FC236}">
                  <a16:creationId xmlns:a16="http://schemas.microsoft.com/office/drawing/2014/main" id="{6C0B029A-B543-4FDA-8428-DBF1A3D2B6BD}"/>
                </a:ext>
              </a:extLst>
            </p:cNvPr>
            <p:cNvCxnSpPr>
              <a:cxnSpLocks/>
              <a:stCxn id="70" idx="0"/>
              <a:endCxn id="71" idx="0"/>
            </p:cNvCxnSpPr>
            <p:nvPr/>
          </p:nvCxnSpPr>
          <p:spPr>
            <a:xfrm flipV="1">
              <a:off x="2113557" y="4477652"/>
              <a:ext cx="652974" cy="1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087FA21-F547-4F2D-890E-E99FB5226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7, 2024</a:t>
            </a:r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01D1171-475B-4A77-8F96-9C2674E7C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REBCO coating for the RADES haloscope – Neil Lamas</a:t>
            </a:r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30A8DE6-C999-4F18-ADB9-8DCEF6714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0D53-6C35-4397-96BF-79B7372B2B26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265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2" grpId="0" animBg="1"/>
      <p:bldP spid="103" grpId="0" animBg="1"/>
      <p:bldP spid="104" grpId="0" animBg="1"/>
      <p:bldP spid="105" grpId="0" animBg="1"/>
      <p:bldP spid="10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AFEE89-0563-4D86-AA64-52141BC2283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8333" y="272253"/>
            <a:ext cx="7388998" cy="546522"/>
          </a:xfrm>
        </p:spPr>
        <p:txBody>
          <a:bodyPr>
            <a:no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1st coating: Outperformed 100% Cu cavity</a:t>
            </a:r>
          </a:p>
        </p:txBody>
      </p:sp>
      <p:pic>
        <p:nvPicPr>
          <p:cNvPr id="29" name="Picture 19">
            <a:extLst>
              <a:ext uri="{FF2B5EF4-FFF2-40B4-BE49-F238E27FC236}">
                <a16:creationId xmlns:a16="http://schemas.microsoft.com/office/drawing/2014/main" id="{981F9CF4-7A8F-4C91-A370-0A9B5610E7C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61" t="27361" r="24651" b="29583"/>
          <a:stretch/>
        </p:blipFill>
        <p:spPr>
          <a:xfrm>
            <a:off x="859616" y="2994322"/>
            <a:ext cx="5166555" cy="298255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8" name="Tabela 4">
                <a:extLst>
                  <a:ext uri="{FF2B5EF4-FFF2-40B4-BE49-F238E27FC236}">
                    <a16:creationId xmlns:a16="http://schemas.microsoft.com/office/drawing/2014/main" id="{7CC67D6D-3ED2-4E37-B9FE-9DF26AA3A2C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2836494"/>
                  </p:ext>
                </p:extLst>
              </p:nvPr>
            </p:nvGraphicFramePr>
            <p:xfrm>
              <a:off x="2704489" y="1450357"/>
              <a:ext cx="2676844" cy="11074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670214">
                      <a:extLst>
                        <a:ext uri="{9D8B030D-6E8A-4147-A177-3AD203B41FA5}">
                          <a16:colId xmlns:a16="http://schemas.microsoft.com/office/drawing/2014/main" val="1090128125"/>
                        </a:ext>
                      </a:extLst>
                    </a:gridCol>
                    <a:gridCol w="987454">
                      <a:extLst>
                        <a:ext uri="{9D8B030D-6E8A-4147-A177-3AD203B41FA5}">
                          <a16:colId xmlns:a16="http://schemas.microsoft.com/office/drawing/2014/main" val="1444566378"/>
                        </a:ext>
                      </a:extLst>
                    </a:gridCol>
                    <a:gridCol w="1019176">
                      <a:extLst>
                        <a:ext uri="{9D8B030D-6E8A-4147-A177-3AD203B41FA5}">
                          <a16:colId xmlns:a16="http://schemas.microsoft.com/office/drawing/2014/main" val="2350929669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r>
                            <a:rPr lang="pt-BR" dirty="0"/>
                            <a:t>B [T]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1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1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es-ES" b="1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𝑪𝒖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pt-BR" dirty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1" i="1" dirty="0" smtClean="0">
                                        <a:solidFill>
                                          <a:srgbClr val="CCCC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pt-BR" i="1" dirty="0" smtClean="0">
                                        <a:solidFill>
                                          <a:srgbClr val="CCCC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s-ES" b="1" i="1" dirty="0" smtClean="0">
                                        <a:solidFill>
                                          <a:srgbClr val="CCCC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𝑪𝑪</m:t>
                                    </m:r>
                                    <m:r>
                                      <a:rPr lang="es-ES" b="1" i="1" dirty="0" smtClean="0">
                                        <a:solidFill>
                                          <a:srgbClr val="CCCC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pt-BR" dirty="0">
                            <a:solidFill>
                              <a:srgbClr val="CCCCFF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59057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t-BR" dirty="0"/>
                            <a:t>0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40,000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pt-BR" dirty="0">
                              <a:solidFill>
                                <a:srgbClr val="7030A0"/>
                              </a:solidFill>
                            </a:rPr>
                            <a:t>80,000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806358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t-BR" dirty="0"/>
                            <a:t>11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40,000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rgbClr val="7030A0"/>
                              </a:solidFill>
                            </a:rPr>
                            <a:t>60,000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6571641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8" name="Tabela 4">
                <a:extLst>
                  <a:ext uri="{FF2B5EF4-FFF2-40B4-BE49-F238E27FC236}">
                    <a16:creationId xmlns:a16="http://schemas.microsoft.com/office/drawing/2014/main" id="{7CC67D6D-3ED2-4E37-B9FE-9DF26AA3A2C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2836494"/>
                  </p:ext>
                </p:extLst>
              </p:nvPr>
            </p:nvGraphicFramePr>
            <p:xfrm>
              <a:off x="2704489" y="1450357"/>
              <a:ext cx="2676844" cy="11074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670214">
                      <a:extLst>
                        <a:ext uri="{9D8B030D-6E8A-4147-A177-3AD203B41FA5}">
                          <a16:colId xmlns:a16="http://schemas.microsoft.com/office/drawing/2014/main" val="1090128125"/>
                        </a:ext>
                      </a:extLst>
                    </a:gridCol>
                    <a:gridCol w="987454">
                      <a:extLst>
                        <a:ext uri="{9D8B030D-6E8A-4147-A177-3AD203B41FA5}">
                          <a16:colId xmlns:a16="http://schemas.microsoft.com/office/drawing/2014/main" val="1444566378"/>
                        </a:ext>
                      </a:extLst>
                    </a:gridCol>
                    <a:gridCol w="1019176">
                      <a:extLst>
                        <a:ext uri="{9D8B030D-6E8A-4147-A177-3AD203B41FA5}">
                          <a16:colId xmlns:a16="http://schemas.microsoft.com/office/drawing/2014/main" val="2350929669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pt-BR" dirty="0"/>
                            <a:t>B [T]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8519" t="-8333" r="-106173" b="-2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62500" t="-8333" r="-2381" b="-23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59057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t-BR" dirty="0"/>
                            <a:t>0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40,000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pt-BR" dirty="0">
                              <a:solidFill>
                                <a:srgbClr val="7030A0"/>
                              </a:solidFill>
                            </a:rPr>
                            <a:t>80,000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806358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t-BR" dirty="0"/>
                            <a:t>11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40,000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rgbClr val="7030A0"/>
                              </a:solidFill>
                            </a:rPr>
                            <a:t>60,000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6571641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aixaDeTexto 11">
                <a:extLst>
                  <a:ext uri="{FF2B5EF4-FFF2-40B4-BE49-F238E27FC236}">
                    <a16:creationId xmlns:a16="http://schemas.microsoft.com/office/drawing/2014/main" id="{19D3FC4B-863C-46FB-A84C-6D2DCBD4FF53}"/>
                  </a:ext>
                </a:extLst>
              </p:cNvPr>
              <p:cNvSpPr txBox="1"/>
              <p:nvPr/>
            </p:nvSpPr>
            <p:spPr>
              <a:xfrm>
                <a:off x="1248912" y="1794415"/>
                <a:ext cx="1269386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=4.2 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s-E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≈9 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𝐺𝐻𝑧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39" name="CaixaDeTexto 11">
                <a:extLst>
                  <a:ext uri="{FF2B5EF4-FFF2-40B4-BE49-F238E27FC236}">
                    <a16:creationId xmlns:a16="http://schemas.microsoft.com/office/drawing/2014/main" id="{19D3FC4B-863C-46FB-A84C-6D2DCBD4FF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8912" y="1794415"/>
                <a:ext cx="1269386" cy="64633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ectangle 39">
            <a:extLst>
              <a:ext uri="{FF2B5EF4-FFF2-40B4-BE49-F238E27FC236}">
                <a16:creationId xmlns:a16="http://schemas.microsoft.com/office/drawing/2014/main" id="{95298FCA-3D20-4938-8831-985673C60349}"/>
              </a:ext>
            </a:extLst>
          </p:cNvPr>
          <p:cNvSpPr/>
          <p:nvPr/>
        </p:nvSpPr>
        <p:spPr>
          <a:xfrm>
            <a:off x="2712734" y="1011337"/>
            <a:ext cx="26688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000" u="sng" dirty="0"/>
              <a:t>Q-factor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2FAC22-7E2F-481C-9133-A1DC2F49A7E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May 7,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06546-3460-4D2D-8103-A874C1560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REBCO coating for the RADES haloscope – Neil Lamas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A8793D-5317-4768-B749-445134119E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D9AA61-0120-44F1-9F25-6DD25F4109F6}" type="slidenum">
              <a:rPr lang="en-US" smtClean="0"/>
              <a:t>15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2C6EF1-F280-3604-4587-35571C1E2BA3}"/>
              </a:ext>
            </a:extLst>
          </p:cNvPr>
          <p:cNvSpPr/>
          <p:nvPr/>
        </p:nvSpPr>
        <p:spPr>
          <a:xfrm>
            <a:off x="7096539" y="1362554"/>
            <a:ext cx="4334419" cy="411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87">
            <a:extLst>
              <a:ext uri="{FF2B5EF4-FFF2-40B4-BE49-F238E27FC236}">
                <a16:creationId xmlns:a16="http://schemas.microsoft.com/office/drawing/2014/main" id="{22B92B83-C480-4BF5-9D07-57A9862492F2}"/>
              </a:ext>
            </a:extLst>
          </p:cNvPr>
          <p:cNvSpPr txBox="1"/>
          <p:nvPr/>
        </p:nvSpPr>
        <p:spPr>
          <a:xfrm>
            <a:off x="6234232" y="2123008"/>
            <a:ext cx="492485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+mj-lt"/>
              </a:rPr>
              <a:t>Coating performed slightly worse than expected</a:t>
            </a:r>
          </a:p>
        </p:txBody>
      </p:sp>
    </p:spTree>
    <p:extLst>
      <p:ext uri="{BB962C8B-B14F-4D97-AF65-F5344CB8AC3E}">
        <p14:creationId xmlns:p14="http://schemas.microsoft.com/office/powerpoint/2010/main" val="419947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AFEE89-0563-4D86-AA64-52141BC2283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8332" y="253003"/>
            <a:ext cx="11784505" cy="546522"/>
          </a:xfrm>
        </p:spPr>
        <p:txBody>
          <a:bodyPr>
            <a:no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2nd</a:t>
            </a:r>
            <a:r>
              <a:rPr lang="en-GB" dirty="0"/>
              <a:t> </a:t>
            </a: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coating: The coating failed under external magnetic field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2FAC22-7E2F-481C-9133-A1DC2F49A7E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May 7,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06546-3460-4D2D-8103-A874C1560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REBCO coating for the RADES haloscope – Neil Lamas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A8793D-5317-4768-B749-445134119E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5D9AA61-0120-44F1-9F25-6DD25F4109F6}" type="slidenum">
              <a:rPr lang="en-US" smtClean="0"/>
              <a:t>16</a:t>
            </a:fld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28D25E4-93FD-28E5-E305-ADB65661FCDC}"/>
              </a:ext>
            </a:extLst>
          </p:cNvPr>
          <p:cNvSpPr/>
          <p:nvPr/>
        </p:nvSpPr>
        <p:spPr>
          <a:xfrm>
            <a:off x="7617370" y="2786896"/>
            <a:ext cx="4067969" cy="4293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4" descr="A window in a wall&#10;&#10;Description automatically generated with low confidence">
            <a:extLst>
              <a:ext uri="{FF2B5EF4-FFF2-40B4-BE49-F238E27FC236}">
                <a16:creationId xmlns:a16="http://schemas.microsoft.com/office/drawing/2014/main" id="{61B2166D-D1A7-67DF-E3C0-B5DEF8A952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22" t="29964" r="30102" b="28042"/>
          <a:stretch/>
        </p:blipFill>
        <p:spPr>
          <a:xfrm>
            <a:off x="518283" y="1542634"/>
            <a:ext cx="3573458" cy="2879933"/>
          </a:xfrm>
          <a:prstGeom prst="rect">
            <a:avLst/>
          </a:prstGeom>
          <a:ln>
            <a:solidFill>
              <a:schemeClr val="tx1"/>
            </a:solidFill>
          </a:ln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5" name="Tabela 4">
                <a:extLst>
                  <a:ext uri="{FF2B5EF4-FFF2-40B4-BE49-F238E27FC236}">
                    <a16:creationId xmlns:a16="http://schemas.microsoft.com/office/drawing/2014/main" id="{DF45C97F-8033-B644-D001-85346AA50ED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5176956"/>
                  </p:ext>
                </p:extLst>
              </p:nvPr>
            </p:nvGraphicFramePr>
            <p:xfrm>
              <a:off x="4582867" y="2222127"/>
              <a:ext cx="3460147" cy="11074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643795">
                      <a:extLst>
                        <a:ext uri="{9D8B030D-6E8A-4147-A177-3AD203B41FA5}">
                          <a16:colId xmlns:a16="http://schemas.microsoft.com/office/drawing/2014/main" val="1090128125"/>
                        </a:ext>
                      </a:extLst>
                    </a:gridCol>
                    <a:gridCol w="877824">
                      <a:extLst>
                        <a:ext uri="{9D8B030D-6E8A-4147-A177-3AD203B41FA5}">
                          <a16:colId xmlns:a16="http://schemas.microsoft.com/office/drawing/2014/main" val="1444566378"/>
                        </a:ext>
                      </a:extLst>
                    </a:gridCol>
                    <a:gridCol w="996696">
                      <a:extLst>
                        <a:ext uri="{9D8B030D-6E8A-4147-A177-3AD203B41FA5}">
                          <a16:colId xmlns:a16="http://schemas.microsoft.com/office/drawing/2014/main" val="1296710024"/>
                        </a:ext>
                      </a:extLst>
                    </a:gridCol>
                    <a:gridCol w="941832">
                      <a:extLst>
                        <a:ext uri="{9D8B030D-6E8A-4147-A177-3AD203B41FA5}">
                          <a16:colId xmlns:a16="http://schemas.microsoft.com/office/drawing/2014/main" val="1920510598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r>
                            <a:rPr lang="pt-BR" dirty="0"/>
                            <a:t>B [T]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1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1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es-ES" b="1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𝑪𝒖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pt-BR" dirty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1" i="1" dirty="0" smtClean="0">
                                        <a:solidFill>
                                          <a:srgbClr val="CCCC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pt-BR" i="1" dirty="0" smtClean="0">
                                        <a:solidFill>
                                          <a:srgbClr val="CCCC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s-ES" b="1" i="1" dirty="0" smtClean="0">
                                        <a:solidFill>
                                          <a:srgbClr val="CCCC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𝑪𝑪</m:t>
                                    </m:r>
                                    <m:r>
                                      <a:rPr lang="es-ES" b="1" i="1" dirty="0" smtClean="0">
                                        <a:solidFill>
                                          <a:srgbClr val="CCCC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pt-BR" dirty="0">
                            <a:solidFill>
                              <a:srgbClr val="CCCC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pt-BR" i="1" dirty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pt-BR" i="1" dirty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s-ES" b="1" i="1" dirty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𝑪𝑪</m:t>
                                    </m:r>
                                    <m:r>
                                      <a:rPr lang="es-ES" b="1" i="1" dirty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pt-B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59057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t-BR" dirty="0"/>
                            <a:t>0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40,000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pt-BR" dirty="0">
                              <a:solidFill>
                                <a:srgbClr val="7030A0"/>
                              </a:solidFill>
                            </a:rPr>
                            <a:t>80,000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pt-BR" dirty="0">
                              <a:solidFill>
                                <a:srgbClr val="00B050"/>
                              </a:solidFill>
                            </a:rPr>
                            <a:t>200,000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806358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t-BR" dirty="0"/>
                            <a:t>11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40,000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rgbClr val="7030A0"/>
                              </a:solidFill>
                            </a:rPr>
                            <a:t>60,000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rgbClr val="00B050"/>
                              </a:solidFill>
                            </a:rPr>
                            <a:t>?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6571641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5" name="Tabela 4">
                <a:extLst>
                  <a:ext uri="{FF2B5EF4-FFF2-40B4-BE49-F238E27FC236}">
                    <a16:creationId xmlns:a16="http://schemas.microsoft.com/office/drawing/2014/main" id="{DF45C97F-8033-B644-D001-85346AA50ED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5176956"/>
                  </p:ext>
                </p:extLst>
              </p:nvPr>
            </p:nvGraphicFramePr>
            <p:xfrm>
              <a:off x="4582867" y="2222127"/>
              <a:ext cx="3460147" cy="11074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643795">
                      <a:extLst>
                        <a:ext uri="{9D8B030D-6E8A-4147-A177-3AD203B41FA5}">
                          <a16:colId xmlns:a16="http://schemas.microsoft.com/office/drawing/2014/main" val="1090128125"/>
                        </a:ext>
                      </a:extLst>
                    </a:gridCol>
                    <a:gridCol w="877824">
                      <a:extLst>
                        <a:ext uri="{9D8B030D-6E8A-4147-A177-3AD203B41FA5}">
                          <a16:colId xmlns:a16="http://schemas.microsoft.com/office/drawing/2014/main" val="1444566378"/>
                        </a:ext>
                      </a:extLst>
                    </a:gridCol>
                    <a:gridCol w="996696">
                      <a:extLst>
                        <a:ext uri="{9D8B030D-6E8A-4147-A177-3AD203B41FA5}">
                          <a16:colId xmlns:a16="http://schemas.microsoft.com/office/drawing/2014/main" val="1296710024"/>
                        </a:ext>
                      </a:extLst>
                    </a:gridCol>
                    <a:gridCol w="941832">
                      <a:extLst>
                        <a:ext uri="{9D8B030D-6E8A-4147-A177-3AD203B41FA5}">
                          <a16:colId xmlns:a16="http://schemas.microsoft.com/office/drawing/2014/main" val="1920510598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pt-BR" dirty="0"/>
                            <a:t>B [T]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4306" t="-8333" r="-224306" b="-2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53049" t="-8333" r="-96951" b="-2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67742" t="-8333" r="-2581" b="-22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59057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t-BR" dirty="0"/>
                            <a:t>0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40,000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pt-BR" dirty="0">
                              <a:solidFill>
                                <a:srgbClr val="7030A0"/>
                              </a:solidFill>
                            </a:rPr>
                            <a:t>80,000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pt-BR" dirty="0">
                              <a:solidFill>
                                <a:srgbClr val="00B050"/>
                              </a:solidFill>
                            </a:rPr>
                            <a:t>200,000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806358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t-BR" dirty="0"/>
                            <a:t>11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40,000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rgbClr val="7030A0"/>
                              </a:solidFill>
                            </a:rPr>
                            <a:t>60,000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rgbClr val="00B050"/>
                              </a:solidFill>
                            </a:rPr>
                            <a:t>?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65716415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26" name="Grupo 11">
            <a:extLst>
              <a:ext uri="{FF2B5EF4-FFF2-40B4-BE49-F238E27FC236}">
                <a16:creationId xmlns:a16="http://schemas.microsoft.com/office/drawing/2014/main" id="{1C142B19-C378-3CA3-0312-2607A54EE735}"/>
              </a:ext>
            </a:extLst>
          </p:cNvPr>
          <p:cNvGrpSpPr>
            <a:grpSpLocks noChangeAspect="1"/>
          </p:cNvGrpSpPr>
          <p:nvPr/>
        </p:nvGrpSpPr>
        <p:grpSpPr>
          <a:xfrm>
            <a:off x="8534142" y="1798195"/>
            <a:ext cx="3042339" cy="2693229"/>
            <a:chOff x="2479431" y="904878"/>
            <a:chExt cx="6286500" cy="5565124"/>
          </a:xfrm>
        </p:grpSpPr>
        <p:pic>
          <p:nvPicPr>
            <p:cNvPr id="28" name="Imagen 7">
              <a:extLst>
                <a:ext uri="{FF2B5EF4-FFF2-40B4-BE49-F238E27FC236}">
                  <a16:creationId xmlns:a16="http://schemas.microsoft.com/office/drawing/2014/main" id="{E672910E-38D6-0616-CB92-0121F6EE3D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52" t="25765" b="12426"/>
            <a:stretch/>
          </p:blipFill>
          <p:spPr>
            <a:xfrm rot="5400000">
              <a:off x="4391961" y="2096032"/>
              <a:ext cx="5565124" cy="3182816"/>
            </a:xfrm>
            <a:prstGeom prst="rect">
              <a:avLst/>
            </a:prstGeom>
          </p:spPr>
        </p:pic>
        <p:pic>
          <p:nvPicPr>
            <p:cNvPr id="30" name="Imagen 10">
              <a:extLst>
                <a:ext uri="{FF2B5EF4-FFF2-40B4-BE49-F238E27FC236}">
                  <a16:creationId xmlns:a16="http://schemas.microsoft.com/office/drawing/2014/main" id="{04E59DC8-BAD4-B472-46BE-89ECAF5ACB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52" t="28479" b="11249"/>
            <a:stretch/>
          </p:blipFill>
          <p:spPr>
            <a:xfrm rot="5400000">
              <a:off x="1248711" y="2135598"/>
              <a:ext cx="5565124" cy="3103684"/>
            </a:xfrm>
            <a:prstGeom prst="rect">
              <a:avLst/>
            </a:prstGeom>
          </p:spPr>
        </p:pic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A5B0BAF-1734-AB8E-216D-509D8335746C}"/>
              </a:ext>
            </a:extLst>
          </p:cNvPr>
          <p:cNvCxnSpPr>
            <a:cxnSpLocks/>
            <a:stCxn id="30" idx="2"/>
          </p:cNvCxnSpPr>
          <p:nvPr/>
        </p:nvCxnSpPr>
        <p:spPr>
          <a:xfrm flipH="1">
            <a:off x="7391400" y="3144811"/>
            <a:ext cx="1142742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967A5AA7-E9E3-96F8-83AF-681AEC57726E}"/>
              </a:ext>
            </a:extLst>
          </p:cNvPr>
          <p:cNvSpPr txBox="1"/>
          <p:nvPr/>
        </p:nvSpPr>
        <p:spPr>
          <a:xfrm>
            <a:off x="1102343" y="4456905"/>
            <a:ext cx="44504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Coated with Fujikura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Used less solder to reduce solder overflow</a:t>
            </a:r>
          </a:p>
        </p:txBody>
      </p:sp>
      <p:sp>
        <p:nvSpPr>
          <p:cNvPr id="7" name="Trapecio 6"/>
          <p:cNvSpPr/>
          <p:nvPr/>
        </p:nvSpPr>
        <p:spPr>
          <a:xfrm>
            <a:off x="8878234" y="2073398"/>
            <a:ext cx="402168" cy="2349169"/>
          </a:xfrm>
          <a:prstGeom prst="trapezoid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Trapecio 15"/>
          <p:cNvSpPr/>
          <p:nvPr/>
        </p:nvSpPr>
        <p:spPr>
          <a:xfrm>
            <a:off x="10380256" y="2166555"/>
            <a:ext cx="402168" cy="2349169"/>
          </a:xfrm>
          <a:prstGeom prst="trapezoid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CaixaDeTexto 11">
                <a:extLst>
                  <a:ext uri="{FF2B5EF4-FFF2-40B4-BE49-F238E27FC236}">
                    <a16:creationId xmlns:a16="http://schemas.microsoft.com/office/drawing/2014/main" id="{D1F6F0CA-80D9-432A-9457-D79147CFA272}"/>
                  </a:ext>
                </a:extLst>
              </p:cNvPr>
              <p:cNvSpPr txBox="1"/>
              <p:nvPr/>
            </p:nvSpPr>
            <p:spPr>
              <a:xfrm>
                <a:off x="5530653" y="1419076"/>
                <a:ext cx="1269386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=4.2 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s-E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≈9 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𝐺𝐻𝑧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18" name="CaixaDeTexto 11">
                <a:extLst>
                  <a:ext uri="{FF2B5EF4-FFF2-40B4-BE49-F238E27FC236}">
                    <a16:creationId xmlns:a16="http://schemas.microsoft.com/office/drawing/2014/main" id="{D1F6F0CA-80D9-432A-9457-D79147CFA2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0653" y="1419076"/>
                <a:ext cx="1269386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87">
            <a:extLst>
              <a:ext uri="{FF2B5EF4-FFF2-40B4-BE49-F238E27FC236}">
                <a16:creationId xmlns:a16="http://schemas.microsoft.com/office/drawing/2014/main" id="{29F67220-9EAB-4C4D-AFDC-D6CF098560AB}"/>
              </a:ext>
            </a:extLst>
          </p:cNvPr>
          <p:cNvSpPr txBox="1"/>
          <p:nvPr/>
        </p:nvSpPr>
        <p:spPr>
          <a:xfrm>
            <a:off x="5780605" y="3634887"/>
            <a:ext cx="203886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+mj-lt"/>
              </a:rPr>
              <a:t>Promising Q values!</a:t>
            </a:r>
          </a:p>
        </p:txBody>
      </p:sp>
    </p:spTree>
    <p:extLst>
      <p:ext uri="{BB962C8B-B14F-4D97-AF65-F5344CB8AC3E}">
        <p14:creationId xmlns:p14="http://schemas.microsoft.com/office/powerpoint/2010/main" val="1721318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</p:bldLst>
  </p:timing>
  <p:extLst mod="1">
    <p:ext uri="{6950BFC3-D8DA-4A85-94F7-54DA5524770B}">
      <p188:commentRel xmlns="" xmlns:p188="http://schemas.microsoft.com/office/powerpoint/2018/8/main" r:id="rId7"/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28334" y="291503"/>
            <a:ext cx="10147780" cy="546522"/>
          </a:xfrm>
        </p:spPr>
        <p:txBody>
          <a:bodyPr>
            <a:no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3rd coating: The coating failed under external magnetic field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May 7, 2024</a:t>
            </a: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REBCO coating for the RADES haloscope – Neil Lamas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220D53-6C35-4397-96BF-79B7372B2B26}" type="slidenum">
              <a:rPr lang="es-ES" smtClean="0"/>
              <a:t>17</a:t>
            </a:fld>
            <a:endParaRPr lang="es-ES"/>
          </a:p>
        </p:txBody>
      </p:sp>
      <p:pic>
        <p:nvPicPr>
          <p:cNvPr id="7" name="Picture 6" descr="A picture containing table, indoor, tableware, tray&#10;&#10;Description automatically generated">
            <a:extLst>
              <a:ext uri="{FF2B5EF4-FFF2-40B4-BE49-F238E27FC236}">
                <a16:creationId xmlns:a16="http://schemas.microsoft.com/office/drawing/2014/main" id="{836A5AD5-F7FC-3C08-73DD-0A00C30AA3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649" t="49076" r="15722" b="19418"/>
          <a:stretch/>
        </p:blipFill>
        <p:spPr>
          <a:xfrm>
            <a:off x="582328" y="1121698"/>
            <a:ext cx="4799569" cy="31685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ela 4">
                <a:extLst>
                  <a:ext uri="{FF2B5EF4-FFF2-40B4-BE49-F238E27FC236}">
                    <a16:creationId xmlns:a16="http://schemas.microsoft.com/office/drawing/2014/main" id="{161EF734-3255-E5AD-B6E1-518FADC025BF}"/>
                  </a:ext>
                </a:extLst>
              </p:cNvPr>
              <p:cNvGraphicFramePr>
                <a:graphicFrameLocks noGrp="1"/>
              </p:cNvGraphicFramePr>
              <p:nvPr>
                <p:extLst/>
              </p:nvPr>
            </p:nvGraphicFramePr>
            <p:xfrm>
              <a:off x="6616555" y="1545512"/>
              <a:ext cx="4520631" cy="11074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661147">
                      <a:extLst>
                        <a:ext uri="{9D8B030D-6E8A-4147-A177-3AD203B41FA5}">
                          <a16:colId xmlns:a16="http://schemas.microsoft.com/office/drawing/2014/main" val="1090128125"/>
                        </a:ext>
                      </a:extLst>
                    </a:gridCol>
                    <a:gridCol w="901486">
                      <a:extLst>
                        <a:ext uri="{9D8B030D-6E8A-4147-A177-3AD203B41FA5}">
                          <a16:colId xmlns:a16="http://schemas.microsoft.com/office/drawing/2014/main" val="1444566378"/>
                        </a:ext>
                      </a:extLst>
                    </a:gridCol>
                    <a:gridCol w="1023560">
                      <a:extLst>
                        <a:ext uri="{9D8B030D-6E8A-4147-A177-3AD203B41FA5}">
                          <a16:colId xmlns:a16="http://schemas.microsoft.com/office/drawing/2014/main" val="1296710024"/>
                        </a:ext>
                      </a:extLst>
                    </a:gridCol>
                    <a:gridCol w="967219">
                      <a:extLst>
                        <a:ext uri="{9D8B030D-6E8A-4147-A177-3AD203B41FA5}">
                          <a16:colId xmlns:a16="http://schemas.microsoft.com/office/drawing/2014/main" val="1920510598"/>
                        </a:ext>
                      </a:extLst>
                    </a:gridCol>
                    <a:gridCol w="967219">
                      <a:extLst>
                        <a:ext uri="{9D8B030D-6E8A-4147-A177-3AD203B41FA5}">
                          <a16:colId xmlns:a16="http://schemas.microsoft.com/office/drawing/2014/main" val="2890590939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r>
                            <a:rPr lang="pt-BR" dirty="0"/>
                            <a:t>B [T]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1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1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es-ES" b="1" i="1" smtClean="0">
                                        <a:solidFill>
                                          <a:schemeClr val="accent2">
                                            <a:lumMod val="60000"/>
                                            <a:lumOff val="4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𝑪𝒖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pt-BR" dirty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1" i="1" dirty="0" smtClean="0">
                                        <a:solidFill>
                                          <a:srgbClr val="CCCC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pt-BR" i="1" dirty="0" smtClean="0">
                                        <a:solidFill>
                                          <a:srgbClr val="CCCC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s-ES" b="1" i="1" dirty="0" smtClean="0">
                                        <a:solidFill>
                                          <a:srgbClr val="CCCC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pt-BR" dirty="0">
                            <a:solidFill>
                              <a:srgbClr val="CCCC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pt-BR" i="1" dirty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pt-BR" i="1" dirty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s-ES" b="1" i="1" dirty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pt-BR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pt-BR" b="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759057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t-BR" dirty="0"/>
                            <a:t>0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40,000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pt-BR" dirty="0">
                              <a:solidFill>
                                <a:srgbClr val="7030A0"/>
                              </a:solidFill>
                            </a:rPr>
                            <a:t>80,000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pt-BR" dirty="0">
                              <a:solidFill>
                                <a:srgbClr val="00B050"/>
                              </a:solidFill>
                            </a:rPr>
                            <a:t>200,000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pt-BR" dirty="0">
                              <a:solidFill>
                                <a:schemeClr val="accent1"/>
                              </a:solidFill>
                            </a:rPr>
                            <a:t>100,000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806358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t-BR" dirty="0"/>
                            <a:t>11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40,000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rgbClr val="7030A0"/>
                              </a:solidFill>
                            </a:rPr>
                            <a:t>60,000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rgbClr val="00B050"/>
                              </a:solidFill>
                            </a:rPr>
                            <a:t>?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chemeClr val="accent1"/>
                              </a:solidFill>
                            </a:rPr>
                            <a:t>?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6571641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ela 4">
                <a:extLst>
                  <a:ext uri="{FF2B5EF4-FFF2-40B4-BE49-F238E27FC236}">
                    <a16:creationId xmlns:a16="http://schemas.microsoft.com/office/drawing/2014/main" id="{161EF734-3255-E5AD-B6E1-518FADC025B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87684053"/>
                  </p:ext>
                </p:extLst>
              </p:nvPr>
            </p:nvGraphicFramePr>
            <p:xfrm>
              <a:off x="6616555" y="1545512"/>
              <a:ext cx="4520631" cy="11074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661147">
                      <a:extLst>
                        <a:ext uri="{9D8B030D-6E8A-4147-A177-3AD203B41FA5}">
                          <a16:colId xmlns:a16="http://schemas.microsoft.com/office/drawing/2014/main" val="1090128125"/>
                        </a:ext>
                      </a:extLst>
                    </a:gridCol>
                    <a:gridCol w="901486">
                      <a:extLst>
                        <a:ext uri="{9D8B030D-6E8A-4147-A177-3AD203B41FA5}">
                          <a16:colId xmlns:a16="http://schemas.microsoft.com/office/drawing/2014/main" val="1444566378"/>
                        </a:ext>
                      </a:extLst>
                    </a:gridCol>
                    <a:gridCol w="1023560">
                      <a:extLst>
                        <a:ext uri="{9D8B030D-6E8A-4147-A177-3AD203B41FA5}">
                          <a16:colId xmlns:a16="http://schemas.microsoft.com/office/drawing/2014/main" val="1296710024"/>
                        </a:ext>
                      </a:extLst>
                    </a:gridCol>
                    <a:gridCol w="967219">
                      <a:extLst>
                        <a:ext uri="{9D8B030D-6E8A-4147-A177-3AD203B41FA5}">
                          <a16:colId xmlns:a16="http://schemas.microsoft.com/office/drawing/2014/main" val="1920510598"/>
                        </a:ext>
                      </a:extLst>
                    </a:gridCol>
                    <a:gridCol w="967219">
                      <a:extLst>
                        <a:ext uri="{9D8B030D-6E8A-4147-A177-3AD203B41FA5}">
                          <a16:colId xmlns:a16="http://schemas.microsoft.com/office/drawing/2014/main" val="2890590939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pt-BR" dirty="0"/>
                            <a:t>B [T]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4830" t="-8333" r="-334014" b="-2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52976" t="-8333" r="-192262" b="-2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67296" t="-8333" r="-103145" b="-2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67296" t="-8333" r="-3145" b="-22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59057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t-BR" dirty="0"/>
                            <a:t>0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40,000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pt-BR" dirty="0">
                              <a:solidFill>
                                <a:srgbClr val="7030A0"/>
                              </a:solidFill>
                            </a:rPr>
                            <a:t>80,000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pt-BR" dirty="0">
                              <a:solidFill>
                                <a:srgbClr val="00B050"/>
                              </a:solidFill>
                            </a:rPr>
                            <a:t>200,000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pt-BR" dirty="0">
                              <a:solidFill>
                                <a:schemeClr val="accent1"/>
                              </a:solidFill>
                            </a:rPr>
                            <a:t>100,000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806358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pt-BR" dirty="0"/>
                            <a:t>11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</a:rPr>
                            <a:t>40,000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rgbClr val="7030A0"/>
                              </a:solidFill>
                            </a:rPr>
                            <a:t>60,000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rgbClr val="00B050"/>
                              </a:solidFill>
                            </a:rPr>
                            <a:t>?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pt-BR" dirty="0">
                              <a:solidFill>
                                <a:schemeClr val="accent1"/>
                              </a:solidFill>
                            </a:rPr>
                            <a:t>?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6571641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46DAA159-43A6-1A85-4DCD-A912B74C79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5" r="4353"/>
          <a:stretch/>
        </p:blipFill>
        <p:spPr>
          <a:xfrm rot="5400000">
            <a:off x="7241004" y="3199015"/>
            <a:ext cx="3035466" cy="2866526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845F5C8-63B5-E17D-9D53-B5B9B92F88A8}"/>
              </a:ext>
            </a:extLst>
          </p:cNvPr>
          <p:cNvCxnSpPr>
            <a:cxnSpLocks/>
          </p:cNvCxnSpPr>
          <p:nvPr/>
        </p:nvCxnSpPr>
        <p:spPr>
          <a:xfrm flipV="1">
            <a:off x="9692640" y="2652952"/>
            <a:ext cx="583474" cy="53438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3F911ABE-34DB-6542-DC69-1E185283572E}"/>
              </a:ext>
            </a:extLst>
          </p:cNvPr>
          <p:cNvSpPr/>
          <p:nvPr/>
        </p:nvSpPr>
        <p:spPr>
          <a:xfrm>
            <a:off x="8178212" y="4916889"/>
            <a:ext cx="621604" cy="54453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34">
            <a:extLst>
              <a:ext uri="{FF2B5EF4-FFF2-40B4-BE49-F238E27FC236}">
                <a16:creationId xmlns:a16="http://schemas.microsoft.com/office/drawing/2014/main" id="{38AB1A4A-2DA4-46D8-8287-BDBFA66D747B}"/>
              </a:ext>
            </a:extLst>
          </p:cNvPr>
          <p:cNvSpPr txBox="1"/>
          <p:nvPr/>
        </p:nvSpPr>
        <p:spPr>
          <a:xfrm>
            <a:off x="3106562" y="5092087"/>
            <a:ext cx="298943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dirty="0"/>
              <a:t>How to prevent detachment?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CaixaDeTexto 11">
                <a:extLst>
                  <a:ext uri="{FF2B5EF4-FFF2-40B4-BE49-F238E27FC236}">
                    <a16:creationId xmlns:a16="http://schemas.microsoft.com/office/drawing/2014/main" id="{B53EE297-1A6E-4A65-AC77-E8BD766A4A3B}"/>
                  </a:ext>
                </a:extLst>
              </p:cNvPr>
              <p:cNvSpPr txBox="1"/>
              <p:nvPr/>
            </p:nvSpPr>
            <p:spPr>
              <a:xfrm>
                <a:off x="8714991" y="798532"/>
                <a:ext cx="1269386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=4.2 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s-E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≈9 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𝐺𝐻𝑧</m:t>
                      </m:r>
                    </m:oMath>
                  </m:oMathPara>
                </a14:m>
                <a:endParaRPr lang="en-US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17" name="CaixaDeTexto 11">
                <a:extLst>
                  <a:ext uri="{FF2B5EF4-FFF2-40B4-BE49-F238E27FC236}">
                    <a16:creationId xmlns:a16="http://schemas.microsoft.com/office/drawing/2014/main" id="{B53EE297-1A6E-4A65-AC77-E8BD766A4A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4991" y="798532"/>
                <a:ext cx="1269386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22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CuadroTexto">
            <a:extLst>
              <a:ext uri="{FF2B5EF4-FFF2-40B4-BE49-F238E27FC236}">
                <a16:creationId xmlns:a16="http://schemas.microsoft.com/office/drawing/2014/main" id="{09BDADD3-2F13-4813-B7E3-349001ECB895}"/>
              </a:ext>
            </a:extLst>
          </p:cNvPr>
          <p:cNvSpPr txBox="1"/>
          <p:nvPr/>
        </p:nvSpPr>
        <p:spPr>
          <a:xfrm>
            <a:off x="1414686" y="3751568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3 – 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R&amp;D and lessons learned</a:t>
            </a:r>
            <a:endParaRPr lang="en-US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id="{155C9BD9-0C7E-429B-81AF-B4DAFB6837B4}"/>
              </a:ext>
            </a:extLst>
          </p:cNvPr>
          <p:cNvSpPr txBox="1"/>
          <p:nvPr/>
        </p:nvSpPr>
        <p:spPr>
          <a:xfrm>
            <a:off x="1414686" y="1915544"/>
            <a:ext cx="9362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002060"/>
                </a:solidFill>
                <a:cs typeface="Arial" pitchFamily="34" charset="0"/>
              </a:rPr>
              <a:t>1 – Alternatives to commercial CC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3DBAFE6E-AACA-4428-A3C8-817A7D2D48C2}"/>
              </a:ext>
            </a:extLst>
          </p:cNvPr>
          <p:cNvSpPr txBox="1"/>
          <p:nvPr/>
        </p:nvSpPr>
        <p:spPr>
          <a:xfrm>
            <a:off x="0" y="106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kern="0" dirty="0">
                <a:solidFill>
                  <a:srgbClr val="BD0000"/>
                </a:solidFill>
              </a:rPr>
              <a:t>Outline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256B6DBC-3D1A-4BFB-92FE-CAC6E90694D2}"/>
              </a:ext>
            </a:extLst>
          </p:cNvPr>
          <p:cNvSpPr/>
          <p:nvPr/>
        </p:nvSpPr>
        <p:spPr>
          <a:xfrm>
            <a:off x="2790507" y="2339236"/>
            <a:ext cx="36405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D-Nano 40 mm-wide CC tape “batch #1” </a:t>
            </a:r>
            <a:endParaRPr lang="en-GB" sz="1600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3C2E6FC4-EFE4-4D9E-95F0-9B30928F51BA}"/>
              </a:ext>
            </a:extLst>
          </p:cNvPr>
          <p:cNvSpPr/>
          <p:nvPr/>
        </p:nvSpPr>
        <p:spPr>
          <a:xfrm>
            <a:off x="2790507" y="2754104"/>
            <a:ext cx="18487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Jena YBCO thin film</a:t>
            </a:r>
            <a:endParaRPr lang="en-GB" sz="1600" dirty="0"/>
          </a:p>
        </p:txBody>
      </p:sp>
      <p:sp>
        <p:nvSpPr>
          <p:cNvPr id="10" name="1 CuadroTexto">
            <a:extLst>
              <a:ext uri="{FF2B5EF4-FFF2-40B4-BE49-F238E27FC236}">
                <a16:creationId xmlns:a16="http://schemas.microsoft.com/office/drawing/2014/main" id="{5AB72AF3-A548-4245-B94E-9045901BD809}"/>
              </a:ext>
            </a:extLst>
          </p:cNvPr>
          <p:cNvSpPr txBox="1"/>
          <p:nvPr/>
        </p:nvSpPr>
        <p:spPr>
          <a:xfrm>
            <a:off x="1414686" y="3143210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2 – Coating a RADES cavity </a:t>
            </a:r>
          </a:p>
        </p:txBody>
      </p:sp>
      <p:sp>
        <p:nvSpPr>
          <p:cNvPr id="12" name="2 CuadroTexto">
            <a:extLst>
              <a:ext uri="{FF2B5EF4-FFF2-40B4-BE49-F238E27FC236}">
                <a16:creationId xmlns:a16="http://schemas.microsoft.com/office/drawing/2014/main" id="{03AC9140-1E2F-4C60-B453-DC09F59358EB}"/>
              </a:ext>
            </a:extLst>
          </p:cNvPr>
          <p:cNvSpPr txBox="1"/>
          <p:nvPr/>
        </p:nvSpPr>
        <p:spPr>
          <a:xfrm>
            <a:off x="1413080" y="5107125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4 – 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Plan of action</a:t>
            </a:r>
            <a:endParaRPr lang="en-US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6684F0B1-AD8F-4DDA-9BEF-77C0294A3D0B}"/>
              </a:ext>
            </a:extLst>
          </p:cNvPr>
          <p:cNvSpPr/>
          <p:nvPr/>
        </p:nvSpPr>
        <p:spPr>
          <a:xfrm>
            <a:off x="2942907" y="4243437"/>
            <a:ext cx="15680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Solder thickness</a:t>
            </a:r>
            <a:endParaRPr lang="en-GB" sz="1600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9068D266-CF2E-4301-8809-1F26EA5D4D09}"/>
              </a:ext>
            </a:extLst>
          </p:cNvPr>
          <p:cNvSpPr/>
          <p:nvPr/>
        </p:nvSpPr>
        <p:spPr>
          <a:xfrm>
            <a:off x="2942907" y="4658305"/>
            <a:ext cx="20902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Pressure homogeneity</a:t>
            </a:r>
            <a:endParaRPr lang="en-GB" sz="1600" dirty="0"/>
          </a:p>
        </p:txBody>
      </p:sp>
      <p:sp>
        <p:nvSpPr>
          <p:cNvPr id="13" name="Rectangle 14">
            <a:extLst>
              <a:ext uri="{FF2B5EF4-FFF2-40B4-BE49-F238E27FC236}">
                <a16:creationId xmlns:a16="http://schemas.microsoft.com/office/drawing/2014/main" id="{406A7131-BB0B-4A6E-96DE-18A79095DB50}"/>
              </a:ext>
            </a:extLst>
          </p:cNvPr>
          <p:cNvSpPr/>
          <p:nvPr/>
        </p:nvSpPr>
        <p:spPr>
          <a:xfrm>
            <a:off x="966722" y="4581990"/>
            <a:ext cx="9141614" cy="1231669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4">
            <a:extLst>
              <a:ext uri="{FF2B5EF4-FFF2-40B4-BE49-F238E27FC236}">
                <a16:creationId xmlns:a16="http://schemas.microsoft.com/office/drawing/2014/main" id="{002E4B01-B5B9-4CD6-ADFC-6A6CF2B518A7}"/>
              </a:ext>
            </a:extLst>
          </p:cNvPr>
          <p:cNvSpPr/>
          <p:nvPr/>
        </p:nvSpPr>
        <p:spPr>
          <a:xfrm>
            <a:off x="966722" y="1915544"/>
            <a:ext cx="9141614" cy="172210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9727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28334" y="291503"/>
            <a:ext cx="6225848" cy="546522"/>
          </a:xfrm>
        </p:spPr>
        <p:txBody>
          <a:bodyPr>
            <a:norm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Right amount of solder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May 7, 2024</a:t>
            </a: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REBCO coating for the RADES haloscope – Neil Lamas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220D53-6C35-4397-96BF-79B7372B2B26}" type="slidenum">
              <a:rPr lang="es-ES" smtClean="0"/>
              <a:t>19</a:t>
            </a:fld>
            <a:endParaRPr lang="es-ES"/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017956E0-36D4-41BA-AC1F-A4F427B034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71" t="18551" r="44373" b="16903"/>
          <a:stretch/>
        </p:blipFill>
        <p:spPr>
          <a:xfrm>
            <a:off x="1751614" y="967167"/>
            <a:ext cx="1285572" cy="355556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02F1B18-142F-5D0D-1BEC-7245E2069230}"/>
              </a:ext>
            </a:extLst>
          </p:cNvPr>
          <p:cNvSpPr txBox="1"/>
          <p:nvPr/>
        </p:nvSpPr>
        <p:spPr>
          <a:xfrm>
            <a:off x="9016708" y="4260945"/>
            <a:ext cx="185448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Amount of solder</a:t>
            </a:r>
          </a:p>
        </p:txBody>
      </p:sp>
      <p:sp>
        <p:nvSpPr>
          <p:cNvPr id="17" name="Arrow: Right 5">
            <a:extLst>
              <a:ext uri="{FF2B5EF4-FFF2-40B4-BE49-F238E27FC236}">
                <a16:creationId xmlns:a16="http://schemas.microsoft.com/office/drawing/2014/main" id="{12A741D2-E15B-FFB2-B4A4-81F64F76198B}"/>
              </a:ext>
            </a:extLst>
          </p:cNvPr>
          <p:cNvSpPr/>
          <p:nvPr/>
        </p:nvSpPr>
        <p:spPr>
          <a:xfrm>
            <a:off x="1086889" y="4640734"/>
            <a:ext cx="9784302" cy="458209"/>
          </a:xfrm>
          <a:prstGeom prst="rightArrow">
            <a:avLst/>
          </a:prstGeom>
          <a:gradFill flip="none" rotWithShape="1">
            <a:gsLst>
              <a:gs pos="15000">
                <a:srgbClr val="FF0000"/>
              </a:gs>
              <a:gs pos="79000">
                <a:srgbClr val="FF0000"/>
              </a:gs>
              <a:gs pos="65500">
                <a:srgbClr val="92D050"/>
              </a:gs>
              <a:gs pos="31000">
                <a:srgbClr val="92D05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188B7BD-7D51-2B1F-EAF3-DA8DA1A5B03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25" r="974"/>
          <a:stretch/>
        </p:blipFill>
        <p:spPr>
          <a:xfrm rot="16200000">
            <a:off x="8992363" y="1026300"/>
            <a:ext cx="1611887" cy="311098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CC680C5-32AE-F998-6903-7EF57C2FF667}"/>
              </a:ext>
            </a:extLst>
          </p:cNvPr>
          <p:cNvSpPr txBox="1"/>
          <p:nvPr/>
        </p:nvSpPr>
        <p:spPr>
          <a:xfrm>
            <a:off x="8588215" y="5093137"/>
            <a:ext cx="22093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Too much solder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b="1" dirty="0">
                <a:sym typeface="Wingdings" panose="05000000000000000000" pitchFamily="2" charset="2"/>
              </a:rPr>
              <a:t>REBCO deformation </a:t>
            </a:r>
          </a:p>
          <a:p>
            <a:r>
              <a:rPr lang="en-US" sz="1600" b="1" dirty="0">
                <a:sym typeface="Wingdings" panose="05000000000000000000" pitchFamily="2" charset="2"/>
              </a:rPr>
              <a:t>      + solder leak</a:t>
            </a:r>
            <a:endParaRPr lang="en-US" sz="16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C680C5-32AE-F998-6903-7EF57C2FF667}"/>
              </a:ext>
            </a:extLst>
          </p:cNvPr>
          <p:cNvSpPr txBox="1"/>
          <p:nvPr/>
        </p:nvSpPr>
        <p:spPr>
          <a:xfrm>
            <a:off x="1327197" y="5093348"/>
            <a:ext cx="1942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Not enough solder </a:t>
            </a:r>
          </a:p>
          <a:p>
            <a:r>
              <a:rPr lang="en-US" sz="1600" dirty="0">
                <a:sym typeface="Wingdings" panose="05000000000000000000" pitchFamily="2" charset="2"/>
              </a:rPr>
              <a:t> no </a:t>
            </a:r>
            <a:r>
              <a:rPr lang="en-US" sz="1600" b="1" dirty="0">
                <a:sym typeface="Wingdings" panose="05000000000000000000" pitchFamily="2" charset="2"/>
              </a:rPr>
              <a:t>adherence</a:t>
            </a:r>
            <a:endParaRPr lang="en-US" sz="1600" b="1" dirty="0"/>
          </a:p>
        </p:txBody>
      </p:sp>
      <p:pic>
        <p:nvPicPr>
          <p:cNvPr id="21" name="Picture 20" descr="A picture containing text&#10;&#10;Description automatically generated">
            <a:extLst>
              <a:ext uri="{FF2B5EF4-FFF2-40B4-BE49-F238E27FC236}">
                <a16:creationId xmlns:a16="http://schemas.microsoft.com/office/drawing/2014/main" id="{017956E0-36D4-41BA-AC1F-A4F427B034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75" t="18551" r="35414" b="16903"/>
          <a:stretch/>
        </p:blipFill>
        <p:spPr>
          <a:xfrm>
            <a:off x="5727345" y="944087"/>
            <a:ext cx="737307" cy="355556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CC680C5-32AE-F998-6903-7EF57C2FF667}"/>
              </a:ext>
            </a:extLst>
          </p:cNvPr>
          <p:cNvSpPr txBox="1"/>
          <p:nvPr/>
        </p:nvSpPr>
        <p:spPr>
          <a:xfrm>
            <a:off x="4989100" y="5098010"/>
            <a:ext cx="21040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Right amount of solder</a:t>
            </a:r>
          </a:p>
        </p:txBody>
      </p:sp>
    </p:spTree>
    <p:extLst>
      <p:ext uri="{BB962C8B-B14F-4D97-AF65-F5344CB8AC3E}">
        <p14:creationId xmlns:p14="http://schemas.microsoft.com/office/powerpoint/2010/main" val="68682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CuadroTexto">
            <a:extLst>
              <a:ext uri="{FF2B5EF4-FFF2-40B4-BE49-F238E27FC236}">
                <a16:creationId xmlns:a16="http://schemas.microsoft.com/office/drawing/2014/main" id="{09BDADD3-2F13-4813-B7E3-349001ECB895}"/>
              </a:ext>
            </a:extLst>
          </p:cNvPr>
          <p:cNvSpPr txBox="1"/>
          <p:nvPr/>
        </p:nvSpPr>
        <p:spPr>
          <a:xfrm>
            <a:off x="1414686" y="3751568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3 – 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R&amp;D and lessons learned</a:t>
            </a:r>
            <a:endParaRPr lang="en-US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id="{155C9BD9-0C7E-429B-81AF-B4DAFB6837B4}"/>
              </a:ext>
            </a:extLst>
          </p:cNvPr>
          <p:cNvSpPr txBox="1"/>
          <p:nvPr/>
        </p:nvSpPr>
        <p:spPr>
          <a:xfrm>
            <a:off x="1414686" y="1915544"/>
            <a:ext cx="9362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002060"/>
                </a:solidFill>
                <a:cs typeface="Arial" pitchFamily="34" charset="0"/>
              </a:rPr>
              <a:t>1 – Alternatives to commercial CC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3DBAFE6E-AACA-4428-A3C8-817A7D2D48C2}"/>
              </a:ext>
            </a:extLst>
          </p:cNvPr>
          <p:cNvSpPr txBox="1"/>
          <p:nvPr/>
        </p:nvSpPr>
        <p:spPr>
          <a:xfrm>
            <a:off x="0" y="106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kern="0" dirty="0">
                <a:solidFill>
                  <a:srgbClr val="BD0000"/>
                </a:solidFill>
              </a:rPr>
              <a:t>Outline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256B6DBC-3D1A-4BFB-92FE-CAC6E90694D2}"/>
              </a:ext>
            </a:extLst>
          </p:cNvPr>
          <p:cNvSpPr/>
          <p:nvPr/>
        </p:nvSpPr>
        <p:spPr>
          <a:xfrm>
            <a:off x="2790507" y="2339236"/>
            <a:ext cx="36405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D-Nano 40 mm-wide CC tape “batch #1” </a:t>
            </a:r>
            <a:endParaRPr lang="en-GB" sz="1600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3C2E6FC4-EFE4-4D9E-95F0-9B30928F51BA}"/>
              </a:ext>
            </a:extLst>
          </p:cNvPr>
          <p:cNvSpPr/>
          <p:nvPr/>
        </p:nvSpPr>
        <p:spPr>
          <a:xfrm>
            <a:off x="2790507" y="2754104"/>
            <a:ext cx="18487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Jena YBCO thin film</a:t>
            </a:r>
            <a:endParaRPr lang="en-GB" sz="1600" dirty="0"/>
          </a:p>
        </p:txBody>
      </p:sp>
      <p:sp>
        <p:nvSpPr>
          <p:cNvPr id="10" name="1 CuadroTexto">
            <a:extLst>
              <a:ext uri="{FF2B5EF4-FFF2-40B4-BE49-F238E27FC236}">
                <a16:creationId xmlns:a16="http://schemas.microsoft.com/office/drawing/2014/main" id="{5AB72AF3-A548-4245-B94E-9045901BD809}"/>
              </a:ext>
            </a:extLst>
          </p:cNvPr>
          <p:cNvSpPr txBox="1"/>
          <p:nvPr/>
        </p:nvSpPr>
        <p:spPr>
          <a:xfrm>
            <a:off x="1414686" y="3143210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2 – Coating a RADES cavity </a:t>
            </a:r>
          </a:p>
        </p:txBody>
      </p:sp>
      <p:sp>
        <p:nvSpPr>
          <p:cNvPr id="12" name="2 CuadroTexto">
            <a:extLst>
              <a:ext uri="{FF2B5EF4-FFF2-40B4-BE49-F238E27FC236}">
                <a16:creationId xmlns:a16="http://schemas.microsoft.com/office/drawing/2014/main" id="{03AC9140-1E2F-4C60-B453-DC09F59358EB}"/>
              </a:ext>
            </a:extLst>
          </p:cNvPr>
          <p:cNvSpPr txBox="1"/>
          <p:nvPr/>
        </p:nvSpPr>
        <p:spPr>
          <a:xfrm>
            <a:off x="1413080" y="5107125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4 – 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Plan of action</a:t>
            </a:r>
            <a:endParaRPr lang="en-US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6684F0B1-AD8F-4DDA-9BEF-77C0294A3D0B}"/>
              </a:ext>
            </a:extLst>
          </p:cNvPr>
          <p:cNvSpPr/>
          <p:nvPr/>
        </p:nvSpPr>
        <p:spPr>
          <a:xfrm>
            <a:off x="2942907" y="4243437"/>
            <a:ext cx="15680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Solder thickness</a:t>
            </a:r>
            <a:endParaRPr lang="en-GB" sz="1600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9068D266-CF2E-4301-8809-1F26EA5D4D09}"/>
              </a:ext>
            </a:extLst>
          </p:cNvPr>
          <p:cNvSpPr/>
          <p:nvPr/>
        </p:nvSpPr>
        <p:spPr>
          <a:xfrm>
            <a:off x="2942907" y="4658305"/>
            <a:ext cx="20902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Pressure homogeneity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171916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C95889-B8AD-3F55-1CAE-869894D4DB3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8333" y="281886"/>
            <a:ext cx="8670112" cy="546522"/>
          </a:xfrm>
        </p:spPr>
        <p:txBody>
          <a:bodyPr>
            <a:norm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At least 10 </a:t>
            </a: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  <a:latin typeface="Symbol" panose="05050102010706020507" pitchFamily="18" charset="2"/>
              </a:rPr>
              <a:t>m</a:t>
            </a: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m of solder thickness are needed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2AB30C7C-B4A5-1B2F-C676-F142939E901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68845" y="946548"/>
          <a:ext cx="8129600" cy="4442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718882390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402942087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4034385992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427972978"/>
                    </a:ext>
                  </a:extLst>
                </a:gridCol>
                <a:gridCol w="1627200">
                  <a:extLst>
                    <a:ext uri="{9D8B030D-6E8A-4147-A177-3AD203B41FA5}">
                      <a16:colId xmlns:a16="http://schemas.microsoft.com/office/drawing/2014/main" val="3748783560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r>
                        <a:rPr lang="en-US" dirty="0"/>
                        <a:t>Sample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Solder thickness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Pressure [kg/3e-3m^2]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Kapton 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Intrusive test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7539309"/>
                  </a:ext>
                </a:extLst>
              </a:tr>
              <a:tr h="744478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6.5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820155"/>
                  </a:ext>
                </a:extLst>
              </a:tr>
              <a:tr h="744478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6.5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036757"/>
                  </a:ext>
                </a:extLst>
              </a:tr>
              <a:tr h="744478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10.3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4916842"/>
                  </a:ext>
                </a:extLst>
              </a:tr>
              <a:tr h="744478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10.3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5563188"/>
                  </a:ext>
                </a:extLst>
              </a:tr>
              <a:tr h="744478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10.3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047067"/>
                  </a:ext>
                </a:extLst>
              </a:tr>
            </a:tbl>
          </a:graphicData>
        </a:graphic>
      </p:graphicFrame>
      <p:pic>
        <p:nvPicPr>
          <p:cNvPr id="5" name="Picture 4" descr="Text&#10;&#10;Description automatically generated with low confidence">
            <a:extLst>
              <a:ext uri="{FF2B5EF4-FFF2-40B4-BE49-F238E27FC236}">
                <a16:creationId xmlns:a16="http://schemas.microsoft.com/office/drawing/2014/main" id="{BEA78731-4A73-30A9-EF60-4BEF35DF1A6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84" t="71650" r="38478"/>
          <a:stretch/>
        </p:blipFill>
        <p:spPr>
          <a:xfrm rot="5400000">
            <a:off x="9479703" y="4066817"/>
            <a:ext cx="858065" cy="1928094"/>
          </a:xfrm>
          <a:prstGeom prst="rect">
            <a:avLst/>
          </a:prstGeom>
        </p:spPr>
      </p:pic>
      <p:pic>
        <p:nvPicPr>
          <p:cNvPr id="6" name="Picture 5" descr="Text&#10;&#10;Description automatically generated with low confidence">
            <a:extLst>
              <a:ext uri="{FF2B5EF4-FFF2-40B4-BE49-F238E27FC236}">
                <a16:creationId xmlns:a16="http://schemas.microsoft.com/office/drawing/2014/main" id="{F0207B4F-EF6B-9997-B062-73B6EBAB6F9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1" t="71650" r="53942"/>
          <a:stretch/>
        </p:blipFill>
        <p:spPr>
          <a:xfrm rot="5400000">
            <a:off x="8144523" y="1873571"/>
            <a:ext cx="3528428" cy="19280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863" y="2520043"/>
            <a:ext cx="746388" cy="5166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863" y="3235579"/>
            <a:ext cx="746388" cy="5166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863" y="4679442"/>
            <a:ext cx="746388" cy="5166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985" y="3262993"/>
            <a:ext cx="746388" cy="5166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985" y="4690128"/>
            <a:ext cx="746388" cy="51667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863" y="1752674"/>
            <a:ext cx="740657" cy="5557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985" y="1752674"/>
            <a:ext cx="740657" cy="55571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984" y="2507833"/>
            <a:ext cx="740657" cy="55571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983" y="3980960"/>
            <a:ext cx="740657" cy="5557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863" y="3987910"/>
            <a:ext cx="740657" cy="555715"/>
          </a:xfrm>
          <a:prstGeom prst="rect">
            <a:avLst/>
          </a:prstGeo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393518B-DF61-46E0-994E-CBA865752E85}" type="slidenum">
              <a:rPr lang="en-US" smtClean="0"/>
              <a:t>20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D8671A-7266-0D9F-A37B-8DFFB0623EB4}"/>
              </a:ext>
            </a:extLst>
          </p:cNvPr>
          <p:cNvSpPr txBox="1"/>
          <p:nvPr/>
        </p:nvSpPr>
        <p:spPr>
          <a:xfrm>
            <a:off x="1576713" y="5524755"/>
            <a:ext cx="656263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1 bar (corresponds to 30 kg) of pressure applied on 10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 of solder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B784761-BB30-4593-A6EE-46AD190E39C1}"/>
              </a:ext>
            </a:extLst>
          </p:cNvPr>
          <p:cNvSpPr txBox="1"/>
          <p:nvPr/>
        </p:nvSpPr>
        <p:spPr>
          <a:xfrm>
            <a:off x="2834165" y="5879841"/>
            <a:ext cx="441497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withstands at least 11 bar of pulling pressure</a:t>
            </a:r>
          </a:p>
        </p:txBody>
      </p:sp>
    </p:spTree>
    <p:extLst>
      <p:ext uri="{BB962C8B-B14F-4D97-AF65-F5344CB8AC3E}">
        <p14:creationId xmlns:p14="http://schemas.microsoft.com/office/powerpoint/2010/main" val="498643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CuadroTexto">
            <a:extLst>
              <a:ext uri="{FF2B5EF4-FFF2-40B4-BE49-F238E27FC236}">
                <a16:creationId xmlns:a16="http://schemas.microsoft.com/office/drawing/2014/main" id="{09BDADD3-2F13-4813-B7E3-349001ECB895}"/>
              </a:ext>
            </a:extLst>
          </p:cNvPr>
          <p:cNvSpPr txBox="1"/>
          <p:nvPr/>
        </p:nvSpPr>
        <p:spPr>
          <a:xfrm>
            <a:off x="1414686" y="3751568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3 – 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R&amp;D and lessons learned</a:t>
            </a:r>
            <a:endParaRPr lang="en-US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id="{155C9BD9-0C7E-429B-81AF-B4DAFB6837B4}"/>
              </a:ext>
            </a:extLst>
          </p:cNvPr>
          <p:cNvSpPr txBox="1"/>
          <p:nvPr/>
        </p:nvSpPr>
        <p:spPr>
          <a:xfrm>
            <a:off x="1414686" y="1915544"/>
            <a:ext cx="9362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002060"/>
                </a:solidFill>
                <a:cs typeface="Arial" pitchFamily="34" charset="0"/>
              </a:rPr>
              <a:t>1 – Alternatives to commercial CC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3DBAFE6E-AACA-4428-A3C8-817A7D2D48C2}"/>
              </a:ext>
            </a:extLst>
          </p:cNvPr>
          <p:cNvSpPr txBox="1"/>
          <p:nvPr/>
        </p:nvSpPr>
        <p:spPr>
          <a:xfrm>
            <a:off x="0" y="106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kern="0" dirty="0">
                <a:solidFill>
                  <a:srgbClr val="BD0000"/>
                </a:solidFill>
              </a:rPr>
              <a:t>Outline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256B6DBC-3D1A-4BFB-92FE-CAC6E90694D2}"/>
              </a:ext>
            </a:extLst>
          </p:cNvPr>
          <p:cNvSpPr/>
          <p:nvPr/>
        </p:nvSpPr>
        <p:spPr>
          <a:xfrm>
            <a:off x="2790507" y="2339236"/>
            <a:ext cx="36405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D-Nano 40 mm-wide CC tape “batch #1” </a:t>
            </a:r>
            <a:endParaRPr lang="en-GB" sz="1600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3C2E6FC4-EFE4-4D9E-95F0-9B30928F51BA}"/>
              </a:ext>
            </a:extLst>
          </p:cNvPr>
          <p:cNvSpPr/>
          <p:nvPr/>
        </p:nvSpPr>
        <p:spPr>
          <a:xfrm>
            <a:off x="2790507" y="2754104"/>
            <a:ext cx="18487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Jena YBCO thin film</a:t>
            </a:r>
            <a:endParaRPr lang="en-GB" sz="1600" dirty="0"/>
          </a:p>
        </p:txBody>
      </p:sp>
      <p:sp>
        <p:nvSpPr>
          <p:cNvPr id="10" name="1 CuadroTexto">
            <a:extLst>
              <a:ext uri="{FF2B5EF4-FFF2-40B4-BE49-F238E27FC236}">
                <a16:creationId xmlns:a16="http://schemas.microsoft.com/office/drawing/2014/main" id="{5AB72AF3-A548-4245-B94E-9045901BD809}"/>
              </a:ext>
            </a:extLst>
          </p:cNvPr>
          <p:cNvSpPr txBox="1"/>
          <p:nvPr/>
        </p:nvSpPr>
        <p:spPr>
          <a:xfrm>
            <a:off x="1414686" y="3143210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2 – Coating a RADES cavity </a:t>
            </a:r>
          </a:p>
        </p:txBody>
      </p:sp>
      <p:sp>
        <p:nvSpPr>
          <p:cNvPr id="12" name="2 CuadroTexto">
            <a:extLst>
              <a:ext uri="{FF2B5EF4-FFF2-40B4-BE49-F238E27FC236}">
                <a16:creationId xmlns:a16="http://schemas.microsoft.com/office/drawing/2014/main" id="{03AC9140-1E2F-4C60-B453-DC09F59358EB}"/>
              </a:ext>
            </a:extLst>
          </p:cNvPr>
          <p:cNvSpPr txBox="1"/>
          <p:nvPr/>
        </p:nvSpPr>
        <p:spPr>
          <a:xfrm>
            <a:off x="1413080" y="5107125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4 – 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Plan of action</a:t>
            </a:r>
            <a:endParaRPr lang="en-US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6684F0B1-AD8F-4DDA-9BEF-77C0294A3D0B}"/>
              </a:ext>
            </a:extLst>
          </p:cNvPr>
          <p:cNvSpPr/>
          <p:nvPr/>
        </p:nvSpPr>
        <p:spPr>
          <a:xfrm>
            <a:off x="2942907" y="4243437"/>
            <a:ext cx="15680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Solder thickness</a:t>
            </a:r>
            <a:endParaRPr lang="en-GB" sz="1600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9068D266-CF2E-4301-8809-1F26EA5D4D09}"/>
              </a:ext>
            </a:extLst>
          </p:cNvPr>
          <p:cNvSpPr/>
          <p:nvPr/>
        </p:nvSpPr>
        <p:spPr>
          <a:xfrm>
            <a:off x="2942907" y="4658305"/>
            <a:ext cx="20902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Pressure homogeneity</a:t>
            </a:r>
            <a:endParaRPr lang="en-GB" sz="1600" dirty="0"/>
          </a:p>
        </p:txBody>
      </p:sp>
      <p:sp>
        <p:nvSpPr>
          <p:cNvPr id="13" name="Rectangle 14">
            <a:extLst>
              <a:ext uri="{FF2B5EF4-FFF2-40B4-BE49-F238E27FC236}">
                <a16:creationId xmlns:a16="http://schemas.microsoft.com/office/drawing/2014/main" id="{406A7131-BB0B-4A6E-96DE-18A79095DB50}"/>
              </a:ext>
            </a:extLst>
          </p:cNvPr>
          <p:cNvSpPr/>
          <p:nvPr/>
        </p:nvSpPr>
        <p:spPr>
          <a:xfrm>
            <a:off x="966722" y="5030037"/>
            <a:ext cx="9141614" cy="54798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4">
            <a:extLst>
              <a:ext uri="{FF2B5EF4-FFF2-40B4-BE49-F238E27FC236}">
                <a16:creationId xmlns:a16="http://schemas.microsoft.com/office/drawing/2014/main" id="{002E4B01-B5B9-4CD6-ADFC-6A6CF2B518A7}"/>
              </a:ext>
            </a:extLst>
          </p:cNvPr>
          <p:cNvSpPr/>
          <p:nvPr/>
        </p:nvSpPr>
        <p:spPr>
          <a:xfrm>
            <a:off x="966722" y="1915543"/>
            <a:ext cx="9141614" cy="2666447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4301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902CD2-F2C2-7C11-DB56-9D6EC152D0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89">
            <a:extLst>
              <a:ext uri="{FF2B5EF4-FFF2-40B4-BE49-F238E27FC236}">
                <a16:creationId xmlns:a16="http://schemas.microsoft.com/office/drawing/2014/main" id="{2636F76B-2A1B-1C55-6C97-CBF4D9837204}"/>
              </a:ext>
            </a:extLst>
          </p:cNvPr>
          <p:cNvSpPr txBox="1"/>
          <p:nvPr/>
        </p:nvSpPr>
        <p:spPr>
          <a:xfrm>
            <a:off x="79562" y="300021"/>
            <a:ext cx="10209844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800" b="1" i="1" kern="0" dirty="0">
                <a:solidFill>
                  <a:srgbClr val="4F81BD">
                    <a:lumMod val="75000"/>
                  </a:srgbClr>
                </a:solidFill>
              </a:rPr>
              <a:t>Simulations of the RADES Cavity show a pulling pressure ≤ 110 bar</a:t>
            </a:r>
          </a:p>
        </p:txBody>
      </p:sp>
      <p:pic>
        <p:nvPicPr>
          <p:cNvPr id="5" name="pg7">
            <a:extLst>
              <a:ext uri="{FF2B5EF4-FFF2-40B4-BE49-F238E27FC236}">
                <a16:creationId xmlns:a16="http://schemas.microsoft.com/office/drawing/2014/main" id="{9CB1F221-1FB4-FEB6-3294-FB6B7C45673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3" t="17958" r="24002" b="15966"/>
          <a:stretch/>
        </p:blipFill>
        <p:spPr>
          <a:xfrm>
            <a:off x="362176" y="2153207"/>
            <a:ext cx="3716901" cy="3559635"/>
          </a:xfrm>
          <a:prstGeom prst="rect">
            <a:avLst/>
          </a:prstGeom>
        </p:spPr>
      </p:pic>
      <p:pic>
        <p:nvPicPr>
          <p:cNvPr id="6" name="pg7">
            <a:extLst>
              <a:ext uri="{FF2B5EF4-FFF2-40B4-BE49-F238E27FC236}">
                <a16:creationId xmlns:a16="http://schemas.microsoft.com/office/drawing/2014/main" id="{0BA111CE-2C02-BC83-632D-352E649996A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7" b="2267"/>
          <a:stretch/>
        </p:blipFill>
        <p:spPr>
          <a:xfrm>
            <a:off x="4224075" y="1995940"/>
            <a:ext cx="3716901" cy="3716902"/>
          </a:xfrm>
          <a:prstGeom prst="rect">
            <a:avLst/>
          </a:prstGeom>
        </p:spPr>
      </p:pic>
      <p:pic>
        <p:nvPicPr>
          <p:cNvPr id="11" name="pg7">
            <a:extLst>
              <a:ext uri="{FF2B5EF4-FFF2-40B4-BE49-F238E27FC236}">
                <a16:creationId xmlns:a16="http://schemas.microsoft.com/office/drawing/2014/main" id="{5F5B3A7D-4903-8C1B-A793-FF0D46B9B23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" r="4357"/>
          <a:stretch/>
        </p:blipFill>
        <p:spPr>
          <a:xfrm>
            <a:off x="8242522" y="2230713"/>
            <a:ext cx="3218320" cy="3287390"/>
          </a:xfrm>
          <a:prstGeom prst="rect">
            <a:avLst/>
          </a:prstGeom>
        </p:spPr>
      </p:pic>
      <p:sp>
        <p:nvSpPr>
          <p:cNvPr id="49" name="CaixaDeTexto 48">
            <a:extLst>
              <a:ext uri="{FF2B5EF4-FFF2-40B4-BE49-F238E27FC236}">
                <a16:creationId xmlns:a16="http://schemas.microsoft.com/office/drawing/2014/main" id="{942615D4-FBCC-D255-23C4-0EEA1D3F6BB2}"/>
              </a:ext>
            </a:extLst>
          </p:cNvPr>
          <p:cNvSpPr txBox="1"/>
          <p:nvPr/>
        </p:nvSpPr>
        <p:spPr>
          <a:xfrm>
            <a:off x="916583" y="1320218"/>
            <a:ext cx="2608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DC Field</a:t>
            </a:r>
            <a:r>
              <a:rPr lang="en-US" dirty="0"/>
              <a:t>-induced </a:t>
            </a:r>
            <a:r>
              <a:rPr lang="en-US" dirty="0">
                <a:solidFill>
                  <a:schemeClr val="accent5"/>
                </a:solidFill>
              </a:rPr>
              <a:t>currents</a:t>
            </a:r>
            <a:endParaRPr lang="pt-BR" dirty="0">
              <a:solidFill>
                <a:schemeClr val="accent5"/>
              </a:solidFill>
            </a:endParaRPr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2186B9AC-EC95-8CD9-5C80-FE1D4C38AB3E}"/>
              </a:ext>
            </a:extLst>
          </p:cNvPr>
          <p:cNvGrpSpPr/>
          <p:nvPr/>
        </p:nvGrpSpPr>
        <p:grpSpPr>
          <a:xfrm>
            <a:off x="8637160" y="665776"/>
            <a:ext cx="3479439" cy="2105851"/>
            <a:chOff x="8242521" y="146021"/>
            <a:chExt cx="3479439" cy="2105851"/>
          </a:xfrm>
        </p:grpSpPr>
        <p:pic>
          <p:nvPicPr>
            <p:cNvPr id="8" name="Imagem 7" descr="Uma imagem contendo no interior, mesa, bolo, carro&#10;&#10;Descrição gerada automaticamente">
              <a:extLst>
                <a:ext uri="{FF2B5EF4-FFF2-40B4-BE49-F238E27FC236}">
                  <a16:creationId xmlns:a16="http://schemas.microsoft.com/office/drawing/2014/main" id="{EEC54987-7309-F524-70DE-84D306F9123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42521" y="146021"/>
              <a:ext cx="3479439" cy="2105851"/>
            </a:xfrm>
            <a:prstGeom prst="rect">
              <a:avLst/>
            </a:prstGeom>
          </p:spPr>
        </p:pic>
        <p:cxnSp>
          <p:nvCxnSpPr>
            <p:cNvPr id="10" name="Conector de Seta Reta 9">
              <a:extLst>
                <a:ext uri="{FF2B5EF4-FFF2-40B4-BE49-F238E27FC236}">
                  <a16:creationId xmlns:a16="http://schemas.microsoft.com/office/drawing/2014/main" id="{68966796-D090-7CD6-AC6D-E55895CD3D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01540" y="469186"/>
              <a:ext cx="486325" cy="312272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CaixaDeTexto 12">
                  <a:extLst>
                    <a:ext uri="{FF2B5EF4-FFF2-40B4-BE49-F238E27FC236}">
                      <a16:creationId xmlns:a16="http://schemas.microsoft.com/office/drawing/2014/main" id="{AC4C8B7D-6074-478B-B8DD-DD631F8B3347}"/>
                    </a:ext>
                  </a:extLst>
                </p:cNvPr>
                <p:cNvSpPr txBox="1"/>
                <p:nvPr/>
              </p:nvSpPr>
              <p:spPr>
                <a:xfrm>
                  <a:off x="8333297" y="348323"/>
                  <a:ext cx="21140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oMath>
                    </m:oMathPara>
                  </a14:m>
                  <a:endParaRPr lang="pt-BR" dirty="0"/>
                </a:p>
              </p:txBody>
            </p:sp>
          </mc:Choice>
          <mc:Fallback xmlns="">
            <p:sp>
              <p:nvSpPr>
                <p:cNvPr id="13" name="CaixaDeTexto 12">
                  <a:extLst>
                    <a:ext uri="{FF2B5EF4-FFF2-40B4-BE49-F238E27FC236}">
                      <a16:creationId xmlns:a16="http://schemas.microsoft.com/office/drawing/2014/main" id="{AC4C8B7D-6074-478B-B8DD-DD631F8B33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33297" y="348323"/>
                  <a:ext cx="211405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25714" r="-22857" b="-6522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4CED80E8-B27D-E1B2-300F-F67920DE606B}"/>
              </a:ext>
            </a:extLst>
          </p:cNvPr>
          <p:cNvSpPr txBox="1"/>
          <p:nvPr/>
        </p:nvSpPr>
        <p:spPr>
          <a:xfrm>
            <a:off x="5185045" y="1320218"/>
            <a:ext cx="1504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Lorentz forces</a:t>
            </a:r>
            <a:endParaRPr lang="pt-BR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ixaDeTexto 20">
                <a:extLst>
                  <a:ext uri="{FF2B5EF4-FFF2-40B4-BE49-F238E27FC236}">
                    <a16:creationId xmlns:a16="http://schemas.microsoft.com/office/drawing/2014/main" id="{0673DE0C-6B45-52CA-F71E-AD962D7BA1E2}"/>
                  </a:ext>
                </a:extLst>
              </p:cNvPr>
              <p:cNvSpPr txBox="1"/>
              <p:nvPr/>
            </p:nvSpPr>
            <p:spPr>
              <a:xfrm>
                <a:off x="9809207" y="3510843"/>
                <a:ext cx="7188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pt-BR" dirty="0"/>
                  <a:t>-</a:t>
                </a:r>
                <a:r>
                  <a:rPr lang="pt-BR" dirty="0" err="1"/>
                  <a:t>axis</a:t>
                </a:r>
                <a:endParaRPr lang="pt-BR" dirty="0"/>
              </a:p>
            </p:txBody>
          </p:sp>
        </mc:Choice>
        <mc:Fallback xmlns="">
          <p:sp>
            <p:nvSpPr>
              <p:cNvPr id="21" name="CaixaDeTexto 20">
                <a:extLst>
                  <a:ext uri="{FF2B5EF4-FFF2-40B4-BE49-F238E27FC236}">
                    <a16:creationId xmlns:a16="http://schemas.microsoft.com/office/drawing/2014/main" id="{0673DE0C-6B45-52CA-F71E-AD962D7BA1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9207" y="3510843"/>
                <a:ext cx="718851" cy="369332"/>
              </a:xfrm>
              <a:prstGeom prst="rect">
                <a:avLst/>
              </a:prstGeom>
              <a:blipFill>
                <a:blip r:embed="rId11"/>
                <a:stretch>
                  <a:fillRect t="-9836" r="-7627" b="-2459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Conector de Seta Reta 22">
            <a:extLst>
              <a:ext uri="{FF2B5EF4-FFF2-40B4-BE49-F238E27FC236}">
                <a16:creationId xmlns:a16="http://schemas.microsoft.com/office/drawing/2014/main" id="{1F1FFBBB-F6F6-0702-AB37-BFF1FAE66725}"/>
              </a:ext>
            </a:extLst>
          </p:cNvPr>
          <p:cNvCxnSpPr/>
          <p:nvPr/>
        </p:nvCxnSpPr>
        <p:spPr>
          <a:xfrm>
            <a:off x="9423133" y="3894926"/>
            <a:ext cx="86627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Conector de Seta Reta 23">
            <a:extLst>
              <a:ext uri="{FF2B5EF4-FFF2-40B4-BE49-F238E27FC236}">
                <a16:creationId xmlns:a16="http://schemas.microsoft.com/office/drawing/2014/main" id="{1718C95C-9F1C-31F6-874A-488738FF38A0}"/>
              </a:ext>
            </a:extLst>
          </p:cNvPr>
          <p:cNvCxnSpPr>
            <a:cxnSpLocks/>
          </p:cNvCxnSpPr>
          <p:nvPr/>
        </p:nvCxnSpPr>
        <p:spPr>
          <a:xfrm flipV="1">
            <a:off x="9423133" y="3060834"/>
            <a:ext cx="0" cy="85544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ixaDeTexto 26">
                <a:extLst>
                  <a:ext uri="{FF2B5EF4-FFF2-40B4-BE49-F238E27FC236}">
                    <a16:creationId xmlns:a16="http://schemas.microsoft.com/office/drawing/2014/main" id="{E88B0222-A655-2C12-474F-91895C860D26}"/>
                  </a:ext>
                </a:extLst>
              </p:cNvPr>
              <p:cNvSpPr txBox="1"/>
              <p:nvPr/>
            </p:nvSpPr>
            <p:spPr>
              <a:xfrm>
                <a:off x="9139710" y="3060834"/>
                <a:ext cx="21140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27" name="CaixaDeTexto 26">
                <a:extLst>
                  <a:ext uri="{FF2B5EF4-FFF2-40B4-BE49-F238E27FC236}">
                    <a16:creationId xmlns:a16="http://schemas.microsoft.com/office/drawing/2014/main" id="{E88B0222-A655-2C12-474F-91895C860D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9710" y="3060834"/>
                <a:ext cx="211405" cy="276999"/>
              </a:xfrm>
              <a:prstGeom prst="rect">
                <a:avLst/>
              </a:prstGeom>
              <a:blipFill>
                <a:blip r:embed="rId12"/>
                <a:stretch>
                  <a:fillRect l="-25714" r="-22857" b="-6522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ixaDeTexto 27">
                <a:extLst>
                  <a:ext uri="{FF2B5EF4-FFF2-40B4-BE49-F238E27FC236}">
                    <a16:creationId xmlns:a16="http://schemas.microsoft.com/office/drawing/2014/main" id="{3AD26067-7C07-85DB-EBBD-D97673EB6B18}"/>
                  </a:ext>
                </a:extLst>
              </p:cNvPr>
              <p:cNvSpPr txBox="1"/>
              <p:nvPr/>
            </p:nvSpPr>
            <p:spPr>
              <a:xfrm>
                <a:off x="8502084" y="5508478"/>
                <a:ext cx="270837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𝑎𝑏</m:t>
                    </m:r>
                  </m:oMath>
                </a14:m>
                <a:r>
                  <a:rPr lang="pt-BR" dirty="0"/>
                  <a:t>-plane </a:t>
                </a:r>
                <a14:m>
                  <m:oMath xmlns:m="http://schemas.openxmlformats.org/officeDocument/2006/math">
                    <m:r>
                      <a:rPr lang="pt-B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pt-BR" dirty="0"/>
                  <a:t> </a:t>
                </a:r>
                <a:r>
                  <a:rPr lang="pt-BR" dirty="0" err="1"/>
                  <a:t>maximum</a:t>
                </a:r>
                <a:r>
                  <a:rPr lang="pt-B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pt-BR" dirty="0"/>
              </a:p>
            </p:txBody>
          </p:sp>
        </mc:Choice>
        <mc:Fallback xmlns="">
          <p:sp>
            <p:nvSpPr>
              <p:cNvPr id="28" name="CaixaDeTexto 27">
                <a:extLst>
                  <a:ext uri="{FF2B5EF4-FFF2-40B4-BE49-F238E27FC236}">
                    <a16:creationId xmlns:a16="http://schemas.microsoft.com/office/drawing/2014/main" id="{3AD26067-7C07-85DB-EBBD-D97673EB6B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2084" y="5508478"/>
                <a:ext cx="2708370" cy="276999"/>
              </a:xfrm>
              <a:prstGeom prst="rect">
                <a:avLst/>
              </a:prstGeom>
              <a:blipFill>
                <a:blip r:embed="rId13"/>
                <a:stretch>
                  <a:fillRect l="-3153" t="-28889" r="-450" b="-51111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aixaDeTexto 29">
                <a:extLst>
                  <a:ext uri="{FF2B5EF4-FFF2-40B4-BE49-F238E27FC236}">
                    <a16:creationId xmlns:a16="http://schemas.microsoft.com/office/drawing/2014/main" id="{42DECEAF-A380-BC92-62B2-5F82D1D65A61}"/>
                  </a:ext>
                </a:extLst>
              </p:cNvPr>
              <p:cNvSpPr txBox="1"/>
              <p:nvPr/>
            </p:nvSpPr>
            <p:spPr>
              <a:xfrm>
                <a:off x="8468717" y="5907131"/>
                <a:ext cx="33052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pt-BR" dirty="0"/>
                  <a:t>-</a:t>
                </a:r>
                <a:r>
                  <a:rPr lang="pt-BR" dirty="0" err="1"/>
                  <a:t>axis</a:t>
                </a:r>
                <a:r>
                  <a:rPr lang="pt-BR" dirty="0"/>
                  <a:t>       </a:t>
                </a:r>
                <a14:m>
                  <m:oMath xmlns:m="http://schemas.openxmlformats.org/officeDocument/2006/math">
                    <m:r>
                      <a:rPr lang="pt-B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pt-BR" dirty="0"/>
                  <a:t> max </a:t>
                </a:r>
                <a:r>
                  <a:rPr lang="en-US" dirty="0"/>
                  <a:t>pull-off force</a:t>
                </a:r>
                <a:endParaRPr lang="pt-BR" dirty="0"/>
              </a:p>
            </p:txBody>
          </p:sp>
        </mc:Choice>
        <mc:Fallback xmlns="">
          <p:sp>
            <p:nvSpPr>
              <p:cNvPr id="30" name="CaixaDeTexto 29">
                <a:extLst>
                  <a:ext uri="{FF2B5EF4-FFF2-40B4-BE49-F238E27FC236}">
                    <a16:creationId xmlns:a16="http://schemas.microsoft.com/office/drawing/2014/main" id="{42DECEAF-A380-BC92-62B2-5F82D1D65A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8717" y="5907131"/>
                <a:ext cx="3305200" cy="276999"/>
              </a:xfrm>
              <a:prstGeom prst="rect">
                <a:avLst/>
              </a:prstGeom>
              <a:blipFill>
                <a:blip r:embed="rId14"/>
                <a:stretch>
                  <a:fillRect l="-2399" t="-28889" r="-2030" b="-5333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tângulo 30">
            <a:extLst>
              <a:ext uri="{FF2B5EF4-FFF2-40B4-BE49-F238E27FC236}">
                <a16:creationId xmlns:a16="http://schemas.microsoft.com/office/drawing/2014/main" id="{AD367666-ADF7-6263-5CD3-42AA5EE784EC}"/>
              </a:ext>
            </a:extLst>
          </p:cNvPr>
          <p:cNvSpPr/>
          <p:nvPr/>
        </p:nvSpPr>
        <p:spPr>
          <a:xfrm>
            <a:off x="9139710" y="3376961"/>
            <a:ext cx="669478" cy="10551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Marcador de pie de página 2">
            <a:extLst>
              <a:ext uri="{FF2B5EF4-FFF2-40B4-BE49-F238E27FC236}">
                <a16:creationId xmlns:a16="http://schemas.microsoft.com/office/drawing/2014/main" id="{837BE213-FCF4-055E-D9B8-7C3368F4299F}"/>
              </a:ext>
            </a:extLst>
          </p:cNvPr>
          <p:cNvSpPr txBox="1">
            <a:spLocks/>
          </p:cNvSpPr>
          <p:nvPr/>
        </p:nvSpPr>
        <p:spPr>
          <a:xfrm>
            <a:off x="10861594" y="6417907"/>
            <a:ext cx="13304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CaixaDeTexto 22">
                <a:extLst>
                  <a:ext uri="{FF2B5EF4-FFF2-40B4-BE49-F238E27FC236}">
                    <a16:creationId xmlns:a16="http://schemas.microsoft.com/office/drawing/2014/main" id="{25E0A65A-1F22-4A9B-8544-425A657F87EA}"/>
                  </a:ext>
                </a:extLst>
              </p:cNvPr>
              <p:cNvSpPr txBox="1"/>
              <p:nvPr/>
            </p:nvSpPr>
            <p:spPr>
              <a:xfrm>
                <a:off x="4599836" y="6184130"/>
                <a:ext cx="255101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=11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11</m:t>
                      </m:r>
                      <m:r>
                        <a:rPr lang="es-E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0 </m:t>
                      </m:r>
                      <m:r>
                        <m:rPr>
                          <m:sty m:val="p"/>
                        </m:rPr>
                        <a:rPr lang="es-E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bar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>
          <p:sp>
            <p:nvSpPr>
              <p:cNvPr id="25" name="CaixaDeTexto 22">
                <a:extLst>
                  <a:ext uri="{FF2B5EF4-FFF2-40B4-BE49-F238E27FC236}">
                    <a16:creationId xmlns:a16="http://schemas.microsoft.com/office/drawing/2014/main" id="{25E0A65A-1F22-4A9B-8544-425A657F87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9836" y="6184130"/>
                <a:ext cx="2551019" cy="276999"/>
              </a:xfrm>
              <a:prstGeom prst="rect">
                <a:avLst/>
              </a:prstGeom>
              <a:blipFill>
                <a:blip r:embed="rId15"/>
                <a:stretch>
                  <a:fillRect l="-1914" r="-2153" b="-108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5303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902CD2-F2C2-7C11-DB56-9D6EC152D0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ie de página 2">
            <a:extLst>
              <a:ext uri="{FF2B5EF4-FFF2-40B4-BE49-F238E27FC236}">
                <a16:creationId xmlns:a16="http://schemas.microsoft.com/office/drawing/2014/main" id="{89E99AC5-FC2F-31C4-91A8-CB307C942089}"/>
              </a:ext>
            </a:extLst>
          </p:cNvPr>
          <p:cNvSpPr txBox="1">
            <a:spLocks/>
          </p:cNvSpPr>
          <p:nvPr/>
        </p:nvSpPr>
        <p:spPr>
          <a:xfrm>
            <a:off x="1418760" y="6428666"/>
            <a:ext cx="98458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Lorentz Forces in REBCO-coated Cavities for Dark Matter Search </a:t>
            </a:r>
            <a:r>
              <a:rPr lang="es-ES" sz="14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– Guilherme Telles</a:t>
            </a:r>
          </a:p>
        </p:txBody>
      </p:sp>
      <p:sp>
        <p:nvSpPr>
          <p:cNvPr id="3" name="TextBox 189">
            <a:extLst>
              <a:ext uri="{FF2B5EF4-FFF2-40B4-BE49-F238E27FC236}">
                <a16:creationId xmlns:a16="http://schemas.microsoft.com/office/drawing/2014/main" id="{2636F76B-2A1B-1C55-6C97-CBF4D9837204}"/>
              </a:ext>
            </a:extLst>
          </p:cNvPr>
          <p:cNvSpPr txBox="1"/>
          <p:nvPr/>
        </p:nvSpPr>
        <p:spPr>
          <a:xfrm>
            <a:off x="79562" y="300021"/>
            <a:ext cx="10161718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Critical region is around the central flat portion of the cavity</a:t>
            </a:r>
          </a:p>
        </p:txBody>
      </p:sp>
      <p:pic>
        <p:nvPicPr>
          <p:cNvPr id="11" name="pg7">
            <a:extLst>
              <a:ext uri="{FF2B5EF4-FFF2-40B4-BE49-F238E27FC236}">
                <a16:creationId xmlns:a16="http://schemas.microsoft.com/office/drawing/2014/main" id="{5F5B3A7D-4903-8C1B-A793-FF0D46B9B23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" r="4357"/>
          <a:stretch/>
        </p:blipFill>
        <p:spPr>
          <a:xfrm>
            <a:off x="561539" y="1220057"/>
            <a:ext cx="3218320" cy="328739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aixaDeTexto 20">
                <a:extLst>
                  <a:ext uri="{FF2B5EF4-FFF2-40B4-BE49-F238E27FC236}">
                    <a16:creationId xmlns:a16="http://schemas.microsoft.com/office/drawing/2014/main" id="{0673DE0C-6B45-52CA-F71E-AD962D7BA1E2}"/>
                  </a:ext>
                </a:extLst>
              </p:cNvPr>
              <p:cNvSpPr txBox="1"/>
              <p:nvPr/>
            </p:nvSpPr>
            <p:spPr>
              <a:xfrm>
                <a:off x="2128224" y="2500187"/>
                <a:ext cx="7188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pt-BR" dirty="0"/>
                  <a:t>-</a:t>
                </a:r>
                <a:r>
                  <a:rPr lang="pt-BR" dirty="0" err="1"/>
                  <a:t>axis</a:t>
                </a:r>
                <a:endParaRPr lang="pt-BR" dirty="0"/>
              </a:p>
            </p:txBody>
          </p:sp>
        </mc:Choice>
        <mc:Fallback>
          <p:sp>
            <p:nvSpPr>
              <p:cNvPr id="21" name="CaixaDeTexto 20">
                <a:extLst>
                  <a:ext uri="{FF2B5EF4-FFF2-40B4-BE49-F238E27FC236}">
                    <a16:creationId xmlns:a16="http://schemas.microsoft.com/office/drawing/2014/main" id="{0673DE0C-6B45-52CA-F71E-AD962D7BA1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8224" y="2500187"/>
                <a:ext cx="718851" cy="369332"/>
              </a:xfrm>
              <a:prstGeom prst="rect">
                <a:avLst/>
              </a:prstGeom>
              <a:blipFill>
                <a:blip r:embed="rId4"/>
                <a:stretch>
                  <a:fillRect t="-8197" r="-762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Conector de Seta Reta 22">
            <a:extLst>
              <a:ext uri="{FF2B5EF4-FFF2-40B4-BE49-F238E27FC236}">
                <a16:creationId xmlns:a16="http://schemas.microsoft.com/office/drawing/2014/main" id="{1F1FFBBB-F6F6-0702-AB37-BFF1FAE66725}"/>
              </a:ext>
            </a:extLst>
          </p:cNvPr>
          <p:cNvCxnSpPr/>
          <p:nvPr/>
        </p:nvCxnSpPr>
        <p:spPr>
          <a:xfrm>
            <a:off x="1742150" y="2884270"/>
            <a:ext cx="86627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Conector de Seta Reta 23">
            <a:extLst>
              <a:ext uri="{FF2B5EF4-FFF2-40B4-BE49-F238E27FC236}">
                <a16:creationId xmlns:a16="http://schemas.microsoft.com/office/drawing/2014/main" id="{1718C95C-9F1C-31F6-874A-488738FF38A0}"/>
              </a:ext>
            </a:extLst>
          </p:cNvPr>
          <p:cNvCxnSpPr>
            <a:cxnSpLocks/>
          </p:cNvCxnSpPr>
          <p:nvPr/>
        </p:nvCxnSpPr>
        <p:spPr>
          <a:xfrm flipV="1">
            <a:off x="1742150" y="2050178"/>
            <a:ext cx="0" cy="85544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CaixaDeTexto 26">
                <a:extLst>
                  <a:ext uri="{FF2B5EF4-FFF2-40B4-BE49-F238E27FC236}">
                    <a16:creationId xmlns:a16="http://schemas.microsoft.com/office/drawing/2014/main" id="{E88B0222-A655-2C12-474F-91895C860D26}"/>
                  </a:ext>
                </a:extLst>
              </p:cNvPr>
              <p:cNvSpPr txBox="1"/>
              <p:nvPr/>
            </p:nvSpPr>
            <p:spPr>
              <a:xfrm>
                <a:off x="1458727" y="2050178"/>
                <a:ext cx="21140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>
          <p:sp>
            <p:nvSpPr>
              <p:cNvPr id="27" name="CaixaDeTexto 26">
                <a:extLst>
                  <a:ext uri="{FF2B5EF4-FFF2-40B4-BE49-F238E27FC236}">
                    <a16:creationId xmlns:a16="http://schemas.microsoft.com/office/drawing/2014/main" id="{E88B0222-A655-2C12-474F-91895C860D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8727" y="2050178"/>
                <a:ext cx="211405" cy="276999"/>
              </a:xfrm>
              <a:prstGeom prst="rect">
                <a:avLst/>
              </a:prstGeom>
              <a:blipFill>
                <a:blip r:embed="rId5"/>
                <a:stretch>
                  <a:fillRect l="-25714" r="-22857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CaixaDeTexto 27">
                <a:extLst>
                  <a:ext uri="{FF2B5EF4-FFF2-40B4-BE49-F238E27FC236}">
                    <a16:creationId xmlns:a16="http://schemas.microsoft.com/office/drawing/2014/main" id="{3AD26067-7C07-85DB-EBBD-D97673EB6B18}"/>
                  </a:ext>
                </a:extLst>
              </p:cNvPr>
              <p:cNvSpPr txBox="1"/>
              <p:nvPr/>
            </p:nvSpPr>
            <p:spPr>
              <a:xfrm>
                <a:off x="821101" y="4497822"/>
                <a:ext cx="270837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𝑎𝑏</m:t>
                    </m:r>
                  </m:oMath>
                </a14:m>
                <a:r>
                  <a:rPr lang="pt-BR" dirty="0"/>
                  <a:t>-plane </a:t>
                </a:r>
                <a14:m>
                  <m:oMath xmlns:m="http://schemas.openxmlformats.org/officeDocument/2006/math">
                    <m:r>
                      <a:rPr lang="pt-B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pt-BR" dirty="0"/>
                  <a:t> </a:t>
                </a:r>
                <a:r>
                  <a:rPr lang="pt-BR" dirty="0" err="1"/>
                  <a:t>maximum</a:t>
                </a:r>
                <a:r>
                  <a:rPr lang="pt-B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pt-BR" dirty="0"/>
              </a:p>
            </p:txBody>
          </p:sp>
        </mc:Choice>
        <mc:Fallback>
          <p:sp>
            <p:nvSpPr>
              <p:cNvPr id="28" name="CaixaDeTexto 27">
                <a:extLst>
                  <a:ext uri="{FF2B5EF4-FFF2-40B4-BE49-F238E27FC236}">
                    <a16:creationId xmlns:a16="http://schemas.microsoft.com/office/drawing/2014/main" id="{3AD26067-7C07-85DB-EBBD-D97673EB6B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101" y="4497822"/>
                <a:ext cx="2708370" cy="276999"/>
              </a:xfrm>
              <a:prstGeom prst="rect">
                <a:avLst/>
              </a:prstGeom>
              <a:blipFill>
                <a:blip r:embed="rId6"/>
                <a:stretch>
                  <a:fillRect l="-3153" t="-28889" r="-450" b="-5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CaixaDeTexto 29">
                <a:extLst>
                  <a:ext uri="{FF2B5EF4-FFF2-40B4-BE49-F238E27FC236}">
                    <a16:creationId xmlns:a16="http://schemas.microsoft.com/office/drawing/2014/main" id="{42DECEAF-A380-BC92-62B2-5F82D1D65A61}"/>
                  </a:ext>
                </a:extLst>
              </p:cNvPr>
              <p:cNvSpPr txBox="1"/>
              <p:nvPr/>
            </p:nvSpPr>
            <p:spPr>
              <a:xfrm>
                <a:off x="787734" y="4896475"/>
                <a:ext cx="33052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pt-BR" dirty="0"/>
                  <a:t>-</a:t>
                </a:r>
                <a:r>
                  <a:rPr lang="pt-BR" dirty="0" err="1"/>
                  <a:t>axis</a:t>
                </a:r>
                <a:r>
                  <a:rPr lang="pt-BR" dirty="0"/>
                  <a:t>       </a:t>
                </a:r>
                <a14:m>
                  <m:oMath xmlns:m="http://schemas.openxmlformats.org/officeDocument/2006/math">
                    <m:r>
                      <a:rPr lang="pt-B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pt-BR" dirty="0"/>
                  <a:t> max </a:t>
                </a:r>
                <a:r>
                  <a:rPr lang="en-US" dirty="0"/>
                  <a:t>pull-off force</a:t>
                </a:r>
                <a:endParaRPr lang="pt-BR" dirty="0"/>
              </a:p>
            </p:txBody>
          </p:sp>
        </mc:Choice>
        <mc:Fallback>
          <p:sp>
            <p:nvSpPr>
              <p:cNvPr id="30" name="CaixaDeTexto 29">
                <a:extLst>
                  <a:ext uri="{FF2B5EF4-FFF2-40B4-BE49-F238E27FC236}">
                    <a16:creationId xmlns:a16="http://schemas.microsoft.com/office/drawing/2014/main" id="{42DECEAF-A380-BC92-62B2-5F82D1D65A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734" y="4896475"/>
                <a:ext cx="3305200" cy="276999"/>
              </a:xfrm>
              <a:prstGeom prst="rect">
                <a:avLst/>
              </a:prstGeom>
              <a:blipFill>
                <a:blip r:embed="rId7"/>
                <a:stretch>
                  <a:fillRect l="-2399" t="-28261" r="-2030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tângulo 30">
            <a:extLst>
              <a:ext uri="{FF2B5EF4-FFF2-40B4-BE49-F238E27FC236}">
                <a16:creationId xmlns:a16="http://schemas.microsoft.com/office/drawing/2014/main" id="{AD367666-ADF7-6263-5CD3-42AA5EE784EC}"/>
              </a:ext>
            </a:extLst>
          </p:cNvPr>
          <p:cNvSpPr/>
          <p:nvPr/>
        </p:nvSpPr>
        <p:spPr>
          <a:xfrm>
            <a:off x="1458727" y="2366305"/>
            <a:ext cx="669478" cy="10551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9" name="Grupo 11">
            <a:extLst>
              <a:ext uri="{FF2B5EF4-FFF2-40B4-BE49-F238E27FC236}">
                <a16:creationId xmlns:a16="http://schemas.microsoft.com/office/drawing/2014/main" id="{DF1BE0D7-6EAE-4C47-A9BA-46DBF69AA24B}"/>
              </a:ext>
            </a:extLst>
          </p:cNvPr>
          <p:cNvGrpSpPr>
            <a:grpSpLocks noChangeAspect="1"/>
          </p:cNvGrpSpPr>
          <p:nvPr/>
        </p:nvGrpSpPr>
        <p:grpSpPr>
          <a:xfrm>
            <a:off x="4677047" y="1442143"/>
            <a:ext cx="3042339" cy="2693229"/>
            <a:chOff x="2479431" y="904878"/>
            <a:chExt cx="6286500" cy="5565124"/>
          </a:xfrm>
        </p:grpSpPr>
        <p:pic>
          <p:nvPicPr>
            <p:cNvPr id="33" name="Imagen 7">
              <a:extLst>
                <a:ext uri="{FF2B5EF4-FFF2-40B4-BE49-F238E27FC236}">
                  <a16:creationId xmlns:a16="http://schemas.microsoft.com/office/drawing/2014/main" id="{BC386D1A-1FEB-4DF0-B92F-AD4A97F6E7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52" t="25765" b="12426"/>
            <a:stretch/>
          </p:blipFill>
          <p:spPr>
            <a:xfrm rot="5400000">
              <a:off x="4391961" y="2096032"/>
              <a:ext cx="5565124" cy="3182816"/>
            </a:xfrm>
            <a:prstGeom prst="rect">
              <a:avLst/>
            </a:prstGeom>
          </p:spPr>
        </p:pic>
        <p:pic>
          <p:nvPicPr>
            <p:cNvPr id="34" name="Imagen 10">
              <a:extLst>
                <a:ext uri="{FF2B5EF4-FFF2-40B4-BE49-F238E27FC236}">
                  <a16:creationId xmlns:a16="http://schemas.microsoft.com/office/drawing/2014/main" id="{DBBD5E21-F897-4958-BEC2-FC9D518524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52" t="28479" b="11249"/>
            <a:stretch/>
          </p:blipFill>
          <p:spPr>
            <a:xfrm rot="5400000">
              <a:off x="1248711" y="2135598"/>
              <a:ext cx="5565124" cy="3103684"/>
            </a:xfrm>
            <a:prstGeom prst="rect">
              <a:avLst/>
            </a:prstGeom>
          </p:spPr>
        </p:pic>
      </p:grpSp>
      <p:sp>
        <p:nvSpPr>
          <p:cNvPr id="35" name="Trapecio 34">
            <a:extLst>
              <a:ext uri="{FF2B5EF4-FFF2-40B4-BE49-F238E27FC236}">
                <a16:creationId xmlns:a16="http://schemas.microsoft.com/office/drawing/2014/main" id="{F931C16B-5FD6-41D3-A4AA-880E585CA4D5}"/>
              </a:ext>
            </a:extLst>
          </p:cNvPr>
          <p:cNvSpPr/>
          <p:nvPr/>
        </p:nvSpPr>
        <p:spPr>
          <a:xfrm>
            <a:off x="5021139" y="1717346"/>
            <a:ext cx="402168" cy="2349169"/>
          </a:xfrm>
          <a:prstGeom prst="trapezoid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Trapecio 35">
            <a:extLst>
              <a:ext uri="{FF2B5EF4-FFF2-40B4-BE49-F238E27FC236}">
                <a16:creationId xmlns:a16="http://schemas.microsoft.com/office/drawing/2014/main" id="{7D393614-1FB6-4D56-B497-99777490A19D}"/>
              </a:ext>
            </a:extLst>
          </p:cNvPr>
          <p:cNvSpPr/>
          <p:nvPr/>
        </p:nvSpPr>
        <p:spPr>
          <a:xfrm>
            <a:off x="6523161" y="1810503"/>
            <a:ext cx="402168" cy="2349169"/>
          </a:xfrm>
          <a:prstGeom prst="trapezoid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7" name="Picture 10">
            <a:extLst>
              <a:ext uri="{FF2B5EF4-FFF2-40B4-BE49-F238E27FC236}">
                <a16:creationId xmlns:a16="http://schemas.microsoft.com/office/drawing/2014/main" id="{2E7D1364-E166-4281-A073-3A2180FCF449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5" r="4353"/>
          <a:stretch/>
        </p:blipFill>
        <p:spPr>
          <a:xfrm rot="5400000">
            <a:off x="8390678" y="1526613"/>
            <a:ext cx="3035466" cy="2866526"/>
          </a:xfrm>
          <a:prstGeom prst="rect">
            <a:avLst/>
          </a:prstGeom>
        </p:spPr>
      </p:pic>
      <p:sp>
        <p:nvSpPr>
          <p:cNvPr id="38" name="Oval 17">
            <a:extLst>
              <a:ext uri="{FF2B5EF4-FFF2-40B4-BE49-F238E27FC236}">
                <a16:creationId xmlns:a16="http://schemas.microsoft.com/office/drawing/2014/main" id="{4C81EBA3-4E14-42D3-A572-6FAD1BC47269}"/>
              </a:ext>
            </a:extLst>
          </p:cNvPr>
          <p:cNvSpPr/>
          <p:nvPr/>
        </p:nvSpPr>
        <p:spPr>
          <a:xfrm>
            <a:off x="9327886" y="3244487"/>
            <a:ext cx="621604" cy="54453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18">
            <a:extLst>
              <a:ext uri="{FF2B5EF4-FFF2-40B4-BE49-F238E27FC236}">
                <a16:creationId xmlns:a16="http://schemas.microsoft.com/office/drawing/2014/main" id="{4E27DE15-4FAE-4C44-ACB0-4D9A954EFBDE}"/>
              </a:ext>
            </a:extLst>
          </p:cNvPr>
          <p:cNvSpPr txBox="1"/>
          <p:nvPr/>
        </p:nvSpPr>
        <p:spPr>
          <a:xfrm>
            <a:off x="2807617" y="5788142"/>
            <a:ext cx="666522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We need to better homogenize the applied pressure during soldering</a:t>
            </a:r>
          </a:p>
        </p:txBody>
      </p:sp>
    </p:spTree>
    <p:extLst>
      <p:ext uri="{BB962C8B-B14F-4D97-AF65-F5344CB8AC3E}">
        <p14:creationId xmlns:p14="http://schemas.microsoft.com/office/powerpoint/2010/main" val="107948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May 7, 2024</a:t>
            </a: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REBCO coating for the RADES haloscope – Neil Lamas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220D53-6C35-4397-96BF-79B7372B2B26}" type="slidenum">
              <a:rPr lang="es-ES" smtClean="0"/>
              <a:t>24</a:t>
            </a:fld>
            <a:endParaRPr lang="es-ES"/>
          </a:p>
        </p:txBody>
      </p:sp>
      <p:pic>
        <p:nvPicPr>
          <p:cNvPr id="48" name="Picture 60">
            <a:extLst>
              <a:ext uri="{FF2B5EF4-FFF2-40B4-BE49-F238E27FC236}">
                <a16:creationId xmlns:a16="http://schemas.microsoft.com/office/drawing/2014/main" id="{A9FDB197-5B25-4E35-B796-4AEFD09BBB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2" r="2738"/>
          <a:stretch/>
        </p:blipFill>
        <p:spPr>
          <a:xfrm>
            <a:off x="68239" y="2829635"/>
            <a:ext cx="2652215" cy="2217317"/>
          </a:xfrm>
          <a:prstGeom prst="rect">
            <a:avLst/>
          </a:prstGeom>
        </p:spPr>
      </p:pic>
      <p:sp>
        <p:nvSpPr>
          <p:cNvPr id="49" name="TextBox 81">
            <a:extLst>
              <a:ext uri="{FF2B5EF4-FFF2-40B4-BE49-F238E27FC236}">
                <a16:creationId xmlns:a16="http://schemas.microsoft.com/office/drawing/2014/main" id="{FE40B60B-E822-424F-A0A2-8381552A4BDB}"/>
              </a:ext>
            </a:extLst>
          </p:cNvPr>
          <p:cNvSpPr txBox="1"/>
          <p:nvPr/>
        </p:nvSpPr>
        <p:spPr>
          <a:xfrm>
            <a:off x="113629" y="2416620"/>
            <a:ext cx="2430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Pressure sensitive sheet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F71D377-3AF9-46AD-B877-73F46AF728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835" y="559559"/>
            <a:ext cx="5806631" cy="5520628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77F8D23A-654E-4E0F-B277-8DA60EB1A550}"/>
              </a:ext>
            </a:extLst>
          </p:cNvPr>
          <p:cNvSpPr/>
          <p:nvPr/>
        </p:nvSpPr>
        <p:spPr>
          <a:xfrm>
            <a:off x="8120418" y="5833974"/>
            <a:ext cx="3862318" cy="4644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17D62E7-D89C-47AD-9BB2-55060F59F5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1676" y="1569491"/>
            <a:ext cx="2924887" cy="3924848"/>
          </a:xfrm>
          <a:prstGeom prst="rect">
            <a:avLst/>
          </a:prstGeom>
        </p:spPr>
      </p:pic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C2F2E1FD-0DB1-47FC-A184-59E2329906C6}"/>
              </a:ext>
            </a:extLst>
          </p:cNvPr>
          <p:cNvCxnSpPr>
            <a:cxnSpLocks/>
          </p:cNvCxnSpPr>
          <p:nvPr/>
        </p:nvCxnSpPr>
        <p:spPr>
          <a:xfrm flipV="1">
            <a:off x="1555845" y="4203510"/>
            <a:ext cx="1960728" cy="377589"/>
          </a:xfrm>
          <a:prstGeom prst="straightConnector1">
            <a:avLst/>
          </a:prstGeom>
          <a:ln w="38100">
            <a:solidFill>
              <a:srgbClr val="D8447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89">
            <a:extLst>
              <a:ext uri="{FF2B5EF4-FFF2-40B4-BE49-F238E27FC236}">
                <a16:creationId xmlns:a16="http://schemas.microsoft.com/office/drawing/2014/main" id="{0A33295C-193B-4F0D-A97E-B0FF616456EE}"/>
              </a:ext>
            </a:extLst>
          </p:cNvPr>
          <p:cNvSpPr txBox="1"/>
          <p:nvPr/>
        </p:nvSpPr>
        <p:spPr>
          <a:xfrm>
            <a:off x="79562" y="300021"/>
            <a:ext cx="10161718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We can quantify the pressure &amp; its homogeneity</a:t>
            </a:r>
          </a:p>
        </p:txBody>
      </p:sp>
    </p:spTree>
    <p:extLst>
      <p:ext uri="{BB962C8B-B14F-4D97-AF65-F5344CB8AC3E}">
        <p14:creationId xmlns:p14="http://schemas.microsoft.com/office/powerpoint/2010/main" val="38819872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AD0506-FFDB-FBE4-2593-9767462C5FE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May 7, 2024</a:t>
            </a:r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E838AB-6BFB-9B40-0A3E-B65F51E45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REBCO coating for the RADES haloscope – Neil Lamas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C0298A-EC09-976C-6F52-A40E0BCCA6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220D53-6C35-4397-96BF-79B7372B2B26}" type="slidenum">
              <a:rPr lang="es-ES" smtClean="0"/>
              <a:t>25</a:t>
            </a:fld>
            <a:endParaRPr lang="es-ES"/>
          </a:p>
        </p:txBody>
      </p:sp>
      <p:pic>
        <p:nvPicPr>
          <p:cNvPr id="25" name="Picture 24" descr="A purple rectangular object on a white surface&#10;&#10;Description automatically generated">
            <a:extLst>
              <a:ext uri="{FF2B5EF4-FFF2-40B4-BE49-F238E27FC236}">
                <a16:creationId xmlns:a16="http://schemas.microsoft.com/office/drawing/2014/main" id="{E20B67AC-7356-2B17-816B-4B9099FB574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89" t="28921" r="30529" b="26984"/>
          <a:stretch/>
        </p:blipFill>
        <p:spPr>
          <a:xfrm>
            <a:off x="1412061" y="1361804"/>
            <a:ext cx="1367246" cy="3024049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A206FE20-3140-A892-28CB-FBA21EAE9B5F}"/>
              </a:ext>
            </a:extLst>
          </p:cNvPr>
          <p:cNvSpPr txBox="1"/>
          <p:nvPr/>
        </p:nvSpPr>
        <p:spPr>
          <a:xfrm>
            <a:off x="1618030" y="5493154"/>
            <a:ext cx="3905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Longitudinally: one side of the cavity</a:t>
            </a:r>
          </a:p>
        </p:txBody>
      </p:sp>
      <p:pic>
        <p:nvPicPr>
          <p:cNvPr id="39" name="Picture 38" descr="A copper bar on a white paper&#10;&#10;Description automatically generated">
            <a:extLst>
              <a:ext uri="{FF2B5EF4-FFF2-40B4-BE49-F238E27FC236}">
                <a16:creationId xmlns:a16="http://schemas.microsoft.com/office/drawing/2014/main" id="{106BE8ED-B350-A8BE-0973-B77F7461A5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87" t="30278" r="34108" b="22994"/>
          <a:stretch/>
        </p:blipFill>
        <p:spPr>
          <a:xfrm rot="21427437">
            <a:off x="4070151" y="1211524"/>
            <a:ext cx="1378693" cy="3204625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2FDAC140-7C0C-6930-DE0D-D5D69C6BD9CA}"/>
              </a:ext>
            </a:extLst>
          </p:cNvPr>
          <p:cNvSpPr txBox="1"/>
          <p:nvPr/>
        </p:nvSpPr>
        <p:spPr>
          <a:xfrm>
            <a:off x="1618030" y="5123822"/>
            <a:ext cx="4005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Transversally: start of curvature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8C61B3A-697D-B632-097B-98A488F6D438}"/>
              </a:ext>
            </a:extLst>
          </p:cNvPr>
          <p:cNvSpPr txBox="1"/>
          <p:nvPr/>
        </p:nvSpPr>
        <p:spPr>
          <a:xfrm>
            <a:off x="1412061" y="4745789"/>
            <a:ext cx="2003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Low-pressure areas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AC07F66-341B-431A-9419-D488FD83227D}"/>
              </a:ext>
            </a:extLst>
          </p:cNvPr>
          <p:cNvSpPr/>
          <p:nvPr/>
        </p:nvSpPr>
        <p:spPr>
          <a:xfrm>
            <a:off x="2055994" y="2028841"/>
            <a:ext cx="250412" cy="2227479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E7EC79A-9350-2A2F-6934-C01B254BECE1}"/>
              </a:ext>
            </a:extLst>
          </p:cNvPr>
          <p:cNvSpPr/>
          <p:nvPr/>
        </p:nvSpPr>
        <p:spPr>
          <a:xfrm>
            <a:off x="4643937" y="2195237"/>
            <a:ext cx="198671" cy="1682141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0A5353B-CBFD-C272-7764-C6F006973567}"/>
              </a:ext>
            </a:extLst>
          </p:cNvPr>
          <p:cNvSpPr/>
          <p:nvPr/>
        </p:nvSpPr>
        <p:spPr>
          <a:xfrm>
            <a:off x="1454568" y="2020554"/>
            <a:ext cx="250412" cy="2270090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2B9A667F-1A46-879B-3E81-A8E74C163178}"/>
              </a:ext>
            </a:extLst>
          </p:cNvPr>
          <p:cNvSpPr/>
          <p:nvPr/>
        </p:nvSpPr>
        <p:spPr>
          <a:xfrm>
            <a:off x="2571429" y="2028842"/>
            <a:ext cx="178246" cy="2228428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52DF19F-46A6-5D41-F2FE-01478B82B5E3}"/>
              </a:ext>
            </a:extLst>
          </p:cNvPr>
          <p:cNvSpPr/>
          <p:nvPr/>
        </p:nvSpPr>
        <p:spPr>
          <a:xfrm>
            <a:off x="4355664" y="2207685"/>
            <a:ext cx="126832" cy="1684668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FC7FFD7-D616-3977-3B1A-7F7F26C3DD9B}"/>
              </a:ext>
            </a:extLst>
          </p:cNvPr>
          <p:cNvSpPr/>
          <p:nvPr/>
        </p:nvSpPr>
        <p:spPr>
          <a:xfrm rot="21420174">
            <a:off x="5010500" y="2197821"/>
            <a:ext cx="142673" cy="1676620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9A0B157-5655-1CBF-4E00-A3408622D14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5" r="4353"/>
          <a:stretch/>
        </p:blipFill>
        <p:spPr>
          <a:xfrm rot="5400000">
            <a:off x="6203641" y="1726632"/>
            <a:ext cx="2721083" cy="2569640"/>
          </a:xfrm>
          <a:prstGeom prst="rect">
            <a:avLst/>
          </a:prstGeom>
        </p:spPr>
      </p:pic>
      <p:grpSp>
        <p:nvGrpSpPr>
          <p:cNvPr id="24" name="Grupo 11">
            <a:extLst>
              <a:ext uri="{FF2B5EF4-FFF2-40B4-BE49-F238E27FC236}">
                <a16:creationId xmlns:a16="http://schemas.microsoft.com/office/drawing/2014/main" id="{EE4CA641-08F2-D6A7-7222-7D88B1DC20C5}"/>
              </a:ext>
            </a:extLst>
          </p:cNvPr>
          <p:cNvGrpSpPr>
            <a:grpSpLocks noChangeAspect="1"/>
          </p:cNvGrpSpPr>
          <p:nvPr/>
        </p:nvGrpSpPr>
        <p:grpSpPr>
          <a:xfrm>
            <a:off x="9180469" y="1814881"/>
            <a:ext cx="2703355" cy="2393144"/>
            <a:chOff x="2479431" y="904878"/>
            <a:chExt cx="6286500" cy="5565124"/>
          </a:xfrm>
        </p:grpSpPr>
        <p:pic>
          <p:nvPicPr>
            <p:cNvPr id="26" name="Imagen 7">
              <a:extLst>
                <a:ext uri="{FF2B5EF4-FFF2-40B4-BE49-F238E27FC236}">
                  <a16:creationId xmlns:a16="http://schemas.microsoft.com/office/drawing/2014/main" id="{D0E6C3FC-4ED8-2CB3-E10E-157B0808CA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52" t="25765" b="12426"/>
            <a:stretch/>
          </p:blipFill>
          <p:spPr>
            <a:xfrm rot="5400000">
              <a:off x="4391961" y="2096032"/>
              <a:ext cx="5565124" cy="3182816"/>
            </a:xfrm>
            <a:prstGeom prst="rect">
              <a:avLst/>
            </a:prstGeom>
          </p:spPr>
        </p:pic>
        <p:pic>
          <p:nvPicPr>
            <p:cNvPr id="27" name="Imagen 10">
              <a:extLst>
                <a:ext uri="{FF2B5EF4-FFF2-40B4-BE49-F238E27FC236}">
                  <a16:creationId xmlns:a16="http://schemas.microsoft.com/office/drawing/2014/main" id="{460B2093-0ED8-91A6-3664-BD7200CE64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52" t="28479" b="11249"/>
            <a:stretch/>
          </p:blipFill>
          <p:spPr>
            <a:xfrm rot="5400000">
              <a:off x="1248711" y="2135598"/>
              <a:ext cx="5565124" cy="3103684"/>
            </a:xfrm>
            <a:prstGeom prst="rect">
              <a:avLst/>
            </a:prstGeom>
          </p:spPr>
        </p:pic>
      </p:grpSp>
      <p:sp>
        <p:nvSpPr>
          <p:cNvPr id="6" name="CuadroTexto 5"/>
          <p:cNvSpPr txBox="1"/>
          <p:nvPr/>
        </p:nvSpPr>
        <p:spPr>
          <a:xfrm>
            <a:off x="6951462" y="4985322"/>
            <a:ext cx="404344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 err="1"/>
              <a:t>There</a:t>
            </a:r>
            <a:r>
              <a:rPr lang="es-ES" dirty="0"/>
              <a:t> </a:t>
            </a:r>
            <a:r>
              <a:rPr lang="es-ES" dirty="0" err="1"/>
              <a:t>seems</a:t>
            </a:r>
            <a:r>
              <a:rPr lang="es-ES" dirty="0"/>
              <a:t> to be a </a:t>
            </a:r>
            <a:r>
              <a:rPr lang="es-ES" dirty="0" err="1"/>
              <a:t>correlation</a:t>
            </a:r>
            <a:r>
              <a:rPr lang="es-ES" dirty="0"/>
              <a:t> </a:t>
            </a:r>
            <a:r>
              <a:rPr lang="es-ES" dirty="0" err="1"/>
              <a:t>between</a:t>
            </a:r>
            <a:r>
              <a:rPr lang="es-ES" dirty="0"/>
              <a:t> </a:t>
            </a:r>
            <a:r>
              <a:rPr lang="es-ES" dirty="0" err="1"/>
              <a:t>locally</a:t>
            </a:r>
            <a:r>
              <a:rPr lang="es-ES" dirty="0"/>
              <a:t> </a:t>
            </a:r>
            <a:r>
              <a:rPr lang="es-ES" dirty="0" err="1"/>
              <a:t>low</a:t>
            </a:r>
            <a:r>
              <a:rPr lang="es-ES" dirty="0"/>
              <a:t> </a:t>
            </a:r>
            <a:r>
              <a:rPr lang="es-ES" dirty="0" err="1"/>
              <a:t>pressure</a:t>
            </a:r>
            <a:r>
              <a:rPr lang="es-ES" dirty="0"/>
              <a:t> and </a:t>
            </a:r>
            <a:r>
              <a:rPr lang="es-ES" dirty="0" err="1"/>
              <a:t>detachment</a:t>
            </a:r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1224513" y="984408"/>
            <a:ext cx="1742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accent6"/>
                </a:solidFill>
              </a:rPr>
              <a:t>1.5 - 2.5 bar</a:t>
            </a:r>
          </a:p>
        </p:txBody>
      </p:sp>
      <p:sp>
        <p:nvSpPr>
          <p:cNvPr id="38" name="CuadroTexto 37"/>
          <p:cNvSpPr txBox="1"/>
          <p:nvPr/>
        </p:nvSpPr>
        <p:spPr>
          <a:xfrm>
            <a:off x="1224513" y="980801"/>
            <a:ext cx="1742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rgbClr val="FF0000"/>
                </a:solidFill>
              </a:rPr>
              <a:t>0.8 - 1.2 bar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7316296" y="5152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s-ES" dirty="0"/>
          </a:p>
        </p:txBody>
      </p:sp>
      <p:sp>
        <p:nvSpPr>
          <p:cNvPr id="11" name="Forma libre: forma 10">
            <a:extLst>
              <a:ext uri="{FF2B5EF4-FFF2-40B4-BE49-F238E27FC236}">
                <a16:creationId xmlns:a16="http://schemas.microsoft.com/office/drawing/2014/main" id="{EEBE9806-4195-495D-9AAB-272F83C53651}"/>
              </a:ext>
            </a:extLst>
          </p:cNvPr>
          <p:cNvSpPr/>
          <p:nvPr/>
        </p:nvSpPr>
        <p:spPr>
          <a:xfrm>
            <a:off x="1415539" y="1531917"/>
            <a:ext cx="1358537" cy="2747950"/>
          </a:xfrm>
          <a:custGeom>
            <a:avLst/>
            <a:gdLst>
              <a:gd name="connsiteX0" fmla="*/ 0 w 1358537"/>
              <a:gd name="connsiteY0" fmla="*/ 26126 h 2747950"/>
              <a:gd name="connsiteX1" fmla="*/ 4750 w 1358537"/>
              <a:gd name="connsiteY1" fmla="*/ 456012 h 2747950"/>
              <a:gd name="connsiteX2" fmla="*/ 301633 w 1358537"/>
              <a:gd name="connsiteY2" fmla="*/ 470263 h 2747950"/>
              <a:gd name="connsiteX3" fmla="*/ 311133 w 1358537"/>
              <a:gd name="connsiteY3" fmla="*/ 2747950 h 2747950"/>
              <a:gd name="connsiteX4" fmla="*/ 629392 w 1358537"/>
              <a:gd name="connsiteY4" fmla="*/ 2726574 h 2747950"/>
              <a:gd name="connsiteX5" fmla="*/ 643642 w 1358537"/>
              <a:gd name="connsiteY5" fmla="*/ 486888 h 2747950"/>
              <a:gd name="connsiteX6" fmla="*/ 888274 w 1358537"/>
              <a:gd name="connsiteY6" fmla="*/ 482138 h 2747950"/>
              <a:gd name="connsiteX7" fmla="*/ 888274 w 1358537"/>
              <a:gd name="connsiteY7" fmla="*/ 2724199 h 2747950"/>
              <a:gd name="connsiteX8" fmla="*/ 1149531 w 1358537"/>
              <a:gd name="connsiteY8" fmla="*/ 2717074 h 2747950"/>
              <a:gd name="connsiteX9" fmla="*/ 1151906 w 1358537"/>
              <a:gd name="connsiteY9" fmla="*/ 472638 h 2747950"/>
              <a:gd name="connsiteX10" fmla="*/ 1358537 w 1358537"/>
              <a:gd name="connsiteY10" fmla="*/ 437012 h 2747950"/>
              <a:gd name="connsiteX11" fmla="*/ 1353787 w 1358537"/>
              <a:gd name="connsiteY11" fmla="*/ 0 h 2747950"/>
              <a:gd name="connsiteX12" fmla="*/ 0 w 1358537"/>
              <a:gd name="connsiteY12" fmla="*/ 26126 h 274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58537" h="2747950">
                <a:moveTo>
                  <a:pt x="0" y="26126"/>
                </a:moveTo>
                <a:cubicBezTo>
                  <a:pt x="1583" y="169421"/>
                  <a:pt x="3167" y="312717"/>
                  <a:pt x="4750" y="456012"/>
                </a:cubicBezTo>
                <a:lnTo>
                  <a:pt x="301633" y="470263"/>
                </a:lnTo>
                <a:cubicBezTo>
                  <a:pt x="304800" y="1229492"/>
                  <a:pt x="307966" y="1988721"/>
                  <a:pt x="311133" y="2747950"/>
                </a:cubicBezTo>
                <a:lnTo>
                  <a:pt x="629392" y="2726574"/>
                </a:lnTo>
                <a:lnTo>
                  <a:pt x="643642" y="486888"/>
                </a:lnTo>
                <a:lnTo>
                  <a:pt x="888274" y="482138"/>
                </a:lnTo>
                <a:lnTo>
                  <a:pt x="888274" y="2724199"/>
                </a:lnTo>
                <a:lnTo>
                  <a:pt x="1149531" y="2717074"/>
                </a:lnTo>
                <a:cubicBezTo>
                  <a:pt x="1150323" y="1968929"/>
                  <a:pt x="1151114" y="1220783"/>
                  <a:pt x="1151906" y="472638"/>
                </a:cubicBezTo>
                <a:lnTo>
                  <a:pt x="1358537" y="437012"/>
                </a:lnTo>
                <a:cubicBezTo>
                  <a:pt x="1356954" y="291341"/>
                  <a:pt x="1355370" y="145671"/>
                  <a:pt x="1353787" y="0"/>
                </a:cubicBezTo>
                <a:lnTo>
                  <a:pt x="0" y="26126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Forma libre: forma 34">
            <a:extLst>
              <a:ext uri="{FF2B5EF4-FFF2-40B4-BE49-F238E27FC236}">
                <a16:creationId xmlns:a16="http://schemas.microsoft.com/office/drawing/2014/main" id="{58F7023A-1B32-42EB-8DAE-DA3638CC7ADB}"/>
              </a:ext>
            </a:extLst>
          </p:cNvPr>
          <p:cNvSpPr/>
          <p:nvPr/>
        </p:nvSpPr>
        <p:spPr>
          <a:xfrm>
            <a:off x="4303410" y="1810888"/>
            <a:ext cx="840709" cy="2081466"/>
          </a:xfrm>
          <a:custGeom>
            <a:avLst/>
            <a:gdLst>
              <a:gd name="connsiteX0" fmla="*/ 0 w 1358537"/>
              <a:gd name="connsiteY0" fmla="*/ 26126 h 2747950"/>
              <a:gd name="connsiteX1" fmla="*/ 4750 w 1358537"/>
              <a:gd name="connsiteY1" fmla="*/ 456012 h 2747950"/>
              <a:gd name="connsiteX2" fmla="*/ 301633 w 1358537"/>
              <a:gd name="connsiteY2" fmla="*/ 470263 h 2747950"/>
              <a:gd name="connsiteX3" fmla="*/ 311133 w 1358537"/>
              <a:gd name="connsiteY3" fmla="*/ 2747950 h 2747950"/>
              <a:gd name="connsiteX4" fmla="*/ 629392 w 1358537"/>
              <a:gd name="connsiteY4" fmla="*/ 2726574 h 2747950"/>
              <a:gd name="connsiteX5" fmla="*/ 643642 w 1358537"/>
              <a:gd name="connsiteY5" fmla="*/ 486888 h 2747950"/>
              <a:gd name="connsiteX6" fmla="*/ 888274 w 1358537"/>
              <a:gd name="connsiteY6" fmla="*/ 482138 h 2747950"/>
              <a:gd name="connsiteX7" fmla="*/ 888274 w 1358537"/>
              <a:gd name="connsiteY7" fmla="*/ 2724199 h 2747950"/>
              <a:gd name="connsiteX8" fmla="*/ 1149531 w 1358537"/>
              <a:gd name="connsiteY8" fmla="*/ 2717074 h 2747950"/>
              <a:gd name="connsiteX9" fmla="*/ 1151906 w 1358537"/>
              <a:gd name="connsiteY9" fmla="*/ 472638 h 2747950"/>
              <a:gd name="connsiteX10" fmla="*/ 1358537 w 1358537"/>
              <a:gd name="connsiteY10" fmla="*/ 437012 h 2747950"/>
              <a:gd name="connsiteX11" fmla="*/ 1353787 w 1358537"/>
              <a:gd name="connsiteY11" fmla="*/ 0 h 2747950"/>
              <a:gd name="connsiteX12" fmla="*/ 0 w 1358537"/>
              <a:gd name="connsiteY12" fmla="*/ 26126 h 274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58537" h="2747950">
                <a:moveTo>
                  <a:pt x="0" y="26126"/>
                </a:moveTo>
                <a:cubicBezTo>
                  <a:pt x="1583" y="169421"/>
                  <a:pt x="3167" y="312717"/>
                  <a:pt x="4750" y="456012"/>
                </a:cubicBezTo>
                <a:lnTo>
                  <a:pt x="301633" y="470263"/>
                </a:lnTo>
                <a:cubicBezTo>
                  <a:pt x="304800" y="1229492"/>
                  <a:pt x="307966" y="1988721"/>
                  <a:pt x="311133" y="2747950"/>
                </a:cubicBezTo>
                <a:lnTo>
                  <a:pt x="629392" y="2726574"/>
                </a:lnTo>
                <a:lnTo>
                  <a:pt x="643642" y="486888"/>
                </a:lnTo>
                <a:lnTo>
                  <a:pt x="888274" y="482138"/>
                </a:lnTo>
                <a:lnTo>
                  <a:pt x="888274" y="2724199"/>
                </a:lnTo>
                <a:lnTo>
                  <a:pt x="1149531" y="2717074"/>
                </a:lnTo>
                <a:cubicBezTo>
                  <a:pt x="1150323" y="1968929"/>
                  <a:pt x="1151114" y="1220783"/>
                  <a:pt x="1151906" y="472638"/>
                </a:cubicBezTo>
                <a:lnTo>
                  <a:pt x="1358537" y="437012"/>
                </a:lnTo>
                <a:cubicBezTo>
                  <a:pt x="1356954" y="291341"/>
                  <a:pt x="1355370" y="145671"/>
                  <a:pt x="1353787" y="0"/>
                </a:cubicBezTo>
                <a:lnTo>
                  <a:pt x="0" y="26126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189">
            <a:extLst>
              <a:ext uri="{FF2B5EF4-FFF2-40B4-BE49-F238E27FC236}">
                <a16:creationId xmlns:a16="http://schemas.microsoft.com/office/drawing/2014/main" id="{B575A71D-E734-4EE6-AF39-9C5E92B5D41F}"/>
              </a:ext>
            </a:extLst>
          </p:cNvPr>
          <p:cNvSpPr txBox="1"/>
          <p:nvPr/>
        </p:nvSpPr>
        <p:spPr>
          <a:xfrm>
            <a:off x="79562" y="300021"/>
            <a:ext cx="10161718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We are not achieving an homogeneous pressure in the cavity</a:t>
            </a:r>
          </a:p>
        </p:txBody>
      </p:sp>
    </p:spTree>
    <p:extLst>
      <p:ext uri="{BB962C8B-B14F-4D97-AF65-F5344CB8AC3E}">
        <p14:creationId xmlns:p14="http://schemas.microsoft.com/office/powerpoint/2010/main" val="217469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4" grpId="0"/>
      <p:bldP spid="45" grpId="0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6" grpId="0" animBg="1"/>
      <p:bldP spid="7" grpId="0"/>
      <p:bldP spid="7" grpId="1"/>
      <p:bldP spid="38" grpId="0"/>
      <p:bldP spid="11" grpId="0" animBg="1"/>
      <p:bldP spid="35" grpId="0" animBg="1"/>
    </p:bldLst>
  </p:timing>
  <p:extLst mod="1">
    <p:ext uri="{6950BFC3-D8DA-4A85-94F7-54DA5524770B}">
      <p188:commentRel xmlns="" xmlns:p188="http://schemas.microsoft.com/office/powerpoint/2018/8/main" r:id="rId7"/>
    </p:ext>
  </p:extLs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4DCF20-CBE1-E115-4939-4492BC9710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May 7, 2024</a:t>
            </a:r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24E8D5-335A-40F0-C5BE-F58383B1B7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REBCO coating for the RADES haloscope – Neil Lamas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304F55-E7D3-A230-8B7B-A9B0A58CF9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220D53-6C35-4397-96BF-79B7372B2B26}" type="slidenum">
              <a:rPr lang="es-ES" smtClean="0"/>
              <a:t>26</a:t>
            </a:fld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DA97A6-66E8-3AB0-8208-F8C5BF8D2E5A}"/>
              </a:ext>
            </a:extLst>
          </p:cNvPr>
          <p:cNvSpPr/>
          <p:nvPr/>
        </p:nvSpPr>
        <p:spPr>
          <a:xfrm>
            <a:off x="1732916" y="3879190"/>
            <a:ext cx="1080000" cy="36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95A63E6-FBF4-CFDC-BDE2-5EFD536E7284}"/>
              </a:ext>
            </a:extLst>
          </p:cNvPr>
          <p:cNvSpPr/>
          <p:nvPr/>
        </p:nvSpPr>
        <p:spPr>
          <a:xfrm>
            <a:off x="1199840" y="3157731"/>
            <a:ext cx="1080000" cy="108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EC66738-5F5C-641E-840B-AF38C97F96B4}"/>
              </a:ext>
            </a:extLst>
          </p:cNvPr>
          <p:cNvSpPr/>
          <p:nvPr/>
        </p:nvSpPr>
        <p:spPr>
          <a:xfrm>
            <a:off x="2276737" y="3157731"/>
            <a:ext cx="1080000" cy="108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A53757A-6679-8990-10BA-AE9EDC5EC44A}"/>
              </a:ext>
            </a:extLst>
          </p:cNvPr>
          <p:cNvSpPr/>
          <p:nvPr/>
        </p:nvSpPr>
        <p:spPr>
          <a:xfrm>
            <a:off x="1501987" y="2993664"/>
            <a:ext cx="900000" cy="90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80251B4-669F-E437-6AE9-34BD2A1AF0C6}"/>
              </a:ext>
            </a:extLst>
          </p:cNvPr>
          <p:cNvSpPr/>
          <p:nvPr/>
        </p:nvSpPr>
        <p:spPr>
          <a:xfrm>
            <a:off x="2161832" y="2992026"/>
            <a:ext cx="900000" cy="90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20CAA0-9E8E-4BDA-558D-C677A8FE3083}"/>
              </a:ext>
            </a:extLst>
          </p:cNvPr>
          <p:cNvSpPr/>
          <p:nvPr/>
        </p:nvSpPr>
        <p:spPr>
          <a:xfrm>
            <a:off x="1913883" y="3692968"/>
            <a:ext cx="735223" cy="1990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CE9553D-4DD2-3519-804D-A645A1701E78}"/>
              </a:ext>
            </a:extLst>
          </p:cNvPr>
          <p:cNvSpPr/>
          <p:nvPr/>
        </p:nvSpPr>
        <p:spPr>
          <a:xfrm>
            <a:off x="963889" y="3156272"/>
            <a:ext cx="735223" cy="3475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00FE39A-85D5-E309-1E68-E8C1C521560C}"/>
              </a:ext>
            </a:extLst>
          </p:cNvPr>
          <p:cNvSpPr/>
          <p:nvPr/>
        </p:nvSpPr>
        <p:spPr>
          <a:xfrm>
            <a:off x="2789227" y="3176373"/>
            <a:ext cx="735223" cy="3475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D1A36B6-C0BE-603F-6B3D-7E0D1B82A1E7}"/>
              </a:ext>
            </a:extLst>
          </p:cNvPr>
          <p:cNvSpPr/>
          <p:nvPr/>
        </p:nvSpPr>
        <p:spPr>
          <a:xfrm>
            <a:off x="1562232" y="2826231"/>
            <a:ext cx="1429010" cy="10577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5A11EC2-6264-9D90-5594-DC395BD83CD7}"/>
              </a:ext>
            </a:extLst>
          </p:cNvPr>
          <p:cNvSpPr>
            <a:spLocks noChangeAspect="1"/>
          </p:cNvSpPr>
          <p:nvPr/>
        </p:nvSpPr>
        <p:spPr>
          <a:xfrm>
            <a:off x="1878065" y="3059499"/>
            <a:ext cx="804847" cy="591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0768632-AF66-6AE2-A1FA-3B4F08E3EFA7}"/>
              </a:ext>
            </a:extLst>
          </p:cNvPr>
          <p:cNvSpPr>
            <a:spLocks noChangeAspect="1"/>
          </p:cNvSpPr>
          <p:nvPr/>
        </p:nvSpPr>
        <p:spPr>
          <a:xfrm>
            <a:off x="1696299" y="2932124"/>
            <a:ext cx="1167028" cy="85703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DF44944-D7B3-BAB1-866B-7A1E53DECCF4}"/>
              </a:ext>
            </a:extLst>
          </p:cNvPr>
          <p:cNvSpPr/>
          <p:nvPr/>
        </p:nvSpPr>
        <p:spPr>
          <a:xfrm>
            <a:off x="1202566" y="3151962"/>
            <a:ext cx="302400" cy="5539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3FF414-B3BF-89CF-BCF1-6EA3A6466D48}"/>
              </a:ext>
            </a:extLst>
          </p:cNvPr>
          <p:cNvSpPr/>
          <p:nvPr/>
        </p:nvSpPr>
        <p:spPr>
          <a:xfrm>
            <a:off x="3054337" y="3165075"/>
            <a:ext cx="302400" cy="5539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E420035-0B3A-241F-C655-C366ECE63F4C}"/>
              </a:ext>
            </a:extLst>
          </p:cNvPr>
          <p:cNvSpPr/>
          <p:nvPr/>
        </p:nvSpPr>
        <p:spPr>
          <a:xfrm>
            <a:off x="992163" y="2117971"/>
            <a:ext cx="2520000" cy="546522"/>
          </a:xfrm>
          <a:prstGeom prst="rect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6109A2C-433D-19D8-EC70-C3486F41880E}"/>
              </a:ext>
            </a:extLst>
          </p:cNvPr>
          <p:cNvSpPr txBox="1"/>
          <p:nvPr/>
        </p:nvSpPr>
        <p:spPr>
          <a:xfrm>
            <a:off x="3571900" y="1247307"/>
            <a:ext cx="5069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Softer pressure homogenizer without air bubbles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ECB073C-0220-8A22-53FC-326A16C0358C}"/>
              </a:ext>
            </a:extLst>
          </p:cNvPr>
          <p:cNvSpPr/>
          <p:nvPr/>
        </p:nvSpPr>
        <p:spPr>
          <a:xfrm>
            <a:off x="992163" y="4236743"/>
            <a:ext cx="2520000" cy="546522"/>
          </a:xfrm>
          <a:prstGeom prst="rect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Arrow: Right 70">
            <a:extLst>
              <a:ext uri="{FF2B5EF4-FFF2-40B4-BE49-F238E27FC236}">
                <a16:creationId xmlns:a16="http://schemas.microsoft.com/office/drawing/2014/main" id="{043B37A0-48B3-6224-CC21-2169C4A42ACD}"/>
              </a:ext>
            </a:extLst>
          </p:cNvPr>
          <p:cNvSpPr/>
          <p:nvPr/>
        </p:nvSpPr>
        <p:spPr>
          <a:xfrm rot="16200000">
            <a:off x="2053309" y="4298676"/>
            <a:ext cx="431469" cy="365096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rapezoid 26">
            <a:extLst>
              <a:ext uri="{FF2B5EF4-FFF2-40B4-BE49-F238E27FC236}">
                <a16:creationId xmlns:a16="http://schemas.microsoft.com/office/drawing/2014/main" id="{6069430F-6873-9ADE-388A-789D80EBD197}"/>
              </a:ext>
            </a:extLst>
          </p:cNvPr>
          <p:cNvSpPr/>
          <p:nvPr/>
        </p:nvSpPr>
        <p:spPr>
          <a:xfrm rot="10800000">
            <a:off x="1875633" y="2658828"/>
            <a:ext cx="775769" cy="497444"/>
          </a:xfrm>
          <a:prstGeom prst="trapezoid">
            <a:avLst>
              <a:gd name="adj" fmla="val 32003"/>
            </a:avLst>
          </a:prstGeom>
          <a:solidFill>
            <a:srgbClr val="76717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/>
          <p:cNvSpPr/>
          <p:nvPr/>
        </p:nvSpPr>
        <p:spPr>
          <a:xfrm>
            <a:off x="3571900" y="2001488"/>
            <a:ext cx="33424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Custom negative piece</a:t>
            </a:r>
          </a:p>
        </p:txBody>
      </p:sp>
      <p:sp>
        <p:nvSpPr>
          <p:cNvPr id="34" name="Rectangle 20">
            <a:extLst>
              <a:ext uri="{FF2B5EF4-FFF2-40B4-BE49-F238E27FC236}">
                <a16:creationId xmlns:a16="http://schemas.microsoft.com/office/drawing/2014/main" id="{3E420035-0B3A-241F-C655-C366ECE63F4C}"/>
              </a:ext>
            </a:extLst>
          </p:cNvPr>
          <p:cNvSpPr/>
          <p:nvPr/>
        </p:nvSpPr>
        <p:spPr>
          <a:xfrm rot="21272331">
            <a:off x="992163" y="2120163"/>
            <a:ext cx="2520000" cy="546522"/>
          </a:xfrm>
          <a:prstGeom prst="rect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ángulo 34"/>
          <p:cNvSpPr/>
          <p:nvPr/>
        </p:nvSpPr>
        <p:spPr>
          <a:xfrm>
            <a:off x="3571900" y="1625493"/>
            <a:ext cx="2999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high precision press</a:t>
            </a:r>
          </a:p>
        </p:txBody>
      </p:sp>
      <p:sp>
        <p:nvSpPr>
          <p:cNvPr id="36" name="TextBox 189">
            <a:extLst>
              <a:ext uri="{FF2B5EF4-FFF2-40B4-BE49-F238E27FC236}">
                <a16:creationId xmlns:a16="http://schemas.microsoft.com/office/drawing/2014/main" id="{968FEE49-F092-4A91-8B50-A692C8C4905D}"/>
              </a:ext>
            </a:extLst>
          </p:cNvPr>
          <p:cNvSpPr txBox="1"/>
          <p:nvPr/>
        </p:nvSpPr>
        <p:spPr>
          <a:xfrm>
            <a:off x="79562" y="300021"/>
            <a:ext cx="10161718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What do we need to improve homogeneity?</a:t>
            </a:r>
          </a:p>
        </p:txBody>
      </p:sp>
    </p:spTree>
    <p:extLst>
      <p:ext uri="{BB962C8B-B14F-4D97-AF65-F5344CB8AC3E}">
        <p14:creationId xmlns:p14="http://schemas.microsoft.com/office/powerpoint/2010/main" val="10550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  <p:animClr clrSpc="rgb" dir="cw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CC3E5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1" grpId="0" animBg="1"/>
      <p:bldP spid="23" grpId="0"/>
      <p:bldP spid="27" grpId="0" animBg="1"/>
      <p:bldP spid="6" grpId="0"/>
      <p:bldP spid="34" grpId="0" animBg="1"/>
      <p:bldP spid="3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4DCF20-CBE1-E115-4939-4492BC9710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May 7, 2024</a:t>
            </a:r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24E8D5-335A-40F0-C5BE-F58383B1B7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REBCO coating for the RADES haloscope – Neil Lamas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304F55-E7D3-A230-8B7B-A9B0A58CF9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220D53-6C35-4397-96BF-79B7372B2B26}" type="slidenum">
              <a:rPr lang="es-ES" smtClean="0"/>
              <a:t>27</a:t>
            </a:fld>
            <a:endParaRPr lang="es-ES"/>
          </a:p>
        </p:txBody>
      </p:sp>
      <p:sp>
        <p:nvSpPr>
          <p:cNvPr id="36" name="TextBox 189">
            <a:extLst>
              <a:ext uri="{FF2B5EF4-FFF2-40B4-BE49-F238E27FC236}">
                <a16:creationId xmlns:a16="http://schemas.microsoft.com/office/drawing/2014/main" id="{968FEE49-F092-4A91-8B50-A692C8C4905D}"/>
              </a:ext>
            </a:extLst>
          </p:cNvPr>
          <p:cNvSpPr txBox="1"/>
          <p:nvPr/>
        </p:nvSpPr>
        <p:spPr>
          <a:xfrm>
            <a:off x="79562" y="300021"/>
            <a:ext cx="10161718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What do we need to improve homogeneity?</a:t>
            </a:r>
          </a:p>
        </p:txBody>
      </p:sp>
      <p:pic>
        <p:nvPicPr>
          <p:cNvPr id="16" name="Picture 9">
            <a:extLst>
              <a:ext uri="{FF2B5EF4-FFF2-40B4-BE49-F238E27FC236}">
                <a16:creationId xmlns:a16="http://schemas.microsoft.com/office/drawing/2014/main" id="{80937010-632B-471A-B2DD-B5D4DC6628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34" y="3802420"/>
            <a:ext cx="3184271" cy="1791153"/>
          </a:xfrm>
          <a:prstGeom prst="rect">
            <a:avLst/>
          </a:prstGeom>
        </p:spPr>
      </p:pic>
      <p:sp>
        <p:nvSpPr>
          <p:cNvPr id="17" name="Rectangle 10">
            <a:extLst>
              <a:ext uri="{FF2B5EF4-FFF2-40B4-BE49-F238E27FC236}">
                <a16:creationId xmlns:a16="http://schemas.microsoft.com/office/drawing/2014/main" id="{97838BAD-1F1E-4D09-8E7A-E8E1B5FF4018}"/>
              </a:ext>
            </a:extLst>
          </p:cNvPr>
          <p:cNvSpPr/>
          <p:nvPr/>
        </p:nvSpPr>
        <p:spPr>
          <a:xfrm>
            <a:off x="480496" y="3233034"/>
            <a:ext cx="2646947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400" dirty="0">
                <a:solidFill>
                  <a:srgbClr val="333333"/>
                </a:solidFill>
                <a:latin typeface="Rubik"/>
              </a:rPr>
              <a:t>Elastosil M 4601 A/B Silicone</a:t>
            </a:r>
          </a:p>
          <a:p>
            <a:pPr algn="ctr"/>
            <a:r>
              <a:rPr lang="pt-BR" sz="1400" b="1" dirty="0" err="1">
                <a:solidFill>
                  <a:srgbClr val="333333"/>
                </a:solidFill>
                <a:latin typeface="Rubik"/>
              </a:rPr>
              <a:t>Hardness</a:t>
            </a:r>
            <a:r>
              <a:rPr lang="pt-BR" sz="1400" b="1" dirty="0">
                <a:solidFill>
                  <a:srgbClr val="333333"/>
                </a:solidFill>
                <a:latin typeface="Rubik"/>
              </a:rPr>
              <a:t> Shore A 28</a:t>
            </a:r>
          </a:p>
        </p:txBody>
      </p:sp>
      <p:pic>
        <p:nvPicPr>
          <p:cNvPr id="18" name="Picture 11">
            <a:extLst>
              <a:ext uri="{FF2B5EF4-FFF2-40B4-BE49-F238E27FC236}">
                <a16:creationId xmlns:a16="http://schemas.microsoft.com/office/drawing/2014/main" id="{7C277F56-2729-424B-807C-FF49556E2E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8" t="20556" r="11649" b="21222"/>
          <a:stretch/>
        </p:blipFill>
        <p:spPr>
          <a:xfrm>
            <a:off x="920117" y="1444526"/>
            <a:ext cx="1767705" cy="175099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134FC36-678C-4F90-96FA-7237E65783F3}"/>
              </a:ext>
            </a:extLst>
          </p:cNvPr>
          <p:cNvSpPr txBox="1"/>
          <p:nvPr/>
        </p:nvSpPr>
        <p:spPr>
          <a:xfrm>
            <a:off x="421154" y="5659909"/>
            <a:ext cx="2765629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For semi-closed geometries</a:t>
            </a:r>
          </a:p>
          <a:p>
            <a:pPr algn="ctr"/>
            <a:r>
              <a:rPr lang="en-US" dirty="0"/>
              <a:t>(RADES, KEK…)</a:t>
            </a:r>
          </a:p>
        </p:txBody>
      </p:sp>
      <p:sp>
        <p:nvSpPr>
          <p:cNvPr id="20" name="TextBox 18">
            <a:extLst>
              <a:ext uri="{FF2B5EF4-FFF2-40B4-BE49-F238E27FC236}">
                <a16:creationId xmlns:a16="http://schemas.microsoft.com/office/drawing/2014/main" id="{CD9E4274-9ECA-49A2-8F95-AAC7AE958A4B}"/>
              </a:ext>
            </a:extLst>
          </p:cNvPr>
          <p:cNvSpPr txBox="1"/>
          <p:nvPr/>
        </p:nvSpPr>
        <p:spPr>
          <a:xfrm>
            <a:off x="776320" y="1027265"/>
            <a:ext cx="202170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Silicone rubber cast</a:t>
            </a:r>
          </a:p>
        </p:txBody>
      </p:sp>
      <p:sp>
        <p:nvSpPr>
          <p:cNvPr id="21" name="TextBox 18">
            <a:extLst>
              <a:ext uri="{FF2B5EF4-FFF2-40B4-BE49-F238E27FC236}">
                <a16:creationId xmlns:a16="http://schemas.microsoft.com/office/drawing/2014/main" id="{1E5F5BC0-8643-4D50-A640-9B1845850089}"/>
              </a:ext>
            </a:extLst>
          </p:cNvPr>
          <p:cNvSpPr txBox="1"/>
          <p:nvPr/>
        </p:nvSpPr>
        <p:spPr>
          <a:xfrm>
            <a:off x="9157319" y="1128865"/>
            <a:ext cx="216924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Silicone rubber sheet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B7378A0-FEF2-4DF9-B3D5-72D6150D91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1296" y="1487810"/>
            <a:ext cx="2036363" cy="1413236"/>
          </a:xfrm>
          <a:prstGeom prst="rect">
            <a:avLst/>
          </a:prstGeom>
        </p:spPr>
      </p:pic>
      <p:sp>
        <p:nvSpPr>
          <p:cNvPr id="25" name="Rectangle 10">
            <a:extLst>
              <a:ext uri="{FF2B5EF4-FFF2-40B4-BE49-F238E27FC236}">
                <a16:creationId xmlns:a16="http://schemas.microsoft.com/office/drawing/2014/main" id="{E5AE85D8-17AE-47FB-A4DC-E9BB93AA931C}"/>
              </a:ext>
            </a:extLst>
          </p:cNvPr>
          <p:cNvSpPr/>
          <p:nvPr/>
        </p:nvSpPr>
        <p:spPr>
          <a:xfrm>
            <a:off x="9022224" y="3015573"/>
            <a:ext cx="2646947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>
                <a:solidFill>
                  <a:srgbClr val="333333"/>
                </a:solidFill>
                <a:latin typeface="Rubik"/>
              </a:rPr>
              <a:t>Hardness Shore A 20</a:t>
            </a:r>
          </a:p>
        </p:txBody>
      </p:sp>
      <p:sp>
        <p:nvSpPr>
          <p:cNvPr id="26" name="TextBox 18">
            <a:extLst>
              <a:ext uri="{FF2B5EF4-FFF2-40B4-BE49-F238E27FC236}">
                <a16:creationId xmlns:a16="http://schemas.microsoft.com/office/drawing/2014/main" id="{DF0E2C9D-5798-448F-A4DA-FCE28247A984}"/>
              </a:ext>
            </a:extLst>
          </p:cNvPr>
          <p:cNvSpPr txBox="1"/>
          <p:nvPr/>
        </p:nvSpPr>
        <p:spPr>
          <a:xfrm>
            <a:off x="8449241" y="4703174"/>
            <a:ext cx="3720890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For open geometries</a:t>
            </a:r>
          </a:p>
          <a:p>
            <a:pPr algn="ctr"/>
            <a:r>
              <a:rPr lang="en-US" dirty="0"/>
              <a:t>(flux compressor, polyhedral cavity….)</a:t>
            </a:r>
          </a:p>
        </p:txBody>
      </p:sp>
      <p:sp>
        <p:nvSpPr>
          <p:cNvPr id="9" name="Forma libre: forma 8">
            <a:extLst>
              <a:ext uri="{FF2B5EF4-FFF2-40B4-BE49-F238E27FC236}">
                <a16:creationId xmlns:a16="http://schemas.microsoft.com/office/drawing/2014/main" id="{C6583630-AD5D-4A22-A307-4AB6722D3A21}"/>
              </a:ext>
            </a:extLst>
          </p:cNvPr>
          <p:cNvSpPr>
            <a:spLocks noChangeAspect="1"/>
          </p:cNvSpPr>
          <p:nvPr/>
        </p:nvSpPr>
        <p:spPr>
          <a:xfrm>
            <a:off x="8841002" y="3470034"/>
            <a:ext cx="2880000" cy="631719"/>
          </a:xfrm>
          <a:custGeom>
            <a:avLst/>
            <a:gdLst>
              <a:gd name="connsiteX0" fmla="*/ 0 w 2414279"/>
              <a:gd name="connsiteY0" fmla="*/ 3289 h 529563"/>
              <a:gd name="connsiteX1" fmla="*/ 23025 w 2414279"/>
              <a:gd name="connsiteY1" fmla="*/ 55917 h 529563"/>
              <a:gd name="connsiteX2" fmla="*/ 39471 w 2414279"/>
              <a:gd name="connsiteY2" fmla="*/ 108544 h 529563"/>
              <a:gd name="connsiteX3" fmla="*/ 82231 w 2414279"/>
              <a:gd name="connsiteY3" fmla="*/ 187485 h 529563"/>
              <a:gd name="connsiteX4" fmla="*/ 124990 w 2414279"/>
              <a:gd name="connsiteY4" fmla="*/ 269715 h 529563"/>
              <a:gd name="connsiteX5" fmla="*/ 230245 w 2414279"/>
              <a:gd name="connsiteY5" fmla="*/ 368392 h 529563"/>
              <a:gd name="connsiteX6" fmla="*/ 348656 w 2414279"/>
              <a:gd name="connsiteY6" fmla="*/ 447333 h 529563"/>
              <a:gd name="connsiteX7" fmla="*/ 450622 w 2414279"/>
              <a:gd name="connsiteY7" fmla="*/ 486803 h 529563"/>
              <a:gd name="connsiteX8" fmla="*/ 585479 w 2414279"/>
              <a:gd name="connsiteY8" fmla="*/ 516406 h 529563"/>
              <a:gd name="connsiteX9" fmla="*/ 667710 w 2414279"/>
              <a:gd name="connsiteY9" fmla="*/ 529563 h 529563"/>
              <a:gd name="connsiteX10" fmla="*/ 1851825 w 2414279"/>
              <a:gd name="connsiteY10" fmla="*/ 526274 h 529563"/>
              <a:gd name="connsiteX11" fmla="*/ 1927477 w 2414279"/>
              <a:gd name="connsiteY11" fmla="*/ 519695 h 529563"/>
              <a:gd name="connsiteX12" fmla="*/ 1993261 w 2414279"/>
              <a:gd name="connsiteY12" fmla="*/ 506538 h 529563"/>
              <a:gd name="connsiteX13" fmla="*/ 2052467 w 2414279"/>
              <a:gd name="connsiteY13" fmla="*/ 490092 h 529563"/>
              <a:gd name="connsiteX14" fmla="*/ 2134697 w 2414279"/>
              <a:gd name="connsiteY14" fmla="*/ 460489 h 529563"/>
              <a:gd name="connsiteX15" fmla="*/ 2207059 w 2414279"/>
              <a:gd name="connsiteY15" fmla="*/ 417730 h 529563"/>
              <a:gd name="connsiteX16" fmla="*/ 2279422 w 2414279"/>
              <a:gd name="connsiteY16" fmla="*/ 365102 h 529563"/>
              <a:gd name="connsiteX17" fmla="*/ 2338628 w 2414279"/>
              <a:gd name="connsiteY17" fmla="*/ 309186 h 529563"/>
              <a:gd name="connsiteX18" fmla="*/ 2378098 w 2414279"/>
              <a:gd name="connsiteY18" fmla="*/ 256558 h 529563"/>
              <a:gd name="connsiteX19" fmla="*/ 2407701 w 2414279"/>
              <a:gd name="connsiteY19" fmla="*/ 207220 h 529563"/>
              <a:gd name="connsiteX20" fmla="*/ 2414279 w 2414279"/>
              <a:gd name="connsiteY20" fmla="*/ 0 h 529563"/>
              <a:gd name="connsiteX21" fmla="*/ 0 w 2414279"/>
              <a:gd name="connsiteY21" fmla="*/ 3289 h 52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414279" h="529563">
                <a:moveTo>
                  <a:pt x="0" y="3289"/>
                </a:moveTo>
                <a:lnTo>
                  <a:pt x="23025" y="55917"/>
                </a:lnTo>
                <a:lnTo>
                  <a:pt x="39471" y="108544"/>
                </a:lnTo>
                <a:lnTo>
                  <a:pt x="82231" y="187485"/>
                </a:lnTo>
                <a:lnTo>
                  <a:pt x="124990" y="269715"/>
                </a:lnTo>
                <a:lnTo>
                  <a:pt x="230245" y="368392"/>
                </a:lnTo>
                <a:lnTo>
                  <a:pt x="348656" y="447333"/>
                </a:lnTo>
                <a:lnTo>
                  <a:pt x="450622" y="486803"/>
                </a:lnTo>
                <a:lnTo>
                  <a:pt x="585479" y="516406"/>
                </a:lnTo>
                <a:lnTo>
                  <a:pt x="667710" y="529563"/>
                </a:lnTo>
                <a:lnTo>
                  <a:pt x="1851825" y="526274"/>
                </a:lnTo>
                <a:lnTo>
                  <a:pt x="1927477" y="519695"/>
                </a:lnTo>
                <a:lnTo>
                  <a:pt x="1993261" y="506538"/>
                </a:lnTo>
                <a:lnTo>
                  <a:pt x="2052467" y="490092"/>
                </a:lnTo>
                <a:lnTo>
                  <a:pt x="2134697" y="460489"/>
                </a:lnTo>
                <a:lnTo>
                  <a:pt x="2207059" y="417730"/>
                </a:lnTo>
                <a:lnTo>
                  <a:pt x="2279422" y="365102"/>
                </a:lnTo>
                <a:lnTo>
                  <a:pt x="2338628" y="309186"/>
                </a:lnTo>
                <a:lnTo>
                  <a:pt x="2378098" y="256558"/>
                </a:lnTo>
                <a:lnTo>
                  <a:pt x="2407701" y="207220"/>
                </a:lnTo>
                <a:lnTo>
                  <a:pt x="2414279" y="0"/>
                </a:lnTo>
                <a:lnTo>
                  <a:pt x="0" y="3289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5D704960-1A9B-4ED3-9C6B-4D6D79C2D7F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0392" t="9661" r="1894" b="32992"/>
          <a:stretch/>
        </p:blipFill>
        <p:spPr>
          <a:xfrm>
            <a:off x="5421415" y="4310342"/>
            <a:ext cx="2691418" cy="2247637"/>
          </a:xfrm>
          <a:prstGeom prst="rect">
            <a:avLst/>
          </a:prstGeom>
        </p:spPr>
      </p:pic>
      <p:sp>
        <p:nvSpPr>
          <p:cNvPr id="11" name="Forma libre: forma 10">
            <a:extLst>
              <a:ext uri="{FF2B5EF4-FFF2-40B4-BE49-F238E27FC236}">
                <a16:creationId xmlns:a16="http://schemas.microsoft.com/office/drawing/2014/main" id="{E74C5248-8E81-4DF3-A484-FBBA568286A2}"/>
              </a:ext>
            </a:extLst>
          </p:cNvPr>
          <p:cNvSpPr/>
          <p:nvPr/>
        </p:nvSpPr>
        <p:spPr>
          <a:xfrm>
            <a:off x="8557966" y="3629770"/>
            <a:ext cx="3554233" cy="978011"/>
          </a:xfrm>
          <a:custGeom>
            <a:avLst/>
            <a:gdLst>
              <a:gd name="connsiteX0" fmla="*/ 234564 w 3554233"/>
              <a:gd name="connsiteY0" fmla="*/ 0 h 978011"/>
              <a:gd name="connsiteX1" fmla="*/ 3976 w 3554233"/>
              <a:gd name="connsiteY1" fmla="*/ 0 h 978011"/>
              <a:gd name="connsiteX2" fmla="*/ 0 w 3554233"/>
              <a:gd name="connsiteY2" fmla="*/ 978011 h 978011"/>
              <a:gd name="connsiteX3" fmla="*/ 3546282 w 3554233"/>
              <a:gd name="connsiteY3" fmla="*/ 978011 h 978011"/>
              <a:gd name="connsiteX4" fmla="*/ 3554233 w 3554233"/>
              <a:gd name="connsiteY4" fmla="*/ 254442 h 978011"/>
              <a:gd name="connsiteX5" fmla="*/ 3212327 w 3554233"/>
              <a:gd name="connsiteY5" fmla="*/ 254442 h 978011"/>
              <a:gd name="connsiteX6" fmla="*/ 3180522 w 3554233"/>
              <a:gd name="connsiteY6" fmla="*/ 302150 h 978011"/>
              <a:gd name="connsiteX7" fmla="*/ 3132814 w 3554233"/>
              <a:gd name="connsiteY7" fmla="*/ 357809 h 978011"/>
              <a:gd name="connsiteX8" fmla="*/ 3116911 w 3554233"/>
              <a:gd name="connsiteY8" fmla="*/ 397566 h 978011"/>
              <a:gd name="connsiteX9" fmla="*/ 3093057 w 3554233"/>
              <a:gd name="connsiteY9" fmla="*/ 421420 h 978011"/>
              <a:gd name="connsiteX10" fmla="*/ 3069204 w 3554233"/>
              <a:gd name="connsiteY10" fmla="*/ 433347 h 978011"/>
              <a:gd name="connsiteX11" fmla="*/ 3009569 w 3554233"/>
              <a:gd name="connsiteY11" fmla="*/ 485030 h 978011"/>
              <a:gd name="connsiteX12" fmla="*/ 2934031 w 3554233"/>
              <a:gd name="connsiteY12" fmla="*/ 536713 h 978011"/>
              <a:gd name="connsiteX13" fmla="*/ 2822713 w 3554233"/>
              <a:gd name="connsiteY13" fmla="*/ 584421 h 978011"/>
              <a:gd name="connsiteX14" fmla="*/ 2707419 w 3554233"/>
              <a:gd name="connsiteY14" fmla="*/ 628153 h 978011"/>
              <a:gd name="connsiteX15" fmla="*/ 2612004 w 3554233"/>
              <a:gd name="connsiteY15" fmla="*/ 644056 h 978011"/>
              <a:gd name="connsiteX16" fmla="*/ 2508637 w 3554233"/>
              <a:gd name="connsiteY16" fmla="*/ 655983 h 978011"/>
              <a:gd name="connsiteX17" fmla="*/ 1033670 w 3554233"/>
              <a:gd name="connsiteY17" fmla="*/ 652007 h 978011"/>
              <a:gd name="connsiteX18" fmla="*/ 890546 w 3554233"/>
              <a:gd name="connsiteY18" fmla="*/ 632129 h 978011"/>
              <a:gd name="connsiteX19" fmla="*/ 743447 w 3554233"/>
              <a:gd name="connsiteY19" fmla="*/ 592373 h 978011"/>
              <a:gd name="connsiteX20" fmla="*/ 644056 w 3554233"/>
              <a:gd name="connsiteY20" fmla="*/ 544665 h 978011"/>
              <a:gd name="connsiteX21" fmla="*/ 528762 w 3554233"/>
              <a:gd name="connsiteY21" fmla="*/ 481054 h 978011"/>
              <a:gd name="connsiteX22" fmla="*/ 449249 w 3554233"/>
              <a:gd name="connsiteY22" fmla="*/ 409493 h 978011"/>
              <a:gd name="connsiteX23" fmla="*/ 393590 w 3554233"/>
              <a:gd name="connsiteY23" fmla="*/ 349858 h 978011"/>
              <a:gd name="connsiteX24" fmla="*/ 333955 w 3554233"/>
              <a:gd name="connsiteY24" fmla="*/ 270345 h 978011"/>
              <a:gd name="connsiteX25" fmla="*/ 278296 w 3554233"/>
              <a:gd name="connsiteY25" fmla="*/ 143124 h 978011"/>
              <a:gd name="connsiteX26" fmla="*/ 250466 w 3554233"/>
              <a:gd name="connsiteY26" fmla="*/ 59635 h 978011"/>
              <a:gd name="connsiteX27" fmla="*/ 234564 w 3554233"/>
              <a:gd name="connsiteY27" fmla="*/ 0 h 978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554233" h="978011">
                <a:moveTo>
                  <a:pt x="234564" y="0"/>
                </a:moveTo>
                <a:lnTo>
                  <a:pt x="3976" y="0"/>
                </a:lnTo>
                <a:cubicBezTo>
                  <a:pt x="2651" y="326004"/>
                  <a:pt x="1325" y="652007"/>
                  <a:pt x="0" y="978011"/>
                </a:cubicBezTo>
                <a:lnTo>
                  <a:pt x="3546282" y="978011"/>
                </a:lnTo>
                <a:cubicBezTo>
                  <a:pt x="3548932" y="736821"/>
                  <a:pt x="3551583" y="495632"/>
                  <a:pt x="3554233" y="254442"/>
                </a:cubicBezTo>
                <a:lnTo>
                  <a:pt x="3212327" y="254442"/>
                </a:lnTo>
                <a:lnTo>
                  <a:pt x="3180522" y="302150"/>
                </a:lnTo>
                <a:lnTo>
                  <a:pt x="3132814" y="357809"/>
                </a:lnTo>
                <a:lnTo>
                  <a:pt x="3116911" y="397566"/>
                </a:lnTo>
                <a:lnTo>
                  <a:pt x="3093057" y="421420"/>
                </a:lnTo>
                <a:lnTo>
                  <a:pt x="3069204" y="433347"/>
                </a:lnTo>
                <a:lnTo>
                  <a:pt x="3009569" y="485030"/>
                </a:lnTo>
                <a:lnTo>
                  <a:pt x="2934031" y="536713"/>
                </a:lnTo>
                <a:lnTo>
                  <a:pt x="2822713" y="584421"/>
                </a:lnTo>
                <a:lnTo>
                  <a:pt x="2707419" y="628153"/>
                </a:lnTo>
                <a:lnTo>
                  <a:pt x="2612004" y="644056"/>
                </a:lnTo>
                <a:lnTo>
                  <a:pt x="2508637" y="655983"/>
                </a:lnTo>
                <a:lnTo>
                  <a:pt x="1033670" y="652007"/>
                </a:lnTo>
                <a:lnTo>
                  <a:pt x="890546" y="632129"/>
                </a:lnTo>
                <a:lnTo>
                  <a:pt x="743447" y="592373"/>
                </a:lnTo>
                <a:lnTo>
                  <a:pt x="644056" y="544665"/>
                </a:lnTo>
                <a:lnTo>
                  <a:pt x="528762" y="481054"/>
                </a:lnTo>
                <a:lnTo>
                  <a:pt x="449249" y="409493"/>
                </a:lnTo>
                <a:lnTo>
                  <a:pt x="393590" y="349858"/>
                </a:lnTo>
                <a:lnTo>
                  <a:pt x="333955" y="270345"/>
                </a:lnTo>
                <a:lnTo>
                  <a:pt x="278296" y="143124"/>
                </a:lnTo>
                <a:lnTo>
                  <a:pt x="250466" y="59635"/>
                </a:lnTo>
                <a:lnTo>
                  <a:pt x="234564" y="0"/>
                </a:lnTo>
                <a:close/>
              </a:path>
            </a:pathLst>
          </a:cu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182EAAD-4718-4281-A1C7-60BB10924AEE}"/>
              </a:ext>
            </a:extLst>
          </p:cNvPr>
          <p:cNvSpPr txBox="1"/>
          <p:nvPr/>
        </p:nvSpPr>
        <p:spPr>
          <a:xfrm>
            <a:off x="9460795" y="3630857"/>
            <a:ext cx="15959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Custom negative piece</a:t>
            </a:r>
          </a:p>
        </p:txBody>
      </p:sp>
      <p:sp>
        <p:nvSpPr>
          <p:cNvPr id="14" name="Forma libre: forma 13">
            <a:extLst>
              <a:ext uri="{FF2B5EF4-FFF2-40B4-BE49-F238E27FC236}">
                <a16:creationId xmlns:a16="http://schemas.microsoft.com/office/drawing/2014/main" id="{827A53B2-05B7-47F5-9A14-5DC82BCCAEA8}"/>
              </a:ext>
            </a:extLst>
          </p:cNvPr>
          <p:cNvSpPr/>
          <p:nvPr/>
        </p:nvSpPr>
        <p:spPr>
          <a:xfrm>
            <a:off x="8553990" y="3514477"/>
            <a:ext cx="3574112" cy="771276"/>
          </a:xfrm>
          <a:custGeom>
            <a:avLst/>
            <a:gdLst>
              <a:gd name="connsiteX0" fmla="*/ 0 w 3574112"/>
              <a:gd name="connsiteY0" fmla="*/ 107342 h 771276"/>
              <a:gd name="connsiteX1" fmla="*/ 254442 w 3574112"/>
              <a:gd name="connsiteY1" fmla="*/ 115293 h 771276"/>
              <a:gd name="connsiteX2" fmla="*/ 274320 w 3574112"/>
              <a:gd name="connsiteY2" fmla="*/ 190831 h 771276"/>
              <a:gd name="connsiteX3" fmla="*/ 290223 w 3574112"/>
              <a:gd name="connsiteY3" fmla="*/ 278295 h 771276"/>
              <a:gd name="connsiteX4" fmla="*/ 329980 w 3574112"/>
              <a:gd name="connsiteY4" fmla="*/ 353833 h 771276"/>
              <a:gd name="connsiteX5" fmla="*/ 341907 w 3574112"/>
              <a:gd name="connsiteY5" fmla="*/ 393589 h 771276"/>
              <a:gd name="connsiteX6" fmla="*/ 373712 w 3574112"/>
              <a:gd name="connsiteY6" fmla="*/ 437321 h 771276"/>
              <a:gd name="connsiteX7" fmla="*/ 413468 w 3574112"/>
              <a:gd name="connsiteY7" fmla="*/ 492980 h 771276"/>
              <a:gd name="connsiteX8" fmla="*/ 461176 w 3574112"/>
              <a:gd name="connsiteY8" fmla="*/ 540688 h 771276"/>
              <a:gd name="connsiteX9" fmla="*/ 516835 w 3574112"/>
              <a:gd name="connsiteY9" fmla="*/ 568518 h 771276"/>
              <a:gd name="connsiteX10" fmla="*/ 540689 w 3574112"/>
              <a:gd name="connsiteY10" fmla="*/ 596347 h 771276"/>
              <a:gd name="connsiteX11" fmla="*/ 596348 w 3574112"/>
              <a:gd name="connsiteY11" fmla="*/ 636104 h 771276"/>
              <a:gd name="connsiteX12" fmla="*/ 671886 w 3574112"/>
              <a:gd name="connsiteY12" fmla="*/ 671885 h 771276"/>
              <a:gd name="connsiteX13" fmla="*/ 739472 w 3574112"/>
              <a:gd name="connsiteY13" fmla="*/ 699714 h 771276"/>
              <a:gd name="connsiteX14" fmla="*/ 830912 w 3574112"/>
              <a:gd name="connsiteY14" fmla="*/ 719593 h 771276"/>
              <a:gd name="connsiteX15" fmla="*/ 981987 w 3574112"/>
              <a:gd name="connsiteY15" fmla="*/ 755373 h 771276"/>
              <a:gd name="connsiteX16" fmla="*/ 1105232 w 3574112"/>
              <a:gd name="connsiteY16" fmla="*/ 771276 h 771276"/>
              <a:gd name="connsiteX17" fmla="*/ 1248355 w 3574112"/>
              <a:gd name="connsiteY17" fmla="*/ 763325 h 771276"/>
              <a:gd name="connsiteX18" fmla="*/ 1415333 w 3574112"/>
              <a:gd name="connsiteY18" fmla="*/ 759349 h 771276"/>
              <a:gd name="connsiteX19" fmla="*/ 1562432 w 3574112"/>
              <a:gd name="connsiteY19" fmla="*/ 767300 h 771276"/>
              <a:gd name="connsiteX20" fmla="*/ 1872533 w 3574112"/>
              <a:gd name="connsiteY20" fmla="*/ 759349 h 771276"/>
              <a:gd name="connsiteX21" fmla="*/ 2178658 w 3574112"/>
              <a:gd name="connsiteY21" fmla="*/ 763325 h 771276"/>
              <a:gd name="connsiteX22" fmla="*/ 2441051 w 3574112"/>
              <a:gd name="connsiteY22" fmla="*/ 771276 h 771276"/>
              <a:gd name="connsiteX23" fmla="*/ 2619955 w 3574112"/>
              <a:gd name="connsiteY23" fmla="*/ 751398 h 771276"/>
              <a:gd name="connsiteX24" fmla="*/ 2719347 w 3574112"/>
              <a:gd name="connsiteY24" fmla="*/ 743446 h 771276"/>
              <a:gd name="connsiteX25" fmla="*/ 2842592 w 3574112"/>
              <a:gd name="connsiteY25" fmla="*/ 691763 h 771276"/>
              <a:gd name="connsiteX26" fmla="*/ 2926080 w 3574112"/>
              <a:gd name="connsiteY26" fmla="*/ 659958 h 771276"/>
              <a:gd name="connsiteX27" fmla="*/ 3001618 w 3574112"/>
              <a:gd name="connsiteY27" fmla="*/ 600323 h 771276"/>
              <a:gd name="connsiteX28" fmla="*/ 3073180 w 3574112"/>
              <a:gd name="connsiteY28" fmla="*/ 548640 h 771276"/>
              <a:gd name="connsiteX29" fmla="*/ 3128839 w 3574112"/>
              <a:gd name="connsiteY29" fmla="*/ 504907 h 771276"/>
              <a:gd name="connsiteX30" fmla="*/ 3152693 w 3574112"/>
              <a:gd name="connsiteY30" fmla="*/ 461175 h 771276"/>
              <a:gd name="connsiteX31" fmla="*/ 3196425 w 3574112"/>
              <a:gd name="connsiteY31" fmla="*/ 393589 h 771276"/>
              <a:gd name="connsiteX32" fmla="*/ 3216303 w 3574112"/>
              <a:gd name="connsiteY32" fmla="*/ 365760 h 771276"/>
              <a:gd name="connsiteX33" fmla="*/ 3570136 w 3574112"/>
              <a:gd name="connsiteY33" fmla="*/ 365760 h 771276"/>
              <a:gd name="connsiteX34" fmla="*/ 3574112 w 3574112"/>
              <a:gd name="connsiteY34" fmla="*/ 290222 h 771276"/>
              <a:gd name="connsiteX35" fmla="*/ 3104985 w 3574112"/>
              <a:gd name="connsiteY35" fmla="*/ 278295 h 771276"/>
              <a:gd name="connsiteX36" fmla="*/ 3085107 w 3574112"/>
              <a:gd name="connsiteY36" fmla="*/ 326003 h 771276"/>
              <a:gd name="connsiteX37" fmla="*/ 3037399 w 3574112"/>
              <a:gd name="connsiteY37" fmla="*/ 373711 h 771276"/>
              <a:gd name="connsiteX38" fmla="*/ 2993667 w 3574112"/>
              <a:gd name="connsiteY38" fmla="*/ 413467 h 771276"/>
              <a:gd name="connsiteX39" fmla="*/ 2914153 w 3574112"/>
              <a:gd name="connsiteY39" fmla="*/ 465151 h 771276"/>
              <a:gd name="connsiteX40" fmla="*/ 2858494 w 3574112"/>
              <a:gd name="connsiteY40" fmla="*/ 508883 h 771276"/>
              <a:gd name="connsiteX41" fmla="*/ 2743200 w 3574112"/>
              <a:gd name="connsiteY41" fmla="*/ 544664 h 771276"/>
              <a:gd name="connsiteX42" fmla="*/ 2576223 w 3574112"/>
              <a:gd name="connsiteY42" fmla="*/ 584420 h 771276"/>
              <a:gd name="connsiteX43" fmla="*/ 2425148 w 3574112"/>
              <a:gd name="connsiteY43" fmla="*/ 592372 h 771276"/>
              <a:gd name="connsiteX44" fmla="*/ 2297927 w 3574112"/>
              <a:gd name="connsiteY44" fmla="*/ 596347 h 771276"/>
              <a:gd name="connsiteX45" fmla="*/ 2087218 w 3574112"/>
              <a:gd name="connsiteY45" fmla="*/ 596347 h 771276"/>
              <a:gd name="connsiteX46" fmla="*/ 1868557 w 3574112"/>
              <a:gd name="connsiteY46" fmla="*/ 592372 h 771276"/>
              <a:gd name="connsiteX47" fmla="*/ 1657847 w 3574112"/>
              <a:gd name="connsiteY47" fmla="*/ 592372 h 771276"/>
              <a:gd name="connsiteX48" fmla="*/ 1375576 w 3574112"/>
              <a:gd name="connsiteY48" fmla="*/ 592372 h 771276"/>
              <a:gd name="connsiteX49" fmla="*/ 1121134 w 3574112"/>
              <a:gd name="connsiteY49" fmla="*/ 592372 h 771276"/>
              <a:gd name="connsiteX50" fmla="*/ 938254 w 3574112"/>
              <a:gd name="connsiteY50" fmla="*/ 576469 h 771276"/>
              <a:gd name="connsiteX51" fmla="*/ 858741 w 3574112"/>
              <a:gd name="connsiteY51" fmla="*/ 556591 h 771276"/>
              <a:gd name="connsiteX52" fmla="*/ 731520 w 3574112"/>
              <a:gd name="connsiteY52" fmla="*/ 504907 h 771276"/>
              <a:gd name="connsiteX53" fmla="*/ 604300 w 3574112"/>
              <a:gd name="connsiteY53" fmla="*/ 437321 h 771276"/>
              <a:gd name="connsiteX54" fmla="*/ 457200 w 3574112"/>
              <a:gd name="connsiteY54" fmla="*/ 306125 h 771276"/>
              <a:gd name="connsiteX55" fmla="*/ 389614 w 3574112"/>
              <a:gd name="connsiteY55" fmla="*/ 218660 h 771276"/>
              <a:gd name="connsiteX56" fmla="*/ 333955 w 3574112"/>
              <a:gd name="connsiteY56" fmla="*/ 95415 h 771276"/>
              <a:gd name="connsiteX57" fmla="*/ 302150 w 3574112"/>
              <a:gd name="connsiteY57" fmla="*/ 0 h 771276"/>
              <a:gd name="connsiteX58" fmla="*/ 11927 w 3574112"/>
              <a:gd name="connsiteY58" fmla="*/ 3975 h 771276"/>
              <a:gd name="connsiteX59" fmla="*/ 0 w 3574112"/>
              <a:gd name="connsiteY59" fmla="*/ 107342 h 771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574112" h="771276">
                <a:moveTo>
                  <a:pt x="0" y="107342"/>
                </a:moveTo>
                <a:lnTo>
                  <a:pt x="254442" y="115293"/>
                </a:lnTo>
                <a:lnTo>
                  <a:pt x="274320" y="190831"/>
                </a:lnTo>
                <a:lnTo>
                  <a:pt x="290223" y="278295"/>
                </a:lnTo>
                <a:lnTo>
                  <a:pt x="329980" y="353833"/>
                </a:lnTo>
                <a:lnTo>
                  <a:pt x="341907" y="393589"/>
                </a:lnTo>
                <a:lnTo>
                  <a:pt x="373712" y="437321"/>
                </a:lnTo>
                <a:lnTo>
                  <a:pt x="413468" y="492980"/>
                </a:lnTo>
                <a:lnTo>
                  <a:pt x="461176" y="540688"/>
                </a:lnTo>
                <a:lnTo>
                  <a:pt x="516835" y="568518"/>
                </a:lnTo>
                <a:lnTo>
                  <a:pt x="540689" y="596347"/>
                </a:lnTo>
                <a:lnTo>
                  <a:pt x="596348" y="636104"/>
                </a:lnTo>
                <a:lnTo>
                  <a:pt x="671886" y="671885"/>
                </a:lnTo>
                <a:lnTo>
                  <a:pt x="739472" y="699714"/>
                </a:lnTo>
                <a:lnTo>
                  <a:pt x="830912" y="719593"/>
                </a:lnTo>
                <a:lnTo>
                  <a:pt x="981987" y="755373"/>
                </a:lnTo>
                <a:lnTo>
                  <a:pt x="1105232" y="771276"/>
                </a:lnTo>
                <a:lnTo>
                  <a:pt x="1248355" y="763325"/>
                </a:lnTo>
                <a:lnTo>
                  <a:pt x="1415333" y="759349"/>
                </a:lnTo>
                <a:lnTo>
                  <a:pt x="1562432" y="767300"/>
                </a:lnTo>
                <a:lnTo>
                  <a:pt x="1872533" y="759349"/>
                </a:lnTo>
                <a:lnTo>
                  <a:pt x="2178658" y="763325"/>
                </a:lnTo>
                <a:lnTo>
                  <a:pt x="2441051" y="771276"/>
                </a:lnTo>
                <a:lnTo>
                  <a:pt x="2619955" y="751398"/>
                </a:lnTo>
                <a:lnTo>
                  <a:pt x="2719347" y="743446"/>
                </a:lnTo>
                <a:lnTo>
                  <a:pt x="2842592" y="691763"/>
                </a:lnTo>
                <a:lnTo>
                  <a:pt x="2926080" y="659958"/>
                </a:lnTo>
                <a:lnTo>
                  <a:pt x="3001618" y="600323"/>
                </a:lnTo>
                <a:lnTo>
                  <a:pt x="3073180" y="548640"/>
                </a:lnTo>
                <a:lnTo>
                  <a:pt x="3128839" y="504907"/>
                </a:lnTo>
                <a:lnTo>
                  <a:pt x="3152693" y="461175"/>
                </a:lnTo>
                <a:lnTo>
                  <a:pt x="3196425" y="393589"/>
                </a:lnTo>
                <a:lnTo>
                  <a:pt x="3216303" y="365760"/>
                </a:lnTo>
                <a:lnTo>
                  <a:pt x="3570136" y="365760"/>
                </a:lnTo>
                <a:lnTo>
                  <a:pt x="3574112" y="290222"/>
                </a:lnTo>
                <a:lnTo>
                  <a:pt x="3104985" y="278295"/>
                </a:lnTo>
                <a:lnTo>
                  <a:pt x="3085107" y="326003"/>
                </a:lnTo>
                <a:lnTo>
                  <a:pt x="3037399" y="373711"/>
                </a:lnTo>
                <a:lnTo>
                  <a:pt x="2993667" y="413467"/>
                </a:lnTo>
                <a:lnTo>
                  <a:pt x="2914153" y="465151"/>
                </a:lnTo>
                <a:lnTo>
                  <a:pt x="2858494" y="508883"/>
                </a:lnTo>
                <a:lnTo>
                  <a:pt x="2743200" y="544664"/>
                </a:lnTo>
                <a:lnTo>
                  <a:pt x="2576223" y="584420"/>
                </a:lnTo>
                <a:lnTo>
                  <a:pt x="2425148" y="592372"/>
                </a:lnTo>
                <a:lnTo>
                  <a:pt x="2297927" y="596347"/>
                </a:lnTo>
                <a:lnTo>
                  <a:pt x="2087218" y="596347"/>
                </a:lnTo>
                <a:lnTo>
                  <a:pt x="1868557" y="592372"/>
                </a:lnTo>
                <a:lnTo>
                  <a:pt x="1657847" y="592372"/>
                </a:lnTo>
                <a:lnTo>
                  <a:pt x="1375576" y="592372"/>
                </a:lnTo>
                <a:lnTo>
                  <a:pt x="1121134" y="592372"/>
                </a:lnTo>
                <a:lnTo>
                  <a:pt x="938254" y="576469"/>
                </a:lnTo>
                <a:lnTo>
                  <a:pt x="858741" y="556591"/>
                </a:lnTo>
                <a:lnTo>
                  <a:pt x="731520" y="504907"/>
                </a:lnTo>
                <a:lnTo>
                  <a:pt x="604300" y="437321"/>
                </a:lnTo>
                <a:lnTo>
                  <a:pt x="457200" y="306125"/>
                </a:lnTo>
                <a:lnTo>
                  <a:pt x="389614" y="218660"/>
                </a:lnTo>
                <a:lnTo>
                  <a:pt x="333955" y="95415"/>
                </a:lnTo>
                <a:lnTo>
                  <a:pt x="302150" y="0"/>
                </a:lnTo>
                <a:lnTo>
                  <a:pt x="11927" y="3975"/>
                </a:lnTo>
                <a:lnTo>
                  <a:pt x="0" y="107342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25084DDA-38A5-4E67-AE82-4293D7661CC3}"/>
              </a:ext>
            </a:extLst>
          </p:cNvPr>
          <p:cNvSpPr txBox="1"/>
          <p:nvPr/>
        </p:nvSpPr>
        <p:spPr>
          <a:xfrm>
            <a:off x="9651674" y="4043553"/>
            <a:ext cx="1426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Silicon rubber sheet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E390228F-B7DF-4BD8-B3C6-E9BEBE4D4EB2}"/>
              </a:ext>
            </a:extLst>
          </p:cNvPr>
          <p:cNvSpPr txBox="1"/>
          <p:nvPr/>
        </p:nvSpPr>
        <p:spPr>
          <a:xfrm>
            <a:off x="9905674" y="4314487"/>
            <a:ext cx="1337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/>
              <a:t>Facet to be coated</a:t>
            </a:r>
          </a:p>
        </p:txBody>
      </p:sp>
      <p:sp>
        <p:nvSpPr>
          <p:cNvPr id="39" name="TextBox 22">
            <a:extLst>
              <a:ext uri="{FF2B5EF4-FFF2-40B4-BE49-F238E27FC236}">
                <a16:creationId xmlns:a16="http://schemas.microsoft.com/office/drawing/2014/main" id="{A31ED2C0-5E23-4EF6-A91D-B7D4E1777C4E}"/>
              </a:ext>
            </a:extLst>
          </p:cNvPr>
          <p:cNvSpPr txBox="1"/>
          <p:nvPr/>
        </p:nvSpPr>
        <p:spPr>
          <a:xfrm>
            <a:off x="2979221" y="1247307"/>
            <a:ext cx="639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Softer pressure homogenizer without air bubbles (to be tested)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19F73436-1404-40A3-804D-99FC414CB824}"/>
              </a:ext>
            </a:extLst>
          </p:cNvPr>
          <p:cNvSpPr/>
          <p:nvPr/>
        </p:nvSpPr>
        <p:spPr>
          <a:xfrm>
            <a:off x="2979221" y="2001488"/>
            <a:ext cx="33424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Custom negative piece</a:t>
            </a: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8BEDCF94-B9AB-41F7-96D4-CFE01DFA693C}"/>
              </a:ext>
            </a:extLst>
          </p:cNvPr>
          <p:cNvSpPr/>
          <p:nvPr/>
        </p:nvSpPr>
        <p:spPr>
          <a:xfrm>
            <a:off x="2979221" y="1625493"/>
            <a:ext cx="2999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high precision press</a:t>
            </a:r>
          </a:p>
        </p:txBody>
      </p:sp>
    </p:spTree>
    <p:extLst>
      <p:ext uri="{BB962C8B-B14F-4D97-AF65-F5344CB8AC3E}">
        <p14:creationId xmlns:p14="http://schemas.microsoft.com/office/powerpoint/2010/main" val="21182128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4DCF20-CBE1-E115-4939-4492BC9710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May 7, 2024</a:t>
            </a:r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24E8D5-335A-40F0-C5BE-F58383B1B7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REBCO coating for the RADES haloscope – Neil Lamas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304F55-E7D3-A230-8B7B-A9B0A58CF9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220D53-6C35-4397-96BF-79B7372B2B26}" type="slidenum">
              <a:rPr lang="es-ES" smtClean="0"/>
              <a:t>28</a:t>
            </a:fld>
            <a:endParaRPr lang="es-ES"/>
          </a:p>
        </p:txBody>
      </p:sp>
      <p:sp>
        <p:nvSpPr>
          <p:cNvPr id="36" name="TextBox 189">
            <a:extLst>
              <a:ext uri="{FF2B5EF4-FFF2-40B4-BE49-F238E27FC236}">
                <a16:creationId xmlns:a16="http://schemas.microsoft.com/office/drawing/2014/main" id="{968FEE49-F092-4A91-8B50-A692C8C4905D}"/>
              </a:ext>
            </a:extLst>
          </p:cNvPr>
          <p:cNvSpPr txBox="1"/>
          <p:nvPr/>
        </p:nvSpPr>
        <p:spPr>
          <a:xfrm>
            <a:off x="79562" y="300021"/>
            <a:ext cx="10161718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What do we need to improve homogeneity?</a:t>
            </a:r>
          </a:p>
        </p:txBody>
      </p:sp>
      <p:pic>
        <p:nvPicPr>
          <p:cNvPr id="27" name="Picture 6" descr="A blue and grey machine&#10;&#10;Description automatically generated with medium confidence">
            <a:extLst>
              <a:ext uri="{FF2B5EF4-FFF2-40B4-BE49-F238E27FC236}">
                <a16:creationId xmlns:a16="http://schemas.microsoft.com/office/drawing/2014/main" id="{46254E6B-9134-46D9-9AC7-5623C972FA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043" y="2755669"/>
            <a:ext cx="2188072" cy="2591547"/>
          </a:xfrm>
          <a:prstGeom prst="rect">
            <a:avLst/>
          </a:prstGeom>
        </p:spPr>
      </p:pic>
      <p:pic>
        <p:nvPicPr>
          <p:cNvPr id="28" name="Picture 13" descr="A machine with a screen&#10;&#10;Description automatically generated">
            <a:extLst>
              <a:ext uri="{FF2B5EF4-FFF2-40B4-BE49-F238E27FC236}">
                <a16:creationId xmlns:a16="http://schemas.microsoft.com/office/drawing/2014/main" id="{9BFE554B-F51E-4882-8EAA-AE2838382E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308"/>
          <a:stretch/>
        </p:blipFill>
        <p:spPr>
          <a:xfrm>
            <a:off x="7532433" y="2089544"/>
            <a:ext cx="3567367" cy="4116191"/>
          </a:xfrm>
          <a:prstGeom prst="rect">
            <a:avLst/>
          </a:prstGeom>
        </p:spPr>
      </p:pic>
      <p:sp>
        <p:nvSpPr>
          <p:cNvPr id="29" name="TextBox 22">
            <a:extLst>
              <a:ext uri="{FF2B5EF4-FFF2-40B4-BE49-F238E27FC236}">
                <a16:creationId xmlns:a16="http://schemas.microsoft.com/office/drawing/2014/main" id="{09A0C861-2FE9-4C41-B3D0-A111956CAF07}"/>
              </a:ext>
            </a:extLst>
          </p:cNvPr>
          <p:cNvSpPr txBox="1"/>
          <p:nvPr/>
        </p:nvSpPr>
        <p:spPr>
          <a:xfrm>
            <a:off x="4321569" y="6021069"/>
            <a:ext cx="2736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Automatic pressure control</a:t>
            </a:r>
          </a:p>
        </p:txBody>
      </p:sp>
      <p:sp>
        <p:nvSpPr>
          <p:cNvPr id="31" name="TextBox 22">
            <a:extLst>
              <a:ext uri="{FF2B5EF4-FFF2-40B4-BE49-F238E27FC236}">
                <a16:creationId xmlns:a16="http://schemas.microsoft.com/office/drawing/2014/main" id="{18CE3AB8-430D-4D2A-8A90-A5C3C4DD588A}"/>
              </a:ext>
            </a:extLst>
          </p:cNvPr>
          <p:cNvSpPr txBox="1"/>
          <p:nvPr/>
        </p:nvSpPr>
        <p:spPr>
          <a:xfrm>
            <a:off x="2979221" y="1247307"/>
            <a:ext cx="526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Softer pressure homogenizer without air bubbles</a:t>
            </a: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6705576E-009E-4039-8D36-DA03EC0D5350}"/>
              </a:ext>
            </a:extLst>
          </p:cNvPr>
          <p:cNvSpPr/>
          <p:nvPr/>
        </p:nvSpPr>
        <p:spPr>
          <a:xfrm>
            <a:off x="2979221" y="2001488"/>
            <a:ext cx="33424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Custom negative piece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4CF240D4-6D7D-4C89-9A13-9685977AA3C3}"/>
              </a:ext>
            </a:extLst>
          </p:cNvPr>
          <p:cNvSpPr/>
          <p:nvPr/>
        </p:nvSpPr>
        <p:spPr>
          <a:xfrm>
            <a:off x="2979220" y="1625493"/>
            <a:ext cx="42301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New high precision press (Implemented)</a:t>
            </a:r>
          </a:p>
        </p:txBody>
      </p:sp>
    </p:spTree>
    <p:extLst>
      <p:ext uri="{BB962C8B-B14F-4D97-AF65-F5344CB8AC3E}">
        <p14:creationId xmlns:p14="http://schemas.microsoft.com/office/powerpoint/2010/main" val="6532832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4DCF20-CBE1-E115-4939-4492BC9710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May 7, 2024</a:t>
            </a:r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24E8D5-335A-40F0-C5BE-F58383B1B7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REBCO coating for the RADES haloscope – Neil Lamas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304F55-E7D3-A230-8B7B-A9B0A58CF9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220D53-6C35-4397-96BF-79B7372B2B26}" type="slidenum">
              <a:rPr lang="es-ES" smtClean="0"/>
              <a:t>29</a:t>
            </a:fld>
            <a:endParaRPr lang="es-ES"/>
          </a:p>
        </p:txBody>
      </p:sp>
      <p:pic>
        <p:nvPicPr>
          <p:cNvPr id="31" name="Picture 30" descr="A group of purple square shapes on a white surface&#10;&#10;Description automatically generated">
            <a:extLst>
              <a:ext uri="{FF2B5EF4-FFF2-40B4-BE49-F238E27FC236}">
                <a16:creationId xmlns:a16="http://schemas.microsoft.com/office/drawing/2014/main" id="{2C60DBF0-BCED-B036-8219-E5C933D45B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41" t="40497" r="28780" b="32500"/>
          <a:stretch/>
        </p:blipFill>
        <p:spPr>
          <a:xfrm rot="16200000">
            <a:off x="7242387" y="3075273"/>
            <a:ext cx="3053537" cy="2650511"/>
          </a:xfrm>
          <a:prstGeom prst="rect">
            <a:avLst/>
          </a:prstGeom>
        </p:spPr>
      </p:pic>
      <p:pic>
        <p:nvPicPr>
          <p:cNvPr id="32" name="Picture 31" descr="A purple rectangular object on a white surface&#10;&#10;Description automatically generated">
            <a:extLst>
              <a:ext uri="{FF2B5EF4-FFF2-40B4-BE49-F238E27FC236}">
                <a16:creationId xmlns:a16="http://schemas.microsoft.com/office/drawing/2014/main" id="{D56B9FF9-F271-ED19-94F2-4B440591B1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89" t="28921" r="30529" b="26984"/>
          <a:stretch/>
        </p:blipFill>
        <p:spPr>
          <a:xfrm>
            <a:off x="5171509" y="2888503"/>
            <a:ext cx="1367246" cy="3024049"/>
          </a:xfrm>
          <a:prstGeom prst="rect">
            <a:avLst/>
          </a:prstGeom>
        </p:spPr>
      </p:pic>
      <p:sp>
        <p:nvSpPr>
          <p:cNvPr id="33" name="Arrow: Right 32">
            <a:extLst>
              <a:ext uri="{FF2B5EF4-FFF2-40B4-BE49-F238E27FC236}">
                <a16:creationId xmlns:a16="http://schemas.microsoft.com/office/drawing/2014/main" id="{C4427E20-9463-38ED-7547-D0580806CD81}"/>
              </a:ext>
            </a:extLst>
          </p:cNvPr>
          <p:cNvSpPr/>
          <p:nvPr/>
        </p:nvSpPr>
        <p:spPr>
          <a:xfrm>
            <a:off x="6719587" y="4217023"/>
            <a:ext cx="543480" cy="2786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F2800230-22EE-4164-957D-A09B9E3DA2E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10" t="48860" r="35016" b="35089"/>
          <a:stretch/>
        </p:blipFill>
        <p:spPr>
          <a:xfrm>
            <a:off x="8848973" y="469416"/>
            <a:ext cx="1588559" cy="2155315"/>
          </a:xfrm>
          <a:prstGeom prst="rect">
            <a:avLst/>
          </a:prstGeom>
        </p:spPr>
      </p:pic>
      <p:sp>
        <p:nvSpPr>
          <p:cNvPr id="29" name="Elipse 28">
            <a:extLst>
              <a:ext uri="{FF2B5EF4-FFF2-40B4-BE49-F238E27FC236}">
                <a16:creationId xmlns:a16="http://schemas.microsoft.com/office/drawing/2014/main" id="{9B9476DA-CC00-47EE-8917-F40402D2E4AE}"/>
              </a:ext>
            </a:extLst>
          </p:cNvPr>
          <p:cNvSpPr/>
          <p:nvPr/>
        </p:nvSpPr>
        <p:spPr>
          <a:xfrm>
            <a:off x="8819327" y="645525"/>
            <a:ext cx="1577008" cy="8784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189">
            <a:extLst>
              <a:ext uri="{FF2B5EF4-FFF2-40B4-BE49-F238E27FC236}">
                <a16:creationId xmlns:a16="http://schemas.microsoft.com/office/drawing/2014/main" id="{968FEE49-F092-4A91-8B50-A692C8C4905D}"/>
              </a:ext>
            </a:extLst>
          </p:cNvPr>
          <p:cNvSpPr txBox="1"/>
          <p:nvPr/>
        </p:nvSpPr>
        <p:spPr>
          <a:xfrm>
            <a:off x="79562" y="300021"/>
            <a:ext cx="10161718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What do we need to improve homogeneity?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B2D91510-4265-45C2-AF93-1E3835A4D0D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336" t="29185" r="19577" b="36667"/>
          <a:stretch/>
        </p:blipFill>
        <p:spPr>
          <a:xfrm>
            <a:off x="858289" y="3033261"/>
            <a:ext cx="3244903" cy="2341912"/>
          </a:xfrm>
          <a:prstGeom prst="rect">
            <a:avLst/>
          </a:prstGeom>
        </p:spPr>
      </p:pic>
      <p:sp>
        <p:nvSpPr>
          <p:cNvPr id="38" name="TextBox 22">
            <a:extLst>
              <a:ext uri="{FF2B5EF4-FFF2-40B4-BE49-F238E27FC236}">
                <a16:creationId xmlns:a16="http://schemas.microsoft.com/office/drawing/2014/main" id="{3E74F7DE-1227-4709-80EF-EF45986FBAA7}"/>
              </a:ext>
            </a:extLst>
          </p:cNvPr>
          <p:cNvSpPr txBox="1"/>
          <p:nvPr/>
        </p:nvSpPr>
        <p:spPr>
          <a:xfrm>
            <a:off x="2537886" y="6208579"/>
            <a:ext cx="8290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use FEM simulations to determine best negative piece geometry for a given surface</a:t>
            </a:r>
          </a:p>
        </p:txBody>
      </p:sp>
      <p:sp>
        <p:nvSpPr>
          <p:cNvPr id="45" name="TextBox 22">
            <a:extLst>
              <a:ext uri="{FF2B5EF4-FFF2-40B4-BE49-F238E27FC236}">
                <a16:creationId xmlns:a16="http://schemas.microsoft.com/office/drawing/2014/main" id="{6786B3B7-5F44-4B83-8D49-FB7A73BC54DB}"/>
              </a:ext>
            </a:extLst>
          </p:cNvPr>
          <p:cNvSpPr txBox="1"/>
          <p:nvPr/>
        </p:nvSpPr>
        <p:spPr>
          <a:xfrm>
            <a:off x="2979221" y="1247307"/>
            <a:ext cx="5069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Softer pressure homogenizer without air bubbles</a:t>
            </a: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09BEE350-46BF-4D66-A18B-656D95CB86D1}"/>
              </a:ext>
            </a:extLst>
          </p:cNvPr>
          <p:cNvSpPr/>
          <p:nvPr/>
        </p:nvSpPr>
        <p:spPr>
          <a:xfrm>
            <a:off x="2979221" y="2001488"/>
            <a:ext cx="46831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Custom negative piece (tested successfully)</a:t>
            </a:r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676316E0-9D45-4219-A54F-6BB53F23804A}"/>
              </a:ext>
            </a:extLst>
          </p:cNvPr>
          <p:cNvSpPr/>
          <p:nvPr/>
        </p:nvSpPr>
        <p:spPr>
          <a:xfrm>
            <a:off x="2979221" y="1625493"/>
            <a:ext cx="2999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high precision press</a:t>
            </a:r>
          </a:p>
        </p:txBody>
      </p:sp>
    </p:spTree>
    <p:extLst>
      <p:ext uri="{BB962C8B-B14F-4D97-AF65-F5344CB8AC3E}">
        <p14:creationId xmlns:p14="http://schemas.microsoft.com/office/powerpoint/2010/main" val="2646847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CuadroTexto">
            <a:extLst>
              <a:ext uri="{FF2B5EF4-FFF2-40B4-BE49-F238E27FC236}">
                <a16:creationId xmlns:a16="http://schemas.microsoft.com/office/drawing/2014/main" id="{09BDADD3-2F13-4813-B7E3-349001ECB895}"/>
              </a:ext>
            </a:extLst>
          </p:cNvPr>
          <p:cNvSpPr txBox="1"/>
          <p:nvPr/>
        </p:nvSpPr>
        <p:spPr>
          <a:xfrm>
            <a:off x="1414686" y="3751568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3 – 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R&amp;D and lessons learned</a:t>
            </a:r>
            <a:endParaRPr lang="en-US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id="{155C9BD9-0C7E-429B-81AF-B4DAFB6837B4}"/>
              </a:ext>
            </a:extLst>
          </p:cNvPr>
          <p:cNvSpPr txBox="1"/>
          <p:nvPr/>
        </p:nvSpPr>
        <p:spPr>
          <a:xfrm>
            <a:off x="1414686" y="1915544"/>
            <a:ext cx="9362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002060"/>
                </a:solidFill>
                <a:cs typeface="Arial" pitchFamily="34" charset="0"/>
              </a:rPr>
              <a:t>1 – Alternatives to commercial CC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3DBAFE6E-AACA-4428-A3C8-817A7D2D48C2}"/>
              </a:ext>
            </a:extLst>
          </p:cNvPr>
          <p:cNvSpPr txBox="1"/>
          <p:nvPr/>
        </p:nvSpPr>
        <p:spPr>
          <a:xfrm>
            <a:off x="0" y="106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kern="0" dirty="0">
                <a:solidFill>
                  <a:srgbClr val="BD0000"/>
                </a:solidFill>
              </a:rPr>
              <a:t>Outline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256B6DBC-3D1A-4BFB-92FE-CAC6E90694D2}"/>
              </a:ext>
            </a:extLst>
          </p:cNvPr>
          <p:cNvSpPr/>
          <p:nvPr/>
        </p:nvSpPr>
        <p:spPr>
          <a:xfrm>
            <a:off x="2790507" y="2339236"/>
            <a:ext cx="36405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D-Nano 40 mm-wide CC tape “batch #1” </a:t>
            </a:r>
            <a:endParaRPr lang="en-GB" sz="1600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3C2E6FC4-EFE4-4D9E-95F0-9B30928F51BA}"/>
              </a:ext>
            </a:extLst>
          </p:cNvPr>
          <p:cNvSpPr/>
          <p:nvPr/>
        </p:nvSpPr>
        <p:spPr>
          <a:xfrm>
            <a:off x="2790507" y="2754104"/>
            <a:ext cx="18487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Jena YBCO thin film</a:t>
            </a:r>
            <a:endParaRPr lang="en-GB" sz="1600" dirty="0"/>
          </a:p>
        </p:txBody>
      </p:sp>
      <p:sp>
        <p:nvSpPr>
          <p:cNvPr id="10" name="1 CuadroTexto">
            <a:extLst>
              <a:ext uri="{FF2B5EF4-FFF2-40B4-BE49-F238E27FC236}">
                <a16:creationId xmlns:a16="http://schemas.microsoft.com/office/drawing/2014/main" id="{5AB72AF3-A548-4245-B94E-9045901BD809}"/>
              </a:ext>
            </a:extLst>
          </p:cNvPr>
          <p:cNvSpPr txBox="1"/>
          <p:nvPr/>
        </p:nvSpPr>
        <p:spPr>
          <a:xfrm>
            <a:off x="1414686" y="3143210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2 – Coating a RADES cavity </a:t>
            </a:r>
          </a:p>
        </p:txBody>
      </p:sp>
      <p:sp>
        <p:nvSpPr>
          <p:cNvPr id="12" name="2 CuadroTexto">
            <a:extLst>
              <a:ext uri="{FF2B5EF4-FFF2-40B4-BE49-F238E27FC236}">
                <a16:creationId xmlns:a16="http://schemas.microsoft.com/office/drawing/2014/main" id="{03AC9140-1E2F-4C60-B453-DC09F59358EB}"/>
              </a:ext>
            </a:extLst>
          </p:cNvPr>
          <p:cNvSpPr txBox="1"/>
          <p:nvPr/>
        </p:nvSpPr>
        <p:spPr>
          <a:xfrm>
            <a:off x="1413080" y="5107125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4 – 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Plan of action</a:t>
            </a:r>
            <a:endParaRPr lang="en-US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6684F0B1-AD8F-4DDA-9BEF-77C0294A3D0B}"/>
              </a:ext>
            </a:extLst>
          </p:cNvPr>
          <p:cNvSpPr/>
          <p:nvPr/>
        </p:nvSpPr>
        <p:spPr>
          <a:xfrm>
            <a:off x="2942907" y="4243437"/>
            <a:ext cx="15680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Solder thickness</a:t>
            </a:r>
            <a:endParaRPr lang="en-GB" sz="1600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9068D266-CF2E-4301-8809-1F26EA5D4D09}"/>
              </a:ext>
            </a:extLst>
          </p:cNvPr>
          <p:cNvSpPr/>
          <p:nvPr/>
        </p:nvSpPr>
        <p:spPr>
          <a:xfrm>
            <a:off x="2942907" y="4658305"/>
            <a:ext cx="20902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Pressure homogeneity</a:t>
            </a:r>
            <a:endParaRPr lang="en-GB" sz="1600" dirty="0"/>
          </a:p>
        </p:txBody>
      </p:sp>
      <p:sp>
        <p:nvSpPr>
          <p:cNvPr id="13" name="Rectangle 14">
            <a:extLst>
              <a:ext uri="{FF2B5EF4-FFF2-40B4-BE49-F238E27FC236}">
                <a16:creationId xmlns:a16="http://schemas.microsoft.com/office/drawing/2014/main" id="{406A7131-BB0B-4A6E-96DE-18A79095DB50}"/>
              </a:ext>
            </a:extLst>
          </p:cNvPr>
          <p:cNvSpPr/>
          <p:nvPr/>
        </p:nvSpPr>
        <p:spPr>
          <a:xfrm>
            <a:off x="966722" y="2762454"/>
            <a:ext cx="9141614" cy="3051205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2840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CuadroTexto">
            <a:extLst>
              <a:ext uri="{FF2B5EF4-FFF2-40B4-BE49-F238E27FC236}">
                <a16:creationId xmlns:a16="http://schemas.microsoft.com/office/drawing/2014/main" id="{09BDADD3-2F13-4813-B7E3-349001ECB895}"/>
              </a:ext>
            </a:extLst>
          </p:cNvPr>
          <p:cNvSpPr txBox="1"/>
          <p:nvPr/>
        </p:nvSpPr>
        <p:spPr>
          <a:xfrm>
            <a:off x="1414686" y="3751568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3 – 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R&amp;D and lessons learned</a:t>
            </a:r>
            <a:endParaRPr lang="en-US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id="{155C9BD9-0C7E-429B-81AF-B4DAFB6837B4}"/>
              </a:ext>
            </a:extLst>
          </p:cNvPr>
          <p:cNvSpPr txBox="1"/>
          <p:nvPr/>
        </p:nvSpPr>
        <p:spPr>
          <a:xfrm>
            <a:off x="1414686" y="1915544"/>
            <a:ext cx="9362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002060"/>
                </a:solidFill>
                <a:cs typeface="Arial" pitchFamily="34" charset="0"/>
              </a:rPr>
              <a:t>1 – Alternatives to commercial CC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3DBAFE6E-AACA-4428-A3C8-817A7D2D48C2}"/>
              </a:ext>
            </a:extLst>
          </p:cNvPr>
          <p:cNvSpPr txBox="1"/>
          <p:nvPr/>
        </p:nvSpPr>
        <p:spPr>
          <a:xfrm>
            <a:off x="0" y="106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kern="0" dirty="0">
                <a:solidFill>
                  <a:srgbClr val="BD0000"/>
                </a:solidFill>
              </a:rPr>
              <a:t>Outline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256B6DBC-3D1A-4BFB-92FE-CAC6E90694D2}"/>
              </a:ext>
            </a:extLst>
          </p:cNvPr>
          <p:cNvSpPr/>
          <p:nvPr/>
        </p:nvSpPr>
        <p:spPr>
          <a:xfrm>
            <a:off x="2790507" y="2339236"/>
            <a:ext cx="36405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D-Nano 40 mm-wide CC tape “batch #1” </a:t>
            </a:r>
            <a:endParaRPr lang="en-GB" sz="1600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3C2E6FC4-EFE4-4D9E-95F0-9B30928F51BA}"/>
              </a:ext>
            </a:extLst>
          </p:cNvPr>
          <p:cNvSpPr/>
          <p:nvPr/>
        </p:nvSpPr>
        <p:spPr>
          <a:xfrm>
            <a:off x="2790507" y="2754104"/>
            <a:ext cx="18487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Jena YBCO thin film</a:t>
            </a:r>
            <a:endParaRPr lang="en-GB" sz="1600" dirty="0"/>
          </a:p>
        </p:txBody>
      </p:sp>
      <p:sp>
        <p:nvSpPr>
          <p:cNvPr id="10" name="1 CuadroTexto">
            <a:extLst>
              <a:ext uri="{FF2B5EF4-FFF2-40B4-BE49-F238E27FC236}">
                <a16:creationId xmlns:a16="http://schemas.microsoft.com/office/drawing/2014/main" id="{5AB72AF3-A548-4245-B94E-9045901BD809}"/>
              </a:ext>
            </a:extLst>
          </p:cNvPr>
          <p:cNvSpPr txBox="1"/>
          <p:nvPr/>
        </p:nvSpPr>
        <p:spPr>
          <a:xfrm>
            <a:off x="1414686" y="3143210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2 – Coating a RADES cavity </a:t>
            </a:r>
          </a:p>
        </p:txBody>
      </p:sp>
      <p:sp>
        <p:nvSpPr>
          <p:cNvPr id="12" name="2 CuadroTexto">
            <a:extLst>
              <a:ext uri="{FF2B5EF4-FFF2-40B4-BE49-F238E27FC236}">
                <a16:creationId xmlns:a16="http://schemas.microsoft.com/office/drawing/2014/main" id="{03AC9140-1E2F-4C60-B453-DC09F59358EB}"/>
              </a:ext>
            </a:extLst>
          </p:cNvPr>
          <p:cNvSpPr txBox="1"/>
          <p:nvPr/>
        </p:nvSpPr>
        <p:spPr>
          <a:xfrm>
            <a:off x="1413080" y="5107125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4 – 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Plan of action</a:t>
            </a:r>
            <a:endParaRPr lang="en-US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6684F0B1-AD8F-4DDA-9BEF-77C0294A3D0B}"/>
              </a:ext>
            </a:extLst>
          </p:cNvPr>
          <p:cNvSpPr/>
          <p:nvPr/>
        </p:nvSpPr>
        <p:spPr>
          <a:xfrm>
            <a:off x="2942907" y="4243437"/>
            <a:ext cx="15680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Solder thickness</a:t>
            </a:r>
            <a:endParaRPr lang="en-GB" sz="1600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9068D266-CF2E-4301-8809-1F26EA5D4D09}"/>
              </a:ext>
            </a:extLst>
          </p:cNvPr>
          <p:cNvSpPr/>
          <p:nvPr/>
        </p:nvSpPr>
        <p:spPr>
          <a:xfrm>
            <a:off x="2942907" y="4658305"/>
            <a:ext cx="20902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Pressure homogeneity</a:t>
            </a:r>
            <a:endParaRPr lang="en-GB" sz="1600" dirty="0"/>
          </a:p>
        </p:txBody>
      </p:sp>
      <p:sp>
        <p:nvSpPr>
          <p:cNvPr id="14" name="Rectangle 14">
            <a:extLst>
              <a:ext uri="{FF2B5EF4-FFF2-40B4-BE49-F238E27FC236}">
                <a16:creationId xmlns:a16="http://schemas.microsoft.com/office/drawing/2014/main" id="{002E4B01-B5B9-4CD6-ADFC-6A6CF2B518A7}"/>
              </a:ext>
            </a:extLst>
          </p:cNvPr>
          <p:cNvSpPr/>
          <p:nvPr/>
        </p:nvSpPr>
        <p:spPr>
          <a:xfrm>
            <a:off x="966722" y="1915543"/>
            <a:ext cx="9141614" cy="319158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3510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CuadroTexto">
            <a:extLst>
              <a:ext uri="{FF2B5EF4-FFF2-40B4-BE49-F238E27FC236}">
                <a16:creationId xmlns:a16="http://schemas.microsoft.com/office/drawing/2014/main" id="{09BDADD3-2F13-4813-B7E3-349001ECB895}"/>
              </a:ext>
            </a:extLst>
          </p:cNvPr>
          <p:cNvSpPr txBox="1"/>
          <p:nvPr/>
        </p:nvSpPr>
        <p:spPr>
          <a:xfrm>
            <a:off x="1414685" y="2896434"/>
            <a:ext cx="93626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– 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Wait for results on the new RADES cavity and re-coat if needed using a silicone cast</a:t>
            </a:r>
            <a:endParaRPr lang="en-US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id="{155C9BD9-0C7E-429B-81AF-B4DAFB6837B4}"/>
              </a:ext>
            </a:extLst>
          </p:cNvPr>
          <p:cNvSpPr txBox="1"/>
          <p:nvPr/>
        </p:nvSpPr>
        <p:spPr>
          <a:xfrm>
            <a:off x="1414686" y="1915544"/>
            <a:ext cx="9362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– Design negative piece(s) for SLAC’s flux compressor based on COMSOL simulations</a:t>
            </a: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3DBAFE6E-AACA-4428-A3C8-817A7D2D48C2}"/>
              </a:ext>
            </a:extLst>
          </p:cNvPr>
          <p:cNvSpPr txBox="1"/>
          <p:nvPr/>
        </p:nvSpPr>
        <p:spPr>
          <a:xfrm>
            <a:off x="0" y="106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3200" b="1" dirty="0">
                <a:solidFill>
                  <a:srgbClr val="002060"/>
                </a:solidFill>
                <a:cs typeface="Arial" pitchFamily="34" charset="0"/>
              </a:rPr>
              <a:t>Plan of Action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10" name="1 CuadroTexto">
            <a:extLst>
              <a:ext uri="{FF2B5EF4-FFF2-40B4-BE49-F238E27FC236}">
                <a16:creationId xmlns:a16="http://schemas.microsoft.com/office/drawing/2014/main" id="{5AB72AF3-A548-4245-B94E-9045901BD809}"/>
              </a:ext>
            </a:extLst>
          </p:cNvPr>
          <p:cNvSpPr txBox="1"/>
          <p:nvPr/>
        </p:nvSpPr>
        <p:spPr>
          <a:xfrm>
            <a:off x="1414686" y="2405450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– Run pressure homogeneity experiments to find best configuration </a:t>
            </a:r>
          </a:p>
        </p:txBody>
      </p:sp>
      <p:sp>
        <p:nvSpPr>
          <p:cNvPr id="12" name="2 CuadroTexto">
            <a:extLst>
              <a:ext uri="{FF2B5EF4-FFF2-40B4-BE49-F238E27FC236}">
                <a16:creationId xmlns:a16="http://schemas.microsoft.com/office/drawing/2014/main" id="{03AC9140-1E2F-4C60-B453-DC09F59358EB}"/>
              </a:ext>
            </a:extLst>
          </p:cNvPr>
          <p:cNvSpPr txBox="1"/>
          <p:nvPr/>
        </p:nvSpPr>
        <p:spPr>
          <a:xfrm>
            <a:off x="1413080" y="3384202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– 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Push R&amp;D on pre-delaminated coatings</a:t>
            </a:r>
            <a:endParaRPr lang="en-US" sz="2000" b="1" dirty="0">
              <a:solidFill>
                <a:srgbClr val="00206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063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>
            <a:extLst>
              <a:ext uri="{FF2B5EF4-FFF2-40B4-BE49-F238E27FC236}">
                <a16:creationId xmlns:a16="http://schemas.microsoft.com/office/drawing/2014/main" id="{0C691D8F-6FC4-4B05-ADD7-34EC5DAEF4BB}"/>
              </a:ext>
            </a:extLst>
          </p:cNvPr>
          <p:cNvSpPr txBox="1"/>
          <p:nvPr/>
        </p:nvSpPr>
        <p:spPr>
          <a:xfrm>
            <a:off x="312163" y="291836"/>
            <a:ext cx="81483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3D HTS coatings will benefit from having wider tapes </a:t>
            </a:r>
            <a:endParaRPr lang="en-GB" sz="2800" b="1" i="1" kern="0" baseline="-25000" dirty="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07BC398-E32D-4028-8853-FDD5772710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837" y="197943"/>
            <a:ext cx="1800000" cy="900000"/>
          </a:xfrm>
          <a:prstGeom prst="rect">
            <a:avLst/>
          </a:prstGeom>
        </p:spPr>
      </p:pic>
      <p:sp>
        <p:nvSpPr>
          <p:cNvPr id="7" name="TextBox 15">
            <a:extLst>
              <a:ext uri="{FF2B5EF4-FFF2-40B4-BE49-F238E27FC236}">
                <a16:creationId xmlns:a16="http://schemas.microsoft.com/office/drawing/2014/main" id="{6B0A777C-B35E-4AFC-BC6A-82E16ECCA0A9}"/>
              </a:ext>
            </a:extLst>
          </p:cNvPr>
          <p:cNvSpPr txBox="1"/>
          <p:nvPr/>
        </p:nvSpPr>
        <p:spPr>
          <a:xfrm>
            <a:off x="500549" y="1205644"/>
            <a:ext cx="3996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kern="0" dirty="0">
                <a:solidFill>
                  <a:srgbClr val="C00000"/>
                </a:solidFill>
              </a:rPr>
              <a:t>4</a:t>
            </a:r>
            <a:r>
              <a:rPr lang="en-GB" b="1" i="1" kern="0" dirty="0">
                <a:solidFill>
                  <a:srgbClr val="C00000"/>
                </a:solidFill>
              </a:rPr>
              <a:t>0mm-wide</a:t>
            </a:r>
            <a:r>
              <a:rPr lang="en-GB" b="1" i="1" kern="0" dirty="0">
                <a:solidFill>
                  <a:srgbClr val="4F81BD">
                    <a:lumMod val="75000"/>
                  </a:srgbClr>
                </a:solidFill>
              </a:rPr>
              <a:t> D-Nano tape from batch #1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70EC8B68-0AA0-451F-8911-A64AD6CE6B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1" t="7188" r="43642" b="4633"/>
          <a:stretch/>
        </p:blipFill>
        <p:spPr>
          <a:xfrm rot="16200000">
            <a:off x="2041804" y="-192096"/>
            <a:ext cx="1582781" cy="511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59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>
            <a:extLst>
              <a:ext uri="{FF2B5EF4-FFF2-40B4-BE49-F238E27FC236}">
                <a16:creationId xmlns:a16="http://schemas.microsoft.com/office/drawing/2014/main" id="{0C691D8F-6FC4-4B05-ADD7-34EC5DAEF4BB}"/>
              </a:ext>
            </a:extLst>
          </p:cNvPr>
          <p:cNvSpPr txBox="1"/>
          <p:nvPr/>
        </p:nvSpPr>
        <p:spPr>
          <a:xfrm>
            <a:off x="312163" y="291836"/>
            <a:ext cx="81483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3D HTS coatings will benefit from having wider tapes </a:t>
            </a:r>
            <a:endParaRPr lang="en-GB" sz="2800" b="1" i="1" kern="0" baseline="-250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id="{6B0A777C-B35E-4AFC-BC6A-82E16ECCA0A9}"/>
              </a:ext>
            </a:extLst>
          </p:cNvPr>
          <p:cNvSpPr txBox="1"/>
          <p:nvPr/>
        </p:nvSpPr>
        <p:spPr>
          <a:xfrm>
            <a:off x="500549" y="1205644"/>
            <a:ext cx="3996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kern="0" dirty="0">
                <a:solidFill>
                  <a:srgbClr val="C00000"/>
                </a:solidFill>
              </a:rPr>
              <a:t>4</a:t>
            </a:r>
            <a:r>
              <a:rPr lang="en-GB" b="1" i="1" kern="0" dirty="0">
                <a:solidFill>
                  <a:srgbClr val="C00000"/>
                </a:solidFill>
              </a:rPr>
              <a:t>0mm-wide</a:t>
            </a:r>
            <a:r>
              <a:rPr lang="en-GB" b="1" i="1" kern="0" dirty="0">
                <a:solidFill>
                  <a:srgbClr val="4F81BD">
                    <a:lumMod val="75000"/>
                  </a:srgbClr>
                </a:solidFill>
              </a:rPr>
              <a:t> D-Nano tape from batch #1</a:t>
            </a:r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43CB1407-3488-4412-BB44-B426C71E94DD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0" t="28479" r="34200" b="49441"/>
          <a:stretch/>
        </p:blipFill>
        <p:spPr>
          <a:xfrm>
            <a:off x="3520242" y="3726878"/>
            <a:ext cx="1953828" cy="1340529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70EC8B68-0AA0-451F-8911-A64AD6CE6B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1" t="7188" r="43642" b="4633"/>
          <a:stretch/>
        </p:blipFill>
        <p:spPr>
          <a:xfrm rot="16200000">
            <a:off x="2041804" y="-192096"/>
            <a:ext cx="1582781" cy="5116925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34135AE8-EC0E-451B-88C5-3F62FC8C1F56}"/>
              </a:ext>
            </a:extLst>
          </p:cNvPr>
          <p:cNvSpPr/>
          <p:nvPr/>
        </p:nvSpPr>
        <p:spPr>
          <a:xfrm>
            <a:off x="3932812" y="2570128"/>
            <a:ext cx="432000" cy="4320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0B0CCA6C-5806-4B07-8FF0-37907B56D65A}"/>
              </a:ext>
            </a:extLst>
          </p:cNvPr>
          <p:cNvSpPr/>
          <p:nvPr/>
        </p:nvSpPr>
        <p:spPr>
          <a:xfrm>
            <a:off x="4620619" y="2570128"/>
            <a:ext cx="432000" cy="4320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8BD7C584-2418-4034-AE2A-A4521A66349C}"/>
              </a:ext>
            </a:extLst>
          </p:cNvPr>
          <p:cNvCxnSpPr/>
          <p:nvPr/>
        </p:nvCxnSpPr>
        <p:spPr>
          <a:xfrm>
            <a:off x="4836619" y="3002128"/>
            <a:ext cx="0" cy="8330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A32E964A-891E-4074-B6F0-078A59E1FF97}"/>
              </a:ext>
            </a:extLst>
          </p:cNvPr>
          <p:cNvCxnSpPr/>
          <p:nvPr/>
        </p:nvCxnSpPr>
        <p:spPr>
          <a:xfrm>
            <a:off x="4145645" y="2994727"/>
            <a:ext cx="0" cy="8330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9087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>
            <a:extLst>
              <a:ext uri="{FF2B5EF4-FFF2-40B4-BE49-F238E27FC236}">
                <a16:creationId xmlns:a16="http://schemas.microsoft.com/office/drawing/2014/main" id="{0C691D8F-6FC4-4B05-ADD7-34EC5DAEF4BB}"/>
              </a:ext>
            </a:extLst>
          </p:cNvPr>
          <p:cNvSpPr txBox="1"/>
          <p:nvPr/>
        </p:nvSpPr>
        <p:spPr>
          <a:xfrm>
            <a:off x="312163" y="291836"/>
            <a:ext cx="10645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40mm-wide D-Nano tape from batch #1 is unsuitable as low R</a:t>
            </a:r>
            <a:r>
              <a:rPr lang="en-GB" sz="2800" b="1" i="1" kern="0" baseline="-25000" dirty="0">
                <a:solidFill>
                  <a:srgbClr val="4F81BD">
                    <a:lumMod val="75000"/>
                  </a:srgbClr>
                </a:solidFill>
              </a:rPr>
              <a:t>s</a:t>
            </a: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 coating</a:t>
            </a:r>
            <a:endParaRPr lang="en-GB" sz="2800" b="1" i="1" kern="0" baseline="-250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id="{6B0A777C-B35E-4AFC-BC6A-82E16ECCA0A9}"/>
              </a:ext>
            </a:extLst>
          </p:cNvPr>
          <p:cNvSpPr txBox="1"/>
          <p:nvPr/>
        </p:nvSpPr>
        <p:spPr>
          <a:xfrm>
            <a:off x="500549" y="1205644"/>
            <a:ext cx="3996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kern="0" dirty="0">
                <a:solidFill>
                  <a:srgbClr val="C00000"/>
                </a:solidFill>
              </a:rPr>
              <a:t>4</a:t>
            </a:r>
            <a:r>
              <a:rPr lang="en-GB" b="1" i="1" kern="0" dirty="0">
                <a:solidFill>
                  <a:srgbClr val="C00000"/>
                </a:solidFill>
              </a:rPr>
              <a:t>0mm-wide</a:t>
            </a:r>
            <a:r>
              <a:rPr lang="en-GB" b="1" i="1" kern="0" dirty="0">
                <a:solidFill>
                  <a:srgbClr val="4F81BD">
                    <a:lumMod val="75000"/>
                  </a:srgbClr>
                </a:solidFill>
              </a:rPr>
              <a:t> D-Nano tape from batch #1</a:t>
            </a:r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43CB1407-3488-4412-BB44-B426C71E94DD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0" t="28479" r="34200" b="49441"/>
          <a:stretch/>
        </p:blipFill>
        <p:spPr>
          <a:xfrm>
            <a:off x="3520242" y="3726878"/>
            <a:ext cx="1953828" cy="1340529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70EC8B68-0AA0-451F-8911-A64AD6CE6B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1" t="7188" r="43642" b="4633"/>
          <a:stretch/>
        </p:blipFill>
        <p:spPr>
          <a:xfrm rot="16200000">
            <a:off x="2041804" y="-192096"/>
            <a:ext cx="1582781" cy="5116925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34135AE8-EC0E-451B-88C5-3F62FC8C1F56}"/>
              </a:ext>
            </a:extLst>
          </p:cNvPr>
          <p:cNvSpPr/>
          <p:nvPr/>
        </p:nvSpPr>
        <p:spPr>
          <a:xfrm>
            <a:off x="3932812" y="2570128"/>
            <a:ext cx="432000" cy="4320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0B0CCA6C-5806-4B07-8FF0-37907B56D65A}"/>
              </a:ext>
            </a:extLst>
          </p:cNvPr>
          <p:cNvSpPr/>
          <p:nvPr/>
        </p:nvSpPr>
        <p:spPr>
          <a:xfrm>
            <a:off x="4620619" y="2570128"/>
            <a:ext cx="432000" cy="4320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8BD7C584-2418-4034-AE2A-A4521A66349C}"/>
              </a:ext>
            </a:extLst>
          </p:cNvPr>
          <p:cNvCxnSpPr/>
          <p:nvPr/>
        </p:nvCxnSpPr>
        <p:spPr>
          <a:xfrm>
            <a:off x="4836619" y="3002128"/>
            <a:ext cx="0" cy="8330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A32E964A-891E-4074-B6F0-078A59E1FF97}"/>
              </a:ext>
            </a:extLst>
          </p:cNvPr>
          <p:cNvCxnSpPr/>
          <p:nvPr/>
        </p:nvCxnSpPr>
        <p:spPr>
          <a:xfrm>
            <a:off x="4145645" y="2994727"/>
            <a:ext cx="0" cy="8330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3">
            <a:extLst>
              <a:ext uri="{FF2B5EF4-FFF2-40B4-BE49-F238E27FC236}">
                <a16:creationId xmlns:a16="http://schemas.microsoft.com/office/drawing/2014/main" id="{0E7AE609-368C-4796-9E35-627E066A6CF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43592" y="904558"/>
            <a:ext cx="6333762" cy="4759336"/>
          </a:xfrm>
          <a:prstGeom prst="rect">
            <a:avLst/>
          </a:prstGeom>
        </p:spPr>
      </p:pic>
      <p:sp>
        <p:nvSpPr>
          <p:cNvPr id="18" name="Rectangle 75">
            <a:extLst>
              <a:ext uri="{FF2B5EF4-FFF2-40B4-BE49-F238E27FC236}">
                <a16:creationId xmlns:a16="http://schemas.microsoft.com/office/drawing/2014/main" id="{FCB85E96-65E5-42FF-8BF6-3A9C13B3E6CF}"/>
              </a:ext>
            </a:extLst>
          </p:cNvPr>
          <p:cNvSpPr/>
          <p:nvPr/>
        </p:nvSpPr>
        <p:spPr>
          <a:xfrm>
            <a:off x="9584599" y="940070"/>
            <a:ext cx="20890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1600" i="1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&amp; n</a:t>
            </a:r>
            <a:r>
              <a:rPr lang="es-ES" sz="1600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8 GHz</a:t>
            </a:r>
            <a:endParaRPr lang="en-US" sz="1600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96236C-FA02-44E2-9FEC-B4FE75D2F66D}"/>
              </a:ext>
            </a:extLst>
          </p:cNvPr>
          <p:cNvSpPr txBox="1"/>
          <p:nvPr/>
        </p:nvSpPr>
        <p:spPr>
          <a:xfrm>
            <a:off x="1557564" y="5549325"/>
            <a:ext cx="7109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i="1" kern="0" dirty="0">
                <a:solidFill>
                  <a:srgbClr val="4F81BD">
                    <a:lumMod val="75000"/>
                  </a:srgbClr>
                </a:solidFill>
              </a:rPr>
              <a:t>40mm-wide D-Nano tape from batch #1 shows rather high R</a:t>
            </a:r>
            <a:r>
              <a:rPr lang="en-GB" b="1" i="1" kern="0" baseline="-25000" dirty="0">
                <a:solidFill>
                  <a:srgbClr val="4F81BD">
                    <a:lumMod val="75000"/>
                  </a:srgbClr>
                </a:solidFill>
              </a:rPr>
              <a:t>s</a:t>
            </a:r>
            <a:r>
              <a:rPr lang="en-GB" b="1" i="1" kern="0" dirty="0">
                <a:solidFill>
                  <a:srgbClr val="4F81BD">
                    <a:lumMod val="75000"/>
                  </a:srgbClr>
                </a:solidFill>
              </a:rPr>
              <a:t> values</a:t>
            </a:r>
          </a:p>
        </p:txBody>
      </p:sp>
    </p:spTree>
    <p:extLst>
      <p:ext uri="{BB962C8B-B14F-4D97-AF65-F5344CB8AC3E}">
        <p14:creationId xmlns:p14="http://schemas.microsoft.com/office/powerpoint/2010/main" val="204008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5">
            <a:extLst>
              <a:ext uri="{FF2B5EF4-FFF2-40B4-BE49-F238E27FC236}">
                <a16:creationId xmlns:a16="http://schemas.microsoft.com/office/drawing/2014/main" id="{6B0A777C-B35E-4AFC-BC6A-82E16ECCA0A9}"/>
              </a:ext>
            </a:extLst>
          </p:cNvPr>
          <p:cNvSpPr txBox="1"/>
          <p:nvPr/>
        </p:nvSpPr>
        <p:spPr>
          <a:xfrm>
            <a:off x="500549" y="1205644"/>
            <a:ext cx="3996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kern="0" dirty="0">
                <a:solidFill>
                  <a:srgbClr val="C00000"/>
                </a:solidFill>
              </a:rPr>
              <a:t>4</a:t>
            </a:r>
            <a:r>
              <a:rPr lang="en-GB" b="1" i="1" kern="0" dirty="0">
                <a:solidFill>
                  <a:srgbClr val="C00000"/>
                </a:solidFill>
              </a:rPr>
              <a:t>0mm-wide</a:t>
            </a:r>
            <a:r>
              <a:rPr lang="en-GB" b="1" i="1" kern="0" dirty="0">
                <a:solidFill>
                  <a:srgbClr val="4F81BD">
                    <a:lumMod val="75000"/>
                  </a:srgbClr>
                </a:solidFill>
              </a:rPr>
              <a:t> D-Nano tape from batch #1</a:t>
            </a:r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43CB1407-3488-4412-BB44-B426C71E94DD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0" t="28479" r="34200" b="49441"/>
          <a:stretch/>
        </p:blipFill>
        <p:spPr>
          <a:xfrm>
            <a:off x="3520242" y="3726878"/>
            <a:ext cx="1953828" cy="1340529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70EC8B68-0AA0-451F-8911-A64AD6CE6B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1" t="7188" r="43642" b="4633"/>
          <a:stretch/>
        </p:blipFill>
        <p:spPr>
          <a:xfrm rot="16200000">
            <a:off x="2041804" y="-192096"/>
            <a:ext cx="1582781" cy="5116925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34135AE8-EC0E-451B-88C5-3F62FC8C1F56}"/>
              </a:ext>
            </a:extLst>
          </p:cNvPr>
          <p:cNvSpPr/>
          <p:nvPr/>
        </p:nvSpPr>
        <p:spPr>
          <a:xfrm>
            <a:off x="3932812" y="2570128"/>
            <a:ext cx="432000" cy="4320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0B0CCA6C-5806-4B07-8FF0-37907B56D65A}"/>
              </a:ext>
            </a:extLst>
          </p:cNvPr>
          <p:cNvSpPr/>
          <p:nvPr/>
        </p:nvSpPr>
        <p:spPr>
          <a:xfrm>
            <a:off x="4620619" y="2570128"/>
            <a:ext cx="432000" cy="4320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8BD7C584-2418-4034-AE2A-A4521A66349C}"/>
              </a:ext>
            </a:extLst>
          </p:cNvPr>
          <p:cNvCxnSpPr/>
          <p:nvPr/>
        </p:nvCxnSpPr>
        <p:spPr>
          <a:xfrm>
            <a:off x="4836619" y="3002128"/>
            <a:ext cx="0" cy="8330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A32E964A-891E-4074-B6F0-078A59E1FF97}"/>
              </a:ext>
            </a:extLst>
          </p:cNvPr>
          <p:cNvCxnSpPr/>
          <p:nvPr/>
        </p:nvCxnSpPr>
        <p:spPr>
          <a:xfrm>
            <a:off x="4145645" y="2994727"/>
            <a:ext cx="0" cy="8330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3">
            <a:extLst>
              <a:ext uri="{FF2B5EF4-FFF2-40B4-BE49-F238E27FC236}">
                <a16:creationId xmlns:a16="http://schemas.microsoft.com/office/drawing/2014/main" id="{0E7AE609-368C-4796-9E35-627E066A6CF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43592" y="904558"/>
            <a:ext cx="6333762" cy="4759336"/>
          </a:xfrm>
          <a:prstGeom prst="rect">
            <a:avLst/>
          </a:prstGeom>
        </p:spPr>
      </p:pic>
      <p:sp>
        <p:nvSpPr>
          <p:cNvPr id="18" name="Rectangle 75">
            <a:extLst>
              <a:ext uri="{FF2B5EF4-FFF2-40B4-BE49-F238E27FC236}">
                <a16:creationId xmlns:a16="http://schemas.microsoft.com/office/drawing/2014/main" id="{FCB85E96-65E5-42FF-8BF6-3A9C13B3E6CF}"/>
              </a:ext>
            </a:extLst>
          </p:cNvPr>
          <p:cNvSpPr/>
          <p:nvPr/>
        </p:nvSpPr>
        <p:spPr>
          <a:xfrm>
            <a:off x="9584599" y="940070"/>
            <a:ext cx="20890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1600" i="1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&amp; n</a:t>
            </a:r>
            <a:r>
              <a:rPr lang="es-ES" sz="1600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8 GHz</a:t>
            </a:r>
            <a:endParaRPr lang="en-US" sz="1600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3" name="TextBox 15">
            <a:extLst>
              <a:ext uri="{FF2B5EF4-FFF2-40B4-BE49-F238E27FC236}">
                <a16:creationId xmlns:a16="http://schemas.microsoft.com/office/drawing/2014/main" id="{800309E9-6458-4EC8-9E5A-D2589C5F85CF}"/>
              </a:ext>
            </a:extLst>
          </p:cNvPr>
          <p:cNvSpPr txBox="1"/>
          <p:nvPr/>
        </p:nvSpPr>
        <p:spPr>
          <a:xfrm>
            <a:off x="1557564" y="5549325"/>
            <a:ext cx="71090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i="1" kern="0" dirty="0">
                <a:solidFill>
                  <a:srgbClr val="4F81BD">
                    <a:lumMod val="75000"/>
                  </a:srgbClr>
                </a:solidFill>
              </a:rPr>
              <a:t>40mm-wide D-Nano tape from batch #1 shows rather high R</a:t>
            </a:r>
            <a:r>
              <a:rPr lang="en-GB" b="1" i="1" kern="0" baseline="-25000" dirty="0">
                <a:solidFill>
                  <a:srgbClr val="4F81BD">
                    <a:lumMod val="75000"/>
                  </a:srgbClr>
                </a:solidFill>
              </a:rPr>
              <a:t>s</a:t>
            </a:r>
            <a:r>
              <a:rPr lang="en-GB" b="1" i="1" kern="0" dirty="0">
                <a:solidFill>
                  <a:srgbClr val="4F81BD">
                    <a:lumMod val="75000"/>
                  </a:srgbClr>
                </a:solidFill>
              </a:rPr>
              <a:t> values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i="1" kern="0" dirty="0">
                <a:solidFill>
                  <a:srgbClr val="4F81BD">
                    <a:lumMod val="75000"/>
                  </a:srgbClr>
                </a:solidFill>
              </a:rPr>
              <a:t>Based on previously reported low </a:t>
            </a:r>
            <a:r>
              <a:rPr lang="en-GB" b="1" i="1" kern="0" dirty="0" err="1">
                <a:solidFill>
                  <a:srgbClr val="4F81BD">
                    <a:lumMod val="75000"/>
                  </a:srgbClr>
                </a:solidFill>
              </a:rPr>
              <a:t>J</a:t>
            </a:r>
            <a:r>
              <a:rPr lang="en-GB" b="1" i="1" kern="0" baseline="-25000" dirty="0" err="1">
                <a:solidFill>
                  <a:srgbClr val="4F81BD">
                    <a:lumMod val="75000"/>
                  </a:srgbClr>
                </a:solidFill>
              </a:rPr>
              <a:t>c</a:t>
            </a:r>
            <a:r>
              <a:rPr lang="en-GB" b="1" i="1" kern="0" dirty="0">
                <a:solidFill>
                  <a:srgbClr val="4F81BD">
                    <a:lumMod val="75000"/>
                  </a:srgbClr>
                </a:solidFill>
              </a:rPr>
              <a:t> values, the high R</a:t>
            </a:r>
            <a:r>
              <a:rPr lang="en-GB" b="1" i="1" kern="0" baseline="-25000" dirty="0">
                <a:solidFill>
                  <a:srgbClr val="4F81BD">
                    <a:lumMod val="75000"/>
                  </a:srgbClr>
                </a:solidFill>
              </a:rPr>
              <a:t>s</a:t>
            </a:r>
            <a:r>
              <a:rPr lang="en-GB" b="1" i="1" kern="0" dirty="0">
                <a:solidFill>
                  <a:srgbClr val="4F81BD">
                    <a:lumMod val="75000"/>
                  </a:srgbClr>
                </a:solidFill>
              </a:rPr>
              <a:t> (H=0) could arise from “high-angle” grain boundaries</a:t>
            </a:r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F92BF223-0D05-4742-87A7-0B42DE636138}"/>
              </a:ext>
            </a:extLst>
          </p:cNvPr>
          <p:cNvSpPr/>
          <p:nvPr/>
        </p:nvSpPr>
        <p:spPr>
          <a:xfrm>
            <a:off x="6360339" y="1762473"/>
            <a:ext cx="581077" cy="6489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4472F6-AE72-4635-992B-CD15EDF9B064}"/>
              </a:ext>
            </a:extLst>
          </p:cNvPr>
          <p:cNvSpPr txBox="1"/>
          <p:nvPr/>
        </p:nvSpPr>
        <p:spPr>
          <a:xfrm>
            <a:off x="312163" y="291836"/>
            <a:ext cx="10645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40mm-wide D-Nano tape from batch #1 is unsuitable as low R</a:t>
            </a:r>
            <a:r>
              <a:rPr lang="en-GB" sz="2800" b="1" i="1" kern="0" baseline="-25000" dirty="0">
                <a:solidFill>
                  <a:srgbClr val="4F81BD">
                    <a:lumMod val="75000"/>
                  </a:srgbClr>
                </a:solidFill>
              </a:rPr>
              <a:t>s</a:t>
            </a: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 coating</a:t>
            </a:r>
            <a:endParaRPr lang="en-GB" sz="2800" b="1" i="1" kern="0" baseline="-25000"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296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CuadroTexto">
            <a:extLst>
              <a:ext uri="{FF2B5EF4-FFF2-40B4-BE49-F238E27FC236}">
                <a16:creationId xmlns:a16="http://schemas.microsoft.com/office/drawing/2014/main" id="{09BDADD3-2F13-4813-B7E3-349001ECB895}"/>
              </a:ext>
            </a:extLst>
          </p:cNvPr>
          <p:cNvSpPr txBox="1"/>
          <p:nvPr/>
        </p:nvSpPr>
        <p:spPr>
          <a:xfrm>
            <a:off x="1414686" y="3751568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3 – 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R&amp;D and lessons learned</a:t>
            </a:r>
            <a:endParaRPr lang="en-US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id="{155C9BD9-0C7E-429B-81AF-B4DAFB6837B4}"/>
              </a:ext>
            </a:extLst>
          </p:cNvPr>
          <p:cNvSpPr txBox="1"/>
          <p:nvPr/>
        </p:nvSpPr>
        <p:spPr>
          <a:xfrm>
            <a:off x="1414686" y="1915544"/>
            <a:ext cx="9362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002060"/>
                </a:solidFill>
                <a:cs typeface="Arial" pitchFamily="34" charset="0"/>
              </a:rPr>
              <a:t>1 – Alternatives to commercial CC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3DBAFE6E-AACA-4428-A3C8-817A7D2D48C2}"/>
              </a:ext>
            </a:extLst>
          </p:cNvPr>
          <p:cNvSpPr txBox="1"/>
          <p:nvPr/>
        </p:nvSpPr>
        <p:spPr>
          <a:xfrm>
            <a:off x="0" y="106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kern="0" dirty="0">
                <a:solidFill>
                  <a:srgbClr val="BD0000"/>
                </a:solidFill>
              </a:rPr>
              <a:t>Outline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256B6DBC-3D1A-4BFB-92FE-CAC6E90694D2}"/>
              </a:ext>
            </a:extLst>
          </p:cNvPr>
          <p:cNvSpPr/>
          <p:nvPr/>
        </p:nvSpPr>
        <p:spPr>
          <a:xfrm>
            <a:off x="2790507" y="2339236"/>
            <a:ext cx="36405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D-Nano 40 mm-wide CC tape “batch #1” </a:t>
            </a:r>
            <a:endParaRPr lang="en-GB" sz="1600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3C2E6FC4-EFE4-4D9E-95F0-9B30928F51BA}"/>
              </a:ext>
            </a:extLst>
          </p:cNvPr>
          <p:cNvSpPr/>
          <p:nvPr/>
        </p:nvSpPr>
        <p:spPr>
          <a:xfrm>
            <a:off x="2790507" y="2754104"/>
            <a:ext cx="18487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Jena YBCO thin film</a:t>
            </a:r>
            <a:endParaRPr lang="en-GB" sz="1600" dirty="0"/>
          </a:p>
        </p:txBody>
      </p:sp>
      <p:sp>
        <p:nvSpPr>
          <p:cNvPr id="10" name="1 CuadroTexto">
            <a:extLst>
              <a:ext uri="{FF2B5EF4-FFF2-40B4-BE49-F238E27FC236}">
                <a16:creationId xmlns:a16="http://schemas.microsoft.com/office/drawing/2014/main" id="{5AB72AF3-A548-4245-B94E-9045901BD809}"/>
              </a:ext>
            </a:extLst>
          </p:cNvPr>
          <p:cNvSpPr txBox="1"/>
          <p:nvPr/>
        </p:nvSpPr>
        <p:spPr>
          <a:xfrm>
            <a:off x="1414686" y="3143210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2 – Coating a RADES cavity </a:t>
            </a:r>
          </a:p>
        </p:txBody>
      </p:sp>
      <p:sp>
        <p:nvSpPr>
          <p:cNvPr id="12" name="2 CuadroTexto">
            <a:extLst>
              <a:ext uri="{FF2B5EF4-FFF2-40B4-BE49-F238E27FC236}">
                <a16:creationId xmlns:a16="http://schemas.microsoft.com/office/drawing/2014/main" id="{03AC9140-1E2F-4C60-B453-DC09F59358EB}"/>
              </a:ext>
            </a:extLst>
          </p:cNvPr>
          <p:cNvSpPr txBox="1"/>
          <p:nvPr/>
        </p:nvSpPr>
        <p:spPr>
          <a:xfrm>
            <a:off x="1413080" y="5107125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4 – </a:t>
            </a:r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Plan of action</a:t>
            </a:r>
            <a:endParaRPr lang="en-US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6684F0B1-AD8F-4DDA-9BEF-77C0294A3D0B}"/>
              </a:ext>
            </a:extLst>
          </p:cNvPr>
          <p:cNvSpPr/>
          <p:nvPr/>
        </p:nvSpPr>
        <p:spPr>
          <a:xfrm>
            <a:off x="2942907" y="4243437"/>
            <a:ext cx="15680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Solder thickness</a:t>
            </a:r>
            <a:endParaRPr lang="en-GB" sz="1600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9068D266-CF2E-4301-8809-1F26EA5D4D09}"/>
              </a:ext>
            </a:extLst>
          </p:cNvPr>
          <p:cNvSpPr/>
          <p:nvPr/>
        </p:nvSpPr>
        <p:spPr>
          <a:xfrm>
            <a:off x="2942907" y="4658305"/>
            <a:ext cx="20902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002060"/>
                </a:solidFill>
                <a:cs typeface="Arial" pitchFamily="34" charset="0"/>
              </a:rPr>
              <a:t>Pressure homogeneity</a:t>
            </a:r>
            <a:endParaRPr lang="en-GB" sz="1600" dirty="0"/>
          </a:p>
        </p:txBody>
      </p:sp>
      <p:sp>
        <p:nvSpPr>
          <p:cNvPr id="13" name="Rectangle 14">
            <a:extLst>
              <a:ext uri="{FF2B5EF4-FFF2-40B4-BE49-F238E27FC236}">
                <a16:creationId xmlns:a16="http://schemas.microsoft.com/office/drawing/2014/main" id="{406A7131-BB0B-4A6E-96DE-18A79095DB50}"/>
              </a:ext>
            </a:extLst>
          </p:cNvPr>
          <p:cNvSpPr/>
          <p:nvPr/>
        </p:nvSpPr>
        <p:spPr>
          <a:xfrm>
            <a:off x="966722" y="3106432"/>
            <a:ext cx="9141614" cy="2591724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4">
            <a:extLst>
              <a:ext uri="{FF2B5EF4-FFF2-40B4-BE49-F238E27FC236}">
                <a16:creationId xmlns:a16="http://schemas.microsoft.com/office/drawing/2014/main" id="{002E4B01-B5B9-4CD6-ADFC-6A6CF2B518A7}"/>
              </a:ext>
            </a:extLst>
          </p:cNvPr>
          <p:cNvSpPr/>
          <p:nvPr/>
        </p:nvSpPr>
        <p:spPr>
          <a:xfrm>
            <a:off x="966722" y="2315654"/>
            <a:ext cx="9141614" cy="40011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363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>
            <a:extLst>
              <a:ext uri="{FF2B5EF4-FFF2-40B4-BE49-F238E27FC236}">
                <a16:creationId xmlns:a16="http://schemas.microsoft.com/office/drawing/2014/main" id="{0C691D8F-6FC4-4B05-ADD7-34EC5DAEF4BB}"/>
              </a:ext>
            </a:extLst>
          </p:cNvPr>
          <p:cNvSpPr txBox="1"/>
          <p:nvPr/>
        </p:nvSpPr>
        <p:spPr>
          <a:xfrm>
            <a:off x="312163" y="291836"/>
            <a:ext cx="67906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YBCO thin film* shows encouraging results…</a:t>
            </a:r>
            <a:endParaRPr lang="en-GB" sz="2800" b="1" i="1" kern="0" baseline="-250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10" name="TextBox 15">
            <a:extLst>
              <a:ext uri="{FF2B5EF4-FFF2-40B4-BE49-F238E27FC236}">
                <a16:creationId xmlns:a16="http://schemas.microsoft.com/office/drawing/2014/main" id="{CAEF65E5-5696-4EB9-994F-0EA4879DEF87}"/>
              </a:ext>
            </a:extLst>
          </p:cNvPr>
          <p:cNvSpPr txBox="1"/>
          <p:nvPr/>
        </p:nvSpPr>
        <p:spPr>
          <a:xfrm>
            <a:off x="9025794" y="6303550"/>
            <a:ext cx="31293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kern="0" dirty="0">
                <a:solidFill>
                  <a:srgbClr val="4F81BD">
                    <a:lumMod val="75000"/>
                  </a:srgbClr>
                </a:solidFill>
              </a:rPr>
              <a:t>*</a:t>
            </a:r>
            <a:r>
              <a:rPr lang="en-GB" sz="1400" b="1" i="1" kern="0" dirty="0" err="1">
                <a:solidFill>
                  <a:srgbClr val="4F81BD">
                    <a:lumMod val="75000"/>
                  </a:srgbClr>
                </a:solidFill>
              </a:rPr>
              <a:t>MgO</a:t>
            </a:r>
            <a:r>
              <a:rPr lang="en-GB" sz="1400" b="1" i="1" kern="0" baseline="30000" dirty="0" err="1">
                <a:solidFill>
                  <a:srgbClr val="4F81BD">
                    <a:lumMod val="75000"/>
                  </a:srgbClr>
                </a:solidFill>
              </a:rPr>
              <a:t>SC</a:t>
            </a:r>
            <a:r>
              <a:rPr lang="en-GB" sz="1400" b="1" i="1" kern="0" dirty="0">
                <a:solidFill>
                  <a:srgbClr val="4F81BD">
                    <a:lumMod val="75000"/>
                  </a:srgbClr>
                </a:solidFill>
              </a:rPr>
              <a:t> /YBCO</a:t>
            </a:r>
            <a:r>
              <a:rPr lang="en-GB" sz="1400" b="1" i="1" kern="0" baseline="30000" dirty="0">
                <a:solidFill>
                  <a:srgbClr val="4F81BD">
                    <a:lumMod val="75000"/>
                  </a:srgbClr>
                </a:solidFill>
              </a:rPr>
              <a:t>15nm</a:t>
            </a:r>
            <a:r>
              <a:rPr lang="en-GB" sz="1400" b="1" i="1" kern="0" dirty="0">
                <a:solidFill>
                  <a:srgbClr val="4F81BD">
                    <a:lumMod val="75000"/>
                  </a:srgbClr>
                </a:solidFill>
              </a:rPr>
              <a:t> /STO</a:t>
            </a:r>
            <a:r>
              <a:rPr lang="en-GB" sz="1400" b="1" i="1" kern="0" baseline="30000" dirty="0">
                <a:solidFill>
                  <a:srgbClr val="4F81BD">
                    <a:lumMod val="75000"/>
                  </a:srgbClr>
                </a:solidFill>
              </a:rPr>
              <a:t>20nm</a:t>
            </a:r>
            <a:r>
              <a:rPr lang="en-GB" sz="1400" b="1" i="1" kern="0" dirty="0">
                <a:solidFill>
                  <a:srgbClr val="4F81BD">
                    <a:lumMod val="75000"/>
                  </a:srgbClr>
                </a:solidFill>
              </a:rPr>
              <a:t> /YBCO</a:t>
            </a:r>
            <a:r>
              <a:rPr lang="en-GB" sz="1400" b="1" i="1" kern="0" baseline="30000" dirty="0">
                <a:solidFill>
                  <a:srgbClr val="4F81BD">
                    <a:lumMod val="75000"/>
                  </a:srgbClr>
                </a:solidFill>
              </a:rPr>
              <a:t>400nm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B122A8E4-5DB1-4E2D-A0BB-088EC90B184B}"/>
              </a:ext>
            </a:extLst>
          </p:cNvPr>
          <p:cNvGrpSpPr>
            <a:grpSpLocks noChangeAspect="1"/>
          </p:cNvGrpSpPr>
          <p:nvPr/>
        </p:nvGrpSpPr>
        <p:grpSpPr>
          <a:xfrm>
            <a:off x="317857" y="1141507"/>
            <a:ext cx="2953098" cy="2376000"/>
            <a:chOff x="458267" y="1249847"/>
            <a:chExt cx="3286524" cy="2644267"/>
          </a:xfrm>
        </p:grpSpPr>
        <p:pic>
          <p:nvPicPr>
            <p:cNvPr id="15" name="Picture 25" descr="A graph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C83FDEC5-4B82-48E1-A237-3C62C46523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3" t="7355" r="9226" b="5176"/>
            <a:stretch/>
          </p:blipFill>
          <p:spPr>
            <a:xfrm>
              <a:off x="458267" y="1249847"/>
              <a:ext cx="3286524" cy="2476206"/>
            </a:xfrm>
            <a:prstGeom prst="rect">
              <a:avLst/>
            </a:prstGeom>
          </p:spPr>
        </p:pic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id="{EE700576-51A4-499F-A81B-FF52DAC79CB8}"/>
                </a:ext>
              </a:extLst>
            </p:cNvPr>
            <p:cNvSpPr txBox="1"/>
            <p:nvPr/>
          </p:nvSpPr>
          <p:spPr>
            <a:xfrm>
              <a:off x="1869260" y="3617115"/>
              <a:ext cx="5886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>
                  <a:latin typeface="Symbol" panose="05050102010706020507" pitchFamily="18" charset="2"/>
                </a:rPr>
                <a:t>m</a:t>
              </a:r>
              <a:r>
                <a:rPr lang="es-ES" sz="1200" baseline="-25000" dirty="0"/>
                <a:t>0</a:t>
              </a:r>
              <a:r>
                <a:rPr lang="es-ES" sz="1200" i="1" dirty="0"/>
                <a:t>H</a:t>
              </a:r>
              <a:r>
                <a:rPr lang="es-ES" sz="1200" dirty="0"/>
                <a:t>(T)</a:t>
              </a:r>
              <a:endParaRPr lang="en-GB" sz="1200" dirty="0"/>
            </a:p>
          </p:txBody>
        </p:sp>
      </p:grpSp>
      <p:grpSp>
        <p:nvGrpSpPr>
          <p:cNvPr id="22" name="Grupo 21">
            <a:extLst>
              <a:ext uri="{FF2B5EF4-FFF2-40B4-BE49-F238E27FC236}">
                <a16:creationId xmlns:a16="http://schemas.microsoft.com/office/drawing/2014/main" id="{ECC7C410-6A4B-45E7-8FA2-6C0319D3909A}"/>
              </a:ext>
            </a:extLst>
          </p:cNvPr>
          <p:cNvGrpSpPr>
            <a:grpSpLocks noChangeAspect="1"/>
          </p:cNvGrpSpPr>
          <p:nvPr/>
        </p:nvGrpSpPr>
        <p:grpSpPr>
          <a:xfrm>
            <a:off x="3522519" y="1124573"/>
            <a:ext cx="2884030" cy="2376000"/>
            <a:chOff x="4275036" y="1205644"/>
            <a:chExt cx="3149410" cy="2594635"/>
          </a:xfrm>
        </p:grpSpPr>
        <p:pic>
          <p:nvPicPr>
            <p:cNvPr id="14" name="Picture 24" descr="A graph of a graph&#10;&#10;Description automatically generated">
              <a:extLst>
                <a:ext uri="{FF2B5EF4-FFF2-40B4-BE49-F238E27FC236}">
                  <a16:creationId xmlns:a16="http://schemas.microsoft.com/office/drawing/2014/main" id="{CD76A38E-67BB-4F6D-96C7-F42884BFA7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25" t="7492" r="9396" b="5609"/>
            <a:stretch/>
          </p:blipFill>
          <p:spPr>
            <a:xfrm>
              <a:off x="4275036" y="1205644"/>
              <a:ext cx="3149410" cy="2415464"/>
            </a:xfrm>
            <a:prstGeom prst="rect">
              <a:avLst/>
            </a:prstGeom>
          </p:spPr>
        </p:pic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4C75DF34-9D8F-4013-A01E-7EC91531EBE3}"/>
                </a:ext>
              </a:extLst>
            </p:cNvPr>
            <p:cNvSpPr txBox="1"/>
            <p:nvPr/>
          </p:nvSpPr>
          <p:spPr>
            <a:xfrm>
              <a:off x="5589470" y="3523280"/>
              <a:ext cx="5886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>
                  <a:latin typeface="Symbol" panose="05050102010706020507" pitchFamily="18" charset="2"/>
                </a:rPr>
                <a:t>m</a:t>
              </a:r>
              <a:r>
                <a:rPr lang="es-ES" sz="1200" baseline="-25000" dirty="0"/>
                <a:t>0</a:t>
              </a:r>
              <a:r>
                <a:rPr lang="es-ES" sz="1200" i="1" dirty="0"/>
                <a:t>H</a:t>
              </a:r>
              <a:r>
                <a:rPr lang="es-ES" sz="1200" dirty="0"/>
                <a:t>(T)</a:t>
              </a:r>
              <a:endParaRPr lang="en-GB" sz="1200" dirty="0"/>
            </a:p>
          </p:txBody>
        </p:sp>
      </p:grpSp>
      <p:grpSp>
        <p:nvGrpSpPr>
          <p:cNvPr id="23" name="Grupo 22">
            <a:extLst>
              <a:ext uri="{FF2B5EF4-FFF2-40B4-BE49-F238E27FC236}">
                <a16:creationId xmlns:a16="http://schemas.microsoft.com/office/drawing/2014/main" id="{2D736FCA-7EC6-4321-B55D-206BA7B376E4}"/>
              </a:ext>
            </a:extLst>
          </p:cNvPr>
          <p:cNvGrpSpPr>
            <a:grpSpLocks noChangeAspect="1"/>
          </p:cNvGrpSpPr>
          <p:nvPr/>
        </p:nvGrpSpPr>
        <p:grpSpPr>
          <a:xfrm>
            <a:off x="6665012" y="1073773"/>
            <a:ext cx="2989069" cy="2376000"/>
            <a:chOff x="7826292" y="1156773"/>
            <a:chExt cx="3381177" cy="2687685"/>
          </a:xfrm>
        </p:grpSpPr>
        <p:pic>
          <p:nvPicPr>
            <p:cNvPr id="13" name="Picture 23" descr="A graph of a graph&#10;&#10;Description automatically generated">
              <a:extLst>
                <a:ext uri="{FF2B5EF4-FFF2-40B4-BE49-F238E27FC236}">
                  <a16:creationId xmlns:a16="http://schemas.microsoft.com/office/drawing/2014/main" id="{AA67293C-2C57-4551-B70F-2704582C72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14" t="5628" r="7008" b="5175"/>
            <a:stretch/>
          </p:blipFill>
          <p:spPr>
            <a:xfrm>
              <a:off x="7826292" y="1156773"/>
              <a:ext cx="3381177" cy="2525078"/>
            </a:xfrm>
            <a:prstGeom prst="rect">
              <a:avLst/>
            </a:prstGeom>
          </p:spPr>
        </p:pic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62DB844F-EAF5-49A3-B287-6C7E8E629813}"/>
                </a:ext>
              </a:extLst>
            </p:cNvPr>
            <p:cNvSpPr txBox="1"/>
            <p:nvPr/>
          </p:nvSpPr>
          <p:spPr>
            <a:xfrm>
              <a:off x="9247354" y="3567459"/>
              <a:ext cx="5886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>
                  <a:latin typeface="Symbol" panose="05050102010706020507" pitchFamily="18" charset="2"/>
                </a:rPr>
                <a:t>m</a:t>
              </a:r>
              <a:r>
                <a:rPr lang="es-ES" sz="1200" baseline="-25000" dirty="0"/>
                <a:t>0</a:t>
              </a:r>
              <a:r>
                <a:rPr lang="es-ES" sz="1200" i="1" dirty="0"/>
                <a:t>H</a:t>
              </a:r>
              <a:r>
                <a:rPr lang="es-ES" sz="1200" dirty="0"/>
                <a:t>(T)</a:t>
              </a:r>
              <a:endParaRPr lang="en-GB" sz="1200" dirty="0"/>
            </a:p>
          </p:txBody>
        </p:sp>
      </p:grpSp>
      <p:grpSp>
        <p:nvGrpSpPr>
          <p:cNvPr id="26" name="Grupo 25">
            <a:extLst>
              <a:ext uri="{FF2B5EF4-FFF2-40B4-BE49-F238E27FC236}">
                <a16:creationId xmlns:a16="http://schemas.microsoft.com/office/drawing/2014/main" id="{B92865B4-5DBE-4B1B-8357-EA77EFE72362}"/>
              </a:ext>
            </a:extLst>
          </p:cNvPr>
          <p:cNvGrpSpPr>
            <a:grpSpLocks noChangeAspect="1"/>
          </p:cNvGrpSpPr>
          <p:nvPr/>
        </p:nvGrpSpPr>
        <p:grpSpPr>
          <a:xfrm>
            <a:off x="6734491" y="3576317"/>
            <a:ext cx="2895486" cy="2376000"/>
            <a:chOff x="7774762" y="3746249"/>
            <a:chExt cx="3286525" cy="2696882"/>
          </a:xfrm>
        </p:grpSpPr>
        <p:pic>
          <p:nvPicPr>
            <p:cNvPr id="16" name="Picture 26" descr="A graph of a graph&#10;&#10;Description automatically generated">
              <a:extLst>
                <a:ext uri="{FF2B5EF4-FFF2-40B4-BE49-F238E27FC236}">
                  <a16:creationId xmlns:a16="http://schemas.microsoft.com/office/drawing/2014/main" id="{494B27BB-1AD5-4813-A70A-2982FBFCBC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08" t="5030" r="8821" b="5774"/>
            <a:stretch/>
          </p:blipFill>
          <p:spPr>
            <a:xfrm>
              <a:off x="7774762" y="3746249"/>
              <a:ext cx="3286525" cy="2525078"/>
            </a:xfrm>
            <a:prstGeom prst="rect">
              <a:avLst/>
            </a:prstGeom>
          </p:spPr>
        </p:pic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F75E7100-2105-45DE-92C9-CFF8160570B4}"/>
                </a:ext>
              </a:extLst>
            </p:cNvPr>
            <p:cNvSpPr txBox="1"/>
            <p:nvPr/>
          </p:nvSpPr>
          <p:spPr>
            <a:xfrm>
              <a:off x="9437115" y="6166132"/>
              <a:ext cx="5886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>
                  <a:latin typeface="Symbol" panose="05050102010706020507" pitchFamily="18" charset="2"/>
                </a:rPr>
                <a:t>m</a:t>
              </a:r>
              <a:r>
                <a:rPr lang="es-ES" sz="1200" baseline="-25000" dirty="0"/>
                <a:t>0</a:t>
              </a:r>
              <a:r>
                <a:rPr lang="es-ES" sz="1200" i="1" dirty="0"/>
                <a:t>H</a:t>
              </a:r>
              <a:r>
                <a:rPr lang="es-ES" sz="1200" dirty="0"/>
                <a:t>(T)</a:t>
              </a:r>
              <a:endParaRPr lang="en-GB" sz="1200" dirty="0"/>
            </a:p>
          </p:txBody>
        </p:sp>
      </p:grpSp>
      <p:grpSp>
        <p:nvGrpSpPr>
          <p:cNvPr id="25" name="Grupo 24">
            <a:extLst>
              <a:ext uri="{FF2B5EF4-FFF2-40B4-BE49-F238E27FC236}">
                <a16:creationId xmlns:a16="http://schemas.microsoft.com/office/drawing/2014/main" id="{1E8FEF33-741A-453D-8A79-C5624D6C56C7}"/>
              </a:ext>
            </a:extLst>
          </p:cNvPr>
          <p:cNvGrpSpPr>
            <a:grpSpLocks noChangeAspect="1"/>
          </p:cNvGrpSpPr>
          <p:nvPr/>
        </p:nvGrpSpPr>
        <p:grpSpPr>
          <a:xfrm>
            <a:off x="3388461" y="3618652"/>
            <a:ext cx="3080223" cy="2376000"/>
            <a:chOff x="4135324" y="3919404"/>
            <a:chExt cx="3286525" cy="2535136"/>
          </a:xfrm>
        </p:grpSpPr>
        <p:pic>
          <p:nvPicPr>
            <p:cNvPr id="11" name="Picture 21" descr="A graph of a graph&#10;&#10;Description automatically generated">
              <a:extLst>
                <a:ext uri="{FF2B5EF4-FFF2-40B4-BE49-F238E27FC236}">
                  <a16:creationId xmlns:a16="http://schemas.microsoft.com/office/drawing/2014/main" id="{4FB9A297-FB57-43FA-9DD7-8180FF10DD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51" r="7737" b="5814"/>
            <a:stretch/>
          </p:blipFill>
          <p:spPr>
            <a:xfrm>
              <a:off x="4135324" y="3919404"/>
              <a:ext cx="3286525" cy="2351923"/>
            </a:xfrm>
            <a:prstGeom prst="rect">
              <a:avLst/>
            </a:prstGeom>
          </p:spPr>
        </p:pic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A1EE3A8D-87B5-4872-B441-15A0AD060C26}"/>
                </a:ext>
              </a:extLst>
            </p:cNvPr>
            <p:cNvSpPr txBox="1"/>
            <p:nvPr/>
          </p:nvSpPr>
          <p:spPr>
            <a:xfrm>
              <a:off x="5575905" y="6177541"/>
              <a:ext cx="5886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>
                  <a:latin typeface="Symbol" panose="05050102010706020507" pitchFamily="18" charset="2"/>
                </a:rPr>
                <a:t>m</a:t>
              </a:r>
              <a:r>
                <a:rPr lang="es-ES" sz="1200" baseline="-25000" dirty="0"/>
                <a:t>0</a:t>
              </a:r>
              <a:r>
                <a:rPr lang="es-ES" sz="1200" i="1" dirty="0"/>
                <a:t>H</a:t>
              </a:r>
              <a:r>
                <a:rPr lang="es-ES" sz="1200" dirty="0"/>
                <a:t>(T)</a:t>
              </a:r>
              <a:endParaRPr lang="en-GB" sz="1200" dirty="0"/>
            </a:p>
          </p:txBody>
        </p:sp>
      </p:grpSp>
      <p:grpSp>
        <p:nvGrpSpPr>
          <p:cNvPr id="24" name="Grupo 23">
            <a:extLst>
              <a:ext uri="{FF2B5EF4-FFF2-40B4-BE49-F238E27FC236}">
                <a16:creationId xmlns:a16="http://schemas.microsoft.com/office/drawing/2014/main" id="{FA18DA2B-07C6-45E5-AE52-5B76A64C6C65}"/>
              </a:ext>
            </a:extLst>
          </p:cNvPr>
          <p:cNvGrpSpPr>
            <a:grpSpLocks noChangeAspect="1"/>
          </p:cNvGrpSpPr>
          <p:nvPr/>
        </p:nvGrpSpPr>
        <p:grpSpPr>
          <a:xfrm>
            <a:off x="347941" y="3612435"/>
            <a:ext cx="2901220" cy="2376000"/>
            <a:chOff x="420617" y="3931086"/>
            <a:chExt cx="3286524" cy="2691550"/>
          </a:xfrm>
        </p:grpSpPr>
        <p:pic>
          <p:nvPicPr>
            <p:cNvPr id="12" name="Picture 22" descr="A graph of a graph&#10;&#10;Description automatically generated">
              <a:extLst>
                <a:ext uri="{FF2B5EF4-FFF2-40B4-BE49-F238E27FC236}">
                  <a16:creationId xmlns:a16="http://schemas.microsoft.com/office/drawing/2014/main" id="{65A0F296-35EE-4D9C-8B36-4A6FE73ED9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3" t="5628" r="9226" b="5805"/>
            <a:stretch/>
          </p:blipFill>
          <p:spPr>
            <a:xfrm>
              <a:off x="420617" y="3931086"/>
              <a:ext cx="3286524" cy="2507270"/>
            </a:xfrm>
            <a:prstGeom prst="rect">
              <a:avLst/>
            </a:prstGeom>
          </p:spPr>
        </p:pic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C6529882-A53C-4E07-92AE-1C3F65D770D6}"/>
                </a:ext>
              </a:extLst>
            </p:cNvPr>
            <p:cNvSpPr txBox="1"/>
            <p:nvPr/>
          </p:nvSpPr>
          <p:spPr>
            <a:xfrm>
              <a:off x="1824691" y="6345637"/>
              <a:ext cx="5886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>
                  <a:latin typeface="Symbol" panose="05050102010706020507" pitchFamily="18" charset="2"/>
                </a:rPr>
                <a:t>m</a:t>
              </a:r>
              <a:r>
                <a:rPr lang="es-ES" sz="1200" baseline="-25000" dirty="0"/>
                <a:t>0</a:t>
              </a:r>
              <a:r>
                <a:rPr lang="es-ES" sz="1200" i="1" dirty="0"/>
                <a:t>H</a:t>
              </a:r>
              <a:r>
                <a:rPr lang="es-ES" sz="1200" dirty="0"/>
                <a:t>(T)</a:t>
              </a:r>
              <a:endParaRPr lang="en-GB" sz="1200" dirty="0"/>
            </a:p>
          </p:txBody>
        </p:sp>
      </p:grpSp>
      <p:pic>
        <p:nvPicPr>
          <p:cNvPr id="29" name="Imagen 28">
            <a:extLst>
              <a:ext uri="{FF2B5EF4-FFF2-40B4-BE49-F238E27FC236}">
                <a16:creationId xmlns:a16="http://schemas.microsoft.com/office/drawing/2014/main" id="{32FACD44-0AFC-4292-AB29-EF9D65B6E23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8007" y="95861"/>
            <a:ext cx="2157583" cy="719195"/>
          </a:xfrm>
          <a:prstGeom prst="rect">
            <a:avLst/>
          </a:prstGeom>
        </p:spPr>
      </p:pic>
      <p:pic>
        <p:nvPicPr>
          <p:cNvPr id="30" name="Image 4" descr="logoBadgeWeb.eps">
            <a:extLst>
              <a:ext uri="{FF2B5EF4-FFF2-40B4-BE49-F238E27FC236}">
                <a16:creationId xmlns:a16="http://schemas.microsoft.com/office/drawing/2014/main" id="{F3F6D661-BC1F-4B09-B9BB-DF09A33CC8C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/>
        </p:blipFill>
        <p:spPr>
          <a:xfrm>
            <a:off x="10771423" y="815056"/>
            <a:ext cx="1293986" cy="1440000"/>
          </a:xfrm>
          <a:prstGeom prst="rect">
            <a:avLst/>
          </a:prstGeom>
        </p:spPr>
      </p:pic>
      <p:sp>
        <p:nvSpPr>
          <p:cNvPr id="31" name="Rectangle 75">
            <a:extLst>
              <a:ext uri="{FF2B5EF4-FFF2-40B4-BE49-F238E27FC236}">
                <a16:creationId xmlns:a16="http://schemas.microsoft.com/office/drawing/2014/main" id="{2526EE5C-1AFB-4138-B6E4-B11BBFA4636D}"/>
              </a:ext>
            </a:extLst>
          </p:cNvPr>
          <p:cNvSpPr/>
          <p:nvPr/>
        </p:nvSpPr>
        <p:spPr>
          <a:xfrm>
            <a:off x="1331598" y="1059688"/>
            <a:ext cx="20890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900" i="1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&amp; n</a:t>
            </a:r>
            <a:r>
              <a:rPr lang="es-ES" sz="900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8 GHz</a:t>
            </a:r>
            <a:endParaRPr lang="en-US" sz="900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32" name="Rectangle 75">
            <a:extLst>
              <a:ext uri="{FF2B5EF4-FFF2-40B4-BE49-F238E27FC236}">
                <a16:creationId xmlns:a16="http://schemas.microsoft.com/office/drawing/2014/main" id="{0B842737-BA13-469E-A5AB-CE0FC32FBF24}"/>
              </a:ext>
            </a:extLst>
          </p:cNvPr>
          <p:cNvSpPr/>
          <p:nvPr/>
        </p:nvSpPr>
        <p:spPr>
          <a:xfrm>
            <a:off x="4481333" y="1046450"/>
            <a:ext cx="20890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900" i="1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&amp; n</a:t>
            </a:r>
            <a:r>
              <a:rPr lang="es-ES" sz="900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8 GHz</a:t>
            </a:r>
            <a:endParaRPr lang="en-US" sz="900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33" name="Rectangle 75">
            <a:extLst>
              <a:ext uri="{FF2B5EF4-FFF2-40B4-BE49-F238E27FC236}">
                <a16:creationId xmlns:a16="http://schemas.microsoft.com/office/drawing/2014/main" id="{F317CFB6-5891-4645-B856-A967C959AA6C}"/>
              </a:ext>
            </a:extLst>
          </p:cNvPr>
          <p:cNvSpPr/>
          <p:nvPr/>
        </p:nvSpPr>
        <p:spPr>
          <a:xfrm>
            <a:off x="7681635" y="1038881"/>
            <a:ext cx="20890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900" i="1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&amp; n</a:t>
            </a:r>
            <a:r>
              <a:rPr lang="es-ES" sz="900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8 GHz</a:t>
            </a:r>
            <a:endParaRPr lang="en-US" sz="900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34" name="Rectangle 75">
            <a:extLst>
              <a:ext uri="{FF2B5EF4-FFF2-40B4-BE49-F238E27FC236}">
                <a16:creationId xmlns:a16="http://schemas.microsoft.com/office/drawing/2014/main" id="{EC9A618E-8BE4-4671-9E53-0446C2CE595C}"/>
              </a:ext>
            </a:extLst>
          </p:cNvPr>
          <p:cNvSpPr/>
          <p:nvPr/>
        </p:nvSpPr>
        <p:spPr>
          <a:xfrm>
            <a:off x="7702772" y="3553239"/>
            <a:ext cx="20890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900" i="1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&amp; n</a:t>
            </a:r>
            <a:r>
              <a:rPr lang="es-ES" sz="900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8 GHz</a:t>
            </a:r>
            <a:endParaRPr lang="en-US" sz="900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35" name="Rectangle 75">
            <a:extLst>
              <a:ext uri="{FF2B5EF4-FFF2-40B4-BE49-F238E27FC236}">
                <a16:creationId xmlns:a16="http://schemas.microsoft.com/office/drawing/2014/main" id="{A7538B27-C8DF-4C77-85BC-5915EADF1E12}"/>
              </a:ext>
            </a:extLst>
          </p:cNvPr>
          <p:cNvSpPr/>
          <p:nvPr/>
        </p:nvSpPr>
        <p:spPr>
          <a:xfrm>
            <a:off x="4497530" y="3566852"/>
            <a:ext cx="20890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900" i="1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&amp; n</a:t>
            </a:r>
            <a:r>
              <a:rPr lang="es-ES" sz="900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8 GHz</a:t>
            </a:r>
            <a:endParaRPr lang="en-US" sz="900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36" name="Rectangle 75">
            <a:extLst>
              <a:ext uri="{FF2B5EF4-FFF2-40B4-BE49-F238E27FC236}">
                <a16:creationId xmlns:a16="http://schemas.microsoft.com/office/drawing/2014/main" id="{A62D998B-B32A-4756-9B00-4A4B5936D2EA}"/>
              </a:ext>
            </a:extLst>
          </p:cNvPr>
          <p:cNvSpPr/>
          <p:nvPr/>
        </p:nvSpPr>
        <p:spPr>
          <a:xfrm>
            <a:off x="1337628" y="3581499"/>
            <a:ext cx="20890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900" i="1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&amp; n</a:t>
            </a:r>
            <a:r>
              <a:rPr lang="es-ES" sz="900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8 GHz</a:t>
            </a:r>
            <a:endParaRPr lang="en-US" sz="900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37" name="TextBox 15">
            <a:extLst>
              <a:ext uri="{FF2B5EF4-FFF2-40B4-BE49-F238E27FC236}">
                <a16:creationId xmlns:a16="http://schemas.microsoft.com/office/drawing/2014/main" id="{974AE468-0D79-47C0-8F4B-44B9CAE96E8E}"/>
              </a:ext>
            </a:extLst>
          </p:cNvPr>
          <p:cNvSpPr txBox="1"/>
          <p:nvPr/>
        </p:nvSpPr>
        <p:spPr>
          <a:xfrm>
            <a:off x="3351705" y="6088107"/>
            <a:ext cx="4402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…when compared to best CC</a:t>
            </a:r>
            <a:endParaRPr lang="en-GB" sz="2800" b="1" i="1" kern="0" baseline="-25000"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2852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6|2.7|6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5|2.6|4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0.0.x&quot; formatVersion=&quot;2.0.0.0&quot; version=&quot;6.0.0.405&quot;&gt;&#10;  &lt;VersionInformation&gt;&#10;    &lt;Version&gt;1&lt;/Version&gt;&#10;  &lt;/VersionInformation&gt;&#10;  &lt;Entity&gt;/result/feature/pg7&lt;/Entity&gt;&#10;  &lt;Tag&gt;pg7&lt;/Tag&gt;&#10;  &lt;Node&gt;Results &amp;gt; 3D Plot Group 7&lt;/Node&gt;&#10;  &lt;LinkType&gt;Image&lt;/LinkType&gt;&#10;  &lt;ModelLink directoryType=&quot;none&quot;&gt;C:\Users\guilh\My Documents\ICMAB Guilherme\COMSOL Simulations\TransverseCurrent_2cm.mph&lt;/ModelLink&gt;&#10;  &lt;LocalPath&gt;TransverseCurrent_2cm.mph&lt;/LocalPath&gt;&#10;  &lt;SDim&gt;3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n&quot; /&gt;&#10;    &lt;Property name=&quot;aspectratio&quot; type=&quot;real&quot; value=&quot;1.3333333333333333&quot; /&gt;&#10;    &lt;Property name=&quot;width&quot; type=&quot;real&quot; value=&quot;400&quot; /&gt;&#10;    &lt;Property name=&quot;height&quot; type=&quot;real&quot; value=&quot;300&quot; /&gt;&#10;    &lt;Property name=&quot;resolution&quot; type=&quot;integer&quot; value=&quot;200&quot; /&gt;&#10;    &lt;Property name=&quot;sizedesc&quot; type=&quot;string&quot; value=&quot;3150 x 2362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034 x 74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034&quot; /&gt;&#10;    &lt;Property name=&quot;screenheightpx&quot; type=&quot;integer&quot; value=&quot;74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3D Plot Group 7 &amp;gt; Arrow Volume 1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n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3&quot; /&gt;&#10;    &lt;Property name=&quot;options3d&quot; type=&quot;group&quot; value=&quot;on&quot; /&gt;&#10;    &lt;Property name=&quot;fontsize&quot; type=&quot;integer&quot; value=&quot;12&quot; /&gt;&#10;    &lt;Property name=&quot;colortheme&quot; type=&quot;string&quot; value=&quot;globaltheme&quot; /&gt;&#10;    &lt;Property name=&quot;background&quot; type=&quot;group&quot; value=&quot;transparent&quot; /&gt;&#10;    &lt;Property name=&quot;title3d&quot; type=&quot;bool&quot; value=&quot;off&quot; /&gt;&#10;    &lt;Property name=&quot;legend3d&quot; type=&quot;bool&quot; value=&quot;off&quot; /&gt;&#10;    &lt;Property name=&quot;logo3d&quot; type=&quot;bool&quot; value=&quot;off&quot; /&gt;&#10;    &lt;Property name=&quot;axisorientation&quot; type=&quot;bool&quot; value=&quot;off&quot; /&gt;&#10;    &lt;Property name=&quot;grid&quot; type=&quot;bool&quot; value=&quot;off&quot; /&gt;&#10;  &lt;/PropSet&gt;&#10;  &lt;PropSet id=&quot;view&quot;&gt;&#10;    &lt;Property name=&quot;renderwireframe&quot; type=&quot;bool&quot; value=&quot;off&quot; /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n&quot; /&gt;&#10;    &lt;Property name=&quot;rendermesh&quot; type=&quot;bool&quot; value=&quot;on&quot; /&gt;&#10;    &lt;Property name=&quot;showaxisorientation&quot; type=&quot;bool&quot; value=&quot;on&quot; /&gt;&#10;    &lt;Property name=&quot;showunits&quot; type=&quot;bool&quot; value=&quot;on&quot; /&gt;&#10;    &lt;Property name=&quot;plotgroupunits&quot; type=&quot;stringarray&quot; value=&quot;, , &quot; /&gt;&#10;    &lt;Property name=&quot;locked&quot; type=&quot;bool&quot; value=&quot;off&quot; /&gt;&#10;    &lt;Property name=&quot;rotcenlocked&quot; type=&quot;bool&quot; value=&quot;off&quot; /&gt;&#10;    &lt;Property name=&quot;istemporary&quot; type=&quot;bool&quot; value=&quot;off&quot; /&gt;&#10;    &lt;Property name=&quot;scenelight&quot; type=&quot;group&quot; value=&quot;on&quot; /&gt;&#10;    &lt;Property name=&quot;totlightintensity&quot; type=&quot;real&quot; value=&quot;1.0&quot; /&gt;&#10;    &lt;Property name=&quot;usediffuse&quot; type=&quot;bool&quot; value=&quot;on&quot; /&gt;&#10;    &lt;Property name=&quot;usespecular&quot; type=&quot;bool&quot; value=&quot;on&quot; /&gt;&#10;    &lt;Property name=&quot;globalambient&quot; type=&quot;group&quot; value=&quot;on&quot; /&gt;&#10;    &lt;Property name=&quot;totambient&quot; type=&quot;real&quot; value=&quot;0.3&quot; /&gt;&#10;    &lt;Property name=&quot;ambientcolor&quot; type=&quot;group&quot; value=&quot;white&quot; /&gt;&#10;    &lt;Property name=&quot;customambientcolor&quot; type=&quot;realarray&quot; value=&quot;1, 1, 1&quot; /&gt;&#10;    &lt;Property name=&quot;ssao&quot; type=&quot;group&quot; value=&quot;off&quot; /&gt;&#10;    &lt;Property name=&quot;ssaoradiustype&quot; type=&quot;group&quot; value=&quot;relative&quot; /&gt;&#10;    &lt;Property name=&quot;ssaoradiusrelative&quot; type=&quot;real&quot; value=&quot;0.4&quot; /&gt;&#10;    &lt;Property name=&quot;ssaoradiusexplicit&quot; type=&quot;real&quot; value=&quot;0.4&quot; /&gt;&#10;    &lt;Property name=&quot;ssaomagnitude&quot; type=&quot;real&quot; value=&quot;1.0&quot; /&gt;&#10;    &lt;Property name=&quot;ssaosqueeze&quot; type=&quot;real&quot; value=&quot;1.0&quot; /&gt;&#10;    &lt;Property name=&quot;ssaopreset&quot; type=&quot;group&quot; value=&quot;medium&quot; /&gt;&#10;    &lt;Property name=&quot;ssaonsamples&quot; type=&quot;integer&quot; value=&quot;64&quot; /&gt;&#10;    &lt;Property name=&quot;ssaoroughness&quot; type=&quot;real&quot; value=&quot;1.0&quot; /&gt;&#10;    &lt;Property name=&quot;ssaokernelrotationstexturewidth&quot; type=&quot;integer&quot; value=&quot;4&quot; /&gt;&#10;    &lt;Property name=&quot;ssaosmooth&quot; type=&quot;integer&quot; value=&quot;2&quot; /&gt;&#10;    &lt;Property name=&quot;ssaonormalawaresmoothing&quot; type=&quot;bool&quot; value=&quot;off&quot; /&gt;&#10;    &lt;Property name=&quot;environmentmap&quot; type=&quot;group&quot; value=&quot;envmap_none&quot; /&gt;&#10;    &lt;Property name=&quot;skydirection&quot; type=&quot;group&quot; value=&quot;positivey&quot; /&gt;&#10;    &lt;Property name=&quot;skyrotation&quot; type=&quot;group&quot; value=&quot;skyrotationzero&quot; /&gt;&#10;    &lt;Property name=&quot;environmentreflections&quot; type=&quot;bool&quot; value=&quot;on&quot; /&gt;&#10;    &lt;Property name=&quot;skybox&quot; type=&quot;group&quot; value=&quot;off&quot; /&gt;&#10;    &lt;Property name=&quot;skyboxblurriness&quot; type=&quot;real&quot; value=&quot;0&quot; /&gt;&#10;    &lt;Property name=&quot;skyboxblend&quot; type=&quot;real&quot; value=&quot;0&quot; /&gt;&#10;    &lt;Property name=&quot;skyboxprojection&quot; type=&quot;group&quot; value=&quot;special&quot; /&gt;&#10;    &lt;Property name=&quot;skyboxfov&quot; type=&quot;real&quot; value=&quot;110&quot; /&gt;&#10;    &lt;Property name=&quot;rotateenvironment&quot; type=&quot;bool&quot; value=&quot;off&quot; /&gt;&#10;    &lt;Property name=&quot;transparency&quot; type=&quot;group&quot; value=&quot;on&quot; /&gt;&#10;    &lt;Property name=&quot;transparencylevel&quot; type=&quot;real&quot; value=&quot;0.5&quot; /&gt;&#10;    &lt;Property name=&quot;uniformblending&quot; type=&quot;group&quot; value=&quot;off&quot; /&gt;&#10;    &lt;Property name=&quot;uniformblendinglevel&quot; type=&quot;real&quot; value=&quot;0.5&quot; /&gt;&#10;    &lt;Property name=&quot;showselection&quot; type=&quot;bool&quot; value=&quot;on&quot; /&gt;&#10;    &lt;Property name=&quot;showmaterial&quot; type=&quot;bool&quot; value=&quot;off&quot; /&gt;&#10;    &lt;Property name=&quot;clippingactive&quot; type=&quot;group&quot; value=&quot;on&quot; /&gt;&#10;    &lt;Property name=&quot;clipfaces&quot; type=&quot;bool&quot; value=&quot;on&quot; /&gt;&#10;    &lt;Property name=&quot;clipedges&quot; type=&quot;bool&quot; value=&quot;on&quot; /&gt;&#10;    &lt;Property name=&quot;clippoints&quot; type=&quot;bool&quot; value=&quot;on&quot; /&gt;&#10;    &lt;Property name=&quot;clipprimaryhovereffect&quot; type=&quot;bool&quot; value=&quot;on&quot; /&gt;&#10;    &lt;Property name=&quot;clipsecondaryhovereffect&quot; type=&quot;bool&quot; value=&quot;off&quot; /&gt;&#10;    &lt;Property name=&quot;cliphighlightintersection&quot; type=&quot;group&quot; value=&quot;on&quot; /&gt;&#10;    &lt;Property name=&quot;clipintersectionhighlightcolor&quot; type=&quot;group&quot; value=&quot;fromtheme&quot; /&gt;&#10;    &lt;Property name=&quot;customclipintersectionhighlightcolor&quot; type=&quot;realarray&quot; value=&quot;1, 0, 0&quot; /&gt;&#10;    &lt;Property name=&quot;clipapplyclipping&quot; type=&quot;bool&quot; value=&quot;on&quot; /&gt;&#10;    &lt;Property name=&quot;clipshowframes&quot; type=&quot;bool&quot; value=&quot;on&quot; /&gt;&#10;    &lt;Property name=&quot;clipshowgizmos&quot; type=&quot;bool&quot; value=&quot;on&quot; /&gt;&#10;    &lt;Property name=&quot;clipshowcappedfaces&quot; type=&quot;group&quot; value=&quot;off&quot; /&gt;&#10;    &lt;Property name=&quot;clipcappedfacescolorize&quot; type=&quot;group&quot; value=&quot;on&quot; /&gt;&#10;    &lt;Property name=&quot;clipcappedfacescolorizeper&quot; type=&quot;group&quot; value=&quot;domain&quot; /&gt;&#10;    &lt;Property name=&quot;clipcappedfaceshighlightoverlappingdomains&quot; type=&quot;group&quot; value=&quot;on&quot; /&gt;&#10;    &lt;Property name=&quot;clipcappedfaceshighlightoverlappingdomainscolor&quot; type=&quot;group&quot; value=&quot;fromtheme&quot; /&gt;&#10;    &lt;Property name=&quot;customclipcappedfaceshighlightoverlappingdomainscolor&quot; type=&quot;realarray&quot; value=&quot;1, 0, 0&quot; /&gt;&#10;    &lt;Property name=&quot;clipcappedfacestransparencyenabled&quot; type=&quot;group&quot; value=&quot;off&quot; /&gt;&#10;    &lt;Property name=&quot;clipcappedfacestransparency&quot; type=&quot;real&quot; value=&quot;0.2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&gt;&#10;    &lt;Property name=&quot;projection&quot; type=&quot;group&quot; value=&quot;orthographic&quot; /&gt;&#10;    &lt;Property name=&quot;orthoscale&quot; type=&quot;real&quot; value=&quot;0.03285592421889305&quot; /&gt;&#10;    &lt;Property name=&quot;zoomanglefull&quot; type=&quot;real&quot; value=&quot;0.0075948298908770084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isotropic&quot; /&gt;&#10;    &lt;Property name=&quot;autoupdate&quot; type=&quot;bool&quot; value=&quot;off&quot; /&gt;&#10;    &lt;Property name=&quot;xweight&quot; type=&quot;real&quot; value=&quot;1&quot; /&gt;&#10;    &lt;Property name=&quot;yweight&quot; type=&quot;real&quot; value=&quot;1&quot; /&gt;&#10;    &lt;Property name=&quot;zweight&quot; type=&quot;real&quot; value=&quot;1&quot; /&gt;&#10;    &lt;Property name=&quot;xscale&quot; type=&quot;real&quot; value=&quot;1&quot; /&gt;&#10;    &lt;Property name=&quot;yscale&quot; type=&quot;real&quot; value=&quot;1&quot; /&gt;&#10;    &lt;Property name=&quot;zscale&quot; type=&quot;real&quot; value=&quot;1&quot; /&gt;&#10;    &lt;Property name=&quot;position&quot; type=&quot;realarray&quot; value=&quot;0.22925394773483276, -0.15769794583320618, 0.1348768174648285&quot; /&gt;&#10;    &lt;Property name=&quot;target&quot; type=&quot;realarray&quot; value=&quot;2.6410818099975586E-4, 0.0019778162240982056, 0.003260374069213867&quot; /&gt;&#10;    &lt;Property name=&quot;up&quot; type=&quot;realarray&quot; value=&quot;-0.3431382477283478, 0.2534217834472656, 0.9044497609138489&quot; /&gt;&#10;    &lt;Property name=&quot;rotationpoint&quot; type=&quot;realarray&quot; value=&quot;-0.004397064447402954, 0.0055170804262161255, -0.003564879298210144&quot; /&gt;&#10;    &lt;Property name=&quot;viewoffset&quot; type=&quot;realarray&quot; value=&quot;-0.011431719176471233, 0.14791715145111084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z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zextra&quot; type=&quot;realarray&quot; value=&quot;&quot; /&gt;&#10;    &lt;Property name=&quot;zextra_vector_method&quot; type=&quot;string&quot; value=&quot;step&quot; /&gt;&#10;    &lt;Property name=&quot;zextra_vector_start&quot; type=&quot;string&quot; value=&quot;&quot; /&gt;&#10;    &lt;Property name=&quot;zextra_vector_stop&quot; type=&quot;string&quot; value=&quot;&quot; /&gt;&#10;    &lt;Property name=&quot;zextra_vector_step&quot; type=&quot;string&quot; value=&quot;&quot; /&gt;&#10;    &lt;Property name=&quot;zextra_vector_numvalues&quot; type=&quot;string&quot; value=&quot;&quot; /&gt;&#10;    &lt;Property name=&quot;zextra_vector_function&quot; type=&quot;string&quot; value=&quot;none&quot; /&gt;&#10;    &lt;Property name=&quot;zextra_vector_interval&quot; type=&quot;string&quot; value=&quot;octave&quot; /&gt;&#10;    &lt;Property name=&quot;zextra_vector_freqperdec&quot; type=&quot;string&quot; value=&quot;&quot; /&gt;&#10;  &lt;/PropSet&gt;&#10;  &lt;PropSet id=&quot;axis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Apr 17, 2024, 4:32:51 PM&lt;/UpdateTimeStamp&gt;&#10;&lt;/Root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0.0.x&quot; formatVersion=&quot;2.0.0.0&quot; version=&quot;6.0.0.405&quot;&gt;&#10;  &lt;VersionInformation&gt;&#10;    &lt;Version&gt;1&lt;/Version&gt;&#10;  &lt;/VersionInformation&gt;&#10;  &lt;Entity&gt;/result/feature/pg7&lt;/Entity&gt;&#10;  &lt;Tag&gt;pg7&lt;/Tag&gt;&#10;  &lt;Node&gt;Results &amp;gt; 3D Plot Group 7&lt;/Node&gt;&#10;  &lt;LinkType&gt;Image&lt;/LinkType&gt;&#10;  &lt;ModelLink directoryType=&quot;none&quot;&gt;C:\Users\guilh\My Documents\ICMAB Guilherme\COMSOL Simulations\TransverseCurrent_2cm.mph&lt;/ModelLink&gt;&#10;  &lt;LocalPath&gt;TransverseCurrent_2cm.mph&lt;/LocalPath&gt;&#10;  &lt;SDim&gt;3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n&quot; /&gt;&#10;    &lt;Property name=&quot;aspectratio&quot; type=&quot;real&quot; value=&quot;1.3333333333333333&quot; /&gt;&#10;    &lt;Property name=&quot;width&quot; type=&quot;real&quot; value=&quot;400&quot; /&gt;&#10;    &lt;Property name=&quot;height&quot; type=&quot;real&quot; value=&quot;300&quot; /&gt;&#10;    &lt;Property name=&quot;resolution&quot; type=&quot;integer&quot; value=&quot;200&quot; /&gt;&#10;    &lt;Property name=&quot;sizedesc&quot; type=&quot;string&quot; value=&quot;3150 x 2362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034 x 74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034&quot; /&gt;&#10;    &lt;Property name=&quot;screenheightpx&quot; type=&quot;integer&quot; value=&quot;74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3D Plot Group 7 &amp;gt; Arrow Volume 2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n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3&quot; /&gt;&#10;    &lt;Property name=&quot;options3d&quot; type=&quot;group&quot; value=&quot;on&quot; /&gt;&#10;    &lt;Property name=&quot;fontsize&quot; type=&quot;integer&quot; value=&quot;12&quot; /&gt;&#10;    &lt;Property name=&quot;colortheme&quot; type=&quot;string&quot; value=&quot;globaltheme&quot; /&gt;&#10;    &lt;Property name=&quot;background&quot; type=&quot;group&quot; value=&quot;transparent&quot; /&gt;&#10;    &lt;Property name=&quot;title3d&quot; type=&quot;bool&quot; value=&quot;off&quot; /&gt;&#10;    &lt;Property name=&quot;legend3d&quot; type=&quot;bool&quot; value=&quot;off&quot; /&gt;&#10;    &lt;Property name=&quot;logo3d&quot; type=&quot;bool&quot; value=&quot;off&quot; /&gt;&#10;    &lt;Property name=&quot;axisorientation&quot; type=&quot;bool&quot; value=&quot;off&quot; /&gt;&#10;    &lt;Property name=&quot;grid&quot; type=&quot;bool&quot; value=&quot;off&quot; /&gt;&#10;  &lt;/PropSet&gt;&#10;  &lt;PropSet id=&quot;view&quot;&gt;&#10;    &lt;Property name=&quot;renderwireframe&quot; type=&quot;bool&quot; value=&quot;off&quot; /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n&quot; /&gt;&#10;    &lt;Property name=&quot;rendermesh&quot; type=&quot;bool&quot; value=&quot;on&quot; /&gt;&#10;    &lt;Property name=&quot;showaxisorientation&quot; type=&quot;bool&quot; value=&quot;on&quot; /&gt;&#10;    &lt;Property name=&quot;showunits&quot; type=&quot;bool&quot; value=&quot;on&quot; /&gt;&#10;    &lt;Property name=&quot;plotgroupunits&quot; type=&quot;stringarray&quot; value=&quot;, , &quot; /&gt;&#10;    &lt;Property name=&quot;locked&quot; type=&quot;bool&quot; value=&quot;off&quot; /&gt;&#10;    &lt;Property name=&quot;rotcenlocked&quot; type=&quot;bool&quot; value=&quot;off&quot; /&gt;&#10;    &lt;Property name=&quot;istemporary&quot; type=&quot;bool&quot; value=&quot;off&quot; /&gt;&#10;    &lt;Property name=&quot;scenelight&quot; type=&quot;group&quot; value=&quot;on&quot; /&gt;&#10;    &lt;Property name=&quot;totlightintensity&quot; type=&quot;real&quot; value=&quot;1.0&quot; /&gt;&#10;    &lt;Property name=&quot;usediffuse&quot; type=&quot;bool&quot; value=&quot;on&quot; /&gt;&#10;    &lt;Property name=&quot;usespecular&quot; type=&quot;bool&quot; value=&quot;on&quot; /&gt;&#10;    &lt;Property name=&quot;globalambient&quot; type=&quot;group&quot; value=&quot;on&quot; /&gt;&#10;    &lt;Property name=&quot;totambient&quot; type=&quot;real&quot; value=&quot;0.3&quot; /&gt;&#10;    &lt;Property name=&quot;ambientcolor&quot; type=&quot;group&quot; value=&quot;white&quot; /&gt;&#10;    &lt;Property name=&quot;customambientcolor&quot; type=&quot;realarray&quot; value=&quot;1, 1, 1&quot; /&gt;&#10;    &lt;Property name=&quot;ssao&quot; type=&quot;group&quot; value=&quot;off&quot; /&gt;&#10;    &lt;Property name=&quot;ssaoradiustype&quot; type=&quot;group&quot; value=&quot;relative&quot; /&gt;&#10;    &lt;Property name=&quot;ssaoradiusrelative&quot; type=&quot;real&quot; value=&quot;0.4&quot; /&gt;&#10;    &lt;Property name=&quot;ssaoradiusexplicit&quot; type=&quot;real&quot; value=&quot;0.4&quot; /&gt;&#10;    &lt;Property name=&quot;ssaomagnitude&quot; type=&quot;real&quot; value=&quot;1.0&quot; /&gt;&#10;    &lt;Property name=&quot;ssaosqueeze&quot; type=&quot;real&quot; value=&quot;1.0&quot; /&gt;&#10;    &lt;Property name=&quot;ssaopreset&quot; type=&quot;group&quot; value=&quot;medium&quot; /&gt;&#10;    &lt;Property name=&quot;ssaonsamples&quot; type=&quot;integer&quot; value=&quot;64&quot; /&gt;&#10;    &lt;Property name=&quot;ssaoroughness&quot; type=&quot;real&quot; value=&quot;1.0&quot; /&gt;&#10;    &lt;Property name=&quot;ssaokernelrotationstexturewidth&quot; type=&quot;integer&quot; value=&quot;4&quot; /&gt;&#10;    &lt;Property name=&quot;ssaosmooth&quot; type=&quot;integer&quot; value=&quot;2&quot; /&gt;&#10;    &lt;Property name=&quot;ssaonormalawaresmoothing&quot; type=&quot;bool&quot; value=&quot;off&quot; /&gt;&#10;    &lt;Property name=&quot;environmentmap&quot; type=&quot;group&quot; value=&quot;envmap_none&quot; /&gt;&#10;    &lt;Property name=&quot;skydirection&quot; type=&quot;group&quot; value=&quot;positivey&quot; /&gt;&#10;    &lt;Property name=&quot;skyrotation&quot; type=&quot;group&quot; value=&quot;skyrotationzero&quot; /&gt;&#10;    &lt;Property name=&quot;environmentreflections&quot; type=&quot;bool&quot; value=&quot;on&quot; /&gt;&#10;    &lt;Property name=&quot;skybox&quot; type=&quot;group&quot; value=&quot;off&quot; /&gt;&#10;    &lt;Property name=&quot;skyboxblurriness&quot; type=&quot;real&quot; value=&quot;0&quot; /&gt;&#10;    &lt;Property name=&quot;skyboxblend&quot; type=&quot;real&quot; value=&quot;0&quot; /&gt;&#10;    &lt;Property name=&quot;skyboxprojection&quot; type=&quot;group&quot; value=&quot;special&quot; /&gt;&#10;    &lt;Property name=&quot;skyboxfov&quot; type=&quot;real&quot; value=&quot;110&quot; /&gt;&#10;    &lt;Property name=&quot;rotateenvironment&quot; type=&quot;bool&quot; value=&quot;off&quot; /&gt;&#10;    &lt;Property name=&quot;transparency&quot; type=&quot;group&quot; value=&quot;on&quot; /&gt;&#10;    &lt;Property name=&quot;transparencylevel&quot; type=&quot;real&quot; value=&quot;0.5&quot; /&gt;&#10;    &lt;Property name=&quot;uniformblending&quot; type=&quot;group&quot; value=&quot;off&quot; /&gt;&#10;    &lt;Property name=&quot;uniformblendinglevel&quot; type=&quot;real&quot; value=&quot;0.5&quot; /&gt;&#10;    &lt;Property name=&quot;showselection&quot; type=&quot;bool&quot; value=&quot;on&quot; /&gt;&#10;    &lt;Property name=&quot;showmaterial&quot; type=&quot;bool&quot; value=&quot;off&quot; /&gt;&#10;    &lt;Property name=&quot;clippingactive&quot; type=&quot;group&quot; value=&quot;on&quot; /&gt;&#10;    &lt;Property name=&quot;clipfaces&quot; type=&quot;bool&quot; value=&quot;on&quot; /&gt;&#10;    &lt;Property name=&quot;clipedges&quot; type=&quot;bool&quot; value=&quot;on&quot; /&gt;&#10;    &lt;Property name=&quot;clippoints&quot; type=&quot;bool&quot; value=&quot;on&quot; /&gt;&#10;    &lt;Property name=&quot;clipprimaryhovereffect&quot; type=&quot;bool&quot; value=&quot;on&quot; /&gt;&#10;    &lt;Property name=&quot;clipsecondaryhovereffect&quot; type=&quot;bool&quot; value=&quot;off&quot; /&gt;&#10;    &lt;Property name=&quot;cliphighlightintersection&quot; type=&quot;group&quot; value=&quot;on&quot; /&gt;&#10;    &lt;Property name=&quot;clipintersectionhighlightcolor&quot; type=&quot;group&quot; value=&quot;fromtheme&quot; /&gt;&#10;    &lt;Property name=&quot;customclipintersectionhighlightcolor&quot; type=&quot;realarray&quot; value=&quot;1, 0, 0&quot; /&gt;&#10;    &lt;Property name=&quot;clipapplyclipping&quot; type=&quot;bool&quot; value=&quot;on&quot; /&gt;&#10;    &lt;Property name=&quot;clipshowframes&quot; type=&quot;bool&quot; value=&quot;on&quot; /&gt;&#10;    &lt;Property name=&quot;clipshowgizmos&quot; type=&quot;bool&quot; value=&quot;on&quot; /&gt;&#10;    &lt;Property name=&quot;clipshowcappedfaces&quot; type=&quot;group&quot; value=&quot;off&quot; /&gt;&#10;    &lt;Property name=&quot;clipcappedfacescolorize&quot; type=&quot;group&quot; value=&quot;on&quot; /&gt;&#10;    &lt;Property name=&quot;clipcappedfacescolorizeper&quot; type=&quot;group&quot; value=&quot;domain&quot; /&gt;&#10;    &lt;Property name=&quot;clipcappedfaceshighlightoverlappingdomains&quot; type=&quot;group&quot; value=&quot;on&quot; /&gt;&#10;    &lt;Property name=&quot;clipcappedfaceshighlightoverlappingdomainscolor&quot; type=&quot;group&quot; value=&quot;fromtheme&quot; /&gt;&#10;    &lt;Property name=&quot;customclipcappedfaceshighlightoverlappingdomainscolor&quot; type=&quot;realarray&quot; value=&quot;1, 0, 0&quot; /&gt;&#10;    &lt;Property name=&quot;clipcappedfacestransparencyenabled&quot; type=&quot;group&quot; value=&quot;off&quot; /&gt;&#10;    &lt;Property name=&quot;clipcappedfacestransparency&quot; type=&quot;real&quot; value=&quot;0.2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&gt;&#10;    &lt;Property name=&quot;projection&quot; type=&quot;group&quot; value=&quot;orthographic&quot; /&gt;&#10;    &lt;Property name=&quot;orthoscale&quot; type=&quot;real&quot; value=&quot;0.03285592421889305&quot; /&gt;&#10;    &lt;Property name=&quot;zoomanglefull&quot; type=&quot;real&quot; value=&quot;0.0075948298908770084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isotropic&quot; /&gt;&#10;    &lt;Property name=&quot;autoupdate&quot; type=&quot;bool&quot; value=&quot;off&quot; /&gt;&#10;    &lt;Property name=&quot;xweight&quot; type=&quot;real&quot; value=&quot;1&quot; /&gt;&#10;    &lt;Property name=&quot;yweight&quot; type=&quot;real&quot; value=&quot;1&quot; /&gt;&#10;    &lt;Property name=&quot;zweight&quot; type=&quot;real&quot; value=&quot;1&quot; /&gt;&#10;    &lt;Property name=&quot;xscale&quot; type=&quot;real&quot; value=&quot;1&quot; /&gt;&#10;    &lt;Property name=&quot;yscale&quot; type=&quot;real&quot; value=&quot;1&quot; /&gt;&#10;    &lt;Property name=&quot;zscale&quot; type=&quot;real&quot; value=&quot;1&quot; /&gt;&#10;    &lt;Property name=&quot;position&quot; type=&quot;realarray&quot; value=&quot;0.22925394773483276, -0.15769794583320618, 0.1348768174648285&quot; /&gt;&#10;    &lt;Property name=&quot;target&quot; type=&quot;realarray&quot; value=&quot;2.6410818099975586E-4, 0.0019778162240982056, 0.003260374069213867&quot; /&gt;&#10;    &lt;Property name=&quot;up&quot; type=&quot;realarray&quot; value=&quot;-0.3431382477283478, 0.2534217834472656, 0.9044497609138489&quot; /&gt;&#10;    &lt;Property name=&quot;rotationpoint&quot; type=&quot;realarray&quot; value=&quot;-0.004397064447402954, 0.0055170804262161255, -0.003564879298210144&quot; /&gt;&#10;    &lt;Property name=&quot;viewoffset&quot; type=&quot;realarray&quot; value=&quot;-0.011431719176471233, 0.14791715145111084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z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zextra&quot; type=&quot;realarray&quot; value=&quot;&quot; /&gt;&#10;    &lt;Property name=&quot;zextra_vector_method&quot; type=&quot;string&quot; value=&quot;step&quot; /&gt;&#10;    &lt;Property name=&quot;zextra_vector_start&quot; type=&quot;string&quot; value=&quot;&quot; /&gt;&#10;    &lt;Property name=&quot;zextra_vector_stop&quot; type=&quot;string&quot; value=&quot;&quot; /&gt;&#10;    &lt;Property name=&quot;zextra_vector_step&quot; type=&quot;string&quot; value=&quot;&quot; /&gt;&#10;    &lt;Property name=&quot;zextra_vector_numvalues&quot; type=&quot;string&quot; value=&quot;&quot; /&gt;&#10;    &lt;Property name=&quot;zextra_vector_function&quot; type=&quot;string&quot; value=&quot;none&quot; /&gt;&#10;    &lt;Property name=&quot;zextra_vector_interval&quot; type=&quot;string&quot; value=&quot;octave&quot; /&gt;&#10;    &lt;Property name=&quot;zextra_vector_freqperdec&quot; type=&quot;string&quot; value=&quot;&quot; /&gt;&#10;  &lt;/PropSet&gt;&#10;  &lt;PropSet id=&quot;axis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Apr 17, 2024, 4:33:29 PM&lt;/UpdateTimeStamp&gt;&#10;&lt;/Root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0.0.x&quot; formatVersion=&quot;2.0.0.0&quot; version=&quot;6.0.0.405&quot;&gt;&#10;  &lt;VersionInformation&gt;&#10;    &lt;Version&gt;1&lt;/Version&gt;&#10;  &lt;/VersionInformation&gt;&#10;  &lt;Entity&gt;/result/feature/pg7&lt;/Entity&gt;&#10;  &lt;Tag&gt;pg7&lt;/Tag&gt;&#10;  &lt;Node&gt;Results &amp;gt; 3D Plot Group 7&lt;/Node&gt;&#10;  &lt;LinkType&gt;Image&lt;/LinkType&gt;&#10;  &lt;ModelLink directoryType=&quot;none&quot;&gt;C:\Users\guilh\My Documents\ICMAB Guilherme\COMSOL Simulations\TransverseCurrent_2cm.mph&lt;/ModelLink&gt;&#10;  &lt;LocalPath&gt;TransverseCurrent_2cm.mph&lt;/LocalPath&gt;&#10;  &lt;SDim&gt;3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n&quot; /&gt;&#10;    &lt;Property name=&quot;aspectratio&quot; type=&quot;real&quot; value=&quot;1.3333333333333333&quot; /&gt;&#10;    &lt;Property name=&quot;width&quot; type=&quot;real&quot; value=&quot;400&quot; /&gt;&#10;    &lt;Property name=&quot;height&quot; type=&quot;real&quot; value=&quot;300&quot; /&gt;&#10;    &lt;Property name=&quot;resolution&quot; type=&quot;integer&quot; value=&quot;200&quot; /&gt;&#10;    &lt;Property name=&quot;sizedesc&quot; type=&quot;string&quot; value=&quot;3150 x 2362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034 x 74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034&quot; /&gt;&#10;    &lt;Property name=&quot;screenheightpx&quot; type=&quot;integer&quot; value=&quot;74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3D Plot Group 7 &amp;gt; Arrow Volume 2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n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3&quot; /&gt;&#10;    &lt;Property name=&quot;options3d&quot; type=&quot;group&quot; value=&quot;on&quot; /&gt;&#10;    &lt;Property name=&quot;fontsize&quot; type=&quot;integer&quot; value=&quot;12&quot; /&gt;&#10;    &lt;Property name=&quot;colortheme&quot; type=&quot;string&quot; value=&quot;globaltheme&quot; /&gt;&#10;    &lt;Property name=&quot;background&quot; type=&quot;group&quot; value=&quot;transparent&quot; /&gt;&#10;    &lt;Property name=&quot;title3d&quot; type=&quot;bool&quot; value=&quot;off&quot; /&gt;&#10;    &lt;Property name=&quot;legend3d&quot; type=&quot;bool&quot; value=&quot;off&quot; /&gt;&#10;    &lt;Property name=&quot;logo3d&quot; type=&quot;bool&quot; value=&quot;off&quot; /&gt;&#10;    &lt;Property name=&quot;axisorientation&quot; type=&quot;bool&quot; value=&quot;off&quot; /&gt;&#10;    &lt;Property name=&quot;grid&quot; type=&quot;bool&quot; value=&quot;off&quot; /&gt;&#10;  &lt;/PropSet&gt;&#10;  &lt;PropSet id=&quot;view&quot;&gt;&#10;    &lt;Property name=&quot;renderwireframe&quot; type=&quot;bool&quot; value=&quot;off&quot; /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n&quot; /&gt;&#10;    &lt;Property name=&quot;rendermesh&quot; type=&quot;bool&quot; value=&quot;on&quot; /&gt;&#10;    &lt;Property name=&quot;showaxisorientation&quot; type=&quot;bool&quot; value=&quot;on&quot; /&gt;&#10;    &lt;Property name=&quot;showunits&quot; type=&quot;bool&quot; value=&quot;on&quot; /&gt;&#10;    &lt;Property name=&quot;plotgroupunits&quot; type=&quot;stringarray&quot; value=&quot;, , &quot; /&gt;&#10;    &lt;Property name=&quot;locked&quot; type=&quot;bool&quot; value=&quot;off&quot; /&gt;&#10;    &lt;Property name=&quot;rotcenlocked&quot; type=&quot;bool&quot; value=&quot;off&quot; /&gt;&#10;    &lt;Property name=&quot;istemporary&quot; type=&quot;bool&quot; value=&quot;off&quot; /&gt;&#10;    &lt;Property name=&quot;scenelight&quot; type=&quot;group&quot; value=&quot;on&quot; /&gt;&#10;    &lt;Property name=&quot;totlightintensity&quot; type=&quot;real&quot; value=&quot;1.0&quot; /&gt;&#10;    &lt;Property name=&quot;usediffuse&quot; type=&quot;bool&quot; value=&quot;on&quot; /&gt;&#10;    &lt;Property name=&quot;usespecular&quot; type=&quot;bool&quot; value=&quot;on&quot; /&gt;&#10;    &lt;Property name=&quot;globalambient&quot; type=&quot;group&quot; value=&quot;on&quot; /&gt;&#10;    &lt;Property name=&quot;totambient&quot; type=&quot;real&quot; value=&quot;0.3&quot; /&gt;&#10;    &lt;Property name=&quot;ambientcolor&quot; type=&quot;group&quot; value=&quot;white&quot; /&gt;&#10;    &lt;Property name=&quot;customambientcolor&quot; type=&quot;realarray&quot; value=&quot;1, 1, 1&quot; /&gt;&#10;    &lt;Property name=&quot;ssao&quot; type=&quot;group&quot; value=&quot;off&quot; /&gt;&#10;    &lt;Property name=&quot;ssaoradiustype&quot; type=&quot;group&quot; value=&quot;relative&quot; /&gt;&#10;    &lt;Property name=&quot;ssaoradiusrelative&quot; type=&quot;real&quot; value=&quot;0.4&quot; /&gt;&#10;    &lt;Property name=&quot;ssaoradiusexplicit&quot; type=&quot;real&quot; value=&quot;0.4&quot; /&gt;&#10;    &lt;Property name=&quot;ssaomagnitude&quot; type=&quot;real&quot; value=&quot;1.0&quot; /&gt;&#10;    &lt;Property name=&quot;ssaosqueeze&quot; type=&quot;real&quot; value=&quot;1.0&quot; /&gt;&#10;    &lt;Property name=&quot;ssaopreset&quot; type=&quot;group&quot; value=&quot;medium&quot; /&gt;&#10;    &lt;Property name=&quot;ssaonsamples&quot; type=&quot;integer&quot; value=&quot;64&quot; /&gt;&#10;    &lt;Property name=&quot;ssaoroughness&quot; type=&quot;real&quot; value=&quot;1.0&quot; /&gt;&#10;    &lt;Property name=&quot;ssaokernelrotationstexturewidth&quot; type=&quot;integer&quot; value=&quot;4&quot; /&gt;&#10;    &lt;Property name=&quot;ssaosmooth&quot; type=&quot;integer&quot; value=&quot;2&quot; /&gt;&#10;    &lt;Property name=&quot;ssaonormalawaresmoothing&quot; type=&quot;bool&quot; value=&quot;off&quot; /&gt;&#10;    &lt;Property name=&quot;environmentmap&quot; type=&quot;group&quot; value=&quot;envmap_none&quot; /&gt;&#10;    &lt;Property name=&quot;skydirection&quot; type=&quot;group&quot; value=&quot;positivey&quot; /&gt;&#10;    &lt;Property name=&quot;skyrotation&quot; type=&quot;group&quot; value=&quot;skyrotationzero&quot; /&gt;&#10;    &lt;Property name=&quot;environmentreflections&quot; type=&quot;bool&quot; value=&quot;on&quot; /&gt;&#10;    &lt;Property name=&quot;skybox&quot; type=&quot;group&quot; value=&quot;off&quot; /&gt;&#10;    &lt;Property name=&quot;skyboxblurriness&quot; type=&quot;real&quot; value=&quot;0&quot; /&gt;&#10;    &lt;Property name=&quot;skyboxblend&quot; type=&quot;real&quot; value=&quot;0&quot; /&gt;&#10;    &lt;Property name=&quot;skyboxprojection&quot; type=&quot;group&quot; value=&quot;special&quot; /&gt;&#10;    &lt;Property name=&quot;skyboxfov&quot; type=&quot;real&quot; value=&quot;110&quot; /&gt;&#10;    &lt;Property name=&quot;rotateenvironment&quot; type=&quot;bool&quot; value=&quot;off&quot; /&gt;&#10;    &lt;Property name=&quot;transparency&quot; type=&quot;group&quot; value=&quot;on&quot; /&gt;&#10;    &lt;Property name=&quot;transparencylevel&quot; type=&quot;real&quot; value=&quot;0.5&quot; /&gt;&#10;    &lt;Property name=&quot;uniformblending&quot; type=&quot;group&quot; value=&quot;off&quot; /&gt;&#10;    &lt;Property name=&quot;uniformblendinglevel&quot; type=&quot;real&quot; value=&quot;0.5&quot; /&gt;&#10;    &lt;Property name=&quot;showselection&quot; type=&quot;bool&quot; value=&quot;on&quot; /&gt;&#10;    &lt;Property name=&quot;showmaterial&quot; type=&quot;bool&quot; value=&quot;off&quot; /&gt;&#10;    &lt;Property name=&quot;clippingactive&quot; type=&quot;group&quot; value=&quot;on&quot; /&gt;&#10;    &lt;Property name=&quot;clipfaces&quot; type=&quot;bool&quot; value=&quot;on&quot; /&gt;&#10;    &lt;Property name=&quot;clipedges&quot; type=&quot;bool&quot; value=&quot;on&quot; /&gt;&#10;    &lt;Property name=&quot;clippoints&quot; type=&quot;bool&quot; value=&quot;on&quot; /&gt;&#10;    &lt;Property name=&quot;clipprimaryhovereffect&quot; type=&quot;bool&quot; value=&quot;on&quot; /&gt;&#10;    &lt;Property name=&quot;clipsecondaryhovereffect&quot; type=&quot;bool&quot; value=&quot;off&quot; /&gt;&#10;    &lt;Property name=&quot;cliphighlightintersection&quot; type=&quot;group&quot; value=&quot;on&quot; /&gt;&#10;    &lt;Property name=&quot;clipintersectionhighlightcolor&quot; type=&quot;group&quot; value=&quot;fromtheme&quot; /&gt;&#10;    &lt;Property name=&quot;customclipintersectionhighlightcolor&quot; type=&quot;realarray&quot; value=&quot;1, 0, 0&quot; /&gt;&#10;    &lt;Property name=&quot;clipapplyclipping&quot; type=&quot;bool&quot; value=&quot;on&quot; /&gt;&#10;    &lt;Property name=&quot;clipshowframes&quot; type=&quot;bool&quot; value=&quot;on&quot; /&gt;&#10;    &lt;Property name=&quot;clipshowgizmos&quot; type=&quot;bool&quot; value=&quot;on&quot; /&gt;&#10;    &lt;Property name=&quot;clipshowcappedfaces&quot; type=&quot;group&quot; value=&quot;off&quot; /&gt;&#10;    &lt;Property name=&quot;clipcappedfacescolorize&quot; type=&quot;group&quot; value=&quot;on&quot; /&gt;&#10;    &lt;Property name=&quot;clipcappedfacescolorizeper&quot; type=&quot;group&quot; value=&quot;domain&quot; /&gt;&#10;    &lt;Property name=&quot;clipcappedfaceshighlightoverlappingdomains&quot; type=&quot;group&quot; value=&quot;on&quot; /&gt;&#10;    &lt;Property name=&quot;clipcappedfaceshighlightoverlappingdomainscolor&quot; type=&quot;group&quot; value=&quot;fromtheme&quot; /&gt;&#10;    &lt;Property name=&quot;customclipcappedfaceshighlightoverlappingdomainscolor&quot; type=&quot;realarray&quot; value=&quot;1, 0, 0&quot; /&gt;&#10;    &lt;Property name=&quot;clipcappedfacestransparencyenabled&quot; type=&quot;group&quot; value=&quot;off&quot; /&gt;&#10;    &lt;Property name=&quot;clipcappedfacestransparency&quot; type=&quot;real&quot; value=&quot;0.2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&gt;&#10;    &lt;Property name=&quot;projection&quot; type=&quot;group&quot; value=&quot;orthographic&quot; /&gt;&#10;    &lt;Property name=&quot;orthoscale&quot; type=&quot;real&quot; value=&quot;0.05859768018126488&quot; /&gt;&#10;    &lt;Property name=&quot;zoomanglefull&quot; type=&quot;real&quot; value=&quot;0.004562476649880409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isotropic&quot; /&gt;&#10;    &lt;Property name=&quot;autoupdate&quot; type=&quot;bool&quot; value=&quot;off&quot; /&gt;&#10;    &lt;Property name=&quot;xweight&quot; type=&quot;real&quot; value=&quot;1&quot; /&gt;&#10;    &lt;Property name=&quot;yweight&quot; type=&quot;real&quot; value=&quot;1&quot; /&gt;&#10;    &lt;Property name=&quot;zweight&quot; type=&quot;real&quot; value=&quot;1&quot; /&gt;&#10;    &lt;Property name=&quot;xscale&quot; type=&quot;real&quot; value=&quot;1&quot; /&gt;&#10;    &lt;Property name=&quot;yscale&quot; type=&quot;real&quot; value=&quot;1&quot; /&gt;&#10;    &lt;Property name=&quot;zscale&quot; type=&quot;real&quot; value=&quot;1&quot; /&gt;&#10;    &lt;Property name=&quot;position&quot; type=&quot;realarray&quot; value=&quot;0, 0, 0.3086356818675995&quot; /&gt;&#10;    &lt;Property name=&quot;target&quot; type=&quot;realarray&quot; value=&quot;0, 0, 0&quot; /&gt;&#10;    &lt;Property name=&quot;up&quot; type=&quot;realarray&quot; value=&quot;0, 1, 4.371138828673793E-8&quot; /&gt;&#10;    &lt;Property name=&quot;rotationpoint&quot; type=&quot;realarray&quot; value=&quot;0, 0, 0&quot; /&gt;&#10;    &lt;Property name=&quot;viewoffset&quot; type=&quot;realarray&quot; value=&quot;0, -0.019463082775473595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z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zextra&quot; type=&quot;realarray&quot; value=&quot;&quot; /&gt;&#10;    &lt;Property name=&quot;zextra_vector_method&quot; type=&quot;string&quot; value=&quot;step&quot; /&gt;&#10;    &lt;Property name=&quot;zextra_vector_start&quot; type=&quot;string&quot; value=&quot;&quot; /&gt;&#10;    &lt;Property name=&quot;zextra_vector_stop&quot; type=&quot;string&quot; value=&quot;&quot; /&gt;&#10;    &lt;Property name=&quot;zextra_vector_step&quot; type=&quot;string&quot; value=&quot;&quot; /&gt;&#10;    &lt;Property name=&quot;zextra_vector_numvalues&quot; type=&quot;string&quot; value=&quot;&quot; /&gt;&#10;    &lt;Property name=&quot;zextra_vector_function&quot; type=&quot;string&quot; value=&quot;none&quot; /&gt;&#10;    &lt;Property name=&quot;zextra_vector_interval&quot; type=&quot;string&quot; value=&quot;octave&quot; /&gt;&#10;    &lt;Property name=&quot;zextra_vector_freqperdec&quot; type=&quot;string&quot; value=&quot;&quot; /&gt;&#10;  &lt;/PropSet&gt;&#10;  &lt;PropSet id=&quot;axis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Apr 17, 2024, 4:34:26 PM&lt;/UpdateTimeStamp&gt;&#10;&lt;/Root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0.0.x&quot; formatVersion=&quot;2.0.0.0&quot; version=&quot;6.0.0.405&quot;&gt;&#10;  &lt;VersionInformation&gt;&#10;    &lt;Version&gt;1&lt;/Version&gt;&#10;  &lt;/VersionInformation&gt;&#10;  &lt;Entity&gt;/result/feature/pg7&lt;/Entity&gt;&#10;  &lt;Tag&gt;pg7&lt;/Tag&gt;&#10;  &lt;Node&gt;Results &amp;gt; 3D Plot Group 7&lt;/Node&gt;&#10;  &lt;LinkType&gt;Image&lt;/LinkType&gt;&#10;  &lt;ModelLink directoryType=&quot;none&quot;&gt;C:\Users\guilh\My Documents\ICMAB Guilherme\COMSOL Simulations\TransverseCurrent_2cm.mph&lt;/ModelLink&gt;&#10;  &lt;LocalPath&gt;TransverseCurrent_2cm.mph&lt;/LocalPath&gt;&#10;  &lt;SDim&gt;3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n&quot; /&gt;&#10;    &lt;Property name=&quot;aspectratio&quot; type=&quot;real&quot; value=&quot;1.3333333333333333&quot; /&gt;&#10;    &lt;Property name=&quot;width&quot; type=&quot;real&quot; value=&quot;400&quot; /&gt;&#10;    &lt;Property name=&quot;height&quot; type=&quot;real&quot; value=&quot;300&quot; /&gt;&#10;    &lt;Property name=&quot;resolution&quot; type=&quot;integer&quot; value=&quot;200&quot; /&gt;&#10;    &lt;Property name=&quot;sizedesc&quot; type=&quot;string&quot; value=&quot;3150 x 2362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034 x 74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034&quot; /&gt;&#10;    &lt;Property name=&quot;screenheightpx&quot; type=&quot;integer&quot; value=&quot;74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3D Plot Group 7 &amp;gt; Arrow Volume 2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n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3&quot; /&gt;&#10;    &lt;Property name=&quot;options3d&quot; type=&quot;group&quot; value=&quot;on&quot; /&gt;&#10;    &lt;Property name=&quot;fontsize&quot; type=&quot;integer&quot; value=&quot;12&quot; /&gt;&#10;    &lt;Property name=&quot;colortheme&quot; type=&quot;string&quot; value=&quot;globaltheme&quot; /&gt;&#10;    &lt;Property name=&quot;background&quot; type=&quot;group&quot; value=&quot;transparent&quot; /&gt;&#10;    &lt;Property name=&quot;title3d&quot; type=&quot;bool&quot; value=&quot;off&quot; /&gt;&#10;    &lt;Property name=&quot;legend3d&quot; type=&quot;bool&quot; value=&quot;off&quot; /&gt;&#10;    &lt;Property name=&quot;logo3d&quot; type=&quot;bool&quot; value=&quot;off&quot; /&gt;&#10;    &lt;Property name=&quot;axisorientation&quot; type=&quot;bool&quot; value=&quot;off&quot; /&gt;&#10;    &lt;Property name=&quot;grid&quot; type=&quot;bool&quot; value=&quot;off&quot; /&gt;&#10;  &lt;/PropSet&gt;&#10;  &lt;PropSet id=&quot;view&quot;&gt;&#10;    &lt;Property name=&quot;renderwireframe&quot; type=&quot;bool&quot; value=&quot;off&quot; /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n&quot; /&gt;&#10;    &lt;Property name=&quot;rendermesh&quot; type=&quot;bool&quot; value=&quot;on&quot; /&gt;&#10;    &lt;Property name=&quot;showaxisorientation&quot; type=&quot;bool&quot; value=&quot;on&quot; /&gt;&#10;    &lt;Property name=&quot;showunits&quot; type=&quot;bool&quot; value=&quot;on&quot; /&gt;&#10;    &lt;Property name=&quot;plotgroupunits&quot; type=&quot;stringarray&quot; value=&quot;, , &quot; /&gt;&#10;    &lt;Property name=&quot;locked&quot; type=&quot;bool&quot; value=&quot;off&quot; /&gt;&#10;    &lt;Property name=&quot;rotcenlocked&quot; type=&quot;bool&quot; value=&quot;off&quot; /&gt;&#10;    &lt;Property name=&quot;istemporary&quot; type=&quot;bool&quot; value=&quot;off&quot; /&gt;&#10;    &lt;Property name=&quot;scenelight&quot; type=&quot;group&quot; value=&quot;on&quot; /&gt;&#10;    &lt;Property name=&quot;totlightintensity&quot; type=&quot;real&quot; value=&quot;1.0&quot; /&gt;&#10;    &lt;Property name=&quot;usediffuse&quot; type=&quot;bool&quot; value=&quot;on&quot; /&gt;&#10;    &lt;Property name=&quot;usespecular&quot; type=&quot;bool&quot; value=&quot;on&quot; /&gt;&#10;    &lt;Property name=&quot;globalambient&quot; type=&quot;group&quot; value=&quot;on&quot; /&gt;&#10;    &lt;Property name=&quot;totambient&quot; type=&quot;real&quot; value=&quot;0.3&quot; /&gt;&#10;    &lt;Property name=&quot;ambientcolor&quot; type=&quot;group&quot; value=&quot;white&quot; /&gt;&#10;    &lt;Property name=&quot;customambientcolor&quot; type=&quot;realarray&quot; value=&quot;1, 1, 1&quot; /&gt;&#10;    &lt;Property name=&quot;ssao&quot; type=&quot;group&quot; value=&quot;off&quot; /&gt;&#10;    &lt;Property name=&quot;ssaoradiustype&quot; type=&quot;group&quot; value=&quot;relative&quot; /&gt;&#10;    &lt;Property name=&quot;ssaoradiusrelative&quot; type=&quot;real&quot; value=&quot;0.4&quot; /&gt;&#10;    &lt;Property name=&quot;ssaoradiusexplicit&quot; type=&quot;real&quot; value=&quot;0.4&quot; /&gt;&#10;    &lt;Property name=&quot;ssaomagnitude&quot; type=&quot;real&quot; value=&quot;1.0&quot; /&gt;&#10;    &lt;Property name=&quot;ssaosqueeze&quot; type=&quot;real&quot; value=&quot;1.0&quot; /&gt;&#10;    &lt;Property name=&quot;ssaopreset&quot; type=&quot;group&quot; value=&quot;medium&quot; /&gt;&#10;    &lt;Property name=&quot;ssaonsamples&quot; type=&quot;integer&quot; value=&quot;64&quot; /&gt;&#10;    &lt;Property name=&quot;ssaoroughness&quot; type=&quot;real&quot; value=&quot;1.0&quot; /&gt;&#10;    &lt;Property name=&quot;ssaokernelrotationstexturewidth&quot; type=&quot;integer&quot; value=&quot;4&quot; /&gt;&#10;    &lt;Property name=&quot;ssaosmooth&quot; type=&quot;integer&quot; value=&quot;2&quot; /&gt;&#10;    &lt;Property name=&quot;ssaonormalawaresmoothing&quot; type=&quot;bool&quot; value=&quot;off&quot; /&gt;&#10;    &lt;Property name=&quot;environmentmap&quot; type=&quot;group&quot; value=&quot;envmap_none&quot; /&gt;&#10;    &lt;Property name=&quot;skydirection&quot; type=&quot;group&quot; value=&quot;positivey&quot; /&gt;&#10;    &lt;Property name=&quot;skyrotation&quot; type=&quot;group&quot; value=&quot;skyrotationzero&quot; /&gt;&#10;    &lt;Property name=&quot;environmentreflections&quot; type=&quot;bool&quot; value=&quot;on&quot; /&gt;&#10;    &lt;Property name=&quot;skybox&quot; type=&quot;group&quot; value=&quot;off&quot; /&gt;&#10;    &lt;Property name=&quot;skyboxblurriness&quot; type=&quot;real&quot; value=&quot;0&quot; /&gt;&#10;    &lt;Property name=&quot;skyboxblend&quot; type=&quot;real&quot; value=&quot;0&quot; /&gt;&#10;    &lt;Property name=&quot;skyboxprojection&quot; type=&quot;group&quot; value=&quot;special&quot; /&gt;&#10;    &lt;Property name=&quot;skyboxfov&quot; type=&quot;real&quot; value=&quot;110&quot; /&gt;&#10;    &lt;Property name=&quot;rotateenvironment&quot; type=&quot;bool&quot; value=&quot;off&quot; /&gt;&#10;    &lt;Property name=&quot;transparency&quot; type=&quot;group&quot; value=&quot;on&quot; /&gt;&#10;    &lt;Property name=&quot;transparencylevel&quot; type=&quot;real&quot; value=&quot;0.5&quot; /&gt;&#10;    &lt;Property name=&quot;uniformblending&quot; type=&quot;group&quot; value=&quot;off&quot; /&gt;&#10;    &lt;Property name=&quot;uniformblendinglevel&quot; type=&quot;real&quot; value=&quot;0.5&quot; /&gt;&#10;    &lt;Property name=&quot;showselection&quot; type=&quot;bool&quot; value=&quot;on&quot; /&gt;&#10;    &lt;Property name=&quot;showmaterial&quot; type=&quot;bool&quot; value=&quot;off&quot; /&gt;&#10;    &lt;Property name=&quot;clippingactive&quot; type=&quot;group&quot; value=&quot;on&quot; /&gt;&#10;    &lt;Property name=&quot;clipfaces&quot; type=&quot;bool&quot; value=&quot;on&quot; /&gt;&#10;    &lt;Property name=&quot;clipedges&quot; type=&quot;bool&quot; value=&quot;on&quot; /&gt;&#10;    &lt;Property name=&quot;clippoints&quot; type=&quot;bool&quot; value=&quot;on&quot; /&gt;&#10;    &lt;Property name=&quot;clipprimaryhovereffect&quot; type=&quot;bool&quot; value=&quot;on&quot; /&gt;&#10;    &lt;Property name=&quot;clipsecondaryhovereffect&quot; type=&quot;bool&quot; value=&quot;off&quot; /&gt;&#10;    &lt;Property name=&quot;cliphighlightintersection&quot; type=&quot;group&quot; value=&quot;on&quot; /&gt;&#10;    &lt;Property name=&quot;clipintersectionhighlightcolor&quot; type=&quot;group&quot; value=&quot;fromtheme&quot; /&gt;&#10;    &lt;Property name=&quot;customclipintersectionhighlightcolor&quot; type=&quot;realarray&quot; value=&quot;1, 0, 0&quot; /&gt;&#10;    &lt;Property name=&quot;clipapplyclipping&quot; type=&quot;bool&quot; value=&quot;on&quot; /&gt;&#10;    &lt;Property name=&quot;clipshowframes&quot; type=&quot;bool&quot; value=&quot;on&quot; /&gt;&#10;    &lt;Property name=&quot;clipshowgizmos&quot; type=&quot;bool&quot; value=&quot;on&quot; /&gt;&#10;    &lt;Property name=&quot;clipshowcappedfaces&quot; type=&quot;group&quot; value=&quot;off&quot; /&gt;&#10;    &lt;Property name=&quot;clipcappedfacescolorize&quot; type=&quot;group&quot; value=&quot;on&quot; /&gt;&#10;    &lt;Property name=&quot;clipcappedfacescolorizeper&quot; type=&quot;group&quot; value=&quot;domain&quot; /&gt;&#10;    &lt;Property name=&quot;clipcappedfaceshighlightoverlappingdomains&quot; type=&quot;group&quot; value=&quot;on&quot; /&gt;&#10;    &lt;Property name=&quot;clipcappedfaceshighlightoverlappingdomainscolor&quot; type=&quot;group&quot; value=&quot;fromtheme&quot; /&gt;&#10;    &lt;Property name=&quot;customclipcappedfaceshighlightoverlappingdomainscolor&quot; type=&quot;realarray&quot; value=&quot;1, 0, 0&quot; /&gt;&#10;    &lt;Property name=&quot;clipcappedfacestransparencyenabled&quot; type=&quot;group&quot; value=&quot;off&quot; /&gt;&#10;    &lt;Property name=&quot;clipcappedfacestransparency&quot; type=&quot;real&quot; value=&quot;0.2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&gt;&#10;    &lt;Property name=&quot;projection&quot; type=&quot;group&quot; value=&quot;orthographic&quot; /&gt;&#10;    &lt;Property name=&quot;orthoscale&quot; type=&quot;real&quot; value=&quot;0.05859768018126488&quot; /&gt;&#10;    &lt;Property name=&quot;zoomanglefull&quot; type=&quot;real&quot; value=&quot;0.004562476649880409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isotropic&quot; /&gt;&#10;    &lt;Property name=&quot;autoupdate&quot; type=&quot;bool&quot; value=&quot;off&quot; /&gt;&#10;    &lt;Property name=&quot;xweight&quot; type=&quot;real&quot; value=&quot;1&quot; /&gt;&#10;    &lt;Property name=&quot;yweight&quot; type=&quot;real&quot; value=&quot;1&quot; /&gt;&#10;    &lt;Property name=&quot;zweight&quot; type=&quot;real&quot; value=&quot;1&quot; /&gt;&#10;    &lt;Property name=&quot;xscale&quot; type=&quot;real&quot; value=&quot;1&quot; /&gt;&#10;    &lt;Property name=&quot;yscale&quot; type=&quot;real&quot; value=&quot;1&quot; /&gt;&#10;    &lt;Property name=&quot;zscale&quot; type=&quot;real&quot; value=&quot;1&quot; /&gt;&#10;    &lt;Property name=&quot;position&quot; type=&quot;realarray&quot; value=&quot;0, 0, 0.3086356818675995&quot; /&gt;&#10;    &lt;Property name=&quot;target&quot; type=&quot;realarray&quot; value=&quot;0, 0, 0&quot; /&gt;&#10;    &lt;Property name=&quot;up&quot; type=&quot;realarray&quot; value=&quot;0, 1, 4.371138828673793E-8&quot; /&gt;&#10;    &lt;Property name=&quot;rotationpoint&quot; type=&quot;realarray&quot; value=&quot;0, 0, 0&quot; /&gt;&#10;    &lt;Property name=&quot;viewoffset&quot; type=&quot;realarray&quot; value=&quot;0, -0.019463082775473595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z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zextra&quot; type=&quot;realarray&quot; value=&quot;&quot; /&gt;&#10;    &lt;Property name=&quot;zextra_vector_method&quot; type=&quot;string&quot; value=&quot;step&quot; /&gt;&#10;    &lt;Property name=&quot;zextra_vector_start&quot; type=&quot;string&quot; value=&quot;&quot; /&gt;&#10;    &lt;Property name=&quot;zextra_vector_stop&quot; type=&quot;string&quot; value=&quot;&quot; /&gt;&#10;    &lt;Property name=&quot;zextra_vector_step&quot; type=&quot;string&quot; value=&quot;&quot; /&gt;&#10;    &lt;Property name=&quot;zextra_vector_numvalues&quot; type=&quot;string&quot; value=&quot;&quot; /&gt;&#10;    &lt;Property name=&quot;zextra_vector_function&quot; type=&quot;string&quot; value=&quot;none&quot; /&gt;&#10;    &lt;Property name=&quot;zextra_vector_interval&quot; type=&quot;string&quot; value=&quot;octave&quot; /&gt;&#10;    &lt;Property name=&quot;zextra_vector_freqperdec&quot; type=&quot;string&quot; value=&quot;&quot; /&gt;&#10;  &lt;/PropSet&gt;&#10;  &lt;PropSet id=&quot;axis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Apr 17, 2024, 4:34:26 PM&lt;/UpdateTimeStamp&gt;&#10;&lt;/Root&gt;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1457</Words>
  <Application>Microsoft Office PowerPoint</Application>
  <PresentationFormat>Panorámica</PresentationFormat>
  <Paragraphs>341</Paragraphs>
  <Slides>31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41" baseType="lpstr">
      <vt:lpstr>Arial</vt:lpstr>
      <vt:lpstr>Calibri</vt:lpstr>
      <vt:lpstr>Calibri Light</vt:lpstr>
      <vt:lpstr>Cambria</vt:lpstr>
      <vt:lpstr>Cambria Math</vt:lpstr>
      <vt:lpstr>Rubik</vt:lpstr>
      <vt:lpstr>Symbol</vt:lpstr>
      <vt:lpstr>Wingdings</vt:lpstr>
      <vt:lpstr>Tema de Office</vt:lpstr>
      <vt:lpstr>Unicode Origin Graph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Joffre Gutierrez Royo</dc:creator>
  <cp:lastModifiedBy>Joffre Gutierrez Royo</cp:lastModifiedBy>
  <cp:revision>44</cp:revision>
  <dcterms:created xsi:type="dcterms:W3CDTF">2024-01-29T15:07:23Z</dcterms:created>
  <dcterms:modified xsi:type="dcterms:W3CDTF">2024-07-04T00:11:55Z</dcterms:modified>
</cp:coreProperties>
</file>