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7" r:id="rId4"/>
  </p:sldMasterIdLst>
  <p:notesMasterIdLst>
    <p:notesMasterId r:id="rId11"/>
  </p:notesMasterIdLst>
  <p:sldIdLst>
    <p:sldId id="561" r:id="rId5"/>
    <p:sldId id="324" r:id="rId6"/>
    <p:sldId id="358" r:id="rId7"/>
    <p:sldId id="363" r:id="rId8"/>
    <p:sldId id="257" r:id="rId9"/>
    <p:sldId id="570" r:id="rId10"/>
  </p:sldIdLst>
  <p:sldSz cx="9144000" cy="6858000" type="screen4x3"/>
  <p:notesSz cx="6735763" cy="98663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Colin" initials="JC" lastIdx="5" clrIdx="0"/>
  <p:cmAuthor id="2" name="Laurence Marcovecchio" initials="LM" lastIdx="2" clrIdx="1">
    <p:extLst>
      <p:ext uri="{19B8F6BF-5375-455C-9EA6-DF929625EA0E}">
        <p15:presenceInfo xmlns:p15="http://schemas.microsoft.com/office/powerpoint/2012/main" userId="S-1-5-21-2148919604-2269846226-1738016691-1280" providerId="AD"/>
      </p:ext>
    </p:extLst>
  </p:cmAuthor>
  <p:cmAuthor id="3" name="Gabriella Taricone" initials="GT" lastIdx="1" clrIdx="2">
    <p:extLst>
      <p:ext uri="{19B8F6BF-5375-455C-9EA6-DF929625EA0E}">
        <p15:presenceInfo xmlns:p15="http://schemas.microsoft.com/office/powerpoint/2012/main" userId="S-1-5-21-2148919604-2269846226-1738016691-11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33FF"/>
    <a:srgbClr val="6600CC"/>
    <a:srgbClr val="FF7C80"/>
    <a:srgbClr val="FF3300"/>
    <a:srgbClr val="FF66FF"/>
    <a:srgbClr val="FF66CC"/>
    <a:srgbClr val="FF33CC"/>
    <a:srgbClr val="FFCCFF"/>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258197-3D61-4C2E-B5BC-2E7B87D79EE4}" v="39" dt="2023-02-01T14:18:59.91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65153" autoAdjust="0"/>
  </p:normalViewPr>
  <p:slideViewPr>
    <p:cSldViewPr snapToGrid="0">
      <p:cViewPr varScale="1">
        <p:scale>
          <a:sx n="79" d="100"/>
          <a:sy n="79" d="100"/>
        </p:scale>
        <p:origin x="2894" y="43"/>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9334765-7128-43CB-8556-C43EFEEFDCA4}" type="datetimeFigureOut">
              <a:rPr lang="fr-FR" smtClean="0"/>
              <a:t>18/09/2024</a:t>
            </a:fld>
            <a:endParaRPr lang="fr-FR"/>
          </a:p>
        </p:txBody>
      </p:sp>
      <p:sp>
        <p:nvSpPr>
          <p:cNvPr id="4" name="Espace réservé de l'image des diapositives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E70973D8-1419-466A-A5D5-2AF41B3B1A32}" type="slidenum">
              <a:rPr lang="fr-FR" smtClean="0"/>
              <a:t>‹#›</a:t>
            </a:fld>
            <a:endParaRPr lang="fr-FR"/>
          </a:p>
        </p:txBody>
      </p:sp>
    </p:spTree>
    <p:extLst>
      <p:ext uri="{BB962C8B-B14F-4D97-AF65-F5344CB8AC3E}">
        <p14:creationId xmlns:p14="http://schemas.microsoft.com/office/powerpoint/2010/main" val="3397315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frontalier.org/adhesion.ht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frontalier.org/impots-frontalier-geneve.ht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frontalier.org/impots-frontalier-france.htm"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frontalier.or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video will provide you with general information about the </a:t>
            </a:r>
            <a:r>
              <a:rPr lang="en-GB" sz="1200" i="1" kern="1200" dirty="0" err="1">
                <a:solidFill>
                  <a:schemeClr val="tx1"/>
                </a:solidFill>
                <a:effectLst/>
                <a:latin typeface="+mn-lt"/>
                <a:ea typeface="+mn-ea"/>
                <a:cs typeface="+mn-cs"/>
              </a:rPr>
              <a:t>Groupement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Transfrontalier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Européen</a:t>
            </a:r>
            <a:r>
              <a:rPr lang="en-GB"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a:t>
            </a:r>
            <a:r>
              <a:rPr lang="en-GB" sz="1200" i="1" kern="1200" dirty="0" err="1">
                <a:solidFill>
                  <a:schemeClr val="tx1"/>
                </a:solidFill>
                <a:effectLst/>
                <a:latin typeface="+mn-lt"/>
                <a:ea typeface="+mn-ea"/>
                <a:cs typeface="+mn-cs"/>
              </a:rPr>
              <a:t>Groupement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Transfrontalier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Européen</a:t>
            </a:r>
            <a:r>
              <a:rPr lang="en-GB" sz="1200" i="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is known as the cross borders’ association and was created to help the cross border workers living abroad, usually in France, and working in Switzerland.</a:t>
            </a:r>
          </a:p>
          <a:p>
            <a:endParaRPr lang="en-GB" dirty="0"/>
          </a:p>
        </p:txBody>
      </p:sp>
      <p:sp>
        <p:nvSpPr>
          <p:cNvPr id="4" name="Slide Number Placeholder 3"/>
          <p:cNvSpPr>
            <a:spLocks noGrp="1"/>
          </p:cNvSpPr>
          <p:nvPr>
            <p:ph type="sldNum" sz="quarter" idx="10"/>
          </p:nvPr>
        </p:nvSpPr>
        <p:spPr/>
        <p:txBody>
          <a:bodyPr/>
          <a:lstStyle/>
          <a:p>
            <a:fld id="{E70973D8-1419-466A-A5D5-2AF41B3B1A32}" type="slidenum">
              <a:rPr lang="fr-FR" smtClean="0"/>
              <a:t>1</a:t>
            </a:fld>
            <a:endParaRPr lang="fr-FR"/>
          </a:p>
        </p:txBody>
      </p:sp>
    </p:spTree>
    <p:extLst>
      <p:ext uri="{BB962C8B-B14F-4D97-AF65-F5344CB8AC3E}">
        <p14:creationId xmlns:p14="http://schemas.microsoft.com/office/powerpoint/2010/main" val="603760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tLang="fr-FR" sz="1100" b="0" dirty="0"/>
              <a:t>Association à but non lucratif, le Groupement transfrontalier européen représente et défend les populations transfrontalières de part et d’autre de la frontière franco-suisse. Nous comptons aujourd’hui 25 000 adhérents. </a:t>
            </a:r>
            <a:r>
              <a:rPr lang="fr-FR" altLang="fr-FR" sz="1100" b="0" dirty="0">
                <a:solidFill>
                  <a:schemeClr val="tx1"/>
                </a:solidFill>
              </a:rPr>
              <a:t>Le coût de l’</a:t>
            </a:r>
            <a:r>
              <a:rPr lang="fr-FR" altLang="fr-FR" sz="1100" b="0" dirty="0">
                <a:solidFill>
                  <a:schemeClr val="tx1"/>
                </a:solidFill>
                <a:hlinkClick r:id="rId3">
                  <a:extLst>
                    <a:ext uri="{A12FA001-AC4F-418D-AE19-62706E023703}">
                      <ahyp:hlinkClr xmlns:ahyp="http://schemas.microsoft.com/office/drawing/2018/hyperlinkcolor" val="tx"/>
                    </a:ext>
                  </a:extLst>
                </a:hlinkClick>
              </a:rPr>
              <a:t>adhésion annuelle </a:t>
            </a:r>
            <a:r>
              <a:rPr lang="fr-FR" altLang="fr-FR" sz="1100" b="0" dirty="0">
                <a:solidFill>
                  <a:schemeClr val="tx1"/>
                </a:solidFill>
              </a:rPr>
              <a:t>s’élève à 100 €. Cette cotisation vous permet d’accéder à de nombreux services.</a:t>
            </a:r>
          </a:p>
          <a:p>
            <a:endParaRPr lang="fr-FR" altLang="fr-FR" b="1" dirty="0">
              <a:solidFill>
                <a:schemeClr val="tx1"/>
              </a:solidFill>
            </a:endParaRPr>
          </a:p>
          <a:p>
            <a:endParaRPr lang="fr-FR" altLang="fr-FR"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Who are we? We are a non-profit Organization created in 1963.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Over the last 60 years, we have developed an expertise in cross border matters and can provide information, counsel the cross border workers and lobby in their favour.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have 25 000 private members who pay an annual membership fee of 100 euros, and for those who are less than 26 years old, the fee is 55 euros.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allows them to benefit from our services, which are provided by a team of 33 employees based in France. We also provide services to companies and currently have 162 of them working with us.</a:t>
            </a:r>
          </a:p>
          <a:p>
            <a:endParaRPr lang="fr-FR" altLang="fr-FR" b="1" dirty="0">
              <a:solidFill>
                <a:schemeClr val="tx1"/>
              </a:solidFill>
            </a:endParaRPr>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2</a:t>
            </a:fld>
            <a:endParaRPr lang="fr-FR"/>
          </a:p>
        </p:txBody>
      </p:sp>
    </p:spTree>
    <p:extLst>
      <p:ext uri="{BB962C8B-B14F-4D97-AF65-F5344CB8AC3E}">
        <p14:creationId xmlns:p14="http://schemas.microsoft.com/office/powerpoint/2010/main" val="3294021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altLang="fr-FR" sz="1000" b="0" dirty="0">
                <a:cs typeface="Times New Roman" panose="02020603050405020304" pitchFamily="18" charset="0"/>
              </a:rPr>
              <a:t>Pour une cotisation de 90 € par an, l’adhérent a accès :</a:t>
            </a:r>
          </a:p>
          <a:p>
            <a:pPr algn="just"/>
            <a:r>
              <a:rPr lang="fr-FR" altLang="fr-FR" sz="1000" b="0" dirty="0">
                <a:cs typeface="Times New Roman" panose="02020603050405020304" pitchFamily="18" charset="0"/>
              </a:rPr>
              <a:t> </a:t>
            </a:r>
          </a:p>
          <a:p>
            <a:r>
              <a:rPr lang="fr-FR" altLang="fr-FR" sz="1000" b="0" dirty="0"/>
              <a:t>ACCUEIL TÉLÉPHONIQUE ET PHYSIQUE</a:t>
            </a:r>
          </a:p>
          <a:p>
            <a:r>
              <a:rPr lang="fr-FR" altLang="fr-FR" sz="1000" b="0" dirty="0"/>
              <a:t>Nos conseillères-accueil vous informent sur votre statut de salarié frontalier, par téléphone ou dans nos locaux.</a:t>
            </a:r>
            <a:br>
              <a:rPr lang="fr-FR" altLang="fr-FR" sz="1000" b="0" dirty="0"/>
            </a:br>
            <a:r>
              <a:rPr lang="fr-FR" altLang="fr-FR" sz="1000" b="0" dirty="0"/>
              <a:t>Elles répondent à vos questions sur l’emploi, les assurances sociales, le droit du travail, la fiscalité, les permis, la vie quotidienne, ..., en France et en Suisse.</a:t>
            </a:r>
          </a:p>
          <a:p>
            <a:endParaRPr lang="fr-FR" altLang="fr-FR" sz="1000" b="0" dirty="0"/>
          </a:p>
          <a:p>
            <a:r>
              <a:rPr lang="fr-FR" altLang="fr-FR" sz="1000" b="0" dirty="0"/>
              <a:t>SERVICE EMPLOI</a:t>
            </a:r>
          </a:p>
          <a:p>
            <a:r>
              <a:rPr lang="fr-FR" altLang="fr-FR" sz="1000" b="0" dirty="0"/>
              <a:t>Vous pouvez être reçu en entretien individuel afin de recevoir des conseils personnalisés sur votre démarche, participer à des conférences et des ateliers pour vous aider dans votre recherche d’emploi,  déposer votre CV en ligne, accéder à de nombreux documents sur le marché de l’emploi en Suisse. </a:t>
            </a:r>
          </a:p>
          <a:p>
            <a:r>
              <a:rPr lang="fr-FR" altLang="fr-FR" sz="1000" b="0" dirty="0"/>
              <a:t> </a:t>
            </a:r>
          </a:p>
          <a:p>
            <a:r>
              <a:rPr lang="fr-FR" altLang="fr-FR" sz="1000" b="0" dirty="0"/>
              <a:t>SERVICE JURIDIQUE</a:t>
            </a:r>
          </a:p>
          <a:p>
            <a:r>
              <a:rPr lang="fr-FR" altLang="fr-FR" sz="1000" b="0" dirty="0"/>
              <a:t>Nos juristes vous informent et vous conseillent à tous les stades de votre vie professionnelle, de la conclusion du contrat à sa rupture. Ils répondent ainsi à vos questions sur la couverture maladie, la maternité, l’accident, l’invalidité, la retraite, la prévoyance professionnelle, les allocations familiales, l’assurance chômage, …</a:t>
            </a:r>
          </a:p>
          <a:p>
            <a:r>
              <a:rPr lang="fr-FR" altLang="fr-FR" sz="1000" b="0" dirty="0"/>
              <a:t> </a:t>
            </a:r>
          </a:p>
          <a:p>
            <a:r>
              <a:rPr lang="fr-FR" altLang="fr-FR" sz="1000" b="0" dirty="0"/>
              <a:t>SERVICE FISCAL</a:t>
            </a:r>
          </a:p>
          <a:p>
            <a:r>
              <a:rPr lang="fr-FR" altLang="fr-FR" sz="1000" b="0" dirty="0"/>
              <a:t>Nos fiscalistes vous aident à remplir votre déclaration de revenus, en Suisse (</a:t>
            </a:r>
            <a:r>
              <a:rPr lang="fr-FR" altLang="fr-FR" sz="1000" b="0" dirty="0">
                <a:hlinkClick r:id="rId3"/>
              </a:rPr>
              <a:t>quasi-résident</a:t>
            </a:r>
            <a:r>
              <a:rPr lang="fr-FR" altLang="fr-FR" sz="1000" b="0" dirty="0"/>
              <a:t>) ou en </a:t>
            </a:r>
            <a:r>
              <a:rPr lang="fr-FR" altLang="fr-FR" sz="1000" b="0" dirty="0">
                <a:hlinkClick r:id="rId4"/>
              </a:rPr>
              <a:t>France</a:t>
            </a:r>
            <a:r>
              <a:rPr lang="fr-FR" altLang="fr-FR" sz="1000" b="0" dirty="0"/>
              <a:t>, réalisent des simulations d’impôts, procèdent aux vérifications de taxation et vous accompagnent dans vos éventuelles procédures de contestation.</a:t>
            </a:r>
          </a:p>
          <a:p>
            <a:r>
              <a:rPr lang="fr-FR" altLang="fr-FR" sz="1000" b="0" dirty="0"/>
              <a:t> </a:t>
            </a:r>
          </a:p>
          <a:p>
            <a:r>
              <a:rPr lang="fr-FR" altLang="fr-FR" sz="1000" b="0" dirty="0"/>
              <a:t>SERVICE SOCIAL</a:t>
            </a:r>
          </a:p>
          <a:p>
            <a:r>
              <a:rPr lang="fr-FR" altLang="fr-FR" sz="1000" b="0" dirty="0"/>
              <a:t>Nos assistantes de service social sont à votre écoute et vous accompagnent dans toutes vos démarches sociales de part et d’autre de la frontière (demandes d’invalidité, demandes d’aides financières, situation de fin de droits, etc…). </a:t>
            </a:r>
          </a:p>
          <a:p>
            <a:endParaRPr lang="fr-FR" altLang="fr-FR" b="1" dirty="0"/>
          </a:p>
          <a:p>
            <a:endParaRPr lang="fr-FR" alt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What services do we offer? Firstly, we will welcome you at the welcome service, which will answer your general cross border issues. Then, we have various specialized services such as the employment service that will give you advice and help you to find a job in Switzerland by giving you some useful websites, helping you to adapt your CV for Switzerland, or even by preparing an interview. We also have a Legal Service and lawyers that can review your employment contract, give you some information on labour laws, provide advice on social insurance issues, and be of help in working relationships with your employer. Additionally, we operate a tax service with tax experts that will help you manage your income tax in France and in Switzerland because we know that the cross border status is confusing and can sometimes be quite complicated to understand. Finally, we also have a Social Service where our Social Workers can provide support in case of financial difficulties or health problems.</a:t>
            </a:r>
          </a:p>
          <a:p>
            <a:br>
              <a:rPr lang="fr-FR" altLang="fr-FR" b="1" dirty="0"/>
            </a:br>
            <a:br>
              <a:rPr lang="fr-FR" altLang="fr-FR" b="1" dirty="0"/>
            </a:br>
            <a:endParaRPr lang="fr-FR" altLang="fr-FR" b="1" dirty="0"/>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3</a:t>
            </a:fld>
            <a:endParaRPr lang="fr-FR"/>
          </a:p>
        </p:txBody>
      </p:sp>
    </p:spTree>
    <p:extLst>
      <p:ext uri="{BB962C8B-B14F-4D97-AF65-F5344CB8AC3E}">
        <p14:creationId xmlns:p14="http://schemas.microsoft.com/office/powerpoint/2010/main" val="844337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fr-FR" b="1" dirty="0"/>
              <a:t>L’information demeure primordiale pour les transfrontaliers. Nous éditons cinq Frontalier magazine par an, animons un site Internet et envoyons une newsletter mensuelle à nos adhérents. Nous tenons également des rubriques régulières dans la presse locale. Vous pouvez nous retrouver sur les réseaux sociaux.</a:t>
            </a:r>
            <a:endParaRPr lang="fr-FR" altLang="fr-FR" b="1" dirty="0">
              <a:cs typeface="Times New Roman" panose="02020603050405020304" pitchFamily="18" charset="0"/>
            </a:endParaRP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How do we communicate? The first thing to do is to have a look on our website </a:t>
            </a:r>
            <a:r>
              <a:rPr lang="en-GB" sz="1200" u="sng" kern="1200" dirty="0">
                <a:solidFill>
                  <a:schemeClr val="tx1"/>
                </a:solidFill>
                <a:effectLst/>
                <a:latin typeface="+mn-lt"/>
                <a:ea typeface="+mn-ea"/>
                <a:cs typeface="+mn-cs"/>
                <a:hlinkClick r:id="rId3"/>
              </a:rPr>
              <a:t>www.frontalier.org</a:t>
            </a:r>
            <a:r>
              <a:rPr lang="en-GB" sz="1200" kern="1200" dirty="0">
                <a:solidFill>
                  <a:schemeClr val="tx1"/>
                </a:solidFill>
                <a:effectLst/>
                <a:latin typeface="+mn-lt"/>
                <a:ea typeface="+mn-ea"/>
                <a:cs typeface="+mn-cs"/>
              </a:rPr>
              <a:t> where you will find plenty of useful information about the cross border status. Our members will receive magazines five times a year and receive a monthly newsletter. Of course, we are present throughout social networks and have also developed an app for smartphones.</a:t>
            </a:r>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4</a:t>
            </a:fld>
            <a:endParaRPr lang="fr-FR"/>
          </a:p>
        </p:txBody>
      </p:sp>
    </p:spTree>
    <p:extLst>
      <p:ext uri="{BB962C8B-B14F-4D97-AF65-F5344CB8AC3E}">
        <p14:creationId xmlns:p14="http://schemas.microsoft.com/office/powerpoint/2010/main" val="377774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tLang="fr-FR" b="1" dirty="0"/>
              <a:t>Nous sommes présents tout au long de la frontière franco-suisse :</a:t>
            </a:r>
          </a:p>
          <a:p>
            <a:r>
              <a:rPr lang="fr-FR" altLang="fr-FR" b="1" u="sng" dirty="0"/>
              <a:t>DANS LE BASSIN LÉMANIQUE :</a:t>
            </a:r>
            <a:endParaRPr lang="fr-FR" altLang="fr-FR" b="1" dirty="0"/>
          </a:p>
          <a:p>
            <a:r>
              <a:rPr lang="fr-FR" altLang="fr-FR" b="1" dirty="0"/>
              <a:t>À Annemasse et à Saint-Genis-Pouilly</a:t>
            </a:r>
          </a:p>
          <a:p>
            <a:r>
              <a:rPr lang="fr-FR" altLang="fr-FR" b="1" u="sng" dirty="0"/>
              <a:t>DANS L'ARC JURASSIEN :</a:t>
            </a:r>
            <a:endParaRPr lang="fr-FR" altLang="fr-FR" b="1" dirty="0"/>
          </a:p>
          <a:p>
            <a:r>
              <a:rPr lang="fr-FR" altLang="fr-FR" b="1" dirty="0"/>
              <a:t>À Morteau et à Pontarlier</a:t>
            </a:r>
          </a:p>
          <a:p>
            <a:endParaRPr lang="fr-FR" b="1" dirty="0"/>
          </a:p>
          <a:p>
            <a:endParaRPr 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 we are not present today, you can come and visit us in one of our offices, which are all located on the French side of the border with Switzerland. Next to Geneva, you have two offices which can be convenient for you. There is one in Saint-</a:t>
            </a:r>
            <a:r>
              <a:rPr lang="en-GB" sz="1200" kern="1200" dirty="0" err="1">
                <a:solidFill>
                  <a:schemeClr val="tx1"/>
                </a:solidFill>
                <a:effectLst/>
                <a:latin typeface="+mn-lt"/>
                <a:ea typeface="+mn-ea"/>
                <a:cs typeface="+mn-cs"/>
              </a:rPr>
              <a:t>Genis</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Pouilly</a:t>
            </a:r>
            <a:r>
              <a:rPr lang="en-GB" sz="1200" kern="1200" dirty="0">
                <a:solidFill>
                  <a:schemeClr val="tx1"/>
                </a:solidFill>
                <a:effectLst/>
                <a:latin typeface="+mn-lt"/>
                <a:ea typeface="+mn-ea"/>
                <a:cs typeface="+mn-cs"/>
              </a:rPr>
              <a:t>, rue de Genève, and the other one is in </a:t>
            </a:r>
            <a:r>
              <a:rPr lang="en-GB" sz="1200" kern="1200" dirty="0" err="1">
                <a:solidFill>
                  <a:schemeClr val="tx1"/>
                </a:solidFill>
                <a:effectLst/>
                <a:latin typeface="+mn-lt"/>
                <a:ea typeface="+mn-ea"/>
                <a:cs typeface="+mn-cs"/>
              </a:rPr>
              <a:t>Annemasse</a:t>
            </a:r>
            <a:r>
              <a:rPr lang="en-GB" sz="1200" kern="1200" dirty="0">
                <a:solidFill>
                  <a:schemeClr val="tx1"/>
                </a:solidFill>
                <a:effectLst/>
                <a:latin typeface="+mn-lt"/>
                <a:ea typeface="+mn-ea"/>
                <a:cs typeface="+mn-cs"/>
              </a:rPr>
              <a:t> in Haute </a:t>
            </a:r>
            <a:r>
              <a:rPr lang="en-GB" sz="1200" kern="1200" dirty="0" err="1">
                <a:solidFill>
                  <a:schemeClr val="tx1"/>
                </a:solidFill>
                <a:effectLst/>
                <a:latin typeface="+mn-lt"/>
                <a:ea typeface="+mn-ea"/>
                <a:cs typeface="+mn-cs"/>
              </a:rPr>
              <a:t>Savoie</a:t>
            </a:r>
            <a:r>
              <a:rPr lang="en-GB" sz="1200" kern="1200" dirty="0">
                <a:solidFill>
                  <a:schemeClr val="tx1"/>
                </a:solidFill>
                <a:effectLst/>
                <a:latin typeface="+mn-lt"/>
                <a:ea typeface="+mn-ea"/>
                <a:cs typeface="+mn-cs"/>
              </a:rPr>
              <a:t>. Of course, you can also contact us by phone.</a:t>
            </a:r>
          </a:p>
          <a:p>
            <a:endParaRPr lang="fr-FR" b="1"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5</a:t>
            </a:fld>
            <a:endParaRPr lang="fr-FR"/>
          </a:p>
        </p:txBody>
      </p:sp>
    </p:spTree>
    <p:extLst>
      <p:ext uri="{BB962C8B-B14F-4D97-AF65-F5344CB8AC3E}">
        <p14:creationId xmlns:p14="http://schemas.microsoft.com/office/powerpoint/2010/main" val="3549449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thank you very much for your attention today. </a:t>
            </a:r>
            <a:endParaRPr lang="en-GB" dirty="0"/>
          </a:p>
        </p:txBody>
      </p:sp>
      <p:sp>
        <p:nvSpPr>
          <p:cNvPr id="4" name="Slide Number Placeholder 3"/>
          <p:cNvSpPr>
            <a:spLocks noGrp="1"/>
          </p:cNvSpPr>
          <p:nvPr>
            <p:ph type="sldNum" sz="quarter" idx="10"/>
          </p:nvPr>
        </p:nvSpPr>
        <p:spPr/>
        <p:txBody>
          <a:bodyPr/>
          <a:lstStyle/>
          <a:p>
            <a:fld id="{E70973D8-1419-466A-A5D5-2AF41B3B1A32}" type="slidenum">
              <a:rPr lang="fr-FR" smtClean="0"/>
              <a:t>6</a:t>
            </a:fld>
            <a:endParaRPr lang="fr-FR"/>
          </a:p>
        </p:txBody>
      </p:sp>
    </p:spTree>
    <p:extLst>
      <p:ext uri="{BB962C8B-B14F-4D97-AF65-F5344CB8AC3E}">
        <p14:creationId xmlns:p14="http://schemas.microsoft.com/office/powerpoint/2010/main" val="3581500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Tree>
    <p:extLst>
      <p:ext uri="{BB962C8B-B14F-4D97-AF65-F5344CB8AC3E}">
        <p14:creationId xmlns:p14="http://schemas.microsoft.com/office/powerpoint/2010/main" val="2150256313"/>
      </p:ext>
    </p:extLst>
  </p:cSld>
  <p:clrMapOvr>
    <a:masterClrMapping/>
  </p:clrMapOvr>
  <p:transition advClick="0">
    <p:sndAc>
      <p:stSnd>
        <p:snd r:embed="rId1" name="Voix-001.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95536" y="1412776"/>
            <a:ext cx="8229600" cy="1143000"/>
          </a:xfrm>
        </p:spPr>
        <p:txBody>
          <a:bodyPr/>
          <a:lstStyle/>
          <a:p>
            <a:r>
              <a:rPr lang="fr-FR"/>
              <a:t>Modifiez le style du titre</a:t>
            </a:r>
          </a:p>
        </p:txBody>
      </p:sp>
      <p:sp>
        <p:nvSpPr>
          <p:cNvPr id="3" name="Espace réservé du contenu 2"/>
          <p:cNvSpPr>
            <a:spLocks noGrp="1"/>
          </p:cNvSpPr>
          <p:nvPr>
            <p:ph idx="1"/>
          </p:nvPr>
        </p:nvSpPr>
        <p:spPr>
          <a:xfrm>
            <a:off x="457200" y="2708920"/>
            <a:ext cx="8229600" cy="3417243"/>
          </a:xfrm>
        </p:spPr>
        <p:txBody>
          <a:bodyPr/>
          <a:lstStyle>
            <a:lvl1pPr marL="457200" indent="-457200">
              <a:buClr>
                <a:srgbClr val="FFC000"/>
              </a:buClr>
              <a:buFont typeface="Wingdings" panose="05000000000000000000" pitchFamily="2" charset="2"/>
              <a:buChar char="§"/>
              <a:defRPr/>
            </a:lvl1pPr>
            <a:lvl2pPr marL="720725" indent="-263525">
              <a:buFont typeface="Arial" panose="020B0604020202020204" pitchFamily="34" charset="0"/>
              <a:buChar char="•"/>
              <a:tabLst/>
              <a:defRPr/>
            </a:lvl2pPr>
          </a:lstStyle>
          <a:p>
            <a:pPr lvl="0"/>
            <a:r>
              <a:rPr lang="fr-FR"/>
              <a:t>Cliquez pour modifier les styles du texte du masque</a:t>
            </a:r>
          </a:p>
          <a:p>
            <a:pPr lvl="1"/>
            <a:r>
              <a:rPr lang="fr-FR"/>
              <a:t>Deuxième niveau</a:t>
            </a:r>
          </a:p>
        </p:txBody>
      </p:sp>
    </p:spTree>
    <p:extLst>
      <p:ext uri="{BB962C8B-B14F-4D97-AF65-F5344CB8AC3E}">
        <p14:creationId xmlns:p14="http://schemas.microsoft.com/office/powerpoint/2010/main" val="4289965021"/>
      </p:ext>
    </p:extLst>
  </p:cSld>
  <p:clrMapOvr>
    <a:masterClrMapping/>
  </p:clrMapOvr>
  <p:transition advClick="0">
    <p:sndAc>
      <p:stSnd>
        <p:snd r:embed="rId1" name="Voix-001.wav"/>
      </p:stSnd>
    </p:sndAc>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Titre 1"/>
          <p:cNvSpPr txBox="1">
            <a:spLocks/>
          </p:cNvSpPr>
          <p:nvPr/>
        </p:nvSpPr>
        <p:spPr>
          <a:xfrm>
            <a:off x="2555776" y="407893"/>
            <a:ext cx="6480720" cy="680324"/>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a:solidFill>
                  <a:schemeClr val="accent1">
                    <a:lumMod val="75000"/>
                  </a:schemeClr>
                </a:solidFill>
              </a:rPr>
              <a:t>L’association des transfrontaliers franco-suisses</a:t>
            </a:r>
            <a:endParaRPr lang="fr-FR" sz="2400" dirty="0">
              <a:solidFill>
                <a:schemeClr val="accent1">
                  <a:lumMod val="75000"/>
                </a:schemeClr>
              </a:solidFill>
            </a:endParaRPr>
          </a:p>
        </p:txBody>
      </p:sp>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512" y="244552"/>
            <a:ext cx="2137048" cy="820750"/>
          </a:xfrm>
          <a:prstGeom prst="rect">
            <a:avLst/>
          </a:prstGeom>
        </p:spPr>
      </p:pic>
      <p:sp>
        <p:nvSpPr>
          <p:cNvPr id="9" name="ZoneTexte 8"/>
          <p:cNvSpPr txBox="1"/>
          <p:nvPr/>
        </p:nvSpPr>
        <p:spPr>
          <a:xfrm>
            <a:off x="70901" y="1196752"/>
            <a:ext cx="2962291" cy="276999"/>
          </a:xfrm>
          <a:prstGeom prst="rect">
            <a:avLst/>
          </a:prstGeom>
          <a:noFill/>
        </p:spPr>
        <p:txBody>
          <a:bodyPr wrap="square" rtlCol="0">
            <a:spAutoFit/>
          </a:bodyPr>
          <a:lstStyle/>
          <a:p>
            <a:r>
              <a:rPr lang="fr-FR" sz="1200" b="1" i="1" dirty="0">
                <a:solidFill>
                  <a:schemeClr val="accent1">
                    <a:lumMod val="75000"/>
                  </a:schemeClr>
                </a:solidFill>
                <a:latin typeface="Ink Free" panose="03080402000500000000" pitchFamily="66" charset="0"/>
                <a:cs typeface="MV Boli" panose="02000500030200090000" pitchFamily="2" charset="0"/>
              </a:rPr>
              <a:t>Dépassez vos propres frontières</a:t>
            </a:r>
          </a:p>
        </p:txBody>
      </p:sp>
      <p:sp>
        <p:nvSpPr>
          <p:cNvPr id="10" name="Espace réservé de la date 3"/>
          <p:cNvSpPr txBox="1">
            <a:spLocks/>
          </p:cNvSpPr>
          <p:nvPr/>
        </p:nvSpPr>
        <p:spPr>
          <a:xfrm>
            <a:off x="107504" y="6525344"/>
            <a:ext cx="2133600" cy="168994"/>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66A8C-9234-43EA-9C10-B7C68B98FD2A}" type="datetimeFigureOut">
              <a:rPr lang="fr-FR" sz="1200" smtClean="0"/>
              <a:pPr/>
              <a:t>18/09/2024</a:t>
            </a:fld>
            <a:endParaRPr lang="fr-FR" dirty="0"/>
          </a:p>
        </p:txBody>
      </p:sp>
      <p:sp>
        <p:nvSpPr>
          <p:cNvPr id="12" name="Espace réservé du numéro de diapositive 5"/>
          <p:cNvSpPr txBox="1">
            <a:spLocks/>
          </p:cNvSpPr>
          <p:nvPr/>
        </p:nvSpPr>
        <p:spPr>
          <a:xfrm>
            <a:off x="7046912" y="6525344"/>
            <a:ext cx="2133600" cy="196131"/>
          </a:xfrm>
          <a:prstGeom prst="rect">
            <a:avLst/>
          </a:prstGeom>
        </p:spPr>
        <p:txBody>
          <a:bodyPr/>
          <a:lstStyle>
            <a:defPPr>
              <a:defRPr lang="fr-FR"/>
            </a:defPPr>
            <a:lvl1pPr marL="0" algn="l"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t>www.frontalier.org</a:t>
            </a:r>
          </a:p>
        </p:txBody>
      </p:sp>
      <p:cxnSp>
        <p:nvCxnSpPr>
          <p:cNvPr id="13" name="Connecteur droit 12"/>
          <p:cNvCxnSpPr/>
          <p:nvPr/>
        </p:nvCxnSpPr>
        <p:spPr>
          <a:xfrm>
            <a:off x="-36512" y="6492587"/>
            <a:ext cx="91440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Titre 1"/>
          <p:cNvSpPr txBox="1">
            <a:spLocks/>
          </p:cNvSpPr>
          <p:nvPr userDrawn="1"/>
        </p:nvSpPr>
        <p:spPr>
          <a:xfrm>
            <a:off x="2555776" y="407893"/>
            <a:ext cx="6480720" cy="680324"/>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a:solidFill>
                  <a:schemeClr val="accent1">
                    <a:lumMod val="75000"/>
                  </a:schemeClr>
                </a:solidFill>
              </a:rPr>
              <a:t>L’association des transfrontaliers franco-suisses</a:t>
            </a:r>
            <a:endParaRPr lang="fr-FR" sz="2400" dirty="0">
              <a:solidFill>
                <a:schemeClr val="accent1">
                  <a:lumMod val="75000"/>
                </a:schemeClr>
              </a:solidFill>
            </a:endParaRPr>
          </a:p>
        </p:txBody>
      </p:sp>
      <p:pic>
        <p:nvPicPr>
          <p:cNvPr id="14" name="Imag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79512" y="244552"/>
            <a:ext cx="2137048" cy="820750"/>
          </a:xfrm>
          <a:prstGeom prst="rect">
            <a:avLst/>
          </a:prstGeom>
        </p:spPr>
      </p:pic>
      <p:sp>
        <p:nvSpPr>
          <p:cNvPr id="15" name="ZoneTexte 14"/>
          <p:cNvSpPr txBox="1"/>
          <p:nvPr userDrawn="1"/>
        </p:nvSpPr>
        <p:spPr>
          <a:xfrm>
            <a:off x="70901" y="1196752"/>
            <a:ext cx="2962291" cy="276999"/>
          </a:xfrm>
          <a:prstGeom prst="rect">
            <a:avLst/>
          </a:prstGeom>
          <a:noFill/>
        </p:spPr>
        <p:txBody>
          <a:bodyPr wrap="square" rtlCol="0">
            <a:spAutoFit/>
          </a:bodyPr>
          <a:lstStyle/>
          <a:p>
            <a:r>
              <a:rPr lang="fr-FR" sz="1200" b="1" i="1" dirty="0">
                <a:solidFill>
                  <a:schemeClr val="accent1">
                    <a:lumMod val="75000"/>
                  </a:schemeClr>
                </a:solidFill>
                <a:latin typeface="Ink Free" panose="03080402000500000000" pitchFamily="66" charset="0"/>
                <a:cs typeface="MV Boli" panose="02000500030200090000" pitchFamily="2" charset="0"/>
              </a:rPr>
              <a:t>Dépassez vos propres frontières</a:t>
            </a:r>
          </a:p>
        </p:txBody>
      </p:sp>
      <p:sp>
        <p:nvSpPr>
          <p:cNvPr id="16" name="Espace réservé de la date 3"/>
          <p:cNvSpPr txBox="1">
            <a:spLocks/>
          </p:cNvSpPr>
          <p:nvPr userDrawn="1"/>
        </p:nvSpPr>
        <p:spPr>
          <a:xfrm>
            <a:off x="107504" y="6525344"/>
            <a:ext cx="2133600" cy="168994"/>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66A8C-9234-43EA-9C10-B7C68B98FD2A}" type="datetimeFigureOut">
              <a:rPr lang="fr-FR" sz="1200" smtClean="0"/>
              <a:pPr/>
              <a:t>18/09/2024</a:t>
            </a:fld>
            <a:endParaRPr lang="fr-FR" dirty="0"/>
          </a:p>
        </p:txBody>
      </p:sp>
      <p:sp>
        <p:nvSpPr>
          <p:cNvPr id="17" name="Espace réservé du numéro de diapositive 5"/>
          <p:cNvSpPr txBox="1">
            <a:spLocks/>
          </p:cNvSpPr>
          <p:nvPr userDrawn="1"/>
        </p:nvSpPr>
        <p:spPr>
          <a:xfrm>
            <a:off x="7046912" y="6525344"/>
            <a:ext cx="2133600" cy="196131"/>
          </a:xfrm>
          <a:prstGeom prst="rect">
            <a:avLst/>
          </a:prstGeom>
        </p:spPr>
        <p:txBody>
          <a:bodyPr/>
          <a:lstStyle>
            <a:defPPr>
              <a:defRPr lang="fr-FR"/>
            </a:defPPr>
            <a:lvl1pPr marL="0" algn="l"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t>www.frontalier.org</a:t>
            </a:r>
          </a:p>
        </p:txBody>
      </p:sp>
      <p:cxnSp>
        <p:nvCxnSpPr>
          <p:cNvPr id="18" name="Connecteur droit 17"/>
          <p:cNvCxnSpPr/>
          <p:nvPr userDrawn="1"/>
        </p:nvCxnSpPr>
        <p:spPr>
          <a:xfrm>
            <a:off x="-36512" y="6492587"/>
            <a:ext cx="91440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730159"/>
      </p:ext>
    </p:extLst>
  </p:cSld>
  <p:clrMap bg1="lt1" tx1="dk1" bg2="lt2" tx2="dk2" accent1="accent1" accent2="accent2" accent3="accent3" accent4="accent4" accent5="accent5" accent6="accent6" hlink="hlink" folHlink="folHlink"/>
  <p:sldLayoutIdLst>
    <p:sldLayoutId id="2147483658" r:id="rId1"/>
    <p:sldLayoutId id="2147483659" r:id="rId2"/>
  </p:sldLayoutIdLst>
  <p:transition advClick="0">
    <p:sndAc>
      <p:stSnd>
        <p:snd r:embed="rId4" name="Voix-001.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png"/><Relationship Id="rId12"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hyperlink" Target="http://www.frontalier.org/" TargetMode="External"/><Relationship Id="rId10" Type="http://schemas.openxmlformats.org/officeDocument/2006/relationships/image" Target="../media/image8.png"/><Relationship Id="rId4" Type="http://schemas.openxmlformats.org/officeDocument/2006/relationships/notesSlide" Target="../notesSlides/notesSlide4.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image" Target="../media/image10.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image" Target="../media/image11.jpe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D2B2851-E3BB-7352-8B82-B3A551A5486C}"/>
              </a:ext>
            </a:extLst>
          </p:cNvPr>
          <p:cNvSpPr txBox="1"/>
          <p:nvPr/>
        </p:nvSpPr>
        <p:spPr>
          <a:xfrm>
            <a:off x="997030" y="1010726"/>
            <a:ext cx="7904375" cy="1446550"/>
          </a:xfrm>
          <a:prstGeom prst="rect">
            <a:avLst/>
          </a:prstGeom>
          <a:noFill/>
        </p:spPr>
        <p:txBody>
          <a:bodyPr wrap="square">
            <a:spAutoFit/>
          </a:bodyPr>
          <a:lstStyle/>
          <a:p>
            <a:pPr algn="ctr"/>
            <a:r>
              <a:rPr lang="fr-FR" sz="4400" b="1" dirty="0">
                <a:solidFill>
                  <a:srgbClr val="C00000"/>
                </a:solidFill>
                <a:effectLst>
                  <a:outerShdw blurRad="38100" dist="38100" dir="2700000" algn="tl">
                    <a:srgbClr val="000000">
                      <a:alpha val="43137"/>
                    </a:srgbClr>
                  </a:outerShdw>
                </a:effectLst>
                <a:latin typeface="Helvetica" charset="0"/>
              </a:rPr>
              <a:t>Le Groupement </a:t>
            </a:r>
            <a:br>
              <a:rPr lang="fr-FR" sz="4400" b="1" dirty="0">
                <a:solidFill>
                  <a:srgbClr val="C00000"/>
                </a:solidFill>
                <a:effectLst>
                  <a:outerShdw blurRad="38100" dist="38100" dir="2700000" algn="tl">
                    <a:srgbClr val="000000">
                      <a:alpha val="43137"/>
                    </a:srgbClr>
                  </a:outerShdw>
                </a:effectLst>
                <a:latin typeface="Helvetica" charset="0"/>
              </a:rPr>
            </a:br>
            <a:r>
              <a:rPr lang="fr-FR" sz="4400" b="1" dirty="0">
                <a:solidFill>
                  <a:srgbClr val="C00000"/>
                </a:solidFill>
                <a:effectLst>
                  <a:outerShdw blurRad="38100" dist="38100" dir="2700000" algn="tl">
                    <a:srgbClr val="000000">
                      <a:alpha val="43137"/>
                    </a:srgbClr>
                  </a:outerShdw>
                </a:effectLst>
                <a:latin typeface="Helvetica" charset="0"/>
              </a:rPr>
              <a:t>transfrontalier européen</a:t>
            </a:r>
            <a:endParaRPr lang="fr-FR" sz="4400" dirty="0"/>
          </a:p>
        </p:txBody>
      </p:sp>
      <p:sp>
        <p:nvSpPr>
          <p:cNvPr id="8" name="ZoneTexte 7">
            <a:extLst>
              <a:ext uri="{FF2B5EF4-FFF2-40B4-BE49-F238E27FC236}">
                <a16:creationId xmlns:a16="http://schemas.microsoft.com/office/drawing/2014/main" id="{5A33F749-148B-A1CB-BC70-ACF1620CAED8}"/>
              </a:ext>
            </a:extLst>
          </p:cNvPr>
          <p:cNvSpPr txBox="1"/>
          <p:nvPr/>
        </p:nvSpPr>
        <p:spPr>
          <a:xfrm rot="20950613">
            <a:off x="26305" y="2934218"/>
            <a:ext cx="8738648" cy="1107996"/>
          </a:xfrm>
          <a:prstGeom prst="rect">
            <a:avLst/>
          </a:prstGeom>
          <a:noFill/>
        </p:spPr>
        <p:txBody>
          <a:bodyPr wrap="square">
            <a:spAutoFit/>
          </a:bodyPr>
          <a:lstStyle/>
          <a:p>
            <a:pPr algn="ctr" eaLnBrk="1" hangingPunct="1">
              <a:defRPr/>
            </a:pPr>
            <a:r>
              <a:rPr lang="fr-FR" sz="6600" dirty="0">
                <a:effectLst>
                  <a:outerShdw blurRad="38100" dist="38100" dir="2700000" algn="tl">
                    <a:srgbClr val="000000">
                      <a:alpha val="43137"/>
                    </a:srgbClr>
                  </a:outerShdw>
                </a:effectLst>
                <a:latin typeface="Freestyle Script" pitchFamily="66" charset="0"/>
              </a:rPr>
              <a:t>Cross Border </a:t>
            </a:r>
            <a:r>
              <a:rPr lang="fr-FR" sz="6600" dirty="0" err="1">
                <a:effectLst>
                  <a:outerShdw blurRad="38100" dist="38100" dir="2700000" algn="tl">
                    <a:srgbClr val="000000">
                      <a:alpha val="43137"/>
                    </a:srgbClr>
                  </a:outerShdw>
                </a:effectLst>
                <a:latin typeface="Freestyle Script" pitchFamily="66" charset="0"/>
              </a:rPr>
              <a:t>Workers</a:t>
            </a:r>
            <a:r>
              <a:rPr lang="fr-FR" sz="6600" dirty="0">
                <a:effectLst>
                  <a:outerShdw blurRad="38100" dist="38100" dir="2700000" algn="tl">
                    <a:srgbClr val="000000">
                      <a:alpha val="43137"/>
                    </a:srgbClr>
                  </a:outerShdw>
                </a:effectLst>
                <a:latin typeface="Freestyle Script" pitchFamily="66" charset="0"/>
              </a:rPr>
              <a:t> Association</a:t>
            </a:r>
          </a:p>
        </p:txBody>
      </p:sp>
      <p:pic>
        <p:nvPicPr>
          <p:cNvPr id="9" name="Picture 6">
            <a:extLst>
              <a:ext uri="{FF2B5EF4-FFF2-40B4-BE49-F238E27FC236}">
                <a16:creationId xmlns:a16="http://schemas.microsoft.com/office/drawing/2014/main" id="{B3237366-5BE4-806B-F787-1796F5A0F5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245" y="4852820"/>
            <a:ext cx="1331913"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ZoneTexte 10">
            <a:extLst>
              <a:ext uri="{FF2B5EF4-FFF2-40B4-BE49-F238E27FC236}">
                <a16:creationId xmlns:a16="http://schemas.microsoft.com/office/drawing/2014/main" id="{C5C0FE29-AB3A-A97B-72C8-65E6E6B991B2}"/>
              </a:ext>
            </a:extLst>
          </p:cNvPr>
          <p:cNvSpPr txBox="1"/>
          <p:nvPr/>
        </p:nvSpPr>
        <p:spPr>
          <a:xfrm>
            <a:off x="1512158" y="5517188"/>
            <a:ext cx="4609706" cy="461665"/>
          </a:xfrm>
          <a:prstGeom prst="rect">
            <a:avLst/>
          </a:prstGeom>
          <a:noFill/>
        </p:spPr>
        <p:txBody>
          <a:bodyPr wrap="square">
            <a:spAutoFit/>
          </a:bodyPr>
          <a:lstStyle/>
          <a:p>
            <a:pPr>
              <a:spcBef>
                <a:spcPct val="0"/>
              </a:spcBef>
              <a:buFontTx/>
              <a:buNone/>
              <a:defRPr/>
            </a:pPr>
            <a:r>
              <a:rPr lang="fr-FR" altLang="fr-FR" sz="2400" dirty="0">
                <a:solidFill>
                  <a:srgbClr val="1F497D"/>
                </a:solidFill>
                <a:latin typeface="+mn-lt"/>
                <a:cs typeface="Arial" charset="0"/>
              </a:rPr>
              <a:t>Geneva, </a:t>
            </a:r>
            <a:r>
              <a:rPr lang="fr-FR" altLang="fr-FR" sz="2400" dirty="0" err="1">
                <a:solidFill>
                  <a:srgbClr val="1F497D"/>
                </a:solidFill>
                <a:cs typeface="Arial" charset="0"/>
              </a:rPr>
              <a:t>September</a:t>
            </a:r>
            <a:r>
              <a:rPr lang="fr-FR" altLang="fr-FR" sz="2400" dirty="0">
                <a:solidFill>
                  <a:srgbClr val="1F497D"/>
                </a:solidFill>
                <a:latin typeface="+mn-lt"/>
                <a:cs typeface="Arial" charset="0"/>
              </a:rPr>
              <a:t> 2024</a:t>
            </a:r>
          </a:p>
        </p:txBody>
      </p:sp>
      <p:pic>
        <p:nvPicPr>
          <p:cNvPr id="13" name="Recorded Sound">
            <a:hlinkClick r:id="" action="ppaction://media"/>
            <a:extLst>
              <a:ext uri="{FF2B5EF4-FFF2-40B4-BE49-F238E27FC236}">
                <a16:creationId xmlns:a16="http://schemas.microsoft.com/office/drawing/2014/main" id="{1C415863-3F79-D8E5-83AC-38216B8B182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20100" y="5748020"/>
            <a:ext cx="609600" cy="609600"/>
          </a:xfrm>
          <a:prstGeom prst="rect">
            <a:avLst/>
          </a:prstGeom>
        </p:spPr>
      </p:pic>
    </p:spTree>
    <p:extLst>
      <p:ext uri="{BB962C8B-B14F-4D97-AF65-F5344CB8AC3E}">
        <p14:creationId xmlns:p14="http://schemas.microsoft.com/office/powerpoint/2010/main" val="439275075"/>
      </p:ext>
    </p:extLst>
  </p:cSld>
  <p:clrMapOvr>
    <a:masterClrMapping/>
  </p:clrMapOvr>
  <mc:AlternateContent xmlns:mc="http://schemas.openxmlformats.org/markup-compatibility/2006" xmlns:p14="http://schemas.microsoft.com/office/powerpoint/2010/main">
    <mc:Choice Requires="p14">
      <p:transition p14:dur="250" advTm="17000">
        <p:sndAc>
          <p:endSnd/>
        </p:sndAc>
      </p:transition>
    </mc:Choice>
    <mc:Fallback xmlns="">
      <p:transition advTm="17000">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555"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C5613135-31FA-4F24-91B3-1F8F6FFBAABB}"/>
              </a:ext>
            </a:extLst>
          </p:cNvPr>
          <p:cNvSpPr txBox="1"/>
          <p:nvPr/>
        </p:nvSpPr>
        <p:spPr>
          <a:xfrm>
            <a:off x="116010" y="2411162"/>
            <a:ext cx="1491622" cy="1246495"/>
          </a:xfrm>
          <a:prstGeom prst="rect">
            <a:avLst/>
          </a:prstGeom>
          <a:noFill/>
        </p:spPr>
        <p:txBody>
          <a:bodyPr wrap="square" rtlCol="0">
            <a:spAutoFit/>
          </a:bodyPr>
          <a:lstStyle/>
          <a:p>
            <a:r>
              <a:rPr lang="fr-FR" sz="1500" b="1" dirty="0">
                <a:solidFill>
                  <a:schemeClr val="bg1"/>
                </a:solidFill>
              </a:rPr>
              <a:t>Doit-on prendre une complémentaire santé (Mutuelle) ? </a:t>
            </a:r>
          </a:p>
        </p:txBody>
      </p:sp>
      <p:sp>
        <p:nvSpPr>
          <p:cNvPr id="8" name="ZoneTexte 7">
            <a:extLst>
              <a:ext uri="{FF2B5EF4-FFF2-40B4-BE49-F238E27FC236}">
                <a16:creationId xmlns:a16="http://schemas.microsoft.com/office/drawing/2014/main" id="{66E9F643-3419-45F7-ADC5-689C413A4BAB}"/>
              </a:ext>
            </a:extLst>
          </p:cNvPr>
          <p:cNvSpPr txBox="1"/>
          <p:nvPr/>
        </p:nvSpPr>
        <p:spPr>
          <a:xfrm>
            <a:off x="3275245" y="2877132"/>
            <a:ext cx="1627833" cy="1015663"/>
          </a:xfrm>
          <a:prstGeom prst="rect">
            <a:avLst/>
          </a:prstGeom>
          <a:noFill/>
        </p:spPr>
        <p:txBody>
          <a:bodyPr wrap="square" rtlCol="0">
            <a:spAutoFit/>
          </a:bodyPr>
          <a:lstStyle/>
          <a:p>
            <a:r>
              <a:rPr lang="fr-FR" sz="1500" b="1" dirty="0">
                <a:solidFill>
                  <a:schemeClr val="bg1"/>
                </a:solidFill>
              </a:rPr>
              <a:t>Pourquoi exercer mon choix d’assurance maladie ?</a:t>
            </a:r>
          </a:p>
        </p:txBody>
      </p:sp>
      <p:sp>
        <p:nvSpPr>
          <p:cNvPr id="9" name="ZoneTexte 8">
            <a:extLst>
              <a:ext uri="{FF2B5EF4-FFF2-40B4-BE49-F238E27FC236}">
                <a16:creationId xmlns:a16="http://schemas.microsoft.com/office/drawing/2014/main" id="{DA0D131B-2194-4C00-A783-3C672571AC41}"/>
              </a:ext>
            </a:extLst>
          </p:cNvPr>
          <p:cNvSpPr txBox="1"/>
          <p:nvPr/>
        </p:nvSpPr>
        <p:spPr>
          <a:xfrm>
            <a:off x="1514130" y="3028506"/>
            <a:ext cx="1627833" cy="1015663"/>
          </a:xfrm>
          <a:prstGeom prst="rect">
            <a:avLst/>
          </a:prstGeom>
          <a:noFill/>
        </p:spPr>
        <p:txBody>
          <a:bodyPr wrap="square" rtlCol="0">
            <a:spAutoFit/>
          </a:bodyPr>
          <a:lstStyle/>
          <a:p>
            <a:r>
              <a:rPr lang="fr-FR" sz="1500" b="1" dirty="0">
                <a:solidFill>
                  <a:schemeClr val="bg1"/>
                </a:solidFill>
              </a:rPr>
              <a:t>Est-ce que je peux rattacher toute ma famille à mon assurance ?</a:t>
            </a:r>
          </a:p>
        </p:txBody>
      </p:sp>
      <p:sp>
        <p:nvSpPr>
          <p:cNvPr id="10" name="ZoneTexte 9">
            <a:extLst>
              <a:ext uri="{FF2B5EF4-FFF2-40B4-BE49-F238E27FC236}">
                <a16:creationId xmlns:a16="http://schemas.microsoft.com/office/drawing/2014/main" id="{4FC52639-F556-4BF9-AA4D-3AF6DCFAF9F3}"/>
              </a:ext>
            </a:extLst>
          </p:cNvPr>
          <p:cNvSpPr txBox="1"/>
          <p:nvPr/>
        </p:nvSpPr>
        <p:spPr>
          <a:xfrm>
            <a:off x="778642" y="3974596"/>
            <a:ext cx="1627833" cy="784830"/>
          </a:xfrm>
          <a:prstGeom prst="rect">
            <a:avLst/>
          </a:prstGeom>
          <a:noFill/>
        </p:spPr>
        <p:txBody>
          <a:bodyPr wrap="square" rtlCol="0">
            <a:spAutoFit/>
          </a:bodyPr>
          <a:lstStyle/>
          <a:p>
            <a:r>
              <a:rPr lang="fr-FR" sz="1500" b="1" dirty="0">
                <a:solidFill>
                  <a:schemeClr val="bg1"/>
                </a:solidFill>
              </a:rPr>
              <a:t>Combien va me coûter mon assurance?</a:t>
            </a:r>
          </a:p>
        </p:txBody>
      </p:sp>
      <p:sp>
        <p:nvSpPr>
          <p:cNvPr id="11" name="ZoneTexte 10">
            <a:extLst>
              <a:ext uri="{FF2B5EF4-FFF2-40B4-BE49-F238E27FC236}">
                <a16:creationId xmlns:a16="http://schemas.microsoft.com/office/drawing/2014/main" id="{ACDF5D62-89DA-43F0-8909-B263C51E4E88}"/>
              </a:ext>
            </a:extLst>
          </p:cNvPr>
          <p:cNvSpPr txBox="1"/>
          <p:nvPr/>
        </p:nvSpPr>
        <p:spPr>
          <a:xfrm>
            <a:off x="2023304" y="4163264"/>
            <a:ext cx="1834199" cy="1015663"/>
          </a:xfrm>
          <a:prstGeom prst="rect">
            <a:avLst/>
          </a:prstGeom>
          <a:noFill/>
        </p:spPr>
        <p:txBody>
          <a:bodyPr wrap="square" rtlCol="0">
            <a:spAutoFit/>
          </a:bodyPr>
          <a:lstStyle/>
          <a:p>
            <a:r>
              <a:rPr lang="fr-FR" sz="1500" b="1" dirty="0">
                <a:solidFill>
                  <a:schemeClr val="bg1"/>
                </a:solidFill>
              </a:rPr>
              <a:t>Quelle est la différence entre l’assurance française et suisse ?</a:t>
            </a:r>
          </a:p>
        </p:txBody>
      </p:sp>
      <p:sp>
        <p:nvSpPr>
          <p:cNvPr id="17" name="ZoneTexte 16">
            <a:extLst>
              <a:ext uri="{FF2B5EF4-FFF2-40B4-BE49-F238E27FC236}">
                <a16:creationId xmlns:a16="http://schemas.microsoft.com/office/drawing/2014/main" id="{D96FC769-D721-48BD-A731-42F0F6AAE8C5}"/>
              </a:ext>
            </a:extLst>
          </p:cNvPr>
          <p:cNvSpPr txBox="1"/>
          <p:nvPr/>
        </p:nvSpPr>
        <p:spPr>
          <a:xfrm>
            <a:off x="3275245" y="2049151"/>
            <a:ext cx="894303" cy="646331"/>
          </a:xfrm>
          <a:prstGeom prst="rect">
            <a:avLst/>
          </a:prstGeom>
          <a:noFill/>
        </p:spPr>
        <p:txBody>
          <a:bodyPr wrap="square" rtlCol="0">
            <a:spAutoFit/>
          </a:bodyPr>
          <a:lstStyle/>
          <a:p>
            <a:r>
              <a:rPr lang="fr-FR" sz="3600" b="1" dirty="0">
                <a:solidFill>
                  <a:schemeClr val="bg1"/>
                </a:solidFill>
              </a:rPr>
              <a:t>???</a:t>
            </a:r>
          </a:p>
        </p:txBody>
      </p:sp>
      <p:sp>
        <p:nvSpPr>
          <p:cNvPr id="5" name="ZoneTexte 4">
            <a:extLst>
              <a:ext uri="{FF2B5EF4-FFF2-40B4-BE49-F238E27FC236}">
                <a16:creationId xmlns:a16="http://schemas.microsoft.com/office/drawing/2014/main" id="{75323DB3-DB63-84BE-424D-577BB9ADD246}"/>
              </a:ext>
            </a:extLst>
          </p:cNvPr>
          <p:cNvSpPr txBox="1"/>
          <p:nvPr/>
        </p:nvSpPr>
        <p:spPr>
          <a:xfrm>
            <a:off x="723972" y="2197186"/>
            <a:ext cx="7696055" cy="4093428"/>
          </a:xfrm>
          <a:prstGeom prst="rect">
            <a:avLst/>
          </a:prstGeom>
          <a:noFill/>
        </p:spPr>
        <p:txBody>
          <a:bodyPr wrap="square">
            <a:spAutoFit/>
          </a:bodyPr>
          <a:lstStyle/>
          <a:p>
            <a:pPr eaLnBrk="1" hangingPunct="1">
              <a:spcBef>
                <a:spcPct val="50000"/>
              </a:spcBef>
              <a:defRPr/>
            </a:pPr>
            <a:r>
              <a:rPr lang="fr-FR" altLang="en-US" sz="2000" dirty="0">
                <a:solidFill>
                  <a:srgbClr val="FF0000"/>
                </a:solidFill>
                <a:latin typeface="+mn-lt"/>
                <a:cs typeface="Arial" charset="0"/>
              </a:rPr>
              <a:t>+</a:t>
            </a:r>
            <a:r>
              <a:rPr lang="fr-FR" altLang="en-US" sz="2000" dirty="0">
                <a:solidFill>
                  <a:srgbClr val="1F497D"/>
                </a:solidFill>
                <a:latin typeface="+mn-lt"/>
                <a:cs typeface="Arial" charset="0"/>
              </a:rPr>
              <a:t> Non-profit </a:t>
            </a:r>
            <a:r>
              <a:rPr lang="fr-FR" altLang="en-US" sz="2000" dirty="0" err="1">
                <a:solidFill>
                  <a:srgbClr val="1F497D"/>
                </a:solidFill>
                <a:latin typeface="+mn-lt"/>
                <a:cs typeface="Arial" charset="0"/>
              </a:rPr>
              <a:t>organization</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More </a:t>
            </a:r>
            <a:r>
              <a:rPr lang="fr-FR" altLang="en-US" sz="2000" dirty="0" err="1">
                <a:solidFill>
                  <a:srgbClr val="1F497D"/>
                </a:solidFill>
                <a:latin typeface="+mn-lt"/>
                <a:cs typeface="Arial" charset="0"/>
              </a:rPr>
              <a:t>than</a:t>
            </a:r>
            <a:r>
              <a:rPr lang="fr-FR" altLang="en-US" sz="2000" dirty="0">
                <a:solidFill>
                  <a:srgbClr val="1F497D"/>
                </a:solidFill>
                <a:latin typeface="+mn-lt"/>
                <a:cs typeface="Arial" charset="0"/>
              </a:rPr>
              <a:t> </a:t>
            </a:r>
            <a:r>
              <a:rPr lang="fr-FR" altLang="en-US" sz="2000" dirty="0">
                <a:solidFill>
                  <a:srgbClr val="1F497D"/>
                </a:solidFill>
                <a:cs typeface="Arial" charset="0"/>
              </a:rPr>
              <a:t>60 </a:t>
            </a:r>
            <a:r>
              <a:rPr lang="fr-FR" altLang="en-US" sz="2000" dirty="0" err="1">
                <a:solidFill>
                  <a:srgbClr val="1F497D"/>
                </a:solidFill>
                <a:latin typeface="+mn-lt"/>
                <a:cs typeface="Arial" charset="0"/>
              </a:rPr>
              <a:t>years</a:t>
            </a:r>
            <a:r>
              <a:rPr lang="fr-FR" altLang="en-US" sz="2000" dirty="0">
                <a:solidFill>
                  <a:srgbClr val="1F497D"/>
                </a:solidFill>
                <a:latin typeface="+mn-lt"/>
                <a:cs typeface="Arial" charset="0"/>
              </a:rPr>
              <a:t> of expertise in cross border </a:t>
            </a:r>
            <a:r>
              <a:rPr lang="fr-FR" altLang="en-US" sz="2000" dirty="0" err="1">
                <a:solidFill>
                  <a:srgbClr val="1F497D"/>
                </a:solidFill>
                <a:latin typeface="+mn-lt"/>
                <a:cs typeface="Arial" charset="0"/>
              </a:rPr>
              <a:t>matters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Information, </a:t>
            </a:r>
            <a:r>
              <a:rPr lang="fr-FR" altLang="en-US" sz="2000" dirty="0" err="1">
                <a:solidFill>
                  <a:srgbClr val="1F497D"/>
                </a:solidFill>
                <a:latin typeface="+mn-lt"/>
                <a:cs typeface="Arial" charset="0"/>
              </a:rPr>
              <a:t>counselling</a:t>
            </a:r>
            <a:r>
              <a:rPr lang="fr-FR" altLang="en-US" sz="2000" dirty="0">
                <a:solidFill>
                  <a:srgbClr val="1F497D"/>
                </a:solidFill>
                <a:latin typeface="+mn-lt"/>
                <a:cs typeface="Arial" charset="0"/>
              </a:rPr>
              <a:t> and lobbying </a:t>
            </a: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25</a:t>
            </a:r>
            <a:r>
              <a:rPr lang="fr-FR" altLang="en-US" sz="2000" dirty="0">
                <a:solidFill>
                  <a:srgbClr val="1F497D"/>
                </a:solidFill>
                <a:latin typeface="+mn-lt"/>
                <a:cs typeface="Arial" charset="0"/>
              </a:rPr>
              <a:t>,000 </a:t>
            </a:r>
            <a:r>
              <a:rPr lang="fr-FR" altLang="en-US" sz="2000" dirty="0" err="1">
                <a:solidFill>
                  <a:srgbClr val="1F497D"/>
                </a:solidFill>
                <a:latin typeface="+mn-lt"/>
                <a:cs typeface="Arial" charset="0"/>
              </a:rPr>
              <a:t>private</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members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err="1">
                <a:solidFill>
                  <a:srgbClr val="1F497D"/>
                </a:solidFill>
                <a:latin typeface="+mn-lt"/>
                <a:cs typeface="Arial" charset="0"/>
              </a:rPr>
              <a:t>Annual</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membership</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fee</a:t>
            </a:r>
            <a:r>
              <a:rPr lang="fr-FR" altLang="en-US" sz="2000" dirty="0">
                <a:solidFill>
                  <a:srgbClr val="1F497D"/>
                </a:solidFill>
                <a:latin typeface="+mn-lt"/>
                <a:cs typeface="Arial" charset="0"/>
              </a:rPr>
              <a:t>: 100 €</a:t>
            </a:r>
          </a:p>
          <a:p>
            <a:pPr>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Pour les moins de 26 ans: 55 € </a:t>
            </a: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33 </a:t>
            </a:r>
            <a:r>
              <a:rPr lang="fr-FR" altLang="en-US" sz="2000" dirty="0" err="1">
                <a:solidFill>
                  <a:srgbClr val="1F497D"/>
                </a:solidFill>
                <a:latin typeface="+mn-lt"/>
                <a:cs typeface="Arial" charset="0"/>
              </a:rPr>
              <a:t>employees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162</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companies</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using</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our</a:t>
            </a:r>
            <a:r>
              <a:rPr lang="fr-FR" altLang="en-US" sz="2000" dirty="0">
                <a:solidFill>
                  <a:srgbClr val="1F497D"/>
                </a:solidFill>
                <a:latin typeface="+mn-lt"/>
                <a:cs typeface="Arial" charset="0"/>
              </a:rPr>
              <a:t> services</a:t>
            </a:r>
          </a:p>
          <a:p>
            <a:pPr eaLnBrk="1" hangingPunct="1">
              <a:spcBef>
                <a:spcPct val="50000"/>
              </a:spcBef>
              <a:defRPr/>
            </a:pPr>
            <a:endParaRPr lang="fr-FR" sz="2000" dirty="0"/>
          </a:p>
        </p:txBody>
      </p:sp>
      <p:sp>
        <p:nvSpPr>
          <p:cNvPr id="6" name="ZoneTexte 5">
            <a:extLst>
              <a:ext uri="{FF2B5EF4-FFF2-40B4-BE49-F238E27FC236}">
                <a16:creationId xmlns:a16="http://schemas.microsoft.com/office/drawing/2014/main" id="{0BC61784-5BAD-F733-B06E-2AB7B89AF51D}"/>
              </a:ext>
            </a:extLst>
          </p:cNvPr>
          <p:cNvSpPr txBox="1"/>
          <p:nvPr/>
        </p:nvSpPr>
        <p:spPr>
          <a:xfrm>
            <a:off x="2406475" y="1493632"/>
            <a:ext cx="4643918" cy="707886"/>
          </a:xfrm>
          <a:prstGeom prst="rect">
            <a:avLst/>
          </a:prstGeom>
          <a:noFill/>
        </p:spPr>
        <p:txBody>
          <a:bodyPr wrap="square">
            <a:spAutoFit/>
          </a:bodyPr>
          <a:lstStyle/>
          <a:p>
            <a:pPr algn="ctr" eaLnBrk="1" fontAlgn="auto" hangingPunct="1">
              <a:spcAft>
                <a:spcPts val="0"/>
              </a:spcAft>
              <a:defRPr/>
            </a:pPr>
            <a:r>
              <a:rPr lang="fr-FR" sz="4000" b="1" i="1" dirty="0" err="1">
                <a:solidFill>
                  <a:srgbClr val="CC0000"/>
                </a:solidFill>
                <a:latin typeface="Helvetica" panose="020B0604020202020204" pitchFamily="34" charset="0"/>
                <a:ea typeface="+mn-ea"/>
                <a:cs typeface="Helvetica" panose="020B0604020202020204" pitchFamily="34" charset="0"/>
              </a:rPr>
              <a:t>Who</a:t>
            </a:r>
            <a:r>
              <a:rPr lang="fr-FR" sz="4000" b="1" i="1" dirty="0">
                <a:solidFill>
                  <a:srgbClr val="CC0000"/>
                </a:solidFill>
                <a:latin typeface="Helvetica" panose="020B0604020202020204" pitchFamily="34" charset="0"/>
                <a:ea typeface="+mn-ea"/>
                <a:cs typeface="Helvetica" panose="020B0604020202020204" pitchFamily="34" charset="0"/>
              </a:rPr>
              <a:t> are </a:t>
            </a:r>
            <a:r>
              <a:rPr lang="fr-FR" sz="4000" b="1" i="1" dirty="0" err="1">
                <a:solidFill>
                  <a:srgbClr val="CC0000"/>
                </a:solidFill>
                <a:latin typeface="Helvetica" panose="020B0604020202020204" pitchFamily="34" charset="0"/>
                <a:ea typeface="+mn-ea"/>
                <a:cs typeface="Helvetica" panose="020B0604020202020204" pitchFamily="34" charset="0"/>
              </a:rPr>
              <a:t>we</a:t>
            </a:r>
            <a:r>
              <a:rPr lang="fr-FR" sz="4000" b="1" i="1" dirty="0">
                <a:solidFill>
                  <a:srgbClr val="CC0000"/>
                </a:solidFill>
                <a:latin typeface="Helvetica" panose="020B0604020202020204" pitchFamily="34" charset="0"/>
                <a:ea typeface="+mn-ea"/>
                <a:cs typeface="Helvetica" panose="020B0604020202020204" pitchFamily="34" charset="0"/>
              </a:rPr>
              <a:t>?</a:t>
            </a:r>
          </a:p>
        </p:txBody>
      </p:sp>
      <p:pic>
        <p:nvPicPr>
          <p:cNvPr id="12" name="Recorded Sound">
            <a:hlinkClick r:id="" action="ppaction://media"/>
            <a:extLst>
              <a:ext uri="{FF2B5EF4-FFF2-40B4-BE49-F238E27FC236}">
                <a16:creationId xmlns:a16="http://schemas.microsoft.com/office/drawing/2014/main" id="{EA3C12BD-A1D0-55ED-E13C-8F7D2894EB5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61828" y="5779558"/>
            <a:ext cx="609600" cy="609600"/>
          </a:xfrm>
          <a:prstGeom prst="rect">
            <a:avLst/>
          </a:prstGeom>
        </p:spPr>
      </p:pic>
    </p:spTree>
    <p:extLst>
      <p:ext uri="{BB962C8B-B14F-4D97-AF65-F5344CB8AC3E}">
        <p14:creationId xmlns:p14="http://schemas.microsoft.com/office/powerpoint/2010/main" val="1137227624"/>
      </p:ext>
    </p:extLst>
  </p:cSld>
  <p:clrMapOvr>
    <a:masterClrMapping/>
  </p:clrMapOvr>
  <p:transition advTm="43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1122"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a:spLocks noChangeArrowheads="1"/>
          </p:cNvSpPr>
          <p:nvPr/>
        </p:nvSpPr>
        <p:spPr bwMode="auto">
          <a:xfrm>
            <a:off x="1963190" y="279590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ctr"/>
            <a:endParaRPr lang="fr-FR" sz="1350"/>
          </a:p>
        </p:txBody>
      </p:sp>
      <p:sp>
        <p:nvSpPr>
          <p:cNvPr id="23" name="ZoneTexte 22">
            <a:extLst>
              <a:ext uri="{FF2B5EF4-FFF2-40B4-BE49-F238E27FC236}">
                <a16:creationId xmlns:a16="http://schemas.microsoft.com/office/drawing/2014/main" id="{A17FBEB2-03AD-442F-8584-2F4C41FC70FB}"/>
              </a:ext>
            </a:extLst>
          </p:cNvPr>
          <p:cNvSpPr txBox="1"/>
          <p:nvPr/>
        </p:nvSpPr>
        <p:spPr>
          <a:xfrm>
            <a:off x="114300" y="6426821"/>
            <a:ext cx="2180284" cy="402290"/>
          </a:xfrm>
          <a:prstGeom prst="rect">
            <a:avLst/>
          </a:prstGeom>
          <a:noFill/>
        </p:spPr>
        <p:txBody>
          <a:bodyPr wrap="square">
            <a:spAutoFit/>
          </a:bodyPr>
          <a:lstStyle/>
          <a:p>
            <a:pPr marL="12700">
              <a:lnSpc>
                <a:spcPts val="1240"/>
              </a:lnSpc>
            </a:pPr>
            <a:endParaRPr lang="fr-FR" dirty="0"/>
          </a:p>
          <a:p>
            <a:pPr marL="12700">
              <a:lnSpc>
                <a:spcPts val="1240"/>
              </a:lnSpc>
            </a:pPr>
            <a:endParaRPr lang="fr-FR" sz="1200" dirty="0"/>
          </a:p>
        </p:txBody>
      </p:sp>
      <p:sp>
        <p:nvSpPr>
          <p:cNvPr id="24" name="ZoneTexte 23">
            <a:extLst>
              <a:ext uri="{FF2B5EF4-FFF2-40B4-BE49-F238E27FC236}">
                <a16:creationId xmlns:a16="http://schemas.microsoft.com/office/drawing/2014/main" id="{B1EF65FA-EB11-4B58-84D5-3DF39AC1BF5B}"/>
              </a:ext>
            </a:extLst>
          </p:cNvPr>
          <p:cNvSpPr txBox="1"/>
          <p:nvPr/>
        </p:nvSpPr>
        <p:spPr>
          <a:xfrm>
            <a:off x="6773099" y="6017627"/>
            <a:ext cx="2665316" cy="512320"/>
          </a:xfrm>
          <a:prstGeom prst="rect">
            <a:avLst/>
          </a:prstGeom>
          <a:noFill/>
        </p:spPr>
        <p:txBody>
          <a:bodyPr wrap="square">
            <a:spAutoFit/>
          </a:bodyPr>
          <a:lstStyle/>
          <a:p>
            <a:pPr marL="12700">
              <a:lnSpc>
                <a:spcPts val="1614"/>
              </a:lnSpc>
            </a:pPr>
            <a:endParaRPr lang="fr-FR" b="1" spc="-25" dirty="0">
              <a:solidFill>
                <a:srgbClr val="C00000"/>
              </a:solidFill>
              <a:latin typeface="Calibri"/>
              <a:cs typeface="Calibri"/>
            </a:endParaRPr>
          </a:p>
          <a:p>
            <a:pPr marL="12700">
              <a:lnSpc>
                <a:spcPts val="1614"/>
              </a:lnSpc>
            </a:pPr>
            <a:endParaRPr lang="fr-FR" b="1" spc="-25" dirty="0">
              <a:solidFill>
                <a:srgbClr val="C00000"/>
              </a:solidFill>
              <a:latin typeface="Calibri"/>
              <a:cs typeface="Calibri"/>
            </a:endParaRPr>
          </a:p>
        </p:txBody>
      </p:sp>
      <p:sp>
        <p:nvSpPr>
          <p:cNvPr id="4" name="ZoneTexte 3">
            <a:extLst>
              <a:ext uri="{FF2B5EF4-FFF2-40B4-BE49-F238E27FC236}">
                <a16:creationId xmlns:a16="http://schemas.microsoft.com/office/drawing/2014/main" id="{0C97E16E-A042-C8BE-EB5C-26E2F961EA7A}"/>
              </a:ext>
            </a:extLst>
          </p:cNvPr>
          <p:cNvSpPr txBox="1"/>
          <p:nvPr/>
        </p:nvSpPr>
        <p:spPr>
          <a:xfrm>
            <a:off x="329938" y="2641169"/>
            <a:ext cx="8484123" cy="3785652"/>
          </a:xfrm>
          <a:prstGeom prst="rect">
            <a:avLst/>
          </a:prstGeom>
          <a:noFill/>
        </p:spPr>
        <p:txBody>
          <a:bodyPr wrap="square">
            <a:spAutoFit/>
          </a:bodyPr>
          <a:lstStyle/>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Welcome</a:t>
            </a:r>
            <a:r>
              <a:rPr lang="fr-FR" altLang="en-US" sz="2400" b="1" dirty="0">
                <a:solidFill>
                  <a:srgbClr val="1F497D"/>
                </a:solidFill>
                <a:latin typeface="+mj-lt"/>
                <a:cs typeface="Arial" charset="0"/>
              </a:rPr>
              <a:t> Service:</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answers</a:t>
            </a:r>
            <a:r>
              <a:rPr lang="fr-FR" altLang="en-US" sz="2400" dirty="0">
                <a:solidFill>
                  <a:srgbClr val="1F497D"/>
                </a:solidFill>
                <a:latin typeface="+mj-lt"/>
                <a:cs typeface="Arial" charset="0"/>
              </a:rPr>
              <a:t> to </a:t>
            </a:r>
            <a:r>
              <a:rPr lang="fr-FR" altLang="en-US" sz="2400" dirty="0" err="1">
                <a:solidFill>
                  <a:srgbClr val="1F497D"/>
                </a:solidFill>
                <a:latin typeface="+mj-lt"/>
                <a:cs typeface="Arial" charset="0"/>
              </a:rPr>
              <a:t>your</a:t>
            </a:r>
            <a:r>
              <a:rPr lang="fr-FR" altLang="en-US" sz="2400" dirty="0">
                <a:solidFill>
                  <a:srgbClr val="1F497D"/>
                </a:solidFill>
                <a:latin typeface="+mj-lt"/>
                <a:cs typeface="Arial" charset="0"/>
              </a:rPr>
              <a:t> cross-border issues </a:t>
            </a:r>
          </a:p>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Employment</a:t>
            </a:r>
            <a:r>
              <a:rPr lang="fr-FR" altLang="en-US" sz="2400" b="1" dirty="0">
                <a:solidFill>
                  <a:srgbClr val="1F497D"/>
                </a:solidFill>
                <a:latin typeface="+mj-lt"/>
                <a:cs typeface="Arial" charset="0"/>
              </a:rPr>
              <a:t> Service: </a:t>
            </a:r>
            <a:r>
              <a:rPr lang="fr-FR" altLang="en-US" sz="2400" dirty="0" err="1">
                <a:solidFill>
                  <a:srgbClr val="1F497D"/>
                </a:solidFill>
                <a:latin typeface="+mj-lt"/>
                <a:cs typeface="Arial" charset="0"/>
              </a:rPr>
              <a:t>advice</a:t>
            </a:r>
            <a:r>
              <a:rPr lang="fr-FR" altLang="en-US" sz="2400" dirty="0">
                <a:solidFill>
                  <a:srgbClr val="1F497D"/>
                </a:solidFill>
                <a:latin typeface="+mj-lt"/>
                <a:cs typeface="Arial" charset="0"/>
              </a:rPr>
              <a:t> to help </a:t>
            </a:r>
            <a:r>
              <a:rPr lang="fr-FR" altLang="en-US" sz="2400" dirty="0" err="1">
                <a:solidFill>
                  <a:srgbClr val="1F497D"/>
                </a:solidFill>
                <a:latin typeface="+mj-lt"/>
                <a:cs typeface="Arial" charset="0"/>
              </a:rPr>
              <a:t>you</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find</a:t>
            </a:r>
            <a:r>
              <a:rPr lang="fr-FR" altLang="en-US" sz="2400" dirty="0">
                <a:solidFill>
                  <a:srgbClr val="1F497D"/>
                </a:solidFill>
                <a:latin typeface="+mj-lt"/>
                <a:cs typeface="Arial" charset="0"/>
              </a:rPr>
              <a:t> a job in Switzerland</a:t>
            </a:r>
          </a:p>
          <a:p>
            <a:pPr eaLnBrk="1" hangingPunct="1">
              <a:spcBef>
                <a:spcPct val="50000"/>
              </a:spcBef>
              <a:defRPr/>
            </a:pPr>
            <a:r>
              <a:rPr lang="fr-FR" altLang="en-US" sz="2400" dirty="0">
                <a:solidFill>
                  <a:srgbClr val="FF0000"/>
                </a:solidFill>
                <a:latin typeface="+mj-lt"/>
                <a:cs typeface="Arial" charset="0"/>
              </a:rPr>
              <a:t>+ </a:t>
            </a:r>
            <a:r>
              <a:rPr lang="en-GB" altLang="en-US" sz="2400" b="1" dirty="0">
                <a:solidFill>
                  <a:srgbClr val="1F497D"/>
                </a:solidFill>
                <a:latin typeface="+mj-lt"/>
                <a:cs typeface="Arial" charset="0"/>
              </a:rPr>
              <a:t>Legal Service:</a:t>
            </a:r>
            <a:r>
              <a:rPr lang="en-GB" altLang="en-US" sz="2400" dirty="0">
                <a:latin typeface="+mj-lt"/>
              </a:rPr>
              <a:t> </a:t>
            </a:r>
            <a:r>
              <a:rPr lang="en-GB" altLang="en-US" sz="2400" dirty="0">
                <a:solidFill>
                  <a:srgbClr val="1F497D"/>
                </a:solidFill>
                <a:latin typeface="+mj-lt"/>
                <a:cs typeface="Arial" charset="0"/>
              </a:rPr>
              <a:t>control of your employment contract, information on </a:t>
            </a:r>
            <a:r>
              <a:rPr lang="en-GB" altLang="en-US" sz="2400" dirty="0" err="1">
                <a:solidFill>
                  <a:srgbClr val="1F497D"/>
                </a:solidFill>
                <a:latin typeface="+mj-lt"/>
                <a:cs typeface="Arial" charset="0"/>
              </a:rPr>
              <a:t>labor</a:t>
            </a:r>
            <a:r>
              <a:rPr lang="en-GB" altLang="en-US" sz="2400" dirty="0">
                <a:solidFill>
                  <a:srgbClr val="1F497D"/>
                </a:solidFill>
                <a:latin typeface="+mj-lt"/>
                <a:cs typeface="Arial" charset="0"/>
              </a:rPr>
              <a:t> law, working relationship with your employer, issues on social insurance…</a:t>
            </a:r>
            <a:endParaRPr lang="fr-FR" altLang="en-US" sz="2400" dirty="0">
              <a:solidFill>
                <a:srgbClr val="1F497D"/>
              </a:solidFill>
              <a:latin typeface="+mj-lt"/>
              <a:cs typeface="Arial" charset="0"/>
            </a:endParaRPr>
          </a:p>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Tax</a:t>
            </a:r>
            <a:r>
              <a:rPr lang="fr-FR" altLang="en-US" sz="2400" b="1" dirty="0">
                <a:solidFill>
                  <a:srgbClr val="1F497D"/>
                </a:solidFill>
                <a:latin typeface="+mj-lt"/>
                <a:cs typeface="Arial" charset="0"/>
              </a:rPr>
              <a:t> Service: </a:t>
            </a:r>
            <a:r>
              <a:rPr lang="fr-FR" altLang="en-US" sz="2400" dirty="0">
                <a:solidFill>
                  <a:srgbClr val="1F497D"/>
                </a:solidFill>
                <a:latin typeface="+mj-lt"/>
                <a:cs typeface="Arial" charset="0"/>
              </a:rPr>
              <a:t>help </a:t>
            </a:r>
            <a:r>
              <a:rPr lang="fr-FR" altLang="en-US" sz="2400" dirty="0" err="1">
                <a:solidFill>
                  <a:srgbClr val="1F497D"/>
                </a:solidFill>
                <a:latin typeface="+mj-lt"/>
                <a:cs typeface="Arial" charset="0"/>
              </a:rPr>
              <a:t>with</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income</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tax</a:t>
            </a:r>
            <a:r>
              <a:rPr lang="fr-FR" altLang="en-US" sz="2400" dirty="0">
                <a:solidFill>
                  <a:srgbClr val="1F497D"/>
                </a:solidFill>
                <a:latin typeface="+mj-lt"/>
                <a:cs typeface="Arial" charset="0"/>
              </a:rPr>
              <a:t> in France and in Switzerland,…</a:t>
            </a:r>
          </a:p>
          <a:p>
            <a:pPr eaLnBrk="1" hangingPunct="1">
              <a:spcBef>
                <a:spcPct val="50000"/>
              </a:spcBef>
              <a:defRPr/>
            </a:pPr>
            <a:r>
              <a:rPr lang="fr-FR" altLang="en-US" sz="2400" dirty="0">
                <a:solidFill>
                  <a:srgbClr val="FF0000"/>
                </a:solidFill>
                <a:latin typeface="+mj-lt"/>
                <a:cs typeface="Arial" charset="0"/>
              </a:rPr>
              <a:t>+ </a:t>
            </a:r>
            <a:r>
              <a:rPr lang="fr-FR" altLang="en-US" sz="2400" b="1" dirty="0">
                <a:solidFill>
                  <a:srgbClr val="1F497D"/>
                </a:solidFill>
                <a:latin typeface="+mj-lt"/>
                <a:cs typeface="Arial" charset="0"/>
              </a:rPr>
              <a:t>Social Service: </a:t>
            </a:r>
            <a:r>
              <a:rPr lang="fr-FR" altLang="en-US" sz="2400" dirty="0">
                <a:solidFill>
                  <a:srgbClr val="1F497D"/>
                </a:solidFill>
                <a:latin typeface="+mj-lt"/>
                <a:cs typeface="Arial" charset="0"/>
              </a:rPr>
              <a:t>support in case of </a:t>
            </a:r>
            <a:r>
              <a:rPr lang="fr-FR" altLang="en-US" sz="2400" dirty="0" err="1">
                <a:solidFill>
                  <a:srgbClr val="1F497D"/>
                </a:solidFill>
                <a:latin typeface="+mj-lt"/>
                <a:cs typeface="Arial" charset="0"/>
              </a:rPr>
              <a:t>financial</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difficulties</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health</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problems</a:t>
            </a:r>
            <a:r>
              <a:rPr lang="fr-FR" altLang="en-US" sz="2400" dirty="0">
                <a:solidFill>
                  <a:srgbClr val="1F497D"/>
                </a:solidFill>
                <a:latin typeface="+mj-lt"/>
                <a:cs typeface="Arial" charset="0"/>
              </a:rPr>
              <a:t>,…</a:t>
            </a:r>
          </a:p>
        </p:txBody>
      </p:sp>
      <p:sp>
        <p:nvSpPr>
          <p:cNvPr id="6" name="ZoneTexte 5">
            <a:extLst>
              <a:ext uri="{FF2B5EF4-FFF2-40B4-BE49-F238E27FC236}">
                <a16:creationId xmlns:a16="http://schemas.microsoft.com/office/drawing/2014/main" id="{BE1082A5-F9F2-3C1F-3E33-63F1CB342378}"/>
              </a:ext>
            </a:extLst>
          </p:cNvPr>
          <p:cNvSpPr txBox="1"/>
          <p:nvPr/>
        </p:nvSpPr>
        <p:spPr>
          <a:xfrm>
            <a:off x="828265" y="1530993"/>
            <a:ext cx="7277492" cy="707886"/>
          </a:xfrm>
          <a:prstGeom prst="rect">
            <a:avLst/>
          </a:prstGeom>
          <a:noFill/>
        </p:spPr>
        <p:txBody>
          <a:bodyPr wrap="square">
            <a:spAutoFit/>
          </a:bodyPr>
          <a:lstStyle/>
          <a:p>
            <a:pPr algn="ctr" eaLnBrk="1" fontAlgn="auto" hangingPunct="1">
              <a:spcAft>
                <a:spcPts val="0"/>
              </a:spcAft>
              <a:defRPr/>
            </a:pPr>
            <a:r>
              <a:rPr lang="fr-FR" sz="4000" b="1" i="1" dirty="0" err="1">
                <a:solidFill>
                  <a:srgbClr val="CC0000"/>
                </a:solidFill>
                <a:latin typeface="Helvetica" panose="020B0604020202020204" pitchFamily="34" charset="0"/>
                <a:ea typeface="+mn-ea"/>
                <a:cs typeface="Helvetica" panose="020B0604020202020204" pitchFamily="34" charset="0"/>
              </a:rPr>
              <a:t>What</a:t>
            </a:r>
            <a:r>
              <a:rPr lang="fr-FR" sz="4000" b="1" i="1" dirty="0">
                <a:solidFill>
                  <a:srgbClr val="CC0000"/>
                </a:solidFill>
                <a:latin typeface="Helvetica" panose="020B0604020202020204" pitchFamily="34" charset="0"/>
                <a:ea typeface="+mn-ea"/>
                <a:cs typeface="Helvetica" panose="020B0604020202020204" pitchFamily="34" charset="0"/>
              </a:rPr>
              <a:t> services do </a:t>
            </a:r>
            <a:r>
              <a:rPr lang="fr-FR" sz="4000" b="1" i="1" dirty="0" err="1">
                <a:solidFill>
                  <a:srgbClr val="CC0000"/>
                </a:solidFill>
                <a:latin typeface="Helvetica" panose="020B0604020202020204" pitchFamily="34" charset="0"/>
                <a:ea typeface="+mn-ea"/>
                <a:cs typeface="Helvetica" panose="020B0604020202020204" pitchFamily="34" charset="0"/>
              </a:rPr>
              <a:t>we</a:t>
            </a:r>
            <a:r>
              <a:rPr lang="fr-FR" sz="4000" b="1" i="1" dirty="0">
                <a:solidFill>
                  <a:srgbClr val="CC0000"/>
                </a:solidFill>
                <a:latin typeface="Helvetica" panose="020B0604020202020204" pitchFamily="34" charset="0"/>
                <a:ea typeface="+mn-ea"/>
                <a:cs typeface="Helvetica" panose="020B0604020202020204" pitchFamily="34" charset="0"/>
              </a:rPr>
              <a:t> </a:t>
            </a:r>
            <a:r>
              <a:rPr lang="fr-FR" sz="4000" b="1" i="1" dirty="0" err="1">
                <a:solidFill>
                  <a:srgbClr val="CC0000"/>
                </a:solidFill>
                <a:latin typeface="Helvetica" panose="020B0604020202020204" pitchFamily="34" charset="0"/>
                <a:ea typeface="+mn-ea"/>
                <a:cs typeface="Helvetica" panose="020B0604020202020204" pitchFamily="34" charset="0"/>
              </a:rPr>
              <a:t>offer</a:t>
            </a:r>
            <a:r>
              <a:rPr lang="fr-FR" sz="4000" b="1" i="1" dirty="0">
                <a:solidFill>
                  <a:srgbClr val="CC0000"/>
                </a:solidFill>
                <a:latin typeface="Helvetica" panose="020B0604020202020204" pitchFamily="34" charset="0"/>
                <a:ea typeface="+mn-ea"/>
                <a:cs typeface="Helvetica" panose="020B0604020202020204" pitchFamily="34" charset="0"/>
              </a:rPr>
              <a:t>?</a:t>
            </a:r>
          </a:p>
        </p:txBody>
      </p:sp>
      <p:pic>
        <p:nvPicPr>
          <p:cNvPr id="3" name="Recorded Sound">
            <a:hlinkClick r:id="" action="ppaction://media"/>
            <a:extLst>
              <a:ext uri="{FF2B5EF4-FFF2-40B4-BE49-F238E27FC236}">
                <a16:creationId xmlns:a16="http://schemas.microsoft.com/office/drawing/2014/main" id="{A6008C37-365E-36CD-91F9-A5FAD021A2E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07572" y="5713566"/>
            <a:ext cx="609600" cy="609600"/>
          </a:xfrm>
          <a:prstGeom prst="rect">
            <a:avLst/>
          </a:prstGeom>
        </p:spPr>
      </p:pic>
    </p:spTree>
    <p:extLst>
      <p:ext uri="{BB962C8B-B14F-4D97-AF65-F5344CB8AC3E}">
        <p14:creationId xmlns:p14="http://schemas.microsoft.com/office/powerpoint/2010/main" val="4244713325"/>
      </p:ext>
    </p:extLst>
  </p:cSld>
  <p:clrMapOvr>
    <a:masterClrMapping/>
  </p:clrMapOvr>
  <p:transition advTm="69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00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1">
            <a:extLst>
              <a:ext uri="{FF2B5EF4-FFF2-40B4-BE49-F238E27FC236}">
                <a16:creationId xmlns:a16="http://schemas.microsoft.com/office/drawing/2014/main" id="{4935B345-6A3E-403E-9DD2-906897578BD1}"/>
              </a:ext>
            </a:extLst>
          </p:cNvPr>
          <p:cNvSpPr txBox="1">
            <a:spLocks noChangeArrowheads="1"/>
          </p:cNvSpPr>
          <p:nvPr/>
        </p:nvSpPr>
        <p:spPr bwMode="auto">
          <a:xfrm>
            <a:off x="-501164" y="2316687"/>
            <a:ext cx="935531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fr-FR" altLang="fr-FR" sz="2000" dirty="0">
                <a:solidFill>
                  <a:srgbClr val="002060"/>
                </a:solidFill>
                <a:latin typeface="Calibri"/>
                <a:ea typeface="SimSun"/>
                <a:cs typeface="Arial" charset="0"/>
              </a:rPr>
              <a:t>Site Internet </a:t>
            </a:r>
            <a:r>
              <a:rPr lang="fr-FR" altLang="fr-FR" sz="2000" dirty="0">
                <a:solidFill>
                  <a:srgbClr val="FF0000"/>
                </a:solidFill>
                <a:latin typeface="Calibri"/>
                <a:ea typeface="SimSun"/>
                <a:hlinkClick r:id="rId5"/>
              </a:rPr>
              <a:t>www.frontalier.org</a:t>
            </a:r>
            <a:r>
              <a:rPr lang="fr-FR" altLang="fr-FR" sz="2000" dirty="0">
                <a:solidFill>
                  <a:srgbClr val="002060"/>
                </a:solidFill>
                <a:latin typeface="Calibri"/>
                <a:ea typeface="SimSun"/>
              </a:rPr>
              <a:t>, Frontalier </a:t>
            </a:r>
            <a:r>
              <a:rPr lang="fr-FR" altLang="fr-FR" sz="2000" dirty="0">
                <a:solidFill>
                  <a:srgbClr val="002060"/>
                </a:solidFill>
                <a:latin typeface="Calibri"/>
                <a:ea typeface="SimSun"/>
                <a:cs typeface="Arial" charset="0"/>
              </a:rPr>
              <a:t>magazine, newsletter, </a:t>
            </a:r>
            <a:br>
              <a:rPr lang="fr-FR" altLang="fr-FR" sz="2000" dirty="0">
                <a:solidFill>
                  <a:srgbClr val="002060"/>
                </a:solidFill>
                <a:latin typeface="Calibri"/>
                <a:ea typeface="SimSun"/>
                <a:cs typeface="Arial" charset="0"/>
              </a:rPr>
            </a:br>
            <a:r>
              <a:rPr lang="fr-FR" altLang="fr-FR" sz="2000" dirty="0">
                <a:solidFill>
                  <a:srgbClr val="002060"/>
                </a:solidFill>
                <a:latin typeface="Calibri"/>
                <a:ea typeface="SimSun"/>
                <a:cs typeface="Arial" charset="0"/>
              </a:rPr>
              <a:t>médias, réseaux sociaux…</a:t>
            </a:r>
          </a:p>
        </p:txBody>
      </p:sp>
      <p:pic>
        <p:nvPicPr>
          <p:cNvPr id="6" name="Picture 14">
            <a:extLst>
              <a:ext uri="{FF2B5EF4-FFF2-40B4-BE49-F238E27FC236}">
                <a16:creationId xmlns:a16="http://schemas.microsoft.com/office/drawing/2014/main" id="{2C6D06C2-EE97-4975-AB27-2C63663EB77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5691" y="3527535"/>
            <a:ext cx="2090609" cy="27225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3">
            <a:extLst>
              <a:ext uri="{FF2B5EF4-FFF2-40B4-BE49-F238E27FC236}">
                <a16:creationId xmlns:a16="http://schemas.microsoft.com/office/drawing/2014/main" id="{EB497B86-45CE-4989-99FB-6481E8DED3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5973" y="4457924"/>
            <a:ext cx="1971675" cy="5540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1">
            <a:extLst>
              <a:ext uri="{FF2B5EF4-FFF2-40B4-BE49-F238E27FC236}">
                <a16:creationId xmlns:a16="http://schemas.microsoft.com/office/drawing/2014/main" id="{64B27873-20C2-4A3E-8074-906EB5D1964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3272" y="5395766"/>
            <a:ext cx="888539" cy="8885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a:extLst>
              <a:ext uri="{FF2B5EF4-FFF2-40B4-BE49-F238E27FC236}">
                <a16:creationId xmlns:a16="http://schemas.microsoft.com/office/drawing/2014/main" id="{796D700A-834D-49ED-A833-1A5E4128105E}"/>
              </a:ext>
            </a:extLst>
          </p:cNvPr>
          <p:cNvSpPr txBox="1"/>
          <p:nvPr/>
        </p:nvSpPr>
        <p:spPr>
          <a:xfrm>
            <a:off x="1309728" y="1459782"/>
            <a:ext cx="6524543" cy="707886"/>
          </a:xfrm>
          <a:prstGeom prst="rect">
            <a:avLst/>
          </a:prstGeom>
          <a:noFill/>
        </p:spPr>
        <p:txBody>
          <a:bodyPr wrap="none" rtlCol="0">
            <a:spAutoFit/>
          </a:bodyPr>
          <a:lstStyle/>
          <a:p>
            <a:r>
              <a:rPr lang="fr-FR" sz="4000" b="1" dirty="0">
                <a:solidFill>
                  <a:srgbClr val="C00000"/>
                </a:solidFill>
                <a:latin typeface="Helvetica" panose="020B0604020202020204" pitchFamily="34" charset="0"/>
                <a:cs typeface="Helvetica" panose="020B0604020202020204" pitchFamily="34" charset="0"/>
              </a:rPr>
              <a:t>How do </a:t>
            </a:r>
            <a:r>
              <a:rPr lang="fr-FR" sz="4000" b="1" dirty="0" err="1">
                <a:solidFill>
                  <a:srgbClr val="C00000"/>
                </a:solidFill>
                <a:latin typeface="Helvetica" panose="020B0604020202020204" pitchFamily="34" charset="0"/>
                <a:cs typeface="Helvetica" panose="020B0604020202020204" pitchFamily="34" charset="0"/>
              </a:rPr>
              <a:t>we</a:t>
            </a:r>
            <a:r>
              <a:rPr lang="fr-FR" sz="4000" b="1" dirty="0">
                <a:solidFill>
                  <a:srgbClr val="C00000"/>
                </a:solidFill>
                <a:latin typeface="Helvetica" panose="020B0604020202020204" pitchFamily="34" charset="0"/>
                <a:cs typeface="Helvetica" panose="020B0604020202020204" pitchFamily="34" charset="0"/>
              </a:rPr>
              <a:t> </a:t>
            </a:r>
            <a:r>
              <a:rPr lang="fr-FR" sz="4000" b="1" dirty="0" err="1">
                <a:solidFill>
                  <a:srgbClr val="C00000"/>
                </a:solidFill>
                <a:latin typeface="Helvetica" panose="020B0604020202020204" pitchFamily="34" charset="0"/>
                <a:cs typeface="Helvetica" panose="020B0604020202020204" pitchFamily="34" charset="0"/>
              </a:rPr>
              <a:t>communicate</a:t>
            </a:r>
            <a:r>
              <a:rPr lang="fr-FR" sz="3600" b="1" dirty="0">
                <a:solidFill>
                  <a:srgbClr val="C00000"/>
                </a:solidFill>
              </a:rPr>
              <a:t>?</a:t>
            </a:r>
          </a:p>
        </p:txBody>
      </p:sp>
      <p:pic>
        <p:nvPicPr>
          <p:cNvPr id="3" name="Image 2">
            <a:extLst>
              <a:ext uri="{FF2B5EF4-FFF2-40B4-BE49-F238E27FC236}">
                <a16:creationId xmlns:a16="http://schemas.microsoft.com/office/drawing/2014/main" id="{56FCF30C-0BD0-4CFE-A2CB-B016A63304EA}"/>
              </a:ext>
            </a:extLst>
          </p:cNvPr>
          <p:cNvPicPr>
            <a:picLocks noChangeAspect="1"/>
          </p:cNvPicPr>
          <p:nvPr/>
        </p:nvPicPr>
        <p:blipFill>
          <a:blip r:embed="rId9"/>
          <a:stretch>
            <a:fillRect/>
          </a:stretch>
        </p:blipFill>
        <p:spPr>
          <a:xfrm>
            <a:off x="5112994" y="3622540"/>
            <a:ext cx="3673248" cy="16774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Image 3">
            <a:extLst>
              <a:ext uri="{FF2B5EF4-FFF2-40B4-BE49-F238E27FC236}">
                <a16:creationId xmlns:a16="http://schemas.microsoft.com/office/drawing/2014/main" id="{0B3C0846-1B5B-402E-94CB-9944F2432A60}"/>
              </a:ext>
            </a:extLst>
          </p:cNvPr>
          <p:cNvPicPr>
            <a:picLocks noChangeAspect="1"/>
          </p:cNvPicPr>
          <p:nvPr/>
        </p:nvPicPr>
        <p:blipFill>
          <a:blip r:embed="rId10"/>
          <a:stretch>
            <a:fillRect/>
          </a:stretch>
        </p:blipFill>
        <p:spPr>
          <a:xfrm>
            <a:off x="3252798" y="3216475"/>
            <a:ext cx="923698" cy="10677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 10">
            <a:extLst>
              <a:ext uri="{FF2B5EF4-FFF2-40B4-BE49-F238E27FC236}">
                <a16:creationId xmlns:a16="http://schemas.microsoft.com/office/drawing/2014/main" id="{91937EC4-8294-4824-8B7E-E16D60B01EB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135976" y="5840036"/>
            <a:ext cx="1044932" cy="436341"/>
          </a:xfrm>
          <a:prstGeom prst="rect">
            <a:avLst/>
          </a:prstGeom>
        </p:spPr>
      </p:pic>
      <p:pic>
        <p:nvPicPr>
          <p:cNvPr id="12" name="Recorded Sound">
            <a:hlinkClick r:id="" action="ppaction://media"/>
            <a:extLst>
              <a:ext uri="{FF2B5EF4-FFF2-40B4-BE49-F238E27FC236}">
                <a16:creationId xmlns:a16="http://schemas.microsoft.com/office/drawing/2014/main" id="{C742E25E-7144-F5EB-63FE-5C0A4D5B66B0}"/>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387255" y="5674705"/>
            <a:ext cx="609600" cy="609600"/>
          </a:xfrm>
          <a:prstGeom prst="rect">
            <a:avLst/>
          </a:prstGeom>
        </p:spPr>
      </p:pic>
    </p:spTree>
    <p:extLst>
      <p:ext uri="{BB962C8B-B14F-4D97-AF65-F5344CB8AC3E}">
        <p14:creationId xmlns:p14="http://schemas.microsoft.com/office/powerpoint/2010/main" val="3078049120"/>
      </p:ext>
    </p:extLst>
  </p:cSld>
  <p:clrMapOvr>
    <a:masterClrMapping/>
  </p:clrMapOvr>
  <p:transition advTm="26000">
    <p:sndAc>
      <p:end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par>
                                <p:cTn id="19" presetID="3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style.rotation</p:attrName>
                                        </p:attrNameLst>
                                      </p:cBhvr>
                                      <p:tavLst>
                                        <p:tav tm="0">
                                          <p:val>
                                            <p:fltVal val="90"/>
                                          </p:val>
                                        </p:tav>
                                        <p:tav tm="100000">
                                          <p:val>
                                            <p:fltVal val="0"/>
                                          </p:val>
                                        </p:tav>
                                      </p:tavLst>
                                    </p:anim>
                                    <p:animEffect transition="in" filter="fade">
                                      <p:cBhvr>
                                        <p:cTn id="24" dur="1000"/>
                                        <p:tgtEl>
                                          <p:spTgt spid="10"/>
                                        </p:tgtEl>
                                      </p:cBhvr>
                                    </p:animEffect>
                                  </p:childTnLst>
                                </p:cTn>
                              </p:par>
                            </p:childTnLst>
                          </p:cTn>
                        </p:par>
                        <p:par>
                          <p:cTn id="25" fill="hold">
                            <p:stCondLst>
                              <p:cond delay="1000"/>
                            </p:stCondLst>
                            <p:childTnLst>
                              <p:par>
                                <p:cTn id="26" presetID="1" presetClass="mediacall" presetSubtype="0" fill="hold" nodeType="afterEffect">
                                  <p:stCondLst>
                                    <p:cond delay="0"/>
                                  </p:stCondLst>
                                  <p:childTnLst>
                                    <p:cmd type="call" cmd="playFrom(0.0)">
                                      <p:cBhvr>
                                        <p:cTn id="27" dur="25583"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8" fill="hold" display="0">
                  <p:stCondLst>
                    <p:cond delay="indefinite"/>
                  </p:stCondLst>
                  <p:endCondLst>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EE0299-725D-430D-BC81-2214B763276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82804" y="2422250"/>
            <a:ext cx="2705559" cy="2458214"/>
          </a:xfrm>
          <a:prstGeom prst="rect">
            <a:avLst/>
          </a:prstGeom>
        </p:spPr>
      </p:pic>
      <p:sp>
        <p:nvSpPr>
          <p:cNvPr id="2" name="ZoneTexte 1">
            <a:extLst>
              <a:ext uri="{FF2B5EF4-FFF2-40B4-BE49-F238E27FC236}">
                <a16:creationId xmlns:a16="http://schemas.microsoft.com/office/drawing/2014/main" id="{A5F91F89-0097-42D8-A29C-4BAC5156FC93}"/>
              </a:ext>
            </a:extLst>
          </p:cNvPr>
          <p:cNvSpPr txBox="1"/>
          <p:nvPr/>
        </p:nvSpPr>
        <p:spPr>
          <a:xfrm>
            <a:off x="2328419" y="1279336"/>
            <a:ext cx="6329428" cy="769441"/>
          </a:xfrm>
          <a:prstGeom prst="rect">
            <a:avLst/>
          </a:prstGeom>
          <a:noFill/>
        </p:spPr>
        <p:txBody>
          <a:bodyPr wrap="square" rtlCol="0">
            <a:spAutoFit/>
          </a:bodyPr>
          <a:lstStyle/>
          <a:p>
            <a:r>
              <a:rPr lang="fr-FR" sz="4400" b="1" dirty="0" err="1">
                <a:ln w="0"/>
                <a:solidFill>
                  <a:srgbClr val="C00000"/>
                </a:solidFill>
                <a:effectLst>
                  <a:outerShdw blurRad="38100" dist="19050" dir="2700000" algn="tl" rotWithShape="0">
                    <a:schemeClr val="dk1">
                      <a:alpha val="40000"/>
                    </a:schemeClr>
                  </a:outerShdw>
                </a:effectLst>
              </a:rPr>
              <a:t>Where</a:t>
            </a:r>
            <a:r>
              <a:rPr lang="fr-FR" sz="4400" b="1" dirty="0">
                <a:ln w="0"/>
                <a:solidFill>
                  <a:srgbClr val="C00000"/>
                </a:solidFill>
                <a:effectLst>
                  <a:outerShdw blurRad="38100" dist="19050" dir="2700000" algn="tl" rotWithShape="0">
                    <a:schemeClr val="dk1">
                      <a:alpha val="40000"/>
                    </a:schemeClr>
                  </a:outerShdw>
                </a:effectLst>
              </a:rPr>
              <a:t> can </a:t>
            </a:r>
            <a:r>
              <a:rPr lang="fr-FR" sz="4400" b="1" dirty="0" err="1">
                <a:ln w="0"/>
                <a:solidFill>
                  <a:srgbClr val="C00000"/>
                </a:solidFill>
                <a:effectLst>
                  <a:outerShdw blurRad="38100" dist="19050" dir="2700000" algn="tl" rotWithShape="0">
                    <a:schemeClr val="dk1">
                      <a:alpha val="40000"/>
                    </a:schemeClr>
                  </a:outerShdw>
                </a:effectLst>
              </a:rPr>
              <a:t>you</a:t>
            </a:r>
            <a:r>
              <a:rPr lang="fr-FR" sz="4400" b="1" dirty="0">
                <a:ln w="0"/>
                <a:solidFill>
                  <a:srgbClr val="C00000"/>
                </a:solidFill>
                <a:effectLst>
                  <a:outerShdw blurRad="38100" dist="19050" dir="2700000" algn="tl" rotWithShape="0">
                    <a:schemeClr val="dk1">
                      <a:alpha val="40000"/>
                    </a:schemeClr>
                  </a:outerShdw>
                </a:effectLst>
              </a:rPr>
              <a:t> </a:t>
            </a:r>
            <a:r>
              <a:rPr lang="fr-FR" sz="4400" b="1" dirty="0" err="1">
                <a:ln w="0"/>
                <a:solidFill>
                  <a:srgbClr val="C00000"/>
                </a:solidFill>
                <a:effectLst>
                  <a:outerShdw blurRad="38100" dist="19050" dir="2700000" algn="tl" rotWithShape="0">
                    <a:schemeClr val="dk1">
                      <a:alpha val="40000"/>
                    </a:schemeClr>
                  </a:outerShdw>
                </a:effectLst>
              </a:rPr>
              <a:t>meet</a:t>
            </a:r>
            <a:r>
              <a:rPr lang="fr-FR" sz="4400" b="1" dirty="0">
                <a:ln w="0"/>
                <a:solidFill>
                  <a:srgbClr val="C00000"/>
                </a:solidFill>
                <a:effectLst>
                  <a:outerShdw blurRad="38100" dist="19050" dir="2700000" algn="tl" rotWithShape="0">
                    <a:schemeClr val="dk1">
                      <a:alpha val="40000"/>
                    </a:schemeClr>
                  </a:outerShdw>
                </a:effectLst>
              </a:rPr>
              <a:t> us?</a:t>
            </a:r>
          </a:p>
        </p:txBody>
      </p:sp>
      <p:sp>
        <p:nvSpPr>
          <p:cNvPr id="4" name="ZoneTexte 3">
            <a:extLst>
              <a:ext uri="{FF2B5EF4-FFF2-40B4-BE49-F238E27FC236}">
                <a16:creationId xmlns:a16="http://schemas.microsoft.com/office/drawing/2014/main" id="{2E957311-5910-C633-7E79-B92448932F03}"/>
              </a:ext>
            </a:extLst>
          </p:cNvPr>
          <p:cNvSpPr txBox="1"/>
          <p:nvPr/>
        </p:nvSpPr>
        <p:spPr>
          <a:xfrm>
            <a:off x="3384158" y="2384104"/>
            <a:ext cx="5542961" cy="2677656"/>
          </a:xfrm>
          <a:prstGeom prst="rect">
            <a:avLst/>
          </a:prstGeom>
          <a:noFill/>
        </p:spPr>
        <p:txBody>
          <a:bodyPr wrap="square">
            <a:spAutoFit/>
          </a:bodyPr>
          <a:lstStyle/>
          <a:p>
            <a:pPr>
              <a:defRPr/>
            </a:pPr>
            <a:r>
              <a:rPr lang="fr-FR" altLang="fr-FR" sz="2400" dirty="0">
                <a:solidFill>
                  <a:srgbClr val="1F497D"/>
                </a:solidFill>
                <a:latin typeface="+mj-lt"/>
                <a:cs typeface="Arial" charset="0"/>
              </a:rPr>
              <a:t>Offices on the French </a:t>
            </a:r>
            <a:r>
              <a:rPr lang="fr-FR" altLang="fr-FR" sz="2400" dirty="0" err="1">
                <a:solidFill>
                  <a:srgbClr val="1F497D"/>
                </a:solidFill>
                <a:latin typeface="+mj-lt"/>
                <a:cs typeface="Arial" charset="0"/>
              </a:rPr>
              <a:t>side</a:t>
            </a:r>
            <a:r>
              <a:rPr lang="fr-FR" altLang="fr-FR" sz="2400" dirty="0">
                <a:solidFill>
                  <a:srgbClr val="1F497D"/>
                </a:solidFill>
                <a:latin typeface="+mj-lt"/>
                <a:cs typeface="Arial" charset="0"/>
              </a:rPr>
              <a:t> </a:t>
            </a:r>
            <a:br>
              <a:rPr lang="fr-FR" altLang="fr-FR" sz="2400" dirty="0">
                <a:solidFill>
                  <a:srgbClr val="1F497D"/>
                </a:solidFill>
                <a:latin typeface="+mj-lt"/>
                <a:cs typeface="Arial" charset="0"/>
              </a:rPr>
            </a:br>
            <a:r>
              <a:rPr lang="fr-FR" altLang="fr-FR" sz="2400" dirty="0">
                <a:solidFill>
                  <a:srgbClr val="1F497D"/>
                </a:solidFill>
                <a:latin typeface="+mj-lt"/>
                <a:cs typeface="Arial" charset="0"/>
              </a:rPr>
              <a:t>of the border</a:t>
            </a:r>
            <a:br>
              <a:rPr lang="fr-FR" altLang="fr-FR" sz="2400" dirty="0">
                <a:solidFill>
                  <a:srgbClr val="1F497D"/>
                </a:solidFill>
                <a:latin typeface="+mj-lt"/>
                <a:cs typeface="Arial" charset="0"/>
              </a:rPr>
            </a:br>
            <a:endParaRPr lang="fr-FR" altLang="fr-FR" sz="2400" dirty="0">
              <a:solidFill>
                <a:srgbClr val="1F497D"/>
              </a:solidFill>
              <a:latin typeface="+mj-lt"/>
              <a:cs typeface="Arial" charset="0"/>
            </a:endParaRPr>
          </a:p>
          <a:p>
            <a:pPr>
              <a:defRPr/>
            </a:pPr>
            <a:r>
              <a:rPr lang="fr-FR" altLang="fr-FR" sz="2400" dirty="0" err="1">
                <a:solidFill>
                  <a:srgbClr val="1F497D"/>
                </a:solidFill>
                <a:latin typeface="+mj-lt"/>
                <a:cs typeface="Arial" charset="0"/>
              </a:rPr>
              <a:t>Nearest</a:t>
            </a:r>
            <a:r>
              <a:rPr lang="fr-FR" altLang="fr-FR" sz="2400" dirty="0">
                <a:solidFill>
                  <a:srgbClr val="1F497D"/>
                </a:solidFill>
                <a:latin typeface="+mj-lt"/>
                <a:cs typeface="Arial" charset="0"/>
              </a:rPr>
              <a:t> offices </a:t>
            </a:r>
            <a:r>
              <a:rPr lang="fr-FR" altLang="fr-FR" sz="2400" dirty="0" err="1">
                <a:solidFill>
                  <a:srgbClr val="1F497D"/>
                </a:solidFill>
                <a:latin typeface="+mj-lt"/>
                <a:cs typeface="Arial" charset="0"/>
              </a:rPr>
              <a:t>next</a:t>
            </a:r>
            <a:r>
              <a:rPr lang="fr-FR" altLang="fr-FR" sz="2400" dirty="0">
                <a:solidFill>
                  <a:srgbClr val="1F497D"/>
                </a:solidFill>
                <a:latin typeface="+mj-lt"/>
                <a:cs typeface="Arial" charset="0"/>
              </a:rPr>
              <a:t> to Geneva: </a:t>
            </a:r>
            <a:br>
              <a:rPr lang="fr-FR" altLang="fr-FR" sz="2400" dirty="0">
                <a:solidFill>
                  <a:srgbClr val="1F497D"/>
                </a:solidFill>
                <a:latin typeface="+mj-lt"/>
                <a:cs typeface="Arial" charset="0"/>
              </a:rPr>
            </a:br>
            <a:r>
              <a:rPr lang="fr-FR" altLang="fr-FR" sz="2400" dirty="0">
                <a:solidFill>
                  <a:srgbClr val="1F497D"/>
                </a:solidFill>
                <a:latin typeface="+mj-lt"/>
                <a:cs typeface="Arial" charset="0"/>
              </a:rPr>
              <a:t>Saint Genis Pouilly and Annemasse</a:t>
            </a:r>
          </a:p>
          <a:p>
            <a:pPr>
              <a:defRPr/>
            </a:pPr>
            <a:endParaRPr lang="fr-FR" altLang="fr-FR" sz="2400" dirty="0">
              <a:solidFill>
                <a:srgbClr val="1F497D"/>
              </a:solidFill>
              <a:latin typeface="+mj-lt"/>
              <a:cs typeface="Arial" charset="0"/>
            </a:endParaRPr>
          </a:p>
          <a:p>
            <a:pPr>
              <a:defRPr/>
            </a:pPr>
            <a:r>
              <a:rPr lang="fr-FR" altLang="fr-FR" sz="2400" dirty="0">
                <a:solidFill>
                  <a:srgbClr val="1F497D"/>
                </a:solidFill>
                <a:latin typeface="+mj-lt"/>
                <a:cs typeface="Arial" charset="0"/>
              </a:rPr>
              <a:t>Tel: +33 892 70 10 74</a:t>
            </a:r>
          </a:p>
        </p:txBody>
      </p:sp>
      <p:pic>
        <p:nvPicPr>
          <p:cNvPr id="3" name="1">
            <a:hlinkClick r:id="" action="ppaction://media"/>
            <a:extLst>
              <a:ext uri="{FF2B5EF4-FFF2-40B4-BE49-F238E27FC236}">
                <a16:creationId xmlns:a16="http://schemas.microsoft.com/office/drawing/2014/main" id="{A9922D35-A42C-F01E-856B-DDF428027C5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14165" y="5612711"/>
            <a:ext cx="487363" cy="487363"/>
          </a:xfrm>
          <a:prstGeom prst="rect">
            <a:avLst/>
          </a:prstGeom>
        </p:spPr>
      </p:pic>
    </p:spTree>
    <p:extLst>
      <p:ext uri="{BB962C8B-B14F-4D97-AF65-F5344CB8AC3E}">
        <p14:creationId xmlns:p14="http://schemas.microsoft.com/office/powerpoint/2010/main" val="1029944624"/>
      </p:ext>
    </p:extLst>
  </p:cSld>
  <p:clrMapOvr>
    <a:masterClrMapping/>
  </p:clrMapOvr>
  <p:transition advTm="2478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57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9AF39B-FB74-6177-61D4-15B331CBCE0E}"/>
              </a:ext>
            </a:extLst>
          </p:cNvPr>
          <p:cNvSpPr>
            <a:spLocks noGrp="1"/>
          </p:cNvSpPr>
          <p:nvPr>
            <p:ph type="title"/>
          </p:nvPr>
        </p:nvSpPr>
        <p:spPr/>
        <p:txBody>
          <a:bodyPr>
            <a:normAutofit/>
          </a:bodyPr>
          <a:lstStyle/>
          <a:p>
            <a:r>
              <a:rPr lang="fr-FR" sz="4800" b="1" dirty="0" err="1">
                <a:solidFill>
                  <a:schemeClr val="accent1">
                    <a:lumMod val="50000"/>
                  </a:schemeClr>
                </a:solidFill>
              </a:rPr>
              <a:t>Thank</a:t>
            </a:r>
            <a:r>
              <a:rPr lang="fr-FR" sz="4800" b="1" dirty="0">
                <a:solidFill>
                  <a:schemeClr val="accent1">
                    <a:lumMod val="50000"/>
                  </a:schemeClr>
                </a:solidFill>
              </a:rPr>
              <a:t> </a:t>
            </a:r>
            <a:r>
              <a:rPr lang="fr-FR" sz="4800" b="1" dirty="0" err="1">
                <a:solidFill>
                  <a:schemeClr val="accent1">
                    <a:lumMod val="50000"/>
                  </a:schemeClr>
                </a:solidFill>
              </a:rPr>
              <a:t>you</a:t>
            </a:r>
            <a:r>
              <a:rPr lang="fr-FR" sz="4800" b="1" dirty="0">
                <a:solidFill>
                  <a:schemeClr val="accent1">
                    <a:lumMod val="50000"/>
                  </a:schemeClr>
                </a:solidFill>
              </a:rPr>
              <a:t> for </a:t>
            </a:r>
            <a:r>
              <a:rPr lang="fr-FR" sz="4800" b="1" dirty="0" err="1">
                <a:solidFill>
                  <a:schemeClr val="accent1">
                    <a:lumMod val="50000"/>
                  </a:schemeClr>
                </a:solidFill>
              </a:rPr>
              <a:t>you</a:t>
            </a:r>
            <a:r>
              <a:rPr lang="fr-FR" sz="4800" b="1" dirty="0">
                <a:solidFill>
                  <a:schemeClr val="accent1">
                    <a:lumMod val="50000"/>
                  </a:schemeClr>
                </a:solidFill>
              </a:rPr>
              <a:t> attention</a:t>
            </a:r>
          </a:p>
        </p:txBody>
      </p:sp>
      <p:pic>
        <p:nvPicPr>
          <p:cNvPr id="6" name="Image 4" descr="Logo Groupement Transfrontalier.jpg">
            <a:extLst>
              <a:ext uri="{FF2B5EF4-FFF2-40B4-BE49-F238E27FC236}">
                <a16:creationId xmlns:a16="http://schemas.microsoft.com/office/drawing/2014/main" id="{C92FD8C7-B38A-BC51-C053-8E1670AE2ADC}"/>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2158738" y="2828645"/>
            <a:ext cx="4317475" cy="211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a:extLst>
              <a:ext uri="{FF2B5EF4-FFF2-40B4-BE49-F238E27FC236}">
                <a16:creationId xmlns:a16="http://schemas.microsoft.com/office/drawing/2014/main" id="{4C745FAF-918F-DE5B-9C50-4E56E650E0B3}"/>
              </a:ext>
            </a:extLst>
          </p:cNvPr>
          <p:cNvSpPr txBox="1">
            <a:spLocks noChangeArrowheads="1"/>
          </p:cNvSpPr>
          <p:nvPr/>
        </p:nvSpPr>
        <p:spPr bwMode="auto">
          <a:xfrm>
            <a:off x="-61664" y="5445224"/>
            <a:ext cx="91440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85000"/>
              </a:lnSpc>
              <a:spcBef>
                <a:spcPct val="0"/>
              </a:spcBef>
              <a:buFontTx/>
              <a:buNone/>
            </a:pPr>
            <a:r>
              <a:rPr lang="fr-FR" altLang="en-US" sz="4800" b="1" dirty="0">
                <a:solidFill>
                  <a:srgbClr val="CC0000"/>
                </a:solidFill>
                <a:latin typeface="Helvetica" panose="020B0604020202020204" pitchFamily="34" charset="0"/>
                <a:ea typeface="Helvetica" panose="020B0604020202020204" pitchFamily="34" charset="0"/>
                <a:cs typeface="Helvetica" panose="020B0604020202020204" pitchFamily="34" charset="0"/>
              </a:rPr>
              <a:t>www.frontalier.org</a:t>
            </a:r>
            <a:br>
              <a:rPr lang="fr-FR" altLang="en-US" sz="5000" b="1" dirty="0">
                <a:solidFill>
                  <a:srgbClr val="CC0000"/>
                </a:solidFill>
                <a:cs typeface="Times New Roman" panose="02020603050405020304" pitchFamily="18" charset="0"/>
              </a:rPr>
            </a:br>
            <a:endParaRPr lang="fr-FR" altLang="en-US" sz="5000" b="1" dirty="0">
              <a:solidFill>
                <a:srgbClr val="CC0000"/>
              </a:solidFill>
              <a:cs typeface="Times New Roman" panose="02020603050405020304" pitchFamily="18" charset="0"/>
            </a:endParaRPr>
          </a:p>
        </p:txBody>
      </p:sp>
      <p:pic>
        <p:nvPicPr>
          <p:cNvPr id="3" name="2">
            <a:hlinkClick r:id="" action="ppaction://media"/>
            <a:extLst>
              <a:ext uri="{FF2B5EF4-FFF2-40B4-BE49-F238E27FC236}">
                <a16:creationId xmlns:a16="http://schemas.microsoft.com/office/drawing/2014/main" id="{8BE237D7-7B20-A42A-213B-A301FB46E40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1454" y="5695170"/>
            <a:ext cx="487363" cy="487363"/>
          </a:xfrm>
          <a:prstGeom prst="rect">
            <a:avLst/>
          </a:prstGeom>
        </p:spPr>
      </p:pic>
    </p:spTree>
    <p:extLst>
      <p:ext uri="{BB962C8B-B14F-4D97-AF65-F5344CB8AC3E}">
        <p14:creationId xmlns:p14="http://schemas.microsoft.com/office/powerpoint/2010/main" val="2362799228"/>
      </p:ext>
    </p:extLst>
  </p:cSld>
  <p:clrMapOvr>
    <a:masterClrMapping/>
  </p:clrMapOvr>
  <p:transition advTm="9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0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Modèle présentation G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E666E2B05D95F4F886B7BA6326D4B1E" ma:contentTypeVersion="12" ma:contentTypeDescription="Crée un document." ma:contentTypeScope="" ma:versionID="24243e09bc446737c81831aa07defa6b">
  <xsd:schema xmlns:xsd="http://www.w3.org/2001/XMLSchema" xmlns:xs="http://www.w3.org/2001/XMLSchema" xmlns:p="http://schemas.microsoft.com/office/2006/metadata/properties" xmlns:ns2="bb4693a9-c08f-4c59-ba61-af463f7ddceb" xmlns:ns3="6efdc92c-76bd-413f-987b-413e792be94b" targetNamespace="http://schemas.microsoft.com/office/2006/metadata/properties" ma:root="true" ma:fieldsID="94c8279c568c47137effe33236c9ff32" ns2:_="" ns3:_="">
    <xsd:import namespace="bb4693a9-c08f-4c59-ba61-af463f7ddceb"/>
    <xsd:import namespace="6efdc92c-76bd-413f-987b-413e792be94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4693a9-c08f-4c59-ba61-af463f7ddc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fdc92c-76bd-413f-987b-413e792be94b"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D2E3478-46E6-4768-8883-80177C56025B}">
  <ds:schemaRefs>
    <ds:schemaRef ds:uri="http://schemas.microsoft.com/sharepoint/v3/contenttype/forms"/>
  </ds:schemaRefs>
</ds:datastoreItem>
</file>

<file path=customXml/itemProps2.xml><?xml version="1.0" encoding="utf-8"?>
<ds:datastoreItem xmlns:ds="http://schemas.openxmlformats.org/officeDocument/2006/customXml" ds:itemID="{5E1F4203-8181-473E-A1F3-97A0608D26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4693a9-c08f-4c59-ba61-af463f7ddceb"/>
    <ds:schemaRef ds:uri="6efdc92c-76bd-413f-987b-413e792be94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8B857C3-35B4-44C5-B531-7020608D35B0}">
  <ds:schemaRefs>
    <ds:schemaRef ds:uri="http://purl.org/dc/elements/1.1/"/>
    <ds:schemaRef ds:uri="http://schemas.microsoft.com/office/2006/metadata/properties"/>
    <ds:schemaRef ds:uri="http://schemas.microsoft.com/office/2006/documentManagement/types"/>
    <ds:schemaRef ds:uri="bb4693a9-c08f-4c59-ba61-af463f7ddceb"/>
    <ds:schemaRef ds:uri="http://purl.org/dc/terms/"/>
    <ds:schemaRef ds:uri="http://schemas.openxmlformats.org/package/2006/metadata/core-properties"/>
    <ds:schemaRef ds:uri="http://purl.org/dc/dcmitype/"/>
    <ds:schemaRef ds:uri="http://schemas.microsoft.com/office/infopath/2007/PartnerControls"/>
    <ds:schemaRef ds:uri="6efdc92c-76bd-413f-987b-413e792be94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16313</TotalTime>
  <Words>1180</Words>
  <Application>Microsoft Office PowerPoint</Application>
  <PresentationFormat>On-screen Show (4:3)</PresentationFormat>
  <Paragraphs>80</Paragraphs>
  <Slides>6</Slides>
  <Notes>6</Notes>
  <HiddenSlides>0</HiddenSlides>
  <MMClips>6</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Freestyle Script</vt:lpstr>
      <vt:lpstr>Helvetica</vt:lpstr>
      <vt:lpstr>Ink Free</vt:lpstr>
      <vt:lpstr>Times New Roman</vt:lpstr>
      <vt:lpstr>Wingdings</vt:lpstr>
      <vt:lpstr>Modèle présentation GTE</vt:lpstr>
      <vt:lpstr>PowerPoint Presentation</vt:lpstr>
      <vt:lpstr>PowerPoint Presentation</vt:lpstr>
      <vt:lpstr>PowerPoint Presentation</vt:lpstr>
      <vt:lpstr>PowerPoint Presentation</vt:lpstr>
      <vt:lpstr>PowerPoint Presentation</vt:lpstr>
      <vt:lpstr>Thank you for you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 Colin</dc:creator>
  <cp:lastModifiedBy>Carla Bosset</cp:lastModifiedBy>
  <cp:revision>708</cp:revision>
  <cp:lastPrinted>2019-12-11T14:34:05Z</cp:lastPrinted>
  <dcterms:created xsi:type="dcterms:W3CDTF">2019-09-03T13:07:34Z</dcterms:created>
  <dcterms:modified xsi:type="dcterms:W3CDTF">2024-09-18T14:10:10Z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0x0101001E666E2B05D95F4F886B7BA6326D4B1E</vt:lpwstr>
  </property>
</Properties>
</file>