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27" r:id="rId4"/>
    <p:sldId id="328" r:id="rId5"/>
    <p:sldId id="262" r:id="rId6"/>
    <p:sldId id="263" r:id="rId7"/>
    <p:sldId id="264" r:id="rId8"/>
    <p:sldId id="332" r:id="rId9"/>
    <p:sldId id="334" r:id="rId10"/>
    <p:sldId id="344" r:id="rId11"/>
    <p:sldId id="339" r:id="rId12"/>
    <p:sldId id="340" r:id="rId13"/>
    <p:sldId id="341" r:id="rId14"/>
    <p:sldId id="342" r:id="rId15"/>
    <p:sldId id="343" r:id="rId16"/>
    <p:sldId id="337" r:id="rId17"/>
    <p:sldId id="338" r:id="rId18"/>
    <p:sldId id="335" r:id="rId19"/>
    <p:sldId id="350" r:id="rId20"/>
    <p:sldId id="336" r:id="rId21"/>
    <p:sldId id="333" r:id="rId22"/>
    <p:sldId id="345" r:id="rId23"/>
    <p:sldId id="351" r:id="rId24"/>
    <p:sldId id="349" r:id="rId25"/>
    <p:sldId id="265" r:id="rId26"/>
    <p:sldId id="266" r:id="rId27"/>
    <p:sldId id="269" r:id="rId28"/>
    <p:sldId id="267" r:id="rId29"/>
    <p:sldId id="268" r:id="rId30"/>
    <p:sldId id="329" r:id="rId31"/>
    <p:sldId id="331" r:id="rId32"/>
    <p:sldId id="330" r:id="rId33"/>
    <p:sldId id="346" r:id="rId34"/>
    <p:sldId id="347" r:id="rId35"/>
    <p:sldId id="34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17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C4C3F-5765-4917-A70A-CA8E10BBD381}" type="datetimeFigureOut">
              <a:rPr lang="en-US" smtClean="0"/>
              <a:pPr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CAE98-3260-41C6-9F4B-815AFF201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5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A1B2-E7AA-43CD-97F7-239AB8C8DEEA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4B58-DB7D-44B3-B677-C358DE696BF6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2B67-46B0-4F1B-976E-61EC50812D8E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C5652-4430-43D6-86DA-CDE0B2F54D7C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CE48-19C7-49BC-9B9B-7E1E33B17686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C18B3-B5E5-4CCB-83B8-E7ECA84FBFCF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466-75F9-45B4-A96C-13984AC8A205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CE1A-F05F-47DB-94F3-DE53AAEEDAA4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9CAF-B95D-418B-BCB3-358740CA588F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971A-8247-41D5-84B0-7E72F0FCDF62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3D7B-1D4B-4B3A-A37E-00D54172E631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B8967-D3FC-4A4B-BA5C-DDEBA559F04E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8149F-987A-4F1C-8CD5-DFCA7636B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jetseal.com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Conceptual design for horizontal insertion of </a:t>
            </a:r>
            <a:r>
              <a:rPr lang="en-US" dirty="0" err="1"/>
              <a:t>FLArE</a:t>
            </a:r>
            <a:r>
              <a:rPr lang="en-US" dirty="0"/>
              <a:t> TPC modules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L. Bartoszek</a:t>
            </a:r>
          </a:p>
          <a:p>
            <a:r>
              <a:rPr lang="en-US" b="1" dirty="0">
                <a:latin typeface="Eurostile" pitchFamily="34" charset="0"/>
              </a:rPr>
              <a:t>BARTOSZEK ENGINEERING</a:t>
            </a:r>
          </a:p>
          <a:p>
            <a:r>
              <a:rPr lang="en-US" dirty="0"/>
              <a:t>4/22/24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09A30B-12D5-C320-FD7F-568FDD034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9BF294-F36F-DC6B-F95C-ECBA4C8414E7}"/>
              </a:ext>
            </a:extLst>
          </p:cNvPr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view showing ample room for a TPC module insertion machine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18AC3-C48F-E1FD-8F9B-4F05F6A0DA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4" r="23982"/>
          <a:stretch/>
        </p:blipFill>
        <p:spPr>
          <a:xfrm>
            <a:off x="1094607" y="888403"/>
            <a:ext cx="6954785" cy="590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22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Cryostat surrounded by rigid foam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13ED9B-9B08-5930-A055-A3D923761D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67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piece of foam removed exposing the feedthroughs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399876-982E-D3EF-FB17-08C5CB9A7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08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Front face foam removed in preparation for module extraction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B8A663-4EC0-A9DA-875D-B897C6AC82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58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TPC module withdrawn horizontally from the cryostat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FBBFB7-9D20-5E6D-5CFE-626570CD40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946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view showing the space inside the foam enclosure for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EB91B-FD03-A8C2-155E-56B308D00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40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foam and plates made transparent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CBC67F-9787-2730-AF88-DCB98D116C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089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Plan view through the transparent top of the cryostat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78DBF7-AD3A-7CC2-99CC-62A836E779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29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TPC Module with three TPC cells hanging from cantilevered beams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C42586-9A2F-16D3-602E-338BCEC58E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7" t="2626" r="30285"/>
          <a:stretch/>
        </p:blipFill>
        <p:spPr>
          <a:xfrm>
            <a:off x="1913306" y="790730"/>
            <a:ext cx="5317388" cy="60672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4462FC-F8BC-8AAB-391D-8DA219CCEB70}"/>
              </a:ext>
            </a:extLst>
          </p:cNvPr>
          <p:cNvSpPr txBox="1"/>
          <p:nvPr/>
        </p:nvSpPr>
        <p:spPr>
          <a:xfrm>
            <a:off x="190681" y="1078098"/>
            <a:ext cx="17854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is a 20kV feedthrough mounted on an NW40 flange from </a:t>
            </a:r>
            <a:r>
              <a:rPr lang="en-US" sz="1400" dirty="0" err="1"/>
              <a:t>Lesker</a:t>
            </a:r>
            <a:r>
              <a:rPr lang="en-US" sz="1400" dirty="0"/>
              <a:t>, with an aluminum EVAC seal.  It is a placeholder since it is not a </a:t>
            </a:r>
            <a:r>
              <a:rPr lang="en-US" sz="1400" dirty="0" err="1"/>
              <a:t>cryo</a:t>
            </a:r>
            <a:r>
              <a:rPr lang="en-US" sz="1400" dirty="0"/>
              <a:t> HV feedthrough.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D7309E-DA0A-6951-002D-94856611D227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976144" y="1986039"/>
            <a:ext cx="736720" cy="197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10049D9-1C79-3195-CBBB-9F0767F84FF1}"/>
              </a:ext>
            </a:extLst>
          </p:cNvPr>
          <p:cNvSpPr txBox="1"/>
          <p:nvPr/>
        </p:nvSpPr>
        <p:spPr>
          <a:xfrm>
            <a:off x="7230694" y="1087746"/>
            <a:ext cx="17226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6 inch OD x .250 inch wall stainless tubing is the cantilevered beam that holds the TPCs up.  The tubes are welded to flanges bolted to the inside of the cold door.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33D4FD-DAFD-B9D8-486D-643A14AB4F60}"/>
              </a:ext>
            </a:extLst>
          </p:cNvPr>
          <p:cNvCxnSpPr>
            <a:cxnSpLocks/>
          </p:cNvCxnSpPr>
          <p:nvPr/>
        </p:nvCxnSpPr>
        <p:spPr>
          <a:xfrm flipH="1" flipV="1">
            <a:off x="5941433" y="1191754"/>
            <a:ext cx="1289261" cy="69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F8D75D-52B2-DDCB-61D6-E4921C774B16}"/>
              </a:ext>
            </a:extLst>
          </p:cNvPr>
          <p:cNvCxnSpPr>
            <a:cxnSpLocks/>
          </p:cNvCxnSpPr>
          <p:nvPr/>
        </p:nvCxnSpPr>
        <p:spPr>
          <a:xfrm flipH="1">
            <a:off x="6591481" y="1261092"/>
            <a:ext cx="639213" cy="515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A899810-9061-7247-0CBF-F56D1677BA45}"/>
              </a:ext>
            </a:extLst>
          </p:cNvPr>
          <p:cNvSpPr txBox="1"/>
          <p:nvPr/>
        </p:nvSpPr>
        <p:spPr>
          <a:xfrm>
            <a:off x="286021" y="3721960"/>
            <a:ext cx="17247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These are 6 inch </a:t>
            </a:r>
            <a:r>
              <a:rPr lang="en-US" sz="1400" dirty="0" err="1"/>
              <a:t>conflat</a:t>
            </a:r>
            <a:r>
              <a:rPr lang="en-US" sz="1400" dirty="0"/>
              <a:t> flanges with 4” OD tube to get power in and signals out.  We’ll have to see if this aperture is adequate.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3EA299-CA66-3F98-456A-1AE31E1E570D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2010814" y="2491777"/>
            <a:ext cx="579625" cy="2030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AE6F2B-25F0-39B6-5BC0-7A2E5B130AC7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2010814" y="2695530"/>
            <a:ext cx="853728" cy="1826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107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DBF66E-AAC8-39E4-6490-39CD089DA1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2" t="3676" r="17251" b="2407"/>
          <a:stretch/>
        </p:blipFill>
        <p:spPr>
          <a:xfrm>
            <a:off x="1273321" y="985906"/>
            <a:ext cx="7229299" cy="587209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900FCD-8B52-3FA5-43B7-13DCD9D14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BC37EF-B4E3-432B-9484-A7D7F0D1C190}"/>
              </a:ext>
            </a:extLst>
          </p:cNvPr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TPC Module with 6 foot man next to it for scale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6882E-2276-31B9-E943-91243D8D81CF}"/>
              </a:ext>
            </a:extLst>
          </p:cNvPr>
          <p:cNvSpPr txBox="1"/>
          <p:nvPr/>
        </p:nvSpPr>
        <p:spPr>
          <a:xfrm>
            <a:off x="418919" y="1139749"/>
            <a:ext cx="1921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TPC module weighs 2,400 </a:t>
            </a:r>
            <a:r>
              <a:rPr lang="en-US" sz="1400" dirty="0" err="1"/>
              <a:t>lbs</a:t>
            </a:r>
            <a:r>
              <a:rPr lang="en-US" sz="1400" dirty="0"/>
              <a:t> (1,088.4 kg) as shown.</a:t>
            </a:r>
          </a:p>
        </p:txBody>
      </p:sp>
    </p:spTree>
    <p:extLst>
      <p:ext uri="{BB962C8B-B14F-4D97-AF65-F5344CB8AC3E}">
        <p14:creationId xmlns:p14="http://schemas.microsoft.com/office/powerpoint/2010/main" val="34850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There isn’t enough room in the current tunnel for a vertical insertion of </a:t>
            </a:r>
            <a:r>
              <a:rPr lang="en-US" dirty="0" err="1"/>
              <a:t>FLArE</a:t>
            </a:r>
            <a:r>
              <a:rPr lang="en-US" dirty="0"/>
              <a:t> TPC modules</a:t>
            </a:r>
          </a:p>
          <a:p>
            <a:r>
              <a:rPr lang="en-US" dirty="0"/>
              <a:t>Horizontal insertion of TPC modules has been done before—EXO </a:t>
            </a:r>
          </a:p>
          <a:p>
            <a:pPr lvl="1"/>
            <a:r>
              <a:rPr lang="en-US" dirty="0"/>
              <a:t>EXO was a vacuum insulated cryostat with two copper vessels made from ultra radiopure copper</a:t>
            </a:r>
          </a:p>
          <a:p>
            <a:pPr lvl="1"/>
            <a:r>
              <a:rPr lang="en-US" dirty="0"/>
              <a:t>The inner cryostat (surrounding the </a:t>
            </a:r>
            <a:r>
              <a:rPr lang="en-US" dirty="0" err="1"/>
              <a:t>LXe</a:t>
            </a:r>
            <a:r>
              <a:rPr lang="en-US" dirty="0"/>
              <a:t> TPC,) was full of HFE, a heat transfer hydrocarbon liquid</a:t>
            </a:r>
          </a:p>
          <a:p>
            <a:pPr lvl="1"/>
            <a:r>
              <a:rPr lang="en-US" dirty="0"/>
              <a:t>I designed a custom machine supported from the room crane rails in the clean room at WIPP to do the insertion</a:t>
            </a:r>
          </a:p>
          <a:p>
            <a:r>
              <a:rPr lang="en-US" dirty="0"/>
              <a:t>EXO is also where I got the idea to use </a:t>
            </a:r>
            <a:r>
              <a:rPr lang="en-US" dirty="0" err="1"/>
              <a:t>Jetseals</a:t>
            </a:r>
            <a:r>
              <a:rPr lang="en-US" dirty="0"/>
              <a:t> to seal the TPC modules against the vessel</a:t>
            </a:r>
          </a:p>
          <a:p>
            <a:r>
              <a:rPr lang="en-US" dirty="0"/>
              <a:t>The insulation scheme is similar to </a:t>
            </a:r>
            <a:r>
              <a:rPr lang="en-US" dirty="0" err="1"/>
              <a:t>MicroBooNE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81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Another view showing a conceptual HV connection scheme to the cathode planes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7AF79F-956C-47BE-2697-4F1DEA9B30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38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Exploded view of a module showing separate TPCs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139986-D2A9-AC00-4C31-7F4328383E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7" t="7660" r="11667" b="6673"/>
          <a:stretch/>
        </p:blipFill>
        <p:spPr>
          <a:xfrm>
            <a:off x="22939" y="859451"/>
            <a:ext cx="9098122" cy="513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87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Exploded view of a single TPC cell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B3D0D0-CBEF-E6EE-91EC-927AD38DA4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4" t="1652" r="22986"/>
          <a:stretch/>
        </p:blipFill>
        <p:spPr>
          <a:xfrm>
            <a:off x="1548558" y="734997"/>
            <a:ext cx="6071442" cy="59864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D1CF37-C1A4-BA62-97C2-A50CE199BE8B}"/>
              </a:ext>
            </a:extLst>
          </p:cNvPr>
          <p:cNvSpPr txBox="1"/>
          <p:nvPr/>
        </p:nvSpPr>
        <p:spPr>
          <a:xfrm>
            <a:off x="752610" y="1525444"/>
            <a:ext cx="1110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Anode plane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58F6CF-B26C-AA5C-0CD7-FE6B1DD0DD84}"/>
              </a:ext>
            </a:extLst>
          </p:cNvPr>
          <p:cNvSpPr txBox="1"/>
          <p:nvPr/>
        </p:nvSpPr>
        <p:spPr>
          <a:xfrm>
            <a:off x="6966341" y="5608464"/>
            <a:ext cx="1110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Anode plane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856F51-E1C4-BA7F-8104-1F89A85BFD40}"/>
              </a:ext>
            </a:extLst>
          </p:cNvPr>
          <p:cNvCxnSpPr>
            <a:stCxn id="6" idx="3"/>
          </p:cNvCxnSpPr>
          <p:nvPr/>
        </p:nvCxnSpPr>
        <p:spPr>
          <a:xfrm>
            <a:off x="1863469" y="1679333"/>
            <a:ext cx="619712" cy="617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F0EAB1-0C27-C46C-CC88-3EE53929558F}"/>
              </a:ext>
            </a:extLst>
          </p:cNvPr>
          <p:cNvCxnSpPr>
            <a:stCxn id="7" idx="1"/>
          </p:cNvCxnSpPr>
          <p:nvPr/>
        </p:nvCxnSpPr>
        <p:spPr>
          <a:xfrm flipH="1" flipV="1">
            <a:off x="6747492" y="5608464"/>
            <a:ext cx="218849" cy="153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A417DF-86A4-5E61-0ACF-E133DAC4E2AD}"/>
              </a:ext>
            </a:extLst>
          </p:cNvPr>
          <p:cNvSpPr txBox="1"/>
          <p:nvPr/>
        </p:nvSpPr>
        <p:spPr>
          <a:xfrm>
            <a:off x="4476660" y="941759"/>
            <a:ext cx="1239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Cathode plane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06EC86B-CF34-D783-CC7C-250BBDCC26FB}"/>
              </a:ext>
            </a:extLst>
          </p:cNvPr>
          <p:cNvCxnSpPr>
            <a:stCxn id="12" idx="2"/>
          </p:cNvCxnSpPr>
          <p:nvPr/>
        </p:nvCxnSpPr>
        <p:spPr>
          <a:xfrm flipH="1">
            <a:off x="4827685" y="1249536"/>
            <a:ext cx="268687" cy="1112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41395D4-6317-C23E-4645-2ACA4D5B9B73}"/>
              </a:ext>
            </a:extLst>
          </p:cNvPr>
          <p:cNvSpPr txBox="1"/>
          <p:nvPr/>
        </p:nvSpPr>
        <p:spPr>
          <a:xfrm>
            <a:off x="7137520" y="1093481"/>
            <a:ext cx="141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Field cage plates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DE39BE-9A23-5D68-D2F9-FC13F85454A4}"/>
              </a:ext>
            </a:extLst>
          </p:cNvPr>
          <p:cNvCxnSpPr>
            <a:stCxn id="15" idx="2"/>
          </p:cNvCxnSpPr>
          <p:nvPr/>
        </p:nvCxnSpPr>
        <p:spPr>
          <a:xfrm flipH="1">
            <a:off x="7501547" y="1401258"/>
            <a:ext cx="341997" cy="1138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969E76-EDED-F639-E2CF-925A1D3B30DE}"/>
              </a:ext>
            </a:extLst>
          </p:cNvPr>
          <p:cNvCxnSpPr>
            <a:stCxn id="15" idx="1"/>
          </p:cNvCxnSpPr>
          <p:nvPr/>
        </p:nvCxnSpPr>
        <p:spPr>
          <a:xfrm flipH="1">
            <a:off x="6517809" y="1247370"/>
            <a:ext cx="619711" cy="12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13C308A-FBDC-3499-3B7B-E2872700F527}"/>
              </a:ext>
            </a:extLst>
          </p:cNvPr>
          <p:cNvSpPr txBox="1"/>
          <p:nvPr/>
        </p:nvSpPr>
        <p:spPr>
          <a:xfrm>
            <a:off x="3224957" y="6477000"/>
            <a:ext cx="141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Field cage plates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EF5E9F-3666-533E-D237-F17369D2388A}"/>
              </a:ext>
            </a:extLst>
          </p:cNvPr>
          <p:cNvCxnSpPr>
            <a:stCxn id="20" idx="3"/>
          </p:cNvCxnSpPr>
          <p:nvPr/>
        </p:nvCxnSpPr>
        <p:spPr>
          <a:xfrm flipV="1">
            <a:off x="4637005" y="6538912"/>
            <a:ext cx="1018407" cy="91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A432FDB-369F-E96E-57CF-F75002BE6973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637005" y="5646745"/>
            <a:ext cx="359693" cy="984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2AF9E1-B8B4-4C8F-3FE3-6BF0EF9601EE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3870852" y="5005365"/>
            <a:ext cx="60129" cy="147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161E1F-9F6D-EA0C-99B2-02EA135F02AB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3271905" y="6123003"/>
            <a:ext cx="659076" cy="353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ED9EF6-69D7-150C-D185-CC1996EC29FB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2158157" y="5564406"/>
            <a:ext cx="1066800" cy="1066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BDB63A9-3C4D-09B1-67BB-D87942FE98AF}"/>
              </a:ext>
            </a:extLst>
          </p:cNvPr>
          <p:cNvSpPr txBox="1"/>
          <p:nvPr/>
        </p:nvSpPr>
        <p:spPr>
          <a:xfrm>
            <a:off x="6815746" y="524272"/>
            <a:ext cx="141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Electronic board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B61D7F0-4018-5032-BB58-14A77E1AD824}"/>
              </a:ext>
            </a:extLst>
          </p:cNvPr>
          <p:cNvCxnSpPr>
            <a:stCxn id="33" idx="1"/>
          </p:cNvCxnSpPr>
          <p:nvPr/>
        </p:nvCxnSpPr>
        <p:spPr>
          <a:xfrm flipH="1">
            <a:off x="6413801" y="678161"/>
            <a:ext cx="401945" cy="415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7862E70-4065-FE9C-1DB9-E97B1EAD4BA6}"/>
              </a:ext>
            </a:extLst>
          </p:cNvPr>
          <p:cNvSpPr txBox="1"/>
          <p:nvPr/>
        </p:nvSpPr>
        <p:spPr>
          <a:xfrm>
            <a:off x="4992365" y="2217227"/>
            <a:ext cx="834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Hanger brackets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21A6CC9-C4AC-5E0E-A8A0-3E279C96F51D}"/>
              </a:ext>
            </a:extLst>
          </p:cNvPr>
          <p:cNvCxnSpPr>
            <a:stCxn id="36" idx="3"/>
          </p:cNvCxnSpPr>
          <p:nvPr/>
        </p:nvCxnSpPr>
        <p:spPr>
          <a:xfrm flipV="1">
            <a:off x="5827316" y="2296834"/>
            <a:ext cx="317799" cy="18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666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517D95-AE65-7BB2-CB4D-F2E97E53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2FBDD-CB10-5626-9799-E88816982A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22" b="19810"/>
          <a:stretch/>
        </p:blipFill>
        <p:spPr>
          <a:xfrm>
            <a:off x="69133" y="1312012"/>
            <a:ext cx="9005733" cy="42339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965D01-28E8-3D03-EDD2-17B06C285DFB}"/>
              </a:ext>
            </a:extLst>
          </p:cNvPr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dimensions of the TPC “filing cabinet” cryostat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9CD041-A9A7-7293-4433-CB967C570785}"/>
              </a:ext>
            </a:extLst>
          </p:cNvPr>
          <p:cNvSpPr txBox="1"/>
          <p:nvPr/>
        </p:nvSpPr>
        <p:spPr>
          <a:xfrm>
            <a:off x="1139750" y="5664080"/>
            <a:ext cx="31158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This object weighs 43,546 </a:t>
            </a:r>
            <a:r>
              <a:rPr lang="en-US" sz="1400" dirty="0" err="1"/>
              <a:t>lbs</a:t>
            </a:r>
            <a:r>
              <a:rPr lang="en-US" sz="1400" dirty="0"/>
              <a:t>, 21.8 tons.  (19,749 kg)  Can it be brought down the tunnel shaft in one piece?</a:t>
            </a:r>
          </a:p>
        </p:txBody>
      </p:sp>
    </p:spTree>
    <p:extLst>
      <p:ext uri="{BB962C8B-B14F-4D97-AF65-F5344CB8AC3E}">
        <p14:creationId xmlns:p14="http://schemas.microsoft.com/office/powerpoint/2010/main" val="2662947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CDE827-0FD7-F09F-C651-EF3788E8B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FEA of vessel and TPC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209B4-BBF7-A47E-28D7-216A90FA7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did very basic checks of plate thickness and beam size to verify the feasibility of the design</a:t>
            </a:r>
          </a:p>
          <a:p>
            <a:r>
              <a:rPr lang="en-US" dirty="0"/>
              <a:t>Much more sophisticated analyses need to be done yet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CC7BE9-44B5-CE33-3A38-CA0B1BFA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29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Von Mises stress plot, 5 psi internal pressure, 2 inch thick back wall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FBCE75-8911-CED9-07F4-7543C4549B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6" r="14076" b="12582"/>
          <a:stretch/>
        </p:blipFill>
        <p:spPr>
          <a:xfrm>
            <a:off x="13908" y="1067161"/>
            <a:ext cx="9130092" cy="4723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4F46F2-7081-CAB2-44CD-897A043DF215}"/>
              </a:ext>
            </a:extLst>
          </p:cNvPr>
          <p:cNvSpPr txBox="1"/>
          <p:nvPr/>
        </p:nvSpPr>
        <p:spPr>
          <a:xfrm>
            <a:off x="372694" y="5800248"/>
            <a:ext cx="3206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Maximum stress is on the inside radius of the opening in the cryostat wall.  Stresses everywhere else are significantly lower.</a:t>
            </a:r>
          </a:p>
        </p:txBody>
      </p:sp>
    </p:spTree>
    <p:extLst>
      <p:ext uri="{BB962C8B-B14F-4D97-AF65-F5344CB8AC3E}">
        <p14:creationId xmlns:p14="http://schemas.microsoft.com/office/powerpoint/2010/main" val="28077569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Von Mises stress plot, 5 psi internal pressure, 2 inch thick back wall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1604D-FE62-F66B-85DF-A802362631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8" r="21991" b="9653"/>
          <a:stretch/>
        </p:blipFill>
        <p:spPr>
          <a:xfrm>
            <a:off x="0" y="940402"/>
            <a:ext cx="9144000" cy="53997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22E562-202E-C724-0A07-181E2557DD01}"/>
              </a:ext>
            </a:extLst>
          </p:cNvPr>
          <p:cNvSpPr txBox="1"/>
          <p:nvPr/>
        </p:nvSpPr>
        <p:spPr>
          <a:xfrm>
            <a:off x="394361" y="5360658"/>
            <a:ext cx="34799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This is a back side view.  I increased the wall thickness of the back to 2 inches after seeing very large displacements from moderate internal pressure.  Stresses everywhere are now very low and acceptable.</a:t>
            </a:r>
          </a:p>
        </p:txBody>
      </p:sp>
    </p:spTree>
    <p:extLst>
      <p:ext uri="{BB962C8B-B14F-4D97-AF65-F5344CB8AC3E}">
        <p14:creationId xmlns:p14="http://schemas.microsoft.com/office/powerpoint/2010/main" val="2942328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Deflection plot, 5 psi internal pressure, 2 inch thick back wall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42881-379C-C07C-82EF-18DEFF178B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r="22749" b="8144"/>
          <a:stretch/>
        </p:blipFill>
        <p:spPr>
          <a:xfrm>
            <a:off x="14691" y="750332"/>
            <a:ext cx="9114618" cy="5547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642FE0-D635-B39E-270E-FB088FE2AA08}"/>
              </a:ext>
            </a:extLst>
          </p:cNvPr>
          <p:cNvSpPr txBox="1"/>
          <p:nvPr/>
        </p:nvSpPr>
        <p:spPr>
          <a:xfrm>
            <a:off x="576376" y="5304388"/>
            <a:ext cx="29078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back side now deflects by ~2 mm from 5 psi internal pressure.  End walls deflect outward by 4.5 mm.</a:t>
            </a:r>
          </a:p>
        </p:txBody>
      </p:sp>
    </p:spTree>
    <p:extLst>
      <p:ext uri="{BB962C8B-B14F-4D97-AF65-F5344CB8AC3E}">
        <p14:creationId xmlns:p14="http://schemas.microsoft.com/office/powerpoint/2010/main" val="1577357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Deflection plot, 5 psi internal pressure, 2 inch thick back wall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5CE940-7F77-7B8F-2916-9043BDD832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r="14076" b="12670"/>
          <a:stretch/>
        </p:blipFill>
        <p:spPr>
          <a:xfrm>
            <a:off x="-1" y="1174419"/>
            <a:ext cx="9142733" cy="47453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9EE24D-617A-5EAE-15BE-8A9178C51EF9}"/>
              </a:ext>
            </a:extLst>
          </p:cNvPr>
          <p:cNvSpPr txBox="1"/>
          <p:nvPr/>
        </p:nvSpPr>
        <p:spPr>
          <a:xfrm>
            <a:off x="4858022" y="5560970"/>
            <a:ext cx="3128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doors deflect by ~3 mm.  This analysis is for uniform internal pressure loading.  The hydraulic pressure gradient from the </a:t>
            </a:r>
            <a:r>
              <a:rPr lang="en-US" sz="1400" dirty="0" err="1"/>
              <a:t>LAr</a:t>
            </a:r>
            <a:r>
              <a:rPr lang="en-US" sz="1400" dirty="0"/>
              <a:t> is not included here.</a:t>
            </a:r>
          </a:p>
        </p:txBody>
      </p:sp>
    </p:spTree>
    <p:extLst>
      <p:ext uri="{BB962C8B-B14F-4D97-AF65-F5344CB8AC3E}">
        <p14:creationId xmlns:p14="http://schemas.microsoft.com/office/powerpoint/2010/main" val="1413564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Von Mises stress plot of TPC Module with 1 G load vertical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FF9CE0-4AB1-B8B2-B1B3-8D187E4D0A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" r="43460" b="13085"/>
          <a:stretch/>
        </p:blipFill>
        <p:spPr>
          <a:xfrm>
            <a:off x="57061" y="755749"/>
            <a:ext cx="7536216" cy="61022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BDCB70-D485-A48D-AC99-6A82B6277A28}"/>
              </a:ext>
            </a:extLst>
          </p:cNvPr>
          <p:cNvSpPr txBox="1"/>
          <p:nvPr/>
        </p:nvSpPr>
        <p:spPr>
          <a:xfrm>
            <a:off x="7232861" y="2253498"/>
            <a:ext cx="17897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stress concentration is a weird artifact at the HV connection to one of the cathodes.  Stresses everywhere else are very low. (Typical of a deflection driven design.)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0DD767-2BC5-14BA-9335-765AB111BF36}"/>
              </a:ext>
            </a:extLst>
          </p:cNvPr>
          <p:cNvSpPr txBox="1"/>
          <p:nvPr/>
        </p:nvSpPr>
        <p:spPr>
          <a:xfrm>
            <a:off x="57061" y="5724751"/>
            <a:ext cx="1858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I fixed the area where the bolt holes are for the support BC.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33E346-080B-C378-6CFD-02A1DBC1D1A3}"/>
              </a:ext>
            </a:extLst>
          </p:cNvPr>
          <p:cNvCxnSpPr>
            <a:stCxn id="7" idx="0"/>
          </p:cNvCxnSpPr>
          <p:nvPr/>
        </p:nvCxnSpPr>
        <p:spPr>
          <a:xfrm flipV="1">
            <a:off x="986267" y="5118040"/>
            <a:ext cx="1085217" cy="606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144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>
            <a:extLst>
              <a:ext uri="{FF2B5EF4-FFF2-40B4-BE49-F238E27FC236}">
                <a16:creationId xmlns:a16="http://schemas.microsoft.com/office/drawing/2014/main" id="{D5EE33CA-5B5B-4AFE-7568-BE98ADF07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/>
          <a:stretch>
            <a:fillRect/>
          </a:stretch>
        </p:blipFill>
        <p:spPr bwMode="auto">
          <a:xfrm>
            <a:off x="185738" y="520700"/>
            <a:ext cx="8772525" cy="581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B3494D0-4B23-A3B3-41E0-0C72986D7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27F1-C02D-4654-A0E3-BD1BD6F2439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0117" name="Text Box 5">
            <a:extLst>
              <a:ext uri="{FF2B5EF4-FFF2-40B4-BE49-F238E27FC236}">
                <a16:creationId xmlns:a16="http://schemas.microsoft.com/office/drawing/2014/main" id="{DCBD688E-E9EC-6B08-E8A6-86F5B038F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324600"/>
            <a:ext cx="822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/>
              <a:t>The TPC was supported by a custom horizontal insertion mechanism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6C79CC-9F6D-0D8E-CD52-3944FA71AC9A}"/>
              </a:ext>
            </a:extLst>
          </p:cNvPr>
          <p:cNvSpPr txBox="1"/>
          <p:nvPr/>
        </p:nvSpPr>
        <p:spPr>
          <a:xfrm>
            <a:off x="605267" y="1651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a talk I gave at EXO Week in 2009:</a:t>
            </a:r>
          </a:p>
        </p:txBody>
      </p:sp>
    </p:spTree>
    <p:extLst>
      <p:ext uri="{BB962C8B-B14F-4D97-AF65-F5344CB8AC3E}">
        <p14:creationId xmlns:p14="http://schemas.microsoft.com/office/powerpoint/2010/main" val="1552415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Another view of Von Mises stress with 1 G load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BD4A8-D9BC-177B-6DA2-B757F63B88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9" r="40332" b="5470"/>
          <a:stretch/>
        </p:blipFill>
        <p:spPr>
          <a:xfrm>
            <a:off x="858062" y="704486"/>
            <a:ext cx="7427875" cy="61535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70824F-CE50-9FF2-FA34-E2064BC3410E}"/>
              </a:ext>
            </a:extLst>
          </p:cNvPr>
          <p:cNvSpPr txBox="1"/>
          <p:nvPr/>
        </p:nvSpPr>
        <p:spPr>
          <a:xfrm>
            <a:off x="143010" y="5178711"/>
            <a:ext cx="24477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Stresses may be unrealistically low because all of the parts are bonded together in this model.  I do not include any sliding freedom.</a:t>
            </a:r>
          </a:p>
        </p:txBody>
      </p:sp>
    </p:spTree>
    <p:extLst>
      <p:ext uri="{BB962C8B-B14F-4D97-AF65-F5344CB8AC3E}">
        <p14:creationId xmlns:p14="http://schemas.microsoft.com/office/powerpoint/2010/main" val="6943975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displacement plot of TPC module with 1 G loading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53D42-A194-3C35-D2E4-0A1C7A8295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" r="47014" b="10371"/>
          <a:stretch/>
        </p:blipFill>
        <p:spPr>
          <a:xfrm>
            <a:off x="0" y="783253"/>
            <a:ext cx="6860167" cy="6074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A892E6-A625-9FA5-2F91-AECC9DF9B08D}"/>
              </a:ext>
            </a:extLst>
          </p:cNvPr>
          <p:cNvSpPr txBox="1"/>
          <p:nvPr/>
        </p:nvSpPr>
        <p:spPr>
          <a:xfrm>
            <a:off x="6907837" y="1646787"/>
            <a:ext cx="20628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cantilevered supports appear to be adequate for 1 G loading of the TPC modules.</a:t>
            </a:r>
          </a:p>
        </p:txBody>
      </p:sp>
    </p:spTree>
    <p:extLst>
      <p:ext uri="{BB962C8B-B14F-4D97-AF65-F5344CB8AC3E}">
        <p14:creationId xmlns:p14="http://schemas.microsoft.com/office/powerpoint/2010/main" val="568775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deflection plot of TPC Module with 1 G loading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BABBA-F729-8ED9-97DA-FF7358A507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"/>
          <a:stretch/>
        </p:blipFill>
        <p:spPr>
          <a:xfrm>
            <a:off x="1544749" y="750332"/>
            <a:ext cx="6075251" cy="61076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792623-AE0F-22DF-80E2-4B724F1F24A5}"/>
              </a:ext>
            </a:extLst>
          </p:cNvPr>
          <p:cNvSpPr txBox="1"/>
          <p:nvPr/>
        </p:nvSpPr>
        <p:spPr>
          <a:xfrm>
            <a:off x="3544925" y="5880762"/>
            <a:ext cx="27605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The vertical sag causes a horizontal shifting of the bottoms of the TPCs of about 3.5 mm.</a:t>
            </a:r>
          </a:p>
        </p:txBody>
      </p:sp>
    </p:spTree>
    <p:extLst>
      <p:ext uri="{BB962C8B-B14F-4D97-AF65-F5344CB8AC3E}">
        <p14:creationId xmlns:p14="http://schemas.microsoft.com/office/powerpoint/2010/main" val="23161306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 (vertical) deflection plot of TPC module with 1 G loading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517233-C57B-E64F-CC23-BE1E3223C4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3" r="42180" b="3020"/>
          <a:stretch/>
        </p:blipFill>
        <p:spPr>
          <a:xfrm>
            <a:off x="-1" y="747082"/>
            <a:ext cx="6981509" cy="61174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6BE20C-AC33-6B3E-B0C7-0A7DDC1374E9}"/>
              </a:ext>
            </a:extLst>
          </p:cNvPr>
          <p:cNvSpPr txBox="1"/>
          <p:nvPr/>
        </p:nvSpPr>
        <p:spPr>
          <a:xfrm>
            <a:off x="6431135" y="1705180"/>
            <a:ext cx="249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Vertical sag from gravity at the end of the cantilevers is 3 mm.</a:t>
            </a:r>
          </a:p>
        </p:txBody>
      </p:sp>
    </p:spTree>
    <p:extLst>
      <p:ext uri="{BB962C8B-B14F-4D97-AF65-F5344CB8AC3E}">
        <p14:creationId xmlns:p14="http://schemas.microsoft.com/office/powerpoint/2010/main" val="16345028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Seal concept for the large rectangular cold doors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C43F52-ABA2-6E96-92F0-1263EF787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72" y="960522"/>
            <a:ext cx="7167855" cy="36887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9E4264-33A3-E2F8-FD3A-943E6DFE28F6}"/>
              </a:ext>
            </a:extLst>
          </p:cNvPr>
          <p:cNvSpPr txBox="1"/>
          <p:nvPr/>
        </p:nvSpPr>
        <p:spPr>
          <a:xfrm>
            <a:off x="404113" y="4775682"/>
            <a:ext cx="39392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From </a:t>
            </a:r>
            <a:r>
              <a:rPr lang="en-US" sz="1400" dirty="0">
                <a:hlinkClick r:id="rId3"/>
              </a:rPr>
              <a:t>https://jetseal.com/</a:t>
            </a:r>
            <a:r>
              <a:rPr lang="en-US" sz="1400" dirty="0"/>
              <a:t> .  We used </a:t>
            </a:r>
            <a:r>
              <a:rPr lang="en-US" sz="1400" dirty="0" err="1"/>
              <a:t>Jetseals</a:t>
            </a:r>
            <a:r>
              <a:rPr lang="en-US" sz="1400" dirty="0"/>
              <a:t> in EXO for the cold door on the cryostat.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I am currently working with </a:t>
            </a:r>
            <a:r>
              <a:rPr lang="en-US" sz="1400" dirty="0" err="1"/>
              <a:t>Jetseal</a:t>
            </a:r>
            <a:r>
              <a:rPr lang="en-US" sz="1400" dirty="0"/>
              <a:t> to make sure they can make seals as large as ours.</a:t>
            </a:r>
          </a:p>
        </p:txBody>
      </p:sp>
    </p:spTree>
    <p:extLst>
      <p:ext uri="{BB962C8B-B14F-4D97-AF65-F5344CB8AC3E}">
        <p14:creationId xmlns:p14="http://schemas.microsoft.com/office/powerpoint/2010/main" val="39437826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908768-CF85-3058-280E-6E970EF80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A075A4-38FF-84F1-7F90-0AC846A06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6432"/>
            <a:ext cx="8229600" cy="49999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is presented here is a conceptual design to see if the horizontal support of the TPCs, horizontal insertion and extraction are feasible</a:t>
            </a:r>
          </a:p>
          <a:p>
            <a:r>
              <a:rPr lang="en-US" dirty="0"/>
              <a:t>The concept of horizontal assembly was used in EXO</a:t>
            </a:r>
          </a:p>
          <a:p>
            <a:r>
              <a:rPr lang="en-US" dirty="0"/>
              <a:t>The single wall, foam insulated cryostat is similar in concept to </a:t>
            </a:r>
            <a:r>
              <a:rPr lang="en-US" dirty="0" err="1"/>
              <a:t>MicroBooNE</a:t>
            </a:r>
            <a:endParaRPr lang="en-US" dirty="0"/>
          </a:p>
          <a:p>
            <a:r>
              <a:rPr lang="en-US" dirty="0"/>
              <a:t>Much work needs to go into insulation and sealing the insulation from moist air to prevent ice build-up and heat leak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04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C05616C-AE1C-426A-9EB8-135B0A3FE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6D77-569E-4813-A573-6BD54A97057F}" type="slidenum">
              <a:rPr lang="en-US" altLang="en-US"/>
              <a:pPr/>
              <a:t>4</a:t>
            </a:fld>
            <a:endParaRPr lang="en-US" altLang="en-US"/>
          </a:p>
        </p:txBody>
      </p:sp>
      <p:pic>
        <p:nvPicPr>
          <p:cNvPr id="91140" name="Picture 4">
            <a:extLst>
              <a:ext uri="{FF2B5EF4-FFF2-40B4-BE49-F238E27FC236}">
                <a16:creationId xmlns:a16="http://schemas.microsoft.com/office/drawing/2014/main" id="{F6D2E6D2-2145-607A-BFA6-95BE9CF6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/>
          <a:stretch>
            <a:fillRect/>
          </a:stretch>
        </p:blipFill>
        <p:spPr bwMode="auto">
          <a:xfrm>
            <a:off x="190500" y="525463"/>
            <a:ext cx="8763000" cy="580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1" name="Text Box 5">
            <a:extLst>
              <a:ext uri="{FF2B5EF4-FFF2-40B4-BE49-F238E27FC236}">
                <a16:creationId xmlns:a16="http://schemas.microsoft.com/office/drawing/2014/main" id="{29BCE600-4A6E-0CAD-91B0-D232496E0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324600"/>
            <a:ext cx="6172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/>
              <a:t>The cold door mated against the inner cryostat</a:t>
            </a:r>
          </a:p>
        </p:txBody>
      </p:sp>
    </p:spTree>
    <p:extLst>
      <p:ext uri="{BB962C8B-B14F-4D97-AF65-F5344CB8AC3E}">
        <p14:creationId xmlns:p14="http://schemas.microsoft.com/office/powerpoint/2010/main" val="1731431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9FE41A-5CAA-300F-FA08-CE243193F3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1" y="750332"/>
            <a:ext cx="8143557" cy="610766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TPC and the cold door supported from the installation machine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10E559-FDE1-EFBC-60F1-1A1CF9ED46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23" y="789335"/>
            <a:ext cx="8091553" cy="60686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installation machine holding the outer warm door</a:t>
            </a:r>
          </a:p>
        </p:txBody>
      </p:sp>
    </p:spTree>
    <p:extLst>
      <p:ext uri="{BB962C8B-B14F-4D97-AF65-F5344CB8AC3E}">
        <p14:creationId xmlns:p14="http://schemas.microsoft.com/office/powerpoint/2010/main" val="381533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B026044-1ABB-AACB-16D5-E635EBA706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0" t="19842" r="9052"/>
          <a:stretch/>
        </p:blipFill>
        <p:spPr>
          <a:xfrm>
            <a:off x="3499997" y="1776797"/>
            <a:ext cx="5644003" cy="50812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views of the HV feedthrough through the cold door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D94362-DA94-79D2-387D-D3E68541BD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8" r="17278"/>
          <a:stretch/>
        </p:blipFill>
        <p:spPr>
          <a:xfrm>
            <a:off x="-1" y="799946"/>
            <a:ext cx="3471253" cy="605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52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fully insulated detector in the tunnel at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E2BF24-3284-EE31-B6BA-392528E6EB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14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8149F-987A-4F1C-8CD5-DFCA7636B89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Removing the front face foam to expose the cold doors of the detector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86590-145C-FE8A-34AA-96438BE394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408"/>
            <a:ext cx="9144000" cy="49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1044"/>
      </p:ext>
    </p:extLst>
  </p:cSld>
  <p:clrMapOvr>
    <a:masterClrMapping/>
  </p:clrMapOvr>
</p:sld>
</file>

<file path=ppt/theme/theme1.xml><?xml version="1.0" encoding="utf-8"?>
<a:theme xmlns:a="http://schemas.openxmlformats.org/drawingml/2006/main" name="Bartoszek Engineering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E template.potx" id="{9608E6E6-3EED-46BB-844A-7AD15C154582}" vid="{8436F29D-F02B-4E11-8406-02BE39F0E6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 template</Template>
  <TotalTime>1846</TotalTime>
  <Words>1004</Words>
  <Application>Microsoft Office PowerPoint</Application>
  <PresentationFormat>On-screen Show (4:3)</PresentationFormat>
  <Paragraphs>111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Eurostile</vt:lpstr>
      <vt:lpstr>Bartoszek Engineering presentation</vt:lpstr>
      <vt:lpstr>Conceptual design for horizontal insertion of FLArE TPC modules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FEA of vessel and TPC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Conceptual design for horizontal insertion of FLArE TPC modules</dc:title>
  <dc:creator>Larry Bartoszek</dc:creator>
  <cp:lastModifiedBy>Larry Bartoszek</cp:lastModifiedBy>
  <cp:revision>22</cp:revision>
  <dcterms:created xsi:type="dcterms:W3CDTF">2024-04-22T15:00:29Z</dcterms:created>
  <dcterms:modified xsi:type="dcterms:W3CDTF">2024-04-23T21:46:52Z</dcterms:modified>
</cp:coreProperties>
</file>