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3"/>
  </p:notesMasterIdLst>
  <p:handoutMasterIdLst>
    <p:handoutMasterId r:id="rId84"/>
  </p:handoutMasterIdLst>
  <p:sldIdLst>
    <p:sldId id="256" r:id="rId2"/>
    <p:sldId id="440" r:id="rId3"/>
    <p:sldId id="326" r:id="rId4"/>
    <p:sldId id="394" r:id="rId5"/>
    <p:sldId id="348" r:id="rId6"/>
    <p:sldId id="367" r:id="rId7"/>
    <p:sldId id="392" r:id="rId8"/>
    <p:sldId id="419" r:id="rId9"/>
    <p:sldId id="320" r:id="rId10"/>
    <p:sldId id="437" r:id="rId11"/>
    <p:sldId id="464" r:id="rId12"/>
    <p:sldId id="467" r:id="rId13"/>
    <p:sldId id="468" r:id="rId14"/>
    <p:sldId id="469" r:id="rId15"/>
    <p:sldId id="470" r:id="rId16"/>
    <p:sldId id="471" r:id="rId17"/>
    <p:sldId id="472" r:id="rId18"/>
    <p:sldId id="473" r:id="rId19"/>
    <p:sldId id="474" r:id="rId20"/>
    <p:sldId id="479" r:id="rId21"/>
    <p:sldId id="445" r:id="rId22"/>
    <p:sldId id="482" r:id="rId23"/>
    <p:sldId id="483" r:id="rId24"/>
    <p:sldId id="487" r:id="rId25"/>
    <p:sldId id="489" r:id="rId26"/>
    <p:sldId id="443" r:id="rId27"/>
    <p:sldId id="444" r:id="rId28"/>
    <p:sldId id="446" r:id="rId29"/>
    <p:sldId id="447" r:id="rId30"/>
    <p:sldId id="448" r:id="rId31"/>
    <p:sldId id="449" r:id="rId32"/>
    <p:sldId id="450" r:id="rId33"/>
    <p:sldId id="451" r:id="rId34"/>
    <p:sldId id="452" r:id="rId35"/>
    <p:sldId id="439" r:id="rId36"/>
    <p:sldId id="453" r:id="rId37"/>
    <p:sldId id="477" r:id="rId38"/>
    <p:sldId id="495" r:id="rId39"/>
    <p:sldId id="480" r:id="rId40"/>
    <p:sldId id="497" r:id="rId41"/>
    <p:sldId id="478" r:id="rId42"/>
    <p:sldId id="454" r:id="rId43"/>
    <p:sldId id="455" r:id="rId44"/>
    <p:sldId id="442" r:id="rId45"/>
    <p:sldId id="491" r:id="rId46"/>
    <p:sldId id="492" r:id="rId47"/>
    <p:sldId id="498" r:id="rId48"/>
    <p:sldId id="499" r:id="rId49"/>
    <p:sldId id="500" r:id="rId50"/>
    <p:sldId id="371" r:id="rId51"/>
    <p:sldId id="486" r:id="rId52"/>
    <p:sldId id="488" r:id="rId53"/>
    <p:sldId id="484" r:id="rId54"/>
    <p:sldId id="490" r:id="rId55"/>
    <p:sldId id="435" r:id="rId56"/>
    <p:sldId id="434" r:id="rId57"/>
    <p:sldId id="319" r:id="rId58"/>
    <p:sldId id="365" r:id="rId59"/>
    <p:sldId id="441" r:id="rId60"/>
    <p:sldId id="456" r:id="rId61"/>
    <p:sldId id="399" r:id="rId62"/>
    <p:sldId id="366" r:id="rId63"/>
    <p:sldId id="344" r:id="rId64"/>
    <p:sldId id="384" r:id="rId65"/>
    <p:sldId id="368" r:id="rId66"/>
    <p:sldId id="337" r:id="rId67"/>
    <p:sldId id="430" r:id="rId68"/>
    <p:sldId id="431" r:id="rId69"/>
    <p:sldId id="426" r:id="rId70"/>
    <p:sldId id="338" r:id="rId71"/>
    <p:sldId id="418" r:id="rId72"/>
    <p:sldId id="438" r:id="rId73"/>
    <p:sldId id="416" r:id="rId74"/>
    <p:sldId id="395" r:id="rId75"/>
    <p:sldId id="457" r:id="rId76"/>
    <p:sldId id="458" r:id="rId77"/>
    <p:sldId id="459" r:id="rId78"/>
    <p:sldId id="460" r:id="rId79"/>
    <p:sldId id="461" r:id="rId80"/>
    <p:sldId id="462" r:id="rId81"/>
    <p:sldId id="463" r:id="rId8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7655" autoAdjust="0"/>
  </p:normalViewPr>
  <p:slideViewPr>
    <p:cSldViewPr snapToGrid="0" snapToObjects="1">
      <p:cViewPr>
        <p:scale>
          <a:sx n="100" d="100"/>
          <a:sy n="100" d="100"/>
        </p:scale>
        <p:origin x="-1840" y="-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notesMaster" Target="notesMasters/notesMaster1.xml"/><Relationship Id="rId84" Type="http://schemas.openxmlformats.org/officeDocument/2006/relationships/handoutMaster" Target="handoutMasters/handoutMaster1.xml"/><Relationship Id="rId85" Type="http://schemas.openxmlformats.org/officeDocument/2006/relationships/printerSettings" Target="printerSettings/printerSettings1.bin"/><Relationship Id="rId86" Type="http://schemas.openxmlformats.org/officeDocument/2006/relationships/presProps" Target="presProps.xml"/><Relationship Id="rId87" Type="http://schemas.openxmlformats.org/officeDocument/2006/relationships/viewProps" Target="viewProps.xml"/><Relationship Id="rId88" Type="http://schemas.openxmlformats.org/officeDocument/2006/relationships/theme" Target="theme/theme1.xml"/><Relationship Id="rId8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hyperlink" Target="http://lcd.web.cern.ch/LCD/CDR/CDR.html%23Overview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hyperlink" Target="http://lcd.web.cern.ch/LCD/CDR/CDR.html%23Overview" TargetMode="Externa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hyperlink" Target="http://lcd.web.cern.ch/LCD/CDR/CDR.html%23Overview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1" Type="http://schemas.openxmlformats.org/officeDocument/2006/relationships/image" Target="../media/image59.png"/><Relationship Id="rId2" Type="http://schemas.openxmlformats.org/officeDocument/2006/relationships/image" Target="../media/image60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image" Target="../media/image73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lcd.web.cern.ch/LCD/CDR/CDR.html%23Overview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hyperlink" Target="http://lcd.web.cern.ch/LCD/CDR/CDR.html%23Overview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image" Target="../media/image2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hyperlink" Target="http://lcd.web.cern.ch/LCD/CDR/CDR.html%23Overview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hyperlink" Target="http://project-clic-cdr.web.cern.ch/project-CLIC-CDR/" TargetMode="External"/><Relationship Id="rId2" Type="http://schemas.openxmlformats.org/officeDocument/2006/relationships/image" Target="../media/image2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1" Type="http://schemas.openxmlformats.org/officeDocument/2006/relationships/image" Target="../media/image59.png"/><Relationship Id="rId2" Type="http://schemas.openxmlformats.org/officeDocument/2006/relationships/image" Target="../media/image60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72.png"/><Relationship Id="rId2" Type="http://schemas.openxmlformats.org/officeDocument/2006/relationships/image" Target="../media/image73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Complete, final editing ongoing, </a:t>
          </a:r>
          <a:r>
            <a:rPr lang="en-US" sz="1200" dirty="0" smtClean="0">
              <a:solidFill>
                <a:srgbClr val="FF0000"/>
              </a:solidFill>
              <a:latin typeface="Calibri"/>
              <a:cs typeface="Calibri"/>
            </a:rPr>
            <a:t>presented in the SPC In March 2012 (Daniel Schulte)</a:t>
          </a:r>
        </a:p>
        <a:p>
          <a:pPr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</a:t>
          </a:r>
          <a:r>
            <a:rPr kumimoji="1" lang="en-US" sz="1200" dirty="0" smtClean="0">
              <a:solidFill>
                <a:srgbClr val="FF0000"/>
              </a:solidFill>
              <a:latin typeface="Calibri"/>
              <a:cs typeface="Calibri"/>
            </a:rPr>
            <a:t>presented in SPC in December 2011 (Lucie </a:t>
          </a:r>
          <a:r>
            <a:rPr kumimoji="1" lang="en-US" sz="1200" dirty="0" err="1" smtClean="0">
              <a:solidFill>
                <a:srgbClr val="FF0000"/>
              </a:solidFill>
              <a:latin typeface="Calibri"/>
              <a:cs typeface="Calibri"/>
            </a:rPr>
            <a:t>Linssen</a:t>
          </a:r>
          <a:r>
            <a:rPr kumimoji="1" lang="en-US" sz="1200" dirty="0" smtClean="0">
              <a:solidFill>
                <a:srgbClr val="FF0000"/>
              </a:solidFill>
              <a:latin typeface="Calibri"/>
              <a:cs typeface="Calibri"/>
            </a:rPr>
            <a:t>) </a:t>
          </a: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http://lcd.web.cern.ch/LCD/CDR/CDR.html#Overview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dirty="0" smtClean="0">
              <a:solidFill>
                <a:srgbClr val="FF0000"/>
              </a:solidFill>
              <a:latin typeface="Calibri"/>
              <a:cs typeface="Calibri"/>
            </a:rPr>
            <a:t>Summer 2012: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Ready for the European Strategy Open Meeting </a:t>
          </a: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3380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06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28878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2218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D9AAC16E-9428-1A4B-A061-922F4AA7C8B5}" type="presOf" srcId="{1E086AAD-8598-1042-BAA5-86C746AC2420}" destId="{A2D86523-2AF0-1C48-A0CC-DA9A6A91DBA3}" srcOrd="0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6EA2EECC-789F-2449-B1C6-1647EF04A1A3}" type="presOf" srcId="{5EBDAE48-E33A-BF49-80B0-3795552E3EB3}" destId="{4FCFFD36-F990-8D4D-865E-42483C0B720F}" srcOrd="0" destOrd="0" presId="urn:microsoft.com/office/officeart/2005/8/layout/vList4#5"/>
    <dgm:cxn modelId="{C51A65BB-B543-7349-97C4-5A5F50AEA0AB}" type="presOf" srcId="{5EBDAE48-E33A-BF49-80B0-3795552E3EB3}" destId="{B6D834D4-21EE-0C42-B0A5-8445498CEAA3}" srcOrd="1" destOrd="0" presId="urn:microsoft.com/office/officeart/2005/8/layout/vList4#5"/>
    <dgm:cxn modelId="{7C8A9C2D-7A81-9845-9D5E-792556F12D97}" type="presOf" srcId="{74378FF7-AB83-C44B-BEAB-04975B374C97}" destId="{4D1F9B71-3108-654D-AFD4-DDD52913058E}" srcOrd="0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77541A8C-D770-8E41-8F70-C33EF8718656}" type="presOf" srcId="{9E2E2105-977F-CB45-AB1A-49FC191E3BB4}" destId="{00771F87-8F81-B14D-930E-8D9FD793C1F2}" srcOrd="0" destOrd="0" presId="urn:microsoft.com/office/officeart/2005/8/layout/vList4#5"/>
    <dgm:cxn modelId="{BBD741F1-FD73-1A49-B8EE-9C6CA8BEA686}" type="presOf" srcId="{1E086AAD-8598-1042-BAA5-86C746AC2420}" destId="{B1E9F62D-05CB-7E4F-81AD-FA120000E538}" srcOrd="1" destOrd="0" presId="urn:microsoft.com/office/officeart/2005/8/layout/vList4#5"/>
    <dgm:cxn modelId="{92DBB026-3EDB-774F-8020-6148A842F964}" type="presOf" srcId="{74378FF7-AB83-C44B-BEAB-04975B374C97}" destId="{71F4EB13-F590-AB41-98DA-8360DB98D579}" srcOrd="1" destOrd="0" presId="urn:microsoft.com/office/officeart/2005/8/layout/vList4#5"/>
    <dgm:cxn modelId="{BF522A2D-8822-164B-B419-A1A690EA953B}" type="presParOf" srcId="{00771F87-8F81-B14D-930E-8D9FD793C1F2}" destId="{A0AAD7CB-EE32-5445-B004-A6F9CC2960BF}" srcOrd="0" destOrd="0" presId="urn:microsoft.com/office/officeart/2005/8/layout/vList4#5"/>
    <dgm:cxn modelId="{A135B643-899C-6841-9C81-72142E140DF0}" type="presParOf" srcId="{A0AAD7CB-EE32-5445-B004-A6F9CC2960BF}" destId="{A2D86523-2AF0-1C48-A0CC-DA9A6A91DBA3}" srcOrd="0" destOrd="0" presId="urn:microsoft.com/office/officeart/2005/8/layout/vList4#5"/>
    <dgm:cxn modelId="{8BE44BE2-F277-AA40-97C6-14AFAB26A5EF}" type="presParOf" srcId="{A0AAD7CB-EE32-5445-B004-A6F9CC2960BF}" destId="{66D6C40F-4E7A-744C-90B0-5757C1146A18}" srcOrd="1" destOrd="0" presId="urn:microsoft.com/office/officeart/2005/8/layout/vList4#5"/>
    <dgm:cxn modelId="{A8115804-2B79-7E47-BD64-39F7707D157C}" type="presParOf" srcId="{A0AAD7CB-EE32-5445-B004-A6F9CC2960BF}" destId="{B1E9F62D-05CB-7E4F-81AD-FA120000E538}" srcOrd="2" destOrd="0" presId="urn:microsoft.com/office/officeart/2005/8/layout/vList4#5"/>
    <dgm:cxn modelId="{4E7628CF-548A-574B-A4B7-D38B99668BE3}" type="presParOf" srcId="{00771F87-8F81-B14D-930E-8D9FD793C1F2}" destId="{7B7B198E-98FA-DB4B-89B3-A3849D39D928}" srcOrd="1" destOrd="0" presId="urn:microsoft.com/office/officeart/2005/8/layout/vList4#5"/>
    <dgm:cxn modelId="{6FBF0C4F-A65F-E641-AF5A-838B7022D108}" type="presParOf" srcId="{00771F87-8F81-B14D-930E-8D9FD793C1F2}" destId="{D00AD7F9-2062-D24F-84AD-293561E84C9F}" srcOrd="2" destOrd="0" presId="urn:microsoft.com/office/officeart/2005/8/layout/vList4#5"/>
    <dgm:cxn modelId="{4940746E-57F9-9C4A-822F-866CE19EBB51}" type="presParOf" srcId="{D00AD7F9-2062-D24F-84AD-293561E84C9F}" destId="{4FCFFD36-F990-8D4D-865E-42483C0B720F}" srcOrd="0" destOrd="0" presId="urn:microsoft.com/office/officeart/2005/8/layout/vList4#5"/>
    <dgm:cxn modelId="{5296049F-F824-2046-B4A4-F82CB88F0352}" type="presParOf" srcId="{D00AD7F9-2062-D24F-84AD-293561E84C9F}" destId="{46DB63EA-232D-0246-9538-1772A3005692}" srcOrd="1" destOrd="0" presId="urn:microsoft.com/office/officeart/2005/8/layout/vList4#5"/>
    <dgm:cxn modelId="{F27B98EB-D262-454D-AE9B-338445253DB5}" type="presParOf" srcId="{D00AD7F9-2062-D24F-84AD-293561E84C9F}" destId="{B6D834D4-21EE-0C42-B0A5-8445498CEAA3}" srcOrd="2" destOrd="0" presId="urn:microsoft.com/office/officeart/2005/8/layout/vList4#5"/>
    <dgm:cxn modelId="{2BBF9AED-0F4C-7442-A653-85BDC62802F9}" type="presParOf" srcId="{00771F87-8F81-B14D-930E-8D9FD793C1F2}" destId="{51677F70-B488-A841-B0E2-D74E51CBD3D8}" srcOrd="3" destOrd="0" presId="urn:microsoft.com/office/officeart/2005/8/layout/vList4#5"/>
    <dgm:cxn modelId="{06705D08-D730-9547-826D-A8181B714A68}" type="presParOf" srcId="{00771F87-8F81-B14D-930E-8D9FD793C1F2}" destId="{EBFA4529-EC2A-0743-8ED4-B07522F974A5}" srcOrd="4" destOrd="0" presId="urn:microsoft.com/office/officeart/2005/8/layout/vList4#5"/>
    <dgm:cxn modelId="{3C807C53-2E46-8C4B-B58D-CBF427DB063C}" type="presParOf" srcId="{EBFA4529-EC2A-0743-8ED4-B07522F974A5}" destId="{4D1F9B71-3108-654D-AFD4-DDD52913058E}" srcOrd="0" destOrd="0" presId="urn:microsoft.com/office/officeart/2005/8/layout/vList4#5"/>
    <dgm:cxn modelId="{0B854ADC-80A6-E64C-8715-68788E4F59CA}" type="presParOf" srcId="{EBFA4529-EC2A-0743-8ED4-B07522F974A5}" destId="{F6452A1B-6DA8-3F40-8E77-EAD55F03D176}" srcOrd="1" destOrd="0" presId="urn:microsoft.com/office/officeart/2005/8/layout/vList4#5"/>
    <dgm:cxn modelId="{02CA814F-8D51-BF45-B9BC-7A882A824E51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#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Complete, final editing ongoing, </a:t>
          </a:r>
          <a:r>
            <a:rPr lang="en-US" sz="1200" dirty="0" smtClean="0">
              <a:solidFill>
                <a:srgbClr val="FF0000"/>
              </a:solidFill>
              <a:latin typeface="Calibri"/>
              <a:cs typeface="Calibri"/>
            </a:rPr>
            <a:t>presented in the SPC In March 2012</a:t>
          </a:r>
        </a:p>
        <a:p>
          <a:pPr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</a:t>
          </a:r>
          <a:r>
            <a:rPr kumimoji="1" lang="en-US" sz="1200" dirty="0" smtClean="0">
              <a:solidFill>
                <a:srgbClr val="FF0000"/>
              </a:solidFill>
              <a:latin typeface="Calibri"/>
              <a:cs typeface="Calibri"/>
            </a:rPr>
            <a:t>presented in SPC in December 2011 (Lucie </a:t>
          </a:r>
          <a:r>
            <a:rPr kumimoji="1" lang="en-US" sz="1200" dirty="0" err="1" smtClean="0">
              <a:solidFill>
                <a:srgbClr val="FF0000"/>
              </a:solidFill>
              <a:latin typeface="Calibri"/>
              <a:cs typeface="Calibri"/>
            </a:rPr>
            <a:t>Linssen</a:t>
          </a:r>
          <a:r>
            <a:rPr kumimoji="1" lang="en-US" sz="1200" dirty="0" smtClean="0">
              <a:solidFill>
                <a:srgbClr val="FF0000"/>
              </a:solidFill>
              <a:latin typeface="Calibri"/>
              <a:cs typeface="Calibri"/>
            </a:rPr>
            <a:t>) </a:t>
          </a: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http://lcd.web.cern.ch/LCD/CDR/CDR.html#Overview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dirty="0" smtClean="0">
              <a:solidFill>
                <a:srgbClr val="FF0000"/>
              </a:solidFill>
              <a:latin typeface="Calibri"/>
              <a:cs typeface="Calibri"/>
            </a:rPr>
            <a:t>Summer 2012: 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Ready for the European Strategy Open Meeting </a:t>
          </a: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3380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06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31842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2218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0FACB0-F0ED-F942-8B60-03503038CDE7}" type="presOf" srcId="{1E086AAD-8598-1042-BAA5-86C746AC2420}" destId="{A2D86523-2AF0-1C48-A0CC-DA9A6A91DBA3}" srcOrd="0" destOrd="0" presId="urn:microsoft.com/office/officeart/2005/8/layout/vList4#5"/>
    <dgm:cxn modelId="{717D9D68-BF03-334E-AF28-FC7529BBA052}" type="presOf" srcId="{74378FF7-AB83-C44B-BEAB-04975B374C97}" destId="{71F4EB13-F590-AB41-98DA-8360DB98D579}" srcOrd="1" destOrd="0" presId="urn:microsoft.com/office/officeart/2005/8/layout/vList4#5"/>
    <dgm:cxn modelId="{6B8C6DF5-CDA3-6E4F-B39B-DC90817D202B}" type="presOf" srcId="{5EBDAE48-E33A-BF49-80B0-3795552E3EB3}" destId="{B6D834D4-21EE-0C42-B0A5-8445498CEAA3}" srcOrd="1" destOrd="0" presId="urn:microsoft.com/office/officeart/2005/8/layout/vList4#5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280F00A2-5DF4-D04F-9D92-4964AADEF3FA}" type="presOf" srcId="{74378FF7-AB83-C44B-BEAB-04975B374C97}" destId="{4D1F9B71-3108-654D-AFD4-DDD52913058E}" srcOrd="0" destOrd="0" presId="urn:microsoft.com/office/officeart/2005/8/layout/vList4#5"/>
    <dgm:cxn modelId="{1677E907-56EC-0447-8C64-60B41E95161C}" type="presOf" srcId="{1E086AAD-8598-1042-BAA5-86C746AC2420}" destId="{B1E9F62D-05CB-7E4F-81AD-FA120000E538}" srcOrd="1" destOrd="0" presId="urn:microsoft.com/office/officeart/2005/8/layout/vList4#5"/>
    <dgm:cxn modelId="{9517C3E4-B98F-A145-A76D-5BE08AB40AA5}" type="presOf" srcId="{9E2E2105-977F-CB45-AB1A-49FC191E3BB4}" destId="{00771F87-8F81-B14D-930E-8D9FD793C1F2}" srcOrd="0" destOrd="0" presId="urn:microsoft.com/office/officeart/2005/8/layout/vList4#5"/>
    <dgm:cxn modelId="{6DE1573C-3715-1347-A60E-B05E92CC754A}" type="presOf" srcId="{5EBDAE48-E33A-BF49-80B0-3795552E3EB3}" destId="{4FCFFD36-F990-8D4D-865E-42483C0B720F}" srcOrd="0" destOrd="0" presId="urn:microsoft.com/office/officeart/2005/8/layout/vList4#5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84306221-8104-1B49-ADCB-457BCAC3418B}" type="presParOf" srcId="{00771F87-8F81-B14D-930E-8D9FD793C1F2}" destId="{A0AAD7CB-EE32-5445-B004-A6F9CC2960BF}" srcOrd="0" destOrd="0" presId="urn:microsoft.com/office/officeart/2005/8/layout/vList4#5"/>
    <dgm:cxn modelId="{8158EF2B-8F16-8041-8177-743C7A40C658}" type="presParOf" srcId="{A0AAD7CB-EE32-5445-B004-A6F9CC2960BF}" destId="{A2D86523-2AF0-1C48-A0CC-DA9A6A91DBA3}" srcOrd="0" destOrd="0" presId="urn:microsoft.com/office/officeart/2005/8/layout/vList4#5"/>
    <dgm:cxn modelId="{CC744A60-0B46-F947-8076-ED19CD3086BE}" type="presParOf" srcId="{A0AAD7CB-EE32-5445-B004-A6F9CC2960BF}" destId="{66D6C40F-4E7A-744C-90B0-5757C1146A18}" srcOrd="1" destOrd="0" presId="urn:microsoft.com/office/officeart/2005/8/layout/vList4#5"/>
    <dgm:cxn modelId="{D6046857-3E0A-714C-A2DA-5DE44B945CEB}" type="presParOf" srcId="{A0AAD7CB-EE32-5445-B004-A6F9CC2960BF}" destId="{B1E9F62D-05CB-7E4F-81AD-FA120000E538}" srcOrd="2" destOrd="0" presId="urn:microsoft.com/office/officeart/2005/8/layout/vList4#5"/>
    <dgm:cxn modelId="{7F00DE2A-6F74-B042-9460-25B02F006D33}" type="presParOf" srcId="{00771F87-8F81-B14D-930E-8D9FD793C1F2}" destId="{7B7B198E-98FA-DB4B-89B3-A3849D39D928}" srcOrd="1" destOrd="0" presId="urn:microsoft.com/office/officeart/2005/8/layout/vList4#5"/>
    <dgm:cxn modelId="{AE008B33-E4BC-E044-B543-71BAF73F9425}" type="presParOf" srcId="{00771F87-8F81-B14D-930E-8D9FD793C1F2}" destId="{D00AD7F9-2062-D24F-84AD-293561E84C9F}" srcOrd="2" destOrd="0" presId="urn:microsoft.com/office/officeart/2005/8/layout/vList4#5"/>
    <dgm:cxn modelId="{19941A6F-9EA2-274D-AF9E-FC03C7BA089E}" type="presParOf" srcId="{D00AD7F9-2062-D24F-84AD-293561E84C9F}" destId="{4FCFFD36-F990-8D4D-865E-42483C0B720F}" srcOrd="0" destOrd="0" presId="urn:microsoft.com/office/officeart/2005/8/layout/vList4#5"/>
    <dgm:cxn modelId="{64A19247-9E59-8645-8302-0AC77C040333}" type="presParOf" srcId="{D00AD7F9-2062-D24F-84AD-293561E84C9F}" destId="{46DB63EA-232D-0246-9538-1772A3005692}" srcOrd="1" destOrd="0" presId="urn:microsoft.com/office/officeart/2005/8/layout/vList4#5"/>
    <dgm:cxn modelId="{4372AFD1-4EAF-B14A-8191-A8AC70DB9741}" type="presParOf" srcId="{D00AD7F9-2062-D24F-84AD-293561E84C9F}" destId="{B6D834D4-21EE-0C42-B0A5-8445498CEAA3}" srcOrd="2" destOrd="0" presId="urn:microsoft.com/office/officeart/2005/8/layout/vList4#5"/>
    <dgm:cxn modelId="{66FB71F6-CEA5-F744-A8BA-A3A6AEB52778}" type="presParOf" srcId="{00771F87-8F81-B14D-930E-8D9FD793C1F2}" destId="{51677F70-B488-A841-B0E2-D74E51CBD3D8}" srcOrd="3" destOrd="0" presId="urn:microsoft.com/office/officeart/2005/8/layout/vList4#5"/>
    <dgm:cxn modelId="{5E86B9BA-87F5-CA4E-8098-8FCC1DF38F20}" type="presParOf" srcId="{00771F87-8F81-B14D-930E-8D9FD793C1F2}" destId="{EBFA4529-EC2A-0743-8ED4-B07522F974A5}" srcOrd="4" destOrd="0" presId="urn:microsoft.com/office/officeart/2005/8/layout/vList4#5"/>
    <dgm:cxn modelId="{589D00B8-F18C-304D-803C-7A53840EB1B9}" type="presParOf" srcId="{EBFA4529-EC2A-0743-8ED4-B07522F974A5}" destId="{4D1F9B71-3108-654D-AFD4-DDD52913058E}" srcOrd="0" destOrd="0" presId="urn:microsoft.com/office/officeart/2005/8/layout/vList4#5"/>
    <dgm:cxn modelId="{681E70D6-CAF8-6542-96BB-7D6ACCC7AF47}" type="presParOf" srcId="{EBFA4529-EC2A-0743-8ED4-B07522F974A5}" destId="{F6452A1B-6DA8-3F40-8E77-EAD55F03D176}" srcOrd="1" destOrd="0" presId="urn:microsoft.com/office/officeart/2005/8/layout/vList4#5"/>
    <dgm:cxn modelId="{25A3818A-A922-AD4E-9765-6885DBCA024B}" type="presParOf" srcId="{EBFA4529-EC2A-0743-8ED4-B07522F974A5}" destId="{71F4EB13-F590-AB41-98DA-8360DB98D579}" srcOrd="2" destOrd="0" presId="urn:microsoft.com/office/officeart/2005/8/layout/vList4#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2E2105-977F-CB45-AB1A-49FC191E3BB4}" type="doc">
      <dgm:prSet loTypeId="urn:microsoft.com/office/officeart/2005/8/layout/vList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086AAD-8598-1042-BAA5-86C746AC2420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algn="l"/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pPr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indent="-88900" algn="l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indent="-88900"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Complete, final editing ongoing, presented in the SPC In March 2012</a:t>
          </a:r>
        </a:p>
        <a:p>
          <a:pPr algn="l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4D4D4AF7-90C7-444E-91A8-0A78AA75C585}" type="parTrans" cxnId="{D10B330A-6368-CA4E-B698-B88D9DB17714}">
      <dgm:prSet/>
      <dgm:spPr/>
      <dgm:t>
        <a:bodyPr/>
        <a:lstStyle/>
        <a:p>
          <a:endParaRPr lang="en-US"/>
        </a:p>
      </dgm:t>
    </dgm:pt>
    <dgm:pt modelId="{286AB521-A53E-DE48-9C5A-53D7A2CCA47A}" type="sibTrans" cxnId="{D10B330A-6368-CA4E-B698-B88D9DB17714}">
      <dgm:prSet/>
      <dgm:spPr/>
      <dgm:t>
        <a:bodyPr/>
        <a:lstStyle/>
        <a:p>
          <a:endParaRPr lang="en-US"/>
        </a:p>
      </dgm:t>
    </dgm:pt>
    <dgm:pt modelId="{5EBDAE48-E33A-BF49-80B0-3795552E3EB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presented in SPC in December 2011 (Lucie </a:t>
          </a:r>
          <a:r>
            <a:rPr kumimoji="1" lang="en-US" sz="1200" dirty="0" err="1" smtClean="0">
              <a:solidFill>
                <a:srgbClr val="000000"/>
              </a:solidFill>
              <a:latin typeface="Calibri"/>
              <a:cs typeface="Calibri"/>
            </a:rPr>
            <a:t>Linssen</a:t>
          </a:r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2"/>
            </a:rPr>
            <a:t>http://lcd.web.cern.ch/LCD/CDR/CDR.html#Overview</a:t>
          </a:r>
          <a:endParaRPr kumimoji="1" lang="en-US" sz="1200" dirty="0" smtClean="0">
            <a:solidFill>
              <a:srgbClr val="000000"/>
            </a:solidFill>
            <a:latin typeface="Calibri"/>
            <a:cs typeface="Calibri"/>
          </a:endParaRPr>
        </a:p>
        <a:p>
          <a:endParaRPr lang="en-US" sz="1100" dirty="0">
            <a:solidFill>
              <a:srgbClr val="000000"/>
            </a:solidFill>
          </a:endParaRPr>
        </a:p>
      </dgm:t>
    </dgm:pt>
    <dgm:pt modelId="{6695537D-2375-8746-BB55-745F7C5A87C8}" type="parTrans" cxnId="{457122C7-807C-D044-AE8C-2CD1296C78F1}">
      <dgm:prSet/>
      <dgm:spPr/>
      <dgm:t>
        <a:bodyPr/>
        <a:lstStyle/>
        <a:p>
          <a:endParaRPr lang="en-US"/>
        </a:p>
      </dgm:t>
    </dgm:pt>
    <dgm:pt modelId="{72BBA525-DD0F-194A-873D-B1491B32B0F5}" type="sibTrans" cxnId="{457122C7-807C-D044-AE8C-2CD1296C78F1}">
      <dgm:prSet/>
      <dgm:spPr/>
      <dgm:t>
        <a:bodyPr/>
        <a:lstStyle/>
        <a:p>
          <a:endParaRPr lang="en-US"/>
        </a:p>
      </dgm:t>
    </dgm:pt>
    <dgm:pt modelId="{74378FF7-AB83-C44B-BEAB-04975B374C97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indent="-88900"/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r>
            <a:rPr kumimoji="1" lang="en-US" sz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r>
            <a:rPr lang="en-US" sz="1200" dirty="0" smtClean="0">
              <a:solidFill>
                <a:srgbClr val="000000"/>
              </a:solidFill>
              <a:latin typeface="Calibri"/>
              <a:cs typeface="Calibri"/>
            </a:rPr>
            <a:t>- Summer 2012: Ready for the European Strategy Open Meeting </a:t>
          </a:r>
          <a:endParaRPr lang="en-US" sz="1200" dirty="0">
            <a:solidFill>
              <a:srgbClr val="000000"/>
            </a:solidFill>
          </a:endParaRPr>
        </a:p>
      </dgm:t>
    </dgm:pt>
    <dgm:pt modelId="{1D19DA3B-CA1C-6C4C-8272-655A38A7787D}" type="parTrans" cxnId="{913C7480-BB0C-BA42-BFFB-342B0112C549}">
      <dgm:prSet/>
      <dgm:spPr/>
      <dgm:t>
        <a:bodyPr/>
        <a:lstStyle/>
        <a:p>
          <a:endParaRPr lang="en-US"/>
        </a:p>
      </dgm:t>
    </dgm:pt>
    <dgm:pt modelId="{22418E0B-2C9C-FA42-96D9-725BBF754019}" type="sibTrans" cxnId="{913C7480-BB0C-BA42-BFFB-342B0112C549}">
      <dgm:prSet/>
      <dgm:spPr/>
      <dgm:t>
        <a:bodyPr/>
        <a:lstStyle/>
        <a:p>
          <a:endParaRPr lang="en-US"/>
        </a:p>
      </dgm:t>
    </dgm:pt>
    <dgm:pt modelId="{00771F87-8F81-B14D-930E-8D9FD793C1F2}" type="pres">
      <dgm:prSet presAssocID="{9E2E2105-977F-CB45-AB1A-49FC191E3BB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AAD7CB-EE32-5445-B004-A6F9CC2960BF}" type="pres">
      <dgm:prSet presAssocID="{1E086AAD-8598-1042-BAA5-86C746AC2420}" presName="comp" presStyleCnt="0"/>
      <dgm:spPr/>
    </dgm:pt>
    <dgm:pt modelId="{A2D86523-2AF0-1C48-A0CC-DA9A6A91DBA3}" type="pres">
      <dgm:prSet presAssocID="{1E086AAD-8598-1042-BAA5-86C746AC2420}" presName="box" presStyleLbl="node1" presStyleIdx="0" presStyleCnt="3" custScaleY="133806"/>
      <dgm:spPr/>
      <dgm:t>
        <a:bodyPr/>
        <a:lstStyle/>
        <a:p>
          <a:endParaRPr lang="en-US"/>
        </a:p>
      </dgm:t>
    </dgm:pt>
    <dgm:pt modelId="{66D6C40F-4E7A-744C-90B0-5757C1146A18}" type="pres">
      <dgm:prSet presAssocID="{1E086AAD-8598-1042-BAA5-86C746AC2420}" presName="img" presStyleLbl="fgImgPlace1" presStyleIdx="0" presStyleCnt="3" custScaleY="12306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1E9F62D-05CB-7E4F-81AD-FA120000E538}" type="pres">
      <dgm:prSet presAssocID="{1E086AAD-8598-1042-BAA5-86C746AC242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7B198E-98FA-DB4B-89B3-A3849D39D928}" type="pres">
      <dgm:prSet presAssocID="{286AB521-A53E-DE48-9C5A-53D7A2CCA47A}" presName="spacer" presStyleCnt="0"/>
      <dgm:spPr/>
    </dgm:pt>
    <dgm:pt modelId="{D00AD7F9-2062-D24F-84AD-293561E84C9F}" type="pres">
      <dgm:prSet presAssocID="{5EBDAE48-E33A-BF49-80B0-3795552E3EB3}" presName="comp" presStyleCnt="0"/>
      <dgm:spPr/>
    </dgm:pt>
    <dgm:pt modelId="{4FCFFD36-F990-8D4D-865E-42483C0B720F}" type="pres">
      <dgm:prSet presAssocID="{5EBDAE48-E33A-BF49-80B0-3795552E3EB3}" presName="box" presStyleLbl="node1" presStyleIdx="1" presStyleCnt="3" custScaleY="117820"/>
      <dgm:spPr/>
      <dgm:t>
        <a:bodyPr/>
        <a:lstStyle/>
        <a:p>
          <a:endParaRPr lang="en-US"/>
        </a:p>
      </dgm:t>
    </dgm:pt>
    <dgm:pt modelId="{46DB63EA-232D-0246-9538-1772A3005692}" type="pres">
      <dgm:prSet presAssocID="{5EBDAE48-E33A-BF49-80B0-3795552E3EB3}" presName="img" presStyleLbl="fgImgPlace1" presStyleIdx="1" presStyleCnt="3" custScaleY="12218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D834D4-21EE-0C42-B0A5-8445498CEAA3}" type="pres">
      <dgm:prSet presAssocID="{5EBDAE48-E33A-BF49-80B0-3795552E3EB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677F70-B488-A841-B0E2-D74E51CBD3D8}" type="pres">
      <dgm:prSet presAssocID="{72BBA525-DD0F-194A-873D-B1491B32B0F5}" presName="spacer" presStyleCnt="0"/>
      <dgm:spPr/>
    </dgm:pt>
    <dgm:pt modelId="{EBFA4529-EC2A-0743-8ED4-B07522F974A5}" type="pres">
      <dgm:prSet presAssocID="{74378FF7-AB83-C44B-BEAB-04975B374C97}" presName="comp" presStyleCnt="0"/>
      <dgm:spPr/>
    </dgm:pt>
    <dgm:pt modelId="{4D1F9B71-3108-654D-AFD4-DDD52913058E}" type="pres">
      <dgm:prSet presAssocID="{74378FF7-AB83-C44B-BEAB-04975B374C97}" presName="box" presStyleLbl="node1" presStyleIdx="2" presStyleCnt="3" custLinFactNeighborX="-5000" custLinFactNeighborY="0"/>
      <dgm:spPr/>
      <dgm:t>
        <a:bodyPr/>
        <a:lstStyle/>
        <a:p>
          <a:endParaRPr lang="en-US"/>
        </a:p>
      </dgm:t>
    </dgm:pt>
    <dgm:pt modelId="{F6452A1B-6DA8-3F40-8E77-EAD55F03D176}" type="pres">
      <dgm:prSet presAssocID="{74378FF7-AB83-C44B-BEAB-04975B374C97}" presName="img" presStyleLbl="fgImgPlace1" presStyleIdx="2" presStyleCnt="3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1F4EB13-F590-AB41-98DA-8360DB98D579}" type="pres">
      <dgm:prSet presAssocID="{74378FF7-AB83-C44B-BEAB-04975B374C9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0B330A-6368-CA4E-B698-B88D9DB17714}" srcId="{9E2E2105-977F-CB45-AB1A-49FC191E3BB4}" destId="{1E086AAD-8598-1042-BAA5-86C746AC2420}" srcOrd="0" destOrd="0" parTransId="{4D4D4AF7-90C7-444E-91A8-0A78AA75C585}" sibTransId="{286AB521-A53E-DE48-9C5A-53D7A2CCA47A}"/>
    <dgm:cxn modelId="{2489F697-1780-794C-974A-66A640C978C4}" type="presOf" srcId="{74378FF7-AB83-C44B-BEAB-04975B374C97}" destId="{4D1F9B71-3108-654D-AFD4-DDD52913058E}" srcOrd="0" destOrd="0" presId="urn:microsoft.com/office/officeart/2005/8/layout/vList4"/>
    <dgm:cxn modelId="{913C7480-BB0C-BA42-BFFB-342B0112C549}" srcId="{9E2E2105-977F-CB45-AB1A-49FC191E3BB4}" destId="{74378FF7-AB83-C44B-BEAB-04975B374C97}" srcOrd="2" destOrd="0" parTransId="{1D19DA3B-CA1C-6C4C-8272-655A38A7787D}" sibTransId="{22418E0B-2C9C-FA42-96D9-725BBF754019}"/>
    <dgm:cxn modelId="{B8EEE931-8A3B-D544-9B44-863CE8BE03DB}" type="presOf" srcId="{5EBDAE48-E33A-BF49-80B0-3795552E3EB3}" destId="{4FCFFD36-F990-8D4D-865E-42483C0B720F}" srcOrd="0" destOrd="0" presId="urn:microsoft.com/office/officeart/2005/8/layout/vList4"/>
    <dgm:cxn modelId="{ED893C0F-E898-D24C-9FD3-674195FF047D}" type="presOf" srcId="{9E2E2105-977F-CB45-AB1A-49FC191E3BB4}" destId="{00771F87-8F81-B14D-930E-8D9FD793C1F2}" srcOrd="0" destOrd="0" presId="urn:microsoft.com/office/officeart/2005/8/layout/vList4"/>
    <dgm:cxn modelId="{5F741EED-65C5-134D-B0EB-0F8185C7C70F}" type="presOf" srcId="{74378FF7-AB83-C44B-BEAB-04975B374C97}" destId="{71F4EB13-F590-AB41-98DA-8360DB98D579}" srcOrd="1" destOrd="0" presId="urn:microsoft.com/office/officeart/2005/8/layout/vList4"/>
    <dgm:cxn modelId="{06C249F9-9AAB-6F42-ADB3-1DEBA3150AB2}" type="presOf" srcId="{5EBDAE48-E33A-BF49-80B0-3795552E3EB3}" destId="{B6D834D4-21EE-0C42-B0A5-8445498CEAA3}" srcOrd="1" destOrd="0" presId="urn:microsoft.com/office/officeart/2005/8/layout/vList4"/>
    <dgm:cxn modelId="{7E41BF79-2AAB-974D-B1AA-807C051048D8}" type="presOf" srcId="{1E086AAD-8598-1042-BAA5-86C746AC2420}" destId="{A2D86523-2AF0-1C48-A0CC-DA9A6A91DBA3}" srcOrd="0" destOrd="0" presId="urn:microsoft.com/office/officeart/2005/8/layout/vList4"/>
    <dgm:cxn modelId="{457122C7-807C-D044-AE8C-2CD1296C78F1}" srcId="{9E2E2105-977F-CB45-AB1A-49FC191E3BB4}" destId="{5EBDAE48-E33A-BF49-80B0-3795552E3EB3}" srcOrd="1" destOrd="0" parTransId="{6695537D-2375-8746-BB55-745F7C5A87C8}" sibTransId="{72BBA525-DD0F-194A-873D-B1491B32B0F5}"/>
    <dgm:cxn modelId="{D518BDDA-356E-4B41-908B-B1031E45AE63}" type="presOf" srcId="{1E086AAD-8598-1042-BAA5-86C746AC2420}" destId="{B1E9F62D-05CB-7E4F-81AD-FA120000E538}" srcOrd="1" destOrd="0" presId="urn:microsoft.com/office/officeart/2005/8/layout/vList4"/>
    <dgm:cxn modelId="{CA6A27D2-9949-3846-B013-674C67F30D21}" type="presParOf" srcId="{00771F87-8F81-B14D-930E-8D9FD793C1F2}" destId="{A0AAD7CB-EE32-5445-B004-A6F9CC2960BF}" srcOrd="0" destOrd="0" presId="urn:microsoft.com/office/officeart/2005/8/layout/vList4"/>
    <dgm:cxn modelId="{8D0B764A-AC01-7E44-986D-9081875EFB18}" type="presParOf" srcId="{A0AAD7CB-EE32-5445-B004-A6F9CC2960BF}" destId="{A2D86523-2AF0-1C48-A0CC-DA9A6A91DBA3}" srcOrd="0" destOrd="0" presId="urn:microsoft.com/office/officeart/2005/8/layout/vList4"/>
    <dgm:cxn modelId="{9EBB0309-AFD8-B94B-BA29-7756A13D7DE2}" type="presParOf" srcId="{A0AAD7CB-EE32-5445-B004-A6F9CC2960BF}" destId="{66D6C40F-4E7A-744C-90B0-5757C1146A18}" srcOrd="1" destOrd="0" presId="urn:microsoft.com/office/officeart/2005/8/layout/vList4"/>
    <dgm:cxn modelId="{2BBF93FB-9E17-1742-9922-FC8C93A75E30}" type="presParOf" srcId="{A0AAD7CB-EE32-5445-B004-A6F9CC2960BF}" destId="{B1E9F62D-05CB-7E4F-81AD-FA120000E538}" srcOrd="2" destOrd="0" presId="urn:microsoft.com/office/officeart/2005/8/layout/vList4"/>
    <dgm:cxn modelId="{171D3698-290E-A944-9E37-F8A422E8F812}" type="presParOf" srcId="{00771F87-8F81-B14D-930E-8D9FD793C1F2}" destId="{7B7B198E-98FA-DB4B-89B3-A3849D39D928}" srcOrd="1" destOrd="0" presId="urn:microsoft.com/office/officeart/2005/8/layout/vList4"/>
    <dgm:cxn modelId="{3CD6C006-4098-7942-983A-8BA94AC45851}" type="presParOf" srcId="{00771F87-8F81-B14D-930E-8D9FD793C1F2}" destId="{D00AD7F9-2062-D24F-84AD-293561E84C9F}" srcOrd="2" destOrd="0" presId="urn:microsoft.com/office/officeart/2005/8/layout/vList4"/>
    <dgm:cxn modelId="{FBC355E4-335C-E443-97D2-10EF4FE69F6C}" type="presParOf" srcId="{D00AD7F9-2062-D24F-84AD-293561E84C9F}" destId="{4FCFFD36-F990-8D4D-865E-42483C0B720F}" srcOrd="0" destOrd="0" presId="urn:microsoft.com/office/officeart/2005/8/layout/vList4"/>
    <dgm:cxn modelId="{B3D66984-9B7C-9C4F-9886-ACAD5F3734A3}" type="presParOf" srcId="{D00AD7F9-2062-D24F-84AD-293561E84C9F}" destId="{46DB63EA-232D-0246-9538-1772A3005692}" srcOrd="1" destOrd="0" presId="urn:microsoft.com/office/officeart/2005/8/layout/vList4"/>
    <dgm:cxn modelId="{448AAF25-034F-D44C-BD04-056B6DF876CB}" type="presParOf" srcId="{D00AD7F9-2062-D24F-84AD-293561E84C9F}" destId="{B6D834D4-21EE-0C42-B0A5-8445498CEAA3}" srcOrd="2" destOrd="0" presId="urn:microsoft.com/office/officeart/2005/8/layout/vList4"/>
    <dgm:cxn modelId="{5EF78059-70E4-384A-AB90-41081F6D3F16}" type="presParOf" srcId="{00771F87-8F81-B14D-930E-8D9FD793C1F2}" destId="{51677F70-B488-A841-B0E2-D74E51CBD3D8}" srcOrd="3" destOrd="0" presId="urn:microsoft.com/office/officeart/2005/8/layout/vList4"/>
    <dgm:cxn modelId="{57879E6C-E6A4-BC49-B94E-524F420270A5}" type="presParOf" srcId="{00771F87-8F81-B14D-930E-8D9FD793C1F2}" destId="{EBFA4529-EC2A-0743-8ED4-B07522F974A5}" srcOrd="4" destOrd="0" presId="urn:microsoft.com/office/officeart/2005/8/layout/vList4"/>
    <dgm:cxn modelId="{7122860C-FE69-574B-9615-008394894FF4}" type="presParOf" srcId="{EBFA4529-EC2A-0743-8ED4-B07522F974A5}" destId="{4D1F9B71-3108-654D-AFD4-DDD52913058E}" srcOrd="0" destOrd="0" presId="urn:microsoft.com/office/officeart/2005/8/layout/vList4"/>
    <dgm:cxn modelId="{51DF0973-B40F-CF4D-A100-090316C9CCFC}" type="presParOf" srcId="{EBFA4529-EC2A-0743-8ED4-B07522F974A5}" destId="{F6452A1B-6DA8-3F40-8E77-EAD55F03D176}" srcOrd="1" destOrd="0" presId="urn:microsoft.com/office/officeart/2005/8/layout/vList4"/>
    <dgm:cxn modelId="{49D6A8DC-C6F3-584A-98F9-3E399799CD2F}" type="presParOf" srcId="{EBFA4529-EC2A-0743-8ED4-B07522F974A5}" destId="{71F4EB13-F590-AB41-98DA-8360DB98D579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B4CC895-F916-D847-B7D8-8CC4667C34E4}" type="doc">
      <dgm:prSet loTypeId="urn:microsoft.com/office/officeart/2008/layout/PictureStrips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476120-67CE-C444-B54D-F1CDF1715099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Physics - how do we build the optimal machine given a physics scenario (partly seen at LHC ?): </a:t>
          </a:r>
        </a:p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ea typeface="Calibri" pitchFamily="34" charset="0"/>
              <a:cs typeface="Calibri"/>
            </a:rPr>
            <a:t>Understand</a:t>
          </a:r>
          <a:r>
            <a:rPr lang="en-US" sz="1400" dirty="0" smtClean="0">
              <a:solidFill>
                <a:schemeClr val="tx1"/>
              </a:solidFill>
              <a:latin typeface="Calibri"/>
              <a:ea typeface="Calibri" pitchFamily="34" charset="0"/>
              <a:cs typeface="Calibri"/>
            </a:rPr>
            <a:t> the benefits of running close to thresholds versus at highest energy, and distribution of luminosities as function of energy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92C972DA-155B-5247-A864-04731D6F47F7}" type="parTrans" cxnId="{78762FA6-E3EA-A649-A299-509288D653F5}">
      <dgm:prSet/>
      <dgm:spPr/>
      <dgm:t>
        <a:bodyPr/>
        <a:lstStyle/>
        <a:p>
          <a:endParaRPr lang="en-US"/>
        </a:p>
      </dgm:t>
    </dgm:pt>
    <dgm:pt modelId="{9B53BA5F-A4EA-A94A-A2A1-2DA6A6F9970B}" type="sibTrans" cxnId="{78762FA6-E3EA-A649-A299-509288D653F5}">
      <dgm:prSet/>
      <dgm:spPr/>
      <dgm:t>
        <a:bodyPr/>
        <a:lstStyle/>
        <a:p>
          <a:endParaRPr lang="en-US"/>
        </a:p>
      </dgm:t>
    </dgm:pt>
    <dgm:pt modelId="{649A0683-8A99-2748-9B6D-4C53FFF10003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Construction scenario (and approval scenario):</a:t>
          </a:r>
        </a:p>
        <a:p>
          <a:pPr marL="266700" indent="0"/>
          <a:r>
            <a:rPr lang="en-US" sz="1400" dirty="0" smtClean="0">
              <a:latin typeface="Calibri"/>
              <a:ea typeface="Calibri" pitchFamily="34" charset="0"/>
              <a:cs typeface="Calibri"/>
            </a:rPr>
            <a:t>Explore how we in practice will do the tunneling and productions/installation/movement of parts in a multistage approach ? Environmental impact study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F91514B9-18DA-A44E-B209-665239189104}" type="parTrans" cxnId="{A460806A-AAC0-4944-8F05-78C466F538CE}">
      <dgm:prSet/>
      <dgm:spPr/>
      <dgm:t>
        <a:bodyPr/>
        <a:lstStyle/>
        <a:p>
          <a:endParaRPr lang="en-US"/>
        </a:p>
      </dgm:t>
    </dgm:pt>
    <dgm:pt modelId="{D0F1A1E4-AD71-1F48-AA74-58EE159764F7}" type="sibTrans" cxnId="{A460806A-AAC0-4944-8F05-78C466F538CE}">
      <dgm:prSet/>
      <dgm:spPr/>
      <dgm:t>
        <a:bodyPr/>
        <a:lstStyle/>
        <a:p>
          <a:endParaRPr lang="en-US"/>
        </a:p>
      </dgm:t>
    </dgm:pt>
    <dgm:pt modelId="{0DFEF4BE-655F-234C-95B8-ECE2DC21F3EF}">
      <dgm:prSet phldrT="[Text]" custT="1"/>
      <dgm:spPr>
        <a:solidFill>
          <a:schemeClr val="bg1">
            <a:lumMod val="95000"/>
          </a:schemeClr>
        </a:solidFill>
      </dgm:spPr>
      <dgm:t>
        <a:bodyPr/>
        <a:lstStyle/>
        <a:p>
          <a:pPr marL="1778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Costs - Initial machine plus energy upgrade: External cost review 21-22.2.2012, costs will be discussed in volume 3 of the CDR  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BE91FABB-D0A1-5F41-B3BB-EC8D6609BEE9}" type="parTrans" cxnId="{A422D114-D274-B44D-8EFB-AD1262BB3DA5}">
      <dgm:prSet/>
      <dgm:spPr/>
      <dgm:t>
        <a:bodyPr/>
        <a:lstStyle/>
        <a:p>
          <a:endParaRPr lang="en-US"/>
        </a:p>
      </dgm:t>
    </dgm:pt>
    <dgm:pt modelId="{4BC10CBA-E1B4-404B-B3CD-7E44847F4DEF}" type="sibTrans" cxnId="{A422D114-D274-B44D-8EFB-AD1262BB3DA5}">
      <dgm:prSet/>
      <dgm:spPr/>
      <dgm:t>
        <a:bodyPr/>
        <a:lstStyle/>
        <a:p>
          <a:endParaRPr lang="en-US"/>
        </a:p>
      </dgm:t>
    </dgm:pt>
    <dgm:pt modelId="{B3F30C0F-1CBF-D345-BAE0-488FD056C196}">
      <dgm:prSet custT="1"/>
      <dgm:spPr>
        <a:solidFill>
          <a:schemeClr val="bg1">
            <a:lumMod val="95000"/>
          </a:schemeClr>
        </a:solidFill>
      </dgm:spPr>
      <dgm:t>
        <a:bodyPr anchor="t" anchorCtr="0"/>
        <a:lstStyle/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Power and energy development. </a:t>
          </a:r>
        </a:p>
        <a:p>
          <a:pPr marL="2667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Have started to work on energy estimates (not only max power at max luminosity and the highest energy) based on running scenarios and power on/off/standby estimates</a:t>
          </a:r>
          <a:endParaRPr lang="en-US" sz="1400" dirty="0">
            <a:solidFill>
              <a:srgbClr val="000000"/>
            </a:solidFill>
            <a:latin typeface="Calibri"/>
            <a:cs typeface="Calibri"/>
          </a:endParaRPr>
        </a:p>
      </dgm:t>
    </dgm:pt>
    <dgm:pt modelId="{539158D2-C39F-9345-8719-AF68B9C9D28B}" type="parTrans" cxnId="{FBEA3E2E-1AF7-0447-998E-2C4AC295C8E2}">
      <dgm:prSet/>
      <dgm:spPr/>
      <dgm:t>
        <a:bodyPr/>
        <a:lstStyle/>
        <a:p>
          <a:endParaRPr lang="en-US"/>
        </a:p>
      </dgm:t>
    </dgm:pt>
    <dgm:pt modelId="{C220BA39-779C-4F44-8F1C-C011901076A0}" type="sibTrans" cxnId="{FBEA3E2E-1AF7-0447-998E-2C4AC295C8E2}">
      <dgm:prSet/>
      <dgm:spPr/>
      <dgm:t>
        <a:bodyPr/>
        <a:lstStyle/>
        <a:p>
          <a:endParaRPr lang="en-US"/>
        </a:p>
      </dgm:t>
    </dgm:pt>
    <dgm:pt modelId="{B7E92021-E692-9D48-B1F3-5E3A260A7F23}">
      <dgm:prSet custT="1"/>
      <dgm:spPr>
        <a:solidFill>
          <a:schemeClr val="bg1">
            <a:lumMod val="95000"/>
          </a:schemeClr>
        </a:solidFill>
      </dgm:spPr>
      <dgm:t>
        <a:bodyPr anchor="t" anchorCtr="0"/>
        <a:lstStyle/>
        <a:p>
          <a:pPr marL="1778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Timescale/lifecycle for project re-defined: Buildup of drive beam (CLIC zero), stage one – physics, more stages/extensions</a:t>
          </a:r>
        </a:p>
        <a:p>
          <a:pPr marL="177800" indent="0"/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Parameters: energy steps and scans, inst. and int. luminosities, commissioning and </a:t>
          </a:r>
          <a:r>
            <a:rPr lang="en-US" sz="1400" dirty="0" err="1" smtClean="0">
              <a:solidFill>
                <a:srgbClr val="000000"/>
              </a:solidFill>
              <a:latin typeface="Calibri"/>
              <a:cs typeface="Calibri"/>
            </a:rPr>
            <a:t>lum</a:t>
          </a:r>
          <a:r>
            <a:rPr lang="en-US" sz="1400" dirty="0" smtClean="0">
              <a:solidFill>
                <a:srgbClr val="000000"/>
              </a:solidFill>
              <a:latin typeface="Calibri"/>
              <a:cs typeface="Calibri"/>
            </a:rPr>
            <a:t>. ramp up times.</a:t>
          </a:r>
        </a:p>
        <a:p>
          <a:pPr marL="177800" indent="0"/>
          <a:endParaRPr lang="en-US" sz="800" dirty="0" smtClean="0">
            <a:solidFill>
              <a:srgbClr val="000000"/>
            </a:solidFill>
            <a:latin typeface="Calibri"/>
            <a:cs typeface="Calibri"/>
          </a:endParaRPr>
        </a:p>
      </dgm:t>
    </dgm:pt>
    <dgm:pt modelId="{597CADC8-1F67-E44C-BA35-7E7942CB8205}" type="parTrans" cxnId="{185F1D3F-A5AF-E145-BE88-EA98929ED965}">
      <dgm:prSet/>
      <dgm:spPr/>
      <dgm:t>
        <a:bodyPr/>
        <a:lstStyle/>
        <a:p>
          <a:endParaRPr lang="en-US"/>
        </a:p>
      </dgm:t>
    </dgm:pt>
    <dgm:pt modelId="{9E346DE4-F9F9-9C46-8582-F9283667AA79}" type="sibTrans" cxnId="{185F1D3F-A5AF-E145-BE88-EA98929ED965}">
      <dgm:prSet/>
      <dgm:spPr/>
      <dgm:t>
        <a:bodyPr/>
        <a:lstStyle/>
        <a:p>
          <a:endParaRPr lang="en-US"/>
        </a:p>
      </dgm:t>
    </dgm:pt>
    <dgm:pt modelId="{6C72AF8B-9452-F344-A491-4067CF9B8855}" type="pres">
      <dgm:prSet presAssocID="{2B4CC895-F916-D847-B7D8-8CC4667C34E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7F19E-8D9D-824E-A507-FF00474FFCC1}" type="pres">
      <dgm:prSet presAssocID="{FA476120-67CE-C444-B54D-F1CDF1715099}" presName="composite" presStyleCnt="0"/>
      <dgm:spPr/>
    </dgm:pt>
    <dgm:pt modelId="{D736A2BC-79EF-EA4E-8FB3-D690B8953628}" type="pres">
      <dgm:prSet presAssocID="{FA476120-67CE-C444-B54D-F1CDF1715099}" presName="rect1" presStyleLbl="trAlignAcc1" presStyleIdx="0" presStyleCnt="5" custScaleX="102893" custScaleY="139444" custLinFactNeighborX="2112" custLinFactNeighborY="-450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91F8F6-71BE-364B-B25B-E1DB8498BF00}" type="pres">
      <dgm:prSet presAssocID="{FA476120-67CE-C444-B54D-F1CDF1715099}" presName="rect2" presStyleLbl="fgImgPlace1" presStyleIdx="0" presStyleCnt="5" custScaleX="158613" custLinFactNeighborX="11302" custLinFactNeighborY="-4296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FD2EA95C-6536-8F4D-87C3-9591C34F0131}" type="pres">
      <dgm:prSet presAssocID="{9B53BA5F-A4EA-A94A-A2A1-2DA6A6F9970B}" presName="sibTrans" presStyleCnt="0"/>
      <dgm:spPr/>
    </dgm:pt>
    <dgm:pt modelId="{46204600-8B15-F549-83DD-12AD8D4F379B}" type="pres">
      <dgm:prSet presAssocID="{649A0683-8A99-2748-9B6D-4C53FFF10003}" presName="composite" presStyleCnt="0"/>
      <dgm:spPr/>
    </dgm:pt>
    <dgm:pt modelId="{EA015673-C08C-464F-999E-884CC81F9F7B}" type="pres">
      <dgm:prSet presAssocID="{649A0683-8A99-2748-9B6D-4C53FFF10003}" presName="rect1" presStyleLbl="trAlignAcc1" presStyleIdx="1" presStyleCnt="5" custScaleX="106607" custScaleY="136295" custLinFactNeighborX="-307" custLinFactNeighborY="-552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0CDEE2-9291-CF41-8566-260E9E6B1F25}" type="pres">
      <dgm:prSet presAssocID="{649A0683-8A99-2748-9B6D-4C53FFF10003}" presName="rect2" presStyleLbl="fgImgPlace1" presStyleIdx="1" presStyleCnt="5" custScaleX="159650" custLinFactNeighborX="-8047" custLinFactNeighborY="-4935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226DFE6-4605-6C48-BEB9-A1A9B563F2B1}" type="pres">
      <dgm:prSet presAssocID="{D0F1A1E4-AD71-1F48-AA74-58EE159764F7}" presName="sibTrans" presStyleCnt="0"/>
      <dgm:spPr/>
    </dgm:pt>
    <dgm:pt modelId="{B52B604C-32FA-954A-9EB8-6526648A24D6}" type="pres">
      <dgm:prSet presAssocID="{0DFEF4BE-655F-234C-95B8-ECE2DC21F3EF}" presName="composite" presStyleCnt="0"/>
      <dgm:spPr/>
    </dgm:pt>
    <dgm:pt modelId="{255DB5BB-E6F7-1A4F-93C2-27AF58217B38}" type="pres">
      <dgm:prSet presAssocID="{0DFEF4BE-655F-234C-95B8-ECE2DC21F3EF}" presName="rect1" presStyleLbl="trAlignAcc1" presStyleIdx="2" presStyleCnt="5" custScaleX="104989" custScaleY="88588" custLinFactNeighborX="3928" custLinFactNeighborY="-445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BCEB77-EC25-3C43-956B-2A76C871A167}" type="pres">
      <dgm:prSet presAssocID="{0DFEF4BE-655F-234C-95B8-ECE2DC21F3EF}" presName="rect2" presStyleLbl="fgImgPlace1" presStyleIdx="2" presStyleCnt="5" custScaleX="127696" custScaleY="80205" custLinFactNeighborY="-42438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solidFill>
            <a:schemeClr val="tx1">
              <a:alpha val="4000"/>
            </a:schemeClr>
          </a:solidFill>
        </a:ln>
      </dgm:spPr>
    </dgm:pt>
    <dgm:pt modelId="{4B1CA3FF-ED80-F546-A226-4CC0F15C93E7}" type="pres">
      <dgm:prSet presAssocID="{4BC10CBA-E1B4-404B-B3CD-7E44847F4DEF}" presName="sibTrans" presStyleCnt="0"/>
      <dgm:spPr/>
    </dgm:pt>
    <dgm:pt modelId="{3BEC4671-524D-4845-B7B0-9EBBC2D38686}" type="pres">
      <dgm:prSet presAssocID="{B3F30C0F-1CBF-D345-BAE0-488FD056C196}" presName="composite" presStyleCnt="0"/>
      <dgm:spPr/>
    </dgm:pt>
    <dgm:pt modelId="{A0AF0BB2-1698-1A4A-B483-2FE0DB34B27E}" type="pres">
      <dgm:prSet presAssocID="{B3F30C0F-1CBF-D345-BAE0-488FD056C196}" presName="rect1" presStyleLbl="trAlignAcc1" presStyleIdx="3" presStyleCnt="5" custScaleX="106694" custScaleY="150221" custLinFactNeighborX="790" custLinFactNeighborY="-228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3A5529-35D9-0C41-AED4-4CF880567563}" type="pres">
      <dgm:prSet presAssocID="{B3F30C0F-1CBF-D345-BAE0-488FD056C196}" presName="rect2" presStyleLbl="fgImgPlace1" presStyleIdx="3" presStyleCnt="5" custScaleX="167092" custScaleY="117951" custLinFactNeighborX="-6719" custLinFactNeighborY="-27205"/>
      <dgm:spPr>
        <a:blipFill rotWithShape="1">
          <a:blip xmlns:r="http://schemas.openxmlformats.org/officeDocument/2006/relationships" r:embed="rId4"/>
          <a:stretch>
            <a:fillRect/>
          </a:stretch>
        </a:blipFill>
        <a:ln w="3175" cmpd="sng">
          <a:solidFill>
            <a:schemeClr val="tx1">
              <a:alpha val="3000"/>
            </a:schemeClr>
          </a:solidFill>
        </a:ln>
      </dgm:spPr>
    </dgm:pt>
    <dgm:pt modelId="{B178BB90-805B-094E-A83A-7DCD71C8BD3E}" type="pres">
      <dgm:prSet presAssocID="{C220BA39-779C-4F44-8F1C-C011901076A0}" presName="sibTrans" presStyleCnt="0"/>
      <dgm:spPr/>
    </dgm:pt>
    <dgm:pt modelId="{CDC7E073-8849-0F44-B66C-4DDB369E5B2F}" type="pres">
      <dgm:prSet presAssocID="{B7E92021-E692-9D48-B1F3-5E3A260A7F23}" presName="composite" presStyleCnt="0"/>
      <dgm:spPr/>
    </dgm:pt>
    <dgm:pt modelId="{1948FE7A-3CB3-264A-8968-2EBDEDA47D69}" type="pres">
      <dgm:prSet presAssocID="{B7E92021-E692-9D48-B1F3-5E3A260A7F23}" presName="rect1" presStyleLbl="trAlignAcc1" presStyleIdx="4" presStyleCnt="5" custScaleX="130183" custScaleY="134326" custLinFactNeighborX="-714" custLinFactNeighborY="-22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000587-0FCE-C846-A33E-59790E02DC36}" type="pres">
      <dgm:prSet presAssocID="{B7E92021-E692-9D48-B1F3-5E3A260A7F23}" presName="rect2" presStyleLbl="fgImgPlace1" presStyleIdx="4" presStyleCnt="5" custScaleX="275124" custScaleY="139567" custLinFactX="-41994" custLinFactNeighborX="-100000" custLinFactNeighborY="-29378"/>
      <dgm:spPr>
        <a:blipFill rotWithShape="1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</dgm:ptLst>
  <dgm:cxnLst>
    <dgm:cxn modelId="{A422D114-D274-B44D-8EFB-AD1262BB3DA5}" srcId="{2B4CC895-F916-D847-B7D8-8CC4667C34E4}" destId="{0DFEF4BE-655F-234C-95B8-ECE2DC21F3EF}" srcOrd="2" destOrd="0" parTransId="{BE91FABB-D0A1-5F41-B3BB-EC8D6609BEE9}" sibTransId="{4BC10CBA-E1B4-404B-B3CD-7E44847F4DEF}"/>
    <dgm:cxn modelId="{4F5E9124-A5C6-B346-A63B-189507E43A89}" type="presOf" srcId="{2B4CC895-F916-D847-B7D8-8CC4667C34E4}" destId="{6C72AF8B-9452-F344-A491-4067CF9B8855}" srcOrd="0" destOrd="0" presId="urn:microsoft.com/office/officeart/2008/layout/PictureStrips"/>
    <dgm:cxn modelId="{E8137A63-482F-F441-B629-B18899FF3E17}" type="presOf" srcId="{B3F30C0F-1CBF-D345-BAE0-488FD056C196}" destId="{A0AF0BB2-1698-1A4A-B483-2FE0DB34B27E}" srcOrd="0" destOrd="0" presId="urn:microsoft.com/office/officeart/2008/layout/PictureStrips"/>
    <dgm:cxn modelId="{A460806A-AAC0-4944-8F05-78C466F538CE}" srcId="{2B4CC895-F916-D847-B7D8-8CC4667C34E4}" destId="{649A0683-8A99-2748-9B6D-4C53FFF10003}" srcOrd="1" destOrd="0" parTransId="{F91514B9-18DA-A44E-B209-665239189104}" sibTransId="{D0F1A1E4-AD71-1F48-AA74-58EE159764F7}"/>
    <dgm:cxn modelId="{94881915-4C63-7D45-AFB5-D8BD04E2568B}" type="presOf" srcId="{B7E92021-E692-9D48-B1F3-5E3A260A7F23}" destId="{1948FE7A-3CB3-264A-8968-2EBDEDA47D69}" srcOrd="0" destOrd="0" presId="urn:microsoft.com/office/officeart/2008/layout/PictureStrips"/>
    <dgm:cxn modelId="{185F1D3F-A5AF-E145-BE88-EA98929ED965}" srcId="{2B4CC895-F916-D847-B7D8-8CC4667C34E4}" destId="{B7E92021-E692-9D48-B1F3-5E3A260A7F23}" srcOrd="4" destOrd="0" parTransId="{597CADC8-1F67-E44C-BA35-7E7942CB8205}" sibTransId="{9E346DE4-F9F9-9C46-8582-F9283667AA79}"/>
    <dgm:cxn modelId="{677D3750-23BF-0F43-9699-4692B06F2021}" type="presOf" srcId="{0DFEF4BE-655F-234C-95B8-ECE2DC21F3EF}" destId="{255DB5BB-E6F7-1A4F-93C2-27AF58217B38}" srcOrd="0" destOrd="0" presId="urn:microsoft.com/office/officeart/2008/layout/PictureStrips"/>
    <dgm:cxn modelId="{9854DF26-9A0D-F24B-9EF3-78640D741C83}" type="presOf" srcId="{649A0683-8A99-2748-9B6D-4C53FFF10003}" destId="{EA015673-C08C-464F-999E-884CC81F9F7B}" srcOrd="0" destOrd="0" presId="urn:microsoft.com/office/officeart/2008/layout/PictureStrips"/>
    <dgm:cxn modelId="{FBEA3E2E-1AF7-0447-998E-2C4AC295C8E2}" srcId="{2B4CC895-F916-D847-B7D8-8CC4667C34E4}" destId="{B3F30C0F-1CBF-D345-BAE0-488FD056C196}" srcOrd="3" destOrd="0" parTransId="{539158D2-C39F-9345-8719-AF68B9C9D28B}" sibTransId="{C220BA39-779C-4F44-8F1C-C011901076A0}"/>
    <dgm:cxn modelId="{A16B6EEE-65DF-E94B-BEDF-E939A7E831CA}" type="presOf" srcId="{FA476120-67CE-C444-B54D-F1CDF1715099}" destId="{D736A2BC-79EF-EA4E-8FB3-D690B8953628}" srcOrd="0" destOrd="0" presId="urn:microsoft.com/office/officeart/2008/layout/PictureStrips"/>
    <dgm:cxn modelId="{78762FA6-E3EA-A649-A299-509288D653F5}" srcId="{2B4CC895-F916-D847-B7D8-8CC4667C34E4}" destId="{FA476120-67CE-C444-B54D-F1CDF1715099}" srcOrd="0" destOrd="0" parTransId="{92C972DA-155B-5247-A864-04731D6F47F7}" sibTransId="{9B53BA5F-A4EA-A94A-A2A1-2DA6A6F9970B}"/>
    <dgm:cxn modelId="{0765F7A7-E331-B941-80EE-BA6E8EE3DE6F}" type="presParOf" srcId="{6C72AF8B-9452-F344-A491-4067CF9B8855}" destId="{4207F19E-8D9D-824E-A507-FF00474FFCC1}" srcOrd="0" destOrd="0" presId="urn:microsoft.com/office/officeart/2008/layout/PictureStrips"/>
    <dgm:cxn modelId="{B28FD796-D021-EC4E-9305-181ADE158C8A}" type="presParOf" srcId="{4207F19E-8D9D-824E-A507-FF00474FFCC1}" destId="{D736A2BC-79EF-EA4E-8FB3-D690B8953628}" srcOrd="0" destOrd="0" presId="urn:microsoft.com/office/officeart/2008/layout/PictureStrips"/>
    <dgm:cxn modelId="{56E32E03-A916-234B-B7FF-3E829E561838}" type="presParOf" srcId="{4207F19E-8D9D-824E-A507-FF00474FFCC1}" destId="{6091F8F6-71BE-364B-B25B-E1DB8498BF00}" srcOrd="1" destOrd="0" presId="urn:microsoft.com/office/officeart/2008/layout/PictureStrips"/>
    <dgm:cxn modelId="{64667A1D-D175-B248-98B9-8D28727BB19E}" type="presParOf" srcId="{6C72AF8B-9452-F344-A491-4067CF9B8855}" destId="{FD2EA95C-6536-8F4D-87C3-9591C34F0131}" srcOrd="1" destOrd="0" presId="urn:microsoft.com/office/officeart/2008/layout/PictureStrips"/>
    <dgm:cxn modelId="{47DD4057-3FB1-6C46-A136-A074FABB5D40}" type="presParOf" srcId="{6C72AF8B-9452-F344-A491-4067CF9B8855}" destId="{46204600-8B15-F549-83DD-12AD8D4F379B}" srcOrd="2" destOrd="0" presId="urn:microsoft.com/office/officeart/2008/layout/PictureStrips"/>
    <dgm:cxn modelId="{33306003-0A12-6549-8DFE-044E6EF76EB9}" type="presParOf" srcId="{46204600-8B15-F549-83DD-12AD8D4F379B}" destId="{EA015673-C08C-464F-999E-884CC81F9F7B}" srcOrd="0" destOrd="0" presId="urn:microsoft.com/office/officeart/2008/layout/PictureStrips"/>
    <dgm:cxn modelId="{2BD1D9CA-679C-A24D-A8BF-0EFE99ECB14E}" type="presParOf" srcId="{46204600-8B15-F549-83DD-12AD8D4F379B}" destId="{8D0CDEE2-9291-CF41-8566-260E9E6B1F25}" srcOrd="1" destOrd="0" presId="urn:microsoft.com/office/officeart/2008/layout/PictureStrips"/>
    <dgm:cxn modelId="{44BCE389-2484-8E42-A957-964D117C7DD2}" type="presParOf" srcId="{6C72AF8B-9452-F344-A491-4067CF9B8855}" destId="{1226DFE6-4605-6C48-BEB9-A1A9B563F2B1}" srcOrd="3" destOrd="0" presId="urn:microsoft.com/office/officeart/2008/layout/PictureStrips"/>
    <dgm:cxn modelId="{93D67A4F-C3C2-BC4D-9444-DA68C3DD523E}" type="presParOf" srcId="{6C72AF8B-9452-F344-A491-4067CF9B8855}" destId="{B52B604C-32FA-954A-9EB8-6526648A24D6}" srcOrd="4" destOrd="0" presId="urn:microsoft.com/office/officeart/2008/layout/PictureStrips"/>
    <dgm:cxn modelId="{8DB09AFF-EB2E-2D44-857C-B3CBA1CBE103}" type="presParOf" srcId="{B52B604C-32FA-954A-9EB8-6526648A24D6}" destId="{255DB5BB-E6F7-1A4F-93C2-27AF58217B38}" srcOrd="0" destOrd="0" presId="urn:microsoft.com/office/officeart/2008/layout/PictureStrips"/>
    <dgm:cxn modelId="{2ADFF16F-E76A-6F46-B8C8-1CD4193A3565}" type="presParOf" srcId="{B52B604C-32FA-954A-9EB8-6526648A24D6}" destId="{E2BCEB77-EC25-3C43-956B-2A76C871A167}" srcOrd="1" destOrd="0" presId="urn:microsoft.com/office/officeart/2008/layout/PictureStrips"/>
    <dgm:cxn modelId="{8EDD0E23-3421-1640-8171-36AF0E19463F}" type="presParOf" srcId="{6C72AF8B-9452-F344-A491-4067CF9B8855}" destId="{4B1CA3FF-ED80-F546-A226-4CC0F15C93E7}" srcOrd="5" destOrd="0" presId="urn:microsoft.com/office/officeart/2008/layout/PictureStrips"/>
    <dgm:cxn modelId="{47A2C452-7516-CA4B-9E3D-E4F000F623C0}" type="presParOf" srcId="{6C72AF8B-9452-F344-A491-4067CF9B8855}" destId="{3BEC4671-524D-4845-B7B0-9EBBC2D38686}" srcOrd="6" destOrd="0" presId="urn:microsoft.com/office/officeart/2008/layout/PictureStrips"/>
    <dgm:cxn modelId="{E60F4308-8298-B04A-AB97-40650AFFC93B}" type="presParOf" srcId="{3BEC4671-524D-4845-B7B0-9EBBC2D38686}" destId="{A0AF0BB2-1698-1A4A-B483-2FE0DB34B27E}" srcOrd="0" destOrd="0" presId="urn:microsoft.com/office/officeart/2008/layout/PictureStrips"/>
    <dgm:cxn modelId="{A1CE133B-ED78-544C-BCF9-CC2A5FD2F788}" type="presParOf" srcId="{3BEC4671-524D-4845-B7B0-9EBBC2D38686}" destId="{703A5529-35D9-0C41-AED4-4CF880567563}" srcOrd="1" destOrd="0" presId="urn:microsoft.com/office/officeart/2008/layout/PictureStrips"/>
    <dgm:cxn modelId="{4F3E8449-660D-8E45-9262-D9ADDF47EC58}" type="presParOf" srcId="{6C72AF8B-9452-F344-A491-4067CF9B8855}" destId="{B178BB90-805B-094E-A83A-7DCD71C8BD3E}" srcOrd="7" destOrd="0" presId="urn:microsoft.com/office/officeart/2008/layout/PictureStrips"/>
    <dgm:cxn modelId="{4C3FA10A-0AF7-DB40-8B6F-4D108FE25CE3}" type="presParOf" srcId="{6C72AF8B-9452-F344-A491-4067CF9B8855}" destId="{CDC7E073-8849-0F44-B66C-4DDB369E5B2F}" srcOrd="8" destOrd="0" presId="urn:microsoft.com/office/officeart/2008/layout/PictureStrips"/>
    <dgm:cxn modelId="{7B8156BC-18A7-0E45-A8C9-6073A0895125}" type="presParOf" srcId="{CDC7E073-8849-0F44-B66C-4DDB369E5B2F}" destId="{1948FE7A-3CB3-264A-8968-2EBDEDA47D69}" srcOrd="0" destOrd="0" presId="urn:microsoft.com/office/officeart/2008/layout/PictureStrips"/>
    <dgm:cxn modelId="{C3E8E636-2B00-3C4C-8751-CB2212B258D0}" type="presParOf" srcId="{CDC7E073-8849-0F44-B66C-4DDB369E5B2F}" destId="{D4000587-0FCE-C846-A33E-59790E02DC36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F24C7B-65D5-B441-B7CC-7E38D6A8C481}" type="doc">
      <dgm:prSet loTypeId="urn:microsoft.com/office/officeart/2005/8/layout/vList4#7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397D34-445F-6842-97D4-207FB9F6F045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Define the scope, strategy and cost of the project implementation.  </a:t>
          </a:r>
        </a:p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Main input:</a:t>
          </a:r>
        </a:p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The evolution of the physics findings at LHC and other relevant data </a:t>
          </a:r>
        </a:p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Findings from the CDR and further studies, in particular concerning minimization of the technical risks, cost, power as well as the site implementation.</a:t>
          </a:r>
        </a:p>
        <a:p>
          <a:r>
            <a:rPr lang="en-US" dirty="0" smtClean="0">
              <a:solidFill>
                <a:srgbClr val="000000"/>
              </a:solidFill>
              <a:latin typeface="Calibri"/>
              <a:cs typeface="Calibri"/>
            </a:rPr>
            <a:t>A Governance Model as developed with partners.</a:t>
          </a:r>
          <a:endParaRPr lang="en-US" dirty="0">
            <a:solidFill>
              <a:srgbClr val="000000"/>
            </a:solidFill>
          </a:endParaRPr>
        </a:p>
      </dgm:t>
    </dgm:pt>
    <dgm:pt modelId="{B63CDAC5-0EEE-4C4A-8BE7-750745B307EC}" type="parTrans" cxnId="{FF489234-5F6A-D447-894B-46EA44489FDC}">
      <dgm:prSet/>
      <dgm:spPr/>
      <dgm:t>
        <a:bodyPr/>
        <a:lstStyle/>
        <a:p>
          <a:endParaRPr lang="en-US"/>
        </a:p>
      </dgm:t>
    </dgm:pt>
    <dgm:pt modelId="{B1F3C5A2-8963-9244-8A03-81BEFA28C39C}" type="sibTrans" cxnId="{FF489234-5F6A-D447-894B-46EA44489FDC}">
      <dgm:prSet/>
      <dgm:spPr/>
      <dgm:t>
        <a:bodyPr/>
        <a:lstStyle/>
        <a:p>
          <a:endParaRPr lang="en-US"/>
        </a:p>
      </dgm:t>
    </dgm:pt>
    <dgm:pt modelId="{A10245C0-F1D1-8940-9212-014484BB8AB7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Define and keep an up-to-date optimized overall baseline design that can achieve the scope within a reasonable schedule, budget and risk. 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Beyond beam line design, the energy and luminosity of the machine, key studies will address stability and alignment, timing and phasing, stray fields and dynamic vacuum including collective effects. 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Other studies will address failure modes and operation issues.</a:t>
          </a:r>
        </a:p>
      </dgm:t>
    </dgm:pt>
    <dgm:pt modelId="{0BEC4A89-D800-2B4A-8AA3-3C4A00FC3D21}" type="parTrans" cxnId="{ECA94EE5-7FD7-AA45-B596-956B3A2D2134}">
      <dgm:prSet/>
      <dgm:spPr/>
      <dgm:t>
        <a:bodyPr/>
        <a:lstStyle/>
        <a:p>
          <a:endParaRPr lang="en-US"/>
        </a:p>
      </dgm:t>
    </dgm:pt>
    <dgm:pt modelId="{98068474-DD74-334D-A8D3-0B1009278949}" type="sibTrans" cxnId="{ECA94EE5-7FD7-AA45-B596-956B3A2D2134}">
      <dgm:prSet/>
      <dgm:spPr/>
      <dgm:t>
        <a:bodyPr/>
        <a:lstStyle/>
        <a:p>
          <a:endParaRPr lang="en-US"/>
        </a:p>
      </dgm:t>
    </dgm:pt>
    <dgm:pt modelId="{5777ACD5-AF68-E049-80C9-4CBCF16DFA2A}" type="pres">
      <dgm:prSet presAssocID="{39F24C7B-65D5-B441-B7CC-7E38D6A8C48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6466F23-05A9-E745-A8C4-DAA7CB9EDB21}" type="pres">
      <dgm:prSet presAssocID="{EC397D34-445F-6842-97D4-207FB9F6F045}" presName="comp" presStyleCnt="0"/>
      <dgm:spPr/>
    </dgm:pt>
    <dgm:pt modelId="{8CE5A817-57C2-F740-AABF-5F22852304C7}" type="pres">
      <dgm:prSet presAssocID="{EC397D34-445F-6842-97D4-207FB9F6F045}" presName="box" presStyleLbl="node1" presStyleIdx="0" presStyleCnt="2"/>
      <dgm:spPr/>
      <dgm:t>
        <a:bodyPr/>
        <a:lstStyle/>
        <a:p>
          <a:endParaRPr lang="en-US"/>
        </a:p>
      </dgm:t>
    </dgm:pt>
    <dgm:pt modelId="{C60FA849-9B66-F64E-B944-26DB0E61B66E}" type="pres">
      <dgm:prSet presAssocID="{EC397D34-445F-6842-97D4-207FB9F6F045}" presName="img" presStyleLbl="fgImgPlace1" presStyleIdx="0" presStyleCnt="2" custScaleY="80128" custLinFactNeighborX="-625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1780AD5-5A27-0E46-8BF9-AE5BBD357733}" type="pres">
      <dgm:prSet presAssocID="{EC397D34-445F-6842-97D4-207FB9F6F045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22162-D07B-624F-BD52-EC4A952D27F1}" type="pres">
      <dgm:prSet presAssocID="{B1F3C5A2-8963-9244-8A03-81BEFA28C39C}" presName="spacer" presStyleCnt="0"/>
      <dgm:spPr/>
    </dgm:pt>
    <dgm:pt modelId="{70E74C83-5A24-BE45-A1BD-01B97548FC5A}" type="pres">
      <dgm:prSet presAssocID="{A10245C0-F1D1-8940-9212-014484BB8AB7}" presName="comp" presStyleCnt="0"/>
      <dgm:spPr/>
    </dgm:pt>
    <dgm:pt modelId="{E1BCB183-F540-B846-A767-8BABC2AA70C4}" type="pres">
      <dgm:prSet presAssocID="{A10245C0-F1D1-8940-9212-014484BB8AB7}" presName="box" presStyleLbl="node1" presStyleIdx="1" presStyleCnt="2"/>
      <dgm:spPr/>
      <dgm:t>
        <a:bodyPr/>
        <a:lstStyle/>
        <a:p>
          <a:endParaRPr lang="en-US"/>
        </a:p>
      </dgm:t>
    </dgm:pt>
    <dgm:pt modelId="{1408A355-6D71-2A45-A3AD-A9E08F5A4EDC}" type="pres">
      <dgm:prSet presAssocID="{A10245C0-F1D1-8940-9212-014484BB8AB7}" presName="img" presStyleLbl="fgImgPlace1" presStyleIdx="1" presStyleCnt="2" custScaleY="84103" custLinFactNeighborX="-627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B866C84C-B065-C645-9287-1DD5DBE69BBB}" type="pres">
      <dgm:prSet presAssocID="{A10245C0-F1D1-8940-9212-014484BB8AB7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2A0DAE-174C-F240-89C4-62B94E5C4F6C}" type="presOf" srcId="{EC397D34-445F-6842-97D4-207FB9F6F045}" destId="{8CE5A817-57C2-F740-AABF-5F22852304C7}" srcOrd="0" destOrd="0" presId="urn:microsoft.com/office/officeart/2005/8/layout/vList4#7"/>
    <dgm:cxn modelId="{7E302962-DDA8-EA4B-B407-B9E81671B73D}" type="presOf" srcId="{A10245C0-F1D1-8940-9212-014484BB8AB7}" destId="{B866C84C-B065-C645-9287-1DD5DBE69BBB}" srcOrd="1" destOrd="0" presId="urn:microsoft.com/office/officeart/2005/8/layout/vList4#7"/>
    <dgm:cxn modelId="{FC01F444-7ED1-BC4D-8114-AEFC40C6520A}" type="presOf" srcId="{A10245C0-F1D1-8940-9212-014484BB8AB7}" destId="{E1BCB183-F540-B846-A767-8BABC2AA70C4}" srcOrd="0" destOrd="0" presId="urn:microsoft.com/office/officeart/2005/8/layout/vList4#7"/>
    <dgm:cxn modelId="{ECA94EE5-7FD7-AA45-B596-956B3A2D2134}" srcId="{39F24C7B-65D5-B441-B7CC-7E38D6A8C481}" destId="{A10245C0-F1D1-8940-9212-014484BB8AB7}" srcOrd="1" destOrd="0" parTransId="{0BEC4A89-D800-2B4A-8AA3-3C4A00FC3D21}" sibTransId="{98068474-DD74-334D-A8D3-0B1009278949}"/>
    <dgm:cxn modelId="{E725DA08-2ED8-D24B-BFFC-5C064C42682E}" type="presOf" srcId="{EC397D34-445F-6842-97D4-207FB9F6F045}" destId="{31780AD5-5A27-0E46-8BF9-AE5BBD357733}" srcOrd="1" destOrd="0" presId="urn:microsoft.com/office/officeart/2005/8/layout/vList4#7"/>
    <dgm:cxn modelId="{FF489234-5F6A-D447-894B-46EA44489FDC}" srcId="{39F24C7B-65D5-B441-B7CC-7E38D6A8C481}" destId="{EC397D34-445F-6842-97D4-207FB9F6F045}" srcOrd="0" destOrd="0" parTransId="{B63CDAC5-0EEE-4C4A-8BE7-750745B307EC}" sibTransId="{B1F3C5A2-8963-9244-8A03-81BEFA28C39C}"/>
    <dgm:cxn modelId="{911450F1-D7F2-FA46-8906-C5BECC1FFE01}" type="presOf" srcId="{39F24C7B-65D5-B441-B7CC-7E38D6A8C481}" destId="{5777ACD5-AF68-E049-80C9-4CBCF16DFA2A}" srcOrd="0" destOrd="0" presId="urn:microsoft.com/office/officeart/2005/8/layout/vList4#7"/>
    <dgm:cxn modelId="{2A33191D-2757-444C-A733-01108C062193}" type="presParOf" srcId="{5777ACD5-AF68-E049-80C9-4CBCF16DFA2A}" destId="{06466F23-05A9-E745-A8C4-DAA7CB9EDB21}" srcOrd="0" destOrd="0" presId="urn:microsoft.com/office/officeart/2005/8/layout/vList4#7"/>
    <dgm:cxn modelId="{FCD2041D-1510-3D47-846F-2E7735522137}" type="presParOf" srcId="{06466F23-05A9-E745-A8C4-DAA7CB9EDB21}" destId="{8CE5A817-57C2-F740-AABF-5F22852304C7}" srcOrd="0" destOrd="0" presId="urn:microsoft.com/office/officeart/2005/8/layout/vList4#7"/>
    <dgm:cxn modelId="{CB3F0CA9-08DA-884D-A076-5BEC26DF7FF6}" type="presParOf" srcId="{06466F23-05A9-E745-A8C4-DAA7CB9EDB21}" destId="{C60FA849-9B66-F64E-B944-26DB0E61B66E}" srcOrd="1" destOrd="0" presId="urn:microsoft.com/office/officeart/2005/8/layout/vList4#7"/>
    <dgm:cxn modelId="{AD52EAC5-5070-0741-A653-D41509B03309}" type="presParOf" srcId="{06466F23-05A9-E745-A8C4-DAA7CB9EDB21}" destId="{31780AD5-5A27-0E46-8BF9-AE5BBD357733}" srcOrd="2" destOrd="0" presId="urn:microsoft.com/office/officeart/2005/8/layout/vList4#7"/>
    <dgm:cxn modelId="{9168F957-16B0-794C-88E0-D77EE97A0CA1}" type="presParOf" srcId="{5777ACD5-AF68-E049-80C9-4CBCF16DFA2A}" destId="{35222162-D07B-624F-BD52-EC4A952D27F1}" srcOrd="1" destOrd="0" presId="urn:microsoft.com/office/officeart/2005/8/layout/vList4#7"/>
    <dgm:cxn modelId="{00493064-02ED-2141-B2ED-D5420F419514}" type="presParOf" srcId="{5777ACD5-AF68-E049-80C9-4CBCF16DFA2A}" destId="{70E74C83-5A24-BE45-A1BD-01B97548FC5A}" srcOrd="2" destOrd="0" presId="urn:microsoft.com/office/officeart/2005/8/layout/vList4#7"/>
    <dgm:cxn modelId="{C0623F84-30D6-C941-A48B-1FFF00543EFF}" type="presParOf" srcId="{70E74C83-5A24-BE45-A1BD-01B97548FC5A}" destId="{E1BCB183-F540-B846-A767-8BABC2AA70C4}" srcOrd="0" destOrd="0" presId="urn:microsoft.com/office/officeart/2005/8/layout/vList4#7"/>
    <dgm:cxn modelId="{967F1DAF-7BBC-6941-ACD8-31F8E71792ED}" type="presParOf" srcId="{70E74C83-5A24-BE45-A1BD-01B97548FC5A}" destId="{1408A355-6D71-2A45-A3AD-A9E08F5A4EDC}" srcOrd="1" destOrd="0" presId="urn:microsoft.com/office/officeart/2005/8/layout/vList4#7"/>
    <dgm:cxn modelId="{E17D731E-E22F-A549-8FB3-F184C4251646}" type="presParOf" srcId="{70E74C83-5A24-BE45-A1BD-01B97548FC5A}" destId="{B866C84C-B065-C645-9287-1DD5DBE69BBB}" srcOrd="2" destOrd="0" presId="urn:microsoft.com/office/officeart/2005/8/layout/vList4#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9F24C7B-65D5-B441-B7CC-7E38D6A8C481}" type="doc">
      <dgm:prSet loTypeId="urn:microsoft.com/office/officeart/2005/8/layout/vList4#8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C397D34-445F-6842-97D4-207FB9F6F045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Develop the technical design basis. i.e. move toward a technical design for crucial items of the machine and detectors, the MD interface, and the site. 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Priorities are the modulators/klystrons, module/structure development including testing facilities, and site studies.</a:t>
          </a:r>
        </a:p>
        <a:p>
          <a:pPr rtl="0"/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Technical work-packages providing input and interacting with all points above </a:t>
          </a:r>
          <a:endParaRPr lang="en-US" dirty="0">
            <a:solidFill>
              <a:srgbClr val="000000"/>
            </a:solidFill>
          </a:endParaRPr>
        </a:p>
      </dgm:t>
    </dgm:pt>
    <dgm:pt modelId="{B63CDAC5-0EEE-4C4A-8BE7-750745B307EC}" type="parTrans" cxnId="{FF489234-5F6A-D447-894B-46EA44489FDC}">
      <dgm:prSet/>
      <dgm:spPr/>
      <dgm:t>
        <a:bodyPr/>
        <a:lstStyle/>
        <a:p>
          <a:endParaRPr lang="en-US"/>
        </a:p>
      </dgm:t>
    </dgm:pt>
    <dgm:pt modelId="{B1F3C5A2-8963-9244-8A03-81BEFA28C39C}" type="sibTrans" cxnId="{FF489234-5F6A-D447-894B-46EA44489FDC}">
      <dgm:prSet/>
      <dgm:spPr/>
      <dgm:t>
        <a:bodyPr/>
        <a:lstStyle/>
        <a:p>
          <a:endParaRPr lang="en-US"/>
        </a:p>
      </dgm:t>
    </dgm:pt>
    <dgm:pt modelId="{63DE4A51-300D-1A4A-B4A6-EDCA67D7308E}">
      <dgm:prSet phldrT="[Text]" phldr="1"/>
      <dgm:spPr>
        <a:solidFill>
          <a:schemeClr val="bg1">
            <a:lumMod val="95000"/>
          </a:schemeClr>
        </a:solidFill>
      </dgm:spPr>
      <dgm:t>
        <a:bodyPr/>
        <a:lstStyle/>
        <a:p>
          <a:endParaRPr lang="en-US" dirty="0"/>
        </a:p>
      </dgm:t>
    </dgm:pt>
    <dgm:pt modelId="{E09C0767-1A63-1F4F-9A76-3F78F66796A4}" type="parTrans" cxnId="{1D86E9D1-8CDE-5748-A782-3D7BE44B162D}">
      <dgm:prSet/>
      <dgm:spPr/>
      <dgm:t>
        <a:bodyPr/>
        <a:lstStyle/>
        <a:p>
          <a:endParaRPr lang="en-US"/>
        </a:p>
      </dgm:t>
    </dgm:pt>
    <dgm:pt modelId="{3F7DF521-9A27-3B48-A2B9-4E1F0E18286F}" type="sibTrans" cxnId="{1D86E9D1-8CDE-5748-A782-3D7BE44B162D}">
      <dgm:prSet/>
      <dgm:spPr/>
      <dgm:t>
        <a:bodyPr/>
        <a:lstStyle/>
        <a:p>
          <a:endParaRPr lang="en-US"/>
        </a:p>
      </dgm:t>
    </dgm:pt>
    <dgm:pt modelId="{EE1CF373-3702-E04E-A5D4-BAB846FB5120}">
      <dgm:prSet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Identify and carry out system tests and programs to address the key performance and operation goals and mitigate risks associated to the project implementation. </a:t>
          </a:r>
        </a:p>
        <a:p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The priorities are the measurements in: CTF3+, ATF and related to the CLIC Zero Injector</a:t>
          </a:r>
          <a:r>
            <a:rPr kumimoji="0" lang="en-US" b="0" i="0" u="none" strike="noStrike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 addressing the issues of drive-beam stability, RF power generation and two beam acceleration, as well as the beam delivery system. </a:t>
          </a:r>
        </a:p>
        <a:p>
          <a:r>
            <a:rPr kumimoji="0" lang="en-US" b="0" i="0" u="none" strike="noStrike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</a:t>
          </a:r>
          <a:r>
            <a:rPr kumimoji="0" lang="en-US" b="0" i="0" u="none" strike="noStrike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echnical work-packages and studies addressing system performance parameters</a:t>
          </a:r>
        </a:p>
      </dgm:t>
    </dgm:pt>
    <dgm:pt modelId="{79C0DDEC-F9DC-424D-9A89-3B0370725F50}" type="parTrans" cxnId="{C8E8A218-FCB1-094D-9B8A-612D1C691150}">
      <dgm:prSet/>
      <dgm:spPr/>
      <dgm:t>
        <a:bodyPr/>
        <a:lstStyle/>
        <a:p>
          <a:endParaRPr lang="en-US"/>
        </a:p>
      </dgm:t>
    </dgm:pt>
    <dgm:pt modelId="{0D3BB791-9FAE-C545-9EF7-68C64D21B370}" type="sibTrans" cxnId="{C8E8A218-FCB1-094D-9B8A-612D1C691150}">
      <dgm:prSet/>
      <dgm:spPr/>
      <dgm:t>
        <a:bodyPr/>
        <a:lstStyle/>
        <a:p>
          <a:endParaRPr lang="en-US"/>
        </a:p>
      </dgm:t>
    </dgm:pt>
    <dgm:pt modelId="{5777ACD5-AF68-E049-80C9-4CBCF16DFA2A}" type="pres">
      <dgm:prSet presAssocID="{39F24C7B-65D5-B441-B7CC-7E38D6A8C481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D2D424-0F42-2240-B96F-8DB957B4BF83}" type="pres">
      <dgm:prSet presAssocID="{EE1CF373-3702-E04E-A5D4-BAB846FB5120}" presName="comp" presStyleCnt="0"/>
      <dgm:spPr/>
    </dgm:pt>
    <dgm:pt modelId="{62C2EC26-31F3-FE43-91B8-FD366F0DE27B}" type="pres">
      <dgm:prSet presAssocID="{EE1CF373-3702-E04E-A5D4-BAB846FB5120}" presName="box" presStyleLbl="node1" presStyleIdx="0" presStyleCnt="2" custScaleY="62155"/>
      <dgm:spPr/>
      <dgm:t>
        <a:bodyPr/>
        <a:lstStyle/>
        <a:p>
          <a:endParaRPr lang="en-US"/>
        </a:p>
      </dgm:t>
    </dgm:pt>
    <dgm:pt modelId="{F83A2049-2D85-9449-9205-F39AFDFD9E76}" type="pres">
      <dgm:prSet presAssocID="{EE1CF373-3702-E04E-A5D4-BAB846FB5120}" presName="img" presStyleLbl="fgImgPlace1" presStyleIdx="0" presStyleCnt="2" custScaleY="52990" custLinFactNeighborX="-890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4D7B68F-76B1-D64B-8BE8-55EE1FC492E6}" type="pres">
      <dgm:prSet presAssocID="{EE1CF373-3702-E04E-A5D4-BAB846FB5120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3B131-CD14-654C-A307-5E1A8202C149}" type="pres">
      <dgm:prSet presAssocID="{0D3BB791-9FAE-C545-9EF7-68C64D21B370}" presName="spacer" presStyleCnt="0"/>
      <dgm:spPr/>
    </dgm:pt>
    <dgm:pt modelId="{06466F23-05A9-E745-A8C4-DAA7CB9EDB21}" type="pres">
      <dgm:prSet presAssocID="{EC397D34-445F-6842-97D4-207FB9F6F045}" presName="comp" presStyleCnt="0"/>
      <dgm:spPr/>
    </dgm:pt>
    <dgm:pt modelId="{8CE5A817-57C2-F740-AABF-5F22852304C7}" type="pres">
      <dgm:prSet presAssocID="{EC397D34-445F-6842-97D4-207FB9F6F045}" presName="box" presStyleLbl="node1" presStyleIdx="1" presStyleCnt="2" custScaleY="43750" custLinFactNeighborY="541"/>
      <dgm:spPr/>
      <dgm:t>
        <a:bodyPr/>
        <a:lstStyle/>
        <a:p>
          <a:endParaRPr lang="en-US"/>
        </a:p>
      </dgm:t>
    </dgm:pt>
    <dgm:pt modelId="{C60FA849-9B66-F64E-B944-26DB0E61B66E}" type="pres">
      <dgm:prSet presAssocID="{EC397D34-445F-6842-97D4-207FB9F6F045}" presName="img" presStyleLbl="fgImgPlace1" presStyleIdx="1" presStyleCnt="2" custScaleY="45366" custLinFactNeighborX="-7120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1780AD5-5A27-0E46-8BF9-AE5BBD357733}" type="pres">
      <dgm:prSet presAssocID="{EC397D34-445F-6842-97D4-207FB9F6F045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86E9D1-8CDE-5748-A782-3D7BE44B162D}" srcId="{EC397D34-445F-6842-97D4-207FB9F6F045}" destId="{63DE4A51-300D-1A4A-B4A6-EDCA67D7308E}" srcOrd="0" destOrd="0" parTransId="{E09C0767-1A63-1F4F-9A76-3F78F66796A4}" sibTransId="{3F7DF521-9A27-3B48-A2B9-4E1F0E18286F}"/>
    <dgm:cxn modelId="{7F9A7502-F106-994E-9C4F-600249618007}" type="presOf" srcId="{39F24C7B-65D5-B441-B7CC-7E38D6A8C481}" destId="{5777ACD5-AF68-E049-80C9-4CBCF16DFA2A}" srcOrd="0" destOrd="0" presId="urn:microsoft.com/office/officeart/2005/8/layout/vList4#8"/>
    <dgm:cxn modelId="{0F768C9F-72D2-E742-931F-ACDEF2C3D823}" type="presOf" srcId="{EC397D34-445F-6842-97D4-207FB9F6F045}" destId="{8CE5A817-57C2-F740-AABF-5F22852304C7}" srcOrd="0" destOrd="0" presId="urn:microsoft.com/office/officeart/2005/8/layout/vList4#8"/>
    <dgm:cxn modelId="{C8E8A218-FCB1-094D-9B8A-612D1C691150}" srcId="{39F24C7B-65D5-B441-B7CC-7E38D6A8C481}" destId="{EE1CF373-3702-E04E-A5D4-BAB846FB5120}" srcOrd="0" destOrd="0" parTransId="{79C0DDEC-F9DC-424D-9A89-3B0370725F50}" sibTransId="{0D3BB791-9FAE-C545-9EF7-68C64D21B370}"/>
    <dgm:cxn modelId="{17F05A72-8B26-F64B-9010-7C9524C03EDD}" type="presOf" srcId="{63DE4A51-300D-1A4A-B4A6-EDCA67D7308E}" destId="{31780AD5-5A27-0E46-8BF9-AE5BBD357733}" srcOrd="1" destOrd="1" presId="urn:microsoft.com/office/officeart/2005/8/layout/vList4#8"/>
    <dgm:cxn modelId="{F02AC43D-897C-A943-AA42-927A3212A603}" type="presOf" srcId="{63DE4A51-300D-1A4A-B4A6-EDCA67D7308E}" destId="{8CE5A817-57C2-F740-AABF-5F22852304C7}" srcOrd="0" destOrd="1" presId="urn:microsoft.com/office/officeart/2005/8/layout/vList4#8"/>
    <dgm:cxn modelId="{FAB7020B-31FF-C64D-AA51-862CC5168B54}" type="presOf" srcId="{EC397D34-445F-6842-97D4-207FB9F6F045}" destId="{31780AD5-5A27-0E46-8BF9-AE5BBD357733}" srcOrd="1" destOrd="0" presId="urn:microsoft.com/office/officeart/2005/8/layout/vList4#8"/>
    <dgm:cxn modelId="{FF489234-5F6A-D447-894B-46EA44489FDC}" srcId="{39F24C7B-65D5-B441-B7CC-7E38D6A8C481}" destId="{EC397D34-445F-6842-97D4-207FB9F6F045}" srcOrd="1" destOrd="0" parTransId="{B63CDAC5-0EEE-4C4A-8BE7-750745B307EC}" sibTransId="{B1F3C5A2-8963-9244-8A03-81BEFA28C39C}"/>
    <dgm:cxn modelId="{BAB00837-0388-CC4F-A986-1AEDF561B325}" type="presOf" srcId="{EE1CF373-3702-E04E-A5D4-BAB846FB5120}" destId="{62C2EC26-31F3-FE43-91B8-FD366F0DE27B}" srcOrd="0" destOrd="0" presId="urn:microsoft.com/office/officeart/2005/8/layout/vList4#8"/>
    <dgm:cxn modelId="{4BDF6D87-28BF-1C49-9CCE-AA50BDE3660A}" type="presOf" srcId="{EE1CF373-3702-E04E-A5D4-BAB846FB5120}" destId="{B4D7B68F-76B1-D64B-8BE8-55EE1FC492E6}" srcOrd="1" destOrd="0" presId="urn:microsoft.com/office/officeart/2005/8/layout/vList4#8"/>
    <dgm:cxn modelId="{582BF520-D843-5949-9EAF-8723B5175331}" type="presParOf" srcId="{5777ACD5-AF68-E049-80C9-4CBCF16DFA2A}" destId="{13D2D424-0F42-2240-B96F-8DB957B4BF83}" srcOrd="0" destOrd="0" presId="urn:microsoft.com/office/officeart/2005/8/layout/vList4#8"/>
    <dgm:cxn modelId="{940D94B5-35AE-4048-A354-778959443D9B}" type="presParOf" srcId="{13D2D424-0F42-2240-B96F-8DB957B4BF83}" destId="{62C2EC26-31F3-FE43-91B8-FD366F0DE27B}" srcOrd="0" destOrd="0" presId="urn:microsoft.com/office/officeart/2005/8/layout/vList4#8"/>
    <dgm:cxn modelId="{89CF54A2-2F52-5D48-BDA9-ADCFA2222E12}" type="presParOf" srcId="{13D2D424-0F42-2240-B96F-8DB957B4BF83}" destId="{F83A2049-2D85-9449-9205-F39AFDFD9E76}" srcOrd="1" destOrd="0" presId="urn:microsoft.com/office/officeart/2005/8/layout/vList4#8"/>
    <dgm:cxn modelId="{12F78A2F-6F14-3D40-81B7-3EA1A2614B32}" type="presParOf" srcId="{13D2D424-0F42-2240-B96F-8DB957B4BF83}" destId="{B4D7B68F-76B1-D64B-8BE8-55EE1FC492E6}" srcOrd="2" destOrd="0" presId="urn:microsoft.com/office/officeart/2005/8/layout/vList4#8"/>
    <dgm:cxn modelId="{FD9F17B7-046E-A346-8797-2566D6182569}" type="presParOf" srcId="{5777ACD5-AF68-E049-80C9-4CBCF16DFA2A}" destId="{A7A3B131-CD14-654C-A307-5E1A8202C149}" srcOrd="1" destOrd="0" presId="urn:microsoft.com/office/officeart/2005/8/layout/vList4#8"/>
    <dgm:cxn modelId="{CFDD6A9B-247D-F049-BAD8-F084AC1AB29F}" type="presParOf" srcId="{5777ACD5-AF68-E049-80C9-4CBCF16DFA2A}" destId="{06466F23-05A9-E745-A8C4-DAA7CB9EDB21}" srcOrd="2" destOrd="0" presId="urn:microsoft.com/office/officeart/2005/8/layout/vList4#8"/>
    <dgm:cxn modelId="{44F72A74-64DE-9B42-826B-2A7422A323B3}" type="presParOf" srcId="{06466F23-05A9-E745-A8C4-DAA7CB9EDB21}" destId="{8CE5A817-57C2-F740-AABF-5F22852304C7}" srcOrd="0" destOrd="0" presId="urn:microsoft.com/office/officeart/2005/8/layout/vList4#8"/>
    <dgm:cxn modelId="{613E6DA1-6E08-F948-AC03-E3CAB0825A0D}" type="presParOf" srcId="{06466F23-05A9-E745-A8C4-DAA7CB9EDB21}" destId="{C60FA849-9B66-F64E-B944-26DB0E61B66E}" srcOrd="1" destOrd="0" presId="urn:microsoft.com/office/officeart/2005/8/layout/vList4#8"/>
    <dgm:cxn modelId="{6BA8D299-10E8-7849-BE20-794A02E6E51B}" type="presParOf" srcId="{06466F23-05A9-E745-A8C4-DAA7CB9EDB21}" destId="{31780AD5-5A27-0E46-8BF9-AE5BBD357733}" srcOrd="2" destOrd="0" presId="urn:microsoft.com/office/officeart/2005/8/layout/vList4#8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745D2F-1AC2-184C-85ED-D463C90F6BFD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E19D18-AC96-5A4A-85FC-C3642C8E5AE3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Sources (common working group on  positron generation)</a:t>
          </a:r>
          <a:endParaRPr lang="en-US" sz="1200" dirty="0">
            <a:solidFill>
              <a:schemeClr val="tx1"/>
            </a:solidFill>
          </a:endParaRPr>
        </a:p>
      </dgm:t>
    </dgm:pt>
    <dgm:pt modelId="{E3A9548F-5FAC-224B-9C21-CE980A6E9987}" type="parTrans" cxnId="{EDEF15BC-3311-CD42-A4D8-EC6EA90DA07A}">
      <dgm:prSet/>
      <dgm:spPr/>
      <dgm:t>
        <a:bodyPr/>
        <a:lstStyle/>
        <a:p>
          <a:endParaRPr lang="en-US"/>
        </a:p>
      </dgm:t>
    </dgm:pt>
    <dgm:pt modelId="{907271A4-6C01-1A4A-BF24-F398939A40DA}" type="sibTrans" cxnId="{EDEF15BC-3311-CD42-A4D8-EC6EA90DA07A}">
      <dgm:prSet/>
      <dgm:spPr/>
      <dgm:t>
        <a:bodyPr/>
        <a:lstStyle/>
        <a:p>
          <a:endParaRPr lang="en-US"/>
        </a:p>
      </dgm:t>
    </dgm:pt>
    <dgm:pt modelId="{3146ADD7-DF7D-0E42-96E2-21EE9D2E79B7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Machine Detector Interfaces </a:t>
          </a:r>
          <a:endParaRPr lang="en-US" sz="1200" dirty="0">
            <a:solidFill>
              <a:schemeClr val="tx1"/>
            </a:solidFill>
          </a:endParaRPr>
        </a:p>
      </dgm:t>
    </dgm:pt>
    <dgm:pt modelId="{09FDEA63-C3E9-3442-96C2-C102C6545C7B}" type="parTrans" cxnId="{B7B2E2E5-31B8-DA4B-B5F3-05E8D0F41299}">
      <dgm:prSet/>
      <dgm:spPr/>
      <dgm:t>
        <a:bodyPr/>
        <a:lstStyle/>
        <a:p>
          <a:endParaRPr lang="en-US"/>
        </a:p>
      </dgm:t>
    </dgm:pt>
    <dgm:pt modelId="{0ABC1DED-1B38-C547-B8FE-BBC2110E00C5}" type="sibTrans" cxnId="{B7B2E2E5-31B8-DA4B-B5F3-05E8D0F41299}">
      <dgm:prSet/>
      <dgm:spPr/>
      <dgm:t>
        <a:bodyPr/>
        <a:lstStyle/>
        <a:p>
          <a:endParaRPr lang="en-US"/>
        </a:p>
      </dgm:t>
    </dgm:pt>
    <dgm:pt modelId="{2C0708F0-E5A2-5949-8EB6-F455853D4FBD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Damping rings </a:t>
          </a:r>
          <a:endParaRPr lang="en-US" sz="1200" dirty="0">
            <a:solidFill>
              <a:schemeClr val="tx1"/>
            </a:solidFill>
          </a:endParaRPr>
        </a:p>
      </dgm:t>
    </dgm:pt>
    <dgm:pt modelId="{E73E06A4-B239-424B-864B-F6DB397CDA0C}" type="parTrans" cxnId="{76D4FB95-DA6D-804D-868A-B7C3538730F3}">
      <dgm:prSet/>
      <dgm:spPr/>
      <dgm:t>
        <a:bodyPr/>
        <a:lstStyle/>
        <a:p>
          <a:endParaRPr lang="en-US"/>
        </a:p>
      </dgm:t>
    </dgm:pt>
    <dgm:pt modelId="{AB428060-238F-0C4B-A37A-9C8E6A5FC10B}" type="sibTrans" cxnId="{76D4FB95-DA6D-804D-868A-B7C3538730F3}">
      <dgm:prSet/>
      <dgm:spPr/>
      <dgm:t>
        <a:bodyPr/>
        <a:lstStyle/>
        <a:p>
          <a:endParaRPr lang="en-US"/>
        </a:p>
      </dgm:t>
    </dgm:pt>
    <dgm:pt modelId="{AAF66759-01CC-D445-A8FE-686E78E6CECC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Beam dynamics (covers along entire machine)</a:t>
          </a:r>
          <a:endParaRPr lang="en-US" sz="1200" dirty="0">
            <a:solidFill>
              <a:schemeClr val="tx1"/>
            </a:solidFill>
          </a:endParaRPr>
        </a:p>
      </dgm:t>
    </dgm:pt>
    <dgm:pt modelId="{BFAF88D6-DB97-544E-8D25-438E88DFA6D9}" type="parTrans" cxnId="{2C9B69AA-F394-534B-B17D-2C1BFA95D35C}">
      <dgm:prSet/>
      <dgm:spPr/>
      <dgm:t>
        <a:bodyPr/>
        <a:lstStyle/>
        <a:p>
          <a:endParaRPr lang="en-US"/>
        </a:p>
      </dgm:t>
    </dgm:pt>
    <dgm:pt modelId="{242879D1-01C3-ED4E-A5BF-C6F5A2C7B9FF}" type="sibTrans" cxnId="{2C9B69AA-F394-534B-B17D-2C1BFA95D35C}">
      <dgm:prSet/>
      <dgm:spPr/>
      <dgm:t>
        <a:bodyPr/>
        <a:lstStyle/>
        <a:p>
          <a:endParaRPr lang="en-US"/>
        </a:p>
      </dgm:t>
    </dgm:pt>
    <dgm:pt modelId="{BFF69E5A-2CDF-344A-A454-3A8C854779BE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Beam delivery systems </a:t>
          </a:r>
          <a:endParaRPr lang="en-US" sz="1200" dirty="0">
            <a:solidFill>
              <a:schemeClr val="tx1"/>
            </a:solidFill>
          </a:endParaRPr>
        </a:p>
      </dgm:t>
    </dgm:pt>
    <dgm:pt modelId="{FAE85476-34AA-C240-B6C8-9D4CD9746DB0}" type="parTrans" cxnId="{7B9DCE0D-851F-C14E-8D2B-44C43E5DC627}">
      <dgm:prSet/>
      <dgm:spPr/>
      <dgm:t>
        <a:bodyPr/>
        <a:lstStyle/>
        <a:p>
          <a:endParaRPr lang="en-US"/>
        </a:p>
      </dgm:t>
    </dgm:pt>
    <dgm:pt modelId="{3F8945BB-A430-1E48-A595-93D369BCC9BE}" type="sibTrans" cxnId="{7B9DCE0D-851F-C14E-8D2B-44C43E5DC627}">
      <dgm:prSet/>
      <dgm:spPr/>
      <dgm:t>
        <a:bodyPr/>
        <a:lstStyle/>
        <a:p>
          <a:endParaRPr lang="en-US"/>
        </a:p>
      </dgm:t>
    </dgm:pt>
    <dgm:pt modelId="{CDFD5733-3B3C-A54E-A715-DE981E33C51A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pPr rtl="0"/>
          <a:r>
            <a:rPr lang="en-US" sz="1200" dirty="0" smtClean="0">
              <a:solidFill>
                <a:schemeClr val="tx1"/>
              </a:solidFill>
            </a:rPr>
            <a:t>Physics and detectors</a:t>
          </a:r>
          <a:endParaRPr lang="en-US" sz="1200" dirty="0">
            <a:solidFill>
              <a:schemeClr val="tx1"/>
            </a:solidFill>
          </a:endParaRPr>
        </a:p>
      </dgm:t>
    </dgm:pt>
    <dgm:pt modelId="{443515CF-3A91-0940-922F-E699A9DD6092}" type="parTrans" cxnId="{B7C93B40-2E2E-B045-9DA3-DBB5E1EC0140}">
      <dgm:prSet/>
      <dgm:spPr/>
      <dgm:t>
        <a:bodyPr/>
        <a:lstStyle/>
        <a:p>
          <a:endParaRPr lang="en-US"/>
        </a:p>
      </dgm:t>
    </dgm:pt>
    <dgm:pt modelId="{78F7AB9F-7196-E746-98FD-5C02FA60A7A4}" type="sibTrans" cxnId="{B7C93B40-2E2E-B045-9DA3-DBB5E1EC0140}">
      <dgm:prSet/>
      <dgm:spPr/>
      <dgm:t>
        <a:bodyPr/>
        <a:lstStyle/>
        <a:p>
          <a:endParaRPr lang="en-US"/>
        </a:p>
      </dgm:t>
    </dgm:pt>
    <dgm:pt modelId="{6B7C980C-AE58-F945-BB95-AB973EF6A0CE}" type="pres">
      <dgm:prSet presAssocID="{97745D2F-1AC2-184C-85ED-D463C90F6BFD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2DB05B-DEC6-6D45-84CD-2F580F37A62D}" type="pres">
      <dgm:prSet presAssocID="{97745D2F-1AC2-184C-85ED-D463C90F6BFD}" presName="arrow" presStyleLbl="bgShp" presStyleIdx="0" presStyleCnt="1"/>
      <dgm:spPr/>
    </dgm:pt>
    <dgm:pt modelId="{D4E750A6-D612-DE41-8486-426948103863}" type="pres">
      <dgm:prSet presAssocID="{97745D2F-1AC2-184C-85ED-D463C90F6BFD}" presName="linearProcess" presStyleCnt="0"/>
      <dgm:spPr/>
    </dgm:pt>
    <dgm:pt modelId="{0DB1AD55-4288-3D45-BE54-B0C06D6ADC34}" type="pres">
      <dgm:prSet presAssocID="{34E19D18-AC96-5A4A-85FC-C3642C8E5AE3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4EA970-F912-5B44-8013-D099A4EC174B}" type="pres">
      <dgm:prSet presAssocID="{907271A4-6C01-1A4A-BF24-F398939A40DA}" presName="sibTrans" presStyleCnt="0"/>
      <dgm:spPr/>
    </dgm:pt>
    <dgm:pt modelId="{68EAF934-685D-4C4C-84E0-FBC70BABE67C}" type="pres">
      <dgm:prSet presAssocID="{2C0708F0-E5A2-5949-8EB6-F455853D4FBD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4CB734-CE36-E44E-A0E7-53475746000E}" type="pres">
      <dgm:prSet presAssocID="{AB428060-238F-0C4B-A37A-9C8E6A5FC10B}" presName="sibTrans" presStyleCnt="0"/>
      <dgm:spPr/>
    </dgm:pt>
    <dgm:pt modelId="{B7BC0E46-D76C-D349-B7DC-53A820D4F8F8}" type="pres">
      <dgm:prSet presAssocID="{AAF66759-01CC-D445-A8FE-686E78E6CECC}" presName="textNode" presStyleLbl="node1" presStyleIdx="2" presStyleCnt="6" custLinFactNeighborX="6833" custLinFactNeighborY="-104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6F21FB-D820-FE45-B934-64918F0A0F0A}" type="pres">
      <dgm:prSet presAssocID="{242879D1-01C3-ED4E-A5BF-C6F5A2C7B9FF}" presName="sibTrans" presStyleCnt="0"/>
      <dgm:spPr/>
    </dgm:pt>
    <dgm:pt modelId="{91AE5828-4988-164B-B249-1B7D6D95C8C4}" type="pres">
      <dgm:prSet presAssocID="{BFF69E5A-2CDF-344A-A454-3A8C854779BE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D81A81-0785-F64B-859F-6051F3B8AC96}" type="pres">
      <dgm:prSet presAssocID="{3F8945BB-A430-1E48-A595-93D369BCC9BE}" presName="sibTrans" presStyleCnt="0"/>
      <dgm:spPr/>
    </dgm:pt>
    <dgm:pt modelId="{25407CA6-92E8-E249-8234-CFD495F42534}" type="pres">
      <dgm:prSet presAssocID="{3146ADD7-DF7D-0E42-96E2-21EE9D2E79B7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906B5E-7169-8849-AC81-DDFDF8FCC2D0}" type="pres">
      <dgm:prSet presAssocID="{0ABC1DED-1B38-C547-B8FE-BBC2110E00C5}" presName="sibTrans" presStyleCnt="0"/>
      <dgm:spPr/>
    </dgm:pt>
    <dgm:pt modelId="{C62017BC-E788-C642-A6B7-FD6945BB6D02}" type="pres">
      <dgm:prSet presAssocID="{CDFD5733-3B3C-A54E-A715-DE981E33C51A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AB03A5-0EE1-0D41-8CCD-4EF3811247C6}" type="presOf" srcId="{34E19D18-AC96-5A4A-85FC-C3642C8E5AE3}" destId="{0DB1AD55-4288-3D45-BE54-B0C06D6ADC34}" srcOrd="0" destOrd="0" presId="urn:microsoft.com/office/officeart/2005/8/layout/hProcess9"/>
    <dgm:cxn modelId="{C0708D2F-4FC8-1149-8074-DE9D2C2D8BC8}" type="presOf" srcId="{CDFD5733-3B3C-A54E-A715-DE981E33C51A}" destId="{C62017BC-E788-C642-A6B7-FD6945BB6D02}" srcOrd="0" destOrd="0" presId="urn:microsoft.com/office/officeart/2005/8/layout/hProcess9"/>
    <dgm:cxn modelId="{2C9B69AA-F394-534B-B17D-2C1BFA95D35C}" srcId="{97745D2F-1AC2-184C-85ED-D463C90F6BFD}" destId="{AAF66759-01CC-D445-A8FE-686E78E6CECC}" srcOrd="2" destOrd="0" parTransId="{BFAF88D6-DB97-544E-8D25-438E88DFA6D9}" sibTransId="{242879D1-01C3-ED4E-A5BF-C6F5A2C7B9FF}"/>
    <dgm:cxn modelId="{B7B2E2E5-31B8-DA4B-B5F3-05E8D0F41299}" srcId="{97745D2F-1AC2-184C-85ED-D463C90F6BFD}" destId="{3146ADD7-DF7D-0E42-96E2-21EE9D2E79B7}" srcOrd="4" destOrd="0" parTransId="{09FDEA63-C3E9-3442-96C2-C102C6545C7B}" sibTransId="{0ABC1DED-1B38-C547-B8FE-BBC2110E00C5}"/>
    <dgm:cxn modelId="{B7C93B40-2E2E-B045-9DA3-DBB5E1EC0140}" srcId="{97745D2F-1AC2-184C-85ED-D463C90F6BFD}" destId="{CDFD5733-3B3C-A54E-A715-DE981E33C51A}" srcOrd="5" destOrd="0" parTransId="{443515CF-3A91-0940-922F-E699A9DD6092}" sibTransId="{78F7AB9F-7196-E746-98FD-5C02FA60A7A4}"/>
    <dgm:cxn modelId="{7D6ABD19-6CCB-AF47-BE56-4236BE088C4A}" type="presOf" srcId="{BFF69E5A-2CDF-344A-A454-3A8C854779BE}" destId="{91AE5828-4988-164B-B249-1B7D6D95C8C4}" srcOrd="0" destOrd="0" presId="urn:microsoft.com/office/officeart/2005/8/layout/hProcess9"/>
    <dgm:cxn modelId="{7B9DCE0D-851F-C14E-8D2B-44C43E5DC627}" srcId="{97745D2F-1AC2-184C-85ED-D463C90F6BFD}" destId="{BFF69E5A-2CDF-344A-A454-3A8C854779BE}" srcOrd="3" destOrd="0" parTransId="{FAE85476-34AA-C240-B6C8-9D4CD9746DB0}" sibTransId="{3F8945BB-A430-1E48-A595-93D369BCC9BE}"/>
    <dgm:cxn modelId="{7CEB009F-AA50-DB4A-AE5C-8F4287DB4534}" type="presOf" srcId="{3146ADD7-DF7D-0E42-96E2-21EE9D2E79B7}" destId="{25407CA6-92E8-E249-8234-CFD495F42534}" srcOrd="0" destOrd="0" presId="urn:microsoft.com/office/officeart/2005/8/layout/hProcess9"/>
    <dgm:cxn modelId="{EDEF15BC-3311-CD42-A4D8-EC6EA90DA07A}" srcId="{97745D2F-1AC2-184C-85ED-D463C90F6BFD}" destId="{34E19D18-AC96-5A4A-85FC-C3642C8E5AE3}" srcOrd="0" destOrd="0" parTransId="{E3A9548F-5FAC-224B-9C21-CE980A6E9987}" sibTransId="{907271A4-6C01-1A4A-BF24-F398939A40DA}"/>
    <dgm:cxn modelId="{76D4FB95-DA6D-804D-868A-B7C3538730F3}" srcId="{97745D2F-1AC2-184C-85ED-D463C90F6BFD}" destId="{2C0708F0-E5A2-5949-8EB6-F455853D4FBD}" srcOrd="1" destOrd="0" parTransId="{E73E06A4-B239-424B-864B-F6DB397CDA0C}" sibTransId="{AB428060-238F-0C4B-A37A-9C8E6A5FC10B}"/>
    <dgm:cxn modelId="{30C933E2-1169-4748-BAB1-A4B816D6BE9B}" type="presOf" srcId="{2C0708F0-E5A2-5949-8EB6-F455853D4FBD}" destId="{68EAF934-685D-4C4C-84E0-FBC70BABE67C}" srcOrd="0" destOrd="0" presId="urn:microsoft.com/office/officeart/2005/8/layout/hProcess9"/>
    <dgm:cxn modelId="{B6AB90C4-43EB-5043-867B-5C21CE58CD7A}" type="presOf" srcId="{AAF66759-01CC-D445-A8FE-686E78E6CECC}" destId="{B7BC0E46-D76C-D349-B7DC-53A820D4F8F8}" srcOrd="0" destOrd="0" presId="urn:microsoft.com/office/officeart/2005/8/layout/hProcess9"/>
    <dgm:cxn modelId="{7589E922-9E19-724E-8DFA-9714D11AA481}" type="presOf" srcId="{97745D2F-1AC2-184C-85ED-D463C90F6BFD}" destId="{6B7C980C-AE58-F945-BB95-AB973EF6A0CE}" srcOrd="0" destOrd="0" presId="urn:microsoft.com/office/officeart/2005/8/layout/hProcess9"/>
    <dgm:cxn modelId="{99750A84-41D6-1D4E-807C-E0C3607F5944}" type="presParOf" srcId="{6B7C980C-AE58-F945-BB95-AB973EF6A0CE}" destId="{172DB05B-DEC6-6D45-84CD-2F580F37A62D}" srcOrd="0" destOrd="0" presId="urn:microsoft.com/office/officeart/2005/8/layout/hProcess9"/>
    <dgm:cxn modelId="{340301C7-BA46-5F47-852F-0AB788974187}" type="presParOf" srcId="{6B7C980C-AE58-F945-BB95-AB973EF6A0CE}" destId="{D4E750A6-D612-DE41-8486-426948103863}" srcOrd="1" destOrd="0" presId="urn:microsoft.com/office/officeart/2005/8/layout/hProcess9"/>
    <dgm:cxn modelId="{67D4C75F-A763-E048-9970-82E11E299561}" type="presParOf" srcId="{D4E750A6-D612-DE41-8486-426948103863}" destId="{0DB1AD55-4288-3D45-BE54-B0C06D6ADC34}" srcOrd="0" destOrd="0" presId="urn:microsoft.com/office/officeart/2005/8/layout/hProcess9"/>
    <dgm:cxn modelId="{A515FAFD-303A-5A40-8387-C339024A9EB9}" type="presParOf" srcId="{D4E750A6-D612-DE41-8486-426948103863}" destId="{474EA970-F912-5B44-8013-D099A4EC174B}" srcOrd="1" destOrd="0" presId="urn:microsoft.com/office/officeart/2005/8/layout/hProcess9"/>
    <dgm:cxn modelId="{DBE9F87F-863F-C047-B951-72C051F9117A}" type="presParOf" srcId="{D4E750A6-D612-DE41-8486-426948103863}" destId="{68EAF934-685D-4C4C-84E0-FBC70BABE67C}" srcOrd="2" destOrd="0" presId="urn:microsoft.com/office/officeart/2005/8/layout/hProcess9"/>
    <dgm:cxn modelId="{299689B9-0657-A543-839A-99A44905BD00}" type="presParOf" srcId="{D4E750A6-D612-DE41-8486-426948103863}" destId="{434CB734-CE36-E44E-A0E7-53475746000E}" srcOrd="3" destOrd="0" presId="urn:microsoft.com/office/officeart/2005/8/layout/hProcess9"/>
    <dgm:cxn modelId="{895240F7-9A86-E14F-A559-02D2645237B9}" type="presParOf" srcId="{D4E750A6-D612-DE41-8486-426948103863}" destId="{B7BC0E46-D76C-D349-B7DC-53A820D4F8F8}" srcOrd="4" destOrd="0" presId="urn:microsoft.com/office/officeart/2005/8/layout/hProcess9"/>
    <dgm:cxn modelId="{9C98782C-025A-8943-93FE-0B13DFCAF55D}" type="presParOf" srcId="{D4E750A6-D612-DE41-8486-426948103863}" destId="{586F21FB-D820-FE45-B934-64918F0A0F0A}" srcOrd="5" destOrd="0" presId="urn:microsoft.com/office/officeart/2005/8/layout/hProcess9"/>
    <dgm:cxn modelId="{027C62A7-0943-4849-B467-E99EAD348417}" type="presParOf" srcId="{D4E750A6-D612-DE41-8486-426948103863}" destId="{91AE5828-4988-164B-B249-1B7D6D95C8C4}" srcOrd="6" destOrd="0" presId="urn:microsoft.com/office/officeart/2005/8/layout/hProcess9"/>
    <dgm:cxn modelId="{4DDCD897-C3A4-404D-B78A-77D5F93E62C5}" type="presParOf" srcId="{D4E750A6-D612-DE41-8486-426948103863}" destId="{95D81A81-0785-F64B-859F-6051F3B8AC96}" srcOrd="7" destOrd="0" presId="urn:microsoft.com/office/officeart/2005/8/layout/hProcess9"/>
    <dgm:cxn modelId="{9D3FEB90-9DF0-E642-B1F6-537C55B8E127}" type="presParOf" srcId="{D4E750A6-D612-DE41-8486-426948103863}" destId="{25407CA6-92E8-E249-8234-CFD495F42534}" srcOrd="8" destOrd="0" presId="urn:microsoft.com/office/officeart/2005/8/layout/hProcess9"/>
    <dgm:cxn modelId="{80779AA0-4182-4F46-8D58-F2D9C190EC97}" type="presParOf" srcId="{D4E750A6-D612-DE41-8486-426948103863}" destId="{D7906B5E-7169-8849-AC81-DDFDF8FCC2D0}" srcOrd="9" destOrd="0" presId="urn:microsoft.com/office/officeart/2005/8/layout/hProcess9"/>
    <dgm:cxn modelId="{0C7DE186-812E-554D-96B5-411721451B34}" type="presParOf" srcId="{D4E750A6-D612-DE41-8486-426948103863}" destId="{C62017BC-E788-C642-A6B7-FD6945BB6D02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286500" cy="1717407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Complete, final editing ongoing, </a:t>
          </a:r>
          <a:r>
            <a:rPr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presented in the SPC In March 2012 (Daniel Schulte)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1385650" y="0"/>
        <a:ext cx="4900849" cy="1717407"/>
      </dsp:txXfrm>
    </dsp:sp>
    <dsp:sp modelId="{66D6C40F-4E7A-744C-90B0-5757C1146A18}">
      <dsp:nvSpPr>
        <dsp:cNvPr id="0" name=""/>
        <dsp:cNvSpPr/>
      </dsp:nvSpPr>
      <dsp:spPr>
        <a:xfrm>
          <a:off x="128350" y="226875"/>
          <a:ext cx="1257300" cy="12636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845758"/>
          <a:ext cx="6286500" cy="1654156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</a:t>
          </a:r>
          <a:r>
            <a:rPr kumimoji="1"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presented in SPC in December 2011 (Lucie </a:t>
          </a:r>
          <a:r>
            <a:rPr kumimoji="1" lang="en-US" sz="1200" kern="1200" dirty="0" err="1" smtClean="0">
              <a:solidFill>
                <a:srgbClr val="FF0000"/>
              </a:solidFill>
              <a:latin typeface="Calibri"/>
              <a:cs typeface="Calibri"/>
            </a:rPr>
            <a:t>Linssen</a:t>
          </a:r>
          <a:r>
            <a:rPr kumimoji="1"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http://lcd.web.cern.ch/LCD/CDR/CDR.html#Overview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385650" y="1845758"/>
        <a:ext cx="4900849" cy="1654156"/>
      </dsp:txXfrm>
    </dsp:sp>
    <dsp:sp modelId="{46DB63EA-232D-0246-9538-1772A3005692}">
      <dsp:nvSpPr>
        <dsp:cNvPr id="0" name=""/>
        <dsp:cNvSpPr/>
      </dsp:nvSpPr>
      <dsp:spPr>
        <a:xfrm>
          <a:off x="128350" y="2045525"/>
          <a:ext cx="1257300" cy="125462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628265"/>
          <a:ext cx="6286500" cy="128350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Summer 2012: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Ready for the European Strategy Open Meeting </a:t>
          </a:r>
          <a:endParaRPr lang="en-US" sz="1200" kern="1200" dirty="0">
            <a:solidFill>
              <a:srgbClr val="000000"/>
            </a:solidFill>
          </a:endParaRPr>
        </a:p>
      </dsp:txBody>
      <dsp:txXfrm>
        <a:off x="1385650" y="3628265"/>
        <a:ext cx="4900849" cy="1283505"/>
      </dsp:txXfrm>
    </dsp:sp>
    <dsp:sp modelId="{F6452A1B-6DA8-3F40-8E77-EAD55F03D176}">
      <dsp:nvSpPr>
        <dsp:cNvPr id="0" name=""/>
        <dsp:cNvSpPr/>
      </dsp:nvSpPr>
      <dsp:spPr>
        <a:xfrm>
          <a:off x="128350" y="3756615"/>
          <a:ext cx="1257300" cy="102680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286500" cy="1704567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Complete, final editing ongoing, </a:t>
          </a:r>
          <a:r>
            <a:rPr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presented in the SPC In March 2012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1384690" y="0"/>
        <a:ext cx="4901809" cy="1704567"/>
      </dsp:txXfrm>
    </dsp:sp>
    <dsp:sp modelId="{66D6C40F-4E7A-744C-90B0-5757C1146A18}">
      <dsp:nvSpPr>
        <dsp:cNvPr id="0" name=""/>
        <dsp:cNvSpPr/>
      </dsp:nvSpPr>
      <dsp:spPr>
        <a:xfrm>
          <a:off x="127390" y="225178"/>
          <a:ext cx="1257300" cy="125420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831958"/>
          <a:ext cx="6286500" cy="1679547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</a:t>
          </a:r>
          <a:r>
            <a:rPr kumimoji="1"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presented in SPC in December 2011 (Lucie </a:t>
          </a:r>
          <a:r>
            <a:rPr kumimoji="1" lang="en-US" sz="1200" kern="1200" dirty="0" err="1" smtClean="0">
              <a:solidFill>
                <a:srgbClr val="FF0000"/>
              </a:solidFill>
              <a:latin typeface="Calibri"/>
              <a:cs typeface="Calibri"/>
            </a:rPr>
            <a:t>Linssen</a:t>
          </a:r>
          <a:r>
            <a:rPr kumimoji="1"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http://lcd.web.cern.ch/LCD/CDR/CDR.html#Overview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384690" y="1831958"/>
        <a:ext cx="4901809" cy="1679547"/>
      </dsp:txXfrm>
    </dsp:sp>
    <dsp:sp modelId="{46DB63EA-232D-0246-9538-1772A3005692}">
      <dsp:nvSpPr>
        <dsp:cNvPr id="0" name=""/>
        <dsp:cNvSpPr/>
      </dsp:nvSpPr>
      <dsp:spPr>
        <a:xfrm>
          <a:off x="127390" y="2049111"/>
          <a:ext cx="1257300" cy="124524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638896"/>
          <a:ext cx="6286500" cy="127390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</a:t>
          </a:r>
          <a:r>
            <a:rPr lang="en-US" sz="1200" kern="1200" dirty="0" smtClean="0">
              <a:solidFill>
                <a:srgbClr val="FF0000"/>
              </a:solidFill>
              <a:latin typeface="Calibri"/>
              <a:cs typeface="Calibri"/>
            </a:rPr>
            <a:t>Summer 2012: 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Ready for the European Strategy Open Meeting </a:t>
          </a:r>
          <a:endParaRPr lang="en-US" sz="1200" kern="1200" dirty="0">
            <a:solidFill>
              <a:srgbClr val="000000"/>
            </a:solidFill>
          </a:endParaRPr>
        </a:p>
      </dsp:txBody>
      <dsp:txXfrm>
        <a:off x="1384690" y="3638896"/>
        <a:ext cx="4901809" cy="1273909"/>
      </dsp:txXfrm>
    </dsp:sp>
    <dsp:sp modelId="{F6452A1B-6DA8-3F40-8E77-EAD55F03D176}">
      <dsp:nvSpPr>
        <dsp:cNvPr id="0" name=""/>
        <dsp:cNvSpPr/>
      </dsp:nvSpPr>
      <dsp:spPr>
        <a:xfrm>
          <a:off x="127390" y="3766287"/>
          <a:ext cx="1257300" cy="101912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D86523-2AF0-1C48-A0CC-DA9A6A91DBA3}">
      <dsp:nvSpPr>
        <dsp:cNvPr id="0" name=""/>
        <dsp:cNvSpPr/>
      </dsp:nvSpPr>
      <dsp:spPr>
        <a:xfrm>
          <a:off x="0" y="0"/>
          <a:ext cx="6286500" cy="1768769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1:  The CLIC accelerator and site facilities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H.Schmickler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CLIC concept with exploration over multi-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energy range up to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Feasibility study of CLIC parameters optimized at 3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(most demanding) 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Consider also 500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GeV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, and intermediate energy range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Complete, final editing ongoing, presented in the SPC In March 2012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1"/>
            </a:rPr>
            <a:t>http://project-clic-cdr.web.cern.ch/project-CLIC-CDR/</a:t>
          </a:r>
          <a:endParaRPr lang="en-US" sz="12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1389489" y="0"/>
        <a:ext cx="4897010" cy="1768769"/>
      </dsp:txXfrm>
    </dsp:sp>
    <dsp:sp modelId="{66D6C40F-4E7A-744C-90B0-5757C1146A18}">
      <dsp:nvSpPr>
        <dsp:cNvPr id="0" name=""/>
        <dsp:cNvSpPr/>
      </dsp:nvSpPr>
      <dsp:spPr>
        <a:xfrm>
          <a:off x="132189" y="233660"/>
          <a:ext cx="1257300" cy="1301449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CFFD36-F990-8D4D-865E-42483C0B720F}">
      <dsp:nvSpPr>
        <dsp:cNvPr id="0" name=""/>
        <dsp:cNvSpPr/>
      </dsp:nvSpPr>
      <dsp:spPr>
        <a:xfrm>
          <a:off x="0" y="1900958"/>
          <a:ext cx="6286500" cy="1557451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2: Physics and detectors at CLIC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L.Linssen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Physics at a multi-</a:t>
          </a:r>
          <a:r>
            <a:rPr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TeV</a:t>
          </a: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 CLIC machine can be measured with high precision,   despite challenging background conditions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External review procedure in October 2011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Completed and ready for print end 2011, presented in SPC in December 2011 (Lucie </a:t>
          </a:r>
          <a:r>
            <a:rPr kumimoji="1" lang="en-US" sz="1200" kern="1200" dirty="0" err="1" smtClean="0">
              <a:solidFill>
                <a:srgbClr val="000000"/>
              </a:solidFill>
              <a:latin typeface="Calibri"/>
              <a:cs typeface="Calibri"/>
            </a:rPr>
            <a:t>Linssen</a:t>
          </a: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)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  <a:hlinkClick xmlns:r="http://schemas.openxmlformats.org/officeDocument/2006/relationships" r:id="rId3"/>
            </a:rPr>
            <a:t>http://lcd.web.cern.ch/LCD/CDR/CDR.html#Overview</a:t>
          </a:r>
          <a:endParaRPr kumimoji="1" lang="en-US" sz="1200" kern="1200" dirty="0" smtClean="0">
            <a:solidFill>
              <a:srgbClr val="000000"/>
            </a:solidFill>
            <a:latin typeface="Calibri"/>
            <a:cs typeface="Calibri"/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>
            <a:solidFill>
              <a:srgbClr val="000000"/>
            </a:solidFill>
          </a:endParaRPr>
        </a:p>
      </dsp:txBody>
      <dsp:txXfrm>
        <a:off x="1389489" y="1900958"/>
        <a:ext cx="4897010" cy="1557451"/>
      </dsp:txXfrm>
    </dsp:sp>
    <dsp:sp modelId="{46DB63EA-232D-0246-9538-1772A3005692}">
      <dsp:nvSpPr>
        <dsp:cNvPr id="0" name=""/>
        <dsp:cNvSpPr/>
      </dsp:nvSpPr>
      <dsp:spPr>
        <a:xfrm>
          <a:off x="132189" y="2033612"/>
          <a:ext cx="1257300" cy="1292143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D1F9B71-3108-654D-AFD4-DDD52913058E}">
      <dsp:nvSpPr>
        <dsp:cNvPr id="0" name=""/>
        <dsp:cNvSpPr/>
      </dsp:nvSpPr>
      <dsp:spPr>
        <a:xfrm>
          <a:off x="0" y="3590599"/>
          <a:ext cx="6286500" cy="132189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Vol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 3:  “CLIC study summary” (</a:t>
          </a:r>
          <a:r>
            <a:rPr kumimoji="1"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S.Stapnes</a:t>
          </a:r>
          <a:r>
            <a:rPr kumimoji="1"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)</a:t>
          </a:r>
        </a:p>
        <a:p>
          <a:pPr marL="88900" lvl="0" indent="-8890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Summary and available for the European Strategy process, including possible implementation stages for a CLIC machine as well as costing and cost-drives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Proposing objectives and work plan of post CDR phase (2012-16)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rgbClr val="000000"/>
              </a:solidFill>
              <a:latin typeface="Calibri"/>
              <a:cs typeface="Calibri"/>
            </a:rPr>
            <a:t>- Summer 2012: Ready for the European Strategy Open Meeting </a:t>
          </a:r>
          <a:endParaRPr lang="en-US" sz="1200" kern="1200" dirty="0">
            <a:solidFill>
              <a:srgbClr val="000000"/>
            </a:solidFill>
          </a:endParaRPr>
        </a:p>
      </dsp:txBody>
      <dsp:txXfrm>
        <a:off x="1389489" y="3590599"/>
        <a:ext cx="4897010" cy="1321890"/>
      </dsp:txXfrm>
    </dsp:sp>
    <dsp:sp modelId="{F6452A1B-6DA8-3F40-8E77-EAD55F03D176}">
      <dsp:nvSpPr>
        <dsp:cNvPr id="0" name=""/>
        <dsp:cNvSpPr/>
      </dsp:nvSpPr>
      <dsp:spPr>
        <a:xfrm>
          <a:off x="132189" y="3722788"/>
          <a:ext cx="1257300" cy="105751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36A2BC-79EF-EA4E-8FB3-D690B8953628}">
      <dsp:nvSpPr>
        <dsp:cNvPr id="0" name=""/>
        <dsp:cNvSpPr/>
      </dsp:nvSpPr>
      <dsp:spPr>
        <a:xfrm>
          <a:off x="402111" y="0"/>
          <a:ext cx="3659865" cy="1549990"/>
        </a:xfrm>
        <a:prstGeom prst="rect">
          <a:avLst/>
        </a:prstGeom>
        <a:solidFill>
          <a:schemeClr val="bg1">
            <a:lumMod val="9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2890" tIns="53340" rIns="53340" bIns="53340" numCol="1" spcCol="1270" anchor="ctr" anchorCtr="0">
          <a:noAutofit/>
        </a:bodyPr>
        <a:lstStyle/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Physics - how do we build the optimal machine given a physics scenario (partly seen at LHC ?): </a:t>
          </a:r>
        </a:p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ea typeface="Calibri" pitchFamily="34" charset="0"/>
              <a:cs typeface="Calibri"/>
            </a:rPr>
            <a:t>Understand</a:t>
          </a:r>
          <a:r>
            <a:rPr lang="en-US" sz="1400" kern="1200" dirty="0" smtClean="0">
              <a:solidFill>
                <a:schemeClr val="tx1"/>
              </a:solidFill>
              <a:latin typeface="Calibri"/>
              <a:ea typeface="Calibri" pitchFamily="34" charset="0"/>
              <a:cs typeface="Calibri"/>
            </a:rPr>
            <a:t> the benefits of running close to thresholds versus at highest energy, and distribution of luminosities as function of energy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402111" y="0"/>
        <a:ext cx="3659865" cy="1549990"/>
      </dsp:txXfrm>
    </dsp:sp>
    <dsp:sp modelId="{6091F8F6-71BE-364B-B25B-E1DB8498BF00}">
      <dsp:nvSpPr>
        <dsp:cNvPr id="0" name=""/>
        <dsp:cNvSpPr/>
      </dsp:nvSpPr>
      <dsp:spPr>
        <a:xfrm>
          <a:off x="90143" y="0"/>
          <a:ext cx="1234144" cy="1167128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A015673-C08C-464F-999E-884CC81F9F7B}">
      <dsp:nvSpPr>
        <dsp:cNvPr id="0" name=""/>
        <dsp:cNvSpPr/>
      </dsp:nvSpPr>
      <dsp:spPr>
        <a:xfrm>
          <a:off x="4488005" y="0"/>
          <a:ext cx="3791970" cy="1514988"/>
        </a:xfrm>
        <a:prstGeom prst="rect">
          <a:avLst/>
        </a:prstGeom>
        <a:solidFill>
          <a:schemeClr val="bg1">
            <a:lumMod val="9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2890" tIns="53340" rIns="53340" bIns="53340" numCol="1" spcCol="1270" anchor="ctr" anchorCtr="0">
          <a:noAutofit/>
        </a:bodyPr>
        <a:lstStyle/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Construction scenario (and approval scenario):</a:t>
          </a:r>
        </a:p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Calibri"/>
              <a:ea typeface="Calibri" pitchFamily="34" charset="0"/>
              <a:cs typeface="Calibri"/>
            </a:rPr>
            <a:t>Explore how we in practice will do the tunneling and productions/installation/movement of parts in a multistage approach ? Environmental impact study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4488005" y="0"/>
        <a:ext cx="3791970" cy="1514988"/>
      </dsp:txXfrm>
    </dsp:sp>
    <dsp:sp modelId="{8D0CDEE2-9291-CF41-8566-260E9E6B1F25}">
      <dsp:nvSpPr>
        <dsp:cNvPr id="0" name=""/>
        <dsp:cNvSpPr/>
      </dsp:nvSpPr>
      <dsp:spPr>
        <a:xfrm>
          <a:off x="4173546" y="0"/>
          <a:ext cx="1242213" cy="1167128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55DB5BB-E6F7-1A4F-93C2-27AF58217B38}">
      <dsp:nvSpPr>
        <dsp:cNvPr id="0" name=""/>
        <dsp:cNvSpPr/>
      </dsp:nvSpPr>
      <dsp:spPr>
        <a:xfrm>
          <a:off x="335400" y="1784831"/>
          <a:ext cx="3734419" cy="984700"/>
        </a:xfrm>
        <a:prstGeom prst="rect">
          <a:avLst/>
        </a:prstGeom>
        <a:solidFill>
          <a:schemeClr val="bg1">
            <a:lumMod val="9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2890" tIns="53340" rIns="53340" bIns="53340" numCol="1" spcCol="1270" anchor="ctr" anchorCtr="0">
          <a:noAutofit/>
        </a:bodyPr>
        <a:lstStyle/>
        <a:p>
          <a:pPr marL="1778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Costs - Initial machine plus energy upgrade: External cost review 21-22.2.2012, costs will be discussed in volume 3 of the CDR  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335400" y="1784831"/>
        <a:ext cx="3734419" cy="984700"/>
      </dsp:txXfrm>
    </dsp:sp>
    <dsp:sp modelId="{E2BCEB77-EC25-3C43-956B-2A76C871A167}">
      <dsp:nvSpPr>
        <dsp:cNvPr id="0" name=""/>
        <dsp:cNvSpPr/>
      </dsp:nvSpPr>
      <dsp:spPr>
        <a:xfrm>
          <a:off x="28455" y="1676244"/>
          <a:ext cx="993584" cy="936095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38100" cap="flat" cmpd="sng" algn="ctr">
          <a:solidFill>
            <a:schemeClr val="tx1">
              <a:alpha val="4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0AF0BB2-1698-1A4A-B483-2FE0DB34B27E}">
      <dsp:nvSpPr>
        <dsp:cNvPr id="0" name=""/>
        <dsp:cNvSpPr/>
      </dsp:nvSpPr>
      <dsp:spPr>
        <a:xfrm>
          <a:off x="4497678" y="1629141"/>
          <a:ext cx="3795065" cy="1669782"/>
        </a:xfrm>
        <a:prstGeom prst="rect">
          <a:avLst/>
        </a:prstGeom>
        <a:solidFill>
          <a:schemeClr val="bg1">
            <a:lumMod val="9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2890" tIns="53340" rIns="53340" bIns="53340" numCol="1" spcCol="1270" anchor="t" anchorCtr="0">
          <a:noAutofit/>
        </a:bodyPr>
        <a:lstStyle/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Power and energy development. </a:t>
          </a:r>
        </a:p>
        <a:p>
          <a:pPr marL="2667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Have started to work on energy estimates (not only max power at max luminosity and the highest energy) based on running scenarios and power on/off/standby estimates</a:t>
          </a:r>
          <a:endParaRPr lang="en-US" sz="1400" kern="1200" dirty="0">
            <a:solidFill>
              <a:srgbClr val="000000"/>
            </a:solidFill>
            <a:latin typeface="Calibri"/>
            <a:cs typeface="Calibri"/>
          </a:endParaRPr>
        </a:p>
      </dsp:txBody>
      <dsp:txXfrm>
        <a:off x="4497678" y="1629141"/>
        <a:ext cx="3795065" cy="1669782"/>
      </dsp:txXfrm>
    </dsp:sp>
    <dsp:sp modelId="{703A5529-35D9-0C41-AED4-4CF880567563}">
      <dsp:nvSpPr>
        <dsp:cNvPr id="0" name=""/>
        <dsp:cNvSpPr/>
      </dsp:nvSpPr>
      <dsp:spPr>
        <a:xfrm>
          <a:off x="4127127" y="1579527"/>
          <a:ext cx="1300118" cy="1376639"/>
        </a:xfrm>
        <a:prstGeom prst="rect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3175" cap="flat" cmpd="sng" algn="ctr">
          <a:solidFill>
            <a:schemeClr val="tx1">
              <a:alpha val="3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948FE7A-3CB3-264A-8968-2EBDEDA47D69}">
      <dsp:nvSpPr>
        <dsp:cNvPr id="0" name=""/>
        <dsp:cNvSpPr/>
      </dsp:nvSpPr>
      <dsp:spPr>
        <a:xfrm>
          <a:off x="1952230" y="3626915"/>
          <a:ext cx="4630560" cy="1493101"/>
        </a:xfrm>
        <a:prstGeom prst="rect">
          <a:avLst/>
        </a:prstGeom>
        <a:solidFill>
          <a:schemeClr val="bg1">
            <a:lumMod val="9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2890" tIns="53340" rIns="53340" bIns="53340" numCol="1" spcCol="1270" anchor="t" anchorCtr="0">
          <a:noAutofit/>
        </a:bodyPr>
        <a:lstStyle/>
        <a:p>
          <a:pPr marL="1778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Timescale/lifecycle for project re-defined: Buildup of drive beam (CLIC zero), stage one – physics, more stages/extensions</a:t>
          </a:r>
        </a:p>
        <a:p>
          <a:pPr marL="1778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Parameters: energy steps and scans, inst. and int. luminosities, commissioning and </a:t>
          </a:r>
          <a:r>
            <a:rPr lang="en-US" sz="1400" kern="1200" dirty="0" err="1" smtClean="0">
              <a:solidFill>
                <a:srgbClr val="000000"/>
              </a:solidFill>
              <a:latin typeface="Calibri"/>
              <a:cs typeface="Calibri"/>
            </a:rPr>
            <a:t>lum</a:t>
          </a:r>
          <a:r>
            <a:rPr lang="en-US" sz="1400" kern="1200" dirty="0" smtClean="0">
              <a:solidFill>
                <a:srgbClr val="000000"/>
              </a:solidFill>
              <a:latin typeface="Calibri"/>
              <a:cs typeface="Calibri"/>
            </a:rPr>
            <a:t>. ramp up times.</a:t>
          </a:r>
        </a:p>
        <a:p>
          <a:pPr marL="17780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 dirty="0" smtClean="0">
            <a:solidFill>
              <a:srgbClr val="000000"/>
            </a:solidFill>
            <a:latin typeface="Calibri"/>
            <a:cs typeface="Calibri"/>
          </a:endParaRPr>
        </a:p>
      </dsp:txBody>
      <dsp:txXfrm>
        <a:off x="1952230" y="3626915"/>
        <a:ext cx="4630560" cy="1493101"/>
      </dsp:txXfrm>
    </dsp:sp>
    <dsp:sp modelId="{D4000587-0FCE-C846-A33E-59790E02DC36}">
      <dsp:nvSpPr>
        <dsp:cNvPr id="0" name=""/>
        <dsp:cNvSpPr/>
      </dsp:nvSpPr>
      <dsp:spPr>
        <a:xfrm>
          <a:off x="580077" y="3337356"/>
          <a:ext cx="2140700" cy="1628925"/>
        </a:xfrm>
        <a:prstGeom prst="rect">
          <a:avLst/>
        </a:prstGeom>
        <a:blipFill rotWithShape="1">
          <a:blip xmlns:r="http://schemas.openxmlformats.org/officeDocument/2006/relationships" r:embed="rId5"/>
          <a:stretch>
            <a:fillRect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E5A817-57C2-F740-AABF-5F22852304C7}">
      <dsp:nvSpPr>
        <dsp:cNvPr id="0" name=""/>
        <dsp:cNvSpPr/>
      </dsp:nvSpPr>
      <dsp:spPr>
        <a:xfrm>
          <a:off x="0" y="0"/>
          <a:ext cx="6096000" cy="193476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  <a:latin typeface="Calibri"/>
              <a:cs typeface="Calibri"/>
            </a:rPr>
            <a:t>Define the scope, strategy and cost of the project implementation. 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  <a:latin typeface="Calibri"/>
              <a:cs typeface="Calibri"/>
            </a:rPr>
            <a:t>Main input: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  <a:latin typeface="Calibri"/>
              <a:cs typeface="Calibri"/>
            </a:rPr>
            <a:t>The evolution of the physics findings at LHC and other relevant data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  <a:latin typeface="Calibri"/>
              <a:cs typeface="Calibri"/>
            </a:rPr>
            <a:t>Findings from the CDR and further studies, in particular concerning minimization of the technical risks, cost, power as well as the site implementation.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  <a:latin typeface="Calibri"/>
              <a:cs typeface="Calibri"/>
            </a:rPr>
            <a:t>A Governance Model as developed with partners.</a:t>
          </a:r>
          <a:endParaRPr lang="en-US" sz="1300" kern="1200" dirty="0">
            <a:solidFill>
              <a:srgbClr val="000000"/>
            </a:solidFill>
          </a:endParaRPr>
        </a:p>
      </dsp:txBody>
      <dsp:txXfrm>
        <a:off x="1412676" y="0"/>
        <a:ext cx="4683323" cy="1934765"/>
      </dsp:txXfrm>
    </dsp:sp>
    <dsp:sp modelId="{C60FA849-9B66-F64E-B944-26DB0E61B66E}">
      <dsp:nvSpPr>
        <dsp:cNvPr id="0" name=""/>
        <dsp:cNvSpPr/>
      </dsp:nvSpPr>
      <dsp:spPr>
        <a:xfrm>
          <a:off x="117252" y="347267"/>
          <a:ext cx="1219200" cy="1240231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1BCB183-F540-B846-A767-8BABC2AA70C4}">
      <dsp:nvSpPr>
        <dsp:cNvPr id="0" name=""/>
        <dsp:cNvSpPr/>
      </dsp:nvSpPr>
      <dsp:spPr>
        <a:xfrm>
          <a:off x="0" y="2128242"/>
          <a:ext cx="6096000" cy="193476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Define and keep an up-to-date optimized overall baseline design that can achieve the scope within a reasonable schedule, budget and risk. 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Beyond beam line design, the energy and luminosity of the machine, key studies will address stability and alignment, timing and phasing, stray fields and dynamic vacuum including collective effects. 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Other studies will address failure modes and operation issues.</a:t>
          </a:r>
        </a:p>
      </dsp:txBody>
      <dsp:txXfrm>
        <a:off x="1412676" y="2128242"/>
        <a:ext cx="4683323" cy="1934765"/>
      </dsp:txXfrm>
    </dsp:sp>
    <dsp:sp modelId="{1408A355-6D71-2A45-A3AD-A9E08F5A4EDC}">
      <dsp:nvSpPr>
        <dsp:cNvPr id="0" name=""/>
        <dsp:cNvSpPr/>
      </dsp:nvSpPr>
      <dsp:spPr>
        <a:xfrm>
          <a:off x="116947" y="2444746"/>
          <a:ext cx="1219200" cy="130175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C2EC26-31F3-FE43-91B8-FD366F0DE27B}">
      <dsp:nvSpPr>
        <dsp:cNvPr id="0" name=""/>
        <dsp:cNvSpPr/>
      </dsp:nvSpPr>
      <dsp:spPr>
        <a:xfrm>
          <a:off x="0" y="0"/>
          <a:ext cx="7132737" cy="206925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Identify and carry out system tests and programs to address the key performance and operation goals and mitigate risks associated to the project implementation.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The priorities are the measurements in: CTF3+, ATF and related to the CLIC Zero Injector</a:t>
          </a:r>
          <a:r>
            <a:rPr kumimoji="0" lang="en-US" sz="1300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 addressing the issues of drive-beam stability, RF power generation and two beam acceleration, as well as the beam delivery system. 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T</a:t>
          </a: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</a:rPr>
            <a:t>echnical work-packages and studies addressing system performance parameters</a:t>
          </a:r>
        </a:p>
      </dsp:txBody>
      <dsp:txXfrm>
        <a:off x="1759465" y="0"/>
        <a:ext cx="5373271" cy="2069255"/>
      </dsp:txXfrm>
    </dsp:sp>
    <dsp:sp modelId="{F83A2049-2D85-9449-9205-F39AFDFD9E76}">
      <dsp:nvSpPr>
        <dsp:cNvPr id="0" name=""/>
        <dsp:cNvSpPr/>
      </dsp:nvSpPr>
      <dsp:spPr>
        <a:xfrm>
          <a:off x="205955" y="328973"/>
          <a:ext cx="1426547" cy="141130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CE5A817-57C2-F740-AABF-5F22852304C7}">
      <dsp:nvSpPr>
        <dsp:cNvPr id="0" name=""/>
        <dsp:cNvSpPr/>
      </dsp:nvSpPr>
      <dsp:spPr>
        <a:xfrm>
          <a:off x="0" y="2404281"/>
          <a:ext cx="7132737" cy="1456518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Develop the technical design basis. i.e. move toward a technical design for crucial items of the machine and detectors, the MD interface, and the site. 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Priorities are the modulators/klystrons, module/structure development including testing facilities, and site studies.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en-US" sz="13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</a:rPr>
            <a:t>Technical work-packages providing input and interacting with all points above </a:t>
          </a:r>
          <a:endParaRPr lang="en-US" sz="1300" kern="1200" dirty="0">
            <a:solidFill>
              <a:srgbClr val="000000"/>
            </a:solidFill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000" kern="1200" dirty="0"/>
        </a:p>
      </dsp:txBody>
      <dsp:txXfrm>
        <a:off x="1759465" y="2404281"/>
        <a:ext cx="5373271" cy="1456518"/>
      </dsp:txXfrm>
    </dsp:sp>
    <dsp:sp modelId="{C60FA849-9B66-F64E-B944-26DB0E61B66E}">
      <dsp:nvSpPr>
        <dsp:cNvPr id="0" name=""/>
        <dsp:cNvSpPr/>
      </dsp:nvSpPr>
      <dsp:spPr>
        <a:xfrm>
          <a:off x="231348" y="2526306"/>
          <a:ext cx="1426547" cy="120825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2DB05B-DEC6-6D45-84CD-2F580F37A62D}">
      <dsp:nvSpPr>
        <dsp:cNvPr id="0" name=""/>
        <dsp:cNvSpPr/>
      </dsp:nvSpPr>
      <dsp:spPr>
        <a:xfrm>
          <a:off x="634999" y="0"/>
          <a:ext cx="7196666" cy="231422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B1AD55-4288-3D45-BE54-B0C06D6ADC34}">
      <dsp:nvSpPr>
        <dsp:cNvPr id="0" name=""/>
        <dsp:cNvSpPr/>
      </dsp:nvSpPr>
      <dsp:spPr>
        <a:xfrm>
          <a:off x="103" y="694266"/>
          <a:ext cx="1238994" cy="925689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Sources (common working group on  positron generation)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5291" y="739454"/>
        <a:ext cx="1148618" cy="835313"/>
      </dsp:txXfrm>
    </dsp:sp>
    <dsp:sp modelId="{68EAF934-685D-4C4C-84E0-FBC70BABE67C}">
      <dsp:nvSpPr>
        <dsp:cNvPr id="0" name=""/>
        <dsp:cNvSpPr/>
      </dsp:nvSpPr>
      <dsp:spPr>
        <a:xfrm>
          <a:off x="1445596" y="694266"/>
          <a:ext cx="1238994" cy="925689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Damping rings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1490784" y="739454"/>
        <a:ext cx="1148618" cy="835313"/>
      </dsp:txXfrm>
    </dsp:sp>
    <dsp:sp modelId="{B7BC0E46-D76C-D349-B7DC-53A820D4F8F8}">
      <dsp:nvSpPr>
        <dsp:cNvPr id="0" name=""/>
        <dsp:cNvSpPr/>
      </dsp:nvSpPr>
      <dsp:spPr>
        <a:xfrm>
          <a:off x="2905199" y="684621"/>
          <a:ext cx="1238994" cy="925689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Beam dynamics (covers along entire machine)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950387" y="729809"/>
        <a:ext cx="1148618" cy="835313"/>
      </dsp:txXfrm>
    </dsp:sp>
    <dsp:sp modelId="{91AE5828-4988-164B-B249-1B7D6D95C8C4}">
      <dsp:nvSpPr>
        <dsp:cNvPr id="0" name=""/>
        <dsp:cNvSpPr/>
      </dsp:nvSpPr>
      <dsp:spPr>
        <a:xfrm>
          <a:off x="4336582" y="694266"/>
          <a:ext cx="1238994" cy="925689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Beam delivery systems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381770" y="739454"/>
        <a:ext cx="1148618" cy="835313"/>
      </dsp:txXfrm>
    </dsp:sp>
    <dsp:sp modelId="{25407CA6-92E8-E249-8234-CFD495F42534}">
      <dsp:nvSpPr>
        <dsp:cNvPr id="0" name=""/>
        <dsp:cNvSpPr/>
      </dsp:nvSpPr>
      <dsp:spPr>
        <a:xfrm>
          <a:off x="5782075" y="694266"/>
          <a:ext cx="1238994" cy="925689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Machine Detector Interfaces 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5827263" y="739454"/>
        <a:ext cx="1148618" cy="835313"/>
      </dsp:txXfrm>
    </dsp:sp>
    <dsp:sp modelId="{C62017BC-E788-C642-A6B7-FD6945BB6D02}">
      <dsp:nvSpPr>
        <dsp:cNvPr id="0" name=""/>
        <dsp:cNvSpPr/>
      </dsp:nvSpPr>
      <dsp:spPr>
        <a:xfrm>
          <a:off x="7227568" y="694266"/>
          <a:ext cx="1238994" cy="925689"/>
        </a:xfrm>
        <a:prstGeom prst="roundRect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Physics and detectors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7272756" y="739454"/>
        <a:ext cx="1148618" cy="835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5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7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#8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3/19/12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67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-109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FA387D-AD49-4285-A405-275C686173B3}" type="slidenum">
              <a:rPr lang="da-DK" smtClean="0"/>
              <a:pPr/>
              <a:t>41</a:t>
            </a:fld>
            <a:endParaRPr lang="da-DK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15990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423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08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808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D51C52-B28D-49C1-9543-CA104FB7C4F8}" type="slidenum">
              <a:rPr lang="fr-FR" smtClean="0">
                <a:ea typeface="ＭＳ Ｐゴシック" charset="-128"/>
                <a:cs typeface="ＭＳ Ｐゴシック" charset="-128"/>
              </a:rPr>
              <a:pPr/>
              <a:t>69</a:t>
            </a:fld>
            <a:endParaRPr lang="fr-FR" smtClean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 fb-1 at</a:t>
            </a:r>
            <a:r>
              <a:rPr lang="en-US" baseline="0" dirty="0" smtClean="0"/>
              <a:t> three points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90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14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25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38417C-4541-0A4F-8650-AB7E5ED74A1E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319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-109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FA387D-AD49-4285-A405-275C686173B3}" type="slidenum">
              <a:rPr lang="da-DK" smtClean="0"/>
              <a:pPr/>
              <a:t>32</a:t>
            </a:fld>
            <a:endParaRPr lang="da-DK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02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some info about space at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6024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52D27-4ACE-401A-AF68-6EE7D7C60417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hyperlink" Target="http://clic-study.org/accelerator/CLIC-ConceptDesignRep.php" TargetMode="External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hyperlink" Target="http://clic-study.org/accelerator/CLIC-ConceptDesignRep.php" TargetMode="External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7" Type="http://schemas.openxmlformats.org/officeDocument/2006/relationships/hyperlink" Target="http://clic-study.org/accelerator/CLIC-ConceptDesignRep.php" TargetMode="External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4" Type="http://schemas.openxmlformats.org/officeDocument/2006/relationships/image" Target="../media/image48.emf"/><Relationship Id="rId5" Type="http://schemas.openxmlformats.org/officeDocument/2006/relationships/image" Target="../media/image49.emf"/><Relationship Id="rId6" Type="http://schemas.openxmlformats.org/officeDocument/2006/relationships/image" Target="../media/image50.emf"/><Relationship Id="rId7" Type="http://schemas.openxmlformats.org/officeDocument/2006/relationships/image" Target="../media/image51.emf"/><Relationship Id="rId8" Type="http://schemas.openxmlformats.org/officeDocument/2006/relationships/image" Target="../media/image52.emf"/><Relationship Id="rId9" Type="http://schemas.openxmlformats.org/officeDocument/2006/relationships/image" Target="../media/image53.emf"/><Relationship Id="rId10" Type="http://schemas.openxmlformats.org/officeDocument/2006/relationships/image" Target="../media/image54.emf"/><Relationship Id="rId11" Type="http://schemas.openxmlformats.org/officeDocument/2006/relationships/image" Target="../media/image5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jpeg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8" Type="http://schemas.openxmlformats.org/officeDocument/2006/relationships/image" Target="../media/image67.png"/><Relationship Id="rId9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9.png"/><Relationship Id="rId12" Type="http://schemas.openxmlformats.org/officeDocument/2006/relationships/image" Target="../media/image80.png"/><Relationship Id="rId13" Type="http://schemas.openxmlformats.org/officeDocument/2006/relationships/image" Target="../media/image81.png"/><Relationship Id="rId14" Type="http://schemas.openxmlformats.org/officeDocument/2006/relationships/image" Target="../media/image82.png"/><Relationship Id="rId15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5.emf"/><Relationship Id="rId4" Type="http://schemas.openxmlformats.org/officeDocument/2006/relationships/image" Target="../media/image69.jpeg"/><Relationship Id="rId5" Type="http://schemas.openxmlformats.org/officeDocument/2006/relationships/image" Target="../media/image76.png"/><Relationship Id="rId6" Type="http://schemas.openxmlformats.org/officeDocument/2006/relationships/diagramData" Target="../diagrams/data6.xml"/><Relationship Id="rId7" Type="http://schemas.openxmlformats.org/officeDocument/2006/relationships/diagramLayout" Target="../diagrams/layout6.xml"/><Relationship Id="rId8" Type="http://schemas.openxmlformats.org/officeDocument/2006/relationships/diagramQuickStyle" Target="../diagrams/quickStyle6.xml"/><Relationship Id="rId9" Type="http://schemas.openxmlformats.org/officeDocument/2006/relationships/diagramColors" Target="../diagrams/colors6.xml"/><Relationship Id="rId10" Type="http://schemas.microsoft.com/office/2007/relationships/diagramDrawing" Target="../diagrams/drawing6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image" Target="../media/image90.png"/><Relationship Id="rId20" Type="http://schemas.openxmlformats.org/officeDocument/2006/relationships/image" Target="../media/image101.png"/><Relationship Id="rId21" Type="http://schemas.openxmlformats.org/officeDocument/2006/relationships/image" Target="../media/image102.png"/><Relationship Id="rId22" Type="http://schemas.openxmlformats.org/officeDocument/2006/relationships/image" Target="../media/image103.png"/><Relationship Id="rId23" Type="http://schemas.openxmlformats.org/officeDocument/2006/relationships/image" Target="../media/image104.png"/><Relationship Id="rId24" Type="http://schemas.openxmlformats.org/officeDocument/2006/relationships/image" Target="../media/image105.png"/><Relationship Id="rId25" Type="http://schemas.openxmlformats.org/officeDocument/2006/relationships/image" Target="../media/image106.png"/><Relationship Id="rId26" Type="http://schemas.openxmlformats.org/officeDocument/2006/relationships/image" Target="../media/image107.png"/><Relationship Id="rId10" Type="http://schemas.openxmlformats.org/officeDocument/2006/relationships/image" Target="../media/image91.png"/><Relationship Id="rId11" Type="http://schemas.openxmlformats.org/officeDocument/2006/relationships/image" Target="../media/image92.png"/><Relationship Id="rId12" Type="http://schemas.openxmlformats.org/officeDocument/2006/relationships/image" Target="../media/image93.png"/><Relationship Id="rId13" Type="http://schemas.openxmlformats.org/officeDocument/2006/relationships/image" Target="../media/image94.png"/><Relationship Id="rId14" Type="http://schemas.openxmlformats.org/officeDocument/2006/relationships/image" Target="../media/image95.png"/><Relationship Id="rId15" Type="http://schemas.openxmlformats.org/officeDocument/2006/relationships/image" Target="../media/image96.png"/><Relationship Id="rId16" Type="http://schemas.openxmlformats.org/officeDocument/2006/relationships/image" Target="../media/image97.png"/><Relationship Id="rId17" Type="http://schemas.openxmlformats.org/officeDocument/2006/relationships/image" Target="../media/image98.png"/><Relationship Id="rId18" Type="http://schemas.openxmlformats.org/officeDocument/2006/relationships/image" Target="../media/image99.png"/><Relationship Id="rId19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87.png"/><Relationship Id="rId7" Type="http://schemas.openxmlformats.org/officeDocument/2006/relationships/image" Target="../media/image88.png"/><Relationship Id="rId8" Type="http://schemas.openxmlformats.org/officeDocument/2006/relationships/image" Target="../media/image8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4" Type="http://schemas.openxmlformats.org/officeDocument/2006/relationships/hyperlink" Target="https://indico.cern.ch/conferenceOtherViews.py?view=standard&amp;confId=156004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69.jpeg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tiff"/><Relationship Id="rId3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110.png"/><Relationship Id="rId5" Type="http://schemas.openxmlformats.org/officeDocument/2006/relationships/image" Target="../media/image111.jpeg"/><Relationship Id="rId6" Type="http://schemas.openxmlformats.org/officeDocument/2006/relationships/image" Target="../media/image112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Relationship Id="rId3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4" Type="http://schemas.openxmlformats.org/officeDocument/2006/relationships/image" Target="../media/image119.emf"/><Relationship Id="rId5" Type="http://schemas.openxmlformats.org/officeDocument/2006/relationships/image" Target="../media/image120.emf"/><Relationship Id="rId6" Type="http://schemas.openxmlformats.org/officeDocument/2006/relationships/image" Target="../media/image121.emf"/><Relationship Id="rId7" Type="http://schemas.openxmlformats.org/officeDocument/2006/relationships/image" Target="../media/image122.png"/><Relationship Id="rId8" Type="http://schemas.openxmlformats.org/officeDocument/2006/relationships/image" Target="../media/image123.emf"/><Relationship Id="rId9" Type="http://schemas.openxmlformats.org/officeDocument/2006/relationships/image" Target="../media/image124.emf"/><Relationship Id="rId10" Type="http://schemas.openxmlformats.org/officeDocument/2006/relationships/image" Target="../media/image1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e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6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8.tiff"/><Relationship Id="rId3" Type="http://schemas.openxmlformats.org/officeDocument/2006/relationships/image" Target="../media/image12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4" Type="http://schemas.openxmlformats.org/officeDocument/2006/relationships/image" Target="../media/image130.png"/><Relationship Id="rId5" Type="http://schemas.openxmlformats.org/officeDocument/2006/relationships/image" Target="../media/image13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2.e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4" Type="http://schemas.openxmlformats.org/officeDocument/2006/relationships/image" Target="../media/image134.emf"/><Relationship Id="rId5" Type="http://schemas.openxmlformats.org/officeDocument/2006/relationships/image" Target="../media/image109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emf"/><Relationship Id="rId4" Type="http://schemas.openxmlformats.org/officeDocument/2006/relationships/image" Target="../media/image13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emf"/><Relationship Id="rId5" Type="http://schemas.openxmlformats.org/officeDocument/2006/relationships/image" Target="../media/image11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8.tiff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9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40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1.tiff"/><Relationship Id="rId3" Type="http://schemas.openxmlformats.org/officeDocument/2006/relationships/image" Target="../media/image142.tif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tiff"/><Relationship Id="rId3" Type="http://schemas.openxmlformats.org/officeDocument/2006/relationships/image" Target="../media/image144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4" Type="http://schemas.openxmlformats.org/officeDocument/2006/relationships/image" Target="../media/image14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tiff"/><Relationship Id="rId4" Type="http://schemas.openxmlformats.org/officeDocument/2006/relationships/image" Target="../media/image149.tiff"/><Relationship Id="rId5" Type="http://schemas.openxmlformats.org/officeDocument/2006/relationships/image" Target="../media/image150.tiff"/><Relationship Id="rId6" Type="http://schemas.openxmlformats.org/officeDocument/2006/relationships/image" Target="../media/image151.tiff"/><Relationship Id="rId7" Type="http://schemas.openxmlformats.org/officeDocument/2006/relationships/image" Target="../media/image15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7.tiff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emf"/><Relationship Id="rId4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3.tiff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eg"/><Relationship Id="rId4" Type="http://schemas.openxmlformats.org/officeDocument/2006/relationships/image" Target="../media/image157.jpeg"/><Relationship Id="rId5" Type="http://schemas.openxmlformats.org/officeDocument/2006/relationships/image" Target="../media/image129.png"/><Relationship Id="rId6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9.tiff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0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2.emf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3.emf"/><Relationship Id="rId3" Type="http://schemas.openxmlformats.org/officeDocument/2006/relationships/image" Target="../media/image164.emf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5.tiff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6.emf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tiff"/><Relationship Id="rId4" Type="http://schemas.openxmlformats.org/officeDocument/2006/relationships/image" Target="../media/image17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8.tiff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58050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LC issues for the European Strategy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200" y="2451100"/>
            <a:ext cx="6756400" cy="3124200"/>
          </a:xfrm>
        </p:spPr>
        <p:txBody>
          <a:bodyPr>
            <a:norm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Status (as documented in the CDR volume 1 and 2):</a:t>
            </a:r>
          </a:p>
          <a:p>
            <a:pPr marL="533400" lvl="1" indent="-266700" algn="l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Accelerator</a:t>
            </a:r>
          </a:p>
          <a:p>
            <a:pPr marL="533400" lvl="1" indent="-266700" algn="l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Detector/Physics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Implementation studies (CDR volume 3 for the Strategy – July 2012) 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Program 2012-16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International context (CERN in ILC and LC development) 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Timeline overall and phase 2016+</a:t>
            </a:r>
          </a:p>
          <a:p>
            <a:pPr marL="285750" indent="-285750" algn="l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Summary </a:t>
            </a: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2438400" y="5172075"/>
            <a:ext cx="213360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7400" y="-61555"/>
            <a:ext cx="7493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Energy Flexibility</a:t>
            </a:r>
            <a:endParaRPr lang="en-US" sz="40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5100" y="2387600"/>
            <a:ext cx="3213100" cy="20313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Concept developed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based on reduced main and drive beam current but longer pulses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can cover factor 3 in energy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5100" y="1231898"/>
            <a:ext cx="3213100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Need to operate at</a:t>
            </a:r>
          </a:p>
          <a:p>
            <a:r>
              <a:rPr lang="en-US" dirty="0" smtClean="0"/>
              <a:t>Lower than nominal energy</a:t>
            </a:r>
            <a:endParaRPr lang="en-US" dirty="0"/>
          </a:p>
        </p:txBody>
      </p:sp>
      <p:pic>
        <p:nvPicPr>
          <p:cNvPr id="13" name="Picture 12" descr="lumi_new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1" y="1320800"/>
            <a:ext cx="5969000" cy="417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418" y="51867"/>
            <a:ext cx="4284662" cy="5704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CLIC CDRs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83506967"/>
              </p:ext>
            </p:extLst>
          </p:nvPr>
        </p:nvGraphicFramePr>
        <p:xfrm>
          <a:off x="304800" y="1157292"/>
          <a:ext cx="62865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6"/>
          <p:cNvSpPr txBox="1">
            <a:spLocks/>
          </p:cNvSpPr>
          <p:nvPr/>
        </p:nvSpPr>
        <p:spPr bwMode="auto">
          <a:xfrm flipH="1">
            <a:off x="6845300" y="2006600"/>
            <a:ext cx="22733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0000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9pPr>
          </a:lstStyle>
          <a:p>
            <a:pPr marL="176213" indent="-176213"/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Main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information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page: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http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://clic-study.org/accelerator/CLIC-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ConceptDesignRep.php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576263" lvl="1" indent="-176213"/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1">
              <a:defRPr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457200" lvl="1" indent="0"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5598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3" name="Picture 2" descr="CLIC-Logo-Color-72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t="11793" r="11321" b="11321"/>
          <a:stretch/>
        </p:blipFill>
        <p:spPr>
          <a:xfrm>
            <a:off x="10587" y="26466"/>
            <a:ext cx="787145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5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12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1460501" y="142879"/>
            <a:ext cx="6900286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machine environment (1)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29683" y="1714787"/>
            <a:ext cx="1768483" cy="923330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Drives timing</a:t>
            </a:r>
          </a:p>
          <a:p>
            <a:r>
              <a:rPr lang="en-US" dirty="0"/>
              <a:t>r</a:t>
            </a:r>
            <a:r>
              <a:rPr lang="en-US" dirty="0" smtClean="0"/>
              <a:t>equirements</a:t>
            </a:r>
          </a:p>
          <a:p>
            <a:r>
              <a:rPr lang="en-US" dirty="0" smtClean="0"/>
              <a:t>for CLIC detector 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 bwMode="auto">
          <a:xfrm flipH="1" flipV="1">
            <a:off x="5811135" y="1841787"/>
            <a:ext cx="1118548" cy="334665"/>
          </a:xfrm>
          <a:prstGeom prst="straightConnector1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>
            <a:stCxn id="10" idx="1"/>
          </p:cNvCxnSpPr>
          <p:nvPr/>
        </p:nvCxnSpPr>
        <p:spPr bwMode="auto">
          <a:xfrm flipH="1">
            <a:off x="5852269" y="2176452"/>
            <a:ext cx="1077414" cy="385465"/>
          </a:xfrm>
          <a:prstGeom prst="straightConnector1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3" name="Table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122965455"/>
              </p:ext>
            </p:extLst>
          </p:nvPr>
        </p:nvGraphicFramePr>
        <p:xfrm>
          <a:off x="598489" y="923291"/>
          <a:ext cx="5164315" cy="281838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930400"/>
                <a:gridCol w="1593075"/>
                <a:gridCol w="1640840"/>
              </a:tblGrid>
              <a:tr h="352298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 at 500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 at 3 </a:t>
                      </a:r>
                      <a:r>
                        <a:rPr lang="en-US" sz="1600" dirty="0" err="1" smtClean="0"/>
                        <a:t>TeV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 (cm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2.3×10</a:t>
                      </a:r>
                      <a:r>
                        <a:rPr lang="en-US" sz="1600" baseline="30000" dirty="0" smtClean="0"/>
                        <a:t>34</a:t>
                      </a:r>
                      <a:endParaRPr lang="en-US" sz="1600" baseline="300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5.9×10</a:t>
                      </a:r>
                      <a:r>
                        <a:rPr lang="en-US" sz="1600" baseline="30000" dirty="0" smtClean="0"/>
                        <a:t>34</a:t>
                      </a: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BX separation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0.5 ns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0.5 ns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#BX / train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354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312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Train duration (ns)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177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156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Rep. rate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 Hz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 Hz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r>
                        <a:rPr lang="el-GR" sz="1600" dirty="0" smtClean="0"/>
                        <a:t>σ</a:t>
                      </a:r>
                      <a:r>
                        <a:rPr lang="en-US" sz="1600" baseline="-25000" dirty="0" smtClean="0"/>
                        <a:t>x</a:t>
                      </a:r>
                      <a:r>
                        <a:rPr lang="en-US" sz="1600" dirty="0" smtClean="0"/>
                        <a:t> / </a:t>
                      </a:r>
                      <a:r>
                        <a:rPr lang="en-US" sz="1600" dirty="0" err="1" smtClean="0"/>
                        <a:t>σ</a:t>
                      </a:r>
                      <a:r>
                        <a:rPr lang="en-US" sz="1600" baseline="-25000" dirty="0" err="1" smtClean="0"/>
                        <a:t>y</a:t>
                      </a:r>
                      <a:r>
                        <a:rPr lang="en-US" sz="1600" dirty="0" smtClean="0"/>
                        <a:t> (nm)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≈ 200 / 2.3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≈ 45 / 1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  <a:tr h="35229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/>
                        <a:t>σ</a:t>
                      </a:r>
                      <a:r>
                        <a:rPr lang="en-US" sz="1600" baseline="-25000" dirty="0" smtClean="0"/>
                        <a:t>z</a:t>
                      </a:r>
                      <a:r>
                        <a:rPr lang="en-US" sz="1600" dirty="0" smtClean="0"/>
                        <a:t> (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)</a:t>
                      </a:r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72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44</a:t>
                      </a:r>
                      <a:endParaRPr lang="en-US" sz="1600" dirty="0"/>
                    </a:p>
                  </a:txBody>
                  <a:tcPr marL="86869" marR="86869" marT="43435" marB="43435"/>
                </a:tc>
              </a:tr>
            </a:tbl>
          </a:graphicData>
        </a:graphic>
      </p:graphicFrame>
      <p:sp>
        <p:nvSpPr>
          <p:cNvPr id="43" name="Text Box 160"/>
          <p:cNvSpPr txBox="1">
            <a:spLocks noChangeArrowheads="1"/>
          </p:cNvSpPr>
          <p:nvPr/>
        </p:nvSpPr>
        <p:spPr bwMode="auto">
          <a:xfrm>
            <a:off x="2712655" y="3903800"/>
            <a:ext cx="3865161" cy="206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2000" b="1" dirty="0" smtClean="0"/>
              <a:t>Beam </a:t>
            </a:r>
            <a:r>
              <a:rPr lang="en-GB" sz="2000" b="1" dirty="0"/>
              <a:t>related background:</a:t>
            </a:r>
          </a:p>
          <a:p>
            <a:pPr>
              <a:buClr>
                <a:srgbClr val="D60093"/>
              </a:buClr>
              <a:buFont typeface="Wingdings" charset="0"/>
              <a:buChar char="§"/>
            </a:pPr>
            <a:r>
              <a:rPr lang="en-GB" dirty="0"/>
              <a:t> Small beam profile at IP leads </a:t>
            </a:r>
            <a:r>
              <a:rPr lang="en-GB" dirty="0" smtClean="0"/>
              <a:t>to very </a:t>
            </a:r>
          </a:p>
          <a:p>
            <a:pPr>
              <a:buClr>
                <a:srgbClr val="D60093"/>
              </a:buClr>
            </a:pPr>
            <a:r>
              <a:rPr lang="en-GB" dirty="0" smtClean="0"/>
              <a:t>   high </a:t>
            </a:r>
            <a:r>
              <a:rPr lang="en-GB" dirty="0"/>
              <a:t>E-</a:t>
            </a:r>
            <a:r>
              <a:rPr lang="en-GB" dirty="0" smtClean="0"/>
              <a:t>field</a:t>
            </a:r>
          </a:p>
          <a:p>
            <a:pPr>
              <a:buClr>
                <a:srgbClr val="D60093"/>
              </a:buClr>
            </a:pPr>
            <a:endParaRPr lang="en-GB" sz="900" dirty="0"/>
          </a:p>
          <a:p>
            <a:pPr lvl="1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sz="2000" b="1" dirty="0" err="1">
                <a:solidFill>
                  <a:schemeClr val="tx1"/>
                </a:solidFill>
              </a:rPr>
              <a:t>Beamsstrahlung</a:t>
            </a:r>
            <a:endParaRPr lang="en-GB" sz="2000" b="1" dirty="0">
              <a:solidFill>
                <a:schemeClr val="bg2"/>
              </a:solidFill>
            </a:endParaRPr>
          </a:p>
          <a:p>
            <a:pPr lvl="2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>
                <a:solidFill>
                  <a:srgbClr val="0000FF"/>
                </a:solidFill>
              </a:rPr>
              <a:t>Pair-background</a:t>
            </a:r>
          </a:p>
          <a:p>
            <a:pPr lvl="2">
              <a:spcAft>
                <a:spcPts val="200"/>
              </a:spcAft>
              <a:buClr>
                <a:srgbClr val="009900"/>
              </a:buClr>
              <a:buFont typeface="Wingdings" charset="0"/>
              <a:buChar char="s"/>
            </a:pPr>
            <a:r>
              <a:rPr lang="en-GB" sz="2000" dirty="0">
                <a:solidFill>
                  <a:schemeClr val="tx1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γγ</a:t>
            </a:r>
            <a:r>
              <a:rPr lang="en-GB" sz="2000" dirty="0" smtClean="0">
                <a:solidFill>
                  <a:srgbClr val="FF0000"/>
                </a:solidFill>
              </a:rPr>
              <a:t> to hadrons</a:t>
            </a:r>
            <a:endParaRPr lang="en-GB" sz="2000" dirty="0">
              <a:solidFill>
                <a:srgbClr val="FF0000"/>
              </a:solidFill>
            </a:endParaRPr>
          </a:p>
        </p:txBody>
      </p:sp>
      <p:pic>
        <p:nvPicPr>
          <p:cNvPr id="4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44" y="4499385"/>
            <a:ext cx="2303843" cy="1255899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up 44"/>
          <p:cNvGrpSpPr/>
          <p:nvPr/>
        </p:nvGrpSpPr>
        <p:grpSpPr>
          <a:xfrm>
            <a:off x="6921269" y="4963281"/>
            <a:ext cx="1776005" cy="1188481"/>
            <a:chOff x="7290493" y="4932045"/>
            <a:chExt cx="2351773" cy="1532026"/>
          </a:xfrm>
        </p:grpSpPr>
        <p:pic>
          <p:nvPicPr>
            <p:cNvPr id="46" name="Picture 45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5098" y="5198155"/>
              <a:ext cx="1397603" cy="1038629"/>
            </a:xfrm>
            <a:prstGeom prst="rect">
              <a:avLst/>
            </a:prstGeom>
          </p:spPr>
        </p:pic>
        <p:pic>
          <p:nvPicPr>
            <p:cNvPr id="47" name="Picture 46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0387" y="5018150"/>
              <a:ext cx="475874" cy="257440"/>
            </a:xfrm>
            <a:prstGeom prst="rect">
              <a:avLst/>
            </a:prstGeom>
          </p:spPr>
        </p:pic>
        <p:pic>
          <p:nvPicPr>
            <p:cNvPr id="48" name="Picture 47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44338" y="5106313"/>
              <a:ext cx="152400" cy="215900"/>
            </a:xfrm>
            <a:prstGeom prst="rect">
              <a:avLst/>
            </a:prstGeom>
          </p:spPr>
        </p:pic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64863" y="6069044"/>
              <a:ext cx="165100" cy="279400"/>
            </a:xfrm>
            <a:prstGeom prst="rect">
              <a:avLst/>
            </a:prstGeom>
          </p:spPr>
        </p:pic>
        <p:pic>
          <p:nvPicPr>
            <p:cNvPr id="50" name="Picture 49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6257" y="6053488"/>
              <a:ext cx="475874" cy="257440"/>
            </a:xfrm>
            <a:prstGeom prst="rect">
              <a:avLst/>
            </a:prstGeom>
          </p:spPr>
        </p:pic>
        <p:sp>
          <p:nvSpPr>
            <p:cNvPr id="51" name="Rectangle 50"/>
            <p:cNvSpPr/>
            <p:nvPr/>
          </p:nvSpPr>
          <p:spPr bwMode="auto">
            <a:xfrm>
              <a:off x="7290493" y="4932045"/>
              <a:ext cx="2351773" cy="1532026"/>
            </a:xfrm>
            <a:prstGeom prst="rect">
              <a:avLst/>
            </a:prstGeom>
            <a:noFill/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52" name="Straight Arrow Connector 51"/>
          <p:cNvCxnSpPr/>
          <p:nvPr/>
        </p:nvCxnSpPr>
        <p:spPr>
          <a:xfrm>
            <a:off x="5564632" y="5133378"/>
            <a:ext cx="1099834" cy="0"/>
          </a:xfrm>
          <a:prstGeom prst="straightConnector1">
            <a:avLst/>
          </a:prstGeom>
          <a:ln w="28575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2408587" y="5094456"/>
            <a:ext cx="797845" cy="10307"/>
          </a:xfrm>
          <a:prstGeom prst="straightConnector1">
            <a:avLst/>
          </a:prstGeom>
          <a:ln w="28575" cmpd="sng"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29684" y="2638117"/>
            <a:ext cx="2222500" cy="2308324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Simplified view: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Pair background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Design issue</a:t>
            </a:r>
          </a:p>
          <a:p>
            <a:r>
              <a:rPr lang="en-GB" b="1" dirty="0" err="1">
                <a:solidFill>
                  <a:srgbClr val="FF0000"/>
                </a:solidFill>
                <a:latin typeface="Symbol" charset="2"/>
                <a:cs typeface="Symbol" charset="2"/>
              </a:rPr>
              <a:t>gg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→ hadrons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Impacts on the physics</a:t>
            </a:r>
          </a:p>
          <a:p>
            <a:pPr marL="285750" indent="-285750"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Needs suppression in data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00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561" y="0"/>
            <a:ext cx="7410748" cy="727338"/>
          </a:xfrm>
        </p:spPr>
        <p:txBody>
          <a:bodyPr>
            <a:normAutofit fontScale="90000"/>
          </a:bodyPr>
          <a:lstStyle/>
          <a:p>
            <a:r>
              <a:rPr lang="en-US" dirty="0"/>
              <a:t>i</a:t>
            </a:r>
            <a:r>
              <a:rPr lang="en-US" dirty="0" smtClean="0"/>
              <a:t>mpact of </a:t>
            </a:r>
            <a:r>
              <a:rPr lang="en-US" dirty="0" err="1" smtClean="0"/>
              <a:t>γγ</a:t>
            </a:r>
            <a:r>
              <a:rPr lang="en-US" dirty="0" smtClean="0"/>
              <a:t> </a:t>
            </a:r>
            <a:r>
              <a:rPr lang="en-GB" dirty="0" smtClean="0"/>
              <a:t>→ hadrons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13</a:t>
            </a:fld>
            <a:endParaRPr lang="en-US"/>
          </a:p>
        </p:txBody>
      </p:sp>
      <p:sp>
        <p:nvSpPr>
          <p:cNvPr id="7" name="Text Box 160"/>
          <p:cNvSpPr txBox="1">
            <a:spLocks noChangeArrowheads="1"/>
          </p:cNvSpPr>
          <p:nvPr/>
        </p:nvSpPr>
        <p:spPr bwMode="auto">
          <a:xfrm>
            <a:off x="173929" y="910890"/>
            <a:ext cx="8628620" cy="182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ts val="2260"/>
              </a:lnSpc>
              <a:buClr>
                <a:srgbClr val="FF0000"/>
              </a:buClr>
              <a:buFont typeface="Arial"/>
              <a:buChar char="•"/>
            </a:pPr>
            <a:r>
              <a:rPr lang="en-GB" dirty="0" smtClean="0"/>
              <a:t>Dominating background in calorimeters</a:t>
            </a:r>
            <a:r>
              <a:rPr lang="en-GB" dirty="0"/>
              <a:t> </a:t>
            </a:r>
            <a:r>
              <a:rPr lang="en-GB" dirty="0" smtClean="0"/>
              <a:t>and central tracker,</a:t>
            </a:r>
            <a:r>
              <a:rPr lang="en-GB" dirty="0" smtClean="0">
                <a:solidFill>
                  <a:schemeClr val="tx1"/>
                </a:solidFill>
              </a:rPr>
              <a:t> “mini-jets”</a:t>
            </a:r>
          </a:p>
          <a:p>
            <a:pPr marL="285750" indent="-285750">
              <a:lnSpc>
                <a:spcPts val="2260"/>
              </a:lnSpc>
              <a:buClr>
                <a:srgbClr val="FF0000"/>
              </a:buClr>
              <a:buFont typeface="Arial"/>
              <a:buChar char="•"/>
            </a:pPr>
            <a:r>
              <a:rPr lang="en-GB" dirty="0" smtClean="0"/>
              <a:t>At 3 </a:t>
            </a:r>
            <a:r>
              <a:rPr lang="en-GB" dirty="0" err="1" smtClean="0"/>
              <a:t>TeV</a:t>
            </a:r>
            <a:r>
              <a:rPr lang="en-GB" dirty="0" smtClean="0"/>
              <a:t>, average </a:t>
            </a:r>
            <a:r>
              <a:rPr lang="en-GB" dirty="0" smtClean="0">
                <a:solidFill>
                  <a:srgbClr val="FF0000"/>
                </a:solidFill>
              </a:rPr>
              <a:t>3.2 events per BX </a:t>
            </a:r>
            <a:r>
              <a:rPr lang="en-GB" dirty="0" smtClean="0"/>
              <a:t>(approximately 5 tracks per </a:t>
            </a:r>
            <a:r>
              <a:rPr lang="en-GB" dirty="0" smtClean="0">
                <a:solidFill>
                  <a:srgbClr val="000000"/>
                </a:solidFill>
              </a:rPr>
              <a:t>event)</a:t>
            </a:r>
            <a:r>
              <a:rPr lang="en-GB" dirty="0" smtClean="0"/>
              <a:t> </a:t>
            </a:r>
          </a:p>
          <a:p>
            <a:pPr marL="285750" indent="-285750">
              <a:lnSpc>
                <a:spcPts val="2260"/>
              </a:lnSpc>
              <a:buClr>
                <a:srgbClr val="FF0000"/>
              </a:buClr>
              <a:buFont typeface="Arial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For entire bunch-train (312 BXs)</a:t>
            </a:r>
            <a:endParaRPr lang="en-GB" dirty="0">
              <a:solidFill>
                <a:srgbClr val="FF0000"/>
              </a:solidFill>
            </a:endParaRPr>
          </a:p>
          <a:p>
            <a:pPr lvl="1">
              <a:lnSpc>
                <a:spcPts val="2260"/>
              </a:lnSpc>
              <a:buClr>
                <a:srgbClr val="D60093"/>
              </a:buClr>
              <a:buFont typeface="Wingdings" charset="0"/>
              <a:buChar char="§"/>
            </a:pPr>
            <a:r>
              <a:rPr lang="en-GB" dirty="0"/>
              <a:t> </a:t>
            </a:r>
            <a:r>
              <a:rPr lang="en-GB" dirty="0" smtClean="0">
                <a:solidFill>
                  <a:schemeClr val="tx1"/>
                </a:solidFill>
              </a:rPr>
              <a:t>5000 tracks giving </a:t>
            </a:r>
            <a:r>
              <a:rPr lang="en-GB" dirty="0">
                <a:solidFill>
                  <a:schemeClr val="tx1"/>
                </a:solidFill>
              </a:rPr>
              <a:t>t</a:t>
            </a:r>
            <a:r>
              <a:rPr lang="en-GB" dirty="0" smtClean="0">
                <a:solidFill>
                  <a:schemeClr val="tx1"/>
                </a:solidFill>
              </a:rPr>
              <a:t>otal track </a:t>
            </a:r>
            <a:r>
              <a:rPr lang="en-GB" dirty="0"/>
              <a:t>m</a:t>
            </a:r>
            <a:r>
              <a:rPr lang="en-GB" dirty="0" smtClean="0">
                <a:solidFill>
                  <a:schemeClr val="tx1"/>
                </a:solidFill>
              </a:rPr>
              <a:t>omentum : </a:t>
            </a:r>
            <a:r>
              <a:rPr lang="en-GB" dirty="0" smtClean="0">
                <a:solidFill>
                  <a:srgbClr val="FF0000"/>
                </a:solidFill>
              </a:rPr>
              <a:t>7.3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 smtClean="0">
              <a:solidFill>
                <a:srgbClr val="FF0000"/>
              </a:solidFill>
            </a:endParaRPr>
          </a:p>
          <a:p>
            <a:pPr lvl="1">
              <a:lnSpc>
                <a:spcPts val="2260"/>
              </a:lnSpc>
              <a:buClr>
                <a:srgbClr val="D60093"/>
              </a:buClr>
              <a:buFont typeface="Wingdings" charset="0"/>
              <a:buChar char="§"/>
            </a:pP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Total calorimetric energy (ECAL + HCAL) : </a:t>
            </a:r>
            <a:r>
              <a:rPr lang="en-GB" dirty="0" smtClean="0">
                <a:solidFill>
                  <a:srgbClr val="FF0000"/>
                </a:solidFill>
              </a:rPr>
              <a:t>19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ts val="2260"/>
              </a:lnSpc>
              <a:buClr>
                <a:srgbClr val="FF0000"/>
              </a:buClr>
              <a:buFont typeface="Arial"/>
              <a:buChar char="•"/>
            </a:pPr>
            <a:r>
              <a:rPr lang="en-GB" dirty="0" smtClean="0"/>
              <a:t>Mostly low </a:t>
            </a:r>
            <a:r>
              <a:rPr lang="en-GB" i="1" dirty="0" err="1" smtClean="0">
                <a:solidFill>
                  <a:schemeClr val="tx1"/>
                </a:solidFill>
              </a:rPr>
              <a:t>p</a:t>
            </a:r>
            <a:r>
              <a:rPr lang="en-GB" i="1" baseline="-25000" dirty="0" err="1" smtClean="0">
                <a:solidFill>
                  <a:schemeClr val="tx1"/>
                </a:solidFill>
              </a:rPr>
              <a:t>T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smtClean="0"/>
              <a:t>particles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8" name="Picture 7" descr="WWAll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3" t="7618" r="5888" b="7979"/>
          <a:stretch/>
        </p:blipFill>
        <p:spPr>
          <a:xfrm>
            <a:off x="4713862" y="3061879"/>
            <a:ext cx="4267229" cy="30183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18241" y="3064376"/>
            <a:ext cx="90835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 BXs</a:t>
            </a:r>
            <a:endParaRPr lang="en-US" dirty="0"/>
          </a:p>
        </p:txBody>
      </p:sp>
      <p:pic>
        <p:nvPicPr>
          <p:cNvPr id="15" name="Picture 14" descr="Screen Shot 2011-12-07 at 11.37.5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38" y="3150131"/>
            <a:ext cx="3863177" cy="319337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356778" y="3535389"/>
            <a:ext cx="1511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P</a:t>
            </a:r>
            <a:r>
              <a:rPr lang="en-US" i="1" baseline="-25000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spectrum</a:t>
            </a:r>
          </a:p>
          <a:p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articles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γγ</a:t>
            </a:r>
            <a:r>
              <a:rPr lang="en-US" dirty="0" smtClean="0">
                <a:solidFill>
                  <a:srgbClr val="FF0000"/>
                </a:solidFill>
              </a:rPr>
              <a:t> =&gt; hadrons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422351" y="2687526"/>
            <a:ext cx="317549" cy="1046274"/>
          </a:xfrm>
          <a:prstGeom prst="straightConnector1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89069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</a:t>
            </a:r>
            <a:r>
              <a:rPr lang="en-US" dirty="0" smtClean="0"/>
              <a:t>ackground suppression at CLIC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958" y="2473535"/>
            <a:ext cx="8453559" cy="232371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Full event reconstruction + PFA analysis with background overlaid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dirty="0" smtClean="0"/>
              <a:t>=&gt; physics objects with </a:t>
            </a:r>
            <a:r>
              <a:rPr lang="en-US" dirty="0" smtClean="0">
                <a:solidFill>
                  <a:srgbClr val="FF0000"/>
                </a:solidFill>
              </a:rPr>
              <a:t>precise </a:t>
            </a:r>
            <a:r>
              <a:rPr lang="en-US" i="1" dirty="0" err="1" smtClean="0">
                <a:solidFill>
                  <a:srgbClr val="FF0000"/>
                </a:solidFill>
              </a:rPr>
              <a:t>p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and cluster time information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Time corrected for shower development and TOF</a:t>
            </a:r>
          </a:p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Then apply cluster-based timing cuts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dirty="0">
                <a:solidFill>
                  <a:srgbClr val="FF0000"/>
                </a:solidFill>
              </a:rPr>
              <a:t>C</a:t>
            </a:r>
            <a:r>
              <a:rPr lang="en-US" dirty="0" smtClean="0">
                <a:solidFill>
                  <a:srgbClr val="FF0000"/>
                </a:solidFill>
              </a:rPr>
              <a:t>uts depend on particle-type, </a:t>
            </a:r>
            <a:r>
              <a:rPr lang="en-US" i="1" dirty="0" err="1">
                <a:solidFill>
                  <a:srgbClr val="FF0000"/>
                </a:solidFill>
              </a:rPr>
              <a:t>p</a:t>
            </a:r>
            <a:r>
              <a:rPr lang="en-US" i="1" baseline="-25000" dirty="0" err="1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and detector region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Allows to protect high-</a:t>
            </a:r>
            <a:r>
              <a:rPr lang="en-US" i="1" dirty="0" err="1"/>
              <a:t>p</a:t>
            </a:r>
            <a:r>
              <a:rPr lang="en-US" i="1" baseline="-25000" dirty="0" err="1"/>
              <a:t>T</a:t>
            </a:r>
            <a:r>
              <a:rPr lang="en-US" dirty="0" smtClean="0"/>
              <a:t> physics objects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2258" y="5539418"/>
            <a:ext cx="8453559" cy="7848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Use well-adapted </a:t>
            </a:r>
            <a:r>
              <a:rPr lang="en-US" sz="2000" b="1" dirty="0" smtClean="0">
                <a:solidFill>
                  <a:srgbClr val="FF0000"/>
                </a:solidFill>
              </a:rPr>
              <a:t>jet clustering </a:t>
            </a:r>
            <a:r>
              <a:rPr lang="en-US" sz="2000" b="1" dirty="0" smtClean="0">
                <a:solidFill>
                  <a:srgbClr val="0000FF"/>
                </a:solidFill>
              </a:rPr>
              <a:t>algorithms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dirty="0" smtClean="0"/>
              <a:t>Making use of LHC experience (</a:t>
            </a:r>
            <a:r>
              <a:rPr lang="en-US" dirty="0" err="1" smtClean="0"/>
              <a:t>FastJet</a:t>
            </a:r>
            <a:r>
              <a:rPr lang="en-US" dirty="0" smtClean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9853" y="4731877"/>
            <a:ext cx="4656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+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14</a:t>
            </a:fld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7116405" y="2973922"/>
            <a:ext cx="1487378" cy="861068"/>
            <a:chOff x="6430371" y="1047522"/>
            <a:chExt cx="2202518" cy="1295214"/>
          </a:xfrm>
        </p:grpSpPr>
        <p:grpSp>
          <p:nvGrpSpPr>
            <p:cNvPr id="9" name="Group 8"/>
            <p:cNvGrpSpPr/>
            <p:nvPr/>
          </p:nvGrpSpPr>
          <p:grpSpPr>
            <a:xfrm>
              <a:off x="6430371" y="1047522"/>
              <a:ext cx="2202518" cy="944630"/>
              <a:chOff x="6345832" y="1484783"/>
              <a:chExt cx="1991544" cy="877439"/>
            </a:xfrm>
          </p:grpSpPr>
          <p:sp>
            <p:nvSpPr>
              <p:cNvPr id="10" name="Line 35"/>
              <p:cNvSpPr>
                <a:spLocks noChangeShapeType="1"/>
              </p:cNvSpPr>
              <p:nvPr/>
            </p:nvSpPr>
            <p:spPr bwMode="auto">
              <a:xfrm>
                <a:off x="6345832" y="2348880"/>
                <a:ext cx="199154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" name="Line 49"/>
              <p:cNvSpPr>
                <a:spLocks noChangeShapeType="1"/>
              </p:cNvSpPr>
              <p:nvPr/>
            </p:nvSpPr>
            <p:spPr bwMode="auto">
              <a:xfrm flipV="1">
                <a:off x="6609184" y="1766145"/>
                <a:ext cx="0" cy="582735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Line 49"/>
              <p:cNvSpPr>
                <a:spLocks noChangeShapeType="1"/>
              </p:cNvSpPr>
              <p:nvPr/>
            </p:nvSpPr>
            <p:spPr bwMode="auto">
              <a:xfrm flipV="1">
                <a:off x="6681192" y="1484783"/>
                <a:ext cx="0" cy="87076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" name="Line 49"/>
              <p:cNvSpPr>
                <a:spLocks noChangeShapeType="1"/>
              </p:cNvSpPr>
              <p:nvPr/>
            </p:nvSpPr>
            <p:spPr bwMode="auto">
              <a:xfrm flipV="1">
                <a:off x="6753200" y="1766144"/>
                <a:ext cx="0" cy="589406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49"/>
              <p:cNvSpPr>
                <a:spLocks noChangeShapeType="1"/>
              </p:cNvSpPr>
              <p:nvPr/>
            </p:nvSpPr>
            <p:spPr bwMode="auto">
              <a:xfrm flipH="1" flipV="1">
                <a:off x="6537175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" name="Line 49"/>
              <p:cNvSpPr>
                <a:spLocks noChangeShapeType="1"/>
              </p:cNvSpPr>
              <p:nvPr/>
            </p:nvSpPr>
            <p:spPr bwMode="auto">
              <a:xfrm flipH="1" flipV="1">
                <a:off x="6825208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" name="Line 49"/>
              <p:cNvSpPr>
                <a:spLocks noChangeShapeType="1"/>
              </p:cNvSpPr>
              <p:nvPr/>
            </p:nvSpPr>
            <p:spPr bwMode="auto">
              <a:xfrm flipH="1" flipV="1">
                <a:off x="6969224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" name="Line 49"/>
              <p:cNvSpPr>
                <a:spLocks noChangeShapeType="1"/>
              </p:cNvSpPr>
              <p:nvPr/>
            </p:nvSpPr>
            <p:spPr bwMode="auto">
              <a:xfrm flipH="1" flipV="1">
                <a:off x="7121624" y="2060848"/>
                <a:ext cx="0" cy="301374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" name="Line 49"/>
              <p:cNvSpPr>
                <a:spLocks noChangeShapeType="1"/>
              </p:cNvSpPr>
              <p:nvPr/>
            </p:nvSpPr>
            <p:spPr bwMode="auto">
              <a:xfrm flipH="1" flipV="1">
                <a:off x="7185248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 flipH="1" flipV="1">
                <a:off x="7473280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Line 49"/>
              <p:cNvSpPr>
                <a:spLocks noChangeShapeType="1"/>
              </p:cNvSpPr>
              <p:nvPr/>
            </p:nvSpPr>
            <p:spPr bwMode="auto">
              <a:xfrm flipH="1" flipV="1">
                <a:off x="7977336" y="2204864"/>
                <a:ext cx="0" cy="157358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 bwMode="auto">
            <a:xfrm flipV="1">
              <a:off x="6801257" y="2005246"/>
              <a:ext cx="0" cy="206428"/>
            </a:xfrm>
            <a:prstGeom prst="straightConnector1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TextBox 21"/>
            <p:cNvSpPr txBox="1"/>
            <p:nvPr/>
          </p:nvSpPr>
          <p:spPr>
            <a:xfrm>
              <a:off x="7036065" y="1995452"/>
              <a:ext cx="989833" cy="34728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660066"/>
                  </a:solidFill>
                </a:rPr>
                <a:t>tCluster</a:t>
              </a:r>
              <a:endParaRPr lang="en-US" dirty="0">
                <a:solidFill>
                  <a:srgbClr val="660066"/>
                </a:solidFill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 bwMode="auto">
            <a:xfrm>
              <a:off x="6801257" y="2198580"/>
              <a:ext cx="234807" cy="0"/>
            </a:xfrm>
            <a:prstGeom prst="line">
              <a:avLst/>
            </a:prstGeom>
            <a:noFill/>
            <a:ln w="22225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26" name="Picture 25" descr="Screen Shot 2011-12-09 at 9.06.5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58" y="1212294"/>
            <a:ext cx="7502313" cy="66488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2061" y="812800"/>
            <a:ext cx="3080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Triggerless</a:t>
            </a:r>
            <a:r>
              <a:rPr lang="en-US" dirty="0" smtClean="0"/>
              <a:t> readout of full train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400300" y="1788281"/>
            <a:ext cx="2750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</a:t>
            </a:r>
            <a:r>
              <a:rPr lang="en-US" dirty="0" smtClean="0">
                <a:solidFill>
                  <a:srgbClr val="FF0000"/>
                </a:solidFill>
              </a:rPr>
              <a:t>  t</a:t>
            </a:r>
            <a:r>
              <a:rPr 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rgbClr val="FF0000"/>
                </a:solidFill>
              </a:rPr>
              <a:t> physics event (offline)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106083" y="1957917"/>
            <a:ext cx="10584" cy="51561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285317" y="1957917"/>
            <a:ext cx="10584" cy="515618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74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</a:t>
            </a:r>
            <a:r>
              <a:rPr lang="en-US" dirty="0" smtClean="0"/>
              <a:t>ombined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T</a:t>
            </a:r>
            <a:r>
              <a:rPr lang="en-US" dirty="0" smtClean="0"/>
              <a:t> and timing cuts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 descr="HH2tight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6" b="4266"/>
          <a:stretch/>
        </p:blipFill>
        <p:spPr>
          <a:xfrm>
            <a:off x="4669275" y="1746250"/>
            <a:ext cx="4504037" cy="3032609"/>
          </a:xfrm>
          <a:prstGeom prst="rect">
            <a:avLst/>
          </a:prstGeom>
        </p:spPr>
      </p:pic>
      <p:pic>
        <p:nvPicPr>
          <p:cNvPr id="9" name="Picture 8" descr="HH2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20" b="5457"/>
          <a:stretch/>
        </p:blipFill>
        <p:spPr>
          <a:xfrm>
            <a:off x="0" y="1613445"/>
            <a:ext cx="4382451" cy="3237055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940" y="4722003"/>
            <a:ext cx="4385347" cy="41091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00378" y="1283269"/>
            <a:ext cx="1169883" cy="43410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1.2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3566" y="1280070"/>
            <a:ext cx="1326027" cy="434105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100 </a:t>
            </a:r>
            <a:r>
              <a:rPr lang="en-US" sz="2400" dirty="0" err="1">
                <a:solidFill>
                  <a:srgbClr val="FF0000"/>
                </a:solidFill>
              </a:rPr>
              <a:t>G</a:t>
            </a:r>
            <a:r>
              <a:rPr lang="en-US" sz="2400" dirty="0" err="1" smtClean="0">
                <a:solidFill>
                  <a:srgbClr val="FF0000"/>
                </a:solidFill>
              </a:rPr>
              <a:t>eV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9" name="Right Arrow 18"/>
          <p:cNvSpPr/>
          <p:nvPr/>
        </p:nvSpPr>
        <p:spPr bwMode="auto">
          <a:xfrm>
            <a:off x="4440280" y="3194247"/>
            <a:ext cx="472104" cy="230426"/>
          </a:xfrm>
          <a:prstGeom prst="rightArrow">
            <a:avLst/>
          </a:prstGeom>
          <a:solidFill>
            <a:srgbClr val="FFFF00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40430" y="5391031"/>
            <a:ext cx="288014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1.2 </a:t>
            </a:r>
            <a:r>
              <a:rPr lang="en-US" dirty="0" err="1" smtClean="0">
                <a:solidFill>
                  <a:srgbClr val="000090"/>
                </a:solidFill>
              </a:rPr>
              <a:t>TeV</a:t>
            </a:r>
            <a:r>
              <a:rPr lang="en-US" dirty="0" smtClean="0">
                <a:solidFill>
                  <a:srgbClr val="000090"/>
                </a:solidFill>
              </a:rPr>
              <a:t> background in reconstruction time window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72725" y="5391031"/>
            <a:ext cx="228702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100 </a:t>
            </a:r>
            <a:r>
              <a:rPr lang="en-US" dirty="0" err="1" smtClean="0">
                <a:solidFill>
                  <a:srgbClr val="000090"/>
                </a:solidFill>
              </a:rPr>
              <a:t>GeV</a:t>
            </a:r>
            <a:r>
              <a:rPr lang="en-US" dirty="0" smtClean="0">
                <a:solidFill>
                  <a:srgbClr val="000090"/>
                </a:solidFill>
              </a:rPr>
              <a:t> background after tight cuts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42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+mn-lt"/>
              </a:rPr>
              <a:t>d</a:t>
            </a:r>
            <a:r>
              <a:rPr lang="en-US" dirty="0" smtClean="0">
                <a:latin typeface="+mn-lt"/>
              </a:rPr>
              <a:t>etector concepts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2010-10-06_170232.png"/>
          <p:cNvPicPr>
            <a:picLocks noChangeAspect="1"/>
          </p:cNvPicPr>
          <p:nvPr/>
        </p:nvPicPr>
        <p:blipFill>
          <a:blip r:embed="rId2"/>
          <a:srcRect l="3677" t="2926" r="3677" b="2926"/>
          <a:stretch>
            <a:fillRect/>
          </a:stretch>
        </p:blipFill>
        <p:spPr>
          <a:xfrm>
            <a:off x="1927691" y="749414"/>
            <a:ext cx="6700287" cy="5924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928" y="5604679"/>
            <a:ext cx="2229202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u</a:t>
            </a:r>
            <a:r>
              <a:rPr lang="en-US" dirty="0" smtClean="0">
                <a:solidFill>
                  <a:srgbClr val="008000"/>
                </a:solidFill>
              </a:rPr>
              <a:t>ltra low-mass</a:t>
            </a:r>
          </a:p>
          <a:p>
            <a:r>
              <a:rPr lang="en-US" dirty="0">
                <a:solidFill>
                  <a:srgbClr val="008000"/>
                </a:solidFill>
              </a:rPr>
              <a:t>v</a:t>
            </a:r>
            <a:r>
              <a:rPr lang="en-US" dirty="0" smtClean="0">
                <a:solidFill>
                  <a:srgbClr val="008000"/>
                </a:solidFill>
              </a:rPr>
              <a:t>ertex detector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With 20 </a:t>
            </a:r>
            <a:r>
              <a:rPr lang="en-US" dirty="0" err="1" smtClean="0">
                <a:solidFill>
                  <a:srgbClr val="008000"/>
                </a:solidFill>
              </a:rPr>
              <a:t>μm</a:t>
            </a:r>
            <a:r>
              <a:rPr lang="en-US" dirty="0" smtClean="0">
                <a:solidFill>
                  <a:srgbClr val="008000"/>
                </a:solidFill>
              </a:rPr>
              <a:t> pixels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357" y="5614601"/>
            <a:ext cx="2228745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m</a:t>
            </a:r>
            <a:r>
              <a:rPr lang="en-US" dirty="0" smtClean="0">
                <a:solidFill>
                  <a:srgbClr val="008000"/>
                </a:solidFill>
              </a:rPr>
              <a:t>ain trackers:</a:t>
            </a:r>
          </a:p>
          <a:p>
            <a:r>
              <a:rPr lang="en-US" dirty="0" err="1" smtClean="0">
                <a:solidFill>
                  <a:srgbClr val="008000"/>
                </a:solidFill>
              </a:rPr>
              <a:t>TPC+silicon</a:t>
            </a:r>
            <a:r>
              <a:rPr lang="en-US" dirty="0" smtClean="0">
                <a:solidFill>
                  <a:srgbClr val="008000"/>
                </a:solidFill>
              </a:rPr>
              <a:t> (CLIC_ILD)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all-silicon (</a:t>
            </a:r>
            <a:r>
              <a:rPr lang="en-US" dirty="0" err="1" smtClean="0">
                <a:solidFill>
                  <a:srgbClr val="008000"/>
                </a:solidFill>
              </a:rPr>
              <a:t>CLIC_SiD</a:t>
            </a:r>
            <a:r>
              <a:rPr lang="en-US" dirty="0" smtClean="0">
                <a:solidFill>
                  <a:srgbClr val="008000"/>
                </a:solidFill>
              </a:rPr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301" y="4390081"/>
            <a:ext cx="2254991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ine grained (PFA) </a:t>
            </a:r>
            <a:r>
              <a:rPr lang="en-US" dirty="0" err="1">
                <a:solidFill>
                  <a:srgbClr val="FF0000"/>
                </a:solidFill>
              </a:rPr>
              <a:t>c</a:t>
            </a:r>
            <a:r>
              <a:rPr lang="en-US" dirty="0" err="1" smtClean="0">
                <a:solidFill>
                  <a:srgbClr val="FF0000"/>
                </a:solidFill>
              </a:rPr>
              <a:t>alorimetry</a:t>
            </a:r>
            <a:r>
              <a:rPr lang="en-US" dirty="0" smtClean="0">
                <a:solidFill>
                  <a:srgbClr val="FF0000"/>
                </a:solidFill>
              </a:rPr>
              <a:t>, 1 + 7.5 </a:t>
            </a:r>
            <a:r>
              <a:rPr lang="en-US" dirty="0" err="1" smtClean="0">
                <a:solidFill>
                  <a:srgbClr val="FF0000"/>
                </a:solidFill>
              </a:rPr>
              <a:t>Λ</a:t>
            </a:r>
            <a:r>
              <a:rPr lang="en-US" baseline="-25000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301" y="3094341"/>
            <a:ext cx="189839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s</a:t>
            </a:r>
            <a:r>
              <a:rPr lang="en-US" dirty="0" smtClean="0">
                <a:solidFill>
                  <a:srgbClr val="008000"/>
                </a:solidFill>
              </a:rPr>
              <a:t>trong solenoids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4 T and 5 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1701" y="1210765"/>
            <a:ext cx="1902158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eturn yoke with</a:t>
            </a:r>
          </a:p>
          <a:p>
            <a:r>
              <a:rPr lang="en-US" dirty="0" smtClean="0"/>
              <a:t>Instrumentation</a:t>
            </a:r>
            <a:endParaRPr lang="en-US" dirty="0"/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 err="1" smtClean="0"/>
              <a:t>muon</a:t>
            </a:r>
            <a:r>
              <a:rPr lang="en-US" dirty="0" smtClean="0"/>
              <a:t> ID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83300" y="1133697"/>
            <a:ext cx="2152226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c</a:t>
            </a:r>
            <a:r>
              <a:rPr lang="en-US" dirty="0" smtClean="0">
                <a:solidFill>
                  <a:srgbClr val="008000"/>
                </a:solidFill>
              </a:rPr>
              <a:t>omplex forward region with final beam focusing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281713" y="3628205"/>
            <a:ext cx="2101143" cy="1976474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830107" y="3870476"/>
            <a:ext cx="2334560" cy="1739711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284291" y="3543619"/>
            <a:ext cx="2332962" cy="84646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6523276" y="2101644"/>
            <a:ext cx="901795" cy="81736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931459" y="3094341"/>
            <a:ext cx="2526311" cy="44927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382856" y="4390081"/>
            <a:ext cx="1245122" cy="92333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059413" y="4814871"/>
            <a:ext cx="71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6.5 m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90942" y="1675487"/>
            <a:ext cx="1665870" cy="73560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xplosion 1 10"/>
          <p:cNvSpPr>
            <a:spLocks noChangeAspect="1"/>
          </p:cNvSpPr>
          <p:nvPr/>
        </p:nvSpPr>
        <p:spPr>
          <a:xfrm rot="20220000">
            <a:off x="5207937" y="3500838"/>
            <a:ext cx="231230" cy="138740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542357" y="6559116"/>
            <a:ext cx="5908723" cy="298884"/>
          </a:xfrm>
          <a:prstGeom prst="rect">
            <a:avLst/>
          </a:prstGeom>
        </p:spPr>
        <p:txBody>
          <a:bodyPr/>
          <a:lstStyle/>
          <a:p>
            <a:r>
              <a:rPr lang="en-US" sz="1400" dirty="0" smtClean="0"/>
              <a:t>Lucie </a:t>
            </a:r>
            <a:r>
              <a:rPr lang="en-US" sz="1400" dirty="0" err="1" smtClean="0"/>
              <a:t>Linssen</a:t>
            </a:r>
            <a:r>
              <a:rPr lang="en-US" sz="1400" dirty="0" smtClean="0"/>
              <a:t>, CLIC CDR, SPC meeting 13 Dec 2011</a:t>
            </a:r>
            <a:endParaRPr lang="en-US" sz="14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66800" y="698500"/>
            <a:ext cx="2177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… in a few words …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78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CLIC_ILD and </a:t>
            </a:r>
            <a:r>
              <a:rPr lang="en-US" dirty="0" err="1" smtClean="0"/>
              <a:t>CLIC_SiD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60151" y="1857956"/>
            <a:ext cx="1269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CLIC_ILD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234128" y="1871050"/>
            <a:ext cx="1274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CLIC_SiD</a:t>
            </a:r>
            <a:endParaRPr lang="en-US" sz="2400" dirty="0"/>
          </a:p>
        </p:txBody>
      </p:sp>
      <p:pic>
        <p:nvPicPr>
          <p:cNvPr id="6" name="Picture 5" descr="Screen Shot 2011-12-07 at 9.36.4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250" y="2365168"/>
            <a:ext cx="3721100" cy="4000500"/>
          </a:xfrm>
          <a:prstGeom prst="rect">
            <a:avLst/>
          </a:prstGeom>
        </p:spPr>
      </p:pic>
      <p:pic>
        <p:nvPicPr>
          <p:cNvPr id="9" name="Picture 8" descr="Screen Shot 2011-12-07 at 9.36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580" y="2365956"/>
            <a:ext cx="3671316" cy="402336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46308" y="2417544"/>
            <a:ext cx="0" cy="39384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7119" y="3993679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m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17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107993" y="798737"/>
            <a:ext cx="578761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Two general-purpose CLIC detector concepts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Based in initial ILC concepts (ILD and </a:t>
            </a:r>
            <a:r>
              <a:rPr lang="en-US" sz="2000" dirty="0" err="1" smtClean="0"/>
              <a:t>SiD</a:t>
            </a:r>
            <a:r>
              <a:rPr lang="en-US" sz="2000" dirty="0" smtClean="0"/>
              <a:t>)</a:t>
            </a:r>
          </a:p>
          <a:p>
            <a:r>
              <a:rPr lang="en-US" sz="2000" dirty="0"/>
              <a:t>	</a:t>
            </a:r>
            <a:r>
              <a:rPr lang="en-US" sz="2000" dirty="0" err="1" smtClean="0"/>
              <a:t>Optimised</a:t>
            </a:r>
            <a:r>
              <a:rPr lang="en-US" sz="2000" dirty="0" smtClean="0"/>
              <a:t> and adapted to CLIC conditions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2292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</a:t>
            </a:r>
            <a:r>
              <a:rPr lang="en-US" dirty="0" smtClean="0"/>
              <a:t>ertex detector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 descr="Screen Shot 2011-12-08 at 1.39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11" y="860570"/>
            <a:ext cx="8155244" cy="28429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33401" y="4887833"/>
            <a:ext cx="2470899" cy="369332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Challenging R&amp;D project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617005" y="2867593"/>
            <a:ext cx="458264" cy="34044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175288" y="2718831"/>
            <a:ext cx="458264" cy="340445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98024" y="1348686"/>
            <a:ext cx="2046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Vertex + forward tracking</a:t>
            </a:r>
          </a:p>
          <a:p>
            <a:pPr algn="ctr"/>
            <a:r>
              <a:rPr lang="en-US" sz="1400" dirty="0" smtClean="0"/>
              <a:t>CLIC_ILD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23062" y="3949700"/>
            <a:ext cx="5827236" cy="2031325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20×20 </a:t>
            </a:r>
            <a:r>
              <a:rPr lang="en-US" dirty="0" err="1" smtClean="0"/>
              <a:t>μm</a:t>
            </a:r>
            <a:r>
              <a:rPr lang="en-US" dirty="0" smtClean="0"/>
              <a:t> pixel size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0.2% X</a:t>
            </a:r>
            <a:r>
              <a:rPr lang="en-US" baseline="-25000" dirty="0" smtClean="0"/>
              <a:t>0</a:t>
            </a:r>
            <a:r>
              <a:rPr lang="en-US" dirty="0" smtClean="0"/>
              <a:t> material par layer </a:t>
            </a:r>
            <a:r>
              <a:rPr lang="en-US" dirty="0" smtClean="0">
                <a:solidFill>
                  <a:srgbClr val="FF0000"/>
                </a:solidFill>
              </a:rPr>
              <a:t>&lt;= very thin !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Very thin materials/sensors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Low-power design, power pulsing, air cooling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Time stamping 10 ns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Triggerless</a:t>
            </a:r>
            <a:r>
              <a:rPr lang="en-US" dirty="0" smtClean="0"/>
              <a:t> readout for 156 ns bunch train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Radiation level &lt;10</a:t>
            </a:r>
            <a:r>
              <a:rPr lang="en-US" baseline="30000" dirty="0" smtClean="0"/>
              <a:t>11</a:t>
            </a:r>
            <a:r>
              <a:rPr lang="en-US" dirty="0" smtClean="0"/>
              <a:t> n</a:t>
            </a:r>
            <a:r>
              <a:rPr lang="en-US" baseline="-25000" dirty="0" smtClean="0"/>
              <a:t>eq</a:t>
            </a:r>
            <a:r>
              <a:rPr lang="en-US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year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&lt;= 10</a:t>
            </a:r>
            <a:r>
              <a:rPr lang="en-US" baseline="30000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 lower than LHC</a:t>
            </a:r>
          </a:p>
        </p:txBody>
      </p:sp>
    </p:spTree>
    <p:extLst>
      <p:ext uri="{BB962C8B-B14F-4D97-AF65-F5344CB8AC3E}">
        <p14:creationId xmlns:p14="http://schemas.microsoft.com/office/powerpoint/2010/main" val="207191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</a:t>
            </a:r>
            <a:r>
              <a:rPr lang="en-US" dirty="0" err="1" smtClean="0"/>
              <a:t>alorimetry</a:t>
            </a:r>
            <a:r>
              <a:rPr lang="en-US" dirty="0" smtClean="0"/>
              <a:t> and PFA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8102" y="857023"/>
            <a:ext cx="8638252" cy="846386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Jet energy resolution </a:t>
            </a:r>
            <a:r>
              <a:rPr lang="en-US" sz="2000" dirty="0" smtClean="0">
                <a:solidFill>
                  <a:srgbClr val="FF0000"/>
                </a:solidFill>
              </a:rPr>
              <a:t>and </a:t>
            </a:r>
            <a:r>
              <a:rPr lang="en-US" sz="2000" b="1" dirty="0" smtClean="0">
                <a:solidFill>
                  <a:srgbClr val="FF0000"/>
                </a:solidFill>
              </a:rPr>
              <a:t>background rejection </a:t>
            </a:r>
            <a:r>
              <a:rPr lang="en-US" sz="2000" dirty="0" smtClean="0">
                <a:solidFill>
                  <a:srgbClr val="FF0000"/>
                </a:solidFill>
              </a:rPr>
              <a:t>drive the overall detector design</a:t>
            </a:r>
          </a:p>
          <a:p>
            <a:endParaRPr lang="en-US" sz="900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=&gt; =&gt; fine</a:t>
            </a:r>
            <a:r>
              <a:rPr lang="en-US" sz="2000" dirty="0">
                <a:solidFill>
                  <a:srgbClr val="FF0000"/>
                </a:solidFill>
              </a:rPr>
              <a:t>-grained </a:t>
            </a:r>
            <a:r>
              <a:rPr lang="en-US" sz="2000" dirty="0" err="1" smtClean="0">
                <a:solidFill>
                  <a:srgbClr val="FF0000"/>
                </a:solidFill>
              </a:rPr>
              <a:t>calorimetry</a:t>
            </a:r>
            <a:r>
              <a:rPr lang="en-US" sz="2000" dirty="0" smtClean="0">
                <a:solidFill>
                  <a:srgbClr val="FF0000"/>
                </a:solidFill>
              </a:rPr>
              <a:t> + Particle </a:t>
            </a:r>
            <a:r>
              <a:rPr lang="en-US" sz="2000" dirty="0">
                <a:solidFill>
                  <a:srgbClr val="FF0000"/>
                </a:solidFill>
              </a:rPr>
              <a:t>F</a:t>
            </a:r>
            <a:r>
              <a:rPr lang="en-US" sz="2000" dirty="0" smtClean="0">
                <a:solidFill>
                  <a:srgbClr val="FF0000"/>
                </a:solidFill>
              </a:rPr>
              <a:t>low Analysis (PFA) 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10" name="Picture 9" descr="Screen Shot 2011-12-08 at 9.40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0" y="1837750"/>
            <a:ext cx="4940300" cy="46011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6676" y="2590800"/>
            <a:ext cx="2929358" cy="1323439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Typical jet composition: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60% charged particles 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30% photons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10% neutrons</a:t>
            </a:r>
            <a:endParaRPr lang="en-US" sz="2000" dirty="0"/>
          </a:p>
        </p:txBody>
      </p:sp>
      <p:grpSp>
        <p:nvGrpSpPr>
          <p:cNvPr id="3" name="Group 2"/>
          <p:cNvGrpSpPr/>
          <p:nvPr/>
        </p:nvGrpSpPr>
        <p:grpSpPr>
          <a:xfrm>
            <a:off x="88900" y="4542372"/>
            <a:ext cx="3784910" cy="1323439"/>
            <a:chOff x="88900" y="4595287"/>
            <a:chExt cx="3784910" cy="1323439"/>
          </a:xfrm>
        </p:grpSpPr>
        <p:sp>
          <p:nvSpPr>
            <p:cNvPr id="12" name="TextBox 11"/>
            <p:cNvSpPr txBox="1"/>
            <p:nvPr/>
          </p:nvSpPr>
          <p:spPr>
            <a:xfrm>
              <a:off x="88900" y="4595287"/>
              <a:ext cx="3784910" cy="1323439"/>
            </a:xfrm>
            <a:prstGeom prst="rect">
              <a:avLst/>
            </a:prstGeom>
            <a:noFill/>
            <a:ln>
              <a:solidFill>
                <a:srgbClr val="00009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Always use the best info you have:</a:t>
              </a:r>
            </a:p>
            <a:p>
              <a:r>
                <a:rPr lang="en-US" sz="2000" dirty="0"/>
                <a:t>	</a:t>
              </a:r>
              <a:r>
                <a:rPr lang="en-US" sz="2000" dirty="0" smtClean="0"/>
                <a:t>60% =&gt; tracker</a:t>
              </a:r>
            </a:p>
            <a:p>
              <a:r>
                <a:rPr lang="en-US" sz="2000" dirty="0"/>
                <a:t>	</a:t>
              </a:r>
              <a:r>
                <a:rPr lang="en-US" sz="2000" dirty="0" smtClean="0"/>
                <a:t>30% =&gt; ECAL</a:t>
              </a:r>
            </a:p>
            <a:p>
              <a:r>
                <a:rPr lang="en-US" sz="2000" dirty="0"/>
                <a:t>	</a:t>
              </a:r>
              <a:r>
                <a:rPr lang="en-US" sz="2000" dirty="0" smtClean="0"/>
                <a:t>10% =&gt; HCAL</a:t>
              </a:r>
              <a:endParaRPr lang="en-US" sz="2000" dirty="0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2510" y="4965703"/>
              <a:ext cx="335280" cy="33528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98700" y="5558892"/>
              <a:ext cx="342900" cy="3429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07217" y="4965703"/>
              <a:ext cx="335280" cy="33528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2510" y="5276853"/>
              <a:ext cx="335280" cy="335280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1729035" y="3977219"/>
            <a:ext cx="5046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Wingdings"/>
                <a:ea typeface="Wingdings"/>
                <a:cs typeface="Wingdings"/>
                <a:sym typeface="Wingdings"/>
              </a:rPr>
              <a:t>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244600" y="2146300"/>
            <a:ext cx="141265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is PFA?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7958" y="5980570"/>
            <a:ext cx="228346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Hardware + software 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20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CLIC CDRs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49488574"/>
              </p:ext>
            </p:extLst>
          </p:nvPr>
        </p:nvGraphicFramePr>
        <p:xfrm>
          <a:off x="304800" y="1157292"/>
          <a:ext cx="62865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6"/>
          <p:cNvSpPr txBox="1">
            <a:spLocks/>
          </p:cNvSpPr>
          <p:nvPr/>
        </p:nvSpPr>
        <p:spPr bwMode="auto">
          <a:xfrm flipH="1">
            <a:off x="6845300" y="2006600"/>
            <a:ext cx="22733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0000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9pPr>
          </a:lstStyle>
          <a:p>
            <a:pPr marL="176213" indent="-176213"/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Main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information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page: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http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://clic-study.org/accelerator/CLIC-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ConceptDesignRep.php</a:t>
            </a: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576263" lvl="1" indent="-176213"/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1">
              <a:defRPr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457200" lvl="1" indent="0"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Arial Narrow"/>
            </a:endParaRPr>
          </a:p>
        </p:txBody>
      </p:sp>
      <p:pic>
        <p:nvPicPr>
          <p:cNvPr id="3" name="Picture 2" descr="CLIC-Logo-Color-72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t="11793" r="11321" b="11321"/>
          <a:stretch/>
        </p:blipFill>
        <p:spPr>
          <a:xfrm>
            <a:off x="10587" y="26466"/>
            <a:ext cx="787145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3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38" y="142879"/>
            <a:ext cx="4284662" cy="785813"/>
          </a:xfrm>
        </p:spPr>
        <p:txBody>
          <a:bodyPr/>
          <a:lstStyle/>
          <a:p>
            <a:r>
              <a:rPr lang="en-US" dirty="0" smtClean="0"/>
              <a:t>The CLIC CDRs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882554841"/>
              </p:ext>
            </p:extLst>
          </p:nvPr>
        </p:nvGraphicFramePr>
        <p:xfrm>
          <a:off x="304800" y="1157292"/>
          <a:ext cx="6286500" cy="4913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Content Placeholder 6"/>
          <p:cNvSpPr txBox="1">
            <a:spLocks/>
          </p:cNvSpPr>
          <p:nvPr/>
        </p:nvSpPr>
        <p:spPr bwMode="auto">
          <a:xfrm flipH="1">
            <a:off x="6845300" y="2006600"/>
            <a:ext cx="2273300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rgbClr val="0000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>
                <a:solidFill>
                  <a:srgbClr val="000099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rgbClr val="000099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rgbClr val="0000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000099"/>
                </a:solidFill>
                <a:latin typeface="+mn-lt"/>
              </a:defRPr>
            </a:lvl9pPr>
          </a:lstStyle>
          <a:p>
            <a:pPr marL="176213" indent="-176213"/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Main information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</a:rPr>
              <a:t>page: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http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  <a:hlinkClick r:id="rId7"/>
              </a:rPr>
              <a:t>://clic-study.org/accelerator/CLIC-ConceptDesignRep.php</a:t>
            </a: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576263" lvl="1" indent="-176213"/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177800" indent="0">
              <a:buNone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1">
              <a:defRPr/>
            </a:pPr>
            <a:endParaRPr lang="en-US" sz="14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marL="457200" lvl="1" indent="0">
              <a:buFont typeface="Arial" charset="0"/>
              <a:buNone/>
              <a:defRPr/>
            </a:pPr>
            <a:endParaRPr lang="en-US" sz="1400" dirty="0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5598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 descr="CLIC-Logo-Color-72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t="11793" r="11321" b="11321"/>
          <a:stretch/>
        </p:blipFill>
        <p:spPr>
          <a:xfrm>
            <a:off x="10587" y="26466"/>
            <a:ext cx="787145" cy="7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05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physics potential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0147" y="1323286"/>
            <a:ext cx="7453696" cy="147732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Beyond LHC discovery reach: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/>
              <a:t>e</a:t>
            </a:r>
            <a:r>
              <a:rPr lang="en-US" dirty="0" err="1" smtClean="0"/>
              <a:t>+e</a:t>
            </a:r>
            <a:r>
              <a:rPr lang="en-US" dirty="0" smtClean="0"/>
              <a:t>- collisions give access to additional physics processes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weakly interacting states (e.g. </a:t>
            </a:r>
            <a:r>
              <a:rPr lang="en-US" dirty="0" err="1" smtClean="0"/>
              <a:t>slepton</a:t>
            </a:r>
            <a:r>
              <a:rPr lang="en-US" dirty="0" smtClean="0"/>
              <a:t>, </a:t>
            </a:r>
            <a:r>
              <a:rPr lang="en-US" dirty="0" err="1" smtClean="0"/>
              <a:t>chargino</a:t>
            </a:r>
            <a:r>
              <a:rPr lang="en-US" dirty="0" smtClean="0"/>
              <a:t>, </a:t>
            </a:r>
            <a:r>
              <a:rPr lang="en-US" dirty="0" err="1" smtClean="0"/>
              <a:t>neutralino</a:t>
            </a:r>
            <a:r>
              <a:rPr lang="en-US" dirty="0" smtClean="0"/>
              <a:t> searches)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m</a:t>
            </a:r>
            <a:r>
              <a:rPr lang="en-US" dirty="0" smtClean="0"/>
              <a:t>ore clean conditions than in LHC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Defined initial state + more precise measurements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0147" y="851901"/>
            <a:ext cx="511102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CLIC physics potential is complementary to LHC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5891" y="3574674"/>
            <a:ext cx="3377848" cy="258532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Examples highlighted in the CDR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Higgs physics (SM and non-SM)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Top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SUSY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Higgs strong interactions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New Z’ sector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Contact interactions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Extra dimensions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….</a:t>
            </a:r>
          </a:p>
        </p:txBody>
      </p:sp>
      <p:pic>
        <p:nvPicPr>
          <p:cNvPr id="9" name="Picture 8" descr="Screen Shot 2011-12-07 at 3.20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522" y="2854367"/>
            <a:ext cx="5074384" cy="37188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07592" y="6425205"/>
            <a:ext cx="1002747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aseline="30000" dirty="0" smtClean="0"/>
              <a:t>√s (</a:t>
            </a:r>
            <a:r>
              <a:rPr lang="en-US" sz="2800" baseline="30000" dirty="0" err="1" smtClean="0"/>
              <a:t>GeV</a:t>
            </a:r>
            <a:r>
              <a:rPr lang="en-US" sz="2800" baseline="30000" dirty="0" smtClean="0"/>
              <a:t>)</a:t>
            </a:r>
            <a:endParaRPr lang="en-US" sz="28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3441700" y="3133589"/>
            <a:ext cx="1257300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aseline="30000" dirty="0" smtClean="0"/>
              <a:t>σ</a:t>
            </a:r>
            <a:r>
              <a:rPr lang="en-US" sz="2800" baseline="30000" dirty="0" smtClean="0"/>
              <a:t>(</a:t>
            </a:r>
            <a:r>
              <a:rPr lang="en-US" sz="2800" baseline="30000" dirty="0" err="1" smtClean="0"/>
              <a:t>fb</a:t>
            </a:r>
            <a:r>
              <a:rPr lang="en-US" sz="2800" baseline="30000" dirty="0" smtClean="0"/>
              <a:t>)</a:t>
            </a:r>
            <a:endParaRPr lang="en-US" sz="2800" baseline="30000" dirty="0"/>
          </a:p>
        </p:txBody>
      </p:sp>
    </p:spTree>
    <p:extLst>
      <p:ext uri="{BB962C8B-B14F-4D97-AF65-F5344CB8AC3E}">
        <p14:creationId xmlns:p14="http://schemas.microsoft.com/office/powerpoint/2010/main" val="291517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Higgs – 120 </a:t>
            </a:r>
            <a:r>
              <a:rPr lang="en-US" dirty="0" err="1" smtClean="0"/>
              <a:t>GeV</a:t>
            </a:r>
            <a:r>
              <a:rPr lang="en-US" dirty="0" smtClean="0"/>
              <a:t> in this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910" y="839791"/>
            <a:ext cx="3162790" cy="5598814"/>
          </a:xfrm>
        </p:spPr>
        <p:txBody>
          <a:bodyPr>
            <a:normAutofit lnSpcReduction="10000"/>
          </a:bodyPr>
          <a:lstStyle/>
          <a:p>
            <a:r>
              <a:rPr lang="en-US" sz="1400" dirty="0" smtClean="0"/>
              <a:t>Precision measurements from ILC RDR and CLIC CDR (volume 2 in both cases) </a:t>
            </a:r>
          </a:p>
          <a:p>
            <a:r>
              <a:rPr lang="en-US" sz="1400" dirty="0" smtClean="0"/>
              <a:t>20 fb</a:t>
            </a:r>
            <a:r>
              <a:rPr lang="en-US" sz="1400" baseline="30000" dirty="0" smtClean="0"/>
              <a:t>-1 </a:t>
            </a:r>
            <a:r>
              <a:rPr lang="en-US" sz="1400" dirty="0" smtClean="0"/>
              <a:t>per point for spin measurements</a:t>
            </a:r>
          </a:p>
          <a:p>
            <a:r>
              <a:rPr lang="en-US" sz="1400" dirty="0" smtClean="0"/>
              <a:t>Couplings (in this plot): 300 </a:t>
            </a:r>
            <a:r>
              <a:rPr lang="en-US" sz="1400" dirty="0" err="1" smtClean="0"/>
              <a:t>GeV</a:t>
            </a:r>
            <a:r>
              <a:rPr lang="en-US" sz="1400" dirty="0" smtClean="0"/>
              <a:t> and 500 </a:t>
            </a:r>
            <a:r>
              <a:rPr lang="en-US" sz="1400" dirty="0"/>
              <a:t>fb</a:t>
            </a:r>
            <a:r>
              <a:rPr lang="en-US" sz="1400" baseline="30000" dirty="0"/>
              <a:t>-1</a:t>
            </a:r>
            <a:r>
              <a:rPr lang="en-US" sz="1400" dirty="0" smtClean="0"/>
              <a:t> for b, </a:t>
            </a:r>
            <a:r>
              <a:rPr lang="en-US" sz="1400" dirty="0" err="1" smtClean="0"/>
              <a:t>τ</a:t>
            </a:r>
            <a:r>
              <a:rPr lang="en-US" sz="1400" dirty="0" smtClean="0"/>
              <a:t>, e, W, Z and 500 </a:t>
            </a:r>
            <a:r>
              <a:rPr lang="en-US" sz="1400" dirty="0" err="1" smtClean="0"/>
              <a:t>GeV</a:t>
            </a:r>
            <a:r>
              <a:rPr lang="en-US" sz="1400" dirty="0" smtClean="0"/>
              <a:t> for H (self-coupling), 700 </a:t>
            </a:r>
            <a:r>
              <a:rPr lang="en-US" sz="1400" dirty="0" err="1" smtClean="0"/>
              <a:t>GeV</a:t>
            </a:r>
            <a:r>
              <a:rPr lang="en-US" sz="1400" dirty="0" smtClean="0"/>
              <a:t> for top </a:t>
            </a:r>
          </a:p>
          <a:p>
            <a:r>
              <a:rPr lang="en-US" sz="1400" dirty="0" smtClean="0"/>
              <a:t>Higgs self coupling error reduced to 12% if running at 1 </a:t>
            </a:r>
            <a:r>
              <a:rPr lang="en-US" sz="1400" dirty="0" err="1" smtClean="0"/>
              <a:t>TeV</a:t>
            </a:r>
            <a:r>
              <a:rPr lang="en-US" sz="1400" dirty="0" smtClean="0"/>
              <a:t> (1 ab</a:t>
            </a:r>
            <a:r>
              <a:rPr lang="en-US" sz="1400" baseline="30000" dirty="0"/>
              <a:t>-1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CLIC studies compatible, has focused on running at 3 </a:t>
            </a:r>
            <a:r>
              <a:rPr lang="en-US" sz="1400" dirty="0" err="1" smtClean="0"/>
              <a:t>TeV</a:t>
            </a:r>
            <a:r>
              <a:rPr lang="en-US" sz="1400" dirty="0"/>
              <a:t> </a:t>
            </a:r>
            <a:r>
              <a:rPr lang="en-US" sz="1400" dirty="0" smtClean="0"/>
              <a:t>(large WW fusion cross-section) and 2 ab</a:t>
            </a:r>
            <a:r>
              <a:rPr lang="en-US" sz="1400" baseline="30000" dirty="0"/>
              <a:t>-1</a:t>
            </a:r>
            <a:r>
              <a:rPr lang="en-US" sz="1400" dirty="0" smtClean="0"/>
              <a:t> leading to reduced statistical errors and access to difficult cases as coupling to </a:t>
            </a:r>
            <a:r>
              <a:rPr lang="en-US" sz="1400" dirty="0" err="1" smtClean="0"/>
              <a:t>muons</a:t>
            </a:r>
            <a:r>
              <a:rPr lang="en-US" sz="1400" dirty="0" smtClean="0"/>
              <a:t> (23% error) </a:t>
            </a:r>
          </a:p>
          <a:p>
            <a:r>
              <a:rPr lang="en-US" sz="1400" dirty="0" smtClean="0"/>
              <a:t>Note that these measurements are “not theory dependent” and provide an absolute measure (important for BSM scenarios)</a:t>
            </a:r>
          </a:p>
          <a:p>
            <a:r>
              <a:rPr lang="en-US" sz="1400" dirty="0"/>
              <a:t>T</a:t>
            </a:r>
            <a:r>
              <a:rPr lang="en-US" sz="1400" dirty="0" smtClean="0"/>
              <a:t>o be compared – at some point - to LHC at 1-2 ab</a:t>
            </a:r>
            <a:r>
              <a:rPr lang="en-US" sz="1400" baseline="30000" dirty="0"/>
              <a:t>-</a:t>
            </a:r>
            <a:r>
              <a:rPr lang="en-US" sz="1400" baseline="30000" dirty="0" smtClean="0"/>
              <a:t>1</a:t>
            </a:r>
            <a:r>
              <a:rPr lang="en-US" sz="1400" dirty="0" smtClean="0"/>
              <a:t> and dedicated triggers, analyses and upgrades, which can cover some of the same measurements </a:t>
            </a:r>
          </a:p>
          <a:p>
            <a:pPr>
              <a:buFont typeface="Arial"/>
              <a:buChar char="•"/>
            </a:pPr>
            <a:endParaRPr lang="en-US" sz="1200" dirty="0" smtClean="0"/>
          </a:p>
          <a:p>
            <a:pPr marL="0" indent="0">
              <a:buNone/>
            </a:pPr>
            <a:endParaRPr lang="en-US" sz="1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624" y="776293"/>
            <a:ext cx="2291288" cy="21447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8484" y="1375604"/>
            <a:ext cx="5535516" cy="43807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5324" y="3098800"/>
            <a:ext cx="1993026" cy="9879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7400" y="3565961"/>
            <a:ext cx="4091078" cy="329203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15324" y="4233431"/>
            <a:ext cx="2686479" cy="23194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07166" y="368301"/>
            <a:ext cx="2886515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1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 Higgs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7831" y="922581"/>
            <a:ext cx="4975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Standard model Higgs </a:t>
            </a:r>
            <a:r>
              <a:rPr lang="en-US" sz="2000" dirty="0" smtClean="0"/>
              <a:t>(example 120 </a:t>
            </a:r>
            <a:r>
              <a:rPr lang="en-US" sz="2000" dirty="0" err="1" smtClean="0"/>
              <a:t>GeV</a:t>
            </a:r>
            <a:r>
              <a:rPr lang="en-US" sz="2000" dirty="0" smtClean="0"/>
              <a:t>)</a:t>
            </a:r>
          </a:p>
        </p:txBody>
      </p:sp>
      <p:pic>
        <p:nvPicPr>
          <p:cNvPr id="5" name="Picture 4" descr="Screen Shot 2011-09-30 at 8.41.57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8" r="3256" b="4252"/>
          <a:stretch/>
        </p:blipFill>
        <p:spPr>
          <a:xfrm>
            <a:off x="5867998" y="770005"/>
            <a:ext cx="3249043" cy="2615571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3270635" y="2961419"/>
            <a:ext cx="11980" cy="42496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41084" y="1625540"/>
            <a:ext cx="279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 √s range give access to a wealth of Higgs studies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370623" y="2237208"/>
            <a:ext cx="583609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841236" y="447815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Screen Shot 2011-12-07 at 2.48.17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" t="3193" r="-17" b="5360"/>
          <a:stretch/>
        </p:blipFill>
        <p:spPr>
          <a:xfrm>
            <a:off x="0" y="3438000"/>
            <a:ext cx="4002392" cy="3132792"/>
          </a:xfrm>
          <a:prstGeom prst="rect">
            <a:avLst/>
          </a:prstGeom>
        </p:spPr>
      </p:pic>
      <p:pic>
        <p:nvPicPr>
          <p:cNvPr id="10" name="Picture 9" descr="Screen Shot 2011-12-07 at 2.48.2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307" y="3325416"/>
            <a:ext cx="4228293" cy="3436216"/>
          </a:xfrm>
          <a:prstGeom prst="rect">
            <a:avLst/>
          </a:prstGeom>
        </p:spPr>
      </p:pic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/>
          <a:lstStyle/>
          <a:p>
            <a:r>
              <a:rPr lang="en-US" sz="1400" smtClean="0"/>
              <a:t>Lucie Linssen, CLIC CDR, SPC meeting 13 Dec 2011</a:t>
            </a:r>
            <a:endParaRPr lang="en-US" sz="140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23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03716" y="2941935"/>
            <a:ext cx="2711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 smtClean="0"/>
              <a:t>σ</a:t>
            </a:r>
            <a:r>
              <a:rPr lang="en-US" sz="2400" dirty="0" smtClean="0"/>
              <a:t>(h 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</a:t>
            </a:r>
            <a:r>
              <a:rPr lang="en-US" sz="2400" dirty="0" err="1" smtClean="0"/>
              <a:t>μ</a:t>
            </a:r>
            <a:r>
              <a:rPr lang="en-US" sz="2400" baseline="30000" dirty="0" err="1" smtClean="0"/>
              <a:t>+</a:t>
            </a:r>
            <a:r>
              <a:rPr lang="en-US" sz="2400" dirty="0" err="1" smtClean="0"/>
              <a:t>μ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)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±</a:t>
            </a:r>
            <a:r>
              <a:rPr lang="en-US" sz="2400" dirty="0" smtClean="0"/>
              <a:t>15%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560483" y="2893916"/>
            <a:ext cx="2526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dirty="0" smtClean="0"/>
              <a:t>σ</a:t>
            </a:r>
            <a:r>
              <a:rPr lang="en-US" sz="2400" dirty="0" smtClean="0"/>
              <a:t>(h </a:t>
            </a:r>
            <a:r>
              <a:rPr lang="en-US" sz="16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 smtClean="0"/>
              <a:t> bb)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±</a:t>
            </a:r>
            <a:r>
              <a:rPr lang="en-US" sz="2400" dirty="0" smtClean="0"/>
              <a:t>0.2%</a:t>
            </a:r>
            <a:endParaRPr lang="en-US" sz="24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049161" y="3213100"/>
            <a:ext cx="817736" cy="3484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72000" y="2986819"/>
            <a:ext cx="152400" cy="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42072" y="3589169"/>
            <a:ext cx="71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385721" y="3561527"/>
            <a:ext cx="71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5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lepton</a:t>
            </a:r>
            <a:r>
              <a:rPr lang="en-US" dirty="0" smtClean="0"/>
              <a:t> production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24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22097" y="928352"/>
            <a:ext cx="8981626" cy="5155216"/>
            <a:chOff x="266120" y="928352"/>
            <a:chExt cx="8981626" cy="5155216"/>
          </a:xfrm>
        </p:grpSpPr>
        <p:pic>
          <p:nvPicPr>
            <p:cNvPr id="7" name="Picture 6" descr="SmuonTight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792"/>
            <a:stretch/>
          </p:blipFill>
          <p:spPr>
            <a:xfrm>
              <a:off x="5332661" y="928352"/>
              <a:ext cx="3915085" cy="2664296"/>
            </a:xfrm>
            <a:prstGeom prst="rect">
              <a:avLst/>
            </a:prstGeom>
          </p:spPr>
        </p:pic>
        <p:sp>
          <p:nvSpPr>
            <p:cNvPr id="8" name="Text Box 160"/>
            <p:cNvSpPr txBox="1">
              <a:spLocks noChangeArrowheads="1"/>
            </p:cNvSpPr>
            <p:nvPr/>
          </p:nvSpPr>
          <p:spPr bwMode="auto">
            <a:xfrm>
              <a:off x="272480" y="965627"/>
              <a:ext cx="5056471" cy="2164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Aft>
                  <a:spcPts val="400"/>
                </a:spcAft>
                <a:buClr>
                  <a:srgbClr val="FF0000"/>
                </a:buClr>
              </a:pPr>
              <a:r>
                <a:rPr lang="en-GB" dirty="0" err="1" smtClean="0">
                  <a:solidFill>
                    <a:srgbClr val="FF0000"/>
                  </a:solidFill>
                </a:rPr>
                <a:t>Slepton</a:t>
              </a:r>
              <a:r>
                <a:rPr lang="en-GB" dirty="0" smtClean="0">
                  <a:solidFill>
                    <a:srgbClr val="FF0000"/>
                  </a:solidFill>
                </a:rPr>
                <a:t> production at CLIC very clean</a:t>
              </a:r>
            </a:p>
            <a:p>
              <a:pPr>
                <a:spcAft>
                  <a:spcPts val="400"/>
                </a:spcAft>
                <a:buClr>
                  <a:srgbClr val="FF0000"/>
                </a:buClr>
              </a:pPr>
              <a:r>
                <a:rPr lang="en-GB" dirty="0" smtClean="0"/>
                <a:t>SUSY “</a:t>
              </a:r>
              <a:r>
                <a:rPr lang="en-GB" i="1" dirty="0" smtClean="0"/>
                <a:t>model II</a:t>
              </a:r>
              <a:r>
                <a:rPr lang="en-GB" dirty="0" smtClean="0"/>
                <a:t>”: </a:t>
              </a:r>
              <a:r>
                <a:rPr lang="en-GB" dirty="0" err="1" smtClean="0">
                  <a:solidFill>
                    <a:srgbClr val="0000FF"/>
                  </a:solidFill>
                </a:rPr>
                <a:t>slepton</a:t>
              </a:r>
              <a:r>
                <a:rPr lang="en-GB" dirty="0" smtClean="0">
                  <a:solidFill>
                    <a:srgbClr val="0000FF"/>
                  </a:solidFill>
                </a:rPr>
                <a:t> masses ~ 1 </a:t>
              </a:r>
              <a:r>
                <a:rPr lang="en-GB" dirty="0" err="1" smtClean="0">
                  <a:solidFill>
                    <a:srgbClr val="0000FF"/>
                  </a:solidFill>
                </a:rPr>
                <a:t>TeV</a:t>
              </a:r>
              <a:endParaRPr lang="en-GB" dirty="0" smtClean="0">
                <a:solidFill>
                  <a:srgbClr val="0000FF"/>
                </a:solidFill>
              </a:endParaRPr>
            </a:p>
            <a:p>
              <a:pPr>
                <a:spcAft>
                  <a:spcPts val="800"/>
                </a:spcAft>
                <a:buClr>
                  <a:srgbClr val="FF0000"/>
                </a:buClr>
              </a:pPr>
              <a:r>
                <a:rPr lang="en-GB" dirty="0" smtClean="0">
                  <a:solidFill>
                    <a:srgbClr val="000090"/>
                  </a:solidFill>
                </a:rPr>
                <a:t>Channels studied include </a:t>
              </a:r>
              <a:endParaRPr lang="en-GB" dirty="0">
                <a:solidFill>
                  <a:srgbClr val="000090"/>
                </a:solidFill>
              </a:endParaRPr>
            </a:p>
            <a:p>
              <a:pPr lvl="1">
                <a:spcAft>
                  <a:spcPts val="800"/>
                </a:spcAft>
                <a:buClr>
                  <a:srgbClr val="D60093"/>
                </a:buClr>
                <a:buFont typeface="Wingdings" charset="0"/>
                <a:buChar char="§"/>
              </a:pPr>
              <a:r>
                <a:rPr lang="en-GB" dirty="0"/>
                <a:t> </a:t>
              </a:r>
              <a:endParaRPr lang="en-GB" dirty="0" smtClean="0"/>
            </a:p>
            <a:p>
              <a:pPr lvl="1">
                <a:spcAft>
                  <a:spcPts val="800"/>
                </a:spcAft>
                <a:buClr>
                  <a:srgbClr val="D60093"/>
                </a:buClr>
                <a:buFont typeface="Wingdings" charset="0"/>
                <a:buChar char="§"/>
              </a:pPr>
              <a:r>
                <a:rPr lang="en-GB" dirty="0"/>
                <a:t> </a:t>
              </a:r>
              <a:r>
                <a:rPr lang="en-GB" dirty="0" smtClean="0"/>
                <a:t> </a:t>
              </a:r>
            </a:p>
            <a:p>
              <a:pPr lvl="1">
                <a:spcAft>
                  <a:spcPts val="800"/>
                </a:spcAft>
                <a:buClr>
                  <a:srgbClr val="D60093"/>
                </a:buClr>
                <a:buFont typeface="Wingdings" charset="0"/>
                <a:buChar char="§"/>
              </a:pPr>
              <a:r>
                <a:rPr lang="en-GB" dirty="0"/>
                <a:t> </a:t>
              </a:r>
              <a:endParaRPr lang="en-GB" dirty="0" smtClean="0"/>
            </a:p>
          </p:txBody>
        </p:sp>
        <p:pic>
          <p:nvPicPr>
            <p:cNvPr id="9" name="Picture 8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4568" y="1980580"/>
              <a:ext cx="3378200" cy="368300"/>
            </a:xfrm>
            <a:prstGeom prst="rect">
              <a:avLst/>
            </a:prstGeom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4568" y="2412628"/>
              <a:ext cx="3263900" cy="368300"/>
            </a:xfrm>
            <a:prstGeom prst="rect">
              <a:avLst/>
            </a:prstGeom>
          </p:spPr>
        </p:pic>
        <p:pic>
          <p:nvPicPr>
            <p:cNvPr id="11" name="Picture 10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4568" y="2772668"/>
              <a:ext cx="4064000" cy="368300"/>
            </a:xfrm>
            <a:prstGeom prst="rect">
              <a:avLst/>
            </a:prstGeom>
          </p:spPr>
        </p:pic>
        <p:sp>
          <p:nvSpPr>
            <p:cNvPr id="12" name="Text Box 160"/>
            <p:cNvSpPr txBox="1">
              <a:spLocks noChangeArrowheads="1"/>
            </p:cNvSpPr>
            <p:nvPr/>
          </p:nvSpPr>
          <p:spPr bwMode="auto">
            <a:xfrm>
              <a:off x="266120" y="3186806"/>
              <a:ext cx="5097632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Clr>
                  <a:srgbClr val="FF0000"/>
                </a:buClr>
              </a:pPr>
              <a:r>
                <a:rPr lang="en-GB" dirty="0" smtClean="0"/>
                <a:t>Leptons and missing energy </a:t>
              </a:r>
            </a:p>
            <a:p>
              <a:pPr>
                <a:buClr>
                  <a:srgbClr val="FF0000"/>
                </a:buClr>
              </a:pPr>
              <a:r>
                <a:rPr lang="en-GB" dirty="0" smtClean="0"/>
                <a:t>Masses from analysis of endpoints of energy spectra</a:t>
              </a:r>
              <a:endParaRPr lang="en-GB" dirty="0">
                <a:solidFill>
                  <a:srgbClr val="000090"/>
                </a:solidFill>
              </a:endParaRPr>
            </a:p>
          </p:txBody>
        </p:sp>
        <p:sp>
          <p:nvSpPr>
            <p:cNvPr id="13" name="AutoShape 9"/>
            <p:cNvSpPr>
              <a:spLocks noChangeArrowheads="1"/>
            </p:cNvSpPr>
            <p:nvPr/>
          </p:nvSpPr>
          <p:spPr bwMode="auto">
            <a:xfrm>
              <a:off x="5551217" y="4905252"/>
              <a:ext cx="553911" cy="288032"/>
            </a:xfrm>
            <a:prstGeom prst="rightArrow">
              <a:avLst>
                <a:gd name="adj1" fmla="val 50000"/>
                <a:gd name="adj2" fmla="val 87088"/>
              </a:avLst>
            </a:prstGeom>
            <a:solidFill>
              <a:srgbClr val="FFFF00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1120" y="4481880"/>
              <a:ext cx="153845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</a:rPr>
                <a:t>e.g. </a:t>
              </a:r>
              <a:r>
                <a:rPr lang="en-US" sz="2000" dirty="0" err="1" smtClean="0">
                  <a:solidFill>
                    <a:schemeClr val="bg1">
                      <a:lumMod val="50000"/>
                    </a:schemeClr>
                  </a:solidFill>
                </a:rPr>
                <a:t>smuon</a:t>
              </a:r>
              <a:endParaRPr lang="en-US" sz="20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r>
                <a:rPr lang="en-US" sz="2000" dirty="0" smtClean="0">
                  <a:solidFill>
                    <a:schemeClr val="bg1">
                      <a:lumMod val="50000"/>
                    </a:schemeClr>
                  </a:solidFill>
                </a:rPr>
                <a:t>production</a:t>
              </a:r>
              <a:endParaRPr lang="en-US" sz="2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353867" y="3923328"/>
              <a:ext cx="2736304" cy="2160240"/>
              <a:chOff x="5849811" y="3887236"/>
              <a:chExt cx="2736304" cy="2160240"/>
            </a:xfrm>
          </p:grpSpPr>
          <p:pic>
            <p:nvPicPr>
              <p:cNvPr id="17" name="Picture 16" descr="latex-image-1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78195" y="4034568"/>
                <a:ext cx="2349500" cy="292100"/>
              </a:xfrm>
              <a:prstGeom prst="rect">
                <a:avLst/>
              </a:prstGeom>
            </p:spPr>
          </p:pic>
          <p:pic>
            <p:nvPicPr>
              <p:cNvPr id="18" name="Picture 17" descr="latex-image-1.pdf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43816" y="4430933"/>
                <a:ext cx="2324100" cy="266700"/>
              </a:xfrm>
              <a:prstGeom prst="rect">
                <a:avLst/>
              </a:prstGeom>
            </p:spPr>
          </p:pic>
          <p:pic>
            <p:nvPicPr>
              <p:cNvPr id="19" name="Picture 18" descr="latex-image-1.pdf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76096" y="4814597"/>
                <a:ext cx="2286000" cy="266700"/>
              </a:xfrm>
              <a:prstGeom prst="rect">
                <a:avLst/>
              </a:prstGeom>
            </p:spPr>
          </p:pic>
          <p:pic>
            <p:nvPicPr>
              <p:cNvPr id="20" name="Picture 19" descr="latex-image-1.pdf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18207" y="5187151"/>
                <a:ext cx="2349500" cy="368300"/>
              </a:xfrm>
              <a:prstGeom prst="rect">
                <a:avLst/>
              </a:prstGeom>
            </p:spPr>
          </p:pic>
          <p:pic>
            <p:nvPicPr>
              <p:cNvPr id="21" name="Picture 20" descr="latex-image-1.pdf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8306" y="5642784"/>
                <a:ext cx="2362200" cy="330200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 bwMode="auto">
              <a:xfrm>
                <a:off x="5849811" y="3887236"/>
                <a:ext cx="2736304" cy="2160240"/>
              </a:xfrm>
              <a:prstGeom prst="rect">
                <a:avLst/>
              </a:prstGeom>
              <a:noFill/>
              <a:ln w="22225" cap="flat" cmpd="sng" algn="ctr">
                <a:solidFill>
                  <a:srgbClr val="FF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0000" tIns="46800" rIns="90000" bIns="4680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68375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1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025008" y="4185172"/>
              <a:ext cx="15444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All channels</a:t>
              </a:r>
            </a:p>
            <a:p>
              <a:r>
                <a:rPr lang="en-US" dirty="0"/>
                <a:t> </a:t>
              </a:r>
              <a:r>
                <a:rPr lang="en-US" dirty="0" smtClean="0"/>
                <a:t>combined</a:t>
              </a:r>
              <a:endParaRPr lang="en-US" dirty="0"/>
            </a:p>
          </p:txBody>
        </p:sp>
      </p:grpSp>
      <p:pic>
        <p:nvPicPr>
          <p:cNvPr id="23" name="Picture 22" descr="205_H1LPADC4.pdf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0" t="6351" r="8928" b="2967"/>
          <a:stretch/>
        </p:blipFill>
        <p:spPr>
          <a:xfrm>
            <a:off x="1685550" y="3787930"/>
            <a:ext cx="2927608" cy="2764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physics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111" y="3631105"/>
            <a:ext cx="3239019" cy="26486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7111" y="3475908"/>
            <a:ext cx="2302933" cy="28038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403" y="6858000"/>
            <a:ext cx="8072438" cy="12735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0333" y="1326444"/>
            <a:ext cx="844505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A wealth of other physics related to top and SM precision tests, new forces, extra dimensions, little Higgs, strong interaction models …  </a:t>
            </a:r>
          </a:p>
          <a:p>
            <a:r>
              <a:rPr lang="en-US" dirty="0" smtClean="0">
                <a:latin typeface="Calibri"/>
                <a:cs typeface="Calibri"/>
              </a:rPr>
              <a:t>And a LC can have reach way beyond its beam energies (illustrated in the plots below) 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.. but beyond the scope of this talk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…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2804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1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489" y="0"/>
            <a:ext cx="8229023" cy="6096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CLIC</a:t>
            </a:r>
            <a:r>
              <a:rPr lang="en-US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 Implementation – in stages?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50534" name="Rectangle 6"/>
          <p:cNvSpPr>
            <a:spLocks noChangeArrowheads="1"/>
          </p:cNvSpPr>
          <p:nvPr/>
        </p:nvSpPr>
        <p:spPr bwMode="auto">
          <a:xfrm>
            <a:off x="2895600" y="5092700"/>
            <a:ext cx="926767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300" noProof="1">
                <a:solidFill>
                  <a:srgbClr val="0000FF"/>
                </a:solidFill>
                <a:latin typeface="Arial Unicode MS" charset="0"/>
              </a:rPr>
              <a:t>3 TeV Stage</a:t>
            </a:r>
            <a:endParaRPr sz="2400" noProof="1">
              <a:solidFill>
                <a:srgbClr val="000000"/>
              </a:solidFill>
              <a:latin typeface="Arial Unicode MS" charset="0"/>
            </a:endParaRPr>
          </a:p>
        </p:txBody>
      </p:sp>
      <p:sp>
        <p:nvSpPr>
          <p:cNvPr id="150535" name="Oval 7"/>
          <p:cNvSpPr>
            <a:spLocks noChangeArrowheads="1"/>
          </p:cNvSpPr>
          <p:nvPr/>
        </p:nvSpPr>
        <p:spPr bwMode="auto">
          <a:xfrm>
            <a:off x="4668694" y="5503466"/>
            <a:ext cx="5773" cy="7442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6" name="Freeform 8"/>
          <p:cNvSpPr>
            <a:spLocks/>
          </p:cNvSpPr>
          <p:nvPr/>
        </p:nvSpPr>
        <p:spPr bwMode="auto">
          <a:xfrm>
            <a:off x="451717" y="5418634"/>
            <a:ext cx="8390659" cy="35719"/>
          </a:xfrm>
          <a:custGeom>
            <a:avLst/>
            <a:gdLst>
              <a:gd name="T0" fmla="*/ 0 w 5275"/>
              <a:gd name="T1" fmla="*/ 22 h 22"/>
              <a:gd name="T2" fmla="*/ 5275 w 5275"/>
              <a:gd name="T3" fmla="*/ 21 h 22"/>
              <a:gd name="T4" fmla="*/ 5275 w 5275"/>
              <a:gd name="T5" fmla="*/ 0 h 22"/>
              <a:gd name="T6" fmla="*/ 0 w 5275"/>
              <a:gd name="T7" fmla="*/ 2 h 22"/>
              <a:gd name="T8" fmla="*/ 0 w 5275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75" h="22">
                <a:moveTo>
                  <a:pt x="0" y="22"/>
                </a:moveTo>
                <a:lnTo>
                  <a:pt x="5275" y="21"/>
                </a:lnTo>
                <a:lnTo>
                  <a:pt x="5275" y="0"/>
                </a:lnTo>
                <a:lnTo>
                  <a:pt x="0" y="2"/>
                </a:lnTo>
                <a:lnTo>
                  <a:pt x="0" y="22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7" name="Rectangle 9"/>
          <p:cNvSpPr>
            <a:spLocks noChangeArrowheads="1"/>
          </p:cNvSpPr>
          <p:nvPr/>
        </p:nvSpPr>
        <p:spPr bwMode="auto">
          <a:xfrm>
            <a:off x="581603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38" name="Rectangle 10"/>
          <p:cNvSpPr>
            <a:spLocks noChangeArrowheads="1"/>
          </p:cNvSpPr>
          <p:nvPr/>
        </p:nvSpPr>
        <p:spPr bwMode="auto">
          <a:xfrm>
            <a:off x="1945409" y="5077818"/>
            <a:ext cx="44137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1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39" name="Rectangle 11"/>
          <p:cNvSpPr>
            <a:spLocks noChangeArrowheads="1"/>
          </p:cNvSpPr>
          <p:nvPr/>
        </p:nvSpPr>
        <p:spPr bwMode="auto">
          <a:xfrm>
            <a:off x="7117773" y="5077818"/>
            <a:ext cx="46396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FF0000"/>
                </a:solidFill>
                <a:latin typeface="Comic Sans MS" charset="0"/>
              </a:rPr>
              <a:t>Linac 2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0" name="Rectangle 12"/>
          <p:cNvSpPr>
            <a:spLocks noChangeArrowheads="1"/>
          </p:cNvSpPr>
          <p:nvPr/>
        </p:nvSpPr>
        <p:spPr bwMode="auto">
          <a:xfrm>
            <a:off x="4079876" y="5824935"/>
            <a:ext cx="565979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808080"/>
                </a:solidFill>
                <a:latin typeface="Comic Sans MS" charset="0"/>
              </a:rPr>
              <a:t>Injector 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1" name="Rectangle 13"/>
          <p:cNvSpPr>
            <a:spLocks noChangeArrowheads="1"/>
          </p:cNvSpPr>
          <p:nvPr/>
        </p:nvSpPr>
        <p:spPr bwMode="auto">
          <a:xfrm>
            <a:off x="4667251" y="5824935"/>
            <a:ext cx="54338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808080"/>
                </a:solidFill>
                <a:latin typeface="Comic Sans MS" charset="0"/>
              </a:rPr>
              <a:t>Complex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2" name="Rectangle 14"/>
          <p:cNvSpPr>
            <a:spLocks noChangeArrowheads="1"/>
          </p:cNvSpPr>
          <p:nvPr/>
        </p:nvSpPr>
        <p:spPr bwMode="auto">
          <a:xfrm>
            <a:off x="4584990" y="5077818"/>
            <a:ext cx="220757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sz="1100" noProof="1">
                <a:solidFill>
                  <a:srgbClr val="0000FF"/>
                </a:solidFill>
                <a:latin typeface="Comic Sans MS" charset="0"/>
              </a:rPr>
              <a:t>I.P.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43" name="Line 15"/>
          <p:cNvSpPr>
            <a:spLocks noChangeShapeType="1"/>
          </p:cNvSpPr>
          <p:nvPr/>
        </p:nvSpPr>
        <p:spPr bwMode="auto">
          <a:xfrm flipH="1" flipV="1">
            <a:off x="4540250" y="5469235"/>
            <a:ext cx="27421" cy="16371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4" name="Freeform 16"/>
          <p:cNvSpPr>
            <a:spLocks/>
          </p:cNvSpPr>
          <p:nvPr/>
        </p:nvSpPr>
        <p:spPr bwMode="auto">
          <a:xfrm>
            <a:off x="4540250" y="5469236"/>
            <a:ext cx="57727" cy="50602"/>
          </a:xfrm>
          <a:custGeom>
            <a:avLst/>
            <a:gdLst>
              <a:gd name="T0" fmla="*/ 19 w 37"/>
              <a:gd name="T1" fmla="*/ 31 h 31"/>
              <a:gd name="T2" fmla="*/ 0 w 37"/>
              <a:gd name="T3" fmla="*/ 0 h 31"/>
              <a:gd name="T4" fmla="*/ 37 w 37"/>
              <a:gd name="T5" fmla="*/ 5 h 31"/>
              <a:gd name="T6" fmla="*/ 14 w 37"/>
              <a:gd name="T7" fmla="*/ 9 h 31"/>
              <a:gd name="T8" fmla="*/ 19 w 37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1">
                <a:moveTo>
                  <a:pt x="19" y="31"/>
                </a:moveTo>
                <a:lnTo>
                  <a:pt x="0" y="0"/>
                </a:lnTo>
                <a:lnTo>
                  <a:pt x="37" y="5"/>
                </a:lnTo>
                <a:lnTo>
                  <a:pt x="14" y="9"/>
                </a:lnTo>
                <a:lnTo>
                  <a:pt x="19" y="31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5" name="Rectangle 17"/>
          <p:cNvSpPr>
            <a:spLocks noChangeArrowheads="1"/>
          </p:cNvSpPr>
          <p:nvPr/>
        </p:nvSpPr>
        <p:spPr bwMode="auto">
          <a:xfrm>
            <a:off x="4644159" y="5371009"/>
            <a:ext cx="23091" cy="132457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6" name="Line 18"/>
          <p:cNvSpPr>
            <a:spLocks noChangeShapeType="1"/>
          </p:cNvSpPr>
          <p:nvPr/>
        </p:nvSpPr>
        <p:spPr bwMode="auto">
          <a:xfrm>
            <a:off x="4655704" y="6138962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7" name="Line 19"/>
          <p:cNvSpPr>
            <a:spLocks noChangeShapeType="1"/>
          </p:cNvSpPr>
          <p:nvPr/>
        </p:nvSpPr>
        <p:spPr bwMode="auto">
          <a:xfrm flipV="1">
            <a:off x="4651375" y="6229747"/>
            <a:ext cx="1067955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8" name="Rectangle 20"/>
          <p:cNvSpPr>
            <a:spLocks noChangeArrowheads="1"/>
          </p:cNvSpPr>
          <p:nvPr/>
        </p:nvSpPr>
        <p:spPr bwMode="auto">
          <a:xfrm>
            <a:off x="5092989" y="6174681"/>
            <a:ext cx="318943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49" name="Rectangle 21"/>
          <p:cNvSpPr>
            <a:spLocks noChangeArrowheads="1"/>
          </p:cNvSpPr>
          <p:nvPr/>
        </p:nvSpPr>
        <p:spPr bwMode="auto">
          <a:xfrm>
            <a:off x="5092990" y="6174681"/>
            <a:ext cx="262659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0" name="Line 22"/>
          <p:cNvSpPr>
            <a:spLocks noChangeShapeType="1"/>
          </p:cNvSpPr>
          <p:nvPr/>
        </p:nvSpPr>
        <p:spPr bwMode="auto">
          <a:xfrm flipH="1">
            <a:off x="568614" y="6138962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1" name="Line 23"/>
          <p:cNvSpPr>
            <a:spLocks noChangeShapeType="1"/>
          </p:cNvSpPr>
          <p:nvPr/>
        </p:nvSpPr>
        <p:spPr bwMode="auto">
          <a:xfrm>
            <a:off x="3589194" y="6138962"/>
            <a:ext cx="1443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2" name="Line 24"/>
          <p:cNvSpPr>
            <a:spLocks noChangeShapeType="1"/>
          </p:cNvSpPr>
          <p:nvPr/>
        </p:nvSpPr>
        <p:spPr bwMode="auto">
          <a:xfrm>
            <a:off x="567171" y="6237189"/>
            <a:ext cx="3022023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3" name="Freeform 25"/>
          <p:cNvSpPr>
            <a:spLocks/>
          </p:cNvSpPr>
          <p:nvPr/>
        </p:nvSpPr>
        <p:spPr bwMode="auto">
          <a:xfrm>
            <a:off x="567171" y="6210400"/>
            <a:ext cx="49068" cy="50602"/>
          </a:xfrm>
          <a:custGeom>
            <a:avLst/>
            <a:gdLst>
              <a:gd name="T0" fmla="*/ 31 w 31"/>
              <a:gd name="T1" fmla="*/ 0 h 31"/>
              <a:gd name="T2" fmla="*/ 0 w 31"/>
              <a:gd name="T3" fmla="*/ 16 h 31"/>
              <a:gd name="T4" fmla="*/ 31 w 31"/>
              <a:gd name="T5" fmla="*/ 31 h 31"/>
              <a:gd name="T6" fmla="*/ 16 w 31"/>
              <a:gd name="T7" fmla="*/ 16 h 31"/>
              <a:gd name="T8" fmla="*/ 31 w 31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0"/>
                </a:moveTo>
                <a:lnTo>
                  <a:pt x="0" y="16"/>
                </a:lnTo>
                <a:lnTo>
                  <a:pt x="31" y="31"/>
                </a:lnTo>
                <a:lnTo>
                  <a:pt x="16" y="16"/>
                </a:lnTo>
                <a:lnTo>
                  <a:pt x="31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4" name="Freeform 26"/>
          <p:cNvSpPr>
            <a:spLocks/>
          </p:cNvSpPr>
          <p:nvPr/>
        </p:nvSpPr>
        <p:spPr bwMode="auto">
          <a:xfrm>
            <a:off x="3535796" y="6210400"/>
            <a:ext cx="53398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5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5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5" name="Rectangle 27"/>
          <p:cNvSpPr>
            <a:spLocks noChangeArrowheads="1"/>
          </p:cNvSpPr>
          <p:nvPr/>
        </p:nvSpPr>
        <p:spPr bwMode="auto">
          <a:xfrm>
            <a:off x="2069523" y="6182122"/>
            <a:ext cx="373785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6" name="Rectangle 28"/>
          <p:cNvSpPr>
            <a:spLocks noChangeArrowheads="1"/>
          </p:cNvSpPr>
          <p:nvPr/>
        </p:nvSpPr>
        <p:spPr bwMode="auto">
          <a:xfrm>
            <a:off x="2069523" y="6182122"/>
            <a:ext cx="378114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57" name="Line 29"/>
          <p:cNvSpPr>
            <a:spLocks noChangeShapeType="1"/>
          </p:cNvSpPr>
          <p:nvPr/>
        </p:nvSpPr>
        <p:spPr bwMode="auto">
          <a:xfrm>
            <a:off x="5719330" y="6134497"/>
            <a:ext cx="0" cy="20240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8" name="Line 30"/>
          <p:cNvSpPr>
            <a:spLocks noChangeShapeType="1"/>
          </p:cNvSpPr>
          <p:nvPr/>
        </p:nvSpPr>
        <p:spPr bwMode="auto">
          <a:xfrm>
            <a:off x="8726921" y="6143427"/>
            <a:ext cx="0" cy="211336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59" name="Line 31"/>
          <p:cNvSpPr>
            <a:spLocks noChangeShapeType="1"/>
          </p:cNvSpPr>
          <p:nvPr/>
        </p:nvSpPr>
        <p:spPr bwMode="auto">
          <a:xfrm>
            <a:off x="5719330" y="6237189"/>
            <a:ext cx="3007591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0" name="Freeform 32"/>
          <p:cNvSpPr>
            <a:spLocks/>
          </p:cNvSpPr>
          <p:nvPr/>
        </p:nvSpPr>
        <p:spPr bwMode="auto">
          <a:xfrm>
            <a:off x="5719331" y="6210400"/>
            <a:ext cx="53397" cy="50602"/>
          </a:xfrm>
          <a:custGeom>
            <a:avLst/>
            <a:gdLst>
              <a:gd name="T0" fmla="*/ 33 w 33"/>
              <a:gd name="T1" fmla="*/ 0 h 31"/>
              <a:gd name="T2" fmla="*/ 0 w 33"/>
              <a:gd name="T3" fmla="*/ 16 h 31"/>
              <a:gd name="T4" fmla="*/ 33 w 33"/>
              <a:gd name="T5" fmla="*/ 31 h 31"/>
              <a:gd name="T6" fmla="*/ 17 w 33"/>
              <a:gd name="T7" fmla="*/ 16 h 31"/>
              <a:gd name="T8" fmla="*/ 33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33" y="0"/>
                </a:moveTo>
                <a:lnTo>
                  <a:pt x="0" y="16"/>
                </a:lnTo>
                <a:lnTo>
                  <a:pt x="33" y="31"/>
                </a:lnTo>
                <a:lnTo>
                  <a:pt x="17" y="16"/>
                </a:lnTo>
                <a:lnTo>
                  <a:pt x="33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1" name="Freeform 33"/>
          <p:cNvSpPr>
            <a:spLocks/>
          </p:cNvSpPr>
          <p:nvPr/>
        </p:nvSpPr>
        <p:spPr bwMode="auto">
          <a:xfrm>
            <a:off x="8674966" y="6210400"/>
            <a:ext cx="51955" cy="50602"/>
          </a:xfrm>
          <a:custGeom>
            <a:avLst/>
            <a:gdLst>
              <a:gd name="T0" fmla="*/ 0 w 33"/>
              <a:gd name="T1" fmla="*/ 0 h 31"/>
              <a:gd name="T2" fmla="*/ 33 w 33"/>
              <a:gd name="T3" fmla="*/ 16 h 31"/>
              <a:gd name="T4" fmla="*/ 0 w 33"/>
              <a:gd name="T5" fmla="*/ 31 h 31"/>
              <a:gd name="T6" fmla="*/ 16 w 33"/>
              <a:gd name="T7" fmla="*/ 16 h 31"/>
              <a:gd name="T8" fmla="*/ 0 w 3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1">
                <a:moveTo>
                  <a:pt x="0" y="0"/>
                </a:moveTo>
                <a:lnTo>
                  <a:pt x="33" y="16"/>
                </a:lnTo>
                <a:lnTo>
                  <a:pt x="0" y="31"/>
                </a:lnTo>
                <a:lnTo>
                  <a:pt x="16" y="1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2" name="Rectangle 34"/>
          <p:cNvSpPr>
            <a:spLocks noChangeArrowheads="1"/>
          </p:cNvSpPr>
          <p:nvPr/>
        </p:nvSpPr>
        <p:spPr bwMode="auto">
          <a:xfrm>
            <a:off x="7213023" y="6182122"/>
            <a:ext cx="375227" cy="13692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3" name="Rectangle 35"/>
          <p:cNvSpPr>
            <a:spLocks noChangeArrowheads="1"/>
          </p:cNvSpPr>
          <p:nvPr/>
        </p:nvSpPr>
        <p:spPr bwMode="auto">
          <a:xfrm>
            <a:off x="7213023" y="6182122"/>
            <a:ext cx="378114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20.8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4" name="Line 36"/>
          <p:cNvSpPr>
            <a:spLocks noChangeShapeType="1"/>
          </p:cNvSpPr>
          <p:nvPr/>
        </p:nvSpPr>
        <p:spPr bwMode="auto">
          <a:xfrm>
            <a:off x="3589194" y="6138962"/>
            <a:ext cx="1443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5" name="Line 37"/>
          <p:cNvSpPr>
            <a:spLocks noChangeShapeType="1"/>
          </p:cNvSpPr>
          <p:nvPr/>
        </p:nvSpPr>
        <p:spPr bwMode="auto">
          <a:xfrm>
            <a:off x="4655704" y="6138962"/>
            <a:ext cx="1444" cy="1934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6" name="Line 38"/>
          <p:cNvSpPr>
            <a:spLocks noChangeShapeType="1"/>
          </p:cNvSpPr>
          <p:nvPr/>
        </p:nvSpPr>
        <p:spPr bwMode="auto">
          <a:xfrm flipV="1">
            <a:off x="3593523" y="6229747"/>
            <a:ext cx="1062182" cy="297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7" name="Rectangle 39"/>
          <p:cNvSpPr>
            <a:spLocks noChangeArrowheads="1"/>
          </p:cNvSpPr>
          <p:nvPr/>
        </p:nvSpPr>
        <p:spPr bwMode="auto">
          <a:xfrm>
            <a:off x="4026477" y="6174681"/>
            <a:ext cx="317500" cy="1324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68" name="Rectangle 40"/>
          <p:cNvSpPr>
            <a:spLocks noChangeArrowheads="1"/>
          </p:cNvSpPr>
          <p:nvPr/>
        </p:nvSpPr>
        <p:spPr bwMode="auto">
          <a:xfrm>
            <a:off x="4026478" y="6174681"/>
            <a:ext cx="262659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 3</a:t>
            </a:r>
            <a:r>
              <a:rPr sz="900" noProof="1">
                <a:solidFill>
                  <a:srgbClr val="000000"/>
                </a:solidFill>
                <a:latin typeface="Times New Roman" charset="0"/>
              </a:rPr>
              <a:t>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50569" name="Rectangle 41"/>
          <p:cNvSpPr>
            <a:spLocks noChangeArrowheads="1"/>
          </p:cNvSpPr>
          <p:nvPr/>
        </p:nvSpPr>
        <p:spPr bwMode="auto">
          <a:xfrm>
            <a:off x="5719330" y="5421611"/>
            <a:ext cx="3007591" cy="3274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0" name="Freeform 42"/>
          <p:cNvSpPr>
            <a:spLocks/>
          </p:cNvSpPr>
          <p:nvPr/>
        </p:nvSpPr>
        <p:spPr bwMode="auto">
          <a:xfrm>
            <a:off x="395432" y="5421611"/>
            <a:ext cx="186171" cy="145852"/>
          </a:xfrm>
          <a:custGeom>
            <a:avLst/>
            <a:gdLst>
              <a:gd name="T0" fmla="*/ 43 w 117"/>
              <a:gd name="T1" fmla="*/ 0 h 89"/>
              <a:gd name="T2" fmla="*/ 27 w 117"/>
              <a:gd name="T3" fmla="*/ 3 h 89"/>
              <a:gd name="T4" fmla="*/ 13 w 117"/>
              <a:gd name="T5" fmla="*/ 13 h 89"/>
              <a:gd name="T6" fmla="*/ 3 w 117"/>
              <a:gd name="T7" fmla="*/ 27 h 89"/>
              <a:gd name="T8" fmla="*/ 0 w 117"/>
              <a:gd name="T9" fmla="*/ 44 h 89"/>
              <a:gd name="T10" fmla="*/ 3 w 117"/>
              <a:gd name="T11" fmla="*/ 62 h 89"/>
              <a:gd name="T12" fmla="*/ 13 w 117"/>
              <a:gd name="T13" fmla="*/ 75 h 89"/>
              <a:gd name="T14" fmla="*/ 27 w 117"/>
              <a:gd name="T15" fmla="*/ 86 h 89"/>
              <a:gd name="T16" fmla="*/ 44 w 117"/>
              <a:gd name="T17" fmla="*/ 89 h 89"/>
              <a:gd name="T18" fmla="*/ 62 w 117"/>
              <a:gd name="T19" fmla="*/ 86 h 89"/>
              <a:gd name="T20" fmla="*/ 74 w 117"/>
              <a:gd name="T21" fmla="*/ 77 h 89"/>
              <a:gd name="T22" fmla="*/ 84 w 117"/>
              <a:gd name="T23" fmla="*/ 63 h 89"/>
              <a:gd name="T24" fmla="*/ 89 w 117"/>
              <a:gd name="T25" fmla="*/ 50 h 89"/>
              <a:gd name="T26" fmla="*/ 89 w 117"/>
              <a:gd name="T27" fmla="*/ 48 h 89"/>
              <a:gd name="T28" fmla="*/ 93 w 117"/>
              <a:gd name="T29" fmla="*/ 34 h 89"/>
              <a:gd name="T30" fmla="*/ 96 w 117"/>
              <a:gd name="T31" fmla="*/ 26 h 89"/>
              <a:gd name="T32" fmla="*/ 105 w 117"/>
              <a:gd name="T33" fmla="*/ 22 h 89"/>
              <a:gd name="T34" fmla="*/ 117 w 117"/>
              <a:gd name="T35" fmla="*/ 20 h 89"/>
              <a:gd name="T36" fmla="*/ 113 w 117"/>
              <a:gd name="T37" fmla="*/ 0 h 89"/>
              <a:gd name="T38" fmla="*/ 98 w 117"/>
              <a:gd name="T39" fmla="*/ 1 h 89"/>
              <a:gd name="T40" fmla="*/ 82 w 117"/>
              <a:gd name="T41" fmla="*/ 12 h 89"/>
              <a:gd name="T42" fmla="*/ 72 w 117"/>
              <a:gd name="T43" fmla="*/ 27 h 89"/>
              <a:gd name="T44" fmla="*/ 68 w 117"/>
              <a:gd name="T45" fmla="*/ 44 h 89"/>
              <a:gd name="T46" fmla="*/ 67 w 117"/>
              <a:gd name="T47" fmla="*/ 53 h 89"/>
              <a:gd name="T48" fmla="*/ 60 w 117"/>
              <a:gd name="T49" fmla="*/ 62 h 89"/>
              <a:gd name="T50" fmla="*/ 51 w 117"/>
              <a:gd name="T51" fmla="*/ 65 h 89"/>
              <a:gd name="T52" fmla="*/ 44 w 117"/>
              <a:gd name="T53" fmla="*/ 69 h 89"/>
              <a:gd name="T54" fmla="*/ 34 w 117"/>
              <a:gd name="T55" fmla="*/ 65 h 89"/>
              <a:gd name="T56" fmla="*/ 27 w 117"/>
              <a:gd name="T57" fmla="*/ 62 h 89"/>
              <a:gd name="T58" fmla="*/ 24 w 117"/>
              <a:gd name="T59" fmla="*/ 55 h 89"/>
              <a:gd name="T60" fmla="*/ 20 w 117"/>
              <a:gd name="T61" fmla="*/ 44 h 89"/>
              <a:gd name="T62" fmla="*/ 24 w 117"/>
              <a:gd name="T63" fmla="*/ 34 h 89"/>
              <a:gd name="T64" fmla="*/ 27 w 117"/>
              <a:gd name="T65" fmla="*/ 27 h 89"/>
              <a:gd name="T66" fmla="*/ 34 w 117"/>
              <a:gd name="T67" fmla="*/ 24 h 89"/>
              <a:gd name="T68" fmla="*/ 46 w 117"/>
              <a:gd name="T69" fmla="*/ 20 h 89"/>
              <a:gd name="T70" fmla="*/ 43 w 117"/>
              <a:gd name="T71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7" h="89">
                <a:moveTo>
                  <a:pt x="43" y="0"/>
                </a:moveTo>
                <a:lnTo>
                  <a:pt x="27" y="3"/>
                </a:lnTo>
                <a:lnTo>
                  <a:pt x="13" y="13"/>
                </a:lnTo>
                <a:lnTo>
                  <a:pt x="3" y="27"/>
                </a:lnTo>
                <a:lnTo>
                  <a:pt x="0" y="44"/>
                </a:lnTo>
                <a:lnTo>
                  <a:pt x="3" y="62"/>
                </a:lnTo>
                <a:lnTo>
                  <a:pt x="13" y="75"/>
                </a:lnTo>
                <a:lnTo>
                  <a:pt x="27" y="86"/>
                </a:lnTo>
                <a:lnTo>
                  <a:pt x="44" y="89"/>
                </a:lnTo>
                <a:lnTo>
                  <a:pt x="62" y="86"/>
                </a:lnTo>
                <a:lnTo>
                  <a:pt x="74" y="77"/>
                </a:lnTo>
                <a:lnTo>
                  <a:pt x="84" y="63"/>
                </a:lnTo>
                <a:lnTo>
                  <a:pt x="89" y="50"/>
                </a:lnTo>
                <a:lnTo>
                  <a:pt x="89" y="48"/>
                </a:lnTo>
                <a:lnTo>
                  <a:pt x="93" y="34"/>
                </a:lnTo>
                <a:lnTo>
                  <a:pt x="96" y="26"/>
                </a:lnTo>
                <a:lnTo>
                  <a:pt x="105" y="22"/>
                </a:lnTo>
                <a:lnTo>
                  <a:pt x="117" y="20"/>
                </a:lnTo>
                <a:lnTo>
                  <a:pt x="113" y="0"/>
                </a:lnTo>
                <a:lnTo>
                  <a:pt x="98" y="1"/>
                </a:lnTo>
                <a:lnTo>
                  <a:pt x="82" y="12"/>
                </a:lnTo>
                <a:lnTo>
                  <a:pt x="72" y="27"/>
                </a:lnTo>
                <a:lnTo>
                  <a:pt x="68" y="44"/>
                </a:lnTo>
                <a:lnTo>
                  <a:pt x="67" y="53"/>
                </a:lnTo>
                <a:lnTo>
                  <a:pt x="60" y="62"/>
                </a:lnTo>
                <a:lnTo>
                  <a:pt x="51" y="65"/>
                </a:lnTo>
                <a:lnTo>
                  <a:pt x="44" y="69"/>
                </a:lnTo>
                <a:lnTo>
                  <a:pt x="34" y="65"/>
                </a:lnTo>
                <a:lnTo>
                  <a:pt x="27" y="62"/>
                </a:lnTo>
                <a:lnTo>
                  <a:pt x="24" y="55"/>
                </a:lnTo>
                <a:lnTo>
                  <a:pt x="20" y="44"/>
                </a:lnTo>
                <a:lnTo>
                  <a:pt x="24" y="34"/>
                </a:lnTo>
                <a:lnTo>
                  <a:pt x="27" y="27"/>
                </a:lnTo>
                <a:lnTo>
                  <a:pt x="34" y="24"/>
                </a:lnTo>
                <a:lnTo>
                  <a:pt x="46" y="20"/>
                </a:lnTo>
                <a:lnTo>
                  <a:pt x="43" y="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1" name="Freeform 43"/>
          <p:cNvSpPr>
            <a:spLocks/>
          </p:cNvSpPr>
          <p:nvPr/>
        </p:nvSpPr>
        <p:spPr bwMode="auto">
          <a:xfrm>
            <a:off x="8722591" y="5421611"/>
            <a:ext cx="186171" cy="148828"/>
          </a:xfrm>
          <a:custGeom>
            <a:avLst/>
            <a:gdLst>
              <a:gd name="T0" fmla="*/ 70 w 117"/>
              <a:gd name="T1" fmla="*/ 20 h 91"/>
              <a:gd name="T2" fmla="*/ 82 w 117"/>
              <a:gd name="T3" fmla="*/ 24 h 91"/>
              <a:gd name="T4" fmla="*/ 89 w 117"/>
              <a:gd name="T5" fmla="*/ 27 h 91"/>
              <a:gd name="T6" fmla="*/ 92 w 117"/>
              <a:gd name="T7" fmla="*/ 36 h 91"/>
              <a:gd name="T8" fmla="*/ 96 w 117"/>
              <a:gd name="T9" fmla="*/ 46 h 91"/>
              <a:gd name="T10" fmla="*/ 92 w 117"/>
              <a:gd name="T11" fmla="*/ 56 h 91"/>
              <a:gd name="T12" fmla="*/ 89 w 117"/>
              <a:gd name="T13" fmla="*/ 63 h 91"/>
              <a:gd name="T14" fmla="*/ 82 w 117"/>
              <a:gd name="T15" fmla="*/ 67 h 91"/>
              <a:gd name="T16" fmla="*/ 72 w 117"/>
              <a:gd name="T17" fmla="*/ 70 h 91"/>
              <a:gd name="T18" fmla="*/ 61 w 117"/>
              <a:gd name="T19" fmla="*/ 67 h 91"/>
              <a:gd name="T20" fmla="*/ 55 w 117"/>
              <a:gd name="T21" fmla="*/ 63 h 91"/>
              <a:gd name="T22" fmla="*/ 51 w 117"/>
              <a:gd name="T23" fmla="*/ 56 h 91"/>
              <a:gd name="T24" fmla="*/ 48 w 117"/>
              <a:gd name="T25" fmla="*/ 44 h 91"/>
              <a:gd name="T26" fmla="*/ 44 w 117"/>
              <a:gd name="T27" fmla="*/ 27 h 91"/>
              <a:gd name="T28" fmla="*/ 34 w 117"/>
              <a:gd name="T29" fmla="*/ 12 h 91"/>
              <a:gd name="T30" fmla="*/ 18 w 117"/>
              <a:gd name="T31" fmla="*/ 3 h 91"/>
              <a:gd name="T32" fmla="*/ 3 w 117"/>
              <a:gd name="T33" fmla="*/ 1 h 91"/>
              <a:gd name="T34" fmla="*/ 0 w 117"/>
              <a:gd name="T35" fmla="*/ 22 h 91"/>
              <a:gd name="T36" fmla="*/ 12 w 117"/>
              <a:gd name="T37" fmla="*/ 24 h 91"/>
              <a:gd name="T38" fmla="*/ 20 w 117"/>
              <a:gd name="T39" fmla="*/ 29 h 91"/>
              <a:gd name="T40" fmla="*/ 24 w 117"/>
              <a:gd name="T41" fmla="*/ 34 h 91"/>
              <a:gd name="T42" fmla="*/ 27 w 117"/>
              <a:gd name="T43" fmla="*/ 48 h 91"/>
              <a:gd name="T44" fmla="*/ 31 w 117"/>
              <a:gd name="T45" fmla="*/ 63 h 91"/>
              <a:gd name="T46" fmla="*/ 41 w 117"/>
              <a:gd name="T47" fmla="*/ 77 h 91"/>
              <a:gd name="T48" fmla="*/ 55 w 117"/>
              <a:gd name="T49" fmla="*/ 87 h 91"/>
              <a:gd name="T50" fmla="*/ 72 w 117"/>
              <a:gd name="T51" fmla="*/ 91 h 91"/>
              <a:gd name="T52" fmla="*/ 89 w 117"/>
              <a:gd name="T53" fmla="*/ 87 h 91"/>
              <a:gd name="T54" fmla="*/ 103 w 117"/>
              <a:gd name="T55" fmla="*/ 77 h 91"/>
              <a:gd name="T56" fmla="*/ 113 w 117"/>
              <a:gd name="T57" fmla="*/ 63 h 91"/>
              <a:gd name="T58" fmla="*/ 117 w 117"/>
              <a:gd name="T59" fmla="*/ 46 h 91"/>
              <a:gd name="T60" fmla="*/ 113 w 117"/>
              <a:gd name="T61" fmla="*/ 29 h 91"/>
              <a:gd name="T62" fmla="*/ 105 w 117"/>
              <a:gd name="T63" fmla="*/ 13 h 91"/>
              <a:gd name="T64" fmla="*/ 89 w 117"/>
              <a:gd name="T65" fmla="*/ 3 h 91"/>
              <a:gd name="T66" fmla="*/ 74 w 117"/>
              <a:gd name="T67" fmla="*/ 0 h 91"/>
              <a:gd name="T68" fmla="*/ 70 w 117"/>
              <a:gd name="T69" fmla="*/ 2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7" h="91">
                <a:moveTo>
                  <a:pt x="70" y="20"/>
                </a:moveTo>
                <a:lnTo>
                  <a:pt x="82" y="24"/>
                </a:lnTo>
                <a:lnTo>
                  <a:pt x="89" y="27"/>
                </a:lnTo>
                <a:lnTo>
                  <a:pt x="92" y="36"/>
                </a:lnTo>
                <a:lnTo>
                  <a:pt x="96" y="46"/>
                </a:lnTo>
                <a:lnTo>
                  <a:pt x="92" y="56"/>
                </a:lnTo>
                <a:lnTo>
                  <a:pt x="89" y="63"/>
                </a:lnTo>
                <a:lnTo>
                  <a:pt x="82" y="67"/>
                </a:lnTo>
                <a:lnTo>
                  <a:pt x="72" y="70"/>
                </a:lnTo>
                <a:lnTo>
                  <a:pt x="61" y="67"/>
                </a:lnTo>
                <a:lnTo>
                  <a:pt x="55" y="63"/>
                </a:lnTo>
                <a:lnTo>
                  <a:pt x="51" y="56"/>
                </a:lnTo>
                <a:lnTo>
                  <a:pt x="48" y="44"/>
                </a:lnTo>
                <a:lnTo>
                  <a:pt x="44" y="27"/>
                </a:lnTo>
                <a:lnTo>
                  <a:pt x="34" y="12"/>
                </a:lnTo>
                <a:lnTo>
                  <a:pt x="18" y="3"/>
                </a:lnTo>
                <a:lnTo>
                  <a:pt x="3" y="1"/>
                </a:lnTo>
                <a:lnTo>
                  <a:pt x="0" y="22"/>
                </a:lnTo>
                <a:lnTo>
                  <a:pt x="12" y="24"/>
                </a:lnTo>
                <a:lnTo>
                  <a:pt x="20" y="29"/>
                </a:lnTo>
                <a:lnTo>
                  <a:pt x="24" y="34"/>
                </a:lnTo>
                <a:lnTo>
                  <a:pt x="27" y="48"/>
                </a:lnTo>
                <a:lnTo>
                  <a:pt x="31" y="63"/>
                </a:lnTo>
                <a:lnTo>
                  <a:pt x="41" y="77"/>
                </a:lnTo>
                <a:lnTo>
                  <a:pt x="55" y="87"/>
                </a:lnTo>
                <a:lnTo>
                  <a:pt x="72" y="91"/>
                </a:lnTo>
                <a:lnTo>
                  <a:pt x="89" y="87"/>
                </a:lnTo>
                <a:lnTo>
                  <a:pt x="103" y="77"/>
                </a:lnTo>
                <a:lnTo>
                  <a:pt x="113" y="63"/>
                </a:lnTo>
                <a:lnTo>
                  <a:pt x="117" y="46"/>
                </a:lnTo>
                <a:lnTo>
                  <a:pt x="113" y="29"/>
                </a:lnTo>
                <a:lnTo>
                  <a:pt x="105" y="13"/>
                </a:lnTo>
                <a:lnTo>
                  <a:pt x="89" y="3"/>
                </a:lnTo>
                <a:lnTo>
                  <a:pt x="74" y="0"/>
                </a:lnTo>
                <a:lnTo>
                  <a:pt x="70" y="20"/>
                </a:lnTo>
                <a:close/>
              </a:path>
            </a:pathLst>
          </a:custGeom>
          <a:solidFill>
            <a:srgbClr val="A1A1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2" name="Rectangle 44"/>
          <p:cNvSpPr>
            <a:spLocks noChangeArrowheads="1"/>
          </p:cNvSpPr>
          <p:nvPr/>
        </p:nvSpPr>
        <p:spPr bwMode="auto">
          <a:xfrm>
            <a:off x="4494069" y="5671642"/>
            <a:ext cx="326159" cy="105668"/>
          </a:xfrm>
          <a:prstGeom prst="rect">
            <a:avLst/>
          </a:prstGeom>
          <a:solidFill>
            <a:srgbClr val="A1A1A1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3" name="Arc 45"/>
          <p:cNvSpPr>
            <a:spLocks/>
          </p:cNvSpPr>
          <p:nvPr/>
        </p:nvSpPr>
        <p:spPr bwMode="auto">
          <a:xfrm>
            <a:off x="4429126" y="5437982"/>
            <a:ext cx="228023" cy="241102"/>
          </a:xfrm>
          <a:custGeom>
            <a:avLst/>
            <a:gdLst>
              <a:gd name="G0" fmla="+- 150 0 0"/>
              <a:gd name="G1" fmla="+- 21600 0 0"/>
              <a:gd name="G2" fmla="+- 21600 0 0"/>
              <a:gd name="T0" fmla="*/ 0 w 21742"/>
              <a:gd name="T1" fmla="*/ 1 h 21600"/>
              <a:gd name="T2" fmla="*/ 21742 w 21742"/>
              <a:gd name="T3" fmla="*/ 21004 h 21600"/>
              <a:gd name="T4" fmla="*/ 150 w 21742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742" h="21600" fill="none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</a:path>
              <a:path w="21742" h="21600" stroke="0" extrusionOk="0">
                <a:moveTo>
                  <a:pt x="-1" y="0"/>
                </a:moveTo>
                <a:cubicBezTo>
                  <a:pt x="49" y="0"/>
                  <a:pt x="99" y="-1"/>
                  <a:pt x="150" y="-1"/>
                </a:cubicBezTo>
                <a:cubicBezTo>
                  <a:pt x="11847" y="-1"/>
                  <a:pt x="21419" y="9311"/>
                  <a:pt x="21741" y="21004"/>
                </a:cubicBezTo>
                <a:lnTo>
                  <a:pt x="150" y="21600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4" name="Arc 46"/>
          <p:cNvSpPr>
            <a:spLocks/>
          </p:cNvSpPr>
          <p:nvPr/>
        </p:nvSpPr>
        <p:spPr bwMode="auto">
          <a:xfrm>
            <a:off x="4657149" y="5439470"/>
            <a:ext cx="226579" cy="239613"/>
          </a:xfrm>
          <a:custGeom>
            <a:avLst/>
            <a:gdLst>
              <a:gd name="G0" fmla="+- 21592 0 0"/>
              <a:gd name="G1" fmla="+- 21598 0 0"/>
              <a:gd name="G2" fmla="+- 21600 0 0"/>
              <a:gd name="T0" fmla="*/ 0 w 21592"/>
              <a:gd name="T1" fmla="*/ 21011 h 21598"/>
              <a:gd name="T2" fmla="*/ 21290 w 21592"/>
              <a:gd name="T3" fmla="*/ 0 h 21598"/>
              <a:gd name="T4" fmla="*/ 21592 w 21592"/>
              <a:gd name="T5" fmla="*/ 21598 h 21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92" h="21598" fill="none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</a:path>
              <a:path w="21592" h="21598" stroke="0" extrusionOk="0">
                <a:moveTo>
                  <a:pt x="-1" y="21010"/>
                </a:moveTo>
                <a:cubicBezTo>
                  <a:pt x="314" y="9431"/>
                  <a:pt x="9707" y="162"/>
                  <a:pt x="21290" y="0"/>
                </a:cubicBezTo>
                <a:lnTo>
                  <a:pt x="21592" y="21598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5" name="Line 47"/>
          <p:cNvSpPr>
            <a:spLocks noChangeShapeType="1"/>
          </p:cNvSpPr>
          <p:nvPr/>
        </p:nvSpPr>
        <p:spPr bwMode="auto">
          <a:xfrm flipV="1">
            <a:off x="4745182" y="5469236"/>
            <a:ext cx="28864" cy="14883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6" name="Freeform 48"/>
          <p:cNvSpPr>
            <a:spLocks/>
          </p:cNvSpPr>
          <p:nvPr/>
        </p:nvSpPr>
        <p:spPr bwMode="auto">
          <a:xfrm>
            <a:off x="4716318" y="5469236"/>
            <a:ext cx="57727" cy="47625"/>
          </a:xfrm>
          <a:custGeom>
            <a:avLst/>
            <a:gdLst>
              <a:gd name="T0" fmla="*/ 0 w 36"/>
              <a:gd name="T1" fmla="*/ 2 h 29"/>
              <a:gd name="T2" fmla="*/ 36 w 36"/>
              <a:gd name="T3" fmla="*/ 0 h 29"/>
              <a:gd name="T4" fmla="*/ 15 w 36"/>
              <a:gd name="T5" fmla="*/ 29 h 29"/>
              <a:gd name="T6" fmla="*/ 22 w 36"/>
              <a:gd name="T7" fmla="*/ 7 h 29"/>
              <a:gd name="T8" fmla="*/ 0 w 36"/>
              <a:gd name="T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9">
                <a:moveTo>
                  <a:pt x="0" y="2"/>
                </a:moveTo>
                <a:lnTo>
                  <a:pt x="36" y="0"/>
                </a:lnTo>
                <a:lnTo>
                  <a:pt x="15" y="29"/>
                </a:lnTo>
                <a:lnTo>
                  <a:pt x="22" y="7"/>
                </a:lnTo>
                <a:lnTo>
                  <a:pt x="0" y="2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7" name="Line 49"/>
          <p:cNvSpPr>
            <a:spLocks noChangeShapeType="1"/>
          </p:cNvSpPr>
          <p:nvPr/>
        </p:nvSpPr>
        <p:spPr bwMode="auto">
          <a:xfrm>
            <a:off x="445944" y="6403876"/>
            <a:ext cx="1443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8" name="Line 50"/>
          <p:cNvSpPr>
            <a:spLocks noChangeShapeType="1"/>
          </p:cNvSpPr>
          <p:nvPr/>
        </p:nvSpPr>
        <p:spPr bwMode="auto">
          <a:xfrm>
            <a:off x="8848149" y="6403876"/>
            <a:ext cx="2886" cy="212824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79" name="Line 51"/>
          <p:cNvSpPr>
            <a:spLocks noChangeShapeType="1"/>
          </p:cNvSpPr>
          <p:nvPr/>
        </p:nvSpPr>
        <p:spPr bwMode="auto">
          <a:xfrm>
            <a:off x="469035" y="6511033"/>
            <a:ext cx="8367568" cy="14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4216" tIns="42108" rIns="84216" bIns="42108"/>
          <a:lstStyle/>
          <a:p>
            <a:endParaRPr lang="en-US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0580" name="Rectangle 52"/>
          <p:cNvSpPr>
            <a:spLocks noChangeArrowheads="1"/>
          </p:cNvSpPr>
          <p:nvPr/>
        </p:nvSpPr>
        <p:spPr bwMode="auto">
          <a:xfrm>
            <a:off x="4492626" y="6445548"/>
            <a:ext cx="378114" cy="142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928426"/>
            <a:r>
              <a:rPr lang="en-US" sz="900">
                <a:solidFill>
                  <a:srgbClr val="000000"/>
                </a:solidFill>
                <a:latin typeface="Times New Roman" charset="0"/>
              </a:rPr>
              <a:t>48.2 km</a:t>
            </a:r>
            <a:endParaRPr sz="2400" noProof="1">
              <a:solidFill>
                <a:srgbClr val="000000"/>
              </a:solidFill>
              <a:latin typeface="Times New Roman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291364" y="1400473"/>
            <a:ext cx="4783111" cy="3312914"/>
            <a:chOff x="2291364" y="1400473"/>
            <a:chExt cx="4783111" cy="3312914"/>
          </a:xfrm>
        </p:grpSpPr>
        <p:sp>
          <p:nvSpPr>
            <p:cNvPr id="150603" name="Line 75"/>
            <p:cNvSpPr>
              <a:spLocks noChangeShapeType="1"/>
            </p:cNvSpPr>
            <p:nvPr/>
          </p:nvSpPr>
          <p:spPr bwMode="auto">
            <a:xfrm>
              <a:off x="2477535" y="4388942"/>
              <a:ext cx="1699034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32" name="Freeform 4"/>
            <p:cNvSpPr>
              <a:spLocks/>
            </p:cNvSpPr>
            <p:nvPr/>
          </p:nvSpPr>
          <p:spPr bwMode="auto">
            <a:xfrm>
              <a:off x="5325341" y="1710036"/>
              <a:ext cx="186171" cy="147339"/>
            </a:xfrm>
            <a:custGeom>
              <a:avLst/>
              <a:gdLst>
                <a:gd name="T0" fmla="*/ 71 w 117"/>
                <a:gd name="T1" fmla="*/ 21 h 90"/>
                <a:gd name="T2" fmla="*/ 83 w 117"/>
                <a:gd name="T3" fmla="*/ 25 h 90"/>
                <a:gd name="T4" fmla="*/ 90 w 117"/>
                <a:gd name="T5" fmla="*/ 28 h 90"/>
                <a:gd name="T6" fmla="*/ 93 w 117"/>
                <a:gd name="T7" fmla="*/ 35 h 90"/>
                <a:gd name="T8" fmla="*/ 97 w 117"/>
                <a:gd name="T9" fmla="*/ 45 h 90"/>
                <a:gd name="T10" fmla="*/ 93 w 117"/>
                <a:gd name="T11" fmla="*/ 55 h 90"/>
                <a:gd name="T12" fmla="*/ 90 w 117"/>
                <a:gd name="T13" fmla="*/ 62 h 90"/>
                <a:gd name="T14" fmla="*/ 83 w 117"/>
                <a:gd name="T15" fmla="*/ 66 h 90"/>
                <a:gd name="T16" fmla="*/ 73 w 117"/>
                <a:gd name="T17" fmla="*/ 69 h 90"/>
                <a:gd name="T18" fmla="*/ 62 w 117"/>
                <a:gd name="T19" fmla="*/ 68 h 90"/>
                <a:gd name="T20" fmla="*/ 55 w 117"/>
                <a:gd name="T21" fmla="*/ 64 h 90"/>
                <a:gd name="T22" fmla="*/ 52 w 117"/>
                <a:gd name="T23" fmla="*/ 57 h 90"/>
                <a:gd name="T24" fmla="*/ 48 w 117"/>
                <a:gd name="T25" fmla="*/ 45 h 90"/>
                <a:gd name="T26" fmla="*/ 45 w 117"/>
                <a:gd name="T27" fmla="*/ 28 h 90"/>
                <a:gd name="T28" fmla="*/ 35 w 117"/>
                <a:gd name="T29" fmla="*/ 14 h 90"/>
                <a:gd name="T30" fmla="*/ 19 w 117"/>
                <a:gd name="T31" fmla="*/ 2 h 90"/>
                <a:gd name="T32" fmla="*/ 4 w 117"/>
                <a:gd name="T33" fmla="*/ 0 h 90"/>
                <a:gd name="T34" fmla="*/ 0 w 117"/>
                <a:gd name="T35" fmla="*/ 21 h 90"/>
                <a:gd name="T36" fmla="*/ 12 w 117"/>
                <a:gd name="T37" fmla="*/ 23 h 90"/>
                <a:gd name="T38" fmla="*/ 21 w 117"/>
                <a:gd name="T39" fmla="*/ 28 h 90"/>
                <a:gd name="T40" fmla="*/ 24 w 117"/>
                <a:gd name="T41" fmla="*/ 35 h 90"/>
                <a:gd name="T42" fmla="*/ 28 w 117"/>
                <a:gd name="T43" fmla="*/ 49 h 90"/>
                <a:gd name="T44" fmla="*/ 31 w 117"/>
                <a:gd name="T45" fmla="*/ 64 h 90"/>
                <a:gd name="T46" fmla="*/ 42 w 117"/>
                <a:gd name="T47" fmla="*/ 78 h 90"/>
                <a:gd name="T48" fmla="*/ 55 w 117"/>
                <a:gd name="T49" fmla="*/ 88 h 90"/>
                <a:gd name="T50" fmla="*/ 73 w 117"/>
                <a:gd name="T51" fmla="*/ 90 h 90"/>
                <a:gd name="T52" fmla="*/ 90 w 117"/>
                <a:gd name="T53" fmla="*/ 86 h 90"/>
                <a:gd name="T54" fmla="*/ 103 w 117"/>
                <a:gd name="T55" fmla="*/ 76 h 90"/>
                <a:gd name="T56" fmla="*/ 114 w 117"/>
                <a:gd name="T57" fmla="*/ 62 h 90"/>
                <a:gd name="T58" fmla="*/ 117 w 117"/>
                <a:gd name="T59" fmla="*/ 45 h 90"/>
                <a:gd name="T60" fmla="*/ 114 w 117"/>
                <a:gd name="T61" fmla="*/ 28 h 90"/>
                <a:gd name="T62" fmla="*/ 103 w 117"/>
                <a:gd name="T63" fmla="*/ 14 h 90"/>
                <a:gd name="T64" fmla="*/ 90 w 117"/>
                <a:gd name="T65" fmla="*/ 4 h 90"/>
                <a:gd name="T66" fmla="*/ 74 w 117"/>
                <a:gd name="T67" fmla="*/ 0 h 90"/>
                <a:gd name="T68" fmla="*/ 71 w 117"/>
                <a:gd name="T69" fmla="*/ 2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71" y="21"/>
                  </a:moveTo>
                  <a:lnTo>
                    <a:pt x="83" y="25"/>
                  </a:lnTo>
                  <a:lnTo>
                    <a:pt x="90" y="28"/>
                  </a:lnTo>
                  <a:lnTo>
                    <a:pt x="93" y="35"/>
                  </a:lnTo>
                  <a:lnTo>
                    <a:pt x="97" y="45"/>
                  </a:lnTo>
                  <a:lnTo>
                    <a:pt x="93" y="55"/>
                  </a:lnTo>
                  <a:lnTo>
                    <a:pt x="90" y="62"/>
                  </a:lnTo>
                  <a:lnTo>
                    <a:pt x="83" y="66"/>
                  </a:lnTo>
                  <a:lnTo>
                    <a:pt x="73" y="69"/>
                  </a:lnTo>
                  <a:lnTo>
                    <a:pt x="62" y="68"/>
                  </a:lnTo>
                  <a:lnTo>
                    <a:pt x="55" y="64"/>
                  </a:lnTo>
                  <a:lnTo>
                    <a:pt x="52" y="57"/>
                  </a:lnTo>
                  <a:lnTo>
                    <a:pt x="48" y="45"/>
                  </a:lnTo>
                  <a:lnTo>
                    <a:pt x="45" y="28"/>
                  </a:lnTo>
                  <a:lnTo>
                    <a:pt x="35" y="14"/>
                  </a:lnTo>
                  <a:lnTo>
                    <a:pt x="19" y="2"/>
                  </a:lnTo>
                  <a:lnTo>
                    <a:pt x="4" y="0"/>
                  </a:lnTo>
                  <a:lnTo>
                    <a:pt x="0" y="21"/>
                  </a:lnTo>
                  <a:lnTo>
                    <a:pt x="12" y="23"/>
                  </a:lnTo>
                  <a:lnTo>
                    <a:pt x="21" y="28"/>
                  </a:lnTo>
                  <a:lnTo>
                    <a:pt x="24" y="35"/>
                  </a:lnTo>
                  <a:lnTo>
                    <a:pt x="28" y="49"/>
                  </a:lnTo>
                  <a:lnTo>
                    <a:pt x="31" y="64"/>
                  </a:lnTo>
                  <a:lnTo>
                    <a:pt x="42" y="78"/>
                  </a:lnTo>
                  <a:lnTo>
                    <a:pt x="55" y="88"/>
                  </a:lnTo>
                  <a:lnTo>
                    <a:pt x="73" y="90"/>
                  </a:lnTo>
                  <a:lnTo>
                    <a:pt x="90" y="86"/>
                  </a:lnTo>
                  <a:lnTo>
                    <a:pt x="103" y="76"/>
                  </a:lnTo>
                  <a:lnTo>
                    <a:pt x="114" y="62"/>
                  </a:lnTo>
                  <a:lnTo>
                    <a:pt x="117" y="45"/>
                  </a:lnTo>
                  <a:lnTo>
                    <a:pt x="114" y="28"/>
                  </a:lnTo>
                  <a:lnTo>
                    <a:pt x="103" y="14"/>
                  </a:lnTo>
                  <a:lnTo>
                    <a:pt x="90" y="4"/>
                  </a:lnTo>
                  <a:lnTo>
                    <a:pt x="74" y="0"/>
                  </a:lnTo>
                  <a:lnTo>
                    <a:pt x="71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1" name="Oval 53"/>
            <p:cNvSpPr>
              <a:spLocks noChangeArrowheads="1"/>
            </p:cNvSpPr>
            <p:nvPr/>
          </p:nvSpPr>
          <p:spPr bwMode="auto">
            <a:xfrm>
              <a:off x="4687455" y="3735586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2" name="Rectangle 54"/>
            <p:cNvSpPr>
              <a:spLocks noChangeArrowheads="1"/>
            </p:cNvSpPr>
            <p:nvPr/>
          </p:nvSpPr>
          <p:spPr bwMode="auto">
            <a:xfrm>
              <a:off x="2319194" y="3637360"/>
              <a:ext cx="4682739" cy="4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3" name="Rectangle 55"/>
            <p:cNvSpPr>
              <a:spLocks noChangeArrowheads="1"/>
            </p:cNvSpPr>
            <p:nvPr/>
          </p:nvSpPr>
          <p:spPr bwMode="auto">
            <a:xfrm>
              <a:off x="2447638" y="3625872"/>
              <a:ext cx="1720272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84" name="Rectangle 56"/>
            <p:cNvSpPr>
              <a:spLocks noChangeArrowheads="1"/>
            </p:cNvSpPr>
            <p:nvPr/>
          </p:nvSpPr>
          <p:spPr bwMode="auto">
            <a:xfrm>
              <a:off x="3355398" y="3360539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5" name="Rectangle 57"/>
            <p:cNvSpPr>
              <a:spLocks noChangeArrowheads="1"/>
            </p:cNvSpPr>
            <p:nvPr/>
          </p:nvSpPr>
          <p:spPr bwMode="auto">
            <a:xfrm>
              <a:off x="5489864" y="3360539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6" name="Rectangle 58"/>
            <p:cNvSpPr>
              <a:spLocks noChangeArrowheads="1"/>
            </p:cNvSpPr>
            <p:nvPr/>
          </p:nvSpPr>
          <p:spPr bwMode="auto">
            <a:xfrm>
              <a:off x="4088535" y="405705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7" name="Rectangle 59"/>
            <p:cNvSpPr>
              <a:spLocks noChangeArrowheads="1"/>
            </p:cNvSpPr>
            <p:nvPr/>
          </p:nvSpPr>
          <p:spPr bwMode="auto">
            <a:xfrm>
              <a:off x="4675910" y="405705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8" name="Rectangle 60"/>
            <p:cNvSpPr>
              <a:spLocks noChangeArrowheads="1"/>
            </p:cNvSpPr>
            <p:nvPr/>
          </p:nvSpPr>
          <p:spPr bwMode="auto">
            <a:xfrm>
              <a:off x="4540251" y="3360539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589" name="Rectangle 61"/>
            <p:cNvSpPr>
              <a:spLocks noChangeArrowheads="1"/>
            </p:cNvSpPr>
            <p:nvPr/>
          </p:nvSpPr>
          <p:spPr bwMode="auto">
            <a:xfrm>
              <a:off x="4641273" y="3589734"/>
              <a:ext cx="23091" cy="132458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0" name="Rectangle 62"/>
            <p:cNvSpPr>
              <a:spLocks noChangeArrowheads="1"/>
            </p:cNvSpPr>
            <p:nvPr/>
          </p:nvSpPr>
          <p:spPr bwMode="auto">
            <a:xfrm>
              <a:off x="5137727" y="3637360"/>
              <a:ext cx="1745673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1" name="Arc 63"/>
            <p:cNvSpPr>
              <a:spLocks/>
            </p:cNvSpPr>
            <p:nvPr/>
          </p:nvSpPr>
          <p:spPr bwMode="auto">
            <a:xfrm>
              <a:off x="4652819" y="3655219"/>
              <a:ext cx="228023" cy="239614"/>
            </a:xfrm>
            <a:custGeom>
              <a:avLst/>
              <a:gdLst>
                <a:gd name="G0" fmla="+- 21592 0 0"/>
                <a:gd name="G1" fmla="+- 21598 0 0"/>
                <a:gd name="G2" fmla="+- 21600 0 0"/>
                <a:gd name="T0" fmla="*/ 0 w 21592"/>
                <a:gd name="T1" fmla="*/ 21008 h 21598"/>
                <a:gd name="T2" fmla="*/ 21291 w 21592"/>
                <a:gd name="T3" fmla="*/ 0 h 21598"/>
                <a:gd name="T4" fmla="*/ 21592 w 21592"/>
                <a:gd name="T5" fmla="*/ 21598 h 2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2" h="21598" fill="none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</a:path>
                <a:path w="21592" h="21598" stroke="0" extrusionOk="0">
                  <a:moveTo>
                    <a:pt x="0" y="21008"/>
                  </a:moveTo>
                  <a:cubicBezTo>
                    <a:pt x="316" y="9429"/>
                    <a:pt x="9709" y="161"/>
                    <a:pt x="21291" y="0"/>
                  </a:cubicBezTo>
                  <a:lnTo>
                    <a:pt x="21592" y="21598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2" name="Arc 64"/>
            <p:cNvSpPr>
              <a:spLocks/>
            </p:cNvSpPr>
            <p:nvPr/>
          </p:nvSpPr>
          <p:spPr bwMode="auto">
            <a:xfrm>
              <a:off x="4424796" y="3653731"/>
              <a:ext cx="230909" cy="241102"/>
            </a:xfrm>
            <a:custGeom>
              <a:avLst/>
              <a:gdLst>
                <a:gd name="G0" fmla="+- 149 0 0"/>
                <a:gd name="G1" fmla="+- 21600 0 0"/>
                <a:gd name="G2" fmla="+- 21600 0 0"/>
                <a:gd name="T0" fmla="*/ 0 w 21741"/>
                <a:gd name="T1" fmla="*/ 1 h 21600"/>
                <a:gd name="T2" fmla="*/ 21741 w 21741"/>
                <a:gd name="T3" fmla="*/ 21002 h 21600"/>
                <a:gd name="T4" fmla="*/ 149 w 2174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741" h="21600" fill="none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</a:path>
                <a:path w="21741" h="21600" stroke="0" extrusionOk="0">
                  <a:moveTo>
                    <a:pt x="-1" y="0"/>
                  </a:moveTo>
                  <a:cubicBezTo>
                    <a:pt x="49" y="0"/>
                    <a:pt x="99" y="-1"/>
                    <a:pt x="149" y="-1"/>
                  </a:cubicBezTo>
                  <a:cubicBezTo>
                    <a:pt x="11845" y="-1"/>
                    <a:pt x="21416" y="9310"/>
                    <a:pt x="21740" y="21002"/>
                  </a:cubicBezTo>
                  <a:lnTo>
                    <a:pt x="149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3" name="Line 65"/>
            <p:cNvSpPr>
              <a:spLocks noChangeShapeType="1"/>
            </p:cNvSpPr>
            <p:nvPr/>
          </p:nvSpPr>
          <p:spPr bwMode="auto">
            <a:xfrm flipH="1" flipV="1">
              <a:off x="4543136" y="3692427"/>
              <a:ext cx="24535" cy="193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4" name="Freeform 66"/>
            <p:cNvSpPr>
              <a:spLocks/>
            </p:cNvSpPr>
            <p:nvPr/>
          </p:nvSpPr>
          <p:spPr bwMode="auto">
            <a:xfrm>
              <a:off x="4543137" y="3692426"/>
              <a:ext cx="57727" cy="52089"/>
            </a:xfrm>
            <a:custGeom>
              <a:avLst/>
              <a:gdLst>
                <a:gd name="T0" fmla="*/ 17 w 36"/>
                <a:gd name="T1" fmla="*/ 31 h 31"/>
                <a:gd name="T2" fmla="*/ 0 w 36"/>
                <a:gd name="T3" fmla="*/ 0 h 31"/>
                <a:gd name="T4" fmla="*/ 36 w 36"/>
                <a:gd name="T5" fmla="*/ 4 h 31"/>
                <a:gd name="T6" fmla="*/ 14 w 36"/>
                <a:gd name="T7" fmla="*/ 9 h 31"/>
                <a:gd name="T8" fmla="*/ 17 w 36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17" y="31"/>
                  </a:moveTo>
                  <a:lnTo>
                    <a:pt x="0" y="0"/>
                  </a:lnTo>
                  <a:lnTo>
                    <a:pt x="36" y="4"/>
                  </a:lnTo>
                  <a:lnTo>
                    <a:pt x="14" y="9"/>
                  </a:lnTo>
                  <a:lnTo>
                    <a:pt x="17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5" name="Line 67"/>
            <p:cNvSpPr>
              <a:spLocks noChangeShapeType="1"/>
            </p:cNvSpPr>
            <p:nvPr/>
          </p:nvSpPr>
          <p:spPr bwMode="auto">
            <a:xfrm flipV="1">
              <a:off x="4743739" y="3687961"/>
              <a:ext cx="23091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6" name="Freeform 68"/>
            <p:cNvSpPr>
              <a:spLocks/>
            </p:cNvSpPr>
            <p:nvPr/>
          </p:nvSpPr>
          <p:spPr bwMode="auto">
            <a:xfrm>
              <a:off x="4710546" y="3687961"/>
              <a:ext cx="56285" cy="50602"/>
            </a:xfrm>
            <a:custGeom>
              <a:avLst/>
              <a:gdLst>
                <a:gd name="T0" fmla="*/ 0 w 36"/>
                <a:gd name="T1" fmla="*/ 2 h 31"/>
                <a:gd name="T2" fmla="*/ 36 w 36"/>
                <a:gd name="T3" fmla="*/ 0 h 31"/>
                <a:gd name="T4" fmla="*/ 17 w 36"/>
                <a:gd name="T5" fmla="*/ 31 h 31"/>
                <a:gd name="T6" fmla="*/ 22 w 36"/>
                <a:gd name="T7" fmla="*/ 9 h 31"/>
                <a:gd name="T8" fmla="*/ 0 w 36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0" y="2"/>
                  </a:moveTo>
                  <a:lnTo>
                    <a:pt x="36" y="0"/>
                  </a:lnTo>
                  <a:lnTo>
                    <a:pt x="17" y="31"/>
                  </a:lnTo>
                  <a:lnTo>
                    <a:pt x="22" y="9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7" name="Freeform 69"/>
            <p:cNvSpPr>
              <a:spLocks/>
            </p:cNvSpPr>
            <p:nvPr/>
          </p:nvSpPr>
          <p:spPr bwMode="auto">
            <a:xfrm>
              <a:off x="2291364" y="3637359"/>
              <a:ext cx="186171" cy="148828"/>
            </a:xfrm>
            <a:custGeom>
              <a:avLst/>
              <a:gdLst>
                <a:gd name="T0" fmla="*/ 43 w 117"/>
                <a:gd name="T1" fmla="*/ 0 h 91"/>
                <a:gd name="T2" fmla="*/ 27 w 117"/>
                <a:gd name="T3" fmla="*/ 3 h 91"/>
                <a:gd name="T4" fmla="*/ 14 w 117"/>
                <a:gd name="T5" fmla="*/ 14 h 91"/>
                <a:gd name="T6" fmla="*/ 3 w 117"/>
                <a:gd name="T7" fmla="*/ 27 h 91"/>
                <a:gd name="T8" fmla="*/ 0 w 117"/>
                <a:gd name="T9" fmla="*/ 45 h 91"/>
                <a:gd name="T10" fmla="*/ 3 w 117"/>
                <a:gd name="T11" fmla="*/ 62 h 91"/>
                <a:gd name="T12" fmla="*/ 12 w 117"/>
                <a:gd name="T13" fmla="*/ 77 h 91"/>
                <a:gd name="T14" fmla="*/ 27 w 117"/>
                <a:gd name="T15" fmla="*/ 88 h 91"/>
                <a:gd name="T16" fmla="*/ 45 w 117"/>
                <a:gd name="T17" fmla="*/ 91 h 91"/>
                <a:gd name="T18" fmla="*/ 62 w 117"/>
                <a:gd name="T19" fmla="*/ 88 h 91"/>
                <a:gd name="T20" fmla="*/ 74 w 117"/>
                <a:gd name="T21" fmla="*/ 79 h 91"/>
                <a:gd name="T22" fmla="*/ 84 w 117"/>
                <a:gd name="T23" fmla="*/ 65 h 91"/>
                <a:gd name="T24" fmla="*/ 89 w 117"/>
                <a:gd name="T25" fmla="*/ 48 h 91"/>
                <a:gd name="T26" fmla="*/ 93 w 117"/>
                <a:gd name="T27" fmla="*/ 34 h 91"/>
                <a:gd name="T28" fmla="*/ 96 w 117"/>
                <a:gd name="T29" fmla="*/ 29 h 91"/>
                <a:gd name="T30" fmla="*/ 105 w 117"/>
                <a:gd name="T31" fmla="*/ 24 h 91"/>
                <a:gd name="T32" fmla="*/ 117 w 117"/>
                <a:gd name="T33" fmla="*/ 22 h 91"/>
                <a:gd name="T34" fmla="*/ 113 w 117"/>
                <a:gd name="T35" fmla="*/ 2 h 91"/>
                <a:gd name="T36" fmla="*/ 98 w 117"/>
                <a:gd name="T37" fmla="*/ 3 h 91"/>
                <a:gd name="T38" fmla="*/ 83 w 117"/>
                <a:gd name="T39" fmla="*/ 12 h 91"/>
                <a:gd name="T40" fmla="*/ 72 w 117"/>
                <a:gd name="T41" fmla="*/ 27 h 91"/>
                <a:gd name="T42" fmla="*/ 69 w 117"/>
                <a:gd name="T43" fmla="*/ 45 h 91"/>
                <a:gd name="T44" fmla="*/ 67 w 117"/>
                <a:gd name="T45" fmla="*/ 55 h 91"/>
                <a:gd name="T46" fmla="*/ 60 w 117"/>
                <a:gd name="T47" fmla="*/ 64 h 91"/>
                <a:gd name="T48" fmla="*/ 52 w 117"/>
                <a:gd name="T49" fmla="*/ 67 h 91"/>
                <a:gd name="T50" fmla="*/ 45 w 117"/>
                <a:gd name="T51" fmla="*/ 70 h 91"/>
                <a:gd name="T52" fmla="*/ 34 w 117"/>
                <a:gd name="T53" fmla="*/ 67 h 91"/>
                <a:gd name="T54" fmla="*/ 29 w 117"/>
                <a:gd name="T55" fmla="*/ 64 h 91"/>
                <a:gd name="T56" fmla="*/ 24 w 117"/>
                <a:gd name="T57" fmla="*/ 55 h 91"/>
                <a:gd name="T58" fmla="*/ 21 w 117"/>
                <a:gd name="T59" fmla="*/ 45 h 91"/>
                <a:gd name="T60" fmla="*/ 24 w 117"/>
                <a:gd name="T61" fmla="*/ 34 h 91"/>
                <a:gd name="T62" fmla="*/ 27 w 117"/>
                <a:gd name="T63" fmla="*/ 27 h 91"/>
                <a:gd name="T64" fmla="*/ 34 w 117"/>
                <a:gd name="T65" fmla="*/ 24 h 91"/>
                <a:gd name="T66" fmla="*/ 46 w 117"/>
                <a:gd name="T67" fmla="*/ 21 h 91"/>
                <a:gd name="T68" fmla="*/ 43 w 117"/>
                <a:gd name="T6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1">
                  <a:moveTo>
                    <a:pt x="43" y="0"/>
                  </a:moveTo>
                  <a:lnTo>
                    <a:pt x="27" y="3"/>
                  </a:lnTo>
                  <a:lnTo>
                    <a:pt x="14" y="14"/>
                  </a:lnTo>
                  <a:lnTo>
                    <a:pt x="3" y="27"/>
                  </a:lnTo>
                  <a:lnTo>
                    <a:pt x="0" y="45"/>
                  </a:lnTo>
                  <a:lnTo>
                    <a:pt x="3" y="62"/>
                  </a:lnTo>
                  <a:lnTo>
                    <a:pt x="12" y="77"/>
                  </a:lnTo>
                  <a:lnTo>
                    <a:pt x="27" y="88"/>
                  </a:lnTo>
                  <a:lnTo>
                    <a:pt x="45" y="91"/>
                  </a:lnTo>
                  <a:lnTo>
                    <a:pt x="62" y="88"/>
                  </a:lnTo>
                  <a:lnTo>
                    <a:pt x="74" y="79"/>
                  </a:lnTo>
                  <a:lnTo>
                    <a:pt x="84" y="65"/>
                  </a:lnTo>
                  <a:lnTo>
                    <a:pt x="89" y="48"/>
                  </a:lnTo>
                  <a:lnTo>
                    <a:pt x="93" y="34"/>
                  </a:lnTo>
                  <a:lnTo>
                    <a:pt x="96" y="29"/>
                  </a:lnTo>
                  <a:lnTo>
                    <a:pt x="105" y="24"/>
                  </a:lnTo>
                  <a:lnTo>
                    <a:pt x="117" y="22"/>
                  </a:lnTo>
                  <a:lnTo>
                    <a:pt x="113" y="2"/>
                  </a:lnTo>
                  <a:lnTo>
                    <a:pt x="98" y="3"/>
                  </a:lnTo>
                  <a:lnTo>
                    <a:pt x="83" y="12"/>
                  </a:lnTo>
                  <a:lnTo>
                    <a:pt x="72" y="27"/>
                  </a:lnTo>
                  <a:lnTo>
                    <a:pt x="69" y="45"/>
                  </a:lnTo>
                  <a:lnTo>
                    <a:pt x="67" y="55"/>
                  </a:lnTo>
                  <a:lnTo>
                    <a:pt x="60" y="64"/>
                  </a:lnTo>
                  <a:lnTo>
                    <a:pt x="52" y="67"/>
                  </a:lnTo>
                  <a:lnTo>
                    <a:pt x="45" y="70"/>
                  </a:lnTo>
                  <a:lnTo>
                    <a:pt x="34" y="67"/>
                  </a:lnTo>
                  <a:lnTo>
                    <a:pt x="29" y="64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4"/>
                  </a:lnTo>
                  <a:lnTo>
                    <a:pt x="27" y="27"/>
                  </a:lnTo>
                  <a:lnTo>
                    <a:pt x="34" y="24"/>
                  </a:lnTo>
                  <a:lnTo>
                    <a:pt x="46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8" name="Freeform 70"/>
            <p:cNvSpPr>
              <a:spLocks/>
            </p:cNvSpPr>
            <p:nvPr/>
          </p:nvSpPr>
          <p:spPr bwMode="auto">
            <a:xfrm>
              <a:off x="6878713" y="3637359"/>
              <a:ext cx="183284" cy="148828"/>
            </a:xfrm>
            <a:custGeom>
              <a:avLst/>
              <a:gdLst>
                <a:gd name="T0" fmla="*/ 69 w 115"/>
                <a:gd name="T1" fmla="*/ 21 h 91"/>
                <a:gd name="T2" fmla="*/ 81 w 115"/>
                <a:gd name="T3" fmla="*/ 24 h 91"/>
                <a:gd name="T4" fmla="*/ 89 w 115"/>
                <a:gd name="T5" fmla="*/ 29 h 91"/>
                <a:gd name="T6" fmla="*/ 93 w 115"/>
                <a:gd name="T7" fmla="*/ 34 h 91"/>
                <a:gd name="T8" fmla="*/ 94 w 115"/>
                <a:gd name="T9" fmla="*/ 45 h 91"/>
                <a:gd name="T10" fmla="*/ 93 w 115"/>
                <a:gd name="T11" fmla="*/ 55 h 91"/>
                <a:gd name="T12" fmla="*/ 89 w 115"/>
                <a:gd name="T13" fmla="*/ 64 h 91"/>
                <a:gd name="T14" fmla="*/ 81 w 115"/>
                <a:gd name="T15" fmla="*/ 67 h 91"/>
                <a:gd name="T16" fmla="*/ 70 w 115"/>
                <a:gd name="T17" fmla="*/ 70 h 91"/>
                <a:gd name="T18" fmla="*/ 64 w 115"/>
                <a:gd name="T19" fmla="*/ 67 h 91"/>
                <a:gd name="T20" fmla="*/ 55 w 115"/>
                <a:gd name="T21" fmla="*/ 64 h 91"/>
                <a:gd name="T22" fmla="*/ 48 w 115"/>
                <a:gd name="T23" fmla="*/ 55 h 91"/>
                <a:gd name="T24" fmla="*/ 46 w 115"/>
                <a:gd name="T25" fmla="*/ 45 h 91"/>
                <a:gd name="T26" fmla="*/ 43 w 115"/>
                <a:gd name="T27" fmla="*/ 27 h 91"/>
                <a:gd name="T28" fmla="*/ 33 w 115"/>
                <a:gd name="T29" fmla="*/ 12 h 91"/>
                <a:gd name="T30" fmla="*/ 17 w 115"/>
                <a:gd name="T31" fmla="*/ 3 h 91"/>
                <a:gd name="T32" fmla="*/ 3 w 115"/>
                <a:gd name="T33" fmla="*/ 2 h 91"/>
                <a:gd name="T34" fmla="*/ 0 w 115"/>
                <a:gd name="T35" fmla="*/ 22 h 91"/>
                <a:gd name="T36" fmla="*/ 10 w 115"/>
                <a:gd name="T37" fmla="*/ 24 h 91"/>
                <a:gd name="T38" fmla="*/ 19 w 115"/>
                <a:gd name="T39" fmla="*/ 29 h 91"/>
                <a:gd name="T40" fmla="*/ 22 w 115"/>
                <a:gd name="T41" fmla="*/ 34 h 91"/>
                <a:gd name="T42" fmla="*/ 26 w 115"/>
                <a:gd name="T43" fmla="*/ 48 h 91"/>
                <a:gd name="T44" fmla="*/ 31 w 115"/>
                <a:gd name="T45" fmla="*/ 65 h 91"/>
                <a:gd name="T46" fmla="*/ 41 w 115"/>
                <a:gd name="T47" fmla="*/ 79 h 91"/>
                <a:gd name="T48" fmla="*/ 53 w 115"/>
                <a:gd name="T49" fmla="*/ 88 h 91"/>
                <a:gd name="T50" fmla="*/ 70 w 115"/>
                <a:gd name="T51" fmla="*/ 91 h 91"/>
                <a:gd name="T52" fmla="*/ 88 w 115"/>
                <a:gd name="T53" fmla="*/ 88 h 91"/>
                <a:gd name="T54" fmla="*/ 103 w 115"/>
                <a:gd name="T55" fmla="*/ 77 h 91"/>
                <a:gd name="T56" fmla="*/ 113 w 115"/>
                <a:gd name="T57" fmla="*/ 62 h 91"/>
                <a:gd name="T58" fmla="*/ 115 w 115"/>
                <a:gd name="T59" fmla="*/ 45 h 91"/>
                <a:gd name="T60" fmla="*/ 113 w 115"/>
                <a:gd name="T61" fmla="*/ 27 h 91"/>
                <a:gd name="T62" fmla="*/ 103 w 115"/>
                <a:gd name="T63" fmla="*/ 12 h 91"/>
                <a:gd name="T64" fmla="*/ 88 w 115"/>
                <a:gd name="T65" fmla="*/ 3 h 91"/>
                <a:gd name="T66" fmla="*/ 72 w 115"/>
                <a:gd name="T67" fmla="*/ 0 h 91"/>
                <a:gd name="T68" fmla="*/ 69 w 115"/>
                <a:gd name="T69" fmla="*/ 2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5" h="91">
                  <a:moveTo>
                    <a:pt x="69" y="21"/>
                  </a:moveTo>
                  <a:lnTo>
                    <a:pt x="81" y="24"/>
                  </a:lnTo>
                  <a:lnTo>
                    <a:pt x="89" y="29"/>
                  </a:lnTo>
                  <a:lnTo>
                    <a:pt x="93" y="34"/>
                  </a:lnTo>
                  <a:lnTo>
                    <a:pt x="94" y="45"/>
                  </a:lnTo>
                  <a:lnTo>
                    <a:pt x="93" y="55"/>
                  </a:lnTo>
                  <a:lnTo>
                    <a:pt x="89" y="64"/>
                  </a:lnTo>
                  <a:lnTo>
                    <a:pt x="81" y="67"/>
                  </a:lnTo>
                  <a:lnTo>
                    <a:pt x="70" y="70"/>
                  </a:lnTo>
                  <a:lnTo>
                    <a:pt x="64" y="67"/>
                  </a:lnTo>
                  <a:lnTo>
                    <a:pt x="55" y="64"/>
                  </a:lnTo>
                  <a:lnTo>
                    <a:pt x="48" y="55"/>
                  </a:lnTo>
                  <a:lnTo>
                    <a:pt x="46" y="45"/>
                  </a:lnTo>
                  <a:lnTo>
                    <a:pt x="43" y="27"/>
                  </a:lnTo>
                  <a:lnTo>
                    <a:pt x="33" y="12"/>
                  </a:lnTo>
                  <a:lnTo>
                    <a:pt x="17" y="3"/>
                  </a:lnTo>
                  <a:lnTo>
                    <a:pt x="3" y="2"/>
                  </a:lnTo>
                  <a:lnTo>
                    <a:pt x="0" y="22"/>
                  </a:lnTo>
                  <a:lnTo>
                    <a:pt x="10" y="24"/>
                  </a:lnTo>
                  <a:lnTo>
                    <a:pt x="19" y="29"/>
                  </a:lnTo>
                  <a:lnTo>
                    <a:pt x="22" y="34"/>
                  </a:lnTo>
                  <a:lnTo>
                    <a:pt x="26" y="48"/>
                  </a:lnTo>
                  <a:lnTo>
                    <a:pt x="31" y="65"/>
                  </a:lnTo>
                  <a:lnTo>
                    <a:pt x="41" y="79"/>
                  </a:lnTo>
                  <a:lnTo>
                    <a:pt x="53" y="88"/>
                  </a:lnTo>
                  <a:lnTo>
                    <a:pt x="70" y="91"/>
                  </a:lnTo>
                  <a:lnTo>
                    <a:pt x="88" y="88"/>
                  </a:lnTo>
                  <a:lnTo>
                    <a:pt x="103" y="77"/>
                  </a:lnTo>
                  <a:lnTo>
                    <a:pt x="113" y="62"/>
                  </a:lnTo>
                  <a:lnTo>
                    <a:pt x="115" y="45"/>
                  </a:lnTo>
                  <a:lnTo>
                    <a:pt x="113" y="27"/>
                  </a:lnTo>
                  <a:lnTo>
                    <a:pt x="103" y="12"/>
                  </a:lnTo>
                  <a:lnTo>
                    <a:pt x="88" y="3"/>
                  </a:lnTo>
                  <a:lnTo>
                    <a:pt x="72" y="0"/>
                  </a:lnTo>
                  <a:lnTo>
                    <a:pt x="69" y="21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599" name="Line 71"/>
            <p:cNvSpPr>
              <a:spLocks noChangeShapeType="1"/>
            </p:cNvSpPr>
            <p:nvPr/>
          </p:nvSpPr>
          <p:spPr bwMode="auto">
            <a:xfrm>
              <a:off x="5134841" y="4272856"/>
              <a:ext cx="1444" cy="22770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0" name="Rectangle 72"/>
            <p:cNvSpPr>
              <a:spLocks noChangeArrowheads="1"/>
            </p:cNvSpPr>
            <p:nvPr/>
          </p:nvSpPr>
          <p:spPr bwMode="auto">
            <a:xfrm>
              <a:off x="4766830" y="4342805"/>
              <a:ext cx="288636" cy="1175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1" name="Line 73"/>
            <p:cNvSpPr>
              <a:spLocks noChangeShapeType="1"/>
            </p:cNvSpPr>
            <p:nvPr/>
          </p:nvSpPr>
          <p:spPr bwMode="auto">
            <a:xfrm>
              <a:off x="4176568" y="4295180"/>
              <a:ext cx="1444" cy="1919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2" name="Line 74"/>
            <p:cNvSpPr>
              <a:spLocks noChangeShapeType="1"/>
            </p:cNvSpPr>
            <p:nvPr/>
          </p:nvSpPr>
          <p:spPr bwMode="auto">
            <a:xfrm>
              <a:off x="2487156" y="4292998"/>
              <a:ext cx="1444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6" name="Line 78"/>
            <p:cNvSpPr>
              <a:spLocks noChangeShapeType="1"/>
            </p:cNvSpPr>
            <p:nvPr/>
          </p:nvSpPr>
          <p:spPr bwMode="auto">
            <a:xfrm flipH="1">
              <a:off x="6859085" y="4272857"/>
              <a:ext cx="2886" cy="22324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07" name="Line 79"/>
            <p:cNvSpPr>
              <a:spLocks noChangeShapeType="1"/>
            </p:cNvSpPr>
            <p:nvPr/>
          </p:nvSpPr>
          <p:spPr bwMode="auto">
            <a:xfrm>
              <a:off x="5137727" y="4388942"/>
              <a:ext cx="1740986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0" name="Rectangle 82"/>
            <p:cNvSpPr>
              <a:spLocks noChangeArrowheads="1"/>
            </p:cNvSpPr>
            <p:nvPr/>
          </p:nvSpPr>
          <p:spPr bwMode="auto">
            <a:xfrm>
              <a:off x="4489740" y="3888880"/>
              <a:ext cx="326159" cy="104180"/>
            </a:xfrm>
            <a:prstGeom prst="rect">
              <a:avLst/>
            </a:prstGeom>
            <a:solidFill>
              <a:srgbClr val="A1A1A1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2" name="Rectangle 84"/>
            <p:cNvSpPr>
              <a:spLocks noChangeArrowheads="1"/>
            </p:cNvSpPr>
            <p:nvPr/>
          </p:nvSpPr>
          <p:spPr bwMode="auto">
            <a:xfrm>
              <a:off x="2895600" y="3886200"/>
              <a:ext cx="107500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1</a:t>
              </a:r>
              <a:r>
                <a:rPr lang="en-US" sz="1300" noProof="1" smtClean="0">
                  <a:solidFill>
                    <a:srgbClr val="0000FF"/>
                  </a:solidFill>
                  <a:latin typeface="Arial Unicode MS" charset="0"/>
                </a:rPr>
                <a:t>-2</a:t>
              </a:r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 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TeV </a:t>
              </a:r>
              <a:r>
                <a:rPr sz="1300" noProof="1" smtClean="0">
                  <a:solidFill>
                    <a:srgbClr val="0000FF"/>
                  </a:solidFill>
                  <a:latin typeface="Arial Unicode MS" charset="0"/>
                </a:rPr>
                <a:t>Stage</a:t>
              </a:r>
              <a:r>
                <a:rPr lang="en-US" sz="1300" noProof="1" smtClean="0">
                  <a:solidFill>
                    <a:srgbClr val="0000FF"/>
                  </a:solidFill>
                  <a:latin typeface="Arial Unicode MS" charset="0"/>
                </a:rPr>
                <a:t>  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4" name="Rectangle 86"/>
            <p:cNvSpPr>
              <a:spLocks noChangeArrowheads="1"/>
            </p:cNvSpPr>
            <p:nvPr/>
          </p:nvSpPr>
          <p:spPr bwMode="auto">
            <a:xfrm>
              <a:off x="2895600" y="1905000"/>
              <a:ext cx="1065803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0.</a:t>
              </a:r>
              <a:r>
                <a:rPr lang="en-US" sz="1300" dirty="0">
                  <a:solidFill>
                    <a:srgbClr val="0000FF"/>
                  </a:solidFill>
                  <a:latin typeface="Arial Unicode MS" charset="0"/>
                </a:rPr>
                <a:t>5</a:t>
              </a:r>
              <a:r>
                <a:rPr sz="1300" noProof="1">
                  <a:solidFill>
                    <a:srgbClr val="0000FF"/>
                  </a:solidFill>
                  <a:latin typeface="Arial Unicode MS" charset="0"/>
                </a:rPr>
                <a:t> TeV Stage</a:t>
              </a:r>
              <a:endParaRPr sz="2400" noProof="1">
                <a:solidFill>
                  <a:srgbClr val="000000"/>
                </a:solidFill>
                <a:latin typeface="Arial Unicode MS" charset="0"/>
              </a:endParaRPr>
            </a:p>
          </p:txBody>
        </p:sp>
        <p:sp>
          <p:nvSpPr>
            <p:cNvPr id="150615" name="Oval 87"/>
            <p:cNvSpPr>
              <a:spLocks noChangeArrowheads="1"/>
            </p:cNvSpPr>
            <p:nvPr/>
          </p:nvSpPr>
          <p:spPr bwMode="auto">
            <a:xfrm>
              <a:off x="4687455" y="1806774"/>
              <a:ext cx="7216" cy="8930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6" name="Rectangle 88"/>
            <p:cNvSpPr>
              <a:spLocks noChangeArrowheads="1"/>
            </p:cNvSpPr>
            <p:nvPr/>
          </p:nvSpPr>
          <p:spPr bwMode="auto">
            <a:xfrm>
              <a:off x="3810000" y="1713012"/>
              <a:ext cx="1648114" cy="35719"/>
            </a:xfrm>
            <a:prstGeom prst="rect">
              <a:avLst/>
            </a:pr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 dirty="0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7" name="Rectangle 89"/>
            <p:cNvSpPr>
              <a:spLocks noChangeArrowheads="1"/>
            </p:cNvSpPr>
            <p:nvPr/>
          </p:nvSpPr>
          <p:spPr bwMode="auto">
            <a:xfrm>
              <a:off x="3919682" y="1713012"/>
              <a:ext cx="437285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18" name="Rectangle 90"/>
            <p:cNvSpPr>
              <a:spLocks noChangeArrowheads="1"/>
            </p:cNvSpPr>
            <p:nvPr/>
          </p:nvSpPr>
          <p:spPr bwMode="auto">
            <a:xfrm>
              <a:off x="3775363" y="1400473"/>
              <a:ext cx="44137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1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19" name="Rectangle 91"/>
            <p:cNvSpPr>
              <a:spLocks noChangeArrowheads="1"/>
            </p:cNvSpPr>
            <p:nvPr/>
          </p:nvSpPr>
          <p:spPr bwMode="auto">
            <a:xfrm>
              <a:off x="5036705" y="1400473"/>
              <a:ext cx="46396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FF0000"/>
                  </a:solidFill>
                  <a:latin typeface="Comic Sans MS" charset="0"/>
                </a:rPr>
                <a:t>Linac 2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0" name="Rectangle 92"/>
            <p:cNvSpPr>
              <a:spLocks noChangeArrowheads="1"/>
            </p:cNvSpPr>
            <p:nvPr/>
          </p:nvSpPr>
          <p:spPr bwMode="auto">
            <a:xfrm>
              <a:off x="4139045" y="2117825"/>
              <a:ext cx="56597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Injector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1" name="Rectangle 93"/>
            <p:cNvSpPr>
              <a:spLocks noChangeArrowheads="1"/>
            </p:cNvSpPr>
            <p:nvPr/>
          </p:nvSpPr>
          <p:spPr bwMode="auto">
            <a:xfrm>
              <a:off x="4727864" y="2117825"/>
              <a:ext cx="54338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808080"/>
                  </a:solidFill>
                  <a:latin typeface="Comic Sans MS" charset="0"/>
                </a:rPr>
                <a:t>Complex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2" name="Rectangle 94"/>
            <p:cNvSpPr>
              <a:spLocks noChangeArrowheads="1"/>
            </p:cNvSpPr>
            <p:nvPr/>
          </p:nvSpPr>
          <p:spPr bwMode="auto">
            <a:xfrm>
              <a:off x="4570558" y="1400473"/>
              <a:ext cx="22075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sz="1100" noProof="1">
                  <a:solidFill>
                    <a:srgbClr val="0000FF"/>
                  </a:solidFill>
                  <a:latin typeface="Comic Sans MS" charset="0"/>
                </a:rPr>
                <a:t>I.P.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23" name="Rectangle 95"/>
            <p:cNvSpPr>
              <a:spLocks noChangeArrowheads="1"/>
            </p:cNvSpPr>
            <p:nvPr/>
          </p:nvSpPr>
          <p:spPr bwMode="auto">
            <a:xfrm>
              <a:off x="4638387" y="1662411"/>
              <a:ext cx="21648" cy="13394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4" name="Rectangle 96"/>
            <p:cNvSpPr>
              <a:spLocks noChangeArrowheads="1"/>
            </p:cNvSpPr>
            <p:nvPr/>
          </p:nvSpPr>
          <p:spPr bwMode="auto">
            <a:xfrm>
              <a:off x="4906819" y="1713012"/>
              <a:ext cx="430068" cy="3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5" name="Arc 97"/>
            <p:cNvSpPr>
              <a:spLocks/>
            </p:cNvSpPr>
            <p:nvPr/>
          </p:nvSpPr>
          <p:spPr bwMode="auto">
            <a:xfrm>
              <a:off x="4649932" y="1727895"/>
              <a:ext cx="228023" cy="239613"/>
            </a:xfrm>
            <a:custGeom>
              <a:avLst/>
              <a:gdLst>
                <a:gd name="G0" fmla="+- 21595 0 0"/>
                <a:gd name="G1" fmla="+- 21599 0 0"/>
                <a:gd name="G2" fmla="+- 21600 0 0"/>
                <a:gd name="T0" fmla="*/ 0 w 21595"/>
                <a:gd name="T1" fmla="*/ 21155 h 21599"/>
                <a:gd name="T2" fmla="*/ 21445 w 21595"/>
                <a:gd name="T3" fmla="*/ 0 h 21599"/>
                <a:gd name="T4" fmla="*/ 21595 w 21595"/>
                <a:gd name="T5" fmla="*/ 21599 h 2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5" h="21599" fill="none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</a:path>
                <a:path w="21595" h="21599" stroke="0" extrusionOk="0">
                  <a:moveTo>
                    <a:pt x="-1" y="21154"/>
                  </a:moveTo>
                  <a:cubicBezTo>
                    <a:pt x="240" y="9459"/>
                    <a:pt x="9747" y="80"/>
                    <a:pt x="21444" y="-1"/>
                  </a:cubicBezTo>
                  <a:lnTo>
                    <a:pt x="21595" y="21599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6" name="Arc 98"/>
            <p:cNvSpPr>
              <a:spLocks/>
            </p:cNvSpPr>
            <p:nvPr/>
          </p:nvSpPr>
          <p:spPr bwMode="auto">
            <a:xfrm>
              <a:off x="4421909" y="1727895"/>
              <a:ext cx="230909" cy="239613"/>
            </a:xfrm>
            <a:custGeom>
              <a:avLst/>
              <a:gdLst>
                <a:gd name="G0" fmla="+- 302 0 0"/>
                <a:gd name="G1" fmla="+- 21600 0 0"/>
                <a:gd name="G2" fmla="+- 21600 0 0"/>
                <a:gd name="T0" fmla="*/ 0 w 21897"/>
                <a:gd name="T1" fmla="*/ 2 h 21600"/>
                <a:gd name="T2" fmla="*/ 21897 w 21897"/>
                <a:gd name="T3" fmla="*/ 21147 h 21600"/>
                <a:gd name="T4" fmla="*/ 302 w 21897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97" h="21600" fill="none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</a:path>
                <a:path w="21897" h="21600" stroke="0" extrusionOk="0">
                  <a:moveTo>
                    <a:pt x="0" y="2"/>
                  </a:moveTo>
                  <a:cubicBezTo>
                    <a:pt x="100" y="0"/>
                    <a:pt x="201" y="-1"/>
                    <a:pt x="302" y="-1"/>
                  </a:cubicBezTo>
                  <a:cubicBezTo>
                    <a:pt x="12054" y="-1"/>
                    <a:pt x="21650" y="9396"/>
                    <a:pt x="21897" y="21146"/>
                  </a:cubicBezTo>
                  <a:lnTo>
                    <a:pt x="302" y="21600"/>
                  </a:lnTo>
                  <a:close/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7" name="Line 99"/>
            <p:cNvSpPr>
              <a:spLocks noChangeShapeType="1"/>
            </p:cNvSpPr>
            <p:nvPr/>
          </p:nvSpPr>
          <p:spPr bwMode="auto">
            <a:xfrm flipH="1" flipV="1">
              <a:off x="4540250" y="1765102"/>
              <a:ext cx="27421" cy="1934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8" name="Freeform 100"/>
            <p:cNvSpPr>
              <a:spLocks/>
            </p:cNvSpPr>
            <p:nvPr/>
          </p:nvSpPr>
          <p:spPr bwMode="auto">
            <a:xfrm>
              <a:off x="4540250" y="1765102"/>
              <a:ext cx="57727" cy="50602"/>
            </a:xfrm>
            <a:custGeom>
              <a:avLst/>
              <a:gdLst>
                <a:gd name="T0" fmla="*/ 18 w 37"/>
                <a:gd name="T1" fmla="*/ 31 h 31"/>
                <a:gd name="T2" fmla="*/ 0 w 37"/>
                <a:gd name="T3" fmla="*/ 0 h 31"/>
                <a:gd name="T4" fmla="*/ 37 w 37"/>
                <a:gd name="T5" fmla="*/ 5 h 31"/>
                <a:gd name="T6" fmla="*/ 14 w 37"/>
                <a:gd name="T7" fmla="*/ 9 h 31"/>
                <a:gd name="T8" fmla="*/ 18 w 37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1">
                  <a:moveTo>
                    <a:pt x="18" y="31"/>
                  </a:moveTo>
                  <a:lnTo>
                    <a:pt x="0" y="0"/>
                  </a:lnTo>
                  <a:lnTo>
                    <a:pt x="37" y="5"/>
                  </a:lnTo>
                  <a:lnTo>
                    <a:pt x="14" y="9"/>
                  </a:lnTo>
                  <a:lnTo>
                    <a:pt x="18" y="3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29" name="Line 101"/>
            <p:cNvSpPr>
              <a:spLocks noChangeShapeType="1"/>
            </p:cNvSpPr>
            <p:nvPr/>
          </p:nvSpPr>
          <p:spPr bwMode="auto">
            <a:xfrm flipV="1">
              <a:off x="4740853" y="1760638"/>
              <a:ext cx="25977" cy="1488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0" name="Freeform 102"/>
            <p:cNvSpPr>
              <a:spLocks/>
            </p:cNvSpPr>
            <p:nvPr/>
          </p:nvSpPr>
          <p:spPr bwMode="auto">
            <a:xfrm>
              <a:off x="4710546" y="1760637"/>
              <a:ext cx="56285" cy="50602"/>
            </a:xfrm>
            <a:custGeom>
              <a:avLst/>
              <a:gdLst>
                <a:gd name="T0" fmla="*/ 0 w 36"/>
                <a:gd name="T1" fmla="*/ 2 h 30"/>
                <a:gd name="T2" fmla="*/ 36 w 36"/>
                <a:gd name="T3" fmla="*/ 0 h 30"/>
                <a:gd name="T4" fmla="*/ 16 w 36"/>
                <a:gd name="T5" fmla="*/ 30 h 30"/>
                <a:gd name="T6" fmla="*/ 22 w 36"/>
                <a:gd name="T7" fmla="*/ 7 h 30"/>
                <a:gd name="T8" fmla="*/ 0 w 36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0">
                  <a:moveTo>
                    <a:pt x="0" y="2"/>
                  </a:moveTo>
                  <a:lnTo>
                    <a:pt x="36" y="0"/>
                  </a:lnTo>
                  <a:lnTo>
                    <a:pt x="16" y="30"/>
                  </a:lnTo>
                  <a:lnTo>
                    <a:pt x="22" y="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1" name="Freeform 103"/>
            <p:cNvSpPr>
              <a:spLocks/>
            </p:cNvSpPr>
            <p:nvPr/>
          </p:nvSpPr>
          <p:spPr bwMode="auto">
            <a:xfrm>
              <a:off x="3749386" y="1713012"/>
              <a:ext cx="186171" cy="148828"/>
            </a:xfrm>
            <a:custGeom>
              <a:avLst/>
              <a:gdLst>
                <a:gd name="T0" fmla="*/ 43 w 117"/>
                <a:gd name="T1" fmla="*/ 0 h 90"/>
                <a:gd name="T2" fmla="*/ 28 w 117"/>
                <a:gd name="T3" fmla="*/ 4 h 90"/>
                <a:gd name="T4" fmla="*/ 14 w 117"/>
                <a:gd name="T5" fmla="*/ 14 h 90"/>
                <a:gd name="T6" fmla="*/ 4 w 117"/>
                <a:gd name="T7" fmla="*/ 28 h 90"/>
                <a:gd name="T8" fmla="*/ 0 w 117"/>
                <a:gd name="T9" fmla="*/ 45 h 90"/>
                <a:gd name="T10" fmla="*/ 4 w 117"/>
                <a:gd name="T11" fmla="*/ 62 h 90"/>
                <a:gd name="T12" fmla="*/ 14 w 117"/>
                <a:gd name="T13" fmla="*/ 76 h 90"/>
                <a:gd name="T14" fmla="*/ 28 w 117"/>
                <a:gd name="T15" fmla="*/ 86 h 90"/>
                <a:gd name="T16" fmla="*/ 45 w 117"/>
                <a:gd name="T17" fmla="*/ 90 h 90"/>
                <a:gd name="T18" fmla="*/ 62 w 117"/>
                <a:gd name="T19" fmla="*/ 86 h 90"/>
                <a:gd name="T20" fmla="*/ 76 w 117"/>
                <a:gd name="T21" fmla="*/ 76 h 90"/>
                <a:gd name="T22" fmla="*/ 86 w 117"/>
                <a:gd name="T23" fmla="*/ 64 h 90"/>
                <a:gd name="T24" fmla="*/ 90 w 117"/>
                <a:gd name="T25" fmla="*/ 50 h 90"/>
                <a:gd name="T26" fmla="*/ 90 w 117"/>
                <a:gd name="T27" fmla="*/ 48 h 90"/>
                <a:gd name="T28" fmla="*/ 93 w 117"/>
                <a:gd name="T29" fmla="*/ 36 h 90"/>
                <a:gd name="T30" fmla="*/ 98 w 117"/>
                <a:gd name="T31" fmla="*/ 28 h 90"/>
                <a:gd name="T32" fmla="*/ 107 w 117"/>
                <a:gd name="T33" fmla="*/ 23 h 90"/>
                <a:gd name="T34" fmla="*/ 117 w 117"/>
                <a:gd name="T35" fmla="*/ 21 h 90"/>
                <a:gd name="T36" fmla="*/ 114 w 117"/>
                <a:gd name="T37" fmla="*/ 0 h 90"/>
                <a:gd name="T38" fmla="*/ 100 w 117"/>
                <a:gd name="T39" fmla="*/ 2 h 90"/>
                <a:gd name="T40" fmla="*/ 84 w 117"/>
                <a:gd name="T41" fmla="*/ 14 h 90"/>
                <a:gd name="T42" fmla="*/ 72 w 117"/>
                <a:gd name="T43" fmla="*/ 26 h 90"/>
                <a:gd name="T44" fmla="*/ 69 w 117"/>
                <a:gd name="T45" fmla="*/ 45 h 90"/>
                <a:gd name="T46" fmla="*/ 62 w 117"/>
                <a:gd name="T47" fmla="*/ 62 h 90"/>
                <a:gd name="T48" fmla="*/ 55 w 117"/>
                <a:gd name="T49" fmla="*/ 66 h 90"/>
                <a:gd name="T50" fmla="*/ 45 w 117"/>
                <a:gd name="T51" fmla="*/ 69 h 90"/>
                <a:gd name="T52" fmla="*/ 35 w 117"/>
                <a:gd name="T53" fmla="*/ 66 h 90"/>
                <a:gd name="T54" fmla="*/ 28 w 117"/>
                <a:gd name="T55" fmla="*/ 62 h 90"/>
                <a:gd name="T56" fmla="*/ 24 w 117"/>
                <a:gd name="T57" fmla="*/ 55 h 90"/>
                <a:gd name="T58" fmla="*/ 21 w 117"/>
                <a:gd name="T59" fmla="*/ 45 h 90"/>
                <a:gd name="T60" fmla="*/ 24 w 117"/>
                <a:gd name="T61" fmla="*/ 35 h 90"/>
                <a:gd name="T62" fmla="*/ 28 w 117"/>
                <a:gd name="T63" fmla="*/ 28 h 90"/>
                <a:gd name="T64" fmla="*/ 35 w 117"/>
                <a:gd name="T65" fmla="*/ 24 h 90"/>
                <a:gd name="T66" fmla="*/ 47 w 117"/>
                <a:gd name="T67" fmla="*/ 21 h 90"/>
                <a:gd name="T68" fmla="*/ 43 w 117"/>
                <a:gd name="T6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90">
                  <a:moveTo>
                    <a:pt x="43" y="0"/>
                  </a:moveTo>
                  <a:lnTo>
                    <a:pt x="28" y="4"/>
                  </a:lnTo>
                  <a:lnTo>
                    <a:pt x="14" y="14"/>
                  </a:lnTo>
                  <a:lnTo>
                    <a:pt x="4" y="28"/>
                  </a:lnTo>
                  <a:lnTo>
                    <a:pt x="0" y="45"/>
                  </a:lnTo>
                  <a:lnTo>
                    <a:pt x="4" y="62"/>
                  </a:lnTo>
                  <a:lnTo>
                    <a:pt x="14" y="76"/>
                  </a:lnTo>
                  <a:lnTo>
                    <a:pt x="28" y="86"/>
                  </a:lnTo>
                  <a:lnTo>
                    <a:pt x="45" y="90"/>
                  </a:lnTo>
                  <a:lnTo>
                    <a:pt x="62" y="86"/>
                  </a:lnTo>
                  <a:lnTo>
                    <a:pt x="76" y="76"/>
                  </a:lnTo>
                  <a:lnTo>
                    <a:pt x="86" y="64"/>
                  </a:lnTo>
                  <a:lnTo>
                    <a:pt x="90" y="50"/>
                  </a:lnTo>
                  <a:lnTo>
                    <a:pt x="90" y="48"/>
                  </a:lnTo>
                  <a:lnTo>
                    <a:pt x="93" y="36"/>
                  </a:lnTo>
                  <a:lnTo>
                    <a:pt x="98" y="28"/>
                  </a:lnTo>
                  <a:lnTo>
                    <a:pt x="107" y="23"/>
                  </a:lnTo>
                  <a:lnTo>
                    <a:pt x="117" y="21"/>
                  </a:lnTo>
                  <a:lnTo>
                    <a:pt x="114" y="0"/>
                  </a:lnTo>
                  <a:lnTo>
                    <a:pt x="100" y="2"/>
                  </a:lnTo>
                  <a:lnTo>
                    <a:pt x="84" y="14"/>
                  </a:lnTo>
                  <a:lnTo>
                    <a:pt x="72" y="26"/>
                  </a:lnTo>
                  <a:lnTo>
                    <a:pt x="69" y="45"/>
                  </a:lnTo>
                  <a:lnTo>
                    <a:pt x="62" y="62"/>
                  </a:lnTo>
                  <a:lnTo>
                    <a:pt x="55" y="66"/>
                  </a:lnTo>
                  <a:lnTo>
                    <a:pt x="45" y="69"/>
                  </a:lnTo>
                  <a:lnTo>
                    <a:pt x="35" y="66"/>
                  </a:lnTo>
                  <a:lnTo>
                    <a:pt x="28" y="62"/>
                  </a:lnTo>
                  <a:lnTo>
                    <a:pt x="24" y="55"/>
                  </a:lnTo>
                  <a:lnTo>
                    <a:pt x="21" y="45"/>
                  </a:lnTo>
                  <a:lnTo>
                    <a:pt x="24" y="35"/>
                  </a:lnTo>
                  <a:lnTo>
                    <a:pt x="28" y="28"/>
                  </a:lnTo>
                  <a:lnTo>
                    <a:pt x="35" y="24"/>
                  </a:lnTo>
                  <a:lnTo>
                    <a:pt x="47" y="2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A1A1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2" name="Rectangle 104"/>
            <p:cNvSpPr>
              <a:spLocks noChangeArrowheads="1"/>
            </p:cNvSpPr>
            <p:nvPr/>
          </p:nvSpPr>
          <p:spPr bwMode="auto">
            <a:xfrm>
              <a:off x="4488296" y="1963043"/>
              <a:ext cx="324716" cy="101203"/>
            </a:xfrm>
            <a:prstGeom prst="rect">
              <a:avLst/>
            </a:prstGeom>
            <a:solidFill>
              <a:srgbClr val="C0C0C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3" name="Line 105"/>
            <p:cNvSpPr>
              <a:spLocks noChangeShapeType="1"/>
            </p:cNvSpPr>
            <p:nvPr/>
          </p:nvSpPr>
          <p:spPr bwMode="auto">
            <a:xfrm>
              <a:off x="3896591" y="2363391"/>
              <a:ext cx="1444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4" name="Line 106"/>
            <p:cNvSpPr>
              <a:spLocks noChangeShapeType="1"/>
            </p:cNvSpPr>
            <p:nvPr/>
          </p:nvSpPr>
          <p:spPr bwMode="auto">
            <a:xfrm flipH="1">
              <a:off x="4302125" y="2363391"/>
              <a:ext cx="0" cy="20687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5" name="Line 107"/>
            <p:cNvSpPr>
              <a:spLocks noChangeShapeType="1"/>
            </p:cNvSpPr>
            <p:nvPr/>
          </p:nvSpPr>
          <p:spPr bwMode="auto">
            <a:xfrm>
              <a:off x="3909580" y="2454177"/>
              <a:ext cx="404091" cy="14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6" name="Rectangle 108"/>
            <p:cNvSpPr>
              <a:spLocks noChangeArrowheads="1"/>
            </p:cNvSpPr>
            <p:nvPr/>
          </p:nvSpPr>
          <p:spPr bwMode="auto">
            <a:xfrm>
              <a:off x="3987512" y="2418458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37" name="Line 109"/>
            <p:cNvSpPr>
              <a:spLocks noChangeShapeType="1"/>
            </p:cNvSpPr>
            <p:nvPr/>
          </p:nvSpPr>
          <p:spPr bwMode="auto">
            <a:xfrm flipH="1">
              <a:off x="3799899" y="2591099"/>
              <a:ext cx="2886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8" name="Line 110"/>
            <p:cNvSpPr>
              <a:spLocks noChangeShapeType="1"/>
            </p:cNvSpPr>
            <p:nvPr/>
          </p:nvSpPr>
          <p:spPr bwMode="auto">
            <a:xfrm flipH="1">
              <a:off x="5433580" y="2591099"/>
              <a:ext cx="0" cy="20389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39" name="Line 111"/>
            <p:cNvSpPr>
              <a:spLocks noChangeShapeType="1"/>
            </p:cNvSpPr>
            <p:nvPr/>
          </p:nvSpPr>
          <p:spPr bwMode="auto">
            <a:xfrm flipV="1">
              <a:off x="3807114" y="2687836"/>
              <a:ext cx="1626466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0" name="Rectangle 112"/>
            <p:cNvSpPr>
              <a:spLocks noChangeArrowheads="1"/>
            </p:cNvSpPr>
            <p:nvPr/>
          </p:nvSpPr>
          <p:spPr bwMode="auto">
            <a:xfrm>
              <a:off x="4443558" y="2628305"/>
              <a:ext cx="346249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~14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 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41" name="Line 113"/>
            <p:cNvSpPr>
              <a:spLocks noChangeShapeType="1"/>
            </p:cNvSpPr>
            <p:nvPr/>
          </p:nvSpPr>
          <p:spPr bwMode="auto">
            <a:xfrm>
              <a:off x="4890944" y="2373809"/>
              <a:ext cx="1443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2" name="Line 114"/>
            <p:cNvSpPr>
              <a:spLocks noChangeShapeType="1"/>
            </p:cNvSpPr>
            <p:nvPr/>
          </p:nvSpPr>
          <p:spPr bwMode="auto">
            <a:xfrm flipH="1">
              <a:off x="5296477" y="2373809"/>
              <a:ext cx="0" cy="20687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3" name="Line 115"/>
            <p:cNvSpPr>
              <a:spLocks noChangeShapeType="1"/>
            </p:cNvSpPr>
            <p:nvPr/>
          </p:nvSpPr>
          <p:spPr bwMode="auto">
            <a:xfrm>
              <a:off x="4903932" y="2464594"/>
              <a:ext cx="404091" cy="14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4216" tIns="42108" rIns="84216" bIns="42108"/>
            <a:lstStyle/>
            <a:p>
              <a:endParaRPr lang="en-US">
                <a:solidFill>
                  <a:srgbClr val="000000"/>
                </a:solidFill>
                <a:latin typeface="Arial Narrow"/>
              </a:endParaRPr>
            </a:p>
          </p:txBody>
        </p:sp>
        <p:sp>
          <p:nvSpPr>
            <p:cNvPr id="150644" name="Rectangle 116"/>
            <p:cNvSpPr>
              <a:spLocks noChangeArrowheads="1"/>
            </p:cNvSpPr>
            <p:nvPr/>
          </p:nvSpPr>
          <p:spPr bwMode="auto">
            <a:xfrm>
              <a:off x="4981864" y="2428876"/>
              <a:ext cx="243656" cy="123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>
                  <a:solidFill>
                    <a:srgbClr val="000000"/>
                  </a:solidFill>
                  <a:latin typeface="Times New Roman" charset="0"/>
                </a:rPr>
                <a:t>4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 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grpSp>
          <p:nvGrpSpPr>
            <p:cNvPr id="5" name="Group 117"/>
            <p:cNvGrpSpPr>
              <a:grpSpLocks/>
            </p:cNvGrpSpPr>
            <p:nvPr/>
          </p:nvGrpSpPr>
          <p:grpSpPr bwMode="auto">
            <a:xfrm>
              <a:off x="2319194" y="4557117"/>
              <a:ext cx="4755281" cy="156270"/>
              <a:chOff x="1607" y="2912"/>
              <a:chExt cx="3295" cy="105"/>
            </a:xfrm>
          </p:grpSpPr>
          <p:sp>
            <p:nvSpPr>
              <p:cNvPr id="150646" name="Line 118"/>
              <p:cNvSpPr>
                <a:spLocks noChangeShapeType="1"/>
              </p:cNvSpPr>
              <p:nvPr/>
            </p:nvSpPr>
            <p:spPr bwMode="auto">
              <a:xfrm>
                <a:off x="1607" y="2912"/>
                <a:ext cx="2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7" name="Line 119"/>
              <p:cNvSpPr>
                <a:spLocks noChangeShapeType="1"/>
              </p:cNvSpPr>
              <p:nvPr/>
            </p:nvSpPr>
            <p:spPr bwMode="auto">
              <a:xfrm flipH="1">
                <a:off x="4902" y="2912"/>
                <a:ext cx="0" cy="10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8" name="Line 120"/>
              <p:cNvSpPr>
                <a:spLocks noChangeShapeType="1"/>
              </p:cNvSpPr>
              <p:nvPr/>
            </p:nvSpPr>
            <p:spPr bwMode="auto">
              <a:xfrm>
                <a:off x="1607" y="2962"/>
                <a:ext cx="329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 Narrow"/>
                </a:endParaRPr>
              </a:p>
            </p:txBody>
          </p:sp>
          <p:sp>
            <p:nvSpPr>
              <p:cNvPr id="150649" name="Rectangle 121"/>
              <p:cNvSpPr>
                <a:spLocks noChangeArrowheads="1"/>
              </p:cNvSpPr>
              <p:nvPr/>
            </p:nvSpPr>
            <p:spPr bwMode="auto">
              <a:xfrm>
                <a:off x="3146" y="2923"/>
                <a:ext cx="338" cy="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defTabSz="928426"/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~</a:t>
                </a:r>
                <a:r>
                  <a:rPr lang="en-US" sz="800" dirty="0" smtClean="0">
                    <a:solidFill>
                      <a:srgbClr val="000000"/>
                    </a:solidFill>
                    <a:latin typeface="Times New Roman" charset="0"/>
                  </a:rPr>
                  <a:t>20-34</a:t>
                </a:r>
                <a:r>
                  <a:rPr sz="800" noProof="1" smtClean="0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r>
                  <a:rPr sz="800" noProof="1">
                    <a:solidFill>
                      <a:srgbClr val="000000"/>
                    </a:solidFill>
                    <a:latin typeface="Times New Roman" charset="0"/>
                  </a:rPr>
                  <a:t>km</a:t>
                </a:r>
                <a:r>
                  <a:rPr lang="en-US" sz="800" dirty="0">
                    <a:solidFill>
                      <a:srgbClr val="000000"/>
                    </a:solidFill>
                    <a:latin typeface="Times New Roman" charset="0"/>
                  </a:rPr>
                  <a:t> </a:t>
                </a:r>
                <a:endParaRPr sz="2400" noProof="1">
                  <a:solidFill>
                    <a:srgbClr val="000000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150605" name="Rectangle 77"/>
            <p:cNvSpPr>
              <a:spLocks noChangeArrowheads="1"/>
            </p:cNvSpPr>
            <p:nvPr/>
          </p:nvSpPr>
          <p:spPr bwMode="auto">
            <a:xfrm>
              <a:off x="3223384" y="4342805"/>
              <a:ext cx="461665" cy="123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 smtClean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 smtClean="0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  <p:sp>
          <p:nvSpPr>
            <p:cNvPr id="150609" name="Rectangle 81"/>
            <p:cNvSpPr>
              <a:spLocks noChangeArrowheads="1"/>
            </p:cNvSpPr>
            <p:nvPr/>
          </p:nvSpPr>
          <p:spPr bwMode="auto">
            <a:xfrm>
              <a:off x="5781781" y="4342805"/>
              <a:ext cx="461665" cy="123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defTabSz="928426"/>
              <a:r>
                <a:rPr lang="en-US" sz="800" dirty="0" smtClean="0">
                  <a:solidFill>
                    <a:srgbClr val="000000"/>
                  </a:solidFill>
                  <a:latin typeface="Times New Roman" charset="0"/>
                </a:rPr>
                <a:t> 7.0-14</a:t>
              </a:r>
              <a:r>
                <a:rPr sz="800" noProof="1" smtClean="0">
                  <a:solidFill>
                    <a:srgbClr val="000000"/>
                  </a:solidFill>
                  <a:latin typeface="Times New Roman" charset="0"/>
                </a:rPr>
                <a:t> </a:t>
              </a:r>
              <a:r>
                <a:rPr sz="800" noProof="1">
                  <a:solidFill>
                    <a:srgbClr val="000000"/>
                  </a:solidFill>
                  <a:latin typeface="Times New Roman" charset="0"/>
                </a:rPr>
                <a:t>km</a:t>
              </a:r>
              <a:endParaRPr sz="2400" noProof="1">
                <a:solidFill>
                  <a:srgbClr val="000000"/>
                </a:solidFill>
                <a:latin typeface="Times New Roman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46595" y="1063813"/>
            <a:ext cx="269688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CLIC two-beam scheme compatible with energy staging to provide the optimal machine for a large energy range  </a:t>
            </a:r>
          </a:p>
          <a:p>
            <a:endParaRPr lang="en-US" sz="1400" dirty="0">
              <a:solidFill>
                <a:srgbClr val="000000"/>
              </a:solidFill>
              <a:latin typeface="Calibri"/>
              <a:cs typeface="Calibri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Lower energy machine can run most of the time during the construction of the next stage.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Physics </a:t>
            </a:r>
            <a:r>
              <a:rPr lang="en-US" sz="1400" dirty="0">
                <a:solidFill>
                  <a:srgbClr val="000000"/>
                </a:solidFill>
                <a:latin typeface="Calibri"/>
                <a:cs typeface="Calibri"/>
              </a:rPr>
              <a:t>results will determine the energies of the </a:t>
            </a:r>
            <a:r>
              <a:rPr lang="en-US" sz="1400" dirty="0" smtClean="0">
                <a:solidFill>
                  <a:srgbClr val="000000"/>
                </a:solidFill>
                <a:latin typeface="Calibri"/>
                <a:cs typeface="Calibri"/>
              </a:rPr>
              <a:t>stages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10600" y="65595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23" name="Picture 122" descr="lumi_new2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7480" y="1101323"/>
            <a:ext cx="3387619" cy="237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1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Implementation issues 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299760584"/>
              </p:ext>
            </p:extLst>
          </p:nvPr>
        </p:nvGraphicFramePr>
        <p:xfrm>
          <a:off x="406400" y="928692"/>
          <a:ext cx="8293100" cy="5580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725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0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2879"/>
            <a:ext cx="7239000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possible energy/luminosity scenario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2804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702" y="1144592"/>
            <a:ext cx="5103658" cy="379570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207000" y="1160097"/>
            <a:ext cx="3962400" cy="526297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With a model (see figure for one example) for energies and luminosities, and assumptions about running scenarios (see below), one can extract power and energy estimates as function of time (next slide).</a:t>
            </a:r>
          </a:p>
          <a:p>
            <a:endParaRPr lang="en-US" sz="1200" dirty="0" smtClean="0">
              <a:latin typeface="Calibri"/>
              <a:cs typeface="Calibri"/>
            </a:endParaRPr>
          </a:p>
          <a:p>
            <a:r>
              <a:rPr lang="en-US" sz="1200" dirty="0" smtClean="0">
                <a:latin typeface="Calibri"/>
                <a:cs typeface="Calibri"/>
              </a:rPr>
              <a:t>For each value of CM energy: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177 days/year of beam time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188 days/year of scheduled and fault stops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 First year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59 days of injector and one-by-one sector commissioning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59 days of main </a:t>
            </a:r>
            <a:r>
              <a:rPr lang="en-US" sz="1200" dirty="0" err="1" smtClean="0">
                <a:latin typeface="Calibri"/>
                <a:cs typeface="Calibri"/>
              </a:rPr>
              <a:t>linac</a:t>
            </a:r>
            <a:r>
              <a:rPr lang="en-US" sz="1200" dirty="0" smtClean="0">
                <a:latin typeface="Calibri"/>
                <a:cs typeface="Calibri"/>
              </a:rPr>
              <a:t> commissioning, one </a:t>
            </a:r>
            <a:r>
              <a:rPr lang="en-US" sz="1200" dirty="0" err="1">
                <a:latin typeface="Calibri"/>
                <a:cs typeface="Calibri"/>
              </a:rPr>
              <a:t>l</a:t>
            </a:r>
            <a:r>
              <a:rPr lang="en-US" sz="1200" dirty="0" err="1" smtClean="0">
                <a:latin typeface="Calibri"/>
                <a:cs typeface="Calibri"/>
              </a:rPr>
              <a:t>inac</a:t>
            </a:r>
            <a:r>
              <a:rPr lang="en-US" sz="1200" dirty="0" smtClean="0">
                <a:latin typeface="Calibri"/>
                <a:cs typeface="Calibri"/>
              </a:rPr>
              <a:t> at a time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59 days of luminosity operation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Quoted power : average over the three periods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All along : 50% of downtime 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Second year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88 days with one </a:t>
            </a:r>
            <a:r>
              <a:rPr lang="en-US" sz="1200" dirty="0" err="1" smtClean="0">
                <a:latin typeface="Calibri"/>
                <a:cs typeface="Calibri"/>
              </a:rPr>
              <a:t>linac</a:t>
            </a:r>
            <a:r>
              <a:rPr lang="en-US" sz="1200" dirty="0" smtClean="0">
                <a:latin typeface="Calibri"/>
                <a:cs typeface="Calibri"/>
              </a:rPr>
              <a:t> at a time and 30 % of downtime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88 days without downtime</a:t>
            </a:r>
          </a:p>
          <a:p>
            <a:pPr marL="742950" lvl="1" indent="-285750">
              <a:buFontTx/>
              <a:buChar char="-"/>
            </a:pPr>
            <a:r>
              <a:rPr lang="en-US" sz="1200" dirty="0">
                <a:latin typeface="Calibri"/>
                <a:cs typeface="Calibri"/>
              </a:rPr>
              <a:t>Quoted power : average over the </a:t>
            </a:r>
            <a:r>
              <a:rPr lang="en-US" sz="1200" dirty="0" smtClean="0">
                <a:latin typeface="Calibri"/>
                <a:cs typeface="Calibri"/>
              </a:rPr>
              <a:t>two periods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Third year 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Still only one e+ target at 0.5 </a:t>
            </a:r>
            <a:r>
              <a:rPr lang="en-US" sz="1200" dirty="0" err="1" smtClean="0">
                <a:latin typeface="Calibri"/>
                <a:cs typeface="Calibri"/>
              </a:rPr>
              <a:t>TeV</a:t>
            </a:r>
            <a:r>
              <a:rPr lang="en-US" sz="1200" dirty="0" smtClean="0">
                <a:latin typeface="Calibri"/>
                <a:cs typeface="Calibri"/>
              </a:rPr>
              <a:t>, like for years 1 &amp; 2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Nominal at 1.5 and 3 </a:t>
            </a:r>
            <a:r>
              <a:rPr lang="en-US" sz="1200" dirty="0" err="1" smtClean="0">
                <a:latin typeface="Calibri"/>
                <a:cs typeface="Calibri"/>
              </a:rPr>
              <a:t>TeV</a:t>
            </a:r>
            <a:endParaRPr lang="en-US" sz="1200" dirty="0" smtClean="0">
              <a:latin typeface="Calibri"/>
              <a:cs typeface="Calibri"/>
            </a:endParaRP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Power during stops (scheduled, fault, downtime) :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Calibri"/>
                <a:cs typeface="Calibri"/>
              </a:rPr>
              <a:t>(40 MW, 45 MW, 60 MW) at (0.5, 1.5, 3) </a:t>
            </a:r>
            <a:r>
              <a:rPr lang="en-US" sz="1200" dirty="0" err="1" smtClean="0">
                <a:latin typeface="Calibri"/>
                <a:cs typeface="Calibri"/>
              </a:rPr>
              <a:t>TeV</a:t>
            </a:r>
            <a:r>
              <a:rPr lang="en-US" sz="1200" dirty="0" smtClean="0">
                <a:latin typeface="Calibri"/>
                <a:cs typeface="Calibri"/>
              </a:rPr>
              <a:t>, respectively</a:t>
            </a:r>
            <a:endParaRPr lang="en-US" sz="12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397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Power/energy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2804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4484" b="4484"/>
          <a:stretch>
            <a:fillRect/>
          </a:stretch>
        </p:blipFill>
        <p:spPr>
          <a:xfrm>
            <a:off x="279400" y="870868"/>
            <a:ext cx="5084358" cy="30915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Rectangle 13"/>
          <p:cNvSpPr/>
          <p:nvPr/>
        </p:nvSpPr>
        <p:spPr>
          <a:xfrm>
            <a:off x="2870200" y="4000500"/>
            <a:ext cx="6273800" cy="28623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The possible «</a:t>
            </a:r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 </a:t>
            </a:r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economy » (see blue curves):</a:t>
            </a:r>
          </a:p>
          <a:p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Sobriety</a:t>
            </a:r>
            <a:endParaRPr lang="fr-CH" sz="1200" dirty="0">
              <a:solidFill>
                <a:srgbClr val="3366FF"/>
              </a:solidFill>
              <a:latin typeface="Calibri"/>
              <a:cs typeface="Calibri"/>
            </a:endParaRP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Reduced current density in normal-conducting magnets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Reduction of heat loads to HVAC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Re-optimization of accelerating gradient with different objective function</a:t>
            </a:r>
          </a:p>
          <a:p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Efficiency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Grid-to-RF power conversion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Permanent or super-ferric superconducting magnets</a:t>
            </a:r>
          </a:p>
          <a:p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Energy management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Low-power configurations in case of beam interruption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Modulation of scheduled operation to match electricity </a:t>
            </a:r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demand: Seasonal and Daily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Calibri"/>
                <a:cs typeface="Calibri"/>
              </a:rPr>
              <a:t>Power quality specifications </a:t>
            </a:r>
            <a:endParaRPr lang="fr-CH" sz="1200" dirty="0">
              <a:solidFill>
                <a:srgbClr val="3366FF"/>
              </a:solidFill>
              <a:latin typeface="Calibri"/>
              <a:cs typeface="Calibri"/>
            </a:endParaRPr>
          </a:p>
          <a:p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Waste heat recovery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Possibilities of heat rejection at higher temperature</a:t>
            </a:r>
          </a:p>
          <a:p>
            <a:pPr lvl="1"/>
            <a:r>
              <a:rPr lang="fr-CH" sz="1200" dirty="0">
                <a:solidFill>
                  <a:srgbClr val="3366FF"/>
                </a:solidFill>
                <a:latin typeface="Calibri"/>
                <a:cs typeface="Calibri"/>
              </a:rPr>
              <a:t>Waste heat valorization by concomitant needs, e.g. residential heating, absorption cooling</a:t>
            </a:r>
            <a:endParaRPr lang="en-US" sz="1200" dirty="0">
              <a:solidFill>
                <a:srgbClr val="3366FF"/>
              </a:solidFill>
              <a:latin typeface="Calibri"/>
              <a:cs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03901" y="1333500"/>
            <a:ext cx="3149600" cy="230832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Other models can be envisaged (this is one out of many), and one should also keep in mind that </a:t>
            </a:r>
            <a:r>
              <a:rPr lang="en-US" sz="1600" dirty="0" smtClean="0">
                <a:solidFill>
                  <a:srgbClr val="3366FF"/>
                </a:solidFill>
                <a:latin typeface="Calibri"/>
                <a:cs typeface="Calibri"/>
              </a:rPr>
              <a:t>reducing the instantaneous luminosity at the highest energies reduced both power and yearly energy</a:t>
            </a:r>
            <a:r>
              <a:rPr lang="en-US" sz="1600" dirty="0" smtClean="0">
                <a:latin typeface="Calibri"/>
                <a:cs typeface="Calibri"/>
              </a:rPr>
              <a:t>, and finer energy scans might well be needed within one stage </a:t>
            </a:r>
            <a:endParaRPr lang="en-US" sz="16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345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Layout at 3 TeV</a:t>
            </a:r>
            <a:endParaRPr lang="en-US" dirty="0"/>
          </a:p>
        </p:txBody>
      </p:sp>
      <p:pic>
        <p:nvPicPr>
          <p:cNvPr id="6" name="Picture 5" descr="CLIC-layout2012-pub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9" y="1028700"/>
            <a:ext cx="9006141" cy="48260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9779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22320" y="5478151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Costing review 21-22.2 2012 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1800" smtClean="0">
                <a:solidFill>
                  <a:srgbClr val="000000"/>
                </a:solidFill>
              </a:rPr>
              <a:t>Extract from summary slide: 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The Panel was impressed by the quality of the presentations and degree of detail to which the value estimate has been studied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No major omissions were found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The Panel endorses the methodology used to make the value estimates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There is a lack of coherence between the two stages (500, 1500 GeV) that must be resolved when the numbers are presented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Luminosity factor 2 higher than achieveable with nominal bunch charge 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Justification for such high luminosity should be re-examined (since it has a significant cost impact) 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The Panel recommends more work on prototyping &amp; collaboration with industry in order to refine value estimates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More confidence in scaling laws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Bring precision below the 30 % level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Inconsistency in costing the 500 GeV stage since component costs are estimated using learning curves corresponding to quantities of 1.5 TeV stage</a:t>
            </a:r>
          </a:p>
          <a:p>
            <a:pPr lvl="1"/>
            <a:r>
              <a:rPr lang="en-GB" sz="1600" smtClean="0">
                <a:solidFill>
                  <a:srgbClr val="000000"/>
                </a:solidFill>
              </a:rPr>
              <a:t>Scope for further optimization, e.g. length of TBM girders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Rough comparison with ILC cost data shows no major discrepancy, except in ventilation costs</a:t>
            </a:r>
          </a:p>
          <a:p>
            <a:r>
              <a:rPr lang="en-GB" sz="1800" smtClean="0">
                <a:solidFill>
                  <a:srgbClr val="000000"/>
                </a:solidFill>
              </a:rPr>
              <a:t>Clearly state what the claimed uncertainty means (1 sigma, 2 sigma, 90 % ?) </a:t>
            </a:r>
          </a:p>
          <a:p>
            <a:pPr marL="0" indent="0">
              <a:buNone/>
            </a:pPr>
            <a:endParaRPr lang="en-GB" sz="18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697038" y="257179"/>
            <a:ext cx="6286500" cy="785813"/>
          </a:xfrm>
        </p:spPr>
        <p:txBody>
          <a:bodyPr>
            <a:normAutofit fontScale="90000"/>
          </a:bodyPr>
          <a:lstStyle/>
          <a:p>
            <a:r>
              <a:rPr lang="fr-CH" sz="2800" dirty="0" smtClean="0"/>
              <a:t>Review </a:t>
            </a:r>
            <a:r>
              <a:rPr lang="fr-CH" sz="2800" dirty="0"/>
              <a:t>of CLIC </a:t>
            </a:r>
            <a:r>
              <a:rPr lang="fr-CH" sz="2800" dirty="0" smtClean="0"/>
              <a:t>costing review</a:t>
            </a:r>
            <a:r>
              <a:rPr lang="fr-CH" sz="2800" dirty="0"/>
              <a:t/>
            </a:r>
            <a:br>
              <a:rPr lang="fr-CH" sz="2800" dirty="0"/>
            </a:br>
            <a:r>
              <a:rPr lang="fr-CH" sz="2400" dirty="0" smtClean="0"/>
              <a:t>- The PANEL -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4400" y="1676400"/>
            <a:ext cx="6121400" cy="4660900"/>
          </a:xfrm>
        </p:spPr>
        <p:txBody>
          <a:bodyPr/>
          <a:lstStyle/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</a:rPr>
              <a:t>C. Adolphsen, SLAC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</a:rPr>
              <a:t>W. Bialowons,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DESY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+mn-lt"/>
              </a:rPr>
              <a:t>H. Braun, </a:t>
            </a:r>
            <a:r>
              <a:rPr lang="fr-CH" sz="1800" dirty="0" smtClean="0">
                <a:solidFill>
                  <a:schemeClr val="tx1"/>
                </a:solidFill>
                <a:latin typeface="+mn-lt"/>
              </a:rPr>
              <a:t>PSI	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de-DE" sz="1800" dirty="0" smtClean="0">
                <a:solidFill>
                  <a:schemeClr val="tx1"/>
                </a:solidFill>
                <a:latin typeface="+mn-lt"/>
              </a:rPr>
              <a:t>G</a:t>
            </a:r>
            <a:r>
              <a:rPr lang="de-DE" sz="1800" dirty="0">
                <a:solidFill>
                  <a:schemeClr val="tx1"/>
                </a:solidFill>
                <a:latin typeface="+mn-lt"/>
              </a:rPr>
              <a:t>. Dugan, Cornell </a:t>
            </a:r>
            <a:r>
              <a:rPr lang="de-DE" sz="1800" dirty="0" smtClean="0">
                <a:solidFill>
                  <a:schemeClr val="tx1"/>
                </a:solidFill>
                <a:latin typeface="+mn-lt"/>
              </a:rPr>
              <a:t>University</a:t>
            </a:r>
            <a:r>
              <a:rPr lang="de-DE" sz="1800" dirty="0" smtClean="0">
                <a:latin typeface="+mn-lt"/>
              </a:rPr>
              <a:t>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</a:rPr>
              <a:t>L. Evans, Imperial College </a:t>
            </a:r>
            <a:r>
              <a:rPr lang="en-US" sz="1800" i="1" dirty="0">
                <a:solidFill>
                  <a:schemeClr val="tx1"/>
                </a:solidFill>
                <a:latin typeface="+mn-lt"/>
              </a:rPr>
              <a:t>(chair</a:t>
            </a:r>
            <a:r>
              <a:rPr lang="en-US" sz="1800" i="1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en-US" sz="1800" dirty="0">
                <a:solidFill>
                  <a:schemeClr val="tx1"/>
                </a:solidFill>
                <a:latin typeface="+mn-lt"/>
              </a:rPr>
              <a:t>P. Garbincius, 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Fermilab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+mn-lt"/>
              </a:rPr>
              <a:t>K</a:t>
            </a:r>
            <a:r>
              <a:rPr lang="fr-CH" sz="1800" dirty="0">
                <a:solidFill>
                  <a:schemeClr val="tx1"/>
                </a:solidFill>
                <a:latin typeface="+mn-lt"/>
              </a:rPr>
              <a:t>. Peach, JAI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i="1" dirty="0">
                <a:solidFill>
                  <a:schemeClr val="tx1"/>
                </a:solidFill>
                <a:latin typeface="+mn-lt"/>
              </a:rPr>
              <a:t>(ex officio</a:t>
            </a:r>
            <a:r>
              <a:rPr lang="en-US" sz="1800" i="1" dirty="0" smtClean="0">
                <a:solidFill>
                  <a:schemeClr val="tx1"/>
                </a:solidFill>
                <a:latin typeface="+mn-lt"/>
              </a:rPr>
              <a:t>)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+mn-lt"/>
              </a:rPr>
              <a:t>T. Shidara, </a:t>
            </a:r>
            <a:r>
              <a:rPr lang="fr-CH" sz="1800" dirty="0" smtClean="0">
                <a:solidFill>
                  <a:schemeClr val="tx1"/>
                </a:solidFill>
                <a:latin typeface="+mn-lt"/>
              </a:rPr>
              <a:t>KEK	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+mn-lt"/>
              </a:rPr>
              <a:t>M. Vretenar, </a:t>
            </a:r>
            <a:r>
              <a:rPr lang="fr-CH" sz="1800" dirty="0" smtClean="0">
                <a:solidFill>
                  <a:schemeClr val="tx1"/>
                </a:solidFill>
                <a:latin typeface="+mn-lt"/>
              </a:rPr>
              <a:t>CERN		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  <a:p>
            <a:pPr lvl="1"/>
            <a:r>
              <a:rPr lang="fr-CH" sz="1800" dirty="0">
                <a:solidFill>
                  <a:schemeClr val="tx1"/>
                </a:solidFill>
                <a:latin typeface="+mn-lt"/>
              </a:rPr>
              <a:t>M. Yoshioka, </a:t>
            </a:r>
            <a:r>
              <a:rPr lang="fr-CH" sz="1800" dirty="0" smtClean="0">
                <a:solidFill>
                  <a:schemeClr val="tx1"/>
                </a:solidFill>
                <a:latin typeface="+mn-lt"/>
              </a:rPr>
              <a:t>KEK		</a:t>
            </a:r>
            <a:endParaRPr lang="en-US" sz="1800" dirty="0">
              <a:solidFill>
                <a:srgbClr val="0099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7206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8494331" y="3357821"/>
            <a:ext cx="611570" cy="82762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Nedadgående pil 296"/>
          <p:cNvSpPr>
            <a:spLocks noChangeArrowheads="1"/>
          </p:cNvSpPr>
          <p:nvPr/>
        </p:nvSpPr>
        <p:spPr bwMode="auto">
          <a:xfrm>
            <a:off x="5287181" y="2984501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16" name="Rektangel 631"/>
          <p:cNvSpPr>
            <a:spLocks noChangeArrowheads="1"/>
          </p:cNvSpPr>
          <p:nvPr/>
        </p:nvSpPr>
        <p:spPr bwMode="auto">
          <a:xfrm>
            <a:off x="2996640" y="1284121"/>
            <a:ext cx="5120981" cy="1979779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grpSp>
        <p:nvGrpSpPr>
          <p:cNvPr id="2" name="Gruppe 75"/>
          <p:cNvGrpSpPr>
            <a:grpSpLocks/>
          </p:cNvGrpSpPr>
          <p:nvPr/>
        </p:nvGrpSpPr>
        <p:grpSpPr bwMode="auto">
          <a:xfrm>
            <a:off x="282576" y="3549650"/>
            <a:ext cx="8469564" cy="458788"/>
            <a:chOff x="272144" y="2948371"/>
            <a:chExt cx="8882302" cy="45951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180" name="Rectangle 445"/>
            <p:cNvSpPr>
              <a:spLocks noChangeArrowheads="1"/>
            </p:cNvSpPr>
            <p:nvPr/>
          </p:nvSpPr>
          <p:spPr bwMode="auto">
            <a:xfrm>
              <a:off x="2080701" y="2948371"/>
              <a:ext cx="2721795" cy="457921"/>
            </a:xfrm>
            <a:prstGeom prst="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1" name="Rectangle 446"/>
            <p:cNvSpPr>
              <a:spLocks noChangeArrowheads="1"/>
            </p:cNvSpPr>
            <p:nvPr/>
          </p:nvSpPr>
          <p:spPr bwMode="auto">
            <a:xfrm>
              <a:off x="4877152" y="2949962"/>
              <a:ext cx="2195329" cy="45792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3" name="Rectangle 448"/>
            <p:cNvSpPr>
              <a:spLocks noChangeArrowheads="1"/>
            </p:cNvSpPr>
            <p:nvPr/>
          </p:nvSpPr>
          <p:spPr bwMode="auto">
            <a:xfrm>
              <a:off x="7168001" y="2949957"/>
              <a:ext cx="1986445" cy="45792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4" name="Rectangle 445"/>
            <p:cNvSpPr>
              <a:spLocks noChangeArrowheads="1"/>
            </p:cNvSpPr>
            <p:nvPr/>
          </p:nvSpPr>
          <p:spPr bwMode="auto">
            <a:xfrm>
              <a:off x="272144" y="2949962"/>
              <a:ext cx="1716315" cy="457921"/>
            </a:xfrm>
            <a:prstGeom prst="rect">
              <a:avLst/>
            </a:prstGeom>
            <a:solidFill>
              <a:srgbClr val="008000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</p:grpSp>
      <p:sp>
        <p:nvSpPr>
          <p:cNvPr id="6150" name="Rectangle 446"/>
          <p:cNvSpPr>
            <a:spLocks noChangeArrowheads="1"/>
          </p:cNvSpPr>
          <p:nvPr/>
        </p:nvSpPr>
        <p:spPr bwMode="auto">
          <a:xfrm>
            <a:off x="2727325" y="3619500"/>
            <a:ext cx="141446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2012 - 2016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6151" name="Rectangle 447"/>
          <p:cNvSpPr>
            <a:spLocks noChangeArrowheads="1"/>
          </p:cNvSpPr>
          <p:nvPr/>
        </p:nvSpPr>
        <p:spPr bwMode="auto">
          <a:xfrm>
            <a:off x="4918880" y="3629025"/>
            <a:ext cx="1650519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2016 – 2022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6153" name="Rectangle 445"/>
          <p:cNvSpPr>
            <a:spLocks noChangeArrowheads="1"/>
          </p:cNvSpPr>
          <p:nvPr/>
        </p:nvSpPr>
        <p:spPr bwMode="auto">
          <a:xfrm>
            <a:off x="434976" y="3632200"/>
            <a:ext cx="1290066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2004 - 2012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96" name="Nedadgående pil 95"/>
          <p:cNvSpPr>
            <a:spLocks noChangeArrowheads="1"/>
          </p:cNvSpPr>
          <p:nvPr/>
        </p:nvSpPr>
        <p:spPr bwMode="auto">
          <a:xfrm>
            <a:off x="876300" y="29845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164" name="Rektangel 163"/>
          <p:cNvSpPr>
            <a:spLocks noChangeArrowheads="1"/>
          </p:cNvSpPr>
          <p:nvPr/>
        </p:nvSpPr>
        <p:spPr bwMode="auto">
          <a:xfrm>
            <a:off x="228600" y="2501901"/>
            <a:ext cx="1577975" cy="744538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grpSp>
        <p:nvGrpSpPr>
          <p:cNvPr id="3" name="Gruppe 122"/>
          <p:cNvGrpSpPr/>
          <p:nvPr/>
        </p:nvGrpSpPr>
        <p:grpSpPr>
          <a:xfrm>
            <a:off x="5363814" y="-20005"/>
            <a:ext cx="1784106" cy="1321845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2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3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4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5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6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7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8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9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0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1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2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3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4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5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6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7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8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9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0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1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2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3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4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5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6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7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8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9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0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1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2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3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4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5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6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7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8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9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0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1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2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3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4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5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6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7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8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9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0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1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2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3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4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5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6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7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8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9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0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1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2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sp>
        <p:nvSpPr>
          <p:cNvPr id="431" name="Nedadgående pil 430"/>
          <p:cNvSpPr>
            <a:spLocks noChangeArrowheads="1"/>
          </p:cNvSpPr>
          <p:nvPr/>
        </p:nvSpPr>
        <p:spPr bwMode="auto">
          <a:xfrm rot="10800000">
            <a:off x="3189170" y="3994943"/>
            <a:ext cx="243271" cy="269081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98" name="Nedadgående pil 497"/>
          <p:cNvSpPr>
            <a:spLocks noChangeArrowheads="1"/>
          </p:cNvSpPr>
          <p:nvPr/>
        </p:nvSpPr>
        <p:spPr bwMode="auto">
          <a:xfrm rot="10800000">
            <a:off x="7551567" y="3977481"/>
            <a:ext cx="249237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632" name="Rektangel 631"/>
          <p:cNvSpPr>
            <a:spLocks noChangeArrowheads="1"/>
          </p:cNvSpPr>
          <p:nvPr/>
        </p:nvSpPr>
        <p:spPr bwMode="auto">
          <a:xfrm>
            <a:off x="606122" y="4240212"/>
            <a:ext cx="4930297" cy="1282035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698" name="Rektangel 697"/>
          <p:cNvSpPr>
            <a:spLocks noChangeArrowheads="1"/>
          </p:cNvSpPr>
          <p:nvPr/>
        </p:nvSpPr>
        <p:spPr bwMode="auto">
          <a:xfrm>
            <a:off x="6953187" y="4225925"/>
            <a:ext cx="1811654" cy="62071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6167" name="Rektangel 762"/>
          <p:cNvSpPr>
            <a:spLocks noChangeArrowheads="1"/>
          </p:cNvSpPr>
          <p:nvPr/>
        </p:nvSpPr>
        <p:spPr bwMode="auto">
          <a:xfrm>
            <a:off x="282861" y="2489200"/>
            <a:ext cx="14919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GB" sz="1100" dirty="0">
                <a:solidFill>
                  <a:srgbClr val="000000"/>
                </a:solidFill>
                <a:latin typeface="Calibri"/>
                <a:cs typeface="Calibri"/>
              </a:rPr>
              <a:t>Final CLIC CDR and</a:t>
            </a:r>
          </a:p>
          <a:p>
            <a:pPr lvl="0"/>
            <a:r>
              <a:rPr lang="en-GB" sz="1100" dirty="0">
                <a:solidFill>
                  <a:srgbClr val="000000"/>
                </a:solidFill>
                <a:latin typeface="Calibri"/>
                <a:cs typeface="Calibri"/>
              </a:rPr>
              <a:t>feasibility </a:t>
            </a:r>
            <a:r>
              <a:rPr lang="en-GB" sz="1100" dirty="0" smtClean="0">
                <a:solidFill>
                  <a:srgbClr val="000000"/>
                </a:solidFill>
                <a:latin typeface="Calibri"/>
                <a:cs typeface="Calibri"/>
              </a:rPr>
              <a:t>established, also input for the Eur. Strategy Update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6169" name="Rektangel 764"/>
          <p:cNvSpPr>
            <a:spLocks noChangeArrowheads="1"/>
          </p:cNvSpPr>
          <p:nvPr/>
        </p:nvSpPr>
        <p:spPr bwMode="auto">
          <a:xfrm>
            <a:off x="3097972" y="1276440"/>
            <a:ext cx="4958074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/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From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2016 – Project Implementation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phase, including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an initial project to lay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the</a:t>
            </a:r>
          </a:p>
          <a:p>
            <a:pPr marL="117475" indent="-117475"/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grounds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for full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construction: </a:t>
            </a:r>
            <a:endParaRPr lang="en-US" sz="11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CLIC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0 – a significant part of the drive beam facility: prototypes of hardware components at real frequency, final validation of drive beam quality/main beam </a:t>
            </a:r>
            <a:r>
              <a:rPr lang="en-US" sz="1100" dirty="0" err="1">
                <a:solidFill>
                  <a:srgbClr val="000000"/>
                </a:solidFill>
                <a:latin typeface="Calibri"/>
                <a:cs typeface="Calibri"/>
              </a:rPr>
              <a:t>emittance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 preservation, facility for reception tests – and part of the final project)</a:t>
            </a:r>
          </a:p>
          <a:p>
            <a:pPr marL="177800" indent="-17780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Finalization of the CLIC technical design, taking into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account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the results of technical studies done in the previous phase, and final energy staging scenario based on the LHC Physics results, which should be fully available by the time</a:t>
            </a:r>
          </a:p>
          <a:p>
            <a:pPr marL="177800" indent="-17780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Further industrialization and pre-series production of large series components with validation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facilities</a:t>
            </a:r>
          </a:p>
          <a:p>
            <a:pPr marL="177800" indent="-17780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cs typeface="Calibri"/>
              </a:rPr>
              <a:t>Environmental Impact Study </a:t>
            </a:r>
          </a:p>
        </p:txBody>
      </p:sp>
      <p:sp>
        <p:nvSpPr>
          <p:cNvPr id="6171" name="Rektangel 766"/>
          <p:cNvSpPr>
            <a:spLocks noChangeArrowheads="1"/>
          </p:cNvSpPr>
          <p:nvPr/>
        </p:nvSpPr>
        <p:spPr bwMode="auto">
          <a:xfrm>
            <a:off x="610993" y="4244975"/>
            <a:ext cx="5016695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/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2011-2016 – Goal: Develop a project implementation plan for a Linear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Collider:</a:t>
            </a:r>
            <a:endParaRPr lang="en-US" sz="11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Addressing the key physics goals as emerging from the LHC data 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With a well-defined scope (i.e. technical implementation and operation model,</a:t>
            </a:r>
          </a:p>
          <a:p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     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  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energy and luminosity), cost and schedule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With a solid technical basis for the key elements of the machine and detector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Including the necessary preparation for siting the machine  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Within a project governance structure as defined with international partners</a:t>
            </a:r>
          </a:p>
        </p:txBody>
      </p:sp>
      <p:sp>
        <p:nvSpPr>
          <p:cNvPr id="6172" name="Rektangel 767"/>
          <p:cNvSpPr>
            <a:spLocks noChangeArrowheads="1"/>
          </p:cNvSpPr>
          <p:nvPr/>
        </p:nvSpPr>
        <p:spPr bwMode="auto">
          <a:xfrm>
            <a:off x="6953186" y="4256088"/>
            <a:ext cx="178759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100" noProof="1" smtClean="0">
                <a:solidFill>
                  <a:srgbClr val="080808"/>
                </a:solidFill>
                <a:latin typeface="Calibri" pitchFamily="-111" charset="0"/>
                <a:cs typeface="Arial" charset="0"/>
              </a:rPr>
              <a:t>CLIC project construction – in stages, making use of CLIC 0</a:t>
            </a:r>
            <a:endParaRPr lang="en-US" sz="1100" noProof="1">
              <a:solidFill>
                <a:srgbClr val="080808"/>
              </a:solidFill>
              <a:latin typeface="Calibri" pitchFamily="-111" charset="0"/>
              <a:cs typeface="Arial" charset="0"/>
            </a:endParaRPr>
          </a:p>
        </p:txBody>
      </p:sp>
      <p:grpSp>
        <p:nvGrpSpPr>
          <p:cNvPr id="4" name="Gruppe 122"/>
          <p:cNvGrpSpPr/>
          <p:nvPr/>
        </p:nvGrpSpPr>
        <p:grpSpPr>
          <a:xfrm>
            <a:off x="239487" y="1089513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7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8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9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0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1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2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3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4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5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6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7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8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9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0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1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2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3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4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5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6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7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8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9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0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1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2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3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4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5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6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7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8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9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0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1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2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3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4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5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6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7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8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9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0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1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2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3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4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5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6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7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8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9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0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1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2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3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4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5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6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7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grpSp>
        <p:nvGrpSpPr>
          <p:cNvPr id="5" name="Gruppe 122"/>
          <p:cNvGrpSpPr/>
          <p:nvPr/>
        </p:nvGrpSpPr>
        <p:grpSpPr>
          <a:xfrm>
            <a:off x="893924" y="5522248"/>
            <a:ext cx="3055776" cy="1298624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5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6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7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8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9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0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1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2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3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4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5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6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7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8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9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0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1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2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3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4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5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6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7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8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9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0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1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2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3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4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5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6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7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8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9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0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1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2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3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4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5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6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7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8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9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0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1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2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3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4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5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6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7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8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9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0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1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2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3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4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5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6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6" name="Gruppe 122"/>
          <p:cNvGrpSpPr/>
          <p:nvPr/>
        </p:nvGrpSpPr>
        <p:grpSpPr>
          <a:xfrm>
            <a:off x="6953185" y="4936512"/>
            <a:ext cx="1820700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01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2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3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4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5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6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7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8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9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0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1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2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3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4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5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6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7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8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9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0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1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2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3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4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5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6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7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8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9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0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1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2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3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4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5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6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7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8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9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0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1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2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3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4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5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6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7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8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9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0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1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2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3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4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5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6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7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8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9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0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1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sp>
        <p:nvSpPr>
          <p:cNvPr id="6178" name="Rectangle 448"/>
          <p:cNvSpPr>
            <a:spLocks noChangeArrowheads="1"/>
          </p:cNvSpPr>
          <p:nvPr/>
        </p:nvSpPr>
        <p:spPr bwMode="auto">
          <a:xfrm>
            <a:off x="6953185" y="3622675"/>
            <a:ext cx="17953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indent="-342900"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~ 2020 onwards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413" name="Title 412"/>
          <p:cNvSpPr>
            <a:spLocks noGrp="1"/>
          </p:cNvSpPr>
          <p:nvPr>
            <p:ph type="title"/>
          </p:nvPr>
        </p:nvSpPr>
        <p:spPr>
          <a:xfrm>
            <a:off x="931582" y="142879"/>
            <a:ext cx="3919818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project time-line </a:t>
            </a:r>
            <a:endParaRPr lang="en-US" dirty="0"/>
          </a:p>
        </p:txBody>
      </p:sp>
      <p:pic>
        <p:nvPicPr>
          <p:cNvPr id="415" name="Picture 4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6362" y="5062558"/>
            <a:ext cx="1442203" cy="1209541"/>
          </a:xfrm>
          <a:prstGeom prst="rect">
            <a:avLst/>
          </a:prstGeom>
          <a:ln>
            <a:noFill/>
          </a:ln>
        </p:spPr>
      </p:pic>
      <p:sp>
        <p:nvSpPr>
          <p:cNvPr id="418" name="Rounded Rectangle 417"/>
          <p:cNvSpPr/>
          <p:nvPr/>
        </p:nvSpPr>
        <p:spPr>
          <a:xfrm>
            <a:off x="268448" y="1190240"/>
            <a:ext cx="1558459" cy="1134659"/>
          </a:xfrm>
          <a:prstGeom prst="roundRect">
            <a:avLst>
              <a:gd name="adj" fmla="val 10000"/>
            </a:avLst>
          </a:prstGeom>
          <a:blipFill rotWithShape="1">
            <a:blip r:embed="rId5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1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3640" y="5609446"/>
            <a:ext cx="1470927" cy="1125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4567" y="5608324"/>
            <a:ext cx="1381110" cy="1120754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</p:pic>
      <p:sp>
        <p:nvSpPr>
          <p:cNvPr id="280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85471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281" name="Picture 28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5944" y="182571"/>
            <a:ext cx="1691387" cy="91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7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266700"/>
            <a:ext cx="7566923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objectives and plans for 2012-16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65100" y="1258892"/>
            <a:ext cx="8775700" cy="105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600" kern="0" dirty="0">
                <a:latin typeface="Calibri"/>
                <a:cs typeface="Calibri"/>
              </a:rPr>
              <a:t>In order to achieve the overall goal for 2016 the follow four primary objectives for  </a:t>
            </a:r>
            <a:r>
              <a:rPr lang="en-US" sz="1600" kern="0" dirty="0" smtClean="0">
                <a:latin typeface="Calibri"/>
                <a:cs typeface="Calibri"/>
              </a:rPr>
              <a:t>2012—</a:t>
            </a:r>
            <a:r>
              <a:rPr lang="en-US" sz="1600" kern="0" dirty="0">
                <a:latin typeface="Calibri"/>
                <a:cs typeface="Calibri"/>
              </a:rPr>
              <a:t>16 can defined: </a:t>
            </a:r>
          </a:p>
          <a:p>
            <a:pPr marL="355600" lvl="2" indent="-177800" defTabSz="914400" fontAlgn="base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1400" kern="0" dirty="0">
                <a:latin typeface="Calibri"/>
                <a:cs typeface="Calibri"/>
              </a:rPr>
              <a:t>These are to be addressed by activities (studies, working groups, task forces) or work-packages (technical developments, prototyping and tests of single components or larger systems at various places)  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27454438"/>
              </p:ext>
            </p:extLst>
          </p:nvPr>
        </p:nvGraphicFramePr>
        <p:xfrm>
          <a:off x="381000" y="24003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3443" y="2374899"/>
            <a:ext cx="1379457" cy="1265687"/>
          </a:xfrm>
          <a:prstGeom prst="rect">
            <a:avLst/>
          </a:prstGeom>
          <a:ln>
            <a:solidFill>
              <a:schemeClr val="tx1">
                <a:alpha val="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3443" y="4523572"/>
            <a:ext cx="1933255" cy="1241734"/>
          </a:xfrm>
          <a:prstGeom prst="rect">
            <a:avLst/>
          </a:prstGeom>
          <a:ln>
            <a:solidFill>
              <a:schemeClr val="tx1">
                <a:alpha val="5000"/>
              </a:schemeClr>
            </a:solidFill>
          </a:ln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85471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54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225" y="5303187"/>
            <a:ext cx="7649187" cy="1199213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2555" y="5870209"/>
            <a:ext cx="1291508" cy="98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056" y="5068837"/>
            <a:ext cx="9556502" cy="334255"/>
          </a:xfrm>
          <a:prstGeom prst="rect">
            <a:avLst/>
          </a:prstGeom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466438948"/>
              </p:ext>
            </p:extLst>
          </p:nvPr>
        </p:nvGraphicFramePr>
        <p:xfrm>
          <a:off x="0" y="1017592"/>
          <a:ext cx="7132737" cy="386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15" name="Picture 14" descr="atf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07337" y="914400"/>
            <a:ext cx="2066726" cy="140335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63946" y="2317750"/>
            <a:ext cx="2658828" cy="112756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1785938" y="142879"/>
            <a:ext cx="6286500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objectives and plans for 2012-16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34313" y="2330450"/>
            <a:ext cx="2527049" cy="1020539"/>
          </a:xfrm>
          <a:prstGeom prst="rect">
            <a:avLst/>
          </a:prstGeom>
          <a:ln>
            <a:solidFill>
              <a:schemeClr val="tx1">
                <a:alpha val="10000"/>
              </a:schemeClr>
            </a:solidFill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010400" y="3457041"/>
            <a:ext cx="2052737" cy="1421351"/>
          </a:xfrm>
          <a:prstGeom prst="rect">
            <a:avLst/>
          </a:prstGeom>
          <a:ln>
            <a:solidFill>
              <a:schemeClr val="tx1">
                <a:alpha val="7000"/>
              </a:schemeClr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5365909"/>
            <a:ext cx="990600" cy="149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1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CLIC-CollabMap.png"/>
          <p:cNvPicPr>
            <a:picLocks noChangeAspect="1"/>
          </p:cNvPicPr>
          <p:nvPr/>
        </p:nvPicPr>
        <p:blipFill>
          <a:blip r:embed="rId3" cstate="print"/>
          <a:srcRect t="2928" b="7321"/>
          <a:stretch>
            <a:fillRect/>
          </a:stretch>
        </p:blipFill>
        <p:spPr>
          <a:xfrm>
            <a:off x="-174625" y="821245"/>
            <a:ext cx="9461500" cy="4261484"/>
          </a:xfrm>
          <a:prstGeom prst="rect">
            <a:avLst/>
          </a:prstGeom>
        </p:spPr>
      </p:pic>
      <p:sp>
        <p:nvSpPr>
          <p:cNvPr id="14" name="Oval 33"/>
          <p:cNvSpPr>
            <a:spLocks noChangeArrowheads="1"/>
          </p:cNvSpPr>
          <p:nvPr/>
        </p:nvSpPr>
        <p:spPr bwMode="auto">
          <a:xfrm>
            <a:off x="2295525" y="2356910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5" name="Oval 33"/>
          <p:cNvSpPr>
            <a:spLocks noChangeArrowheads="1"/>
          </p:cNvSpPr>
          <p:nvPr/>
        </p:nvSpPr>
        <p:spPr bwMode="auto">
          <a:xfrm>
            <a:off x="2257425" y="22775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6" name="Oval 33"/>
          <p:cNvSpPr>
            <a:spLocks noChangeArrowheads="1"/>
          </p:cNvSpPr>
          <p:nvPr/>
        </p:nvSpPr>
        <p:spPr bwMode="auto">
          <a:xfrm>
            <a:off x="2365375" y="2306110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7" name="Oval 33"/>
          <p:cNvSpPr>
            <a:spLocks noChangeArrowheads="1"/>
          </p:cNvSpPr>
          <p:nvPr/>
        </p:nvSpPr>
        <p:spPr bwMode="auto">
          <a:xfrm>
            <a:off x="2540000" y="24172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8" name="Oval 33"/>
          <p:cNvSpPr>
            <a:spLocks noChangeArrowheads="1"/>
          </p:cNvSpPr>
          <p:nvPr/>
        </p:nvSpPr>
        <p:spPr bwMode="auto">
          <a:xfrm>
            <a:off x="1524000" y="23664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9" name="Oval 33"/>
          <p:cNvSpPr>
            <a:spLocks noChangeArrowheads="1"/>
          </p:cNvSpPr>
          <p:nvPr/>
        </p:nvSpPr>
        <p:spPr bwMode="auto">
          <a:xfrm>
            <a:off x="1600200" y="2518835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1" name="Oval 33"/>
          <p:cNvSpPr>
            <a:spLocks noChangeArrowheads="1"/>
          </p:cNvSpPr>
          <p:nvPr/>
        </p:nvSpPr>
        <p:spPr bwMode="auto">
          <a:xfrm>
            <a:off x="4267200" y="22140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3" name="Oval 33"/>
          <p:cNvSpPr>
            <a:spLocks noChangeArrowheads="1"/>
          </p:cNvSpPr>
          <p:nvPr/>
        </p:nvSpPr>
        <p:spPr bwMode="auto">
          <a:xfrm>
            <a:off x="4222750" y="20330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6" name="Oval 33"/>
          <p:cNvSpPr>
            <a:spLocks noChangeArrowheads="1"/>
          </p:cNvSpPr>
          <p:nvPr/>
        </p:nvSpPr>
        <p:spPr bwMode="auto">
          <a:xfrm>
            <a:off x="4267200" y="20965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7" name="Oval 33"/>
          <p:cNvSpPr>
            <a:spLocks noChangeArrowheads="1"/>
          </p:cNvSpPr>
          <p:nvPr/>
        </p:nvSpPr>
        <p:spPr bwMode="auto">
          <a:xfrm>
            <a:off x="4203700" y="21060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8" name="Oval 33"/>
          <p:cNvSpPr>
            <a:spLocks noChangeArrowheads="1"/>
          </p:cNvSpPr>
          <p:nvPr/>
        </p:nvSpPr>
        <p:spPr bwMode="auto">
          <a:xfrm>
            <a:off x="4343400" y="22140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9" name="Oval 33"/>
          <p:cNvSpPr>
            <a:spLocks noChangeArrowheads="1"/>
          </p:cNvSpPr>
          <p:nvPr/>
        </p:nvSpPr>
        <p:spPr bwMode="auto">
          <a:xfrm>
            <a:off x="4343400" y="22902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4194175" y="23092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4273550" y="23823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4178300" y="23918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auto">
          <a:xfrm>
            <a:off x="4572000" y="2366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4492625" y="20362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5159375" y="19949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6" name="Oval 33"/>
          <p:cNvSpPr>
            <a:spLocks noChangeArrowheads="1"/>
          </p:cNvSpPr>
          <p:nvPr/>
        </p:nvSpPr>
        <p:spPr bwMode="auto">
          <a:xfrm>
            <a:off x="4521835" y="19727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4454525" y="18965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9" name="Oval 33"/>
          <p:cNvSpPr>
            <a:spLocks noChangeArrowheads="1"/>
          </p:cNvSpPr>
          <p:nvPr/>
        </p:nvSpPr>
        <p:spPr bwMode="auto">
          <a:xfrm>
            <a:off x="5232400" y="20616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0" name="Oval 33"/>
          <p:cNvSpPr>
            <a:spLocks noChangeArrowheads="1"/>
          </p:cNvSpPr>
          <p:nvPr/>
        </p:nvSpPr>
        <p:spPr bwMode="auto">
          <a:xfrm>
            <a:off x="4854575" y="18457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1" name="Oval 33"/>
          <p:cNvSpPr>
            <a:spLocks noChangeArrowheads="1"/>
          </p:cNvSpPr>
          <p:nvPr/>
        </p:nvSpPr>
        <p:spPr bwMode="auto">
          <a:xfrm>
            <a:off x="6169025" y="20521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2" name="Oval 33"/>
          <p:cNvSpPr>
            <a:spLocks noChangeArrowheads="1"/>
          </p:cNvSpPr>
          <p:nvPr/>
        </p:nvSpPr>
        <p:spPr bwMode="auto">
          <a:xfrm>
            <a:off x="7432675" y="24489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3" name="Oval 33"/>
          <p:cNvSpPr>
            <a:spLocks noChangeArrowheads="1"/>
          </p:cNvSpPr>
          <p:nvPr/>
        </p:nvSpPr>
        <p:spPr bwMode="auto">
          <a:xfrm>
            <a:off x="7004050" y="23473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4" name="Oval 33"/>
          <p:cNvSpPr>
            <a:spLocks noChangeArrowheads="1"/>
          </p:cNvSpPr>
          <p:nvPr/>
        </p:nvSpPr>
        <p:spPr bwMode="auto">
          <a:xfrm>
            <a:off x="6915150" y="24045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5" name="Oval 33"/>
          <p:cNvSpPr>
            <a:spLocks noChangeArrowheads="1"/>
          </p:cNvSpPr>
          <p:nvPr/>
        </p:nvSpPr>
        <p:spPr bwMode="auto">
          <a:xfrm>
            <a:off x="7581900" y="4144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6" name="Oval 33"/>
          <p:cNvSpPr>
            <a:spLocks noChangeArrowheads="1"/>
          </p:cNvSpPr>
          <p:nvPr/>
        </p:nvSpPr>
        <p:spPr bwMode="auto">
          <a:xfrm>
            <a:off x="5883275" y="28109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7" name="Oval 33"/>
          <p:cNvSpPr>
            <a:spLocks noChangeArrowheads="1"/>
          </p:cNvSpPr>
          <p:nvPr/>
        </p:nvSpPr>
        <p:spPr bwMode="auto">
          <a:xfrm>
            <a:off x="5740400" y="26236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8" name="Oval 33"/>
          <p:cNvSpPr>
            <a:spLocks noChangeArrowheads="1"/>
          </p:cNvSpPr>
          <p:nvPr/>
        </p:nvSpPr>
        <p:spPr bwMode="auto">
          <a:xfrm>
            <a:off x="4416425" y="21187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9" name="Oval 33"/>
          <p:cNvSpPr>
            <a:spLocks noChangeArrowheads="1"/>
          </p:cNvSpPr>
          <p:nvPr/>
        </p:nvSpPr>
        <p:spPr bwMode="auto">
          <a:xfrm>
            <a:off x="4495800" y="21187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0" name="Oval 33"/>
          <p:cNvSpPr>
            <a:spLocks noChangeArrowheads="1"/>
          </p:cNvSpPr>
          <p:nvPr/>
        </p:nvSpPr>
        <p:spPr bwMode="auto">
          <a:xfrm>
            <a:off x="4489450" y="21822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1" name="Oval 33"/>
          <p:cNvSpPr>
            <a:spLocks noChangeArrowheads="1"/>
          </p:cNvSpPr>
          <p:nvPr/>
        </p:nvSpPr>
        <p:spPr bwMode="auto">
          <a:xfrm>
            <a:off x="4425950" y="219816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2" name="Oval 33"/>
          <p:cNvSpPr>
            <a:spLocks noChangeArrowheads="1"/>
          </p:cNvSpPr>
          <p:nvPr/>
        </p:nvSpPr>
        <p:spPr bwMode="auto">
          <a:xfrm>
            <a:off x="4470400" y="22394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3" name="Oval 33"/>
          <p:cNvSpPr>
            <a:spLocks noChangeArrowheads="1"/>
          </p:cNvSpPr>
          <p:nvPr/>
        </p:nvSpPr>
        <p:spPr bwMode="auto">
          <a:xfrm>
            <a:off x="4902200" y="20806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4" name="Oval 33"/>
          <p:cNvSpPr>
            <a:spLocks noChangeArrowheads="1"/>
          </p:cNvSpPr>
          <p:nvPr/>
        </p:nvSpPr>
        <p:spPr bwMode="auto">
          <a:xfrm>
            <a:off x="4724400" y="2382310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5" name="Oval 33"/>
          <p:cNvSpPr>
            <a:spLocks noChangeArrowheads="1"/>
          </p:cNvSpPr>
          <p:nvPr/>
        </p:nvSpPr>
        <p:spPr bwMode="auto">
          <a:xfrm>
            <a:off x="4787900" y="23791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6" name="Oval 33"/>
          <p:cNvSpPr>
            <a:spLocks noChangeArrowheads="1"/>
          </p:cNvSpPr>
          <p:nvPr/>
        </p:nvSpPr>
        <p:spPr bwMode="auto">
          <a:xfrm>
            <a:off x="4848225" y="237913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7" name="Oval 33"/>
          <p:cNvSpPr>
            <a:spLocks noChangeArrowheads="1"/>
          </p:cNvSpPr>
          <p:nvPr/>
        </p:nvSpPr>
        <p:spPr bwMode="auto">
          <a:xfrm>
            <a:off x="4959350" y="23854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8" name="Oval 33"/>
          <p:cNvSpPr>
            <a:spLocks noChangeArrowheads="1"/>
          </p:cNvSpPr>
          <p:nvPr/>
        </p:nvSpPr>
        <p:spPr bwMode="auto">
          <a:xfrm>
            <a:off x="5048250" y="2410885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9" name="Rectangle 62"/>
          <p:cNvSpPr>
            <a:spLocks noChangeArrowheads="1"/>
          </p:cNvSpPr>
          <p:nvPr/>
        </p:nvSpPr>
        <p:spPr bwMode="auto">
          <a:xfrm>
            <a:off x="1282700" y="46567"/>
            <a:ext cx="6578600" cy="42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bIns="0" anchor="ctr"/>
          <a:lstStyle/>
          <a:p>
            <a:pPr algn="ctr" eaLnBrk="0" hangingPunct="0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  <a:cs typeface="Arial"/>
              </a:rPr>
              <a:t>Current CLIC</a:t>
            </a: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/>
                <a:ea typeface="ＭＳ Ｐゴシック"/>
                <a:cs typeface="Arial"/>
              </a:rPr>
              <a:t>&amp;CTF3 Collaboration</a:t>
            </a:r>
          </a:p>
        </p:txBody>
      </p:sp>
      <p:sp>
        <p:nvSpPr>
          <p:cNvPr id="62" name="Rectangle 7"/>
          <p:cNvSpPr>
            <a:spLocks noChangeArrowheads="1"/>
          </p:cNvSpPr>
          <p:nvPr/>
        </p:nvSpPr>
        <p:spPr bwMode="auto">
          <a:xfrm>
            <a:off x="2413353" y="5156200"/>
            <a:ext cx="2095500" cy="1800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Gazi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Universities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Helsinki Institute of Physics (Finland)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NASU (Ukraine)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IHEP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INFN / LNF (Italy)</a:t>
            </a:r>
          </a:p>
          <a:p>
            <a:pPr eaLnBrk="0" hangingPunct="0"/>
            <a:r>
              <a:rPr lang="pt-BR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Instituto de Fisica Corpuscular (Spain)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IRFU / </a:t>
            </a:r>
            <a:r>
              <a:rPr lang="en-US" sz="900" b="1" noProof="1">
                <a:solidFill>
                  <a:srgbClr val="7F7F7F"/>
                </a:solidFill>
                <a:ea typeface="ＭＳ Ｐゴシック"/>
                <a:cs typeface="ＭＳ Ｐゴシック"/>
              </a:rPr>
              <a:t>Saclay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Jefferson Lab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John Adams Institute/Oxford (UK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Joint Institute for Power and Nuclear Research SOSNY 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/Minsk (Belarus)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3" name="Rectangle 18"/>
          <p:cNvSpPr>
            <a:spLocks noChangeArrowheads="1"/>
          </p:cNvSpPr>
          <p:nvPr/>
        </p:nvSpPr>
        <p:spPr bwMode="auto">
          <a:xfrm>
            <a:off x="6850593" y="5156200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PSI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RAL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RRCAT / Indore (India)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SLAC (USA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Sincrotrone Trieste/ELETTRA (Italy)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Thrace University (Greece)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Tsinghua</a:t>
            </a:r>
            <a:r>
              <a:rPr lang="en-US" sz="900" b="1" dirty="0">
                <a:solidFill>
                  <a:srgbClr val="7F7F7F"/>
                </a:solidFill>
              </a:rPr>
              <a:t> University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University of Oslo (Norway</a:t>
            </a:r>
            <a:r>
              <a:rPr lang="en-US" sz="900" b="1" dirty="0" smtClean="0">
                <a:solidFill>
                  <a:srgbClr val="7F7F7F"/>
                </a:solidFill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University of Vigo (Spain)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Uppsala University (Sweden)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UCSC SCIPP (USA)</a:t>
            </a:r>
          </a:p>
        </p:txBody>
      </p:sp>
      <p:sp>
        <p:nvSpPr>
          <p:cNvPr id="64" name="Rectangle 20"/>
          <p:cNvSpPr>
            <a:spLocks noChangeArrowheads="1"/>
          </p:cNvSpPr>
          <p:nvPr/>
        </p:nvSpPr>
        <p:spPr bwMode="auto">
          <a:xfrm>
            <a:off x="194733" y="5156200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ACAS (</a:t>
            </a:r>
            <a:r>
              <a:rPr lang="fr-CH" sz="900" b="1" dirty="0" err="1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Australia</a:t>
            </a:r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Aarhus 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University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 (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Denmark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Ankara University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Argonne National Laboratory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Athens University (Greece)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BINP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CERN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CIEMAT (Spain)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Cockcroft Institute (UK)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ETH Zurich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FNAL (USA)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65" name="Rectangle 21"/>
          <p:cNvSpPr>
            <a:spLocks noChangeArrowheads="1"/>
          </p:cNvSpPr>
          <p:nvPr/>
        </p:nvSpPr>
        <p:spPr bwMode="auto">
          <a:xfrm>
            <a:off x="4631973" y="5156200"/>
            <a:ext cx="2095500" cy="18004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John Adams Institute/RHUL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JINR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Karlsruhe University (Germany)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KEK (Japan)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LAL / </a:t>
            </a:r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Orsay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LAPP / ESIA (France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NIKHEF/Amsterdam (Netherland)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de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NCP (Pakistan)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North-West. Univ. Illinois (USA)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Patras</a:t>
            </a:r>
            <a:r>
              <a:rPr lang="en-US" sz="900" b="1" dirty="0">
                <a:solidFill>
                  <a:srgbClr val="7F7F7F"/>
                </a:solidFill>
              </a:rPr>
              <a:t> University (Greece</a:t>
            </a:r>
            <a:r>
              <a:rPr lang="en-US" sz="900" b="1" dirty="0" smtClean="0">
                <a:solidFill>
                  <a:srgbClr val="7F7F7F"/>
                </a:solidFill>
              </a:rPr>
              <a:t>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Polytech</a:t>
            </a:r>
            <a:r>
              <a:rPr lang="en-US" sz="900" b="1" dirty="0">
                <a:solidFill>
                  <a:srgbClr val="7F7F7F"/>
                </a:solidFill>
              </a:rPr>
              <a:t>. Univ. of Catalonia (Spain)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</a:endParaRPr>
          </a:p>
          <a:p>
            <a:pPr eaLnBrk="0" hangingPunct="0"/>
            <a:endParaRPr lang="en-US" sz="900" b="1" dirty="0">
              <a:solidFill>
                <a:srgbClr val="7F7F7F"/>
              </a:solidFill>
            </a:endParaRPr>
          </a:p>
        </p:txBody>
      </p:sp>
      <p:pic>
        <p:nvPicPr>
          <p:cNvPr id="67" name="Image 66" descr="Australi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4847" y="1692224"/>
            <a:ext cx="609600" cy="609600"/>
          </a:xfrm>
          <a:prstGeom prst="rect">
            <a:avLst/>
          </a:prstGeom>
        </p:spPr>
      </p:pic>
      <p:pic>
        <p:nvPicPr>
          <p:cNvPr id="68" name="Image 67" descr="Chin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467" y="3224395"/>
            <a:ext cx="609600" cy="609600"/>
          </a:xfrm>
          <a:prstGeom prst="rect">
            <a:avLst/>
          </a:prstGeom>
        </p:spPr>
      </p:pic>
      <p:pic>
        <p:nvPicPr>
          <p:cNvPr id="69" name="Image 68" descr="Denmar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2467" y="3726757"/>
            <a:ext cx="609600" cy="609600"/>
          </a:xfrm>
          <a:prstGeom prst="rect">
            <a:avLst/>
          </a:prstGeom>
        </p:spPr>
      </p:pic>
      <p:pic>
        <p:nvPicPr>
          <p:cNvPr id="72" name="Image 71" descr="European-Uni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153400" y="1684866"/>
            <a:ext cx="609600" cy="609600"/>
          </a:xfrm>
          <a:prstGeom prst="rect">
            <a:avLst/>
          </a:prstGeom>
        </p:spPr>
      </p:pic>
      <p:pic>
        <p:nvPicPr>
          <p:cNvPr id="73" name="Image 72" descr="Franc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0934" y="4229119"/>
            <a:ext cx="609600" cy="609600"/>
          </a:xfrm>
          <a:prstGeom prst="rect">
            <a:avLst/>
          </a:prstGeom>
        </p:spPr>
      </p:pic>
      <p:pic>
        <p:nvPicPr>
          <p:cNvPr id="74" name="Image 73" descr="Germany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929220" y="4229119"/>
            <a:ext cx="609600" cy="609600"/>
          </a:xfrm>
          <a:prstGeom prst="rect">
            <a:avLst/>
          </a:prstGeom>
        </p:spPr>
      </p:pic>
      <p:pic>
        <p:nvPicPr>
          <p:cNvPr id="75" name="Image 74" descr="Greece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587506" y="4229119"/>
            <a:ext cx="609600" cy="609600"/>
          </a:xfrm>
          <a:prstGeom prst="rect">
            <a:avLst/>
          </a:prstGeom>
        </p:spPr>
      </p:pic>
      <p:pic>
        <p:nvPicPr>
          <p:cNvPr id="76" name="Image 75" descr="India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245792" y="4229119"/>
            <a:ext cx="609600" cy="609600"/>
          </a:xfrm>
          <a:prstGeom prst="rect">
            <a:avLst/>
          </a:prstGeom>
        </p:spPr>
      </p:pic>
      <p:pic>
        <p:nvPicPr>
          <p:cNvPr id="77" name="Image 76" descr="Italy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904078" y="4229119"/>
            <a:ext cx="609600" cy="609600"/>
          </a:xfrm>
          <a:prstGeom prst="rect">
            <a:avLst/>
          </a:prstGeom>
        </p:spPr>
      </p:pic>
      <p:pic>
        <p:nvPicPr>
          <p:cNvPr id="78" name="Image 77" descr="Japa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562364" y="4229119"/>
            <a:ext cx="609600" cy="609600"/>
          </a:xfrm>
          <a:prstGeom prst="rect">
            <a:avLst/>
          </a:prstGeom>
        </p:spPr>
      </p:pic>
      <p:pic>
        <p:nvPicPr>
          <p:cNvPr id="79" name="Image 78" descr="Netherlands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220650" y="4229119"/>
            <a:ext cx="609600" cy="609600"/>
          </a:xfrm>
          <a:prstGeom prst="rect">
            <a:avLst/>
          </a:prstGeom>
        </p:spPr>
      </p:pic>
      <p:pic>
        <p:nvPicPr>
          <p:cNvPr id="80" name="Image 79" descr="Pakistan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878936" y="4229119"/>
            <a:ext cx="609600" cy="609600"/>
          </a:xfrm>
          <a:prstGeom prst="rect">
            <a:avLst/>
          </a:prstGeom>
        </p:spPr>
      </p:pic>
      <p:pic>
        <p:nvPicPr>
          <p:cNvPr id="81" name="Image 80" descr="Norway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537222" y="4229119"/>
            <a:ext cx="609600" cy="609600"/>
          </a:xfrm>
          <a:prstGeom prst="rect">
            <a:avLst/>
          </a:prstGeom>
        </p:spPr>
      </p:pic>
      <p:pic>
        <p:nvPicPr>
          <p:cNvPr id="82" name="Image 81" descr="Russia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195508" y="4229119"/>
            <a:ext cx="609600" cy="609600"/>
          </a:xfrm>
          <a:prstGeom prst="rect">
            <a:avLst/>
          </a:prstGeom>
        </p:spPr>
      </p:pic>
      <p:pic>
        <p:nvPicPr>
          <p:cNvPr id="83" name="Image 82" descr="Spain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6853794" y="4229119"/>
            <a:ext cx="609600" cy="609600"/>
          </a:xfrm>
          <a:prstGeom prst="rect">
            <a:avLst/>
          </a:prstGeom>
        </p:spPr>
      </p:pic>
      <p:pic>
        <p:nvPicPr>
          <p:cNvPr id="84" name="Image 83" descr="Sweden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7512080" y="4229119"/>
            <a:ext cx="609600" cy="609600"/>
          </a:xfrm>
          <a:prstGeom prst="rect">
            <a:avLst/>
          </a:prstGeom>
        </p:spPr>
      </p:pic>
      <p:pic>
        <p:nvPicPr>
          <p:cNvPr id="86" name="Image 85" descr="United-States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8157633" y="2205304"/>
            <a:ext cx="609600" cy="609600"/>
          </a:xfrm>
          <a:prstGeom prst="rect">
            <a:avLst/>
          </a:prstGeom>
        </p:spPr>
      </p:pic>
      <p:pic>
        <p:nvPicPr>
          <p:cNvPr id="87" name="Image 86" descr="Turkey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8157633" y="3723784"/>
            <a:ext cx="609600" cy="609600"/>
          </a:xfrm>
          <a:prstGeom prst="rect">
            <a:avLst/>
          </a:prstGeom>
        </p:spPr>
      </p:pic>
      <p:pic>
        <p:nvPicPr>
          <p:cNvPr id="88" name="Image 87" descr="United-Kindom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8157633" y="2713038"/>
            <a:ext cx="609600" cy="609600"/>
          </a:xfrm>
          <a:prstGeom prst="rect">
            <a:avLst/>
          </a:prstGeom>
        </p:spPr>
      </p:pic>
      <p:pic>
        <p:nvPicPr>
          <p:cNvPr id="89" name="Image 88" descr="Ukraine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8157633" y="3218411"/>
            <a:ext cx="609600" cy="609600"/>
          </a:xfrm>
          <a:prstGeom prst="rect">
            <a:avLst/>
          </a:prstGeom>
        </p:spPr>
      </p:pic>
      <p:pic>
        <p:nvPicPr>
          <p:cNvPr id="91" name="Image 90" descr="Switzerland-apo.pn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8170371" y="4229157"/>
            <a:ext cx="609524" cy="609524"/>
          </a:xfrm>
          <a:prstGeom prst="rect">
            <a:avLst/>
          </a:prstGeom>
        </p:spPr>
      </p:pic>
      <p:sp>
        <p:nvSpPr>
          <p:cNvPr id="92" name="ZoneTexte 91"/>
          <p:cNvSpPr txBox="1"/>
          <p:nvPr/>
        </p:nvSpPr>
        <p:spPr>
          <a:xfrm>
            <a:off x="397933" y="901698"/>
            <a:ext cx="8348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CLIC multi-lateral collaboration - 44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Institutes from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22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countries</a:t>
            </a:r>
          </a:p>
        </p:txBody>
      </p:sp>
      <p:pic>
        <p:nvPicPr>
          <p:cNvPr id="90" name="Image 89" descr="Cern.pn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261446" y="2713038"/>
            <a:ext cx="609524" cy="609524"/>
          </a:xfrm>
          <a:prstGeom prst="rect">
            <a:avLst/>
          </a:prstGeom>
        </p:spPr>
      </p:pic>
      <p:pic>
        <p:nvPicPr>
          <p:cNvPr id="94" name="Image 93" descr="Belarus.png"/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255200" y="2203450"/>
            <a:ext cx="621100" cy="621100"/>
          </a:xfrm>
          <a:prstGeom prst="rect">
            <a:avLst/>
          </a:prstGeom>
        </p:spPr>
      </p:pic>
      <p:sp>
        <p:nvSpPr>
          <p:cNvPr id="85" name="Oval 33"/>
          <p:cNvSpPr>
            <a:spLocks noChangeArrowheads="1"/>
          </p:cNvSpPr>
          <p:nvPr/>
        </p:nvSpPr>
        <p:spPr bwMode="auto">
          <a:xfrm>
            <a:off x="4814277" y="1992762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95" name="Slide Number Placeholder 9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905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840161"/>
            <a:ext cx="8839200" cy="5678113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Work-packages and responsibilities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97900" y="6518274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36700" y="2519760"/>
            <a:ext cx="6802438" cy="280076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The </a:t>
            </a:r>
            <a:r>
              <a:rPr lang="en-US" sz="1600" dirty="0" err="1" smtClean="0">
                <a:solidFill>
                  <a:srgbClr val="000000"/>
                </a:solidFill>
                <a:latin typeface="Calibri"/>
                <a:cs typeface="Calibri"/>
              </a:rPr>
              <a:t>programme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combines the resources of collaborators inside the current collaboration, plus several new ones – and also involves around 20 CERN groups: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Have ~75 submitted descriptions of ongoing or planned efforts linked to these work-packages 2012-16 from groups outside CERN (result of CLIC working meeting 3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-4.11: 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  <a:hlinkClick r:id="rId4"/>
              </a:rPr>
              <a:t>https://indico.cern.ch/conferenceOtherViews.py?view=standard&amp;confId=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  <a:hlinkClick r:id="rId4"/>
              </a:rPr>
              <a:t>156004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(still open for more interests) 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   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D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escription of contributions, link-persons, planned personnel and material resources at home and at CERN for the period</a:t>
            </a:r>
          </a:p>
        </p:txBody>
      </p:sp>
    </p:spTree>
    <p:extLst>
      <p:ext uri="{BB962C8B-B14F-4D97-AF65-F5344CB8AC3E}">
        <p14:creationId xmlns:p14="http://schemas.microsoft.com/office/powerpoint/2010/main" val="3625051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445" y="0"/>
            <a:ext cx="8338455" cy="616022"/>
          </a:xfrm>
        </p:spPr>
        <p:txBody>
          <a:bodyPr>
            <a:noAutofit/>
          </a:bodyPr>
          <a:lstStyle/>
          <a:p>
            <a:r>
              <a:rPr lang="en-US" sz="2800" dirty="0" smtClean="0"/>
              <a:t>Detector and Physics activities in the next project phase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425700" y="6356350"/>
            <a:ext cx="39370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dirty="0" smtClean="0"/>
              <a:t>Lucie </a:t>
            </a:r>
            <a:r>
              <a:rPr lang="en-US" sz="1200" dirty="0" err="1" smtClean="0"/>
              <a:t>Linssen</a:t>
            </a:r>
            <a:r>
              <a:rPr lang="en-US" sz="1200" dirty="0" smtClean="0"/>
              <a:t>, CLIC CDR, SPC meeting 13 Dec 2011</a:t>
            </a:r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9101" y="1323977"/>
            <a:ext cx="8340745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Physics studies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CLIC at various energies, follow up on LHC results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Simulation studies and Detector </a:t>
            </a:r>
            <a:r>
              <a:rPr lang="en-US" dirty="0" err="1" smtClean="0">
                <a:solidFill>
                  <a:srgbClr val="FF0000"/>
                </a:solidFill>
              </a:rPr>
              <a:t>optimisation</a:t>
            </a:r>
            <a:endParaRPr lang="en-US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General detector </a:t>
            </a:r>
            <a:r>
              <a:rPr lang="en-US" dirty="0" err="1" smtClean="0"/>
              <a:t>optimisation</a:t>
            </a:r>
            <a:endParaRPr lang="en-US" dirty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Simulation studies in close relation with detector R&amp;D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Detector R&amp;D and engineering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Vertex detector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Ultra-thin (0.2 X</a:t>
            </a:r>
            <a:r>
              <a:rPr lang="en-US" baseline="-25000" dirty="0" smtClean="0"/>
              <a:t>0</a:t>
            </a:r>
            <a:r>
              <a:rPr lang="en-US" dirty="0" smtClean="0"/>
              <a:t>/layer), very small pixels (20 </a:t>
            </a:r>
            <a:r>
              <a:rPr lang="en-US" dirty="0" err="1" smtClean="0"/>
              <a:t>μm</a:t>
            </a:r>
            <a:r>
              <a:rPr lang="en-US" dirty="0" smtClean="0"/>
              <a:t>), 10 ns hit time-stamping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Tracking detectors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Very thin integrated designs (TPC and Silicon)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>
                <a:solidFill>
                  <a:srgbClr val="0000FF"/>
                </a:solidFill>
              </a:rPr>
              <a:t>Calorimetry</a:t>
            </a:r>
            <a:endParaRPr lang="en-US" dirty="0" smtClean="0">
              <a:solidFill>
                <a:srgbClr val="0000FF"/>
              </a:solidFill>
            </a:endParaRP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High-grained, very compact active layers, 1 ns hit time resolution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Electronics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High readout functionality, precise timing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/>
              <a:t>L</a:t>
            </a:r>
            <a:r>
              <a:rPr lang="en-US" dirty="0" smtClean="0"/>
              <a:t>ow power, power delivery and power pulsing  (=&gt; air cooling)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Engineering and magnet R&amp;D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Reinforced superconductor, moveable services</a:t>
            </a:r>
          </a:p>
          <a:p>
            <a:pPr marL="1200150" lvl="2" indent="-285750">
              <a:buFont typeface="Arial"/>
              <a:buChar char="•"/>
            </a:pPr>
            <a:r>
              <a:rPr lang="en-US" dirty="0" smtClean="0"/>
              <a:t>Forward region integration, detector movements, </a:t>
            </a:r>
            <a:r>
              <a:rPr lang="en-US" dirty="0" err="1" smtClean="0"/>
              <a:t>calorimetry</a:t>
            </a:r>
            <a:r>
              <a:rPr lang="en-US" dirty="0" smtClean="0"/>
              <a:t>, alignment…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3445" y="837618"/>
            <a:ext cx="8514520" cy="400110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Challenging detector technologies, considered feasible in a 5-year R&amp;D program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9269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CERN and ILC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Site studies and conv. facilities (Osborne and others) – main contribution to ILC TDR (workshop next three days at CERN)</a:t>
            </a:r>
          </a:p>
          <a:p>
            <a:r>
              <a:rPr lang="en-US" sz="2800" dirty="0" err="1" smtClean="0"/>
              <a:t>Cryo</a:t>
            </a:r>
            <a:r>
              <a:rPr lang="en-US" sz="2800" dirty="0" smtClean="0"/>
              <a:t>-module assembly cost study being launched (with Babcock </a:t>
            </a:r>
            <a:r>
              <a:rPr lang="en-US" sz="2800" dirty="0" err="1" smtClean="0"/>
              <a:t>Noell</a:t>
            </a:r>
            <a:r>
              <a:rPr lang="en-US" sz="2800" dirty="0" smtClean="0"/>
              <a:t>) – also to provide data for the ILC TDR</a:t>
            </a:r>
          </a:p>
          <a:p>
            <a:r>
              <a:rPr lang="en-US" sz="2800" dirty="0" smtClean="0"/>
              <a:t>Common working groups with ILC (next slide) </a:t>
            </a:r>
          </a:p>
          <a:p>
            <a:r>
              <a:rPr lang="en-US" sz="2800" dirty="0" smtClean="0"/>
              <a:t>Participate in ILC GDE (weekly and in person meeting) </a:t>
            </a:r>
          </a:p>
          <a:p>
            <a:r>
              <a:rPr lang="en-US" sz="2800" dirty="0"/>
              <a:t>Machine/Detector interface studies  </a:t>
            </a:r>
            <a:endParaRPr lang="en-US" sz="2800" dirty="0" smtClean="0"/>
          </a:p>
          <a:p>
            <a:r>
              <a:rPr lang="en-US" sz="2800" dirty="0" smtClean="0"/>
              <a:t>Substantial contributions to detector and physics studies including software </a:t>
            </a:r>
          </a:p>
          <a:p>
            <a:endParaRPr lang="en-US" sz="2400" dirty="0"/>
          </a:p>
          <a:p>
            <a:r>
              <a:rPr lang="en-US" sz="2400" dirty="0" smtClean="0"/>
              <a:t>GDE and ILCSC mandate “expires” next year, three developments:</a:t>
            </a:r>
          </a:p>
          <a:p>
            <a:pPr lvl="1"/>
            <a:r>
              <a:rPr lang="en-US" sz="2000" dirty="0" smtClean="0"/>
              <a:t>Japan more vocal about the possibility to host an ILC </a:t>
            </a:r>
          </a:p>
          <a:p>
            <a:pPr lvl="1"/>
            <a:r>
              <a:rPr lang="en-US" sz="2000" dirty="0" smtClean="0"/>
              <a:t>US funding for ILC accelerator zero from 2013 (but some funding in more general SC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) – some recovery possible(?)</a:t>
            </a:r>
          </a:p>
          <a:p>
            <a:pPr lvl="1"/>
            <a:r>
              <a:rPr lang="en-US" sz="2000" dirty="0" smtClean="0"/>
              <a:t>Move towards a common LC framework (in ILCSC and ICFA meetings)   </a:t>
            </a:r>
          </a:p>
          <a:p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0446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92666" y="1557867"/>
            <a:ext cx="7479771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Many common problems and solutions </a:t>
            </a:r>
            <a:r>
              <a:rPr lang="en-US" dirty="0" smtClean="0">
                <a:latin typeface="Calibri"/>
                <a:cs typeface="Calibri"/>
              </a:rPr>
              <a:t>even though the basic core acceleration methods differ, and the parameters to be achieved by the systems below differ – in some cases leading to different solutions</a:t>
            </a:r>
          </a:p>
          <a:p>
            <a:pPr marL="0" lvl="1"/>
            <a:endParaRPr lang="en-US" dirty="0">
              <a:latin typeface="Calibri"/>
              <a:cs typeface="Calibri"/>
            </a:endParaRPr>
          </a:p>
          <a:p>
            <a:pPr marL="0" lvl="1"/>
            <a:endParaRPr lang="en-US" dirty="0" smtClean="0">
              <a:latin typeface="Calibri"/>
              <a:cs typeface="Calibri"/>
            </a:endParaRPr>
          </a:p>
          <a:p>
            <a:pPr marL="0" lvl="1"/>
            <a:endParaRPr lang="en-US" dirty="0">
              <a:latin typeface="Calibri"/>
              <a:cs typeface="Calibri"/>
            </a:endParaRPr>
          </a:p>
          <a:p>
            <a:pPr marL="0" lvl="1"/>
            <a:endParaRPr lang="en-US" dirty="0" smtClean="0">
              <a:latin typeface="Calibri"/>
              <a:cs typeface="Calibri"/>
            </a:endParaRPr>
          </a:p>
          <a:p>
            <a:pPr marL="0" lvl="1"/>
            <a:endParaRPr lang="en-US" dirty="0">
              <a:latin typeface="Calibri"/>
              <a:cs typeface="Calibri"/>
            </a:endParaRPr>
          </a:p>
          <a:p>
            <a:pPr marL="0" lvl="1"/>
            <a:endParaRPr lang="en-US" dirty="0" smtClean="0">
              <a:latin typeface="Calibri"/>
              <a:cs typeface="Calibri"/>
            </a:endParaRPr>
          </a:p>
          <a:p>
            <a:pPr marL="0" lvl="1"/>
            <a:endParaRPr lang="en-US" dirty="0">
              <a:latin typeface="Calibri"/>
              <a:cs typeface="Calibri"/>
            </a:endParaRPr>
          </a:p>
          <a:p>
            <a:pPr marL="0" lvl="1"/>
            <a:endParaRPr lang="en-US" dirty="0" smtClean="0">
              <a:latin typeface="Calibri"/>
              <a:cs typeface="Calibri"/>
            </a:endParaRPr>
          </a:p>
          <a:p>
            <a:pPr marL="0" lvl="1"/>
            <a:endParaRPr lang="en-US" dirty="0">
              <a:latin typeface="Calibri"/>
              <a:cs typeface="Calibri"/>
            </a:endParaRPr>
          </a:p>
          <a:p>
            <a:pPr marL="0" lvl="1"/>
            <a:endParaRPr lang="en-US" dirty="0" smtClean="0">
              <a:latin typeface="Calibri"/>
              <a:cs typeface="Calibri"/>
            </a:endParaRPr>
          </a:p>
          <a:p>
            <a:pPr marL="0" lvl="1"/>
            <a:r>
              <a:rPr lang="en-US" dirty="0" smtClean="0">
                <a:latin typeface="Calibri"/>
                <a:cs typeface="Calibri"/>
              </a:rPr>
              <a:t>In addition common working groups on: Cost and Schedule, Civil Engineering and Conventional Facilities – and a General Issues Working Group </a:t>
            </a:r>
          </a:p>
          <a:p>
            <a:pPr marL="0" lvl="1"/>
            <a:endParaRPr lang="en-US" dirty="0">
              <a:latin typeface="Calibri"/>
              <a:cs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LC common studies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06317"/>
              </p:ext>
            </p:extLst>
          </p:nvPr>
        </p:nvGraphicFramePr>
        <p:xfrm>
          <a:off x="366890" y="2695221"/>
          <a:ext cx="8466666" cy="2314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725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8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Key Design Issues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801987"/>
            <a:ext cx="3378200" cy="20093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Drive beam scheme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5743222"/>
            <a:ext cx="8229600" cy="6131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Detector (experimental conditions)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3683509"/>
            <a:ext cx="3378200" cy="13259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Luminosity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5013033"/>
            <a:ext cx="8229600" cy="73018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Operation and Machine Protection System (robustness)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1080585"/>
            <a:ext cx="3378200" cy="72140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Main </a:t>
            </a:r>
            <a:r>
              <a:rPr lang="en-GB" sz="2400" dirty="0" err="1" smtClean="0">
                <a:latin typeface="Calibri" charset="0"/>
                <a:cs typeface="ＭＳ Ｐゴシック" charset="-128"/>
              </a:rPr>
              <a:t>linac</a:t>
            </a:r>
            <a:r>
              <a:rPr lang="en-GB" sz="2400" dirty="0" smtClean="0">
                <a:latin typeface="Calibri" charset="0"/>
                <a:cs typeface="ＭＳ Ｐゴシック" charset="-128"/>
              </a:rPr>
              <a:t> gradient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35400" y="1080586"/>
            <a:ext cx="4851400" cy="721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solidFill>
                  <a:srgbClr val="FF0000"/>
                </a:solidFill>
                <a:latin typeface="Calibri" charset="0"/>
              </a:rPr>
              <a:t>Accelerating structure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35400" y="1801986"/>
            <a:ext cx="4851400" cy="18815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generation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PETS </a:t>
            </a:r>
            <a:r>
              <a:rPr lang="en-GB" sz="2000" dirty="0" smtClean="0">
                <a:latin typeface="Calibri" charset="0"/>
              </a:rPr>
              <a:t>(power extraction and transfer structures)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Two beam </a:t>
            </a:r>
            <a:r>
              <a:rPr lang="en-GB" sz="2000" dirty="0" smtClean="0">
                <a:solidFill>
                  <a:srgbClr val="FF0000"/>
                </a:solidFill>
                <a:latin typeface="Calibri" charset="0"/>
              </a:rPr>
              <a:t>acceleration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charset="0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deceleration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35400" y="3683509"/>
            <a:ext cx="4851400" cy="13259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Main beam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emittance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generation,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preservation</a:t>
            </a:r>
            <a:r>
              <a:rPr lang="en-GB" sz="2000" dirty="0" smtClean="0">
                <a:latin typeface="Calibri" charset="0"/>
              </a:rPr>
              <a:t> and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focusing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Alignment and stabilisation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38100"/>
            <a:ext cx="7566923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so far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47994"/>
            <a:ext cx="8229600" cy="5114670"/>
          </a:xfrm>
        </p:spPr>
        <p:txBody>
          <a:bodyPr>
            <a:noAutofit/>
          </a:bodyPr>
          <a:lstStyle/>
          <a:p>
            <a:r>
              <a:rPr lang="en-US" sz="2000" dirty="0" smtClean="0"/>
              <a:t>Technical progress on accelerator and detectors good (CDRs will be substantial documents addressing most of the key issues for the project – at the level possible at this time) </a:t>
            </a:r>
          </a:p>
          <a:p>
            <a:r>
              <a:rPr lang="en-US" sz="2000" dirty="0" smtClean="0"/>
              <a:t>ILC TDRs/DBSs will also be done with CERN involvement </a:t>
            </a:r>
          </a:p>
          <a:p>
            <a:r>
              <a:rPr lang="en-US" sz="2000" dirty="0" smtClean="0"/>
              <a:t>Plans for 2012-16 well underway for CLIC, and organization also ok (with some challenges):</a:t>
            </a:r>
          </a:p>
          <a:p>
            <a:pPr lvl="1"/>
            <a:r>
              <a:rPr lang="en-US" sz="2000" dirty="0" smtClean="0"/>
              <a:t>Inside CERN and with collaborators (not always an obvious balance) </a:t>
            </a:r>
          </a:p>
          <a:p>
            <a:pPr lvl="1"/>
            <a:r>
              <a:rPr lang="en-US" sz="2000" dirty="0" smtClean="0"/>
              <a:t>For accelerator (collaboration) and detectors &amp; physics (less formal document and organization with set of institutes), with common Steering Group  </a:t>
            </a:r>
          </a:p>
          <a:p>
            <a:pPr lvl="1"/>
            <a:r>
              <a:rPr lang="en-US" sz="2000" dirty="0" smtClean="0">
                <a:solidFill>
                  <a:srgbClr val="3366FF"/>
                </a:solidFill>
              </a:rPr>
              <a:t>Visibility at strategy/council level would help (in particular collaborators) ….. 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0000"/>
                </a:solidFill>
              </a:rPr>
              <a:t>but let us look longer term </a:t>
            </a:r>
          </a:p>
          <a:p>
            <a:pPr marL="457200" lvl="1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066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Arrow 8"/>
          <p:cNvSpPr/>
          <p:nvPr/>
        </p:nvSpPr>
        <p:spPr>
          <a:xfrm>
            <a:off x="8494331" y="3357821"/>
            <a:ext cx="611570" cy="82762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Nedadgående pil 296"/>
          <p:cNvSpPr>
            <a:spLocks noChangeArrowheads="1"/>
          </p:cNvSpPr>
          <p:nvPr/>
        </p:nvSpPr>
        <p:spPr bwMode="auto">
          <a:xfrm>
            <a:off x="5287181" y="2984501"/>
            <a:ext cx="249238" cy="538162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16" name="Rektangel 631"/>
          <p:cNvSpPr>
            <a:spLocks noChangeArrowheads="1"/>
          </p:cNvSpPr>
          <p:nvPr/>
        </p:nvSpPr>
        <p:spPr bwMode="auto">
          <a:xfrm>
            <a:off x="2818839" y="1416140"/>
            <a:ext cx="6109261" cy="18985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grpSp>
        <p:nvGrpSpPr>
          <p:cNvPr id="2" name="Gruppe 75"/>
          <p:cNvGrpSpPr>
            <a:grpSpLocks/>
          </p:cNvGrpSpPr>
          <p:nvPr/>
        </p:nvGrpSpPr>
        <p:grpSpPr bwMode="auto">
          <a:xfrm>
            <a:off x="282576" y="3549650"/>
            <a:ext cx="8469564" cy="458788"/>
            <a:chOff x="272144" y="2948371"/>
            <a:chExt cx="8882302" cy="45951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180" name="Rectangle 445"/>
            <p:cNvSpPr>
              <a:spLocks noChangeArrowheads="1"/>
            </p:cNvSpPr>
            <p:nvPr/>
          </p:nvSpPr>
          <p:spPr bwMode="auto">
            <a:xfrm>
              <a:off x="2080701" y="2948371"/>
              <a:ext cx="2721795" cy="457921"/>
            </a:xfrm>
            <a:prstGeom prst="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1" name="Rectangle 446"/>
            <p:cNvSpPr>
              <a:spLocks noChangeArrowheads="1"/>
            </p:cNvSpPr>
            <p:nvPr/>
          </p:nvSpPr>
          <p:spPr bwMode="auto">
            <a:xfrm>
              <a:off x="4877152" y="2949962"/>
              <a:ext cx="2195329" cy="45792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3" name="Rectangle 448"/>
            <p:cNvSpPr>
              <a:spLocks noChangeArrowheads="1"/>
            </p:cNvSpPr>
            <p:nvPr/>
          </p:nvSpPr>
          <p:spPr bwMode="auto">
            <a:xfrm>
              <a:off x="7168001" y="2949957"/>
              <a:ext cx="1986445" cy="457921"/>
            </a:xfrm>
            <a:prstGeom prst="rect">
              <a:avLst/>
            </a:prstGeom>
            <a:grpFill/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  <p:sp>
          <p:nvSpPr>
            <p:cNvPr id="6184" name="Rectangle 445"/>
            <p:cNvSpPr>
              <a:spLocks noChangeArrowheads="1"/>
            </p:cNvSpPr>
            <p:nvPr/>
          </p:nvSpPr>
          <p:spPr bwMode="auto">
            <a:xfrm>
              <a:off x="272144" y="2949962"/>
              <a:ext cx="1716315" cy="457921"/>
            </a:xfrm>
            <a:prstGeom prst="rect">
              <a:avLst/>
            </a:prstGeom>
            <a:solidFill>
              <a:srgbClr val="008000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indent="-342900" algn="ctr" defTabSz="914400"/>
              <a:endParaRPr lang="en-US" noProof="1">
                <a:latin typeface="Calibri" pitchFamily="-111" charset="0"/>
              </a:endParaRPr>
            </a:p>
          </p:txBody>
        </p:sp>
      </p:grpSp>
      <p:sp>
        <p:nvSpPr>
          <p:cNvPr id="6150" name="Rectangle 446"/>
          <p:cNvSpPr>
            <a:spLocks noChangeArrowheads="1"/>
          </p:cNvSpPr>
          <p:nvPr/>
        </p:nvSpPr>
        <p:spPr bwMode="auto">
          <a:xfrm>
            <a:off x="2727325" y="3619500"/>
            <a:ext cx="1414463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2012 - 2016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6151" name="Rectangle 447"/>
          <p:cNvSpPr>
            <a:spLocks noChangeArrowheads="1"/>
          </p:cNvSpPr>
          <p:nvPr/>
        </p:nvSpPr>
        <p:spPr bwMode="auto">
          <a:xfrm>
            <a:off x="4918880" y="3629025"/>
            <a:ext cx="1650519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2016 – 2022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6153" name="Rectangle 445"/>
          <p:cNvSpPr>
            <a:spLocks noChangeArrowheads="1"/>
          </p:cNvSpPr>
          <p:nvPr/>
        </p:nvSpPr>
        <p:spPr bwMode="auto">
          <a:xfrm>
            <a:off x="434976" y="3632200"/>
            <a:ext cx="1290066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2004 - 2012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96" name="Nedadgående pil 95"/>
          <p:cNvSpPr>
            <a:spLocks noChangeArrowheads="1"/>
          </p:cNvSpPr>
          <p:nvPr/>
        </p:nvSpPr>
        <p:spPr bwMode="auto">
          <a:xfrm>
            <a:off x="876300" y="2984500"/>
            <a:ext cx="250825" cy="538163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164" name="Rektangel 163"/>
          <p:cNvSpPr>
            <a:spLocks noChangeArrowheads="1"/>
          </p:cNvSpPr>
          <p:nvPr/>
        </p:nvSpPr>
        <p:spPr bwMode="auto">
          <a:xfrm>
            <a:off x="228600" y="2501901"/>
            <a:ext cx="1577975" cy="744538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grpSp>
        <p:nvGrpSpPr>
          <p:cNvPr id="3" name="Gruppe 122"/>
          <p:cNvGrpSpPr/>
          <p:nvPr/>
        </p:nvGrpSpPr>
        <p:grpSpPr>
          <a:xfrm>
            <a:off x="5008214" y="-20005"/>
            <a:ext cx="1784106" cy="1321845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02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3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4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5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6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7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8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09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0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1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2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3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4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5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6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7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8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19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0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1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2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3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4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5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6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7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8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29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0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1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2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3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4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5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6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7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8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39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0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1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2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3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4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5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6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7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8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49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0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1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2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3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4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5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6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7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8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59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0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1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362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sp>
        <p:nvSpPr>
          <p:cNvPr id="431" name="Nedadgående pil 430"/>
          <p:cNvSpPr>
            <a:spLocks noChangeArrowheads="1"/>
          </p:cNvSpPr>
          <p:nvPr/>
        </p:nvSpPr>
        <p:spPr bwMode="auto">
          <a:xfrm rot="10800000">
            <a:off x="3189170" y="3994943"/>
            <a:ext cx="243271" cy="269081"/>
          </a:xfrm>
          <a:prstGeom prst="downArrow">
            <a:avLst>
              <a:gd name="adj1" fmla="val 50000"/>
              <a:gd name="adj2" fmla="val 50004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498" name="Nedadgående pil 497"/>
          <p:cNvSpPr>
            <a:spLocks noChangeArrowheads="1"/>
          </p:cNvSpPr>
          <p:nvPr/>
        </p:nvSpPr>
        <p:spPr bwMode="auto">
          <a:xfrm rot="10800000">
            <a:off x="7551567" y="3977481"/>
            <a:ext cx="249237" cy="538163"/>
          </a:xfrm>
          <a:prstGeom prst="downArrow">
            <a:avLst>
              <a:gd name="adj1" fmla="val 50000"/>
              <a:gd name="adj2" fmla="val 50002"/>
            </a:avLst>
          </a:prstGeom>
          <a:gradFill rotWithShape="1">
            <a:gsLst>
              <a:gs pos="0">
                <a:srgbClr val="FFC000"/>
              </a:gs>
              <a:gs pos="100000">
                <a:srgbClr val="E36119"/>
              </a:gs>
            </a:gsLst>
            <a:lin ang="2700000" scaled="1"/>
          </a:gradFill>
          <a:ln w="9525">
            <a:solidFill>
              <a:srgbClr val="FC7E00"/>
            </a:solidFill>
            <a:miter lim="800000"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indent="-342900" algn="ctr">
              <a:buFont typeface="Calibri" pitchFamily="-111" charset="0"/>
              <a:buAutoNum type="arabicPeriod"/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632" name="Rektangel 631"/>
          <p:cNvSpPr>
            <a:spLocks noChangeArrowheads="1"/>
          </p:cNvSpPr>
          <p:nvPr/>
        </p:nvSpPr>
        <p:spPr bwMode="auto">
          <a:xfrm>
            <a:off x="606122" y="4240212"/>
            <a:ext cx="4930297" cy="1282035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698" name="Rektangel 697"/>
          <p:cNvSpPr>
            <a:spLocks noChangeArrowheads="1"/>
          </p:cNvSpPr>
          <p:nvPr/>
        </p:nvSpPr>
        <p:spPr bwMode="auto">
          <a:xfrm>
            <a:off x="6953187" y="4225925"/>
            <a:ext cx="1811654" cy="62071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E1E1E1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pitchFamily="-111" charset="0"/>
            </a:endParaRPr>
          </a:p>
        </p:txBody>
      </p:sp>
      <p:sp>
        <p:nvSpPr>
          <p:cNvPr id="6167" name="Rektangel 762"/>
          <p:cNvSpPr>
            <a:spLocks noChangeArrowheads="1"/>
          </p:cNvSpPr>
          <p:nvPr/>
        </p:nvSpPr>
        <p:spPr bwMode="auto">
          <a:xfrm>
            <a:off x="282861" y="2489200"/>
            <a:ext cx="149196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en-GB" sz="1100" dirty="0">
                <a:solidFill>
                  <a:srgbClr val="000000"/>
                </a:solidFill>
                <a:latin typeface="Calibri"/>
                <a:cs typeface="Calibri"/>
              </a:rPr>
              <a:t>Final CLIC CDR and</a:t>
            </a:r>
          </a:p>
          <a:p>
            <a:pPr lvl="0"/>
            <a:r>
              <a:rPr lang="en-GB" sz="1100" dirty="0">
                <a:solidFill>
                  <a:srgbClr val="000000"/>
                </a:solidFill>
                <a:latin typeface="Calibri"/>
                <a:cs typeface="Calibri"/>
              </a:rPr>
              <a:t>feasibility </a:t>
            </a:r>
            <a:r>
              <a:rPr lang="en-GB" sz="1100" dirty="0" smtClean="0">
                <a:solidFill>
                  <a:srgbClr val="000000"/>
                </a:solidFill>
                <a:latin typeface="Calibri"/>
                <a:cs typeface="Calibri"/>
              </a:rPr>
              <a:t>established, also input for the Eur. Strategy Update</a:t>
            </a:r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6169" name="Rektangel 764"/>
          <p:cNvSpPr>
            <a:spLocks noChangeArrowheads="1"/>
          </p:cNvSpPr>
          <p:nvPr/>
        </p:nvSpPr>
        <p:spPr bwMode="auto">
          <a:xfrm>
            <a:off x="2825233" y="1365340"/>
            <a:ext cx="6102867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From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2016 – Project Implementation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phase, including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an initial project to lay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the grounds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for full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construction: </a:t>
            </a:r>
            <a:endParaRPr lang="en-US" sz="11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171450" indent="-171450">
              <a:buFont typeface="Arial"/>
              <a:buChar char="•"/>
            </a:pP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CLIC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0 – a significant part of the drive beam facility: prototypes of hardware components at real frequency, final validation of drive beam quality/main beam </a:t>
            </a:r>
            <a:r>
              <a:rPr lang="en-US" sz="1100" dirty="0" err="1">
                <a:solidFill>
                  <a:srgbClr val="000000"/>
                </a:solidFill>
                <a:latin typeface="Calibri"/>
                <a:cs typeface="Calibri"/>
              </a:rPr>
              <a:t>emittance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 preservation, facility for reception tests – and part of the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final project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)</a:t>
            </a:r>
          </a:p>
          <a:p>
            <a:pPr marL="177800" indent="-17780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Finalization of the CLIC technical design, taking into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account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the results of technical studies done in the previous phase, and final energy staging scenario based on the LHC Physics results, which should be fully available by the time</a:t>
            </a:r>
          </a:p>
          <a:p>
            <a:pPr marL="177800" indent="-17780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Further industrialization and pre-series production of large series components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for validation facilities</a:t>
            </a:r>
          </a:p>
          <a:p>
            <a:pPr marL="177800" indent="-177800">
              <a:buFont typeface="Arial"/>
              <a:buChar char="•"/>
            </a:pP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Other system studies addressing luminosity issues (</a:t>
            </a:r>
            <a:r>
              <a:rPr lang="en-US" sz="1100" dirty="0" err="1" smtClean="0">
                <a:solidFill>
                  <a:srgbClr val="000000"/>
                </a:solidFill>
                <a:latin typeface="Calibri"/>
                <a:cs typeface="Calibri"/>
              </a:rPr>
              <a:t>emittance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 conservation) …  </a:t>
            </a:r>
          </a:p>
          <a:p>
            <a:pPr marL="177800" indent="-177800">
              <a:buFont typeface="Arial"/>
              <a:buChar char="•"/>
            </a:pP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Environmental Impact Study </a:t>
            </a:r>
            <a:endParaRPr lang="en-US" sz="110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6171" name="Rektangel 766"/>
          <p:cNvSpPr>
            <a:spLocks noChangeArrowheads="1"/>
          </p:cNvSpPr>
          <p:nvPr/>
        </p:nvSpPr>
        <p:spPr bwMode="auto">
          <a:xfrm>
            <a:off x="610993" y="4244975"/>
            <a:ext cx="5016695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7475" indent="-117475"/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2011-2016 – Goal: Develop a project implementation plan for a Linear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Collider:</a:t>
            </a:r>
            <a:endParaRPr lang="en-US" sz="1100" dirty="0">
              <a:solidFill>
                <a:srgbClr val="000000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Addressing the key physics goals as emerging from the LHC data 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With a well-defined scope (i.e. technical implementation and operation model,</a:t>
            </a:r>
          </a:p>
          <a:p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      </a:t>
            </a:r>
            <a:r>
              <a:rPr lang="en-US" sz="1100" dirty="0" smtClean="0">
                <a:solidFill>
                  <a:srgbClr val="000000"/>
                </a:solidFill>
                <a:latin typeface="Calibri"/>
                <a:cs typeface="Calibri"/>
              </a:rPr>
              <a:t>   </a:t>
            </a: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energy and luminosity), cost and schedule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With a solid technical basis for the key elements of the machine and detector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Including the necessary preparation for siting the machine  </a:t>
            </a:r>
          </a:p>
          <a:p>
            <a:pPr marL="285750" indent="-285750">
              <a:buFont typeface="Arial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/>
                <a:cs typeface="Calibri"/>
              </a:rPr>
              <a:t>Within a project governance structure as defined with international partners</a:t>
            </a:r>
          </a:p>
        </p:txBody>
      </p:sp>
      <p:sp>
        <p:nvSpPr>
          <p:cNvPr id="6172" name="Rektangel 767"/>
          <p:cNvSpPr>
            <a:spLocks noChangeArrowheads="1"/>
          </p:cNvSpPr>
          <p:nvPr/>
        </p:nvSpPr>
        <p:spPr bwMode="auto">
          <a:xfrm>
            <a:off x="6953186" y="4256088"/>
            <a:ext cx="178759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>
              <a:spcBef>
                <a:spcPct val="20000"/>
              </a:spcBef>
            </a:pPr>
            <a:r>
              <a:rPr lang="en-US" sz="1100" noProof="1" smtClean="0">
                <a:solidFill>
                  <a:srgbClr val="080808"/>
                </a:solidFill>
                <a:latin typeface="Calibri" pitchFamily="-111" charset="0"/>
                <a:cs typeface="Arial" charset="0"/>
              </a:rPr>
              <a:t>CLIC project construction – in stages, making use of CLIC 0</a:t>
            </a:r>
            <a:endParaRPr lang="en-US" sz="1100" noProof="1">
              <a:solidFill>
                <a:srgbClr val="080808"/>
              </a:solidFill>
              <a:latin typeface="Calibri" pitchFamily="-111" charset="0"/>
              <a:cs typeface="Arial" charset="0"/>
            </a:endParaRPr>
          </a:p>
        </p:txBody>
      </p:sp>
      <p:grpSp>
        <p:nvGrpSpPr>
          <p:cNvPr id="4" name="Gruppe 122"/>
          <p:cNvGrpSpPr/>
          <p:nvPr/>
        </p:nvGrpSpPr>
        <p:grpSpPr>
          <a:xfrm>
            <a:off x="239487" y="1089513"/>
            <a:ext cx="1578428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7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8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69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0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1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2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3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4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5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6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7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8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79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0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1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2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3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4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5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6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7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8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89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0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1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2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3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4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5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6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7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8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199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0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1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2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3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4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5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6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7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8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09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0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1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2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3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4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5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6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7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8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19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0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1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2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3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4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5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6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227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grpSp>
        <p:nvGrpSpPr>
          <p:cNvPr id="5" name="Gruppe 122"/>
          <p:cNvGrpSpPr/>
          <p:nvPr/>
        </p:nvGrpSpPr>
        <p:grpSpPr>
          <a:xfrm>
            <a:off x="893924" y="5522248"/>
            <a:ext cx="3055776" cy="1298624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5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6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7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8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39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0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1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2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3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4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5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6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7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8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49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0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1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2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3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4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5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6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7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8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59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0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1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2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3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4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5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6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7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8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69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0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1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2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3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4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5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6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7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8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79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0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1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2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3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4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5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6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7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8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89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0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1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2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3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4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5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696" name="Freeform 1075"/>
            <p:cNvSpPr>
              <a:spLocks/>
            </p:cNvSpPr>
            <p:nvPr/>
          </p:nvSpPr>
          <p:spPr bwMode="auto">
            <a:xfrm>
              <a:off x="8285163" y="-3697288"/>
              <a:ext cx="2419350" cy="1654175"/>
            </a:xfrm>
            <a:custGeom>
              <a:avLst/>
              <a:gdLst/>
              <a:ahLst/>
              <a:cxnLst>
                <a:cxn ang="0">
                  <a:pos x="1524" y="1020"/>
                </a:cxn>
                <a:cxn ang="0">
                  <a:pos x="1524" y="1032"/>
                </a:cxn>
                <a:cxn ang="0">
                  <a:pos x="1524" y="1032"/>
                </a:cxn>
                <a:cxn ang="0">
                  <a:pos x="1524" y="1036"/>
                </a:cxn>
                <a:cxn ang="0">
                  <a:pos x="1522" y="1040"/>
                </a:cxn>
                <a:cxn ang="0">
                  <a:pos x="1518" y="1042"/>
                </a:cxn>
                <a:cxn ang="0">
                  <a:pos x="1514" y="1042"/>
                </a:cxn>
                <a:cxn ang="0">
                  <a:pos x="8" y="1042"/>
                </a:cxn>
                <a:cxn ang="0">
                  <a:pos x="8" y="1042"/>
                </a:cxn>
                <a:cxn ang="0">
                  <a:pos x="6" y="1042"/>
                </a:cxn>
                <a:cxn ang="0">
                  <a:pos x="2" y="1040"/>
                </a:cxn>
                <a:cxn ang="0">
                  <a:pos x="0" y="1036"/>
                </a:cxn>
                <a:cxn ang="0">
                  <a:pos x="0" y="1032"/>
                </a:cxn>
                <a:cxn ang="0">
                  <a:pos x="0" y="102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6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4" y="0"/>
                </a:cxn>
                <a:cxn ang="0">
                  <a:pos x="8" y="0"/>
                </a:cxn>
                <a:cxn ang="0">
                  <a:pos x="1514" y="0"/>
                </a:cxn>
                <a:cxn ang="0">
                  <a:pos x="1514" y="0"/>
                </a:cxn>
                <a:cxn ang="0">
                  <a:pos x="1518" y="0"/>
                </a:cxn>
                <a:cxn ang="0">
                  <a:pos x="1522" y="4"/>
                </a:cxn>
                <a:cxn ang="0">
                  <a:pos x="1522" y="4"/>
                </a:cxn>
                <a:cxn ang="0">
                  <a:pos x="1524" y="6"/>
                </a:cxn>
                <a:cxn ang="0">
                  <a:pos x="1524" y="10"/>
                </a:cxn>
                <a:cxn ang="0">
                  <a:pos x="1524" y="10"/>
                </a:cxn>
                <a:cxn ang="0">
                  <a:pos x="1524" y="1020"/>
                </a:cxn>
              </a:cxnLst>
              <a:rect l="0" t="0" r="r" b="b"/>
              <a:pathLst>
                <a:path w="1524" h="1042">
                  <a:moveTo>
                    <a:pt x="1524" y="1020"/>
                  </a:moveTo>
                  <a:lnTo>
                    <a:pt x="1524" y="1032"/>
                  </a:lnTo>
                  <a:lnTo>
                    <a:pt x="1524" y="1032"/>
                  </a:lnTo>
                  <a:lnTo>
                    <a:pt x="1524" y="1036"/>
                  </a:lnTo>
                  <a:lnTo>
                    <a:pt x="1522" y="1040"/>
                  </a:lnTo>
                  <a:lnTo>
                    <a:pt x="1518" y="1042"/>
                  </a:lnTo>
                  <a:lnTo>
                    <a:pt x="1514" y="1042"/>
                  </a:lnTo>
                  <a:lnTo>
                    <a:pt x="8" y="1042"/>
                  </a:lnTo>
                  <a:lnTo>
                    <a:pt x="8" y="1042"/>
                  </a:lnTo>
                  <a:lnTo>
                    <a:pt x="6" y="1042"/>
                  </a:lnTo>
                  <a:lnTo>
                    <a:pt x="2" y="1040"/>
                  </a:lnTo>
                  <a:lnTo>
                    <a:pt x="0" y="1036"/>
                  </a:lnTo>
                  <a:lnTo>
                    <a:pt x="0" y="1032"/>
                  </a:lnTo>
                  <a:lnTo>
                    <a:pt x="0" y="102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0"/>
                  </a:lnTo>
                  <a:lnTo>
                    <a:pt x="1514" y="0"/>
                  </a:lnTo>
                  <a:lnTo>
                    <a:pt x="1514" y="0"/>
                  </a:lnTo>
                  <a:lnTo>
                    <a:pt x="1518" y="0"/>
                  </a:lnTo>
                  <a:lnTo>
                    <a:pt x="1522" y="4"/>
                  </a:lnTo>
                  <a:lnTo>
                    <a:pt x="1522" y="4"/>
                  </a:lnTo>
                  <a:lnTo>
                    <a:pt x="1524" y="6"/>
                  </a:lnTo>
                  <a:lnTo>
                    <a:pt x="1524" y="10"/>
                  </a:lnTo>
                  <a:lnTo>
                    <a:pt x="1524" y="10"/>
                  </a:lnTo>
                  <a:lnTo>
                    <a:pt x="1524" y="1020"/>
                  </a:lnTo>
                  <a:close/>
                </a:path>
              </a:pathLst>
            </a:custGeom>
            <a:blipFill dpi="0" rotWithShape="0">
              <a:blip r:embed="rId3" cstate="print"/>
              <a:srcRect/>
              <a:stretch>
                <a:fillRect/>
              </a:stretch>
            </a:blipFill>
            <a:ln w="12700">
              <a:solidFill>
                <a:schemeClr val="accent1">
                  <a:lumMod val="1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a-DK">
                <a:latin typeface="Arial" pitchFamily="34" charset="0"/>
                <a:ea typeface="ＭＳ Ｐゴシック" pitchFamily="-97" charset="-128"/>
              </a:endParaRPr>
            </a:p>
          </p:txBody>
        </p:sp>
      </p:grpSp>
      <p:grpSp>
        <p:nvGrpSpPr>
          <p:cNvPr id="6" name="Gruppe 122"/>
          <p:cNvGrpSpPr/>
          <p:nvPr/>
        </p:nvGrpSpPr>
        <p:grpSpPr>
          <a:xfrm>
            <a:off x="6953185" y="4936512"/>
            <a:ext cx="1820700" cy="1406819"/>
            <a:chOff x="8164513" y="-4049713"/>
            <a:chExt cx="2657475" cy="23685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01" name="Freeform 1013"/>
            <p:cNvSpPr>
              <a:spLocks noEditPoints="1"/>
            </p:cNvSpPr>
            <p:nvPr/>
          </p:nvSpPr>
          <p:spPr bwMode="auto">
            <a:xfrm>
              <a:off x="8164513" y="-4049713"/>
              <a:ext cx="2657475" cy="2368550"/>
            </a:xfrm>
            <a:custGeom>
              <a:avLst/>
              <a:gdLst/>
              <a:ahLst/>
              <a:cxnLst>
                <a:cxn ang="0">
                  <a:pos x="1504" y="96"/>
                </a:cxn>
                <a:cxn ang="0">
                  <a:pos x="1574" y="76"/>
                </a:cxn>
                <a:cxn ang="0">
                  <a:pos x="1582" y="192"/>
                </a:cxn>
                <a:cxn ang="0">
                  <a:pos x="1506" y="186"/>
                </a:cxn>
                <a:cxn ang="0">
                  <a:pos x="1316" y="76"/>
                </a:cxn>
                <a:cxn ang="0">
                  <a:pos x="1388" y="96"/>
                </a:cxn>
                <a:cxn ang="0">
                  <a:pos x="1324" y="198"/>
                </a:cxn>
                <a:cxn ang="0">
                  <a:pos x="1102" y="96"/>
                </a:cxn>
                <a:cxn ang="0">
                  <a:pos x="1166" y="74"/>
                </a:cxn>
                <a:cxn ang="0">
                  <a:pos x="1186" y="186"/>
                </a:cxn>
                <a:cxn ang="0">
                  <a:pos x="1108" y="192"/>
                </a:cxn>
                <a:cxn ang="0">
                  <a:pos x="908" y="82"/>
                </a:cxn>
                <a:cxn ang="0">
                  <a:pos x="984" y="88"/>
                </a:cxn>
                <a:cxn ang="0">
                  <a:pos x="966" y="198"/>
                </a:cxn>
                <a:cxn ang="0">
                  <a:pos x="902" y="96"/>
                </a:cxn>
                <a:cxn ang="0">
                  <a:pos x="764" y="74"/>
                </a:cxn>
                <a:cxn ang="0">
                  <a:pos x="786" y="176"/>
                </a:cxn>
                <a:cxn ang="0">
                  <a:pos x="714" y="196"/>
                </a:cxn>
                <a:cxn ang="0">
                  <a:pos x="502" y="88"/>
                </a:cxn>
                <a:cxn ang="0">
                  <a:pos x="580" y="82"/>
                </a:cxn>
                <a:cxn ang="0">
                  <a:pos x="572" y="196"/>
                </a:cxn>
                <a:cxn ang="0">
                  <a:pos x="500" y="176"/>
                </a:cxn>
                <a:cxn ang="0">
                  <a:pos x="322" y="74"/>
                </a:cxn>
                <a:cxn ang="0">
                  <a:pos x="386" y="176"/>
                </a:cxn>
                <a:cxn ang="0">
                  <a:pos x="322" y="198"/>
                </a:cxn>
                <a:cxn ang="0">
                  <a:pos x="100" y="96"/>
                </a:cxn>
                <a:cxn ang="0">
                  <a:pos x="172" y="76"/>
                </a:cxn>
                <a:cxn ang="0">
                  <a:pos x="178" y="192"/>
                </a:cxn>
                <a:cxn ang="0">
                  <a:pos x="102" y="186"/>
                </a:cxn>
                <a:cxn ang="0">
                  <a:pos x="172" y="1402"/>
                </a:cxn>
                <a:cxn ang="0">
                  <a:pos x="100" y="1382"/>
                </a:cxn>
                <a:cxn ang="0">
                  <a:pos x="164" y="1280"/>
                </a:cxn>
                <a:cxn ang="0">
                  <a:pos x="386" y="1382"/>
                </a:cxn>
                <a:cxn ang="0">
                  <a:pos x="322" y="1404"/>
                </a:cxn>
                <a:cxn ang="0">
                  <a:pos x="302" y="1292"/>
                </a:cxn>
                <a:cxn ang="0">
                  <a:pos x="378" y="1286"/>
                </a:cxn>
                <a:cxn ang="0">
                  <a:pos x="580" y="1396"/>
                </a:cxn>
                <a:cxn ang="0">
                  <a:pos x="502" y="1390"/>
                </a:cxn>
                <a:cxn ang="0">
                  <a:pos x="522" y="1280"/>
                </a:cxn>
                <a:cxn ang="0">
                  <a:pos x="586" y="1382"/>
                </a:cxn>
                <a:cxn ang="0">
                  <a:pos x="724" y="1404"/>
                </a:cxn>
                <a:cxn ang="0">
                  <a:pos x="702" y="1302"/>
                </a:cxn>
                <a:cxn ang="0">
                  <a:pos x="772" y="1282"/>
                </a:cxn>
                <a:cxn ang="0">
                  <a:pos x="984" y="1390"/>
                </a:cxn>
                <a:cxn ang="0">
                  <a:pos x="908" y="1396"/>
                </a:cxn>
                <a:cxn ang="0">
                  <a:pos x="916" y="1282"/>
                </a:cxn>
                <a:cxn ang="0">
                  <a:pos x="986" y="1302"/>
                </a:cxn>
                <a:cxn ang="0">
                  <a:pos x="1166" y="1404"/>
                </a:cxn>
                <a:cxn ang="0">
                  <a:pos x="1102" y="1302"/>
                </a:cxn>
                <a:cxn ang="0">
                  <a:pos x="1166" y="1280"/>
                </a:cxn>
                <a:cxn ang="0">
                  <a:pos x="1388" y="1382"/>
                </a:cxn>
                <a:cxn ang="0">
                  <a:pos x="1316" y="1402"/>
                </a:cxn>
                <a:cxn ang="0">
                  <a:pos x="1310" y="1286"/>
                </a:cxn>
                <a:cxn ang="0">
                  <a:pos x="1386" y="1292"/>
                </a:cxn>
                <a:cxn ang="0">
                  <a:pos x="1574" y="1402"/>
                </a:cxn>
                <a:cxn ang="0">
                  <a:pos x="1504" y="1382"/>
                </a:cxn>
                <a:cxn ang="0">
                  <a:pos x="1566" y="1280"/>
                </a:cxn>
                <a:cxn ang="0">
                  <a:pos x="1600" y="1246"/>
                </a:cxn>
                <a:cxn ang="0">
                  <a:pos x="84" y="1268"/>
                </a:cxn>
                <a:cxn ang="0">
                  <a:pos x="74" y="234"/>
                </a:cxn>
                <a:cxn ang="0">
                  <a:pos x="84" y="224"/>
                </a:cxn>
                <a:cxn ang="0">
                  <a:pos x="1600" y="234"/>
                </a:cxn>
              </a:cxnLst>
              <a:rect l="0" t="0" r="r" b="b"/>
              <a:pathLst>
                <a:path w="1674" h="1492">
                  <a:moveTo>
                    <a:pt x="0" y="0"/>
                  </a:moveTo>
                  <a:lnTo>
                    <a:pt x="0" y="1492"/>
                  </a:lnTo>
                  <a:lnTo>
                    <a:pt x="1674" y="1492"/>
                  </a:lnTo>
                  <a:lnTo>
                    <a:pt x="1674" y="0"/>
                  </a:lnTo>
                  <a:lnTo>
                    <a:pt x="0" y="0"/>
                  </a:lnTo>
                  <a:close/>
                  <a:moveTo>
                    <a:pt x="1504" y="96"/>
                  </a:moveTo>
                  <a:lnTo>
                    <a:pt x="1504" y="96"/>
                  </a:lnTo>
                  <a:lnTo>
                    <a:pt x="1506" y="88"/>
                  </a:lnTo>
                  <a:lnTo>
                    <a:pt x="1510" y="82"/>
                  </a:lnTo>
                  <a:lnTo>
                    <a:pt x="1516" y="76"/>
                  </a:lnTo>
                  <a:lnTo>
                    <a:pt x="1526" y="74"/>
                  </a:lnTo>
                  <a:lnTo>
                    <a:pt x="1566" y="74"/>
                  </a:lnTo>
                  <a:lnTo>
                    <a:pt x="1566" y="74"/>
                  </a:lnTo>
                  <a:lnTo>
                    <a:pt x="1574" y="76"/>
                  </a:lnTo>
                  <a:lnTo>
                    <a:pt x="1582" y="82"/>
                  </a:lnTo>
                  <a:lnTo>
                    <a:pt x="1586" y="88"/>
                  </a:lnTo>
                  <a:lnTo>
                    <a:pt x="1588" y="96"/>
                  </a:lnTo>
                  <a:lnTo>
                    <a:pt x="1588" y="176"/>
                  </a:lnTo>
                  <a:lnTo>
                    <a:pt x="1588" y="176"/>
                  </a:lnTo>
                  <a:lnTo>
                    <a:pt x="1586" y="186"/>
                  </a:lnTo>
                  <a:lnTo>
                    <a:pt x="1582" y="192"/>
                  </a:lnTo>
                  <a:lnTo>
                    <a:pt x="1574" y="196"/>
                  </a:lnTo>
                  <a:lnTo>
                    <a:pt x="1566" y="198"/>
                  </a:lnTo>
                  <a:lnTo>
                    <a:pt x="1526" y="198"/>
                  </a:lnTo>
                  <a:lnTo>
                    <a:pt x="1526" y="198"/>
                  </a:lnTo>
                  <a:lnTo>
                    <a:pt x="1516" y="196"/>
                  </a:lnTo>
                  <a:lnTo>
                    <a:pt x="1510" y="192"/>
                  </a:lnTo>
                  <a:lnTo>
                    <a:pt x="1506" y="186"/>
                  </a:lnTo>
                  <a:lnTo>
                    <a:pt x="1504" y="176"/>
                  </a:lnTo>
                  <a:lnTo>
                    <a:pt x="1504" y="96"/>
                  </a:lnTo>
                  <a:close/>
                  <a:moveTo>
                    <a:pt x="1302" y="96"/>
                  </a:moveTo>
                  <a:lnTo>
                    <a:pt x="1302" y="96"/>
                  </a:lnTo>
                  <a:lnTo>
                    <a:pt x="1304" y="88"/>
                  </a:lnTo>
                  <a:lnTo>
                    <a:pt x="1310" y="82"/>
                  </a:lnTo>
                  <a:lnTo>
                    <a:pt x="1316" y="76"/>
                  </a:lnTo>
                  <a:lnTo>
                    <a:pt x="1324" y="74"/>
                  </a:lnTo>
                  <a:lnTo>
                    <a:pt x="1366" y="74"/>
                  </a:lnTo>
                  <a:lnTo>
                    <a:pt x="1366" y="74"/>
                  </a:lnTo>
                  <a:lnTo>
                    <a:pt x="1374" y="76"/>
                  </a:lnTo>
                  <a:lnTo>
                    <a:pt x="1382" y="82"/>
                  </a:lnTo>
                  <a:lnTo>
                    <a:pt x="1386" y="88"/>
                  </a:lnTo>
                  <a:lnTo>
                    <a:pt x="1388" y="96"/>
                  </a:lnTo>
                  <a:lnTo>
                    <a:pt x="1388" y="176"/>
                  </a:lnTo>
                  <a:lnTo>
                    <a:pt x="1388" y="176"/>
                  </a:lnTo>
                  <a:lnTo>
                    <a:pt x="1386" y="186"/>
                  </a:lnTo>
                  <a:lnTo>
                    <a:pt x="1382" y="192"/>
                  </a:lnTo>
                  <a:lnTo>
                    <a:pt x="1374" y="196"/>
                  </a:lnTo>
                  <a:lnTo>
                    <a:pt x="1366" y="198"/>
                  </a:lnTo>
                  <a:lnTo>
                    <a:pt x="1324" y="198"/>
                  </a:lnTo>
                  <a:lnTo>
                    <a:pt x="1324" y="198"/>
                  </a:lnTo>
                  <a:lnTo>
                    <a:pt x="1316" y="196"/>
                  </a:lnTo>
                  <a:lnTo>
                    <a:pt x="1310" y="192"/>
                  </a:lnTo>
                  <a:lnTo>
                    <a:pt x="1304" y="186"/>
                  </a:lnTo>
                  <a:lnTo>
                    <a:pt x="1302" y="176"/>
                  </a:lnTo>
                  <a:lnTo>
                    <a:pt x="1302" y="96"/>
                  </a:lnTo>
                  <a:close/>
                  <a:moveTo>
                    <a:pt x="1102" y="96"/>
                  </a:moveTo>
                  <a:lnTo>
                    <a:pt x="1102" y="96"/>
                  </a:lnTo>
                  <a:lnTo>
                    <a:pt x="1104" y="88"/>
                  </a:lnTo>
                  <a:lnTo>
                    <a:pt x="1108" y="82"/>
                  </a:lnTo>
                  <a:lnTo>
                    <a:pt x="1116" y="76"/>
                  </a:lnTo>
                  <a:lnTo>
                    <a:pt x="1124" y="74"/>
                  </a:lnTo>
                  <a:lnTo>
                    <a:pt x="1166" y="74"/>
                  </a:lnTo>
                  <a:lnTo>
                    <a:pt x="1166" y="74"/>
                  </a:lnTo>
                  <a:lnTo>
                    <a:pt x="1174" y="76"/>
                  </a:lnTo>
                  <a:lnTo>
                    <a:pt x="1180" y="82"/>
                  </a:lnTo>
                  <a:lnTo>
                    <a:pt x="1186" y="88"/>
                  </a:lnTo>
                  <a:lnTo>
                    <a:pt x="1188" y="96"/>
                  </a:lnTo>
                  <a:lnTo>
                    <a:pt x="1188" y="176"/>
                  </a:lnTo>
                  <a:lnTo>
                    <a:pt x="1188" y="176"/>
                  </a:lnTo>
                  <a:lnTo>
                    <a:pt x="1186" y="186"/>
                  </a:lnTo>
                  <a:lnTo>
                    <a:pt x="1180" y="192"/>
                  </a:lnTo>
                  <a:lnTo>
                    <a:pt x="1174" y="196"/>
                  </a:lnTo>
                  <a:lnTo>
                    <a:pt x="1166" y="198"/>
                  </a:lnTo>
                  <a:lnTo>
                    <a:pt x="1124" y="198"/>
                  </a:lnTo>
                  <a:lnTo>
                    <a:pt x="1124" y="198"/>
                  </a:lnTo>
                  <a:lnTo>
                    <a:pt x="1116" y="196"/>
                  </a:lnTo>
                  <a:lnTo>
                    <a:pt x="1108" y="192"/>
                  </a:lnTo>
                  <a:lnTo>
                    <a:pt x="1104" y="186"/>
                  </a:lnTo>
                  <a:lnTo>
                    <a:pt x="1102" y="176"/>
                  </a:lnTo>
                  <a:lnTo>
                    <a:pt x="1102" y="96"/>
                  </a:lnTo>
                  <a:close/>
                  <a:moveTo>
                    <a:pt x="902" y="96"/>
                  </a:moveTo>
                  <a:lnTo>
                    <a:pt x="902" y="96"/>
                  </a:lnTo>
                  <a:lnTo>
                    <a:pt x="904" y="88"/>
                  </a:lnTo>
                  <a:lnTo>
                    <a:pt x="908" y="82"/>
                  </a:lnTo>
                  <a:lnTo>
                    <a:pt x="916" y="76"/>
                  </a:lnTo>
                  <a:lnTo>
                    <a:pt x="924" y="74"/>
                  </a:lnTo>
                  <a:lnTo>
                    <a:pt x="966" y="74"/>
                  </a:lnTo>
                  <a:lnTo>
                    <a:pt x="966" y="74"/>
                  </a:lnTo>
                  <a:lnTo>
                    <a:pt x="974" y="76"/>
                  </a:lnTo>
                  <a:lnTo>
                    <a:pt x="980" y="82"/>
                  </a:lnTo>
                  <a:lnTo>
                    <a:pt x="984" y="88"/>
                  </a:lnTo>
                  <a:lnTo>
                    <a:pt x="986" y="96"/>
                  </a:lnTo>
                  <a:lnTo>
                    <a:pt x="986" y="176"/>
                  </a:lnTo>
                  <a:lnTo>
                    <a:pt x="986" y="176"/>
                  </a:lnTo>
                  <a:lnTo>
                    <a:pt x="984" y="186"/>
                  </a:lnTo>
                  <a:lnTo>
                    <a:pt x="980" y="192"/>
                  </a:lnTo>
                  <a:lnTo>
                    <a:pt x="974" y="196"/>
                  </a:lnTo>
                  <a:lnTo>
                    <a:pt x="966" y="198"/>
                  </a:lnTo>
                  <a:lnTo>
                    <a:pt x="924" y="198"/>
                  </a:lnTo>
                  <a:lnTo>
                    <a:pt x="924" y="198"/>
                  </a:lnTo>
                  <a:lnTo>
                    <a:pt x="916" y="196"/>
                  </a:lnTo>
                  <a:lnTo>
                    <a:pt x="908" y="192"/>
                  </a:lnTo>
                  <a:lnTo>
                    <a:pt x="904" y="186"/>
                  </a:lnTo>
                  <a:lnTo>
                    <a:pt x="902" y="176"/>
                  </a:lnTo>
                  <a:lnTo>
                    <a:pt x="902" y="96"/>
                  </a:lnTo>
                  <a:close/>
                  <a:moveTo>
                    <a:pt x="702" y="96"/>
                  </a:moveTo>
                  <a:lnTo>
                    <a:pt x="702" y="96"/>
                  </a:lnTo>
                  <a:lnTo>
                    <a:pt x="704" y="88"/>
                  </a:lnTo>
                  <a:lnTo>
                    <a:pt x="708" y="82"/>
                  </a:lnTo>
                  <a:lnTo>
                    <a:pt x="714" y="76"/>
                  </a:lnTo>
                  <a:lnTo>
                    <a:pt x="724" y="74"/>
                  </a:lnTo>
                  <a:lnTo>
                    <a:pt x="764" y="74"/>
                  </a:lnTo>
                  <a:lnTo>
                    <a:pt x="764" y="74"/>
                  </a:lnTo>
                  <a:lnTo>
                    <a:pt x="772" y="76"/>
                  </a:lnTo>
                  <a:lnTo>
                    <a:pt x="780" y="82"/>
                  </a:lnTo>
                  <a:lnTo>
                    <a:pt x="784" y="88"/>
                  </a:lnTo>
                  <a:lnTo>
                    <a:pt x="786" y="96"/>
                  </a:lnTo>
                  <a:lnTo>
                    <a:pt x="786" y="176"/>
                  </a:lnTo>
                  <a:lnTo>
                    <a:pt x="786" y="176"/>
                  </a:lnTo>
                  <a:lnTo>
                    <a:pt x="784" y="186"/>
                  </a:lnTo>
                  <a:lnTo>
                    <a:pt x="780" y="192"/>
                  </a:lnTo>
                  <a:lnTo>
                    <a:pt x="772" y="196"/>
                  </a:lnTo>
                  <a:lnTo>
                    <a:pt x="764" y="198"/>
                  </a:lnTo>
                  <a:lnTo>
                    <a:pt x="724" y="198"/>
                  </a:lnTo>
                  <a:lnTo>
                    <a:pt x="724" y="198"/>
                  </a:lnTo>
                  <a:lnTo>
                    <a:pt x="714" y="196"/>
                  </a:lnTo>
                  <a:lnTo>
                    <a:pt x="708" y="192"/>
                  </a:lnTo>
                  <a:lnTo>
                    <a:pt x="704" y="186"/>
                  </a:lnTo>
                  <a:lnTo>
                    <a:pt x="702" y="176"/>
                  </a:lnTo>
                  <a:lnTo>
                    <a:pt x="702" y="96"/>
                  </a:lnTo>
                  <a:close/>
                  <a:moveTo>
                    <a:pt x="500" y="96"/>
                  </a:moveTo>
                  <a:lnTo>
                    <a:pt x="500" y="96"/>
                  </a:lnTo>
                  <a:lnTo>
                    <a:pt x="502" y="88"/>
                  </a:lnTo>
                  <a:lnTo>
                    <a:pt x="508" y="82"/>
                  </a:lnTo>
                  <a:lnTo>
                    <a:pt x="514" y="76"/>
                  </a:lnTo>
                  <a:lnTo>
                    <a:pt x="522" y="74"/>
                  </a:lnTo>
                  <a:lnTo>
                    <a:pt x="564" y="74"/>
                  </a:lnTo>
                  <a:lnTo>
                    <a:pt x="564" y="74"/>
                  </a:lnTo>
                  <a:lnTo>
                    <a:pt x="572" y="76"/>
                  </a:lnTo>
                  <a:lnTo>
                    <a:pt x="580" y="82"/>
                  </a:lnTo>
                  <a:lnTo>
                    <a:pt x="584" y="88"/>
                  </a:lnTo>
                  <a:lnTo>
                    <a:pt x="586" y="96"/>
                  </a:lnTo>
                  <a:lnTo>
                    <a:pt x="586" y="176"/>
                  </a:lnTo>
                  <a:lnTo>
                    <a:pt x="586" y="176"/>
                  </a:lnTo>
                  <a:lnTo>
                    <a:pt x="584" y="186"/>
                  </a:lnTo>
                  <a:lnTo>
                    <a:pt x="580" y="192"/>
                  </a:lnTo>
                  <a:lnTo>
                    <a:pt x="572" y="196"/>
                  </a:lnTo>
                  <a:lnTo>
                    <a:pt x="564" y="198"/>
                  </a:lnTo>
                  <a:lnTo>
                    <a:pt x="522" y="198"/>
                  </a:lnTo>
                  <a:lnTo>
                    <a:pt x="522" y="198"/>
                  </a:lnTo>
                  <a:lnTo>
                    <a:pt x="514" y="196"/>
                  </a:lnTo>
                  <a:lnTo>
                    <a:pt x="508" y="192"/>
                  </a:lnTo>
                  <a:lnTo>
                    <a:pt x="502" y="186"/>
                  </a:lnTo>
                  <a:lnTo>
                    <a:pt x="500" y="176"/>
                  </a:lnTo>
                  <a:lnTo>
                    <a:pt x="500" y="96"/>
                  </a:lnTo>
                  <a:close/>
                  <a:moveTo>
                    <a:pt x="300" y="96"/>
                  </a:moveTo>
                  <a:lnTo>
                    <a:pt x="300" y="96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14" y="76"/>
                  </a:lnTo>
                  <a:lnTo>
                    <a:pt x="322" y="74"/>
                  </a:lnTo>
                  <a:lnTo>
                    <a:pt x="364" y="74"/>
                  </a:lnTo>
                  <a:lnTo>
                    <a:pt x="364" y="74"/>
                  </a:lnTo>
                  <a:lnTo>
                    <a:pt x="372" y="76"/>
                  </a:lnTo>
                  <a:lnTo>
                    <a:pt x="378" y="82"/>
                  </a:lnTo>
                  <a:lnTo>
                    <a:pt x="384" y="88"/>
                  </a:lnTo>
                  <a:lnTo>
                    <a:pt x="386" y="96"/>
                  </a:lnTo>
                  <a:lnTo>
                    <a:pt x="386" y="176"/>
                  </a:lnTo>
                  <a:lnTo>
                    <a:pt x="386" y="176"/>
                  </a:lnTo>
                  <a:lnTo>
                    <a:pt x="384" y="186"/>
                  </a:lnTo>
                  <a:lnTo>
                    <a:pt x="378" y="192"/>
                  </a:lnTo>
                  <a:lnTo>
                    <a:pt x="372" y="196"/>
                  </a:lnTo>
                  <a:lnTo>
                    <a:pt x="364" y="198"/>
                  </a:lnTo>
                  <a:lnTo>
                    <a:pt x="322" y="198"/>
                  </a:lnTo>
                  <a:lnTo>
                    <a:pt x="322" y="198"/>
                  </a:lnTo>
                  <a:lnTo>
                    <a:pt x="314" y="196"/>
                  </a:lnTo>
                  <a:lnTo>
                    <a:pt x="306" y="192"/>
                  </a:lnTo>
                  <a:lnTo>
                    <a:pt x="302" y="186"/>
                  </a:lnTo>
                  <a:lnTo>
                    <a:pt x="300" y="176"/>
                  </a:lnTo>
                  <a:lnTo>
                    <a:pt x="300" y="96"/>
                  </a:lnTo>
                  <a:close/>
                  <a:moveTo>
                    <a:pt x="100" y="96"/>
                  </a:moveTo>
                  <a:lnTo>
                    <a:pt x="100" y="96"/>
                  </a:lnTo>
                  <a:lnTo>
                    <a:pt x="102" y="88"/>
                  </a:lnTo>
                  <a:lnTo>
                    <a:pt x="106" y="82"/>
                  </a:lnTo>
                  <a:lnTo>
                    <a:pt x="114" y="76"/>
                  </a:lnTo>
                  <a:lnTo>
                    <a:pt x="122" y="74"/>
                  </a:lnTo>
                  <a:lnTo>
                    <a:pt x="164" y="74"/>
                  </a:lnTo>
                  <a:lnTo>
                    <a:pt x="164" y="74"/>
                  </a:lnTo>
                  <a:lnTo>
                    <a:pt x="172" y="76"/>
                  </a:lnTo>
                  <a:lnTo>
                    <a:pt x="178" y="82"/>
                  </a:lnTo>
                  <a:lnTo>
                    <a:pt x="182" y="88"/>
                  </a:lnTo>
                  <a:lnTo>
                    <a:pt x="184" y="96"/>
                  </a:lnTo>
                  <a:lnTo>
                    <a:pt x="184" y="176"/>
                  </a:lnTo>
                  <a:lnTo>
                    <a:pt x="184" y="176"/>
                  </a:lnTo>
                  <a:lnTo>
                    <a:pt x="182" y="186"/>
                  </a:lnTo>
                  <a:lnTo>
                    <a:pt x="178" y="192"/>
                  </a:lnTo>
                  <a:lnTo>
                    <a:pt x="172" y="196"/>
                  </a:lnTo>
                  <a:lnTo>
                    <a:pt x="164" y="198"/>
                  </a:lnTo>
                  <a:lnTo>
                    <a:pt x="122" y="198"/>
                  </a:lnTo>
                  <a:lnTo>
                    <a:pt x="122" y="198"/>
                  </a:lnTo>
                  <a:lnTo>
                    <a:pt x="114" y="196"/>
                  </a:lnTo>
                  <a:lnTo>
                    <a:pt x="106" y="192"/>
                  </a:lnTo>
                  <a:lnTo>
                    <a:pt x="102" y="186"/>
                  </a:lnTo>
                  <a:lnTo>
                    <a:pt x="100" y="176"/>
                  </a:lnTo>
                  <a:lnTo>
                    <a:pt x="100" y="96"/>
                  </a:lnTo>
                  <a:close/>
                  <a:moveTo>
                    <a:pt x="184" y="1382"/>
                  </a:moveTo>
                  <a:lnTo>
                    <a:pt x="184" y="1382"/>
                  </a:lnTo>
                  <a:lnTo>
                    <a:pt x="182" y="1390"/>
                  </a:lnTo>
                  <a:lnTo>
                    <a:pt x="178" y="1396"/>
                  </a:lnTo>
                  <a:lnTo>
                    <a:pt x="172" y="1402"/>
                  </a:lnTo>
                  <a:lnTo>
                    <a:pt x="164" y="1404"/>
                  </a:lnTo>
                  <a:lnTo>
                    <a:pt x="122" y="1404"/>
                  </a:lnTo>
                  <a:lnTo>
                    <a:pt x="122" y="1404"/>
                  </a:lnTo>
                  <a:lnTo>
                    <a:pt x="114" y="1402"/>
                  </a:lnTo>
                  <a:lnTo>
                    <a:pt x="106" y="1396"/>
                  </a:lnTo>
                  <a:lnTo>
                    <a:pt x="102" y="1390"/>
                  </a:lnTo>
                  <a:lnTo>
                    <a:pt x="100" y="1382"/>
                  </a:lnTo>
                  <a:lnTo>
                    <a:pt x="100" y="1302"/>
                  </a:lnTo>
                  <a:lnTo>
                    <a:pt x="100" y="1302"/>
                  </a:lnTo>
                  <a:lnTo>
                    <a:pt x="102" y="1292"/>
                  </a:lnTo>
                  <a:lnTo>
                    <a:pt x="106" y="1286"/>
                  </a:lnTo>
                  <a:lnTo>
                    <a:pt x="114" y="1282"/>
                  </a:lnTo>
                  <a:lnTo>
                    <a:pt x="122" y="1280"/>
                  </a:lnTo>
                  <a:lnTo>
                    <a:pt x="164" y="1280"/>
                  </a:lnTo>
                  <a:lnTo>
                    <a:pt x="164" y="1280"/>
                  </a:lnTo>
                  <a:lnTo>
                    <a:pt x="172" y="1282"/>
                  </a:lnTo>
                  <a:lnTo>
                    <a:pt x="178" y="1286"/>
                  </a:lnTo>
                  <a:lnTo>
                    <a:pt x="182" y="1292"/>
                  </a:lnTo>
                  <a:lnTo>
                    <a:pt x="184" y="1302"/>
                  </a:lnTo>
                  <a:lnTo>
                    <a:pt x="184" y="1382"/>
                  </a:lnTo>
                  <a:close/>
                  <a:moveTo>
                    <a:pt x="386" y="1382"/>
                  </a:moveTo>
                  <a:lnTo>
                    <a:pt x="386" y="1382"/>
                  </a:lnTo>
                  <a:lnTo>
                    <a:pt x="384" y="1390"/>
                  </a:lnTo>
                  <a:lnTo>
                    <a:pt x="378" y="1396"/>
                  </a:lnTo>
                  <a:lnTo>
                    <a:pt x="372" y="1402"/>
                  </a:lnTo>
                  <a:lnTo>
                    <a:pt x="364" y="1404"/>
                  </a:lnTo>
                  <a:lnTo>
                    <a:pt x="322" y="1404"/>
                  </a:lnTo>
                  <a:lnTo>
                    <a:pt x="322" y="1404"/>
                  </a:lnTo>
                  <a:lnTo>
                    <a:pt x="314" y="1402"/>
                  </a:lnTo>
                  <a:lnTo>
                    <a:pt x="306" y="1396"/>
                  </a:lnTo>
                  <a:lnTo>
                    <a:pt x="302" y="1390"/>
                  </a:lnTo>
                  <a:lnTo>
                    <a:pt x="300" y="1382"/>
                  </a:lnTo>
                  <a:lnTo>
                    <a:pt x="300" y="1302"/>
                  </a:lnTo>
                  <a:lnTo>
                    <a:pt x="300" y="1302"/>
                  </a:lnTo>
                  <a:lnTo>
                    <a:pt x="302" y="1292"/>
                  </a:lnTo>
                  <a:lnTo>
                    <a:pt x="306" y="1286"/>
                  </a:lnTo>
                  <a:lnTo>
                    <a:pt x="314" y="1282"/>
                  </a:lnTo>
                  <a:lnTo>
                    <a:pt x="322" y="1280"/>
                  </a:lnTo>
                  <a:lnTo>
                    <a:pt x="364" y="1280"/>
                  </a:lnTo>
                  <a:lnTo>
                    <a:pt x="364" y="1280"/>
                  </a:lnTo>
                  <a:lnTo>
                    <a:pt x="372" y="1282"/>
                  </a:lnTo>
                  <a:lnTo>
                    <a:pt x="378" y="1286"/>
                  </a:lnTo>
                  <a:lnTo>
                    <a:pt x="384" y="1292"/>
                  </a:lnTo>
                  <a:lnTo>
                    <a:pt x="386" y="1302"/>
                  </a:lnTo>
                  <a:lnTo>
                    <a:pt x="386" y="1382"/>
                  </a:lnTo>
                  <a:close/>
                  <a:moveTo>
                    <a:pt x="586" y="1382"/>
                  </a:moveTo>
                  <a:lnTo>
                    <a:pt x="586" y="1382"/>
                  </a:lnTo>
                  <a:lnTo>
                    <a:pt x="584" y="1390"/>
                  </a:lnTo>
                  <a:lnTo>
                    <a:pt x="580" y="1396"/>
                  </a:lnTo>
                  <a:lnTo>
                    <a:pt x="572" y="1402"/>
                  </a:lnTo>
                  <a:lnTo>
                    <a:pt x="564" y="1404"/>
                  </a:lnTo>
                  <a:lnTo>
                    <a:pt x="522" y="1404"/>
                  </a:lnTo>
                  <a:lnTo>
                    <a:pt x="522" y="1404"/>
                  </a:lnTo>
                  <a:lnTo>
                    <a:pt x="514" y="1402"/>
                  </a:lnTo>
                  <a:lnTo>
                    <a:pt x="508" y="1396"/>
                  </a:lnTo>
                  <a:lnTo>
                    <a:pt x="502" y="1390"/>
                  </a:lnTo>
                  <a:lnTo>
                    <a:pt x="500" y="1382"/>
                  </a:lnTo>
                  <a:lnTo>
                    <a:pt x="500" y="1302"/>
                  </a:lnTo>
                  <a:lnTo>
                    <a:pt x="500" y="1302"/>
                  </a:lnTo>
                  <a:lnTo>
                    <a:pt x="502" y="1292"/>
                  </a:lnTo>
                  <a:lnTo>
                    <a:pt x="508" y="1286"/>
                  </a:lnTo>
                  <a:lnTo>
                    <a:pt x="514" y="1282"/>
                  </a:lnTo>
                  <a:lnTo>
                    <a:pt x="522" y="1280"/>
                  </a:lnTo>
                  <a:lnTo>
                    <a:pt x="564" y="1280"/>
                  </a:lnTo>
                  <a:lnTo>
                    <a:pt x="564" y="1280"/>
                  </a:lnTo>
                  <a:lnTo>
                    <a:pt x="572" y="1282"/>
                  </a:lnTo>
                  <a:lnTo>
                    <a:pt x="580" y="1286"/>
                  </a:lnTo>
                  <a:lnTo>
                    <a:pt x="584" y="1292"/>
                  </a:lnTo>
                  <a:lnTo>
                    <a:pt x="586" y="1302"/>
                  </a:lnTo>
                  <a:lnTo>
                    <a:pt x="586" y="1382"/>
                  </a:lnTo>
                  <a:close/>
                  <a:moveTo>
                    <a:pt x="786" y="1382"/>
                  </a:moveTo>
                  <a:lnTo>
                    <a:pt x="786" y="1382"/>
                  </a:lnTo>
                  <a:lnTo>
                    <a:pt x="784" y="1390"/>
                  </a:lnTo>
                  <a:lnTo>
                    <a:pt x="780" y="1396"/>
                  </a:lnTo>
                  <a:lnTo>
                    <a:pt x="772" y="1402"/>
                  </a:lnTo>
                  <a:lnTo>
                    <a:pt x="764" y="1404"/>
                  </a:lnTo>
                  <a:lnTo>
                    <a:pt x="724" y="1404"/>
                  </a:lnTo>
                  <a:lnTo>
                    <a:pt x="724" y="1404"/>
                  </a:lnTo>
                  <a:lnTo>
                    <a:pt x="714" y="1402"/>
                  </a:lnTo>
                  <a:lnTo>
                    <a:pt x="708" y="1396"/>
                  </a:lnTo>
                  <a:lnTo>
                    <a:pt x="704" y="1390"/>
                  </a:lnTo>
                  <a:lnTo>
                    <a:pt x="702" y="1382"/>
                  </a:lnTo>
                  <a:lnTo>
                    <a:pt x="702" y="1302"/>
                  </a:lnTo>
                  <a:lnTo>
                    <a:pt x="702" y="1302"/>
                  </a:lnTo>
                  <a:lnTo>
                    <a:pt x="704" y="1292"/>
                  </a:lnTo>
                  <a:lnTo>
                    <a:pt x="708" y="1286"/>
                  </a:lnTo>
                  <a:lnTo>
                    <a:pt x="714" y="1282"/>
                  </a:lnTo>
                  <a:lnTo>
                    <a:pt x="724" y="1280"/>
                  </a:lnTo>
                  <a:lnTo>
                    <a:pt x="764" y="1280"/>
                  </a:lnTo>
                  <a:lnTo>
                    <a:pt x="764" y="1280"/>
                  </a:lnTo>
                  <a:lnTo>
                    <a:pt x="772" y="1282"/>
                  </a:lnTo>
                  <a:lnTo>
                    <a:pt x="780" y="1286"/>
                  </a:lnTo>
                  <a:lnTo>
                    <a:pt x="784" y="1292"/>
                  </a:lnTo>
                  <a:lnTo>
                    <a:pt x="786" y="1302"/>
                  </a:lnTo>
                  <a:lnTo>
                    <a:pt x="786" y="1382"/>
                  </a:lnTo>
                  <a:close/>
                  <a:moveTo>
                    <a:pt x="986" y="1382"/>
                  </a:moveTo>
                  <a:lnTo>
                    <a:pt x="986" y="1382"/>
                  </a:lnTo>
                  <a:lnTo>
                    <a:pt x="984" y="1390"/>
                  </a:lnTo>
                  <a:lnTo>
                    <a:pt x="980" y="1396"/>
                  </a:lnTo>
                  <a:lnTo>
                    <a:pt x="974" y="1402"/>
                  </a:lnTo>
                  <a:lnTo>
                    <a:pt x="966" y="1404"/>
                  </a:lnTo>
                  <a:lnTo>
                    <a:pt x="924" y="1404"/>
                  </a:lnTo>
                  <a:lnTo>
                    <a:pt x="924" y="1404"/>
                  </a:lnTo>
                  <a:lnTo>
                    <a:pt x="916" y="1402"/>
                  </a:lnTo>
                  <a:lnTo>
                    <a:pt x="908" y="1396"/>
                  </a:lnTo>
                  <a:lnTo>
                    <a:pt x="904" y="1390"/>
                  </a:lnTo>
                  <a:lnTo>
                    <a:pt x="902" y="1382"/>
                  </a:lnTo>
                  <a:lnTo>
                    <a:pt x="902" y="1302"/>
                  </a:lnTo>
                  <a:lnTo>
                    <a:pt x="902" y="1302"/>
                  </a:lnTo>
                  <a:lnTo>
                    <a:pt x="904" y="1292"/>
                  </a:lnTo>
                  <a:lnTo>
                    <a:pt x="908" y="1286"/>
                  </a:lnTo>
                  <a:lnTo>
                    <a:pt x="916" y="1282"/>
                  </a:lnTo>
                  <a:lnTo>
                    <a:pt x="924" y="1280"/>
                  </a:lnTo>
                  <a:lnTo>
                    <a:pt x="966" y="1280"/>
                  </a:lnTo>
                  <a:lnTo>
                    <a:pt x="966" y="1280"/>
                  </a:lnTo>
                  <a:lnTo>
                    <a:pt x="974" y="1282"/>
                  </a:lnTo>
                  <a:lnTo>
                    <a:pt x="980" y="1286"/>
                  </a:lnTo>
                  <a:lnTo>
                    <a:pt x="984" y="1292"/>
                  </a:lnTo>
                  <a:lnTo>
                    <a:pt x="986" y="1302"/>
                  </a:lnTo>
                  <a:lnTo>
                    <a:pt x="986" y="1382"/>
                  </a:lnTo>
                  <a:close/>
                  <a:moveTo>
                    <a:pt x="1188" y="1382"/>
                  </a:moveTo>
                  <a:lnTo>
                    <a:pt x="1188" y="1382"/>
                  </a:lnTo>
                  <a:lnTo>
                    <a:pt x="1186" y="1390"/>
                  </a:lnTo>
                  <a:lnTo>
                    <a:pt x="1180" y="1396"/>
                  </a:lnTo>
                  <a:lnTo>
                    <a:pt x="1174" y="1402"/>
                  </a:lnTo>
                  <a:lnTo>
                    <a:pt x="1166" y="1404"/>
                  </a:lnTo>
                  <a:lnTo>
                    <a:pt x="1124" y="1404"/>
                  </a:lnTo>
                  <a:lnTo>
                    <a:pt x="1124" y="1404"/>
                  </a:lnTo>
                  <a:lnTo>
                    <a:pt x="1116" y="1402"/>
                  </a:lnTo>
                  <a:lnTo>
                    <a:pt x="1108" y="1396"/>
                  </a:lnTo>
                  <a:lnTo>
                    <a:pt x="1104" y="1390"/>
                  </a:lnTo>
                  <a:lnTo>
                    <a:pt x="1102" y="1382"/>
                  </a:lnTo>
                  <a:lnTo>
                    <a:pt x="1102" y="1302"/>
                  </a:lnTo>
                  <a:lnTo>
                    <a:pt x="1102" y="1302"/>
                  </a:lnTo>
                  <a:lnTo>
                    <a:pt x="1104" y="1292"/>
                  </a:lnTo>
                  <a:lnTo>
                    <a:pt x="1108" y="1286"/>
                  </a:lnTo>
                  <a:lnTo>
                    <a:pt x="1116" y="1282"/>
                  </a:lnTo>
                  <a:lnTo>
                    <a:pt x="1124" y="1280"/>
                  </a:lnTo>
                  <a:lnTo>
                    <a:pt x="1166" y="1280"/>
                  </a:lnTo>
                  <a:lnTo>
                    <a:pt x="1166" y="1280"/>
                  </a:lnTo>
                  <a:lnTo>
                    <a:pt x="1174" y="1282"/>
                  </a:lnTo>
                  <a:lnTo>
                    <a:pt x="1180" y="1286"/>
                  </a:lnTo>
                  <a:lnTo>
                    <a:pt x="1186" y="1292"/>
                  </a:lnTo>
                  <a:lnTo>
                    <a:pt x="1188" y="1302"/>
                  </a:lnTo>
                  <a:lnTo>
                    <a:pt x="1188" y="1382"/>
                  </a:lnTo>
                  <a:close/>
                  <a:moveTo>
                    <a:pt x="1388" y="1382"/>
                  </a:moveTo>
                  <a:lnTo>
                    <a:pt x="1388" y="1382"/>
                  </a:lnTo>
                  <a:lnTo>
                    <a:pt x="1386" y="1390"/>
                  </a:lnTo>
                  <a:lnTo>
                    <a:pt x="1382" y="1396"/>
                  </a:lnTo>
                  <a:lnTo>
                    <a:pt x="1374" y="1402"/>
                  </a:lnTo>
                  <a:lnTo>
                    <a:pt x="1366" y="1404"/>
                  </a:lnTo>
                  <a:lnTo>
                    <a:pt x="1324" y="1404"/>
                  </a:lnTo>
                  <a:lnTo>
                    <a:pt x="1324" y="1404"/>
                  </a:lnTo>
                  <a:lnTo>
                    <a:pt x="1316" y="1402"/>
                  </a:lnTo>
                  <a:lnTo>
                    <a:pt x="1310" y="1396"/>
                  </a:lnTo>
                  <a:lnTo>
                    <a:pt x="1304" y="1390"/>
                  </a:lnTo>
                  <a:lnTo>
                    <a:pt x="1302" y="1382"/>
                  </a:lnTo>
                  <a:lnTo>
                    <a:pt x="1302" y="1302"/>
                  </a:lnTo>
                  <a:lnTo>
                    <a:pt x="1302" y="1302"/>
                  </a:lnTo>
                  <a:lnTo>
                    <a:pt x="1304" y="1292"/>
                  </a:lnTo>
                  <a:lnTo>
                    <a:pt x="1310" y="1286"/>
                  </a:lnTo>
                  <a:lnTo>
                    <a:pt x="1316" y="1282"/>
                  </a:lnTo>
                  <a:lnTo>
                    <a:pt x="1324" y="1280"/>
                  </a:lnTo>
                  <a:lnTo>
                    <a:pt x="1366" y="1280"/>
                  </a:lnTo>
                  <a:lnTo>
                    <a:pt x="1366" y="1280"/>
                  </a:lnTo>
                  <a:lnTo>
                    <a:pt x="1374" y="1282"/>
                  </a:lnTo>
                  <a:lnTo>
                    <a:pt x="1382" y="1286"/>
                  </a:lnTo>
                  <a:lnTo>
                    <a:pt x="1386" y="1292"/>
                  </a:lnTo>
                  <a:lnTo>
                    <a:pt x="1388" y="1302"/>
                  </a:lnTo>
                  <a:lnTo>
                    <a:pt x="1388" y="1382"/>
                  </a:lnTo>
                  <a:close/>
                  <a:moveTo>
                    <a:pt x="1588" y="1382"/>
                  </a:moveTo>
                  <a:lnTo>
                    <a:pt x="1588" y="1382"/>
                  </a:lnTo>
                  <a:lnTo>
                    <a:pt x="1586" y="1390"/>
                  </a:lnTo>
                  <a:lnTo>
                    <a:pt x="1582" y="1396"/>
                  </a:lnTo>
                  <a:lnTo>
                    <a:pt x="1574" y="1402"/>
                  </a:lnTo>
                  <a:lnTo>
                    <a:pt x="1566" y="1404"/>
                  </a:lnTo>
                  <a:lnTo>
                    <a:pt x="1526" y="1404"/>
                  </a:lnTo>
                  <a:lnTo>
                    <a:pt x="1526" y="1404"/>
                  </a:lnTo>
                  <a:lnTo>
                    <a:pt x="1516" y="1402"/>
                  </a:lnTo>
                  <a:lnTo>
                    <a:pt x="1510" y="1396"/>
                  </a:lnTo>
                  <a:lnTo>
                    <a:pt x="1506" y="1390"/>
                  </a:lnTo>
                  <a:lnTo>
                    <a:pt x="1504" y="1382"/>
                  </a:lnTo>
                  <a:lnTo>
                    <a:pt x="1504" y="1302"/>
                  </a:lnTo>
                  <a:lnTo>
                    <a:pt x="1504" y="1302"/>
                  </a:lnTo>
                  <a:lnTo>
                    <a:pt x="1506" y="1292"/>
                  </a:lnTo>
                  <a:lnTo>
                    <a:pt x="1510" y="1286"/>
                  </a:lnTo>
                  <a:lnTo>
                    <a:pt x="1516" y="1282"/>
                  </a:lnTo>
                  <a:lnTo>
                    <a:pt x="1526" y="1280"/>
                  </a:lnTo>
                  <a:lnTo>
                    <a:pt x="1566" y="1280"/>
                  </a:lnTo>
                  <a:lnTo>
                    <a:pt x="1566" y="1280"/>
                  </a:lnTo>
                  <a:lnTo>
                    <a:pt x="1574" y="1282"/>
                  </a:lnTo>
                  <a:lnTo>
                    <a:pt x="1582" y="1286"/>
                  </a:lnTo>
                  <a:lnTo>
                    <a:pt x="1586" y="1292"/>
                  </a:lnTo>
                  <a:lnTo>
                    <a:pt x="1588" y="1302"/>
                  </a:lnTo>
                  <a:lnTo>
                    <a:pt x="1588" y="1382"/>
                  </a:lnTo>
                  <a:close/>
                  <a:moveTo>
                    <a:pt x="1600" y="1246"/>
                  </a:moveTo>
                  <a:lnTo>
                    <a:pt x="1600" y="1258"/>
                  </a:lnTo>
                  <a:lnTo>
                    <a:pt x="1600" y="1258"/>
                  </a:lnTo>
                  <a:lnTo>
                    <a:pt x="1598" y="1262"/>
                  </a:lnTo>
                  <a:lnTo>
                    <a:pt x="1596" y="1264"/>
                  </a:lnTo>
                  <a:lnTo>
                    <a:pt x="1594" y="1266"/>
                  </a:lnTo>
                  <a:lnTo>
                    <a:pt x="1590" y="1268"/>
                  </a:lnTo>
                  <a:lnTo>
                    <a:pt x="84" y="1268"/>
                  </a:lnTo>
                  <a:lnTo>
                    <a:pt x="84" y="1268"/>
                  </a:lnTo>
                  <a:lnTo>
                    <a:pt x="80" y="1266"/>
                  </a:lnTo>
                  <a:lnTo>
                    <a:pt x="78" y="1264"/>
                  </a:lnTo>
                  <a:lnTo>
                    <a:pt x="76" y="1262"/>
                  </a:lnTo>
                  <a:lnTo>
                    <a:pt x="74" y="1258"/>
                  </a:lnTo>
                  <a:lnTo>
                    <a:pt x="74" y="1246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4" y="234"/>
                  </a:lnTo>
                  <a:lnTo>
                    <a:pt x="76" y="230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80" y="226"/>
                  </a:lnTo>
                  <a:lnTo>
                    <a:pt x="84" y="224"/>
                  </a:lnTo>
                  <a:lnTo>
                    <a:pt x="1590" y="224"/>
                  </a:lnTo>
                  <a:lnTo>
                    <a:pt x="1590" y="224"/>
                  </a:lnTo>
                  <a:lnTo>
                    <a:pt x="1594" y="226"/>
                  </a:lnTo>
                  <a:lnTo>
                    <a:pt x="1596" y="228"/>
                  </a:lnTo>
                  <a:lnTo>
                    <a:pt x="1596" y="228"/>
                  </a:lnTo>
                  <a:lnTo>
                    <a:pt x="1598" y="230"/>
                  </a:lnTo>
                  <a:lnTo>
                    <a:pt x="1600" y="234"/>
                  </a:lnTo>
                  <a:lnTo>
                    <a:pt x="1600" y="234"/>
                  </a:lnTo>
                  <a:lnTo>
                    <a:pt x="1600" y="124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2" name="Freeform 1014"/>
            <p:cNvSpPr>
              <a:spLocks/>
            </p:cNvSpPr>
            <p:nvPr/>
          </p:nvSpPr>
          <p:spPr bwMode="auto">
            <a:xfrm>
              <a:off x="9155113" y="-1773238"/>
              <a:ext cx="12700" cy="19050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8" y="12"/>
                </a:cxn>
                <a:cxn ang="0">
                  <a:pos x="4" y="0"/>
                </a:cxn>
                <a:cxn ang="0">
                  <a:pos x="0" y="12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8" y="12"/>
                  </a:lnTo>
                  <a:lnTo>
                    <a:pt x="4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3" name="Freeform 1015"/>
            <p:cNvSpPr>
              <a:spLocks/>
            </p:cNvSpPr>
            <p:nvPr/>
          </p:nvSpPr>
          <p:spPr bwMode="auto">
            <a:xfrm>
              <a:off x="9075738" y="-1738313"/>
              <a:ext cx="50800" cy="28575"/>
            </a:xfrm>
            <a:custGeom>
              <a:avLst/>
              <a:gdLst/>
              <a:ahLst/>
              <a:cxnLst>
                <a:cxn ang="0">
                  <a:pos x="4" y="16"/>
                </a:cxn>
                <a:cxn ang="0">
                  <a:pos x="32" y="8"/>
                </a:cxn>
                <a:cxn ang="0">
                  <a:pos x="4" y="2"/>
                </a:cxn>
                <a:cxn ang="0">
                  <a:pos x="0" y="0"/>
                </a:cxn>
                <a:cxn ang="0">
                  <a:pos x="0" y="18"/>
                </a:cxn>
                <a:cxn ang="0">
                  <a:pos x="4" y="16"/>
                </a:cxn>
              </a:cxnLst>
              <a:rect l="0" t="0" r="r" b="b"/>
              <a:pathLst>
                <a:path w="32" h="18">
                  <a:moveTo>
                    <a:pt x="4" y="16"/>
                  </a:moveTo>
                  <a:lnTo>
                    <a:pt x="32" y="8"/>
                  </a:lnTo>
                  <a:lnTo>
                    <a:pt x="4" y="2"/>
                  </a:lnTo>
                  <a:lnTo>
                    <a:pt x="0" y="0"/>
                  </a:lnTo>
                  <a:lnTo>
                    <a:pt x="0" y="18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4" name="Freeform 1016"/>
            <p:cNvSpPr>
              <a:spLocks/>
            </p:cNvSpPr>
            <p:nvPr/>
          </p:nvSpPr>
          <p:spPr bwMode="auto">
            <a:xfrm>
              <a:off x="9104313" y="-1782763"/>
              <a:ext cx="31750" cy="44450"/>
            </a:xfrm>
            <a:custGeom>
              <a:avLst/>
              <a:gdLst/>
              <a:ahLst/>
              <a:cxnLst>
                <a:cxn ang="0">
                  <a:pos x="14" y="20"/>
                </a:cxn>
                <a:cxn ang="0">
                  <a:pos x="14" y="20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20" y="8"/>
                </a:cxn>
                <a:cxn ang="0">
                  <a:pos x="20" y="8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10"/>
                </a:cxn>
                <a:cxn ang="0">
                  <a:pos x="6" y="1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2" y="12"/>
                </a:cxn>
                <a:cxn ang="0">
                  <a:pos x="12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28"/>
                </a:cxn>
                <a:cxn ang="0">
                  <a:pos x="20" y="28"/>
                </a:cxn>
                <a:cxn ang="0">
                  <a:pos x="2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14" y="20"/>
                </a:cxn>
                <a:cxn ang="0">
                  <a:pos x="14" y="20"/>
                </a:cxn>
              </a:cxnLst>
              <a:rect l="0" t="0" r="r" b="b"/>
              <a:pathLst>
                <a:path w="20" h="28">
                  <a:moveTo>
                    <a:pt x="14" y="20"/>
                  </a:moveTo>
                  <a:lnTo>
                    <a:pt x="14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8"/>
                  </a:lnTo>
                  <a:lnTo>
                    <a:pt x="20" y="28"/>
                  </a:lnTo>
                  <a:lnTo>
                    <a:pt x="2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4" y="20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5" name="Freeform 1017"/>
            <p:cNvSpPr>
              <a:spLocks noEditPoints="1"/>
            </p:cNvSpPr>
            <p:nvPr/>
          </p:nvSpPr>
          <p:spPr bwMode="auto">
            <a:xfrm>
              <a:off x="9139238" y="-1782763"/>
              <a:ext cx="44450" cy="444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28"/>
                </a:cxn>
                <a:cxn ang="0">
                  <a:pos x="6" y="28"/>
                </a:cxn>
                <a:cxn ang="0">
                  <a:pos x="8" y="22"/>
                </a:cxn>
                <a:cxn ang="0">
                  <a:pos x="18" y="22"/>
                </a:cxn>
                <a:cxn ang="0">
                  <a:pos x="22" y="28"/>
                </a:cxn>
                <a:cxn ang="0">
                  <a:pos x="28" y="28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18"/>
                </a:cxn>
                <a:cxn ang="0">
                  <a:pos x="14" y="6"/>
                </a:cxn>
                <a:cxn ang="0">
                  <a:pos x="18" y="18"/>
                </a:cxn>
                <a:cxn ang="0">
                  <a:pos x="10" y="18"/>
                </a:cxn>
              </a:cxnLst>
              <a:rect l="0" t="0" r="r" b="b"/>
              <a:pathLst>
                <a:path w="28" h="28">
                  <a:moveTo>
                    <a:pt x="10" y="0"/>
                  </a:moveTo>
                  <a:lnTo>
                    <a:pt x="0" y="2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8" y="28"/>
                  </a:lnTo>
                  <a:lnTo>
                    <a:pt x="16" y="0"/>
                  </a:lnTo>
                  <a:lnTo>
                    <a:pt x="10" y="0"/>
                  </a:lnTo>
                  <a:close/>
                  <a:moveTo>
                    <a:pt x="10" y="18"/>
                  </a:moveTo>
                  <a:lnTo>
                    <a:pt x="14" y="6"/>
                  </a:lnTo>
                  <a:lnTo>
                    <a:pt x="18" y="18"/>
                  </a:lnTo>
                  <a:lnTo>
                    <a:pt x="10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6" name="Freeform 1018"/>
            <p:cNvSpPr>
              <a:spLocks/>
            </p:cNvSpPr>
            <p:nvPr/>
          </p:nvSpPr>
          <p:spPr bwMode="auto">
            <a:xfrm>
              <a:off x="10679113" y="-1747838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7" name="Freeform 1019"/>
            <p:cNvSpPr>
              <a:spLocks/>
            </p:cNvSpPr>
            <p:nvPr/>
          </p:nvSpPr>
          <p:spPr bwMode="auto">
            <a:xfrm>
              <a:off x="10742613" y="-1782763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8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8" name="Freeform 1020"/>
            <p:cNvSpPr>
              <a:spLocks/>
            </p:cNvSpPr>
            <p:nvPr/>
          </p:nvSpPr>
          <p:spPr bwMode="auto">
            <a:xfrm>
              <a:off x="9917113" y="-1782763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8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4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4" y="16"/>
                </a:cxn>
                <a:cxn ang="0">
                  <a:pos x="12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4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09" name="Freeform 1021"/>
            <p:cNvSpPr>
              <a:spLocks/>
            </p:cNvSpPr>
            <p:nvPr/>
          </p:nvSpPr>
          <p:spPr bwMode="auto">
            <a:xfrm>
              <a:off x="9237663" y="-1779588"/>
              <a:ext cx="9207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58" y="4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58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8" y="44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0" name="Freeform 1022"/>
            <p:cNvSpPr>
              <a:spLocks/>
            </p:cNvSpPr>
            <p:nvPr/>
          </p:nvSpPr>
          <p:spPr bwMode="auto">
            <a:xfrm>
              <a:off x="93487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1" name="Freeform 1023"/>
            <p:cNvSpPr>
              <a:spLocks/>
            </p:cNvSpPr>
            <p:nvPr/>
          </p:nvSpPr>
          <p:spPr bwMode="auto">
            <a:xfrm>
              <a:off x="9383713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4" y="2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2" name="Freeform 1024"/>
            <p:cNvSpPr>
              <a:spLocks/>
            </p:cNvSpPr>
            <p:nvPr/>
          </p:nvSpPr>
          <p:spPr bwMode="auto">
            <a:xfrm>
              <a:off x="94599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3" name="Freeform 1025"/>
            <p:cNvSpPr>
              <a:spLocks/>
            </p:cNvSpPr>
            <p:nvPr/>
          </p:nvSpPr>
          <p:spPr bwMode="auto">
            <a:xfrm>
              <a:off x="9513888" y="-1779588"/>
              <a:ext cx="76200" cy="69850"/>
            </a:xfrm>
            <a:custGeom>
              <a:avLst/>
              <a:gdLst/>
              <a:ahLst/>
              <a:cxnLst>
                <a:cxn ang="0">
                  <a:pos x="36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2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8" y="0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36" y="24"/>
                </a:cxn>
                <a:cxn ang="0">
                  <a:pos x="36" y="24"/>
                </a:cxn>
              </a:cxnLst>
              <a:rect l="0" t="0" r="r" b="b"/>
              <a:pathLst>
                <a:path w="48" h="44">
                  <a:moveTo>
                    <a:pt x="36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24"/>
                  </a:lnTo>
                  <a:lnTo>
                    <a:pt x="36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4" name="Freeform 1026"/>
            <p:cNvSpPr>
              <a:spLocks/>
            </p:cNvSpPr>
            <p:nvPr/>
          </p:nvSpPr>
          <p:spPr bwMode="auto">
            <a:xfrm>
              <a:off x="9494838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5" name="Freeform 1027"/>
            <p:cNvSpPr>
              <a:spLocks/>
            </p:cNvSpPr>
            <p:nvPr/>
          </p:nvSpPr>
          <p:spPr bwMode="auto">
            <a:xfrm>
              <a:off x="960596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6" name="Freeform 1028"/>
            <p:cNvSpPr>
              <a:spLocks/>
            </p:cNvSpPr>
            <p:nvPr/>
          </p:nvSpPr>
          <p:spPr bwMode="auto">
            <a:xfrm>
              <a:off x="96440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7" name="Freeform 1029"/>
            <p:cNvSpPr>
              <a:spLocks/>
            </p:cNvSpPr>
            <p:nvPr/>
          </p:nvSpPr>
          <p:spPr bwMode="auto">
            <a:xfrm>
              <a:off x="96821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8" name="Freeform 1030"/>
            <p:cNvSpPr>
              <a:spLocks/>
            </p:cNvSpPr>
            <p:nvPr/>
          </p:nvSpPr>
          <p:spPr bwMode="auto">
            <a:xfrm>
              <a:off x="9717088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19" name="Freeform 1031"/>
            <p:cNvSpPr>
              <a:spLocks/>
            </p:cNvSpPr>
            <p:nvPr/>
          </p:nvSpPr>
          <p:spPr bwMode="auto">
            <a:xfrm>
              <a:off x="97551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2" y="42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2" y="42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0" name="Freeform 1032"/>
            <p:cNvSpPr>
              <a:spLocks/>
            </p:cNvSpPr>
            <p:nvPr/>
          </p:nvSpPr>
          <p:spPr bwMode="auto">
            <a:xfrm>
              <a:off x="10063163" y="-1779588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8" y="24"/>
                </a:cxn>
                <a:cxn ang="0">
                  <a:pos x="48" y="44"/>
                </a:cxn>
                <a:cxn ang="0">
                  <a:pos x="48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8" y="2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1" name="Freeform 1033"/>
            <p:cNvSpPr>
              <a:spLocks/>
            </p:cNvSpPr>
            <p:nvPr/>
          </p:nvSpPr>
          <p:spPr bwMode="auto">
            <a:xfrm>
              <a:off x="1017428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2" name="Freeform 1034"/>
            <p:cNvSpPr>
              <a:spLocks/>
            </p:cNvSpPr>
            <p:nvPr/>
          </p:nvSpPr>
          <p:spPr bwMode="auto">
            <a:xfrm>
              <a:off x="10212388" y="-1779588"/>
              <a:ext cx="57150" cy="69850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24" y="24"/>
                </a:cxn>
              </a:cxnLst>
              <a:rect l="0" t="0" r="r" b="b"/>
              <a:pathLst>
                <a:path w="36" h="44">
                  <a:moveTo>
                    <a:pt x="24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3" name="Freeform 1035"/>
            <p:cNvSpPr>
              <a:spLocks/>
            </p:cNvSpPr>
            <p:nvPr/>
          </p:nvSpPr>
          <p:spPr bwMode="auto">
            <a:xfrm>
              <a:off x="10285413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4" name="Freeform 1036"/>
            <p:cNvSpPr>
              <a:spLocks/>
            </p:cNvSpPr>
            <p:nvPr/>
          </p:nvSpPr>
          <p:spPr bwMode="auto">
            <a:xfrm>
              <a:off x="10342563" y="-1779588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5" name="Freeform 1037"/>
            <p:cNvSpPr>
              <a:spLocks/>
            </p:cNvSpPr>
            <p:nvPr/>
          </p:nvSpPr>
          <p:spPr bwMode="auto">
            <a:xfrm>
              <a:off x="10323513" y="-1779588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6" name="Freeform 1038"/>
            <p:cNvSpPr>
              <a:spLocks/>
            </p:cNvSpPr>
            <p:nvPr/>
          </p:nvSpPr>
          <p:spPr bwMode="auto">
            <a:xfrm>
              <a:off x="10434638" y="-1779588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7" name="Freeform 1039"/>
            <p:cNvSpPr>
              <a:spLocks/>
            </p:cNvSpPr>
            <p:nvPr/>
          </p:nvSpPr>
          <p:spPr bwMode="auto">
            <a:xfrm>
              <a:off x="10469563" y="-1779588"/>
              <a:ext cx="22225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4" y="44"/>
                </a:cxn>
                <a:cxn ang="0">
                  <a:pos x="14" y="44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4" h="44">
                  <a:moveTo>
                    <a:pt x="0" y="44"/>
                  </a:moveTo>
                  <a:lnTo>
                    <a:pt x="0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8" name="Freeform 1040"/>
            <p:cNvSpPr>
              <a:spLocks/>
            </p:cNvSpPr>
            <p:nvPr/>
          </p:nvSpPr>
          <p:spPr bwMode="auto">
            <a:xfrm>
              <a:off x="105076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29" name="Freeform 1041"/>
            <p:cNvSpPr>
              <a:spLocks/>
            </p:cNvSpPr>
            <p:nvPr/>
          </p:nvSpPr>
          <p:spPr bwMode="auto">
            <a:xfrm>
              <a:off x="10545763" y="-1779588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0" name="Freeform 1042"/>
            <p:cNvSpPr>
              <a:spLocks/>
            </p:cNvSpPr>
            <p:nvPr/>
          </p:nvSpPr>
          <p:spPr bwMode="auto">
            <a:xfrm>
              <a:off x="10580688" y="-1779588"/>
              <a:ext cx="57150" cy="66675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0" y="42"/>
                </a:cxn>
                <a:cxn ang="0">
                  <a:pos x="14" y="42"/>
                </a:cxn>
                <a:cxn ang="0">
                  <a:pos x="14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2"/>
                </a:cxn>
              </a:cxnLst>
              <a:rect l="0" t="0" r="r" b="b"/>
              <a:pathLst>
                <a:path w="36" h="42">
                  <a:moveTo>
                    <a:pt x="0" y="42"/>
                  </a:moveTo>
                  <a:lnTo>
                    <a:pt x="0" y="42"/>
                  </a:lnTo>
                  <a:lnTo>
                    <a:pt x="14" y="42"/>
                  </a:lnTo>
                  <a:lnTo>
                    <a:pt x="14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1" name="Freeform 1043"/>
            <p:cNvSpPr>
              <a:spLocks/>
            </p:cNvSpPr>
            <p:nvPr/>
          </p:nvSpPr>
          <p:spPr bwMode="auto">
            <a:xfrm>
              <a:off x="10298113" y="-4021138"/>
              <a:ext cx="50800" cy="47625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6" y="24"/>
                </a:cxn>
                <a:cxn ang="0">
                  <a:pos x="10" y="24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6" y="30"/>
                </a:cxn>
                <a:cxn ang="0">
                  <a:pos x="24" y="28"/>
                </a:cxn>
                <a:cxn ang="0">
                  <a:pos x="30" y="26"/>
                </a:cxn>
                <a:cxn ang="0">
                  <a:pos x="32" y="20"/>
                </a:cxn>
                <a:cxn ang="0">
                  <a:pos x="30" y="16"/>
                </a:cxn>
                <a:cxn ang="0">
                  <a:pos x="26" y="12"/>
                </a:cxn>
                <a:cxn ang="0">
                  <a:pos x="18" y="10"/>
                </a:cxn>
                <a:cxn ang="0">
                  <a:pos x="10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6" y="4"/>
                </a:cxn>
                <a:cxn ang="0">
                  <a:pos x="20" y="6"/>
                </a:cxn>
                <a:cxn ang="0">
                  <a:pos x="22" y="8"/>
                </a:cxn>
                <a:cxn ang="0">
                  <a:pos x="32" y="8"/>
                </a:cxn>
                <a:cxn ang="0">
                  <a:pos x="28" y="2"/>
                </a:cxn>
                <a:cxn ang="0">
                  <a:pos x="22" y="0"/>
                </a:cxn>
                <a:cxn ang="0">
                  <a:pos x="16" y="0"/>
                </a:cxn>
                <a:cxn ang="0">
                  <a:pos x="8" y="0"/>
                </a:cxn>
                <a:cxn ang="0">
                  <a:pos x="2" y="4"/>
                </a:cxn>
                <a:cxn ang="0">
                  <a:pos x="2" y="8"/>
                </a:cxn>
                <a:cxn ang="0">
                  <a:pos x="4" y="14"/>
                </a:cxn>
                <a:cxn ang="0">
                  <a:pos x="14" y="16"/>
                </a:cxn>
                <a:cxn ang="0">
                  <a:pos x="20" y="18"/>
                </a:cxn>
                <a:cxn ang="0">
                  <a:pos x="24" y="18"/>
                </a:cxn>
                <a:cxn ang="0">
                  <a:pos x="24" y="20"/>
                </a:cxn>
                <a:cxn ang="0">
                  <a:pos x="22" y="24"/>
                </a:cxn>
              </a:cxnLst>
              <a:rect l="0" t="0" r="r" b="b"/>
              <a:pathLst>
                <a:path w="32" h="30">
                  <a:moveTo>
                    <a:pt x="22" y="24"/>
                  </a:moveTo>
                  <a:lnTo>
                    <a:pt x="22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10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0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0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2" y="24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2" name="Freeform 1044"/>
            <p:cNvSpPr>
              <a:spLocks/>
            </p:cNvSpPr>
            <p:nvPr/>
          </p:nvSpPr>
          <p:spPr bwMode="auto">
            <a:xfrm>
              <a:off x="9758363" y="-402113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8"/>
                </a:cxn>
                <a:cxn ang="0">
                  <a:pos x="10" y="18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3" name="Freeform 1045"/>
            <p:cNvSpPr>
              <a:spLocks/>
            </p:cNvSpPr>
            <p:nvPr/>
          </p:nvSpPr>
          <p:spPr bwMode="auto">
            <a:xfrm>
              <a:off x="10225088" y="-4014788"/>
              <a:ext cx="15875" cy="31750"/>
            </a:xfrm>
            <a:custGeom>
              <a:avLst/>
              <a:gdLst/>
              <a:ahLst/>
              <a:cxnLst>
                <a:cxn ang="0">
                  <a:pos x="4" y="20"/>
                </a:cxn>
                <a:cxn ang="0">
                  <a:pos x="4" y="20"/>
                </a:cxn>
                <a:cxn ang="0">
                  <a:pos x="6" y="20"/>
                </a:cxn>
                <a:cxn ang="0">
                  <a:pos x="6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2" y="16"/>
                </a:cxn>
                <a:cxn ang="0">
                  <a:pos x="2" y="16"/>
                </a:cxn>
                <a:cxn ang="0">
                  <a:pos x="4" y="20"/>
                </a:cxn>
                <a:cxn ang="0">
                  <a:pos x="4" y="20"/>
                </a:cxn>
              </a:cxnLst>
              <a:rect l="0" t="0" r="r" b="b"/>
              <a:pathLst>
                <a:path w="10" h="20">
                  <a:moveTo>
                    <a:pt x="4" y="20"/>
                  </a:moveTo>
                  <a:lnTo>
                    <a:pt x="4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4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4" name="Freeform 1046"/>
            <p:cNvSpPr>
              <a:spLocks/>
            </p:cNvSpPr>
            <p:nvPr/>
          </p:nvSpPr>
          <p:spPr bwMode="auto">
            <a:xfrm>
              <a:off x="10177463" y="-4014788"/>
              <a:ext cx="15875" cy="31750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2" y="20"/>
                </a:cxn>
                <a:cxn ang="0">
                  <a:pos x="4" y="20"/>
                </a:cxn>
                <a:cxn ang="0">
                  <a:pos x="4" y="20"/>
                </a:cxn>
                <a:cxn ang="0">
                  <a:pos x="8" y="20"/>
                </a:cxn>
                <a:cxn ang="0">
                  <a:pos x="8" y="20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0"/>
                </a:cxn>
                <a:cxn ang="0">
                  <a:pos x="10" y="10"/>
                </a:cxn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10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0"/>
                </a:cxn>
                <a:cxn ang="0">
                  <a:pos x="2" y="20"/>
                </a:cxn>
              </a:cxnLst>
              <a:rect l="0" t="0" r="r" b="b"/>
              <a:pathLst>
                <a:path w="10" h="20">
                  <a:moveTo>
                    <a:pt x="2" y="20"/>
                  </a:moveTo>
                  <a:lnTo>
                    <a:pt x="2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0"/>
                  </a:lnTo>
                  <a:lnTo>
                    <a:pt x="2" y="20"/>
                  </a:lnTo>
                  <a:close/>
                </a:path>
              </a:pathLst>
            </a:custGeom>
            <a:solidFill>
              <a:srgbClr val="21212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5" name="Freeform 1047"/>
            <p:cNvSpPr>
              <a:spLocks/>
            </p:cNvSpPr>
            <p:nvPr/>
          </p:nvSpPr>
          <p:spPr bwMode="auto">
            <a:xfrm>
              <a:off x="9434513" y="-4027488"/>
              <a:ext cx="41275" cy="69850"/>
            </a:xfrm>
            <a:custGeom>
              <a:avLst/>
              <a:gdLst/>
              <a:ahLst/>
              <a:cxnLst>
                <a:cxn ang="0">
                  <a:pos x="6" y="42"/>
                </a:cxn>
                <a:cxn ang="0">
                  <a:pos x="14" y="44"/>
                </a:cxn>
                <a:cxn ang="0">
                  <a:pos x="20" y="42"/>
                </a:cxn>
                <a:cxn ang="0">
                  <a:pos x="24" y="38"/>
                </a:cxn>
                <a:cxn ang="0">
                  <a:pos x="26" y="30"/>
                </a:cxn>
                <a:cxn ang="0">
                  <a:pos x="24" y="22"/>
                </a:cxn>
                <a:cxn ang="0">
                  <a:pos x="20" y="20"/>
                </a:cxn>
                <a:cxn ang="0">
                  <a:pos x="24" y="16"/>
                </a:cxn>
                <a:cxn ang="0">
                  <a:pos x="24" y="12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4" y="2"/>
                </a:cxn>
                <a:cxn ang="0">
                  <a:pos x="2" y="6"/>
                </a:cxn>
                <a:cxn ang="0">
                  <a:pos x="0" y="14"/>
                </a:cxn>
                <a:cxn ang="0">
                  <a:pos x="12" y="10"/>
                </a:cxn>
                <a:cxn ang="0">
                  <a:pos x="12" y="8"/>
                </a:cxn>
                <a:cxn ang="0">
                  <a:pos x="14" y="6"/>
                </a:cxn>
                <a:cxn ang="0">
                  <a:pos x="14" y="8"/>
                </a:cxn>
                <a:cxn ang="0">
                  <a:pos x="16" y="10"/>
                </a:cxn>
                <a:cxn ang="0">
                  <a:pos x="16" y="12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4" y="24"/>
                </a:cxn>
                <a:cxn ang="0">
                  <a:pos x="16" y="28"/>
                </a:cxn>
                <a:cxn ang="0">
                  <a:pos x="16" y="32"/>
                </a:cxn>
                <a:cxn ang="0">
                  <a:pos x="14" y="36"/>
                </a:cxn>
                <a:cxn ang="0">
                  <a:pos x="14" y="38"/>
                </a:cxn>
                <a:cxn ang="0">
                  <a:pos x="12" y="36"/>
                </a:cxn>
                <a:cxn ang="0">
                  <a:pos x="12" y="26"/>
                </a:cxn>
                <a:cxn ang="0">
                  <a:pos x="0" y="30"/>
                </a:cxn>
                <a:cxn ang="0">
                  <a:pos x="2" y="38"/>
                </a:cxn>
                <a:cxn ang="0">
                  <a:pos x="6" y="42"/>
                </a:cxn>
              </a:cxnLst>
              <a:rect l="0" t="0" r="r" b="b"/>
              <a:pathLst>
                <a:path w="26" h="44">
                  <a:moveTo>
                    <a:pt x="6" y="42"/>
                  </a:moveTo>
                  <a:lnTo>
                    <a:pt x="6" y="4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12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6" y="42"/>
                  </a:lnTo>
                  <a:lnTo>
                    <a:pt x="6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6" name="Freeform 1048"/>
            <p:cNvSpPr>
              <a:spLocks/>
            </p:cNvSpPr>
            <p:nvPr/>
          </p:nvSpPr>
          <p:spPr bwMode="auto">
            <a:xfrm>
              <a:off x="10117138" y="-4024313"/>
              <a:ext cx="28575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8" y="3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8"/>
                </a:cxn>
                <a:cxn ang="0">
                  <a:pos x="10" y="30"/>
                </a:cxn>
              </a:cxnLst>
              <a:rect l="0" t="0" r="r" b="b"/>
              <a:pathLst>
                <a:path w="18" h="30">
                  <a:moveTo>
                    <a:pt x="10" y="30"/>
                  </a:moveTo>
                  <a:lnTo>
                    <a:pt x="18" y="3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6"/>
                  </a:lnTo>
                  <a:lnTo>
                    <a:pt x="8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8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7" name="Freeform 1049"/>
            <p:cNvSpPr>
              <a:spLocks noEditPoints="1"/>
            </p:cNvSpPr>
            <p:nvPr/>
          </p:nvSpPr>
          <p:spPr bwMode="auto">
            <a:xfrm>
              <a:off x="10164763" y="-402431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8"/>
                </a:cxn>
                <a:cxn ang="0">
                  <a:pos x="16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8" name="Freeform 1050"/>
            <p:cNvSpPr>
              <a:spLocks noEditPoints="1"/>
            </p:cNvSpPr>
            <p:nvPr/>
          </p:nvSpPr>
          <p:spPr bwMode="auto">
            <a:xfrm>
              <a:off x="10212388" y="-4024313"/>
              <a:ext cx="41275" cy="47625"/>
            </a:xfrm>
            <a:custGeom>
              <a:avLst/>
              <a:gdLst/>
              <a:ahLst/>
              <a:cxnLst>
                <a:cxn ang="0">
                  <a:pos x="14" y="30"/>
                </a:cxn>
                <a:cxn ang="0">
                  <a:pos x="14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6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6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2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10" y="8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4" y="26"/>
                </a:cxn>
                <a:cxn ang="0">
                  <a:pos x="14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2"/>
                </a:cxn>
                <a:cxn ang="0">
                  <a:pos x="10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8"/>
                </a:cxn>
                <a:cxn ang="0">
                  <a:pos x="10" y="8"/>
                </a:cxn>
              </a:cxnLst>
              <a:rect l="0" t="0" r="r" b="b"/>
              <a:pathLst>
                <a:path w="26" h="30">
                  <a:moveTo>
                    <a:pt x="14" y="30"/>
                  </a:moveTo>
                  <a:lnTo>
                    <a:pt x="14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6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4" y="30"/>
                  </a:lnTo>
                  <a:lnTo>
                    <a:pt x="14" y="30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39" name="Rectangle 1051"/>
            <p:cNvSpPr>
              <a:spLocks noChangeArrowheads="1"/>
            </p:cNvSpPr>
            <p:nvPr/>
          </p:nvSpPr>
          <p:spPr bwMode="auto">
            <a:xfrm>
              <a:off x="10263188" y="-3998913"/>
              <a:ext cx="25400" cy="95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0" name="Freeform 1052"/>
            <p:cNvSpPr>
              <a:spLocks/>
            </p:cNvSpPr>
            <p:nvPr/>
          </p:nvSpPr>
          <p:spPr bwMode="auto">
            <a:xfrm>
              <a:off x="8780463" y="-4024313"/>
              <a:ext cx="44450" cy="47625"/>
            </a:xfrm>
            <a:custGeom>
              <a:avLst/>
              <a:gdLst/>
              <a:ahLst/>
              <a:cxnLst>
                <a:cxn ang="0">
                  <a:pos x="28" y="24"/>
                </a:cxn>
                <a:cxn ang="0">
                  <a:pos x="8" y="24"/>
                </a:cxn>
                <a:cxn ang="0">
                  <a:pos x="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28" y="30"/>
                </a:cxn>
                <a:cxn ang="0">
                  <a:pos x="28" y="24"/>
                </a:cxn>
              </a:cxnLst>
              <a:rect l="0" t="0" r="r" b="b"/>
              <a:pathLst>
                <a:path w="28" h="30">
                  <a:moveTo>
                    <a:pt x="28" y="24"/>
                  </a:moveTo>
                  <a:lnTo>
                    <a:pt x="8" y="24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28" y="3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1" name="Freeform 1053"/>
            <p:cNvSpPr>
              <a:spLocks/>
            </p:cNvSpPr>
            <p:nvPr/>
          </p:nvSpPr>
          <p:spPr bwMode="auto">
            <a:xfrm>
              <a:off x="8834438" y="-4024313"/>
              <a:ext cx="63500" cy="476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16" y="30"/>
                </a:cxn>
                <a:cxn ang="0">
                  <a:pos x="24" y="30"/>
                </a:cxn>
                <a:cxn ang="0">
                  <a:pos x="32" y="6"/>
                </a:cxn>
                <a:cxn ang="0">
                  <a:pos x="32" y="30"/>
                </a:cxn>
                <a:cxn ang="0">
                  <a:pos x="40" y="30"/>
                </a:cxn>
                <a:cxn ang="0">
                  <a:pos x="40" y="0"/>
                </a:cxn>
                <a:cxn ang="0">
                  <a:pos x="26" y="0"/>
                </a:cxn>
                <a:cxn ang="0">
                  <a:pos x="20" y="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6"/>
                </a:cxn>
              </a:cxnLst>
              <a:rect l="0" t="0" r="r" b="b"/>
              <a:pathLst>
                <a:path w="40" h="30">
                  <a:moveTo>
                    <a:pt x="8" y="6"/>
                  </a:moveTo>
                  <a:lnTo>
                    <a:pt x="16" y="30"/>
                  </a:lnTo>
                  <a:lnTo>
                    <a:pt x="24" y="30"/>
                  </a:lnTo>
                  <a:lnTo>
                    <a:pt x="32" y="6"/>
                  </a:lnTo>
                  <a:lnTo>
                    <a:pt x="32" y="30"/>
                  </a:lnTo>
                  <a:lnTo>
                    <a:pt x="40" y="30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0" y="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2" name="Rectangle 1054"/>
            <p:cNvSpPr>
              <a:spLocks noChangeArrowheads="1"/>
            </p:cNvSpPr>
            <p:nvPr/>
          </p:nvSpPr>
          <p:spPr bwMode="auto">
            <a:xfrm>
              <a:off x="8755063" y="-4024313"/>
              <a:ext cx="12700" cy="476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3" name="Freeform 1055"/>
            <p:cNvSpPr>
              <a:spLocks/>
            </p:cNvSpPr>
            <p:nvPr/>
          </p:nvSpPr>
          <p:spPr bwMode="auto">
            <a:xfrm>
              <a:off x="8701088" y="-4024313"/>
              <a:ext cx="44450" cy="47625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26" y="16"/>
                </a:cxn>
                <a:cxn ang="0">
                  <a:pos x="26" y="12"/>
                </a:cxn>
                <a:cxn ang="0">
                  <a:pos x="8" y="12"/>
                </a:cxn>
                <a:cxn ang="0">
                  <a:pos x="8" y="4"/>
                </a:cxn>
                <a:cxn ang="0">
                  <a:pos x="28" y="4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8" y="30"/>
                </a:cxn>
                <a:cxn ang="0">
                  <a:pos x="8" y="16"/>
                </a:cxn>
              </a:cxnLst>
              <a:rect l="0" t="0" r="r" b="b"/>
              <a:pathLst>
                <a:path w="28" h="30">
                  <a:moveTo>
                    <a:pt x="8" y="16"/>
                  </a:moveTo>
                  <a:lnTo>
                    <a:pt x="26" y="16"/>
                  </a:lnTo>
                  <a:lnTo>
                    <a:pt x="26" y="12"/>
                  </a:lnTo>
                  <a:lnTo>
                    <a:pt x="8" y="12"/>
                  </a:lnTo>
                  <a:lnTo>
                    <a:pt x="8" y="4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0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4" name="Freeform 1056"/>
            <p:cNvSpPr>
              <a:spLocks/>
            </p:cNvSpPr>
            <p:nvPr/>
          </p:nvSpPr>
          <p:spPr bwMode="auto">
            <a:xfrm>
              <a:off x="9898063" y="-4030663"/>
              <a:ext cx="25400" cy="47625"/>
            </a:xfrm>
            <a:custGeom>
              <a:avLst/>
              <a:gdLst/>
              <a:ahLst/>
              <a:cxnLst>
                <a:cxn ang="0">
                  <a:pos x="10" y="30"/>
                </a:cxn>
                <a:cxn ang="0">
                  <a:pos x="16" y="3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30"/>
                </a:cxn>
              </a:cxnLst>
              <a:rect l="0" t="0" r="r" b="b"/>
              <a:pathLst>
                <a:path w="16" h="30">
                  <a:moveTo>
                    <a:pt x="10" y="30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0" y="1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5" name="Freeform 1057"/>
            <p:cNvSpPr>
              <a:spLocks noEditPoints="1"/>
            </p:cNvSpPr>
            <p:nvPr/>
          </p:nvSpPr>
          <p:spPr bwMode="auto">
            <a:xfrm>
              <a:off x="9745663" y="-4030663"/>
              <a:ext cx="41275" cy="47625"/>
            </a:xfrm>
            <a:custGeom>
              <a:avLst/>
              <a:gdLst/>
              <a:ahLst/>
              <a:cxnLst>
                <a:cxn ang="0">
                  <a:pos x="12" y="30"/>
                </a:cxn>
                <a:cxn ang="0">
                  <a:pos x="12" y="30"/>
                </a:cxn>
                <a:cxn ang="0">
                  <a:pos x="18" y="30"/>
                </a:cxn>
                <a:cxn ang="0">
                  <a:pos x="22" y="28"/>
                </a:cxn>
                <a:cxn ang="0">
                  <a:pos x="22" y="28"/>
                </a:cxn>
                <a:cxn ang="0">
                  <a:pos x="24" y="22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4" y="8"/>
                </a:cxn>
                <a:cxn ang="0">
                  <a:pos x="22" y="4"/>
                </a:cxn>
                <a:cxn ang="0">
                  <a:pos x="22" y="4"/>
                </a:cxn>
                <a:cxn ang="0">
                  <a:pos x="18" y="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2" y="30"/>
                </a:cxn>
                <a:cxn ang="0">
                  <a:pos x="12" y="30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24"/>
                </a:cxn>
                <a:cxn ang="0">
                  <a:pos x="18" y="24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0" y="26"/>
                </a:cxn>
                <a:cxn ang="0">
                  <a:pos x="10" y="26"/>
                </a:cxn>
                <a:cxn ang="0">
                  <a:pos x="8" y="22"/>
                </a:cxn>
                <a:cxn ang="0">
                  <a:pos x="8" y="2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26" h="30">
                  <a:moveTo>
                    <a:pt x="12" y="30"/>
                  </a:moveTo>
                  <a:lnTo>
                    <a:pt x="12" y="30"/>
                  </a:lnTo>
                  <a:lnTo>
                    <a:pt x="18" y="30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4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30"/>
                  </a:lnTo>
                  <a:close/>
                  <a:moveTo>
                    <a:pt x="8" y="8"/>
                  </a:moveTo>
                  <a:lnTo>
                    <a:pt x="8" y="8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6" name="Freeform 1058"/>
            <p:cNvSpPr>
              <a:spLocks/>
            </p:cNvSpPr>
            <p:nvPr/>
          </p:nvSpPr>
          <p:spPr bwMode="auto">
            <a:xfrm>
              <a:off x="9844088" y="-4027488"/>
              <a:ext cx="44450" cy="44450"/>
            </a:xfrm>
            <a:custGeom>
              <a:avLst/>
              <a:gdLst/>
              <a:ahLst/>
              <a:cxnLst>
                <a:cxn ang="0">
                  <a:pos x="14" y="24"/>
                </a:cxn>
                <a:cxn ang="0">
                  <a:pos x="14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0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4"/>
                </a:cxn>
                <a:cxn ang="0">
                  <a:pos x="4" y="26"/>
                </a:cxn>
                <a:cxn ang="0">
                  <a:pos x="4" y="26"/>
                </a:cxn>
                <a:cxn ang="0">
                  <a:pos x="8" y="28"/>
                </a:cxn>
                <a:cxn ang="0">
                  <a:pos x="14" y="28"/>
                </a:cxn>
                <a:cxn ang="0">
                  <a:pos x="14" y="28"/>
                </a:cxn>
                <a:cxn ang="0">
                  <a:pos x="20" y="28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6" y="22"/>
                </a:cxn>
                <a:cxn ang="0">
                  <a:pos x="28" y="18"/>
                </a:cxn>
                <a:cxn ang="0">
                  <a:pos x="28" y="18"/>
                </a:cxn>
                <a:cxn ang="0">
                  <a:pos x="26" y="14"/>
                </a:cxn>
                <a:cxn ang="0">
                  <a:pos x="24" y="12"/>
                </a:cxn>
                <a:cxn ang="0">
                  <a:pos x="24" y="12"/>
                </a:cxn>
                <a:cxn ang="0">
                  <a:pos x="20" y="10"/>
                </a:cxn>
                <a:cxn ang="0">
                  <a:pos x="14" y="8"/>
                </a:cxn>
                <a:cxn ang="0">
                  <a:pos x="14" y="8"/>
                </a:cxn>
                <a:cxn ang="0">
                  <a:pos x="10" y="10"/>
                </a:cxn>
                <a:cxn ang="0">
                  <a:pos x="10" y="4"/>
                </a:cxn>
                <a:cxn ang="0">
                  <a:pos x="26" y="4"/>
                </a:cxn>
                <a:cxn ang="0">
                  <a:pos x="26" y="0"/>
                </a:cxn>
                <a:cxn ang="0">
                  <a:pos x="6" y="0"/>
                </a:cxn>
                <a:cxn ang="0">
                  <a:pos x="2" y="14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4" y="14"/>
                </a:cxn>
                <a:cxn ang="0">
                  <a:pos x="14" y="14"/>
                </a:cxn>
                <a:cxn ang="0">
                  <a:pos x="18" y="14"/>
                </a:cxn>
                <a:cxn ang="0">
                  <a:pos x="18" y="14"/>
                </a:cxn>
                <a:cxn ang="0">
                  <a:pos x="20" y="18"/>
                </a:cxn>
                <a:cxn ang="0">
                  <a:pos x="20" y="18"/>
                </a:cxn>
                <a:cxn ang="0">
                  <a:pos x="18" y="22"/>
                </a:cxn>
                <a:cxn ang="0">
                  <a:pos x="18" y="22"/>
                </a:cxn>
                <a:cxn ang="0">
                  <a:pos x="14" y="24"/>
                </a:cxn>
                <a:cxn ang="0">
                  <a:pos x="14" y="24"/>
                </a:cxn>
              </a:cxnLst>
              <a:rect l="0" t="0" r="r" b="b"/>
              <a:pathLst>
                <a:path w="28" h="28">
                  <a:moveTo>
                    <a:pt x="14" y="24"/>
                  </a:moveTo>
                  <a:lnTo>
                    <a:pt x="14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0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6" y="22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0" y="10"/>
                  </a:lnTo>
                  <a:lnTo>
                    <a:pt x="1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6" y="0"/>
                  </a:lnTo>
                  <a:lnTo>
                    <a:pt x="2" y="14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4" y="24"/>
                  </a:lnTo>
                  <a:lnTo>
                    <a:pt x="1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7" name="Freeform 1059"/>
            <p:cNvSpPr>
              <a:spLocks/>
            </p:cNvSpPr>
            <p:nvPr/>
          </p:nvSpPr>
          <p:spPr bwMode="auto">
            <a:xfrm>
              <a:off x="9793288" y="-4030663"/>
              <a:ext cx="41275" cy="47625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8"/>
                </a:cxn>
                <a:cxn ang="0">
                  <a:pos x="2" y="24"/>
                </a:cxn>
                <a:cxn ang="0">
                  <a:pos x="2" y="24"/>
                </a:cxn>
                <a:cxn ang="0">
                  <a:pos x="0" y="30"/>
                </a:cxn>
                <a:cxn ang="0">
                  <a:pos x="26" y="30"/>
                </a:cxn>
                <a:cxn ang="0">
                  <a:pos x="26" y="26"/>
                </a:cxn>
                <a:cxn ang="0">
                  <a:pos x="12" y="26"/>
                </a:cxn>
                <a:cxn ang="0">
                  <a:pos x="12" y="26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8" y="20"/>
                </a:cxn>
                <a:cxn ang="0">
                  <a:pos x="18" y="20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6" y="12"/>
                </a:cxn>
                <a:cxn ang="0">
                  <a:pos x="26" y="12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24" y="4"/>
                </a:cxn>
                <a:cxn ang="0">
                  <a:pos x="20" y="2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6"/>
                </a:cxn>
                <a:cxn ang="0">
                  <a:pos x="0" y="10"/>
                </a:cxn>
                <a:cxn ang="0">
                  <a:pos x="8" y="10"/>
                </a:cxn>
                <a:cxn ang="0">
                  <a:pos x="8" y="10"/>
                </a:cxn>
                <a:cxn ang="0">
                  <a:pos x="10" y="6"/>
                </a:cxn>
                <a:cxn ang="0">
                  <a:pos x="10" y="6"/>
                </a:cxn>
                <a:cxn ang="0">
                  <a:pos x="14" y="6"/>
                </a:cxn>
                <a:cxn ang="0">
                  <a:pos x="14" y="6"/>
                </a:cxn>
                <a:cxn ang="0">
                  <a:pos x="18" y="6"/>
                </a:cxn>
                <a:cxn ang="0">
                  <a:pos x="18" y="6"/>
                </a:cxn>
                <a:cxn ang="0">
                  <a:pos x="20" y="10"/>
                </a:cxn>
                <a:cxn ang="0">
                  <a:pos x="20" y="10"/>
                </a:cxn>
                <a:cxn ang="0">
                  <a:pos x="18" y="12"/>
                </a:cxn>
                <a:cxn ang="0">
                  <a:pos x="18" y="12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26" h="30">
                  <a:moveTo>
                    <a:pt x="12" y="18"/>
                  </a:moveTo>
                  <a:lnTo>
                    <a:pt x="12" y="18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30"/>
                  </a:lnTo>
                  <a:lnTo>
                    <a:pt x="26" y="30"/>
                  </a:lnTo>
                  <a:lnTo>
                    <a:pt x="26" y="26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2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8" name="Freeform 1060"/>
            <p:cNvSpPr>
              <a:spLocks/>
            </p:cNvSpPr>
            <p:nvPr/>
          </p:nvSpPr>
          <p:spPr bwMode="auto">
            <a:xfrm>
              <a:off x="8961438" y="-1744663"/>
              <a:ext cx="82550" cy="476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"/>
                </a:cxn>
                <a:cxn ang="0">
                  <a:pos x="0" y="30"/>
                </a:cxn>
                <a:cxn ang="0">
                  <a:pos x="26" y="22"/>
                </a:cxn>
                <a:cxn ang="0">
                  <a:pos x="52" y="14"/>
                </a:cxn>
                <a:cxn ang="0">
                  <a:pos x="26" y="8"/>
                </a:cxn>
                <a:cxn ang="0">
                  <a:pos x="0" y="0"/>
                </a:cxn>
              </a:cxnLst>
              <a:rect l="0" t="0" r="r" b="b"/>
              <a:pathLst>
                <a:path w="52" h="30">
                  <a:moveTo>
                    <a:pt x="0" y="0"/>
                  </a:moveTo>
                  <a:lnTo>
                    <a:pt x="0" y="14"/>
                  </a:lnTo>
                  <a:lnTo>
                    <a:pt x="0" y="30"/>
                  </a:lnTo>
                  <a:lnTo>
                    <a:pt x="26" y="22"/>
                  </a:lnTo>
                  <a:lnTo>
                    <a:pt x="52" y="14"/>
                  </a:lnTo>
                  <a:lnTo>
                    <a:pt x="26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49" name="Freeform 1061"/>
            <p:cNvSpPr>
              <a:spLocks/>
            </p:cNvSpPr>
            <p:nvPr/>
          </p:nvSpPr>
          <p:spPr bwMode="auto">
            <a:xfrm>
              <a:off x="9024938" y="-1779588"/>
              <a:ext cx="31750" cy="47625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4" y="14"/>
                </a:cxn>
                <a:cxn ang="0">
                  <a:pos x="16" y="10"/>
                </a:cxn>
                <a:cxn ang="0">
                  <a:pos x="18" y="8"/>
                </a:cxn>
                <a:cxn ang="0">
                  <a:pos x="18" y="8"/>
                </a:cxn>
                <a:cxn ang="0">
                  <a:pos x="16" y="2"/>
                </a:cxn>
                <a:cxn ang="0">
                  <a:pos x="16" y="2"/>
                </a:cxn>
                <a:cxn ang="0">
                  <a:pos x="1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8"/>
                </a:cxn>
                <a:cxn ang="0">
                  <a:pos x="6" y="8"/>
                </a:cxn>
                <a:cxn ang="0">
                  <a:pos x="6" y="8"/>
                </a:cxn>
                <a:cxn ang="0">
                  <a:pos x="8" y="6"/>
                </a:cxn>
                <a:cxn ang="0">
                  <a:pos x="8" y="6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2" y="8"/>
                </a:cxn>
                <a:cxn ang="0">
                  <a:pos x="12" y="10"/>
                </a:cxn>
                <a:cxn ang="0">
                  <a:pos x="12" y="10"/>
                </a:cxn>
                <a:cxn ang="0">
                  <a:pos x="8" y="12"/>
                </a:cxn>
                <a:cxn ang="0">
                  <a:pos x="8" y="16"/>
                </a:cxn>
                <a:cxn ang="0">
                  <a:pos x="8" y="16"/>
                </a:cxn>
                <a:cxn ang="0">
                  <a:pos x="10" y="16"/>
                </a:cxn>
                <a:cxn ang="0">
                  <a:pos x="10" y="16"/>
                </a:cxn>
                <a:cxn ang="0">
                  <a:pos x="12" y="16"/>
                </a:cxn>
                <a:cxn ang="0">
                  <a:pos x="12" y="16"/>
                </a:cxn>
                <a:cxn ang="0">
                  <a:pos x="14" y="20"/>
                </a:cxn>
                <a:cxn ang="0">
                  <a:pos x="14" y="20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0" y="24"/>
                </a:cxn>
                <a:cxn ang="0">
                  <a:pos x="10" y="24"/>
                </a:cxn>
                <a:cxn ang="0">
                  <a:pos x="8" y="24"/>
                </a:cxn>
                <a:cxn ang="0">
                  <a:pos x="8" y="24"/>
                </a:cxn>
                <a:cxn ang="0">
                  <a:pos x="6" y="20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4" y="28"/>
                </a:cxn>
                <a:cxn ang="0">
                  <a:pos x="6" y="28"/>
                </a:cxn>
                <a:cxn ang="0">
                  <a:pos x="10" y="30"/>
                </a:cxn>
                <a:cxn ang="0">
                  <a:pos x="10" y="30"/>
                </a:cxn>
                <a:cxn ang="0">
                  <a:pos x="14" y="28"/>
                </a:cxn>
                <a:cxn ang="0">
                  <a:pos x="16" y="26"/>
                </a:cxn>
                <a:cxn ang="0">
                  <a:pos x="16" y="26"/>
                </a:cxn>
                <a:cxn ang="0">
                  <a:pos x="18" y="24"/>
                </a:cxn>
                <a:cxn ang="0">
                  <a:pos x="20" y="20"/>
                </a:cxn>
                <a:cxn ang="0">
                  <a:pos x="20" y="20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4" y="14"/>
                </a:cxn>
                <a:cxn ang="0">
                  <a:pos x="14" y="14"/>
                </a:cxn>
              </a:cxnLst>
              <a:rect l="0" t="0" r="r" b="b"/>
              <a:pathLst>
                <a:path w="20" h="30">
                  <a:moveTo>
                    <a:pt x="14" y="14"/>
                  </a:moveTo>
                  <a:lnTo>
                    <a:pt x="14" y="14"/>
                  </a:lnTo>
                  <a:lnTo>
                    <a:pt x="16" y="10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4" y="14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0" name="Freeform 1062"/>
            <p:cNvSpPr>
              <a:spLocks/>
            </p:cNvSpPr>
            <p:nvPr/>
          </p:nvSpPr>
          <p:spPr bwMode="auto">
            <a:xfrm>
              <a:off x="8199438" y="-1779588"/>
              <a:ext cx="38100" cy="69850"/>
            </a:xfrm>
            <a:custGeom>
              <a:avLst/>
              <a:gdLst/>
              <a:ahLst/>
              <a:cxnLst>
                <a:cxn ang="0">
                  <a:pos x="20" y="20"/>
                </a:cxn>
                <a:cxn ang="0">
                  <a:pos x="22" y="16"/>
                </a:cxn>
                <a:cxn ang="0">
                  <a:pos x="24" y="12"/>
                </a:cxn>
                <a:cxn ang="0">
                  <a:pos x="20" y="4"/>
                </a:cxn>
                <a:cxn ang="0">
                  <a:pos x="16" y="2"/>
                </a:cxn>
                <a:cxn ang="0">
                  <a:pos x="10" y="0"/>
                </a:cxn>
                <a:cxn ang="0">
                  <a:pos x="2" y="2"/>
                </a:cxn>
                <a:cxn ang="0">
                  <a:pos x="0" y="6"/>
                </a:cxn>
                <a:cxn ang="0">
                  <a:pos x="0" y="14"/>
                </a:cxn>
                <a:cxn ang="0">
                  <a:pos x="10" y="10"/>
                </a:cxn>
                <a:cxn ang="0">
                  <a:pos x="10" y="8"/>
                </a:cxn>
                <a:cxn ang="0">
                  <a:pos x="12" y="6"/>
                </a:cxn>
                <a:cxn ang="0">
                  <a:pos x="12" y="8"/>
                </a:cxn>
                <a:cxn ang="0">
                  <a:pos x="14" y="10"/>
                </a:cxn>
                <a:cxn ang="0">
                  <a:pos x="14" y="12"/>
                </a:cxn>
                <a:cxn ang="0">
                  <a:pos x="12" y="16"/>
                </a:cxn>
                <a:cxn ang="0">
                  <a:pos x="12" y="18"/>
                </a:cxn>
                <a:cxn ang="0">
                  <a:pos x="8" y="24"/>
                </a:cxn>
                <a:cxn ang="0">
                  <a:pos x="12" y="24"/>
                </a:cxn>
                <a:cxn ang="0">
                  <a:pos x="12" y="26"/>
                </a:cxn>
                <a:cxn ang="0">
                  <a:pos x="14" y="28"/>
                </a:cxn>
                <a:cxn ang="0">
                  <a:pos x="14" y="32"/>
                </a:cxn>
                <a:cxn ang="0">
                  <a:pos x="12" y="36"/>
                </a:cxn>
                <a:cxn ang="0">
                  <a:pos x="12" y="38"/>
                </a:cxn>
                <a:cxn ang="0">
                  <a:pos x="10" y="36"/>
                </a:cxn>
                <a:cxn ang="0">
                  <a:pos x="10" y="26"/>
                </a:cxn>
                <a:cxn ang="0">
                  <a:pos x="0" y="30"/>
                </a:cxn>
                <a:cxn ang="0">
                  <a:pos x="0" y="38"/>
                </a:cxn>
                <a:cxn ang="0">
                  <a:pos x="4" y="42"/>
                </a:cxn>
                <a:cxn ang="0">
                  <a:pos x="12" y="44"/>
                </a:cxn>
                <a:cxn ang="0">
                  <a:pos x="18" y="42"/>
                </a:cxn>
                <a:cxn ang="0">
                  <a:pos x="22" y="38"/>
                </a:cxn>
                <a:cxn ang="0">
                  <a:pos x="24" y="30"/>
                </a:cxn>
                <a:cxn ang="0">
                  <a:pos x="22" y="22"/>
                </a:cxn>
                <a:cxn ang="0">
                  <a:pos x="20" y="20"/>
                </a:cxn>
              </a:cxnLst>
              <a:rect l="0" t="0" r="r" b="b"/>
              <a:pathLst>
                <a:path w="24" h="44">
                  <a:moveTo>
                    <a:pt x="20" y="20"/>
                  </a:moveTo>
                  <a:lnTo>
                    <a:pt x="20" y="2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2" y="6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6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26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0" y="20"/>
                  </a:lnTo>
                  <a:lnTo>
                    <a:pt x="20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1" name="Freeform 1063"/>
            <p:cNvSpPr>
              <a:spLocks/>
            </p:cNvSpPr>
            <p:nvPr/>
          </p:nvSpPr>
          <p:spPr bwMode="auto">
            <a:xfrm>
              <a:off x="8345488" y="-1776413"/>
              <a:ext cx="952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4"/>
                </a:cxn>
                <a:cxn ang="0">
                  <a:pos x="24" y="44"/>
                </a:cxn>
                <a:cxn ang="0">
                  <a:pos x="36" y="44"/>
                </a:cxn>
                <a:cxn ang="0">
                  <a:pos x="36" y="24"/>
                </a:cxn>
                <a:cxn ang="0">
                  <a:pos x="46" y="24"/>
                </a:cxn>
                <a:cxn ang="0">
                  <a:pos x="46" y="44"/>
                </a:cxn>
                <a:cxn ang="0">
                  <a:pos x="46" y="44"/>
                </a:cxn>
                <a:cxn ang="0">
                  <a:pos x="60" y="44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0" y="2"/>
                </a:cxn>
                <a:cxn ang="0">
                  <a:pos x="0" y="44"/>
                </a:cxn>
              </a:cxnLst>
              <a:rect l="0" t="0" r="r" b="b"/>
              <a:pathLst>
                <a:path w="60" h="44">
                  <a:moveTo>
                    <a:pt x="0" y="44"/>
                  </a:move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36" y="44"/>
                  </a:lnTo>
                  <a:lnTo>
                    <a:pt x="36" y="24"/>
                  </a:lnTo>
                  <a:lnTo>
                    <a:pt x="46" y="2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60" y="44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0" y="2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2" name="Freeform 1064"/>
            <p:cNvSpPr>
              <a:spLocks/>
            </p:cNvSpPr>
            <p:nvPr/>
          </p:nvSpPr>
          <p:spPr bwMode="auto">
            <a:xfrm>
              <a:off x="845661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3" name="Freeform 1065"/>
            <p:cNvSpPr>
              <a:spLocks/>
            </p:cNvSpPr>
            <p:nvPr/>
          </p:nvSpPr>
          <p:spPr bwMode="auto">
            <a:xfrm>
              <a:off x="8494713" y="-1776413"/>
              <a:ext cx="57150" cy="69850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36" y="44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22" y="0"/>
                </a:cxn>
                <a:cxn ang="0">
                  <a:pos x="22" y="24"/>
                </a:cxn>
              </a:cxnLst>
              <a:rect l="0" t="0" r="r" b="b"/>
              <a:pathLst>
                <a:path w="36" h="44">
                  <a:moveTo>
                    <a:pt x="22" y="24"/>
                  </a:move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36" y="44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2" y="0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4" name="Freeform 1066"/>
            <p:cNvSpPr>
              <a:spLocks/>
            </p:cNvSpPr>
            <p:nvPr/>
          </p:nvSpPr>
          <p:spPr bwMode="auto">
            <a:xfrm>
              <a:off x="8567738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5" name="Freeform 1067"/>
            <p:cNvSpPr>
              <a:spLocks/>
            </p:cNvSpPr>
            <p:nvPr/>
          </p:nvSpPr>
          <p:spPr bwMode="auto">
            <a:xfrm>
              <a:off x="8624888" y="-1776413"/>
              <a:ext cx="73025" cy="698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24" y="24"/>
                </a:cxn>
                <a:cxn ang="0">
                  <a:pos x="24" y="24"/>
                </a:cxn>
                <a:cxn ang="0">
                  <a:pos x="24" y="0"/>
                </a:cxn>
                <a:cxn ang="0">
                  <a:pos x="24" y="0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0" y="24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34" y="44"/>
                </a:cxn>
                <a:cxn ang="0">
                  <a:pos x="34" y="44"/>
                </a:cxn>
                <a:cxn ang="0">
                  <a:pos x="34" y="2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34" y="0"/>
                </a:cxn>
                <a:cxn ang="0">
                  <a:pos x="34" y="0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46" h="44">
                  <a:moveTo>
                    <a:pt x="34" y="24"/>
                  </a:moveTo>
                  <a:lnTo>
                    <a:pt x="24" y="24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34" y="44"/>
                  </a:lnTo>
                  <a:lnTo>
                    <a:pt x="34" y="44"/>
                  </a:lnTo>
                  <a:lnTo>
                    <a:pt x="34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6" name="Freeform 1068"/>
            <p:cNvSpPr>
              <a:spLocks/>
            </p:cNvSpPr>
            <p:nvPr/>
          </p:nvSpPr>
          <p:spPr bwMode="auto">
            <a:xfrm>
              <a:off x="8605838" y="-1776413"/>
              <a:ext cx="19050" cy="38100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7" name="Freeform 1069"/>
            <p:cNvSpPr>
              <a:spLocks/>
            </p:cNvSpPr>
            <p:nvPr/>
          </p:nvSpPr>
          <p:spPr bwMode="auto">
            <a:xfrm>
              <a:off x="8716963" y="-1776413"/>
              <a:ext cx="19050" cy="3810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4"/>
                </a:cxn>
                <a:cxn ang="0">
                  <a:pos x="12" y="24"/>
                </a:cxn>
                <a:cxn ang="0">
                  <a:pos x="12" y="2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24"/>
                </a:cxn>
                <a:cxn ang="0">
                  <a:pos x="0" y="24"/>
                </a:cxn>
              </a:cxnLst>
              <a:rect l="0" t="0" r="r" b="b"/>
              <a:pathLst>
                <a:path w="12" h="24">
                  <a:moveTo>
                    <a:pt x="0" y="24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8" name="Freeform 1070"/>
            <p:cNvSpPr>
              <a:spLocks/>
            </p:cNvSpPr>
            <p:nvPr/>
          </p:nvSpPr>
          <p:spPr bwMode="auto">
            <a:xfrm>
              <a:off x="87518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59" name="Freeform 1071"/>
            <p:cNvSpPr>
              <a:spLocks/>
            </p:cNvSpPr>
            <p:nvPr/>
          </p:nvSpPr>
          <p:spPr bwMode="auto">
            <a:xfrm>
              <a:off x="87899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0" name="Freeform 1072"/>
            <p:cNvSpPr>
              <a:spLocks/>
            </p:cNvSpPr>
            <p:nvPr/>
          </p:nvSpPr>
          <p:spPr bwMode="auto">
            <a:xfrm>
              <a:off x="8828088" y="-1776413"/>
              <a:ext cx="190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44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44"/>
                </a:cxn>
                <a:cxn ang="0">
                  <a:pos x="0" y="44"/>
                </a:cxn>
              </a:cxnLst>
              <a:rect l="0" t="0" r="r" b="b"/>
              <a:pathLst>
                <a:path w="12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  <p:sp>
          <p:nvSpPr>
            <p:cNvPr id="761" name="Freeform 1073"/>
            <p:cNvSpPr>
              <a:spLocks/>
            </p:cNvSpPr>
            <p:nvPr/>
          </p:nvSpPr>
          <p:spPr bwMode="auto">
            <a:xfrm>
              <a:off x="8863013" y="-1776413"/>
              <a:ext cx="57150" cy="69850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0" y="44"/>
                </a:cxn>
                <a:cxn ang="0">
                  <a:pos x="12" y="44"/>
                </a:cxn>
                <a:cxn ang="0">
                  <a:pos x="12" y="24"/>
                </a:cxn>
                <a:cxn ang="0">
                  <a:pos x="24" y="24"/>
                </a:cxn>
                <a:cxn ang="0">
                  <a:pos x="24" y="42"/>
                </a:cxn>
                <a:cxn ang="0">
                  <a:pos x="36" y="42"/>
                </a:cxn>
                <a:cxn ang="0">
                  <a:pos x="36" y="0"/>
                </a:cxn>
                <a:cxn ang="0">
                  <a:pos x="36" y="0"/>
                </a:cxn>
                <a:cxn ang="0">
                  <a:pos x="0" y="0"/>
                </a:cxn>
                <a:cxn ang="0">
                  <a:pos x="0" y="44"/>
                </a:cxn>
              </a:cxnLst>
              <a:rect l="0" t="0" r="r" b="b"/>
              <a:pathLst>
                <a:path w="36" h="44">
                  <a:moveTo>
                    <a:pt x="0" y="44"/>
                  </a:moveTo>
                  <a:lnTo>
                    <a:pt x="0" y="44"/>
                  </a:lnTo>
                  <a:lnTo>
                    <a:pt x="12" y="44"/>
                  </a:lnTo>
                  <a:lnTo>
                    <a:pt x="12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36" y="4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da-DK">
                <a:ea typeface="ＭＳ Ｐゴシック" pitchFamily="-97" charset="-128"/>
              </a:endParaRPr>
            </a:p>
          </p:txBody>
        </p:sp>
      </p:grpSp>
      <p:sp>
        <p:nvSpPr>
          <p:cNvPr id="6178" name="Rectangle 448"/>
          <p:cNvSpPr>
            <a:spLocks noChangeArrowheads="1"/>
          </p:cNvSpPr>
          <p:nvPr/>
        </p:nvSpPr>
        <p:spPr bwMode="auto">
          <a:xfrm>
            <a:off x="6953185" y="3622675"/>
            <a:ext cx="17953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indent="-342900" defTabSz="914400"/>
            <a:r>
              <a:rPr lang="en-US" noProof="1" smtClean="0">
                <a:solidFill>
                  <a:schemeClr val="tx2"/>
                </a:solidFill>
                <a:latin typeface="Calibri" pitchFamily="-111" charset="0"/>
              </a:rPr>
              <a:t>~ 2020 onwards</a:t>
            </a:r>
            <a:endParaRPr lang="en-US" noProof="1">
              <a:solidFill>
                <a:schemeClr val="tx2"/>
              </a:solidFill>
              <a:latin typeface="Calibri" pitchFamily="-111" charset="0"/>
            </a:endParaRPr>
          </a:p>
        </p:txBody>
      </p:sp>
      <p:sp>
        <p:nvSpPr>
          <p:cNvPr id="413" name="Title 412"/>
          <p:cNvSpPr>
            <a:spLocks noGrp="1"/>
          </p:cNvSpPr>
          <p:nvPr>
            <p:ph type="title"/>
          </p:nvPr>
        </p:nvSpPr>
        <p:spPr>
          <a:xfrm>
            <a:off x="931582" y="142879"/>
            <a:ext cx="3919818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project time-line </a:t>
            </a:r>
            <a:endParaRPr lang="en-US" dirty="0"/>
          </a:p>
        </p:txBody>
      </p:sp>
      <p:pic>
        <p:nvPicPr>
          <p:cNvPr id="415" name="Picture 4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6362" y="5062558"/>
            <a:ext cx="1442203" cy="1209541"/>
          </a:xfrm>
          <a:prstGeom prst="rect">
            <a:avLst/>
          </a:prstGeom>
          <a:ln>
            <a:noFill/>
          </a:ln>
        </p:spPr>
      </p:pic>
      <p:sp>
        <p:nvSpPr>
          <p:cNvPr id="418" name="Rounded Rectangle 417"/>
          <p:cNvSpPr/>
          <p:nvPr/>
        </p:nvSpPr>
        <p:spPr>
          <a:xfrm>
            <a:off x="268448" y="1190240"/>
            <a:ext cx="1558459" cy="1134659"/>
          </a:xfrm>
          <a:prstGeom prst="roundRect">
            <a:avLst>
              <a:gd name="adj" fmla="val 10000"/>
            </a:avLst>
          </a:prstGeom>
          <a:blipFill rotWithShape="1">
            <a:blip r:embed="rId5"/>
            <a:stretch>
              <a:fillRect/>
            </a:stretch>
          </a:blipFill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19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3640" y="5609446"/>
            <a:ext cx="1470927" cy="1125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0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34567" y="5608324"/>
            <a:ext cx="1381110" cy="1120754"/>
          </a:xfrm>
          <a:prstGeom prst="rect">
            <a:avLst/>
          </a:prstGeom>
          <a:noFill/>
          <a:ln w="9525">
            <a:solidFill>
              <a:srgbClr val="000090"/>
            </a:solidFill>
            <a:miter lim="800000"/>
            <a:headEnd/>
            <a:tailEnd/>
          </a:ln>
        </p:spPr>
      </p:pic>
      <p:sp>
        <p:nvSpPr>
          <p:cNvPr id="280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85471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281" name="Picture 28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2244" y="220671"/>
            <a:ext cx="1691387" cy="91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509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 test and initial step for CLIC </a:t>
            </a:r>
            <a:endParaRPr lang="en-US" dirty="0"/>
          </a:p>
        </p:txBody>
      </p:sp>
      <p:pic>
        <p:nvPicPr>
          <p:cNvPr id="42" name="Picture 41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41" y="4314845"/>
            <a:ext cx="4505960" cy="20837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" y="1004892"/>
            <a:ext cx="6362700" cy="309811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13300" y="3997344"/>
            <a:ext cx="433069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Objectives beyond 2016: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Final components at some scale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Full currents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Needed for initial phase of project (receptions and conditioning of final modules before installation) </a:t>
            </a:r>
          </a:p>
          <a:p>
            <a:endParaRPr lang="en-US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Other users of such a facility ?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Expensive 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Calibri"/>
              </a:rPr>
              <a:t>wrt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 to current LC funding at CERN (~390 </a:t>
            </a:r>
            <a:r>
              <a:rPr lang="en-US" dirty="0" err="1" smtClean="0">
                <a:solidFill>
                  <a:srgbClr val="FF0000"/>
                </a:solidFill>
                <a:latin typeface="Calibri"/>
                <a:cs typeface="Calibri"/>
              </a:rPr>
              <a:t>MCHf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)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28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7500" y="876837"/>
            <a:ext cx="8610600" cy="51706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Drive beam (TBA entrance)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	480	MeV	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err="1" smtClean="0">
                <a:latin typeface="Calibri" pitchFamily="34" charset="0"/>
              </a:rPr>
              <a:t>Emittance</a:t>
            </a:r>
            <a:r>
              <a:rPr lang="en-US" sz="1200" dirty="0" smtClean="0">
                <a:latin typeface="Calibri" pitchFamily="34" charset="0"/>
              </a:rPr>
              <a:t>, norm.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</a:t>
            </a:r>
            <a:r>
              <a:rPr lang="en-US" sz="1200" dirty="0" smtClean="0">
                <a:latin typeface="Calibri"/>
              </a:rPr>
              <a:t> ≤ 150	um</a:t>
            </a:r>
            <a:endParaRPr lang="en-US" sz="1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 spread,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~ 1 %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length,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1	mm	(3.6 </a:t>
            </a:r>
            <a:r>
              <a:rPr lang="en-US" sz="1200" dirty="0" err="1" smtClean="0">
                <a:latin typeface="Calibri" pitchFamily="34" charset="0"/>
              </a:rPr>
              <a:t>ps</a:t>
            </a:r>
            <a:r>
              <a:rPr lang="en-US" sz="1200" dirty="0" smtClean="0">
                <a:latin typeface="Calibri" pitchFamily="34" charset="0"/>
              </a:rPr>
              <a:t>)	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charge	8.4 	</a:t>
            </a:r>
            <a:r>
              <a:rPr lang="en-US" sz="1200" dirty="0" err="1" smtClean="0">
                <a:latin typeface="Calibri" pitchFamily="34" charset="0"/>
              </a:rPr>
              <a:t>nC</a:t>
            </a:r>
            <a:r>
              <a:rPr lang="en-US" sz="1200" dirty="0" smtClean="0">
                <a:latin typeface="Calibri" pitchFamily="34" charset="0"/>
              </a:rPr>
              <a:t>	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Current	101	A	(4.2 A in DBA)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length	244 	ns	(~ 6 us in DBA, option for full pulse length – 140 us)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Rep. Rate	50	Hz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endParaRPr lang="en-US" sz="1600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Probe beam (end of TBA)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	6.5 – 6.75	</a:t>
            </a:r>
            <a:r>
              <a:rPr lang="en-US" sz="1200" dirty="0" err="1" smtClean="0">
                <a:latin typeface="Calibri" pitchFamily="34" charset="0"/>
              </a:rPr>
              <a:t>GeV</a:t>
            </a:r>
            <a:r>
              <a:rPr lang="en-US" sz="1200" dirty="0" smtClean="0">
                <a:latin typeface="Calibri" pitchFamily="34" charset="0"/>
              </a:rPr>
              <a:t>	(250 to 500  MeV injector exit, 6.25 GeV acceleration)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err="1" smtClean="0">
                <a:latin typeface="Calibri" pitchFamily="34" charset="0"/>
              </a:rPr>
              <a:t>Emittance</a:t>
            </a:r>
            <a:r>
              <a:rPr lang="en-US" sz="1200" dirty="0" smtClean="0">
                <a:latin typeface="Calibri" pitchFamily="34" charset="0"/>
              </a:rPr>
              <a:t>, norm.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</a:t>
            </a:r>
            <a:r>
              <a:rPr lang="en-US" sz="1200" dirty="0" smtClean="0">
                <a:latin typeface="Calibri"/>
              </a:rPr>
              <a:t>1 –</a:t>
            </a:r>
            <a:r>
              <a:rPr lang="en-US" sz="1200" dirty="0" smtClean="0">
                <a:latin typeface="Calibri" pitchFamily="34" charset="0"/>
              </a:rPr>
              <a:t> 20 	um 	(both horizontal and vertical)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Energy spread,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 0.1 – 1  %</a:t>
            </a:r>
            <a:endParaRPr lang="en-US" sz="1200" baseline="300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length, </a:t>
            </a:r>
            <a:r>
              <a:rPr lang="en-US" sz="1200" dirty="0" err="1" smtClean="0">
                <a:latin typeface="Calibri" pitchFamily="34" charset="0"/>
              </a:rPr>
              <a:t>rms</a:t>
            </a:r>
            <a:r>
              <a:rPr lang="en-US" sz="1200" dirty="0" smtClean="0">
                <a:latin typeface="Calibri" pitchFamily="34" charset="0"/>
              </a:rPr>
              <a:t>	~ 0.5	mm	(1.8 </a:t>
            </a:r>
            <a:r>
              <a:rPr lang="en-US" sz="1200" dirty="0" err="1" smtClean="0">
                <a:latin typeface="Calibri" pitchFamily="34" charset="0"/>
              </a:rPr>
              <a:t>ps</a:t>
            </a:r>
            <a:r>
              <a:rPr lang="en-US" sz="1200" dirty="0" smtClean="0">
                <a:latin typeface="Calibri" pitchFamily="34" charset="0"/>
              </a:rPr>
              <a:t> – may changed by adding a bunch compressor)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Bunch charge	0.2 - 1	</a:t>
            </a:r>
            <a:r>
              <a:rPr lang="en-US" sz="1200" dirty="0" err="1" smtClean="0">
                <a:latin typeface="Calibri" pitchFamily="34" charset="0"/>
              </a:rPr>
              <a:t>nC</a:t>
            </a:r>
            <a:endParaRPr lang="en-US" sz="1200" dirty="0" smtClean="0">
              <a:latin typeface="Calibri" pitchFamily="34" charset="0"/>
            </a:endParaRP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Current	0.4 – 2  	A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Pulse length	up to 156 ns		(possibility of single bunch)</a:t>
            </a:r>
          </a:p>
          <a:p>
            <a:pPr>
              <a:spcAft>
                <a:spcPts val="600"/>
              </a:spcAft>
              <a:tabLst>
                <a:tab pos="2774950" algn="l"/>
                <a:tab pos="3762375" algn="l"/>
                <a:tab pos="4487863" algn="l"/>
              </a:tabLst>
            </a:pPr>
            <a:r>
              <a:rPr lang="en-US" sz="1200" dirty="0" smtClean="0">
                <a:latin typeface="Calibri" pitchFamily="34" charset="0"/>
              </a:rPr>
              <a:t>Rep. Rate	up to 50	Hz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Tentative beam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187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623" y="12760"/>
            <a:ext cx="10139741" cy="7035739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67500" y="4000500"/>
            <a:ext cx="3366718" cy="236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clic-profile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6140"/>
            <a:ext cx="3010161" cy="201696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FAA5BBC-A80E-B143-9FDB-149ED2838ED2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4483100"/>
            <a:ext cx="3010160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Tunnel implementations (laser straight)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80200" y="6384809"/>
            <a:ext cx="3692956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Arial Narrow"/>
              </a:rPr>
              <a:t>Central MDI &amp; Interaction Region</a:t>
            </a:r>
            <a:endParaRPr lang="en-US" sz="2000" b="1" dirty="0">
              <a:solidFill>
                <a:srgbClr val="000000"/>
              </a:solidFill>
              <a:latin typeface="Arial Narrow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474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0932" y="102011"/>
            <a:ext cx="8229600" cy="618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Figure extracted from Bagger’s talk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50" y="797643"/>
            <a:ext cx="8298439" cy="622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8261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31822"/>
            <a:ext cx="7566923" cy="793678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LC global organization issues for CERN</a:t>
            </a:r>
            <a:br>
              <a:rPr lang="en-US" sz="3200" dirty="0" smtClean="0"/>
            </a:br>
            <a:r>
              <a:rPr lang="en-US" sz="2200" dirty="0" smtClean="0">
                <a:solidFill>
                  <a:srgbClr val="3366FF"/>
                </a:solidFill>
              </a:rPr>
              <a:t>(in blue the more difficult ones) </a:t>
            </a:r>
            <a:endParaRPr lang="en-US" sz="4000" dirty="0">
              <a:solidFill>
                <a:srgbClr val="3366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CLIC Coll. Board – “no problem”, continue as before </a:t>
            </a:r>
          </a:p>
          <a:p>
            <a:pPr lvl="1"/>
            <a:r>
              <a:rPr lang="en-US" sz="1400" dirty="0" smtClean="0"/>
              <a:t>As for LHC experiments (RRB and CB are separate bodies with limited overlap)</a:t>
            </a:r>
          </a:p>
          <a:p>
            <a:r>
              <a:rPr lang="en-US" sz="1800" dirty="0" smtClean="0">
                <a:solidFill>
                  <a:srgbClr val="3366FF"/>
                </a:solidFill>
              </a:rPr>
              <a:t>Representation in the LCB (to be discussed between ICFA, ECFA, Council, other relevant bodies elsewhere).  </a:t>
            </a:r>
          </a:p>
          <a:p>
            <a:pPr lvl="1"/>
            <a:r>
              <a:rPr lang="en-US" sz="1400" dirty="0" smtClean="0">
                <a:solidFill>
                  <a:srgbClr val="3366FF"/>
                </a:solidFill>
              </a:rPr>
              <a:t>In Europe: have had feedback from some European CB members that representation should be suggested or endorsed by Council ?  </a:t>
            </a:r>
            <a:endParaRPr lang="en-US" sz="1400" dirty="0">
              <a:solidFill>
                <a:srgbClr val="3366FF"/>
              </a:solidFill>
            </a:endParaRPr>
          </a:p>
          <a:p>
            <a:pPr lvl="1"/>
            <a:r>
              <a:rPr lang="en-US" sz="1400" dirty="0" smtClean="0">
                <a:solidFill>
                  <a:srgbClr val="3366FF"/>
                </a:solidFill>
              </a:rPr>
              <a:t>Or at Strategy Secretariat level, being reported to Council ? </a:t>
            </a:r>
          </a:p>
          <a:p>
            <a:r>
              <a:rPr lang="en-US" sz="1800" dirty="0" smtClean="0"/>
              <a:t>Representation in LC “Directorate” – CLIC spokesperson or LC study leader, decide later </a:t>
            </a:r>
          </a:p>
          <a:p>
            <a:r>
              <a:rPr lang="en-US" sz="1800" dirty="0" smtClean="0"/>
              <a:t>Work on strengthening the combined working group (several can be CERN lead) </a:t>
            </a:r>
          </a:p>
          <a:p>
            <a:r>
              <a:rPr lang="en-US" sz="1800" dirty="0" smtClean="0"/>
              <a:t>ILC SC work (very limited – but follow (CERN as European hub, or Grab cavity work .. </a:t>
            </a:r>
            <a:r>
              <a:rPr lang="en-US" sz="1800" dirty="0"/>
              <a:t>o</a:t>
            </a:r>
            <a:r>
              <a:rPr lang="en-US" sz="1800" dirty="0" smtClean="0"/>
              <a:t>thers ) </a:t>
            </a:r>
          </a:p>
          <a:p>
            <a:r>
              <a:rPr lang="en-US" sz="1800" dirty="0" smtClean="0">
                <a:solidFill>
                  <a:srgbClr val="3366FF"/>
                </a:solidFill>
              </a:rPr>
              <a:t>Organization of Detector and Physics (including WWS) </a:t>
            </a:r>
          </a:p>
          <a:p>
            <a:pPr lvl="1"/>
            <a:r>
              <a:rPr lang="en-US" sz="1400" dirty="0" smtClean="0">
                <a:solidFill>
                  <a:srgbClr val="3366FF"/>
                </a:solidFill>
              </a:rPr>
              <a:t>Detector concepts, R&amp;D, CDRs and TDRs, physics studies </a:t>
            </a:r>
          </a:p>
          <a:p>
            <a:pPr lvl="1"/>
            <a:r>
              <a:rPr lang="en-US" sz="1400" dirty="0" smtClean="0">
                <a:solidFill>
                  <a:srgbClr val="3366FF"/>
                </a:solidFill>
              </a:rPr>
              <a:t>Assume/insist on containing the entire community </a:t>
            </a:r>
          </a:p>
          <a:p>
            <a:pPr lvl="1"/>
            <a:r>
              <a:rPr lang="en-US" sz="1400" dirty="0" smtClean="0">
                <a:solidFill>
                  <a:srgbClr val="3366FF"/>
                </a:solidFill>
              </a:rPr>
              <a:t>Leadership of this “box” ?</a:t>
            </a:r>
          </a:p>
          <a:p>
            <a:pPr lvl="1"/>
            <a:r>
              <a:rPr lang="en-US" sz="1400" dirty="0" smtClean="0">
                <a:solidFill>
                  <a:srgbClr val="3366FF"/>
                </a:solidFill>
              </a:rPr>
              <a:t>Institute representation </a:t>
            </a:r>
          </a:p>
          <a:p>
            <a:pPr lvl="1"/>
            <a:endParaRPr lang="en-US" sz="1400" dirty="0">
              <a:solidFill>
                <a:srgbClr val="3366FF"/>
              </a:solidFill>
            </a:endParaRPr>
          </a:p>
          <a:p>
            <a:r>
              <a:rPr lang="en-US" sz="1800" dirty="0" smtClean="0">
                <a:solidFill>
                  <a:srgbClr val="000000"/>
                </a:solidFill>
              </a:rPr>
              <a:t>Should note that the new LC organization is not in contradiction with the Council Paper on Global Projects (hosted by CERN or elsewhere) </a:t>
            </a:r>
          </a:p>
          <a:p>
            <a:pPr lvl="1"/>
            <a:r>
              <a:rPr lang="en-US" sz="1400" dirty="0" smtClean="0">
                <a:solidFill>
                  <a:srgbClr val="000000"/>
                </a:solidFill>
              </a:rPr>
              <a:t>with some extrapolations to the future  </a:t>
            </a:r>
          </a:p>
          <a:p>
            <a:pPr marL="457200" lvl="1" indent="0">
              <a:buNone/>
            </a:pP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9212111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9300" y="734218"/>
            <a:ext cx="3871571" cy="5196682"/>
          </a:xfrm>
          <a:noFill/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400" dirty="0" smtClean="0">
                <a:solidFill>
                  <a:srgbClr val="3366FF"/>
                </a:solidFill>
              </a:rPr>
              <a:t>Plans </a:t>
            </a:r>
            <a:r>
              <a:rPr lang="en-US" sz="1400" dirty="0">
                <a:solidFill>
                  <a:srgbClr val="3366FF"/>
                </a:solidFill>
              </a:rPr>
              <a:t>2016-2020(2) require more resources (CLIC zero face value is </a:t>
            </a:r>
            <a:r>
              <a:rPr lang="en-US" sz="1400" dirty="0" smtClean="0">
                <a:solidFill>
                  <a:srgbClr val="3366FF"/>
                </a:solidFill>
              </a:rPr>
              <a:t>~390 </a:t>
            </a:r>
            <a:r>
              <a:rPr lang="en-US" sz="1400" dirty="0">
                <a:solidFill>
                  <a:srgbClr val="3366FF"/>
                </a:solidFill>
              </a:rPr>
              <a:t>MCHF) </a:t>
            </a:r>
          </a:p>
          <a:p>
            <a:pPr lvl="1"/>
            <a:r>
              <a:rPr lang="en-US" sz="1400" dirty="0">
                <a:solidFill>
                  <a:srgbClr val="3366FF"/>
                </a:solidFill>
              </a:rPr>
              <a:t>Relatively easy to plan in isolation but uncertainties from LC international development, and other possible priorities for </a:t>
            </a:r>
            <a:r>
              <a:rPr lang="en-US" sz="1400" dirty="0" smtClean="0">
                <a:solidFill>
                  <a:srgbClr val="3366FF"/>
                </a:solidFill>
              </a:rPr>
              <a:t>CERN</a:t>
            </a:r>
          </a:p>
          <a:p>
            <a:pPr lvl="1"/>
            <a:r>
              <a:rPr lang="en-US" sz="1400" dirty="0" smtClean="0">
                <a:solidFill>
                  <a:srgbClr val="3366FF"/>
                </a:solidFill>
              </a:rPr>
              <a:t>Significantly more work is needed to define an optimal </a:t>
            </a:r>
            <a:r>
              <a:rPr lang="en-US" sz="1400" dirty="0" err="1" smtClean="0">
                <a:solidFill>
                  <a:srgbClr val="3366FF"/>
                </a:solidFill>
              </a:rPr>
              <a:t>programme</a:t>
            </a:r>
            <a:r>
              <a:rPr lang="en-US" sz="1400" dirty="0" smtClean="0">
                <a:solidFill>
                  <a:srgbClr val="3366FF"/>
                </a:solidFill>
              </a:rPr>
              <a:t> beyond the one now covering to 2016 (examples: review CLIC zero scope, possible other uses of the facility, other key tests – at CERN or elsewhere)  </a:t>
            </a:r>
          </a:p>
          <a:p>
            <a:r>
              <a:rPr lang="en-US" sz="1400" dirty="0"/>
              <a:t>We can integrate into the future LC </a:t>
            </a:r>
            <a:r>
              <a:rPr lang="en-US" sz="1400" dirty="0" smtClean="0"/>
              <a:t>organization </a:t>
            </a:r>
            <a:r>
              <a:rPr lang="en-US" sz="1400" dirty="0"/>
              <a:t>(in agreement with CERN Council documents for global projects) </a:t>
            </a:r>
          </a:p>
          <a:p>
            <a:pPr lvl="1"/>
            <a:r>
              <a:rPr lang="en-US" sz="1400" dirty="0">
                <a:solidFill>
                  <a:srgbClr val="3366FF"/>
                </a:solidFill>
              </a:rPr>
              <a:t>W</a:t>
            </a:r>
            <a:r>
              <a:rPr lang="en-US" sz="1400" dirty="0" smtClean="0">
                <a:solidFill>
                  <a:srgbClr val="3366FF"/>
                </a:solidFill>
              </a:rPr>
              <a:t>ith </a:t>
            </a:r>
            <a:r>
              <a:rPr lang="en-US" sz="1400" dirty="0">
                <a:solidFill>
                  <a:srgbClr val="3366FF"/>
                </a:solidFill>
              </a:rPr>
              <a:t>some challenges in some </a:t>
            </a:r>
            <a:r>
              <a:rPr lang="en-US" sz="1400" dirty="0" smtClean="0">
                <a:solidFill>
                  <a:srgbClr val="3366FF"/>
                </a:solidFill>
              </a:rPr>
              <a:t>areas as indicated (European position should be better defined – but not always a clear opinion)  </a:t>
            </a:r>
            <a:endParaRPr lang="en-US" sz="1400" dirty="0">
              <a:solidFill>
                <a:srgbClr val="3366FF"/>
              </a:solidFill>
            </a:endParaRPr>
          </a:p>
          <a:p>
            <a:pPr marL="457200" lvl="1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98519" y="732094"/>
            <a:ext cx="3557581" cy="39703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55600" indent="-355600">
              <a:buFont typeface="Arial"/>
              <a:buChar char="•"/>
            </a:pPr>
            <a:r>
              <a:rPr lang="en-US" sz="1400" dirty="0"/>
              <a:t>Technical progress on accelerator and detectors good (CDRs will be substantial documents</a:t>
            </a:r>
            <a:r>
              <a:rPr lang="en-US" sz="1400" dirty="0" smtClean="0"/>
              <a:t>)</a:t>
            </a:r>
          </a:p>
          <a:p>
            <a:pPr marL="355600" indent="-355600">
              <a:buFont typeface="Arial"/>
              <a:buChar char="•"/>
            </a:pPr>
            <a:r>
              <a:rPr lang="en-US" sz="1400" dirty="0" smtClean="0"/>
              <a:t>ILC </a:t>
            </a:r>
            <a:r>
              <a:rPr lang="en-US" sz="1400" dirty="0"/>
              <a:t>TDRs/DBSs will also be done with CERN involvement (see later) </a:t>
            </a:r>
          </a:p>
          <a:p>
            <a:pPr marL="355600" indent="-355600">
              <a:buFont typeface="Arial"/>
              <a:buChar char="•"/>
            </a:pPr>
            <a:r>
              <a:rPr lang="en-US" sz="1400" dirty="0"/>
              <a:t>Plans for 2012-16 well underway for CLIC, and organization also ok (with some challenges) </a:t>
            </a:r>
          </a:p>
          <a:p>
            <a:pPr marL="622300" lvl="2" indent="-165100">
              <a:buFont typeface="Arial"/>
              <a:buChar char="•"/>
            </a:pPr>
            <a:r>
              <a:rPr lang="en-US" sz="1400" dirty="0"/>
              <a:t>Inside CERN and with collaborators (not obvious balance) </a:t>
            </a:r>
          </a:p>
          <a:p>
            <a:pPr marL="622300" lvl="2" indent="-165100">
              <a:buFont typeface="Arial"/>
              <a:buChar char="•"/>
            </a:pPr>
            <a:r>
              <a:rPr lang="en-US" sz="1400" dirty="0"/>
              <a:t>For accelerator (collaboration) and detectors &amp; physics (less formal document and organization with set of institutes), with common Steering Group  </a:t>
            </a:r>
          </a:p>
          <a:p>
            <a:pPr marL="622300" lvl="2" indent="-165100">
              <a:buFont typeface="Arial"/>
              <a:buChar char="•"/>
            </a:pPr>
            <a:r>
              <a:rPr lang="en-US" sz="1400" dirty="0">
                <a:solidFill>
                  <a:srgbClr val="3366FF"/>
                </a:solidFill>
              </a:rPr>
              <a:t>Visibility at strategy/council level would help (in particular collaborators</a:t>
            </a:r>
            <a:r>
              <a:rPr lang="en-US" sz="1400" dirty="0" smtClean="0">
                <a:solidFill>
                  <a:srgbClr val="3366FF"/>
                </a:solidFill>
              </a:rPr>
              <a:t>)</a:t>
            </a:r>
            <a:endParaRPr lang="en-US" sz="1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9001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for the strategy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30200" y="605094"/>
            <a:ext cx="8534400" cy="5859206"/>
          </a:xfrm>
        </p:spPr>
        <p:txBody>
          <a:bodyPr>
            <a:noAutofit/>
          </a:bodyPr>
          <a:lstStyle/>
          <a:p>
            <a:r>
              <a:rPr lang="en-US" sz="1600" dirty="0" smtClean="0"/>
              <a:t>What is needed to conserve a leading European role in a future LC project (purely my view):</a:t>
            </a:r>
          </a:p>
          <a:p>
            <a:pPr lvl="1"/>
            <a:r>
              <a:rPr lang="en-US" sz="1400" dirty="0" smtClean="0"/>
              <a:t>Funding at MTP level as a minimum for next phase + “moral” boost to potential collaborators in the next 2-4 years (flag in Strategy/Council as strategically important) …. but have clear potential to involve collaborators better and improve project substantially with more resources </a:t>
            </a:r>
          </a:p>
          <a:p>
            <a:pPr lvl="1"/>
            <a:r>
              <a:rPr lang="en-US" sz="1400" dirty="0" smtClean="0"/>
              <a:t>Planning beyond 2016 at an increased level (at CERN and partners), with four elements:  </a:t>
            </a:r>
            <a:endParaRPr lang="en-US" sz="1400" dirty="0"/>
          </a:p>
          <a:p>
            <a:pPr marL="1257300" lvl="2" indent="-342900">
              <a:buAutoNum type="alphaLcParenR"/>
            </a:pPr>
            <a:r>
              <a:rPr lang="en-US" sz="1400" dirty="0" smtClean="0"/>
              <a:t>CLIC larger </a:t>
            </a:r>
            <a:r>
              <a:rPr lang="en-US" sz="1400" dirty="0" err="1" smtClean="0"/>
              <a:t>systemtest</a:t>
            </a:r>
            <a:r>
              <a:rPr lang="en-US" sz="1400" dirty="0" smtClean="0"/>
              <a:t>(s)</a:t>
            </a:r>
          </a:p>
          <a:p>
            <a:pPr marL="1257300" lvl="2" indent="-342900">
              <a:buAutoNum type="alphaLcParenR"/>
            </a:pPr>
            <a:r>
              <a:rPr lang="en-US" sz="1400" dirty="0" smtClean="0"/>
              <a:t>ILC hub at CERN – prepare/study </a:t>
            </a:r>
          </a:p>
          <a:p>
            <a:pPr marL="1257300" lvl="2" indent="-342900">
              <a:buAutoNum type="alphaLcParenR"/>
            </a:pPr>
            <a:r>
              <a:rPr lang="en-US" sz="1400" dirty="0" smtClean="0"/>
              <a:t>Lead European LC Detector and Physics activities (establish much better links to HL and HE LHC physics studies and strengthen all)</a:t>
            </a:r>
          </a:p>
          <a:p>
            <a:pPr marL="1257300" lvl="2" indent="-342900">
              <a:buAutoNum type="alphaLcParenR"/>
            </a:pPr>
            <a:r>
              <a:rPr lang="en-US" sz="1400" dirty="0" smtClean="0"/>
              <a:t>Increased strategic involvement by Council (read CERN management/strategy secretariat) in the European LC activities (it </a:t>
            </a:r>
            <a:r>
              <a:rPr lang="en-US" sz="1400" dirty="0" smtClean="0"/>
              <a:t>is now </a:t>
            </a:r>
            <a:r>
              <a:rPr lang="en-US" sz="1400" dirty="0" smtClean="0"/>
              <a:t>beyond RECFAs role)  </a:t>
            </a:r>
          </a:p>
          <a:p>
            <a:pPr marL="400050"/>
            <a:r>
              <a:rPr lang="en-US" sz="1800" dirty="0" smtClean="0"/>
              <a:t>Results: </a:t>
            </a:r>
          </a:p>
          <a:p>
            <a:pPr marL="800100" lvl="1"/>
            <a:r>
              <a:rPr lang="en-US" sz="1400" dirty="0" smtClean="0"/>
              <a:t>Keep the LC options open the next 5-7 years at </a:t>
            </a:r>
            <a:r>
              <a:rPr lang="en-US" sz="1400" dirty="0" smtClean="0"/>
              <a:t>least if needed, it </a:t>
            </a:r>
            <a:r>
              <a:rPr lang="en-US" sz="1400" dirty="0" smtClean="0"/>
              <a:t>is an </a:t>
            </a:r>
            <a:r>
              <a:rPr lang="en-US" sz="1400" dirty="0" smtClean="0"/>
              <a:t>ambitious </a:t>
            </a:r>
            <a:r>
              <a:rPr lang="en-US" sz="1400" dirty="0" err="1" smtClean="0"/>
              <a:t>programme</a:t>
            </a:r>
            <a:r>
              <a:rPr lang="en-US" sz="1400" dirty="0" smtClean="0"/>
              <a:t> that attract partners (existing and new) inside the CERN </a:t>
            </a:r>
            <a:r>
              <a:rPr lang="en-US" sz="1400" dirty="0" err="1" smtClean="0"/>
              <a:t>organisation</a:t>
            </a:r>
            <a:r>
              <a:rPr lang="en-US" sz="1400" dirty="0" smtClean="0"/>
              <a:t> and outside, we conserve the CLIC development (at least in this period and with </a:t>
            </a:r>
            <a:r>
              <a:rPr lang="en-US" sz="1400" dirty="0" smtClean="0"/>
              <a:t>a planned </a:t>
            </a:r>
            <a:r>
              <a:rPr lang="en-US" sz="1400" dirty="0" smtClean="0"/>
              <a:t>next </a:t>
            </a:r>
            <a:r>
              <a:rPr lang="en-US" sz="1400" dirty="0" smtClean="0"/>
              <a:t>phase), we conserve/improv</a:t>
            </a:r>
            <a:r>
              <a:rPr lang="en-US" sz="1400" dirty="0" smtClean="0"/>
              <a:t>e physics/detector studies for our future </a:t>
            </a:r>
            <a:r>
              <a:rPr lang="en-US" sz="1400" dirty="0" err="1" smtClean="0"/>
              <a:t>programme</a:t>
            </a:r>
            <a:r>
              <a:rPr lang="en-US" sz="1400" dirty="0" smtClean="0"/>
              <a:t>, </a:t>
            </a:r>
            <a:r>
              <a:rPr lang="en-US" sz="1400" dirty="0" smtClean="0"/>
              <a:t>and </a:t>
            </a:r>
            <a:r>
              <a:rPr lang="en-US" sz="1400" dirty="0" smtClean="0"/>
              <a:t>will allow </a:t>
            </a:r>
            <a:r>
              <a:rPr lang="en-US" sz="1400" dirty="0" smtClean="0"/>
              <a:t>us to react to international LC developments and LHC physics at the right time (</a:t>
            </a:r>
            <a:r>
              <a:rPr lang="en-US" sz="1400" dirty="0" smtClean="0"/>
              <a:t>hosting </a:t>
            </a:r>
            <a:r>
              <a:rPr lang="en-US" sz="1400" dirty="0" smtClean="0"/>
              <a:t>a LC or participating or none of them)   </a:t>
            </a:r>
            <a:endParaRPr lang="en-US" sz="1400" dirty="0" smtClean="0"/>
          </a:p>
          <a:p>
            <a:pPr marL="400050"/>
            <a:r>
              <a:rPr lang="en-US" sz="1800" dirty="0" smtClean="0"/>
              <a:t>Perspective (at stake): </a:t>
            </a:r>
          </a:p>
          <a:p>
            <a:pPr lvl="1"/>
            <a:r>
              <a:rPr lang="en-US" sz="1400" dirty="0" smtClean="0"/>
              <a:t>A LC (CLIC certainly but also </a:t>
            </a:r>
            <a:r>
              <a:rPr lang="en-US" sz="1400" dirty="0" smtClean="0"/>
              <a:t>ILC) </a:t>
            </a:r>
            <a:r>
              <a:rPr lang="en-US" sz="1400" dirty="0" smtClean="0"/>
              <a:t>is likely to be the future </a:t>
            </a:r>
            <a:r>
              <a:rPr lang="en-US" sz="1400" dirty="0" smtClean="0"/>
              <a:t>“</a:t>
            </a:r>
            <a:r>
              <a:rPr lang="en-US" sz="1400" dirty="0" smtClean="0"/>
              <a:t>world</a:t>
            </a:r>
            <a:r>
              <a:rPr lang="en-US" sz="1400" dirty="0" smtClean="0"/>
              <a:t> </a:t>
            </a:r>
            <a:r>
              <a:rPr lang="en-US" sz="1400" dirty="0" smtClean="0"/>
              <a:t>machine” as LHC is today, provided LHC (including HL LHC) unveils some of the new physics believed to be within reach</a:t>
            </a:r>
          </a:p>
          <a:p>
            <a:pPr lvl="1"/>
            <a:r>
              <a:rPr lang="en-US" sz="1400" dirty="0"/>
              <a:t>I</a:t>
            </a:r>
            <a:r>
              <a:rPr lang="en-US" sz="1400" dirty="0" smtClean="0"/>
              <a:t>t will extend any labs </a:t>
            </a:r>
            <a:r>
              <a:rPr lang="en-US" sz="1400" dirty="0" err="1" smtClean="0"/>
              <a:t>programme</a:t>
            </a:r>
            <a:r>
              <a:rPr lang="en-US" sz="1400" dirty="0" smtClean="0"/>
              <a:t> </a:t>
            </a:r>
            <a:r>
              <a:rPr lang="en-US" sz="1400" dirty="0" smtClean="0"/>
              <a:t>(and certainly CERNs) VERY </a:t>
            </a:r>
            <a:r>
              <a:rPr lang="en-US" sz="1400" dirty="0" smtClean="0"/>
              <a:t>substantially in time and scope as </a:t>
            </a:r>
            <a:r>
              <a:rPr lang="en-US" sz="1400" dirty="0" smtClean="0"/>
              <a:t>an LC </a:t>
            </a:r>
            <a:r>
              <a:rPr lang="en-US" sz="1400" dirty="0" smtClean="0"/>
              <a:t> </a:t>
            </a:r>
            <a:r>
              <a:rPr lang="en-US" sz="1400" dirty="0" smtClean="0"/>
              <a:t>extendable in both length and acceleration technique/technology </a:t>
            </a:r>
          </a:p>
          <a:p>
            <a:pPr lvl="1"/>
            <a:r>
              <a:rPr lang="en-US" sz="1400" dirty="0" smtClean="0"/>
              <a:t>It can support a very large user community </a:t>
            </a:r>
            <a:r>
              <a:rPr lang="en-US" sz="1400" dirty="0" smtClean="0"/>
              <a:t>as its physics </a:t>
            </a:r>
            <a:r>
              <a:rPr lang="en-US" sz="1400" dirty="0" err="1" smtClean="0"/>
              <a:t>programme</a:t>
            </a:r>
            <a:r>
              <a:rPr lang="en-US" sz="1400" dirty="0" smtClean="0"/>
              <a:t> is wide</a:t>
            </a:r>
          </a:p>
          <a:p>
            <a:pPr lvl="1"/>
            <a:r>
              <a:rPr lang="en-US" sz="1400" dirty="0" err="1" smtClean="0"/>
              <a:t>HeLHC</a:t>
            </a:r>
            <a:r>
              <a:rPr lang="en-US" sz="1400" dirty="0" smtClean="0"/>
              <a:t> has some of the same potential but here CERN is “the host” so the short term strategy is easy </a:t>
            </a:r>
            <a:r>
              <a:rPr lang="en-US" sz="1400" dirty="0" smtClean="0"/>
              <a:t> </a:t>
            </a:r>
            <a:endParaRPr lang="en-US" sz="1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8304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38" y="142879"/>
            <a:ext cx="6659562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Input to Strategy currently planned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2794"/>
            <a:ext cx="8229600" cy="5114670"/>
          </a:xfrm>
        </p:spPr>
        <p:txBody>
          <a:bodyPr/>
          <a:lstStyle/>
          <a:p>
            <a:r>
              <a:rPr lang="en-US" sz="2000" dirty="0" smtClean="0"/>
              <a:t>Volume 3 (need a short version less than 15 pages) - will refer to volumes 1 and 2 of course </a:t>
            </a:r>
          </a:p>
          <a:p>
            <a:pPr lvl="1"/>
            <a:r>
              <a:rPr lang="en-US" sz="1600" dirty="0" smtClean="0"/>
              <a:t>Make case for what is needed short term (towards 2020 – next step beyond CTF3)</a:t>
            </a:r>
          </a:p>
          <a:p>
            <a:r>
              <a:rPr lang="en-US" sz="2000" dirty="0" smtClean="0"/>
              <a:t>Have agreement with ILC to provide a document with the physics case for a linear collider (international committee led by F. Le </a:t>
            </a:r>
            <a:r>
              <a:rPr lang="en-US" sz="2000" dirty="0" err="1" smtClean="0"/>
              <a:t>Diberder</a:t>
            </a:r>
            <a:r>
              <a:rPr lang="en-US" sz="2000" dirty="0" smtClean="0"/>
              <a:t>) </a:t>
            </a:r>
          </a:p>
          <a:p>
            <a:pPr lvl="1"/>
            <a:r>
              <a:rPr lang="en-US" sz="1600" dirty="0" smtClean="0"/>
              <a:t>agreed in ILCSC/IFCA meeting in Mumbai, discussed more in LCWS2011 in Granada </a:t>
            </a:r>
          </a:p>
          <a:p>
            <a:pPr lvl="1"/>
            <a:r>
              <a:rPr lang="en-US" sz="1600" dirty="0" smtClean="0"/>
              <a:t>James Wells CERN is in the committee 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 </a:t>
            </a:r>
            <a:r>
              <a:rPr lang="en-US" sz="2000" dirty="0" smtClean="0"/>
              <a:t>document about a low energy machine - klystron powered with CLIC type of structures (will not be a CLIC input but we </a:t>
            </a:r>
            <a:r>
              <a:rPr lang="en-US" sz="2000" dirty="0" smtClean="0"/>
              <a:t>could</a:t>
            </a:r>
            <a:r>
              <a:rPr lang="en-US" sz="2000" dirty="0" smtClean="0"/>
              <a:t> </a:t>
            </a:r>
            <a:r>
              <a:rPr lang="en-US" sz="2000" dirty="0" smtClean="0"/>
              <a:t>participate</a:t>
            </a:r>
            <a:r>
              <a:rPr lang="en-US" sz="2000" dirty="0" smtClean="0"/>
              <a:t>) … debated and not concluded in most recent CLIC Steerin</a:t>
            </a:r>
            <a:r>
              <a:rPr lang="en-US" sz="2000" dirty="0" smtClean="0"/>
              <a:t>g Committee </a:t>
            </a:r>
            <a:endParaRPr lang="en-US" sz="2000" dirty="0" smtClean="0"/>
          </a:p>
          <a:p>
            <a:r>
              <a:rPr lang="en-US" sz="2000" dirty="0" smtClean="0"/>
              <a:t>CERN will prepare </a:t>
            </a:r>
            <a:r>
              <a:rPr lang="en-US" sz="2000" dirty="0" smtClean="0"/>
              <a:t>documents </a:t>
            </a:r>
            <a:r>
              <a:rPr lang="en-US" sz="2000" dirty="0" smtClean="0"/>
              <a:t>about medical use of accelerators </a:t>
            </a:r>
            <a:r>
              <a:rPr lang="en-US" sz="2000" dirty="0" smtClean="0"/>
              <a:t>and general accelerator R&amp;D (</a:t>
            </a:r>
            <a:r>
              <a:rPr lang="en-US" sz="2000" dirty="0" smtClean="0"/>
              <a:t>input from us) </a:t>
            </a:r>
            <a:endParaRPr lang="en-US" sz="2000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12200" y="6521450"/>
            <a:ext cx="431800" cy="3397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14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-5080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Achieved Gradient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175500" y="1485900"/>
            <a:ext cx="1968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Measurements scaled according to</a:t>
            </a:r>
            <a:endParaRPr lang="en-US" sz="20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0" y="5070294"/>
          <a:ext cx="5969000" cy="1787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267"/>
                <a:gridCol w="1471533"/>
                <a:gridCol w="2235200"/>
              </a:tblGrid>
              <a:tr h="850524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Simple early</a:t>
                      </a:r>
                      <a:r>
                        <a:rPr lang="en-US" sz="1600" baseline="0" dirty="0" smtClean="0"/>
                        <a:t> design to get started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More efficient fully </a:t>
                      </a:r>
                      <a:r>
                        <a:rPr lang="en-US" sz="1600" dirty="0" err="1" smtClean="0"/>
                        <a:t>optimised</a:t>
                      </a:r>
                      <a:r>
                        <a:rPr lang="en-US" sz="1600" dirty="0" smtClean="0"/>
                        <a:t> structure</a:t>
                      </a:r>
                      <a:endParaRPr lang="en-US" sz="1600" dirty="0"/>
                    </a:p>
                  </a:txBody>
                  <a:tcPr/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No damping waveguides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T18</a:t>
                      </a:r>
                      <a:endParaRPr lang="en-US" sz="24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T24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6859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Damping waveguides 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accent5">
                              <a:lumMod val="60000"/>
                              <a:lumOff val="40000"/>
                            </a:schemeClr>
                          </a:solidFill>
                        </a:rPr>
                        <a:t>TD18</a:t>
                      </a:r>
                      <a:endParaRPr lang="en-US" sz="2400" dirty="0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rgbClr val="0000FF"/>
                          </a:solidFill>
                        </a:rPr>
                        <a:t>TD24</a:t>
                      </a:r>
                      <a:r>
                        <a:rPr lang="en-US" sz="2400" dirty="0" smtClean="0"/>
                        <a:t> = CLIC goal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622" y="2501563"/>
            <a:ext cx="1792378" cy="65514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770777" y="4934710"/>
            <a:ext cx="2210862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Unloaded 103MV/m</a:t>
            </a:r>
          </a:p>
          <a:p>
            <a:r>
              <a:rPr lang="en-US" dirty="0" smtClean="0"/>
              <a:t>Expected with beam loading 86-103 MV/</a:t>
            </a:r>
            <a:r>
              <a:rPr lang="en-US" dirty="0" err="1" smtClean="0"/>
              <a:t>m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933138" y="645449"/>
            <a:ext cx="2210862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Tests at KEK and SLAC</a:t>
            </a:r>
            <a:endParaRPr lang="en-US" dirty="0"/>
          </a:p>
        </p:txBody>
      </p:sp>
      <p:pic>
        <p:nvPicPr>
          <p:cNvPr id="28" name="Picture 27" descr="BDR_Graph_08_03_20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826" y="886749"/>
            <a:ext cx="6578574" cy="3997159"/>
          </a:xfrm>
          <a:prstGeom prst="rect">
            <a:avLst/>
          </a:prstGeom>
        </p:spPr>
      </p:pic>
      <p:cxnSp>
        <p:nvCxnSpPr>
          <p:cNvPr id="29" name="Straight Arrow Connector 28"/>
          <p:cNvCxnSpPr>
            <a:stCxn id="17" idx="1"/>
          </p:cNvCxnSpPr>
          <p:nvPr/>
        </p:nvCxnSpPr>
        <p:spPr>
          <a:xfrm rot="10800000">
            <a:off x="3875177" y="3388399"/>
            <a:ext cx="2895600" cy="2007976"/>
          </a:xfrm>
          <a:prstGeom prst="straightConnector1">
            <a:avLst/>
          </a:prstGeom>
          <a:ln w="508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ight Arrow 29"/>
          <p:cNvSpPr/>
          <p:nvPr/>
        </p:nvSpPr>
        <p:spPr>
          <a:xfrm>
            <a:off x="3875177" y="3644900"/>
            <a:ext cx="978408" cy="402510"/>
          </a:xfrm>
          <a:prstGeom prst="rightArrow">
            <a:avLst>
              <a:gd name="adj1" fmla="val 43795"/>
              <a:gd name="adj2" fmla="val 50000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nut 30"/>
          <p:cNvSpPr/>
          <p:nvPr/>
        </p:nvSpPr>
        <p:spPr>
          <a:xfrm>
            <a:off x="3417977" y="2928108"/>
            <a:ext cx="914400" cy="742767"/>
          </a:xfrm>
          <a:prstGeom prst="donut">
            <a:avLst>
              <a:gd name="adj" fmla="val 969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5602377" y="3000649"/>
            <a:ext cx="914400" cy="742767"/>
          </a:xfrm>
          <a:prstGeom prst="donut">
            <a:avLst>
              <a:gd name="adj" fmla="val 9698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66900" y="0"/>
            <a:ext cx="5295900" cy="58477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dirty="0" smtClean="0">
                <a:latin typeface="+mj-lt"/>
              </a:rPr>
              <a:t>Reserve</a:t>
            </a:r>
            <a:endParaRPr lang="en-US" sz="3200" dirty="0">
              <a:latin typeface="+mj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Supersymmetry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28599" y="1016000"/>
            <a:ext cx="2633133" cy="5168900"/>
          </a:xfrm>
        </p:spPr>
        <p:txBody>
          <a:bodyPr/>
          <a:lstStyle/>
          <a:p>
            <a:r>
              <a:rPr lang="en-US" sz="1600" dirty="0" smtClean="0"/>
              <a:t>Complex and exiting arena for a LC where high precision and energy flexibility will be paramount </a:t>
            </a:r>
          </a:p>
          <a:p>
            <a:r>
              <a:rPr lang="en-US" sz="1600" dirty="0" smtClean="0"/>
              <a:t>Energies determined from threshold scans, or edges of lepton energy spectrum in decays of for example </a:t>
            </a:r>
            <a:r>
              <a:rPr lang="en-US" sz="1600" dirty="0" err="1" smtClean="0"/>
              <a:t>slepton</a:t>
            </a:r>
            <a:r>
              <a:rPr lang="en-US" sz="1600" dirty="0" smtClean="0"/>
              <a:t> -&gt; lepton + </a:t>
            </a:r>
            <a:r>
              <a:rPr lang="en-US" sz="1600" dirty="0" err="1" smtClean="0"/>
              <a:t>neutralino</a:t>
            </a:r>
            <a:endParaRPr lang="en-US" sz="1600" dirty="0" smtClean="0"/>
          </a:p>
          <a:p>
            <a:r>
              <a:rPr lang="en-US" sz="1600" dirty="0" smtClean="0"/>
              <a:t>See example from CLIC CDR study 3 </a:t>
            </a:r>
            <a:r>
              <a:rPr lang="en-US" sz="1600" dirty="0" err="1" smtClean="0"/>
              <a:t>TeV</a:t>
            </a:r>
            <a:r>
              <a:rPr lang="en-US" sz="1600" dirty="0" smtClean="0"/>
              <a:t>, 2 ab</a:t>
            </a:r>
            <a:r>
              <a:rPr lang="en-US" sz="1600" baseline="30000" dirty="0" smtClean="0"/>
              <a:t>-1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195" y="3760531"/>
            <a:ext cx="6510867" cy="16554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9565" y="5415993"/>
            <a:ext cx="7358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Calibri"/>
                <a:cs typeface="Calibri"/>
              </a:rPr>
              <a:t>Precision important in order to understand a complex spectrum, to be able to disentangle various models and to extrapolate towards high energies, as well as addressing key questions – e.g. as if the theory provides a suitable Dark Mark Matter candidate. </a:t>
            </a:r>
            <a:endParaRPr lang="en-US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732" y="1109135"/>
            <a:ext cx="5915139" cy="24961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9333" y="5373660"/>
            <a:ext cx="1347229" cy="126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04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g</a:t>
            </a:r>
            <a:r>
              <a:rPr lang="en-US" dirty="0" err="1" smtClean="0"/>
              <a:t>augino</a:t>
            </a:r>
            <a:r>
              <a:rPr lang="en-US" dirty="0" smtClean="0"/>
              <a:t> pair production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 CDR, SPC meeting 13 Dec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52</a:t>
            </a:fld>
            <a:endParaRPr lang="en-US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2565936"/>
            <a:ext cx="3048000" cy="368300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2997984"/>
            <a:ext cx="3086100" cy="3683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28" y="2132856"/>
            <a:ext cx="3670300" cy="368300"/>
          </a:xfrm>
          <a:prstGeom prst="rect">
            <a:avLst/>
          </a:prstGeom>
        </p:spPr>
      </p:pic>
      <p:sp>
        <p:nvSpPr>
          <p:cNvPr id="12" name="Text Box 160"/>
          <p:cNvSpPr txBox="1">
            <a:spLocks noChangeArrowheads="1"/>
          </p:cNvSpPr>
          <p:nvPr/>
        </p:nvSpPr>
        <p:spPr bwMode="auto">
          <a:xfrm>
            <a:off x="484140" y="1090788"/>
            <a:ext cx="172418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GB" dirty="0" smtClean="0"/>
              <a:t>SUSY “</a:t>
            </a:r>
            <a:r>
              <a:rPr lang="en-GB" i="1" dirty="0" smtClean="0"/>
              <a:t>model II</a:t>
            </a:r>
            <a:r>
              <a:rPr lang="en-GB" dirty="0" smtClean="0"/>
              <a:t>”: </a:t>
            </a:r>
          </a:p>
        </p:txBody>
      </p:sp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608" y="1082746"/>
            <a:ext cx="2184400" cy="368300"/>
          </a:xfrm>
          <a:prstGeom prst="rect">
            <a:avLst/>
          </a:prstGeom>
        </p:spPr>
      </p:pic>
      <p:sp>
        <p:nvSpPr>
          <p:cNvPr id="14" name="Text Box 160"/>
          <p:cNvSpPr txBox="1">
            <a:spLocks noChangeArrowheads="1"/>
          </p:cNvSpPr>
          <p:nvPr/>
        </p:nvSpPr>
        <p:spPr bwMode="auto">
          <a:xfrm>
            <a:off x="272480" y="1763524"/>
            <a:ext cx="27034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GB" dirty="0" smtClean="0"/>
              <a:t>Pair production and decay: 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44888" y="2574196"/>
            <a:ext cx="710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82 %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44888" y="3006244"/>
            <a:ext cx="710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17 %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72480" y="1745772"/>
            <a:ext cx="4383210" cy="1683228"/>
          </a:xfrm>
          <a:prstGeom prst="rect">
            <a:avLst/>
          </a:prstGeom>
          <a:noFill/>
          <a:ln w="127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1" name="Text Box 160"/>
          <p:cNvSpPr txBox="1">
            <a:spLocks noChangeArrowheads="1"/>
          </p:cNvSpPr>
          <p:nvPr/>
        </p:nvSpPr>
        <p:spPr bwMode="auto">
          <a:xfrm>
            <a:off x="5490456" y="1856793"/>
            <a:ext cx="2956571" cy="723275"/>
          </a:xfrm>
          <a:prstGeom prst="rect">
            <a:avLst/>
          </a:prstGeom>
          <a:noFill/>
          <a:ln w="9525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GB" dirty="0" smtClean="0"/>
              <a:t>Separation using di-jet </a:t>
            </a:r>
          </a:p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GB" dirty="0" smtClean="0"/>
              <a:t>invariant masses (test of PFA)</a:t>
            </a:r>
          </a:p>
        </p:txBody>
      </p:sp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040" y="1070046"/>
            <a:ext cx="3073400" cy="368300"/>
          </a:xfrm>
          <a:prstGeom prst="rect">
            <a:avLst/>
          </a:prstGeom>
        </p:spPr>
      </p:pic>
      <p:pic>
        <p:nvPicPr>
          <p:cNvPr id="45" name="Picture 44" descr="Screen Shot 2011-12-08 at 10.19.41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0" y="2890290"/>
            <a:ext cx="4158482" cy="3558398"/>
          </a:xfrm>
          <a:prstGeom prst="rect">
            <a:avLst/>
          </a:prstGeom>
        </p:spPr>
      </p:pic>
      <p:cxnSp>
        <p:nvCxnSpPr>
          <p:cNvPr id="22" name="Straight Arrow Connector 21"/>
          <p:cNvCxnSpPr/>
          <p:nvPr/>
        </p:nvCxnSpPr>
        <p:spPr bwMode="auto">
          <a:xfrm>
            <a:off x="6968741" y="2580068"/>
            <a:ext cx="0" cy="354168"/>
          </a:xfrm>
          <a:prstGeom prst="straightConnector1">
            <a:avLst/>
          </a:prstGeom>
          <a:noFill/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AutoShape 9"/>
          <p:cNvSpPr>
            <a:spLocks noChangeArrowheads="1"/>
          </p:cNvSpPr>
          <p:nvPr/>
        </p:nvSpPr>
        <p:spPr bwMode="auto">
          <a:xfrm>
            <a:off x="352439" y="4256190"/>
            <a:ext cx="704177" cy="277179"/>
          </a:xfrm>
          <a:prstGeom prst="rightArrow">
            <a:avLst>
              <a:gd name="adj1" fmla="val 50000"/>
              <a:gd name="adj2" fmla="val 87088"/>
            </a:avLst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7" name="Picture 4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290" y="5772301"/>
            <a:ext cx="2120900" cy="368300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1280592" y="3939590"/>
            <a:ext cx="2664296" cy="895498"/>
            <a:chOff x="1928665" y="5341814"/>
            <a:chExt cx="2664296" cy="895498"/>
          </a:xfrm>
        </p:grpSpPr>
        <p:pic>
          <p:nvPicPr>
            <p:cNvPr id="49" name="Picture 48" descr="latex-image-1.pd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2680" y="5445224"/>
              <a:ext cx="2146300" cy="330200"/>
            </a:xfrm>
            <a:prstGeom prst="rect">
              <a:avLst/>
            </a:prstGeom>
          </p:spPr>
        </p:pic>
        <p:pic>
          <p:nvPicPr>
            <p:cNvPr id="50" name="Picture 49" descr="latex-image-1.pdf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6336" y="5797004"/>
              <a:ext cx="2260600" cy="368300"/>
            </a:xfrm>
            <a:prstGeom prst="rect">
              <a:avLst/>
            </a:prstGeom>
          </p:spPr>
        </p:pic>
        <p:sp>
          <p:nvSpPr>
            <p:cNvPr id="51" name="Rectangle 50"/>
            <p:cNvSpPr/>
            <p:nvPr/>
          </p:nvSpPr>
          <p:spPr bwMode="auto">
            <a:xfrm>
              <a:off x="1928665" y="5341814"/>
              <a:ext cx="2664296" cy="895498"/>
            </a:xfrm>
            <a:prstGeom prst="rect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683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52" name="Rectangle 51"/>
          <p:cNvSpPr/>
          <p:nvPr/>
        </p:nvSpPr>
        <p:spPr bwMode="auto">
          <a:xfrm>
            <a:off x="1280592" y="5402969"/>
            <a:ext cx="2664296" cy="771627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68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405774" y="5402969"/>
            <a:ext cx="2419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 err="1" smtClean="0"/>
              <a:t>slepton</a:t>
            </a:r>
            <a:r>
              <a:rPr lang="en-US" dirty="0" smtClean="0"/>
              <a:t> study result</a:t>
            </a:r>
            <a:endParaRPr lang="en-US" dirty="0"/>
          </a:p>
        </p:txBody>
      </p:sp>
      <p:sp>
        <p:nvSpPr>
          <p:cNvPr id="55" name="AutoShape 9"/>
          <p:cNvSpPr>
            <a:spLocks noChangeArrowheads="1"/>
          </p:cNvSpPr>
          <p:nvPr/>
        </p:nvSpPr>
        <p:spPr bwMode="auto">
          <a:xfrm>
            <a:off x="361700" y="5608891"/>
            <a:ext cx="704177" cy="277179"/>
          </a:xfrm>
          <a:prstGeom prst="rightArrow">
            <a:avLst>
              <a:gd name="adj1" fmla="val 50000"/>
              <a:gd name="adj2" fmla="val 87088"/>
            </a:avLst>
          </a:prstGeom>
          <a:solidFill>
            <a:srgbClr val="FFFF00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82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</a:t>
            </a:r>
            <a:r>
              <a:rPr lang="en-US" dirty="0" smtClean="0"/>
              <a:t>eavy Higgs searches</a:t>
            </a:r>
            <a:endParaRPr lang="en-US" dirty="0"/>
          </a:p>
        </p:txBody>
      </p:sp>
      <p:pic>
        <p:nvPicPr>
          <p:cNvPr id="4" name="Picture 3" descr="Screen Shot 2011-09-30 at 9.21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775" y="1427161"/>
            <a:ext cx="6731940" cy="49106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6546" y="922583"/>
            <a:ext cx="53412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CLIC access to SUSY heavy Higgs searches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/>
          <a:lstStyle/>
          <a:p>
            <a:r>
              <a:rPr lang="en-US" sz="1400" smtClean="0"/>
              <a:t>Lucie Linssen, CLIC CDR, SPC meeting 13 Dec 2011</a:t>
            </a:r>
            <a:endParaRPr lang="en-US" sz="14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24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hysics reach, short overview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2978" y="1042400"/>
            <a:ext cx="47985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Discovery reach (indicative) for new physics: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Lucie Linssen, CLIC CDR, SPC meeting 13 Dec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/>
          <a:lstStyle/>
          <a:p>
            <a:fld id="{57C39CEA-1F7B-3444-B605-6C36DF480EDC}" type="slidenum">
              <a:rPr lang="en-US" smtClean="0"/>
              <a:t>54</a:t>
            </a:fld>
            <a:endParaRPr lang="en-US"/>
          </a:p>
        </p:txBody>
      </p:sp>
      <p:pic>
        <p:nvPicPr>
          <p:cNvPr id="7" name="Picture 6" descr="Screen Shot 2011-12-12 at 10.46.2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4043"/>
            <a:ext cx="9144000" cy="344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39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Two-beam Concept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00" y="3180095"/>
            <a:ext cx="6019800" cy="3550905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20" y="732110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>
            <a:off x="152400" y="1193292"/>
            <a:ext cx="978408" cy="305816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152400" y="2489200"/>
            <a:ext cx="978408" cy="30581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1048004" y="5562600"/>
            <a:ext cx="978408" cy="305816"/>
          </a:xfrm>
          <a:prstGeom prst="rightArrow">
            <a:avLst/>
          </a:prstGeom>
          <a:solidFill>
            <a:srgbClr val="008000"/>
          </a:solidFill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>
            <a:off x="3689096" y="6216650"/>
            <a:ext cx="978408" cy="305816"/>
          </a:xfrm>
          <a:prstGeom prst="rightArrow">
            <a:avLst/>
          </a:prstGeom>
          <a:solidFill>
            <a:srgbClr val="FF0000"/>
          </a:solidFill>
          <a:scene3d>
            <a:camera prst="orthographicFront">
              <a:rot lat="0" lon="0" rev="15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708912" y="3031717"/>
            <a:ext cx="2113788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97100" y="2976895"/>
            <a:ext cx="486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1112308" y="-101600"/>
            <a:ext cx="6931025" cy="461963"/>
          </a:xfrm>
        </p:spPr>
        <p:txBody>
          <a:bodyPr anchor="t">
            <a:noAutofit/>
          </a:bodyPr>
          <a:lstStyle/>
          <a:p>
            <a:r>
              <a:rPr lang="fr-FR" sz="4000" dirty="0" err="1" smtClean="0">
                <a:latin typeface="Calibri" charset="0"/>
                <a:cs typeface="ＭＳ Ｐゴシック" charset="-128"/>
              </a:rPr>
              <a:t>Accelerating</a:t>
            </a:r>
            <a:r>
              <a:rPr lang="fr-FR" sz="4000" dirty="0" smtClean="0">
                <a:latin typeface="Calibri" charset="0"/>
                <a:cs typeface="ＭＳ Ｐゴシック" charset="-128"/>
              </a:rPr>
              <a:t> Structure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14850" y="704594"/>
            <a:ext cx="4076700" cy="1204912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Require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&lt;1% </a:t>
            </a: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probability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of </a:t>
            </a: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even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a single break down in </a:t>
            </a:r>
            <a:r>
              <a:rPr lang="fr-FR" sz="1800" dirty="0" err="1" smtClean="0">
                <a:latin typeface="Calibri" charset="0"/>
                <a:ea typeface="Calibri" charset="0"/>
                <a:cs typeface="Calibri" charset="0"/>
              </a:rPr>
              <a:t>any</a:t>
            </a:r>
            <a:r>
              <a:rPr lang="fr-FR" sz="1800" dirty="0" smtClean="0">
                <a:latin typeface="Calibri" charset="0"/>
                <a:ea typeface="Calibri" charset="0"/>
                <a:cs typeface="Calibri" charset="0"/>
              </a:rPr>
              <a:t> structure</a:t>
            </a:r>
          </a:p>
          <a:p>
            <a:pPr>
              <a:lnSpc>
                <a:spcPct val="90000"/>
              </a:lnSpc>
            </a:pPr>
            <a:endParaRPr lang="fr-FR" sz="1800" dirty="0" smtClean="0">
              <a:latin typeface="Calibri" charset="0"/>
              <a:ea typeface="Calibri" charset="0"/>
              <a:cs typeface="Calibri" charset="0"/>
            </a:endParaRPr>
          </a:p>
          <a:p>
            <a:pPr lvl="1">
              <a:lnSpc>
                <a:spcPct val="90000"/>
              </a:lnSpc>
            </a:pPr>
            <a:r>
              <a:rPr lang="fr-FR" sz="18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 ≤ 3x10</a:t>
            </a:r>
            <a:r>
              <a:rPr lang="fr-FR" sz="1800" baseline="300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-7</a:t>
            </a:r>
            <a:r>
              <a:rPr lang="fr-FR" sz="18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fr-FR" sz="1800" baseline="300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-1</a:t>
            </a:r>
            <a:r>
              <a:rPr lang="fr-FR" sz="18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pulse</a:t>
            </a:r>
            <a:r>
              <a:rPr lang="fr-FR" sz="1800" baseline="30000" dirty="0" smtClean="0">
                <a:solidFill>
                  <a:srgbClr val="0000FF"/>
                </a:solidFill>
                <a:latin typeface="Calibri" charset="0"/>
                <a:ea typeface="Calibri" charset="0"/>
                <a:cs typeface="Calibri" charset="0"/>
              </a:rPr>
              <a:t>-1</a:t>
            </a:r>
            <a:endParaRPr lang="fr-FR" sz="1800" dirty="0" smtClean="0">
              <a:solidFill>
                <a:srgbClr val="0000FF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endParaRPr lang="fr-FR" sz="1800" b="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56</a:t>
            </a:fld>
            <a:endParaRPr lang="en-US"/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704594"/>
            <a:ext cx="4051299" cy="2088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4514850" y="2082800"/>
            <a:ext cx="4051301" cy="5310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Design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based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on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empirical</a:t>
            </a:r>
            <a:r>
              <a:rPr kumimoji="0" lang="fr-FR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fr-FR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constraints</a:t>
            </a:r>
            <a:endParaRPr kumimoji="0" lang="fr-F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9" name="Picture 2" descr="C:\Higo\2010\Reports_Papers_Conferences_Talks\101011-15 IWLC10 CERN\Higo presentation\101017 BDR vs Eacc aselected point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04094"/>
            <a:ext cx="4660900" cy="4053906"/>
          </a:xfrm>
          <a:prstGeom prst="rect">
            <a:avLst/>
          </a:prstGeom>
          <a:noFill/>
        </p:spPr>
      </p:pic>
      <p:pic>
        <p:nvPicPr>
          <p:cNvPr id="10" name="Picture 4" descr="C:\Higo\2011\X-band\Nextef\T24_Disk_#3\110308 Summary (7)\BDR vs time semiLo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6476" y="3483868"/>
            <a:ext cx="4603842" cy="3215382"/>
          </a:xfrm>
          <a:prstGeom prst="rect">
            <a:avLst/>
          </a:prstGeom>
          <a:noFill/>
        </p:spPr>
      </p:pic>
      <p:cxnSp>
        <p:nvCxnSpPr>
          <p:cNvPr id="12" name="Straight Connector 11"/>
          <p:cNvCxnSpPr/>
          <p:nvPr/>
        </p:nvCxnSpPr>
        <p:spPr>
          <a:xfrm rot="5400000" flipH="1" flipV="1">
            <a:off x="896038" y="3522662"/>
            <a:ext cx="3521076" cy="3149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-185737" y="3522662"/>
            <a:ext cx="3521076" cy="3149600"/>
          </a:xfrm>
          <a:prstGeom prst="lin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>
            <a:off x="5321300" y="4013200"/>
            <a:ext cx="2882900" cy="2438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4294967295"/>
          </p:nvPr>
        </p:nvSpPr>
        <p:spPr>
          <a:xfrm>
            <a:off x="3124200" y="64706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42888" y="5075238"/>
            <a:ext cx="8704262" cy="1427162"/>
            <a:chOff x="54" y="3310"/>
            <a:chExt cx="5706" cy="954"/>
          </a:xfrm>
        </p:grpSpPr>
        <p:sp>
          <p:nvSpPr>
            <p:cNvPr id="34851" name="Rectangle 3"/>
            <p:cNvSpPr>
              <a:spLocks noChangeArrowheads="1"/>
            </p:cNvSpPr>
            <p:nvPr/>
          </p:nvSpPr>
          <p:spPr bwMode="auto">
            <a:xfrm>
              <a:off x="54" y="3310"/>
              <a:ext cx="5652" cy="95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34852" name="Rectangle 4"/>
            <p:cNvSpPr>
              <a:spLocks noChangeArrowheads="1"/>
            </p:cNvSpPr>
            <p:nvPr/>
          </p:nvSpPr>
          <p:spPr bwMode="auto">
            <a:xfrm>
              <a:off x="3217" y="3600"/>
              <a:ext cx="2413" cy="576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34853" name="Rectangle 5"/>
            <p:cNvSpPr>
              <a:spLocks noChangeArrowheads="1"/>
            </p:cNvSpPr>
            <p:nvPr/>
          </p:nvSpPr>
          <p:spPr bwMode="auto">
            <a:xfrm>
              <a:off x="157" y="3599"/>
              <a:ext cx="2286" cy="601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</a:pPr>
              <a:endParaRPr lang="fr-FR" sz="2500">
                <a:solidFill>
                  <a:srgbClr val="FF0000"/>
                </a:solidFill>
              </a:endParaRPr>
            </a:p>
          </p:txBody>
        </p:sp>
        <p:sp>
          <p:nvSpPr>
            <p:cNvPr id="34854" name="Line 6"/>
            <p:cNvSpPr>
              <a:spLocks noChangeShapeType="1"/>
            </p:cNvSpPr>
            <p:nvPr/>
          </p:nvSpPr>
          <p:spPr bwMode="auto">
            <a:xfrm>
              <a:off x="270" y="3915"/>
              <a:ext cx="2083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55" name="Rectangle 7"/>
            <p:cNvSpPr>
              <a:spLocks noChangeArrowheads="1"/>
            </p:cNvSpPr>
            <p:nvPr/>
          </p:nvSpPr>
          <p:spPr bwMode="auto">
            <a:xfrm>
              <a:off x="239" y="3969"/>
              <a:ext cx="2124" cy="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140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 train length - 24 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 24 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sub-pulses</a:t>
              </a:r>
            </a:p>
            <a:p>
              <a:pPr defTabSz="957263">
                <a:buFont typeface="StarSymbol" charset="0"/>
                <a:buNone/>
              </a:pP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4.2 A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- 2.4 GeV – 60 cm between bunches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433" y="3819"/>
              <a:ext cx="336" cy="96"/>
              <a:chOff x="288" y="3600"/>
              <a:chExt cx="336" cy="96"/>
            </a:xfrm>
          </p:grpSpPr>
          <p:sp>
            <p:nvSpPr>
              <p:cNvPr id="35063" name="Line 9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4" name="Line 10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5" name="Line 11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6" name="Line 12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7" name="Line 13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8" name="Line 14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9" name="Line 15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70" name="Line 16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1201" y="3819"/>
              <a:ext cx="336" cy="96"/>
              <a:chOff x="288" y="3600"/>
              <a:chExt cx="336" cy="96"/>
            </a:xfrm>
          </p:grpSpPr>
          <p:sp>
            <p:nvSpPr>
              <p:cNvPr id="35055" name="Line 18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6" name="Line 19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7" name="Line 20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8" name="Line 21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9" name="Line 22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0" name="Line 23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1" name="Line 24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2" name="Line 25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817" y="3819"/>
              <a:ext cx="336" cy="96"/>
              <a:chOff x="288" y="3600"/>
              <a:chExt cx="336" cy="96"/>
            </a:xfrm>
          </p:grpSpPr>
          <p:sp>
            <p:nvSpPr>
              <p:cNvPr id="35047" name="Line 27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8" name="Line 28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9" name="Line 29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0" name="Line 30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1" name="Line 31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2" name="Line 32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3" name="Line 33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4" name="Line 34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35"/>
            <p:cNvGrpSpPr>
              <a:grpSpLocks/>
            </p:cNvGrpSpPr>
            <p:nvPr/>
          </p:nvGrpSpPr>
          <p:grpSpPr bwMode="auto">
            <a:xfrm>
              <a:off x="1537" y="3819"/>
              <a:ext cx="336" cy="96"/>
              <a:chOff x="288" y="3600"/>
              <a:chExt cx="336" cy="96"/>
            </a:xfrm>
          </p:grpSpPr>
          <p:sp>
            <p:nvSpPr>
              <p:cNvPr id="35039" name="Line 36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0" name="Line 37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1" name="Line 38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2" name="Line 39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3" name="Line 40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4" name="Line 41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5" name="Line 42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6" name="Line 43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1921" y="3819"/>
              <a:ext cx="336" cy="96"/>
              <a:chOff x="288" y="3600"/>
              <a:chExt cx="336" cy="96"/>
            </a:xfrm>
          </p:grpSpPr>
          <p:sp>
            <p:nvSpPr>
              <p:cNvPr id="35031" name="Line 45"/>
              <p:cNvSpPr>
                <a:spLocks noChangeShapeType="1"/>
              </p:cNvSpPr>
              <p:nvPr/>
            </p:nvSpPr>
            <p:spPr bwMode="auto">
              <a:xfrm>
                <a:off x="28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2" name="Line 46"/>
              <p:cNvSpPr>
                <a:spLocks noChangeShapeType="1"/>
              </p:cNvSpPr>
              <p:nvPr/>
            </p:nvSpPr>
            <p:spPr bwMode="auto">
              <a:xfrm>
                <a:off x="33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3" name="Line 47"/>
              <p:cNvSpPr>
                <a:spLocks noChangeShapeType="1"/>
              </p:cNvSpPr>
              <p:nvPr/>
            </p:nvSpPr>
            <p:spPr bwMode="auto">
              <a:xfrm>
                <a:off x="38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4" name="Line 48"/>
              <p:cNvSpPr>
                <a:spLocks noChangeShapeType="1"/>
              </p:cNvSpPr>
              <p:nvPr/>
            </p:nvSpPr>
            <p:spPr bwMode="auto">
              <a:xfrm>
                <a:off x="432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5" name="Line 49"/>
              <p:cNvSpPr>
                <a:spLocks noChangeShapeType="1"/>
              </p:cNvSpPr>
              <p:nvPr/>
            </p:nvSpPr>
            <p:spPr bwMode="auto">
              <a:xfrm>
                <a:off x="480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6" name="Line 50"/>
              <p:cNvSpPr>
                <a:spLocks noChangeShapeType="1"/>
              </p:cNvSpPr>
              <p:nvPr/>
            </p:nvSpPr>
            <p:spPr bwMode="auto">
              <a:xfrm>
                <a:off x="528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7" name="Line 51"/>
              <p:cNvSpPr>
                <a:spLocks noChangeShapeType="1"/>
              </p:cNvSpPr>
              <p:nvPr/>
            </p:nvSpPr>
            <p:spPr bwMode="auto">
              <a:xfrm>
                <a:off x="576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38" name="Line 52"/>
              <p:cNvSpPr>
                <a:spLocks noChangeShapeType="1"/>
              </p:cNvSpPr>
              <p:nvPr/>
            </p:nvSpPr>
            <p:spPr bwMode="auto">
              <a:xfrm>
                <a:off x="624" y="3600"/>
                <a:ext cx="0" cy="9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4861" name="Line 53"/>
            <p:cNvSpPr>
              <a:spLocks noChangeShapeType="1"/>
            </p:cNvSpPr>
            <p:nvPr/>
          </p:nvSpPr>
          <p:spPr bwMode="auto">
            <a:xfrm>
              <a:off x="1541" y="3772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2" name="Rectangle 54"/>
            <p:cNvSpPr>
              <a:spLocks noChangeArrowheads="1"/>
            </p:cNvSpPr>
            <p:nvPr/>
          </p:nvSpPr>
          <p:spPr bwMode="auto">
            <a:xfrm>
              <a:off x="1527" y="3581"/>
              <a:ext cx="418" cy="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34863" name="Line 55"/>
            <p:cNvSpPr>
              <a:spLocks noChangeShapeType="1"/>
            </p:cNvSpPr>
            <p:nvPr/>
          </p:nvSpPr>
          <p:spPr bwMode="auto">
            <a:xfrm>
              <a:off x="3276" y="4009"/>
              <a:ext cx="21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4" name="Rectangle 56"/>
            <p:cNvSpPr>
              <a:spLocks noChangeArrowheads="1"/>
            </p:cNvSpPr>
            <p:nvPr/>
          </p:nvSpPr>
          <p:spPr bwMode="auto">
            <a:xfrm>
              <a:off x="3612" y="4057"/>
              <a:ext cx="2016" cy="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  <a:sym typeface="Symbol" charset="2"/>
                </a:rPr>
                <a:t> 24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 pulses – </a:t>
              </a:r>
              <a:r>
                <a:rPr lang="en-US" sz="1100" b="1">
                  <a:solidFill>
                    <a:srgbClr val="FF0000"/>
                  </a:solidFill>
                  <a:latin typeface="Comic Sans MS" charset="0"/>
                </a:rPr>
                <a:t>101 A </a:t>
              </a:r>
              <a:r>
                <a:rPr lang="en-US" sz="1100">
                  <a:latin typeface="Comic Sans MS" charset="0"/>
                </a:rPr>
                <a:t>– 2.5 cm between bunches</a:t>
              </a:r>
            </a:p>
          </p:txBody>
        </p:sp>
        <p:sp>
          <p:nvSpPr>
            <p:cNvPr id="34865" name="Line 57"/>
            <p:cNvSpPr>
              <a:spLocks noChangeShapeType="1"/>
            </p:cNvSpPr>
            <p:nvPr/>
          </p:nvSpPr>
          <p:spPr bwMode="auto">
            <a:xfrm flipV="1">
              <a:off x="3324" y="3817"/>
              <a:ext cx="33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6" name="Line 58"/>
            <p:cNvSpPr>
              <a:spLocks noChangeShapeType="1"/>
            </p:cNvSpPr>
            <p:nvPr/>
          </p:nvSpPr>
          <p:spPr bwMode="auto">
            <a:xfrm flipV="1">
              <a:off x="3660" y="3865"/>
              <a:ext cx="1728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7" name="Rectangle 59"/>
            <p:cNvSpPr>
              <a:spLocks noChangeArrowheads="1"/>
            </p:cNvSpPr>
            <p:nvPr/>
          </p:nvSpPr>
          <p:spPr bwMode="auto">
            <a:xfrm>
              <a:off x="3312" y="3621"/>
              <a:ext cx="419" cy="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240 ns</a:t>
              </a:r>
            </a:p>
          </p:txBody>
        </p:sp>
        <p:sp>
          <p:nvSpPr>
            <p:cNvPr id="34868" name="Rectangle 60"/>
            <p:cNvSpPr>
              <a:spLocks noChangeArrowheads="1"/>
            </p:cNvSpPr>
            <p:nvPr/>
          </p:nvSpPr>
          <p:spPr bwMode="auto">
            <a:xfrm>
              <a:off x="4133" y="3685"/>
              <a:ext cx="391" cy="18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72" tIns="50387" rIns="100772" bIns="50387" anchor="ctr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5.8 </a:t>
              </a:r>
              <a:r>
                <a:rPr lang="en-US" sz="1100">
                  <a:solidFill>
                    <a:srgbClr val="000000"/>
                  </a:solidFill>
                  <a:latin typeface="Symbol" charset="2"/>
                </a:rPr>
                <a:t>m</a:t>
              </a:r>
              <a:r>
                <a:rPr lang="en-US" sz="1100">
                  <a:solidFill>
                    <a:srgbClr val="000000"/>
                  </a:solidFill>
                  <a:latin typeface="Comic Sans MS" charset="0"/>
                </a:rPr>
                <a:t>s</a:t>
              </a:r>
            </a:p>
          </p:txBody>
        </p:sp>
        <p:sp>
          <p:nvSpPr>
            <p:cNvPr id="34869" name="Line 61"/>
            <p:cNvSpPr>
              <a:spLocks noChangeShapeType="1"/>
            </p:cNvSpPr>
            <p:nvPr/>
          </p:nvSpPr>
          <p:spPr bwMode="auto">
            <a:xfrm flipV="1">
              <a:off x="5383" y="4007"/>
              <a:ext cx="202" cy="2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324" y="3913"/>
              <a:ext cx="336" cy="96"/>
              <a:chOff x="1488" y="3360"/>
              <a:chExt cx="672" cy="96"/>
            </a:xfrm>
          </p:grpSpPr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10" name="Group 64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1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5023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4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5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6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7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8" name="Line 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9" name="Line 7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30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" name="Group 74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5015" name="Line 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6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7" name="Line 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8" name="Line 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9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0" name="Line 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1" name="Line 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22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" name="Group 83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5005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6" name="Line 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7" name="Line 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8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9" name="Line 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0" name="Line 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1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12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97" name="Line 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8" name="Line 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9" name="Line 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0" name="Line 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1" name="Line 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2" name="Line 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3" name="Line 1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5004" name="Line 1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16" name="Group 102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17" name="Group 10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1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85" name="Line 1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6" name="Line 1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7" name="Line 1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8" name="Line 1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9" name="Line 1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0" name="Line 1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1" name="Line 1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92" name="Line 1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9" name="Group 11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77" name="Line 1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8" name="Line 1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9" name="Line 1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0" name="Line 1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1" name="Line 1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2" name="Line 1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3" name="Line 1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84" name="Line 1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0" name="Group 12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1" name="Group 12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67" name="Line 1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8" name="Line 1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9" name="Line 1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0" name="Line 1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1" name="Line 1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2" name="Line 1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3" name="Line 1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74" name="Line 1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2" name="Group 13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59" name="Line 1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0" name="Line 1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1" name="Line 1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2" name="Line 13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3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4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5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66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grpSp>
          <p:nvGrpSpPr>
            <p:cNvPr id="23" name="Group 141"/>
            <p:cNvGrpSpPr>
              <a:grpSpLocks/>
            </p:cNvGrpSpPr>
            <p:nvPr/>
          </p:nvGrpSpPr>
          <p:grpSpPr bwMode="auto">
            <a:xfrm>
              <a:off x="5052" y="3913"/>
              <a:ext cx="336" cy="96"/>
              <a:chOff x="1488" y="3360"/>
              <a:chExt cx="672" cy="96"/>
            </a:xfrm>
          </p:grpSpPr>
          <p:grpSp>
            <p:nvGrpSpPr>
              <p:cNvPr id="24" name="Group 142"/>
              <p:cNvGrpSpPr>
                <a:grpSpLocks/>
              </p:cNvGrpSpPr>
              <p:nvPr/>
            </p:nvGrpSpPr>
            <p:grpSpPr bwMode="auto">
              <a:xfrm>
                <a:off x="1488" y="3360"/>
                <a:ext cx="336" cy="96"/>
                <a:chOff x="1056" y="1968"/>
                <a:chExt cx="672" cy="96"/>
              </a:xfrm>
            </p:grpSpPr>
            <p:grpSp>
              <p:nvGrpSpPr>
                <p:cNvPr id="25" name="Group 143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45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6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7" name="Line 1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8" name="Line 14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9" name="Line 14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50" name="Line 1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51" name="Line 1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52" name="Line 1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7" name="Group 153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37" name="Line 15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8" name="Line 1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9" name="Line 1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0" name="Line 1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1" name="Line 15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2" name="Line 1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3" name="Line 1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44" name="Line 1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28" name="Group 162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29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27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8" name="Line 1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9" name="Line 1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0" name="Line 1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1" name="Line 1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2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3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34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0" name="Group 17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19" name="Line 1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0" name="Line 17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1" name="Line 17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2" name="Line 1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3" name="Line 1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4" name="Line 1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5" name="Line 1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26" name="Line 18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  <p:grpSp>
            <p:nvGrpSpPr>
              <p:cNvPr id="31" name="Group 181"/>
              <p:cNvGrpSpPr>
                <a:grpSpLocks/>
              </p:cNvGrpSpPr>
              <p:nvPr/>
            </p:nvGrpSpPr>
            <p:grpSpPr bwMode="auto">
              <a:xfrm>
                <a:off x="1824" y="3360"/>
                <a:ext cx="336" cy="96"/>
                <a:chOff x="1056" y="1968"/>
                <a:chExt cx="672" cy="96"/>
              </a:xfrm>
            </p:grpSpPr>
            <p:grpSp>
              <p:nvGrpSpPr>
                <p:cNvPr id="34953" name="Group 182"/>
                <p:cNvGrpSpPr>
                  <a:grpSpLocks/>
                </p:cNvGrpSpPr>
                <p:nvPr/>
              </p:nvGrpSpPr>
              <p:grpSpPr bwMode="auto">
                <a:xfrm>
                  <a:off x="1392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34954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907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8" name="Line 1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9" name="Line 1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0" name="Line 18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1" name="Line 1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2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3" name="Line 1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14" name="Line 1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955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899" name="Line 19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0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1" name="Line 19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2" name="Line 19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3" name="Line 1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4" name="Line 1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5" name="Line 1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906" name="Line 20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34956" name="Group 201"/>
                <p:cNvGrpSpPr>
                  <a:grpSpLocks/>
                </p:cNvGrpSpPr>
                <p:nvPr/>
              </p:nvGrpSpPr>
              <p:grpSpPr bwMode="auto">
                <a:xfrm>
                  <a:off x="1056" y="1968"/>
                  <a:ext cx="336" cy="96"/>
                  <a:chOff x="1632" y="1248"/>
                  <a:chExt cx="720" cy="96"/>
                </a:xfrm>
              </p:grpSpPr>
              <p:grpSp>
                <p:nvGrpSpPr>
                  <p:cNvPr id="34957" name="Group 202"/>
                  <p:cNvGrpSpPr>
                    <a:grpSpLocks/>
                  </p:cNvGrpSpPr>
                  <p:nvPr/>
                </p:nvGrpSpPr>
                <p:grpSpPr bwMode="auto">
                  <a:xfrm>
                    <a:off x="1680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889" name="Line 20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0" name="Line 2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1" name="Line 20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2" name="Line 20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3" name="Line 2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4" name="Line 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5" name="Line 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96" name="Line 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34958" name="Group 211"/>
                  <p:cNvGrpSpPr>
                    <a:grpSpLocks/>
                  </p:cNvGrpSpPr>
                  <p:nvPr/>
                </p:nvGrpSpPr>
                <p:grpSpPr bwMode="auto">
                  <a:xfrm>
                    <a:off x="1632" y="1248"/>
                    <a:ext cx="672" cy="96"/>
                    <a:chOff x="288" y="3600"/>
                    <a:chExt cx="336" cy="96"/>
                  </a:xfrm>
                </p:grpSpPr>
                <p:sp>
                  <p:nvSpPr>
                    <p:cNvPr id="34881" name="Line 2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2" name="Line 2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3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3" name="Line 2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8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4" name="Line 21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32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5" name="Line 2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0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6" name="Line 2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28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7" name="Line 2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76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4888" name="Line 2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624" y="3600"/>
                      <a:ext cx="0" cy="96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</p:grpSp>
          </p:grpSp>
        </p:grpSp>
        <p:sp>
          <p:nvSpPr>
            <p:cNvPr id="262364" name="AutoShape 220"/>
            <p:cNvSpPr>
              <a:spLocks noChangeArrowheads="1"/>
            </p:cNvSpPr>
            <p:nvPr/>
          </p:nvSpPr>
          <p:spPr bwMode="auto">
            <a:xfrm rot="-5400000">
              <a:off x="2724" y="3757"/>
              <a:ext cx="230" cy="325"/>
            </a:xfrm>
            <a:prstGeom prst="downArrow">
              <a:avLst>
                <a:gd name="adj1" fmla="val 51389"/>
                <a:gd name="adj2" fmla="val 57001"/>
              </a:avLst>
            </a:prstGeom>
            <a:solidFill>
              <a:srgbClr val="0000FF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075"/>
                </a:spcAft>
                <a:buClr>
                  <a:srgbClr val="000000"/>
                </a:buClr>
                <a:buSzPct val="68000"/>
                <a:buFont typeface="StarSymbol" charset="0"/>
                <a:buNone/>
                <a:defRPr/>
              </a:pPr>
              <a:endParaRPr lang="en-US" sz="2500">
                <a:solidFill>
                  <a:srgbClr val="FF0000"/>
                </a:solidFill>
                <a:ea typeface="+mn-ea"/>
                <a:cs typeface="+mn-cs"/>
              </a:endParaRPr>
            </a:p>
          </p:txBody>
        </p:sp>
        <p:sp>
          <p:nvSpPr>
            <p:cNvPr id="34873" name="Rectangle 221"/>
            <p:cNvSpPr>
              <a:spLocks noChangeArrowheads="1"/>
            </p:cNvSpPr>
            <p:nvPr/>
          </p:nvSpPr>
          <p:spPr bwMode="auto">
            <a:xfrm>
              <a:off x="104" y="3346"/>
              <a:ext cx="2495" cy="24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initial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  <p:sp>
          <p:nvSpPr>
            <p:cNvPr id="34874" name="Rectangle 222"/>
            <p:cNvSpPr>
              <a:spLocks noChangeArrowheads="1"/>
            </p:cNvSpPr>
            <p:nvPr/>
          </p:nvSpPr>
          <p:spPr bwMode="auto">
            <a:xfrm>
              <a:off x="3264" y="3320"/>
              <a:ext cx="2496" cy="24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lIns="100772" tIns="50387" rIns="100772" bIns="50387">
              <a:prstTxWarp prst="textNoShape">
                <a:avLst/>
              </a:prstTxWarp>
              <a:spAutoFit/>
            </a:bodyPr>
            <a:lstStyle/>
            <a:p>
              <a:pPr defTabSz="957263">
                <a:buFont typeface="StarSymbol" charset="0"/>
                <a:buNone/>
              </a:pPr>
              <a:r>
                <a:rPr lang="en-US" sz="1700" u="sng">
                  <a:solidFill>
                    <a:srgbClr val="0000FF"/>
                  </a:solidFill>
                  <a:latin typeface="Comic Sans MS" charset="0"/>
                </a:rPr>
                <a:t>Drive beam time structure - final</a:t>
              </a:r>
              <a:endParaRPr lang="en-US" sz="1700" u="sng">
                <a:solidFill>
                  <a:srgbClr val="0000FF"/>
                </a:solidFill>
                <a:latin typeface="Comic Sans MS" charset="0"/>
                <a:sym typeface="Symbol" charset="2"/>
              </a:endParaRPr>
            </a:p>
          </p:txBody>
        </p:sp>
      </p:grpSp>
      <p:grpSp>
        <p:nvGrpSpPr>
          <p:cNvPr id="34975" name="Group 223"/>
          <p:cNvGrpSpPr>
            <a:grpSpLocks/>
          </p:cNvGrpSpPr>
          <p:nvPr/>
        </p:nvGrpSpPr>
        <p:grpSpPr bwMode="auto">
          <a:xfrm>
            <a:off x="685800" y="838200"/>
            <a:ext cx="8251825" cy="4040188"/>
            <a:chOff x="483" y="559"/>
            <a:chExt cx="5729" cy="2807"/>
          </a:xfrm>
        </p:grpSpPr>
        <p:grpSp>
          <p:nvGrpSpPr>
            <p:cNvPr id="262336" name="Group 224"/>
            <p:cNvGrpSpPr>
              <a:grpSpLocks/>
            </p:cNvGrpSpPr>
            <p:nvPr/>
          </p:nvGrpSpPr>
          <p:grpSpPr bwMode="auto">
            <a:xfrm>
              <a:off x="483" y="559"/>
              <a:ext cx="5729" cy="2807"/>
              <a:chOff x="351" y="454"/>
              <a:chExt cx="5409" cy="2702"/>
            </a:xfrm>
          </p:grpSpPr>
          <p:pic>
            <p:nvPicPr>
              <p:cNvPr id="34847" name="Picture 225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51" y="454"/>
                <a:ext cx="4267" cy="270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34848" name="Rectangle 226"/>
              <p:cNvSpPr>
                <a:spLocks noChangeArrowheads="1"/>
              </p:cNvSpPr>
              <p:nvPr/>
            </p:nvSpPr>
            <p:spPr bwMode="auto">
              <a:xfrm>
                <a:off x="682" y="657"/>
                <a:ext cx="1454" cy="333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 sz="2500">
                  <a:solidFill>
                    <a:srgbClr val="FF0000"/>
                  </a:solidFill>
                </a:endParaRPr>
              </a:p>
            </p:txBody>
          </p:sp>
          <p:sp>
            <p:nvSpPr>
              <p:cNvPr id="34849" name="Rectangle 227"/>
              <p:cNvSpPr>
                <a:spLocks noChangeArrowheads="1"/>
              </p:cNvSpPr>
              <p:nvPr/>
            </p:nvSpPr>
            <p:spPr bwMode="auto">
              <a:xfrm>
                <a:off x="2322" y="678"/>
                <a:ext cx="486" cy="318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 sz="2500">
                  <a:solidFill>
                    <a:srgbClr val="FF0000"/>
                  </a:solidFill>
                </a:endParaRPr>
              </a:p>
            </p:txBody>
          </p:sp>
          <p:sp>
            <p:nvSpPr>
              <p:cNvPr id="34850" name="Rectangle 228"/>
              <p:cNvSpPr>
                <a:spLocks noChangeArrowheads="1"/>
              </p:cNvSpPr>
              <p:nvPr/>
            </p:nvSpPr>
            <p:spPr bwMode="auto">
              <a:xfrm>
                <a:off x="2624" y="2211"/>
                <a:ext cx="3136" cy="26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900" i="1" u="sng">
                    <a:solidFill>
                      <a:srgbClr val="FF3300"/>
                    </a:solidFill>
                    <a:latin typeface="Comic Sans MS" charset="0"/>
                  </a:rPr>
                  <a:t>CLIC RF POWER SOURCE LAYOUT</a:t>
                </a:r>
                <a:endParaRPr lang="en-US" sz="1900" i="1" u="sng">
                  <a:solidFill>
                    <a:srgbClr val="FF3300"/>
                  </a:solidFill>
                  <a:latin typeface="Comic Sans MS" charset="0"/>
                  <a:sym typeface="Symbol" charset="2"/>
                </a:endParaRPr>
              </a:p>
            </p:txBody>
          </p:sp>
        </p:grpSp>
        <p:grpSp>
          <p:nvGrpSpPr>
            <p:cNvPr id="262337" name="Group 229"/>
            <p:cNvGrpSpPr>
              <a:grpSpLocks/>
            </p:cNvGrpSpPr>
            <p:nvPr/>
          </p:nvGrpSpPr>
          <p:grpSpPr bwMode="auto">
            <a:xfrm>
              <a:off x="491" y="559"/>
              <a:ext cx="5593" cy="2626"/>
              <a:chOff x="491" y="559"/>
              <a:chExt cx="5593" cy="2626"/>
            </a:xfrm>
          </p:grpSpPr>
          <p:sp>
            <p:nvSpPr>
              <p:cNvPr id="34825" name="Rectangle 230"/>
              <p:cNvSpPr>
                <a:spLocks noChangeArrowheads="1"/>
              </p:cNvSpPr>
              <p:nvPr/>
            </p:nvSpPr>
            <p:spPr bwMode="auto">
              <a:xfrm>
                <a:off x="561" y="666"/>
                <a:ext cx="2526" cy="34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400" b="1">
                    <a:latin typeface="Comic Sans MS" charset="0"/>
                  </a:rPr>
                  <a:t>Drive Beam Accelerator</a:t>
                </a:r>
                <a:endParaRPr lang="en-US" sz="1700">
                  <a:latin typeface="Comic Sans MS" charset="0"/>
                </a:endParaRPr>
              </a:p>
              <a:p>
                <a:pPr defTabSz="957263">
                  <a:buFont typeface="StarSymbol" charset="0"/>
                  <a:buNone/>
                </a:pPr>
                <a:r>
                  <a:rPr lang="en-US" sz="1200">
                    <a:solidFill>
                      <a:srgbClr val="0000FF"/>
                    </a:solidFill>
                    <a:latin typeface="Comic Sans MS" charset="0"/>
                  </a:rPr>
                  <a:t>efficient acceleration in fully loaded linac</a:t>
                </a:r>
                <a:r>
                  <a:rPr lang="en-US" sz="1400">
                    <a:solidFill>
                      <a:srgbClr val="0000FF"/>
                    </a:solidFill>
                    <a:latin typeface="Comic Sans MS" charset="0"/>
                  </a:rPr>
                  <a:t> </a:t>
                </a:r>
                <a:endParaRPr lang="en-US" sz="1400">
                  <a:solidFill>
                    <a:srgbClr val="0000FF"/>
                  </a:solidFill>
                  <a:latin typeface="Comic Sans MS" charset="0"/>
                  <a:sym typeface="Symbol" charset="2"/>
                </a:endParaRPr>
              </a:p>
            </p:txBody>
          </p:sp>
          <p:grpSp>
            <p:nvGrpSpPr>
              <p:cNvPr id="262338" name="Group 231"/>
              <p:cNvGrpSpPr>
                <a:grpSpLocks/>
              </p:cNvGrpSpPr>
              <p:nvPr/>
            </p:nvGrpSpPr>
            <p:grpSpPr bwMode="auto">
              <a:xfrm>
                <a:off x="1939" y="2735"/>
                <a:ext cx="3994" cy="450"/>
                <a:chOff x="1726" y="2552"/>
                <a:chExt cx="3771" cy="433"/>
              </a:xfrm>
            </p:grpSpPr>
            <p:sp>
              <p:nvSpPr>
                <p:cNvPr id="34844" name="Rectangle 232"/>
                <p:cNvSpPr>
                  <a:spLocks noChangeArrowheads="1"/>
                </p:cNvSpPr>
                <p:nvPr/>
              </p:nvSpPr>
              <p:spPr bwMode="auto">
                <a:xfrm>
                  <a:off x="2450" y="2786"/>
                  <a:ext cx="1522" cy="18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00FF"/>
                      </a:solidFill>
                      <a:latin typeface="Comic Sans MS" charset="0"/>
                    </a:rPr>
                    <a:t>Power Extraction</a:t>
                  </a:r>
                  <a:endParaRPr lang="en-US" sz="1400">
                    <a:solidFill>
                      <a:srgbClr val="0000FF"/>
                    </a:solidFill>
                    <a:latin typeface="Comic Sans MS" charset="0"/>
                  </a:endParaRPr>
                </a:p>
              </p:txBody>
            </p:sp>
            <p:sp>
              <p:nvSpPr>
                <p:cNvPr id="34845" name="Rectangle 233"/>
                <p:cNvSpPr>
                  <a:spLocks noChangeArrowheads="1"/>
                </p:cNvSpPr>
                <p:nvPr/>
              </p:nvSpPr>
              <p:spPr bwMode="auto">
                <a:xfrm>
                  <a:off x="1726" y="2552"/>
                  <a:ext cx="3131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latin typeface="Comic Sans MS" charset="0"/>
                    </a:rPr>
                    <a:t>Drive Beam Decelerator Section (2 </a:t>
                  </a:r>
                  <a:r>
                    <a:rPr lang="en-US" sz="1100">
                      <a:solidFill>
                        <a:srgbClr val="000000"/>
                      </a:solidFill>
                      <a:latin typeface="Comic Sans MS" charset="0"/>
                      <a:sym typeface="Symbol" charset="2"/>
                    </a:rPr>
                    <a:t></a:t>
                  </a:r>
                  <a:r>
                    <a:rPr lang="en-US" sz="1400" b="1">
                      <a:latin typeface="Comic Sans MS" charset="0"/>
                    </a:rPr>
                    <a:t> 24 in total)</a:t>
                  </a:r>
                </a:p>
              </p:txBody>
            </p:sp>
            <p:sp>
              <p:nvSpPr>
                <p:cNvPr id="34846" name="Rectangle 234"/>
                <p:cNvSpPr>
                  <a:spLocks noChangeArrowheads="1"/>
                </p:cNvSpPr>
                <p:nvPr/>
              </p:nvSpPr>
              <p:spPr bwMode="auto">
                <a:xfrm>
                  <a:off x="4372" y="2775"/>
                  <a:ext cx="1125" cy="21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endParaRPr lang="fr-FR" sz="1400">
                    <a:solidFill>
                      <a:srgbClr val="0000FF"/>
                    </a:solidFill>
                    <a:latin typeface="Comic Sans MS" charset="0"/>
                  </a:endParaRPr>
                </a:p>
              </p:txBody>
            </p:sp>
          </p:grpSp>
          <p:grpSp>
            <p:nvGrpSpPr>
              <p:cNvPr id="262339" name="Group 235"/>
              <p:cNvGrpSpPr>
                <a:grpSpLocks/>
              </p:cNvGrpSpPr>
              <p:nvPr/>
            </p:nvGrpSpPr>
            <p:grpSpPr bwMode="auto">
              <a:xfrm>
                <a:off x="491" y="559"/>
                <a:ext cx="5593" cy="1889"/>
                <a:chOff x="358" y="455"/>
                <a:chExt cx="5281" cy="1817"/>
              </a:xfrm>
            </p:grpSpPr>
            <p:grpSp>
              <p:nvGrpSpPr>
                <p:cNvPr id="262340" name="Group 236"/>
                <p:cNvGrpSpPr>
                  <a:grpSpLocks/>
                </p:cNvGrpSpPr>
                <p:nvPr/>
              </p:nvGrpSpPr>
              <p:grpSpPr bwMode="auto">
                <a:xfrm>
                  <a:off x="358" y="1396"/>
                  <a:ext cx="5281" cy="876"/>
                  <a:chOff x="358" y="1396"/>
                  <a:chExt cx="5281" cy="876"/>
                </a:xfrm>
              </p:grpSpPr>
              <p:sp>
                <p:nvSpPr>
                  <p:cNvPr id="34840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4254" y="1396"/>
                    <a:ext cx="1385" cy="210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omic Sans MS" charset="0"/>
                      </a:rPr>
                      <a:t>Combiner Ring </a:t>
                    </a:r>
                    <a:r>
                      <a:rPr lang="en-US" sz="1400" b="1">
                        <a:latin typeface="Comic Sans MS" charset="0"/>
                        <a:sym typeface="Symbol" charset="2"/>
                      </a:rPr>
                      <a:t> 3</a:t>
                    </a:r>
                  </a:p>
                </p:txBody>
              </p:sp>
              <p:sp>
                <p:nvSpPr>
                  <p:cNvPr id="34841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552" y="1734"/>
                    <a:ext cx="1175" cy="211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400" b="1">
                        <a:latin typeface="Comic Sans MS" charset="0"/>
                      </a:rPr>
                      <a:t>Combiner Ring </a:t>
                    </a:r>
                    <a:r>
                      <a:rPr lang="en-US" sz="1400" b="1">
                        <a:latin typeface="Comic Sans MS" charset="0"/>
                        <a:sym typeface="Symbol" charset="2"/>
                      </a:rPr>
                      <a:t> 4</a:t>
                    </a:r>
                  </a:p>
                </p:txBody>
              </p:sp>
              <p:sp>
                <p:nvSpPr>
                  <p:cNvPr id="34842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4229" y="1630"/>
                    <a:ext cx="1391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frequency multiplication</a:t>
                    </a:r>
                  </a:p>
                </p:txBody>
              </p:sp>
              <p:sp>
                <p:nvSpPr>
                  <p:cNvPr id="34843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358" y="1960"/>
                    <a:ext cx="1523" cy="312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sm" len="sm"/>
                    <a:tailEnd type="none" w="sm" len="sm"/>
                  </a:ln>
                </p:spPr>
                <p:txBody>
                  <a:bodyPr lIns="100772" tIns="50387" rIns="100772" bIns="50387">
                    <a:prstTxWarp prst="textNoShape">
                      <a:avLst/>
                    </a:prstTxWarp>
                    <a:spAutoFit/>
                  </a:bodyPr>
                  <a:lstStyle/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pulse compression &amp; </a:t>
                    </a:r>
                  </a:p>
                  <a:p>
                    <a:pPr defTabSz="957263">
                      <a:buFont typeface="StarSymbol" charset="0"/>
                      <a:buNone/>
                    </a:pPr>
                    <a:r>
                      <a:rPr lang="en-US" sz="1200">
                        <a:solidFill>
                          <a:srgbClr val="0000FF"/>
                        </a:solidFill>
                        <a:latin typeface="Comic Sans MS" charset="0"/>
                      </a:rPr>
                      <a:t>frequency multiplication</a:t>
                    </a:r>
                  </a:p>
                </p:txBody>
              </p:sp>
            </p:grpSp>
            <p:sp>
              <p:nvSpPr>
                <p:cNvPr id="34829" name="Rectangle 241"/>
                <p:cNvSpPr>
                  <a:spLocks noChangeArrowheads="1"/>
                </p:cNvSpPr>
                <p:nvPr/>
              </p:nvSpPr>
              <p:spPr bwMode="auto">
                <a:xfrm>
                  <a:off x="3547" y="455"/>
                  <a:ext cx="1394" cy="57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 lIns="100772" tIns="50387" rIns="100772" bIns="50387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400" b="1">
                      <a:latin typeface="Comic Sans MS" charset="0"/>
                    </a:rPr>
                    <a:t>Delay Loop </a:t>
                  </a:r>
                  <a:r>
                    <a:rPr lang="en-US" sz="1400" b="1">
                      <a:latin typeface="Comic Sans MS" charset="0"/>
                      <a:sym typeface="Symbol" charset="2"/>
                    </a:rPr>
                    <a:t> 2</a:t>
                  </a:r>
                  <a:endParaRPr lang="en-US" sz="1400">
                    <a:solidFill>
                      <a:srgbClr val="0000FF"/>
                    </a:solidFill>
                    <a:latin typeface="Comic Sans MS" charset="0"/>
                    <a:sym typeface="Symbol" charset="2"/>
                  </a:endParaRPr>
                </a:p>
                <a:p>
                  <a:pPr defTabSz="957263">
                    <a:buFont typeface="StarSymbol" charset="0"/>
                    <a:buNone/>
                  </a:pPr>
                  <a:r>
                    <a:rPr lang="en-US" sz="1200">
                      <a:solidFill>
                        <a:srgbClr val="0000FF"/>
                      </a:solidFill>
                      <a:latin typeface="Comic Sans MS" charset="0"/>
                      <a:sym typeface="Symbol" charset="2"/>
                    </a:rPr>
                    <a:t>gap creation, pulse compression &amp; frequency multiplication</a:t>
                  </a:r>
                  <a:endParaRPr lang="en-US" sz="1400">
                    <a:solidFill>
                      <a:srgbClr val="0000FF"/>
                    </a:solidFill>
                    <a:latin typeface="Comic Sans MS" charset="0"/>
                    <a:sym typeface="Symbol" charset="2"/>
                  </a:endParaRPr>
                </a:p>
              </p:txBody>
            </p:sp>
            <p:grpSp>
              <p:nvGrpSpPr>
                <p:cNvPr id="262341" name="Group 242"/>
                <p:cNvGrpSpPr>
                  <a:grpSpLocks/>
                </p:cNvGrpSpPr>
                <p:nvPr/>
              </p:nvGrpSpPr>
              <p:grpSpPr bwMode="auto">
                <a:xfrm>
                  <a:off x="990" y="990"/>
                  <a:ext cx="3008" cy="561"/>
                  <a:chOff x="990" y="990"/>
                  <a:chExt cx="3008" cy="561"/>
                </a:xfrm>
              </p:grpSpPr>
              <p:grpSp>
                <p:nvGrpSpPr>
                  <p:cNvPr id="262342" name="Group 243"/>
                  <p:cNvGrpSpPr>
                    <a:grpSpLocks/>
                  </p:cNvGrpSpPr>
                  <p:nvPr/>
                </p:nvGrpSpPr>
                <p:grpSpPr bwMode="auto">
                  <a:xfrm>
                    <a:off x="990" y="990"/>
                    <a:ext cx="3008" cy="561"/>
                    <a:chOff x="990" y="990"/>
                    <a:chExt cx="3008" cy="561"/>
                  </a:xfrm>
                </p:grpSpPr>
                <p:sp>
                  <p:nvSpPr>
                    <p:cNvPr id="34833" name="Rectangle 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71" y="99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4" name="Rectangle 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606" y="990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5" name="Rectangle 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83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6" name="Rectangle 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42" y="1101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7" name="Rectangle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90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8" name="Rectangle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76" y="1263"/>
                      <a:ext cx="56" cy="56"/>
                    </a:xfrm>
                    <a:prstGeom prst="rect">
                      <a:avLst/>
                    </a:prstGeom>
                    <a:solidFill>
                      <a:srgbClr val="33CCCC"/>
                    </a:solidFill>
                    <a:ln w="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pPr>
                        <a:lnSpc>
                          <a:spcPct val="93000"/>
                        </a:lnSpc>
                        <a:spcBef>
                          <a:spcPct val="50000"/>
                        </a:spcBef>
                        <a:spcAft>
                          <a:spcPts val="1075"/>
                        </a:spcAft>
                        <a:buClr>
                          <a:srgbClr val="000000"/>
                        </a:buClr>
                        <a:buSzPct val="68000"/>
                        <a:buFont typeface="StarSymbol" charset="0"/>
                        <a:buNone/>
                      </a:pPr>
                      <a:endParaRPr lang="fr-FR" sz="2500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34839" name="Rectangle 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3" y="1199"/>
                      <a:ext cx="1290" cy="352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lIns="100772" tIns="50387" rIns="100772" bIns="50387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defTabSz="957263">
                        <a:buFont typeface="StarSymbol" charset="0"/>
                        <a:buNone/>
                      </a:pPr>
                      <a:r>
                        <a:rPr lang="en-US" sz="1400" b="1">
                          <a:solidFill>
                            <a:srgbClr val="33CCCC"/>
                          </a:solidFill>
                          <a:latin typeface="Comic Sans MS" charset="0"/>
                        </a:rPr>
                        <a:t>RF Transverse Deflectors</a:t>
                      </a:r>
                      <a:endParaRPr lang="en-US" sz="1400" b="1">
                        <a:solidFill>
                          <a:srgbClr val="33CCCC"/>
                        </a:solidFill>
                        <a:latin typeface="Comic Sans MS" charset="0"/>
                        <a:sym typeface="Symbol" charset="2"/>
                      </a:endParaRPr>
                    </a:p>
                  </p:txBody>
                </p:sp>
              </p:grpSp>
              <p:sp>
                <p:nvSpPr>
                  <p:cNvPr id="34832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446" y="1263"/>
                    <a:ext cx="56" cy="56"/>
                  </a:xfrm>
                  <a:prstGeom prst="rect">
                    <a:avLst/>
                  </a:prstGeom>
                  <a:solidFill>
                    <a:srgbClr val="33CCCC"/>
                  </a:solidFill>
                  <a:ln w="0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pPr>
                      <a:lnSpc>
                        <a:spcPct val="93000"/>
                      </a:lnSpc>
                      <a:spcBef>
                        <a:spcPct val="50000"/>
                      </a:spcBef>
                      <a:spcAft>
                        <a:spcPts val="1075"/>
                      </a:spcAft>
                      <a:buClr>
                        <a:srgbClr val="000000"/>
                      </a:buClr>
                      <a:buSzPct val="68000"/>
                      <a:buFont typeface="StarSymbol" charset="0"/>
                      <a:buNone/>
                    </a:pPr>
                    <a:endParaRPr lang="fr-FR" sz="2500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4819" name="Title 260"/>
          <p:cNvSpPr>
            <a:spLocks noGrp="1"/>
          </p:cNvSpPr>
          <p:nvPr>
            <p:ph type="title" idx="4294967295"/>
          </p:nvPr>
        </p:nvSpPr>
        <p:spPr>
          <a:xfrm>
            <a:off x="798520" y="-63500"/>
            <a:ext cx="7566923" cy="616022"/>
          </a:xfrm>
        </p:spPr>
        <p:txBody>
          <a:bodyPr lIns="0" tIns="0" rIns="0" bIns="0">
            <a:normAutofit/>
          </a:bodyPr>
          <a:lstStyle/>
          <a:p>
            <a:r>
              <a:rPr lang="en-US" sz="4000" dirty="0">
                <a:latin typeface="Calibri" charset="0"/>
                <a:cs typeface="ＭＳ Ｐゴシック" charset="-128"/>
              </a:rPr>
              <a:t>CLIC Power Source Concept </a:t>
            </a:r>
          </a:p>
        </p:txBody>
      </p:sp>
      <p:sp>
        <p:nvSpPr>
          <p:cNvPr id="34820" name="Date Placeholder 252"/>
          <p:cNvSpPr>
            <a:spLocks noGrp="1"/>
          </p:cNvSpPr>
          <p:nvPr>
            <p:ph type="dt" sz="quarter" idx="10"/>
          </p:nvPr>
        </p:nvSpPr>
        <p:spPr>
          <a:xfrm>
            <a:off x="457200" y="6432550"/>
            <a:ext cx="2133600" cy="365125"/>
          </a:xfrm>
          <a:noFill/>
        </p:spPr>
        <p:txBody>
          <a:bodyPr/>
          <a:lstStyle/>
          <a:p>
            <a:r>
              <a:rPr lang="de-CH" dirty="0" smtClean="0">
                <a:ea typeface="ＭＳ Ｐゴシック" charset="-128"/>
                <a:cs typeface="ＭＳ Ｐゴシック" charset="-128"/>
              </a:rPr>
              <a:t>D. Schulte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21" name="Slide Number Placeholder 253"/>
          <p:cNvSpPr>
            <a:spLocks noGrp="1"/>
          </p:cNvSpPr>
          <p:nvPr>
            <p:ph type="sldNum" sz="quarter" idx="12"/>
          </p:nvPr>
        </p:nvSpPr>
        <p:spPr>
          <a:xfrm>
            <a:off x="6553200" y="6419850"/>
            <a:ext cx="2133600" cy="365125"/>
          </a:xfrm>
          <a:noFill/>
        </p:spPr>
        <p:txBody>
          <a:bodyPr/>
          <a:lstStyle/>
          <a:p>
            <a:fld id="{A3867CE8-2AD2-439E-B05F-7A8C5283EF5B}" type="slidenum">
              <a:rPr lang="en-US" smtClean="0">
                <a:ea typeface="ＭＳ Ｐゴシック" charset="-128"/>
                <a:cs typeface="ＭＳ Ｐゴシック" charset="-128"/>
              </a:rPr>
              <a:pPr/>
              <a:t>57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5" name="Footer Placeholder 254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FB436C0-836B-4693-87A0-0D1CFB80932E}" type="slidenum">
              <a:rPr lang="en-US" smtClean="0">
                <a:ea typeface="ＭＳ Ｐゴシック" charset="-128"/>
                <a:cs typeface="ＭＳ Ｐゴシック" charset="-128"/>
              </a:rPr>
              <a:pPr/>
              <a:t>58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34" y="850314"/>
            <a:ext cx="9144000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3"/>
          <p:cNvSpPr>
            <a:spLocks noChangeArrowheads="1"/>
          </p:cNvSpPr>
          <p:nvPr/>
        </p:nvSpPr>
        <p:spPr bwMode="auto">
          <a:xfrm>
            <a:off x="2045223" y="1251938"/>
            <a:ext cx="1519459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FF"/>
                </a:solidFill>
              </a:rPr>
              <a:t>150 </a:t>
            </a:r>
            <a:r>
              <a:rPr lang="en-US" dirty="0" err="1">
                <a:solidFill>
                  <a:srgbClr val="0000FF"/>
                </a:solidFill>
              </a:rPr>
              <a:t>MeV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e-linac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7200868" y="934452"/>
            <a:ext cx="1702714" cy="276999"/>
          </a:xfrm>
          <a:prstGeom prst="rect">
            <a:avLst/>
          </a:prstGeom>
          <a:solidFill>
            <a:srgbClr val="CC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Combiner ring</a:t>
            </a:r>
          </a:p>
        </p:txBody>
      </p:sp>
      <p:sp>
        <p:nvSpPr>
          <p:cNvPr id="47111" name="Rectangle 5"/>
          <p:cNvSpPr>
            <a:spLocks noChangeArrowheads="1"/>
          </p:cNvSpPr>
          <p:nvPr/>
        </p:nvSpPr>
        <p:spPr bwMode="auto">
          <a:xfrm>
            <a:off x="3285263" y="3386623"/>
            <a:ext cx="1888971" cy="369332"/>
          </a:xfrm>
          <a:prstGeom prst="rect">
            <a:avLst/>
          </a:prstGeom>
          <a:solidFill>
            <a:srgbClr val="F8F0F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Experimental area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5706327" y="3478956"/>
            <a:ext cx="12202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FF0000"/>
                </a:solidFill>
              </a:rPr>
              <a:t>28 A - 140 ns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7114" name="Line 8"/>
          <p:cNvSpPr>
            <a:spLocks noChangeShapeType="1"/>
          </p:cNvSpPr>
          <p:nvPr/>
        </p:nvSpPr>
        <p:spPr bwMode="auto">
          <a:xfrm flipH="1">
            <a:off x="6361953" y="3155364"/>
            <a:ext cx="446878" cy="28914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5" name="Line 9"/>
          <p:cNvSpPr>
            <a:spLocks noChangeShapeType="1"/>
          </p:cNvSpPr>
          <p:nvPr/>
        </p:nvSpPr>
        <p:spPr bwMode="auto">
          <a:xfrm>
            <a:off x="4526679" y="1758101"/>
            <a:ext cx="505657" cy="42465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7" name="Rectangle 15"/>
          <p:cNvSpPr>
            <a:spLocks noChangeArrowheads="1"/>
          </p:cNvSpPr>
          <p:nvPr/>
        </p:nvSpPr>
        <p:spPr bwMode="auto">
          <a:xfrm>
            <a:off x="5515152" y="1569064"/>
            <a:ext cx="3317875" cy="1619250"/>
          </a:xfrm>
          <a:prstGeom prst="rect">
            <a:avLst/>
          </a:prstGeom>
          <a:solidFill>
            <a:schemeClr val="accent5">
              <a:lumMod val="60000"/>
              <a:lumOff val="40000"/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20" name="Rectangle 18"/>
          <p:cNvSpPr>
            <a:spLocks noChangeArrowheads="1"/>
          </p:cNvSpPr>
          <p:nvPr/>
        </p:nvSpPr>
        <p:spPr bwMode="auto">
          <a:xfrm>
            <a:off x="5479341" y="934452"/>
            <a:ext cx="1371600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>
                <a:solidFill>
                  <a:srgbClr val="0000FF"/>
                </a:solidFill>
              </a:rPr>
              <a:t>Delay Loop</a:t>
            </a:r>
            <a:endParaRPr lang="en-US" dirty="0">
              <a:solidFill>
                <a:srgbClr val="114FFB"/>
              </a:solidFill>
            </a:endParaRPr>
          </a:p>
        </p:txBody>
      </p:sp>
      <p:pic>
        <p:nvPicPr>
          <p:cNvPr id="47122" name="Picture 2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1258" y="2637283"/>
            <a:ext cx="2632075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23" name="Rectangle 21"/>
          <p:cNvSpPr>
            <a:spLocks noChangeArrowheads="1"/>
          </p:cNvSpPr>
          <p:nvPr/>
        </p:nvSpPr>
        <p:spPr bwMode="auto">
          <a:xfrm>
            <a:off x="2764678" y="2637283"/>
            <a:ext cx="2616200" cy="530225"/>
          </a:xfrm>
          <a:prstGeom prst="rect">
            <a:avLst/>
          </a:prstGeom>
          <a:solidFill>
            <a:srgbClr val="EEDAE9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27" name="Line 25"/>
          <p:cNvSpPr>
            <a:spLocks noChangeShapeType="1"/>
          </p:cNvSpPr>
          <p:nvPr/>
        </p:nvSpPr>
        <p:spPr bwMode="auto">
          <a:xfrm flipH="1">
            <a:off x="4285541" y="2970400"/>
            <a:ext cx="0" cy="474106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37" name="Rectangle 43"/>
          <p:cNvSpPr>
            <a:spLocks noChangeArrowheads="1"/>
          </p:cNvSpPr>
          <p:nvPr/>
        </p:nvSpPr>
        <p:spPr bwMode="auto">
          <a:xfrm>
            <a:off x="782638" y="-25400"/>
            <a:ext cx="76041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4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CLIC </a:t>
            </a:r>
            <a:r>
              <a:rPr lang="en-GB" sz="4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Test Facility (CTF3)</a:t>
            </a:r>
            <a:endParaRPr lang="en-US" sz="4000" dirty="0">
              <a:solidFill>
                <a:srgbClr val="0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7138" name="Oval 10"/>
          <p:cNvSpPr>
            <a:spLocks noChangeArrowheads="1"/>
          </p:cNvSpPr>
          <p:nvPr/>
        </p:nvSpPr>
        <p:spPr bwMode="auto">
          <a:xfrm>
            <a:off x="6031665" y="233533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39" name="Oval 11"/>
          <p:cNvSpPr>
            <a:spLocks noChangeArrowheads="1"/>
          </p:cNvSpPr>
          <p:nvPr/>
        </p:nvSpPr>
        <p:spPr bwMode="auto">
          <a:xfrm>
            <a:off x="7349290" y="166523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7140" name="Oval 12"/>
          <p:cNvSpPr>
            <a:spLocks noChangeArrowheads="1"/>
          </p:cNvSpPr>
          <p:nvPr/>
        </p:nvSpPr>
        <p:spPr bwMode="auto">
          <a:xfrm>
            <a:off x="7831890" y="1639831"/>
            <a:ext cx="112713" cy="106363"/>
          </a:xfrm>
          <a:prstGeom prst="ellipse">
            <a:avLst/>
          </a:prstGeom>
          <a:solidFill>
            <a:srgbClr val="33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39" name="Rectangle 21"/>
          <p:cNvSpPr>
            <a:spLocks noChangeArrowheads="1"/>
          </p:cNvSpPr>
          <p:nvPr/>
        </p:nvSpPr>
        <p:spPr bwMode="auto">
          <a:xfrm>
            <a:off x="1304895" y="2250665"/>
            <a:ext cx="4182258" cy="155574"/>
          </a:xfrm>
          <a:prstGeom prst="rect">
            <a:avLst/>
          </a:prstGeom>
          <a:solidFill>
            <a:schemeClr val="accent4">
              <a:lumMod val="50000"/>
              <a:alpha val="50195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3646419" y="1360221"/>
            <a:ext cx="14290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FF0000"/>
                </a:solidFill>
              </a:rPr>
              <a:t>3.5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 – 1200 </a:t>
            </a:r>
            <a:r>
              <a:rPr lang="en-US" dirty="0">
                <a:solidFill>
                  <a:srgbClr val="FF0000"/>
                </a:solidFill>
              </a:rPr>
              <a:t>ns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1" name="Rectangle 21"/>
          <p:cNvSpPr>
            <a:spLocks noChangeArrowheads="1"/>
          </p:cNvSpPr>
          <p:nvPr/>
        </p:nvSpPr>
        <p:spPr bwMode="auto">
          <a:xfrm>
            <a:off x="332148" y="2181609"/>
            <a:ext cx="969160" cy="265112"/>
          </a:xfrm>
          <a:prstGeom prst="rect">
            <a:avLst/>
          </a:prstGeom>
          <a:solidFill>
            <a:schemeClr val="accent2">
              <a:lumMod val="50000"/>
              <a:alpha val="50195"/>
            </a:schemeClr>
          </a:solidFill>
          <a:ln w="9525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lnSpc>
                <a:spcPct val="125000"/>
              </a:lnSpc>
            </a:pPr>
            <a:endParaRPr lang="fr-FR" sz="1800">
              <a:latin typeface="Times New Roman" charset="0"/>
            </a:endParaRPr>
          </a:p>
        </p:txBody>
      </p:sp>
      <p:sp>
        <p:nvSpPr>
          <p:cNvPr id="42" name="Rectangle 3"/>
          <p:cNvSpPr>
            <a:spLocks noChangeArrowheads="1"/>
          </p:cNvSpPr>
          <p:nvPr/>
        </p:nvSpPr>
        <p:spPr bwMode="auto">
          <a:xfrm>
            <a:off x="-27776" y="1569064"/>
            <a:ext cx="1769715" cy="276999"/>
          </a:xfrm>
          <a:prstGeom prst="rect">
            <a:avLst/>
          </a:prstGeom>
          <a:solidFill>
            <a:srgbClr val="FFFFCC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rgbClr val="0000FF"/>
                </a:solidFill>
              </a:rPr>
              <a:t>Thermionic source</a:t>
            </a:r>
            <a:endParaRPr lang="en-US" dirty="0">
              <a:solidFill>
                <a:srgbClr val="114FFB"/>
              </a:solidFill>
            </a:endParaRPr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auto">
          <a:xfrm flipH="1">
            <a:off x="908891" y="1796849"/>
            <a:ext cx="0" cy="50602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>
            <a:off x="5948053" y="1216580"/>
            <a:ext cx="251620" cy="54373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7745501" y="1211451"/>
            <a:ext cx="0" cy="895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25"/>
          <p:cNvSpPr>
            <a:spLocks noChangeShapeType="1"/>
          </p:cNvSpPr>
          <p:nvPr/>
        </p:nvSpPr>
        <p:spPr bwMode="auto">
          <a:xfrm flipH="1">
            <a:off x="3031280" y="1593441"/>
            <a:ext cx="0" cy="7445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806896" y="4854222"/>
            <a:ext cx="2787943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Recycled infrastructure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made it affordable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causes lots of headache</a:t>
            </a:r>
            <a:endParaRPr lang="en-US" sz="2000" dirty="0"/>
          </a:p>
        </p:txBody>
      </p:sp>
      <p:pic>
        <p:nvPicPr>
          <p:cNvPr id="57" name="Picture 56" descr="p2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111" y="4096328"/>
            <a:ext cx="4824509" cy="2231097"/>
          </a:xfrm>
          <a:prstGeom prst="rect">
            <a:avLst/>
          </a:prstGeom>
        </p:spPr>
      </p:pic>
      <p:sp>
        <p:nvSpPr>
          <p:cNvPr id="29" name="Date Placeholder 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-3810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Drive Beam </a:t>
            </a:r>
            <a:r>
              <a:rPr lang="en-US" sz="4000" dirty="0" err="1" smtClean="0"/>
              <a:t>Linac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59</a:t>
            </a:fld>
            <a:endParaRPr lang="en-US"/>
          </a:p>
        </p:txBody>
      </p: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0" y="4252867"/>
            <a:ext cx="4792923" cy="2720269"/>
            <a:chOff x="-3" y="1652"/>
            <a:chExt cx="2323" cy="1054"/>
          </a:xfrm>
        </p:grpSpPr>
        <p:pic>
          <p:nvPicPr>
            <p:cNvPr id="44" name="Picture 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652"/>
              <a:ext cx="2320" cy="1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Rectangle 22"/>
            <p:cNvSpPr>
              <a:spLocks noChangeArrowheads="1"/>
            </p:cNvSpPr>
            <p:nvPr/>
          </p:nvSpPr>
          <p:spPr bwMode="auto">
            <a:xfrm>
              <a:off x="-3" y="1683"/>
              <a:ext cx="127" cy="24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fr-FR" sz="1800">
                <a:latin typeface="Times New Roman" charset="0"/>
              </a:endParaRPr>
            </a:p>
          </p:txBody>
        </p:sp>
      </p:grpSp>
      <p:sp>
        <p:nvSpPr>
          <p:cNvPr id="53" name="Content Placeholder 2"/>
          <p:cNvSpPr>
            <a:spLocks noGrp="1"/>
          </p:cNvSpPr>
          <p:nvPr>
            <p:ph idx="1"/>
          </p:nvPr>
        </p:nvSpPr>
        <p:spPr>
          <a:xfrm>
            <a:off x="165047" y="819689"/>
            <a:ext cx="2425753" cy="1594411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95.3% RF to beam efficiency</a:t>
            </a:r>
          </a:p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No instabilities</a:t>
            </a:r>
          </a:p>
          <a:p>
            <a:pPr marL="533400" indent="-533400">
              <a:buNone/>
            </a:pPr>
            <a:r>
              <a:rPr lang="en-GB" sz="1800" dirty="0" smtClean="0">
                <a:latin typeface="Calibri" charset="0"/>
                <a:cs typeface="ＭＳ Ｐゴシック" charset="-128"/>
              </a:rPr>
              <a:t>Phase switch works OK </a:t>
            </a:r>
          </a:p>
        </p:txBody>
      </p:sp>
      <p:pic>
        <p:nvPicPr>
          <p:cNvPr id="24" name="Picture 23" descr="2010MeasureFBon_modified_factor8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1500" y="819689"/>
            <a:ext cx="6062500" cy="2550685"/>
          </a:xfrm>
          <a:prstGeom prst="rect">
            <a:avLst/>
          </a:prstGeom>
        </p:spPr>
      </p:pic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5077179" y="4075067"/>
          <a:ext cx="3812821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6621"/>
                <a:gridCol w="927100"/>
                <a:gridCol w="16891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CLIC goal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CTF3 measured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dirty="0" smtClean="0"/>
                        <a:t>at end of </a:t>
                      </a:r>
                      <a:r>
                        <a:rPr lang="en-US" dirty="0" err="1" smtClean="0"/>
                        <a:t>linac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Transverse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r>
                        <a:rPr lang="en-GB" dirty="0" err="1" smtClean="0">
                          <a:latin typeface="Calibri" charset="0"/>
                          <a:cs typeface="ＭＳ Ｐゴシック" charset="-128"/>
                        </a:rPr>
                        <a:t>μm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50-60</a:t>
                      </a:r>
                      <a:r>
                        <a:rPr lang="en-GB" dirty="0" err="1" smtClean="0">
                          <a:latin typeface="Calibri" charset="0"/>
                          <a:cs typeface="ＭＳ Ｐゴシック" charset="-128"/>
                        </a:rPr>
                        <a:t>μm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Pulse current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7.5e-4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5.4e-4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367320" y="2693722"/>
            <a:ext cx="3172542" cy="2251540"/>
            <a:chOff x="379" y="3029"/>
            <a:chExt cx="1410" cy="686"/>
          </a:xfrm>
        </p:grpSpPr>
        <p:sp>
          <p:nvSpPr>
            <p:cNvPr id="30" name="Line 25"/>
            <p:cNvSpPr>
              <a:spLocks noChangeAspect="1" noChangeShapeType="1"/>
            </p:cNvSpPr>
            <p:nvPr/>
          </p:nvSpPr>
          <p:spPr bwMode="auto">
            <a:xfrm flipV="1">
              <a:off x="1547" y="3127"/>
              <a:ext cx="242" cy="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476" y="3090"/>
              <a:ext cx="262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10 m</a:t>
              </a:r>
              <a:endParaRPr lang="en-US" sz="1000" noProof="1">
                <a:solidFill>
                  <a:schemeClr val="bg1"/>
                </a:solidFill>
              </a:endParaRPr>
            </a:p>
          </p:txBody>
        </p:sp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379" y="3029"/>
              <a:ext cx="1268" cy="686"/>
              <a:chOff x="1230" y="1271"/>
              <a:chExt cx="1268" cy="686"/>
            </a:xfrm>
          </p:grpSpPr>
          <p:pic>
            <p:nvPicPr>
              <p:cNvPr id="33" name="Picture 28" descr="beam_loading_MKS06_power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230" y="1271"/>
                <a:ext cx="1268" cy="48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36" name="Line 31"/>
              <p:cNvSpPr>
                <a:spLocks noChangeShapeType="1"/>
              </p:cNvSpPr>
              <p:nvPr/>
            </p:nvSpPr>
            <p:spPr bwMode="auto">
              <a:xfrm flipH="1">
                <a:off x="1538" y="1332"/>
                <a:ext cx="446" cy="625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0" name="Line 31"/>
          <p:cNvSpPr>
            <a:spLocks noChangeShapeType="1"/>
          </p:cNvSpPr>
          <p:nvPr/>
        </p:nvSpPr>
        <p:spPr bwMode="auto">
          <a:xfrm flipH="1" flipV="1">
            <a:off x="2590800" y="4051299"/>
            <a:ext cx="874454" cy="90615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-224167" y="3300967"/>
            <a:ext cx="778428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 smtClean="0"/>
              <a:t>Power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102057" y="819689"/>
            <a:ext cx="278794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Pulse current measurement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2172" y="1"/>
            <a:ext cx="7835296" cy="638628"/>
          </a:xfrm>
        </p:spPr>
        <p:txBody>
          <a:bodyPr>
            <a:noAutofit/>
          </a:bodyPr>
          <a:lstStyle/>
          <a:p>
            <a:r>
              <a:rPr lang="en-US" sz="4000" dirty="0" smtClean="0"/>
              <a:t>TBTS: Two Beam Acceleration</a:t>
            </a:r>
            <a:endParaRPr lang="en-US" sz="4000" dirty="0"/>
          </a:p>
        </p:txBody>
      </p:sp>
      <p:pic>
        <p:nvPicPr>
          <p:cNvPr id="2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787" y="638629"/>
            <a:ext cx="2448013" cy="2819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Date Placeholder 16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53200" y="5006560"/>
            <a:ext cx="25908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Consistency between</a:t>
            </a:r>
          </a:p>
          <a:p>
            <a:pPr>
              <a:buFont typeface="Arial"/>
              <a:buChar char="•"/>
            </a:pPr>
            <a:r>
              <a:rPr lang="en-US" dirty="0" smtClean="0"/>
              <a:t> produced power</a:t>
            </a:r>
          </a:p>
          <a:p>
            <a:pPr>
              <a:buFont typeface="Arial"/>
              <a:buChar char="•"/>
            </a:pPr>
            <a:r>
              <a:rPr lang="en-US" dirty="0" smtClean="0"/>
              <a:t> drive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test beam acceleration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480886" y="5006560"/>
            <a:ext cx="2072314" cy="11988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Maximum gradient 145 MV/</a:t>
            </a:r>
            <a:r>
              <a:rPr lang="en-US" dirty="0" err="1" smtClean="0"/>
              <a:t>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6" name="Picture 1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140" y="3458360"/>
            <a:ext cx="4485760" cy="329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owerVsGradient3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6199" y="762001"/>
            <a:ext cx="5257801" cy="32801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33900" y="850901"/>
            <a:ext cx="3150772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Measured accelerating gradient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Potential </a:t>
            </a:r>
            <a:r>
              <a:rPr lang="en-US" smtClean="0"/>
              <a:t>Staged Parameters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z="1600" dirty="0" smtClean="0"/>
              <a:t>D. Schulte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4100"/>
            <a:ext cx="9144000" cy="5238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-3810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Drive Beam Combination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8" name="Picture 7" descr="combination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5325" y="1339933"/>
            <a:ext cx="5179774" cy="381736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3868" y="2704870"/>
            <a:ext cx="342534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Focus has been on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will now  further improve beam quality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rot="5400000" flipH="1" flipV="1">
            <a:off x="3063138" y="3238484"/>
            <a:ext cx="2707164" cy="502235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 flipH="1" flipV="1">
            <a:off x="4178153" y="2729696"/>
            <a:ext cx="2141079" cy="239236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 flipH="1" flipV="1">
            <a:off x="5161913" y="3279051"/>
            <a:ext cx="2058429" cy="33117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 flipH="1" flipV="1">
            <a:off x="7913523" y="4996873"/>
            <a:ext cx="6783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546414" y="4983612"/>
            <a:ext cx="12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End of </a:t>
            </a:r>
            <a:r>
              <a:rPr lang="en-US" dirty="0" err="1" smtClean="0">
                <a:solidFill>
                  <a:srgbClr val="0000FF"/>
                </a:solidFill>
              </a:rPr>
              <a:t>linac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65621" y="3919853"/>
            <a:ext cx="1175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Delay loop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167487" y="4397651"/>
            <a:ext cx="167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After delay loop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126037" y="5336817"/>
            <a:ext cx="1724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combiner ring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3867" y="928073"/>
            <a:ext cx="3425341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29 A reached, routinely 25A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3868" y="1561704"/>
            <a:ext cx="3425341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dirty="0" smtClean="0">
                <a:latin typeface="Calibri" charset="0"/>
                <a:cs typeface="ＭＳ Ｐゴシック" charset="-128"/>
              </a:rPr>
              <a:t>Significant increase of transverse </a:t>
            </a:r>
            <a:r>
              <a:rPr lang="en-GB" dirty="0" err="1" smtClean="0">
                <a:latin typeface="Calibri" charset="0"/>
                <a:cs typeface="ＭＳ Ｐゴシック" charset="-128"/>
              </a:rPr>
              <a:t>emittance</a:t>
            </a:r>
            <a:endParaRPr lang="en-GB" dirty="0" smtClean="0">
              <a:latin typeface="Calibri" charset="0"/>
              <a:cs typeface="ＭＳ Ｐゴシック" charset="-128"/>
            </a:endParaRPr>
          </a:p>
          <a:p>
            <a:pPr marL="0" lvl="1"/>
            <a:r>
              <a:rPr lang="en-GB" dirty="0" smtClean="0">
                <a:latin typeface="Calibri" charset="0"/>
                <a:cs typeface="ＭＳ Ｐゴシック" charset="-128"/>
              </a:rPr>
              <a:t>Current jitter increases to O(0.1%-1%)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569" y="3847236"/>
            <a:ext cx="3425342" cy="25853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CTF3 specific issues need to be addressed and limits identified</a:t>
            </a:r>
          </a:p>
          <a:p>
            <a:pPr>
              <a:buFont typeface="Arial"/>
              <a:buChar char="•"/>
            </a:pPr>
            <a:r>
              <a:rPr lang="en-US" dirty="0" smtClean="0"/>
              <a:t> RF pulse compression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energy in combiner ring is</a:t>
            </a:r>
          </a:p>
          <a:p>
            <a:r>
              <a:rPr lang="en-US" dirty="0" smtClean="0"/>
              <a:t>5% of that in CLIC</a:t>
            </a:r>
          </a:p>
          <a:p>
            <a:pPr>
              <a:buFont typeface="Arial"/>
              <a:buChar char="•"/>
            </a:pPr>
            <a:r>
              <a:rPr lang="en-US" dirty="0" smtClean="0"/>
              <a:t> Geometric </a:t>
            </a:r>
            <a:r>
              <a:rPr lang="en-US" dirty="0" err="1" smtClean="0"/>
              <a:t>emittance</a:t>
            </a:r>
            <a:r>
              <a:rPr lang="en-US" dirty="0" smtClean="0"/>
              <a:t> 20 times larger</a:t>
            </a:r>
          </a:p>
          <a:p>
            <a:pPr>
              <a:buFont typeface="Arial"/>
              <a:buChar char="•"/>
            </a:pPr>
            <a:r>
              <a:rPr lang="en-US" dirty="0" smtClean="0"/>
              <a:t> …</a:t>
            </a:r>
          </a:p>
          <a:p>
            <a:pPr>
              <a:buFont typeface="Arial"/>
              <a:buChar char="•"/>
            </a:pPr>
            <a:r>
              <a:rPr lang="en-US" dirty="0" smtClean="0"/>
              <a:t> 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093653" y="1112739"/>
            <a:ext cx="3050347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Current measurement  in CTF3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Box 15"/>
          <p:cNvSpPr txBox="1">
            <a:spLocks noChangeArrowheads="1"/>
          </p:cNvSpPr>
          <p:nvPr/>
        </p:nvSpPr>
        <p:spPr bwMode="auto">
          <a:xfrm>
            <a:off x="361950" y="769938"/>
            <a:ext cx="8594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5" rIns="91428" bIns="45715">
            <a:prstTxWarp prst="textNoShape">
              <a:avLst/>
            </a:prstTxWarp>
            <a:spAutoFit/>
          </a:bodyPr>
          <a:lstStyle/>
          <a:p>
            <a:endParaRPr lang="en-GB" sz="180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01688" y="0"/>
            <a:ext cx="7467600" cy="5334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DDDDDD"/>
                  </a:outerShdw>
                </a:effectLst>
                <a:cs typeface="Calibri"/>
              </a:rPr>
              <a:t>Drive Beam Deceleration and Module: CLEX</a:t>
            </a:r>
          </a:p>
        </p:txBody>
      </p:sp>
      <p:pic>
        <p:nvPicPr>
          <p:cNvPr id="5326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3825" y="3229769"/>
            <a:ext cx="8562975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5" name="Straight Arrow Connector 44"/>
          <p:cNvCxnSpPr/>
          <p:nvPr/>
        </p:nvCxnSpPr>
        <p:spPr>
          <a:xfrm rot="16200000" flipH="1">
            <a:off x="2087665" y="2875063"/>
            <a:ext cx="1539675" cy="533400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5258720" y="2439318"/>
            <a:ext cx="1164055" cy="967708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292350" y="3505200"/>
            <a:ext cx="5222875" cy="14605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80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916238" y="3911600"/>
            <a:ext cx="561975" cy="3429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80165" tIns="40083" rIns="80165" bIns="40083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 sz="18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914700" y="1356261"/>
            <a:ext cx="33522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TBTS (two-beam test stand)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power transfer to main beam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module design</a:t>
            </a:r>
            <a:endParaRPr lang="en-US" sz="2000" dirty="0"/>
          </a:p>
        </p:txBody>
      </p:sp>
      <p:sp>
        <p:nvSpPr>
          <p:cNvPr id="39" name="TextBox 38"/>
          <p:cNvSpPr txBox="1"/>
          <p:nvPr/>
        </p:nvSpPr>
        <p:spPr>
          <a:xfrm>
            <a:off x="5356893" y="1356261"/>
            <a:ext cx="3299474" cy="9848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TBL (test beam line)</a:t>
            </a:r>
          </a:p>
          <a:p>
            <a:pPr>
              <a:buFont typeface="Arial"/>
              <a:buChar char="•"/>
            </a:pPr>
            <a:r>
              <a:rPr lang="en-GB" sz="20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drive beam stability during deceleration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69000" y="5383768"/>
            <a:ext cx="202151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beam injector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6200000" flipV="1">
            <a:off x="6117039" y="4462070"/>
            <a:ext cx="1075527" cy="660396"/>
          </a:xfrm>
          <a:prstGeom prst="straightConnector1">
            <a:avLst/>
          </a:prstGeom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PETS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31920" y="5473700"/>
            <a:ext cx="4415367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Measurements at SLAC: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No breakdown last  O(8 10</a:t>
            </a:r>
            <a:r>
              <a:rPr lang="en-US" baseline="30000" dirty="0" smtClean="0">
                <a:solidFill>
                  <a:srgbClr val="000000"/>
                </a:solidFill>
              </a:rPr>
              <a:t>6</a:t>
            </a:r>
            <a:r>
              <a:rPr lang="en-US" dirty="0" smtClean="0">
                <a:solidFill>
                  <a:srgbClr val="000000"/>
                </a:solidFill>
              </a:rPr>
              <a:t> pulses)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-&gt; P consistent with p</a:t>
            </a:r>
            <a:r>
              <a:rPr lang="en-US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≤</a:t>
            </a:r>
            <a:r>
              <a:rPr lang="en-US" dirty="0" smtClean="0">
                <a:solidFill>
                  <a:srgbClr val="000000"/>
                </a:solidFill>
              </a:rPr>
              <a:t>10</a:t>
            </a:r>
            <a:r>
              <a:rPr lang="en-US" baseline="30000" dirty="0" smtClean="0">
                <a:solidFill>
                  <a:srgbClr val="000000"/>
                </a:solidFill>
              </a:rPr>
              <a:t>-7</a:t>
            </a:r>
            <a:r>
              <a:rPr lang="en-US" dirty="0" smtClean="0">
                <a:solidFill>
                  <a:srgbClr val="000000"/>
                </a:solidFill>
              </a:rPr>
              <a:t>/m/pulse</a:t>
            </a:r>
          </a:p>
        </p:txBody>
      </p:sp>
      <p:pic>
        <p:nvPicPr>
          <p:cNvPr id="14" name="Picture 13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0300" y="4777976"/>
            <a:ext cx="2933700" cy="2080024"/>
          </a:xfrm>
          <a:prstGeom prst="rect">
            <a:avLst/>
          </a:prstGeom>
        </p:spPr>
      </p:pic>
      <p:pic>
        <p:nvPicPr>
          <p:cNvPr id="11" name="Picture 10" descr="p5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2522"/>
            <a:ext cx="6763766" cy="422545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35800" y="616022"/>
            <a:ext cx="165100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Designed with more margin than accelerating structures</a:t>
            </a:r>
          </a:p>
          <a:p>
            <a:endParaRPr lang="en-US" dirty="0" smtClean="0"/>
          </a:p>
          <a:p>
            <a:r>
              <a:rPr lang="en-US" dirty="0" smtClean="0"/>
              <a:t>P</a:t>
            </a:r>
            <a:r>
              <a:rPr lang="en-US" baseline="-25000" dirty="0" smtClean="0"/>
              <a:t>out</a:t>
            </a:r>
            <a:r>
              <a:rPr lang="en-US" dirty="0" smtClean="0"/>
              <a:t>≈130MW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57200" y="4779564"/>
            <a:ext cx="60960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82484" y="4742934"/>
            <a:ext cx="7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0.25m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763766" y="4254756"/>
            <a:ext cx="2269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Pulse used for measurement</a:t>
            </a:r>
          </a:p>
          <a:p>
            <a:r>
              <a:rPr lang="en-US" sz="1400" dirty="0" smtClean="0"/>
              <a:t>and nominal pulse (blue)</a:t>
            </a:r>
            <a:endParaRPr lang="en-US" sz="14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75090" y="920644"/>
            <a:ext cx="8728671" cy="5728447"/>
          </a:xfrm>
        </p:spPr>
        <p:txBody>
          <a:bodyPr/>
          <a:lstStyle/>
          <a:p>
            <a:pPr>
              <a:buFont typeface="Wingdings 2" charset="0"/>
              <a:buNone/>
            </a:pPr>
            <a:r>
              <a:rPr lang="en-GB" sz="3600">
                <a:latin typeface="Verdana" charset="0"/>
                <a:ea typeface="ＭＳ Ｐゴシック" charset="0"/>
              </a:rPr>
              <a:t>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1606637" y="0"/>
            <a:ext cx="568483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sz="4000" kern="0" dirty="0" smtClean="0">
                <a:latin typeface="+mj-lt"/>
                <a:ea typeface="+mj-ea"/>
                <a:cs typeface="+mj-cs"/>
              </a:rPr>
              <a:t>Decelerator Design</a:t>
            </a:r>
            <a:endParaRPr kumimoji="0" lang="en-US" sz="40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5090" y="762000"/>
            <a:ext cx="4409609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≈ 900m (900 </a:t>
            </a:r>
            <a:r>
              <a:rPr lang="en-US" dirty="0" err="1" smtClean="0"/>
              <a:t>quadrupoles</a:t>
            </a:r>
            <a:r>
              <a:rPr lang="en-US" dirty="0" smtClean="0"/>
              <a:t>)</a:t>
            </a:r>
          </a:p>
          <a:p>
            <a:pPr>
              <a:buFont typeface="Arial"/>
              <a:buChar char="•"/>
            </a:pPr>
            <a:r>
              <a:rPr lang="en-US" dirty="0" smtClean="0"/>
              <a:t> 100A, 2.4-0.24GeV beam</a:t>
            </a:r>
          </a:p>
          <a:p>
            <a:pPr>
              <a:buFont typeface="Arial"/>
              <a:buChar char="•"/>
            </a:pPr>
            <a:r>
              <a:rPr lang="en-US" dirty="0" smtClean="0"/>
              <a:t> aperture ≈ 10σ</a:t>
            </a:r>
          </a:p>
          <a:p>
            <a:pPr>
              <a:buFont typeface="Arial"/>
              <a:buChar char="•"/>
            </a:pPr>
            <a:r>
              <a:rPr lang="en-US" dirty="0" smtClean="0"/>
              <a:t> large energy spread</a:t>
            </a:r>
          </a:p>
          <a:p>
            <a:pPr>
              <a:buFont typeface="Arial"/>
              <a:buChar char="•"/>
            </a:pPr>
            <a:r>
              <a:rPr lang="en-US" dirty="0" smtClean="0"/>
              <a:t> significant </a:t>
            </a:r>
            <a:r>
              <a:rPr lang="en-US" dirty="0" err="1" smtClean="0"/>
              <a:t>wakefields</a:t>
            </a:r>
            <a:endParaRPr lang="en-US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6046261" y="5281830"/>
            <a:ext cx="2640539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Simulations show that design is OK</a:t>
            </a:r>
          </a:p>
        </p:txBody>
      </p:sp>
      <p:pic>
        <p:nvPicPr>
          <p:cNvPr id="23" name="Picture 22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3147268"/>
            <a:ext cx="5441469" cy="366834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6903" y="2638693"/>
            <a:ext cx="2958397" cy="5847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 of 3σ-envelope along decelerator </a:t>
            </a:r>
            <a:r>
              <a:rPr lang="en-US" sz="1600" dirty="0" err="1" smtClean="0"/>
              <a:t>w</a:t>
            </a:r>
            <a:r>
              <a:rPr lang="en-US" sz="1600" dirty="0" smtClean="0"/>
              <a:t>. imperfections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291474" y="4112279"/>
            <a:ext cx="1852527" cy="58477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Simulation of final energy along train</a:t>
            </a:r>
          </a:p>
        </p:txBody>
      </p:sp>
      <p:pic>
        <p:nvPicPr>
          <p:cNvPr id="27" name="Picture 26" descr="DecelerationEnergySpread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859" y="584201"/>
            <a:ext cx="4540841" cy="3403600"/>
          </a:xfrm>
          <a:prstGeom prst="rect">
            <a:avLst/>
          </a:prstGeom>
        </p:spPr>
      </p:pic>
      <p:cxnSp>
        <p:nvCxnSpPr>
          <p:cNvPr id="29" name="Straight Connector 28"/>
          <p:cNvCxnSpPr/>
          <p:nvPr/>
        </p:nvCxnSpPr>
        <p:spPr>
          <a:xfrm>
            <a:off x="596900" y="3340100"/>
            <a:ext cx="4660900" cy="1588"/>
          </a:xfrm>
          <a:prstGeom prst="line">
            <a:avLst/>
          </a:prstGeom>
          <a:ln w="50800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4294967295"/>
          </p:nvPr>
        </p:nvSpPr>
        <p:spPr>
          <a:xfrm>
            <a:off x="3124200" y="65341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026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76867" y="0"/>
            <a:ext cx="7010400" cy="533400"/>
          </a:xfrm>
        </p:spPr>
        <p:txBody>
          <a:bodyPr>
            <a:noAutofit/>
          </a:bodyPr>
          <a:lstStyle/>
          <a:p>
            <a:pPr eaLnBrk="1" hangingPunct="1"/>
            <a:r>
              <a:rPr lang="en-GB" sz="4000" dirty="0" smtClean="0">
                <a:latin typeface="Calibri" charset="0"/>
                <a:cs typeface="ＭＳ Ｐゴシック" charset="-128"/>
              </a:rPr>
              <a:t>TBL: Drive Beam Deceleration</a:t>
            </a:r>
          </a:p>
        </p:txBody>
      </p:sp>
      <p:sp>
        <p:nvSpPr>
          <p:cNvPr id="57353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3AFBF82-3AB0-453D-AABF-0CA7D2F45A4C}" type="slidenum">
              <a:rPr lang="en-US" smtClean="0">
                <a:ea typeface="ＭＳ Ｐゴシック" charset="-128"/>
                <a:cs typeface="ＭＳ Ｐゴシック" charset="-128"/>
              </a:rPr>
              <a:pPr/>
              <a:t>65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77341" y="927100"/>
            <a:ext cx="2929518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9 out of 16 PETS installed</a:t>
            </a:r>
          </a:p>
          <a:p>
            <a:endParaRPr lang="en-US" dirty="0" smtClean="0"/>
          </a:p>
          <a:p>
            <a:r>
              <a:rPr lang="en-US" dirty="0" smtClean="0"/>
              <a:t>Rest will come this year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07534" y="3810000"/>
            <a:ext cx="2218266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Measurend</a:t>
            </a:r>
            <a:r>
              <a:rPr lang="en-US" dirty="0" smtClean="0"/>
              <a:t> in TBL:</a:t>
            </a:r>
          </a:p>
          <a:p>
            <a:r>
              <a:rPr lang="en-US" dirty="0" smtClean="0"/>
              <a:t>Up to 21A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optics understood</a:t>
            </a:r>
          </a:p>
          <a:p>
            <a:pPr>
              <a:buFont typeface="Arial"/>
              <a:buChar char="•"/>
            </a:pPr>
            <a:r>
              <a:rPr lang="en-US" dirty="0" smtClean="0"/>
              <a:t> no losses in TBL</a:t>
            </a:r>
          </a:p>
          <a:p>
            <a:endParaRPr lang="en-US" dirty="0" smtClean="0"/>
          </a:p>
          <a:p>
            <a:r>
              <a:rPr lang="en-US" dirty="0" smtClean="0"/>
              <a:t>Good agreement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power production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current</a:t>
            </a:r>
          </a:p>
          <a:p>
            <a:pPr>
              <a:buFont typeface="Arial"/>
              <a:buChar char="•"/>
            </a:pPr>
            <a:r>
              <a:rPr lang="en-US" dirty="0" smtClean="0"/>
              <a:t> beam deceleration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77341" y="1912057"/>
            <a:ext cx="2929518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en-US" dirty="0" smtClean="0"/>
              <a:t>~26% deceleration</a:t>
            </a:r>
          </a:p>
          <a:p>
            <a:endParaRPr lang="en-US" dirty="0" smtClean="0"/>
          </a:p>
          <a:p>
            <a:r>
              <a:rPr lang="en-US" dirty="0" smtClean="0"/>
              <a:t>Final goal is 50% deceleration</a:t>
            </a:r>
          </a:p>
        </p:txBody>
      </p:sp>
      <p:pic>
        <p:nvPicPr>
          <p:cNvPr id="18" name="Picture 8" descr="DSC_2681-1.jpg"/>
          <p:cNvPicPr>
            <a:picLocks noChangeAspect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381000" y="905934"/>
            <a:ext cx="3697111" cy="245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111207_DecelerationSingleShot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400" y="3206471"/>
            <a:ext cx="5181600" cy="3515004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32550"/>
            <a:ext cx="2895600" cy="365125"/>
          </a:xfr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</p:spPr>
        <p:txBody>
          <a:bodyPr>
            <a:noAutofit/>
          </a:bodyPr>
          <a:lstStyle/>
          <a:p>
            <a:r>
              <a:rPr lang="en-US" sz="4000" dirty="0" smtClean="0"/>
              <a:t>Main Beam </a:t>
            </a:r>
            <a:r>
              <a:rPr lang="en-US" sz="4000" dirty="0" err="1" smtClean="0"/>
              <a:t>Emittances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7" name="Picture 6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6" y="812799"/>
            <a:ext cx="4639661" cy="1437319"/>
          </a:xfrm>
          <a:prstGeom prst="rect">
            <a:avLst/>
          </a:prstGeom>
        </p:spPr>
      </p:pic>
      <p:pic>
        <p:nvPicPr>
          <p:cNvPr id="22" name="Picture 21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2389819"/>
            <a:ext cx="3158170" cy="937581"/>
          </a:xfrm>
          <a:prstGeom prst="rect">
            <a:avLst/>
          </a:prstGeom>
        </p:spPr>
      </p:pic>
      <p:pic>
        <p:nvPicPr>
          <p:cNvPr id="23" name="Picture 22" descr="p2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610" y="3708400"/>
            <a:ext cx="3662690" cy="9181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568835" y="5256481"/>
            <a:ext cx="18321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Beam Quality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(+bunch length)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1112654" y="4599139"/>
            <a:ext cx="761835" cy="4418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2144080" y="4406901"/>
            <a:ext cx="589852" cy="25965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 flipH="1" flipV="1">
            <a:off x="3072603" y="4819189"/>
            <a:ext cx="574417" cy="189177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57200" y="5256481"/>
            <a:ext cx="163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Luminosity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spectrum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71545" y="4902537"/>
            <a:ext cx="16306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Beam power</a:t>
            </a:r>
          </a:p>
        </p:txBody>
      </p:sp>
      <p:pic>
        <p:nvPicPr>
          <p:cNvPr id="39" name="Picture 38" descr="p3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660" y="825499"/>
            <a:ext cx="4377339" cy="1114101"/>
          </a:xfrm>
          <a:prstGeom prst="rect">
            <a:avLst/>
          </a:prstGeom>
        </p:spPr>
      </p:pic>
      <p:pic>
        <p:nvPicPr>
          <p:cNvPr id="40" name="Picture 39" descr="p4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6400" y="2617536"/>
            <a:ext cx="4783665" cy="2754231"/>
          </a:xfrm>
          <a:prstGeom prst="rect">
            <a:avLst/>
          </a:prstGeom>
        </p:spPr>
      </p:pic>
      <p:pic>
        <p:nvPicPr>
          <p:cNvPr id="16" name="Picture 15" descr="p1.tif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4565" y="2389818"/>
            <a:ext cx="4597400" cy="3770475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09712"/>
            <a:ext cx="2997201" cy="93178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err="1" smtClean="0"/>
              <a:t>Wakefields</a:t>
            </a:r>
            <a:r>
              <a:rPr lang="en-US" sz="2000" dirty="0" smtClean="0"/>
              <a:t> limit efficiency</a:t>
            </a:r>
          </a:p>
          <a:p>
            <a:pPr>
              <a:buNone/>
            </a:pPr>
            <a:r>
              <a:rPr lang="en-US" sz="2000" dirty="0" smtClean="0"/>
              <a:t>(beam break-up)</a:t>
            </a:r>
          </a:p>
        </p:txBody>
      </p:sp>
      <p:pic>
        <p:nvPicPr>
          <p:cNvPr id="10" name="Picture 9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911" y="1798069"/>
            <a:ext cx="2833511" cy="1259338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9422" y="650192"/>
            <a:ext cx="5864578" cy="17898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9" name="Picture 18" descr="t2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0401" y="2612907"/>
            <a:ext cx="4673600" cy="421413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45911" y="2981207"/>
            <a:ext cx="3162300" cy="34778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Damping</a:t>
            </a:r>
          </a:p>
          <a:p>
            <a:r>
              <a:rPr lang="en-US" sz="2000" dirty="0" smtClean="0"/>
              <a:t>(long-range </a:t>
            </a:r>
            <a:r>
              <a:rPr lang="en-US" sz="2000" dirty="0" err="1" smtClean="0"/>
              <a:t>wakefields</a:t>
            </a:r>
            <a:r>
              <a:rPr lang="en-US" sz="2000" dirty="0" smtClean="0"/>
              <a:t>)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Strong lattice</a:t>
            </a:r>
          </a:p>
          <a:p>
            <a:r>
              <a:rPr lang="en-US" sz="2000" dirty="0" smtClean="0"/>
              <a:t>   -&gt; tight tolerances</a:t>
            </a:r>
          </a:p>
          <a:p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Short bunches (short-range </a:t>
            </a:r>
            <a:r>
              <a:rPr lang="en-US" sz="2000" dirty="0" err="1" smtClean="0"/>
              <a:t>wakefield</a:t>
            </a:r>
            <a:r>
              <a:rPr lang="en-US" sz="2000" dirty="0" smtClean="0"/>
              <a:t>)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Trade-off for aperture (short-range </a:t>
            </a:r>
            <a:r>
              <a:rPr lang="en-US" sz="2000" dirty="0" err="1" smtClean="0"/>
              <a:t>wakefields</a:t>
            </a:r>
            <a:r>
              <a:rPr lang="en-US" sz="2000" dirty="0" smtClean="0"/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Tolerances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9420" y="1917699"/>
            <a:ext cx="8345481" cy="23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991099" y="4381500"/>
            <a:ext cx="2832101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Pre-align </a:t>
            </a:r>
            <a:r>
              <a:rPr lang="en-US" dirty="0" err="1" smtClean="0"/>
              <a:t>BPMs+quads</a:t>
            </a:r>
            <a:endParaRPr lang="en-US" dirty="0" smtClean="0"/>
          </a:p>
          <a:p>
            <a:pPr marL="342900" indent="-342900"/>
            <a:r>
              <a:rPr lang="en-US" dirty="0" smtClean="0"/>
              <a:t>accuracy O(10μm)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991099" y="5873710"/>
            <a:ext cx="2832101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2) Beam-based alignment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92070" y="4723368"/>
            <a:ext cx="2621230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3) Use </a:t>
            </a:r>
            <a:r>
              <a:rPr lang="en-US" dirty="0" err="1" smtClean="0"/>
              <a:t>wakefield</a:t>
            </a:r>
            <a:r>
              <a:rPr lang="en-US" dirty="0" smtClean="0"/>
              <a:t> monitors accuracy O(3.5μm)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16" idx="0"/>
          </p:cNvCxnSpPr>
          <p:nvPr/>
        </p:nvCxnSpPr>
        <p:spPr>
          <a:xfrm rot="5400000" flipH="1" flipV="1">
            <a:off x="6973553" y="3408707"/>
            <a:ext cx="406390" cy="15391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8" idx="0"/>
          </p:cNvCxnSpPr>
          <p:nvPr/>
        </p:nvCxnSpPr>
        <p:spPr>
          <a:xfrm rot="5400000" flipH="1" flipV="1">
            <a:off x="4444262" y="3033531"/>
            <a:ext cx="748260" cy="26314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8" idx="0"/>
          </p:cNvCxnSpPr>
          <p:nvPr/>
        </p:nvCxnSpPr>
        <p:spPr>
          <a:xfrm rot="5400000" flipH="1" flipV="1">
            <a:off x="3529864" y="3947929"/>
            <a:ext cx="748260" cy="8026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0"/>
          </p:cNvCxnSpPr>
          <p:nvPr/>
        </p:nvCxnSpPr>
        <p:spPr>
          <a:xfrm rot="16200000" flipV="1">
            <a:off x="2583712" y="3804395"/>
            <a:ext cx="748262" cy="1089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Down Arrow 31"/>
          <p:cNvSpPr/>
          <p:nvPr/>
        </p:nvSpPr>
        <p:spPr>
          <a:xfrm>
            <a:off x="6104250" y="5086588"/>
            <a:ext cx="267606" cy="7112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Bent-Up Arrow 32"/>
          <p:cNvSpPr/>
          <p:nvPr/>
        </p:nvSpPr>
        <p:spPr>
          <a:xfrm flipH="1">
            <a:off x="3333631" y="5352256"/>
            <a:ext cx="1549209" cy="731520"/>
          </a:xfrm>
          <a:prstGeom prst="bentUpArrow">
            <a:avLst>
              <a:gd name="adj1" fmla="val 18056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73048" y="1271368"/>
            <a:ext cx="2100305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Stabilise</a:t>
            </a:r>
            <a:r>
              <a:rPr lang="en-US" dirty="0" smtClean="0"/>
              <a:t> </a:t>
            </a:r>
            <a:r>
              <a:rPr lang="en-US" dirty="0" err="1" smtClean="0"/>
              <a:t>quadrupole</a:t>
            </a:r>
            <a:endParaRPr lang="en-US" dirty="0" smtClean="0"/>
          </a:p>
          <a:p>
            <a:r>
              <a:rPr lang="en-US" dirty="0" smtClean="0"/>
              <a:t>O(1nm) @ 1Hz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rot="16200000" flipH="1">
            <a:off x="7116421" y="2624476"/>
            <a:ext cx="1638305" cy="2247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8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extBox 5"/>
          <p:cNvSpPr txBox="1">
            <a:spLocks noChangeArrowheads="1"/>
          </p:cNvSpPr>
          <p:nvPr/>
        </p:nvSpPr>
        <p:spPr bwMode="auto">
          <a:xfrm>
            <a:off x="-11907" y="4533900"/>
            <a:ext cx="3643313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Test of prototype shows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 vertical RMS </a:t>
            </a:r>
            <a:r>
              <a:rPr lang="en-US" dirty="0"/>
              <a:t>error of </a:t>
            </a:r>
            <a:r>
              <a:rPr lang="en-US" dirty="0" smtClean="0"/>
              <a:t>11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r>
              <a:rPr lang="en-US" dirty="0" smtClean="0"/>
              <a:t> i.e. accuracy is approx. 13.5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  <a:p>
            <a:pPr lvl="1">
              <a:buFont typeface="Arial" charset="0"/>
              <a:buChar char="•"/>
            </a:pPr>
            <a:endParaRPr lang="en-US" dirty="0" smtClean="0"/>
          </a:p>
          <a:p>
            <a:pPr>
              <a:buFont typeface="Arial" charset="0"/>
              <a:buChar char="•"/>
            </a:pPr>
            <a:r>
              <a:rPr lang="en-US" dirty="0" smtClean="0"/>
              <a:t> Improvement path identified</a:t>
            </a:r>
          </a:p>
        </p:txBody>
      </p:sp>
      <p:pic>
        <p:nvPicPr>
          <p:cNvPr id="79874" name="Picture 7" descr="Vertical_L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648075"/>
            <a:ext cx="48863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TextBox 10"/>
          <p:cNvSpPr txBox="1">
            <a:spLocks noChangeArrowheads="1"/>
          </p:cNvSpPr>
          <p:nvPr/>
        </p:nvSpPr>
        <p:spPr bwMode="auto">
          <a:xfrm>
            <a:off x="1524000" y="0"/>
            <a:ext cx="59753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 smtClean="0">
                <a:latin typeface="Calibri" charset="0"/>
                <a:ea typeface="Calibri" charset="0"/>
                <a:cs typeface="Calibri" charset="0"/>
              </a:rPr>
              <a:t>Pre-alignment System</a:t>
            </a:r>
            <a:endParaRPr lang="en-US" sz="40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79876" name="Picture 76" descr="2008-12-04 - TT1 3.0 - 01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00" y="10160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936" name="Date Placeholder 64"/>
          <p:cNvSpPr>
            <a:spLocks noGrp="1"/>
          </p:cNvSpPr>
          <p:nvPr>
            <p:ph type="dt" sz="quarter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/>
          <a:lstStyle/>
          <a:p>
            <a:r>
              <a:rPr lang="de-CH" smtClean="0">
                <a:ea typeface="ＭＳ Ｐゴシック" charset="-128"/>
                <a:cs typeface="ＭＳ Ｐゴシック" charset="-128"/>
              </a:rPr>
              <a:t>D. Schulte</a:t>
            </a:r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79937" name="Slide Number Placeholder 6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B21D5F-F791-4BA3-98D7-445BF2F6C79D}" type="slidenum">
              <a:rPr lang="en-US" smtClean="0">
                <a:ea typeface="ＭＳ Ｐゴシック" charset="-128"/>
                <a:cs typeface="ＭＳ Ｐゴシック" charset="-128"/>
              </a:rPr>
              <a:pPr/>
              <a:t>69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24000"/>
            <a:ext cx="5492397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1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1907" y="644386"/>
            <a:ext cx="8101013" cy="60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9" name="TextBox 5"/>
          <p:cNvSpPr txBox="1">
            <a:spLocks noChangeArrowheads="1"/>
          </p:cNvSpPr>
          <p:nvPr/>
        </p:nvSpPr>
        <p:spPr bwMode="auto">
          <a:xfrm>
            <a:off x="-11907" y="3410634"/>
            <a:ext cx="364331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800" dirty="0" smtClean="0"/>
              <a:t> Required accuracy of reference point is 10</a:t>
            </a:r>
            <a:r>
              <a:rPr lang="el-GR" dirty="0" smtClean="0"/>
              <a:t>μ</a:t>
            </a:r>
            <a:r>
              <a:rPr lang="en-US" dirty="0" err="1" smtClean="0"/>
              <a:t>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205" y="342900"/>
            <a:ext cx="7556413" cy="53403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90500" y="5184021"/>
            <a:ext cx="3048000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CLIC @3 </a:t>
            </a:r>
            <a:r>
              <a:rPr lang="en-US" dirty="0" err="1" smtClean="0"/>
              <a:t>TeV</a:t>
            </a:r>
            <a:r>
              <a:rPr lang="en-US" dirty="0" smtClean="0"/>
              <a:t> would achieve 1/3 of luminosity with ATF performance</a:t>
            </a:r>
          </a:p>
          <a:p>
            <a:r>
              <a:rPr lang="en-US" dirty="0" smtClean="0"/>
              <a:t>(3800nm/15nm@4e9)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0" y="5184021"/>
            <a:ext cx="3048000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Damping ring design is consistent with target performance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0500" y="825500"/>
            <a:ext cx="2298700" cy="39703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Many design issues addressed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lattice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dynamic aperture</a:t>
            </a:r>
          </a:p>
          <a:p>
            <a:pPr>
              <a:buFont typeface="Arial"/>
              <a:buChar char="•"/>
            </a:pPr>
            <a:r>
              <a:rPr lang="en-US" dirty="0" smtClean="0"/>
              <a:t> tolerances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intra-beam scattering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space charge</a:t>
            </a:r>
          </a:p>
          <a:p>
            <a:pPr>
              <a:buFont typeface="Arial"/>
              <a:buChar char="•"/>
            </a:pPr>
            <a:r>
              <a:rPr lang="en-US" dirty="0" smtClean="0"/>
              <a:t> wigglers</a:t>
            </a:r>
          </a:p>
          <a:p>
            <a:pPr>
              <a:buFont typeface="Arial"/>
              <a:buChar char="•"/>
            </a:pPr>
            <a:r>
              <a:rPr lang="en-US" dirty="0" smtClean="0"/>
              <a:t> RF system</a:t>
            </a:r>
          </a:p>
          <a:p>
            <a:pPr>
              <a:buFont typeface="Arial"/>
              <a:buChar char="•"/>
            </a:pPr>
            <a:r>
              <a:rPr lang="en-US" dirty="0" smtClean="0"/>
              <a:t> vacuum</a:t>
            </a:r>
          </a:p>
          <a:p>
            <a:pPr>
              <a:buFont typeface="Arial"/>
              <a:buChar char="•"/>
            </a:pPr>
            <a:r>
              <a:rPr lang="en-US" dirty="0" smtClean="0"/>
              <a:t> electron cloud</a:t>
            </a:r>
          </a:p>
          <a:p>
            <a:pPr>
              <a:buFont typeface="Arial"/>
              <a:buChar char="•"/>
            </a:pPr>
            <a:r>
              <a:rPr lang="en-US" dirty="0" smtClean="0"/>
              <a:t> kickers</a:t>
            </a:r>
            <a:endParaRPr lang="en-US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9509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Emittance Generation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BDS Design and Alignment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046" y="1187451"/>
            <a:ext cx="6244954" cy="402590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rot="5400000" flipH="1" flipV="1">
            <a:off x="5810647" y="3295253"/>
            <a:ext cx="3593306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2899046" y="2476498"/>
            <a:ext cx="6244954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4327" y="1003300"/>
            <a:ext cx="2672996" cy="17543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Main design issues</a:t>
            </a:r>
          </a:p>
          <a:p>
            <a:pPr>
              <a:buFont typeface="Arial"/>
              <a:buChar char="•"/>
            </a:pPr>
            <a:r>
              <a:rPr lang="en-US" dirty="0" smtClean="0"/>
              <a:t> chromaticity </a:t>
            </a:r>
          </a:p>
          <a:p>
            <a:pPr>
              <a:buFont typeface="Arial"/>
              <a:buChar char="•"/>
            </a:pPr>
            <a:r>
              <a:rPr lang="en-US" dirty="0" smtClean="0"/>
              <a:t> non-linear effects</a:t>
            </a:r>
          </a:p>
          <a:p>
            <a:pPr>
              <a:buFont typeface="Arial"/>
              <a:buChar char="•"/>
            </a:pPr>
            <a:r>
              <a:rPr lang="en-US" dirty="0" smtClean="0"/>
              <a:t> synchrotron radiation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tuning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stability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57245" y="809922"/>
            <a:ext cx="526969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Probability to achieve more than L/L</a:t>
            </a:r>
            <a:r>
              <a:rPr lang="en-US" sz="2400" baseline="-25000" dirty="0" smtClean="0"/>
              <a:t>0 </a:t>
            </a:r>
            <a:r>
              <a:rPr lang="en-US" sz="2400" dirty="0" smtClean="0"/>
              <a:t>[%]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4327" y="5029200"/>
            <a:ext cx="4405022" cy="175432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Need more complete imperfection </a:t>
            </a:r>
            <a:r>
              <a:rPr lang="en-US" dirty="0" err="1" smtClean="0"/>
              <a:t>modelling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independent sides</a:t>
            </a:r>
          </a:p>
          <a:p>
            <a:pPr>
              <a:buFont typeface="Arial"/>
              <a:buChar char="•"/>
            </a:pPr>
            <a:r>
              <a:rPr lang="en-US" dirty="0" smtClean="0"/>
              <a:t> field errors</a:t>
            </a:r>
          </a:p>
          <a:p>
            <a:pPr>
              <a:buFont typeface="Arial"/>
              <a:buChar char="•"/>
            </a:pPr>
            <a:r>
              <a:rPr lang="en-US" dirty="0" smtClean="0"/>
              <a:t> dynamic imperfections during tuning</a:t>
            </a:r>
          </a:p>
          <a:p>
            <a:pPr>
              <a:buFont typeface="Arial"/>
              <a:buChar char="•"/>
            </a:pPr>
            <a:r>
              <a:rPr lang="en-US" dirty="0" smtClean="0"/>
              <a:t> realistic signals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4327" y="2986196"/>
            <a:ext cx="2672996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Static imperfections:</a:t>
            </a:r>
          </a:p>
          <a:p>
            <a:pPr>
              <a:buFont typeface="Arial"/>
              <a:buChar char="•"/>
            </a:pPr>
            <a:r>
              <a:rPr lang="en-US" dirty="0" smtClean="0"/>
              <a:t> Goal is L ≥ 110% L</a:t>
            </a:r>
            <a:r>
              <a:rPr lang="en-US" baseline="-25000" dirty="0" smtClean="0"/>
              <a:t>0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with probability of 90%</a:t>
            </a:r>
          </a:p>
          <a:p>
            <a:endParaRPr lang="en-US" dirty="0" smtClean="0"/>
          </a:p>
          <a:p>
            <a:r>
              <a:rPr lang="en-US" dirty="0" smtClean="0"/>
              <a:t>Convergence is slow</a:t>
            </a:r>
          </a:p>
          <a:p>
            <a:pPr>
              <a:buFont typeface="Arial"/>
              <a:buChar char="•"/>
            </a:pPr>
            <a:r>
              <a:rPr lang="en-US" dirty="0" smtClean="0"/>
              <a:t> faster method is being developed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90708" y="5381446"/>
            <a:ext cx="3219892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Design is OK</a:t>
            </a:r>
          </a:p>
          <a:p>
            <a:r>
              <a:rPr lang="en-US" dirty="0" smtClean="0"/>
              <a:t>Imperfection mitigation comes close to target</a:t>
            </a:r>
          </a:p>
          <a:p>
            <a:r>
              <a:rPr lang="en-US" dirty="0" smtClean="0"/>
              <a:t>Test </a:t>
            </a:r>
            <a:r>
              <a:rPr lang="en-US" dirty="0" err="1" smtClean="0"/>
              <a:t>programme</a:t>
            </a:r>
            <a:r>
              <a:rPr lang="en-US" dirty="0" smtClean="0"/>
              <a:t> at ATF2 at KEK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 flipH="1" flipV="1">
            <a:off x="5492757" y="2622554"/>
            <a:ext cx="1536693" cy="1244601"/>
          </a:xfrm>
          <a:prstGeom prst="straightConnector1">
            <a:avLst/>
          </a:prstGeom>
          <a:ln w="508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330701" y="4013200"/>
            <a:ext cx="2489204" cy="5847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Simulated full tuning performance</a:t>
            </a:r>
            <a:endParaRPr lang="en-US" sz="1600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5918200" y="3073402"/>
            <a:ext cx="1689897" cy="939799"/>
          </a:xfrm>
          <a:prstGeom prst="straightConnector1">
            <a:avLst/>
          </a:prstGeom>
          <a:ln w="508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111376" y="1644134"/>
            <a:ext cx="615561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Goal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 rot="10800000" flipV="1">
            <a:off x="7608098" y="2013466"/>
            <a:ext cx="503279" cy="463032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Ground Motion and Its Mitigation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71</a:t>
            </a:fld>
            <a:endParaRPr lang="en-US"/>
          </a:p>
        </p:txBody>
      </p:sp>
      <p:pic>
        <p:nvPicPr>
          <p:cNvPr id="7" name="Picture 6" descr="preisolator2_Gadd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08958" y="770896"/>
            <a:ext cx="4888483" cy="2593911"/>
          </a:xfrm>
          <a:prstGeom prst="rect">
            <a:avLst/>
          </a:prstGeom>
        </p:spPr>
      </p:pic>
      <p:sp>
        <p:nvSpPr>
          <p:cNvPr id="21" name="Date Placeholder 20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5" name="Up Arrow 24"/>
          <p:cNvSpPr/>
          <p:nvPr/>
        </p:nvSpPr>
        <p:spPr>
          <a:xfrm>
            <a:off x="6668659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Up Arrow 25"/>
          <p:cNvSpPr/>
          <p:nvPr/>
        </p:nvSpPr>
        <p:spPr>
          <a:xfrm>
            <a:off x="7360388" y="3232630"/>
            <a:ext cx="230919" cy="832897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8" name="Picture 22" descr="p1.tif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1" y="3788491"/>
            <a:ext cx="4279144" cy="306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231225" y="3853101"/>
            <a:ext cx="3667675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Natural ground motion can impact the luminosity</a:t>
            </a:r>
          </a:p>
          <a:p>
            <a:pPr>
              <a:buFont typeface="Arial"/>
              <a:buChar char="•"/>
            </a:pPr>
            <a:r>
              <a:rPr lang="en-US" dirty="0" smtClean="0"/>
              <a:t> typical </a:t>
            </a:r>
            <a:r>
              <a:rPr lang="en-US" dirty="0" err="1" smtClean="0"/>
              <a:t>quadrupole</a:t>
            </a:r>
            <a:r>
              <a:rPr lang="en-US" dirty="0" smtClean="0"/>
              <a:t> jitter tolerance O(1nm) in main </a:t>
            </a:r>
            <a:r>
              <a:rPr lang="en-US" dirty="0" err="1" smtClean="0"/>
              <a:t>linac</a:t>
            </a:r>
            <a:r>
              <a:rPr lang="en-US" dirty="0" smtClean="0"/>
              <a:t> and O(0.1nm) in final doublet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31225" y="5565338"/>
            <a:ext cx="366767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-&gt; develop </a:t>
            </a:r>
            <a:r>
              <a:rPr lang="en-US" dirty="0" err="1" smtClean="0"/>
              <a:t>stabilisation</a:t>
            </a:r>
            <a:r>
              <a:rPr lang="en-US" dirty="0" smtClean="0"/>
              <a:t> for beam guiding magnets</a:t>
            </a:r>
            <a:endParaRPr lang="en-US" dirty="0"/>
          </a:p>
        </p:txBody>
      </p:sp>
      <p:sp>
        <p:nvSpPr>
          <p:cNvPr id="16" name="Up Arrow 15"/>
          <p:cNvSpPr/>
          <p:nvPr/>
        </p:nvSpPr>
        <p:spPr>
          <a:xfrm>
            <a:off x="7772744" y="2148715"/>
            <a:ext cx="230919" cy="556386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Up Arrow 16"/>
          <p:cNvSpPr/>
          <p:nvPr/>
        </p:nvSpPr>
        <p:spPr>
          <a:xfrm>
            <a:off x="5727456" y="2148714"/>
            <a:ext cx="230919" cy="556386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offset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54518"/>
            <a:ext cx="4281404" cy="2996983"/>
          </a:xfrm>
          <a:prstGeom prst="rect">
            <a:avLst/>
          </a:prstGeom>
        </p:spPr>
      </p:pic>
      <p:sp>
        <p:nvSpPr>
          <p:cNvPr id="14" name="Footer Placeholder 13"/>
          <p:cNvSpPr>
            <a:spLocks noGrp="1"/>
          </p:cNvSpPr>
          <p:nvPr>
            <p:ph type="ftr" sz="quarter" idx="4294967295"/>
          </p:nvPr>
        </p:nvSpPr>
        <p:spPr>
          <a:xfrm>
            <a:off x="3124200" y="64452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7400" y="-61555"/>
            <a:ext cx="7493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Machine Protection/Operation</a:t>
            </a:r>
            <a:endParaRPr lang="en-US" sz="4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700" y="1035280"/>
            <a:ext cx="425450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Machine protection concept</a:t>
            </a:r>
          </a:p>
          <a:p>
            <a:pPr>
              <a:buFont typeface="Arial"/>
              <a:buChar char="•"/>
            </a:pPr>
            <a:r>
              <a:rPr lang="en-US" dirty="0" smtClean="0"/>
              <a:t> inherently robust against fast failures</a:t>
            </a:r>
          </a:p>
          <a:p>
            <a:pPr>
              <a:buFont typeface="Arial"/>
              <a:buChar char="•"/>
            </a:pPr>
            <a:r>
              <a:rPr lang="en-US" dirty="0" smtClean="0"/>
              <a:t> detect slow failures (next pulse permit)</a:t>
            </a:r>
          </a:p>
        </p:txBody>
      </p:sp>
      <p:pic>
        <p:nvPicPr>
          <p:cNvPr id="10" name="Picture 9" descr="CLIC MP Timelin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943100"/>
            <a:ext cx="6553200" cy="4914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66700" y="3529231"/>
            <a:ext cx="2324100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Concept for start-up developed</a:t>
            </a:r>
          </a:p>
          <a:p>
            <a:pPr>
              <a:buFont typeface="Arial"/>
              <a:buChar char="•"/>
            </a:pPr>
            <a:r>
              <a:rPr lang="en-US" dirty="0" smtClean="0"/>
              <a:t> based on CTF3/LHC experience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84700" y="1035280"/>
            <a:ext cx="454660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Most important example BDS collimation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energy collimators  supposed to take a pulse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betatron</a:t>
            </a:r>
            <a:r>
              <a:rPr lang="en-US" dirty="0" smtClean="0"/>
              <a:t> collimators not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124200" y="6483350"/>
            <a:ext cx="2895600" cy="365125"/>
          </a:xfrm>
        </p:spPr>
        <p:txBody>
          <a:bodyPr/>
          <a:lstStyle/>
          <a:p>
            <a:r>
              <a:rPr lang="en-US" dirty="0" smtClean="0"/>
              <a:t>CLIC machine status, SPC March 2012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557100"/>
            <a:ext cx="3378200" cy="14619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Drive beam scheme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3019014"/>
            <a:ext cx="3378200" cy="17455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Luminosity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4768145"/>
            <a:ext cx="3378200" cy="158820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Operation</a:t>
            </a:r>
            <a:endParaRPr lang="en-GB" sz="2400" noProof="0" dirty="0" smtClean="0">
              <a:solidFill>
                <a:srgbClr val="000000"/>
              </a:solidFill>
              <a:latin typeface="Calibri" charset="0"/>
              <a:cs typeface="ＭＳ Ｐゴシック" charset="-128"/>
            </a:endParaRP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Machine Protection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927100"/>
            <a:ext cx="3378200" cy="63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Main </a:t>
            </a:r>
            <a:r>
              <a:rPr lang="en-GB" sz="2400" dirty="0" err="1" smtClean="0">
                <a:latin typeface="Calibri" charset="0"/>
                <a:cs typeface="ＭＳ Ｐゴシック" charset="-128"/>
              </a:rPr>
              <a:t>linac</a:t>
            </a:r>
            <a:r>
              <a:rPr lang="en-GB" sz="2400" dirty="0" smtClean="0">
                <a:latin typeface="Calibri" charset="0"/>
                <a:cs typeface="ＭＳ Ｐゴシック" charset="-128"/>
              </a:rPr>
              <a:t> gradient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35400" y="927100"/>
            <a:ext cx="4851400" cy="63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286" dirty="0" smtClean="0">
                <a:latin typeface="Calibri" charset="0"/>
              </a:rPr>
              <a:t>Ongoing test close to or on target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286" noProof="0" dirty="0" smtClean="0">
                <a:latin typeface="Calibri" charset="0"/>
              </a:rPr>
              <a:t>Uncertainty from beam loading</a:t>
            </a:r>
          </a:p>
          <a:p>
            <a:pPr marL="457200" indent="-457200">
              <a:spcBef>
                <a:spcPct val="20000"/>
              </a:spcBef>
            </a:pPr>
            <a:endParaRPr lang="en-GB" sz="2286" noProof="0" dirty="0" smtClean="0">
              <a:latin typeface="Calibri" charset="0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835400" y="1557100"/>
            <a:ext cx="4851400" cy="146191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Generation tested, used to accelerate test beam, deceleration as expected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Improvements on operation, reliability, losses, more deceleration (more PETS) to come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835400" y="3019014"/>
            <a:ext cx="4851400" cy="17491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Damping ring like an ambitious light source, no show stopper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Alignment system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principle demonstrated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baseline="0" dirty="0" smtClean="0">
                <a:latin typeface="Calibri" charset="0"/>
              </a:rPr>
              <a:t>Stabilisation</a:t>
            </a:r>
            <a:r>
              <a:rPr lang="en-GB" sz="2000" dirty="0" smtClean="0">
                <a:latin typeface="Calibri" charset="0"/>
              </a:rPr>
              <a:t> system developed, benchmarked, better system in pipeline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Simulations seem on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or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close to the target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835400" y="4764556"/>
            <a:ext cx="4851400" cy="159179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noProof="0" dirty="0" smtClean="0">
                <a:latin typeface="Calibri" charset="0"/>
              </a:rPr>
              <a:t>Start-up sequence defined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dirty="0" smtClean="0">
                <a:latin typeface="Calibri" charset="0"/>
              </a:rPr>
              <a:t>Most critical failure studied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noProof="0" dirty="0" smtClean="0">
                <a:latin typeface="Calibri" charset="0"/>
              </a:rPr>
              <a:t>First reliability studies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1900" dirty="0" smtClean="0">
                <a:latin typeface="Calibri" charset="0"/>
              </a:rPr>
              <a:t>Low energy operation developed</a:t>
            </a:r>
            <a:endParaRPr lang="en-GB" sz="1900" noProof="0" dirty="0" smtClean="0">
              <a:latin typeface="Calibri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08100" y="2788181"/>
            <a:ext cx="6451600" cy="1384995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1800000"/>
            </a:camera>
            <a:lightRig rig="threePt" dir="t"/>
          </a:scene3d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We are ready for the next phase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66900" y="-61555"/>
            <a:ext cx="52959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000" dirty="0" smtClean="0">
                <a:latin typeface="+mj-lt"/>
              </a:rPr>
              <a:t>Thanks</a:t>
            </a:r>
            <a:endParaRPr lang="en-US" sz="40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1326634"/>
            <a:ext cx="5865708" cy="45243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the CLIC collaboration in general</a:t>
            </a:r>
          </a:p>
          <a:p>
            <a:endParaRPr lang="en-US" dirty="0" smtClean="0"/>
          </a:p>
          <a:p>
            <a:r>
              <a:rPr lang="en-US" dirty="0" smtClean="0"/>
              <a:t>Thanks in particular to:</a:t>
            </a:r>
          </a:p>
          <a:p>
            <a:endParaRPr lang="en-US" dirty="0" smtClean="0"/>
          </a:p>
          <a:p>
            <a:r>
              <a:rPr lang="en-US" dirty="0" smtClean="0"/>
              <a:t>N. Shipman, I </a:t>
            </a:r>
            <a:r>
              <a:rPr lang="en-US" dirty="0" err="1" smtClean="0"/>
              <a:t>Syratchev</a:t>
            </a:r>
            <a:r>
              <a:rPr lang="en-US" dirty="0" smtClean="0"/>
              <a:t>, A. </a:t>
            </a:r>
            <a:r>
              <a:rPr lang="en-US" dirty="0" err="1" smtClean="0"/>
              <a:t>Grudiev</a:t>
            </a:r>
            <a:r>
              <a:rPr lang="en-US" dirty="0" smtClean="0"/>
              <a:t>, W. </a:t>
            </a:r>
            <a:r>
              <a:rPr lang="en-US" dirty="0" err="1" smtClean="0"/>
              <a:t>Wuensch</a:t>
            </a:r>
            <a:r>
              <a:rPr lang="en-US" dirty="0" smtClean="0"/>
              <a:t>, G. </a:t>
            </a:r>
            <a:r>
              <a:rPr lang="en-US" dirty="0" err="1" smtClean="0"/>
              <a:t>Riddone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M. </a:t>
            </a:r>
            <a:r>
              <a:rPr lang="en-US" dirty="0" err="1" smtClean="0"/>
              <a:t>Csatari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T. </a:t>
            </a:r>
            <a:r>
              <a:rPr lang="en-US" dirty="0" err="1" smtClean="0"/>
              <a:t>Persson</a:t>
            </a:r>
            <a:r>
              <a:rPr lang="en-US" dirty="0" smtClean="0"/>
              <a:t>, G. </a:t>
            </a:r>
            <a:r>
              <a:rPr lang="en-US" dirty="0" err="1" smtClean="0"/>
              <a:t>Sterbini</a:t>
            </a:r>
            <a:r>
              <a:rPr lang="en-US" dirty="0" smtClean="0"/>
              <a:t>, P. </a:t>
            </a:r>
            <a:r>
              <a:rPr lang="en-US" dirty="0" err="1" smtClean="0"/>
              <a:t>Skowronski</a:t>
            </a:r>
            <a:r>
              <a:rPr lang="en-US" dirty="0" smtClean="0"/>
              <a:t>, F. </a:t>
            </a:r>
            <a:r>
              <a:rPr lang="en-US" dirty="0" err="1" smtClean="0"/>
              <a:t>Tecker</a:t>
            </a:r>
            <a:r>
              <a:rPr lang="en-US" dirty="0" smtClean="0"/>
              <a:t>, R. </a:t>
            </a:r>
            <a:r>
              <a:rPr lang="en-US" dirty="0" err="1" smtClean="0"/>
              <a:t>Corsini</a:t>
            </a:r>
            <a:r>
              <a:rPr lang="en-US" dirty="0" smtClean="0"/>
              <a:t>,</a:t>
            </a:r>
          </a:p>
          <a:p>
            <a:r>
              <a:rPr lang="en-US" dirty="0" smtClean="0"/>
              <a:t>S. </a:t>
            </a:r>
            <a:r>
              <a:rPr lang="en-US" dirty="0" err="1" smtClean="0"/>
              <a:t>Doebert</a:t>
            </a:r>
            <a:r>
              <a:rPr lang="en-US" dirty="0" smtClean="0"/>
              <a:t>, A. </a:t>
            </a:r>
            <a:r>
              <a:rPr lang="en-US" dirty="0" err="1" smtClean="0"/>
              <a:t>Dubrovski</a:t>
            </a:r>
            <a:r>
              <a:rPr lang="en-US" dirty="0" smtClean="0"/>
              <a:t>, W. </a:t>
            </a:r>
            <a:r>
              <a:rPr lang="en-US" dirty="0" err="1" smtClean="0"/>
              <a:t>Farabolini</a:t>
            </a:r>
            <a:r>
              <a:rPr lang="en-US" dirty="0" smtClean="0"/>
              <a:t>, R. </a:t>
            </a:r>
            <a:r>
              <a:rPr lang="en-US" dirty="0" err="1" smtClean="0"/>
              <a:t>Ruber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H. </a:t>
            </a:r>
            <a:r>
              <a:rPr lang="en-US" dirty="0" err="1" smtClean="0"/>
              <a:t>Meinaud</a:t>
            </a:r>
            <a:r>
              <a:rPr lang="en-US" dirty="0" smtClean="0"/>
              <a:t> Durand, K. </a:t>
            </a:r>
            <a:r>
              <a:rPr lang="en-US" dirty="0" err="1" smtClean="0"/>
              <a:t>Artoos</a:t>
            </a:r>
            <a:r>
              <a:rPr lang="en-US" dirty="0" smtClean="0"/>
              <a:t>, J. </a:t>
            </a:r>
            <a:r>
              <a:rPr lang="en-US" dirty="0" err="1" smtClean="0"/>
              <a:t>Snuverink</a:t>
            </a:r>
            <a:r>
              <a:rPr lang="en-US" dirty="0" smtClean="0"/>
              <a:t>, J. </a:t>
            </a:r>
            <a:r>
              <a:rPr lang="en-US" dirty="0" err="1" smtClean="0"/>
              <a:t>Pfingstner</a:t>
            </a:r>
            <a:r>
              <a:rPr lang="en-US" dirty="0" smtClean="0"/>
              <a:t>,</a:t>
            </a:r>
          </a:p>
          <a:p>
            <a:endParaRPr lang="en-US" dirty="0" smtClean="0"/>
          </a:p>
          <a:p>
            <a:r>
              <a:rPr lang="en-US" dirty="0" smtClean="0"/>
              <a:t>R. Tomas, Y. </a:t>
            </a:r>
            <a:r>
              <a:rPr lang="en-US" dirty="0" err="1" smtClean="0"/>
              <a:t>Papaphilippou</a:t>
            </a:r>
            <a:r>
              <a:rPr lang="en-US" dirty="0" smtClean="0"/>
              <a:t>, A. Latina, B. </a:t>
            </a:r>
            <a:r>
              <a:rPr lang="en-US" dirty="0" err="1" smtClean="0"/>
              <a:t>Dalena</a:t>
            </a:r>
            <a:r>
              <a:rPr lang="en-US" dirty="0" smtClean="0"/>
              <a:t>, B. </a:t>
            </a:r>
            <a:r>
              <a:rPr lang="en-US" dirty="0" err="1" smtClean="0"/>
              <a:t>Jeanneret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J.-P. </a:t>
            </a:r>
            <a:r>
              <a:rPr lang="en-US" dirty="0" err="1" smtClean="0"/>
              <a:t>Delahaye</a:t>
            </a:r>
            <a:r>
              <a:rPr lang="en-US" dirty="0" smtClean="0"/>
              <a:t>, S. </a:t>
            </a:r>
            <a:r>
              <a:rPr lang="en-US" dirty="0" err="1" smtClean="0"/>
              <a:t>Stapnes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17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Concept First Stage</a:t>
            </a:r>
            <a:endParaRPr lang="en-US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11" name="Picture 10" descr="clic_granada_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789"/>
            <a:ext cx="9144000" cy="2873557"/>
          </a:xfrm>
          <a:prstGeom prst="rect">
            <a:avLst/>
          </a:prstGeom>
        </p:spPr>
      </p:pic>
      <p:pic>
        <p:nvPicPr>
          <p:cNvPr id="12" name="Picture 11" descr="clic_granada_-1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8999"/>
            <a:ext cx="9144000" cy="28735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853080"/>
            <a:ext cx="2201745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Concept! Not to scale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7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Parameter and Structure Choice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02974" y="1047306"/>
            <a:ext cx="216899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Potential structures designs</a:t>
            </a:r>
          </a:p>
        </p:txBody>
      </p:sp>
      <p:sp>
        <p:nvSpPr>
          <p:cNvPr id="8" name="Down Arrow 7"/>
          <p:cNvSpPr/>
          <p:nvPr/>
        </p:nvSpPr>
        <p:spPr>
          <a:xfrm>
            <a:off x="4214281" y="4486122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4214281" y="5391477"/>
            <a:ext cx="276278" cy="536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Bent-Up Arrow 11"/>
          <p:cNvSpPr/>
          <p:nvPr/>
        </p:nvSpPr>
        <p:spPr>
          <a:xfrm flipV="1">
            <a:off x="5591551" y="1285378"/>
            <a:ext cx="850392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70776" y="2350253"/>
            <a:ext cx="216899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limitations</a:t>
            </a:r>
          </a:p>
          <a:p>
            <a:endParaRPr lang="en-US" dirty="0" smtClean="0"/>
          </a:p>
        </p:txBody>
      </p:sp>
      <p:sp>
        <p:nvSpPr>
          <p:cNvPr id="16" name="Bent-Up Arrow 15"/>
          <p:cNvSpPr/>
          <p:nvPr/>
        </p:nvSpPr>
        <p:spPr>
          <a:xfrm flipV="1">
            <a:off x="5336828" y="3323341"/>
            <a:ext cx="1319540" cy="873688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37746" y="2414326"/>
            <a:ext cx="2168994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 physics constraints</a:t>
            </a:r>
          </a:p>
        </p:txBody>
      </p:sp>
      <p:sp>
        <p:nvSpPr>
          <p:cNvPr id="22" name="Bent-Up Arrow 21"/>
          <p:cNvSpPr/>
          <p:nvPr/>
        </p:nvSpPr>
        <p:spPr>
          <a:xfrm flipH="1" flipV="1">
            <a:off x="2243219" y="1285378"/>
            <a:ext cx="820933" cy="96225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Bent-Up Arrow 23"/>
          <p:cNvSpPr/>
          <p:nvPr/>
        </p:nvSpPr>
        <p:spPr>
          <a:xfrm flipH="1" flipV="1">
            <a:off x="2127757" y="3323341"/>
            <a:ext cx="1175215" cy="802876"/>
          </a:xfrm>
          <a:prstGeom prst="bentUpArrow">
            <a:avLst>
              <a:gd name="adj1" fmla="val 22764"/>
              <a:gd name="adj2" fmla="val 25872"/>
              <a:gd name="adj3" fmla="val 31512"/>
            </a:avLst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302973" y="3803051"/>
            <a:ext cx="2168994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Parameter set</a:t>
            </a:r>
          </a:p>
          <a:p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3302974" y="5022145"/>
            <a:ext cx="216899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Cost model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02972" y="5927500"/>
            <a:ext cx="216899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Design choice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4225" y="4486122"/>
            <a:ext cx="2168994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Physics requirements</a:t>
            </a:r>
          </a:p>
          <a:p>
            <a:endParaRPr lang="en-US" dirty="0" smtClean="0"/>
          </a:p>
        </p:txBody>
      </p:sp>
      <p:sp>
        <p:nvSpPr>
          <p:cNvPr id="30" name="Bent-Up Arrow 29"/>
          <p:cNvSpPr/>
          <p:nvPr/>
        </p:nvSpPr>
        <p:spPr>
          <a:xfrm flipH="1">
            <a:off x="305143" y="3071531"/>
            <a:ext cx="1657671" cy="731520"/>
          </a:xfrm>
          <a:prstGeom prst="bentUpArrow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Bent-Up Arrow 30"/>
          <p:cNvSpPr/>
          <p:nvPr/>
        </p:nvSpPr>
        <p:spPr>
          <a:xfrm>
            <a:off x="2345962" y="4449382"/>
            <a:ext cx="1360777" cy="53069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656368" y="4819504"/>
            <a:ext cx="228368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tructure chosen to work for beam physics</a:t>
            </a:r>
          </a:p>
          <a:p>
            <a:endParaRPr lang="en-US" dirty="0" smtClean="0"/>
          </a:p>
          <a:p>
            <a:r>
              <a:rPr lang="en-US" dirty="0" smtClean="0"/>
              <a:t>Will tell the story as if we had a structure given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77</a:t>
            </a:fld>
            <a:endParaRPr lang="en-US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" y="965200"/>
            <a:ext cx="8942094" cy="3517900"/>
          </a:xfrm>
          <a:prstGeom prst="rect">
            <a:avLst/>
          </a:prstGeom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596900" y="0"/>
            <a:ext cx="7899400" cy="584776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dirty="0">
                <a:latin typeface="Calibri" charset="0"/>
              </a:rPr>
              <a:t>Main </a:t>
            </a:r>
            <a:r>
              <a:rPr lang="en-US" sz="3200" dirty="0" err="1" smtClean="0">
                <a:latin typeface="Calibri" charset="0"/>
              </a:rPr>
              <a:t>Linac</a:t>
            </a:r>
            <a:r>
              <a:rPr lang="en-US" sz="3200" dirty="0" smtClean="0">
                <a:latin typeface="Calibri" charset="0"/>
              </a:rPr>
              <a:t> Alignment and  </a:t>
            </a:r>
            <a:r>
              <a:rPr lang="en-US" sz="3200" dirty="0" err="1" smtClean="0">
                <a:latin typeface="Calibri" charset="0"/>
              </a:rPr>
              <a:t>Emittance</a:t>
            </a:r>
            <a:r>
              <a:rPr lang="en-US" sz="3200" dirty="0" smtClean="0">
                <a:latin typeface="Calibri" charset="0"/>
              </a:rPr>
              <a:t> Growth</a:t>
            </a:r>
            <a:endParaRPr lang="en-US" sz="3200" dirty="0">
              <a:latin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6106" y="4978400"/>
            <a:ext cx="581789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Target is achieved:</a:t>
            </a:r>
          </a:p>
          <a:p>
            <a:r>
              <a:rPr lang="en-US" dirty="0" smtClean="0"/>
              <a:t>90% likely hood of less than 5nm vertical </a:t>
            </a:r>
            <a:r>
              <a:rPr lang="en-US" dirty="0" err="1" smtClean="0"/>
              <a:t>emittance</a:t>
            </a:r>
            <a:r>
              <a:rPr lang="en-US" dirty="0" smtClean="0"/>
              <a:t> growth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Drive Beam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8520" y="793380"/>
            <a:ext cx="2870201" cy="8195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err="1" smtClean="0"/>
              <a:t>Emittance</a:t>
            </a:r>
            <a:r>
              <a:rPr lang="en-US" sz="1800" dirty="0" smtClean="0"/>
              <a:t> </a:t>
            </a:r>
            <a:r>
              <a:rPr lang="en-US" sz="1800" dirty="0" err="1" smtClean="0"/>
              <a:t>ε</a:t>
            </a:r>
            <a:r>
              <a:rPr lang="en-US" sz="1800" baseline="-25000" dirty="0" err="1" smtClean="0"/>
              <a:t>x,y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≤ 150μm</a:t>
            </a:r>
          </a:p>
          <a:p>
            <a:pPr>
              <a:buNone/>
            </a:pPr>
            <a:r>
              <a:rPr lang="en-US" sz="1800" dirty="0" smtClean="0"/>
              <a:t>Transverse jitter ≤ 0.3σ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248150" y="793380"/>
            <a:ext cx="3416300" cy="9846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0.75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Wingdings"/>
                <a:ea typeface="Wingdings"/>
                <a:cs typeface="Wingdings"/>
              </a:rPr>
              <a:t>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-3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 stability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0.2° @ 12GHz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 smtClean="0">
                <a:solidFill>
                  <a:srgbClr val="0000FF"/>
                </a:solidFill>
              </a:rPr>
              <a:t>Bunch length stability 1%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drive_beam_layou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763" y="1612900"/>
            <a:ext cx="7888280" cy="400906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89100" y="5634666"/>
            <a:ext cx="2365063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RF power stability 0.2%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RF phase stability 0.05°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56300" y="5969000"/>
            <a:ext cx="2877711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Phase stability 2.5° @ 12GHz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0.2° @ 1GHz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>
            <a:off x="3035300" y="2679700"/>
            <a:ext cx="3797302" cy="32893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>
            <a:off x="3050492" y="4102100"/>
            <a:ext cx="3782117" cy="18669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1754670" y="4976334"/>
            <a:ext cx="1037263" cy="2539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H="1">
            <a:off x="1993899" y="1460499"/>
            <a:ext cx="673103" cy="6477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2870202" y="1447797"/>
            <a:ext cx="1308099" cy="67310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RF 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79</a:t>
            </a:fld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784600" y="4301067"/>
          <a:ext cx="4991100" cy="1912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6845"/>
                <a:gridCol w="1577696"/>
                <a:gridCol w="1916559"/>
              </a:tblGrid>
              <a:tr h="526701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Tolerance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Measured</a:t>
                      </a:r>
                    </a:p>
                  </a:txBody>
                  <a:tcPr/>
                </a:tc>
              </a:tr>
              <a:tr h="65863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RF Power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0.2%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0.21%</a:t>
                      </a:r>
                      <a:endParaRPr lang="en-US" sz="2400" dirty="0"/>
                    </a:p>
                  </a:txBody>
                  <a:tcPr/>
                </a:tc>
              </a:tr>
              <a:tr h="72687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RF Phase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0.05°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0.07° (0.035°)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127000" y="4168352"/>
            <a:ext cx="31369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Good CTF3 klystron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pulse-to-pulse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10ns time slices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with respect to local phase reference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27000" y="739352"/>
            <a:ext cx="3105687" cy="25545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Cannot yet measure beam phase jitter accurately enough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monitor being built (</a:t>
            </a:r>
            <a:r>
              <a:rPr lang="en-US" sz="2000" dirty="0" err="1" smtClean="0"/>
              <a:t>Frascati</a:t>
            </a:r>
            <a:r>
              <a:rPr lang="en-US" sz="2000" dirty="0" smtClean="0"/>
              <a:t>)</a:t>
            </a:r>
          </a:p>
          <a:p>
            <a:pPr>
              <a:buFont typeface="Arial"/>
              <a:buChar char="•"/>
            </a:pPr>
            <a:endParaRPr lang="en-US" sz="2000" dirty="0" smtClean="0"/>
          </a:p>
          <a:p>
            <a:r>
              <a:rPr lang="en-US" sz="2000" dirty="0" smtClean="0"/>
              <a:t>Have specifications for RF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compare to CTF3</a:t>
            </a:r>
            <a:endParaRPr lang="en-US" sz="2000" dirty="0"/>
          </a:p>
        </p:txBody>
      </p:sp>
      <p:pic>
        <p:nvPicPr>
          <p:cNvPr id="25" name="Picture 24" descr="mks03-rf-sta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7650" y="739352"/>
            <a:ext cx="4572000" cy="3429000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4114799" y="2387598"/>
            <a:ext cx="4572001" cy="38102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Active </a:t>
            </a:r>
            <a:r>
              <a:rPr lang="en-US" sz="4000" dirty="0" err="1" smtClean="0"/>
              <a:t>Stabilisation</a:t>
            </a:r>
            <a:r>
              <a:rPr lang="en-US" sz="4000" dirty="0" smtClean="0"/>
              <a:t> Results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" y="901978"/>
            <a:ext cx="2329081" cy="3059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6516679" y="4343400"/>
          <a:ext cx="2627321" cy="1527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401"/>
                <a:gridCol w="1204920"/>
              </a:tblGrid>
              <a:tr h="414655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53%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68%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r>
                        <a:rPr lang="en-US" baseline="0" dirty="0" smtClean="0"/>
                        <a:t> s</a:t>
                      </a:r>
                      <a:r>
                        <a:rPr lang="en-US" dirty="0" smtClean="0"/>
                        <a:t>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108%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Future stab.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8000"/>
                          </a:solidFill>
                        </a:rPr>
                        <a:t>118%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3%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15" descr="tf_QP_stab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814" y="635278"/>
            <a:ext cx="4969086" cy="297599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16679" y="3697069"/>
            <a:ext cx="262732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Luminosity </a:t>
            </a:r>
            <a:r>
              <a:rPr lang="en-US" dirty="0" smtClean="0">
                <a:solidFill>
                  <a:srgbClr val="008000"/>
                </a:solidFill>
              </a:rPr>
              <a:t>achieved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0000"/>
                </a:solidFill>
              </a:rPr>
              <a:t>lost</a:t>
            </a:r>
            <a:r>
              <a:rPr lang="en-US" dirty="0" smtClean="0"/>
              <a:t> [%]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2739306" y="20828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2" descr="p1.tif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27500"/>
            <a:ext cx="3107196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3399706" y="6186269"/>
            <a:ext cx="22512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Machine model</a:t>
            </a:r>
          </a:p>
          <a:p>
            <a:pPr algn="ctr"/>
            <a:r>
              <a:rPr lang="en-US" dirty="0" smtClean="0"/>
              <a:t>Beam-based feedback</a:t>
            </a:r>
          </a:p>
        </p:txBody>
      </p:sp>
      <p:cxnSp>
        <p:nvCxnSpPr>
          <p:cNvPr id="26" name="Elbow Connector 25"/>
          <p:cNvCxnSpPr/>
          <p:nvPr/>
        </p:nvCxnSpPr>
        <p:spPr>
          <a:xfrm rot="5400000">
            <a:off x="4954736" y="3357802"/>
            <a:ext cx="978276" cy="1815410"/>
          </a:xfrm>
          <a:prstGeom prst="bentConnector3">
            <a:avLst>
              <a:gd name="adj1" fmla="val 51973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/>
          <p:nvPr/>
        </p:nvCxnSpPr>
        <p:spPr>
          <a:xfrm flipV="1">
            <a:off x="3015243" y="5168898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/>
          <p:nvPr/>
        </p:nvCxnSpPr>
        <p:spPr>
          <a:xfrm rot="5400000" flipH="1" flipV="1">
            <a:off x="4253759" y="5857969"/>
            <a:ext cx="555355" cy="1588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67940" y="4825689"/>
            <a:ext cx="1296000" cy="730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/>
              <a:t>Code</a:t>
            </a:r>
            <a:endParaRPr lang="en-US" dirty="0"/>
          </a:p>
        </p:txBody>
      </p:sp>
      <p:cxnSp>
        <p:nvCxnSpPr>
          <p:cNvPr id="34" name="Elbow Connector 33"/>
          <p:cNvCxnSpPr/>
          <p:nvPr/>
        </p:nvCxnSpPr>
        <p:spPr>
          <a:xfrm flipV="1">
            <a:off x="5249874" y="5168902"/>
            <a:ext cx="802114" cy="2"/>
          </a:xfrm>
          <a:prstGeom prst="bentConnector3">
            <a:avLst>
              <a:gd name="adj1" fmla="val 50000"/>
            </a:avLst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42117" y="6136440"/>
            <a:ext cx="1836683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Close to/better than target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6858000" y="5384800"/>
            <a:ext cx="1206500" cy="8014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7785100" y="5870576"/>
            <a:ext cx="736600" cy="3156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PETS On-Off Mechanism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88245" y="806522"/>
            <a:ext cx="278355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On-off mechanism is essential for operation</a:t>
            </a:r>
          </a:p>
          <a:p>
            <a:endParaRPr lang="en-US" dirty="0" smtClean="0"/>
          </a:p>
          <a:p>
            <a:r>
              <a:rPr lang="en-US" dirty="0" smtClean="0"/>
              <a:t>Switch off bad structures/PETS</a:t>
            </a:r>
          </a:p>
        </p:txBody>
      </p:sp>
      <p:pic>
        <p:nvPicPr>
          <p:cNvPr id="9" name="Picture 8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212" y="806522"/>
            <a:ext cx="5928787" cy="3634405"/>
          </a:xfrm>
          <a:prstGeom prst="rect">
            <a:avLst/>
          </a:prstGeom>
        </p:spPr>
      </p:pic>
      <p:pic>
        <p:nvPicPr>
          <p:cNvPr id="21" name="Picture 20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08993"/>
            <a:ext cx="4965700" cy="2849007"/>
          </a:xfrm>
          <a:prstGeom prst="rect">
            <a:avLst/>
          </a:prstGeom>
        </p:spPr>
      </p:pic>
      <p:grpSp>
        <p:nvGrpSpPr>
          <p:cNvPr id="3" name="Group 21"/>
          <p:cNvGrpSpPr/>
          <p:nvPr/>
        </p:nvGrpSpPr>
        <p:grpSpPr>
          <a:xfrm>
            <a:off x="3215212" y="4440928"/>
            <a:ext cx="718931" cy="1217454"/>
            <a:chOff x="4953000" y="1828800"/>
            <a:chExt cx="492443" cy="654497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4953000" y="1981200"/>
              <a:ext cx="0" cy="50209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4953000" y="1828800"/>
              <a:ext cx="404278" cy="1820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rgbClr val="C00000"/>
                  </a:solidFill>
                  <a:cs typeface="Times New Roman" pitchFamily="18" charset="0"/>
                </a:rPr>
                <a:t>0N</a:t>
              </a:r>
              <a:endParaRPr lang="en-GB" sz="1600" b="1" dirty="0">
                <a:solidFill>
                  <a:srgbClr val="C00000"/>
                </a:solidFill>
                <a:cs typeface="Times New Roman" pitchFamily="18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953000" y="2245787"/>
              <a:ext cx="492443" cy="1820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b="1" dirty="0" smtClean="0">
                  <a:solidFill>
                    <a:schemeClr val="accent1">
                      <a:lumMod val="50000"/>
                    </a:schemeClr>
                  </a:solidFill>
                  <a:cs typeface="Times New Roman" pitchFamily="18" charset="0"/>
                </a:rPr>
                <a:t>0FF</a:t>
              </a:r>
              <a:endParaRPr lang="en-GB" sz="16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endParaRPr>
            </a:p>
          </p:txBody>
        </p:sp>
      </p:grpSp>
      <p:pic>
        <p:nvPicPr>
          <p:cNvPr id="27" name="Picture 26" descr="p3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2343" y="4856188"/>
            <a:ext cx="3213100" cy="200181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57200" y="3523734"/>
            <a:ext cx="235108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Power to acc. structure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686401" y="4625594"/>
            <a:ext cx="234319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Forward power in PETS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88245" y="2653181"/>
            <a:ext cx="2783556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Successfully tested in CTF3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CLIC Damping Rings CDR Parameters</a:t>
            </a:r>
            <a:endParaRPr lang="en-US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 April 2011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00562" y="1219200"/>
            <a:ext cx="4572000" cy="535307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latest DR lattice parameters (CDR version)</a:t>
            </a:r>
          </a:p>
          <a:p>
            <a:pPr lvl="1"/>
            <a:r>
              <a:rPr lang="en-US" dirty="0" smtClean="0"/>
              <a:t>2 RF options at 1 and 2 GHz with the 1 GHz option as the baseline</a:t>
            </a:r>
          </a:p>
          <a:p>
            <a:r>
              <a:rPr lang="en-US" dirty="0" smtClean="0"/>
              <a:t>Main problems of the previous lattice</a:t>
            </a:r>
          </a:p>
          <a:p>
            <a:pPr lvl="1"/>
            <a:r>
              <a:rPr lang="en-US" dirty="0" smtClean="0"/>
              <a:t>Large space charge tune shift (~-0.2) </a:t>
            </a:r>
            <a:r>
              <a:rPr lang="en-US" dirty="0" smtClean="0">
                <a:sym typeface="Wingdings" pitchFamily="2" charset="2"/>
              </a:rPr>
              <a:t> warning by ACE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Larger longitudinal emittance needed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Large RF stable phase (70</a:t>
            </a:r>
            <a:r>
              <a:rPr lang="en-US" baseline="30000" dirty="0" smtClean="0">
                <a:sym typeface="Wingdings" pitchFamily="2" charset="2"/>
              </a:rPr>
              <a:t>o</a:t>
            </a:r>
            <a:r>
              <a:rPr lang="en-US" dirty="0" smtClean="0">
                <a:sym typeface="Wingdings" pitchFamily="2" charset="2"/>
              </a:rPr>
              <a:t>)  warning by </a:t>
            </a:r>
            <a:r>
              <a:rPr lang="en-US" dirty="0" err="1" smtClean="0">
                <a:sym typeface="Wingdings" pitchFamily="2" charset="2"/>
              </a:rPr>
              <a:t>Alexej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Larger RF voltage needed (goes to the opposite direction for longitudinal emittance)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Stay always within the requirements for the transverse emittances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graphicFrame>
        <p:nvGraphicFramePr>
          <p:cNvPr id="6" name="Group 1"/>
          <p:cNvGraphicFramePr>
            <a:graphicFrameLocks noGrp="1"/>
          </p:cNvGraphicFramePr>
          <p:nvPr/>
        </p:nvGraphicFramePr>
        <p:xfrm>
          <a:off x="285720" y="785794"/>
          <a:ext cx="4074159" cy="5878296"/>
        </p:xfrm>
        <a:graphic>
          <a:graphicData uri="http://schemas.openxmlformats.org/drawingml/2006/table">
            <a:tbl>
              <a:tblPr/>
              <a:tblGrid>
                <a:gridCol w="2357454"/>
                <a:gridCol w="859450"/>
                <a:gridCol w="857255"/>
              </a:tblGrid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Parameters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2GHz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Energy [GeV]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2.86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Circumference 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427.5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Energy loss/turn [MeV]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RF voltage [MV]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5.1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Stationary phase [°]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51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62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Natural chromaticity x / y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-115/-85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Momentum compaction factor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1.3e-4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Damping time x / s [ms]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2.0/1.0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Number of dipoles/wigglers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100/52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Cell /dipole length [m]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2.51 / 0.58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Dipole/Wiggler field [T]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1.0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/2.5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Bend gradient [1/m2]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-1.1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Phase advance x / z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0.408/0.05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Bunch population, [e9]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4.1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033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IBS growth factor x/z/s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1.5/1.4/1.2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Hor./ 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Ver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 Norm. Emittance [nm.rad]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456/4.8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472/4.8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Bunch length [mm]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1.8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1.6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Longitudinal emittance [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keVm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]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6.0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5.3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Space charge tune shift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-0.10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</a:tabLst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DejaVu LGC Sans" charset="0"/>
                          <a:cs typeface="DejaVu LGC Sans" charset="0"/>
                        </a:rPr>
                        <a:t>-0.11</a:t>
                      </a:r>
                    </a:p>
                  </a:txBody>
                  <a:tcPr marL="90000" marR="90000" marT="59147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E58-7E25-4B7C-B7DA-5F86096A0AD1}" type="slidenum">
              <a:rPr lang="en-US" smtClean="0"/>
              <a:pPr/>
              <a:t>81</a:t>
            </a:fld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786049" y="6374804"/>
            <a:ext cx="1428760" cy="26890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786049" y="2258696"/>
            <a:ext cx="1428760" cy="26890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89247" y="1384594"/>
            <a:ext cx="1428760" cy="268906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659093" y="5380772"/>
            <a:ext cx="1729086" cy="293300"/>
          </a:xfrm>
          <a:prstGeom prst="ellipse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77745D-19AE-4986-82C8-E89983AC42BC}" type="slidenum">
              <a:rPr lang="en-US" smtClean="0">
                <a:ea typeface="ＭＳ Ｐゴシック" charset="-128"/>
                <a:cs typeface="ＭＳ Ｐゴシック" charset="-128"/>
              </a:rPr>
              <a:pPr/>
              <a:t>9</a:t>
            </a:fld>
            <a:endParaRPr lang="en-US" smtClean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6868" name="Rectangle 2"/>
          <p:cNvSpPr>
            <a:spLocks noChangeArrowheads="1"/>
          </p:cNvSpPr>
          <p:nvPr/>
        </p:nvSpPr>
        <p:spPr bwMode="auto">
          <a:xfrm>
            <a:off x="648494" y="32543"/>
            <a:ext cx="7847806" cy="56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4000" dirty="0">
                <a:latin typeface="Calibri" charset="0"/>
              </a:rPr>
              <a:t>CLIC Main </a:t>
            </a:r>
            <a:r>
              <a:rPr lang="en-US" sz="4000" dirty="0" smtClean="0">
                <a:latin typeface="Calibri" charset="0"/>
              </a:rPr>
              <a:t>Parameters</a:t>
            </a:r>
            <a: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  <a:t/>
            </a:r>
            <a:br>
              <a:rPr lang="en-US" sz="1400" b="1" i="1" dirty="0" smtClean="0">
                <a:solidFill>
                  <a:srgbClr val="FF0000"/>
                </a:solidFill>
                <a:latin typeface="Times New Roman" charset="0"/>
              </a:rPr>
            </a:br>
            <a:endParaRPr lang="en-US" sz="1400" b="1" i="1" dirty="0">
              <a:solidFill>
                <a:srgbClr val="FF0000"/>
              </a:solidFill>
              <a:latin typeface="Times New Roman" charset="0"/>
            </a:endParaRPr>
          </a:p>
        </p:txBody>
      </p:sp>
      <p:pic>
        <p:nvPicPr>
          <p:cNvPr id="8" name="Picture 7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74" y="584200"/>
            <a:ext cx="8954525" cy="589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92017</TotalTime>
  <Words>7582</Words>
  <Application>Microsoft Macintosh PowerPoint</Application>
  <PresentationFormat>On-screen Show (4:3)</PresentationFormat>
  <Paragraphs>1172</Paragraphs>
  <Slides>81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Office Theme</vt:lpstr>
      <vt:lpstr>LC issues for the European Strategy</vt:lpstr>
      <vt:lpstr>The CLIC CDRs</vt:lpstr>
      <vt:lpstr>CLIC Layout at 3 TeV</vt:lpstr>
      <vt:lpstr>Key Design Issues</vt:lpstr>
      <vt:lpstr>Achieved Gradient</vt:lpstr>
      <vt:lpstr>TBTS: Two Beam Acceleration</vt:lpstr>
      <vt:lpstr>PowerPoint Presentation</vt:lpstr>
      <vt:lpstr>Active Stabilisation Results</vt:lpstr>
      <vt:lpstr>PowerPoint Presentation</vt:lpstr>
      <vt:lpstr>PowerPoint Presentation</vt:lpstr>
      <vt:lpstr>The CLIC CDRs</vt:lpstr>
      <vt:lpstr>CLIC machine environment (1)</vt:lpstr>
      <vt:lpstr>impact of γγ → hadrons</vt:lpstr>
      <vt:lpstr>background suppression at CLIC</vt:lpstr>
      <vt:lpstr>combined pT and timing cuts</vt:lpstr>
      <vt:lpstr>detector concepts</vt:lpstr>
      <vt:lpstr>CLIC_ILD and CLIC_SiD</vt:lpstr>
      <vt:lpstr>vertex detector</vt:lpstr>
      <vt:lpstr>calorimetry and PFA</vt:lpstr>
      <vt:lpstr>The CLIC CDRs </vt:lpstr>
      <vt:lpstr>CLIC physics potential</vt:lpstr>
      <vt:lpstr>Higgs – 120 GeV in this case</vt:lpstr>
      <vt:lpstr>SM Higgs</vt:lpstr>
      <vt:lpstr>slepton production</vt:lpstr>
      <vt:lpstr>Other physics</vt:lpstr>
      <vt:lpstr>CLIC Implementation – in stages?</vt:lpstr>
      <vt:lpstr>Implementation issues </vt:lpstr>
      <vt:lpstr>A possible energy/luminosity scenario </vt:lpstr>
      <vt:lpstr>Power/energy</vt:lpstr>
      <vt:lpstr>Costing review 21-22.2 2012 </vt:lpstr>
      <vt:lpstr>Review of CLIC costing review - The PANEL -</vt:lpstr>
      <vt:lpstr>CLIC project time-line </vt:lpstr>
      <vt:lpstr>The objectives and plans for 2012-16</vt:lpstr>
      <vt:lpstr>The objectives and plans for 2012-16</vt:lpstr>
      <vt:lpstr>PowerPoint Presentation</vt:lpstr>
      <vt:lpstr>Work-packages and responsibilities</vt:lpstr>
      <vt:lpstr>Detector and Physics activities in the next project phase</vt:lpstr>
      <vt:lpstr>CERN and ILC</vt:lpstr>
      <vt:lpstr>LC common studies </vt:lpstr>
      <vt:lpstr>Summary so far </vt:lpstr>
      <vt:lpstr>CLIC project time-line </vt:lpstr>
      <vt:lpstr>System test and initial step for CLIC </vt:lpstr>
      <vt:lpstr>Tentative beam parameters</vt:lpstr>
      <vt:lpstr>PowerPoint Presentation</vt:lpstr>
      <vt:lpstr>Figure extracted from Bagger’s talk</vt:lpstr>
      <vt:lpstr>LC global organization issues for CERN (in blue the more difficult ones) </vt:lpstr>
      <vt:lpstr>Summary continued</vt:lpstr>
      <vt:lpstr>Strategy for the strategy</vt:lpstr>
      <vt:lpstr>Input to Strategy currently planned </vt:lpstr>
      <vt:lpstr>PowerPoint Presentation</vt:lpstr>
      <vt:lpstr>Supersymmetry</vt:lpstr>
      <vt:lpstr>gaugino pair production</vt:lpstr>
      <vt:lpstr>heavy Higgs searches</vt:lpstr>
      <vt:lpstr>physics reach, short overview</vt:lpstr>
      <vt:lpstr>Two-beam Concept</vt:lpstr>
      <vt:lpstr>Accelerating Structure</vt:lpstr>
      <vt:lpstr>CLIC Power Source Concept </vt:lpstr>
      <vt:lpstr>PowerPoint Presentation</vt:lpstr>
      <vt:lpstr>Drive Beam Linac</vt:lpstr>
      <vt:lpstr>Potential Staged Parameters</vt:lpstr>
      <vt:lpstr>Drive Beam Combination</vt:lpstr>
      <vt:lpstr>Drive Beam Deceleration and Module: CLEX</vt:lpstr>
      <vt:lpstr>PETS</vt:lpstr>
      <vt:lpstr>PowerPoint Presentation</vt:lpstr>
      <vt:lpstr>TBL: Drive Beam Deceleration</vt:lpstr>
      <vt:lpstr>Main Beam Emittances</vt:lpstr>
      <vt:lpstr>Main Linac</vt:lpstr>
      <vt:lpstr>Main Linac Tolerances</vt:lpstr>
      <vt:lpstr>PowerPoint Presentation</vt:lpstr>
      <vt:lpstr>BDS Design and Alignment</vt:lpstr>
      <vt:lpstr>Ground Motion and Its Mitigation</vt:lpstr>
      <vt:lpstr>PowerPoint Presentation</vt:lpstr>
      <vt:lpstr>Conclusion</vt:lpstr>
      <vt:lpstr>PowerPoint Presentation</vt:lpstr>
      <vt:lpstr>Concept First Stage</vt:lpstr>
      <vt:lpstr>Parameter and Structure Choice</vt:lpstr>
      <vt:lpstr>PowerPoint Presentation</vt:lpstr>
      <vt:lpstr>Drive Beam Requirements</vt:lpstr>
      <vt:lpstr>RF Stability</vt:lpstr>
      <vt:lpstr>PETS On-Off Mechanism</vt:lpstr>
      <vt:lpstr>The CLIC Damping Rings CDR Parameters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Steinar Stapnes</cp:lastModifiedBy>
  <cp:revision>342</cp:revision>
  <cp:lastPrinted>2012-03-08T15:31:26Z</cp:lastPrinted>
  <dcterms:created xsi:type="dcterms:W3CDTF">2012-03-13T09:18:50Z</dcterms:created>
  <dcterms:modified xsi:type="dcterms:W3CDTF">2012-03-19T22:00:36Z</dcterms:modified>
</cp:coreProperties>
</file>