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8" r:id="rId2"/>
    <p:sldId id="271" r:id="rId3"/>
    <p:sldId id="28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2" d="100"/>
          <a:sy n="122" d="100"/>
        </p:scale>
        <p:origin x="-1384" y="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E3BD0-DA86-CD47-B8D7-23383A9081F8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409FF1-5DD8-FB4C-A14A-799CEEC72441}">
      <dgm:prSet phldrT="[Text]" custT="1"/>
      <dgm:spPr/>
      <dgm:t>
        <a:bodyPr/>
        <a:lstStyle/>
        <a:p>
          <a:r>
            <a:rPr kumimoji="0" lang="en-US" altLang="ja-JP" sz="1000" b="0" i="0" u="none" strike="noStrike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CASC (weekly – 1 hour)</a:t>
          </a:r>
        </a:p>
        <a:p>
          <a:r>
            <a:rPr kumimoji="0" lang="en-US" altLang="ja-JP" sz="1000" b="0" i="0" u="none" strike="noStrike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Focus on links to WPs and the activity managers for these work-packages</a:t>
          </a:r>
        </a:p>
        <a:p>
          <a:r>
            <a:rPr lang="en-US" sz="1000" dirty="0" smtClean="0"/>
            <a:t>2-3 more with major work-package responsibilities (</a:t>
          </a:r>
          <a:r>
            <a:rPr lang="en-US" sz="1000" dirty="0" err="1" smtClean="0"/>
            <a:t>Doebert</a:t>
          </a:r>
          <a:r>
            <a:rPr lang="en-US" sz="1000" dirty="0" smtClean="0"/>
            <a:t>, </a:t>
          </a:r>
          <a:r>
            <a:rPr lang="en-US" sz="1000" dirty="0" err="1" smtClean="0"/>
            <a:t>Riddone</a:t>
          </a:r>
          <a:r>
            <a:rPr lang="en-US" sz="1000" dirty="0" smtClean="0"/>
            <a:t>)</a:t>
          </a:r>
        </a:p>
        <a:p>
          <a:r>
            <a:rPr lang="en-US" sz="1000" dirty="0" smtClean="0"/>
            <a:t>1-2 representatives from line management (group level) – from July if possible (</a:t>
          </a:r>
          <a:r>
            <a:rPr lang="en-US" sz="1000" dirty="0" err="1" smtClean="0"/>
            <a:t>Erk</a:t>
          </a:r>
          <a:r>
            <a:rPr lang="en-US" sz="1000" dirty="0" smtClean="0"/>
            <a:t> Jensen and Olivier </a:t>
          </a:r>
          <a:r>
            <a:rPr lang="en-US" sz="1000" dirty="0" err="1" smtClean="0"/>
            <a:t>Bruning</a:t>
          </a:r>
          <a:r>
            <a:rPr lang="en-US" sz="1000" dirty="0" smtClean="0"/>
            <a:t>)</a:t>
          </a:r>
        </a:p>
        <a:p>
          <a:r>
            <a:rPr lang="en-US" sz="1000" dirty="0" smtClean="0"/>
            <a:t>Tech. Secretary for </a:t>
          </a:r>
          <a:r>
            <a:rPr lang="en-US" sz="1000" dirty="0" err="1" smtClean="0"/>
            <a:t>Proj</a:t>
          </a:r>
          <a:r>
            <a:rPr lang="en-US" sz="1000" dirty="0" smtClean="0"/>
            <a:t>. meetings when needed (</a:t>
          </a:r>
          <a:r>
            <a:rPr lang="en-US" sz="1000" dirty="0" err="1" smtClean="0"/>
            <a:t>Tecker</a:t>
          </a:r>
          <a:r>
            <a:rPr lang="en-US" sz="1000" dirty="0" smtClean="0"/>
            <a:t>) </a:t>
          </a:r>
        </a:p>
        <a:p>
          <a:r>
            <a:rPr lang="en-US" sz="1000" dirty="0" smtClean="0"/>
            <a:t>Augier as secretary</a:t>
          </a:r>
          <a:r>
            <a:rPr kumimoji="0" lang="en-US" altLang="ja-JP" sz="1000" b="0" i="0" u="none" strike="noStrike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 for CASC </a:t>
          </a:r>
        </a:p>
        <a:p>
          <a:endParaRPr lang="en-US" sz="900" b="0" dirty="0">
            <a:latin typeface="+mn-lt"/>
          </a:endParaRPr>
        </a:p>
      </dgm:t>
    </dgm:pt>
    <dgm:pt modelId="{03499098-CABC-C940-9CF9-94480A8B6C97}" type="parTrans" cxnId="{CC12B0DE-263A-0443-8FE3-18F8BEF68259}">
      <dgm:prSet/>
      <dgm:spPr/>
      <dgm:t>
        <a:bodyPr/>
        <a:lstStyle/>
        <a:p>
          <a:endParaRPr lang="en-US"/>
        </a:p>
      </dgm:t>
    </dgm:pt>
    <dgm:pt modelId="{0BE3E8D0-47A9-8C4D-B521-3FC6C0E0024A}" type="sibTrans" cxnId="{CC12B0DE-263A-0443-8FE3-18F8BEF68259}">
      <dgm:prSet/>
      <dgm:spPr/>
      <dgm:t>
        <a:bodyPr/>
        <a:lstStyle/>
        <a:p>
          <a:endParaRPr lang="en-US"/>
        </a:p>
      </dgm:t>
    </dgm:pt>
    <dgm:pt modelId="{35E9728D-720F-B14E-A5FE-8101529922A3}">
      <dgm:prSet phldrT="[Text]"/>
      <dgm:spPr/>
      <dgm:t>
        <a:bodyPr/>
        <a:lstStyle/>
        <a:p>
          <a:r>
            <a:rPr lang="en-US" dirty="0" smtClean="0"/>
            <a:t>LC implementation issues (Lebrun) – e.g. cost, schedule, power, interface to site and civil engineering (incl. conv. facilities?) WPs in GS, ILC-CLIC common issues and industrial studies   </a:t>
          </a:r>
          <a:endParaRPr lang="en-US" dirty="0"/>
        </a:p>
      </dgm:t>
    </dgm:pt>
    <dgm:pt modelId="{1B9F6EC0-F401-4B49-82AF-229652BE0B16}" type="parTrans" cxnId="{E6EA97EC-ADCB-E645-A5C1-DC00A43D1905}">
      <dgm:prSet/>
      <dgm:spPr/>
      <dgm:t>
        <a:bodyPr/>
        <a:lstStyle/>
        <a:p>
          <a:endParaRPr lang="en-US"/>
        </a:p>
      </dgm:t>
    </dgm:pt>
    <dgm:pt modelId="{5DAE294A-D7F1-774F-BFCB-7536854D7D97}" type="sibTrans" cxnId="{E6EA97EC-ADCB-E645-A5C1-DC00A43D1905}">
      <dgm:prSet/>
      <dgm:spPr/>
      <dgm:t>
        <a:bodyPr/>
        <a:lstStyle/>
        <a:p>
          <a:endParaRPr lang="en-US"/>
        </a:p>
      </dgm:t>
    </dgm:pt>
    <dgm:pt modelId="{2BF8B303-2613-2340-9559-7998558C07C2}">
      <dgm:prSet phldrT="[Text]"/>
      <dgm:spPr/>
      <dgm:t>
        <a:bodyPr/>
        <a:lstStyle/>
        <a:p>
          <a:r>
            <a:rPr lang="en-US" dirty="0" smtClean="0"/>
            <a:t>Beam physics and machine parameters (Schulte) – work-packages formulated, specific studies urgent, as a staged approach for volume 3 </a:t>
          </a:r>
          <a:endParaRPr lang="en-US" dirty="0"/>
        </a:p>
      </dgm:t>
    </dgm:pt>
    <dgm:pt modelId="{D2973D6D-0565-E94D-AF66-0782F59CA0A2}" type="parTrans" cxnId="{D188B639-497E-C942-A498-D703F4028151}">
      <dgm:prSet/>
      <dgm:spPr/>
      <dgm:t>
        <a:bodyPr/>
        <a:lstStyle/>
        <a:p>
          <a:endParaRPr lang="en-US"/>
        </a:p>
      </dgm:t>
    </dgm:pt>
    <dgm:pt modelId="{6A01CAFD-B6D4-064A-979E-8D3DF4315253}" type="sibTrans" cxnId="{D188B639-497E-C942-A498-D703F4028151}">
      <dgm:prSet/>
      <dgm:spPr/>
      <dgm:t>
        <a:bodyPr/>
        <a:lstStyle/>
        <a:p>
          <a:endParaRPr lang="en-US"/>
        </a:p>
      </dgm:t>
    </dgm:pt>
    <dgm:pt modelId="{1E209F0C-006A-D549-AC9E-DF45E2A362D5}">
      <dgm:prSet phldrT="[Text]"/>
      <dgm:spPr/>
      <dgm:t>
        <a:bodyPr/>
        <a:lstStyle/>
        <a:p>
          <a:r>
            <a:rPr lang="en-US" dirty="0" err="1" smtClean="0"/>
            <a:t>Systemtests</a:t>
          </a:r>
          <a:r>
            <a:rPr lang="en-US" dirty="0" smtClean="0"/>
            <a:t> (e.g. CFT3+) including preparation of CLIC 0 (</a:t>
          </a:r>
          <a:r>
            <a:rPr lang="en-US" dirty="0" err="1" smtClean="0"/>
            <a:t>Corsini</a:t>
          </a:r>
          <a:r>
            <a:rPr lang="en-US" dirty="0" smtClean="0"/>
            <a:t>) – work-packages formulated</a:t>
          </a:r>
        </a:p>
      </dgm:t>
    </dgm:pt>
    <dgm:pt modelId="{3247309A-68C3-624F-ADE3-98B0F3AD2035}" type="parTrans" cxnId="{79AFEFD0-1013-3A4B-8974-80F184B3E0C6}">
      <dgm:prSet/>
      <dgm:spPr/>
      <dgm:t>
        <a:bodyPr/>
        <a:lstStyle/>
        <a:p>
          <a:endParaRPr lang="en-US"/>
        </a:p>
      </dgm:t>
    </dgm:pt>
    <dgm:pt modelId="{DF8A57B1-F1B7-BA44-A11E-F107FD37410D}" type="sibTrans" cxnId="{79AFEFD0-1013-3A4B-8974-80F184B3E0C6}">
      <dgm:prSet/>
      <dgm:spPr/>
      <dgm:t>
        <a:bodyPr/>
        <a:lstStyle/>
        <a:p>
          <a:endParaRPr lang="en-US"/>
        </a:p>
      </dgm:t>
    </dgm:pt>
    <dgm:pt modelId="{22CC6D1E-0B9A-F747-8308-B23576A1E39F}">
      <dgm:prSet phldrT="[Text]"/>
      <dgm:spPr/>
      <dgm:t>
        <a:bodyPr/>
        <a:lstStyle/>
        <a:p>
          <a:r>
            <a:rPr lang="en-US" dirty="0" smtClean="0"/>
            <a:t>RF structure development (</a:t>
          </a:r>
          <a:r>
            <a:rPr lang="en-US" dirty="0" err="1" smtClean="0"/>
            <a:t>Wuensch</a:t>
          </a:r>
          <a:r>
            <a:rPr lang="en-US" dirty="0" smtClean="0"/>
            <a:t>) – work-packages formulated</a:t>
          </a:r>
          <a:endParaRPr lang="en-US" dirty="0"/>
        </a:p>
      </dgm:t>
    </dgm:pt>
    <dgm:pt modelId="{734225FA-D162-304A-AFC4-C0B880AA3692}" type="parTrans" cxnId="{45D687B1-1D53-8045-9358-9FC3AFD82AFF}">
      <dgm:prSet/>
      <dgm:spPr/>
      <dgm:t>
        <a:bodyPr/>
        <a:lstStyle/>
        <a:p>
          <a:endParaRPr lang="en-US"/>
        </a:p>
      </dgm:t>
    </dgm:pt>
    <dgm:pt modelId="{2ED36002-7C21-BF42-8D73-C46A0F33D02D}" type="sibTrans" cxnId="{45D687B1-1D53-8045-9358-9FC3AFD82AFF}">
      <dgm:prSet/>
      <dgm:spPr/>
      <dgm:t>
        <a:bodyPr/>
        <a:lstStyle/>
        <a:p>
          <a:endParaRPr lang="en-US"/>
        </a:p>
      </dgm:t>
    </dgm:pt>
    <dgm:pt modelId="{BCE2A915-0D3A-DE4B-ADE0-AEAFCCDF4904}">
      <dgm:prSet phldrT="[Text]"/>
      <dgm:spPr/>
      <dgm:t>
        <a:bodyPr/>
        <a:lstStyle/>
        <a:p>
          <a:r>
            <a:rPr lang="en-US" dirty="0" smtClean="0"/>
            <a:t>Technical developments and integration (</a:t>
          </a:r>
          <a:r>
            <a:rPr lang="en-US" dirty="0" err="1" smtClean="0"/>
            <a:t>Schmickler</a:t>
          </a:r>
          <a:r>
            <a:rPr lang="en-US" dirty="0" smtClean="0"/>
            <a:t>) – work-packages formulated </a:t>
          </a:r>
          <a:endParaRPr lang="en-US" dirty="0"/>
        </a:p>
      </dgm:t>
    </dgm:pt>
    <dgm:pt modelId="{B43F6528-F79B-0546-A590-970353B8F3F7}" type="parTrans" cxnId="{C9633327-FE0A-974A-B4FE-ED7D403EF1F5}">
      <dgm:prSet/>
      <dgm:spPr/>
      <dgm:t>
        <a:bodyPr/>
        <a:lstStyle/>
        <a:p>
          <a:endParaRPr lang="en-US"/>
        </a:p>
      </dgm:t>
    </dgm:pt>
    <dgm:pt modelId="{38A9E71E-CE6E-5B40-8AC8-7A2D09EF89E2}" type="sibTrans" cxnId="{C9633327-FE0A-974A-B4FE-ED7D403EF1F5}">
      <dgm:prSet/>
      <dgm:spPr/>
      <dgm:t>
        <a:bodyPr/>
        <a:lstStyle/>
        <a:p>
          <a:endParaRPr lang="en-US"/>
        </a:p>
      </dgm:t>
    </dgm:pt>
    <dgm:pt modelId="{DFB40E01-E727-D144-8829-BA0239C42320}" type="pres">
      <dgm:prSet presAssocID="{D96E3BD0-DA86-CD47-B8D7-23383A9081F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F665EDB-DE19-D44A-B176-76EA191AD27A}" type="pres">
      <dgm:prSet presAssocID="{E2409FF1-5DD8-FB4C-A14A-799CEEC72441}" presName="root" presStyleCnt="0"/>
      <dgm:spPr/>
    </dgm:pt>
    <dgm:pt modelId="{6DD2B91E-2350-F841-B7CC-368B36EBC8E1}" type="pres">
      <dgm:prSet presAssocID="{E2409FF1-5DD8-FB4C-A14A-799CEEC72441}" presName="rootComposite" presStyleCnt="0"/>
      <dgm:spPr/>
    </dgm:pt>
    <dgm:pt modelId="{ABA5B77B-E96A-C64B-AC82-7E5FF24DD323}" type="pres">
      <dgm:prSet presAssocID="{E2409FF1-5DD8-FB4C-A14A-799CEEC72441}" presName="rootText" presStyleLbl="node1" presStyleIdx="0" presStyleCnt="1" custScaleX="230037" custScaleY="157615" custLinFactX="-96981" custLinFactNeighborX="-100000" custLinFactNeighborY="-315"/>
      <dgm:spPr/>
      <dgm:t>
        <a:bodyPr/>
        <a:lstStyle/>
        <a:p>
          <a:endParaRPr lang="en-US"/>
        </a:p>
      </dgm:t>
    </dgm:pt>
    <dgm:pt modelId="{8CAEA336-C69B-DE46-876E-02A5FF6D9444}" type="pres">
      <dgm:prSet presAssocID="{E2409FF1-5DD8-FB4C-A14A-799CEEC72441}" presName="rootConnector" presStyleLbl="node1" presStyleIdx="0" presStyleCnt="1"/>
      <dgm:spPr/>
      <dgm:t>
        <a:bodyPr/>
        <a:lstStyle/>
        <a:p>
          <a:endParaRPr lang="en-US"/>
        </a:p>
      </dgm:t>
    </dgm:pt>
    <dgm:pt modelId="{99DF6C9A-C690-3D45-A727-CA82951553B6}" type="pres">
      <dgm:prSet presAssocID="{E2409FF1-5DD8-FB4C-A14A-799CEEC72441}" presName="childShape" presStyleCnt="0"/>
      <dgm:spPr/>
    </dgm:pt>
    <dgm:pt modelId="{215EB382-F75E-1843-9983-637D003EC5B2}" type="pres">
      <dgm:prSet presAssocID="{1B9F6EC0-F401-4B49-82AF-229652BE0B16}" presName="Name13" presStyleLbl="parChTrans1D2" presStyleIdx="0" presStyleCnt="5"/>
      <dgm:spPr/>
      <dgm:t>
        <a:bodyPr/>
        <a:lstStyle/>
        <a:p>
          <a:endParaRPr lang="en-US"/>
        </a:p>
      </dgm:t>
    </dgm:pt>
    <dgm:pt modelId="{54F241F7-E176-C443-8849-B8117A31ED2C}" type="pres">
      <dgm:prSet presAssocID="{35E9728D-720F-B14E-A5FE-8101529922A3}" presName="childText" presStyleLbl="bgAcc1" presStyleIdx="0" presStyleCnt="5" custScaleX="240040" custScaleY="66670" custLinFactNeighborX="-75975" custLinFactNeighborY="-156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EF716F-47C8-6142-87E3-0DA83DF4008A}" type="pres">
      <dgm:prSet presAssocID="{D2973D6D-0565-E94D-AF66-0782F59CA0A2}" presName="Name13" presStyleLbl="parChTrans1D2" presStyleIdx="1" presStyleCnt="5"/>
      <dgm:spPr/>
      <dgm:t>
        <a:bodyPr/>
        <a:lstStyle/>
        <a:p>
          <a:endParaRPr lang="en-US"/>
        </a:p>
      </dgm:t>
    </dgm:pt>
    <dgm:pt modelId="{7EE59FFF-88F4-4340-BC51-DB73D2A2F16C}" type="pres">
      <dgm:prSet presAssocID="{2BF8B303-2613-2340-9559-7998558C07C2}" presName="childText" presStyleLbl="bgAcc1" presStyleIdx="1" presStyleCnt="5" custScaleX="241572" custScaleY="74851" custLinFactNeighborX="-75654" custLinFactNeighborY="-369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1E3FB-AA7D-764A-8FAF-BF5D6E868624}" type="pres">
      <dgm:prSet presAssocID="{3247309A-68C3-624F-ADE3-98B0F3AD2035}" presName="Name13" presStyleLbl="parChTrans1D2" presStyleIdx="2" presStyleCnt="5"/>
      <dgm:spPr/>
      <dgm:t>
        <a:bodyPr/>
        <a:lstStyle/>
        <a:p>
          <a:endParaRPr lang="en-US"/>
        </a:p>
      </dgm:t>
    </dgm:pt>
    <dgm:pt modelId="{A224BC89-FC6A-3E40-98A7-2AF7D363F4BF}" type="pres">
      <dgm:prSet presAssocID="{1E209F0C-006A-D549-AC9E-DF45E2A362D5}" presName="childText" presStyleLbl="bgAcc1" presStyleIdx="2" presStyleCnt="5" custScaleX="240423" custScaleY="52635" custLinFactNeighborX="-75654" custLinFactNeighborY="-553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534167-133B-0546-AEFE-ABC1B1CC6FD0}" type="pres">
      <dgm:prSet presAssocID="{B43F6528-F79B-0546-A590-970353B8F3F7}" presName="Name13" presStyleLbl="parChTrans1D2" presStyleIdx="3" presStyleCnt="5"/>
      <dgm:spPr/>
      <dgm:t>
        <a:bodyPr/>
        <a:lstStyle/>
        <a:p>
          <a:endParaRPr lang="en-US"/>
        </a:p>
      </dgm:t>
    </dgm:pt>
    <dgm:pt modelId="{EBE2B92D-6BBD-D448-80EB-1440F964599B}" type="pres">
      <dgm:prSet presAssocID="{BCE2A915-0D3A-DE4B-ADE0-AEAFCCDF4904}" presName="childText" presStyleLbl="bgAcc1" presStyleIdx="3" presStyleCnt="5" custScaleX="240610" custScaleY="52344" custLinFactNeighborX="-76294" custLinFactNeighborY="-695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05B71C-3527-B74B-BE5D-F89BBCC94B6F}" type="pres">
      <dgm:prSet presAssocID="{734225FA-D162-304A-AFC4-C0B880AA3692}" presName="Name13" presStyleLbl="parChTrans1D2" presStyleIdx="4" presStyleCnt="5"/>
      <dgm:spPr/>
      <dgm:t>
        <a:bodyPr/>
        <a:lstStyle/>
        <a:p>
          <a:endParaRPr lang="en-US"/>
        </a:p>
      </dgm:t>
    </dgm:pt>
    <dgm:pt modelId="{15EC56B2-E6F6-6740-B4E0-C890CAEFADEE}" type="pres">
      <dgm:prSet presAssocID="{22CC6D1E-0B9A-F747-8308-B23576A1E39F}" presName="childText" presStyleLbl="bgAcc1" presStyleIdx="4" presStyleCnt="5" custScaleX="241572" custScaleY="42909" custLinFactNeighborX="-77022" custLinFactNeighborY="-863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857B11-2ADC-BD41-B7A9-1AB9739DBCF1}" type="presOf" srcId="{E2409FF1-5DD8-FB4C-A14A-799CEEC72441}" destId="{8CAEA336-C69B-DE46-876E-02A5FF6D9444}" srcOrd="1" destOrd="0" presId="urn:microsoft.com/office/officeart/2005/8/layout/hierarchy3"/>
    <dgm:cxn modelId="{27C1F77C-DC2D-FD48-9CD0-20067C5F3B25}" type="presOf" srcId="{22CC6D1E-0B9A-F747-8308-B23576A1E39F}" destId="{15EC56B2-E6F6-6740-B4E0-C890CAEFADEE}" srcOrd="0" destOrd="0" presId="urn:microsoft.com/office/officeart/2005/8/layout/hierarchy3"/>
    <dgm:cxn modelId="{9A091FC2-8BC7-3E42-A5AD-A1867B601BD1}" type="presOf" srcId="{D96E3BD0-DA86-CD47-B8D7-23383A9081F8}" destId="{DFB40E01-E727-D144-8829-BA0239C42320}" srcOrd="0" destOrd="0" presId="urn:microsoft.com/office/officeart/2005/8/layout/hierarchy3"/>
    <dgm:cxn modelId="{0367DF73-152B-2C47-92E5-9F49E3416D89}" type="presOf" srcId="{E2409FF1-5DD8-FB4C-A14A-799CEEC72441}" destId="{ABA5B77B-E96A-C64B-AC82-7E5FF24DD323}" srcOrd="0" destOrd="0" presId="urn:microsoft.com/office/officeart/2005/8/layout/hierarchy3"/>
    <dgm:cxn modelId="{C9633327-FE0A-974A-B4FE-ED7D403EF1F5}" srcId="{E2409FF1-5DD8-FB4C-A14A-799CEEC72441}" destId="{BCE2A915-0D3A-DE4B-ADE0-AEAFCCDF4904}" srcOrd="3" destOrd="0" parTransId="{B43F6528-F79B-0546-A590-970353B8F3F7}" sibTransId="{38A9E71E-CE6E-5B40-8AC8-7A2D09EF89E2}"/>
    <dgm:cxn modelId="{517AF8F3-FC99-D54F-BECD-54BC912413FF}" type="presOf" srcId="{1B9F6EC0-F401-4B49-82AF-229652BE0B16}" destId="{215EB382-F75E-1843-9983-637D003EC5B2}" srcOrd="0" destOrd="0" presId="urn:microsoft.com/office/officeart/2005/8/layout/hierarchy3"/>
    <dgm:cxn modelId="{665655BB-08E4-C749-A058-24733DC1F0FE}" type="presOf" srcId="{D2973D6D-0565-E94D-AF66-0782F59CA0A2}" destId="{72EF716F-47C8-6142-87E3-0DA83DF4008A}" srcOrd="0" destOrd="0" presId="urn:microsoft.com/office/officeart/2005/8/layout/hierarchy3"/>
    <dgm:cxn modelId="{E6EA97EC-ADCB-E645-A5C1-DC00A43D1905}" srcId="{E2409FF1-5DD8-FB4C-A14A-799CEEC72441}" destId="{35E9728D-720F-B14E-A5FE-8101529922A3}" srcOrd="0" destOrd="0" parTransId="{1B9F6EC0-F401-4B49-82AF-229652BE0B16}" sibTransId="{5DAE294A-D7F1-774F-BFCB-7536854D7D97}"/>
    <dgm:cxn modelId="{1F0BD709-A38D-D249-8300-F6F9A3654DBD}" type="presOf" srcId="{35E9728D-720F-B14E-A5FE-8101529922A3}" destId="{54F241F7-E176-C443-8849-B8117A31ED2C}" srcOrd="0" destOrd="0" presId="urn:microsoft.com/office/officeart/2005/8/layout/hierarchy3"/>
    <dgm:cxn modelId="{C20B0DB3-EFDE-4A42-A6D1-0CE92BF16331}" type="presOf" srcId="{B43F6528-F79B-0546-A590-970353B8F3F7}" destId="{50534167-133B-0546-AEFE-ABC1B1CC6FD0}" srcOrd="0" destOrd="0" presId="urn:microsoft.com/office/officeart/2005/8/layout/hierarchy3"/>
    <dgm:cxn modelId="{EE2685BE-25D2-C045-8843-E086C5F0D7E6}" type="presOf" srcId="{1E209F0C-006A-D549-AC9E-DF45E2A362D5}" destId="{A224BC89-FC6A-3E40-98A7-2AF7D363F4BF}" srcOrd="0" destOrd="0" presId="urn:microsoft.com/office/officeart/2005/8/layout/hierarchy3"/>
    <dgm:cxn modelId="{79AFEFD0-1013-3A4B-8974-80F184B3E0C6}" srcId="{E2409FF1-5DD8-FB4C-A14A-799CEEC72441}" destId="{1E209F0C-006A-D549-AC9E-DF45E2A362D5}" srcOrd="2" destOrd="0" parTransId="{3247309A-68C3-624F-ADE3-98B0F3AD2035}" sibTransId="{DF8A57B1-F1B7-BA44-A11E-F107FD37410D}"/>
    <dgm:cxn modelId="{992F6563-846E-694A-BBF1-B6F6B6366E08}" type="presOf" srcId="{734225FA-D162-304A-AFC4-C0B880AA3692}" destId="{FA05B71C-3527-B74B-BE5D-F89BBCC94B6F}" srcOrd="0" destOrd="0" presId="urn:microsoft.com/office/officeart/2005/8/layout/hierarchy3"/>
    <dgm:cxn modelId="{D188B639-497E-C942-A498-D703F4028151}" srcId="{E2409FF1-5DD8-FB4C-A14A-799CEEC72441}" destId="{2BF8B303-2613-2340-9559-7998558C07C2}" srcOrd="1" destOrd="0" parTransId="{D2973D6D-0565-E94D-AF66-0782F59CA0A2}" sibTransId="{6A01CAFD-B6D4-064A-979E-8D3DF4315253}"/>
    <dgm:cxn modelId="{CC12B0DE-263A-0443-8FE3-18F8BEF68259}" srcId="{D96E3BD0-DA86-CD47-B8D7-23383A9081F8}" destId="{E2409FF1-5DD8-FB4C-A14A-799CEEC72441}" srcOrd="0" destOrd="0" parTransId="{03499098-CABC-C940-9CF9-94480A8B6C97}" sibTransId="{0BE3E8D0-47A9-8C4D-B521-3FC6C0E0024A}"/>
    <dgm:cxn modelId="{5D687019-285D-A24E-B950-C67110FD8BBF}" type="presOf" srcId="{2BF8B303-2613-2340-9559-7998558C07C2}" destId="{7EE59FFF-88F4-4340-BC51-DB73D2A2F16C}" srcOrd="0" destOrd="0" presId="urn:microsoft.com/office/officeart/2005/8/layout/hierarchy3"/>
    <dgm:cxn modelId="{8D646DA3-FB1A-D846-AF29-8CCC65EFCBDE}" type="presOf" srcId="{3247309A-68C3-624F-ADE3-98B0F3AD2035}" destId="{FC21E3FB-AA7D-764A-8FAF-BF5D6E868624}" srcOrd="0" destOrd="0" presId="urn:microsoft.com/office/officeart/2005/8/layout/hierarchy3"/>
    <dgm:cxn modelId="{63474C34-24D6-B44F-9694-BC974DFD7F7C}" type="presOf" srcId="{BCE2A915-0D3A-DE4B-ADE0-AEAFCCDF4904}" destId="{EBE2B92D-6BBD-D448-80EB-1440F964599B}" srcOrd="0" destOrd="0" presId="urn:microsoft.com/office/officeart/2005/8/layout/hierarchy3"/>
    <dgm:cxn modelId="{45D687B1-1D53-8045-9358-9FC3AFD82AFF}" srcId="{E2409FF1-5DD8-FB4C-A14A-799CEEC72441}" destId="{22CC6D1E-0B9A-F747-8308-B23576A1E39F}" srcOrd="4" destOrd="0" parTransId="{734225FA-D162-304A-AFC4-C0B880AA3692}" sibTransId="{2ED36002-7C21-BF42-8D73-C46A0F33D02D}"/>
    <dgm:cxn modelId="{54C64816-D9FE-304E-8B89-FFFED6538538}" type="presParOf" srcId="{DFB40E01-E727-D144-8829-BA0239C42320}" destId="{5F665EDB-DE19-D44A-B176-76EA191AD27A}" srcOrd="0" destOrd="0" presId="urn:microsoft.com/office/officeart/2005/8/layout/hierarchy3"/>
    <dgm:cxn modelId="{C13FA3D4-8652-3949-A4D5-ED225F046FF2}" type="presParOf" srcId="{5F665EDB-DE19-D44A-B176-76EA191AD27A}" destId="{6DD2B91E-2350-F841-B7CC-368B36EBC8E1}" srcOrd="0" destOrd="0" presId="urn:microsoft.com/office/officeart/2005/8/layout/hierarchy3"/>
    <dgm:cxn modelId="{D9CAAD7F-9015-644E-BB66-AB45DB3B3527}" type="presParOf" srcId="{6DD2B91E-2350-F841-B7CC-368B36EBC8E1}" destId="{ABA5B77B-E96A-C64B-AC82-7E5FF24DD323}" srcOrd="0" destOrd="0" presId="urn:microsoft.com/office/officeart/2005/8/layout/hierarchy3"/>
    <dgm:cxn modelId="{44E363DF-5177-0F4F-B595-4E80A2924860}" type="presParOf" srcId="{6DD2B91E-2350-F841-B7CC-368B36EBC8E1}" destId="{8CAEA336-C69B-DE46-876E-02A5FF6D9444}" srcOrd="1" destOrd="0" presId="urn:microsoft.com/office/officeart/2005/8/layout/hierarchy3"/>
    <dgm:cxn modelId="{2D7CDC78-8578-2E4B-8D11-26231ED5821B}" type="presParOf" srcId="{5F665EDB-DE19-D44A-B176-76EA191AD27A}" destId="{99DF6C9A-C690-3D45-A727-CA82951553B6}" srcOrd="1" destOrd="0" presId="urn:microsoft.com/office/officeart/2005/8/layout/hierarchy3"/>
    <dgm:cxn modelId="{1742E2BC-9752-ED45-AB66-58FE7BF94611}" type="presParOf" srcId="{99DF6C9A-C690-3D45-A727-CA82951553B6}" destId="{215EB382-F75E-1843-9983-637D003EC5B2}" srcOrd="0" destOrd="0" presId="urn:microsoft.com/office/officeart/2005/8/layout/hierarchy3"/>
    <dgm:cxn modelId="{36D704AD-DED8-294B-89C9-A4D96E0A41AE}" type="presParOf" srcId="{99DF6C9A-C690-3D45-A727-CA82951553B6}" destId="{54F241F7-E176-C443-8849-B8117A31ED2C}" srcOrd="1" destOrd="0" presId="urn:microsoft.com/office/officeart/2005/8/layout/hierarchy3"/>
    <dgm:cxn modelId="{28A03151-7E45-9C42-BF6C-E002379A494B}" type="presParOf" srcId="{99DF6C9A-C690-3D45-A727-CA82951553B6}" destId="{72EF716F-47C8-6142-87E3-0DA83DF4008A}" srcOrd="2" destOrd="0" presId="urn:microsoft.com/office/officeart/2005/8/layout/hierarchy3"/>
    <dgm:cxn modelId="{02996325-110F-3346-A18A-0AC6216B3A01}" type="presParOf" srcId="{99DF6C9A-C690-3D45-A727-CA82951553B6}" destId="{7EE59FFF-88F4-4340-BC51-DB73D2A2F16C}" srcOrd="3" destOrd="0" presId="urn:microsoft.com/office/officeart/2005/8/layout/hierarchy3"/>
    <dgm:cxn modelId="{56FA93A8-5FFF-E141-B11F-5146C2048AAE}" type="presParOf" srcId="{99DF6C9A-C690-3D45-A727-CA82951553B6}" destId="{FC21E3FB-AA7D-764A-8FAF-BF5D6E868624}" srcOrd="4" destOrd="0" presId="urn:microsoft.com/office/officeart/2005/8/layout/hierarchy3"/>
    <dgm:cxn modelId="{5826E072-88E8-6548-BE17-0F3F5B80A197}" type="presParOf" srcId="{99DF6C9A-C690-3D45-A727-CA82951553B6}" destId="{A224BC89-FC6A-3E40-98A7-2AF7D363F4BF}" srcOrd="5" destOrd="0" presId="urn:microsoft.com/office/officeart/2005/8/layout/hierarchy3"/>
    <dgm:cxn modelId="{A2D8FD6C-1C23-6140-9EF9-B7474C520B69}" type="presParOf" srcId="{99DF6C9A-C690-3D45-A727-CA82951553B6}" destId="{50534167-133B-0546-AEFE-ABC1B1CC6FD0}" srcOrd="6" destOrd="0" presId="urn:microsoft.com/office/officeart/2005/8/layout/hierarchy3"/>
    <dgm:cxn modelId="{6358A4F1-0C33-7748-89FE-E983DD119CD7}" type="presParOf" srcId="{99DF6C9A-C690-3D45-A727-CA82951553B6}" destId="{EBE2B92D-6BBD-D448-80EB-1440F964599B}" srcOrd="7" destOrd="0" presId="urn:microsoft.com/office/officeart/2005/8/layout/hierarchy3"/>
    <dgm:cxn modelId="{5DC4517A-C402-9347-960E-9259C0C25A3E}" type="presParOf" srcId="{99DF6C9A-C690-3D45-A727-CA82951553B6}" destId="{FA05B71C-3527-B74B-BE5D-F89BBCC94B6F}" srcOrd="8" destOrd="0" presId="urn:microsoft.com/office/officeart/2005/8/layout/hierarchy3"/>
    <dgm:cxn modelId="{7A98EC5A-B3C5-0E49-BF63-C6D00179103D}" type="presParOf" srcId="{99DF6C9A-C690-3D45-A727-CA82951553B6}" destId="{15EC56B2-E6F6-6740-B4E0-C890CAEFADE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5B77B-E96A-C64B-AC82-7E5FF24DD323}">
      <dsp:nvSpPr>
        <dsp:cNvPr id="0" name=""/>
        <dsp:cNvSpPr/>
      </dsp:nvSpPr>
      <dsp:spPr>
        <a:xfrm>
          <a:off x="0" y="0"/>
          <a:ext cx="4376898" cy="1499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altLang="ja-JP" sz="1000" b="0" i="0" u="none" strike="noStrike" kern="1200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CASC (weekly – 1 hour)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altLang="ja-JP" sz="1000" b="0" i="0" u="none" strike="noStrike" kern="1200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Focus on links to WPs and the activity managers for these work-packages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2-3 more with major work-package responsibilities (</a:t>
          </a:r>
          <a:r>
            <a:rPr lang="en-US" sz="1000" kern="1200" dirty="0" err="1" smtClean="0"/>
            <a:t>Doebert</a:t>
          </a:r>
          <a:r>
            <a:rPr lang="en-US" sz="1000" kern="1200" dirty="0" smtClean="0"/>
            <a:t>, </a:t>
          </a:r>
          <a:r>
            <a:rPr lang="en-US" sz="1000" kern="1200" dirty="0" err="1" smtClean="0"/>
            <a:t>Riddone</a:t>
          </a:r>
          <a:r>
            <a:rPr lang="en-US" sz="1000" kern="1200" dirty="0" smtClean="0"/>
            <a:t>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1-2 representatives from line management (group level) – from July if possible (</a:t>
          </a:r>
          <a:r>
            <a:rPr lang="en-US" sz="1000" kern="1200" dirty="0" err="1" smtClean="0"/>
            <a:t>Erk</a:t>
          </a:r>
          <a:r>
            <a:rPr lang="en-US" sz="1000" kern="1200" dirty="0" smtClean="0"/>
            <a:t> Jensen and Olivier </a:t>
          </a:r>
          <a:r>
            <a:rPr lang="en-US" sz="1000" kern="1200" dirty="0" err="1" smtClean="0"/>
            <a:t>Bruning</a:t>
          </a:r>
          <a:r>
            <a:rPr lang="en-US" sz="1000" kern="1200" dirty="0" smtClean="0"/>
            <a:t>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Tech. Secretary for </a:t>
          </a:r>
          <a:r>
            <a:rPr lang="en-US" sz="1000" kern="1200" dirty="0" err="1" smtClean="0"/>
            <a:t>Proj</a:t>
          </a:r>
          <a:r>
            <a:rPr lang="en-US" sz="1000" kern="1200" dirty="0" smtClean="0"/>
            <a:t>. meetings when needed (</a:t>
          </a:r>
          <a:r>
            <a:rPr lang="en-US" sz="1000" kern="1200" dirty="0" err="1" smtClean="0"/>
            <a:t>Tecker</a:t>
          </a:r>
          <a:r>
            <a:rPr lang="en-US" sz="1000" kern="1200" dirty="0" smtClean="0"/>
            <a:t>)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Augier as secretary</a:t>
          </a:r>
          <a:r>
            <a:rPr kumimoji="0" lang="en-US" altLang="ja-JP" sz="1000" b="0" i="0" u="none" strike="noStrike" kern="1200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 for CASC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0" kern="1200" dirty="0">
            <a:latin typeface="+mn-lt"/>
          </a:endParaRPr>
        </a:p>
      </dsp:txBody>
      <dsp:txXfrm>
        <a:off x="43918" y="43918"/>
        <a:ext cx="4289062" cy="1411628"/>
      </dsp:txXfrm>
    </dsp:sp>
    <dsp:sp modelId="{215EB382-F75E-1843-9983-637D003EC5B2}">
      <dsp:nvSpPr>
        <dsp:cNvPr id="0" name=""/>
        <dsp:cNvSpPr/>
      </dsp:nvSpPr>
      <dsp:spPr>
        <a:xfrm>
          <a:off x="437689" y="1499464"/>
          <a:ext cx="1119793" cy="407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7564"/>
              </a:lnTo>
              <a:lnTo>
                <a:pt x="1119793" y="4075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F241F7-E176-C443-8849-B8117A31ED2C}">
      <dsp:nvSpPr>
        <dsp:cNvPr id="0" name=""/>
        <dsp:cNvSpPr/>
      </dsp:nvSpPr>
      <dsp:spPr>
        <a:xfrm>
          <a:off x="1557483" y="1589898"/>
          <a:ext cx="3653779" cy="634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LC implementation issues (Lebrun) – e.g. cost, schedule, power, interface to site and civil engineering (incl. conv. facilities?) WPs in GS, ILC-CLIC common issues and industrial studies   </a:t>
          </a:r>
          <a:endParaRPr lang="en-US" sz="1000" kern="1200" dirty="0"/>
        </a:p>
      </dsp:txBody>
      <dsp:txXfrm>
        <a:off x="1576060" y="1608475"/>
        <a:ext cx="3616625" cy="597108"/>
      </dsp:txXfrm>
    </dsp:sp>
    <dsp:sp modelId="{72EF716F-47C8-6142-87E3-0DA83DF4008A}">
      <dsp:nvSpPr>
        <dsp:cNvPr id="0" name=""/>
        <dsp:cNvSpPr/>
      </dsp:nvSpPr>
      <dsp:spPr>
        <a:xfrm>
          <a:off x="437689" y="1499464"/>
          <a:ext cx="1124679" cy="1116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6094"/>
              </a:lnTo>
              <a:lnTo>
                <a:pt x="1124679" y="1116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59FFF-88F4-4340-BC51-DB73D2A2F16C}">
      <dsp:nvSpPr>
        <dsp:cNvPr id="0" name=""/>
        <dsp:cNvSpPr/>
      </dsp:nvSpPr>
      <dsp:spPr>
        <a:xfrm>
          <a:off x="1562369" y="2259512"/>
          <a:ext cx="3677099" cy="7120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Beam physics and machine parameters (Schulte) – work-packages formulated, specific studies urgent, as a staged approach for volume 3 </a:t>
          </a:r>
          <a:endParaRPr lang="en-US" sz="1000" kern="1200" dirty="0"/>
        </a:p>
      </dsp:txBody>
      <dsp:txXfrm>
        <a:off x="1583225" y="2280368"/>
        <a:ext cx="3635387" cy="670380"/>
      </dsp:txXfrm>
    </dsp:sp>
    <dsp:sp modelId="{FC21E3FB-AA7D-764A-8FAF-BF5D6E868624}">
      <dsp:nvSpPr>
        <dsp:cNvPr id="0" name=""/>
        <dsp:cNvSpPr/>
      </dsp:nvSpPr>
      <dsp:spPr>
        <a:xfrm>
          <a:off x="437689" y="1499464"/>
          <a:ext cx="1124679" cy="1785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5832"/>
              </a:lnTo>
              <a:lnTo>
                <a:pt x="1124679" y="17858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24BC89-FC6A-3E40-98A7-2AF7D363F4BF}">
      <dsp:nvSpPr>
        <dsp:cNvPr id="0" name=""/>
        <dsp:cNvSpPr/>
      </dsp:nvSpPr>
      <dsp:spPr>
        <a:xfrm>
          <a:off x="1562369" y="3034926"/>
          <a:ext cx="3659609" cy="5007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/>
            <a:t>Systemtests</a:t>
          </a:r>
          <a:r>
            <a:rPr lang="en-US" sz="1000" kern="1200" dirty="0" smtClean="0"/>
            <a:t> (e.g. CFT3+) including preparation of CLIC 0 (</a:t>
          </a:r>
          <a:r>
            <a:rPr lang="en-US" sz="1000" kern="1200" dirty="0" err="1" smtClean="0"/>
            <a:t>Corsini</a:t>
          </a:r>
          <a:r>
            <a:rPr lang="en-US" sz="1000" kern="1200" dirty="0" smtClean="0"/>
            <a:t>) – work-packages formulated</a:t>
          </a:r>
        </a:p>
      </dsp:txBody>
      <dsp:txXfrm>
        <a:off x="1577035" y="3049592"/>
        <a:ext cx="3630277" cy="471409"/>
      </dsp:txXfrm>
    </dsp:sp>
    <dsp:sp modelId="{50534167-133B-0546-AEFE-ABC1B1CC6FD0}">
      <dsp:nvSpPr>
        <dsp:cNvPr id="0" name=""/>
        <dsp:cNvSpPr/>
      </dsp:nvSpPr>
      <dsp:spPr>
        <a:xfrm>
          <a:off x="437689" y="1499464"/>
          <a:ext cx="1114937" cy="2387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7392"/>
              </a:lnTo>
              <a:lnTo>
                <a:pt x="1114937" y="2387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E2B92D-6BBD-D448-80EB-1440F964599B}">
      <dsp:nvSpPr>
        <dsp:cNvPr id="0" name=""/>
        <dsp:cNvSpPr/>
      </dsp:nvSpPr>
      <dsp:spPr>
        <a:xfrm>
          <a:off x="1552627" y="3637871"/>
          <a:ext cx="3662456" cy="4979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Technical developments and integration (</a:t>
          </a:r>
          <a:r>
            <a:rPr lang="en-US" sz="1000" kern="1200" dirty="0" err="1" smtClean="0"/>
            <a:t>Schmickler</a:t>
          </a:r>
          <a:r>
            <a:rPr lang="en-US" sz="1000" kern="1200" dirty="0" smtClean="0"/>
            <a:t>) – work-packages formulated </a:t>
          </a:r>
          <a:endParaRPr lang="en-US" sz="1000" kern="1200" dirty="0"/>
        </a:p>
      </dsp:txBody>
      <dsp:txXfrm>
        <a:off x="1567212" y="3652456"/>
        <a:ext cx="3633286" cy="468802"/>
      </dsp:txXfrm>
    </dsp:sp>
    <dsp:sp modelId="{FA05B71C-3527-B74B-BE5D-F89BBCC94B6F}">
      <dsp:nvSpPr>
        <dsp:cNvPr id="0" name=""/>
        <dsp:cNvSpPr/>
      </dsp:nvSpPr>
      <dsp:spPr>
        <a:xfrm>
          <a:off x="437689" y="1499464"/>
          <a:ext cx="1103856" cy="2918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8287"/>
              </a:lnTo>
              <a:lnTo>
                <a:pt x="1103856" y="29182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EC56B2-E6F6-6740-B4E0-C890CAEFADEE}">
      <dsp:nvSpPr>
        <dsp:cNvPr id="0" name=""/>
        <dsp:cNvSpPr/>
      </dsp:nvSpPr>
      <dsp:spPr>
        <a:xfrm>
          <a:off x="1541546" y="4213645"/>
          <a:ext cx="3677099" cy="4082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RF structure development (</a:t>
          </a:r>
          <a:r>
            <a:rPr lang="en-US" sz="1000" kern="1200" dirty="0" err="1" smtClean="0"/>
            <a:t>Wuensch</a:t>
          </a:r>
          <a:r>
            <a:rPr lang="en-US" sz="1000" kern="1200" dirty="0" smtClean="0"/>
            <a:t>) – work-packages formulated</a:t>
          </a:r>
          <a:endParaRPr lang="en-US" sz="1000" kern="1200" dirty="0"/>
        </a:p>
      </dsp:txBody>
      <dsp:txXfrm>
        <a:off x="1553502" y="4225601"/>
        <a:ext cx="3653187" cy="384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1BEB4-9DCD-684A-A4F7-6675F0C17471}" type="datetimeFigureOut">
              <a:rPr lang="en-US" smtClean="0"/>
              <a:t>7/8/11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37EA9-54F7-794F-83B1-5D56308B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3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4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4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0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36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31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36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73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6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98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640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5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10082"/>
            <a:ext cx="8229600" cy="524626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A5029-C0A6-2042-9171-5F2C953E8BD2}" type="datetimeFigureOut">
              <a:rPr lang="en-US" smtClean="0"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B96EE-60A2-FF46-9AAF-9E04ACA7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2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2011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5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693714"/>
              </p:ext>
            </p:extLst>
          </p:nvPr>
        </p:nvGraphicFramePr>
        <p:xfrm>
          <a:off x="659740" y="1207062"/>
          <a:ext cx="774123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0332"/>
                <a:gridCol w="2639670"/>
                <a:gridCol w="322123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Meeting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Special</a:t>
                      </a:r>
                      <a:r>
                        <a:rPr lang="en-US" sz="1600" baseline="0" dirty="0" smtClean="0"/>
                        <a:t> focus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June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Proj</a:t>
                      </a:r>
                      <a:r>
                        <a:rPr lang="en-US" sz="1600" dirty="0" smtClean="0"/>
                        <a:t>.</a:t>
                      </a:r>
                      <a:r>
                        <a:rPr lang="en-US" sz="1600" baseline="0" dirty="0" smtClean="0"/>
                        <a:t> Meeting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 done</a:t>
                      </a:r>
                      <a:r>
                        <a:rPr lang="en-US" sz="1600" baseline="0" dirty="0" smtClean="0"/>
                        <a:t> -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July 8 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Proj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. Meeting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RF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structures and testing facilities 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Sept</a:t>
                      </a:r>
                      <a:r>
                        <a:rPr lang="en-US" sz="1600" baseline="0" dirty="0" smtClean="0"/>
                        <a:t> 2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Proj</a:t>
                      </a:r>
                      <a:r>
                        <a:rPr lang="en-US" sz="1600" dirty="0" smtClean="0"/>
                        <a:t>.</a:t>
                      </a:r>
                      <a:r>
                        <a:rPr lang="en-US" sz="1600" baseline="0" dirty="0" smtClean="0"/>
                        <a:t> Meeting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Staging</a:t>
                      </a:r>
                      <a:r>
                        <a:rPr lang="en-US" sz="1600" baseline="0" dirty="0" smtClean="0"/>
                        <a:t> scenarios for </a:t>
                      </a:r>
                      <a:r>
                        <a:rPr lang="en-US" sz="1600" baseline="0" dirty="0" err="1" smtClean="0"/>
                        <a:t>vol</a:t>
                      </a:r>
                      <a:r>
                        <a:rPr lang="en-US" sz="1600" baseline="0" dirty="0" smtClean="0"/>
                        <a:t> 3, prep. Granada, </a:t>
                      </a:r>
                      <a:r>
                        <a:rPr lang="en-US" sz="1600" baseline="0" smtClean="0"/>
                        <a:t>CTF3?/CDR?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Sept</a:t>
                      </a:r>
                      <a:r>
                        <a:rPr lang="en-US" sz="1600" baseline="0" dirty="0" smtClean="0"/>
                        <a:t> 26-30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Granada</a:t>
                      </a:r>
                      <a:r>
                        <a:rPr lang="en-US" sz="1600" baseline="0" dirty="0" smtClean="0"/>
                        <a:t> WS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Oct</a:t>
                      </a:r>
                      <a:r>
                        <a:rPr lang="en-US" sz="1600" baseline="0" dirty="0" smtClean="0"/>
                        <a:t> 3-6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ICFA</a:t>
                      </a:r>
                      <a:r>
                        <a:rPr lang="en-US" sz="1600" baseline="0" dirty="0" smtClean="0"/>
                        <a:t> WS (CERN)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Future</a:t>
                      </a:r>
                      <a:r>
                        <a:rPr lang="en-US" sz="1600" baseline="0" dirty="0" smtClean="0"/>
                        <a:t> machines 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Oct 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Oct 21 or 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Proj</a:t>
                      </a:r>
                      <a:r>
                        <a:rPr lang="en-US" sz="1600" dirty="0" smtClean="0"/>
                        <a:t>. Meeting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Work-packages</a:t>
                      </a:r>
                      <a:r>
                        <a:rPr lang="en-US" sz="1600" baseline="0" dirty="0" smtClean="0"/>
                        <a:t>, CTF3?, ….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Nov</a:t>
                      </a:r>
                      <a:r>
                        <a:rPr lang="en-US" sz="1600" baseline="0" dirty="0" smtClean="0"/>
                        <a:t> 3-4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</a:t>
                      </a:r>
                      <a:r>
                        <a:rPr lang="en-US" sz="1600" baseline="0" dirty="0" smtClean="0"/>
                        <a:t> WS on WP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Review WP with collaborators</a:t>
                      </a:r>
                      <a:r>
                        <a:rPr lang="en-US" sz="1600" baseline="0" dirty="0" smtClean="0"/>
                        <a:t> (old and new?)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Dec 9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Proj</a:t>
                      </a:r>
                      <a:r>
                        <a:rPr lang="en-US" sz="1600" dirty="0" smtClean="0"/>
                        <a:t>. Meeting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Prep.</a:t>
                      </a:r>
                      <a:r>
                        <a:rPr lang="en-US" sz="1600" baseline="0" dirty="0" smtClean="0"/>
                        <a:t> of CDR presentation, ….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Dec 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Presentation of the CDR (V1</a:t>
                      </a:r>
                      <a:r>
                        <a:rPr lang="en-US" sz="1600" baseline="0" dirty="0" smtClean="0"/>
                        <a:t> and 2) 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468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688499"/>
              </p:ext>
            </p:extLst>
          </p:nvPr>
        </p:nvGraphicFramePr>
        <p:xfrm>
          <a:off x="424668" y="693672"/>
          <a:ext cx="8448429" cy="624638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tableStyleId>{6E25E649-3F16-4E02-A733-19D2CDBF48F0}</a:tableStyleId>
              </a:tblPr>
              <a:tblGrid>
                <a:gridCol w="1639939"/>
                <a:gridCol w="1549785"/>
                <a:gridCol w="4369112"/>
                <a:gridCol w="889593"/>
              </a:tblGrid>
              <a:tr h="537092">
                <a:tc>
                  <a:txBody>
                    <a:bodyPr/>
                    <a:lstStyle/>
                    <a:p>
                      <a:r>
                        <a:rPr lang="en-US" sz="1700" b="0" dirty="0" smtClean="0">
                          <a:solidFill>
                            <a:schemeClr val="bg1"/>
                          </a:solidFill>
                        </a:rPr>
                        <a:t>Activity</a:t>
                      </a:r>
                      <a:endParaRPr lang="en-US" sz="1700" b="0" dirty="0">
                        <a:solidFill>
                          <a:schemeClr val="bg1"/>
                        </a:solidFill>
                      </a:endParaRPr>
                    </a:p>
                  </a:txBody>
                  <a:tcPr marT="54864" marB="54864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US" sz="1700" b="0" dirty="0">
                        <a:solidFill>
                          <a:schemeClr val="bg1"/>
                        </a:solidFill>
                      </a:endParaRPr>
                    </a:p>
                  </a:txBody>
                  <a:tcPr marT="54864" marB="54864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>
                          <a:solidFill>
                            <a:schemeClr val="bg1"/>
                          </a:solidFill>
                        </a:rPr>
                        <a:t>Deliverables (2016)</a:t>
                      </a:r>
                      <a:endParaRPr lang="en-US" sz="1700" b="0" dirty="0">
                        <a:solidFill>
                          <a:schemeClr val="bg1"/>
                        </a:solidFill>
                      </a:endParaRPr>
                    </a:p>
                  </a:txBody>
                  <a:tcPr marT="54864" marB="54864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>
                          <a:solidFill>
                            <a:schemeClr val="bg1"/>
                          </a:solidFill>
                        </a:rPr>
                        <a:t>Material budget 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T="54864" marB="54864">
                    <a:solidFill>
                      <a:schemeClr val="tx1"/>
                    </a:solidFill>
                  </a:tcPr>
                </a:tc>
              </a:tr>
              <a:tr h="64451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000000"/>
                          </a:solidFill>
                        </a:rPr>
                        <a:t>Proj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 Implementation, scope, c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ost studies, site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, physics reach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</a:txBody>
                  <a:tcPr marT="54864" marB="54864"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Update and improve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</a:rPr>
                        <a:t> CLIC cost model &amp; civil engineering studies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Technical Design (TD) and Project Implementation Plan (PIP) of CLIC Zero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Improved cost model,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 feedback to CLIC baseline review, site studies 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lang="en-US" dirty="0" smtClean="0"/>
                        <a:t>See talk</a:t>
                      </a:r>
                      <a:r>
                        <a:rPr lang="en-US" baseline="0" dirty="0" smtClean="0"/>
                        <a:t> of Roberto </a:t>
                      </a:r>
                      <a:r>
                        <a:rPr lang="en-US" baseline="0" dirty="0" err="1" smtClean="0"/>
                        <a:t>Corsini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june</a:t>
                      </a:r>
                      <a:r>
                        <a:rPr lang="en-US" baseline="0" dirty="0" smtClean="0"/>
                        <a:t> 1</a:t>
                      </a:r>
                      <a:r>
                        <a:rPr lang="en-US" baseline="30000" dirty="0" smtClean="0"/>
                        <a:t>st</a:t>
                      </a:r>
                      <a:endParaRPr lang="en-US" baseline="0" dirty="0" smtClean="0"/>
                    </a:p>
                    <a:p>
                      <a:endParaRPr lang="en-US" dirty="0"/>
                    </a:p>
                  </a:txBody>
                  <a:tcPr marT="54864" marB="54864" vert="vert270" anchor="ctr" anchorCtr="1"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</a:tr>
              <a:tr h="6445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Beam physics studies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bg1">
                        <a:lumMod val="50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Beam physics and overall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</a:rPr>
                        <a:t> design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bg1">
                        <a:lumMod val="50000"/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Review of the CLIC baseline design 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kumimoji="0" lang="en-US" sz="900" b="0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Calibri"/>
                        </a:rPr>
                        <a:t>Beam dynamics studies for each area and overall – stability/alignment, timing and phasing, stray fields … </a:t>
                      </a:r>
                      <a:endParaRPr kumimoji="0" lang="en-US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Studies towards CLIC Zero</a:t>
                      </a:r>
                    </a:p>
                  </a:txBody>
                  <a:tcPr marT="54864" marB="54864">
                    <a:solidFill>
                      <a:schemeClr val="bg1">
                        <a:lumMod val="50000"/>
                        <a:alpha val="3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T="54864" marB="54864">
                    <a:solidFill>
                      <a:schemeClr val="bg1">
                        <a:lumMod val="50000"/>
                        <a:alpha val="34000"/>
                      </a:schemeClr>
                    </a:solidFill>
                  </a:tcPr>
                </a:tc>
              </a:tr>
              <a:tr h="6445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CTF3 +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accent1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CTF3 consolidation and upgrade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accent1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Consolidation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and upgrade (higher energy, stability, reliability)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Drive beam phase feed-forward experiments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Upgrade and operate TBL as 12 GHz power production facility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Operation with beam for several CLIC two-beam modules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accent1">
                        <a:lumMod val="75000"/>
                        <a:alpha val="3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T="54864" marB="54864">
                    <a:solidFill>
                      <a:schemeClr val="accent1">
                        <a:lumMod val="75000"/>
                        <a:alpha val="35000"/>
                      </a:schemeClr>
                    </a:solidFill>
                  </a:tcPr>
                </a:tc>
              </a:tr>
              <a:tr h="59975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CLIC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 Zero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accent1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Injector for the CLIC drive beam generation complex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accent1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Build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and commission 30 MeV Drive Beam  injector with nominal CLIC parameters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Build and commission a few Drive Beam accelerator nominal modules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Participation to Technical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Design of full CLIC Zero facility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chemeClr val="accent1">
                        <a:lumMod val="75000"/>
                        <a:alpha val="3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T="54864" marB="54864">
                    <a:solidFill>
                      <a:schemeClr val="accent1">
                        <a:lumMod val="75000"/>
                        <a:alpha val="35000"/>
                      </a:schemeClr>
                    </a:solidFill>
                  </a:tcPr>
                </a:tc>
              </a:tr>
              <a:tr h="76386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RF Structures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</a:rPr>
                        <a:t>Design and fabrication of 12 GHz accelerating structures &amp; PETS</a:t>
                      </a:r>
                    </a:p>
                    <a:p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</a:rPr>
                        <a:t>and associated R&amp;D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Build and test close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to 100</a:t>
                      </a: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 accelerating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structures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Build and test about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10 PETS prototype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Establish  manufacturing experience, quality control, brazing and assembly procedures for structure fabrication at CERN</a:t>
                      </a:r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</a:tr>
              <a:tr h="6445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RF test infrastructure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Building,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</a:rPr>
                        <a:t> commissioning and operation of high-power RF test stands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Six 12 GHz klystron-based RF high-power test stations, for about 12 slots, 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running before 2016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Continue high-power testing at 11.4 GHz (KEK and SLAC)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Contribution to high-power testing in CTF3+ (TBL)</a:t>
                      </a:r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</a:tr>
              <a:tr h="16828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Prototypes of critical components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Technical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</a:rPr>
                        <a:t> R&amp;D – design, build and test prototypes of CLIC critical components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Alignment 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aseline="0" dirty="0" err="1" smtClean="0">
                          <a:solidFill>
                            <a:srgbClr val="000000"/>
                          </a:solidFill>
                        </a:rPr>
                        <a:t>Quadrupole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stabilization system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Several nominal CLIC two-beam modules, mechanically tested, beam tested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R&amp;D and prototyping of critical beam instrumentation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Design and studies of machine protection system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DR</a:t>
                      </a: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 technologies , e.g. superconducting wiggler prototypes, test with beam, extraction kickers prototypes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Warm magnet prototypes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MDI and Post collision lines and beam dumps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Controls 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rgbClr val="000000"/>
                          </a:solidFill>
                        </a:rPr>
                        <a:t>DB RF system and powering </a:t>
                      </a:r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T="54864" marB="54864">
                    <a:solidFill>
                      <a:srgbClr val="008000">
                        <a:alpha val="39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2897" y="75452"/>
            <a:ext cx="8229600" cy="755437"/>
          </a:xfrm>
        </p:spPr>
        <p:txBody>
          <a:bodyPr/>
          <a:lstStyle/>
          <a:p>
            <a:r>
              <a:rPr lang="en-US" sz="2800" dirty="0" smtClean="0"/>
              <a:t>“WP – planning”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791001" y="373953"/>
            <a:ext cx="1482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</a:t>
            </a:r>
            <a:r>
              <a:rPr lang="en-US" sz="1600" dirty="0" smtClean="0"/>
              <a:t>reliminary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424668" y="5337887"/>
            <a:ext cx="1663238" cy="15201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4667" y="3841987"/>
            <a:ext cx="1663237" cy="1474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4668" y="2510086"/>
            <a:ext cx="1663238" cy="13319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4668" y="1947814"/>
            <a:ext cx="1663238" cy="562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36937" y="1928576"/>
            <a:ext cx="6855646" cy="38164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</a:t>
            </a:r>
            <a:r>
              <a:rPr lang="en-US" sz="1600" dirty="0" smtClean="0"/>
              <a:t>ince June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: </a:t>
            </a:r>
          </a:p>
          <a:p>
            <a:r>
              <a:rPr lang="en-US" sz="1600" dirty="0" smtClean="0"/>
              <a:t>Mostly in CASC: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WPs </a:t>
            </a:r>
            <a:r>
              <a:rPr lang="en-US" sz="1600" dirty="0" err="1" smtClean="0"/>
              <a:t>organisation</a:t>
            </a:r>
            <a:r>
              <a:rPr lang="en-US" sz="1600" dirty="0" smtClean="0"/>
              <a:t> ~95% there, becoming ready to talk in more detail to groups and sections (have moved WPs between activities and refined several WPs since June)  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Names of WPs leaders also ~90% clear but again we need to check with line management (in some cases done) </a:t>
            </a:r>
          </a:p>
          <a:p>
            <a:r>
              <a:rPr lang="en-US" sz="1600" dirty="0" smtClean="0"/>
              <a:t>In meetings with management and CSC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Clear message that we do need to understand collaboration efforts in quite some detail before making fully credible requests for new/larger/continued resources from CERN so this will require efforts from all of us – also required by the CB 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New possible collaborators – please help us to identify them 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Prepare input to ICFA and ILCSC regarding a future overall LC collaboration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28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582" y="274638"/>
            <a:ext cx="4810327" cy="7554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CASC </a:t>
            </a:r>
            <a:endParaRPr lang="en-US" dirty="0"/>
          </a:p>
        </p:txBody>
      </p:sp>
      <p:graphicFrame>
        <p:nvGraphicFramePr>
          <p:cNvPr id="36" name="Diagram 35"/>
          <p:cNvGraphicFramePr/>
          <p:nvPr>
            <p:extLst>
              <p:ext uri="{D42A27DB-BD31-4B8C-83A1-F6EECF244321}">
                <p14:modId xmlns:p14="http://schemas.microsoft.com/office/powerpoint/2010/main" val="1282637703"/>
              </p:ext>
            </p:extLst>
          </p:nvPr>
        </p:nvGraphicFramePr>
        <p:xfrm>
          <a:off x="519661" y="1019664"/>
          <a:ext cx="8229600" cy="5445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5840083" y="0"/>
            <a:ext cx="3276477" cy="489364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Agenda:</a:t>
            </a:r>
          </a:p>
          <a:p>
            <a:r>
              <a:rPr lang="en-US" sz="1200" dirty="0" smtClean="0"/>
              <a:t>Time </a:t>
            </a:r>
            <a:r>
              <a:rPr lang="en-US" sz="1200" dirty="0"/>
              <a:t>allocated , Title, Resp. for preparation </a:t>
            </a:r>
          </a:p>
          <a:p>
            <a:r>
              <a:rPr lang="en-US" sz="1200" dirty="0"/>
              <a:t> </a:t>
            </a:r>
          </a:p>
          <a:p>
            <a:pPr lvl="0"/>
            <a:r>
              <a:rPr lang="en-US" sz="1200" dirty="0"/>
              <a:t>10 -  Minutes and actions   (Stapnes) </a:t>
            </a:r>
          </a:p>
          <a:p>
            <a:pPr lvl="0"/>
            <a:r>
              <a:rPr lang="en-US" sz="1200" dirty="0"/>
              <a:t>15 -  Critical and urgent issues (Stapnes) </a:t>
            </a:r>
          </a:p>
          <a:p>
            <a:r>
              <a:rPr lang="en-US" sz="1200" dirty="0"/>
              <a:t>      -  Vary from meeting to meeting</a:t>
            </a:r>
          </a:p>
          <a:p>
            <a:r>
              <a:rPr lang="en-US" sz="1200" dirty="0"/>
              <a:t>      -  Project meeting planning included </a:t>
            </a:r>
          </a:p>
          <a:p>
            <a:r>
              <a:rPr lang="en-US" sz="1200" dirty="0"/>
              <a:t>      -  Issues that need a quick resolution </a:t>
            </a:r>
          </a:p>
          <a:p>
            <a:pPr lvl="0"/>
            <a:r>
              <a:rPr lang="en-US" sz="1200" dirty="0"/>
              <a:t>10 – Collaboration Matters (</a:t>
            </a:r>
            <a:r>
              <a:rPr lang="en-US" sz="1200" dirty="0" err="1"/>
              <a:t>Corsini</a:t>
            </a:r>
            <a:r>
              <a:rPr lang="en-US" sz="1200" dirty="0"/>
              <a:t>) </a:t>
            </a:r>
          </a:p>
          <a:p>
            <a:r>
              <a:rPr lang="en-US" sz="1200" dirty="0"/>
              <a:t>        - Collaborators and CB issues </a:t>
            </a:r>
          </a:p>
          <a:p>
            <a:pPr lvl="0"/>
            <a:r>
              <a:rPr lang="en-US" sz="1200" dirty="0"/>
              <a:t>10 - Resource and planning matters  (</a:t>
            </a:r>
            <a:r>
              <a:rPr lang="en-US" sz="1200" dirty="0" err="1"/>
              <a:t>Schmickler</a:t>
            </a:r>
            <a:r>
              <a:rPr lang="en-US" sz="1200" dirty="0"/>
              <a:t> </a:t>
            </a:r>
            <a:r>
              <a:rPr lang="en-US" sz="1200" dirty="0" smtClean="0"/>
              <a:t>   </a:t>
            </a:r>
          </a:p>
          <a:p>
            <a:pPr lvl="0"/>
            <a:r>
              <a:rPr lang="en-US" sz="1200" dirty="0"/>
              <a:t> </a:t>
            </a:r>
            <a:r>
              <a:rPr lang="en-US" sz="1200" dirty="0" smtClean="0"/>
              <a:t>       and </a:t>
            </a:r>
            <a:r>
              <a:rPr lang="en-US" sz="1200" dirty="0"/>
              <a:t>review leader)</a:t>
            </a:r>
          </a:p>
          <a:p>
            <a:r>
              <a:rPr lang="en-US" sz="1200" dirty="0" smtClean="0"/>
              <a:t>       - </a:t>
            </a:r>
            <a:r>
              <a:rPr lang="en-US" sz="1200" dirty="0"/>
              <a:t>Issues relate to WPs, resources, </a:t>
            </a:r>
            <a:r>
              <a:rPr lang="en-US" sz="1200" dirty="0" smtClean="0"/>
              <a:t>   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agreements</a:t>
            </a:r>
            <a:r>
              <a:rPr lang="en-US" sz="1200" dirty="0"/>
              <a:t>/documentation and </a:t>
            </a:r>
            <a:r>
              <a:rPr lang="en-US" sz="1200" dirty="0" smtClean="0"/>
              <a:t>reviewing </a:t>
            </a:r>
            <a:endParaRPr lang="en-US" sz="1200" dirty="0"/>
          </a:p>
          <a:p>
            <a:pPr marL="228600" lvl="0" indent="-228600">
              <a:buAutoNum type="arabicPlain" startAt="15"/>
            </a:pPr>
            <a:r>
              <a:rPr lang="en-US" sz="1200" dirty="0" smtClean="0"/>
              <a:t>– </a:t>
            </a:r>
            <a:r>
              <a:rPr lang="en-US" sz="1200" dirty="0"/>
              <a:t>Activity Leader reports (Lebrun, Schulte, </a:t>
            </a:r>
            <a:r>
              <a:rPr lang="en-US" sz="1200" dirty="0" smtClean="0"/>
              <a:t> </a:t>
            </a:r>
          </a:p>
          <a:p>
            <a:pPr lvl="0"/>
            <a:r>
              <a:rPr lang="en-US" sz="1200" dirty="0" smtClean="0"/>
              <a:t>          </a:t>
            </a:r>
            <a:r>
              <a:rPr lang="en-US" sz="1200" dirty="0" err="1" smtClean="0"/>
              <a:t>Corsini</a:t>
            </a:r>
            <a:r>
              <a:rPr lang="en-US" sz="1200" dirty="0"/>
              <a:t>, </a:t>
            </a:r>
            <a:r>
              <a:rPr lang="en-US" sz="1200" dirty="0" err="1"/>
              <a:t>Schmickler</a:t>
            </a:r>
            <a:r>
              <a:rPr lang="en-US" sz="1200" dirty="0"/>
              <a:t>, </a:t>
            </a:r>
            <a:r>
              <a:rPr lang="en-US" sz="1200" dirty="0" err="1"/>
              <a:t>Wuensch</a:t>
            </a:r>
            <a:r>
              <a:rPr lang="en-US" sz="1200" dirty="0"/>
              <a:t>)    </a:t>
            </a:r>
          </a:p>
          <a:p>
            <a:r>
              <a:rPr lang="en-US" sz="1200" dirty="0"/>
              <a:t>       </a:t>
            </a:r>
            <a:r>
              <a:rPr lang="en-US" sz="1200" dirty="0" smtClean="0"/>
              <a:t>  and large </a:t>
            </a:r>
            <a:r>
              <a:rPr lang="en-US" sz="1200" dirty="0" err="1" smtClean="0"/>
              <a:t>workpackages</a:t>
            </a:r>
            <a:r>
              <a:rPr lang="en-US" sz="1200" dirty="0" smtClean="0"/>
              <a:t> </a:t>
            </a:r>
            <a:r>
              <a:rPr lang="en-US" sz="1200" dirty="0"/>
              <a:t>(</a:t>
            </a:r>
            <a:r>
              <a:rPr lang="en-US" sz="1200" dirty="0" err="1"/>
              <a:t>Doebert</a:t>
            </a:r>
            <a:r>
              <a:rPr lang="en-US" sz="1200" dirty="0"/>
              <a:t> and  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</a:t>
            </a:r>
            <a:r>
              <a:rPr lang="en-US" sz="1200" dirty="0" err="1" smtClean="0"/>
              <a:t>Riddone</a:t>
            </a:r>
            <a:r>
              <a:rPr lang="en-US" sz="1200" dirty="0"/>
              <a:t>) if needed.</a:t>
            </a:r>
          </a:p>
          <a:p>
            <a:pPr lvl="0"/>
            <a:r>
              <a:rPr lang="en-US" sz="1200" dirty="0"/>
              <a:t>2    - AOB and next meeting </a:t>
            </a:r>
          </a:p>
          <a:p>
            <a:r>
              <a:rPr lang="en-US" sz="1200" dirty="0"/>
              <a:t> </a:t>
            </a:r>
          </a:p>
          <a:p>
            <a:r>
              <a:rPr lang="en-US" sz="1200" dirty="0"/>
              <a:t>Invite Jensen and </a:t>
            </a:r>
            <a:r>
              <a:rPr lang="en-US" sz="1200" dirty="0" err="1"/>
              <a:t>Bruning</a:t>
            </a:r>
            <a:r>
              <a:rPr lang="en-US" sz="1200" dirty="0"/>
              <a:t> to every meeting but in the last meeting of every month we change to agenda to boost </a:t>
            </a:r>
            <a:r>
              <a:rPr lang="en-US" sz="1200" dirty="0" smtClean="0"/>
              <a:t>the resource and activity reports(</a:t>
            </a:r>
            <a:r>
              <a:rPr lang="en-US" sz="1200" dirty="0"/>
              <a:t>the others are shortened to 5 min each)</a:t>
            </a:r>
          </a:p>
          <a:p>
            <a:r>
              <a:rPr lang="en-US" sz="12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30121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21774</TotalTime>
  <Words>841</Words>
  <Application>Microsoft Macintosh PowerPoint</Application>
  <PresentationFormat>On-screen Show (4:3)</PresentationFormat>
  <Paragraphs>124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2011</vt:lpstr>
      <vt:lpstr>“WP – planning”</vt:lpstr>
      <vt:lpstr>CASC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Steinar Stapnes</dc:creator>
  <cp:lastModifiedBy>Steinar Stapnes</cp:lastModifiedBy>
  <cp:revision>127</cp:revision>
  <dcterms:created xsi:type="dcterms:W3CDTF">2011-04-01T19:00:28Z</dcterms:created>
  <dcterms:modified xsi:type="dcterms:W3CDTF">2011-07-08T06:16:49Z</dcterms:modified>
</cp:coreProperties>
</file>