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58" r:id="rId4"/>
    <p:sldId id="261" r:id="rId5"/>
    <p:sldId id="260" r:id="rId6"/>
    <p:sldId id="262" r:id="rId7"/>
    <p:sldId id="263" r:id="rId8"/>
    <p:sldId id="265" r:id="rId9"/>
    <p:sldId id="266" r:id="rId10"/>
  </p:sldIdLst>
  <p:sldSz cx="12801600" cy="9601200" type="A3"/>
  <p:notesSz cx="6858000" cy="91440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552" y="-120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32854-CDB5-4BB0-94AA-CB442787132B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1D420-05AB-40ED-855D-344BB4397FE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638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  <a:prstGeom prst="rect">
            <a:avLst/>
          </a:prstGeo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  <a:prstGeom prst="rect">
            <a:avLst/>
          </a:prstGeo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754548FC-4FC9-43FC-B42D-21D55C573D96}" type="datetimeFigureOut">
              <a:rPr lang="en-GB" smtClean="0"/>
              <a:pPr/>
              <a:t>7/8/11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/>
          <a:lstStyle/>
          <a:p>
            <a:fld id="{A0336F6A-2CF7-4853-A7A9-FE4DCC5627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LIC-logo.png"/>
          <p:cNvPicPr>
            <a:picLocks noChangeAspect="1"/>
          </p:cNvPicPr>
          <p:nvPr/>
        </p:nvPicPr>
        <p:blipFill>
          <a:blip r:embed="rId13" cstate="print"/>
          <a:srcRect b="9323"/>
          <a:stretch>
            <a:fillRect/>
          </a:stretch>
        </p:blipFill>
        <p:spPr>
          <a:xfrm>
            <a:off x="144000" y="144000"/>
            <a:ext cx="952941" cy="10081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8152" y="2280320"/>
            <a:ext cx="113772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Application of the moderate peak power (6 MW) X-band klystron’s cluster for the CLIC accelerating structures testing program.</a:t>
            </a:r>
          </a:p>
          <a:p>
            <a:pPr algn="ctr"/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I. Syratchev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008312" y="192088"/>
            <a:ext cx="871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Could the testing period be reduced by increasing the repetition rate?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52128" y="1560240"/>
            <a:ext cx="118566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/>
              <a:t>50 MW klystron. The XL-4 klystron was tested at 120 Hz and reduced pulse length - 1000 ns. To make it to operate reliably at a full spec some modification of the RF window and collector will be needed?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 Accelerating structure cooling circuit is designed for 50 Hz, increasing average power by factor 2-3 (100-150 Hz) is feasible (under investigation).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Operation. Currently the processing is conducted at ~ 10</a:t>
            </a:r>
            <a:r>
              <a:rPr lang="en-US" sz="2800" baseline="30000" dirty="0"/>
              <a:t>-5</a:t>
            </a:r>
            <a:r>
              <a:rPr lang="en-US" sz="2800" dirty="0"/>
              <a:t>-10</a:t>
            </a:r>
            <a:r>
              <a:rPr lang="en-US" sz="2800" baseline="30000" dirty="0"/>
              <a:t>-4</a:t>
            </a:r>
            <a:r>
              <a:rPr lang="en-US" sz="2800" dirty="0"/>
              <a:t> BRD trip rate. With 2 structures running in parallel the after-BRD down time will slow down processing progress. Longer term tests (at a low BRD trip rate) will profit from the higher repetition rate.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652" y="5715744"/>
            <a:ext cx="4306141" cy="29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935561" y="7680920"/>
            <a:ext cx="1681163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Processing: BDR TR ~10</a:t>
            </a:r>
            <a:r>
              <a:rPr lang="en-US" sz="1000" baseline="30000" dirty="0"/>
              <a:t>-5</a:t>
            </a:r>
            <a:endParaRPr lang="en-US" sz="1000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031905" y="5448672"/>
            <a:ext cx="3048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dirty="0"/>
              <a:t>1 min after-BRD-down-time was assumed</a:t>
            </a: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8592" y="6096744"/>
            <a:ext cx="380561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040017" y="6240760"/>
            <a:ext cx="1080120" cy="2125216"/>
          </a:xfrm>
          <a:prstGeom prst="rect">
            <a:avLst/>
          </a:prstGeom>
          <a:solidFill>
            <a:srgbClr val="DABFDF">
              <a:alpha val="3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8417024" y="6456784"/>
            <a:ext cx="3744416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/>
              <a:t>With a single source, the repetition rate and processing time are not correlated linearly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040017" y="5952728"/>
            <a:ext cx="1117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Processing zone</a:t>
            </a:r>
            <a:endParaRPr lang="en-US" dirty="0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flipH="1">
            <a:off x="7048129" y="616875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5751985" y="616875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2295601" y="7320880"/>
            <a:ext cx="1525588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dirty="0"/>
              <a:t>Running: BDR TR ~10</a:t>
            </a:r>
            <a:r>
              <a:rPr lang="en-US" sz="1000" baseline="30000" dirty="0"/>
              <a:t>-6</a:t>
            </a:r>
            <a:endParaRPr lang="en-US" sz="1000" dirty="0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 flipV="1">
            <a:off x="2583633" y="7032848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 flipH="1" flipV="1">
            <a:off x="1575521" y="768092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4856" y="4728592"/>
            <a:ext cx="4248472" cy="30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152" y="5232648"/>
            <a:ext cx="5112568" cy="367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5068888" y="3359696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>
            <a:off x="5068888" y="2673896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5297488" y="2369096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" name="Oval 18"/>
          <p:cNvSpPr>
            <a:spLocks noChangeArrowheads="1"/>
          </p:cNvSpPr>
          <p:nvPr/>
        </p:nvSpPr>
        <p:spPr bwMode="auto">
          <a:xfrm>
            <a:off x="4154488" y="2445296"/>
            <a:ext cx="1066800" cy="1066800"/>
          </a:xfrm>
          <a:prstGeom prst="ellips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4687888" y="2369096"/>
            <a:ext cx="0" cy="1219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9" name="Line 20"/>
          <p:cNvSpPr>
            <a:spLocks noChangeShapeType="1"/>
          </p:cNvSpPr>
          <p:nvPr/>
        </p:nvSpPr>
        <p:spPr bwMode="auto">
          <a:xfrm>
            <a:off x="4002088" y="2978696"/>
            <a:ext cx="1295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 flipV="1">
            <a:off x="4687888" y="2640360"/>
            <a:ext cx="344760" cy="338336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" name="Line 22"/>
          <p:cNvSpPr>
            <a:spLocks noChangeShapeType="1"/>
          </p:cNvSpPr>
          <p:nvPr/>
        </p:nvSpPr>
        <p:spPr bwMode="auto">
          <a:xfrm flipH="1" flipV="1">
            <a:off x="4384576" y="2568352"/>
            <a:ext cx="303312" cy="410344"/>
          </a:xfrm>
          <a:prstGeom prst="line">
            <a:avLst/>
          </a:prstGeom>
          <a:noFill/>
          <a:ln w="3175">
            <a:solidFill>
              <a:srgbClr val="FF3300"/>
            </a:solidFill>
            <a:prstDash val="dash"/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" name="Line 23"/>
          <p:cNvSpPr>
            <a:spLocks noChangeShapeType="1"/>
          </p:cNvSpPr>
          <p:nvPr/>
        </p:nvSpPr>
        <p:spPr bwMode="auto">
          <a:xfrm>
            <a:off x="4687888" y="2978696"/>
            <a:ext cx="344760" cy="381744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" name="Line 24"/>
          <p:cNvSpPr>
            <a:spLocks noChangeShapeType="1"/>
          </p:cNvSpPr>
          <p:nvPr/>
        </p:nvSpPr>
        <p:spPr bwMode="auto">
          <a:xfrm flipH="1">
            <a:off x="4306888" y="2978696"/>
            <a:ext cx="381000" cy="381000"/>
          </a:xfrm>
          <a:prstGeom prst="line">
            <a:avLst/>
          </a:prstGeom>
          <a:noFill/>
          <a:ln w="12700">
            <a:solidFill>
              <a:srgbClr val="0066FF"/>
            </a:solidFill>
            <a:prstDash val="dash"/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4687888" y="2978696"/>
            <a:ext cx="533400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" name="Arc 26"/>
          <p:cNvSpPr>
            <a:spLocks/>
          </p:cNvSpPr>
          <p:nvPr/>
        </p:nvSpPr>
        <p:spPr bwMode="auto">
          <a:xfrm>
            <a:off x="4154488" y="2292896"/>
            <a:ext cx="1041400" cy="685800"/>
          </a:xfrm>
          <a:custGeom>
            <a:avLst/>
            <a:gdLst>
              <a:gd name="G0" fmla="+- 16581 0 0"/>
              <a:gd name="G1" fmla="+- 21600 0 0"/>
              <a:gd name="G2" fmla="+- 21600 0 0"/>
              <a:gd name="T0" fmla="*/ 0 w 32794"/>
              <a:gd name="T1" fmla="*/ 7756 h 21600"/>
              <a:gd name="T2" fmla="*/ 32794 w 32794"/>
              <a:gd name="T3" fmla="*/ 7327 h 21600"/>
              <a:gd name="T4" fmla="*/ 16581 w 3279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794" h="21600" fill="none" extrusionOk="0">
                <a:moveTo>
                  <a:pt x="0" y="7756"/>
                </a:moveTo>
                <a:cubicBezTo>
                  <a:pt x="4104" y="2841"/>
                  <a:pt x="10177" y="-1"/>
                  <a:pt x="16581" y="0"/>
                </a:cubicBezTo>
                <a:cubicBezTo>
                  <a:pt x="22786" y="0"/>
                  <a:pt x="28692" y="2669"/>
                  <a:pt x="32793" y="7327"/>
                </a:cubicBezTo>
              </a:path>
              <a:path w="32794" h="21600" stroke="0" extrusionOk="0">
                <a:moveTo>
                  <a:pt x="0" y="7756"/>
                </a:moveTo>
                <a:cubicBezTo>
                  <a:pt x="4104" y="2841"/>
                  <a:pt x="10177" y="-1"/>
                  <a:pt x="16581" y="0"/>
                </a:cubicBezTo>
                <a:cubicBezTo>
                  <a:pt x="22786" y="0"/>
                  <a:pt x="28692" y="2669"/>
                  <a:pt x="32793" y="7327"/>
                </a:cubicBezTo>
                <a:lnTo>
                  <a:pt x="16581" y="21600"/>
                </a:lnTo>
                <a:close/>
              </a:path>
            </a:pathLst>
          </a:custGeom>
          <a:noFill/>
          <a:ln w="12700">
            <a:solidFill>
              <a:srgbClr val="FF3300"/>
            </a:solidFill>
            <a:round/>
            <a:headEnd type="triangle" w="lg" len="lg"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Arc 27"/>
          <p:cNvSpPr>
            <a:spLocks/>
          </p:cNvSpPr>
          <p:nvPr/>
        </p:nvSpPr>
        <p:spPr bwMode="auto">
          <a:xfrm flipV="1">
            <a:off x="4154488" y="2978696"/>
            <a:ext cx="1041400" cy="685800"/>
          </a:xfrm>
          <a:custGeom>
            <a:avLst/>
            <a:gdLst>
              <a:gd name="G0" fmla="+- 16581 0 0"/>
              <a:gd name="G1" fmla="+- 21600 0 0"/>
              <a:gd name="G2" fmla="+- 21600 0 0"/>
              <a:gd name="T0" fmla="*/ 0 w 32794"/>
              <a:gd name="T1" fmla="*/ 7756 h 21600"/>
              <a:gd name="T2" fmla="*/ 32794 w 32794"/>
              <a:gd name="T3" fmla="*/ 7327 h 21600"/>
              <a:gd name="T4" fmla="*/ 16581 w 3279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794" h="21600" fill="none" extrusionOk="0">
                <a:moveTo>
                  <a:pt x="0" y="7756"/>
                </a:moveTo>
                <a:cubicBezTo>
                  <a:pt x="4104" y="2841"/>
                  <a:pt x="10177" y="-1"/>
                  <a:pt x="16581" y="0"/>
                </a:cubicBezTo>
                <a:cubicBezTo>
                  <a:pt x="22786" y="0"/>
                  <a:pt x="28692" y="2669"/>
                  <a:pt x="32793" y="7327"/>
                </a:cubicBezTo>
              </a:path>
              <a:path w="32794" h="21600" stroke="0" extrusionOk="0">
                <a:moveTo>
                  <a:pt x="0" y="7756"/>
                </a:moveTo>
                <a:cubicBezTo>
                  <a:pt x="4104" y="2841"/>
                  <a:pt x="10177" y="-1"/>
                  <a:pt x="16581" y="0"/>
                </a:cubicBezTo>
                <a:cubicBezTo>
                  <a:pt x="22786" y="0"/>
                  <a:pt x="28692" y="2669"/>
                  <a:pt x="32793" y="7327"/>
                </a:cubicBezTo>
                <a:lnTo>
                  <a:pt x="16581" y="21600"/>
                </a:lnTo>
                <a:close/>
              </a:path>
            </a:pathLst>
          </a:custGeom>
          <a:noFill/>
          <a:ln w="19050">
            <a:solidFill>
              <a:srgbClr val="0066FF"/>
            </a:solidFill>
            <a:round/>
            <a:headEnd type="triangle" w="lg" len="lg"/>
            <a:tailEnd type="none"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7" name="Group 28"/>
          <p:cNvGrpSpPr>
            <a:grpSpLocks/>
          </p:cNvGrpSpPr>
          <p:nvPr/>
        </p:nvGrpSpPr>
        <p:grpSpPr bwMode="auto">
          <a:xfrm>
            <a:off x="5145088" y="3054896"/>
            <a:ext cx="304800" cy="533400"/>
            <a:chOff x="3936" y="2928"/>
            <a:chExt cx="192" cy="336"/>
          </a:xfrm>
        </p:grpSpPr>
        <p:sp>
          <p:nvSpPr>
            <p:cNvPr id="45" name="Line 29"/>
            <p:cNvSpPr>
              <a:spLocks noChangeShapeType="1"/>
            </p:cNvSpPr>
            <p:nvPr/>
          </p:nvSpPr>
          <p:spPr bwMode="auto">
            <a:xfrm flipV="1">
              <a:off x="3996" y="2928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Oval 30"/>
            <p:cNvSpPr>
              <a:spLocks noChangeArrowheads="1"/>
            </p:cNvSpPr>
            <p:nvPr/>
          </p:nvSpPr>
          <p:spPr bwMode="auto">
            <a:xfrm>
              <a:off x="3936" y="3024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8" name="Group 31"/>
          <p:cNvGrpSpPr>
            <a:grpSpLocks/>
          </p:cNvGrpSpPr>
          <p:nvPr/>
        </p:nvGrpSpPr>
        <p:grpSpPr bwMode="auto">
          <a:xfrm flipH="1">
            <a:off x="5145088" y="2369096"/>
            <a:ext cx="304800" cy="533400"/>
            <a:chOff x="3936" y="2928"/>
            <a:chExt cx="192" cy="336"/>
          </a:xfrm>
        </p:grpSpPr>
        <p:sp>
          <p:nvSpPr>
            <p:cNvPr id="43" name="Line 32"/>
            <p:cNvSpPr>
              <a:spLocks noChangeShapeType="1"/>
            </p:cNvSpPr>
            <p:nvPr/>
          </p:nvSpPr>
          <p:spPr bwMode="auto">
            <a:xfrm flipV="1">
              <a:off x="3996" y="2928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Oval 33"/>
            <p:cNvSpPr>
              <a:spLocks noChangeArrowheads="1"/>
            </p:cNvSpPr>
            <p:nvPr/>
          </p:nvSpPr>
          <p:spPr bwMode="auto">
            <a:xfrm>
              <a:off x="3936" y="3024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9" name="Text Box 34"/>
          <p:cNvSpPr txBox="1">
            <a:spLocks noChangeArrowheads="1"/>
          </p:cNvSpPr>
          <p:nvPr/>
        </p:nvSpPr>
        <p:spPr bwMode="auto">
          <a:xfrm>
            <a:off x="5145088" y="2521496"/>
            <a:ext cx="360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ym typeface="Symbol" pitchFamily="18" charset="2"/>
              </a:rPr>
              <a:t>1</a:t>
            </a:r>
          </a:p>
        </p:txBody>
      </p:sp>
      <p:sp>
        <p:nvSpPr>
          <p:cNvPr id="40" name="Text Box 35"/>
          <p:cNvSpPr txBox="1">
            <a:spLocks noChangeArrowheads="1"/>
          </p:cNvSpPr>
          <p:nvPr/>
        </p:nvSpPr>
        <p:spPr bwMode="auto">
          <a:xfrm>
            <a:off x="5145088" y="3207296"/>
            <a:ext cx="360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ym typeface="Symbol" pitchFamily="18" charset="2"/>
              </a:rPr>
              <a:t>2</a:t>
            </a:r>
          </a:p>
        </p:txBody>
      </p:sp>
      <p:sp>
        <p:nvSpPr>
          <p:cNvPr id="41" name="Text Box 36"/>
          <p:cNvSpPr txBox="1">
            <a:spLocks noChangeArrowheads="1"/>
          </p:cNvSpPr>
          <p:nvPr/>
        </p:nvSpPr>
        <p:spPr bwMode="auto">
          <a:xfrm>
            <a:off x="4383088" y="2521496"/>
            <a:ext cx="369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ym typeface="Symbol" pitchFamily="18" charset="2"/>
              </a:rPr>
              <a:t>V1</a:t>
            </a:r>
          </a:p>
        </p:txBody>
      </p:sp>
      <p:sp>
        <p:nvSpPr>
          <p:cNvPr id="42" name="Text Box 37"/>
          <p:cNvSpPr txBox="1">
            <a:spLocks noChangeArrowheads="1"/>
          </p:cNvSpPr>
          <p:nvPr/>
        </p:nvSpPr>
        <p:spPr bwMode="auto">
          <a:xfrm>
            <a:off x="4383088" y="3207296"/>
            <a:ext cx="369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ym typeface="Symbol" pitchFamily="18" charset="2"/>
              </a:rPr>
              <a:t>V2</a:t>
            </a:r>
          </a:p>
        </p:txBody>
      </p:sp>
      <p:sp>
        <p:nvSpPr>
          <p:cNvPr id="6" name="AutoShape 38"/>
          <p:cNvSpPr>
            <a:spLocks noChangeArrowheads="1"/>
          </p:cNvSpPr>
          <p:nvPr/>
        </p:nvSpPr>
        <p:spPr bwMode="auto">
          <a:xfrm rot="5400000">
            <a:off x="1830388" y="2254796"/>
            <a:ext cx="609600" cy="685800"/>
          </a:xfrm>
          <a:prstGeom prst="triangle">
            <a:avLst>
              <a:gd name="adj" fmla="val 50000"/>
            </a:avLst>
          </a:prstGeom>
          <a:solidFill>
            <a:srgbClr val="0066FF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AutoShape 39"/>
          <p:cNvSpPr>
            <a:spLocks noChangeArrowheads="1"/>
          </p:cNvSpPr>
          <p:nvPr/>
        </p:nvSpPr>
        <p:spPr bwMode="auto">
          <a:xfrm rot="16200000" flipH="1">
            <a:off x="2973388" y="2254796"/>
            <a:ext cx="609600" cy="685800"/>
          </a:xfrm>
          <a:prstGeom prst="triangle">
            <a:avLst>
              <a:gd name="adj" fmla="val 50000"/>
            </a:avLst>
          </a:prstGeom>
          <a:solidFill>
            <a:srgbClr val="FF3300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Line 40"/>
          <p:cNvSpPr>
            <a:spLocks noChangeShapeType="1"/>
          </p:cNvSpPr>
          <p:nvPr/>
        </p:nvSpPr>
        <p:spPr bwMode="auto">
          <a:xfrm>
            <a:off x="2478088" y="2597696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Line 41"/>
          <p:cNvSpPr>
            <a:spLocks noChangeShapeType="1"/>
          </p:cNvSpPr>
          <p:nvPr/>
        </p:nvSpPr>
        <p:spPr bwMode="auto">
          <a:xfrm flipH="1">
            <a:off x="2782888" y="2597696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42"/>
          <p:cNvSpPr>
            <a:spLocks noChangeShapeType="1"/>
          </p:cNvSpPr>
          <p:nvPr/>
        </p:nvSpPr>
        <p:spPr bwMode="auto">
          <a:xfrm>
            <a:off x="2630488" y="2597696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43"/>
          <p:cNvSpPr>
            <a:spLocks noChangeShapeType="1"/>
          </p:cNvSpPr>
          <p:nvPr/>
        </p:nvSpPr>
        <p:spPr bwMode="auto">
          <a:xfrm>
            <a:off x="2782888" y="259769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Line 44"/>
          <p:cNvSpPr>
            <a:spLocks noChangeShapeType="1"/>
          </p:cNvSpPr>
          <p:nvPr/>
        </p:nvSpPr>
        <p:spPr bwMode="auto">
          <a:xfrm flipH="1">
            <a:off x="2630488" y="2902496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" name="Line 45"/>
          <p:cNvSpPr>
            <a:spLocks noChangeShapeType="1"/>
          </p:cNvSpPr>
          <p:nvPr/>
        </p:nvSpPr>
        <p:spPr bwMode="auto">
          <a:xfrm>
            <a:off x="2630488" y="2902496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Line 46"/>
          <p:cNvSpPr>
            <a:spLocks noChangeShapeType="1"/>
          </p:cNvSpPr>
          <p:nvPr/>
        </p:nvSpPr>
        <p:spPr bwMode="auto">
          <a:xfrm>
            <a:off x="2782888" y="3131096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47"/>
          <p:cNvSpPr>
            <a:spLocks noChangeShapeType="1"/>
          </p:cNvSpPr>
          <p:nvPr/>
        </p:nvSpPr>
        <p:spPr bwMode="auto">
          <a:xfrm>
            <a:off x="2859088" y="3207296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auto">
          <a:xfrm>
            <a:off x="3011488" y="3131096"/>
            <a:ext cx="228600" cy="152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Line 49"/>
          <p:cNvSpPr>
            <a:spLocks noChangeShapeType="1"/>
          </p:cNvSpPr>
          <p:nvPr/>
        </p:nvSpPr>
        <p:spPr bwMode="auto">
          <a:xfrm flipH="1">
            <a:off x="2325688" y="3359696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" name="Line 50"/>
          <p:cNvSpPr>
            <a:spLocks noChangeShapeType="1"/>
          </p:cNvSpPr>
          <p:nvPr/>
        </p:nvSpPr>
        <p:spPr bwMode="auto">
          <a:xfrm>
            <a:off x="2325688" y="3588296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" name="Line 51"/>
          <p:cNvSpPr>
            <a:spLocks noChangeShapeType="1"/>
          </p:cNvSpPr>
          <p:nvPr/>
        </p:nvSpPr>
        <p:spPr bwMode="auto">
          <a:xfrm>
            <a:off x="2630488" y="3588296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" name="Text Box 52"/>
          <p:cNvSpPr txBox="1">
            <a:spLocks noChangeArrowheads="1"/>
          </p:cNvSpPr>
          <p:nvPr/>
        </p:nvSpPr>
        <p:spPr bwMode="auto">
          <a:xfrm>
            <a:off x="2478088" y="2064296"/>
            <a:ext cx="6960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/>
              <a:t>2xPhM</a:t>
            </a:r>
            <a:endParaRPr lang="en-US" sz="1400" dirty="0"/>
          </a:p>
        </p:txBody>
      </p:sp>
      <p:sp>
        <p:nvSpPr>
          <p:cNvPr id="21" name="Text Box 53"/>
          <p:cNvSpPr txBox="1">
            <a:spLocks noChangeArrowheads="1"/>
          </p:cNvSpPr>
          <p:nvPr/>
        </p:nvSpPr>
        <p:spPr bwMode="auto">
          <a:xfrm>
            <a:off x="2782888" y="2826296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AM</a:t>
            </a:r>
          </a:p>
        </p:txBody>
      </p:sp>
      <p:sp>
        <p:nvSpPr>
          <p:cNvPr id="22" name="Text Box 54"/>
          <p:cNvSpPr txBox="1">
            <a:spLocks noChangeArrowheads="1"/>
          </p:cNvSpPr>
          <p:nvPr/>
        </p:nvSpPr>
        <p:spPr bwMode="auto">
          <a:xfrm>
            <a:off x="2706688" y="3816896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To structures ~ 40 MW</a:t>
            </a:r>
          </a:p>
        </p:txBody>
      </p:sp>
      <p:sp>
        <p:nvSpPr>
          <p:cNvPr id="23" name="Oval 55"/>
          <p:cNvSpPr>
            <a:spLocks noChangeArrowheads="1"/>
          </p:cNvSpPr>
          <p:nvPr/>
        </p:nvSpPr>
        <p:spPr bwMode="auto">
          <a:xfrm>
            <a:off x="1944688" y="3131096"/>
            <a:ext cx="609600" cy="6096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7" name="Text Box 56"/>
          <p:cNvSpPr txBox="1">
            <a:spLocks noChangeArrowheads="1"/>
          </p:cNvSpPr>
          <p:nvPr/>
        </p:nvSpPr>
        <p:spPr bwMode="auto">
          <a:xfrm>
            <a:off x="1106488" y="3740696"/>
            <a:ext cx="1258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PC, Q</a:t>
            </a:r>
            <a:r>
              <a:rPr lang="en-US" sz="1200" baseline="-25000"/>
              <a:t>0</a:t>
            </a:r>
            <a:r>
              <a:rPr lang="en-US" sz="1200"/>
              <a:t>=1.8x10</a:t>
            </a:r>
            <a:r>
              <a:rPr lang="en-US" sz="1200" baseline="30000"/>
              <a:t>5</a:t>
            </a:r>
            <a:endParaRPr lang="en-US" sz="1200">
              <a:sym typeface="Symbol" pitchFamily="18" charset="2"/>
            </a:endParaRPr>
          </a:p>
        </p:txBody>
      </p:sp>
      <p:sp>
        <p:nvSpPr>
          <p:cNvPr id="48" name="Text Box 57"/>
          <p:cNvSpPr txBox="1">
            <a:spLocks noChangeArrowheads="1"/>
          </p:cNvSpPr>
          <p:nvPr/>
        </p:nvSpPr>
        <p:spPr bwMode="auto">
          <a:xfrm>
            <a:off x="1000200" y="1272208"/>
            <a:ext cx="4392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40 MW x few hundred ns, X-band klystrons cluster power </a:t>
            </a:r>
            <a:r>
              <a:rPr lang="en-US" sz="1800" dirty="0" smtClean="0"/>
              <a:t>station + Pulse compressor.</a:t>
            </a:r>
            <a:endParaRPr lang="en-US" sz="1800" dirty="0"/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2478088" y="4197896"/>
            <a:ext cx="27114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400" dirty="0"/>
              <a:t>Example: T</a:t>
            </a:r>
            <a:r>
              <a:rPr lang="en-US" sz="1400" baseline="-25000" dirty="0"/>
              <a:t>in</a:t>
            </a:r>
            <a:r>
              <a:rPr lang="en-US" sz="1400" dirty="0"/>
              <a:t>=3.2</a:t>
            </a:r>
            <a:r>
              <a:rPr lang="en-US" sz="1400" dirty="0">
                <a:sym typeface="Symbol" pitchFamily="18" charset="2"/>
              </a:rPr>
              <a:t>s, T</a:t>
            </a:r>
            <a:r>
              <a:rPr lang="en-US" sz="1400" baseline="-25000" dirty="0">
                <a:sym typeface="Symbol" pitchFamily="18" charset="2"/>
              </a:rPr>
              <a:t>out</a:t>
            </a:r>
            <a:r>
              <a:rPr lang="en-US" sz="1400" dirty="0">
                <a:sym typeface="Symbol" pitchFamily="18" charset="2"/>
              </a:rPr>
              <a:t>=300 ns</a:t>
            </a:r>
          </a:p>
          <a:p>
            <a:pPr algn="r"/>
            <a:r>
              <a:rPr lang="en-US" sz="1400" dirty="0">
                <a:sym typeface="Symbol" pitchFamily="18" charset="2"/>
              </a:rPr>
              <a:t>P</a:t>
            </a:r>
            <a:r>
              <a:rPr lang="en-US" sz="1400" baseline="-25000" dirty="0">
                <a:sym typeface="Symbol" pitchFamily="18" charset="2"/>
              </a:rPr>
              <a:t>in</a:t>
            </a:r>
            <a:r>
              <a:rPr lang="en-US" sz="1400" dirty="0">
                <a:sym typeface="Symbol" pitchFamily="18" charset="2"/>
              </a:rPr>
              <a:t>=2 x 5.5 MW, P</a:t>
            </a:r>
            <a:r>
              <a:rPr lang="en-US" sz="1400" baseline="-25000" dirty="0">
                <a:sym typeface="Symbol" pitchFamily="18" charset="2"/>
              </a:rPr>
              <a:t>out</a:t>
            </a:r>
            <a:r>
              <a:rPr lang="en-US" sz="1400" dirty="0">
                <a:sym typeface="Symbol" pitchFamily="18" charset="2"/>
              </a:rPr>
              <a:t>=38 MW</a:t>
            </a:r>
          </a:p>
        </p:txBody>
      </p:sp>
      <p:sp>
        <p:nvSpPr>
          <p:cNvPr id="50" name="Text Box 60"/>
          <p:cNvSpPr txBox="1">
            <a:spLocks noChangeArrowheads="1"/>
          </p:cNvSpPr>
          <p:nvPr/>
        </p:nvSpPr>
        <p:spPr bwMode="auto">
          <a:xfrm>
            <a:off x="2584376" y="6096744"/>
            <a:ext cx="728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ym typeface="Symbol" pitchFamily="18" charset="2"/>
              </a:rPr>
              <a:t>=4.75</a:t>
            </a:r>
          </a:p>
        </p:txBody>
      </p:sp>
      <p:sp>
        <p:nvSpPr>
          <p:cNvPr id="51" name="Rectangle 63"/>
          <p:cNvSpPr>
            <a:spLocks noChangeArrowheads="1"/>
          </p:cNvSpPr>
          <p:nvPr/>
        </p:nvSpPr>
        <p:spPr bwMode="auto">
          <a:xfrm>
            <a:off x="7840960" y="5016624"/>
            <a:ext cx="1565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T</a:t>
            </a:r>
            <a:r>
              <a:rPr lang="en-US" sz="1400" baseline="-25000" dirty="0"/>
              <a:t>in</a:t>
            </a:r>
            <a:r>
              <a:rPr lang="en-US" sz="1400" dirty="0"/>
              <a:t>=3.2</a:t>
            </a:r>
            <a:r>
              <a:rPr lang="en-US" sz="1400" dirty="0">
                <a:sym typeface="Symbol" pitchFamily="18" charset="2"/>
              </a:rPr>
              <a:t>s, =4.75</a:t>
            </a:r>
          </a:p>
        </p:txBody>
      </p:sp>
      <p:sp>
        <p:nvSpPr>
          <p:cNvPr id="52" name="Text Box 66"/>
          <p:cNvSpPr txBox="1">
            <a:spLocks noChangeArrowheads="1"/>
          </p:cNvSpPr>
          <p:nvPr/>
        </p:nvSpPr>
        <p:spPr bwMode="auto">
          <a:xfrm>
            <a:off x="7624936" y="4440560"/>
            <a:ext cx="2788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Peak power vs. pulse length</a:t>
            </a:r>
          </a:p>
        </p:txBody>
      </p:sp>
      <p:sp>
        <p:nvSpPr>
          <p:cNvPr id="53" name="Text Box 67"/>
          <p:cNvSpPr txBox="1">
            <a:spLocks noChangeArrowheads="1"/>
          </p:cNvSpPr>
          <p:nvPr/>
        </p:nvSpPr>
        <p:spPr bwMode="auto">
          <a:xfrm>
            <a:off x="6040760" y="7680920"/>
            <a:ext cx="61206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/>
              <a:t>Combining the two stations we get an accesses to 80 MW peak power </a:t>
            </a:r>
            <a:r>
              <a:rPr lang="en-US" sz="2400" dirty="0">
                <a:solidFill>
                  <a:srgbClr val="FF0000"/>
                </a:solidFill>
              </a:rPr>
              <a:t>kHz range </a:t>
            </a:r>
            <a:r>
              <a:rPr lang="en-US" sz="2400" dirty="0"/>
              <a:t>test facility!</a:t>
            </a:r>
          </a:p>
          <a:p>
            <a:r>
              <a:rPr lang="en-US" sz="2400" dirty="0"/>
              <a:t>Drawback: The efficiency goes down to ~ 14% for 240 ns pulses.</a:t>
            </a:r>
          </a:p>
        </p:txBody>
      </p:sp>
      <p:sp>
        <p:nvSpPr>
          <p:cNvPr id="55" name="Text Box 70"/>
          <p:cNvSpPr txBox="1">
            <a:spLocks noChangeArrowheads="1"/>
          </p:cNvSpPr>
          <p:nvPr/>
        </p:nvSpPr>
        <p:spPr bwMode="auto">
          <a:xfrm>
            <a:off x="2800399" y="8710470"/>
            <a:ext cx="8819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Time, ns</a:t>
            </a:r>
          </a:p>
        </p:txBody>
      </p:sp>
      <p:sp>
        <p:nvSpPr>
          <p:cNvPr id="56" name="Text Box 71"/>
          <p:cNvSpPr txBox="1">
            <a:spLocks noChangeArrowheads="1"/>
          </p:cNvSpPr>
          <p:nvPr/>
        </p:nvSpPr>
        <p:spPr bwMode="auto">
          <a:xfrm rot="16200000">
            <a:off x="22617" y="6642279"/>
            <a:ext cx="1285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Power, norm</a:t>
            </a:r>
            <a:r>
              <a:rPr lang="en-US" sz="1200" dirty="0"/>
              <a:t>.</a:t>
            </a:r>
          </a:p>
        </p:txBody>
      </p:sp>
      <p:sp>
        <p:nvSpPr>
          <p:cNvPr id="57" name="Text Box 72"/>
          <p:cNvSpPr txBox="1">
            <a:spLocks noChangeArrowheads="1"/>
          </p:cNvSpPr>
          <p:nvPr/>
        </p:nvSpPr>
        <p:spPr bwMode="auto">
          <a:xfrm>
            <a:off x="4240560" y="7896944"/>
            <a:ext cx="636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Load</a:t>
            </a:r>
          </a:p>
        </p:txBody>
      </p:sp>
      <p:sp>
        <p:nvSpPr>
          <p:cNvPr id="58" name="Text Box 73"/>
          <p:cNvSpPr txBox="1">
            <a:spLocks noChangeArrowheads="1"/>
          </p:cNvSpPr>
          <p:nvPr/>
        </p:nvSpPr>
        <p:spPr bwMode="auto">
          <a:xfrm>
            <a:off x="3645023" y="5453342"/>
            <a:ext cx="11482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Structures</a:t>
            </a:r>
          </a:p>
        </p:txBody>
      </p:sp>
      <p:sp>
        <p:nvSpPr>
          <p:cNvPr id="59" name="Text Box 75"/>
          <p:cNvSpPr txBox="1">
            <a:spLocks noChangeArrowheads="1"/>
          </p:cNvSpPr>
          <p:nvPr/>
        </p:nvSpPr>
        <p:spPr bwMode="auto">
          <a:xfrm>
            <a:off x="2935288" y="3334296"/>
            <a:ext cx="5492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Load</a:t>
            </a:r>
          </a:p>
        </p:txBody>
      </p:sp>
      <p:sp>
        <p:nvSpPr>
          <p:cNvPr id="60" name="Rectangle 79"/>
          <p:cNvSpPr>
            <a:spLocks noChangeArrowheads="1"/>
          </p:cNvSpPr>
          <p:nvPr/>
        </p:nvSpPr>
        <p:spPr bwMode="auto">
          <a:xfrm>
            <a:off x="725488" y="2292896"/>
            <a:ext cx="9826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ym typeface="Symbol" pitchFamily="18" charset="2"/>
              </a:rPr>
              <a:t>2x5.5 MW</a:t>
            </a:r>
          </a:p>
          <a:p>
            <a:r>
              <a:rPr lang="en-US" sz="1400">
                <a:sym typeface="Symbol" pitchFamily="18" charset="2"/>
              </a:rPr>
              <a:t>400 Hz</a:t>
            </a:r>
          </a:p>
        </p:txBody>
      </p:sp>
      <p:sp>
        <p:nvSpPr>
          <p:cNvPr id="61" name="Rectangle 80"/>
          <p:cNvSpPr>
            <a:spLocks noChangeArrowheads="1"/>
          </p:cNvSpPr>
          <p:nvPr/>
        </p:nvSpPr>
        <p:spPr bwMode="auto">
          <a:xfrm>
            <a:off x="1447800" y="228600"/>
            <a:ext cx="99397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/>
              <a:t>Can we go even higher (above 100 Hz) in a repetition rate?</a:t>
            </a:r>
          </a:p>
        </p:txBody>
      </p:sp>
      <p:pic>
        <p:nvPicPr>
          <p:cNvPr id="2050" name="Picture 2" descr="C:\000\C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2848" y="984176"/>
            <a:ext cx="4091425" cy="3096344"/>
          </a:xfrm>
          <a:prstGeom prst="rect">
            <a:avLst/>
          </a:prstGeom>
          <a:noFill/>
        </p:spPr>
      </p:pic>
      <p:cxnSp>
        <p:nvCxnSpPr>
          <p:cNvPr id="66" name="Straight Arrow Connector 65"/>
          <p:cNvCxnSpPr/>
          <p:nvPr/>
        </p:nvCxnSpPr>
        <p:spPr>
          <a:xfrm flipV="1">
            <a:off x="6400800" y="1992288"/>
            <a:ext cx="50405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rot="10800000" flipV="1">
            <a:off x="10577264" y="1128192"/>
            <a:ext cx="576064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680720" y="1632248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sym typeface="Symbol"/>
              </a:rPr>
              <a:t></a:t>
            </a:r>
            <a:r>
              <a:rPr lang="en-GB" sz="1800" baseline="-25000" dirty="0" smtClean="0">
                <a:solidFill>
                  <a:srgbClr val="FF0000"/>
                </a:solidFill>
                <a:sym typeface="Symbol"/>
              </a:rPr>
              <a:t>0</a:t>
            </a:r>
            <a:r>
              <a:rPr lang="en-GB" sz="1800" dirty="0" smtClean="0">
                <a:solidFill>
                  <a:srgbClr val="FF0000"/>
                </a:solidFill>
                <a:sym typeface="Symbol"/>
              </a:rPr>
              <a:t> </a:t>
            </a:r>
            <a:r>
              <a:rPr lang="en-GB" sz="1800" baseline="-25000" dirty="0" smtClean="0">
                <a:solidFill>
                  <a:srgbClr val="FF0000"/>
                </a:solidFill>
                <a:sym typeface="Symbol"/>
              </a:rPr>
              <a:t>0</a:t>
            </a:r>
            <a:r>
              <a:rPr lang="en-GB" sz="1800" dirty="0" smtClean="0">
                <a:solidFill>
                  <a:srgbClr val="FF0000"/>
                </a:solidFill>
                <a:sym typeface="Symbol"/>
              </a:rPr>
              <a:t>+90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577264" y="1344216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B0F0"/>
                </a:solidFill>
                <a:sym typeface="Symbol"/>
              </a:rPr>
              <a:t></a:t>
            </a:r>
            <a:r>
              <a:rPr lang="en-GB" sz="1800" baseline="-25000" dirty="0" smtClean="0">
                <a:solidFill>
                  <a:srgbClr val="00B0F0"/>
                </a:solidFill>
                <a:sym typeface="Symbol"/>
              </a:rPr>
              <a:t>0+/2</a:t>
            </a:r>
            <a:r>
              <a:rPr lang="en-GB" sz="1800" dirty="0" smtClean="0">
                <a:solidFill>
                  <a:srgbClr val="00B0F0"/>
                </a:solidFill>
                <a:sym typeface="Symbol"/>
              </a:rPr>
              <a:t> </a:t>
            </a:r>
            <a:r>
              <a:rPr lang="en-GB" sz="1800" baseline="-25000" dirty="0" smtClean="0">
                <a:solidFill>
                  <a:srgbClr val="00B0F0"/>
                </a:solidFill>
                <a:sym typeface="Symbol"/>
              </a:rPr>
              <a:t>0 +/2 </a:t>
            </a:r>
            <a:r>
              <a:rPr lang="en-GB" sz="1800" dirty="0">
                <a:solidFill>
                  <a:srgbClr val="00B0F0"/>
                </a:solidFill>
                <a:sym typeface="Symbol"/>
              </a:rPr>
              <a:t>-</a:t>
            </a:r>
            <a:r>
              <a:rPr lang="en-GB" sz="1800" dirty="0" smtClean="0">
                <a:solidFill>
                  <a:srgbClr val="00B0F0"/>
                </a:solidFill>
                <a:sym typeface="Symbol"/>
              </a:rPr>
              <a:t>90</a:t>
            </a:r>
            <a:endParaRPr lang="en-GB" sz="1800" dirty="0">
              <a:solidFill>
                <a:srgbClr val="00B0F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289232" y="3504456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ym typeface="Symbol"/>
              </a:rPr>
              <a:t>Amplitude: 10</a:t>
            </a:r>
          </a:p>
          <a:p>
            <a:r>
              <a:rPr lang="en-GB" sz="1800" dirty="0" smtClean="0">
                <a:solidFill>
                  <a:srgbClr val="FFC000"/>
                </a:solidFill>
                <a:sym typeface="Symbol"/>
              </a:rPr>
              <a:t>Constant phase </a:t>
            </a:r>
            <a:endParaRPr lang="en-GB" sz="1800" dirty="0">
              <a:solidFill>
                <a:srgbClr val="FFC000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10577264" y="3000400"/>
            <a:ext cx="576064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6904856" y="5376664"/>
            <a:ext cx="432048" cy="1152128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10721280" y="5448672"/>
            <a:ext cx="432048" cy="1152128"/>
          </a:xfrm>
          <a:prstGeom prst="rect">
            <a:avLst/>
          </a:prstGeom>
          <a:noFill/>
          <a:ln w="952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000\C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104" y="1272208"/>
            <a:ext cx="8658597" cy="6552728"/>
          </a:xfrm>
          <a:prstGeom prst="rect">
            <a:avLst/>
          </a:prstGeom>
          <a:noFill/>
        </p:spPr>
      </p:pic>
      <p:sp>
        <p:nvSpPr>
          <p:cNvPr id="30" name="AutoShape 78"/>
          <p:cNvSpPr>
            <a:spLocks noChangeArrowheads="1"/>
          </p:cNvSpPr>
          <p:nvPr/>
        </p:nvSpPr>
        <p:spPr bwMode="auto">
          <a:xfrm rot="5400000">
            <a:off x="7807052" y="2314228"/>
            <a:ext cx="609600" cy="685800"/>
          </a:xfrm>
          <a:prstGeom prst="triangle">
            <a:avLst>
              <a:gd name="adj" fmla="val 50000"/>
            </a:avLst>
          </a:prstGeom>
          <a:solidFill>
            <a:srgbClr val="0066FF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AutoShape 79"/>
          <p:cNvSpPr>
            <a:spLocks noChangeArrowheads="1"/>
          </p:cNvSpPr>
          <p:nvPr/>
        </p:nvSpPr>
        <p:spPr bwMode="auto">
          <a:xfrm rot="16200000" flipH="1">
            <a:off x="8950052" y="2314228"/>
            <a:ext cx="609600" cy="685800"/>
          </a:xfrm>
          <a:prstGeom prst="triangle">
            <a:avLst>
              <a:gd name="adj" fmla="val 50000"/>
            </a:avLst>
          </a:prstGeom>
          <a:solidFill>
            <a:srgbClr val="FF3300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Line 80"/>
          <p:cNvSpPr>
            <a:spLocks noChangeShapeType="1"/>
          </p:cNvSpPr>
          <p:nvPr/>
        </p:nvSpPr>
        <p:spPr bwMode="auto">
          <a:xfrm>
            <a:off x="8454752" y="265712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3" name="Line 81"/>
          <p:cNvSpPr>
            <a:spLocks noChangeShapeType="1"/>
          </p:cNvSpPr>
          <p:nvPr/>
        </p:nvSpPr>
        <p:spPr bwMode="auto">
          <a:xfrm flipH="1">
            <a:off x="8759552" y="265712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" name="Line 82"/>
          <p:cNvSpPr>
            <a:spLocks noChangeShapeType="1"/>
          </p:cNvSpPr>
          <p:nvPr/>
        </p:nvSpPr>
        <p:spPr bwMode="auto">
          <a:xfrm>
            <a:off x="8607152" y="2657128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5" name="Line 83"/>
          <p:cNvSpPr>
            <a:spLocks noChangeShapeType="1"/>
          </p:cNvSpPr>
          <p:nvPr/>
        </p:nvSpPr>
        <p:spPr bwMode="auto">
          <a:xfrm>
            <a:off x="8759552" y="265712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" name="Line 84"/>
          <p:cNvSpPr>
            <a:spLocks noChangeShapeType="1"/>
          </p:cNvSpPr>
          <p:nvPr/>
        </p:nvSpPr>
        <p:spPr bwMode="auto">
          <a:xfrm flipH="1">
            <a:off x="8607152" y="29619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" name="Line 85"/>
          <p:cNvSpPr>
            <a:spLocks noChangeShapeType="1"/>
          </p:cNvSpPr>
          <p:nvPr/>
        </p:nvSpPr>
        <p:spPr bwMode="auto">
          <a:xfrm>
            <a:off x="8607152" y="29619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8" name="Line 86"/>
          <p:cNvSpPr>
            <a:spLocks noChangeShapeType="1"/>
          </p:cNvSpPr>
          <p:nvPr/>
        </p:nvSpPr>
        <p:spPr bwMode="auto">
          <a:xfrm>
            <a:off x="8607152" y="45621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9" name="Text Box 87"/>
          <p:cNvSpPr txBox="1">
            <a:spLocks noChangeArrowheads="1"/>
          </p:cNvSpPr>
          <p:nvPr/>
        </p:nvSpPr>
        <p:spPr bwMode="auto">
          <a:xfrm>
            <a:off x="8454752" y="2276128"/>
            <a:ext cx="549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PhM</a:t>
            </a:r>
          </a:p>
        </p:txBody>
      </p:sp>
      <p:sp>
        <p:nvSpPr>
          <p:cNvPr id="40" name="Text Box 88"/>
          <p:cNvSpPr txBox="1">
            <a:spLocks noChangeArrowheads="1"/>
          </p:cNvSpPr>
          <p:nvPr/>
        </p:nvSpPr>
        <p:spPr bwMode="auto">
          <a:xfrm>
            <a:off x="8759552" y="2885728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AM</a:t>
            </a:r>
          </a:p>
        </p:txBody>
      </p:sp>
      <p:grpSp>
        <p:nvGrpSpPr>
          <p:cNvPr id="41" name="Group 89"/>
          <p:cNvGrpSpPr>
            <a:grpSpLocks/>
          </p:cNvGrpSpPr>
          <p:nvPr/>
        </p:nvGrpSpPr>
        <p:grpSpPr bwMode="auto">
          <a:xfrm>
            <a:off x="7921352" y="3723928"/>
            <a:ext cx="685800" cy="609600"/>
            <a:chOff x="1104" y="1488"/>
            <a:chExt cx="432" cy="384"/>
          </a:xfrm>
        </p:grpSpPr>
        <p:sp>
          <p:nvSpPr>
            <p:cNvPr id="42" name="Line 90"/>
            <p:cNvSpPr>
              <a:spLocks noChangeShapeType="1"/>
            </p:cNvSpPr>
            <p:nvPr/>
          </p:nvSpPr>
          <p:spPr bwMode="auto">
            <a:xfrm flipH="1">
              <a:off x="134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91"/>
            <p:cNvSpPr>
              <a:spLocks noChangeShapeType="1"/>
            </p:cNvSpPr>
            <p:nvPr/>
          </p:nvSpPr>
          <p:spPr bwMode="auto">
            <a:xfrm>
              <a:off x="1344" y="177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Oval 92"/>
            <p:cNvSpPr>
              <a:spLocks noChangeArrowheads="1"/>
            </p:cNvSpPr>
            <p:nvPr/>
          </p:nvSpPr>
          <p:spPr bwMode="auto">
            <a:xfrm>
              <a:off x="1104" y="1488"/>
              <a:ext cx="384" cy="384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5" name="Group 93"/>
          <p:cNvGrpSpPr>
            <a:grpSpLocks/>
          </p:cNvGrpSpPr>
          <p:nvPr/>
        </p:nvGrpSpPr>
        <p:grpSpPr bwMode="auto">
          <a:xfrm flipH="1">
            <a:off x="8759552" y="3723928"/>
            <a:ext cx="685800" cy="609600"/>
            <a:chOff x="1104" y="1488"/>
            <a:chExt cx="432" cy="384"/>
          </a:xfrm>
        </p:grpSpPr>
        <p:sp>
          <p:nvSpPr>
            <p:cNvPr id="46" name="Line 94"/>
            <p:cNvSpPr>
              <a:spLocks noChangeShapeType="1"/>
            </p:cNvSpPr>
            <p:nvPr/>
          </p:nvSpPr>
          <p:spPr bwMode="auto">
            <a:xfrm flipH="1">
              <a:off x="134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95"/>
            <p:cNvSpPr>
              <a:spLocks noChangeShapeType="1"/>
            </p:cNvSpPr>
            <p:nvPr/>
          </p:nvSpPr>
          <p:spPr bwMode="auto">
            <a:xfrm>
              <a:off x="1344" y="177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Oval 96"/>
            <p:cNvSpPr>
              <a:spLocks noChangeArrowheads="1"/>
            </p:cNvSpPr>
            <p:nvPr/>
          </p:nvSpPr>
          <p:spPr bwMode="auto">
            <a:xfrm flipH="1">
              <a:off x="1104" y="1488"/>
              <a:ext cx="384" cy="384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9" name="Line 97"/>
          <p:cNvSpPr>
            <a:spLocks noChangeShapeType="1"/>
          </p:cNvSpPr>
          <p:nvPr/>
        </p:nvSpPr>
        <p:spPr bwMode="auto">
          <a:xfrm>
            <a:off x="8759552" y="288572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0" name="Line 98"/>
          <p:cNvSpPr>
            <a:spLocks noChangeShapeType="1"/>
          </p:cNvSpPr>
          <p:nvPr/>
        </p:nvSpPr>
        <p:spPr bwMode="auto">
          <a:xfrm>
            <a:off x="8759552" y="45621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" name="AutoShape 99"/>
          <p:cNvSpPr>
            <a:spLocks noChangeArrowheads="1"/>
          </p:cNvSpPr>
          <p:nvPr/>
        </p:nvSpPr>
        <p:spPr bwMode="auto">
          <a:xfrm rot="5400000">
            <a:off x="9788252" y="2314228"/>
            <a:ext cx="609600" cy="685800"/>
          </a:xfrm>
          <a:prstGeom prst="triangle">
            <a:avLst>
              <a:gd name="adj" fmla="val 50000"/>
            </a:avLst>
          </a:prstGeom>
          <a:solidFill>
            <a:srgbClr val="0066FF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2" name="AutoShape 100"/>
          <p:cNvSpPr>
            <a:spLocks noChangeArrowheads="1"/>
          </p:cNvSpPr>
          <p:nvPr/>
        </p:nvSpPr>
        <p:spPr bwMode="auto">
          <a:xfrm rot="16200000" flipH="1">
            <a:off x="10931252" y="2314228"/>
            <a:ext cx="609600" cy="685800"/>
          </a:xfrm>
          <a:prstGeom prst="triangle">
            <a:avLst>
              <a:gd name="adj" fmla="val 50000"/>
            </a:avLst>
          </a:prstGeom>
          <a:solidFill>
            <a:srgbClr val="FF3300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3" name="Line 101"/>
          <p:cNvSpPr>
            <a:spLocks noChangeShapeType="1"/>
          </p:cNvSpPr>
          <p:nvPr/>
        </p:nvSpPr>
        <p:spPr bwMode="auto">
          <a:xfrm>
            <a:off x="10435952" y="265712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4" name="Line 102"/>
          <p:cNvSpPr>
            <a:spLocks noChangeShapeType="1"/>
          </p:cNvSpPr>
          <p:nvPr/>
        </p:nvSpPr>
        <p:spPr bwMode="auto">
          <a:xfrm flipH="1">
            <a:off x="10740752" y="265712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5" name="Line 103"/>
          <p:cNvSpPr>
            <a:spLocks noChangeShapeType="1"/>
          </p:cNvSpPr>
          <p:nvPr/>
        </p:nvSpPr>
        <p:spPr bwMode="auto">
          <a:xfrm>
            <a:off x="10588352" y="265712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6" name="Line 104"/>
          <p:cNvSpPr>
            <a:spLocks noChangeShapeType="1"/>
          </p:cNvSpPr>
          <p:nvPr/>
        </p:nvSpPr>
        <p:spPr bwMode="auto">
          <a:xfrm>
            <a:off x="10740752" y="265712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7" name="Line 105"/>
          <p:cNvSpPr>
            <a:spLocks noChangeShapeType="1"/>
          </p:cNvSpPr>
          <p:nvPr/>
        </p:nvSpPr>
        <p:spPr bwMode="auto">
          <a:xfrm flipH="1">
            <a:off x="10588352" y="29619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8" name="Line 106"/>
          <p:cNvSpPr>
            <a:spLocks noChangeShapeType="1"/>
          </p:cNvSpPr>
          <p:nvPr/>
        </p:nvSpPr>
        <p:spPr bwMode="auto">
          <a:xfrm>
            <a:off x="10588352" y="29619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" name="Text Box 107"/>
          <p:cNvSpPr txBox="1">
            <a:spLocks noChangeArrowheads="1"/>
          </p:cNvSpPr>
          <p:nvPr/>
        </p:nvSpPr>
        <p:spPr bwMode="auto">
          <a:xfrm>
            <a:off x="10435952" y="2276128"/>
            <a:ext cx="549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PhM</a:t>
            </a:r>
          </a:p>
        </p:txBody>
      </p:sp>
      <p:sp>
        <p:nvSpPr>
          <p:cNvPr id="60" name="Text Box 108"/>
          <p:cNvSpPr txBox="1">
            <a:spLocks noChangeArrowheads="1"/>
          </p:cNvSpPr>
          <p:nvPr/>
        </p:nvSpPr>
        <p:spPr bwMode="auto">
          <a:xfrm>
            <a:off x="10740752" y="2885728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AM</a:t>
            </a:r>
          </a:p>
        </p:txBody>
      </p:sp>
      <p:sp>
        <p:nvSpPr>
          <p:cNvPr id="61" name="Line 109"/>
          <p:cNvSpPr>
            <a:spLocks noChangeShapeType="1"/>
          </p:cNvSpPr>
          <p:nvPr/>
        </p:nvSpPr>
        <p:spPr bwMode="auto">
          <a:xfrm>
            <a:off x="10740752" y="2885728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2" name="Line 110"/>
          <p:cNvSpPr>
            <a:spLocks noChangeShapeType="1"/>
          </p:cNvSpPr>
          <p:nvPr/>
        </p:nvSpPr>
        <p:spPr bwMode="auto">
          <a:xfrm flipH="1">
            <a:off x="8759552" y="3266728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3" name="Line 111"/>
          <p:cNvSpPr>
            <a:spLocks noChangeShapeType="1"/>
          </p:cNvSpPr>
          <p:nvPr/>
        </p:nvSpPr>
        <p:spPr bwMode="auto">
          <a:xfrm>
            <a:off x="8759552" y="3266728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4" name="Line 112"/>
          <p:cNvSpPr>
            <a:spLocks noChangeShapeType="1"/>
          </p:cNvSpPr>
          <p:nvPr/>
        </p:nvSpPr>
        <p:spPr bwMode="auto">
          <a:xfrm>
            <a:off x="8759552" y="357152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" name="Line 113"/>
          <p:cNvSpPr>
            <a:spLocks noChangeShapeType="1"/>
          </p:cNvSpPr>
          <p:nvPr/>
        </p:nvSpPr>
        <p:spPr bwMode="auto">
          <a:xfrm flipH="1">
            <a:off x="8607152" y="36477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6" name="Line 114"/>
          <p:cNvSpPr>
            <a:spLocks noChangeShapeType="1"/>
          </p:cNvSpPr>
          <p:nvPr/>
        </p:nvSpPr>
        <p:spPr bwMode="auto">
          <a:xfrm>
            <a:off x="8607152" y="36477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7" name="Line 115"/>
          <p:cNvSpPr>
            <a:spLocks noChangeShapeType="1"/>
          </p:cNvSpPr>
          <p:nvPr/>
        </p:nvSpPr>
        <p:spPr bwMode="auto">
          <a:xfrm>
            <a:off x="10588352" y="357152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68" name="Group 116"/>
          <p:cNvGrpSpPr>
            <a:grpSpLocks/>
          </p:cNvGrpSpPr>
          <p:nvPr/>
        </p:nvGrpSpPr>
        <p:grpSpPr bwMode="auto">
          <a:xfrm>
            <a:off x="9902552" y="3723928"/>
            <a:ext cx="685800" cy="609600"/>
            <a:chOff x="1104" y="1488"/>
            <a:chExt cx="432" cy="384"/>
          </a:xfrm>
        </p:grpSpPr>
        <p:sp>
          <p:nvSpPr>
            <p:cNvPr id="69" name="Line 117"/>
            <p:cNvSpPr>
              <a:spLocks noChangeShapeType="1"/>
            </p:cNvSpPr>
            <p:nvPr/>
          </p:nvSpPr>
          <p:spPr bwMode="auto">
            <a:xfrm flipH="1">
              <a:off x="134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Line 118"/>
            <p:cNvSpPr>
              <a:spLocks noChangeShapeType="1"/>
            </p:cNvSpPr>
            <p:nvPr/>
          </p:nvSpPr>
          <p:spPr bwMode="auto">
            <a:xfrm>
              <a:off x="1344" y="177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71" name="Oval 119"/>
            <p:cNvSpPr>
              <a:spLocks noChangeArrowheads="1"/>
            </p:cNvSpPr>
            <p:nvPr/>
          </p:nvSpPr>
          <p:spPr bwMode="auto">
            <a:xfrm>
              <a:off x="1104" y="1488"/>
              <a:ext cx="384" cy="384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2" name="Group 120"/>
          <p:cNvGrpSpPr>
            <a:grpSpLocks/>
          </p:cNvGrpSpPr>
          <p:nvPr/>
        </p:nvGrpSpPr>
        <p:grpSpPr bwMode="auto">
          <a:xfrm flipH="1">
            <a:off x="10740752" y="3723928"/>
            <a:ext cx="685800" cy="609600"/>
            <a:chOff x="1104" y="1488"/>
            <a:chExt cx="432" cy="384"/>
          </a:xfrm>
        </p:grpSpPr>
        <p:sp>
          <p:nvSpPr>
            <p:cNvPr id="73" name="Line 121"/>
            <p:cNvSpPr>
              <a:spLocks noChangeShapeType="1"/>
            </p:cNvSpPr>
            <p:nvPr/>
          </p:nvSpPr>
          <p:spPr bwMode="auto">
            <a:xfrm flipH="1">
              <a:off x="134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Line 122"/>
            <p:cNvSpPr>
              <a:spLocks noChangeShapeType="1"/>
            </p:cNvSpPr>
            <p:nvPr/>
          </p:nvSpPr>
          <p:spPr bwMode="auto">
            <a:xfrm>
              <a:off x="1344" y="177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Oval 123"/>
            <p:cNvSpPr>
              <a:spLocks noChangeArrowheads="1"/>
            </p:cNvSpPr>
            <p:nvPr/>
          </p:nvSpPr>
          <p:spPr bwMode="auto">
            <a:xfrm flipH="1">
              <a:off x="1104" y="1488"/>
              <a:ext cx="384" cy="384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6" name="Line 124"/>
          <p:cNvSpPr>
            <a:spLocks noChangeShapeType="1"/>
          </p:cNvSpPr>
          <p:nvPr/>
        </p:nvSpPr>
        <p:spPr bwMode="auto">
          <a:xfrm flipH="1">
            <a:off x="10588352" y="36477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7" name="Line 125"/>
          <p:cNvSpPr>
            <a:spLocks noChangeShapeType="1"/>
          </p:cNvSpPr>
          <p:nvPr/>
        </p:nvSpPr>
        <p:spPr bwMode="auto">
          <a:xfrm>
            <a:off x="10588352" y="364772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8" name="Line 126"/>
          <p:cNvSpPr>
            <a:spLocks noChangeShapeType="1"/>
          </p:cNvSpPr>
          <p:nvPr/>
        </p:nvSpPr>
        <p:spPr bwMode="auto">
          <a:xfrm>
            <a:off x="10588352" y="44859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9" name="Line 127"/>
          <p:cNvSpPr>
            <a:spLocks noChangeShapeType="1"/>
          </p:cNvSpPr>
          <p:nvPr/>
        </p:nvSpPr>
        <p:spPr bwMode="auto">
          <a:xfrm>
            <a:off x="10740752" y="44859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0" name="Text Box 128"/>
          <p:cNvSpPr txBox="1">
            <a:spLocks noChangeArrowheads="1"/>
          </p:cNvSpPr>
          <p:nvPr/>
        </p:nvSpPr>
        <p:spPr bwMode="auto">
          <a:xfrm>
            <a:off x="8056984" y="1848272"/>
            <a:ext cx="36231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12 GHz</a:t>
            </a:r>
            <a:r>
              <a:rPr lang="en-US" sz="1600" dirty="0"/>
              <a:t>  (5.5 MW x 4.6 </a:t>
            </a:r>
            <a:r>
              <a:rPr lang="en-US" sz="1600" dirty="0">
                <a:sym typeface="Symbol" pitchFamily="18" charset="2"/>
              </a:rPr>
              <a:t>sec x  </a:t>
            </a:r>
            <a:r>
              <a:rPr lang="en-US" sz="1600" b="1" dirty="0"/>
              <a:t>400 Hz</a:t>
            </a:r>
            <a:r>
              <a:rPr lang="en-US" sz="1600" dirty="0"/>
              <a:t>) x 4</a:t>
            </a:r>
          </a:p>
        </p:txBody>
      </p:sp>
      <p:sp>
        <p:nvSpPr>
          <p:cNvPr id="81" name="Text Box 129"/>
          <p:cNvSpPr txBox="1">
            <a:spLocks noChangeArrowheads="1"/>
          </p:cNvSpPr>
          <p:nvPr/>
        </p:nvSpPr>
        <p:spPr bwMode="auto">
          <a:xfrm>
            <a:off x="10816952" y="4409728"/>
            <a:ext cx="911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100 Hz x 4</a:t>
            </a:r>
          </a:p>
        </p:txBody>
      </p:sp>
      <p:sp>
        <p:nvSpPr>
          <p:cNvPr id="82" name="Line 131"/>
          <p:cNvSpPr>
            <a:spLocks noChangeShapeType="1"/>
          </p:cNvSpPr>
          <p:nvPr/>
        </p:nvSpPr>
        <p:spPr bwMode="auto">
          <a:xfrm>
            <a:off x="8759552" y="48669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3" name="Line 132"/>
          <p:cNvSpPr>
            <a:spLocks noChangeShapeType="1"/>
          </p:cNvSpPr>
          <p:nvPr/>
        </p:nvSpPr>
        <p:spPr bwMode="auto">
          <a:xfrm>
            <a:off x="10588352" y="47907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4" name="Line 133"/>
          <p:cNvSpPr>
            <a:spLocks noChangeShapeType="1"/>
          </p:cNvSpPr>
          <p:nvPr/>
        </p:nvSpPr>
        <p:spPr bwMode="auto">
          <a:xfrm>
            <a:off x="10740752" y="47907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5" name="Text Box 134"/>
          <p:cNvSpPr txBox="1">
            <a:spLocks noChangeArrowheads="1"/>
          </p:cNvSpPr>
          <p:nvPr/>
        </p:nvSpPr>
        <p:spPr bwMode="auto">
          <a:xfrm>
            <a:off x="10816952" y="4714528"/>
            <a:ext cx="911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133 Hz x 3</a:t>
            </a:r>
          </a:p>
        </p:txBody>
      </p:sp>
      <p:sp>
        <p:nvSpPr>
          <p:cNvPr id="86" name="Line 135"/>
          <p:cNvSpPr>
            <a:spLocks noChangeShapeType="1"/>
          </p:cNvSpPr>
          <p:nvPr/>
        </p:nvSpPr>
        <p:spPr bwMode="auto">
          <a:xfrm>
            <a:off x="10588352" y="50955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7" name="Line 136"/>
          <p:cNvSpPr>
            <a:spLocks noChangeShapeType="1"/>
          </p:cNvSpPr>
          <p:nvPr/>
        </p:nvSpPr>
        <p:spPr bwMode="auto">
          <a:xfrm>
            <a:off x="10740752" y="509552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8" name="Text Box 137"/>
          <p:cNvSpPr txBox="1">
            <a:spLocks noChangeArrowheads="1"/>
          </p:cNvSpPr>
          <p:nvPr/>
        </p:nvSpPr>
        <p:spPr bwMode="auto">
          <a:xfrm>
            <a:off x="10816952" y="5019328"/>
            <a:ext cx="911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200 Hz x 2</a:t>
            </a:r>
          </a:p>
        </p:txBody>
      </p:sp>
      <p:sp>
        <p:nvSpPr>
          <p:cNvPr id="89" name="Line 138"/>
          <p:cNvSpPr>
            <a:spLocks noChangeShapeType="1"/>
          </p:cNvSpPr>
          <p:nvPr/>
        </p:nvSpPr>
        <p:spPr bwMode="auto">
          <a:xfrm>
            <a:off x="8526016" y="4674096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0" name="Text Box 139"/>
          <p:cNvSpPr txBox="1">
            <a:spLocks noChangeArrowheads="1"/>
          </p:cNvSpPr>
          <p:nvPr/>
        </p:nvSpPr>
        <p:spPr bwMode="auto">
          <a:xfrm>
            <a:off x="8602216" y="4674096"/>
            <a:ext cx="911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400 Hz x 1</a:t>
            </a:r>
          </a:p>
        </p:txBody>
      </p:sp>
      <p:sp>
        <p:nvSpPr>
          <p:cNvPr id="91" name="Text Box 140"/>
          <p:cNvSpPr txBox="1">
            <a:spLocks noChangeArrowheads="1"/>
          </p:cNvSpPr>
          <p:nvPr/>
        </p:nvSpPr>
        <p:spPr bwMode="auto">
          <a:xfrm>
            <a:off x="1288232" y="264096"/>
            <a:ext cx="9993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/>
              <a:t>High power 4 port commutation with </a:t>
            </a:r>
            <a:r>
              <a:rPr lang="en-US" sz="3200" dirty="0" smtClean="0"/>
              <a:t>a phase </a:t>
            </a:r>
            <a:r>
              <a:rPr lang="en-US" sz="3200" dirty="0"/>
              <a:t>manipulation</a:t>
            </a:r>
          </a:p>
        </p:txBody>
      </p:sp>
      <p:sp>
        <p:nvSpPr>
          <p:cNvPr id="92" name="Rectangle 142"/>
          <p:cNvSpPr>
            <a:spLocks noChangeArrowheads="1"/>
          </p:cNvSpPr>
          <p:nvPr/>
        </p:nvSpPr>
        <p:spPr bwMode="auto">
          <a:xfrm>
            <a:off x="8988152" y="4790728"/>
            <a:ext cx="15827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82 MW x 240 ns</a:t>
            </a:r>
          </a:p>
          <a:p>
            <a:r>
              <a:rPr lang="en-US" sz="1400"/>
              <a:t>(61 MW x 400 ns)</a:t>
            </a:r>
            <a:endParaRPr lang="en-US" sz="1400">
              <a:sym typeface="Symbol" pitchFamily="18" charset="2"/>
            </a:endParaRPr>
          </a:p>
        </p:txBody>
      </p:sp>
      <p:sp>
        <p:nvSpPr>
          <p:cNvPr id="93" name="Text Box 144"/>
          <p:cNvSpPr txBox="1">
            <a:spLocks noChangeArrowheads="1"/>
          </p:cNvSpPr>
          <p:nvPr/>
        </p:nvSpPr>
        <p:spPr bwMode="auto">
          <a:xfrm>
            <a:off x="9140552" y="3038128"/>
            <a:ext cx="11350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P</a:t>
            </a:r>
            <a:r>
              <a:rPr lang="en-US" sz="1200" baseline="-25000"/>
              <a:t>av</a:t>
            </a:r>
            <a:r>
              <a:rPr lang="en-US" sz="1200"/>
              <a:t>/Kl.=10 kW</a:t>
            </a:r>
            <a:endParaRPr lang="en-US" sz="1200" baseline="-25000"/>
          </a:p>
        </p:txBody>
      </p:sp>
      <p:sp>
        <p:nvSpPr>
          <p:cNvPr id="94" name="Text Box 146"/>
          <p:cNvSpPr txBox="1">
            <a:spLocks noChangeArrowheads="1"/>
          </p:cNvSpPr>
          <p:nvPr/>
        </p:nvSpPr>
        <p:spPr bwMode="auto">
          <a:xfrm>
            <a:off x="6760840" y="6528792"/>
            <a:ext cx="5112568" cy="1754326"/>
          </a:xfrm>
          <a:prstGeom prst="rect">
            <a:avLst/>
          </a:prstGeom>
          <a:solidFill>
            <a:srgbClr val="DABFD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dirty="0"/>
              <a:t>By RF phase manipulation of </a:t>
            </a:r>
            <a:r>
              <a:rPr lang="en-US" sz="1800" dirty="0" smtClean="0"/>
              <a:t>klystrons pairs </a:t>
            </a:r>
            <a:r>
              <a:rPr lang="en-US" sz="1800" dirty="0"/>
              <a:t>(0- </a:t>
            </a:r>
            <a:r>
              <a:rPr lang="en-US" sz="1800" dirty="0">
                <a:sym typeface="Symbol" pitchFamily="18" charset="2"/>
              </a:rPr>
              <a:t></a:t>
            </a:r>
            <a:r>
              <a:rPr lang="en-US" sz="1800" dirty="0" smtClean="0"/>
              <a:t>), </a:t>
            </a:r>
            <a:r>
              <a:rPr lang="en-US" sz="1800" dirty="0"/>
              <a:t>we can established 4 testing slots running at 100 Hz each. In the case of a single/few structure/s breakdown/s, the missing pulse can be send to any other testing channel, thus maintaining the overall repetition rate available for the tests.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152" y="4800600"/>
            <a:ext cx="5131422" cy="445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12"/>
          <p:cNvSpPr>
            <a:spLocks noChangeArrowheads="1"/>
          </p:cNvSpPr>
          <p:nvPr/>
        </p:nvSpPr>
        <p:spPr bwMode="auto">
          <a:xfrm rot="2786302">
            <a:off x="2193933" y="7003811"/>
            <a:ext cx="797353" cy="655638"/>
          </a:xfrm>
          <a:prstGeom prst="ellipse">
            <a:avLst/>
          </a:prstGeom>
          <a:solidFill>
            <a:srgbClr val="DABFDF">
              <a:alpha val="32001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192" y="912168"/>
            <a:ext cx="4227984" cy="356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 flipV="1">
            <a:off x="1576264" y="1776264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1648272" y="1848272"/>
            <a:ext cx="1387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/>
              <a:t>+20% for RF components losses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3520480" y="5232648"/>
            <a:ext cx="17856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400 Hz/</a:t>
            </a:r>
            <a:r>
              <a:rPr lang="en-US" sz="1600" dirty="0" err="1"/>
              <a:t>Kl</a:t>
            </a:r>
            <a:r>
              <a:rPr lang="en-US" sz="1600" dirty="0"/>
              <a:t>. example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000200" y="4512568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Single klystron </a:t>
            </a:r>
            <a:r>
              <a:rPr lang="en-US" sz="1600" dirty="0" smtClean="0"/>
              <a:t>parameters </a:t>
            </a:r>
            <a:r>
              <a:rPr lang="en-US" sz="1600" dirty="0"/>
              <a:t>(for 78 MW x 240ns compressed pulse) </a:t>
            </a:r>
          </a:p>
        </p:txBody>
      </p: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6832848" y="3288432"/>
            <a:ext cx="4831511" cy="3339099"/>
            <a:chOff x="3453" y="2544"/>
            <a:chExt cx="2078" cy="1499"/>
          </a:xfrm>
        </p:grpSpPr>
        <p:pic>
          <p:nvPicPr>
            <p:cNvPr id="10" name="Picture 2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04" y="2544"/>
              <a:ext cx="2027" cy="1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 Box 26"/>
            <p:cNvSpPr txBox="1">
              <a:spLocks noChangeArrowheads="1"/>
            </p:cNvSpPr>
            <p:nvPr/>
          </p:nvSpPr>
          <p:spPr bwMode="auto">
            <a:xfrm>
              <a:off x="4358" y="3877"/>
              <a:ext cx="41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Time, ns</a:t>
              </a:r>
            </a:p>
          </p:txBody>
        </p:sp>
        <p:sp>
          <p:nvSpPr>
            <p:cNvPr id="12" name="Text Box 27"/>
            <p:cNvSpPr txBox="1">
              <a:spLocks noChangeArrowheads="1"/>
            </p:cNvSpPr>
            <p:nvPr/>
          </p:nvSpPr>
          <p:spPr bwMode="auto">
            <a:xfrm rot="16200000">
              <a:off x="3247" y="3210"/>
              <a:ext cx="571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Power, MW</a:t>
              </a:r>
            </a:p>
          </p:txBody>
        </p:sp>
      </p:grp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3448472" y="264096"/>
            <a:ext cx="80530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/>
              <a:t>Single klystron </a:t>
            </a:r>
            <a:r>
              <a:rPr lang="en-US" sz="3200" dirty="0" smtClean="0"/>
              <a:t>peak and average power </a:t>
            </a:r>
            <a:r>
              <a:rPr lang="en-US" sz="3200" dirty="0"/>
              <a:t>issues</a:t>
            </a:r>
          </a:p>
        </p:txBody>
      </p:sp>
      <p:sp>
        <p:nvSpPr>
          <p:cNvPr id="14" name="Text Box 30"/>
          <p:cNvSpPr txBox="1">
            <a:spLocks noChangeArrowheads="1"/>
          </p:cNvSpPr>
          <p:nvPr/>
        </p:nvSpPr>
        <p:spPr bwMode="auto">
          <a:xfrm>
            <a:off x="5320680" y="1416224"/>
            <a:ext cx="71287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/>
              <a:t>5.5MW-6.5MW peak power klystron looks like an optimal choice  to provide efficient generation of the pulses for CLIC accelerating structures testing. </a:t>
            </a:r>
            <a:endParaRPr lang="en-US" sz="2400" u="sng" dirty="0"/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6616824" y="6600800"/>
            <a:ext cx="56886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dirty="0"/>
              <a:t>Operation issues:</a:t>
            </a:r>
          </a:p>
          <a:p>
            <a:r>
              <a:rPr lang="en-US" sz="1800" dirty="0"/>
              <a:t>After breakdown, the accelerating structure needs to be re-processed. This is normally </a:t>
            </a:r>
            <a:r>
              <a:rPr lang="en-US" sz="1800" dirty="0" smtClean="0"/>
              <a:t>done </a:t>
            </a:r>
            <a:r>
              <a:rPr lang="en-US" sz="1800" dirty="0"/>
              <a:t>by gradual increasing both the peak power and pulse length. In our case it can be done in a simple way by changing only the klystron pulse length without re-programming klystron phase </a:t>
            </a:r>
            <a:r>
              <a:rPr lang="en-US" sz="1800" dirty="0" smtClean="0"/>
              <a:t>modulation. In </a:t>
            </a:r>
            <a:r>
              <a:rPr lang="en-US" sz="1800" dirty="0"/>
              <a:t>a similar way the peak power can be balanced between the channels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6425" y="264096"/>
            <a:ext cx="663204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120" y="4512568"/>
            <a:ext cx="7416824" cy="498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08112" y="1416224"/>
            <a:ext cx="576064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/>
              <a:t>The 9.3 GHz version of such a tube is available on the market. At least two companies (CPI and L3 in </a:t>
            </a:r>
            <a:r>
              <a:rPr lang="en-GB" sz="2300" dirty="0"/>
              <a:t>U</a:t>
            </a:r>
            <a:r>
              <a:rPr lang="en-GB" sz="2300" dirty="0" smtClean="0"/>
              <a:t>S) have developed industrial prototypes and Thales (Europe) has a paper design.</a:t>
            </a:r>
            <a:endParaRPr lang="en-GB" sz="23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696944" y="5016624"/>
            <a:ext cx="4896544" cy="4390620"/>
            <a:chOff x="7768952" y="5088632"/>
            <a:chExt cx="4896544" cy="4390620"/>
          </a:xfrm>
        </p:grpSpPr>
        <p:pic>
          <p:nvPicPr>
            <p:cNvPr id="5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01000" y="6168752"/>
              <a:ext cx="3816424" cy="331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Oval 5"/>
            <p:cNvSpPr/>
            <p:nvPr/>
          </p:nvSpPr>
          <p:spPr>
            <a:xfrm>
              <a:off x="11369352" y="796895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12017424" y="789694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11369352" y="813600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>
              <a:stCxn id="6" idx="1"/>
            </p:cNvCxnSpPr>
            <p:nvPr/>
          </p:nvCxnSpPr>
          <p:spPr>
            <a:xfrm rot="16200000" flipV="1">
              <a:off x="11117325" y="7716924"/>
              <a:ext cx="237115" cy="3091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0793288" y="7392888"/>
              <a:ext cx="481222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L3</a:t>
              </a:r>
              <a:endParaRPr lang="en-GB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29392" y="7248872"/>
              <a:ext cx="583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CPI</a:t>
              </a:r>
              <a:endParaRPr lang="en-GB" sz="2400" dirty="0"/>
            </a:p>
          </p:txBody>
        </p:sp>
        <p:cxnSp>
          <p:nvCxnSpPr>
            <p:cNvPr id="14" name="Straight Arrow Connector 13"/>
            <p:cNvCxnSpPr>
              <a:stCxn id="7" idx="4"/>
            </p:cNvCxnSpPr>
            <p:nvPr/>
          </p:nvCxnSpPr>
          <p:spPr>
            <a:xfrm rot="5400000" flipH="1">
              <a:off x="11873410" y="7824938"/>
              <a:ext cx="43204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0145216" y="8401000"/>
              <a:ext cx="989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Thales</a:t>
              </a:r>
              <a:endParaRPr lang="en-GB" sz="2400" dirty="0"/>
            </a:p>
          </p:txBody>
        </p:sp>
        <p:cxnSp>
          <p:nvCxnSpPr>
            <p:cNvPr id="19" name="Straight Arrow Connector 18"/>
            <p:cNvCxnSpPr>
              <a:stCxn id="8" idx="3"/>
              <a:endCxn id="17" idx="3"/>
            </p:cNvCxnSpPr>
            <p:nvPr/>
          </p:nvCxnSpPr>
          <p:spPr>
            <a:xfrm rot="5400000">
              <a:off x="11076062" y="8317452"/>
              <a:ext cx="372908" cy="25585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768952" y="5088632"/>
              <a:ext cx="4896544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300" dirty="0" smtClean="0"/>
                <a:t>All these companies were contacted and expressed their interests in scaling the existing 9.3 GHz devices to 12 GHz</a:t>
              </a:r>
              <a:endParaRPr lang="en-GB" sz="2300" dirty="0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136" y="1560240"/>
            <a:ext cx="4824536" cy="654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2928" y="1632248"/>
            <a:ext cx="4680520" cy="638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656384" y="192088"/>
            <a:ext cx="82026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High peak power klystron vs. </a:t>
            </a:r>
            <a:r>
              <a:rPr lang="en-GB" dirty="0"/>
              <a:t>m</a:t>
            </a:r>
            <a:r>
              <a:rPr lang="en-GB" dirty="0" smtClean="0"/>
              <a:t>edium power klystrons cluster.</a:t>
            </a:r>
          </a:p>
          <a:p>
            <a:pPr algn="ctr"/>
            <a:r>
              <a:rPr lang="en-GB" dirty="0" smtClean="0"/>
              <a:t>Performance issues.</a:t>
            </a:r>
            <a:endParaRPr lang="en-GB" dirty="0"/>
          </a:p>
        </p:txBody>
      </p:sp>
      <p:sp>
        <p:nvSpPr>
          <p:cNvPr id="5" name="Left-Right Arrow 4"/>
          <p:cNvSpPr/>
          <p:nvPr/>
        </p:nvSpPr>
        <p:spPr>
          <a:xfrm>
            <a:off x="5320680" y="4584576"/>
            <a:ext cx="2088232" cy="720080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04656" y="3432448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Equivalent in terms of delivered number of pulses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1648272" y="0"/>
            <a:ext cx="90064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Compact SLED-type X-band pulse compressor. </a:t>
            </a:r>
          </a:p>
          <a:p>
            <a:pPr algn="ctr"/>
            <a:r>
              <a:rPr lang="en-US" sz="2800" dirty="0"/>
              <a:t>Design &amp; components by F. </a:t>
            </a:r>
            <a:r>
              <a:rPr lang="en-US" sz="2800" dirty="0" err="1"/>
              <a:t>Peauger</a:t>
            </a:r>
            <a:r>
              <a:rPr lang="en-US" sz="2800" dirty="0"/>
              <a:t>, CEA.</a:t>
            </a:r>
          </a:p>
        </p:txBody>
      </p:sp>
      <p:pic>
        <p:nvPicPr>
          <p:cNvPr id="3" name="Picture 2" descr="D:\001_TEST_STAND_CERN\017_Planar-3dB-Hybrid\PICT0002.JPG"/>
          <p:cNvPicPr>
            <a:picLocks noChangeAspect="1" noChangeArrowheads="1"/>
          </p:cNvPicPr>
          <p:nvPr/>
        </p:nvPicPr>
        <p:blipFill>
          <a:blip r:embed="rId2" cstate="print"/>
          <a:srcRect t="13408" b="9497"/>
          <a:stretch>
            <a:fillRect/>
          </a:stretch>
        </p:blipFill>
        <p:spPr bwMode="auto">
          <a:xfrm>
            <a:off x="568152" y="1272208"/>
            <a:ext cx="423347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152" y="3864495"/>
            <a:ext cx="1728192" cy="183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8352" y="3864496"/>
            <a:ext cx="2448272" cy="183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135" y="6168752"/>
            <a:ext cx="220855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56384" y="6168752"/>
            <a:ext cx="22299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6832848" y="2280320"/>
            <a:ext cx="5256584" cy="3456384"/>
            <a:chOff x="2976" y="912"/>
            <a:chExt cx="2928" cy="1461"/>
          </a:xfrm>
        </p:grpSpPr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24" y="1008"/>
              <a:ext cx="2880" cy="1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23"/>
            <p:cNvSpPr>
              <a:spLocks noChangeArrowheads="1"/>
            </p:cNvSpPr>
            <p:nvPr/>
          </p:nvSpPr>
          <p:spPr bwMode="auto">
            <a:xfrm>
              <a:off x="2976" y="912"/>
              <a:ext cx="528" cy="10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1" name="Group 96"/>
          <p:cNvGrpSpPr>
            <a:grpSpLocks/>
          </p:cNvGrpSpPr>
          <p:nvPr/>
        </p:nvGrpSpPr>
        <p:grpSpPr bwMode="auto">
          <a:xfrm>
            <a:off x="5824736" y="1200200"/>
            <a:ext cx="3960813" cy="1938338"/>
            <a:chOff x="2256" y="2256"/>
            <a:chExt cx="2495" cy="1221"/>
          </a:xfrm>
        </p:grpSpPr>
        <p:sp>
          <p:nvSpPr>
            <p:cNvPr id="12" name="ZoneTexte 99"/>
            <p:cNvSpPr txBox="1">
              <a:spLocks noChangeArrowheads="1"/>
            </p:cNvSpPr>
            <p:nvPr/>
          </p:nvSpPr>
          <p:spPr bwMode="auto">
            <a:xfrm>
              <a:off x="3216" y="2592"/>
              <a:ext cx="85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Rockwell" pitchFamily="18" charset="0"/>
                </a:rPr>
                <a:t>H</a:t>
              </a:r>
              <a:r>
                <a:rPr lang="en-US" sz="800" baseline="-25000">
                  <a:latin typeface="Rockwell" pitchFamily="18" charset="0"/>
                </a:rPr>
                <a:t>01</a:t>
              </a:r>
              <a:r>
                <a:rPr lang="en-US" sz="800">
                  <a:latin typeface="Rockwell" pitchFamily="18" charset="0"/>
                </a:rPr>
                <a:t> Mode Converter</a:t>
              </a:r>
              <a:r>
                <a:rPr lang="en-US" sz="800">
                  <a:latin typeface="Symbol" pitchFamily="18" charset="2"/>
                </a:rPr>
                <a:t> F</a:t>
              </a:r>
              <a:r>
                <a:rPr lang="en-US" sz="800">
                  <a:latin typeface="Rockwell" pitchFamily="18" charset="0"/>
                </a:rPr>
                <a:t>36mm</a:t>
              </a:r>
            </a:p>
          </p:txBody>
        </p:sp>
        <p:sp>
          <p:nvSpPr>
            <p:cNvPr id="13" name="ZoneTexte 101"/>
            <p:cNvSpPr txBox="1">
              <a:spLocks noChangeArrowheads="1"/>
            </p:cNvSpPr>
            <p:nvPr/>
          </p:nvSpPr>
          <p:spPr bwMode="auto">
            <a:xfrm>
              <a:off x="4176" y="2688"/>
              <a:ext cx="57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Rockwell" pitchFamily="18" charset="0"/>
                </a:rPr>
                <a:t>Short circuit + pumping port</a:t>
              </a:r>
            </a:p>
          </p:txBody>
        </p:sp>
        <p:grpSp>
          <p:nvGrpSpPr>
            <p:cNvPr id="14" name="Group 99"/>
            <p:cNvGrpSpPr>
              <a:grpSpLocks/>
            </p:cNvGrpSpPr>
            <p:nvPr/>
          </p:nvGrpSpPr>
          <p:grpSpPr bwMode="auto">
            <a:xfrm rot="5400000">
              <a:off x="3157" y="1999"/>
              <a:ext cx="998" cy="1592"/>
              <a:chOff x="1481" y="1680"/>
              <a:chExt cx="998" cy="1592"/>
            </a:xfrm>
          </p:grpSpPr>
          <p:grpSp>
            <p:nvGrpSpPr>
              <p:cNvPr id="26" name="Groupe 25"/>
              <p:cNvGrpSpPr>
                <a:grpSpLocks/>
              </p:cNvGrpSpPr>
              <p:nvPr/>
            </p:nvGrpSpPr>
            <p:grpSpPr bwMode="auto">
              <a:xfrm rot="5400000">
                <a:off x="1817" y="2898"/>
                <a:ext cx="287" cy="462"/>
                <a:chOff x="1337481" y="4457191"/>
                <a:chExt cx="455600" cy="734854"/>
              </a:xfrm>
            </p:grpSpPr>
            <p:sp>
              <p:nvSpPr>
                <p:cNvPr id="74" name="Rectangle 73"/>
                <p:cNvSpPr>
                  <a:spLocks noChangeArrowheads="1"/>
                </p:cNvSpPr>
                <p:nvPr/>
              </p:nvSpPr>
              <p:spPr bwMode="auto">
                <a:xfrm>
                  <a:off x="1337481" y="4598754"/>
                  <a:ext cx="455600" cy="445366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75" name="Rectangle 74"/>
                <p:cNvSpPr>
                  <a:spLocks noChangeArrowheads="1"/>
                </p:cNvSpPr>
                <p:nvPr/>
              </p:nvSpPr>
              <p:spPr bwMode="auto">
                <a:xfrm>
                  <a:off x="1424791" y="4503319"/>
                  <a:ext cx="58736" cy="116113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76" name="Rectangle 75"/>
                <p:cNvSpPr>
                  <a:spLocks noChangeArrowheads="1"/>
                </p:cNvSpPr>
                <p:nvPr/>
              </p:nvSpPr>
              <p:spPr bwMode="auto">
                <a:xfrm>
                  <a:off x="1375580" y="4457191"/>
                  <a:ext cx="157158" cy="46128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77" name="Rectangle 76"/>
                <p:cNvSpPr>
                  <a:spLocks noChangeArrowheads="1"/>
                </p:cNvSpPr>
                <p:nvPr/>
              </p:nvSpPr>
              <p:spPr bwMode="auto">
                <a:xfrm>
                  <a:off x="1654973" y="4503319"/>
                  <a:ext cx="58735" cy="116113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78" name="Rectangle 77"/>
                <p:cNvSpPr>
                  <a:spLocks noChangeArrowheads="1"/>
                </p:cNvSpPr>
                <p:nvPr/>
              </p:nvSpPr>
              <p:spPr bwMode="auto">
                <a:xfrm>
                  <a:off x="1605761" y="4457191"/>
                  <a:ext cx="157159" cy="46128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79" name="Rectangle 78"/>
                <p:cNvSpPr>
                  <a:spLocks noChangeArrowheads="1"/>
                </p:cNvSpPr>
                <p:nvPr/>
              </p:nvSpPr>
              <p:spPr bwMode="auto">
                <a:xfrm>
                  <a:off x="1643860" y="5034577"/>
                  <a:ext cx="60323" cy="116113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80" name="Rectangle 79"/>
                <p:cNvSpPr>
                  <a:spLocks noChangeArrowheads="1"/>
                </p:cNvSpPr>
                <p:nvPr/>
              </p:nvSpPr>
              <p:spPr bwMode="auto">
                <a:xfrm>
                  <a:off x="1594649" y="5145918"/>
                  <a:ext cx="158746" cy="46127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81" name="Rectangle 80"/>
                <p:cNvSpPr>
                  <a:spLocks noChangeArrowheads="1"/>
                </p:cNvSpPr>
                <p:nvPr/>
              </p:nvSpPr>
              <p:spPr bwMode="auto">
                <a:xfrm>
                  <a:off x="1423204" y="5036167"/>
                  <a:ext cx="58735" cy="116114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82" name="Rectangle 81"/>
                <p:cNvSpPr>
                  <a:spLocks noChangeArrowheads="1"/>
                </p:cNvSpPr>
                <p:nvPr/>
              </p:nvSpPr>
              <p:spPr bwMode="auto">
                <a:xfrm>
                  <a:off x="1373992" y="5145918"/>
                  <a:ext cx="157159" cy="46127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27" name="Group 110"/>
              <p:cNvGrpSpPr>
                <a:grpSpLocks/>
              </p:cNvGrpSpPr>
              <p:nvPr/>
            </p:nvGrpSpPr>
            <p:grpSpPr bwMode="auto">
              <a:xfrm rot="16200000">
                <a:off x="1619" y="2257"/>
                <a:ext cx="1435" cy="284"/>
                <a:chOff x="4348" y="3059"/>
                <a:chExt cx="1435" cy="284"/>
              </a:xfrm>
            </p:grpSpPr>
            <p:grpSp>
              <p:nvGrpSpPr>
                <p:cNvPr id="51" name="Groupe 74"/>
                <p:cNvGrpSpPr>
                  <a:grpSpLocks/>
                </p:cNvGrpSpPr>
                <p:nvPr/>
              </p:nvGrpSpPr>
              <p:grpSpPr bwMode="auto">
                <a:xfrm>
                  <a:off x="4348" y="3059"/>
                  <a:ext cx="1435" cy="284"/>
                  <a:chOff x="2917049" y="5136214"/>
                  <a:chExt cx="2276401" cy="446483"/>
                </a:xfrm>
              </p:grpSpPr>
              <p:sp>
                <p:nvSpPr>
                  <p:cNvPr id="53" name="Triangle isocèle 3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393709" y="5164520"/>
                    <a:ext cx="429828" cy="40335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54" name="Rectangle 5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18135" y="5322523"/>
                    <a:ext cx="118956" cy="93692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2972629" y="5182211"/>
                    <a:ext cx="58757" cy="115783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2923401" y="5136214"/>
                    <a:ext cx="157212" cy="45997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57" name="Rectangle 26"/>
                  <p:cNvSpPr/>
                  <p:nvPr/>
                </p:nvSpPr>
                <p:spPr>
                  <a:xfrm>
                    <a:off x="2917049" y="5286892"/>
                    <a:ext cx="171504" cy="16653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58" name="Rectangle 5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090971" y="5311407"/>
                    <a:ext cx="58684" cy="115924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59" name="Triangle isocèle 32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176758" y="5279647"/>
                    <a:ext cx="118956" cy="17944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0" name="Rectangle 5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116421" y="5351106"/>
                    <a:ext cx="128472" cy="36525"/>
                  </a:xfrm>
                  <a:prstGeom prst="rect">
                    <a:avLst/>
                  </a:prstGeom>
                  <a:solidFill>
                    <a:srgbClr val="A6A6A6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1" name="Rectangle 6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152945" y="5351107"/>
                    <a:ext cx="128472" cy="36524"/>
                  </a:xfrm>
                  <a:prstGeom prst="rect">
                    <a:avLst/>
                  </a:prstGeom>
                  <a:solidFill>
                    <a:srgbClr val="A6A6A6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2" name="Rectangle 6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243492" y="5351106"/>
                    <a:ext cx="179226" cy="36525"/>
                  </a:xfrm>
                  <a:prstGeom prst="rect">
                    <a:avLst/>
                  </a:prstGeom>
                  <a:solidFill>
                    <a:srgbClr val="A6A6A6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3" name="Rectangle 4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377678" y="5351901"/>
                    <a:ext cx="179226" cy="34936"/>
                  </a:xfrm>
                  <a:prstGeom prst="rect">
                    <a:avLst/>
                  </a:prstGeom>
                  <a:solidFill>
                    <a:srgbClr val="A6A6A6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3811094" y="5152075"/>
                    <a:ext cx="801941" cy="42982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65" name="Groupe 68"/>
                  <p:cNvGrpSpPr>
                    <a:grpSpLocks/>
                  </p:cNvGrpSpPr>
                  <p:nvPr/>
                </p:nvGrpSpPr>
                <p:grpSpPr bwMode="auto">
                  <a:xfrm flipH="1">
                    <a:off x="4612240" y="5151283"/>
                    <a:ext cx="403352" cy="431414"/>
                    <a:chOff x="3463789" y="5303684"/>
                    <a:chExt cx="403351" cy="430365"/>
                  </a:xfrm>
                </p:grpSpPr>
                <p:sp>
                  <p:nvSpPr>
                    <p:cNvPr id="72" name="Triangle isocèle 66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3450282" y="5317191"/>
                      <a:ext cx="430365" cy="403351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6600"/>
                    </a:solidFill>
                    <a:ln w="19050" algn="ctr">
                      <a:noFill/>
                      <a:miter lim="800000"/>
                      <a:headEnd/>
                      <a:tailEnd/>
                    </a:ln>
                  </p:spPr>
                  <p:txBody>
                    <a:bodyPr rot="10800000" vert="eaVert" anchor="ctr"/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chemeClr val="lt1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3" name="Rectangle 72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475122" y="5474395"/>
                      <a:ext cx="118667" cy="93691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19050" algn="ctr">
                      <a:noFill/>
                      <a:miter lim="800000"/>
                      <a:headEnd/>
                      <a:tailEnd/>
                    </a:ln>
                  </p:spPr>
                  <p:txBody>
                    <a:bodyPr vert="eaVert" anchor="ctr"/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chemeClr val="lt1"/>
                        </a:solidFill>
                        <a:latin typeface="+mn-lt"/>
                      </a:endParaRPr>
                    </a:p>
                  </p:txBody>
                </p:sp>
              </p:grpSp>
              <p:sp>
                <p:nvSpPr>
                  <p:cNvPr id="66" name="Rectangle 65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4918040" y="5358245"/>
                    <a:ext cx="180813" cy="36524"/>
                  </a:xfrm>
                  <a:prstGeom prst="rect">
                    <a:avLst/>
                  </a:prstGeom>
                  <a:solidFill>
                    <a:srgbClr val="A6A6A6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7" name="Rectangle 66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4954564" y="5358244"/>
                    <a:ext cx="180813" cy="36525"/>
                  </a:xfrm>
                  <a:prstGeom prst="rect">
                    <a:avLst/>
                  </a:prstGeom>
                  <a:solidFill>
                    <a:srgbClr val="A6A6A6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8" name="Rectangle 67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5083138" y="5315363"/>
                    <a:ext cx="90407" cy="130216"/>
                  </a:xfrm>
                  <a:prstGeom prst="rect">
                    <a:avLst/>
                  </a:prstGeom>
                  <a:solidFill>
                    <a:srgbClr val="A6A6A6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3352162" y="5310683"/>
                    <a:ext cx="98456" cy="118956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70" name="Rectangle 6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373630" y="5390763"/>
                    <a:ext cx="50754" cy="28584"/>
                  </a:xfrm>
                  <a:prstGeom prst="rect">
                    <a:avLst/>
                  </a:prstGeom>
                  <a:solidFill>
                    <a:srgbClr val="40404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71" name="Rectangle 7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373630" y="5320975"/>
                    <a:ext cx="50754" cy="28584"/>
                  </a:xfrm>
                  <a:prstGeom prst="rect">
                    <a:avLst/>
                  </a:prstGeom>
                  <a:solidFill>
                    <a:srgbClr val="40404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</p:grpSp>
            <p:sp>
              <p:nvSpPr>
                <p:cNvPr id="52" name="ZoneTexte 100"/>
                <p:cNvSpPr txBox="1">
                  <a:spLocks noChangeArrowheads="1"/>
                </p:cNvSpPr>
                <p:nvPr/>
              </p:nvSpPr>
              <p:spPr bwMode="auto">
                <a:xfrm>
                  <a:off x="4879" y="3107"/>
                  <a:ext cx="575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900">
                      <a:latin typeface="Rockwell" pitchFamily="18" charset="0"/>
                    </a:rPr>
                    <a:t>H</a:t>
                  </a:r>
                  <a:r>
                    <a:rPr lang="en-US" sz="900" baseline="-25000">
                      <a:latin typeface="Rockwell" pitchFamily="18" charset="0"/>
                    </a:rPr>
                    <a:t>0 1 31 </a:t>
                  </a:r>
                  <a:r>
                    <a:rPr lang="en-US" sz="900">
                      <a:latin typeface="Rockwell" pitchFamily="18" charset="0"/>
                    </a:rPr>
                    <a:t>Cavity</a:t>
                  </a:r>
                </a:p>
              </p:txBody>
            </p:sp>
          </p:grpSp>
          <p:grpSp>
            <p:nvGrpSpPr>
              <p:cNvPr id="28" name="Group 134"/>
              <p:cNvGrpSpPr>
                <a:grpSpLocks/>
              </p:cNvGrpSpPr>
              <p:nvPr/>
            </p:nvGrpSpPr>
            <p:grpSpPr bwMode="auto">
              <a:xfrm rot="5400000">
                <a:off x="904" y="2257"/>
                <a:ext cx="1434" cy="280"/>
                <a:chOff x="2226" y="2486"/>
                <a:chExt cx="1434" cy="280"/>
              </a:xfrm>
            </p:grpSpPr>
            <p:sp>
              <p:nvSpPr>
                <p:cNvPr id="29" name="Triangle isocèle 76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3089" y="2504"/>
                  <a:ext cx="270" cy="254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0" name="Rectangle 29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270" y="2603"/>
                  <a:ext cx="74" cy="59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1" name="Rectangle 30"/>
                <p:cNvSpPr>
                  <a:spLocks noChangeArrowheads="1"/>
                </p:cNvSpPr>
                <p:nvPr/>
              </p:nvSpPr>
              <p:spPr bwMode="auto">
                <a:xfrm flipH="1">
                  <a:off x="3588" y="2515"/>
                  <a:ext cx="37" cy="73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2" name="Rectangle 31"/>
                <p:cNvSpPr>
                  <a:spLocks noChangeArrowheads="1"/>
                </p:cNvSpPr>
                <p:nvPr/>
              </p:nvSpPr>
              <p:spPr bwMode="auto">
                <a:xfrm flipH="1">
                  <a:off x="3557" y="2486"/>
                  <a:ext cx="99" cy="29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3" name="Rectangle 32"/>
                <p:cNvSpPr>
                  <a:spLocks noChangeArrowheads="1"/>
                </p:cNvSpPr>
                <p:nvPr/>
              </p:nvSpPr>
              <p:spPr bwMode="auto">
                <a:xfrm flipH="1">
                  <a:off x="3552" y="2581"/>
                  <a:ext cx="108" cy="104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4" name="Rectangle 33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513" y="2596"/>
                  <a:ext cx="37" cy="73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5" name="Triangle isocèle 82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3422" y="2576"/>
                  <a:ext cx="74" cy="11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6" name="Rectangle 3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453" y="2621"/>
                  <a:ext cx="81" cy="23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7" name="Rectangle 3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430" y="2621"/>
                  <a:ext cx="81" cy="23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8" name="Rectangle 37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341" y="2621"/>
                  <a:ext cx="113" cy="23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256" y="2622"/>
                  <a:ext cx="113" cy="22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40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2592" y="2496"/>
                  <a:ext cx="505" cy="270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grpSp>
              <p:nvGrpSpPr>
                <p:cNvPr id="41" name="Groupe 88"/>
                <p:cNvGrpSpPr>
                  <a:grpSpLocks/>
                </p:cNvGrpSpPr>
                <p:nvPr/>
              </p:nvGrpSpPr>
              <p:grpSpPr bwMode="auto">
                <a:xfrm>
                  <a:off x="2335" y="2493"/>
                  <a:ext cx="254" cy="271"/>
                  <a:chOff x="3463788" y="5303741"/>
                  <a:chExt cx="403351" cy="430308"/>
                </a:xfrm>
              </p:grpSpPr>
              <p:sp>
                <p:nvSpPr>
                  <p:cNvPr id="49" name="Triangle isocèle 9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450310" y="5317219"/>
                    <a:ext cx="430308" cy="40335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50" name="Rectangl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75703" y="5474431"/>
                    <a:ext cx="117501" cy="93692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algn="ctr">
                    <a:noFill/>
                    <a:miter lim="800000"/>
                    <a:headEnd/>
                    <a:tailEnd/>
                  </a:ln>
                </p:spPr>
                <p:txBody>
                  <a:bodyPr vert="eaVert"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</a:endParaRPr>
                  </a:p>
                </p:txBody>
              </p:sp>
            </p:grpSp>
            <p:sp>
              <p:nvSpPr>
                <p:cNvPr id="42" name="Rectangle 41"/>
                <p:cNvSpPr>
                  <a:spLocks noChangeArrowheads="1"/>
                </p:cNvSpPr>
                <p:nvPr/>
              </p:nvSpPr>
              <p:spPr bwMode="auto">
                <a:xfrm rot="5400000">
                  <a:off x="2286" y="2626"/>
                  <a:ext cx="113" cy="23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43" name="Rectangle 42"/>
                <p:cNvSpPr>
                  <a:spLocks noChangeArrowheads="1"/>
                </p:cNvSpPr>
                <p:nvPr/>
              </p:nvSpPr>
              <p:spPr bwMode="auto">
                <a:xfrm rot="5400000">
                  <a:off x="2263" y="2626"/>
                  <a:ext cx="113" cy="23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44" name="Rectangle 43"/>
                <p:cNvSpPr>
                  <a:spLocks noChangeArrowheads="1"/>
                </p:cNvSpPr>
                <p:nvPr/>
              </p:nvSpPr>
              <p:spPr bwMode="auto">
                <a:xfrm rot="5400000">
                  <a:off x="2239" y="2599"/>
                  <a:ext cx="56" cy="82"/>
                </a:xfrm>
                <a:prstGeom prst="rect">
                  <a:avLst/>
                </a:prstGeom>
                <a:solidFill>
                  <a:srgbClr val="A6A6A6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45" name="Rectangle 44"/>
                <p:cNvSpPr>
                  <a:spLocks noChangeArrowheads="1"/>
                </p:cNvSpPr>
                <p:nvPr/>
              </p:nvSpPr>
              <p:spPr bwMode="auto">
                <a:xfrm flipH="1">
                  <a:off x="3324" y="2596"/>
                  <a:ext cx="62" cy="74"/>
                </a:xfrm>
                <a:prstGeom prst="rect">
                  <a:avLst/>
                </a:prstGeom>
                <a:solidFill>
                  <a:srgbClr val="FF66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46" name="Rectangle 4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340" y="2647"/>
                  <a:ext cx="31" cy="18"/>
                </a:xfrm>
                <a:prstGeom prst="rect">
                  <a:avLst/>
                </a:prstGeom>
                <a:solidFill>
                  <a:srgbClr val="40404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47" name="Rectangle 4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340" y="2603"/>
                  <a:ext cx="31" cy="18"/>
                </a:xfrm>
                <a:prstGeom prst="rect">
                  <a:avLst/>
                </a:prstGeom>
                <a:solidFill>
                  <a:srgbClr val="40404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</a:endParaRPr>
                </a:p>
              </p:txBody>
            </p:sp>
            <p:sp>
              <p:nvSpPr>
                <p:cNvPr id="48" name="ZoneTexte 102"/>
                <p:cNvSpPr txBox="1">
                  <a:spLocks noChangeArrowheads="1"/>
                </p:cNvSpPr>
                <p:nvPr/>
              </p:nvSpPr>
              <p:spPr bwMode="auto">
                <a:xfrm>
                  <a:off x="2557" y="2552"/>
                  <a:ext cx="575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>
                  <a:spAutoFit/>
                </a:bodyPr>
                <a:lstStyle/>
                <a:p>
                  <a:pPr algn="ctr"/>
                  <a:endParaRPr lang="en-US" sz="900">
                    <a:latin typeface="Rockwell" pitchFamily="18" charset="0"/>
                  </a:endParaRPr>
                </a:p>
              </p:txBody>
            </p:sp>
          </p:grpSp>
        </p:grpSp>
        <p:sp>
          <p:nvSpPr>
            <p:cNvPr id="15" name="ZoneTexte 109"/>
            <p:cNvSpPr txBox="1">
              <a:spLocks noChangeArrowheads="1"/>
            </p:cNvSpPr>
            <p:nvPr/>
          </p:nvSpPr>
          <p:spPr bwMode="auto">
            <a:xfrm>
              <a:off x="2880" y="3264"/>
              <a:ext cx="75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Rockwell" pitchFamily="18" charset="0"/>
                </a:rPr>
                <a:t>H</a:t>
              </a:r>
              <a:r>
                <a:rPr lang="en-US" sz="800" baseline="-25000">
                  <a:latin typeface="Rockwell" pitchFamily="18" charset="0"/>
                </a:rPr>
                <a:t>01</a:t>
              </a:r>
              <a:r>
                <a:rPr lang="en-US" sz="800">
                  <a:latin typeface="Rockwell" pitchFamily="18" charset="0"/>
                </a:rPr>
                <a:t> Circular Taper (</a:t>
              </a:r>
              <a:r>
                <a:rPr lang="en-US" sz="800">
                  <a:latin typeface="Symbol" pitchFamily="18" charset="2"/>
                </a:rPr>
                <a:t>F</a:t>
              </a:r>
              <a:r>
                <a:rPr lang="en-US" sz="800">
                  <a:latin typeface="Rockwell" pitchFamily="18" charset="0"/>
                </a:rPr>
                <a:t>36mm</a:t>
              </a:r>
              <a:r>
                <a:rPr lang="en-US" sz="800">
                  <a:latin typeface="Century Gothic" pitchFamily="34" charset="0"/>
                </a:rPr>
                <a:t>→</a:t>
              </a:r>
              <a:r>
                <a:rPr lang="en-US" sz="800">
                  <a:latin typeface="Symbol" pitchFamily="18" charset="2"/>
                </a:rPr>
                <a:t> F</a:t>
              </a:r>
              <a:r>
                <a:rPr lang="en-US" sz="800">
                  <a:latin typeface="Rockwell" pitchFamily="18" charset="0"/>
                </a:rPr>
                <a:t>50mm)</a:t>
              </a:r>
            </a:p>
          </p:txBody>
        </p:sp>
        <p:cxnSp>
          <p:nvCxnSpPr>
            <p:cNvPr id="16" name="Connecteur droit avec flèche 110"/>
            <p:cNvCxnSpPr/>
            <p:nvPr/>
          </p:nvCxnSpPr>
          <p:spPr>
            <a:xfrm flipH="1" flipV="1">
              <a:off x="3216" y="3168"/>
              <a:ext cx="30" cy="117"/>
            </a:xfrm>
            <a:prstGeom prst="straightConnector1">
              <a:avLst/>
            </a:prstGeom>
            <a:ln w="12700">
              <a:solidFill>
                <a:schemeClr val="bg2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35"/>
            <p:cNvSpPr txBox="1">
              <a:spLocks noChangeArrowheads="1"/>
            </p:cNvSpPr>
            <p:nvPr/>
          </p:nvSpPr>
          <p:spPr bwMode="auto">
            <a:xfrm>
              <a:off x="3168" y="2784"/>
              <a:ext cx="57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Rockwell" pitchFamily="18" charset="0"/>
                </a:rPr>
                <a:t>Iris</a:t>
              </a:r>
            </a:p>
          </p:txBody>
        </p:sp>
        <p:cxnSp>
          <p:nvCxnSpPr>
            <p:cNvPr id="18" name="Connecteur droit avec flèche 136"/>
            <p:cNvCxnSpPr/>
            <p:nvPr/>
          </p:nvCxnSpPr>
          <p:spPr>
            <a:xfrm flipH="1">
              <a:off x="4416" y="2928"/>
              <a:ext cx="70" cy="153"/>
            </a:xfrm>
            <a:prstGeom prst="straightConnector1">
              <a:avLst/>
            </a:prstGeom>
            <a:ln w="12700">
              <a:solidFill>
                <a:schemeClr val="bg2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36"/>
            <p:cNvCxnSpPr/>
            <p:nvPr/>
          </p:nvCxnSpPr>
          <p:spPr>
            <a:xfrm flipH="1">
              <a:off x="3312" y="2880"/>
              <a:ext cx="70" cy="153"/>
            </a:xfrm>
            <a:prstGeom prst="straightConnector1">
              <a:avLst/>
            </a:prstGeom>
            <a:ln w="12700">
              <a:solidFill>
                <a:schemeClr val="bg2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36"/>
            <p:cNvCxnSpPr>
              <a:cxnSpLocks noChangeShapeType="1"/>
            </p:cNvCxnSpPr>
            <p:nvPr/>
          </p:nvCxnSpPr>
          <p:spPr bwMode="auto">
            <a:xfrm flipH="1" flipV="1">
              <a:off x="3120" y="2448"/>
              <a:ext cx="192" cy="144"/>
            </a:xfrm>
            <a:prstGeom prst="straightConnector1">
              <a:avLst/>
            </a:prstGeom>
            <a:noFill/>
            <a:ln w="12700" algn="ctr">
              <a:solidFill>
                <a:schemeClr val="bg2"/>
              </a:solidFill>
              <a:round/>
              <a:headEnd type="none" w="sm" len="sm"/>
              <a:tailEnd type="triangle" w="sm" len="sm"/>
            </a:ln>
          </p:spPr>
        </p:cxnSp>
        <p:sp>
          <p:nvSpPr>
            <p:cNvPr id="21" name="ZoneTexte 98"/>
            <p:cNvSpPr txBox="1">
              <a:spLocks noChangeArrowheads="1"/>
            </p:cNvSpPr>
            <p:nvPr/>
          </p:nvSpPr>
          <p:spPr bwMode="auto">
            <a:xfrm>
              <a:off x="2736" y="2688"/>
              <a:ext cx="49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Rockwell" pitchFamily="18" charset="0"/>
                </a:rPr>
                <a:t>Hybrid</a:t>
              </a:r>
            </a:p>
          </p:txBody>
        </p:sp>
        <p:sp>
          <p:nvSpPr>
            <p:cNvPr id="22" name="Rectangle 164"/>
            <p:cNvSpPr>
              <a:spLocks noChangeArrowheads="1"/>
            </p:cNvSpPr>
            <p:nvPr/>
          </p:nvSpPr>
          <p:spPr bwMode="auto">
            <a:xfrm>
              <a:off x="2256" y="3072"/>
              <a:ext cx="6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800">
                  <a:latin typeface="Rockwell" pitchFamily="18" charset="0"/>
                </a:rPr>
                <a:t>To Accelerating Structure</a:t>
              </a:r>
            </a:p>
          </p:txBody>
        </p:sp>
        <p:sp>
          <p:nvSpPr>
            <p:cNvPr id="23" name="Rectangle 165"/>
            <p:cNvSpPr>
              <a:spLocks noChangeArrowheads="1"/>
            </p:cNvSpPr>
            <p:nvPr/>
          </p:nvSpPr>
          <p:spPr bwMode="auto">
            <a:xfrm>
              <a:off x="2304" y="2256"/>
              <a:ext cx="53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latin typeface="Rockwell" pitchFamily="18" charset="0"/>
                </a:rPr>
                <a:t>From Klystron</a:t>
              </a:r>
            </a:p>
          </p:txBody>
        </p:sp>
        <p:sp>
          <p:nvSpPr>
            <p:cNvPr id="24" name="Line 166"/>
            <p:cNvSpPr>
              <a:spLocks noChangeShapeType="1"/>
            </p:cNvSpPr>
            <p:nvPr/>
          </p:nvSpPr>
          <p:spPr bwMode="auto">
            <a:xfrm>
              <a:off x="2928" y="230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167"/>
            <p:cNvSpPr>
              <a:spLocks noChangeShapeType="1"/>
            </p:cNvSpPr>
            <p:nvPr/>
          </p:nvSpPr>
          <p:spPr bwMode="auto">
            <a:xfrm>
              <a:off x="2928" y="302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83" name="Image 7" descr="Sigle-Irfu-V_dp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8232" y="192088"/>
            <a:ext cx="4921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" name="Text Box 169"/>
          <p:cNvSpPr txBox="1">
            <a:spLocks noChangeArrowheads="1"/>
          </p:cNvSpPr>
          <p:nvPr/>
        </p:nvSpPr>
        <p:spPr bwMode="auto">
          <a:xfrm>
            <a:off x="784176" y="3288432"/>
            <a:ext cx="25351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SLAC-type Double height </a:t>
            </a:r>
            <a:r>
              <a:rPr lang="en-US" sz="1200" b="1" dirty="0" smtClean="0">
                <a:solidFill>
                  <a:schemeClr val="bg1"/>
                </a:solidFill>
              </a:rPr>
              <a:t>3 </a:t>
            </a:r>
            <a:r>
              <a:rPr lang="en-US" sz="1200" b="1" dirty="0">
                <a:solidFill>
                  <a:schemeClr val="bg1"/>
                </a:solidFill>
              </a:rPr>
              <a:t>dB hybrid</a:t>
            </a:r>
          </a:p>
        </p:txBody>
      </p:sp>
      <p:sp>
        <p:nvSpPr>
          <p:cNvPr id="85" name="Text Box 170"/>
          <p:cNvSpPr txBox="1">
            <a:spLocks noChangeArrowheads="1"/>
          </p:cNvSpPr>
          <p:nvPr/>
        </p:nvSpPr>
        <p:spPr bwMode="auto">
          <a:xfrm>
            <a:off x="568152" y="516064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b="1">
                <a:solidFill>
                  <a:schemeClr val="bg1"/>
                </a:solidFill>
              </a:rPr>
              <a:t>KEK-type compact H10-H01 mode converter</a:t>
            </a:r>
          </a:p>
        </p:txBody>
      </p:sp>
      <p:sp>
        <p:nvSpPr>
          <p:cNvPr id="86" name="Text Box 171"/>
          <p:cNvSpPr txBox="1">
            <a:spLocks noChangeArrowheads="1"/>
          </p:cNvSpPr>
          <p:nvPr/>
        </p:nvSpPr>
        <p:spPr bwMode="auto">
          <a:xfrm>
            <a:off x="2656384" y="5088632"/>
            <a:ext cx="1557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</a:rPr>
              <a:t>H01 tapers (</a:t>
            </a:r>
            <a:r>
              <a:rPr lang="en-US" sz="1000" b="1" dirty="0">
                <a:solidFill>
                  <a:schemeClr val="bg1"/>
                </a:solidFill>
                <a:sym typeface="Symbol" pitchFamily="18" charset="2"/>
              </a:rPr>
              <a:t>36-&gt;50</a:t>
            </a:r>
            <a:r>
              <a:rPr lang="en-US" sz="10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87" name="Line 172"/>
          <p:cNvSpPr>
            <a:spLocks noChangeShapeType="1"/>
          </p:cNvSpPr>
          <p:nvPr/>
        </p:nvSpPr>
        <p:spPr bwMode="auto">
          <a:xfrm flipH="1" flipV="1">
            <a:off x="3202360" y="6130280"/>
            <a:ext cx="76200" cy="45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8" name="Text Box 173"/>
          <p:cNvSpPr txBox="1">
            <a:spLocks noChangeArrowheads="1"/>
          </p:cNvSpPr>
          <p:nvPr/>
        </p:nvSpPr>
        <p:spPr bwMode="auto">
          <a:xfrm>
            <a:off x="352128" y="8184976"/>
            <a:ext cx="4495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/>
              <a:t>These components were designed and fabricated by CEA as a French in-kind contribution to the 12 GHz klystron station waveguide network at CERN </a:t>
            </a:r>
          </a:p>
        </p:txBody>
      </p:sp>
      <p:sp>
        <p:nvSpPr>
          <p:cNvPr id="89" name="Text Box 174"/>
          <p:cNvSpPr txBox="1">
            <a:spLocks noChangeArrowheads="1"/>
          </p:cNvSpPr>
          <p:nvPr/>
        </p:nvSpPr>
        <p:spPr bwMode="auto">
          <a:xfrm>
            <a:off x="5248672" y="3648472"/>
            <a:ext cx="20650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H01M ‘rugby’ cavity</a:t>
            </a:r>
          </a:p>
          <a:p>
            <a:r>
              <a:rPr lang="en-US" sz="1800" dirty="0"/>
              <a:t>Mode: H</a:t>
            </a:r>
            <a:r>
              <a:rPr lang="en-US" sz="1800" baseline="-25000" dirty="0"/>
              <a:t>0,1,31</a:t>
            </a:r>
            <a:endParaRPr lang="en-US" sz="1800" dirty="0"/>
          </a:p>
          <a:p>
            <a:r>
              <a:rPr lang="en-US" sz="1800" dirty="0"/>
              <a:t>Length: 420mm</a:t>
            </a:r>
          </a:p>
          <a:p>
            <a:r>
              <a:rPr lang="en-US" sz="1800" dirty="0">
                <a:sym typeface="Symbol" pitchFamily="18" charset="2"/>
              </a:rPr>
              <a:t>Max. : 110 mm</a:t>
            </a:r>
          </a:p>
          <a:p>
            <a:r>
              <a:rPr lang="en-US" sz="1800" dirty="0">
                <a:sym typeface="Symbol" pitchFamily="18" charset="2"/>
              </a:rPr>
              <a:t>Q</a:t>
            </a:r>
            <a:r>
              <a:rPr lang="en-US" sz="1800" baseline="-25000" dirty="0">
                <a:sym typeface="Symbol" pitchFamily="18" charset="2"/>
              </a:rPr>
              <a:t>0</a:t>
            </a:r>
            <a:r>
              <a:rPr lang="en-US" sz="1800" dirty="0">
                <a:sym typeface="Symbol" pitchFamily="18" charset="2"/>
              </a:rPr>
              <a:t>: </a:t>
            </a:r>
            <a:r>
              <a:rPr lang="en-US" sz="1800" dirty="0"/>
              <a:t> 1.82x10</a:t>
            </a:r>
            <a:r>
              <a:rPr lang="en-US" sz="1800" baseline="30000" dirty="0"/>
              <a:t>5</a:t>
            </a:r>
            <a:r>
              <a:rPr lang="en-US" sz="1800" dirty="0"/>
              <a:t> (HFSS)</a:t>
            </a:r>
            <a:endParaRPr lang="en-US" sz="1800" baseline="-25000" dirty="0"/>
          </a:p>
        </p:txBody>
      </p:sp>
      <p:sp>
        <p:nvSpPr>
          <p:cNvPr id="90" name="Text Box 175"/>
          <p:cNvSpPr txBox="1">
            <a:spLocks noChangeArrowheads="1"/>
          </p:cNvSpPr>
          <p:nvPr/>
        </p:nvSpPr>
        <p:spPr bwMode="auto">
          <a:xfrm>
            <a:off x="5248672" y="5880720"/>
            <a:ext cx="723778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/>
              <a:t>The mode converters are used to pre-fabricate H</a:t>
            </a:r>
            <a:r>
              <a:rPr lang="en-US" sz="2000" baseline="-25000" dirty="0"/>
              <a:t>01</a:t>
            </a:r>
            <a:r>
              <a:rPr lang="en-US" sz="2000" dirty="0"/>
              <a:t> mode in a circular waveguide (</a:t>
            </a:r>
            <a:r>
              <a:rPr lang="en-US" sz="2000" dirty="0">
                <a:sym typeface="Symbol" pitchFamily="18" charset="2"/>
              </a:rPr>
              <a:t> 50 m</a:t>
            </a:r>
            <a:r>
              <a:rPr lang="en-US" sz="2000" dirty="0"/>
              <a:t>). The coupling iris and tuning piston are also placed in the same diameter to avoid diffraction coupling to the modes with  higher radial number (H</a:t>
            </a:r>
            <a:r>
              <a:rPr lang="en-US" sz="2000" baseline="-25000" dirty="0"/>
              <a:t>0,N&gt;1,M</a:t>
            </a:r>
            <a:r>
              <a:rPr lang="en-US" sz="2000" dirty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The cavity shape is optimized to provide required Q</a:t>
            </a:r>
            <a:r>
              <a:rPr lang="en-US" sz="2000" baseline="-25000" dirty="0"/>
              <a:t>0</a:t>
            </a:r>
            <a:r>
              <a:rPr lang="en-US" sz="2000" dirty="0"/>
              <a:t> (1.8x10</a:t>
            </a:r>
            <a:r>
              <a:rPr lang="en-US" sz="2000" baseline="30000" dirty="0"/>
              <a:t>5</a:t>
            </a:r>
            <a:r>
              <a:rPr lang="en-US" sz="2000" dirty="0"/>
              <a:t>). The internal tapers are designed to minimize modes conversions of the operating mode.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/>
              <a:t>The fixed tuning pistons will be used as a separate (not the part of vacuum system) pieces to balance the cavities frequencies. Final frequency tuning will be done with the cooling water temperature control.</a:t>
            </a:r>
          </a:p>
        </p:txBody>
      </p:sp>
      <p:sp>
        <p:nvSpPr>
          <p:cNvPr id="91" name="Line 176"/>
          <p:cNvSpPr>
            <a:spLocks noChangeShapeType="1"/>
          </p:cNvSpPr>
          <p:nvPr/>
        </p:nvSpPr>
        <p:spPr bwMode="auto">
          <a:xfrm flipV="1">
            <a:off x="3583360" y="6130280"/>
            <a:ext cx="76200" cy="457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176" y="1200200"/>
            <a:ext cx="5867102" cy="817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18"/>
          <p:cNvSpPr>
            <a:spLocks noChangeArrowheads="1"/>
          </p:cNvSpPr>
          <p:nvPr/>
        </p:nvSpPr>
        <p:spPr bwMode="auto">
          <a:xfrm>
            <a:off x="4240560" y="1992288"/>
            <a:ext cx="457200" cy="228600"/>
          </a:xfrm>
          <a:prstGeom prst="ellips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4816624" y="192088"/>
            <a:ext cx="36325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/>
              <a:t>Other applications</a:t>
            </a:r>
          </a:p>
        </p:txBody>
      </p:sp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6544" y="6744816"/>
            <a:ext cx="13716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6897365" y="1483321"/>
            <a:ext cx="548009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/>
              <a:t>The new collaboration between CLIC/CERN and KVI/</a:t>
            </a:r>
            <a:r>
              <a:rPr lang="en-US" sz="2000" dirty="0">
                <a:solidFill>
                  <a:srgbClr val="000000"/>
                </a:solidFill>
              </a:rPr>
              <a:t>GRONINGEN (Netherlands) has been recently established. The subject is the development of high gradient electron </a:t>
            </a:r>
            <a:r>
              <a:rPr lang="en-US" sz="2000" dirty="0" err="1">
                <a:solidFill>
                  <a:srgbClr val="000000"/>
                </a:solidFill>
              </a:rPr>
              <a:t>linac</a:t>
            </a:r>
            <a:r>
              <a:rPr lang="en-US" sz="2000" dirty="0">
                <a:solidFill>
                  <a:srgbClr val="000000"/>
                </a:solidFill>
              </a:rPr>
              <a:t> based on CLIC (12 GHz) accelerating structure technology capable to operate at ~1 kHz repetition rate.</a:t>
            </a: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3886200" y="4038600"/>
            <a:ext cx="14224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/>
              <a:t>X-band linac module</a:t>
            </a:r>
          </a:p>
        </p:txBody>
      </p:sp>
      <p:sp>
        <p:nvSpPr>
          <p:cNvPr id="8" name="Line 29"/>
          <p:cNvSpPr>
            <a:spLocks noChangeShapeType="1"/>
          </p:cNvSpPr>
          <p:nvPr/>
        </p:nvSpPr>
        <p:spPr bwMode="auto">
          <a:xfrm flipH="1" flipV="1">
            <a:off x="3664496" y="6744816"/>
            <a:ext cx="432048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6832848" y="7032848"/>
            <a:ext cx="56166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/>
              <a:t>The moderate peak power klystron cluster plus pulse compressor is the most economic way to deliver high peak RF power and  high repetition rate.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0" name="Picture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4856" y="3720480"/>
            <a:ext cx="52629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1048</Words>
  <Application>Microsoft Macintosh PowerPoint</Application>
  <PresentationFormat>A3 Paper (297x420 mm)</PresentationFormat>
  <Paragraphs>97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syratche</dc:creator>
  <cp:lastModifiedBy>Steinar Stapnes</cp:lastModifiedBy>
  <cp:revision>145</cp:revision>
  <dcterms:created xsi:type="dcterms:W3CDTF">2011-07-06T14:15:21Z</dcterms:created>
  <dcterms:modified xsi:type="dcterms:W3CDTF">2011-07-08T10:31:23Z</dcterms:modified>
</cp:coreProperties>
</file>