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7" r:id="rId3"/>
  </p:sldMasterIdLst>
  <p:notesMasterIdLst>
    <p:notesMasterId r:id="rId9"/>
  </p:notesMasterIdLst>
  <p:handoutMasterIdLst>
    <p:handoutMasterId r:id="rId10"/>
  </p:handoutMasterIdLst>
  <p:sldIdLst>
    <p:sldId id="301" r:id="rId4"/>
    <p:sldId id="271" r:id="rId5"/>
    <p:sldId id="299" r:id="rId6"/>
    <p:sldId id="300" r:id="rId7"/>
    <p:sldId id="298" r:id="rId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FF3300"/>
    <a:srgbClr val="FF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-6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5715B6-5AB1-2346-94F1-233F3F5451FF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CE6E8A-84CB-0646-B37C-7276416287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54818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66F8B-FE00-464D-9F04-99A3EBDFA793}" type="datetimeFigureOut">
              <a:rPr lang="en-GB" smtClean="0"/>
              <a:pPr/>
              <a:t>20/10/2011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FA8A6D-008C-48AD-A87E-5D639CD8687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018199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42877"/>
            <a:ext cx="2152650" cy="60293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42877"/>
            <a:ext cx="6305550" cy="60293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42877"/>
            <a:ext cx="2152650" cy="60293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42877"/>
            <a:ext cx="6305550" cy="60293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42877"/>
            <a:ext cx="2152650" cy="60293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42877"/>
            <a:ext cx="6305550" cy="60293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85938" y="142875"/>
            <a:ext cx="62865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1244600"/>
            <a:ext cx="8697913" cy="537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Work-package </a:t>
            </a:r>
          </a:p>
          <a:p>
            <a:pPr lvl="1"/>
            <a:r>
              <a:rPr lang="en-US" smtClean="0"/>
              <a:t> Description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2" descr="\\CERN\dfs\Workspaces\w\Wuensch\Photographs, logo\artwork\CLIC logos\CLIC-Logo-Color-BB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4577" t="12706" r="12437" b="14308"/>
          <a:stretch>
            <a:fillRect/>
          </a:stretch>
        </p:blipFill>
        <p:spPr bwMode="auto">
          <a:xfrm>
            <a:off x="0" y="0"/>
            <a:ext cx="90805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/>
  <p:timing>
    <p:tnLst>
      <p:par>
        <p:cTn id="1" dur="indefinite" restart="never" nodeType="tmRoot"/>
      </p:par>
    </p:tnLst>
  </p:timing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rgbClr val="000099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>
          <a:solidFill>
            <a:srgbClr val="0000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0000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00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85938" y="142875"/>
            <a:ext cx="62865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1244600"/>
            <a:ext cx="8697913" cy="537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Work-package </a:t>
            </a:r>
          </a:p>
          <a:p>
            <a:pPr lvl="1"/>
            <a:r>
              <a:rPr lang="en-US" smtClean="0"/>
              <a:t> Description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/>
  <p:timing>
    <p:tnLst>
      <p:par>
        <p:cTn id="1" dur="indefinite" restart="never" nodeType="tmRoot"/>
      </p:par>
    </p:tnLst>
  </p:timing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rgbClr val="000099"/>
          </a:solidFill>
          <a:latin typeface="+mn-lt"/>
          <a:ea typeface="ＭＳ Ｐゴシック" charset="-128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>
          <a:solidFill>
            <a:srgbClr val="000099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000099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000099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85938" y="142875"/>
            <a:ext cx="62865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1244600"/>
            <a:ext cx="8697913" cy="537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Work-package </a:t>
            </a:r>
          </a:p>
          <a:p>
            <a:pPr lvl="1"/>
            <a:r>
              <a:rPr lang="en-US" smtClean="0"/>
              <a:t> Description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2" descr="\\CERN\dfs\Workspaces\w\Wuensch\Photographs, logo\artwork\CLIC logos\CLIC-Logo-Color-BB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4577" t="12706" r="12437" b="14308"/>
          <a:stretch>
            <a:fillRect/>
          </a:stretch>
        </p:blipFill>
        <p:spPr bwMode="auto">
          <a:xfrm>
            <a:off x="0" y="0"/>
            <a:ext cx="90805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 spd="slow"/>
  <p:timing>
    <p:tnLst>
      <p:par>
        <p:cTn id="1" dur="indefinite" restart="never" nodeType="tmRoot"/>
      </p:par>
    </p:tnLst>
  </p:timing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+mj-lt"/>
          <a:ea typeface="ＭＳ Ｐゴシック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  <a:ea typeface="ＭＳ Ｐゴシック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  <a:ea typeface="ＭＳ Ｐゴシック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  <a:ea typeface="ＭＳ Ｐゴシック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  <a:ea typeface="ＭＳ Ｐゴシック"/>
          <a:cs typeface="ＭＳ Ｐゴシック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rgbClr val="000099"/>
          </a:solidFill>
          <a:latin typeface="+mn-lt"/>
          <a:ea typeface="ＭＳ Ｐゴシック"/>
          <a:cs typeface="ＭＳ Ｐゴシック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>
          <a:solidFill>
            <a:srgbClr val="000099"/>
          </a:solidFill>
          <a:latin typeface="+mn-lt"/>
          <a:ea typeface="ＭＳ Ｐゴシック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000099"/>
          </a:solidFill>
          <a:latin typeface="+mn-lt"/>
          <a:ea typeface="ＭＳ Ｐゴシック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000099"/>
          </a:solidFill>
          <a:latin typeface="+mn-lt"/>
          <a:ea typeface="ＭＳ Ｐゴシック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  <a:ea typeface="ＭＳ Ｐゴシック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980728"/>
            <a:ext cx="6400800" cy="4658072"/>
          </a:xfrm>
        </p:spPr>
        <p:txBody>
          <a:bodyPr/>
          <a:lstStyle/>
          <a:p>
            <a:pPr algn="l"/>
            <a:r>
              <a:rPr lang="en-GB" sz="2400" dirty="0" smtClean="0"/>
              <a:t>CTC request for 3</a:t>
            </a:r>
            <a:r>
              <a:rPr lang="en-GB" sz="2400" baseline="30000" dirty="0" smtClean="0"/>
              <a:t>rd</a:t>
            </a:r>
            <a:r>
              <a:rPr lang="en-GB" sz="2400" dirty="0" smtClean="0"/>
              <a:t> November:</a:t>
            </a:r>
          </a:p>
          <a:p>
            <a:pPr algn="l"/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- not much of “</a:t>
            </a:r>
            <a:r>
              <a:rPr lang="en-GB" sz="2400" dirty="0" err="1" smtClean="0"/>
              <a:t>powerpoint</a:t>
            </a:r>
            <a:r>
              <a:rPr lang="en-GB" sz="2400" dirty="0" smtClean="0"/>
              <a:t>”</a:t>
            </a:r>
            <a:br>
              <a:rPr lang="en-GB" sz="2400" dirty="0" smtClean="0"/>
            </a:br>
            <a:r>
              <a:rPr lang="en-GB" sz="2400" dirty="0" smtClean="0"/>
              <a:t>- from 10:30h – 16:00h individual discussions of collaborators with </a:t>
            </a:r>
            <a:r>
              <a:rPr lang="en-GB" sz="2400" dirty="0" err="1" smtClean="0"/>
              <a:t>workpackage</a:t>
            </a:r>
            <a:r>
              <a:rPr lang="en-GB" sz="2400" dirty="0" smtClean="0"/>
              <a:t> leaders.</a:t>
            </a:r>
            <a:br>
              <a:rPr lang="en-GB" sz="2400" dirty="0" smtClean="0"/>
            </a:br>
            <a:r>
              <a:rPr lang="en-GB" sz="2400" dirty="0" smtClean="0"/>
              <a:t>- 16:00h – 18:00h round table in order to collect results</a:t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Would be great if other activities would also loosen up their agenda for some cross discussions...</a:t>
            </a:r>
          </a:p>
          <a:p>
            <a:pPr algn="l"/>
            <a:endParaRPr lang="en-GB" sz="2400" dirty="0" smtClean="0"/>
          </a:p>
          <a:p>
            <a:pPr algn="l"/>
            <a:r>
              <a:rPr lang="en-GB" sz="2400" dirty="0" smtClean="0"/>
              <a:t>Next slides: Important info on </a:t>
            </a:r>
            <a:r>
              <a:rPr lang="en-GB" sz="2400" dirty="0" err="1" smtClean="0"/>
              <a:t>workpackages</a:t>
            </a:r>
            <a:r>
              <a:rPr lang="en-GB" sz="2400" dirty="0" smtClean="0"/>
              <a:t> preparation:</a:t>
            </a:r>
            <a:endParaRPr lang="en-GB" sz="2400" dirty="0"/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10852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>
            <a:cxnSpLocks noChangeShapeType="1"/>
          </p:cNvCxnSpPr>
          <p:nvPr/>
        </p:nvCxnSpPr>
        <p:spPr bwMode="auto">
          <a:xfrm rot="10800000">
            <a:off x="188913" y="471488"/>
            <a:ext cx="8234362" cy="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pic>
        <p:nvPicPr>
          <p:cNvPr id="7" name="Picture 6" descr="CLIC-Logo-Color-72.png"/>
          <p:cNvPicPr>
            <a:picLocks noChangeAspect="1"/>
          </p:cNvPicPr>
          <p:nvPr/>
        </p:nvPicPr>
        <p:blipFill>
          <a:blip r:embed="rId2" cstate="print"/>
          <a:srcRect l="15208" t="13635" r="16617" b="15903"/>
          <a:stretch>
            <a:fillRect/>
          </a:stretch>
        </p:blipFill>
        <p:spPr bwMode="auto">
          <a:xfrm>
            <a:off x="8537575" y="49213"/>
            <a:ext cx="50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020" y="87765"/>
            <a:ext cx="2099479" cy="307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itle 2"/>
          <p:cNvSpPr txBox="1">
            <a:spLocks/>
          </p:cNvSpPr>
          <p:nvPr/>
        </p:nvSpPr>
        <p:spPr>
          <a:xfrm>
            <a:off x="2987824" y="0"/>
            <a:ext cx="2741160" cy="5516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kern="0" dirty="0" smtClean="0">
                <a:solidFill>
                  <a:srgbClr val="000099"/>
                </a:solidFill>
                <a:latin typeface="Calibri" pitchFamily="34" charset="0"/>
                <a:ea typeface="ＭＳ Ｐゴシック" charset="-128"/>
              </a:rPr>
              <a:t>Summary table</a:t>
            </a:r>
            <a:endParaRPr lang="en-US" sz="2800" kern="0" dirty="0">
              <a:solidFill>
                <a:srgbClr val="000099"/>
              </a:solidFill>
              <a:latin typeface="Calibri" pitchFamily="34" charset="0"/>
              <a:ea typeface="ＭＳ Ｐゴシック" charset="-128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179512" y="476678"/>
          <a:ext cx="8496945" cy="6264686"/>
        </p:xfrm>
        <a:graphic>
          <a:graphicData uri="http://schemas.openxmlformats.org/drawingml/2006/table">
            <a:tbl>
              <a:tblPr/>
              <a:tblGrid>
                <a:gridCol w="1056118"/>
                <a:gridCol w="569517"/>
                <a:gridCol w="2795220"/>
                <a:gridCol w="1370335"/>
                <a:gridCol w="2705755"/>
              </a:tblGrid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General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CLIC-001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CLIC General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S. Stapnes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6115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Parameters and design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BPH-BASE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Integrated Baseline Design and Parameters 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D. Schulte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Daniel Schulte 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BPH-SIM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Integrated Modelling and Performance Studies   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A. Latina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BPH-FEED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Feedback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D. Schulte (interim)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BPH-BCKG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Background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D. Schulte (interim)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BPH-POL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Polarization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BPH-MP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Machine Protection &amp; Operational Scenarios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M. Jonker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BHP-MDI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Machine-Detector Interface (MDI) activities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L.Gatignon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BPH-SRC E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Main beam source, e-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S. Doebert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BPH-SRC P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Main beam source, e+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Searching (S.Doebert interim contact point)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BPH-DR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Damping Rings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Y. Papaphilippou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BPH-RTML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Ring-To-Main-Linac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A. Latina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BPH-ML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Main Linac - Two-Beam Acceleration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D. Schulte (placeholder)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ABP request 2013 (also linked to CTF3 activities)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BPH-BDS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Deam Delivery System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R. Tomas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3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BPH-DRV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Drive Beam Complex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B. Jeanneret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ABP request 2014 - (also linked to CTF3 activities)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</a:tr>
              <a:tr h="26115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Experimental verification 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CTF3-001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CTF3 Consolidation &amp; Upgrades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F. Tecker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Roberto Corsini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CTF3-002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Drive Beam phase feed-forward and feedbacks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P. Skowronski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CTF3-003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TBL+, X-band high power RF production &amp; structure testing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S. Doebert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CTF3-004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Two-Beam module string, test with beam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ABP request 2013 (see above)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CLIC0-001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CLIC 0 drive-beam front end facility (includin Photoinjector option)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S. Doebert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BTS-001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Accelerator Beam System Tests (ATF, Damping Rings, FACET,…)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R. Tomas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(Tasks holders: R.T., Y.P. and A.L.)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BTS-002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Sources Beam System Tests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 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Collaborators?  split in 2 ?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6115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Technical Developments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CTC-001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DR SC Wiggler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P. Ferracin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Hermann Schmickler 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CTC-002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Survey &amp; Alignment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H. Mainaud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CTC-003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Quad Stability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K. Artoos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CTC-004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Two-Beam module development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G. Riddone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CTC-005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Warm Magnet Prototypes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M. Modena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CTC-006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Beam Instrumentation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T. Lefevre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 request 2012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CTC-008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Beam Disposal (post-collision line &amp; dumps)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E. Gschwendtner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CTC-011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Controls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M.Draper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CTC-012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RF Systems (1 GHz klystrons &amp; DB cavities, DR RF)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E. Jensen (placeholder)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RF request 2014?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CTC-013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Powering (Modulators, magnet converters)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S. Pittet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CTC-014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Vacuum Systems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C. Garion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CTC-015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Magnetic stray Fields Measurements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S. Russenschuck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CTC-016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DR Exctraction System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M. Barnes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</a:tr>
              <a:tr h="13602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CTC-017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Creation of </a:t>
                      </a:r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  <a:r>
                        <a:rPr lang="en-GB" sz="8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“ CLIC technology </a:t>
                      </a:r>
                      <a:r>
                        <a:rPr lang="en-GB" sz="800" b="0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center</a:t>
                      </a:r>
                      <a:r>
                        <a:rPr lang="en-GB" sz="8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@ CERN”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F.Bertinelli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X-band Technologies 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RF-DESIGN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X-band Rf structure Design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A.Grudjev, I. Syratchev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Walter Wuensch 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RF-XPROD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X-band Rf structure Production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G.Riddone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RF-XTESTING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X-band Rf structure High Power Testing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S.Doebert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336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RF-XTESTFAC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Creation and Operation of x-band High power Testing Facilities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E.Jensen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(placeholder)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RF request 2012, move construction to Techncial Developments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3602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RF-R&amp;D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Basic High Gradient R&amp;D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S.Calatroni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6115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Implementation studies</a:t>
                      </a:r>
                    </a:p>
                  </a:txBody>
                  <a:tcPr marL="4435" marR="4435" marT="443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Civil Engineering &amp; Services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J. Osborne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</a:tr>
              <a:tr h="13602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Philippe Lebrun</a:t>
                      </a:r>
                    </a:p>
                  </a:txBody>
                  <a:tcPr marL="4435" marR="4435" marT="443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Project Implementation Studies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P.Lebrun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Will be refined: Costs, power, safety, schedule, PBS, CLIC-0 </a:t>
                      </a:r>
                    </a:p>
                  </a:txBody>
                  <a:tcPr marL="4435" marR="4435" marT="44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42878"/>
            <a:ext cx="7647632" cy="704112"/>
          </a:xfrm>
        </p:spPr>
        <p:txBody>
          <a:bodyPr/>
          <a:lstStyle/>
          <a:p>
            <a:r>
              <a:rPr lang="en-US" sz="2400" dirty="0" err="1" smtClean="0"/>
              <a:t>Powerpoint</a:t>
            </a:r>
            <a:r>
              <a:rPr lang="en-US" sz="2400" dirty="0" smtClean="0"/>
              <a:t> example:</a:t>
            </a:r>
            <a:br>
              <a:rPr lang="en-US" sz="2400" dirty="0" smtClean="0"/>
            </a:br>
            <a:r>
              <a:rPr lang="en-US" sz="2400" dirty="0" smtClean="0"/>
              <a:t> CLIC Implementation studies: Project Implementation Plan    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957" y="932182"/>
            <a:ext cx="7888720" cy="5789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8225733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42875"/>
            <a:ext cx="8280920" cy="976313"/>
          </a:xfrm>
        </p:spPr>
        <p:txBody>
          <a:bodyPr/>
          <a:lstStyle/>
          <a:p>
            <a:r>
              <a:rPr lang="en-GB" sz="2400" dirty="0" smtClean="0"/>
              <a:t>Example: Excel spreadsheet information</a:t>
            </a:r>
            <a:br>
              <a:rPr lang="en-GB" sz="2400" dirty="0" smtClean="0"/>
            </a:br>
            <a:r>
              <a:rPr lang="en-GB" sz="2400" dirty="0" smtClean="0"/>
              <a:t>(for each task in each </a:t>
            </a:r>
            <a:r>
              <a:rPr lang="en-GB" sz="2400" dirty="0" err="1" smtClean="0"/>
              <a:t>workpackage</a:t>
            </a:r>
            <a:r>
              <a:rPr lang="en-GB" sz="2400" dirty="0" smtClean="0"/>
              <a:t>: need about 200 tables like below)</a:t>
            </a:r>
            <a:br>
              <a:rPr lang="en-GB" sz="2400" dirty="0" smtClean="0"/>
            </a:br>
            <a:r>
              <a:rPr lang="en-GB" sz="2400" dirty="0" smtClean="0">
                <a:solidFill>
                  <a:srgbClr val="FF0000"/>
                </a:solidFill>
              </a:rPr>
              <a:t>sounds scaring, but this is only about 4 per </a:t>
            </a:r>
            <a:r>
              <a:rPr lang="en-GB" sz="2400" dirty="0" err="1" smtClean="0">
                <a:solidFill>
                  <a:srgbClr val="FF0000"/>
                </a:solidFill>
              </a:rPr>
              <a:t>workpackage</a:t>
            </a:r>
            <a:r>
              <a:rPr lang="en-GB" sz="2400" dirty="0" smtClean="0">
                <a:solidFill>
                  <a:srgbClr val="FF0000"/>
                </a:solidFill>
              </a:rPr>
              <a:t> holder.</a:t>
            </a:r>
            <a:endParaRPr lang="en-GB" sz="2400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899592" y="1196752"/>
          <a:ext cx="7934325" cy="5029200"/>
        </p:xfrm>
        <a:graphic>
          <a:graphicData uri="http://schemas.openxmlformats.org/presentationml/2006/ole">
            <p:oleObj spid="_x0000_s1026" name="Worksheet" r:id="rId3" imgW="7934345" imgH="5029200" progId="Excel.Sheet.8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188641"/>
            <a:ext cx="6286500" cy="792088"/>
          </a:xfrm>
        </p:spPr>
        <p:txBody>
          <a:bodyPr/>
          <a:lstStyle/>
          <a:p>
            <a:r>
              <a:rPr lang="en-GB" dirty="0" smtClean="0"/>
              <a:t>Roadmap to APT implementation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95623"/>
            <a:ext cx="8697913" cy="4797673"/>
          </a:xfrm>
        </p:spPr>
        <p:txBody>
          <a:bodyPr/>
          <a:lstStyle/>
          <a:p>
            <a:r>
              <a:rPr lang="en-GB" sz="2000" dirty="0" smtClean="0"/>
              <a:t>Today: Get the endorsement to start organizing a sequence of meetings between resource holders (mainly GLs)- CLIC </a:t>
            </a:r>
            <a:r>
              <a:rPr lang="en-GB" sz="2000" dirty="0" err="1" smtClean="0"/>
              <a:t>workpackage</a:t>
            </a:r>
            <a:r>
              <a:rPr lang="en-GB" sz="2000" dirty="0" smtClean="0"/>
              <a:t> </a:t>
            </a:r>
            <a:r>
              <a:rPr lang="en-GB" sz="2000" dirty="0" smtClean="0"/>
              <a:t>leaders – and (if needed) myself.</a:t>
            </a:r>
            <a:br>
              <a:rPr lang="en-GB" sz="2000" dirty="0" smtClean="0"/>
            </a:br>
            <a:r>
              <a:rPr lang="en-GB" sz="2000" dirty="0" smtClean="0"/>
              <a:t>Target: Get refined and ‘feasible’ </a:t>
            </a:r>
            <a:r>
              <a:rPr lang="en-GB" sz="2000" dirty="0" err="1" smtClean="0"/>
              <a:t>workpackages</a:t>
            </a:r>
            <a:r>
              <a:rPr lang="en-GB" sz="2000" dirty="0" smtClean="0"/>
              <a:t> definitions by the end of the year.</a:t>
            </a:r>
          </a:p>
          <a:p>
            <a:r>
              <a:rPr lang="en-GB" sz="2000" dirty="0" smtClean="0"/>
              <a:t>The following days: </a:t>
            </a:r>
            <a:r>
              <a:rPr lang="en-GB" sz="2000" dirty="0" smtClean="0"/>
              <a:t>Produce a matrix of CLIC </a:t>
            </a:r>
            <a:r>
              <a:rPr lang="en-GB" sz="2000" dirty="0" err="1" smtClean="0"/>
              <a:t>workpackages</a:t>
            </a:r>
            <a:r>
              <a:rPr lang="en-GB" sz="2000" dirty="0" smtClean="0"/>
              <a:t> and all concerned groups.</a:t>
            </a:r>
            <a:br>
              <a:rPr lang="en-GB" sz="2000" dirty="0" smtClean="0"/>
            </a:br>
            <a:r>
              <a:rPr lang="en-GB" sz="2000" dirty="0" smtClean="0"/>
              <a:t>Communicate to </a:t>
            </a:r>
            <a:r>
              <a:rPr lang="en-GB" sz="2000" smtClean="0"/>
              <a:t>all </a:t>
            </a:r>
            <a:r>
              <a:rPr lang="en-GB" sz="2000" smtClean="0"/>
              <a:t>GLs and WP leaders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(ex: “Civil Engineering “ in “Implementation studies” will need support from EN and from BE-ABP)</a:t>
            </a:r>
          </a:p>
          <a:p>
            <a:r>
              <a:rPr lang="en-GB" sz="2000" dirty="0" smtClean="0"/>
              <a:t>3</a:t>
            </a:r>
            <a:r>
              <a:rPr lang="en-GB" sz="2000" baseline="30000" dirty="0" smtClean="0"/>
              <a:t>rd</a:t>
            </a:r>
            <a:r>
              <a:rPr lang="en-GB" sz="2000" dirty="0" smtClean="0"/>
              <a:t>/4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November: Present </a:t>
            </a:r>
            <a:r>
              <a:rPr lang="en-GB" sz="2000" dirty="0" err="1" smtClean="0"/>
              <a:t>workpackages</a:t>
            </a:r>
            <a:r>
              <a:rPr lang="en-GB" sz="2000" dirty="0" smtClean="0"/>
              <a:t> to collaborators. Hope to get already significant expressions of interest.</a:t>
            </a:r>
            <a:br>
              <a:rPr lang="en-GB" sz="2000" dirty="0" smtClean="0"/>
            </a:br>
            <a:endParaRPr lang="en-GB" sz="2000" dirty="0" smtClean="0"/>
          </a:p>
          <a:p>
            <a:r>
              <a:rPr lang="en-GB" sz="2000" dirty="0" smtClean="0"/>
              <a:t>January 2012: Prioritization by the CLIC study team</a:t>
            </a:r>
          </a:p>
          <a:p>
            <a:r>
              <a:rPr lang="en-GB" sz="2000" dirty="0" smtClean="0"/>
              <a:t>February 2012: Implementation into APT with the help of J. </a:t>
            </a:r>
            <a:r>
              <a:rPr lang="en-GB" sz="2000" dirty="0" err="1" smtClean="0"/>
              <a:t>DeJonghe</a:t>
            </a:r>
            <a:r>
              <a:rPr lang="en-GB" sz="2000" dirty="0" smtClean="0"/>
              <a:t> and the 3 DPOs</a:t>
            </a:r>
            <a:endParaRPr lang="en-GB" sz="2000" dirty="0"/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template">
  <a:themeElements>
    <a:clrScheme name="template 1">
      <a:dk1>
        <a:srgbClr val="000000"/>
      </a:dk1>
      <a:lt1>
        <a:srgbClr val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FFFFFF"/>
      </a:accent3>
      <a:accent4>
        <a:srgbClr val="000000"/>
      </a:accent4>
      <a:accent5>
        <a:srgbClr val="F6D3AA"/>
      </a:accent5>
      <a:accent6>
        <a:srgbClr val="56A4B9"/>
      </a:accent6>
      <a:hlink>
        <a:srgbClr val="168BBA"/>
      </a:hlink>
      <a:folHlink>
        <a:srgbClr val="680000"/>
      </a:folHlink>
    </a:clrScheme>
    <a:fontScheme name="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00000"/>
        </a:dk1>
        <a:lt1>
          <a:srgbClr val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FFFFFF"/>
        </a:accent3>
        <a:accent4>
          <a:srgbClr val="000000"/>
        </a:accent4>
        <a:accent5>
          <a:srgbClr val="F6D3AA"/>
        </a:accent5>
        <a:accent6>
          <a:srgbClr val="56A4B9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emplate">
  <a:themeElements>
    <a:clrScheme name="template 1">
      <a:dk1>
        <a:srgbClr val="000000"/>
      </a:dk1>
      <a:lt1>
        <a:srgbClr val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FFFFFF"/>
      </a:accent3>
      <a:accent4>
        <a:srgbClr val="000000"/>
      </a:accent4>
      <a:accent5>
        <a:srgbClr val="F6D3AA"/>
      </a:accent5>
      <a:accent6>
        <a:srgbClr val="56A4B9"/>
      </a:accent6>
      <a:hlink>
        <a:srgbClr val="168BBA"/>
      </a:hlink>
      <a:folHlink>
        <a:srgbClr val="680000"/>
      </a:folHlink>
    </a:clrScheme>
    <a:fontScheme name="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00000"/>
        </a:dk1>
        <a:lt1>
          <a:srgbClr val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FFFFFF"/>
        </a:accent3>
        <a:accent4>
          <a:srgbClr val="000000"/>
        </a:accent4>
        <a:accent5>
          <a:srgbClr val="F6D3AA"/>
        </a:accent5>
        <a:accent6>
          <a:srgbClr val="56A4B9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template">
  <a:themeElements>
    <a:clrScheme name="template 1">
      <a:dk1>
        <a:srgbClr val="000000"/>
      </a:dk1>
      <a:lt1>
        <a:srgbClr val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FFFFFF"/>
      </a:accent3>
      <a:accent4>
        <a:srgbClr val="000000"/>
      </a:accent4>
      <a:accent5>
        <a:srgbClr val="F6D3AA"/>
      </a:accent5>
      <a:accent6>
        <a:srgbClr val="56A4B9"/>
      </a:accent6>
      <a:hlink>
        <a:srgbClr val="168BBA"/>
      </a:hlink>
      <a:folHlink>
        <a:srgbClr val="680000"/>
      </a:folHlink>
    </a:clrScheme>
    <a:fontScheme name="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00000"/>
        </a:dk1>
        <a:lt1>
          <a:srgbClr val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FFFFFF"/>
        </a:accent3>
        <a:accent4>
          <a:srgbClr val="000000"/>
        </a:accent4>
        <a:accent5>
          <a:srgbClr val="F6D3AA"/>
        </a:accent5>
        <a:accent6>
          <a:srgbClr val="56A4B9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537</Words>
  <Application>Microsoft Office PowerPoint</Application>
  <PresentationFormat>On-screen Show (4:3)</PresentationFormat>
  <Paragraphs>228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template</vt:lpstr>
      <vt:lpstr>1_template</vt:lpstr>
      <vt:lpstr>2_template</vt:lpstr>
      <vt:lpstr>Worksheet</vt:lpstr>
      <vt:lpstr>Slide 1</vt:lpstr>
      <vt:lpstr>Slide 2</vt:lpstr>
      <vt:lpstr>Powerpoint example:  CLIC Implementation studies: Project Implementation Plan    </vt:lpstr>
      <vt:lpstr>Example: Excel spreadsheet information (for each task in each workpackage: need about 200 tables like below) sounds scaring, but this is only about 4 per workpackage holder.</vt:lpstr>
      <vt:lpstr>Roadmap to APT implementation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grudiev</dc:creator>
  <cp:lastModifiedBy>schmickl</cp:lastModifiedBy>
  <cp:revision>55</cp:revision>
  <cp:lastPrinted>2011-06-26T11:41:50Z</cp:lastPrinted>
  <dcterms:created xsi:type="dcterms:W3CDTF">2011-05-17T11:53:57Z</dcterms:created>
  <dcterms:modified xsi:type="dcterms:W3CDTF">2011-10-20T14:21:51Z</dcterms:modified>
</cp:coreProperties>
</file>