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3" r:id="rId3"/>
    <p:sldId id="262" r:id="rId4"/>
    <p:sldId id="260" r:id="rId5"/>
    <p:sldId id="261" r:id="rId6"/>
    <p:sldId id="258" r:id="rId7"/>
    <p:sldId id="265" r:id="rId8"/>
    <p:sldId id="259" r:id="rId9"/>
    <p:sldId id="266" r:id="rId10"/>
    <p:sldId id="264" r:id="rId11"/>
    <p:sldId id="267" r:id="rId12"/>
    <p:sldId id="274" r:id="rId13"/>
    <p:sldId id="268" r:id="rId14"/>
    <p:sldId id="269" r:id="rId15"/>
    <p:sldId id="271" r:id="rId16"/>
    <p:sldId id="270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B0D0879-C6B6-5E49-8C2B-26D2671F3D60}">
          <p14:sldIdLst>
            <p14:sldId id="256"/>
            <p14:sldId id="263"/>
            <p14:sldId id="262"/>
            <p14:sldId id="260"/>
            <p14:sldId id="261"/>
            <p14:sldId id="258"/>
            <p14:sldId id="265"/>
            <p14:sldId id="259"/>
            <p14:sldId id="266"/>
            <p14:sldId id="264"/>
            <p14:sldId id="267"/>
            <p14:sldId id="274"/>
            <p14:sldId id="268"/>
            <p14:sldId id="269"/>
            <p14:sldId id="271"/>
            <p14:sldId id="270"/>
            <p14:sldId id="272"/>
            <p14:sldId id="273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714" autoAdjust="0"/>
  </p:normalViewPr>
  <p:slideViewPr>
    <p:cSldViewPr snapToGrid="0" snapToObjects="1">
      <p:cViewPr varScale="1">
        <p:scale>
          <a:sx n="121" d="100"/>
          <a:sy n="121" d="100"/>
        </p:scale>
        <p:origin x="-10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9D50C-771A-AA43-BF31-FB075E09AFCF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5D545-C7E0-C443-A2B2-3D4EDB4A5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746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0C51D-F0F0-7F49-99D4-FB28E4FCF7E2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2F163-4C86-934F-9367-AF0F6CDEB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686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C556-CA1A-0A42-BB5D-0862AF55DFE5}" type="datetime1">
              <a:rPr lang="en-US" smtClean="0"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32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15F7-E413-BC4D-856B-6F54C5B63B41}" type="datetime1">
              <a:rPr lang="en-US" smtClean="0"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83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20C61-2613-BC40-B80D-33E595392574}" type="datetime1">
              <a:rPr lang="en-US" smtClean="0"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8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DDE9-E135-2B4D-AF97-47410BC7B7AA}" type="datetime1">
              <a:rPr lang="en-US" smtClean="0"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4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CC0F-1FAC-754C-8456-3DB002CB50A3}" type="datetime1">
              <a:rPr lang="en-US" smtClean="0"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17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6355F-D345-FA48-858A-581E9DA502CF}" type="datetime1">
              <a:rPr lang="en-US" smtClean="0"/>
              <a:t>10/21/11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64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84C5-7AC4-D24F-813E-1A6CEB976DC6}" type="datetime1">
              <a:rPr lang="en-US" smtClean="0"/>
              <a:t>10/21/11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97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E5B4-63A3-6345-A8E1-D50AD73FEAE6}" type="datetime1">
              <a:rPr lang="en-US" smtClean="0"/>
              <a:t>10/21/11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4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BC10-8AB6-D949-8E14-165FE848BEEB}" type="datetime1">
              <a:rPr lang="en-US" smtClean="0"/>
              <a:t>10/21/11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31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054D-AEFE-D944-83ED-1A2BBBE4EA10}" type="datetime1">
              <a:rPr lang="en-US" smtClean="0"/>
              <a:t>10/21/11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0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9A79-74F8-1247-9F08-56B8206314A2}" type="datetime1">
              <a:rPr lang="en-US" smtClean="0"/>
              <a:t>10/21/11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221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619E6-34FF-C045-9515-210993D7FD51}" type="datetime1">
              <a:rPr lang="en-US" smtClean="0"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B3630-05CE-2C40-97EA-185FA499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43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snews.eu/category/content_type/news/" TargetMode="External"/><Relationship Id="rId4" Type="http://schemas.openxmlformats.org/officeDocument/2006/relationships/hyperlink" Target="http://www.epsnews.eu/category/institute-of-physics/physics-world/" TargetMode="External"/><Relationship Id="rId5" Type="http://schemas.openxmlformats.org/officeDocument/2006/relationships/hyperlink" Target="http://ess-scandinavia.eu/energyworkshop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psnews.eu/2011/10/physicists-carbon-footprint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 power consumption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6116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B. Jeanneret</a:t>
            </a:r>
          </a:p>
          <a:p>
            <a:r>
              <a:rPr lang="en-US" sz="2600" dirty="0" smtClean="0"/>
              <a:t>CLIC Project meeting, Oct 2011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368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40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 consumption at 3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1653"/>
            <a:ext cx="8229600" cy="174756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Consider : programmed stops</a:t>
            </a:r>
          </a:p>
          <a:p>
            <a:pPr lvl="1"/>
            <a:r>
              <a:rPr lang="en-US" dirty="0" smtClean="0"/>
              <a:t>90 days of ‘winter shut-down’</a:t>
            </a:r>
          </a:p>
          <a:p>
            <a:pPr lvl="1"/>
            <a:r>
              <a:rPr lang="en-US" dirty="0" smtClean="0"/>
              <a:t>2 days of short tech stop </a:t>
            </a:r>
            <a:r>
              <a:rPr lang="en-US" dirty="0"/>
              <a:t>/</a:t>
            </a:r>
            <a:r>
              <a:rPr lang="en-US" dirty="0" smtClean="0"/>
              <a:t> 2 weeks + 7 days of tech </a:t>
            </a:r>
            <a:r>
              <a:rPr lang="en-US" dirty="0"/>
              <a:t>stop </a:t>
            </a:r>
            <a:r>
              <a:rPr lang="en-US" dirty="0" smtClean="0"/>
              <a:t>/ 2 months  </a:t>
            </a:r>
            <a:r>
              <a:rPr lang="en-US" dirty="0" smtClean="0">
                <a:sym typeface="Wingdings"/>
              </a:rPr>
              <a:t> 54 days</a:t>
            </a:r>
            <a:endParaRPr lang="en-US" dirty="0"/>
          </a:p>
          <a:p>
            <a:pPr lvl="1"/>
            <a:r>
              <a:rPr lang="en-US" dirty="0" smtClean="0"/>
              <a:t>T = 365 – 90 – 54 = 221 days of operation </a:t>
            </a:r>
          </a:p>
          <a:p>
            <a:pPr lvl="1"/>
            <a:r>
              <a:rPr lang="en-US" dirty="0" smtClean="0"/>
              <a:t>20% of down-time because of faults (LHC 2010) :  44 days</a:t>
            </a:r>
          </a:p>
          <a:p>
            <a:pPr lvl="1"/>
            <a:r>
              <a:rPr lang="en-US" dirty="0" smtClean="0"/>
              <a:t>Remains :  beam days / full power :  177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606908"/>
              </p:ext>
            </p:extLst>
          </p:nvPr>
        </p:nvGraphicFramePr>
        <p:xfrm>
          <a:off x="345281" y="3025913"/>
          <a:ext cx="8341519" cy="2494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4933"/>
                <a:gridCol w="889431"/>
                <a:gridCol w="889431"/>
                <a:gridCol w="889431"/>
                <a:gridCol w="889431"/>
                <a:gridCol w="889431"/>
                <a:gridCol w="88943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CDR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i="1" dirty="0" smtClean="0"/>
                        <a:t>ECONOMY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Power [MW]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TWh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Power [MW]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Days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Energy</a:t>
                      </a:r>
                      <a:r>
                        <a:rPr lang="en-US" i="1" baseline="0" dirty="0" smtClean="0"/>
                        <a:t> [</a:t>
                      </a:r>
                      <a:r>
                        <a:rPr lang="en-US" i="1" baseline="0" dirty="0" err="1" smtClean="0"/>
                        <a:t>TWh</a:t>
                      </a:r>
                      <a:r>
                        <a:rPr lang="en-US" i="1" baseline="0" dirty="0" smtClean="0"/>
                        <a:t>]</a:t>
                      </a:r>
                      <a:endParaRPr lang="en-US" i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Nominal peak power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2.47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500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177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2.12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Fault induced down-time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0.06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40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44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0.04</a:t>
                      </a:r>
                      <a:endParaRPr lang="en-US" i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Programmed</a:t>
                      </a:r>
                      <a:r>
                        <a:rPr lang="en-US" baseline="0" dirty="0" smtClean="0"/>
                        <a:t> stops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0.21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40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144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0.14</a:t>
                      </a:r>
                      <a:endParaRPr lang="en-US" i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Energy spent /year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2.74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i="1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i="1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2.30</a:t>
                      </a:r>
                      <a:endParaRPr lang="en-US" i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2953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234"/>
            <a:ext cx="8229600" cy="1143000"/>
          </a:xfrm>
        </p:spPr>
        <p:txBody>
          <a:bodyPr/>
          <a:lstStyle/>
          <a:p>
            <a:r>
              <a:rPr lang="en-US" dirty="0"/>
              <a:t>Mitigation of power budget - </a:t>
            </a:r>
            <a:r>
              <a:rPr lang="en-US" dirty="0" smtClean="0"/>
              <a:t>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0538" y="1801993"/>
            <a:ext cx="3459749" cy="371764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There is a potential of improvement with power</a:t>
            </a:r>
          </a:p>
          <a:p>
            <a:r>
              <a:rPr lang="en-US" dirty="0" smtClean="0"/>
              <a:t>But </a:t>
            </a:r>
          </a:p>
          <a:p>
            <a:pPr lvl="1"/>
            <a:r>
              <a:rPr lang="en-US" dirty="0" smtClean="0"/>
              <a:t>Performance shall not be degraded (magnets)</a:t>
            </a:r>
          </a:p>
          <a:p>
            <a:pPr lvl="1"/>
            <a:r>
              <a:rPr lang="en-US" dirty="0" smtClean="0"/>
              <a:t>Cost impact may be important</a:t>
            </a:r>
          </a:p>
          <a:p>
            <a:r>
              <a:rPr lang="en-US" dirty="0" smtClean="0"/>
              <a:t>Cannot be integrated to CDR without further detailed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670" y="1790122"/>
            <a:ext cx="4664840" cy="39897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36374" y="2518103"/>
            <a:ext cx="1410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CDR-nominal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302692" y="2887435"/>
            <a:ext cx="391695" cy="3428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3005505" y="3515199"/>
            <a:ext cx="329837" cy="2492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35342" y="3801707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‘Eco’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588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556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Producing part of our energy needs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0411" y="967550"/>
            <a:ext cx="7936389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Physicists encouraged to consider carbon footprint</a:t>
            </a:r>
          </a:p>
          <a:p>
            <a:r>
              <a:rPr lang="en-US" dirty="0"/>
              <a:t>By e-EPS. Published on 18 October 2011 in </a:t>
            </a:r>
            <a:r>
              <a:rPr lang="en-US" u="sng" dirty="0">
                <a:hlinkClick r:id="rId3"/>
              </a:rPr>
              <a:t>News, </a:t>
            </a:r>
            <a:r>
              <a:rPr lang="en-US" u="sng" dirty="0">
                <a:hlinkClick r:id="rId4"/>
              </a:rPr>
              <a:t>Physics World</a:t>
            </a:r>
          </a:p>
          <a:p>
            <a:endParaRPr lang="en-US" dirty="0"/>
          </a:p>
          <a:p>
            <a:r>
              <a:rPr lang="en-US" dirty="0" smtClean="0"/>
              <a:t>… consider </a:t>
            </a:r>
            <a:r>
              <a:rPr lang="en-US" dirty="0"/>
              <a:t>the impact of large scientific facilities – such as ground-based telescopes and </a:t>
            </a:r>
            <a:r>
              <a:rPr lang="en-US" dirty="0">
                <a:solidFill>
                  <a:srgbClr val="FF0000"/>
                </a:solidFill>
              </a:rPr>
              <a:t>particle accelerators</a:t>
            </a:r>
            <a:r>
              <a:rPr lang="en-US" dirty="0"/>
              <a:t>, which can often have considerable energy demands – but </a:t>
            </a:r>
            <a:r>
              <a:rPr lang="en-US" dirty="0">
                <a:solidFill>
                  <a:srgbClr val="FF0000"/>
                </a:solidFill>
              </a:rPr>
              <a:t>also the effects on an individual scale</a:t>
            </a:r>
            <a:r>
              <a:rPr lang="en-US" dirty="0"/>
              <a:t>. Marshall’s research shows that – in the field of </a:t>
            </a:r>
            <a:r>
              <a:rPr lang="en-US" dirty="0">
                <a:solidFill>
                  <a:srgbClr val="FF0000"/>
                </a:solidFill>
              </a:rPr>
              <a:t>astrophysics</a:t>
            </a:r>
            <a:r>
              <a:rPr lang="en-US" dirty="0"/>
              <a:t> alone – </a:t>
            </a:r>
            <a:r>
              <a:rPr lang="en-US" dirty="0">
                <a:solidFill>
                  <a:srgbClr val="FF0000"/>
                </a:solidFill>
              </a:rPr>
              <a:t>researchers themselves </a:t>
            </a:r>
            <a:r>
              <a:rPr lang="en-US" dirty="0"/>
              <a:t>average 23,000 air miles each year to attend meetings and visit observatories, and use around </a:t>
            </a:r>
            <a:r>
              <a:rPr lang="en-US" dirty="0">
                <a:solidFill>
                  <a:srgbClr val="FF0000"/>
                </a:solidFill>
              </a:rPr>
              <a:t>130 KWh of extra energy daily</a:t>
            </a:r>
            <a:r>
              <a:rPr lang="en-US" dirty="0"/>
              <a:t>, compared to the average US citizen.</a:t>
            </a:r>
          </a:p>
          <a:p>
            <a:endParaRPr lang="en-US" dirty="0" smtClean="0"/>
          </a:p>
          <a:p>
            <a:r>
              <a:rPr lang="en-US" dirty="0" smtClean="0"/>
              <a:t>Marshall </a:t>
            </a:r>
            <a:r>
              <a:rPr lang="en-US" dirty="0"/>
              <a:t>proposes </a:t>
            </a:r>
            <a:r>
              <a:rPr lang="en-US" dirty="0" smtClean="0"/>
              <a:t>… : future </a:t>
            </a:r>
            <a:r>
              <a:rPr lang="en-US" dirty="0"/>
              <a:t>experiments are built to be carbon neutral; </a:t>
            </a:r>
            <a:r>
              <a:rPr lang="en-US" dirty="0" smtClean="0"/>
              <a:t>…physicists </a:t>
            </a:r>
            <a:r>
              <a:rPr lang="en-US" dirty="0"/>
              <a:t>might opt to take part in overseas meetings through video conferencing, rather than flying there in person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The article comes just before the </a:t>
            </a:r>
            <a:r>
              <a:rPr lang="en-US" u="sng" dirty="0">
                <a:hlinkClick r:id="rId5"/>
              </a:rPr>
              <a:t>First Joint Workshop on Energy Management for Large Scale Research Infrastructures, which is being at held in Lund, Sweden on 13-14 this </a:t>
            </a:r>
            <a:r>
              <a:rPr lang="en-US" u="sng" dirty="0" smtClean="0">
                <a:hlinkClick r:id="rId5"/>
              </a:rPr>
              <a:t>month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30772" y="5894685"/>
            <a:ext cx="5225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CLIC will not escape </a:t>
            </a:r>
            <a:r>
              <a:rPr lang="en-US" sz="2400" i="1" dirty="0" err="1" smtClean="0"/>
              <a:t>agressive</a:t>
            </a:r>
            <a:r>
              <a:rPr lang="en-US" sz="2400" i="1" dirty="0" smtClean="0"/>
              <a:t> requests </a:t>
            </a:r>
            <a:endParaRPr lang="en-US" sz="2400" i="1" dirty="0"/>
          </a:p>
        </p:txBody>
      </p:sp>
      <p:sp>
        <p:nvSpPr>
          <p:cNvPr id="8" name="Curved Right Arrow 7"/>
          <p:cNvSpPr/>
          <p:nvPr/>
        </p:nvSpPr>
        <p:spPr>
          <a:xfrm rot="10800000">
            <a:off x="7462134" y="4313966"/>
            <a:ext cx="692687" cy="965657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84094" y="4397937"/>
            <a:ext cx="1478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They gave an </a:t>
            </a:r>
          </a:p>
          <a:p>
            <a:r>
              <a:rPr lang="en-US" i="1" dirty="0" err="1" smtClean="0">
                <a:solidFill>
                  <a:schemeClr val="accent2">
                    <a:lumMod val="50000"/>
                  </a:schemeClr>
                </a:solidFill>
              </a:rPr>
              <a:t>Exemple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 …</a:t>
            </a:r>
            <a:endParaRPr lang="en-US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706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Eolian</a:t>
            </a:r>
            <a:r>
              <a:rPr lang="en-US" dirty="0" smtClean="0"/>
              <a:t>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052365" cy="250797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CLIC 3 </a:t>
            </a:r>
            <a:r>
              <a:rPr lang="en-US" dirty="0" err="1" smtClean="0"/>
              <a:t>TeV</a:t>
            </a:r>
            <a:r>
              <a:rPr lang="en-US" dirty="0" smtClean="0"/>
              <a:t> 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nom</a:t>
            </a:r>
            <a:r>
              <a:rPr lang="en-US" dirty="0" smtClean="0"/>
              <a:t>=500 MW,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year</a:t>
            </a:r>
            <a:r>
              <a:rPr lang="en-US" dirty="0" smtClean="0"/>
              <a:t> = 2.3 </a:t>
            </a:r>
            <a:r>
              <a:rPr lang="en-US" dirty="0" err="1" smtClean="0"/>
              <a:t>TWh</a:t>
            </a:r>
            <a:endParaRPr lang="en-US" dirty="0" smtClean="0"/>
          </a:p>
          <a:p>
            <a:r>
              <a:rPr lang="en-US" dirty="0" smtClean="0"/>
              <a:t>Consider p = 5 MW </a:t>
            </a:r>
            <a:r>
              <a:rPr lang="en-US" dirty="0" err="1" smtClean="0"/>
              <a:t>eolian</a:t>
            </a:r>
            <a:r>
              <a:rPr lang="en-US" dirty="0" smtClean="0"/>
              <a:t> unit</a:t>
            </a:r>
          </a:p>
          <a:p>
            <a:pPr lvl="1"/>
            <a:r>
              <a:rPr lang="en-US" dirty="0" smtClean="0"/>
              <a:t>Average capacity factor c = 0.2</a:t>
            </a:r>
          </a:p>
          <a:p>
            <a:pPr lvl="1"/>
            <a:r>
              <a:rPr lang="en-US" dirty="0" err="1"/>
              <a:t>e</a:t>
            </a:r>
            <a:r>
              <a:rPr lang="en-US" baseline="-25000" dirty="0" err="1" smtClean="0"/>
              <a:t>year</a:t>
            </a:r>
            <a:r>
              <a:rPr lang="en-US" dirty="0" smtClean="0"/>
              <a:t> = 8760pc = 0.86e-2 </a:t>
            </a:r>
            <a:r>
              <a:rPr lang="en-US" dirty="0" err="1" smtClean="0"/>
              <a:t>TWh</a:t>
            </a: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N = </a:t>
            </a:r>
            <a:r>
              <a:rPr lang="en-US" dirty="0" err="1" smtClean="0">
                <a:solidFill>
                  <a:srgbClr val="0000FF"/>
                </a:solidFill>
              </a:rPr>
              <a:t>E</a:t>
            </a:r>
            <a:r>
              <a:rPr lang="en-US" baseline="-25000" dirty="0" err="1" smtClean="0">
                <a:solidFill>
                  <a:srgbClr val="0000FF"/>
                </a:solidFill>
              </a:rPr>
              <a:t>year</a:t>
            </a:r>
            <a:r>
              <a:rPr lang="en-US" dirty="0" smtClean="0">
                <a:solidFill>
                  <a:srgbClr val="0000FF"/>
                </a:solidFill>
              </a:rPr>
              <a:t>/</a:t>
            </a:r>
            <a:r>
              <a:rPr lang="en-US" dirty="0" err="1" smtClean="0">
                <a:solidFill>
                  <a:srgbClr val="0000FF"/>
                </a:solidFill>
              </a:rPr>
              <a:t>e</a:t>
            </a:r>
            <a:r>
              <a:rPr lang="en-US" baseline="-25000" dirty="0" err="1" smtClean="0">
                <a:solidFill>
                  <a:srgbClr val="0000FF"/>
                </a:solidFill>
              </a:rPr>
              <a:t>year</a:t>
            </a:r>
            <a:r>
              <a:rPr lang="en-US" baseline="-25000" dirty="0" smtClean="0">
                <a:solidFill>
                  <a:srgbClr val="0000FF"/>
                </a:solidFill>
              </a:rPr>
              <a:t> = </a:t>
            </a:r>
            <a:r>
              <a:rPr lang="en-US" dirty="0" smtClean="0">
                <a:solidFill>
                  <a:srgbClr val="0000FF"/>
                </a:solidFill>
              </a:rPr>
              <a:t>270 units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13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019800" y="2860291"/>
            <a:ext cx="2130287" cy="2130287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7067826" y="3920435"/>
            <a:ext cx="11044" cy="21645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75739" y="6084957"/>
            <a:ext cx="267252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2"/>
            <a:endCxn id="7" idx="6"/>
          </p:cNvCxnSpPr>
          <p:nvPr/>
        </p:nvCxnSpPr>
        <p:spPr>
          <a:xfrm>
            <a:off x="6019800" y="3925435"/>
            <a:ext cx="213028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775739" y="2860291"/>
            <a:ext cx="0" cy="32246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03304" y="4417391"/>
            <a:ext cx="720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180m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48380" y="3500888"/>
            <a:ext cx="772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120 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336260" y="4494335"/>
            <a:ext cx="27109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Around CERN ?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6" name="Arc 5"/>
          <p:cNvSpPr/>
          <p:nvPr/>
        </p:nvSpPr>
        <p:spPr>
          <a:xfrm>
            <a:off x="6052641" y="5488609"/>
            <a:ext cx="695739" cy="695739"/>
          </a:xfrm>
          <a:prstGeom prst="arc">
            <a:avLst>
              <a:gd name="adj1" fmla="val 8306845"/>
              <a:gd name="adj2" fmla="val 2661381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019800" y="5369942"/>
            <a:ext cx="72858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74727" y="5001810"/>
            <a:ext cx="65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993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03712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Photovolatic</a:t>
            </a:r>
            <a:r>
              <a:rPr lang="en-US" dirty="0" smtClean="0"/>
              <a:t> cells on top of the DB </a:t>
            </a:r>
            <a:r>
              <a:rPr lang="en-US" dirty="0" err="1" smtClean="0"/>
              <a:t>Linac</a:t>
            </a:r>
            <a:r>
              <a:rPr lang="en-US" dirty="0" smtClean="0"/>
              <a:t> building :</a:t>
            </a:r>
          </a:p>
          <a:p>
            <a:pPr lvl="1"/>
            <a:r>
              <a:rPr lang="en-US" dirty="0" smtClean="0"/>
              <a:t>Surface of </a:t>
            </a:r>
            <a:r>
              <a:rPr lang="en-US" dirty="0"/>
              <a:t>the roof :  S = L×W = </a:t>
            </a:r>
            <a:r>
              <a:rPr lang="en-US" dirty="0" smtClean="0"/>
              <a:t>2500 × </a:t>
            </a:r>
            <a:r>
              <a:rPr lang="en-US" dirty="0"/>
              <a:t>30 = 7.5 e4 </a:t>
            </a:r>
            <a:r>
              <a:rPr lang="en-US" dirty="0" smtClean="0"/>
              <a:t>m2</a:t>
            </a:r>
          </a:p>
          <a:p>
            <a:pPr lvl="1"/>
            <a:r>
              <a:rPr lang="en-US" dirty="0" err="1" smtClean="0"/>
              <a:t>P</a:t>
            </a:r>
            <a:r>
              <a:rPr lang="en-US" baseline="-25000" dirty="0" err="1" smtClean="0"/>
              <a:t>solar,max</a:t>
            </a:r>
            <a:r>
              <a:rPr lang="en-US" dirty="0" smtClean="0"/>
              <a:t>  ≈ 1KW/m</a:t>
            </a:r>
            <a:r>
              <a:rPr lang="en-US" baseline="30000" dirty="0" smtClean="0"/>
              <a:t>2</a:t>
            </a:r>
            <a:r>
              <a:rPr lang="en-US" dirty="0" smtClean="0"/>
              <a:t> at 12h00 in </a:t>
            </a:r>
            <a:r>
              <a:rPr lang="en-US" dirty="0" smtClean="0"/>
              <a:t>June</a:t>
            </a:r>
          </a:p>
          <a:p>
            <a:pPr lvl="1"/>
            <a:r>
              <a:rPr lang="en-US" dirty="0" err="1"/>
              <a:t>S</a:t>
            </a:r>
            <a:r>
              <a:rPr lang="en-US" dirty="0" err="1" smtClean="0"/>
              <a:t>×</a:t>
            </a:r>
            <a:r>
              <a:rPr lang="en-US" dirty="0" err="1"/>
              <a:t>P</a:t>
            </a:r>
            <a:r>
              <a:rPr lang="en-US" baseline="-25000" dirty="0" err="1"/>
              <a:t>solar,max</a:t>
            </a:r>
            <a:r>
              <a:rPr lang="en-US" dirty="0"/>
              <a:t> </a:t>
            </a:r>
            <a:r>
              <a:rPr lang="en-US" dirty="0" smtClean="0"/>
              <a:t>= 75 MW</a:t>
            </a:r>
            <a:endParaRPr lang="en-US" dirty="0" smtClean="0"/>
          </a:p>
          <a:p>
            <a:pPr lvl="1"/>
            <a:r>
              <a:rPr lang="en-US" dirty="0" smtClean="0"/>
              <a:t>Averaged over year &amp; </a:t>
            </a:r>
            <a:r>
              <a:rPr lang="en-US" dirty="0" err="1" smtClean="0"/>
              <a:t>wheater</a:t>
            </a:r>
            <a:r>
              <a:rPr lang="en-US" dirty="0" smtClean="0"/>
              <a:t> fluctuations:</a:t>
            </a:r>
          </a:p>
          <a:p>
            <a:pPr lvl="2"/>
            <a:r>
              <a:rPr lang="en-US" dirty="0" smtClean="0"/>
              <a:t>p  ≈ </a:t>
            </a:r>
            <a:r>
              <a:rPr lang="en-US" dirty="0" err="1"/>
              <a:t>P</a:t>
            </a:r>
            <a:r>
              <a:rPr lang="en-US" baseline="-25000" dirty="0" err="1"/>
              <a:t>solar,</a:t>
            </a:r>
            <a:r>
              <a:rPr lang="en-US" baseline="-25000" dirty="0" err="1" smtClean="0"/>
              <a:t>max</a:t>
            </a:r>
            <a:r>
              <a:rPr lang="en-US" dirty="0" smtClean="0"/>
              <a:t>/12</a:t>
            </a:r>
          </a:p>
          <a:p>
            <a:pPr lvl="1"/>
            <a:r>
              <a:rPr lang="en-US" dirty="0" smtClean="0"/>
              <a:t>Optimistic electric yield :  </a:t>
            </a:r>
            <a:r>
              <a:rPr lang="el-GR" dirty="0" smtClean="0"/>
              <a:t>η</a:t>
            </a:r>
            <a:r>
              <a:rPr lang="en-US" dirty="0" smtClean="0"/>
              <a:t> = 0.3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&lt;</a:t>
            </a:r>
            <a:r>
              <a:rPr lang="en-US" dirty="0" err="1" smtClean="0">
                <a:solidFill>
                  <a:srgbClr val="0000FF"/>
                </a:solidFill>
              </a:rPr>
              <a:t>P</a:t>
            </a:r>
            <a:r>
              <a:rPr lang="en-US" baseline="-25000" dirty="0" err="1" smtClean="0">
                <a:solidFill>
                  <a:srgbClr val="0000FF"/>
                </a:solidFill>
              </a:rPr>
              <a:t>electric,tot</a:t>
            </a:r>
            <a:r>
              <a:rPr lang="en-US" dirty="0" smtClean="0">
                <a:solidFill>
                  <a:srgbClr val="0000FF"/>
                </a:solidFill>
              </a:rPr>
              <a:t>&gt; = 0.3SP</a:t>
            </a:r>
            <a:r>
              <a:rPr lang="en-US" baseline="-25000" dirty="0" smtClean="0">
                <a:solidFill>
                  <a:srgbClr val="0000FF"/>
                </a:solidFill>
              </a:rPr>
              <a:t>solar</a:t>
            </a:r>
            <a:r>
              <a:rPr lang="en-US" baseline="-25000" dirty="0">
                <a:solidFill>
                  <a:srgbClr val="0000FF"/>
                </a:solidFill>
              </a:rPr>
              <a:t>,</a:t>
            </a:r>
            <a:r>
              <a:rPr lang="en-US" baseline="-25000" dirty="0" smtClean="0">
                <a:solidFill>
                  <a:srgbClr val="0000FF"/>
                </a:solidFill>
              </a:rPr>
              <a:t>max </a:t>
            </a:r>
            <a:r>
              <a:rPr lang="en-US" dirty="0" smtClean="0">
                <a:solidFill>
                  <a:srgbClr val="0000FF"/>
                </a:solidFill>
              </a:rPr>
              <a:t>/</a:t>
            </a:r>
            <a:r>
              <a:rPr lang="en-US" baseline="-25000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12 </a:t>
            </a:r>
            <a:r>
              <a:rPr lang="en-US" dirty="0" smtClean="0">
                <a:solidFill>
                  <a:srgbClr val="0000FF"/>
                </a:solidFill>
              </a:rPr>
              <a:t>≈ 2 MW</a:t>
            </a:r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sym typeface="Wingdings"/>
              </a:rPr>
              <a:t>  … Cosmetics …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551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further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3398"/>
            <a:ext cx="8229600" cy="230919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RF power already optimized</a:t>
            </a:r>
          </a:p>
          <a:p>
            <a:r>
              <a:rPr lang="en-US" dirty="0" smtClean="0"/>
              <a:t>Magnets :  going beyond 50% reduction ?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Reduce the </a:t>
            </a:r>
            <a:r>
              <a:rPr lang="en-US" dirty="0">
                <a:solidFill>
                  <a:srgbClr val="0000FF"/>
                </a:solidFill>
              </a:rPr>
              <a:t>ventilation power to </a:t>
            </a:r>
            <a:r>
              <a:rPr lang="en-US" dirty="0" smtClean="0">
                <a:solidFill>
                  <a:srgbClr val="0000FF"/>
                </a:solidFill>
              </a:rPr>
              <a:t>≈ 0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Reduce the water cooling</a:t>
            </a:r>
          </a:p>
          <a:p>
            <a:r>
              <a:rPr lang="en-US" dirty="0" smtClean="0"/>
              <a:t>Less magnets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833866"/>
              </p:ext>
            </p:extLst>
          </p:nvPr>
        </p:nvGraphicFramePr>
        <p:xfrm>
          <a:off x="1359445" y="3942617"/>
          <a:ext cx="6952807" cy="2123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86185"/>
                <a:gridCol w="1388874"/>
                <a:gridCol w="1388874"/>
                <a:gridCol w="1388874"/>
              </a:tblGrid>
              <a:tr h="398449">
                <a:tc>
                  <a:txBody>
                    <a:bodyPr/>
                    <a:lstStyle/>
                    <a:p>
                      <a:r>
                        <a:rPr lang="en-US" dirty="0" smtClean="0"/>
                        <a:t>Cool &amp; Vent power, nominal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.5 TEV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Chilled water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Air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TOTAL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58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67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93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577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Ventilation in tunnels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9567"/>
            <a:ext cx="2920448" cy="2831009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Scheme imposed by safety issues (smoke extraction)</a:t>
            </a:r>
          </a:p>
          <a:p>
            <a:r>
              <a:rPr lang="en-US" sz="2000" dirty="0" smtClean="0"/>
              <a:t>Very poor conductance </a:t>
            </a:r>
            <a:r>
              <a:rPr lang="en-US" sz="2000" dirty="0" smtClean="0">
                <a:sym typeface="Wingdings"/>
              </a:rPr>
              <a:t> high power</a:t>
            </a:r>
          </a:p>
          <a:p>
            <a:r>
              <a:rPr lang="en-US" sz="2000" dirty="0" smtClean="0">
                <a:sym typeface="Wingdings"/>
              </a:rPr>
              <a:t>Difficult to do better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with the present </a:t>
            </a:r>
            <a:r>
              <a:rPr lang="en-US" sz="2000" dirty="0" err="1" smtClean="0">
                <a:sym typeface="Wingdings"/>
              </a:rPr>
              <a:t>constaints</a:t>
            </a:r>
            <a:endParaRPr lang="en-US" sz="2000" dirty="0" smtClean="0">
              <a:sym typeface="Wingding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7648" y="2493081"/>
            <a:ext cx="5600700" cy="26670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832090" y="2308088"/>
            <a:ext cx="478845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36435" y="1938756"/>
            <a:ext cx="219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tunnel : 2500 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01125" y="5415681"/>
            <a:ext cx="507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CERN site :  Few surface points allowed – busy area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054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4989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A</a:t>
            </a:r>
            <a:r>
              <a:rPr lang="en-US" dirty="0" smtClean="0">
                <a:solidFill>
                  <a:srgbClr val="0000FF"/>
                </a:solidFill>
              </a:rPr>
              <a:t>nother location for CLIC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761" y="1705157"/>
            <a:ext cx="8229600" cy="248284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Flat, empty area</a:t>
            </a:r>
          </a:p>
          <a:p>
            <a:pPr lvl="1"/>
            <a:r>
              <a:rPr lang="en-US" dirty="0" smtClean="0"/>
              <a:t>Allows for any density of surface points</a:t>
            </a:r>
          </a:p>
          <a:p>
            <a:pPr lvl="1"/>
            <a:r>
              <a:rPr lang="en-US" dirty="0" smtClean="0"/>
              <a:t>May allow for natural ventilation</a:t>
            </a:r>
          </a:p>
          <a:p>
            <a:pPr lvl="1"/>
            <a:r>
              <a:rPr lang="en-US" dirty="0" smtClean="0"/>
              <a:t>Improve water distribution</a:t>
            </a:r>
          </a:p>
          <a:p>
            <a:pPr lvl="1"/>
            <a:r>
              <a:rPr lang="en-US" dirty="0" smtClean="0"/>
              <a:t>Rectifiers, electronics, </a:t>
            </a:r>
            <a:r>
              <a:rPr lang="en-US" dirty="0" err="1" smtClean="0"/>
              <a:t>etc</a:t>
            </a:r>
            <a:r>
              <a:rPr lang="en-US" dirty="0" smtClean="0"/>
              <a:t> :  on surface (cooling much more easy)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Windy and sunny</a:t>
            </a:r>
          </a:p>
          <a:p>
            <a:pPr lvl="1"/>
            <a:r>
              <a:rPr lang="en-US" dirty="0" smtClean="0"/>
              <a:t>Own clean energy production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Water nearby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Clic</a:t>
            </a:r>
            <a:r>
              <a:rPr lang="en-US" dirty="0" smtClean="0"/>
              <a:t> Power, BJ, </a:t>
            </a:r>
            <a:r>
              <a:rPr lang="en-US" dirty="0" err="1" smtClean="0"/>
              <a:t>proj</a:t>
            </a:r>
            <a:r>
              <a:rPr lang="en-US" dirty="0" smtClean="0"/>
              <a:t> meet </a:t>
            </a:r>
            <a:r>
              <a:rPr lang="en-US" dirty="0" err="1" smtClean="0"/>
              <a:t>oct</a:t>
            </a:r>
            <a:r>
              <a:rPr lang="en-US" dirty="0" smtClean="0"/>
              <a:t>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20761" y="4188006"/>
            <a:ext cx="8229600" cy="195230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mpty area - II</a:t>
            </a:r>
          </a:p>
          <a:p>
            <a:pPr lvl="1"/>
            <a:r>
              <a:rPr lang="en-US" dirty="0" smtClean="0"/>
              <a:t>May reconsider the main beam production</a:t>
            </a:r>
          </a:p>
          <a:p>
            <a:pPr lvl="1"/>
            <a:r>
              <a:rPr lang="en-US" dirty="0" smtClean="0"/>
              <a:t>One site at each main </a:t>
            </a:r>
            <a:r>
              <a:rPr lang="en-US" dirty="0" err="1" smtClean="0"/>
              <a:t>linac</a:t>
            </a:r>
            <a:r>
              <a:rPr lang="en-US" dirty="0" smtClean="0"/>
              <a:t> entry</a:t>
            </a:r>
          </a:p>
          <a:p>
            <a:pPr lvl="2"/>
            <a:r>
              <a:rPr lang="en-US" dirty="0" smtClean="0"/>
              <a:t>No surface loop (1.5 km)</a:t>
            </a:r>
          </a:p>
          <a:p>
            <a:pPr lvl="2"/>
            <a:r>
              <a:rPr lang="en-US" dirty="0" smtClean="0"/>
              <a:t>No turn-around (2 x 3 km of tunnels)</a:t>
            </a:r>
          </a:p>
          <a:p>
            <a:pPr lvl="2"/>
            <a:r>
              <a:rPr lang="en-US" dirty="0" smtClean="0"/>
              <a:t>Booster </a:t>
            </a:r>
            <a:r>
              <a:rPr lang="en-US" dirty="0" err="1" smtClean="0"/>
              <a:t>Linac</a:t>
            </a:r>
            <a:r>
              <a:rPr lang="en-US" dirty="0" smtClean="0"/>
              <a:t> still needed (or combined with ML)  ?</a:t>
            </a:r>
          </a:p>
          <a:p>
            <a:r>
              <a:rPr lang="en-US" dirty="0" smtClean="0"/>
              <a:t>Power economy  :   </a:t>
            </a:r>
            <a:r>
              <a:rPr lang="en-US" dirty="0" smtClean="0">
                <a:solidFill>
                  <a:srgbClr val="0000FF"/>
                </a:solidFill>
              </a:rPr>
              <a:t>CV  &amp;  beam lines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As well : cost reduction (less deep, more on surface, optimization of surface complex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00232" y="1043227"/>
            <a:ext cx="5628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(CLIC is claimed to be a world-wide project)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242409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116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‘Eco’-b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333" y="1600200"/>
            <a:ext cx="2491969" cy="2314907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magnet</a:t>
            </a:r>
            <a:r>
              <a:rPr lang="en-US" dirty="0" smtClean="0"/>
              <a:t> </a:t>
            </a:r>
            <a:r>
              <a:rPr lang="en-US" dirty="0"/>
              <a:t>➘50</a:t>
            </a:r>
            <a:r>
              <a:rPr lang="en-US" dirty="0" smtClean="0"/>
              <a:t>% like above</a:t>
            </a:r>
          </a:p>
          <a:p>
            <a:r>
              <a:rPr lang="en-US" dirty="0" smtClean="0"/>
              <a:t>P</a:t>
            </a:r>
            <a:r>
              <a:rPr lang="en-US" baseline="-25000" dirty="0" smtClean="0"/>
              <a:t>air</a:t>
            </a:r>
            <a:r>
              <a:rPr lang="en-US" dirty="0" smtClean="0"/>
              <a:t> = 0</a:t>
            </a:r>
          </a:p>
          <a:p>
            <a:r>
              <a:rPr lang="en-US" dirty="0" smtClean="0"/>
              <a:t>No change for water, no discount for MB loops</a:t>
            </a:r>
          </a:p>
          <a:p>
            <a:pPr>
              <a:buFont typeface="Wingdings" charset="0"/>
              <a:buChar char="à"/>
            </a:pPr>
            <a:r>
              <a:rPr lang="en-US" dirty="0" smtClean="0">
                <a:solidFill>
                  <a:srgbClr val="0000FF"/>
                </a:solidFill>
                <a:sym typeface="Wingdings"/>
              </a:rPr>
              <a:t>Still margin for 	improvement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717" y="913175"/>
            <a:ext cx="6393293" cy="48510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6744" y="5302579"/>
            <a:ext cx="192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 Starting point …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540332" y="579067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P/2 </a:t>
            </a:r>
            <a:r>
              <a:rPr lang="en-US" dirty="0" smtClean="0">
                <a:sym typeface="Wingdings"/>
              </a:rPr>
              <a:t> L/4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559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for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4935" y="4364523"/>
            <a:ext cx="7561183" cy="190175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Power become a critical item, like nm, </a:t>
            </a:r>
            <a:r>
              <a:rPr lang="en-US" dirty="0" err="1" smtClean="0"/>
              <a:t>fs</a:t>
            </a:r>
            <a:r>
              <a:rPr lang="en-US" dirty="0" smtClean="0"/>
              <a:t>, RF modules, cost …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Requires more collaboration with </a:t>
            </a:r>
            <a:r>
              <a:rPr lang="en-US" dirty="0" err="1" smtClean="0">
                <a:solidFill>
                  <a:srgbClr val="0000FF"/>
                </a:solidFill>
              </a:rPr>
              <a:t>Civil.Eng</a:t>
            </a:r>
            <a:r>
              <a:rPr lang="en-US" dirty="0" smtClean="0">
                <a:solidFill>
                  <a:srgbClr val="0000FF"/>
                </a:solidFill>
              </a:rPr>
              <a:t> and  CV 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F</a:t>
            </a:r>
            <a:r>
              <a:rPr lang="en-US" dirty="0" smtClean="0">
                <a:solidFill>
                  <a:srgbClr val="0000FF"/>
                </a:solidFill>
              </a:rPr>
              <a:t>reedom for the site allows for </a:t>
            </a:r>
          </a:p>
          <a:p>
            <a:pPr lvl="2"/>
            <a:r>
              <a:rPr lang="en-US" dirty="0"/>
              <a:t>O</a:t>
            </a:r>
            <a:r>
              <a:rPr lang="en-US" dirty="0" smtClean="0"/>
              <a:t>ption Eco-c</a:t>
            </a:r>
          </a:p>
          <a:p>
            <a:pPr lvl="2"/>
            <a:r>
              <a:rPr lang="en-US" dirty="0" smtClean="0"/>
              <a:t>Own clean energy production</a:t>
            </a:r>
          </a:p>
          <a:p>
            <a:pPr lvl="2"/>
            <a:r>
              <a:rPr lang="en-US" dirty="0" smtClean="0"/>
              <a:t>Cost reductions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19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349010"/>
              </p:ext>
            </p:extLst>
          </p:nvPr>
        </p:nvGraphicFramePr>
        <p:xfrm>
          <a:off x="495467" y="1796402"/>
          <a:ext cx="4495799" cy="184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24580"/>
                <a:gridCol w="957073"/>
                <a:gridCol w="957073"/>
                <a:gridCol w="957073"/>
              </a:tblGrid>
              <a:tr h="256377">
                <a:tc>
                  <a:txBody>
                    <a:bodyPr/>
                    <a:lstStyle/>
                    <a:p>
                      <a:r>
                        <a:rPr lang="en-US" dirty="0" smtClean="0"/>
                        <a:t>Power [MW]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.5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CDR nominal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270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360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580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Eco – a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Eco - 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Eco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- c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180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250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410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1595" y="2225209"/>
            <a:ext cx="300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Better magnets, </a:t>
            </a:r>
            <a:r>
              <a:rPr lang="en-US" dirty="0" err="1" smtClean="0"/>
              <a:t>bld</a:t>
            </a:r>
            <a:r>
              <a:rPr lang="en-US" dirty="0" smtClean="0"/>
              <a:t> insulation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079709" y="2594541"/>
            <a:ext cx="251886" cy="82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42487" y="2546671"/>
            <a:ext cx="1788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New, easier site 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16027" y="2895009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air</a:t>
            </a:r>
            <a:r>
              <a:rPr lang="en-US" dirty="0" smtClean="0"/>
              <a:t> = 0 , 50%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magnet</a:t>
            </a:r>
            <a:endParaRPr lang="en-US" baseline="-250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064731" y="3063359"/>
            <a:ext cx="2668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101686" y="3436175"/>
            <a:ext cx="2668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42487" y="3267825"/>
            <a:ext cx="3215619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air</a:t>
            </a:r>
            <a:r>
              <a:rPr lang="en-US" dirty="0" smtClean="0"/>
              <a:t> = 0 , 50 %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water</a:t>
            </a:r>
            <a:r>
              <a:rPr lang="en-US" dirty="0" smtClean="0"/>
              <a:t>  , 70%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magnet</a:t>
            </a:r>
            <a:endParaRPr lang="en-US" baseline="-25000" dirty="0" smtClean="0"/>
          </a:p>
          <a:p>
            <a:r>
              <a:rPr lang="en-US" dirty="0" smtClean="0"/>
              <a:t>Moving MB prod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861152" y="3698002"/>
            <a:ext cx="1104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: 1/3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95467" y="1417638"/>
            <a:ext cx="2591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Not 100% precise,  a bit rounded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164546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"/>
            <a:ext cx="9144000" cy="6830893"/>
          </a:xfrm>
          <a:prstGeom prst="rect">
            <a:avLst/>
          </a:prstGeom>
        </p:spPr>
      </p:pic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419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912" y="195258"/>
            <a:ext cx="4377100" cy="11430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Detailed power map</a:t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>nominal luminosity</a:t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>all data in MW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0977" y="2207888"/>
            <a:ext cx="3454468" cy="2320235"/>
          </a:xfrm>
        </p:spPr>
        <p:txBody>
          <a:bodyPr>
            <a:normAutofit/>
          </a:bodyPr>
          <a:lstStyle/>
          <a:p>
            <a:r>
              <a:rPr lang="en-US" sz="1400" dirty="0" smtClean="0"/>
              <a:t>RF – DB </a:t>
            </a:r>
            <a:r>
              <a:rPr lang="en-US" sz="1400" dirty="0" err="1" smtClean="0"/>
              <a:t>Linac</a:t>
            </a:r>
            <a:r>
              <a:rPr lang="en-US" sz="1400" dirty="0" smtClean="0"/>
              <a:t>, E. Jensen, R. Wegner, G.  </a:t>
            </a:r>
            <a:r>
              <a:rPr lang="en-US" sz="1400" dirty="0" err="1" smtClean="0"/>
              <a:t>McMonagle,D</a:t>
            </a:r>
            <a:r>
              <a:rPr lang="en-US" sz="1400" dirty="0" smtClean="0"/>
              <a:t>. </a:t>
            </a:r>
            <a:r>
              <a:rPr lang="en-US" sz="1400" dirty="0" err="1" smtClean="0"/>
              <a:t>Nisbet</a:t>
            </a:r>
            <a:r>
              <a:rPr lang="en-US" sz="1400" dirty="0" smtClean="0"/>
              <a:t>, </a:t>
            </a:r>
            <a:r>
              <a:rPr lang="en-US" sz="1400" dirty="0" err="1" smtClean="0"/>
              <a:t>S.Pittet</a:t>
            </a:r>
            <a:endParaRPr lang="en-US" sz="1400" dirty="0" smtClean="0"/>
          </a:p>
          <a:p>
            <a:r>
              <a:rPr lang="en-US" sz="1400" dirty="0" smtClean="0"/>
              <a:t>RF – Main </a:t>
            </a:r>
            <a:r>
              <a:rPr lang="en-US" sz="1400" dirty="0" err="1" smtClean="0"/>
              <a:t>Linac</a:t>
            </a:r>
            <a:r>
              <a:rPr lang="en-US" sz="1400" dirty="0" smtClean="0"/>
              <a:t>, A. </a:t>
            </a:r>
            <a:r>
              <a:rPr lang="en-US" sz="1400" dirty="0" err="1" smtClean="0"/>
              <a:t>Grudiev</a:t>
            </a:r>
            <a:r>
              <a:rPr lang="en-US" sz="1400" dirty="0" smtClean="0"/>
              <a:t>, G. </a:t>
            </a:r>
            <a:r>
              <a:rPr lang="en-US" sz="1400" dirty="0" err="1" smtClean="0"/>
              <a:t>Riddone</a:t>
            </a:r>
            <a:r>
              <a:rPr lang="en-US" sz="1400" dirty="0" smtClean="0"/>
              <a:t>, I. </a:t>
            </a:r>
            <a:r>
              <a:rPr lang="en-US" sz="1400" dirty="0" err="1" smtClean="0"/>
              <a:t>Syratchev</a:t>
            </a:r>
            <a:endParaRPr lang="en-US" sz="1400" dirty="0" smtClean="0"/>
          </a:p>
          <a:p>
            <a:r>
              <a:rPr lang="en-US" sz="1400" dirty="0" smtClean="0"/>
              <a:t>Magnet &amp; rectifiers, M. Modena, A. </a:t>
            </a:r>
            <a:r>
              <a:rPr lang="en-US" sz="1400" dirty="0" err="1" smtClean="0"/>
              <a:t>Vorozhtsov</a:t>
            </a:r>
            <a:r>
              <a:rPr lang="en-US" sz="1400" dirty="0" smtClean="0"/>
              <a:t>, D. </a:t>
            </a:r>
            <a:r>
              <a:rPr lang="en-US" sz="1400" dirty="0" err="1" smtClean="0"/>
              <a:t>Siemaszko</a:t>
            </a:r>
            <a:r>
              <a:rPr lang="en-US" sz="1400" dirty="0" smtClean="0"/>
              <a:t>, </a:t>
            </a:r>
            <a:r>
              <a:rPr lang="en-US" sz="1400" dirty="0" err="1" smtClean="0"/>
              <a:t>S.Pittet</a:t>
            </a:r>
            <a:endParaRPr lang="en-US" sz="1400" dirty="0" smtClean="0"/>
          </a:p>
          <a:p>
            <a:r>
              <a:rPr lang="en-US" sz="1400" dirty="0" smtClean="0"/>
              <a:t>Cooling and ventilation, M. </a:t>
            </a:r>
            <a:r>
              <a:rPr lang="en-US" sz="1400" dirty="0" err="1" smtClean="0"/>
              <a:t>Nonis</a:t>
            </a:r>
            <a:endParaRPr lang="en-US" sz="1400" dirty="0" smtClean="0"/>
          </a:p>
          <a:p>
            <a:r>
              <a:rPr lang="en-US" sz="1400" dirty="0" smtClean="0"/>
              <a:t>Many others on less power-demanding systems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548100"/>
              </p:ext>
            </p:extLst>
          </p:nvPr>
        </p:nvGraphicFramePr>
        <p:xfrm>
          <a:off x="306233" y="148388"/>
          <a:ext cx="3861167" cy="6383579"/>
        </p:xfrm>
        <a:graphic>
          <a:graphicData uri="http://schemas.openxmlformats.org/drawingml/2006/table">
            <a:tbl>
              <a:tblPr/>
              <a:tblGrid>
                <a:gridCol w="1886707"/>
                <a:gridCol w="643528"/>
                <a:gridCol w="658153"/>
                <a:gridCol w="672779"/>
              </a:tblGrid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E_CM [TeV]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 injectors magnets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 injectors RF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24.3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 PDR+DR magnets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 PDR+DR RF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17.6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 Transport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 Long Transport Line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 injectors Sol+Mag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 injectors RF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66.8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127.6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255.2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 FM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18.5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 transport to tunnel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 transport in tunnel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39.1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 Long Delay Line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TBM MB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TBM DB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Post Decel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10.6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BDS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Interaction area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Dump Line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Experiment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Instrum. Main tunnel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Instrum. other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 Main tunnel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 other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Cooling &amp; Ventilation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58.0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Network Losses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</a:t>
                      </a:r>
                    </a:p>
                  </a:txBody>
                  <a:tcPr marL="14625" marR="14625" marT="14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28.0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271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361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582</a:t>
                      </a:r>
                    </a:p>
                  </a:txBody>
                  <a:tcPr marL="14625" marR="14625" marT="14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40977" y="1550217"/>
            <a:ext cx="3139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Detailed and precise evaluation </a:t>
            </a:r>
          </a:p>
          <a:p>
            <a:r>
              <a:rPr lang="en-US" dirty="0" smtClean="0"/>
              <a:t>made for most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434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41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RF : from Drive Beam </a:t>
            </a:r>
            <a:r>
              <a:rPr lang="en-US" sz="2400" dirty="0" err="1" smtClean="0">
                <a:solidFill>
                  <a:srgbClr val="0000FF"/>
                </a:solidFill>
              </a:rPr>
              <a:t>Linac</a:t>
            </a:r>
            <a:r>
              <a:rPr lang="en-US" sz="2400" dirty="0" smtClean="0">
                <a:solidFill>
                  <a:srgbClr val="0000FF"/>
                </a:solidFill>
              </a:rPr>
              <a:t> to Main Beam - 3TeV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864" y="4830226"/>
            <a:ext cx="6268284" cy="1762955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smtClean="0"/>
              <a:t>Modulator yield : </a:t>
            </a:r>
            <a:r>
              <a:rPr lang="el-GR" sz="2400" dirty="0"/>
              <a:t>η</a:t>
            </a:r>
            <a:r>
              <a:rPr lang="en-US" sz="2400" dirty="0" smtClean="0"/>
              <a:t> = 0.89 : </a:t>
            </a:r>
            <a:r>
              <a:rPr lang="en-US" sz="2400" dirty="0" smtClean="0">
                <a:solidFill>
                  <a:srgbClr val="0000FF"/>
                </a:solidFill>
              </a:rPr>
              <a:t>quite challenging (see talk S. </a:t>
            </a:r>
            <a:r>
              <a:rPr lang="en-US" sz="2400" dirty="0" err="1" smtClean="0">
                <a:solidFill>
                  <a:srgbClr val="0000FF"/>
                </a:solidFill>
              </a:rPr>
              <a:t>Pittet</a:t>
            </a:r>
            <a:r>
              <a:rPr lang="en-US" sz="24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Klystron yield : </a:t>
            </a:r>
            <a:r>
              <a:rPr lang="el-GR" sz="2400" dirty="0" smtClean="0">
                <a:solidFill>
                  <a:srgbClr val="FF0000"/>
                </a:solidFill>
              </a:rPr>
              <a:t>η</a:t>
            </a:r>
            <a:r>
              <a:rPr lang="en-US" sz="2400" dirty="0" smtClean="0">
                <a:solidFill>
                  <a:srgbClr val="FF0000"/>
                </a:solidFill>
              </a:rPr>
              <a:t> = 0.70</a:t>
            </a:r>
            <a:r>
              <a:rPr lang="en-US" sz="2400" dirty="0" smtClean="0"/>
              <a:t> a bit beyond today’s standards</a:t>
            </a:r>
          </a:p>
          <a:p>
            <a:r>
              <a:rPr lang="en-US" sz="2400" dirty="0" smtClean="0"/>
              <a:t>PETS : nearly perfect transformer (</a:t>
            </a:r>
            <a:r>
              <a:rPr lang="el-GR" sz="2400" dirty="0" smtClean="0"/>
              <a:t>η</a:t>
            </a:r>
            <a:r>
              <a:rPr lang="en-US" sz="2400" dirty="0" smtClean="0"/>
              <a:t> = 0.98) , but 17% of drive beam power goes to dump</a:t>
            </a:r>
          </a:p>
          <a:p>
            <a:r>
              <a:rPr lang="en-US" sz="2400" dirty="0" smtClean="0"/>
              <a:t>Main </a:t>
            </a:r>
            <a:r>
              <a:rPr lang="en-US" sz="2400" dirty="0" err="1" smtClean="0"/>
              <a:t>Linac</a:t>
            </a:r>
            <a:r>
              <a:rPr lang="en-US" sz="2400" dirty="0" smtClean="0"/>
              <a:t> structure yield : </a:t>
            </a:r>
            <a:r>
              <a:rPr lang="en-US" sz="2400" dirty="0" err="1" smtClean="0"/>
              <a:t>compromize</a:t>
            </a:r>
            <a:r>
              <a:rPr lang="en-US" sz="2400" dirty="0" smtClean="0"/>
              <a:t> with total </a:t>
            </a:r>
            <a:r>
              <a:rPr lang="en-US" sz="2400" dirty="0" err="1" smtClean="0"/>
              <a:t>linac</a:t>
            </a:r>
            <a:r>
              <a:rPr lang="en-US" sz="2400" dirty="0" smtClean="0"/>
              <a:t> length and low-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 preservation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38" y="1336057"/>
            <a:ext cx="7773222" cy="34078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25124" y="1281033"/>
            <a:ext cx="2859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Auxiliaries not included here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(in particular CV)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8524" y="5068009"/>
            <a:ext cx="1561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 Keep with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136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337"/>
            <a:ext cx="8229600" cy="487359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Overall power efficiency map - 3 </a:t>
            </a:r>
            <a:r>
              <a:rPr lang="en-US" sz="2400" dirty="0" err="1" smtClean="0">
                <a:solidFill>
                  <a:srgbClr val="0000FF"/>
                </a:solidFill>
              </a:rPr>
              <a:t>TeV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9092" y="4730814"/>
            <a:ext cx="6321336" cy="162553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RF alone will not produce luminosity. Need in addition</a:t>
            </a:r>
          </a:p>
          <a:p>
            <a:pPr lvl="1"/>
            <a:r>
              <a:rPr lang="en-US" dirty="0" smtClean="0"/>
              <a:t>FM 1GHz</a:t>
            </a:r>
            <a:r>
              <a:rPr lang="en-US" dirty="0" smtClean="0">
                <a:sym typeface="Wingdings"/>
              </a:rPr>
              <a:t>12 GHz + transport</a:t>
            </a:r>
          </a:p>
          <a:p>
            <a:pPr lvl="1"/>
            <a:r>
              <a:rPr lang="en-US" dirty="0" smtClean="0">
                <a:sym typeface="Wingdings"/>
              </a:rPr>
              <a:t>MB production, BDS &amp; Experiment</a:t>
            </a:r>
          </a:p>
          <a:p>
            <a:pPr lvl="1"/>
            <a:r>
              <a:rPr lang="en-US" dirty="0" smtClean="0">
                <a:sym typeface="Wingdings"/>
              </a:rPr>
              <a:t>Auxiliaries are not marginal, see below</a:t>
            </a:r>
          </a:p>
          <a:p>
            <a:r>
              <a:rPr lang="en-US" dirty="0" smtClean="0">
                <a:sym typeface="Wingdings"/>
              </a:rPr>
              <a:t>Overall power efficiency is 5%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 indicator of relative value</a:t>
            </a:r>
          </a:p>
          <a:p>
            <a:r>
              <a:rPr lang="en-US" dirty="0" smtClean="0">
                <a:solidFill>
                  <a:srgbClr val="0000FF"/>
                </a:solidFill>
                <a:sym typeface="Wingdings"/>
              </a:rPr>
              <a:t>Luminosity/power is better estimator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457" y="981315"/>
            <a:ext cx="6566971" cy="360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885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4492" y="274638"/>
            <a:ext cx="7543616" cy="60767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Power by system at 3 CM-energies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5060311"/>
            <a:ext cx="8229600" cy="881966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CLIC is efficient at high CM energy (RF dominated : RF+ML 64% @ 3 </a:t>
            </a:r>
            <a:r>
              <a:rPr lang="en-US" dirty="0" err="1" smtClean="0"/>
              <a:t>TeV</a:t>
            </a:r>
            <a:r>
              <a:rPr lang="en-US" dirty="0" smtClean="0"/>
              <a:t>, 53% @ 1.5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</a:p>
          <a:p>
            <a:r>
              <a:rPr lang="en-US" dirty="0" smtClean="0"/>
              <a:t>Optimization effort was put on DB </a:t>
            </a:r>
            <a:r>
              <a:rPr lang="en-US" dirty="0" err="1" smtClean="0"/>
              <a:t>Linac</a:t>
            </a:r>
            <a:r>
              <a:rPr lang="en-US" dirty="0" smtClean="0"/>
              <a:t> up </a:t>
            </a:r>
            <a:r>
              <a:rPr lang="en-US" dirty="0"/>
              <a:t>t</a:t>
            </a:r>
            <a:r>
              <a:rPr lang="en-US" dirty="0" smtClean="0"/>
              <a:t>o now</a:t>
            </a:r>
          </a:p>
          <a:p>
            <a:r>
              <a:rPr lang="en-US" dirty="0" smtClean="0"/>
              <a:t>500 </a:t>
            </a:r>
            <a:r>
              <a:rPr lang="en-US" dirty="0" err="1" smtClean="0"/>
              <a:t>GeV</a:t>
            </a:r>
            <a:r>
              <a:rPr lang="en-US" dirty="0" smtClean="0"/>
              <a:t> : requires further optimization on all other systems (mostly MB production and </a:t>
            </a:r>
            <a:r>
              <a:rPr lang="en-US" dirty="0" err="1" smtClean="0"/>
              <a:t>BDS+Exp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7620" y="1275348"/>
            <a:ext cx="1855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 </a:t>
            </a:r>
            <a:r>
              <a:rPr lang="en-US" dirty="0" err="1" smtClean="0"/>
              <a:t>TeV</a:t>
            </a:r>
            <a:r>
              <a:rPr lang="en-US" dirty="0" smtClean="0"/>
              <a:t> , 271 MW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80326" y="1275348"/>
            <a:ext cx="1855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.5 </a:t>
            </a:r>
            <a:r>
              <a:rPr lang="en-US" dirty="0" err="1" smtClean="0"/>
              <a:t>TeV</a:t>
            </a:r>
            <a:r>
              <a:rPr lang="en-US" dirty="0" smtClean="0"/>
              <a:t> , 361 MW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43031" y="1275348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 err="1" smtClean="0"/>
              <a:t>TeV</a:t>
            </a:r>
            <a:r>
              <a:rPr lang="en-US" dirty="0" smtClean="0"/>
              <a:t> , 582 MW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40" y="1644680"/>
            <a:ext cx="2956835" cy="32475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245" y="1667569"/>
            <a:ext cx="2993571" cy="32246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8815" y="1645480"/>
            <a:ext cx="3004749" cy="331022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614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518" y="274638"/>
            <a:ext cx="5975989" cy="904745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Power by components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446" y="5238787"/>
            <a:ext cx="6736276" cy="860295"/>
          </a:xfrm>
        </p:spPr>
        <p:txBody>
          <a:bodyPr>
            <a:normAutofit fontScale="77500" lnSpcReduction="20000"/>
          </a:bodyPr>
          <a:lstStyle/>
          <a:p>
            <a:r>
              <a:rPr lang="en-US" sz="2300" dirty="0" smtClean="0"/>
              <a:t>Large contribution of cooling and ventilation at 500 </a:t>
            </a:r>
            <a:r>
              <a:rPr lang="en-US" sz="2300" dirty="0" err="1" smtClean="0"/>
              <a:t>GeV</a:t>
            </a:r>
            <a:endParaRPr lang="en-US" sz="2300" dirty="0" smtClean="0"/>
          </a:p>
          <a:p>
            <a:pPr lvl="1"/>
            <a:r>
              <a:rPr lang="en-US" sz="2300" dirty="0" smtClean="0"/>
              <a:t>Mostly related to the large size of the surface beam complex</a:t>
            </a:r>
          </a:p>
          <a:p>
            <a:pPr marL="457200" lvl="1" indent="0">
              <a:buNone/>
            </a:pPr>
            <a:r>
              <a:rPr lang="en-US" sz="2300" dirty="0"/>
              <a:t>	</a:t>
            </a:r>
            <a:r>
              <a:rPr lang="en-US" sz="2300" dirty="0" smtClean="0"/>
              <a:t> (20 km of beam line </a:t>
            </a:r>
            <a:r>
              <a:rPr lang="en-US" sz="2300" dirty="0" err="1" smtClean="0"/>
              <a:t>vs</a:t>
            </a:r>
            <a:r>
              <a:rPr lang="en-US" sz="2300" dirty="0" smtClean="0"/>
              <a:t> 10km for the 2 Main </a:t>
            </a:r>
            <a:r>
              <a:rPr lang="en-US" sz="2300" dirty="0" err="1" smtClean="0"/>
              <a:t>Linacs</a:t>
            </a:r>
            <a:r>
              <a:rPr lang="en-US" sz="2300" dirty="0"/>
              <a:t>)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32" y="1777979"/>
            <a:ext cx="2966956" cy="31984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3588" y="1766936"/>
            <a:ext cx="3019295" cy="3198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2618" y="1766936"/>
            <a:ext cx="2954130" cy="31984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3878" y="1352649"/>
            <a:ext cx="1855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 </a:t>
            </a:r>
            <a:r>
              <a:rPr lang="en-US" dirty="0" err="1" smtClean="0"/>
              <a:t>TeV</a:t>
            </a:r>
            <a:r>
              <a:rPr lang="en-US" dirty="0" smtClean="0"/>
              <a:t> , 271 MW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46584" y="1352649"/>
            <a:ext cx="1855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.5 </a:t>
            </a:r>
            <a:r>
              <a:rPr lang="en-US" dirty="0" err="1" smtClean="0"/>
              <a:t>TeV</a:t>
            </a:r>
            <a:r>
              <a:rPr lang="en-US" dirty="0" smtClean="0"/>
              <a:t> , 361 MW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09289" y="135264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 err="1" smtClean="0"/>
              <a:t>TeV</a:t>
            </a:r>
            <a:r>
              <a:rPr lang="en-US" dirty="0" smtClean="0"/>
              <a:t> , 582 MW</a:t>
            </a:r>
          </a:p>
        </p:txBody>
      </p:sp>
    </p:spTree>
    <p:extLst>
      <p:ext uri="{BB962C8B-B14F-4D97-AF65-F5344CB8AC3E}">
        <p14:creationId xmlns:p14="http://schemas.microsoft.com/office/powerpoint/2010/main" val="3744821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Total power consumption = f(E</a:t>
            </a:r>
            <a:r>
              <a:rPr lang="en-US" baseline="-25000" dirty="0" smtClean="0"/>
              <a:t>CM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7446" y="3955488"/>
            <a:ext cx="3347660" cy="1837259"/>
          </a:xfrm>
        </p:spPr>
        <p:txBody>
          <a:bodyPr>
            <a:noAutofit/>
          </a:bodyPr>
          <a:lstStyle/>
          <a:p>
            <a:r>
              <a:rPr lang="en-US" sz="1800" dirty="0" smtClean="0"/>
              <a:t>If physics </a:t>
            </a:r>
            <a:r>
              <a:rPr lang="en-US" sz="1800" dirty="0" err="1" smtClean="0"/>
              <a:t>favours</a:t>
            </a:r>
            <a:r>
              <a:rPr lang="en-US" sz="1800" dirty="0" smtClean="0"/>
              <a:t> E</a:t>
            </a:r>
            <a:r>
              <a:rPr lang="en-US" sz="1800" baseline="-25000" dirty="0" smtClean="0"/>
              <a:t>CM</a:t>
            </a:r>
            <a:r>
              <a:rPr lang="en-US" sz="1800" dirty="0" smtClean="0"/>
              <a:t>&gt;1.5 </a:t>
            </a:r>
            <a:r>
              <a:rPr lang="en-US" sz="1800" dirty="0" err="1" smtClean="0"/>
              <a:t>TeV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>
                <a:sym typeface="Wingdings"/>
              </a:rPr>
              <a:t>	 need to determine the 	threshold 12 DB </a:t>
            </a:r>
            <a:r>
              <a:rPr lang="en-US" sz="1800" dirty="0" err="1" smtClean="0">
                <a:sym typeface="Wingdings"/>
              </a:rPr>
              <a:t>linac</a:t>
            </a:r>
            <a:endParaRPr lang="en-US" sz="1800" dirty="0" smtClean="0">
              <a:sym typeface="Wingdings"/>
            </a:endParaRPr>
          </a:p>
          <a:p>
            <a:r>
              <a:rPr lang="en-US" sz="1800" dirty="0" smtClean="0">
                <a:sym typeface="Wingdings"/>
              </a:rPr>
              <a:t>Maybe, rework a specific optimized case in the 1.5 </a:t>
            </a:r>
            <a:r>
              <a:rPr lang="en-US" sz="1800" dirty="0" err="1" smtClean="0">
                <a:sym typeface="Wingdings"/>
              </a:rPr>
              <a:t>TeV</a:t>
            </a:r>
            <a:r>
              <a:rPr lang="en-US" sz="1800" smtClean="0">
                <a:sym typeface="Wingdings"/>
              </a:rPr>
              <a:t> range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35" y="1568191"/>
            <a:ext cx="5007111" cy="447260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520148"/>
              </p:ext>
            </p:extLst>
          </p:nvPr>
        </p:nvGraphicFramePr>
        <p:xfrm>
          <a:off x="5587446" y="1826944"/>
          <a:ext cx="3266643" cy="20116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51800"/>
                <a:gridCol w="1481757"/>
                <a:gridCol w="1033086"/>
              </a:tblGrid>
              <a:tr h="71295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 </a:t>
                      </a:r>
                      <a:r>
                        <a:rPr lang="en-US" baseline="-25000" dirty="0" smtClean="0"/>
                        <a:t>CM  </a:t>
                      </a:r>
                      <a:r>
                        <a:rPr lang="en-US" baseline="0" dirty="0" smtClean="0"/>
                        <a:t>[</a:t>
                      </a:r>
                      <a:r>
                        <a:rPr lang="en-US" baseline="0" dirty="0" err="1" smtClean="0"/>
                        <a:t>TeV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Luminosity 1%</a:t>
                      </a:r>
                    </a:p>
                    <a:p>
                      <a:pPr algn="ctr"/>
                      <a:r>
                        <a:rPr lang="en-US" dirty="0" smtClean="0"/>
                        <a:t> [cm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r>
                        <a:rPr lang="en-US" baseline="-25000" dirty="0" smtClean="0"/>
                        <a:t>MB</a:t>
                      </a:r>
                      <a:r>
                        <a:rPr lang="en-US" dirty="0" smtClean="0"/>
                        <a:t>/P</a:t>
                      </a:r>
                      <a:r>
                        <a:rPr lang="en-US" baseline="-25000" dirty="0" smtClean="0"/>
                        <a:t>TOT</a:t>
                      </a:r>
                      <a:endParaRPr lang="en-US" baseline="-25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1.40 × 10</a:t>
                      </a:r>
                      <a:r>
                        <a:rPr lang="en-US" baseline="30000" dirty="0" smtClean="0"/>
                        <a:t>34</a:t>
                      </a:r>
                      <a:endParaRPr lang="en-US" baseline="30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3.6%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1.45 × 10</a:t>
                      </a:r>
                      <a:r>
                        <a:rPr lang="en-US" baseline="30000" dirty="0" smtClean="0"/>
                        <a:t>34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3.9%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2.0 × 10</a:t>
                      </a:r>
                      <a:r>
                        <a:rPr lang="en-US" baseline="30000" dirty="0" smtClean="0"/>
                        <a:t>34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4.8%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8560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6770"/>
          </a:xfrm>
        </p:spPr>
        <p:txBody>
          <a:bodyPr/>
          <a:lstStyle/>
          <a:p>
            <a:r>
              <a:rPr lang="en-US" dirty="0" smtClean="0"/>
              <a:t>Mitigation of power budget -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4100"/>
            <a:ext cx="8229600" cy="251042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RF already optimized/optimistic/challenging (DB modulators and klystrons, Main </a:t>
            </a:r>
            <a:r>
              <a:rPr lang="en-US" dirty="0" err="1" smtClean="0"/>
              <a:t>Linac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Magnets :  may consider Permanent or Super-conducting/super-ferric </a:t>
            </a:r>
          </a:p>
          <a:p>
            <a:pPr lvl="1"/>
            <a:r>
              <a:rPr lang="en-US" dirty="0" smtClean="0"/>
              <a:t>But not everywhere (SR issues, too large fields, reduced field quality/</a:t>
            </a:r>
            <a:r>
              <a:rPr lang="en-US" dirty="0" err="1" smtClean="0"/>
              <a:t>tunability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Assume 50% power reduction</a:t>
            </a:r>
          </a:p>
          <a:p>
            <a:r>
              <a:rPr lang="en-US" dirty="0" smtClean="0"/>
              <a:t>Cooling &amp; ventilation</a:t>
            </a:r>
          </a:p>
          <a:p>
            <a:pPr lvl="1"/>
            <a:r>
              <a:rPr lang="en-US" dirty="0" smtClean="0"/>
              <a:t>Consider better buildings (air re-circulation, use heated cooling water for heating buildings, </a:t>
            </a:r>
            <a:r>
              <a:rPr lang="en-US" dirty="0" err="1" smtClean="0"/>
              <a:t>etc</a:t>
            </a:r>
            <a:r>
              <a:rPr lang="en-US" dirty="0" smtClean="0"/>
              <a:t>, …)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Expensive but may afford 30% reduction of ventilation power (60 MW at 3 </a:t>
            </a:r>
            <a:r>
              <a:rPr lang="en-US" dirty="0" err="1" smtClean="0">
                <a:solidFill>
                  <a:srgbClr val="0000FF"/>
                </a:solidFill>
              </a:rPr>
              <a:t>TeV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dirty="0" smtClean="0"/>
              <a:t>Main beam production ?  Detailed studies needed, keep as is.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Power, BJ, proj meet oct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3630-05CE-2C40-97EA-185FA4991814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25439" y="4571960"/>
            <a:ext cx="344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Cannot be ‘sold’ as is,</a:t>
            </a:r>
          </a:p>
          <a:p>
            <a:r>
              <a:rPr lang="el-GR" dirty="0">
                <a:solidFill>
                  <a:srgbClr val="0000FF"/>
                </a:solidFill>
              </a:rPr>
              <a:t>Δ</a:t>
            </a:r>
            <a:r>
              <a:rPr lang="en-US" dirty="0" smtClean="0">
                <a:solidFill>
                  <a:srgbClr val="0000FF"/>
                </a:solidFill>
              </a:rPr>
              <a:t>P must be balanced with </a:t>
            </a:r>
            <a:r>
              <a:rPr lang="el-GR" dirty="0" smtClean="0">
                <a:solidFill>
                  <a:srgbClr val="0000FF"/>
                </a:solidFill>
              </a:rPr>
              <a:t>Δ</a:t>
            </a:r>
            <a:r>
              <a:rPr lang="en-US" dirty="0" smtClean="0">
                <a:solidFill>
                  <a:srgbClr val="0000FF"/>
                </a:solidFill>
              </a:rPr>
              <a:t>Cost</a:t>
            </a:r>
          </a:p>
          <a:p>
            <a:r>
              <a:rPr lang="en-US" dirty="0" smtClean="0"/>
              <a:t>But incentive for further iterations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133973"/>
              </p:ext>
            </p:extLst>
          </p:nvPr>
        </p:nvGraphicFramePr>
        <p:xfrm>
          <a:off x="877270" y="3984700"/>
          <a:ext cx="4493859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9646"/>
                <a:gridCol w="985172"/>
                <a:gridCol w="1091998"/>
                <a:gridCol w="997043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 × </a:t>
                      </a:r>
                      <a:r>
                        <a:rPr lang="en-US" dirty="0" err="1" smtClean="0"/>
                        <a:t>P</a:t>
                      </a:r>
                      <a:r>
                        <a:rPr lang="en-US" baseline="-25000" dirty="0" err="1" smtClean="0"/>
                        <a:t>mag</a:t>
                      </a:r>
                      <a:endParaRPr lang="en-US" baseline="-25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0.3 × P</a:t>
                      </a:r>
                      <a:r>
                        <a:rPr lang="en-US" baseline="-25000" dirty="0" smtClean="0"/>
                        <a:t>CV-air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Δ</a:t>
                      </a:r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P-</a:t>
                      </a:r>
                      <a:r>
                        <a:rPr lang="el-GR" dirty="0" smtClean="0">
                          <a:solidFill>
                            <a:srgbClr val="0000FF"/>
                          </a:solidFill>
                        </a:rPr>
                        <a:t>Δ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232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310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502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947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1798</Words>
  <Application>Microsoft Macintosh PowerPoint</Application>
  <PresentationFormat>On-screen Show (4:3)</PresentationFormat>
  <Paragraphs>410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CLIC power consumption</vt:lpstr>
      <vt:lpstr>PowerPoint Presentation</vt:lpstr>
      <vt:lpstr>Detailed power map nominal luminosity all data in MW</vt:lpstr>
      <vt:lpstr>RF : from Drive Beam Linac to Main Beam - 3TeV</vt:lpstr>
      <vt:lpstr>Overall power efficiency map - 3 TeV</vt:lpstr>
      <vt:lpstr>Power by system at 3 CM-energies</vt:lpstr>
      <vt:lpstr>Power by components</vt:lpstr>
      <vt:lpstr>Total power consumption = f(ECM)</vt:lpstr>
      <vt:lpstr>Mitigation of power budget - I</vt:lpstr>
      <vt:lpstr>Energy consumption at 3 TeV</vt:lpstr>
      <vt:lpstr>Mitigation of power budget - II</vt:lpstr>
      <vt:lpstr>Producing part of our energy needs</vt:lpstr>
      <vt:lpstr>Eolian energy</vt:lpstr>
      <vt:lpstr>Solar energy</vt:lpstr>
      <vt:lpstr>Going further</vt:lpstr>
      <vt:lpstr>Ventilation in tunnels</vt:lpstr>
      <vt:lpstr>Another location for CLIC</vt:lpstr>
      <vt:lpstr>‘Eco’-b</vt:lpstr>
      <vt:lpstr>Summary for power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power consumption</dc:title>
  <dc:creator>Bernard Jeanneret</dc:creator>
  <cp:lastModifiedBy>Bernard Jeanneret</cp:lastModifiedBy>
  <cp:revision>85</cp:revision>
  <cp:lastPrinted>2011-10-20T10:52:22Z</cp:lastPrinted>
  <dcterms:created xsi:type="dcterms:W3CDTF">2011-09-12T12:11:49Z</dcterms:created>
  <dcterms:modified xsi:type="dcterms:W3CDTF">2011-10-21T12:50:04Z</dcterms:modified>
</cp:coreProperties>
</file>