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524" r:id="rId3"/>
    <p:sldId id="548" r:id="rId4"/>
    <p:sldId id="546" r:id="rId5"/>
    <p:sldId id="540" r:id="rId6"/>
    <p:sldId id="541" r:id="rId7"/>
    <p:sldId id="539" r:id="rId8"/>
    <p:sldId id="547" r:id="rId9"/>
    <p:sldId id="549" r:id="rId10"/>
    <p:sldId id="552" r:id="rId11"/>
    <p:sldId id="550" r:id="rId12"/>
    <p:sldId id="551" r:id="rId13"/>
    <p:sldId id="545" r:id="rId14"/>
    <p:sldId id="542" r:id="rId15"/>
    <p:sldId id="543" r:id="rId16"/>
    <p:sldId id="538" r:id="rId17"/>
    <p:sldId id="544" r:id="rId18"/>
    <p:sldId id="425" r:id="rId19"/>
    <p:sldId id="492" r:id="rId20"/>
    <p:sldId id="493" r:id="rId21"/>
    <p:sldId id="497" r:id="rId22"/>
    <p:sldId id="516" r:id="rId23"/>
    <p:sldId id="509" r:id="rId24"/>
    <p:sldId id="520" r:id="rId25"/>
    <p:sldId id="494" r:id="rId26"/>
    <p:sldId id="506" r:id="rId27"/>
    <p:sldId id="498" r:id="rId28"/>
    <p:sldId id="504" r:id="rId29"/>
    <p:sldId id="499" r:id="rId30"/>
    <p:sldId id="500" r:id="rId31"/>
    <p:sldId id="501" r:id="rId32"/>
    <p:sldId id="532" r:id="rId33"/>
    <p:sldId id="503" r:id="rId34"/>
    <p:sldId id="511" r:id="rId35"/>
    <p:sldId id="514" r:id="rId36"/>
    <p:sldId id="512" r:id="rId37"/>
    <p:sldId id="430" r:id="rId38"/>
    <p:sldId id="513" r:id="rId39"/>
    <p:sldId id="533" r:id="rId40"/>
    <p:sldId id="534" r:id="rId41"/>
    <p:sldId id="529" r:id="rId42"/>
    <p:sldId id="530" r:id="rId43"/>
    <p:sldId id="531" r:id="rId44"/>
    <p:sldId id="523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187E"/>
    <a:srgbClr val="00CC99"/>
    <a:srgbClr val="66FFCC"/>
    <a:srgbClr val="66CCFF"/>
    <a:srgbClr val="17375E"/>
    <a:srgbClr val="FF3300"/>
    <a:srgbClr val="F2DCDB"/>
    <a:srgbClr val="EBF1DE"/>
    <a:srgbClr val="DCE6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7C292E46-D69D-4646-B3BD-2D23997653B1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53BBE7C4-6A5D-4893-AB0E-02A1032E663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77161E-DF9D-4B00-AF64-D218F7FD6A7F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22F0C6-7BC2-4FF4-A905-36BAAD0F8A15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0925B554-69A4-4D09-B6F9-9A58DAD7FB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CBA912-6824-4DAC-87B0-5C4FFFC8AF12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CF35B8EF-05CE-4BEE-A145-51FC8EC990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B3569D80-E41E-4974-8D81-916EF9730F11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D2A78B-F24D-4E28-9AAE-845D4A2BF3A5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BFE3A4D2-810B-4C0D-B5A6-8E241B8257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80C4CC-65C2-4D31-8465-5E176A593853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FC95E05C-1C9D-4D24-BA9E-6DD25F8E39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7C0CCF-23F8-4321-A2EE-FED28D6E39FF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04DF6EC0-77D9-479A-AF18-4D45B20BEF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86304B-5B29-4617-B6F2-116F5F47FF26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51353B21-4E1B-4397-8AE5-A5D17B33F2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AE0630-CDCE-4985-84C9-58635AAF6FB1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A5FC4527-E811-4548-9AE7-991A1CB70C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C5E4A1-A05F-4E6D-8207-46B71A9C326A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1A5F8C47-DDD7-4ED4-83D1-028C3DF8E1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101727-32E7-46CD-A707-EC0B6DC0A442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eorgia" pitchFamily="18" charset="0"/>
              </a:defRPr>
            </a:lvl1pPr>
          </a:lstStyle>
          <a:p>
            <a:fld id="{CB724EFB-86BC-4269-B127-92370CF804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15938" y="635000"/>
            <a:ext cx="81232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05000"/>
            <a:ext cx="8229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898989"/>
                </a:solidFill>
                <a:latin typeface="Georgia" pitchFamily="18" charset="0"/>
              </a:defRPr>
            </a:lvl1pPr>
          </a:lstStyle>
          <a:p>
            <a:fld id="{5DFF5A06-72C8-486D-AE47-07067641B75B}" type="datetime1">
              <a:rPr lang="en-US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grpSp>
        <p:nvGrpSpPr>
          <p:cNvPr id="6" name="Group 46"/>
          <p:cNvGrpSpPr/>
          <p:nvPr/>
        </p:nvGrpSpPr>
        <p:grpSpPr>
          <a:xfrm rot="19860000">
            <a:off x="4491275" y="6624035"/>
            <a:ext cx="198322" cy="198322"/>
            <a:chOff x="6016801" y="4400771"/>
            <a:chExt cx="150020" cy="150020"/>
          </a:xfr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4-Point Star 17"/>
            <p:cNvSpPr/>
            <p:nvPr/>
          </p:nvSpPr>
          <p:spPr>
            <a:xfrm rot="2700000">
              <a:off x="6056611" y="4442122"/>
              <a:ext cx="71641" cy="71641"/>
            </a:xfrm>
            <a:prstGeom prst="star4">
              <a:avLst/>
            </a:prstGeom>
            <a:grpFill/>
            <a:ln w="19050">
              <a:solidFill>
                <a:srgbClr val="FF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4-Point Star 18"/>
            <p:cNvSpPr/>
            <p:nvPr/>
          </p:nvSpPr>
          <p:spPr>
            <a:xfrm>
              <a:off x="6016801" y="4400771"/>
              <a:ext cx="150020" cy="150020"/>
            </a:xfrm>
            <a:prstGeom prst="star4">
              <a:avLst/>
            </a:prstGeom>
            <a:grp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6" name="Date Placeholder 3"/>
          <p:cNvSpPr txBox="1">
            <a:spLocks/>
          </p:cNvSpPr>
          <p:nvPr/>
        </p:nvSpPr>
        <p:spPr>
          <a:xfrm>
            <a:off x="6030913" y="0"/>
            <a:ext cx="2496802" cy="457200"/>
          </a:xfrm>
          <a:prstGeom prst="rect">
            <a:avLst/>
          </a:prstGeom>
          <a:effectLst/>
        </p:spPr>
        <p:txBody>
          <a:bodyPr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n-ea"/>
              </a:rPr>
              <a:t>R. Corsini,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n-ea"/>
              </a:rPr>
              <a:t>CLIC Project Meeting, 21 October 2011</a:t>
            </a:r>
          </a:p>
        </p:txBody>
      </p:sp>
      <p:cxnSp>
        <p:nvCxnSpPr>
          <p:cNvPr id="24" name="Straight Connector 23"/>
          <p:cNvCxnSpPr>
            <a:cxnSpLocks noChangeShapeType="1"/>
          </p:cNvCxnSpPr>
          <p:nvPr/>
        </p:nvCxnSpPr>
        <p:spPr bwMode="auto">
          <a:xfrm flipH="1">
            <a:off x="155425" y="471488"/>
            <a:ext cx="8294839" cy="327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15" name="Picture 14" descr="CLIC-Logo-Color-72.png"/>
          <p:cNvPicPr>
            <a:picLocks noChangeAspect="1"/>
          </p:cNvPicPr>
          <p:nvPr/>
        </p:nvPicPr>
        <p:blipFill>
          <a:blip r:embed="rId13" cstate="print"/>
          <a:srcRect l="15208" t="13635" r="16617" b="15903"/>
          <a:stretch>
            <a:fillRect/>
          </a:stretch>
        </p:blipFill>
        <p:spPr bwMode="auto">
          <a:xfrm>
            <a:off x="8566150" y="49213"/>
            <a:ext cx="50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 rot="10800000">
            <a:off x="117475" y="6732588"/>
            <a:ext cx="4262438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5" name="Straight Connector 24"/>
          <p:cNvCxnSpPr>
            <a:cxnSpLocks noChangeShapeType="1"/>
          </p:cNvCxnSpPr>
          <p:nvPr/>
        </p:nvCxnSpPr>
        <p:spPr bwMode="auto">
          <a:xfrm rot="10800000">
            <a:off x="4764088" y="6732588"/>
            <a:ext cx="3956050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1" name="Date Placeholder 3"/>
          <p:cNvSpPr txBox="1">
            <a:spLocks/>
          </p:cNvSpPr>
          <p:nvPr userDrawn="1"/>
        </p:nvSpPr>
        <p:spPr>
          <a:xfrm>
            <a:off x="78615" y="164575"/>
            <a:ext cx="1075341" cy="307240"/>
          </a:xfrm>
          <a:prstGeom prst="rect">
            <a:avLst/>
          </a:prstGeom>
          <a:effectLst/>
        </p:spPr>
        <p:txBody>
          <a:bodyPr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187E"/>
                </a:solidFill>
                <a:latin typeface="+mn-lt"/>
                <a:ea typeface="+mn-ea"/>
              </a:rPr>
              <a:t>CTF3 Status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2400" kern="1200">
          <a:solidFill>
            <a:srgbClr val="C00000"/>
          </a:solidFill>
          <a:latin typeface="+mj-lt"/>
          <a:ea typeface="ＭＳ Ｐゴシック" charset="-128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ＭＳ Ｐゴシック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rgbClr val="000000"/>
          </a:solidFill>
          <a:latin typeface="+mn-lt"/>
          <a:ea typeface="ＭＳ Ｐゴシック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000000"/>
          </a:solidFill>
          <a:latin typeface="+mn-lt"/>
          <a:ea typeface="ＭＳ Ｐゴシック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000000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wmf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image" Target="../media/image67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3470" y="894270"/>
            <a:ext cx="4876800" cy="22907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CTF3 Status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1100" i="1" dirty="0" smtClean="0"/>
              <a:t>R. Corsini for the CTF3 Team</a:t>
            </a: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612E2670-A062-4E3B-AD72-8A294081043C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1</a:t>
            </a:fld>
            <a:endParaRPr lang="en-US" sz="100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00200" y="3581400"/>
            <a:ext cx="4530725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>
              <a:latin typeface="Georgia" pitchFamily="18" charset="0"/>
            </a:endParaRPr>
          </a:p>
          <a:p>
            <a:r>
              <a:rPr lang="en-US" sz="1400" b="1" dirty="0">
                <a:solidFill>
                  <a:srgbClr val="00187E"/>
                </a:solidFill>
                <a:latin typeface="Georgia" pitchFamily="18" charset="0"/>
              </a:rPr>
              <a:t>Talk Outline</a:t>
            </a:r>
            <a:r>
              <a:rPr lang="en-US" sz="1400" dirty="0">
                <a:latin typeface="Georgia" pitchFamily="18" charset="0"/>
              </a:rPr>
              <a:t>:</a:t>
            </a:r>
          </a:p>
          <a:p>
            <a:endParaRPr lang="en-US" sz="1400" dirty="0">
              <a:latin typeface="Georgia" pitchFamily="18" charset="0"/>
            </a:endParaRPr>
          </a:p>
          <a:p>
            <a:pPr marL="228600" indent="-228600">
              <a:buFont typeface="Georgia" pitchFamily="18" charset="0"/>
              <a:buAutoNum type="arabicPeriod"/>
            </a:pPr>
            <a:r>
              <a:rPr lang="en-US" sz="1400" dirty="0" smtClean="0">
                <a:latin typeface="Georgia" pitchFamily="18" charset="0"/>
              </a:rPr>
              <a:t>News since last Project Meeting</a:t>
            </a:r>
            <a:endParaRPr lang="en-US" sz="1400" dirty="0">
              <a:latin typeface="Georgia" pitchFamily="18" charset="0"/>
            </a:endParaRPr>
          </a:p>
          <a:p>
            <a:pPr marL="228600" indent="-228600">
              <a:buFont typeface="Georgia" pitchFamily="18" charset="0"/>
              <a:buAutoNum type="arabicPeriod"/>
            </a:pPr>
            <a:endParaRPr lang="en-US" sz="1400" dirty="0">
              <a:latin typeface="Georgia" pitchFamily="18" charset="0"/>
            </a:endParaRPr>
          </a:p>
          <a:p>
            <a:pPr marL="228600" indent="-228600">
              <a:buFont typeface="Georgia" pitchFamily="18" charset="0"/>
              <a:buAutoNum type="arabicPeriod"/>
            </a:pPr>
            <a:r>
              <a:rPr lang="en-US" sz="1400" dirty="0">
                <a:latin typeface="Georgia" pitchFamily="18" charset="0"/>
              </a:rPr>
              <a:t>Status of feasibility</a:t>
            </a:r>
            <a:r>
              <a:rPr lang="en-US" sz="1400" dirty="0" smtClean="0">
                <a:latin typeface="Georgia" pitchFamily="18" charset="0"/>
              </a:rPr>
              <a:t> benchmarks in CTF3</a:t>
            </a:r>
          </a:p>
          <a:p>
            <a:pPr marL="685800" lvl="3" indent="-228600">
              <a:buFont typeface="Arial" pitchFamily="34" charset="0"/>
              <a:buChar char="•"/>
            </a:pPr>
            <a:endParaRPr lang="en-US" sz="1200" dirty="0" smtClean="0">
              <a:latin typeface="Georgia" pitchFamily="18" charset="0"/>
            </a:endParaRPr>
          </a:p>
          <a:p>
            <a:pPr marL="685800" lvl="3" indent="-228600">
              <a:buFont typeface="Arial" pitchFamily="34" charset="0"/>
              <a:buChar char="•"/>
            </a:pPr>
            <a:r>
              <a:rPr lang="en-US" sz="1200" dirty="0" smtClean="0">
                <a:latin typeface="Georgia" pitchFamily="18" charset="0"/>
              </a:rPr>
              <a:t>Drive beam generation</a:t>
            </a:r>
          </a:p>
          <a:p>
            <a:pPr marL="685800" lvl="3" indent="-228600">
              <a:buFont typeface="Arial" pitchFamily="34" charset="0"/>
              <a:buChar char="•"/>
            </a:pPr>
            <a:r>
              <a:rPr lang="en-US" sz="1200" dirty="0" smtClean="0">
                <a:latin typeface="Georgia" pitchFamily="18" charset="0"/>
              </a:rPr>
              <a:t>PETS &amp; RF </a:t>
            </a:r>
            <a:r>
              <a:rPr lang="en-US" sz="1200" dirty="0">
                <a:latin typeface="Georgia" pitchFamily="18" charset="0"/>
              </a:rPr>
              <a:t>Structures</a:t>
            </a:r>
          </a:p>
          <a:p>
            <a:pPr marL="685800" lvl="3" indent="-228600">
              <a:buFont typeface="Arial" pitchFamily="34" charset="0"/>
              <a:buChar char="•"/>
            </a:pPr>
            <a:r>
              <a:rPr lang="en-US" sz="1200" dirty="0">
                <a:latin typeface="Georgia" pitchFamily="18" charset="0"/>
              </a:rPr>
              <a:t>Two-beam </a:t>
            </a:r>
            <a:r>
              <a:rPr lang="en-US" sz="1200" dirty="0" smtClean="0">
                <a:latin typeface="Georgia" pitchFamily="18" charset="0"/>
              </a:rPr>
              <a:t>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045" y="932675"/>
            <a:ext cx="4883992" cy="506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93095" y="0"/>
            <a:ext cx="6221610" cy="6528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TBL with 9 PETS tanks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32125" y="1470345"/>
            <a:ext cx="13441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u="sng" dirty="0" err="1" smtClean="0">
                <a:latin typeface="+mn-lt"/>
                <a:ea typeface="+mn-ea"/>
              </a:rPr>
              <a:t>Reidar</a:t>
            </a:r>
            <a:r>
              <a:rPr lang="en-US" sz="1200" i="1" u="sng" dirty="0" smtClean="0">
                <a:latin typeface="+mn-lt"/>
                <a:ea typeface="+mn-ea"/>
              </a:rPr>
              <a:t> </a:t>
            </a:r>
            <a:r>
              <a:rPr lang="en-US" sz="1200" i="1" u="sng" dirty="0" err="1" smtClean="0">
                <a:latin typeface="+mn-lt"/>
                <a:ea typeface="+mn-ea"/>
              </a:rPr>
              <a:t>Lillestol</a:t>
            </a:r>
            <a:endParaRPr lang="en-US" sz="1200" i="1" u="sng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855" y="1124700"/>
            <a:ext cx="4085450" cy="487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0405" y="1124700"/>
            <a:ext cx="4109335" cy="491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93095" y="0"/>
            <a:ext cx="6221610" cy="6528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TBTS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 first operation with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Petsonov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960460" y="1047890"/>
            <a:ext cx="960125" cy="307240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200" b="1" dirty="0" smtClean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rPr>
              <a:t>PETS On</a:t>
            </a:r>
            <a:endParaRPr lang="en-GB" sz="1200" b="1" dirty="0">
              <a:solidFill>
                <a:srgbClr val="17375E"/>
              </a:solidFill>
              <a:latin typeface="+mn-lt"/>
              <a:ea typeface="+mn-ea"/>
              <a:cs typeface="ＭＳ Ｐゴシック" charset="-128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492250" y="1047890"/>
            <a:ext cx="960125" cy="307240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200" b="1" dirty="0" smtClean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rPr>
              <a:t>PETS Off</a:t>
            </a:r>
            <a:endParaRPr lang="en-GB" sz="1200" b="1" dirty="0">
              <a:solidFill>
                <a:srgbClr val="17375E"/>
              </a:solidFill>
              <a:latin typeface="+mn-lt"/>
              <a:ea typeface="+mn-ea"/>
              <a:cs typeface="ＭＳ Ｐゴシック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6155755"/>
            <a:ext cx="280356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u="sng" dirty="0" smtClean="0">
                <a:latin typeface="+mn-lt"/>
                <a:ea typeface="+mn-ea"/>
              </a:rPr>
              <a:t>Igor Syratchev, Alexei </a:t>
            </a:r>
            <a:r>
              <a:rPr lang="en-US" sz="1200" i="1" u="sng" dirty="0" err="1" smtClean="0">
                <a:latin typeface="+mn-lt"/>
                <a:ea typeface="+mn-ea"/>
              </a:rPr>
              <a:t>Dubrowski</a:t>
            </a:r>
            <a:endParaRPr lang="en-US" sz="1200" i="1" u="sng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30" y="663840"/>
            <a:ext cx="5866765" cy="525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93095" y="0"/>
            <a:ext cx="6221610" cy="6528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TBTS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 first operation with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Petsonov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25" y="3774644"/>
            <a:ext cx="4761620" cy="2649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261820" y="702245"/>
            <a:ext cx="16130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u="sng" dirty="0" smtClean="0">
                <a:latin typeface="+mn-lt"/>
                <a:ea typeface="+mn-ea"/>
              </a:rPr>
              <a:t>Igor Syratchev, Alexei </a:t>
            </a:r>
            <a:r>
              <a:rPr lang="en-US" sz="1200" i="1" u="sng" dirty="0" err="1" smtClean="0">
                <a:latin typeface="+mn-lt"/>
                <a:ea typeface="+mn-ea"/>
              </a:rPr>
              <a:t>Dubrowski</a:t>
            </a:r>
            <a:endParaRPr lang="en-US" sz="1200" i="1" u="sng" dirty="0">
              <a:latin typeface="+mn-lt"/>
              <a:ea typeface="+mn-ea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032860" y="1969610"/>
            <a:ext cx="1766630" cy="499265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200" b="1" dirty="0" err="1" smtClean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rPr>
              <a:t>Petsonov</a:t>
            </a:r>
            <a:r>
              <a:rPr lang="en-GB" sz="1200" b="1" dirty="0" smtClean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rPr>
              <a:t>  used in </a:t>
            </a:r>
            <a:r>
              <a:rPr lang="en-GB" sz="1200" b="1" dirty="0" err="1" smtClean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rPr>
              <a:t>recirculating</a:t>
            </a:r>
            <a:r>
              <a:rPr lang="en-GB" sz="1200" b="1" dirty="0" smtClean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rPr>
              <a:t> mode</a:t>
            </a:r>
            <a:endParaRPr lang="en-GB" sz="1200" b="1" dirty="0">
              <a:solidFill>
                <a:srgbClr val="17375E"/>
              </a:solidFill>
              <a:latin typeface="+mn-lt"/>
              <a:ea typeface="+mn-ea"/>
              <a:cs typeface="ＭＳ Ｐゴシック" charset="-128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914705" y="3621025"/>
            <a:ext cx="1344176" cy="499265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200" b="1" dirty="0" smtClean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rPr>
              <a:t>Conditioning - vacuum</a:t>
            </a:r>
            <a:endParaRPr lang="en-GB" sz="1200" b="1" dirty="0">
              <a:solidFill>
                <a:srgbClr val="17375E"/>
              </a:solidFill>
              <a:latin typeface="+mn-lt"/>
              <a:ea typeface="+mn-ea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00335" y="0"/>
            <a:ext cx="5722345" cy="4608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Program for the rest of the year -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 II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856359"/>
            <a:ext cx="8147325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endParaRPr lang="en-US" sz="1400" dirty="0">
              <a:latin typeface="+mn-lt"/>
            </a:endParaRP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400" dirty="0">
                <a:latin typeface="+mn-lt"/>
              </a:rPr>
              <a:t> Beam stability measurements at 3 GHz and 1.5 </a:t>
            </a:r>
            <a:r>
              <a:rPr lang="en-US" sz="1400" dirty="0" smtClean="0">
                <a:latin typeface="+mn-lt"/>
              </a:rPr>
              <a:t>GHz	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Zapf Dingbats"/>
                <a:sym typeface="Wingdings"/>
              </a:rPr>
              <a:t>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Zapf Dingbats"/>
              <a:sym typeface="Wingdings"/>
            </a:endParaRP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solidFill>
                  <a:srgbClr val="008000"/>
                </a:solidFill>
                <a:latin typeface="+mn-lt"/>
                <a:sym typeface="Wingdings"/>
              </a:rPr>
              <a:t>Several improvements in “slow” feed-backs, some more under way</a:t>
            </a: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solidFill>
                  <a:srgbClr val="C00000"/>
                </a:solidFill>
                <a:latin typeface="+mn-lt"/>
                <a:sym typeface="Wingdings"/>
              </a:rPr>
              <a:t>Still miss factor 8</a:t>
            </a:r>
            <a:r>
              <a:rPr lang="en-US" sz="1400" dirty="0">
                <a:latin typeface="+mn-lt"/>
              </a:rPr>
              <a:t/>
            </a:r>
            <a:br>
              <a:rPr lang="en-US" sz="1400" dirty="0">
                <a:latin typeface="+mn-lt"/>
              </a:rPr>
            </a:br>
            <a:endParaRPr lang="en-US" sz="1400" dirty="0" smtClean="0">
              <a:latin typeface="+mn-lt"/>
            </a:endParaRP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endParaRPr lang="en-US" sz="1400" dirty="0">
              <a:latin typeface="+mn-lt"/>
            </a:endParaRP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Emittance</a:t>
            </a:r>
            <a:r>
              <a:rPr lang="en-US" sz="1400" dirty="0">
                <a:latin typeface="+mn-lt"/>
              </a:rPr>
              <a:t> and bunch length </a:t>
            </a:r>
            <a:r>
              <a:rPr lang="en-US" sz="1400" dirty="0" smtClean="0">
                <a:latin typeface="+mn-lt"/>
              </a:rPr>
              <a:t>control	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Zapf Dingbats"/>
                <a:sym typeface="Wingdings"/>
              </a:rPr>
              <a:t>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Zapf Dingbats"/>
              <a:sym typeface="Wingdings"/>
            </a:endParaRPr>
          </a:p>
          <a:p>
            <a:pPr marL="714375" lvl="1" indent="-257175">
              <a:spcAft>
                <a:spcPts val="0"/>
              </a:spcAft>
              <a:buFont typeface="Arial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solidFill>
                  <a:srgbClr val="008000"/>
                </a:solidFill>
                <a:latin typeface="+mn-lt"/>
              </a:rPr>
              <a:t>Will profit from optics/operational improvements</a:t>
            </a:r>
            <a:r>
              <a:rPr lang="en-US" sz="1200" dirty="0" smtClean="0">
                <a:latin typeface="+mn-lt"/>
              </a:rPr>
              <a:t>, </a:t>
            </a:r>
            <a:r>
              <a:rPr lang="en-US" sz="1200" dirty="0" smtClean="0">
                <a:solidFill>
                  <a:srgbClr val="C00000"/>
                </a:solidFill>
                <a:latin typeface="+mn-lt"/>
              </a:rPr>
              <a:t>measurements  still to be performed (December?) 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endParaRPr lang="en-US" sz="1400" dirty="0" smtClean="0">
              <a:latin typeface="+mn-lt"/>
            </a:endParaRPr>
          </a:p>
          <a:p>
            <a:pPr marL="714375" lvl="1" indent="-257175">
              <a:spcAft>
                <a:spcPts val="0"/>
              </a:spcAft>
              <a:buFont typeface="Arial"/>
              <a:buChar char="•"/>
              <a:tabLst>
                <a:tab pos="4687888" algn="l"/>
                <a:tab pos="5145088" algn="l"/>
              </a:tabLst>
              <a:defRPr/>
            </a:pPr>
            <a:endParaRPr lang="en-US" sz="1400" dirty="0">
              <a:latin typeface="+mn-lt"/>
            </a:endParaRP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400" dirty="0">
                <a:latin typeface="+mn-lt"/>
              </a:rPr>
              <a:t> Breakdown kick </a:t>
            </a:r>
            <a:r>
              <a:rPr lang="en-US" sz="1400" dirty="0" smtClean="0">
                <a:latin typeface="+mn-lt"/>
              </a:rPr>
              <a:t>measurements	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Zapf Dingbats"/>
                <a:sym typeface="Wingdings"/>
              </a:rPr>
              <a:t>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Zapf Dingbats"/>
              <a:sym typeface="Wingdings"/>
            </a:endParaRPr>
          </a:p>
          <a:p>
            <a:pPr marL="714375" lvl="1" indent="-2571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latin typeface="+mn-lt"/>
                <a:sym typeface="Wingdings"/>
              </a:rPr>
              <a:t>Preliminary results based on screen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/>
              </a:rPr>
              <a:t>, </a:t>
            </a:r>
            <a:r>
              <a:rPr lang="en-US" sz="1200" dirty="0" smtClean="0">
                <a:solidFill>
                  <a:srgbClr val="C00000"/>
                </a:solidFill>
                <a:latin typeface="+mn-lt"/>
                <a:sym typeface="Wingdings"/>
              </a:rPr>
              <a:t>BPM upgrade needed (measurements in December – continued in 2012)</a:t>
            </a:r>
            <a:r>
              <a:rPr lang="en-US" sz="1200" dirty="0" smtClean="0">
                <a:latin typeface="+mn-lt"/>
              </a:rPr>
              <a:t/>
            </a:r>
            <a:br>
              <a:rPr lang="en-US" sz="1200" dirty="0" smtClean="0">
                <a:latin typeface="+mn-lt"/>
              </a:rPr>
            </a:br>
            <a:endParaRPr lang="en-US" sz="1200" dirty="0" smtClean="0">
              <a:latin typeface="+mn-lt"/>
            </a:endParaRPr>
          </a:p>
          <a:p>
            <a:pPr marL="714375" lvl="1" indent="-2571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endParaRPr lang="en-US" sz="1200" dirty="0">
              <a:latin typeface="+mn-lt"/>
            </a:endParaRP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400" dirty="0">
                <a:latin typeface="+mn-lt"/>
              </a:rPr>
              <a:t> Beam loading compensation for main </a:t>
            </a:r>
            <a:r>
              <a:rPr lang="en-US" sz="1400" dirty="0" smtClean="0">
                <a:latin typeface="+mn-lt"/>
              </a:rPr>
              <a:t>beam	</a:t>
            </a:r>
            <a:r>
              <a:rPr lang="en-US" sz="1400" dirty="0" smtClean="0">
                <a:solidFill>
                  <a:srgbClr val="C00000"/>
                </a:solidFill>
                <a:latin typeface="Zapf Dingbats"/>
                <a:sym typeface="Wingdings"/>
              </a:rPr>
              <a:t></a:t>
            </a:r>
            <a:r>
              <a:rPr lang="en-US" sz="1400" dirty="0" smtClean="0">
                <a:latin typeface="+mn-lt"/>
              </a:rPr>
              <a:t>	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endParaRPr lang="en-US" sz="1400" dirty="0" smtClean="0">
              <a:latin typeface="+mn-lt"/>
            </a:endParaRPr>
          </a:p>
          <a:p>
            <a:pPr marL="744538" lvl="1" indent="-287338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400" dirty="0" smtClean="0">
                <a:latin typeface="+mn-lt"/>
              </a:rPr>
              <a:t>First tests, </a:t>
            </a:r>
            <a:r>
              <a:rPr lang="en-US" sz="1400" dirty="0" smtClean="0">
                <a:solidFill>
                  <a:srgbClr val="C00000"/>
                </a:solidFill>
                <a:latin typeface="+mn-lt"/>
              </a:rPr>
              <a:t>need good set-up before real tests</a:t>
            </a:r>
            <a:endParaRPr lang="en-US" sz="1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 rot="16200000">
            <a:off x="129382" y="2113756"/>
            <a:ext cx="900112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108000" tIns="63000" rIns="108000" bIns="63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[MW]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7920038" cy="324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 rot="16200000">
            <a:off x="142081" y="3585369"/>
            <a:ext cx="900113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108000" tIns="63000" rIns="108000" bIns="630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[</a:t>
            </a:r>
            <a:r>
              <a:rPr lang="en-GB" dirty="0" err="1">
                <a:solidFill>
                  <a:srgbClr val="000000"/>
                </a:solidFill>
                <a:ea typeface="DejaVu LGC Sans" charset="0"/>
                <a:cs typeface="DejaVu LGC Sans" charset="0"/>
              </a:rPr>
              <a:t>arb</a:t>
            </a:r>
            <a:r>
              <a:rPr lang="en-GB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]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93095" y="0"/>
            <a:ext cx="6221610" cy="6528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Feed-backs,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 stability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724150" y="1239915"/>
            <a:ext cx="1766630" cy="499265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200" b="1" dirty="0" smtClean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rPr>
              <a:t>RF power feedback, MKS 13</a:t>
            </a:r>
            <a:endParaRPr lang="en-GB" sz="1200" b="1" dirty="0">
              <a:solidFill>
                <a:srgbClr val="17375E"/>
              </a:solidFill>
              <a:latin typeface="+mn-lt"/>
              <a:ea typeface="+mn-ea"/>
              <a:cs typeface="ＭＳ Ｐゴシック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75565" y="5118820"/>
            <a:ext cx="13825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u="sng" dirty="0" err="1" smtClean="0">
                <a:latin typeface="+mn-lt"/>
                <a:ea typeface="+mn-ea"/>
              </a:rPr>
              <a:t>Tobia</a:t>
            </a:r>
            <a:r>
              <a:rPr lang="en-US" sz="1200" i="1" u="sng" dirty="0" smtClean="0">
                <a:latin typeface="+mn-lt"/>
                <a:ea typeface="+mn-ea"/>
              </a:rPr>
              <a:t> Persson, Piotr Skowronski</a:t>
            </a:r>
            <a:endParaRPr lang="en-US" sz="1200" i="1" u="sng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76400"/>
            <a:ext cx="6713538" cy="3959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93095" y="0"/>
            <a:ext cx="6221610" cy="6528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Feed-backs,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 stability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724150" y="1239915"/>
            <a:ext cx="1766630" cy="499265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200" b="1" dirty="0" smtClean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rPr>
              <a:t>RF power feedback, effect on beam</a:t>
            </a:r>
            <a:endParaRPr lang="en-GB" sz="1200" b="1" dirty="0">
              <a:solidFill>
                <a:srgbClr val="17375E"/>
              </a:solidFill>
              <a:latin typeface="+mn-lt"/>
              <a:ea typeface="+mn-ea"/>
              <a:cs typeface="ＭＳ Ｐゴシック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98755" y="5618085"/>
            <a:ext cx="13825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u="sng" dirty="0" err="1" smtClean="0">
                <a:latin typeface="+mn-lt"/>
                <a:ea typeface="+mn-ea"/>
              </a:rPr>
              <a:t>Tobia</a:t>
            </a:r>
            <a:r>
              <a:rPr lang="en-US" sz="1200" i="1" u="sng" dirty="0" smtClean="0">
                <a:latin typeface="+mn-lt"/>
                <a:ea typeface="+mn-ea"/>
              </a:rPr>
              <a:t> Persson, Piotr Skowronski</a:t>
            </a:r>
            <a:endParaRPr lang="en-US" sz="1200" i="1" u="sng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4385" y="894270"/>
            <a:ext cx="2803565" cy="51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7950" y="894270"/>
            <a:ext cx="2688350" cy="5184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260350" y="6155755"/>
            <a:ext cx="16898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u="sng" dirty="0" err="1" smtClean="0">
                <a:latin typeface="+mn-lt"/>
                <a:ea typeface="+mn-ea"/>
              </a:rPr>
              <a:t>Reidar</a:t>
            </a:r>
            <a:r>
              <a:rPr lang="en-US" sz="1200" i="1" u="sng" dirty="0" smtClean="0">
                <a:latin typeface="+mn-lt"/>
                <a:ea typeface="+mn-ea"/>
              </a:rPr>
              <a:t> </a:t>
            </a:r>
            <a:r>
              <a:rPr lang="en-US" sz="1200" i="1" u="sng" dirty="0" err="1" smtClean="0">
                <a:latin typeface="+mn-lt"/>
                <a:ea typeface="+mn-ea"/>
              </a:rPr>
              <a:t>Lillestol</a:t>
            </a:r>
            <a:endParaRPr lang="en-US" sz="1200" i="1" u="sng" dirty="0">
              <a:latin typeface="+mn-lt"/>
              <a:ea typeface="+mn-ea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93095" y="0"/>
            <a:ext cx="6221610" cy="6528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err="1" smtClean="0">
                <a:solidFill>
                  <a:srgbClr val="17375E"/>
                </a:solidFill>
                <a:latin typeface="+mj-lt"/>
                <a:cs typeface="+mj-cs"/>
              </a:rPr>
              <a:t>Emittance</a:t>
            </a:r>
            <a:r>
              <a:rPr lang="en-US" sz="2400" dirty="0" smtClean="0">
                <a:solidFill>
                  <a:srgbClr val="17375E"/>
                </a:solidFill>
                <a:latin typeface="+mj-lt"/>
                <a:cs typeface="+mj-cs"/>
              </a:rPr>
              <a:t> at TBL entry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6050" y="3313785"/>
            <a:ext cx="3559265" cy="246520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475" y="3467405"/>
            <a:ext cx="3337469" cy="231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335" y="787766"/>
            <a:ext cx="3028740" cy="22935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78504" y="701185"/>
            <a:ext cx="3130495" cy="23706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762556" y="5733300"/>
            <a:ext cx="192025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>
              <a:lnSpc>
                <a:spcPct val="101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US" sz="1200" dirty="0">
                <a:solidFill>
                  <a:srgbClr val="000000"/>
                </a:solidFill>
                <a:latin typeface="Bitstream Charter" pitchFamily="16" charset="0"/>
              </a:rPr>
              <a:t>kick angle = 400 </a:t>
            </a:r>
            <a:r>
              <a:rPr lang="en-US" sz="1200" dirty="0">
                <a:solidFill>
                  <a:srgbClr val="000000"/>
                </a:solidFill>
                <a:ea typeface="Arial" charset="0"/>
                <a:cs typeface="Arial" charset="0"/>
              </a:rPr>
              <a:t>µ</a:t>
            </a:r>
            <a:r>
              <a:rPr lang="en-US" sz="1200" dirty="0" err="1">
                <a:solidFill>
                  <a:srgbClr val="000000"/>
                </a:solidFill>
                <a:latin typeface="Bitstream Charter" pitchFamily="16" charset="0"/>
              </a:rPr>
              <a:t>rad</a:t>
            </a:r>
            <a:endParaRPr lang="en-US" sz="1200" dirty="0">
              <a:solidFill>
                <a:srgbClr val="000000"/>
              </a:solidFill>
              <a:latin typeface="Bitstream Charter" pitchFamily="16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422791" y="5733300"/>
            <a:ext cx="207387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>
              <a:lnSpc>
                <a:spcPct val="101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en-US" sz="1200" dirty="0">
                <a:solidFill>
                  <a:srgbClr val="000000"/>
                </a:solidFill>
                <a:latin typeface="Bitstream Charter" pitchFamily="16" charset="0"/>
              </a:rPr>
              <a:t>kick angle = 340 </a:t>
            </a:r>
            <a:r>
              <a:rPr lang="en-US" sz="1200" dirty="0">
                <a:solidFill>
                  <a:srgbClr val="000000"/>
                </a:solidFill>
                <a:ea typeface="Arial" charset="0"/>
                <a:cs typeface="Arial" charset="0"/>
              </a:rPr>
              <a:t>µ</a:t>
            </a:r>
            <a:r>
              <a:rPr lang="en-US" sz="1200" dirty="0" err="1">
                <a:solidFill>
                  <a:srgbClr val="000000"/>
                </a:solidFill>
                <a:latin typeface="Bitstream Charter" pitchFamily="16" charset="0"/>
              </a:rPr>
              <a:t>rad</a:t>
            </a:r>
            <a:endParaRPr lang="en-US" sz="1200" dirty="0">
              <a:solidFill>
                <a:srgbClr val="000000"/>
              </a:solidFill>
              <a:latin typeface="Bitstream Charter" pitchFamily="16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00012" y="2965450"/>
            <a:ext cx="8585200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 algn="ctr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200" dirty="0">
                <a:solidFill>
                  <a:srgbClr val="000000"/>
                </a:solidFill>
                <a:latin typeface="Bitstream Charter" pitchFamily="16" charset="0"/>
              </a:rPr>
              <a:t>Measured on OTR screen CA.MTV0790 (~4.9 m from the accelerating structure).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01695" y="6386185"/>
            <a:ext cx="37252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u="sng" dirty="0" smtClean="0">
                <a:latin typeface="+mn-lt"/>
                <a:ea typeface="+mn-ea"/>
              </a:rPr>
              <a:t>Andrea </a:t>
            </a:r>
            <a:r>
              <a:rPr lang="en-US" sz="1200" i="1" u="sng" dirty="0" err="1" smtClean="0">
                <a:latin typeface="+mn-lt"/>
                <a:ea typeface="+mn-ea"/>
              </a:rPr>
              <a:t>Palaia</a:t>
            </a:r>
            <a:r>
              <a:rPr lang="en-US" sz="1200" i="1" u="sng" dirty="0" smtClean="0">
                <a:latin typeface="+mn-lt"/>
                <a:ea typeface="+mn-ea"/>
              </a:rPr>
              <a:t>, </a:t>
            </a:r>
            <a:r>
              <a:rPr lang="en-US" sz="1200" i="1" u="sng" dirty="0" err="1" smtClean="0">
                <a:latin typeface="+mn-lt"/>
                <a:ea typeface="+mn-ea"/>
              </a:rPr>
              <a:t>Wilfrid</a:t>
            </a:r>
            <a:r>
              <a:rPr lang="en-US" sz="1200" i="1" u="sng" dirty="0" smtClean="0">
                <a:latin typeface="+mn-lt"/>
                <a:ea typeface="+mn-ea"/>
              </a:rPr>
              <a:t> </a:t>
            </a:r>
            <a:r>
              <a:rPr lang="en-US" sz="1200" i="1" u="sng" dirty="0" err="1" smtClean="0">
                <a:latin typeface="+mn-lt"/>
                <a:ea typeface="+mn-ea"/>
              </a:rPr>
              <a:t>Farabolini</a:t>
            </a:r>
            <a:r>
              <a:rPr lang="en-US" sz="1200" i="1" u="sng" dirty="0" smtClean="0">
                <a:latin typeface="+mn-lt"/>
                <a:ea typeface="+mn-ea"/>
              </a:rPr>
              <a:t>, Javier Barranco</a:t>
            </a:r>
            <a:endParaRPr lang="en-US" sz="1200" i="1" u="sng" dirty="0">
              <a:latin typeface="+mn-lt"/>
              <a:ea typeface="+mn-ea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93095" y="0"/>
            <a:ext cx="6221610" cy="6528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Break-down kicks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563" y="1470025"/>
            <a:ext cx="8524875" cy="4186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3919538" y="663575"/>
            <a:ext cx="1228725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sz="2300" dirty="0">
                <a:solidFill>
                  <a:srgbClr val="77933C"/>
                </a:solidFill>
                <a:latin typeface="Georgia" pitchFamily="18" charset="0"/>
              </a:rPr>
              <a:t>CTF3</a:t>
            </a:r>
            <a:endParaRPr lang="en-US" sz="1200" dirty="0">
              <a:solidFill>
                <a:srgbClr val="77933C"/>
              </a:solidFill>
              <a:latin typeface="Georgia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38288" y="1585913"/>
            <a:ext cx="7258050" cy="2803525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Title 7"/>
          <p:cNvSpPr txBox="1">
            <a:spLocks/>
          </p:cNvSpPr>
          <p:nvPr/>
        </p:nvSpPr>
        <p:spPr>
          <a:xfrm>
            <a:off x="838201" y="0"/>
            <a:ext cx="626853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CLIC Feasibility Benchmarks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7D7DD7E7-E44B-45D9-A603-90223CD2A088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18</a:t>
            </a:fld>
            <a:endParaRPr lang="en-US" sz="100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110163" y="5848350"/>
            <a:ext cx="2495550" cy="6461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376092"/>
                </a:solidFill>
                <a:latin typeface="Georgia" pitchFamily="18" charset="0"/>
              </a:rPr>
              <a:t>Technical system tests and simulations</a:t>
            </a:r>
            <a:endParaRPr lang="en-US" sz="1000" dirty="0">
              <a:solidFill>
                <a:srgbClr val="376092"/>
              </a:solidFill>
              <a:latin typeface="Georgia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93738" y="5810250"/>
            <a:ext cx="2495550" cy="5302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  <a:latin typeface="Georgia" pitchFamily="18" charset="0"/>
              </a:rPr>
              <a:t>RF Test Stands</a:t>
            </a:r>
          </a:p>
          <a:p>
            <a:pPr algn="ctr"/>
            <a:r>
              <a:rPr lang="en-US" sz="1000" dirty="0">
                <a:solidFill>
                  <a:srgbClr val="C00000"/>
                </a:solidFill>
                <a:latin typeface="Georgia" pitchFamily="18" charset="0"/>
              </a:rPr>
              <a:t>SLAC – KEK -CERN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38288" y="2392363"/>
            <a:ext cx="7258050" cy="422275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538288" y="3467100"/>
            <a:ext cx="7258050" cy="50006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538288" y="4389438"/>
            <a:ext cx="7258050" cy="1266825"/>
          </a:xfrm>
          <a:prstGeom prst="rect">
            <a:avLst/>
          </a:prstGeom>
          <a:solidFill>
            <a:schemeClr val="accent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877770" y="2737710"/>
            <a:ext cx="422455" cy="230430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5685745" y="4043480"/>
            <a:ext cx="345645" cy="192024"/>
          </a:xfrm>
          <a:custGeom>
            <a:avLst/>
            <a:gdLst>
              <a:gd name="connsiteX0" fmla="*/ 0 w 464949"/>
              <a:gd name="connsiteY0" fmla="*/ 77491 h 278969"/>
              <a:gd name="connsiteX1" fmla="*/ 193729 w 464949"/>
              <a:gd name="connsiteY1" fmla="*/ 278969 h 278969"/>
              <a:gd name="connsiteX2" fmla="*/ 464949 w 464949"/>
              <a:gd name="connsiteY2" fmla="*/ 0 h 278969"/>
              <a:gd name="connsiteX3" fmla="*/ 340963 w 464949"/>
              <a:gd name="connsiteY3" fmla="*/ 0 h 278969"/>
              <a:gd name="connsiteX4" fmla="*/ 201478 w 464949"/>
              <a:gd name="connsiteY4" fmla="*/ 131735 h 278969"/>
              <a:gd name="connsiteX5" fmla="*/ 147234 w 464949"/>
              <a:gd name="connsiteY5" fmla="*/ 61993 h 278969"/>
              <a:gd name="connsiteX6" fmla="*/ 0 w 464949"/>
              <a:gd name="connsiteY6" fmla="*/ 77491 h 278969"/>
              <a:gd name="connsiteX0" fmla="*/ 0 w 465719"/>
              <a:gd name="connsiteY0" fmla="*/ 33773 h 278969"/>
              <a:gd name="connsiteX1" fmla="*/ 194499 w 465719"/>
              <a:gd name="connsiteY1" fmla="*/ 278969 h 278969"/>
              <a:gd name="connsiteX2" fmla="*/ 465719 w 465719"/>
              <a:gd name="connsiteY2" fmla="*/ 0 h 278969"/>
              <a:gd name="connsiteX3" fmla="*/ 341733 w 465719"/>
              <a:gd name="connsiteY3" fmla="*/ 0 h 278969"/>
              <a:gd name="connsiteX4" fmla="*/ 202248 w 465719"/>
              <a:gd name="connsiteY4" fmla="*/ 131735 h 278969"/>
              <a:gd name="connsiteX5" fmla="*/ 148004 w 465719"/>
              <a:gd name="connsiteY5" fmla="*/ 61993 h 278969"/>
              <a:gd name="connsiteX6" fmla="*/ 0 w 465719"/>
              <a:gd name="connsiteY6" fmla="*/ 33773 h 278969"/>
              <a:gd name="connsiteX0" fmla="*/ 0 w 465719"/>
              <a:gd name="connsiteY0" fmla="*/ 33773 h 278969"/>
              <a:gd name="connsiteX1" fmla="*/ 194499 w 465719"/>
              <a:gd name="connsiteY1" fmla="*/ 278969 h 278969"/>
              <a:gd name="connsiteX2" fmla="*/ 465719 w 465719"/>
              <a:gd name="connsiteY2" fmla="*/ 0 h 278969"/>
              <a:gd name="connsiteX3" fmla="*/ 341733 w 465719"/>
              <a:gd name="connsiteY3" fmla="*/ 0 h 278969"/>
              <a:gd name="connsiteX4" fmla="*/ 202248 w 465719"/>
              <a:gd name="connsiteY4" fmla="*/ 131735 h 278969"/>
              <a:gd name="connsiteX5" fmla="*/ 115215 w 465719"/>
              <a:gd name="connsiteY5" fmla="*/ 33773 h 278969"/>
              <a:gd name="connsiteX6" fmla="*/ 0 w 465719"/>
              <a:gd name="connsiteY6" fmla="*/ 33773 h 278969"/>
              <a:gd name="connsiteX0" fmla="*/ 0 w 465719"/>
              <a:gd name="connsiteY0" fmla="*/ 33773 h 278969"/>
              <a:gd name="connsiteX1" fmla="*/ 194499 w 465719"/>
              <a:gd name="connsiteY1" fmla="*/ 278969 h 278969"/>
              <a:gd name="connsiteX2" fmla="*/ 465719 w 465719"/>
              <a:gd name="connsiteY2" fmla="*/ 0 h 278969"/>
              <a:gd name="connsiteX3" fmla="*/ 341733 w 465719"/>
              <a:gd name="connsiteY3" fmla="*/ 0 h 278969"/>
              <a:gd name="connsiteX4" fmla="*/ 192025 w 465719"/>
              <a:gd name="connsiteY4" fmla="*/ 148988 h 278969"/>
              <a:gd name="connsiteX5" fmla="*/ 115215 w 465719"/>
              <a:gd name="connsiteY5" fmla="*/ 33773 h 278969"/>
              <a:gd name="connsiteX6" fmla="*/ 0 w 465719"/>
              <a:gd name="connsiteY6" fmla="*/ 33773 h 278969"/>
              <a:gd name="connsiteX0" fmla="*/ 0 w 465719"/>
              <a:gd name="connsiteY0" fmla="*/ 33773 h 302608"/>
              <a:gd name="connsiteX1" fmla="*/ 192025 w 465719"/>
              <a:gd name="connsiteY1" fmla="*/ 302608 h 302608"/>
              <a:gd name="connsiteX2" fmla="*/ 465719 w 465719"/>
              <a:gd name="connsiteY2" fmla="*/ 0 h 302608"/>
              <a:gd name="connsiteX3" fmla="*/ 341733 w 465719"/>
              <a:gd name="connsiteY3" fmla="*/ 0 h 302608"/>
              <a:gd name="connsiteX4" fmla="*/ 192025 w 465719"/>
              <a:gd name="connsiteY4" fmla="*/ 148988 h 302608"/>
              <a:gd name="connsiteX5" fmla="*/ 115215 w 465719"/>
              <a:gd name="connsiteY5" fmla="*/ 33773 h 302608"/>
              <a:gd name="connsiteX6" fmla="*/ 0 w 465719"/>
              <a:gd name="connsiteY6" fmla="*/ 33773 h 302608"/>
              <a:gd name="connsiteX0" fmla="*/ 0 w 465719"/>
              <a:gd name="connsiteY0" fmla="*/ 76811 h 345646"/>
              <a:gd name="connsiteX1" fmla="*/ 192025 w 465719"/>
              <a:gd name="connsiteY1" fmla="*/ 345646 h 345646"/>
              <a:gd name="connsiteX2" fmla="*/ 465719 w 465719"/>
              <a:gd name="connsiteY2" fmla="*/ 43038 h 345646"/>
              <a:gd name="connsiteX3" fmla="*/ 384050 w 465719"/>
              <a:gd name="connsiteY3" fmla="*/ 0 h 345646"/>
              <a:gd name="connsiteX4" fmla="*/ 192025 w 465719"/>
              <a:gd name="connsiteY4" fmla="*/ 192026 h 345646"/>
              <a:gd name="connsiteX5" fmla="*/ 115215 w 465719"/>
              <a:gd name="connsiteY5" fmla="*/ 76811 h 345646"/>
              <a:gd name="connsiteX6" fmla="*/ 0 w 465719"/>
              <a:gd name="connsiteY6" fmla="*/ 76811 h 345646"/>
              <a:gd name="connsiteX0" fmla="*/ 0 w 499265"/>
              <a:gd name="connsiteY0" fmla="*/ 76811 h 345646"/>
              <a:gd name="connsiteX1" fmla="*/ 192025 w 499265"/>
              <a:gd name="connsiteY1" fmla="*/ 345646 h 345646"/>
              <a:gd name="connsiteX2" fmla="*/ 499265 w 499265"/>
              <a:gd name="connsiteY2" fmla="*/ 0 h 345646"/>
              <a:gd name="connsiteX3" fmla="*/ 384050 w 499265"/>
              <a:gd name="connsiteY3" fmla="*/ 0 h 345646"/>
              <a:gd name="connsiteX4" fmla="*/ 192025 w 499265"/>
              <a:gd name="connsiteY4" fmla="*/ 192026 h 345646"/>
              <a:gd name="connsiteX5" fmla="*/ 115215 w 499265"/>
              <a:gd name="connsiteY5" fmla="*/ 76811 h 345646"/>
              <a:gd name="connsiteX6" fmla="*/ 0 w 499265"/>
              <a:gd name="connsiteY6" fmla="*/ 76811 h 345646"/>
              <a:gd name="connsiteX0" fmla="*/ 0 w 499265"/>
              <a:gd name="connsiteY0" fmla="*/ 76811 h 345646"/>
              <a:gd name="connsiteX1" fmla="*/ 192025 w 499265"/>
              <a:gd name="connsiteY1" fmla="*/ 345646 h 345646"/>
              <a:gd name="connsiteX2" fmla="*/ 499265 w 499265"/>
              <a:gd name="connsiteY2" fmla="*/ 0 h 345646"/>
              <a:gd name="connsiteX3" fmla="*/ 384050 w 499265"/>
              <a:gd name="connsiteY3" fmla="*/ 0 h 345646"/>
              <a:gd name="connsiteX4" fmla="*/ 192025 w 499265"/>
              <a:gd name="connsiteY4" fmla="*/ 192025 h 345646"/>
              <a:gd name="connsiteX5" fmla="*/ 115215 w 499265"/>
              <a:gd name="connsiteY5" fmla="*/ 76811 h 345646"/>
              <a:gd name="connsiteX6" fmla="*/ 0 w 499265"/>
              <a:gd name="connsiteY6" fmla="*/ 76811 h 345646"/>
              <a:gd name="connsiteX0" fmla="*/ 0 w 499265"/>
              <a:gd name="connsiteY0" fmla="*/ 76811 h 307240"/>
              <a:gd name="connsiteX1" fmla="*/ 192025 w 499265"/>
              <a:gd name="connsiteY1" fmla="*/ 307240 h 307240"/>
              <a:gd name="connsiteX2" fmla="*/ 499265 w 499265"/>
              <a:gd name="connsiteY2" fmla="*/ 0 h 307240"/>
              <a:gd name="connsiteX3" fmla="*/ 384050 w 499265"/>
              <a:gd name="connsiteY3" fmla="*/ 0 h 307240"/>
              <a:gd name="connsiteX4" fmla="*/ 192025 w 499265"/>
              <a:gd name="connsiteY4" fmla="*/ 192025 h 307240"/>
              <a:gd name="connsiteX5" fmla="*/ 115215 w 499265"/>
              <a:gd name="connsiteY5" fmla="*/ 76811 h 307240"/>
              <a:gd name="connsiteX6" fmla="*/ 0 w 499265"/>
              <a:gd name="connsiteY6" fmla="*/ 76811 h 307240"/>
              <a:gd name="connsiteX0" fmla="*/ 0 w 499265"/>
              <a:gd name="connsiteY0" fmla="*/ 76811 h 307240"/>
              <a:gd name="connsiteX1" fmla="*/ 192025 w 499265"/>
              <a:gd name="connsiteY1" fmla="*/ 307240 h 307240"/>
              <a:gd name="connsiteX2" fmla="*/ 499265 w 499265"/>
              <a:gd name="connsiteY2" fmla="*/ 0 h 307240"/>
              <a:gd name="connsiteX3" fmla="*/ 384050 w 499265"/>
              <a:gd name="connsiteY3" fmla="*/ 0 h 307240"/>
              <a:gd name="connsiteX4" fmla="*/ 192025 w 499265"/>
              <a:gd name="connsiteY4" fmla="*/ 192025 h 307240"/>
              <a:gd name="connsiteX5" fmla="*/ 115215 w 499265"/>
              <a:gd name="connsiteY5" fmla="*/ 76810 h 307240"/>
              <a:gd name="connsiteX6" fmla="*/ 0 w 499265"/>
              <a:gd name="connsiteY6" fmla="*/ 76811 h 307240"/>
              <a:gd name="connsiteX0" fmla="*/ 0 w 499265"/>
              <a:gd name="connsiteY0" fmla="*/ 76811 h 307240"/>
              <a:gd name="connsiteX1" fmla="*/ 192025 w 499265"/>
              <a:gd name="connsiteY1" fmla="*/ 307240 h 307240"/>
              <a:gd name="connsiteX2" fmla="*/ 499265 w 499265"/>
              <a:gd name="connsiteY2" fmla="*/ 0 h 307240"/>
              <a:gd name="connsiteX3" fmla="*/ 384050 w 499265"/>
              <a:gd name="connsiteY3" fmla="*/ 0 h 307240"/>
              <a:gd name="connsiteX4" fmla="*/ 192025 w 499265"/>
              <a:gd name="connsiteY4" fmla="*/ 192025 h 307240"/>
              <a:gd name="connsiteX5" fmla="*/ 115215 w 499265"/>
              <a:gd name="connsiteY5" fmla="*/ 76810 h 307240"/>
              <a:gd name="connsiteX6" fmla="*/ 0 w 499265"/>
              <a:gd name="connsiteY6" fmla="*/ 76811 h 307240"/>
              <a:gd name="connsiteX0" fmla="*/ 0 w 499265"/>
              <a:gd name="connsiteY0" fmla="*/ 76811 h 345645"/>
              <a:gd name="connsiteX1" fmla="*/ 192025 w 499265"/>
              <a:gd name="connsiteY1" fmla="*/ 345645 h 345645"/>
              <a:gd name="connsiteX2" fmla="*/ 499265 w 499265"/>
              <a:gd name="connsiteY2" fmla="*/ 0 h 345645"/>
              <a:gd name="connsiteX3" fmla="*/ 384050 w 499265"/>
              <a:gd name="connsiteY3" fmla="*/ 0 h 345645"/>
              <a:gd name="connsiteX4" fmla="*/ 192025 w 499265"/>
              <a:gd name="connsiteY4" fmla="*/ 192025 h 345645"/>
              <a:gd name="connsiteX5" fmla="*/ 115215 w 499265"/>
              <a:gd name="connsiteY5" fmla="*/ 76810 h 345645"/>
              <a:gd name="connsiteX6" fmla="*/ 0 w 499265"/>
              <a:gd name="connsiteY6" fmla="*/ 76811 h 345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9265" h="345645">
                <a:moveTo>
                  <a:pt x="0" y="76811"/>
                </a:moveTo>
                <a:lnTo>
                  <a:pt x="192025" y="345645"/>
                </a:lnTo>
                <a:lnTo>
                  <a:pt x="499265" y="0"/>
                </a:lnTo>
                <a:lnTo>
                  <a:pt x="384050" y="0"/>
                </a:lnTo>
                <a:lnTo>
                  <a:pt x="192025" y="192025"/>
                </a:lnTo>
                <a:lnTo>
                  <a:pt x="115215" y="76810"/>
                </a:lnTo>
                <a:lnTo>
                  <a:pt x="0" y="76811"/>
                </a:lnTo>
                <a:close/>
              </a:path>
            </a:pathLst>
          </a:custGeom>
          <a:solidFill>
            <a:srgbClr val="00CC99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877770" y="3006545"/>
            <a:ext cx="422455" cy="230430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722680" y="2084825"/>
            <a:ext cx="2189085" cy="230430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8758145" y="3083355"/>
            <a:ext cx="230430" cy="115215"/>
          </a:xfrm>
          <a:prstGeom prst="rightArrow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>
            <a:off x="7413970" y="3352190"/>
            <a:ext cx="230430" cy="115215"/>
          </a:xfrm>
          <a:prstGeom prst="rightArrow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>
            <a:off x="7413970" y="4273910"/>
            <a:ext cx="230430" cy="115215"/>
          </a:xfrm>
          <a:prstGeom prst="rightArrow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839365" y="3697834"/>
            <a:ext cx="499265" cy="268835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17" grpId="0"/>
      <p:bldP spid="18" grpId="0"/>
      <p:bldP spid="19" grpId="0" animBg="1"/>
      <p:bldP spid="20" grpId="0" animBg="1"/>
      <p:bldP spid="21" grpId="0" animBg="1"/>
      <p:bldP spid="12" grpId="0" animBg="1"/>
      <p:bldP spid="15" grpId="0" animBg="1"/>
      <p:bldP spid="16" grpId="0" animBg="1"/>
      <p:bldP spid="22" grpId="0" animBg="1"/>
      <p:bldP spid="23" grpId="0" animBg="1"/>
      <p:bldP spid="26" grpId="0" animBg="1"/>
      <p:bldP spid="27" grpId="0" animBg="1"/>
      <p:bldP spid="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0"/>
            <a:ext cx="8295480" cy="99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304800" y="762000"/>
            <a:ext cx="8295480" cy="99853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148075" y="5118820"/>
            <a:ext cx="3571665" cy="1267365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b="1" dirty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rPr>
              <a:t>High current, full-loaded </a:t>
            </a:r>
            <a:r>
              <a:rPr lang="en-GB" sz="1400" b="1" dirty="0" err="1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rPr>
              <a:t>linac</a:t>
            </a:r>
            <a:r>
              <a:rPr lang="en-GB" sz="1400" b="1" dirty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rPr>
              <a:t> operation</a:t>
            </a:r>
          </a:p>
          <a:p>
            <a:pPr marL="533400" indent="-533400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GB" sz="1400" dirty="0">
              <a:latin typeface="+mn-lt"/>
              <a:ea typeface="+mn-ea"/>
              <a:cs typeface="ＭＳ Ｐゴシック" charset="-128"/>
            </a:endParaRPr>
          </a:p>
          <a:p>
            <a:pPr marL="176213" indent="-176213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400" dirty="0">
                <a:latin typeface="+mn-lt"/>
                <a:ea typeface="+mn-ea"/>
                <a:cs typeface="ＭＳ Ｐゴシック" charset="-128"/>
              </a:rPr>
              <a:t>95 % RF to beam efficiency measured</a:t>
            </a:r>
          </a:p>
          <a:p>
            <a:pPr marL="176213" indent="-176213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400" dirty="0">
                <a:latin typeface="+mn-lt"/>
                <a:ea typeface="+mn-ea"/>
                <a:cs typeface="ＭＳ Ｐゴシック" charset="-128"/>
              </a:rPr>
              <a:t>No instabilities</a:t>
            </a:r>
          </a:p>
        </p:txBody>
      </p:sp>
      <p:pic>
        <p:nvPicPr>
          <p:cNvPr id="6" name="Picture 2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31205"/>
            <a:ext cx="45720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769905" y="4965200"/>
            <a:ext cx="2647950" cy="1574800"/>
            <a:chOff x="174" y="2769"/>
            <a:chExt cx="1778" cy="677"/>
          </a:xfrm>
        </p:grpSpPr>
        <p:sp>
          <p:nvSpPr>
            <p:cNvPr id="8" name="Line 25"/>
            <p:cNvSpPr>
              <a:spLocks noChangeAspect="1" noChangeShapeType="1"/>
            </p:cNvSpPr>
            <p:nvPr/>
          </p:nvSpPr>
          <p:spPr bwMode="auto">
            <a:xfrm flipV="1">
              <a:off x="1547" y="3127"/>
              <a:ext cx="242" cy="2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diamond" w="med" len="med"/>
              <a:tailEnd type="diamond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Rectangle 26"/>
            <p:cNvSpPr>
              <a:spLocks noChangeArrowheads="1"/>
            </p:cNvSpPr>
            <p:nvPr/>
          </p:nvSpPr>
          <p:spPr bwMode="auto">
            <a:xfrm>
              <a:off x="1476" y="3090"/>
              <a:ext cx="262" cy="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10 m</a:t>
              </a:r>
              <a:endParaRPr lang="en-US" sz="1000" noProof="1">
                <a:solidFill>
                  <a:schemeClr val="bg1"/>
                </a:solidFill>
              </a:endParaRPr>
            </a:p>
          </p:txBody>
        </p:sp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174" y="2769"/>
              <a:ext cx="1778" cy="677"/>
              <a:chOff x="1025" y="1011"/>
              <a:chExt cx="1778" cy="677"/>
            </a:xfrm>
          </p:grpSpPr>
          <p:pic>
            <p:nvPicPr>
              <p:cNvPr id="11" name="Picture 28" descr="beam_loading_MKS06_power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025" y="1011"/>
                <a:ext cx="1778" cy="6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2" name="Text Box 29"/>
              <p:cNvSpPr txBox="1">
                <a:spLocks noChangeArrowheads="1"/>
              </p:cNvSpPr>
              <p:nvPr/>
            </p:nvSpPr>
            <p:spPr bwMode="auto">
              <a:xfrm>
                <a:off x="1534" y="1444"/>
                <a:ext cx="1130" cy="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/>
                  <a:t>RF pulse at output</a:t>
                </a:r>
                <a:endParaRPr lang="el-GR" sz="1000">
                  <a:cs typeface="Arial" pitchFamily="34" charset="0"/>
                </a:endParaRPr>
              </a:p>
            </p:txBody>
          </p:sp>
          <p:sp>
            <p:nvSpPr>
              <p:cNvPr id="13" name="Text Box 30"/>
              <p:cNvSpPr txBox="1">
                <a:spLocks noChangeArrowheads="1"/>
              </p:cNvSpPr>
              <p:nvPr/>
            </p:nvSpPr>
            <p:spPr bwMode="auto">
              <a:xfrm>
                <a:off x="1434" y="1167"/>
                <a:ext cx="1280" cy="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 dirty="0"/>
                  <a:t>RF pulse at structure input</a:t>
                </a:r>
                <a:endParaRPr lang="el-GR" sz="1000" dirty="0">
                  <a:cs typeface="Arial" pitchFamily="34" charset="0"/>
                </a:endParaRPr>
              </a:p>
            </p:txBody>
          </p:sp>
          <p:sp>
            <p:nvSpPr>
              <p:cNvPr id="14" name="Line 31"/>
              <p:cNvSpPr>
                <a:spLocks noChangeShapeType="1"/>
              </p:cNvSpPr>
              <p:nvPr/>
            </p:nvSpPr>
            <p:spPr bwMode="auto">
              <a:xfrm flipV="1">
                <a:off x="1958" y="1073"/>
                <a:ext cx="98" cy="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32"/>
              <p:cNvSpPr>
                <a:spLocks noChangeShapeType="1"/>
              </p:cNvSpPr>
              <p:nvPr/>
            </p:nvSpPr>
            <p:spPr bwMode="auto">
              <a:xfrm>
                <a:off x="2308" y="1519"/>
                <a:ext cx="289" cy="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33"/>
              <p:cNvSpPr>
                <a:spLocks noChangeShapeType="1"/>
              </p:cNvSpPr>
              <p:nvPr/>
            </p:nvSpPr>
            <p:spPr bwMode="auto">
              <a:xfrm>
                <a:off x="1268" y="1346"/>
                <a:ext cx="133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Text Box 34"/>
              <p:cNvSpPr txBox="1">
                <a:spLocks noChangeArrowheads="1"/>
              </p:cNvSpPr>
              <p:nvPr/>
            </p:nvSpPr>
            <p:spPr bwMode="auto">
              <a:xfrm>
                <a:off x="1650" y="1314"/>
                <a:ext cx="821" cy="10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 dirty="0"/>
                  <a:t>1.5 </a:t>
                </a:r>
                <a:r>
                  <a:rPr lang="en-US" sz="1000" dirty="0">
                    <a:latin typeface="Georgia" pitchFamily="18" charset="0"/>
                    <a:cs typeface="Times New Roman" pitchFamily="18" charset="0"/>
                  </a:rPr>
                  <a:t>µs </a:t>
                </a:r>
                <a:r>
                  <a:rPr lang="en-US" sz="1000" dirty="0"/>
                  <a:t>beam pulse</a:t>
                </a:r>
              </a:p>
            </p:txBody>
          </p:sp>
        </p:grpSp>
      </p:grpSp>
      <p:sp>
        <p:nvSpPr>
          <p:cNvPr id="18" name="Right Arrow 17"/>
          <p:cNvSpPr/>
          <p:nvPr/>
        </p:nvSpPr>
        <p:spPr>
          <a:xfrm>
            <a:off x="688850" y="915620"/>
            <a:ext cx="192025" cy="115215"/>
          </a:xfrm>
          <a:prstGeom prst="rightArrow">
            <a:avLst/>
          </a:prstGeom>
          <a:solidFill>
            <a:srgbClr val="00187E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957685" y="915620"/>
            <a:ext cx="5069460" cy="115215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7"/>
          <p:cNvSpPr txBox="1">
            <a:spLocks/>
          </p:cNvSpPr>
          <p:nvPr/>
        </p:nvSpPr>
        <p:spPr>
          <a:xfrm>
            <a:off x="838200" y="0"/>
            <a:ext cx="63246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 dirty="0">
                <a:solidFill>
                  <a:srgbClr val="C00000"/>
                </a:solidFill>
                <a:latin typeface="Georgia" pitchFamily="18" charset="0"/>
              </a:rPr>
              <a:t>– Drive Beam Generation</a:t>
            </a:r>
          </a:p>
        </p:txBody>
      </p:sp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309045" y="3736240"/>
            <a:ext cx="5299890" cy="831088"/>
            <a:chOff x="426" y="1078"/>
            <a:chExt cx="4887" cy="765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426" y="1436"/>
              <a:ext cx="97" cy="104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607" y="1436"/>
              <a:ext cx="52" cy="104"/>
            </a:xfrm>
            <a:prstGeom prst="rect">
              <a:avLst/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712" y="1437"/>
              <a:ext cx="52" cy="104"/>
            </a:xfrm>
            <a:prstGeom prst="rect">
              <a:avLst/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" name="Rectangle 7"/>
            <p:cNvSpPr>
              <a:spLocks noChangeArrowheads="1"/>
            </p:cNvSpPr>
            <p:nvPr/>
          </p:nvSpPr>
          <p:spPr bwMode="auto">
            <a:xfrm>
              <a:off x="810" y="1437"/>
              <a:ext cx="52" cy="104"/>
            </a:xfrm>
            <a:prstGeom prst="rect">
              <a:avLst/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1007" y="1435"/>
              <a:ext cx="128" cy="107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912" y="1436"/>
              <a:ext cx="59" cy="10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" name="Line 10"/>
            <p:cNvSpPr>
              <a:spLocks noChangeShapeType="1"/>
            </p:cNvSpPr>
            <p:nvPr/>
          </p:nvSpPr>
          <p:spPr bwMode="auto">
            <a:xfrm>
              <a:off x="517" y="1488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" name="Line 11"/>
            <p:cNvSpPr>
              <a:spLocks noChangeShapeType="1"/>
            </p:cNvSpPr>
            <p:nvPr/>
          </p:nvSpPr>
          <p:spPr bwMode="auto">
            <a:xfrm>
              <a:off x="654" y="1488"/>
              <a:ext cx="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0" name="Line 12"/>
            <p:cNvSpPr>
              <a:spLocks noChangeShapeType="1"/>
            </p:cNvSpPr>
            <p:nvPr/>
          </p:nvSpPr>
          <p:spPr bwMode="auto">
            <a:xfrm>
              <a:off x="764" y="1488"/>
              <a:ext cx="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1" name="Line 13"/>
            <p:cNvSpPr>
              <a:spLocks noChangeShapeType="1"/>
            </p:cNvSpPr>
            <p:nvPr/>
          </p:nvSpPr>
          <p:spPr bwMode="auto">
            <a:xfrm flipV="1">
              <a:off x="866" y="1488"/>
              <a:ext cx="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2" name="Line 14"/>
            <p:cNvSpPr>
              <a:spLocks noChangeShapeType="1"/>
            </p:cNvSpPr>
            <p:nvPr/>
          </p:nvSpPr>
          <p:spPr bwMode="auto">
            <a:xfrm>
              <a:off x="974" y="1488"/>
              <a:ext cx="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3" name="Line 15"/>
            <p:cNvSpPr>
              <a:spLocks noChangeShapeType="1"/>
            </p:cNvSpPr>
            <p:nvPr/>
          </p:nvSpPr>
          <p:spPr bwMode="auto">
            <a:xfrm>
              <a:off x="1139" y="1488"/>
              <a:ext cx="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4" name="Line 16"/>
            <p:cNvSpPr>
              <a:spLocks noChangeShapeType="1"/>
            </p:cNvSpPr>
            <p:nvPr/>
          </p:nvSpPr>
          <p:spPr bwMode="auto">
            <a:xfrm flipV="1">
              <a:off x="1457" y="1488"/>
              <a:ext cx="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5" name="Line 17"/>
            <p:cNvSpPr>
              <a:spLocks noChangeShapeType="1"/>
            </p:cNvSpPr>
            <p:nvPr/>
          </p:nvSpPr>
          <p:spPr bwMode="auto">
            <a:xfrm>
              <a:off x="1742" y="1482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6" name="Line 18"/>
            <p:cNvSpPr>
              <a:spLocks noChangeShapeType="1"/>
            </p:cNvSpPr>
            <p:nvPr/>
          </p:nvSpPr>
          <p:spPr bwMode="auto">
            <a:xfrm>
              <a:off x="2263" y="1481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7" name="Line 19"/>
            <p:cNvSpPr>
              <a:spLocks noChangeShapeType="1"/>
            </p:cNvSpPr>
            <p:nvPr/>
          </p:nvSpPr>
          <p:spPr bwMode="auto">
            <a:xfrm flipV="1">
              <a:off x="1841" y="1368"/>
              <a:ext cx="63" cy="1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8" name="Line 20"/>
            <p:cNvSpPr>
              <a:spLocks noChangeShapeType="1"/>
            </p:cNvSpPr>
            <p:nvPr/>
          </p:nvSpPr>
          <p:spPr bwMode="auto">
            <a:xfrm flipH="1" flipV="1">
              <a:off x="2197" y="1364"/>
              <a:ext cx="63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9" name="Line 21"/>
            <p:cNvSpPr>
              <a:spLocks noChangeShapeType="1"/>
            </p:cNvSpPr>
            <p:nvPr/>
          </p:nvSpPr>
          <p:spPr bwMode="auto">
            <a:xfrm>
              <a:off x="1907" y="1362"/>
              <a:ext cx="2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0" name="Line 22"/>
            <p:cNvSpPr>
              <a:spLocks noChangeShapeType="1"/>
            </p:cNvSpPr>
            <p:nvPr/>
          </p:nvSpPr>
          <p:spPr bwMode="auto">
            <a:xfrm>
              <a:off x="1844" y="1482"/>
              <a:ext cx="132" cy="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1" name="Rectangle 23"/>
            <p:cNvSpPr>
              <a:spLocks noChangeArrowheads="1"/>
            </p:cNvSpPr>
            <p:nvPr/>
          </p:nvSpPr>
          <p:spPr bwMode="auto">
            <a:xfrm rot="1983558">
              <a:off x="1964" y="1581"/>
              <a:ext cx="201" cy="99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2" name="Line 24"/>
            <p:cNvSpPr>
              <a:spLocks noChangeShapeType="1"/>
            </p:cNvSpPr>
            <p:nvPr/>
          </p:nvSpPr>
          <p:spPr bwMode="auto">
            <a:xfrm>
              <a:off x="2606" y="1482"/>
              <a:ext cx="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3" name="Line 25"/>
            <p:cNvSpPr>
              <a:spLocks noChangeShapeType="1"/>
            </p:cNvSpPr>
            <p:nvPr/>
          </p:nvSpPr>
          <p:spPr bwMode="auto">
            <a:xfrm>
              <a:off x="2912" y="1482"/>
              <a:ext cx="2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4" name="Line 26"/>
            <p:cNvSpPr>
              <a:spLocks noChangeShapeType="1"/>
            </p:cNvSpPr>
            <p:nvPr/>
          </p:nvSpPr>
          <p:spPr bwMode="auto">
            <a:xfrm>
              <a:off x="3386" y="1482"/>
              <a:ext cx="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5" name="Line 27"/>
            <p:cNvSpPr>
              <a:spLocks noChangeShapeType="1"/>
            </p:cNvSpPr>
            <p:nvPr/>
          </p:nvSpPr>
          <p:spPr bwMode="auto">
            <a:xfrm>
              <a:off x="3683" y="1482"/>
              <a:ext cx="2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" name="Line 28"/>
            <p:cNvSpPr>
              <a:spLocks noChangeShapeType="1"/>
            </p:cNvSpPr>
            <p:nvPr/>
          </p:nvSpPr>
          <p:spPr bwMode="auto">
            <a:xfrm>
              <a:off x="4142" y="1482"/>
              <a:ext cx="5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" name="Line 29"/>
            <p:cNvSpPr>
              <a:spLocks noChangeShapeType="1"/>
            </p:cNvSpPr>
            <p:nvPr/>
          </p:nvSpPr>
          <p:spPr bwMode="auto">
            <a:xfrm>
              <a:off x="4441" y="1478"/>
              <a:ext cx="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" name="Line 30"/>
            <p:cNvSpPr>
              <a:spLocks noChangeShapeType="1"/>
            </p:cNvSpPr>
            <p:nvPr/>
          </p:nvSpPr>
          <p:spPr bwMode="auto">
            <a:xfrm>
              <a:off x="4893" y="1483"/>
              <a:ext cx="132" cy="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" name="Rectangle 31"/>
            <p:cNvSpPr>
              <a:spLocks noChangeArrowheads="1"/>
            </p:cNvSpPr>
            <p:nvPr/>
          </p:nvSpPr>
          <p:spPr bwMode="auto">
            <a:xfrm rot="1983558">
              <a:off x="5013" y="1582"/>
              <a:ext cx="201" cy="99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50" name="Line 32"/>
            <p:cNvSpPr>
              <a:spLocks noChangeShapeType="1"/>
            </p:cNvSpPr>
            <p:nvPr/>
          </p:nvSpPr>
          <p:spPr bwMode="auto">
            <a:xfrm flipH="1">
              <a:off x="1243" y="125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51" name="Line 33"/>
            <p:cNvSpPr>
              <a:spLocks noChangeShapeType="1"/>
            </p:cNvSpPr>
            <p:nvPr/>
          </p:nvSpPr>
          <p:spPr bwMode="auto">
            <a:xfrm>
              <a:off x="1240" y="1322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52" name="Line 34"/>
            <p:cNvSpPr>
              <a:spLocks noChangeShapeType="1"/>
            </p:cNvSpPr>
            <p:nvPr/>
          </p:nvSpPr>
          <p:spPr bwMode="auto">
            <a:xfrm>
              <a:off x="1532" y="1322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53" name="Line 35"/>
            <p:cNvSpPr>
              <a:spLocks noChangeShapeType="1"/>
            </p:cNvSpPr>
            <p:nvPr/>
          </p:nvSpPr>
          <p:spPr bwMode="auto">
            <a:xfrm flipH="1">
              <a:off x="3928" y="1247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54" name="Line 36"/>
            <p:cNvSpPr>
              <a:spLocks noChangeShapeType="1"/>
            </p:cNvSpPr>
            <p:nvPr/>
          </p:nvSpPr>
          <p:spPr bwMode="auto">
            <a:xfrm>
              <a:off x="3925" y="1311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55" name="Line 37"/>
            <p:cNvSpPr>
              <a:spLocks noChangeShapeType="1"/>
            </p:cNvSpPr>
            <p:nvPr/>
          </p:nvSpPr>
          <p:spPr bwMode="auto">
            <a:xfrm>
              <a:off x="4217" y="1311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56" name="Line 38"/>
            <p:cNvSpPr>
              <a:spLocks noChangeShapeType="1"/>
            </p:cNvSpPr>
            <p:nvPr/>
          </p:nvSpPr>
          <p:spPr bwMode="auto">
            <a:xfrm flipH="1">
              <a:off x="3177" y="124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57" name="Line 39"/>
            <p:cNvSpPr>
              <a:spLocks noChangeShapeType="1"/>
            </p:cNvSpPr>
            <p:nvPr/>
          </p:nvSpPr>
          <p:spPr bwMode="auto">
            <a:xfrm>
              <a:off x="3174" y="1312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58" name="Line 40"/>
            <p:cNvSpPr>
              <a:spLocks noChangeShapeType="1"/>
            </p:cNvSpPr>
            <p:nvPr/>
          </p:nvSpPr>
          <p:spPr bwMode="auto">
            <a:xfrm>
              <a:off x="3466" y="1312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59" name="Line 41"/>
            <p:cNvSpPr>
              <a:spLocks noChangeShapeType="1"/>
            </p:cNvSpPr>
            <p:nvPr/>
          </p:nvSpPr>
          <p:spPr bwMode="auto">
            <a:xfrm flipH="1">
              <a:off x="2394" y="1253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60" name="Line 42"/>
            <p:cNvSpPr>
              <a:spLocks noChangeShapeType="1"/>
            </p:cNvSpPr>
            <p:nvPr/>
          </p:nvSpPr>
          <p:spPr bwMode="auto">
            <a:xfrm>
              <a:off x="2391" y="1317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61" name="Line 43"/>
            <p:cNvSpPr>
              <a:spLocks noChangeShapeType="1"/>
            </p:cNvSpPr>
            <p:nvPr/>
          </p:nvSpPr>
          <p:spPr bwMode="auto">
            <a:xfrm>
              <a:off x="2683" y="1317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62" name="Text Box 44"/>
            <p:cNvSpPr txBox="1">
              <a:spLocks noChangeArrowheads="1"/>
            </p:cNvSpPr>
            <p:nvPr/>
          </p:nvSpPr>
          <p:spPr bwMode="auto">
            <a:xfrm>
              <a:off x="1328" y="1082"/>
              <a:ext cx="573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chemeClr val="tx1"/>
                  </a:solidFill>
                </a:rPr>
                <a:t>MKS03</a:t>
              </a:r>
            </a:p>
          </p:txBody>
        </p:sp>
        <p:sp>
          <p:nvSpPr>
            <p:cNvPr id="63" name="Text Box 45"/>
            <p:cNvSpPr txBox="1">
              <a:spLocks noChangeArrowheads="1"/>
            </p:cNvSpPr>
            <p:nvPr/>
          </p:nvSpPr>
          <p:spPr bwMode="auto">
            <a:xfrm>
              <a:off x="4026" y="1090"/>
              <a:ext cx="573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 dirty="0">
                  <a:solidFill>
                    <a:schemeClr val="tx1"/>
                  </a:solidFill>
                </a:rPr>
                <a:t>MKS07</a:t>
              </a:r>
            </a:p>
          </p:txBody>
        </p:sp>
        <p:sp>
          <p:nvSpPr>
            <p:cNvPr id="64" name="Text Box 46"/>
            <p:cNvSpPr txBox="1">
              <a:spLocks noChangeArrowheads="1"/>
            </p:cNvSpPr>
            <p:nvPr/>
          </p:nvSpPr>
          <p:spPr bwMode="auto">
            <a:xfrm>
              <a:off x="3267" y="1082"/>
              <a:ext cx="573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 dirty="0">
                  <a:solidFill>
                    <a:schemeClr val="tx1"/>
                  </a:solidFill>
                </a:rPr>
                <a:t>MKS06</a:t>
              </a:r>
            </a:p>
          </p:txBody>
        </p:sp>
        <p:sp>
          <p:nvSpPr>
            <p:cNvPr id="65" name="Text Box 47"/>
            <p:cNvSpPr txBox="1">
              <a:spLocks noChangeArrowheads="1"/>
            </p:cNvSpPr>
            <p:nvPr/>
          </p:nvSpPr>
          <p:spPr bwMode="auto">
            <a:xfrm>
              <a:off x="2486" y="1079"/>
              <a:ext cx="573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>
                  <a:solidFill>
                    <a:schemeClr val="tx1"/>
                  </a:solidFill>
                </a:rPr>
                <a:t>MKS05</a:t>
              </a:r>
            </a:p>
          </p:txBody>
        </p:sp>
        <p:sp>
          <p:nvSpPr>
            <p:cNvPr id="66" name="Text Box 48"/>
            <p:cNvSpPr txBox="1">
              <a:spLocks noChangeArrowheads="1"/>
            </p:cNvSpPr>
            <p:nvPr/>
          </p:nvSpPr>
          <p:spPr bwMode="auto">
            <a:xfrm>
              <a:off x="4074" y="1608"/>
              <a:ext cx="1057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 dirty="0">
                  <a:solidFill>
                    <a:schemeClr val="tx1"/>
                  </a:solidFill>
                </a:rPr>
                <a:t>Spectrometer </a:t>
              </a:r>
              <a:r>
                <a:rPr lang="en-US" sz="1000" dirty="0" smtClean="0">
                  <a:solidFill>
                    <a:schemeClr val="tx1"/>
                  </a:solidFill>
                </a:rPr>
                <a:t>10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67" name="Text Box 49"/>
            <p:cNvSpPr txBox="1">
              <a:spLocks noChangeArrowheads="1"/>
            </p:cNvSpPr>
            <p:nvPr/>
          </p:nvSpPr>
          <p:spPr bwMode="auto">
            <a:xfrm>
              <a:off x="2170" y="1583"/>
              <a:ext cx="1054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 dirty="0">
                  <a:solidFill>
                    <a:schemeClr val="tx1"/>
                  </a:solidFill>
                </a:rPr>
                <a:t>Spectrometer </a:t>
              </a:r>
              <a:r>
                <a:rPr lang="en-US" sz="1000" dirty="0" smtClean="0">
                  <a:solidFill>
                    <a:schemeClr val="tx1"/>
                  </a:solidFill>
                </a:rPr>
                <a:t>4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68" name="Rectangle 50"/>
            <p:cNvSpPr>
              <a:spLocks noChangeArrowheads="1"/>
            </p:cNvSpPr>
            <p:nvPr/>
          </p:nvSpPr>
          <p:spPr bwMode="auto">
            <a:xfrm>
              <a:off x="2365" y="1430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69" name="Rectangle 51"/>
            <p:cNvSpPr>
              <a:spLocks noChangeArrowheads="1"/>
            </p:cNvSpPr>
            <p:nvPr/>
          </p:nvSpPr>
          <p:spPr bwMode="auto">
            <a:xfrm>
              <a:off x="2665" y="1429"/>
              <a:ext cx="247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0" name="Rectangle 52"/>
            <p:cNvSpPr>
              <a:spLocks noChangeArrowheads="1"/>
            </p:cNvSpPr>
            <p:nvPr/>
          </p:nvSpPr>
          <p:spPr bwMode="auto">
            <a:xfrm>
              <a:off x="3443" y="1429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1" name="Rectangle 53"/>
            <p:cNvSpPr>
              <a:spLocks noChangeArrowheads="1"/>
            </p:cNvSpPr>
            <p:nvPr/>
          </p:nvSpPr>
          <p:spPr bwMode="auto">
            <a:xfrm>
              <a:off x="3136" y="1429"/>
              <a:ext cx="247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2" name="Rectangle 54"/>
            <p:cNvSpPr>
              <a:spLocks noChangeArrowheads="1"/>
            </p:cNvSpPr>
            <p:nvPr/>
          </p:nvSpPr>
          <p:spPr bwMode="auto">
            <a:xfrm>
              <a:off x="1215" y="1436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3" name="Rectangle 55"/>
            <p:cNvSpPr>
              <a:spLocks noChangeArrowheads="1"/>
            </p:cNvSpPr>
            <p:nvPr/>
          </p:nvSpPr>
          <p:spPr bwMode="auto">
            <a:xfrm>
              <a:off x="3892" y="1426"/>
              <a:ext cx="247" cy="111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4" name="Rectangle 56"/>
            <p:cNvSpPr>
              <a:spLocks noChangeArrowheads="1"/>
            </p:cNvSpPr>
            <p:nvPr/>
          </p:nvSpPr>
          <p:spPr bwMode="auto">
            <a:xfrm>
              <a:off x="1500" y="1436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5" name="Rectangle 57"/>
            <p:cNvSpPr>
              <a:spLocks noChangeArrowheads="1"/>
            </p:cNvSpPr>
            <p:nvPr/>
          </p:nvSpPr>
          <p:spPr bwMode="auto">
            <a:xfrm>
              <a:off x="4192" y="1427"/>
              <a:ext cx="247" cy="111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6" name="AutoShape 58"/>
            <p:cNvSpPr>
              <a:spLocks noChangeArrowheads="1"/>
            </p:cNvSpPr>
            <p:nvPr/>
          </p:nvSpPr>
          <p:spPr bwMode="auto">
            <a:xfrm flipV="1">
              <a:off x="1153" y="1105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7" name="AutoShape 59"/>
            <p:cNvSpPr>
              <a:spLocks noChangeArrowheads="1"/>
            </p:cNvSpPr>
            <p:nvPr/>
          </p:nvSpPr>
          <p:spPr bwMode="auto">
            <a:xfrm flipV="1">
              <a:off x="2298" y="1090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8" name="AutoShape 60"/>
            <p:cNvSpPr>
              <a:spLocks noChangeArrowheads="1"/>
            </p:cNvSpPr>
            <p:nvPr/>
          </p:nvSpPr>
          <p:spPr bwMode="auto">
            <a:xfrm flipV="1">
              <a:off x="3084" y="1078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9" name="AutoShape 61"/>
            <p:cNvSpPr>
              <a:spLocks noChangeArrowheads="1"/>
            </p:cNvSpPr>
            <p:nvPr/>
          </p:nvSpPr>
          <p:spPr bwMode="auto">
            <a:xfrm flipV="1">
              <a:off x="3840" y="1078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</p:grpSp>
      <p:grpSp>
        <p:nvGrpSpPr>
          <p:cNvPr id="80" name="Group 4"/>
          <p:cNvGrpSpPr>
            <a:grpSpLocks/>
          </p:cNvGrpSpPr>
          <p:nvPr/>
        </p:nvGrpSpPr>
        <p:grpSpPr bwMode="auto">
          <a:xfrm>
            <a:off x="6415440" y="2200040"/>
            <a:ext cx="2159015" cy="2315910"/>
            <a:chOff x="3627" y="772"/>
            <a:chExt cx="1899" cy="2037"/>
          </a:xfrm>
        </p:grpSpPr>
        <p:grpSp>
          <p:nvGrpSpPr>
            <p:cNvPr id="81" name="Group 5"/>
            <p:cNvGrpSpPr>
              <a:grpSpLocks/>
            </p:cNvGrpSpPr>
            <p:nvPr/>
          </p:nvGrpSpPr>
          <p:grpSpPr bwMode="auto">
            <a:xfrm>
              <a:off x="3680" y="1192"/>
              <a:ext cx="1734" cy="1617"/>
              <a:chOff x="3919" y="2156"/>
              <a:chExt cx="2032" cy="1844"/>
            </a:xfrm>
          </p:grpSpPr>
          <p:pic>
            <p:nvPicPr>
              <p:cNvPr id="83" name="Picture 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919" y="2156"/>
                <a:ext cx="2032" cy="18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84" name="Rectangle 7"/>
              <p:cNvSpPr>
                <a:spLocks noChangeArrowheads="1"/>
              </p:cNvSpPr>
              <p:nvPr/>
            </p:nvSpPr>
            <p:spPr bwMode="auto">
              <a:xfrm>
                <a:off x="3946" y="3724"/>
                <a:ext cx="424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800">
                    <a:solidFill>
                      <a:srgbClr val="FFFF00"/>
                    </a:solidFill>
                  </a:rPr>
                  <a:t>SiC load</a:t>
                </a:r>
                <a:endParaRPr lang="en-US" sz="800" noProof="1">
                  <a:solidFill>
                    <a:srgbClr val="FFFF00"/>
                  </a:solidFill>
                </a:endParaRPr>
              </a:p>
            </p:txBody>
          </p:sp>
          <p:sp>
            <p:nvSpPr>
              <p:cNvPr id="85" name="Line 8"/>
              <p:cNvSpPr>
                <a:spLocks noChangeShapeType="1"/>
              </p:cNvSpPr>
              <p:nvPr/>
            </p:nvSpPr>
            <p:spPr bwMode="auto">
              <a:xfrm>
                <a:off x="4301" y="2475"/>
                <a:ext cx="364" cy="64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800"/>
              </a:p>
            </p:txBody>
          </p:sp>
          <p:sp>
            <p:nvSpPr>
              <p:cNvPr id="86" name="Rectangle 9"/>
              <p:cNvSpPr>
                <a:spLocks noChangeArrowheads="1"/>
              </p:cNvSpPr>
              <p:nvPr/>
            </p:nvSpPr>
            <p:spPr bwMode="auto">
              <a:xfrm>
                <a:off x="3921" y="2165"/>
                <a:ext cx="450" cy="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800" dirty="0"/>
                  <a:t>damping </a:t>
                </a:r>
              </a:p>
              <a:p>
                <a:pPr algn="l"/>
                <a:r>
                  <a:rPr lang="en-US" sz="800" dirty="0"/>
                  <a:t>slot</a:t>
                </a:r>
                <a:endParaRPr lang="en-US" sz="800" noProof="1"/>
              </a:p>
            </p:txBody>
          </p:sp>
          <p:sp>
            <p:nvSpPr>
              <p:cNvPr id="87" name="Line 10"/>
              <p:cNvSpPr>
                <a:spLocks noChangeShapeType="1"/>
              </p:cNvSpPr>
              <p:nvPr/>
            </p:nvSpPr>
            <p:spPr bwMode="auto">
              <a:xfrm flipV="1">
                <a:off x="4202" y="3269"/>
                <a:ext cx="161" cy="488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800"/>
              </a:p>
            </p:txBody>
          </p:sp>
        </p:grpSp>
        <p:sp>
          <p:nvSpPr>
            <p:cNvPr id="82" name="Rectangle 11"/>
            <p:cNvSpPr>
              <a:spLocks noChangeArrowheads="1"/>
            </p:cNvSpPr>
            <p:nvPr/>
          </p:nvSpPr>
          <p:spPr bwMode="auto">
            <a:xfrm>
              <a:off x="3627" y="772"/>
              <a:ext cx="189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800" dirty="0">
                  <a:solidFill>
                    <a:srgbClr val="00187E"/>
                  </a:solidFill>
                </a:rPr>
                <a:t>Dipole modes suppressed by slotted iris damping (first dipole’s Q factor &lt; 20)</a:t>
              </a:r>
            </a:p>
            <a:p>
              <a:pPr algn="l"/>
              <a:r>
                <a:rPr lang="en-US" sz="800" dirty="0">
                  <a:solidFill>
                    <a:srgbClr val="00187E"/>
                  </a:solidFill>
                </a:rPr>
                <a:t>and HOM frequency detuning</a:t>
              </a:r>
              <a:endParaRPr lang="en-US" sz="800" noProof="1">
                <a:solidFill>
                  <a:srgbClr val="00187E"/>
                </a:solidFill>
              </a:endParaRPr>
            </a:p>
          </p:txBody>
        </p:sp>
      </p:grpSp>
      <p:sp>
        <p:nvSpPr>
          <p:cNvPr id="88" name="Freeform 87"/>
          <p:cNvSpPr/>
          <p:nvPr/>
        </p:nvSpPr>
        <p:spPr>
          <a:xfrm>
            <a:off x="4956050" y="2507280"/>
            <a:ext cx="883315" cy="537670"/>
          </a:xfrm>
          <a:custGeom>
            <a:avLst/>
            <a:gdLst>
              <a:gd name="connsiteX0" fmla="*/ 0 w 464949"/>
              <a:gd name="connsiteY0" fmla="*/ 77491 h 278969"/>
              <a:gd name="connsiteX1" fmla="*/ 193729 w 464949"/>
              <a:gd name="connsiteY1" fmla="*/ 278969 h 278969"/>
              <a:gd name="connsiteX2" fmla="*/ 464949 w 464949"/>
              <a:gd name="connsiteY2" fmla="*/ 0 h 278969"/>
              <a:gd name="connsiteX3" fmla="*/ 340963 w 464949"/>
              <a:gd name="connsiteY3" fmla="*/ 0 h 278969"/>
              <a:gd name="connsiteX4" fmla="*/ 201478 w 464949"/>
              <a:gd name="connsiteY4" fmla="*/ 131735 h 278969"/>
              <a:gd name="connsiteX5" fmla="*/ 147234 w 464949"/>
              <a:gd name="connsiteY5" fmla="*/ 61993 h 278969"/>
              <a:gd name="connsiteX6" fmla="*/ 0 w 464949"/>
              <a:gd name="connsiteY6" fmla="*/ 77491 h 278969"/>
              <a:gd name="connsiteX0" fmla="*/ 0 w 465719"/>
              <a:gd name="connsiteY0" fmla="*/ 33773 h 278969"/>
              <a:gd name="connsiteX1" fmla="*/ 194499 w 465719"/>
              <a:gd name="connsiteY1" fmla="*/ 278969 h 278969"/>
              <a:gd name="connsiteX2" fmla="*/ 465719 w 465719"/>
              <a:gd name="connsiteY2" fmla="*/ 0 h 278969"/>
              <a:gd name="connsiteX3" fmla="*/ 341733 w 465719"/>
              <a:gd name="connsiteY3" fmla="*/ 0 h 278969"/>
              <a:gd name="connsiteX4" fmla="*/ 202248 w 465719"/>
              <a:gd name="connsiteY4" fmla="*/ 131735 h 278969"/>
              <a:gd name="connsiteX5" fmla="*/ 148004 w 465719"/>
              <a:gd name="connsiteY5" fmla="*/ 61993 h 278969"/>
              <a:gd name="connsiteX6" fmla="*/ 0 w 465719"/>
              <a:gd name="connsiteY6" fmla="*/ 33773 h 278969"/>
              <a:gd name="connsiteX0" fmla="*/ 0 w 465719"/>
              <a:gd name="connsiteY0" fmla="*/ 33773 h 278969"/>
              <a:gd name="connsiteX1" fmla="*/ 194499 w 465719"/>
              <a:gd name="connsiteY1" fmla="*/ 278969 h 278969"/>
              <a:gd name="connsiteX2" fmla="*/ 465719 w 465719"/>
              <a:gd name="connsiteY2" fmla="*/ 0 h 278969"/>
              <a:gd name="connsiteX3" fmla="*/ 341733 w 465719"/>
              <a:gd name="connsiteY3" fmla="*/ 0 h 278969"/>
              <a:gd name="connsiteX4" fmla="*/ 202248 w 465719"/>
              <a:gd name="connsiteY4" fmla="*/ 131735 h 278969"/>
              <a:gd name="connsiteX5" fmla="*/ 115215 w 465719"/>
              <a:gd name="connsiteY5" fmla="*/ 33773 h 278969"/>
              <a:gd name="connsiteX6" fmla="*/ 0 w 465719"/>
              <a:gd name="connsiteY6" fmla="*/ 33773 h 278969"/>
              <a:gd name="connsiteX0" fmla="*/ 0 w 465719"/>
              <a:gd name="connsiteY0" fmla="*/ 33773 h 278969"/>
              <a:gd name="connsiteX1" fmla="*/ 194499 w 465719"/>
              <a:gd name="connsiteY1" fmla="*/ 278969 h 278969"/>
              <a:gd name="connsiteX2" fmla="*/ 465719 w 465719"/>
              <a:gd name="connsiteY2" fmla="*/ 0 h 278969"/>
              <a:gd name="connsiteX3" fmla="*/ 341733 w 465719"/>
              <a:gd name="connsiteY3" fmla="*/ 0 h 278969"/>
              <a:gd name="connsiteX4" fmla="*/ 192025 w 465719"/>
              <a:gd name="connsiteY4" fmla="*/ 148988 h 278969"/>
              <a:gd name="connsiteX5" fmla="*/ 115215 w 465719"/>
              <a:gd name="connsiteY5" fmla="*/ 33773 h 278969"/>
              <a:gd name="connsiteX6" fmla="*/ 0 w 465719"/>
              <a:gd name="connsiteY6" fmla="*/ 33773 h 278969"/>
              <a:gd name="connsiteX0" fmla="*/ 0 w 465719"/>
              <a:gd name="connsiteY0" fmla="*/ 33773 h 302608"/>
              <a:gd name="connsiteX1" fmla="*/ 192025 w 465719"/>
              <a:gd name="connsiteY1" fmla="*/ 302608 h 302608"/>
              <a:gd name="connsiteX2" fmla="*/ 465719 w 465719"/>
              <a:gd name="connsiteY2" fmla="*/ 0 h 302608"/>
              <a:gd name="connsiteX3" fmla="*/ 341733 w 465719"/>
              <a:gd name="connsiteY3" fmla="*/ 0 h 302608"/>
              <a:gd name="connsiteX4" fmla="*/ 192025 w 465719"/>
              <a:gd name="connsiteY4" fmla="*/ 148988 h 302608"/>
              <a:gd name="connsiteX5" fmla="*/ 115215 w 465719"/>
              <a:gd name="connsiteY5" fmla="*/ 33773 h 302608"/>
              <a:gd name="connsiteX6" fmla="*/ 0 w 465719"/>
              <a:gd name="connsiteY6" fmla="*/ 33773 h 302608"/>
              <a:gd name="connsiteX0" fmla="*/ 0 w 465719"/>
              <a:gd name="connsiteY0" fmla="*/ 76811 h 345646"/>
              <a:gd name="connsiteX1" fmla="*/ 192025 w 465719"/>
              <a:gd name="connsiteY1" fmla="*/ 345646 h 345646"/>
              <a:gd name="connsiteX2" fmla="*/ 465719 w 465719"/>
              <a:gd name="connsiteY2" fmla="*/ 43038 h 345646"/>
              <a:gd name="connsiteX3" fmla="*/ 384050 w 465719"/>
              <a:gd name="connsiteY3" fmla="*/ 0 h 345646"/>
              <a:gd name="connsiteX4" fmla="*/ 192025 w 465719"/>
              <a:gd name="connsiteY4" fmla="*/ 192026 h 345646"/>
              <a:gd name="connsiteX5" fmla="*/ 115215 w 465719"/>
              <a:gd name="connsiteY5" fmla="*/ 76811 h 345646"/>
              <a:gd name="connsiteX6" fmla="*/ 0 w 465719"/>
              <a:gd name="connsiteY6" fmla="*/ 76811 h 345646"/>
              <a:gd name="connsiteX0" fmla="*/ 0 w 499265"/>
              <a:gd name="connsiteY0" fmla="*/ 76811 h 345646"/>
              <a:gd name="connsiteX1" fmla="*/ 192025 w 499265"/>
              <a:gd name="connsiteY1" fmla="*/ 345646 h 345646"/>
              <a:gd name="connsiteX2" fmla="*/ 499265 w 499265"/>
              <a:gd name="connsiteY2" fmla="*/ 0 h 345646"/>
              <a:gd name="connsiteX3" fmla="*/ 384050 w 499265"/>
              <a:gd name="connsiteY3" fmla="*/ 0 h 345646"/>
              <a:gd name="connsiteX4" fmla="*/ 192025 w 499265"/>
              <a:gd name="connsiteY4" fmla="*/ 192026 h 345646"/>
              <a:gd name="connsiteX5" fmla="*/ 115215 w 499265"/>
              <a:gd name="connsiteY5" fmla="*/ 76811 h 345646"/>
              <a:gd name="connsiteX6" fmla="*/ 0 w 499265"/>
              <a:gd name="connsiteY6" fmla="*/ 76811 h 345646"/>
              <a:gd name="connsiteX0" fmla="*/ 0 w 499265"/>
              <a:gd name="connsiteY0" fmla="*/ 76811 h 345646"/>
              <a:gd name="connsiteX1" fmla="*/ 192025 w 499265"/>
              <a:gd name="connsiteY1" fmla="*/ 345646 h 345646"/>
              <a:gd name="connsiteX2" fmla="*/ 499265 w 499265"/>
              <a:gd name="connsiteY2" fmla="*/ 0 h 345646"/>
              <a:gd name="connsiteX3" fmla="*/ 384050 w 499265"/>
              <a:gd name="connsiteY3" fmla="*/ 0 h 345646"/>
              <a:gd name="connsiteX4" fmla="*/ 192025 w 499265"/>
              <a:gd name="connsiteY4" fmla="*/ 192025 h 345646"/>
              <a:gd name="connsiteX5" fmla="*/ 115215 w 499265"/>
              <a:gd name="connsiteY5" fmla="*/ 76811 h 345646"/>
              <a:gd name="connsiteX6" fmla="*/ 0 w 499265"/>
              <a:gd name="connsiteY6" fmla="*/ 76811 h 345646"/>
              <a:gd name="connsiteX0" fmla="*/ 0 w 499265"/>
              <a:gd name="connsiteY0" fmla="*/ 76811 h 307240"/>
              <a:gd name="connsiteX1" fmla="*/ 192025 w 499265"/>
              <a:gd name="connsiteY1" fmla="*/ 307240 h 307240"/>
              <a:gd name="connsiteX2" fmla="*/ 499265 w 499265"/>
              <a:gd name="connsiteY2" fmla="*/ 0 h 307240"/>
              <a:gd name="connsiteX3" fmla="*/ 384050 w 499265"/>
              <a:gd name="connsiteY3" fmla="*/ 0 h 307240"/>
              <a:gd name="connsiteX4" fmla="*/ 192025 w 499265"/>
              <a:gd name="connsiteY4" fmla="*/ 192025 h 307240"/>
              <a:gd name="connsiteX5" fmla="*/ 115215 w 499265"/>
              <a:gd name="connsiteY5" fmla="*/ 76811 h 307240"/>
              <a:gd name="connsiteX6" fmla="*/ 0 w 499265"/>
              <a:gd name="connsiteY6" fmla="*/ 76811 h 307240"/>
              <a:gd name="connsiteX0" fmla="*/ 0 w 499265"/>
              <a:gd name="connsiteY0" fmla="*/ 76811 h 307240"/>
              <a:gd name="connsiteX1" fmla="*/ 192025 w 499265"/>
              <a:gd name="connsiteY1" fmla="*/ 307240 h 307240"/>
              <a:gd name="connsiteX2" fmla="*/ 499265 w 499265"/>
              <a:gd name="connsiteY2" fmla="*/ 0 h 307240"/>
              <a:gd name="connsiteX3" fmla="*/ 384050 w 499265"/>
              <a:gd name="connsiteY3" fmla="*/ 0 h 307240"/>
              <a:gd name="connsiteX4" fmla="*/ 192025 w 499265"/>
              <a:gd name="connsiteY4" fmla="*/ 192025 h 307240"/>
              <a:gd name="connsiteX5" fmla="*/ 115215 w 499265"/>
              <a:gd name="connsiteY5" fmla="*/ 76810 h 307240"/>
              <a:gd name="connsiteX6" fmla="*/ 0 w 499265"/>
              <a:gd name="connsiteY6" fmla="*/ 76811 h 307240"/>
              <a:gd name="connsiteX0" fmla="*/ 0 w 499265"/>
              <a:gd name="connsiteY0" fmla="*/ 76811 h 307240"/>
              <a:gd name="connsiteX1" fmla="*/ 192025 w 499265"/>
              <a:gd name="connsiteY1" fmla="*/ 307240 h 307240"/>
              <a:gd name="connsiteX2" fmla="*/ 499265 w 499265"/>
              <a:gd name="connsiteY2" fmla="*/ 0 h 307240"/>
              <a:gd name="connsiteX3" fmla="*/ 384050 w 499265"/>
              <a:gd name="connsiteY3" fmla="*/ 0 h 307240"/>
              <a:gd name="connsiteX4" fmla="*/ 192025 w 499265"/>
              <a:gd name="connsiteY4" fmla="*/ 192025 h 307240"/>
              <a:gd name="connsiteX5" fmla="*/ 115215 w 499265"/>
              <a:gd name="connsiteY5" fmla="*/ 76810 h 307240"/>
              <a:gd name="connsiteX6" fmla="*/ 0 w 499265"/>
              <a:gd name="connsiteY6" fmla="*/ 76811 h 307240"/>
              <a:gd name="connsiteX0" fmla="*/ 0 w 499265"/>
              <a:gd name="connsiteY0" fmla="*/ 76811 h 345645"/>
              <a:gd name="connsiteX1" fmla="*/ 192025 w 499265"/>
              <a:gd name="connsiteY1" fmla="*/ 345645 h 345645"/>
              <a:gd name="connsiteX2" fmla="*/ 499265 w 499265"/>
              <a:gd name="connsiteY2" fmla="*/ 0 h 345645"/>
              <a:gd name="connsiteX3" fmla="*/ 384050 w 499265"/>
              <a:gd name="connsiteY3" fmla="*/ 0 h 345645"/>
              <a:gd name="connsiteX4" fmla="*/ 192025 w 499265"/>
              <a:gd name="connsiteY4" fmla="*/ 192025 h 345645"/>
              <a:gd name="connsiteX5" fmla="*/ 115215 w 499265"/>
              <a:gd name="connsiteY5" fmla="*/ 76810 h 345645"/>
              <a:gd name="connsiteX6" fmla="*/ 0 w 499265"/>
              <a:gd name="connsiteY6" fmla="*/ 76811 h 345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9265" h="345645">
                <a:moveTo>
                  <a:pt x="0" y="76811"/>
                </a:moveTo>
                <a:lnTo>
                  <a:pt x="192025" y="345645"/>
                </a:lnTo>
                <a:lnTo>
                  <a:pt x="499265" y="0"/>
                </a:lnTo>
                <a:lnTo>
                  <a:pt x="384050" y="0"/>
                </a:lnTo>
                <a:lnTo>
                  <a:pt x="192025" y="192025"/>
                </a:lnTo>
                <a:lnTo>
                  <a:pt x="115215" y="76810"/>
                </a:lnTo>
                <a:lnTo>
                  <a:pt x="0" y="76811"/>
                </a:lnTo>
                <a:close/>
              </a:path>
            </a:pathLst>
          </a:custGeom>
          <a:solidFill>
            <a:srgbClr val="00CC99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animBg="1"/>
      <p:bldP spid="19" grpId="0" animBg="1"/>
      <p:bldP spid="8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93095" y="0"/>
            <a:ext cx="6221610" cy="6528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Program for the rest of the year -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 I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7880" y="894270"/>
            <a:ext cx="8147325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400" dirty="0">
                <a:latin typeface="+mn-lt"/>
              </a:rPr>
              <a:t> PHIN </a:t>
            </a:r>
            <a:r>
              <a:rPr lang="en-US" sz="1400" dirty="0" smtClean="0">
                <a:latin typeface="+mn-lt"/>
              </a:rPr>
              <a:t>run</a:t>
            </a:r>
          </a:p>
          <a:p>
            <a:pPr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r>
              <a:rPr lang="en-US" sz="1400" dirty="0" smtClean="0">
                <a:latin typeface="+mn-lt"/>
              </a:rPr>
              <a:t>	</a:t>
            </a:r>
            <a:r>
              <a:rPr lang="en-US" sz="1400" dirty="0" smtClean="0">
                <a:solidFill>
                  <a:srgbClr val="008000"/>
                </a:solidFill>
                <a:latin typeface="Zapf Dingbats"/>
                <a:sym typeface="Wingdings"/>
              </a:rPr>
              <a:t></a:t>
            </a: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solidFill>
                  <a:srgbClr val="008000"/>
                </a:solidFill>
                <a:latin typeface="+mn-lt"/>
                <a:sym typeface="Wingdings"/>
              </a:rPr>
              <a:t>Completed, good measurements on cathode lifetime</a:t>
            </a:r>
          </a:p>
          <a:p>
            <a:pPr marL="688975" lvl="1" indent="-231775"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r>
              <a:rPr lang="en-US" sz="1200" dirty="0">
                <a:latin typeface="+mn-lt"/>
              </a:rPr>
              <a:t/>
            </a:r>
            <a:br>
              <a:rPr lang="en-US" sz="1200" dirty="0">
                <a:latin typeface="+mn-lt"/>
              </a:rPr>
            </a:br>
            <a:endParaRPr lang="en-US" sz="1200" dirty="0">
              <a:latin typeface="+mn-lt"/>
            </a:endParaRP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400" dirty="0">
                <a:latin typeface="+mn-lt"/>
              </a:rPr>
              <a:t> </a:t>
            </a:r>
            <a:r>
              <a:rPr lang="en-US" sz="1400" dirty="0" smtClean="0">
                <a:latin typeface="+mn-lt"/>
              </a:rPr>
              <a:t>TERA experiment</a:t>
            </a:r>
          </a:p>
          <a:p>
            <a:pPr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r>
              <a:rPr lang="en-US" sz="1400" dirty="0" smtClean="0">
                <a:latin typeface="+mn-lt"/>
              </a:rPr>
              <a:t>	</a:t>
            </a:r>
            <a:r>
              <a:rPr lang="en-US" sz="1400" dirty="0" smtClean="0">
                <a:solidFill>
                  <a:srgbClr val="008000"/>
                </a:solidFill>
                <a:latin typeface="Zapf Dingbats"/>
                <a:sym typeface="Wingdings"/>
              </a:rPr>
              <a:t></a:t>
            </a: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solidFill>
                  <a:srgbClr val="008000"/>
                </a:solidFill>
                <a:latin typeface="+mn-lt"/>
                <a:sym typeface="Wingdings"/>
              </a:rPr>
              <a:t>Done within schedule,  other 3 weeks planned at the beginning of 2012</a:t>
            </a:r>
          </a:p>
          <a:p>
            <a:pPr marL="688975" lvl="1" indent="-231775"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endParaRPr lang="en-US" sz="1200" dirty="0">
              <a:solidFill>
                <a:srgbClr val="008000"/>
              </a:solidFill>
              <a:latin typeface="+mn-lt"/>
            </a:endParaRPr>
          </a:p>
          <a:p>
            <a:pPr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endParaRPr lang="en-US" sz="1400" dirty="0">
              <a:latin typeface="+mn-lt"/>
            </a:endParaRP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400" dirty="0">
                <a:latin typeface="+mn-lt"/>
              </a:rPr>
              <a:t> Improve 1.5 GHz factor 8 </a:t>
            </a:r>
            <a:r>
              <a:rPr lang="en-US" sz="1400" dirty="0" smtClean="0">
                <a:latin typeface="+mn-lt"/>
              </a:rPr>
              <a:t>beam</a:t>
            </a:r>
          </a:p>
          <a:p>
            <a:pPr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r>
              <a:rPr lang="en-US" sz="1400" dirty="0" smtClean="0">
                <a:latin typeface="+mn-lt"/>
              </a:rPr>
              <a:t>	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Zapf Dingbats"/>
                <a:sym typeface="Wingdings"/>
              </a:rPr>
              <a:t></a:t>
            </a: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  <a:sym typeface="Wingdings"/>
              </a:rPr>
              <a:t>Delayed by manpower (LCWS 11 Granada), gun &amp; klystron troubles, TWT availability</a:t>
            </a: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solidFill>
                  <a:srgbClr val="008000"/>
                </a:solidFill>
                <a:latin typeface="+mn-lt"/>
                <a:sym typeface="Wingdings"/>
              </a:rPr>
              <a:t>Good improvements on beam current flatness from gun, compensation of phase switches, injector set-up</a:t>
            </a: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solidFill>
                  <a:srgbClr val="008000"/>
                </a:solidFill>
                <a:latin typeface="+mn-lt"/>
                <a:sym typeface="Wingdings"/>
              </a:rPr>
              <a:t>Optics studies to increase acceptance under way. Improvements in DL &amp;CR optics, CR closed orbit</a:t>
            </a:r>
          </a:p>
          <a:p>
            <a:pPr marL="688975" lvl="1" indent="-231775"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endParaRPr lang="en-US" sz="1200" dirty="0" smtClean="0">
              <a:solidFill>
                <a:srgbClr val="008000"/>
              </a:solidFill>
              <a:latin typeface="+mn-lt"/>
              <a:sym typeface="Wingdings"/>
            </a:endParaRP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endParaRPr lang="en-US" sz="1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0"/>
            <a:ext cx="8295480" cy="99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304800" y="762000"/>
            <a:ext cx="8295480" cy="99853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650445" y="1030835"/>
            <a:ext cx="192025" cy="115215"/>
          </a:xfrm>
          <a:prstGeom prst="rightArrow">
            <a:avLst/>
          </a:prstGeom>
          <a:solidFill>
            <a:srgbClr val="00187E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57685" y="1030835"/>
            <a:ext cx="5069460" cy="422455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838200" y="0"/>
            <a:ext cx="63246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 dirty="0">
                <a:solidFill>
                  <a:srgbClr val="C00000"/>
                </a:solidFill>
                <a:latin typeface="Georgia" pitchFamily="18" charset="0"/>
              </a:rPr>
              <a:t>– Drive Beam Generation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419600" y="3581400"/>
            <a:ext cx="4572000" cy="2895600"/>
            <a:chOff x="4191000" y="3352800"/>
            <a:chExt cx="4724400" cy="30480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grpSpPr>
        <p:pic>
          <p:nvPicPr>
            <p:cNvPr id="11" name="Picture 4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91000" y="3352800"/>
              <a:ext cx="4724400" cy="302427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4191000" y="3352800"/>
              <a:ext cx="4724400" cy="3048000"/>
            </a:xfrm>
            <a:prstGeom prst="rect">
              <a:avLst/>
            </a:prstGeom>
            <a:noFill/>
            <a:ln w="25400" cap="flat" cmpd="sng" algn="ctr">
              <a:solidFill>
                <a:srgbClr val="00187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5791200" y="2209800"/>
            <a:ext cx="2743200" cy="838200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GB" sz="1600" b="1" dirty="0">
                <a:solidFill>
                  <a:srgbClr val="17375E"/>
                </a:solidFill>
                <a:latin typeface="+mn-lt"/>
              </a:rPr>
              <a:t>Beam recombination </a:t>
            </a: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900" dirty="0">
              <a:latin typeface="+mn-lt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200" dirty="0">
                <a:latin typeface="+mn-lt"/>
              </a:rPr>
              <a:t>Factor 8 recombination by RF deflector injection</a:t>
            </a:r>
            <a:endParaRPr lang="en-GB" sz="1200" dirty="0" smtClean="0">
              <a:latin typeface="+mn-lt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</a:pPr>
            <a:endParaRPr lang="en-GB" sz="1200" dirty="0" smtClean="0">
              <a:latin typeface="+mn-lt"/>
            </a:endParaRP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1200" dirty="0">
              <a:latin typeface="+mn-lt"/>
            </a:endParaRPr>
          </a:p>
        </p:txBody>
      </p:sp>
      <p:grpSp>
        <p:nvGrpSpPr>
          <p:cNvPr id="758" name="Group 70"/>
          <p:cNvGrpSpPr>
            <a:grpSpLocks noChangeAspect="1"/>
          </p:cNvGrpSpPr>
          <p:nvPr/>
        </p:nvGrpSpPr>
        <p:grpSpPr bwMode="auto">
          <a:xfrm>
            <a:off x="228600" y="1981200"/>
            <a:ext cx="5248606" cy="2038350"/>
            <a:chOff x="2291" y="2909"/>
            <a:chExt cx="3311" cy="1284"/>
          </a:xfrm>
        </p:grpSpPr>
        <p:grpSp>
          <p:nvGrpSpPr>
            <p:cNvPr id="759" name="Group 72"/>
            <p:cNvGrpSpPr>
              <a:grpSpLocks/>
            </p:cNvGrpSpPr>
            <p:nvPr/>
          </p:nvGrpSpPr>
          <p:grpSpPr bwMode="auto">
            <a:xfrm>
              <a:off x="3584" y="3321"/>
              <a:ext cx="440" cy="332"/>
              <a:chOff x="3584" y="3321"/>
              <a:chExt cx="440" cy="332"/>
            </a:xfrm>
          </p:grpSpPr>
          <p:sp>
            <p:nvSpPr>
              <p:cNvPr id="1364" name="Freeform 73"/>
              <p:cNvSpPr>
                <a:spLocks/>
              </p:cNvSpPr>
              <p:nvPr/>
            </p:nvSpPr>
            <p:spPr bwMode="auto">
              <a:xfrm>
                <a:off x="3640" y="3323"/>
                <a:ext cx="338" cy="43"/>
              </a:xfrm>
              <a:custGeom>
                <a:avLst/>
                <a:gdLst/>
                <a:ahLst/>
                <a:cxnLst>
                  <a:cxn ang="0">
                    <a:pos x="676" y="79"/>
                  </a:cxn>
                  <a:cxn ang="0">
                    <a:pos x="665" y="87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676" y="79"/>
                  </a:cxn>
                </a:cxnLst>
                <a:rect l="0" t="0" r="r" b="b"/>
                <a:pathLst>
                  <a:path w="676" h="87">
                    <a:moveTo>
                      <a:pt x="676" y="79"/>
                    </a:moveTo>
                    <a:lnTo>
                      <a:pt x="665" y="87"/>
                    </a:lnTo>
                    <a:lnTo>
                      <a:pt x="0" y="7"/>
                    </a:lnTo>
                    <a:lnTo>
                      <a:pt x="13" y="0"/>
                    </a:lnTo>
                    <a:lnTo>
                      <a:pt x="676" y="79"/>
                    </a:lnTo>
                    <a:close/>
                  </a:path>
                </a:pathLst>
              </a:custGeom>
              <a:solidFill>
                <a:srgbClr val="3B3B3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65" name="Freeform 74"/>
              <p:cNvSpPr>
                <a:spLocks/>
              </p:cNvSpPr>
              <p:nvPr/>
            </p:nvSpPr>
            <p:spPr bwMode="auto">
              <a:xfrm>
                <a:off x="3644" y="3323"/>
                <a:ext cx="334" cy="40"/>
              </a:xfrm>
              <a:custGeom>
                <a:avLst/>
                <a:gdLst/>
                <a:ahLst/>
                <a:cxnLst>
                  <a:cxn ang="0">
                    <a:pos x="667" y="79"/>
                  </a:cxn>
                  <a:cxn ang="0">
                    <a:pos x="665" y="80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667" y="79"/>
                  </a:cxn>
                </a:cxnLst>
                <a:rect l="0" t="0" r="r" b="b"/>
                <a:pathLst>
                  <a:path w="667" h="80">
                    <a:moveTo>
                      <a:pt x="667" y="79"/>
                    </a:moveTo>
                    <a:lnTo>
                      <a:pt x="665" y="80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667" y="79"/>
                    </a:lnTo>
                    <a:close/>
                  </a:path>
                </a:pathLst>
              </a:custGeom>
              <a:solidFill>
                <a:srgbClr val="3B3B3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66" name="Freeform 75"/>
              <p:cNvSpPr>
                <a:spLocks/>
              </p:cNvSpPr>
              <p:nvPr/>
            </p:nvSpPr>
            <p:spPr bwMode="auto">
              <a:xfrm>
                <a:off x="3643" y="3324"/>
                <a:ext cx="333" cy="40"/>
              </a:xfrm>
              <a:custGeom>
                <a:avLst/>
                <a:gdLst/>
                <a:ahLst/>
                <a:cxnLst>
                  <a:cxn ang="0">
                    <a:pos x="668" y="78"/>
                  </a:cxn>
                  <a:cxn ang="0">
                    <a:pos x="665" y="81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668" y="78"/>
                  </a:cxn>
                </a:cxnLst>
                <a:rect l="0" t="0" r="r" b="b"/>
                <a:pathLst>
                  <a:path w="668" h="81">
                    <a:moveTo>
                      <a:pt x="668" y="78"/>
                    </a:moveTo>
                    <a:lnTo>
                      <a:pt x="665" y="81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668" y="78"/>
                    </a:lnTo>
                    <a:close/>
                  </a:path>
                </a:pathLst>
              </a:custGeom>
              <a:solidFill>
                <a:srgbClr val="3C3C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67" name="Freeform 76"/>
              <p:cNvSpPr>
                <a:spLocks/>
              </p:cNvSpPr>
              <p:nvPr/>
            </p:nvSpPr>
            <p:spPr bwMode="auto">
              <a:xfrm>
                <a:off x="3641" y="3325"/>
                <a:ext cx="334" cy="40"/>
              </a:xfrm>
              <a:custGeom>
                <a:avLst/>
                <a:gdLst/>
                <a:ahLst/>
                <a:cxnLst>
                  <a:cxn ang="0">
                    <a:pos x="667" y="80"/>
                  </a:cxn>
                  <a:cxn ang="0">
                    <a:pos x="663" y="81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667" y="80"/>
                  </a:cxn>
                </a:cxnLst>
                <a:rect l="0" t="0" r="r" b="b"/>
                <a:pathLst>
                  <a:path w="667" h="81">
                    <a:moveTo>
                      <a:pt x="667" y="80"/>
                    </a:moveTo>
                    <a:lnTo>
                      <a:pt x="663" y="81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667" y="80"/>
                    </a:lnTo>
                    <a:close/>
                  </a:path>
                </a:pathLst>
              </a:custGeom>
              <a:solidFill>
                <a:srgbClr val="3E3E3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68" name="Freeform 77"/>
              <p:cNvSpPr>
                <a:spLocks/>
              </p:cNvSpPr>
              <p:nvPr/>
            </p:nvSpPr>
            <p:spPr bwMode="auto">
              <a:xfrm>
                <a:off x="3640" y="3325"/>
                <a:ext cx="333" cy="41"/>
              </a:xfrm>
              <a:custGeom>
                <a:avLst/>
                <a:gdLst/>
                <a:ahLst/>
                <a:cxnLst>
                  <a:cxn ang="0">
                    <a:pos x="667" y="79"/>
                  </a:cxn>
                  <a:cxn ang="0">
                    <a:pos x="665" y="82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667" y="79"/>
                  </a:cxn>
                </a:cxnLst>
                <a:rect l="0" t="0" r="r" b="b"/>
                <a:pathLst>
                  <a:path w="667" h="82">
                    <a:moveTo>
                      <a:pt x="667" y="79"/>
                    </a:moveTo>
                    <a:lnTo>
                      <a:pt x="665" y="82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667" y="79"/>
                    </a:lnTo>
                    <a:close/>
                  </a:path>
                </a:pathLst>
              </a:custGeom>
              <a:solidFill>
                <a:srgbClr val="40404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69" name="Freeform 78"/>
              <p:cNvSpPr>
                <a:spLocks/>
              </p:cNvSpPr>
              <p:nvPr/>
            </p:nvSpPr>
            <p:spPr bwMode="auto">
              <a:xfrm>
                <a:off x="3634" y="3327"/>
                <a:ext cx="338" cy="44"/>
              </a:xfrm>
              <a:custGeom>
                <a:avLst/>
                <a:gdLst/>
                <a:ahLst/>
                <a:cxnLst>
                  <a:cxn ang="0">
                    <a:pos x="676" y="80"/>
                  </a:cxn>
                  <a:cxn ang="0">
                    <a:pos x="666" y="90"/>
                  </a:cxn>
                  <a:cxn ang="0">
                    <a:pos x="0" y="9"/>
                  </a:cxn>
                  <a:cxn ang="0">
                    <a:pos x="11" y="0"/>
                  </a:cxn>
                  <a:cxn ang="0">
                    <a:pos x="676" y="80"/>
                  </a:cxn>
                </a:cxnLst>
                <a:rect l="0" t="0" r="r" b="b"/>
                <a:pathLst>
                  <a:path w="676" h="90">
                    <a:moveTo>
                      <a:pt x="676" y="80"/>
                    </a:moveTo>
                    <a:lnTo>
                      <a:pt x="666" y="90"/>
                    </a:lnTo>
                    <a:lnTo>
                      <a:pt x="0" y="9"/>
                    </a:lnTo>
                    <a:lnTo>
                      <a:pt x="11" y="0"/>
                    </a:lnTo>
                    <a:lnTo>
                      <a:pt x="676" y="80"/>
                    </a:lnTo>
                    <a:close/>
                  </a:path>
                </a:pathLst>
              </a:custGeom>
              <a:solidFill>
                <a:srgbClr val="4242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70" name="Freeform 79"/>
              <p:cNvSpPr>
                <a:spLocks/>
              </p:cNvSpPr>
              <p:nvPr/>
            </p:nvSpPr>
            <p:spPr bwMode="auto">
              <a:xfrm>
                <a:off x="3638" y="3327"/>
                <a:ext cx="334" cy="40"/>
              </a:xfrm>
              <a:custGeom>
                <a:avLst/>
                <a:gdLst/>
                <a:ahLst/>
                <a:cxnLst>
                  <a:cxn ang="0">
                    <a:pos x="667" y="80"/>
                  </a:cxn>
                  <a:cxn ang="0">
                    <a:pos x="665" y="81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667" y="80"/>
                  </a:cxn>
                </a:cxnLst>
                <a:rect l="0" t="0" r="r" b="b"/>
                <a:pathLst>
                  <a:path w="667" h="81">
                    <a:moveTo>
                      <a:pt x="667" y="80"/>
                    </a:moveTo>
                    <a:lnTo>
                      <a:pt x="665" y="8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667" y="80"/>
                    </a:lnTo>
                    <a:close/>
                  </a:path>
                </a:pathLst>
              </a:custGeom>
              <a:solidFill>
                <a:srgbClr val="4242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71" name="Freeform 80"/>
              <p:cNvSpPr>
                <a:spLocks/>
              </p:cNvSpPr>
              <p:nvPr/>
            </p:nvSpPr>
            <p:spPr bwMode="auto">
              <a:xfrm>
                <a:off x="3637" y="3327"/>
                <a:ext cx="334" cy="41"/>
              </a:xfrm>
              <a:custGeom>
                <a:avLst/>
                <a:gdLst/>
                <a:ahLst/>
                <a:cxnLst>
                  <a:cxn ang="0">
                    <a:pos x="668" y="80"/>
                  </a:cxn>
                  <a:cxn ang="0">
                    <a:pos x="666" y="82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668" y="80"/>
                  </a:cxn>
                </a:cxnLst>
                <a:rect l="0" t="0" r="r" b="b"/>
                <a:pathLst>
                  <a:path w="668" h="82">
                    <a:moveTo>
                      <a:pt x="668" y="80"/>
                    </a:moveTo>
                    <a:lnTo>
                      <a:pt x="666" y="82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68" y="80"/>
                    </a:lnTo>
                    <a:close/>
                  </a:path>
                </a:pathLst>
              </a:custGeom>
              <a:solidFill>
                <a:srgbClr val="43434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72" name="Freeform 81"/>
              <p:cNvSpPr>
                <a:spLocks/>
              </p:cNvSpPr>
              <p:nvPr/>
            </p:nvSpPr>
            <p:spPr bwMode="auto">
              <a:xfrm>
                <a:off x="3636" y="3328"/>
                <a:ext cx="334" cy="41"/>
              </a:xfrm>
              <a:custGeom>
                <a:avLst/>
                <a:gdLst/>
                <a:ahLst/>
                <a:cxnLst>
                  <a:cxn ang="0">
                    <a:pos x="667" y="79"/>
                  </a:cxn>
                  <a:cxn ang="0">
                    <a:pos x="666" y="81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667" y="79"/>
                  </a:cxn>
                </a:cxnLst>
                <a:rect l="0" t="0" r="r" b="b"/>
                <a:pathLst>
                  <a:path w="667" h="81">
                    <a:moveTo>
                      <a:pt x="667" y="79"/>
                    </a:moveTo>
                    <a:lnTo>
                      <a:pt x="666" y="8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667" y="79"/>
                    </a:lnTo>
                    <a:close/>
                  </a:path>
                </a:pathLst>
              </a:custGeom>
              <a:solidFill>
                <a:srgbClr val="4444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73" name="Freeform 82"/>
              <p:cNvSpPr>
                <a:spLocks/>
              </p:cNvSpPr>
              <p:nvPr/>
            </p:nvSpPr>
            <p:spPr bwMode="auto">
              <a:xfrm>
                <a:off x="3635" y="3329"/>
                <a:ext cx="334" cy="41"/>
              </a:xfrm>
              <a:custGeom>
                <a:avLst/>
                <a:gdLst/>
                <a:ahLst/>
                <a:cxnLst>
                  <a:cxn ang="0">
                    <a:pos x="669" y="80"/>
                  </a:cxn>
                  <a:cxn ang="0">
                    <a:pos x="666" y="82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669" y="80"/>
                  </a:cxn>
                </a:cxnLst>
                <a:rect l="0" t="0" r="r" b="b"/>
                <a:pathLst>
                  <a:path w="669" h="82">
                    <a:moveTo>
                      <a:pt x="669" y="80"/>
                    </a:moveTo>
                    <a:lnTo>
                      <a:pt x="666" y="82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69" y="80"/>
                    </a:lnTo>
                    <a:close/>
                  </a:path>
                </a:pathLst>
              </a:custGeom>
              <a:solidFill>
                <a:srgbClr val="46464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74" name="Freeform 83"/>
              <p:cNvSpPr>
                <a:spLocks/>
              </p:cNvSpPr>
              <p:nvPr/>
            </p:nvSpPr>
            <p:spPr bwMode="auto">
              <a:xfrm>
                <a:off x="3634" y="3330"/>
                <a:ext cx="334" cy="41"/>
              </a:xfrm>
              <a:custGeom>
                <a:avLst/>
                <a:gdLst/>
                <a:ahLst/>
                <a:cxnLst>
                  <a:cxn ang="0">
                    <a:pos x="668" y="79"/>
                  </a:cxn>
                  <a:cxn ang="0">
                    <a:pos x="666" y="82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668" y="79"/>
                  </a:cxn>
                </a:cxnLst>
                <a:rect l="0" t="0" r="r" b="b"/>
                <a:pathLst>
                  <a:path w="668" h="82">
                    <a:moveTo>
                      <a:pt x="668" y="79"/>
                    </a:moveTo>
                    <a:lnTo>
                      <a:pt x="666" y="8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668" y="79"/>
                    </a:lnTo>
                    <a:close/>
                  </a:path>
                </a:pathLst>
              </a:custGeom>
              <a:solidFill>
                <a:srgbClr val="47474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75" name="Freeform 84"/>
              <p:cNvSpPr>
                <a:spLocks/>
              </p:cNvSpPr>
              <p:nvPr/>
            </p:nvSpPr>
            <p:spPr bwMode="auto">
              <a:xfrm>
                <a:off x="3628" y="3331"/>
                <a:ext cx="339" cy="47"/>
              </a:xfrm>
              <a:custGeom>
                <a:avLst/>
                <a:gdLst/>
                <a:ahLst/>
                <a:cxnLst>
                  <a:cxn ang="0">
                    <a:pos x="678" y="81"/>
                  </a:cxn>
                  <a:cxn ang="0">
                    <a:pos x="668" y="93"/>
                  </a:cxn>
                  <a:cxn ang="0">
                    <a:pos x="0" y="13"/>
                  </a:cxn>
                  <a:cxn ang="0">
                    <a:pos x="12" y="0"/>
                  </a:cxn>
                  <a:cxn ang="0">
                    <a:pos x="678" y="81"/>
                  </a:cxn>
                </a:cxnLst>
                <a:rect l="0" t="0" r="r" b="b"/>
                <a:pathLst>
                  <a:path w="678" h="93">
                    <a:moveTo>
                      <a:pt x="678" y="81"/>
                    </a:moveTo>
                    <a:lnTo>
                      <a:pt x="668" y="93"/>
                    </a:lnTo>
                    <a:lnTo>
                      <a:pt x="0" y="13"/>
                    </a:lnTo>
                    <a:lnTo>
                      <a:pt x="12" y="0"/>
                    </a:lnTo>
                    <a:lnTo>
                      <a:pt x="678" y="81"/>
                    </a:lnTo>
                    <a:close/>
                  </a:path>
                </a:pathLst>
              </a:custGeom>
              <a:solidFill>
                <a:srgbClr val="49494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76" name="Freeform 85"/>
              <p:cNvSpPr>
                <a:spLocks/>
              </p:cNvSpPr>
              <p:nvPr/>
            </p:nvSpPr>
            <p:spPr bwMode="auto">
              <a:xfrm>
                <a:off x="3633" y="3331"/>
                <a:ext cx="334" cy="41"/>
              </a:xfrm>
              <a:custGeom>
                <a:avLst/>
                <a:gdLst/>
                <a:ahLst/>
                <a:cxnLst>
                  <a:cxn ang="0">
                    <a:pos x="669" y="81"/>
                  </a:cxn>
                  <a:cxn ang="0">
                    <a:pos x="667" y="82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669" y="81"/>
                  </a:cxn>
                </a:cxnLst>
                <a:rect l="0" t="0" r="r" b="b"/>
                <a:pathLst>
                  <a:path w="669" h="82">
                    <a:moveTo>
                      <a:pt x="669" y="81"/>
                    </a:moveTo>
                    <a:lnTo>
                      <a:pt x="667" y="82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69" y="81"/>
                    </a:lnTo>
                    <a:close/>
                  </a:path>
                </a:pathLst>
              </a:custGeom>
              <a:solidFill>
                <a:srgbClr val="49494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77" name="Freeform 86"/>
              <p:cNvSpPr>
                <a:spLocks/>
              </p:cNvSpPr>
              <p:nvPr/>
            </p:nvSpPr>
            <p:spPr bwMode="auto">
              <a:xfrm>
                <a:off x="3632" y="3332"/>
                <a:ext cx="334" cy="41"/>
              </a:xfrm>
              <a:custGeom>
                <a:avLst/>
                <a:gdLst/>
                <a:ahLst/>
                <a:cxnLst>
                  <a:cxn ang="0">
                    <a:pos x="668" y="79"/>
                  </a:cxn>
                  <a:cxn ang="0">
                    <a:pos x="667" y="81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668" y="79"/>
                  </a:cxn>
                </a:cxnLst>
                <a:rect l="0" t="0" r="r" b="b"/>
                <a:pathLst>
                  <a:path w="668" h="81">
                    <a:moveTo>
                      <a:pt x="668" y="79"/>
                    </a:moveTo>
                    <a:lnTo>
                      <a:pt x="667" y="8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668" y="79"/>
                    </a:lnTo>
                    <a:close/>
                  </a:path>
                </a:pathLst>
              </a:custGeom>
              <a:solidFill>
                <a:srgbClr val="49494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78" name="Freeform 87"/>
              <p:cNvSpPr>
                <a:spLocks/>
              </p:cNvSpPr>
              <p:nvPr/>
            </p:nvSpPr>
            <p:spPr bwMode="auto">
              <a:xfrm>
                <a:off x="3631" y="3333"/>
                <a:ext cx="335" cy="41"/>
              </a:xfrm>
              <a:custGeom>
                <a:avLst/>
                <a:gdLst/>
                <a:ahLst/>
                <a:cxnLst>
                  <a:cxn ang="0">
                    <a:pos x="670" y="80"/>
                  </a:cxn>
                  <a:cxn ang="0">
                    <a:pos x="668" y="83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670" y="80"/>
                  </a:cxn>
                </a:cxnLst>
                <a:rect l="0" t="0" r="r" b="b"/>
                <a:pathLst>
                  <a:path w="670" h="83">
                    <a:moveTo>
                      <a:pt x="670" y="80"/>
                    </a:moveTo>
                    <a:lnTo>
                      <a:pt x="668" y="8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670" y="80"/>
                    </a:lnTo>
                    <a:close/>
                  </a:path>
                </a:pathLst>
              </a:custGeom>
              <a:solidFill>
                <a:srgbClr val="4A4A4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79" name="Freeform 88"/>
              <p:cNvSpPr>
                <a:spLocks/>
              </p:cNvSpPr>
              <p:nvPr/>
            </p:nvSpPr>
            <p:spPr bwMode="auto">
              <a:xfrm>
                <a:off x="3630" y="3334"/>
                <a:ext cx="334" cy="41"/>
              </a:xfrm>
              <a:custGeom>
                <a:avLst/>
                <a:gdLst/>
                <a:ahLst/>
                <a:cxnLst>
                  <a:cxn ang="0">
                    <a:pos x="669" y="81"/>
                  </a:cxn>
                  <a:cxn ang="0">
                    <a:pos x="667" y="82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669" y="81"/>
                  </a:cxn>
                </a:cxnLst>
                <a:rect l="0" t="0" r="r" b="b"/>
                <a:pathLst>
                  <a:path w="669" h="82">
                    <a:moveTo>
                      <a:pt x="669" y="81"/>
                    </a:moveTo>
                    <a:lnTo>
                      <a:pt x="667" y="82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669" y="81"/>
                    </a:lnTo>
                    <a:close/>
                  </a:path>
                </a:pathLst>
              </a:custGeom>
              <a:solidFill>
                <a:srgbClr val="4B4B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80" name="Freeform 89"/>
              <p:cNvSpPr>
                <a:spLocks/>
              </p:cNvSpPr>
              <p:nvPr/>
            </p:nvSpPr>
            <p:spPr bwMode="auto">
              <a:xfrm>
                <a:off x="3629" y="3335"/>
                <a:ext cx="335" cy="41"/>
              </a:xfrm>
              <a:custGeom>
                <a:avLst/>
                <a:gdLst/>
                <a:ahLst/>
                <a:cxnLst>
                  <a:cxn ang="0">
                    <a:pos x="669" y="79"/>
                  </a:cxn>
                  <a:cxn ang="0">
                    <a:pos x="668" y="82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669" y="79"/>
                  </a:cxn>
                </a:cxnLst>
                <a:rect l="0" t="0" r="r" b="b"/>
                <a:pathLst>
                  <a:path w="669" h="82">
                    <a:moveTo>
                      <a:pt x="669" y="79"/>
                    </a:moveTo>
                    <a:lnTo>
                      <a:pt x="668" y="8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669" y="79"/>
                    </a:lnTo>
                    <a:close/>
                  </a:path>
                </a:pathLst>
              </a:custGeom>
              <a:solidFill>
                <a:srgbClr val="4C4C4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81" name="Freeform 90"/>
              <p:cNvSpPr>
                <a:spLocks/>
              </p:cNvSpPr>
              <p:nvPr/>
            </p:nvSpPr>
            <p:spPr bwMode="auto">
              <a:xfrm>
                <a:off x="3628" y="3336"/>
                <a:ext cx="335" cy="42"/>
              </a:xfrm>
              <a:custGeom>
                <a:avLst/>
                <a:gdLst/>
                <a:ahLst/>
                <a:cxnLst>
                  <a:cxn ang="0">
                    <a:pos x="670" y="81"/>
                  </a:cxn>
                  <a:cxn ang="0">
                    <a:pos x="668" y="83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670" y="81"/>
                  </a:cxn>
                </a:cxnLst>
                <a:rect l="0" t="0" r="r" b="b"/>
                <a:pathLst>
                  <a:path w="670" h="83">
                    <a:moveTo>
                      <a:pt x="670" y="81"/>
                    </a:moveTo>
                    <a:lnTo>
                      <a:pt x="668" y="8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670" y="81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82" name="Freeform 91"/>
              <p:cNvSpPr>
                <a:spLocks/>
              </p:cNvSpPr>
              <p:nvPr/>
            </p:nvSpPr>
            <p:spPr bwMode="auto">
              <a:xfrm>
                <a:off x="3622" y="3337"/>
                <a:ext cx="340" cy="48"/>
              </a:xfrm>
              <a:custGeom>
                <a:avLst/>
                <a:gdLst/>
                <a:ahLst/>
                <a:cxnLst>
                  <a:cxn ang="0">
                    <a:pos x="679" y="80"/>
                  </a:cxn>
                  <a:cxn ang="0">
                    <a:pos x="670" y="95"/>
                  </a:cxn>
                  <a:cxn ang="0">
                    <a:pos x="0" y="13"/>
                  </a:cxn>
                  <a:cxn ang="0">
                    <a:pos x="11" y="0"/>
                  </a:cxn>
                  <a:cxn ang="0">
                    <a:pos x="679" y="80"/>
                  </a:cxn>
                </a:cxnLst>
                <a:rect l="0" t="0" r="r" b="b"/>
                <a:pathLst>
                  <a:path w="679" h="95">
                    <a:moveTo>
                      <a:pt x="679" y="80"/>
                    </a:moveTo>
                    <a:lnTo>
                      <a:pt x="670" y="95"/>
                    </a:lnTo>
                    <a:lnTo>
                      <a:pt x="0" y="13"/>
                    </a:lnTo>
                    <a:lnTo>
                      <a:pt x="11" y="0"/>
                    </a:lnTo>
                    <a:lnTo>
                      <a:pt x="679" y="80"/>
                    </a:lnTo>
                    <a:close/>
                  </a:path>
                </a:pathLst>
              </a:custGeom>
              <a:solidFill>
                <a:srgbClr val="4F4F4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83" name="Freeform 92"/>
              <p:cNvSpPr>
                <a:spLocks/>
              </p:cNvSpPr>
              <p:nvPr/>
            </p:nvSpPr>
            <p:spPr bwMode="auto">
              <a:xfrm>
                <a:off x="3627" y="3337"/>
                <a:ext cx="335" cy="42"/>
              </a:xfrm>
              <a:custGeom>
                <a:avLst/>
                <a:gdLst/>
                <a:ahLst/>
                <a:cxnLst>
                  <a:cxn ang="0">
                    <a:pos x="670" y="80"/>
                  </a:cxn>
                  <a:cxn ang="0">
                    <a:pos x="668" y="83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670" y="80"/>
                  </a:cxn>
                </a:cxnLst>
                <a:rect l="0" t="0" r="r" b="b"/>
                <a:pathLst>
                  <a:path w="670" h="83">
                    <a:moveTo>
                      <a:pt x="670" y="80"/>
                    </a:moveTo>
                    <a:lnTo>
                      <a:pt x="668" y="83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670" y="80"/>
                    </a:lnTo>
                    <a:close/>
                  </a:path>
                </a:pathLst>
              </a:custGeom>
              <a:solidFill>
                <a:srgbClr val="4F4F4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84" name="Freeform 93"/>
              <p:cNvSpPr>
                <a:spLocks/>
              </p:cNvSpPr>
              <p:nvPr/>
            </p:nvSpPr>
            <p:spPr bwMode="auto">
              <a:xfrm>
                <a:off x="3626" y="3339"/>
                <a:ext cx="335" cy="41"/>
              </a:xfrm>
              <a:custGeom>
                <a:avLst/>
                <a:gdLst/>
                <a:ahLst/>
                <a:cxnLst>
                  <a:cxn ang="0">
                    <a:pos x="669" y="81"/>
                  </a:cxn>
                  <a:cxn ang="0">
                    <a:pos x="668" y="8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669" y="81"/>
                  </a:cxn>
                </a:cxnLst>
                <a:rect l="0" t="0" r="r" b="b"/>
                <a:pathLst>
                  <a:path w="669" h="83">
                    <a:moveTo>
                      <a:pt x="669" y="81"/>
                    </a:moveTo>
                    <a:lnTo>
                      <a:pt x="668" y="8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669" y="81"/>
                    </a:lnTo>
                    <a:close/>
                  </a:path>
                </a:pathLst>
              </a:custGeom>
              <a:solidFill>
                <a:srgbClr val="4F4F4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85" name="Freeform 94"/>
              <p:cNvSpPr>
                <a:spLocks/>
              </p:cNvSpPr>
              <p:nvPr/>
            </p:nvSpPr>
            <p:spPr bwMode="auto">
              <a:xfrm>
                <a:off x="3625" y="3339"/>
                <a:ext cx="336" cy="42"/>
              </a:xfrm>
              <a:custGeom>
                <a:avLst/>
                <a:gdLst/>
                <a:ahLst/>
                <a:cxnLst>
                  <a:cxn ang="0">
                    <a:pos x="671" y="82"/>
                  </a:cxn>
                  <a:cxn ang="0">
                    <a:pos x="670" y="85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671" y="82"/>
                  </a:cxn>
                </a:cxnLst>
                <a:rect l="0" t="0" r="r" b="b"/>
                <a:pathLst>
                  <a:path w="671" h="85">
                    <a:moveTo>
                      <a:pt x="671" y="82"/>
                    </a:moveTo>
                    <a:lnTo>
                      <a:pt x="670" y="85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71" y="82"/>
                    </a:lnTo>
                    <a:close/>
                  </a:path>
                </a:pathLst>
              </a:custGeom>
              <a:solidFill>
                <a:srgbClr val="5050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86" name="Freeform 95"/>
              <p:cNvSpPr>
                <a:spLocks/>
              </p:cNvSpPr>
              <p:nvPr/>
            </p:nvSpPr>
            <p:spPr bwMode="auto">
              <a:xfrm>
                <a:off x="3624" y="3340"/>
                <a:ext cx="336" cy="43"/>
              </a:xfrm>
              <a:custGeom>
                <a:avLst/>
                <a:gdLst/>
                <a:ahLst/>
                <a:cxnLst>
                  <a:cxn ang="0">
                    <a:pos x="671" y="82"/>
                  </a:cxn>
                  <a:cxn ang="0">
                    <a:pos x="668" y="84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671" y="82"/>
                  </a:cxn>
                </a:cxnLst>
                <a:rect l="0" t="0" r="r" b="b"/>
                <a:pathLst>
                  <a:path w="671" h="84">
                    <a:moveTo>
                      <a:pt x="671" y="82"/>
                    </a:moveTo>
                    <a:lnTo>
                      <a:pt x="668" y="8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671" y="82"/>
                    </a:lnTo>
                    <a:close/>
                  </a:path>
                </a:pathLst>
              </a:custGeom>
              <a:solidFill>
                <a:srgbClr val="51515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87" name="Freeform 96"/>
              <p:cNvSpPr>
                <a:spLocks/>
              </p:cNvSpPr>
              <p:nvPr/>
            </p:nvSpPr>
            <p:spPr bwMode="auto">
              <a:xfrm>
                <a:off x="3623" y="3342"/>
                <a:ext cx="336" cy="42"/>
              </a:xfrm>
              <a:custGeom>
                <a:avLst/>
                <a:gdLst/>
                <a:ahLst/>
                <a:cxnLst>
                  <a:cxn ang="0">
                    <a:pos x="671" y="82"/>
                  </a:cxn>
                  <a:cxn ang="0">
                    <a:pos x="670" y="85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671" y="82"/>
                  </a:cxn>
                </a:cxnLst>
                <a:rect l="0" t="0" r="r" b="b"/>
                <a:pathLst>
                  <a:path w="671" h="85">
                    <a:moveTo>
                      <a:pt x="671" y="82"/>
                    </a:moveTo>
                    <a:lnTo>
                      <a:pt x="670" y="85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71" y="82"/>
                    </a:lnTo>
                    <a:close/>
                  </a:path>
                </a:pathLst>
              </a:custGeom>
              <a:solidFill>
                <a:srgbClr val="5252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88" name="Freeform 97"/>
              <p:cNvSpPr>
                <a:spLocks/>
              </p:cNvSpPr>
              <p:nvPr/>
            </p:nvSpPr>
            <p:spPr bwMode="auto">
              <a:xfrm>
                <a:off x="3622" y="3343"/>
                <a:ext cx="336" cy="42"/>
              </a:xfrm>
              <a:custGeom>
                <a:avLst/>
                <a:gdLst/>
                <a:ahLst/>
                <a:cxnLst>
                  <a:cxn ang="0">
                    <a:pos x="671" y="82"/>
                  </a:cxn>
                  <a:cxn ang="0">
                    <a:pos x="670" y="84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671" y="82"/>
                  </a:cxn>
                </a:cxnLst>
                <a:rect l="0" t="0" r="r" b="b"/>
                <a:pathLst>
                  <a:path w="671" h="84">
                    <a:moveTo>
                      <a:pt x="671" y="82"/>
                    </a:moveTo>
                    <a:lnTo>
                      <a:pt x="670" y="8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671" y="82"/>
                    </a:lnTo>
                    <a:close/>
                  </a:path>
                </a:pathLst>
              </a:custGeom>
              <a:solidFill>
                <a:srgbClr val="53535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89" name="Freeform 98"/>
              <p:cNvSpPr>
                <a:spLocks/>
              </p:cNvSpPr>
              <p:nvPr/>
            </p:nvSpPr>
            <p:spPr bwMode="auto">
              <a:xfrm>
                <a:off x="3617" y="3344"/>
                <a:ext cx="340" cy="50"/>
              </a:xfrm>
              <a:custGeom>
                <a:avLst/>
                <a:gdLst/>
                <a:ahLst/>
                <a:cxnLst>
                  <a:cxn ang="0">
                    <a:pos x="681" y="82"/>
                  </a:cxn>
                  <a:cxn ang="0">
                    <a:pos x="671" y="100"/>
                  </a:cxn>
                  <a:cxn ang="0">
                    <a:pos x="0" y="17"/>
                  </a:cxn>
                  <a:cxn ang="0">
                    <a:pos x="11" y="0"/>
                  </a:cxn>
                  <a:cxn ang="0">
                    <a:pos x="681" y="82"/>
                  </a:cxn>
                </a:cxnLst>
                <a:rect l="0" t="0" r="r" b="b"/>
                <a:pathLst>
                  <a:path w="681" h="100">
                    <a:moveTo>
                      <a:pt x="681" y="82"/>
                    </a:moveTo>
                    <a:lnTo>
                      <a:pt x="671" y="100"/>
                    </a:lnTo>
                    <a:lnTo>
                      <a:pt x="0" y="17"/>
                    </a:lnTo>
                    <a:lnTo>
                      <a:pt x="11" y="0"/>
                    </a:lnTo>
                    <a:lnTo>
                      <a:pt x="681" y="82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90" name="Freeform 99"/>
              <p:cNvSpPr>
                <a:spLocks/>
              </p:cNvSpPr>
              <p:nvPr/>
            </p:nvSpPr>
            <p:spPr bwMode="auto">
              <a:xfrm>
                <a:off x="3621" y="3344"/>
                <a:ext cx="336" cy="42"/>
              </a:xfrm>
              <a:custGeom>
                <a:avLst/>
                <a:gdLst/>
                <a:ahLst/>
                <a:cxnLst>
                  <a:cxn ang="0">
                    <a:pos x="673" y="82"/>
                  </a:cxn>
                  <a:cxn ang="0">
                    <a:pos x="671" y="85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673" y="82"/>
                  </a:cxn>
                </a:cxnLst>
                <a:rect l="0" t="0" r="r" b="b"/>
                <a:pathLst>
                  <a:path w="673" h="85">
                    <a:moveTo>
                      <a:pt x="673" y="82"/>
                    </a:moveTo>
                    <a:lnTo>
                      <a:pt x="671" y="85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673" y="82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91" name="Freeform 100"/>
              <p:cNvSpPr>
                <a:spLocks/>
              </p:cNvSpPr>
              <p:nvPr/>
            </p:nvSpPr>
            <p:spPr bwMode="auto">
              <a:xfrm>
                <a:off x="3621" y="3345"/>
                <a:ext cx="336" cy="43"/>
              </a:xfrm>
              <a:custGeom>
                <a:avLst/>
                <a:gdLst/>
                <a:ahLst/>
                <a:cxnLst>
                  <a:cxn ang="0">
                    <a:pos x="672" y="82"/>
                  </a:cxn>
                  <a:cxn ang="0">
                    <a:pos x="670" y="84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672" y="82"/>
                  </a:cxn>
                </a:cxnLst>
                <a:rect l="0" t="0" r="r" b="b"/>
                <a:pathLst>
                  <a:path w="672" h="84">
                    <a:moveTo>
                      <a:pt x="672" y="82"/>
                    </a:moveTo>
                    <a:lnTo>
                      <a:pt x="670" y="84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672" y="82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92" name="Freeform 101"/>
              <p:cNvSpPr>
                <a:spLocks/>
              </p:cNvSpPr>
              <p:nvPr/>
            </p:nvSpPr>
            <p:spPr bwMode="auto">
              <a:xfrm>
                <a:off x="3619" y="3347"/>
                <a:ext cx="336" cy="43"/>
              </a:xfrm>
              <a:custGeom>
                <a:avLst/>
                <a:gdLst/>
                <a:ahLst/>
                <a:cxnLst>
                  <a:cxn ang="0">
                    <a:pos x="672" y="81"/>
                  </a:cxn>
                  <a:cxn ang="0">
                    <a:pos x="671" y="85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672" y="81"/>
                  </a:cxn>
                </a:cxnLst>
                <a:rect l="0" t="0" r="r" b="b"/>
                <a:pathLst>
                  <a:path w="672" h="85">
                    <a:moveTo>
                      <a:pt x="672" y="81"/>
                    </a:moveTo>
                    <a:lnTo>
                      <a:pt x="671" y="85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672" y="81"/>
                    </a:lnTo>
                    <a:close/>
                  </a:path>
                </a:pathLst>
              </a:custGeom>
              <a:solidFill>
                <a:srgbClr val="56565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93" name="Freeform 102"/>
              <p:cNvSpPr>
                <a:spLocks/>
              </p:cNvSpPr>
              <p:nvPr/>
            </p:nvSpPr>
            <p:spPr bwMode="auto">
              <a:xfrm>
                <a:off x="3619" y="3348"/>
                <a:ext cx="336" cy="43"/>
              </a:xfrm>
              <a:custGeom>
                <a:avLst/>
                <a:gdLst/>
                <a:ahLst/>
                <a:cxnLst>
                  <a:cxn ang="0">
                    <a:pos x="673" y="83"/>
                  </a:cxn>
                  <a:cxn ang="0">
                    <a:pos x="671" y="86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673" y="83"/>
                  </a:cxn>
                </a:cxnLst>
                <a:rect l="0" t="0" r="r" b="b"/>
                <a:pathLst>
                  <a:path w="673" h="86">
                    <a:moveTo>
                      <a:pt x="673" y="83"/>
                    </a:moveTo>
                    <a:lnTo>
                      <a:pt x="671" y="8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673" y="83"/>
                    </a:lnTo>
                    <a:close/>
                  </a:path>
                </a:pathLst>
              </a:custGeom>
              <a:solidFill>
                <a:srgbClr val="57575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94" name="Freeform 103"/>
              <p:cNvSpPr>
                <a:spLocks/>
              </p:cNvSpPr>
              <p:nvPr/>
            </p:nvSpPr>
            <p:spPr bwMode="auto">
              <a:xfrm>
                <a:off x="3618" y="3350"/>
                <a:ext cx="336" cy="42"/>
              </a:xfrm>
              <a:custGeom>
                <a:avLst/>
                <a:gdLst/>
                <a:ahLst/>
                <a:cxnLst>
                  <a:cxn ang="0">
                    <a:pos x="672" y="82"/>
                  </a:cxn>
                  <a:cxn ang="0">
                    <a:pos x="671" y="84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672" y="82"/>
                  </a:cxn>
                </a:cxnLst>
                <a:rect l="0" t="0" r="r" b="b"/>
                <a:pathLst>
                  <a:path w="672" h="84">
                    <a:moveTo>
                      <a:pt x="672" y="82"/>
                    </a:moveTo>
                    <a:lnTo>
                      <a:pt x="671" y="8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672" y="82"/>
                    </a:lnTo>
                    <a:close/>
                  </a:path>
                </a:pathLst>
              </a:custGeom>
              <a:solidFill>
                <a:srgbClr val="58585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95" name="Freeform 104"/>
              <p:cNvSpPr>
                <a:spLocks/>
              </p:cNvSpPr>
              <p:nvPr/>
            </p:nvSpPr>
            <p:spPr bwMode="auto">
              <a:xfrm>
                <a:off x="3617" y="3351"/>
                <a:ext cx="337" cy="43"/>
              </a:xfrm>
              <a:custGeom>
                <a:avLst/>
                <a:gdLst/>
                <a:ahLst/>
                <a:cxnLst>
                  <a:cxn ang="0">
                    <a:pos x="673" y="82"/>
                  </a:cxn>
                  <a:cxn ang="0">
                    <a:pos x="671" y="86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673" y="82"/>
                  </a:cxn>
                </a:cxnLst>
                <a:rect l="0" t="0" r="r" b="b"/>
                <a:pathLst>
                  <a:path w="673" h="86">
                    <a:moveTo>
                      <a:pt x="673" y="82"/>
                    </a:moveTo>
                    <a:lnTo>
                      <a:pt x="671" y="86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673" y="82"/>
                    </a:lnTo>
                    <a:close/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96" name="Freeform 105"/>
              <p:cNvSpPr>
                <a:spLocks/>
              </p:cNvSpPr>
              <p:nvPr/>
            </p:nvSpPr>
            <p:spPr bwMode="auto">
              <a:xfrm>
                <a:off x="3612" y="3352"/>
                <a:ext cx="340" cy="51"/>
              </a:xfrm>
              <a:custGeom>
                <a:avLst/>
                <a:gdLst/>
                <a:ahLst/>
                <a:cxnLst>
                  <a:cxn ang="0">
                    <a:pos x="681" y="83"/>
                  </a:cxn>
                  <a:cxn ang="0">
                    <a:pos x="672" y="102"/>
                  </a:cxn>
                  <a:cxn ang="0">
                    <a:pos x="0" y="19"/>
                  </a:cxn>
                  <a:cxn ang="0">
                    <a:pos x="10" y="0"/>
                  </a:cxn>
                  <a:cxn ang="0">
                    <a:pos x="681" y="83"/>
                  </a:cxn>
                </a:cxnLst>
                <a:rect l="0" t="0" r="r" b="b"/>
                <a:pathLst>
                  <a:path w="681" h="102">
                    <a:moveTo>
                      <a:pt x="681" y="83"/>
                    </a:moveTo>
                    <a:lnTo>
                      <a:pt x="672" y="102"/>
                    </a:lnTo>
                    <a:lnTo>
                      <a:pt x="0" y="19"/>
                    </a:lnTo>
                    <a:lnTo>
                      <a:pt x="10" y="0"/>
                    </a:lnTo>
                    <a:lnTo>
                      <a:pt x="681" y="83"/>
                    </a:lnTo>
                    <a:close/>
                  </a:path>
                </a:pathLst>
              </a:custGeom>
              <a:solidFill>
                <a:srgbClr val="5B5B5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97" name="Freeform 106"/>
              <p:cNvSpPr>
                <a:spLocks/>
              </p:cNvSpPr>
              <p:nvPr/>
            </p:nvSpPr>
            <p:spPr bwMode="auto">
              <a:xfrm>
                <a:off x="3616" y="3352"/>
                <a:ext cx="336" cy="44"/>
              </a:xfrm>
              <a:custGeom>
                <a:avLst/>
                <a:gdLst/>
                <a:ahLst/>
                <a:cxnLst>
                  <a:cxn ang="0">
                    <a:pos x="673" y="83"/>
                  </a:cxn>
                  <a:cxn ang="0">
                    <a:pos x="671" y="87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673" y="83"/>
                  </a:cxn>
                </a:cxnLst>
                <a:rect l="0" t="0" r="r" b="b"/>
                <a:pathLst>
                  <a:path w="673" h="87">
                    <a:moveTo>
                      <a:pt x="673" y="83"/>
                    </a:moveTo>
                    <a:lnTo>
                      <a:pt x="671" y="8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673" y="83"/>
                    </a:lnTo>
                    <a:close/>
                  </a:path>
                </a:pathLst>
              </a:custGeom>
              <a:solidFill>
                <a:srgbClr val="5B5B5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98" name="Freeform 107"/>
              <p:cNvSpPr>
                <a:spLocks/>
              </p:cNvSpPr>
              <p:nvPr/>
            </p:nvSpPr>
            <p:spPr bwMode="auto">
              <a:xfrm>
                <a:off x="3615" y="3354"/>
                <a:ext cx="337" cy="44"/>
              </a:xfrm>
              <a:custGeom>
                <a:avLst/>
                <a:gdLst/>
                <a:ahLst/>
                <a:cxnLst>
                  <a:cxn ang="0">
                    <a:pos x="673" y="83"/>
                  </a:cxn>
                  <a:cxn ang="0">
                    <a:pos x="672" y="87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673" y="83"/>
                  </a:cxn>
                </a:cxnLst>
                <a:rect l="0" t="0" r="r" b="b"/>
                <a:pathLst>
                  <a:path w="673" h="87">
                    <a:moveTo>
                      <a:pt x="673" y="83"/>
                    </a:moveTo>
                    <a:lnTo>
                      <a:pt x="672" y="8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673" y="83"/>
                    </a:lnTo>
                    <a:close/>
                  </a:path>
                </a:pathLst>
              </a:custGeom>
              <a:solidFill>
                <a:srgbClr val="5B5B5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99" name="Freeform 108"/>
              <p:cNvSpPr>
                <a:spLocks/>
              </p:cNvSpPr>
              <p:nvPr/>
            </p:nvSpPr>
            <p:spPr bwMode="auto">
              <a:xfrm>
                <a:off x="3614" y="3356"/>
                <a:ext cx="337" cy="44"/>
              </a:xfrm>
              <a:custGeom>
                <a:avLst/>
                <a:gdLst/>
                <a:ahLst/>
                <a:cxnLst>
                  <a:cxn ang="0">
                    <a:pos x="675" y="84"/>
                  </a:cxn>
                  <a:cxn ang="0">
                    <a:pos x="673" y="87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675" y="84"/>
                  </a:cxn>
                </a:cxnLst>
                <a:rect l="0" t="0" r="r" b="b"/>
                <a:pathLst>
                  <a:path w="675" h="87">
                    <a:moveTo>
                      <a:pt x="675" y="84"/>
                    </a:moveTo>
                    <a:lnTo>
                      <a:pt x="673" y="87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675" y="84"/>
                    </a:lnTo>
                    <a:close/>
                  </a:path>
                </a:pathLst>
              </a:custGeom>
              <a:solidFill>
                <a:srgbClr val="5C5C5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00" name="Freeform 109"/>
              <p:cNvSpPr>
                <a:spLocks/>
              </p:cNvSpPr>
              <p:nvPr/>
            </p:nvSpPr>
            <p:spPr bwMode="auto">
              <a:xfrm>
                <a:off x="3613" y="3358"/>
                <a:ext cx="337" cy="44"/>
              </a:xfrm>
              <a:custGeom>
                <a:avLst/>
                <a:gdLst/>
                <a:ahLst/>
                <a:cxnLst>
                  <a:cxn ang="0">
                    <a:pos x="674" y="83"/>
                  </a:cxn>
                  <a:cxn ang="0">
                    <a:pos x="672" y="87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674" y="83"/>
                  </a:cxn>
                </a:cxnLst>
                <a:rect l="0" t="0" r="r" b="b"/>
                <a:pathLst>
                  <a:path w="674" h="87">
                    <a:moveTo>
                      <a:pt x="674" y="83"/>
                    </a:moveTo>
                    <a:lnTo>
                      <a:pt x="672" y="87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674" y="83"/>
                    </a:lnTo>
                    <a:close/>
                  </a:path>
                </a:pathLst>
              </a:custGeom>
              <a:solidFill>
                <a:srgbClr val="5D5D5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01" name="Freeform 110"/>
              <p:cNvSpPr>
                <a:spLocks/>
              </p:cNvSpPr>
              <p:nvPr/>
            </p:nvSpPr>
            <p:spPr bwMode="auto">
              <a:xfrm>
                <a:off x="3612" y="3360"/>
                <a:ext cx="337" cy="43"/>
              </a:xfrm>
              <a:custGeom>
                <a:avLst/>
                <a:gdLst/>
                <a:ahLst/>
                <a:cxnLst>
                  <a:cxn ang="0">
                    <a:pos x="674" y="83"/>
                  </a:cxn>
                  <a:cxn ang="0">
                    <a:pos x="672" y="87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674" y="83"/>
                  </a:cxn>
                </a:cxnLst>
                <a:rect l="0" t="0" r="r" b="b"/>
                <a:pathLst>
                  <a:path w="674" h="87">
                    <a:moveTo>
                      <a:pt x="674" y="83"/>
                    </a:moveTo>
                    <a:lnTo>
                      <a:pt x="672" y="8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674" y="83"/>
                    </a:lnTo>
                    <a:close/>
                  </a:path>
                </a:pathLst>
              </a:custGeom>
              <a:solidFill>
                <a:srgbClr val="5E5E5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02" name="Freeform 111"/>
              <p:cNvSpPr>
                <a:spLocks/>
              </p:cNvSpPr>
              <p:nvPr/>
            </p:nvSpPr>
            <p:spPr bwMode="auto">
              <a:xfrm>
                <a:off x="3607" y="3362"/>
                <a:ext cx="341" cy="52"/>
              </a:xfrm>
              <a:custGeom>
                <a:avLst/>
                <a:gdLst/>
                <a:ahLst/>
                <a:cxnLst>
                  <a:cxn ang="0">
                    <a:pos x="681" y="83"/>
                  </a:cxn>
                  <a:cxn ang="0">
                    <a:pos x="673" y="104"/>
                  </a:cxn>
                  <a:cxn ang="0">
                    <a:pos x="0" y="20"/>
                  </a:cxn>
                  <a:cxn ang="0">
                    <a:pos x="9" y="0"/>
                  </a:cxn>
                  <a:cxn ang="0">
                    <a:pos x="681" y="83"/>
                  </a:cxn>
                </a:cxnLst>
                <a:rect l="0" t="0" r="r" b="b"/>
                <a:pathLst>
                  <a:path w="681" h="104">
                    <a:moveTo>
                      <a:pt x="681" y="83"/>
                    </a:moveTo>
                    <a:lnTo>
                      <a:pt x="673" y="104"/>
                    </a:lnTo>
                    <a:lnTo>
                      <a:pt x="0" y="20"/>
                    </a:lnTo>
                    <a:lnTo>
                      <a:pt x="9" y="0"/>
                    </a:lnTo>
                    <a:lnTo>
                      <a:pt x="681" y="83"/>
                    </a:lnTo>
                    <a:close/>
                  </a:path>
                </a:pathLst>
              </a:custGeom>
              <a:solidFill>
                <a:srgbClr val="6060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03" name="Freeform 112"/>
              <p:cNvSpPr>
                <a:spLocks/>
              </p:cNvSpPr>
              <p:nvPr/>
            </p:nvSpPr>
            <p:spPr bwMode="auto">
              <a:xfrm>
                <a:off x="3611" y="3362"/>
                <a:ext cx="337" cy="44"/>
              </a:xfrm>
              <a:custGeom>
                <a:avLst/>
                <a:gdLst/>
                <a:ahLst/>
                <a:cxnLst>
                  <a:cxn ang="0">
                    <a:pos x="674" y="83"/>
                  </a:cxn>
                  <a:cxn ang="0">
                    <a:pos x="673" y="88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674" y="83"/>
                  </a:cxn>
                </a:cxnLst>
                <a:rect l="0" t="0" r="r" b="b"/>
                <a:pathLst>
                  <a:path w="674" h="88">
                    <a:moveTo>
                      <a:pt x="674" y="83"/>
                    </a:moveTo>
                    <a:lnTo>
                      <a:pt x="673" y="8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674" y="83"/>
                    </a:lnTo>
                    <a:close/>
                  </a:path>
                </a:pathLst>
              </a:custGeom>
              <a:solidFill>
                <a:srgbClr val="6060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04" name="Freeform 113"/>
              <p:cNvSpPr>
                <a:spLocks/>
              </p:cNvSpPr>
              <p:nvPr/>
            </p:nvSpPr>
            <p:spPr bwMode="auto">
              <a:xfrm>
                <a:off x="3610" y="3364"/>
                <a:ext cx="337" cy="44"/>
              </a:xfrm>
              <a:custGeom>
                <a:avLst/>
                <a:gdLst/>
                <a:ahLst/>
                <a:cxnLst>
                  <a:cxn ang="0">
                    <a:pos x="675" y="84"/>
                  </a:cxn>
                  <a:cxn ang="0">
                    <a:pos x="673" y="88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675" y="84"/>
                  </a:cxn>
                </a:cxnLst>
                <a:rect l="0" t="0" r="r" b="b"/>
                <a:pathLst>
                  <a:path w="675" h="88">
                    <a:moveTo>
                      <a:pt x="675" y="84"/>
                    </a:moveTo>
                    <a:lnTo>
                      <a:pt x="673" y="88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675" y="84"/>
                    </a:lnTo>
                    <a:close/>
                  </a:path>
                </a:pathLst>
              </a:custGeom>
              <a:solidFill>
                <a:srgbClr val="6060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05" name="Freeform 114"/>
              <p:cNvSpPr>
                <a:spLocks/>
              </p:cNvSpPr>
              <p:nvPr/>
            </p:nvSpPr>
            <p:spPr bwMode="auto">
              <a:xfrm>
                <a:off x="3609" y="3366"/>
                <a:ext cx="338" cy="44"/>
              </a:xfrm>
              <a:custGeom>
                <a:avLst/>
                <a:gdLst/>
                <a:ahLst/>
                <a:cxnLst>
                  <a:cxn ang="0">
                    <a:pos x="674" y="85"/>
                  </a:cxn>
                  <a:cxn ang="0">
                    <a:pos x="673" y="90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674" y="85"/>
                  </a:cxn>
                </a:cxnLst>
                <a:rect l="0" t="0" r="r" b="b"/>
                <a:pathLst>
                  <a:path w="674" h="90">
                    <a:moveTo>
                      <a:pt x="674" y="85"/>
                    </a:moveTo>
                    <a:lnTo>
                      <a:pt x="673" y="90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674" y="85"/>
                    </a:lnTo>
                    <a:close/>
                  </a:path>
                </a:pathLst>
              </a:custGeom>
              <a:solidFill>
                <a:srgbClr val="61616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06" name="Freeform 115"/>
              <p:cNvSpPr>
                <a:spLocks/>
              </p:cNvSpPr>
              <p:nvPr/>
            </p:nvSpPr>
            <p:spPr bwMode="auto">
              <a:xfrm>
                <a:off x="3608" y="3368"/>
                <a:ext cx="338" cy="44"/>
              </a:xfrm>
              <a:custGeom>
                <a:avLst/>
                <a:gdLst/>
                <a:ahLst/>
                <a:cxnLst>
                  <a:cxn ang="0">
                    <a:pos x="676" y="86"/>
                  </a:cxn>
                  <a:cxn ang="0">
                    <a:pos x="673" y="90"/>
                  </a:cxn>
                  <a:cxn ang="0">
                    <a:pos x="0" y="5"/>
                  </a:cxn>
                  <a:cxn ang="0">
                    <a:pos x="3" y="0"/>
                  </a:cxn>
                  <a:cxn ang="0">
                    <a:pos x="676" y="86"/>
                  </a:cxn>
                </a:cxnLst>
                <a:rect l="0" t="0" r="r" b="b"/>
                <a:pathLst>
                  <a:path w="676" h="90">
                    <a:moveTo>
                      <a:pt x="676" y="86"/>
                    </a:moveTo>
                    <a:lnTo>
                      <a:pt x="673" y="90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676" y="86"/>
                    </a:lnTo>
                    <a:close/>
                  </a:path>
                </a:pathLst>
              </a:custGeom>
              <a:solidFill>
                <a:srgbClr val="62626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07" name="Freeform 116"/>
              <p:cNvSpPr>
                <a:spLocks/>
              </p:cNvSpPr>
              <p:nvPr/>
            </p:nvSpPr>
            <p:spPr bwMode="auto">
              <a:xfrm>
                <a:off x="3607" y="3370"/>
                <a:ext cx="338" cy="44"/>
              </a:xfrm>
              <a:custGeom>
                <a:avLst/>
                <a:gdLst/>
                <a:ahLst/>
                <a:cxnLst>
                  <a:cxn ang="0">
                    <a:pos x="674" y="85"/>
                  </a:cxn>
                  <a:cxn ang="0">
                    <a:pos x="673" y="88"/>
                  </a:cxn>
                  <a:cxn ang="0">
                    <a:pos x="0" y="4"/>
                  </a:cxn>
                  <a:cxn ang="0">
                    <a:pos x="1" y="0"/>
                  </a:cxn>
                  <a:cxn ang="0">
                    <a:pos x="674" y="85"/>
                  </a:cxn>
                </a:cxnLst>
                <a:rect l="0" t="0" r="r" b="b"/>
                <a:pathLst>
                  <a:path w="674" h="88">
                    <a:moveTo>
                      <a:pt x="674" y="85"/>
                    </a:moveTo>
                    <a:lnTo>
                      <a:pt x="673" y="88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674" y="85"/>
                    </a:lnTo>
                    <a:close/>
                  </a:path>
                </a:pathLst>
              </a:custGeom>
              <a:solidFill>
                <a:srgbClr val="63636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08" name="Freeform 117"/>
              <p:cNvSpPr>
                <a:spLocks/>
              </p:cNvSpPr>
              <p:nvPr/>
            </p:nvSpPr>
            <p:spPr bwMode="auto">
              <a:xfrm>
                <a:off x="3603" y="3372"/>
                <a:ext cx="341" cy="54"/>
              </a:xfrm>
              <a:custGeom>
                <a:avLst/>
                <a:gdLst/>
                <a:ahLst/>
                <a:cxnLst>
                  <a:cxn ang="0">
                    <a:pos x="682" y="84"/>
                  </a:cxn>
                  <a:cxn ang="0">
                    <a:pos x="675" y="108"/>
                  </a:cxn>
                  <a:cxn ang="0">
                    <a:pos x="0" y="21"/>
                  </a:cxn>
                  <a:cxn ang="0">
                    <a:pos x="9" y="0"/>
                  </a:cxn>
                  <a:cxn ang="0">
                    <a:pos x="682" y="84"/>
                  </a:cxn>
                </a:cxnLst>
                <a:rect l="0" t="0" r="r" b="b"/>
                <a:pathLst>
                  <a:path w="682" h="108">
                    <a:moveTo>
                      <a:pt x="682" y="84"/>
                    </a:moveTo>
                    <a:lnTo>
                      <a:pt x="675" y="108"/>
                    </a:lnTo>
                    <a:lnTo>
                      <a:pt x="0" y="21"/>
                    </a:lnTo>
                    <a:lnTo>
                      <a:pt x="9" y="0"/>
                    </a:lnTo>
                    <a:lnTo>
                      <a:pt x="682" y="84"/>
                    </a:lnTo>
                    <a:close/>
                  </a:path>
                </a:pathLst>
              </a:custGeom>
              <a:solidFill>
                <a:srgbClr val="65656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09" name="Freeform 118"/>
              <p:cNvSpPr>
                <a:spLocks/>
              </p:cNvSpPr>
              <p:nvPr/>
            </p:nvSpPr>
            <p:spPr bwMode="auto">
              <a:xfrm>
                <a:off x="3606" y="3372"/>
                <a:ext cx="338" cy="45"/>
              </a:xfrm>
              <a:custGeom>
                <a:avLst/>
                <a:gdLst/>
                <a:ahLst/>
                <a:cxnLst>
                  <a:cxn ang="0">
                    <a:pos x="676" y="84"/>
                  </a:cxn>
                  <a:cxn ang="0">
                    <a:pos x="674" y="91"/>
                  </a:cxn>
                  <a:cxn ang="0">
                    <a:pos x="0" y="5"/>
                  </a:cxn>
                  <a:cxn ang="0">
                    <a:pos x="3" y="0"/>
                  </a:cxn>
                  <a:cxn ang="0">
                    <a:pos x="676" y="84"/>
                  </a:cxn>
                </a:cxnLst>
                <a:rect l="0" t="0" r="r" b="b"/>
                <a:pathLst>
                  <a:path w="676" h="91">
                    <a:moveTo>
                      <a:pt x="676" y="84"/>
                    </a:moveTo>
                    <a:lnTo>
                      <a:pt x="674" y="91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676" y="84"/>
                    </a:lnTo>
                    <a:close/>
                  </a:path>
                </a:pathLst>
              </a:custGeom>
              <a:solidFill>
                <a:srgbClr val="65656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10" name="Freeform 119"/>
              <p:cNvSpPr>
                <a:spLocks/>
              </p:cNvSpPr>
              <p:nvPr/>
            </p:nvSpPr>
            <p:spPr bwMode="auto">
              <a:xfrm>
                <a:off x="3605" y="3374"/>
                <a:ext cx="338" cy="47"/>
              </a:xfrm>
              <a:custGeom>
                <a:avLst/>
                <a:gdLst/>
                <a:ahLst/>
                <a:cxnLst>
                  <a:cxn ang="0">
                    <a:pos x="676" y="86"/>
                  </a:cxn>
                  <a:cxn ang="0">
                    <a:pos x="674" y="92"/>
                  </a:cxn>
                  <a:cxn ang="0">
                    <a:pos x="0" y="6"/>
                  </a:cxn>
                  <a:cxn ang="0">
                    <a:pos x="2" y="0"/>
                  </a:cxn>
                  <a:cxn ang="0">
                    <a:pos x="676" y="86"/>
                  </a:cxn>
                </a:cxnLst>
                <a:rect l="0" t="0" r="r" b="b"/>
                <a:pathLst>
                  <a:path w="676" h="92">
                    <a:moveTo>
                      <a:pt x="676" y="86"/>
                    </a:moveTo>
                    <a:lnTo>
                      <a:pt x="674" y="92"/>
                    </a:lnTo>
                    <a:lnTo>
                      <a:pt x="0" y="6"/>
                    </a:lnTo>
                    <a:lnTo>
                      <a:pt x="2" y="0"/>
                    </a:lnTo>
                    <a:lnTo>
                      <a:pt x="676" y="86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11" name="Freeform 120"/>
              <p:cNvSpPr>
                <a:spLocks/>
              </p:cNvSpPr>
              <p:nvPr/>
            </p:nvSpPr>
            <p:spPr bwMode="auto">
              <a:xfrm>
                <a:off x="3604" y="3378"/>
                <a:ext cx="338" cy="45"/>
              </a:xfrm>
              <a:custGeom>
                <a:avLst/>
                <a:gdLst/>
                <a:ahLst/>
                <a:cxnLst>
                  <a:cxn ang="0">
                    <a:pos x="677" y="86"/>
                  </a:cxn>
                  <a:cxn ang="0">
                    <a:pos x="675" y="91"/>
                  </a:cxn>
                  <a:cxn ang="0">
                    <a:pos x="0" y="5"/>
                  </a:cxn>
                  <a:cxn ang="0">
                    <a:pos x="3" y="0"/>
                  </a:cxn>
                  <a:cxn ang="0">
                    <a:pos x="677" y="86"/>
                  </a:cxn>
                </a:cxnLst>
                <a:rect l="0" t="0" r="r" b="b"/>
                <a:pathLst>
                  <a:path w="677" h="91">
                    <a:moveTo>
                      <a:pt x="677" y="86"/>
                    </a:moveTo>
                    <a:lnTo>
                      <a:pt x="675" y="91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677" y="86"/>
                    </a:lnTo>
                    <a:close/>
                  </a:path>
                </a:pathLst>
              </a:custGeom>
              <a:solidFill>
                <a:srgbClr val="67676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12" name="Freeform 121"/>
              <p:cNvSpPr>
                <a:spLocks/>
              </p:cNvSpPr>
              <p:nvPr/>
            </p:nvSpPr>
            <p:spPr bwMode="auto">
              <a:xfrm>
                <a:off x="3603" y="3380"/>
                <a:ext cx="338" cy="46"/>
              </a:xfrm>
              <a:custGeom>
                <a:avLst/>
                <a:gdLst/>
                <a:ahLst/>
                <a:cxnLst>
                  <a:cxn ang="0">
                    <a:pos x="676" y="86"/>
                  </a:cxn>
                  <a:cxn ang="0">
                    <a:pos x="675" y="92"/>
                  </a:cxn>
                  <a:cxn ang="0">
                    <a:pos x="0" y="5"/>
                  </a:cxn>
                  <a:cxn ang="0">
                    <a:pos x="1" y="0"/>
                  </a:cxn>
                  <a:cxn ang="0">
                    <a:pos x="676" y="86"/>
                  </a:cxn>
                </a:cxnLst>
                <a:rect l="0" t="0" r="r" b="b"/>
                <a:pathLst>
                  <a:path w="676" h="92">
                    <a:moveTo>
                      <a:pt x="676" y="86"/>
                    </a:moveTo>
                    <a:lnTo>
                      <a:pt x="675" y="92"/>
                    </a:lnTo>
                    <a:lnTo>
                      <a:pt x="0" y="5"/>
                    </a:lnTo>
                    <a:lnTo>
                      <a:pt x="1" y="0"/>
                    </a:lnTo>
                    <a:lnTo>
                      <a:pt x="676" y="86"/>
                    </a:lnTo>
                    <a:close/>
                  </a:path>
                </a:pathLst>
              </a:custGeom>
              <a:solidFill>
                <a:srgbClr val="68686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13" name="Freeform 122"/>
              <p:cNvSpPr>
                <a:spLocks/>
              </p:cNvSpPr>
              <p:nvPr/>
            </p:nvSpPr>
            <p:spPr bwMode="auto">
              <a:xfrm>
                <a:off x="3599" y="3383"/>
                <a:ext cx="341" cy="56"/>
              </a:xfrm>
              <a:custGeom>
                <a:avLst/>
                <a:gdLst/>
                <a:ahLst/>
                <a:cxnLst>
                  <a:cxn ang="0">
                    <a:pos x="684" y="87"/>
                  </a:cxn>
                  <a:cxn ang="0">
                    <a:pos x="676" y="113"/>
                  </a:cxn>
                  <a:cxn ang="0">
                    <a:pos x="0" y="24"/>
                  </a:cxn>
                  <a:cxn ang="0">
                    <a:pos x="9" y="0"/>
                  </a:cxn>
                  <a:cxn ang="0">
                    <a:pos x="684" y="87"/>
                  </a:cxn>
                </a:cxnLst>
                <a:rect l="0" t="0" r="r" b="b"/>
                <a:pathLst>
                  <a:path w="684" h="113">
                    <a:moveTo>
                      <a:pt x="684" y="87"/>
                    </a:moveTo>
                    <a:lnTo>
                      <a:pt x="676" y="113"/>
                    </a:lnTo>
                    <a:lnTo>
                      <a:pt x="0" y="24"/>
                    </a:lnTo>
                    <a:lnTo>
                      <a:pt x="9" y="0"/>
                    </a:lnTo>
                    <a:lnTo>
                      <a:pt x="684" y="87"/>
                    </a:lnTo>
                    <a:close/>
                  </a:path>
                </a:pathLst>
              </a:custGeom>
              <a:solidFill>
                <a:srgbClr val="69696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14" name="Freeform 123"/>
              <p:cNvSpPr>
                <a:spLocks/>
              </p:cNvSpPr>
              <p:nvPr/>
            </p:nvSpPr>
            <p:spPr bwMode="auto">
              <a:xfrm>
                <a:off x="3602" y="3383"/>
                <a:ext cx="338" cy="46"/>
              </a:xfrm>
              <a:custGeom>
                <a:avLst/>
                <a:gdLst/>
                <a:ahLst/>
                <a:cxnLst>
                  <a:cxn ang="0">
                    <a:pos x="678" y="87"/>
                  </a:cxn>
                  <a:cxn ang="0">
                    <a:pos x="675" y="94"/>
                  </a:cxn>
                  <a:cxn ang="0">
                    <a:pos x="0" y="7"/>
                  </a:cxn>
                  <a:cxn ang="0">
                    <a:pos x="3" y="0"/>
                  </a:cxn>
                  <a:cxn ang="0">
                    <a:pos x="678" y="87"/>
                  </a:cxn>
                </a:cxnLst>
                <a:rect l="0" t="0" r="r" b="b"/>
                <a:pathLst>
                  <a:path w="678" h="94">
                    <a:moveTo>
                      <a:pt x="678" y="87"/>
                    </a:moveTo>
                    <a:lnTo>
                      <a:pt x="675" y="94"/>
                    </a:lnTo>
                    <a:lnTo>
                      <a:pt x="0" y="7"/>
                    </a:lnTo>
                    <a:lnTo>
                      <a:pt x="3" y="0"/>
                    </a:lnTo>
                    <a:lnTo>
                      <a:pt x="678" y="87"/>
                    </a:lnTo>
                    <a:close/>
                  </a:path>
                </a:pathLst>
              </a:custGeom>
              <a:solidFill>
                <a:srgbClr val="69696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15" name="Freeform 124"/>
              <p:cNvSpPr>
                <a:spLocks/>
              </p:cNvSpPr>
              <p:nvPr/>
            </p:nvSpPr>
            <p:spPr bwMode="auto">
              <a:xfrm>
                <a:off x="3600" y="3386"/>
                <a:ext cx="339" cy="46"/>
              </a:xfrm>
              <a:custGeom>
                <a:avLst/>
                <a:gdLst/>
                <a:ahLst/>
                <a:cxnLst>
                  <a:cxn ang="0">
                    <a:pos x="677" y="87"/>
                  </a:cxn>
                  <a:cxn ang="0">
                    <a:pos x="676" y="93"/>
                  </a:cxn>
                  <a:cxn ang="0">
                    <a:pos x="0" y="6"/>
                  </a:cxn>
                  <a:cxn ang="0">
                    <a:pos x="2" y="0"/>
                  </a:cxn>
                  <a:cxn ang="0">
                    <a:pos x="677" y="87"/>
                  </a:cxn>
                </a:cxnLst>
                <a:rect l="0" t="0" r="r" b="b"/>
                <a:pathLst>
                  <a:path w="677" h="93">
                    <a:moveTo>
                      <a:pt x="677" y="87"/>
                    </a:moveTo>
                    <a:lnTo>
                      <a:pt x="676" y="93"/>
                    </a:lnTo>
                    <a:lnTo>
                      <a:pt x="0" y="6"/>
                    </a:lnTo>
                    <a:lnTo>
                      <a:pt x="2" y="0"/>
                    </a:lnTo>
                    <a:lnTo>
                      <a:pt x="677" y="87"/>
                    </a:lnTo>
                    <a:close/>
                  </a:path>
                </a:pathLst>
              </a:custGeom>
              <a:solidFill>
                <a:srgbClr val="6A6A6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16" name="Freeform 125"/>
              <p:cNvSpPr>
                <a:spLocks/>
              </p:cNvSpPr>
              <p:nvPr/>
            </p:nvSpPr>
            <p:spPr bwMode="auto">
              <a:xfrm>
                <a:off x="3600" y="3389"/>
                <a:ext cx="338" cy="47"/>
              </a:xfrm>
              <a:custGeom>
                <a:avLst/>
                <a:gdLst/>
                <a:ahLst/>
                <a:cxnLst>
                  <a:cxn ang="0">
                    <a:pos x="677" y="87"/>
                  </a:cxn>
                  <a:cxn ang="0">
                    <a:pos x="674" y="93"/>
                  </a:cxn>
                  <a:cxn ang="0">
                    <a:pos x="0" y="5"/>
                  </a:cxn>
                  <a:cxn ang="0">
                    <a:pos x="1" y="0"/>
                  </a:cxn>
                  <a:cxn ang="0">
                    <a:pos x="677" y="87"/>
                  </a:cxn>
                </a:cxnLst>
                <a:rect l="0" t="0" r="r" b="b"/>
                <a:pathLst>
                  <a:path w="677" h="93">
                    <a:moveTo>
                      <a:pt x="677" y="87"/>
                    </a:moveTo>
                    <a:lnTo>
                      <a:pt x="674" y="93"/>
                    </a:lnTo>
                    <a:lnTo>
                      <a:pt x="0" y="5"/>
                    </a:lnTo>
                    <a:lnTo>
                      <a:pt x="1" y="0"/>
                    </a:lnTo>
                    <a:lnTo>
                      <a:pt x="677" y="87"/>
                    </a:lnTo>
                    <a:close/>
                  </a:path>
                </a:pathLst>
              </a:custGeom>
              <a:solidFill>
                <a:srgbClr val="6B6B6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17" name="Freeform 126"/>
              <p:cNvSpPr>
                <a:spLocks/>
              </p:cNvSpPr>
              <p:nvPr/>
            </p:nvSpPr>
            <p:spPr bwMode="auto">
              <a:xfrm>
                <a:off x="3599" y="3392"/>
                <a:ext cx="338" cy="47"/>
              </a:xfrm>
              <a:custGeom>
                <a:avLst/>
                <a:gdLst/>
                <a:ahLst/>
                <a:cxnLst>
                  <a:cxn ang="0">
                    <a:pos x="677" y="88"/>
                  </a:cxn>
                  <a:cxn ang="0">
                    <a:pos x="676" y="95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677" y="88"/>
                  </a:cxn>
                </a:cxnLst>
                <a:rect l="0" t="0" r="r" b="b"/>
                <a:pathLst>
                  <a:path w="677" h="95">
                    <a:moveTo>
                      <a:pt x="677" y="88"/>
                    </a:moveTo>
                    <a:lnTo>
                      <a:pt x="676" y="95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677" y="88"/>
                    </a:lnTo>
                    <a:close/>
                  </a:path>
                </a:pathLst>
              </a:custGeom>
              <a:solidFill>
                <a:srgbClr val="6C6C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18" name="Freeform 127"/>
              <p:cNvSpPr>
                <a:spLocks/>
              </p:cNvSpPr>
              <p:nvPr/>
            </p:nvSpPr>
            <p:spPr bwMode="auto">
              <a:xfrm>
                <a:off x="3595" y="3395"/>
                <a:ext cx="342" cy="57"/>
              </a:xfrm>
              <a:custGeom>
                <a:avLst/>
                <a:gdLst/>
                <a:ahLst/>
                <a:cxnLst>
                  <a:cxn ang="0">
                    <a:pos x="684" y="89"/>
                  </a:cxn>
                  <a:cxn ang="0">
                    <a:pos x="678" y="115"/>
                  </a:cxn>
                  <a:cxn ang="0">
                    <a:pos x="0" y="26"/>
                  </a:cxn>
                  <a:cxn ang="0">
                    <a:pos x="8" y="0"/>
                  </a:cxn>
                  <a:cxn ang="0">
                    <a:pos x="684" y="89"/>
                  </a:cxn>
                </a:cxnLst>
                <a:rect l="0" t="0" r="r" b="b"/>
                <a:pathLst>
                  <a:path w="684" h="115">
                    <a:moveTo>
                      <a:pt x="684" y="89"/>
                    </a:moveTo>
                    <a:lnTo>
                      <a:pt x="678" y="115"/>
                    </a:lnTo>
                    <a:lnTo>
                      <a:pt x="0" y="26"/>
                    </a:lnTo>
                    <a:lnTo>
                      <a:pt x="8" y="0"/>
                    </a:lnTo>
                    <a:lnTo>
                      <a:pt x="684" y="89"/>
                    </a:lnTo>
                    <a:close/>
                  </a:path>
                </a:pathLst>
              </a:custGeom>
              <a:solidFill>
                <a:srgbClr val="6D6D6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19" name="Freeform 128"/>
              <p:cNvSpPr>
                <a:spLocks/>
              </p:cNvSpPr>
              <p:nvPr/>
            </p:nvSpPr>
            <p:spPr bwMode="auto">
              <a:xfrm>
                <a:off x="3597" y="3395"/>
                <a:ext cx="340" cy="48"/>
              </a:xfrm>
              <a:custGeom>
                <a:avLst/>
                <a:gdLst/>
                <a:ahLst/>
                <a:cxnLst>
                  <a:cxn ang="0">
                    <a:pos x="678" y="89"/>
                  </a:cxn>
                  <a:cxn ang="0">
                    <a:pos x="676" y="97"/>
                  </a:cxn>
                  <a:cxn ang="0">
                    <a:pos x="0" y="9"/>
                  </a:cxn>
                  <a:cxn ang="0">
                    <a:pos x="2" y="0"/>
                  </a:cxn>
                  <a:cxn ang="0">
                    <a:pos x="678" y="89"/>
                  </a:cxn>
                </a:cxnLst>
                <a:rect l="0" t="0" r="r" b="b"/>
                <a:pathLst>
                  <a:path w="678" h="97">
                    <a:moveTo>
                      <a:pt x="678" y="89"/>
                    </a:moveTo>
                    <a:lnTo>
                      <a:pt x="676" y="97"/>
                    </a:lnTo>
                    <a:lnTo>
                      <a:pt x="0" y="9"/>
                    </a:lnTo>
                    <a:lnTo>
                      <a:pt x="2" y="0"/>
                    </a:lnTo>
                    <a:lnTo>
                      <a:pt x="678" y="89"/>
                    </a:lnTo>
                    <a:close/>
                  </a:path>
                </a:pathLst>
              </a:custGeom>
              <a:solidFill>
                <a:srgbClr val="6D6D6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20" name="Freeform 129"/>
              <p:cNvSpPr>
                <a:spLocks/>
              </p:cNvSpPr>
              <p:nvPr/>
            </p:nvSpPr>
            <p:spPr bwMode="auto">
              <a:xfrm>
                <a:off x="3596" y="3399"/>
                <a:ext cx="339" cy="49"/>
              </a:xfrm>
              <a:custGeom>
                <a:avLst/>
                <a:gdLst/>
                <a:ahLst/>
                <a:cxnLst>
                  <a:cxn ang="0">
                    <a:pos x="679" y="88"/>
                  </a:cxn>
                  <a:cxn ang="0">
                    <a:pos x="677" y="97"/>
                  </a:cxn>
                  <a:cxn ang="0">
                    <a:pos x="0" y="8"/>
                  </a:cxn>
                  <a:cxn ang="0">
                    <a:pos x="3" y="0"/>
                  </a:cxn>
                  <a:cxn ang="0">
                    <a:pos x="679" y="88"/>
                  </a:cxn>
                </a:cxnLst>
                <a:rect l="0" t="0" r="r" b="b"/>
                <a:pathLst>
                  <a:path w="679" h="97">
                    <a:moveTo>
                      <a:pt x="679" y="88"/>
                    </a:moveTo>
                    <a:lnTo>
                      <a:pt x="677" y="97"/>
                    </a:lnTo>
                    <a:lnTo>
                      <a:pt x="0" y="8"/>
                    </a:lnTo>
                    <a:lnTo>
                      <a:pt x="3" y="0"/>
                    </a:lnTo>
                    <a:lnTo>
                      <a:pt x="679" y="88"/>
                    </a:lnTo>
                    <a:close/>
                  </a:path>
                </a:pathLst>
              </a:custGeom>
              <a:solidFill>
                <a:srgbClr val="6D6D6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21" name="Freeform 130"/>
              <p:cNvSpPr>
                <a:spLocks/>
              </p:cNvSpPr>
              <p:nvPr/>
            </p:nvSpPr>
            <p:spPr bwMode="auto">
              <a:xfrm>
                <a:off x="3595" y="3403"/>
                <a:ext cx="340" cy="49"/>
              </a:xfrm>
              <a:custGeom>
                <a:avLst/>
                <a:gdLst/>
                <a:ahLst/>
                <a:cxnLst>
                  <a:cxn ang="0">
                    <a:pos x="680" y="89"/>
                  </a:cxn>
                  <a:cxn ang="0">
                    <a:pos x="678" y="98"/>
                  </a:cxn>
                  <a:cxn ang="0">
                    <a:pos x="0" y="9"/>
                  </a:cxn>
                  <a:cxn ang="0">
                    <a:pos x="3" y="0"/>
                  </a:cxn>
                  <a:cxn ang="0">
                    <a:pos x="680" y="89"/>
                  </a:cxn>
                </a:cxnLst>
                <a:rect l="0" t="0" r="r" b="b"/>
                <a:pathLst>
                  <a:path w="680" h="98">
                    <a:moveTo>
                      <a:pt x="680" y="89"/>
                    </a:moveTo>
                    <a:lnTo>
                      <a:pt x="678" y="98"/>
                    </a:lnTo>
                    <a:lnTo>
                      <a:pt x="0" y="9"/>
                    </a:lnTo>
                    <a:lnTo>
                      <a:pt x="3" y="0"/>
                    </a:lnTo>
                    <a:lnTo>
                      <a:pt x="680" y="89"/>
                    </a:lnTo>
                    <a:close/>
                  </a:path>
                </a:pathLst>
              </a:custGeom>
              <a:solidFill>
                <a:srgbClr val="6E6E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22" name="Freeform 131"/>
              <p:cNvSpPr>
                <a:spLocks/>
              </p:cNvSpPr>
              <p:nvPr/>
            </p:nvSpPr>
            <p:spPr bwMode="auto">
              <a:xfrm>
                <a:off x="3592" y="3407"/>
                <a:ext cx="341" cy="59"/>
              </a:xfrm>
              <a:custGeom>
                <a:avLst/>
                <a:gdLst/>
                <a:ahLst/>
                <a:cxnLst>
                  <a:cxn ang="0">
                    <a:pos x="684" y="89"/>
                  </a:cxn>
                  <a:cxn ang="0">
                    <a:pos x="677" y="117"/>
                  </a:cxn>
                  <a:cxn ang="0">
                    <a:pos x="0" y="26"/>
                  </a:cxn>
                  <a:cxn ang="0">
                    <a:pos x="6" y="0"/>
                  </a:cxn>
                  <a:cxn ang="0">
                    <a:pos x="684" y="89"/>
                  </a:cxn>
                </a:cxnLst>
                <a:rect l="0" t="0" r="r" b="b"/>
                <a:pathLst>
                  <a:path w="684" h="117">
                    <a:moveTo>
                      <a:pt x="684" y="89"/>
                    </a:moveTo>
                    <a:lnTo>
                      <a:pt x="677" y="117"/>
                    </a:lnTo>
                    <a:lnTo>
                      <a:pt x="0" y="26"/>
                    </a:lnTo>
                    <a:lnTo>
                      <a:pt x="6" y="0"/>
                    </a:lnTo>
                    <a:lnTo>
                      <a:pt x="684" y="89"/>
                    </a:lnTo>
                    <a:close/>
                  </a:path>
                </a:pathLst>
              </a:custGeom>
              <a:solidFill>
                <a:srgbClr val="70707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23" name="Freeform 132"/>
              <p:cNvSpPr>
                <a:spLocks/>
              </p:cNvSpPr>
              <p:nvPr/>
            </p:nvSpPr>
            <p:spPr bwMode="auto">
              <a:xfrm>
                <a:off x="3594" y="3407"/>
                <a:ext cx="339" cy="49"/>
              </a:xfrm>
              <a:custGeom>
                <a:avLst/>
                <a:gdLst/>
                <a:ahLst/>
                <a:cxnLst>
                  <a:cxn ang="0">
                    <a:pos x="679" y="89"/>
                  </a:cxn>
                  <a:cxn ang="0">
                    <a:pos x="676" y="98"/>
                  </a:cxn>
                  <a:cxn ang="0">
                    <a:pos x="0" y="8"/>
                  </a:cxn>
                  <a:cxn ang="0">
                    <a:pos x="1" y="0"/>
                  </a:cxn>
                  <a:cxn ang="0">
                    <a:pos x="679" y="89"/>
                  </a:cxn>
                </a:cxnLst>
                <a:rect l="0" t="0" r="r" b="b"/>
                <a:pathLst>
                  <a:path w="679" h="98">
                    <a:moveTo>
                      <a:pt x="679" y="89"/>
                    </a:moveTo>
                    <a:lnTo>
                      <a:pt x="676" y="98"/>
                    </a:lnTo>
                    <a:lnTo>
                      <a:pt x="0" y="8"/>
                    </a:lnTo>
                    <a:lnTo>
                      <a:pt x="1" y="0"/>
                    </a:lnTo>
                    <a:lnTo>
                      <a:pt x="679" y="89"/>
                    </a:lnTo>
                    <a:close/>
                  </a:path>
                </a:pathLst>
              </a:custGeom>
              <a:solidFill>
                <a:srgbClr val="70707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24" name="Freeform 133"/>
              <p:cNvSpPr>
                <a:spLocks/>
              </p:cNvSpPr>
              <p:nvPr/>
            </p:nvSpPr>
            <p:spPr bwMode="auto">
              <a:xfrm>
                <a:off x="3593" y="3412"/>
                <a:ext cx="339" cy="49"/>
              </a:xfrm>
              <a:custGeom>
                <a:avLst/>
                <a:gdLst/>
                <a:ahLst/>
                <a:cxnLst>
                  <a:cxn ang="0">
                    <a:pos x="678" y="90"/>
                  </a:cxn>
                  <a:cxn ang="0">
                    <a:pos x="677" y="99"/>
                  </a:cxn>
                  <a:cxn ang="0">
                    <a:pos x="0" y="9"/>
                  </a:cxn>
                  <a:cxn ang="0">
                    <a:pos x="2" y="0"/>
                  </a:cxn>
                  <a:cxn ang="0">
                    <a:pos x="678" y="90"/>
                  </a:cxn>
                </a:cxnLst>
                <a:rect l="0" t="0" r="r" b="b"/>
                <a:pathLst>
                  <a:path w="678" h="99">
                    <a:moveTo>
                      <a:pt x="678" y="90"/>
                    </a:moveTo>
                    <a:lnTo>
                      <a:pt x="677" y="99"/>
                    </a:lnTo>
                    <a:lnTo>
                      <a:pt x="0" y="9"/>
                    </a:lnTo>
                    <a:lnTo>
                      <a:pt x="2" y="0"/>
                    </a:lnTo>
                    <a:lnTo>
                      <a:pt x="678" y="90"/>
                    </a:lnTo>
                    <a:close/>
                  </a:path>
                </a:pathLst>
              </a:custGeom>
              <a:solidFill>
                <a:srgbClr val="70707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25" name="Freeform 134"/>
              <p:cNvSpPr>
                <a:spLocks/>
              </p:cNvSpPr>
              <p:nvPr/>
            </p:nvSpPr>
            <p:spPr bwMode="auto">
              <a:xfrm>
                <a:off x="3592" y="3416"/>
                <a:ext cx="339" cy="50"/>
              </a:xfrm>
              <a:custGeom>
                <a:avLst/>
                <a:gdLst/>
                <a:ahLst/>
                <a:cxnLst>
                  <a:cxn ang="0">
                    <a:pos x="680" y="90"/>
                  </a:cxn>
                  <a:cxn ang="0">
                    <a:pos x="677" y="100"/>
                  </a:cxn>
                  <a:cxn ang="0">
                    <a:pos x="0" y="9"/>
                  </a:cxn>
                  <a:cxn ang="0">
                    <a:pos x="3" y="0"/>
                  </a:cxn>
                  <a:cxn ang="0">
                    <a:pos x="680" y="90"/>
                  </a:cxn>
                </a:cxnLst>
                <a:rect l="0" t="0" r="r" b="b"/>
                <a:pathLst>
                  <a:path w="680" h="100">
                    <a:moveTo>
                      <a:pt x="680" y="90"/>
                    </a:moveTo>
                    <a:lnTo>
                      <a:pt x="677" y="100"/>
                    </a:lnTo>
                    <a:lnTo>
                      <a:pt x="0" y="9"/>
                    </a:lnTo>
                    <a:lnTo>
                      <a:pt x="3" y="0"/>
                    </a:lnTo>
                    <a:lnTo>
                      <a:pt x="680" y="90"/>
                    </a:lnTo>
                    <a:close/>
                  </a:path>
                </a:pathLst>
              </a:custGeom>
              <a:solidFill>
                <a:srgbClr val="71717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26" name="Freeform 135"/>
              <p:cNvSpPr>
                <a:spLocks/>
              </p:cNvSpPr>
              <p:nvPr/>
            </p:nvSpPr>
            <p:spPr bwMode="auto">
              <a:xfrm>
                <a:off x="3589" y="3421"/>
                <a:ext cx="341" cy="59"/>
              </a:xfrm>
              <a:custGeom>
                <a:avLst/>
                <a:gdLst/>
                <a:ahLst/>
                <a:cxnLst>
                  <a:cxn ang="0">
                    <a:pos x="682" y="91"/>
                  </a:cxn>
                  <a:cxn ang="0">
                    <a:pos x="677" y="120"/>
                  </a:cxn>
                  <a:cxn ang="0">
                    <a:pos x="0" y="26"/>
                  </a:cxn>
                  <a:cxn ang="0">
                    <a:pos x="5" y="0"/>
                  </a:cxn>
                  <a:cxn ang="0">
                    <a:pos x="682" y="91"/>
                  </a:cxn>
                </a:cxnLst>
                <a:rect l="0" t="0" r="r" b="b"/>
                <a:pathLst>
                  <a:path w="682" h="120">
                    <a:moveTo>
                      <a:pt x="682" y="91"/>
                    </a:moveTo>
                    <a:lnTo>
                      <a:pt x="677" y="120"/>
                    </a:lnTo>
                    <a:lnTo>
                      <a:pt x="0" y="26"/>
                    </a:lnTo>
                    <a:lnTo>
                      <a:pt x="5" y="0"/>
                    </a:lnTo>
                    <a:lnTo>
                      <a:pt x="682" y="91"/>
                    </a:lnTo>
                    <a:close/>
                  </a:path>
                </a:pathLst>
              </a:custGeom>
              <a:solidFill>
                <a:srgbClr val="73737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27" name="Freeform 136"/>
              <p:cNvSpPr>
                <a:spLocks/>
              </p:cNvSpPr>
              <p:nvPr/>
            </p:nvSpPr>
            <p:spPr bwMode="auto">
              <a:xfrm>
                <a:off x="3590" y="3421"/>
                <a:ext cx="340" cy="52"/>
              </a:xfrm>
              <a:custGeom>
                <a:avLst/>
                <a:gdLst/>
                <a:ahLst/>
                <a:cxnLst>
                  <a:cxn ang="0">
                    <a:pos x="679" y="91"/>
                  </a:cxn>
                  <a:cxn ang="0">
                    <a:pos x="677" y="105"/>
                  </a:cxn>
                  <a:cxn ang="0">
                    <a:pos x="0" y="13"/>
                  </a:cxn>
                  <a:cxn ang="0">
                    <a:pos x="2" y="0"/>
                  </a:cxn>
                  <a:cxn ang="0">
                    <a:pos x="679" y="91"/>
                  </a:cxn>
                </a:cxnLst>
                <a:rect l="0" t="0" r="r" b="b"/>
                <a:pathLst>
                  <a:path w="679" h="105">
                    <a:moveTo>
                      <a:pt x="679" y="91"/>
                    </a:moveTo>
                    <a:lnTo>
                      <a:pt x="677" y="105"/>
                    </a:lnTo>
                    <a:lnTo>
                      <a:pt x="0" y="13"/>
                    </a:lnTo>
                    <a:lnTo>
                      <a:pt x="2" y="0"/>
                    </a:lnTo>
                    <a:lnTo>
                      <a:pt x="679" y="91"/>
                    </a:lnTo>
                    <a:close/>
                  </a:path>
                </a:pathLst>
              </a:custGeom>
              <a:solidFill>
                <a:srgbClr val="73737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28" name="Freeform 137"/>
              <p:cNvSpPr>
                <a:spLocks/>
              </p:cNvSpPr>
              <p:nvPr/>
            </p:nvSpPr>
            <p:spPr bwMode="auto">
              <a:xfrm>
                <a:off x="3589" y="3427"/>
                <a:ext cx="340" cy="53"/>
              </a:xfrm>
              <a:custGeom>
                <a:avLst/>
                <a:gdLst/>
                <a:ahLst/>
                <a:cxnLst>
                  <a:cxn ang="0">
                    <a:pos x="680" y="92"/>
                  </a:cxn>
                  <a:cxn ang="0">
                    <a:pos x="677" y="107"/>
                  </a:cxn>
                  <a:cxn ang="0">
                    <a:pos x="0" y="13"/>
                  </a:cxn>
                  <a:cxn ang="0">
                    <a:pos x="3" y="0"/>
                  </a:cxn>
                  <a:cxn ang="0">
                    <a:pos x="680" y="92"/>
                  </a:cxn>
                </a:cxnLst>
                <a:rect l="0" t="0" r="r" b="b"/>
                <a:pathLst>
                  <a:path w="680" h="107">
                    <a:moveTo>
                      <a:pt x="680" y="92"/>
                    </a:moveTo>
                    <a:lnTo>
                      <a:pt x="677" y="107"/>
                    </a:lnTo>
                    <a:lnTo>
                      <a:pt x="0" y="13"/>
                    </a:lnTo>
                    <a:lnTo>
                      <a:pt x="3" y="0"/>
                    </a:lnTo>
                    <a:lnTo>
                      <a:pt x="680" y="92"/>
                    </a:lnTo>
                    <a:close/>
                  </a:path>
                </a:pathLst>
              </a:custGeom>
              <a:solidFill>
                <a:srgbClr val="74747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29" name="Freeform 138"/>
              <p:cNvSpPr>
                <a:spLocks/>
              </p:cNvSpPr>
              <p:nvPr/>
            </p:nvSpPr>
            <p:spPr bwMode="auto">
              <a:xfrm>
                <a:off x="3587" y="3434"/>
                <a:ext cx="341" cy="61"/>
              </a:xfrm>
              <a:custGeom>
                <a:avLst/>
                <a:gdLst/>
                <a:ahLst/>
                <a:cxnLst>
                  <a:cxn ang="0">
                    <a:pos x="682" y="94"/>
                  </a:cxn>
                  <a:cxn ang="0">
                    <a:pos x="679" y="123"/>
                  </a:cxn>
                  <a:cxn ang="0">
                    <a:pos x="0" y="28"/>
                  </a:cxn>
                  <a:cxn ang="0">
                    <a:pos x="5" y="0"/>
                  </a:cxn>
                  <a:cxn ang="0">
                    <a:pos x="682" y="94"/>
                  </a:cxn>
                </a:cxnLst>
                <a:rect l="0" t="0" r="r" b="b"/>
                <a:pathLst>
                  <a:path w="682" h="123">
                    <a:moveTo>
                      <a:pt x="682" y="94"/>
                    </a:moveTo>
                    <a:lnTo>
                      <a:pt x="679" y="123"/>
                    </a:lnTo>
                    <a:lnTo>
                      <a:pt x="0" y="28"/>
                    </a:lnTo>
                    <a:lnTo>
                      <a:pt x="5" y="0"/>
                    </a:lnTo>
                    <a:lnTo>
                      <a:pt x="682" y="94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30" name="Freeform 139"/>
              <p:cNvSpPr>
                <a:spLocks/>
              </p:cNvSpPr>
              <p:nvPr/>
            </p:nvSpPr>
            <p:spPr bwMode="auto">
              <a:xfrm>
                <a:off x="3588" y="3434"/>
                <a:ext cx="340" cy="53"/>
              </a:xfrm>
              <a:custGeom>
                <a:avLst/>
                <a:gdLst/>
                <a:ahLst/>
                <a:cxnLst>
                  <a:cxn ang="0">
                    <a:pos x="679" y="94"/>
                  </a:cxn>
                  <a:cxn ang="0">
                    <a:pos x="678" y="108"/>
                  </a:cxn>
                  <a:cxn ang="0">
                    <a:pos x="0" y="14"/>
                  </a:cxn>
                  <a:cxn ang="0">
                    <a:pos x="2" y="0"/>
                  </a:cxn>
                  <a:cxn ang="0">
                    <a:pos x="679" y="94"/>
                  </a:cxn>
                </a:cxnLst>
                <a:rect l="0" t="0" r="r" b="b"/>
                <a:pathLst>
                  <a:path w="679" h="108">
                    <a:moveTo>
                      <a:pt x="679" y="94"/>
                    </a:moveTo>
                    <a:lnTo>
                      <a:pt x="678" y="108"/>
                    </a:lnTo>
                    <a:lnTo>
                      <a:pt x="0" y="14"/>
                    </a:lnTo>
                    <a:lnTo>
                      <a:pt x="2" y="0"/>
                    </a:lnTo>
                    <a:lnTo>
                      <a:pt x="679" y="94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31" name="Freeform 140"/>
              <p:cNvSpPr>
                <a:spLocks/>
              </p:cNvSpPr>
              <p:nvPr/>
            </p:nvSpPr>
            <p:spPr bwMode="auto">
              <a:xfrm>
                <a:off x="3587" y="3441"/>
                <a:ext cx="340" cy="54"/>
              </a:xfrm>
              <a:custGeom>
                <a:avLst/>
                <a:gdLst/>
                <a:ahLst/>
                <a:cxnLst>
                  <a:cxn ang="0">
                    <a:pos x="681" y="94"/>
                  </a:cxn>
                  <a:cxn ang="0">
                    <a:pos x="679" y="109"/>
                  </a:cxn>
                  <a:cxn ang="0">
                    <a:pos x="0" y="14"/>
                  </a:cxn>
                  <a:cxn ang="0">
                    <a:pos x="3" y="0"/>
                  </a:cxn>
                  <a:cxn ang="0">
                    <a:pos x="681" y="94"/>
                  </a:cxn>
                </a:cxnLst>
                <a:rect l="0" t="0" r="r" b="b"/>
                <a:pathLst>
                  <a:path w="681" h="109">
                    <a:moveTo>
                      <a:pt x="681" y="94"/>
                    </a:moveTo>
                    <a:lnTo>
                      <a:pt x="679" y="109"/>
                    </a:lnTo>
                    <a:lnTo>
                      <a:pt x="0" y="14"/>
                    </a:lnTo>
                    <a:lnTo>
                      <a:pt x="3" y="0"/>
                    </a:lnTo>
                    <a:lnTo>
                      <a:pt x="681" y="94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32" name="Freeform 141"/>
              <p:cNvSpPr>
                <a:spLocks/>
              </p:cNvSpPr>
              <p:nvPr/>
            </p:nvSpPr>
            <p:spPr bwMode="auto">
              <a:xfrm>
                <a:off x="3585" y="3448"/>
                <a:ext cx="341" cy="62"/>
              </a:xfrm>
              <a:custGeom>
                <a:avLst/>
                <a:gdLst/>
                <a:ahLst/>
                <a:cxnLst>
                  <a:cxn ang="0">
                    <a:pos x="681" y="95"/>
                  </a:cxn>
                  <a:cxn ang="0">
                    <a:pos x="678" y="125"/>
                  </a:cxn>
                  <a:cxn ang="0">
                    <a:pos x="0" y="29"/>
                  </a:cxn>
                  <a:cxn ang="0">
                    <a:pos x="2" y="0"/>
                  </a:cxn>
                  <a:cxn ang="0">
                    <a:pos x="681" y="95"/>
                  </a:cxn>
                </a:cxnLst>
                <a:rect l="0" t="0" r="r" b="b"/>
                <a:pathLst>
                  <a:path w="681" h="125">
                    <a:moveTo>
                      <a:pt x="681" y="95"/>
                    </a:moveTo>
                    <a:lnTo>
                      <a:pt x="678" y="125"/>
                    </a:lnTo>
                    <a:lnTo>
                      <a:pt x="0" y="29"/>
                    </a:lnTo>
                    <a:lnTo>
                      <a:pt x="2" y="0"/>
                    </a:lnTo>
                    <a:lnTo>
                      <a:pt x="681" y="95"/>
                    </a:lnTo>
                    <a:close/>
                  </a:path>
                </a:pathLst>
              </a:custGeom>
              <a:solidFill>
                <a:srgbClr val="77777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33" name="Freeform 142"/>
              <p:cNvSpPr>
                <a:spLocks/>
              </p:cNvSpPr>
              <p:nvPr/>
            </p:nvSpPr>
            <p:spPr bwMode="auto">
              <a:xfrm>
                <a:off x="3586" y="3448"/>
                <a:ext cx="340" cy="54"/>
              </a:xfrm>
              <a:custGeom>
                <a:avLst/>
                <a:gdLst/>
                <a:ahLst/>
                <a:cxnLst>
                  <a:cxn ang="0">
                    <a:pos x="680" y="95"/>
                  </a:cxn>
                  <a:cxn ang="0">
                    <a:pos x="678" y="110"/>
                  </a:cxn>
                  <a:cxn ang="0">
                    <a:pos x="0" y="15"/>
                  </a:cxn>
                  <a:cxn ang="0">
                    <a:pos x="1" y="0"/>
                  </a:cxn>
                  <a:cxn ang="0">
                    <a:pos x="680" y="95"/>
                  </a:cxn>
                </a:cxnLst>
                <a:rect l="0" t="0" r="r" b="b"/>
                <a:pathLst>
                  <a:path w="680" h="110">
                    <a:moveTo>
                      <a:pt x="680" y="95"/>
                    </a:moveTo>
                    <a:lnTo>
                      <a:pt x="678" y="110"/>
                    </a:lnTo>
                    <a:lnTo>
                      <a:pt x="0" y="15"/>
                    </a:lnTo>
                    <a:lnTo>
                      <a:pt x="1" y="0"/>
                    </a:lnTo>
                    <a:lnTo>
                      <a:pt x="680" y="95"/>
                    </a:lnTo>
                    <a:close/>
                  </a:path>
                </a:pathLst>
              </a:custGeom>
              <a:solidFill>
                <a:srgbClr val="77777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34" name="Freeform 143"/>
              <p:cNvSpPr>
                <a:spLocks/>
              </p:cNvSpPr>
              <p:nvPr/>
            </p:nvSpPr>
            <p:spPr bwMode="auto">
              <a:xfrm>
                <a:off x="3585" y="3455"/>
                <a:ext cx="340" cy="55"/>
              </a:xfrm>
              <a:custGeom>
                <a:avLst/>
                <a:gdLst/>
                <a:ahLst/>
                <a:cxnLst>
                  <a:cxn ang="0">
                    <a:pos x="679" y="95"/>
                  </a:cxn>
                  <a:cxn ang="0">
                    <a:pos x="678" y="110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679" y="95"/>
                  </a:cxn>
                </a:cxnLst>
                <a:rect l="0" t="0" r="r" b="b"/>
                <a:pathLst>
                  <a:path w="679" h="110">
                    <a:moveTo>
                      <a:pt x="679" y="95"/>
                    </a:moveTo>
                    <a:lnTo>
                      <a:pt x="678" y="110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679" y="95"/>
                    </a:lnTo>
                    <a:close/>
                  </a:path>
                </a:pathLst>
              </a:custGeom>
              <a:solidFill>
                <a:srgbClr val="78787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35" name="Freeform 144"/>
              <p:cNvSpPr>
                <a:spLocks/>
              </p:cNvSpPr>
              <p:nvPr/>
            </p:nvSpPr>
            <p:spPr bwMode="auto">
              <a:xfrm>
                <a:off x="3584" y="3462"/>
                <a:ext cx="341" cy="63"/>
              </a:xfrm>
              <a:custGeom>
                <a:avLst/>
                <a:gdLst/>
                <a:ahLst/>
                <a:cxnLst>
                  <a:cxn ang="0">
                    <a:pos x="681" y="96"/>
                  </a:cxn>
                  <a:cxn ang="0">
                    <a:pos x="679" y="126"/>
                  </a:cxn>
                  <a:cxn ang="0">
                    <a:pos x="0" y="29"/>
                  </a:cxn>
                  <a:cxn ang="0">
                    <a:pos x="3" y="0"/>
                  </a:cxn>
                  <a:cxn ang="0">
                    <a:pos x="681" y="96"/>
                  </a:cxn>
                </a:cxnLst>
                <a:rect l="0" t="0" r="r" b="b"/>
                <a:pathLst>
                  <a:path w="681" h="126">
                    <a:moveTo>
                      <a:pt x="681" y="96"/>
                    </a:moveTo>
                    <a:lnTo>
                      <a:pt x="679" y="126"/>
                    </a:lnTo>
                    <a:lnTo>
                      <a:pt x="0" y="29"/>
                    </a:lnTo>
                    <a:lnTo>
                      <a:pt x="3" y="0"/>
                    </a:lnTo>
                    <a:lnTo>
                      <a:pt x="681" y="96"/>
                    </a:lnTo>
                    <a:close/>
                  </a:path>
                </a:pathLst>
              </a:custGeom>
              <a:solidFill>
                <a:srgbClr val="7979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36" name="Freeform 145"/>
              <p:cNvSpPr>
                <a:spLocks/>
              </p:cNvSpPr>
              <p:nvPr/>
            </p:nvSpPr>
            <p:spPr bwMode="auto">
              <a:xfrm>
                <a:off x="3584" y="3477"/>
                <a:ext cx="339" cy="63"/>
              </a:xfrm>
              <a:custGeom>
                <a:avLst/>
                <a:gdLst/>
                <a:ahLst/>
                <a:cxnLst>
                  <a:cxn ang="0">
                    <a:pos x="679" y="97"/>
                  </a:cxn>
                  <a:cxn ang="0">
                    <a:pos x="677" y="128"/>
                  </a:cxn>
                  <a:cxn ang="0">
                    <a:pos x="0" y="29"/>
                  </a:cxn>
                  <a:cxn ang="0">
                    <a:pos x="0" y="0"/>
                  </a:cxn>
                  <a:cxn ang="0">
                    <a:pos x="679" y="97"/>
                  </a:cxn>
                </a:cxnLst>
                <a:rect l="0" t="0" r="r" b="b"/>
                <a:pathLst>
                  <a:path w="679" h="128">
                    <a:moveTo>
                      <a:pt x="679" y="97"/>
                    </a:moveTo>
                    <a:lnTo>
                      <a:pt x="677" y="128"/>
                    </a:lnTo>
                    <a:lnTo>
                      <a:pt x="0" y="29"/>
                    </a:lnTo>
                    <a:lnTo>
                      <a:pt x="0" y="0"/>
                    </a:lnTo>
                    <a:lnTo>
                      <a:pt x="679" y="97"/>
                    </a:lnTo>
                    <a:close/>
                  </a:path>
                </a:pathLst>
              </a:custGeom>
              <a:solidFill>
                <a:srgbClr val="7979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37" name="Freeform 146"/>
              <p:cNvSpPr>
                <a:spLocks/>
              </p:cNvSpPr>
              <p:nvPr/>
            </p:nvSpPr>
            <p:spPr bwMode="auto">
              <a:xfrm>
                <a:off x="3584" y="3491"/>
                <a:ext cx="339" cy="64"/>
              </a:xfrm>
              <a:custGeom>
                <a:avLst/>
                <a:gdLst/>
                <a:ahLst/>
                <a:cxnLst>
                  <a:cxn ang="0">
                    <a:pos x="677" y="99"/>
                  </a:cxn>
                  <a:cxn ang="0">
                    <a:pos x="679" y="129"/>
                  </a:cxn>
                  <a:cxn ang="0">
                    <a:pos x="0" y="28"/>
                  </a:cxn>
                  <a:cxn ang="0">
                    <a:pos x="0" y="0"/>
                  </a:cxn>
                  <a:cxn ang="0">
                    <a:pos x="677" y="99"/>
                  </a:cxn>
                </a:cxnLst>
                <a:rect l="0" t="0" r="r" b="b"/>
                <a:pathLst>
                  <a:path w="679" h="129">
                    <a:moveTo>
                      <a:pt x="677" y="99"/>
                    </a:moveTo>
                    <a:lnTo>
                      <a:pt x="679" y="129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677" y="99"/>
                    </a:lnTo>
                    <a:close/>
                  </a:path>
                </a:pathLst>
              </a:custGeom>
              <a:solidFill>
                <a:srgbClr val="7979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38" name="Freeform 147"/>
              <p:cNvSpPr>
                <a:spLocks/>
              </p:cNvSpPr>
              <p:nvPr/>
            </p:nvSpPr>
            <p:spPr bwMode="auto">
              <a:xfrm>
                <a:off x="3584" y="3491"/>
                <a:ext cx="339" cy="57"/>
              </a:xfrm>
              <a:custGeom>
                <a:avLst/>
                <a:gdLst/>
                <a:ahLst/>
                <a:cxnLst>
                  <a:cxn ang="0">
                    <a:pos x="677" y="99"/>
                  </a:cxn>
                  <a:cxn ang="0">
                    <a:pos x="677" y="114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677" y="99"/>
                  </a:cxn>
                </a:cxnLst>
                <a:rect l="0" t="0" r="r" b="b"/>
                <a:pathLst>
                  <a:path w="677" h="114">
                    <a:moveTo>
                      <a:pt x="677" y="99"/>
                    </a:moveTo>
                    <a:lnTo>
                      <a:pt x="677" y="114"/>
                    </a:lnTo>
                    <a:lnTo>
                      <a:pt x="0" y="14"/>
                    </a:lnTo>
                    <a:lnTo>
                      <a:pt x="0" y="0"/>
                    </a:lnTo>
                    <a:lnTo>
                      <a:pt x="677" y="99"/>
                    </a:lnTo>
                    <a:close/>
                  </a:path>
                </a:pathLst>
              </a:custGeom>
              <a:solidFill>
                <a:srgbClr val="7979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39" name="Freeform 148"/>
              <p:cNvSpPr>
                <a:spLocks/>
              </p:cNvSpPr>
              <p:nvPr/>
            </p:nvSpPr>
            <p:spPr bwMode="auto">
              <a:xfrm>
                <a:off x="3584" y="3498"/>
                <a:ext cx="339" cy="57"/>
              </a:xfrm>
              <a:custGeom>
                <a:avLst/>
                <a:gdLst/>
                <a:ahLst/>
                <a:cxnLst>
                  <a:cxn ang="0">
                    <a:pos x="677" y="100"/>
                  </a:cxn>
                  <a:cxn ang="0">
                    <a:pos x="679" y="115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677" y="100"/>
                  </a:cxn>
                </a:cxnLst>
                <a:rect l="0" t="0" r="r" b="b"/>
                <a:pathLst>
                  <a:path w="679" h="115">
                    <a:moveTo>
                      <a:pt x="677" y="100"/>
                    </a:moveTo>
                    <a:lnTo>
                      <a:pt x="679" y="115"/>
                    </a:lnTo>
                    <a:lnTo>
                      <a:pt x="0" y="14"/>
                    </a:lnTo>
                    <a:lnTo>
                      <a:pt x="0" y="0"/>
                    </a:lnTo>
                    <a:lnTo>
                      <a:pt x="677" y="100"/>
                    </a:lnTo>
                    <a:close/>
                  </a:path>
                </a:pathLst>
              </a:custGeom>
              <a:solidFill>
                <a:srgbClr val="78787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40" name="Freeform 149"/>
              <p:cNvSpPr>
                <a:spLocks/>
              </p:cNvSpPr>
              <p:nvPr/>
            </p:nvSpPr>
            <p:spPr bwMode="auto">
              <a:xfrm>
                <a:off x="3584" y="3505"/>
                <a:ext cx="339" cy="64"/>
              </a:xfrm>
              <a:custGeom>
                <a:avLst/>
                <a:gdLst/>
                <a:ahLst/>
                <a:cxnLst>
                  <a:cxn ang="0">
                    <a:pos x="679" y="101"/>
                  </a:cxn>
                  <a:cxn ang="0">
                    <a:pos x="679" y="129"/>
                  </a:cxn>
                  <a:cxn ang="0">
                    <a:pos x="1" y="28"/>
                  </a:cxn>
                  <a:cxn ang="0">
                    <a:pos x="0" y="0"/>
                  </a:cxn>
                  <a:cxn ang="0">
                    <a:pos x="679" y="101"/>
                  </a:cxn>
                </a:cxnLst>
                <a:rect l="0" t="0" r="r" b="b"/>
                <a:pathLst>
                  <a:path w="679" h="129">
                    <a:moveTo>
                      <a:pt x="679" y="101"/>
                    </a:moveTo>
                    <a:lnTo>
                      <a:pt x="679" y="129"/>
                    </a:lnTo>
                    <a:lnTo>
                      <a:pt x="1" y="28"/>
                    </a:lnTo>
                    <a:lnTo>
                      <a:pt x="0" y="0"/>
                    </a:lnTo>
                    <a:lnTo>
                      <a:pt x="679" y="101"/>
                    </a:lnTo>
                    <a:close/>
                  </a:path>
                </a:pathLst>
              </a:custGeom>
              <a:solidFill>
                <a:srgbClr val="77777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41" name="Freeform 150"/>
              <p:cNvSpPr>
                <a:spLocks/>
              </p:cNvSpPr>
              <p:nvPr/>
            </p:nvSpPr>
            <p:spPr bwMode="auto">
              <a:xfrm>
                <a:off x="3584" y="3505"/>
                <a:ext cx="339" cy="57"/>
              </a:xfrm>
              <a:custGeom>
                <a:avLst/>
                <a:gdLst/>
                <a:ahLst/>
                <a:cxnLst>
                  <a:cxn ang="0">
                    <a:pos x="679" y="101"/>
                  </a:cxn>
                  <a:cxn ang="0">
                    <a:pos x="679" y="115"/>
                  </a:cxn>
                  <a:cxn ang="0">
                    <a:pos x="1" y="14"/>
                  </a:cxn>
                  <a:cxn ang="0">
                    <a:pos x="0" y="0"/>
                  </a:cxn>
                  <a:cxn ang="0">
                    <a:pos x="679" y="101"/>
                  </a:cxn>
                </a:cxnLst>
                <a:rect l="0" t="0" r="r" b="b"/>
                <a:pathLst>
                  <a:path w="679" h="115">
                    <a:moveTo>
                      <a:pt x="679" y="101"/>
                    </a:moveTo>
                    <a:lnTo>
                      <a:pt x="679" y="115"/>
                    </a:lnTo>
                    <a:lnTo>
                      <a:pt x="1" y="14"/>
                    </a:lnTo>
                    <a:lnTo>
                      <a:pt x="0" y="0"/>
                    </a:lnTo>
                    <a:lnTo>
                      <a:pt x="679" y="101"/>
                    </a:lnTo>
                    <a:close/>
                  </a:path>
                </a:pathLst>
              </a:custGeom>
              <a:solidFill>
                <a:srgbClr val="77777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42" name="Freeform 151"/>
              <p:cNvSpPr>
                <a:spLocks/>
              </p:cNvSpPr>
              <p:nvPr/>
            </p:nvSpPr>
            <p:spPr bwMode="auto">
              <a:xfrm>
                <a:off x="3585" y="3512"/>
                <a:ext cx="338" cy="57"/>
              </a:xfrm>
              <a:custGeom>
                <a:avLst/>
                <a:gdLst/>
                <a:ahLst/>
                <a:cxnLst>
                  <a:cxn ang="0">
                    <a:pos x="678" y="101"/>
                  </a:cxn>
                  <a:cxn ang="0">
                    <a:pos x="678" y="115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678" y="101"/>
                  </a:cxn>
                </a:cxnLst>
                <a:rect l="0" t="0" r="r" b="b"/>
                <a:pathLst>
                  <a:path w="678" h="115">
                    <a:moveTo>
                      <a:pt x="678" y="101"/>
                    </a:moveTo>
                    <a:lnTo>
                      <a:pt x="678" y="115"/>
                    </a:lnTo>
                    <a:lnTo>
                      <a:pt x="0" y="14"/>
                    </a:lnTo>
                    <a:lnTo>
                      <a:pt x="0" y="0"/>
                    </a:lnTo>
                    <a:lnTo>
                      <a:pt x="678" y="101"/>
                    </a:lnTo>
                    <a:close/>
                  </a:path>
                </a:pathLst>
              </a:custGeom>
              <a:solidFill>
                <a:srgbClr val="76767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43" name="Freeform 152"/>
              <p:cNvSpPr>
                <a:spLocks/>
              </p:cNvSpPr>
              <p:nvPr/>
            </p:nvSpPr>
            <p:spPr bwMode="auto">
              <a:xfrm>
                <a:off x="3585" y="3519"/>
                <a:ext cx="340" cy="64"/>
              </a:xfrm>
              <a:custGeom>
                <a:avLst/>
                <a:gdLst/>
                <a:ahLst/>
                <a:cxnLst>
                  <a:cxn ang="0">
                    <a:pos x="678" y="101"/>
                  </a:cxn>
                  <a:cxn ang="0">
                    <a:pos x="680" y="127"/>
                  </a:cxn>
                  <a:cxn ang="0">
                    <a:pos x="4" y="25"/>
                  </a:cxn>
                  <a:cxn ang="0">
                    <a:pos x="0" y="0"/>
                  </a:cxn>
                  <a:cxn ang="0">
                    <a:pos x="678" y="101"/>
                  </a:cxn>
                </a:cxnLst>
                <a:rect l="0" t="0" r="r" b="b"/>
                <a:pathLst>
                  <a:path w="680" h="127">
                    <a:moveTo>
                      <a:pt x="678" y="101"/>
                    </a:moveTo>
                    <a:lnTo>
                      <a:pt x="680" y="127"/>
                    </a:lnTo>
                    <a:lnTo>
                      <a:pt x="4" y="25"/>
                    </a:lnTo>
                    <a:lnTo>
                      <a:pt x="0" y="0"/>
                    </a:lnTo>
                    <a:lnTo>
                      <a:pt x="678" y="101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44" name="Freeform 153"/>
              <p:cNvSpPr>
                <a:spLocks/>
              </p:cNvSpPr>
              <p:nvPr/>
            </p:nvSpPr>
            <p:spPr bwMode="auto">
              <a:xfrm>
                <a:off x="3585" y="3519"/>
                <a:ext cx="339" cy="57"/>
              </a:xfrm>
              <a:custGeom>
                <a:avLst/>
                <a:gdLst/>
                <a:ahLst/>
                <a:cxnLst>
                  <a:cxn ang="0">
                    <a:pos x="678" y="101"/>
                  </a:cxn>
                  <a:cxn ang="0">
                    <a:pos x="679" y="114"/>
                  </a:cxn>
                  <a:cxn ang="0">
                    <a:pos x="2" y="12"/>
                  </a:cxn>
                  <a:cxn ang="0">
                    <a:pos x="0" y="0"/>
                  </a:cxn>
                  <a:cxn ang="0">
                    <a:pos x="678" y="101"/>
                  </a:cxn>
                </a:cxnLst>
                <a:rect l="0" t="0" r="r" b="b"/>
                <a:pathLst>
                  <a:path w="679" h="114">
                    <a:moveTo>
                      <a:pt x="678" y="101"/>
                    </a:moveTo>
                    <a:lnTo>
                      <a:pt x="679" y="114"/>
                    </a:lnTo>
                    <a:lnTo>
                      <a:pt x="2" y="12"/>
                    </a:lnTo>
                    <a:lnTo>
                      <a:pt x="0" y="0"/>
                    </a:lnTo>
                    <a:lnTo>
                      <a:pt x="678" y="101"/>
                    </a:lnTo>
                    <a:close/>
                  </a:path>
                </a:pathLst>
              </a:custGeom>
              <a:solidFill>
                <a:srgbClr val="75757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45" name="Freeform 154"/>
              <p:cNvSpPr>
                <a:spLocks/>
              </p:cNvSpPr>
              <p:nvPr/>
            </p:nvSpPr>
            <p:spPr bwMode="auto">
              <a:xfrm>
                <a:off x="3585" y="3525"/>
                <a:ext cx="340" cy="58"/>
              </a:xfrm>
              <a:custGeom>
                <a:avLst/>
                <a:gdLst/>
                <a:ahLst/>
                <a:cxnLst>
                  <a:cxn ang="0">
                    <a:pos x="677" y="102"/>
                  </a:cxn>
                  <a:cxn ang="0">
                    <a:pos x="678" y="115"/>
                  </a:cxn>
                  <a:cxn ang="0">
                    <a:pos x="2" y="13"/>
                  </a:cxn>
                  <a:cxn ang="0">
                    <a:pos x="0" y="0"/>
                  </a:cxn>
                  <a:cxn ang="0">
                    <a:pos x="677" y="102"/>
                  </a:cxn>
                </a:cxnLst>
                <a:rect l="0" t="0" r="r" b="b"/>
                <a:pathLst>
                  <a:path w="678" h="115">
                    <a:moveTo>
                      <a:pt x="677" y="102"/>
                    </a:moveTo>
                    <a:lnTo>
                      <a:pt x="678" y="115"/>
                    </a:lnTo>
                    <a:lnTo>
                      <a:pt x="2" y="13"/>
                    </a:lnTo>
                    <a:lnTo>
                      <a:pt x="0" y="0"/>
                    </a:lnTo>
                    <a:lnTo>
                      <a:pt x="677" y="102"/>
                    </a:lnTo>
                    <a:close/>
                  </a:path>
                </a:pathLst>
              </a:custGeom>
              <a:solidFill>
                <a:srgbClr val="74747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46" name="Freeform 155"/>
              <p:cNvSpPr>
                <a:spLocks/>
              </p:cNvSpPr>
              <p:nvPr/>
            </p:nvSpPr>
            <p:spPr bwMode="auto">
              <a:xfrm>
                <a:off x="3587" y="3531"/>
                <a:ext cx="339" cy="64"/>
              </a:xfrm>
              <a:custGeom>
                <a:avLst/>
                <a:gdLst/>
                <a:ahLst/>
                <a:cxnLst>
                  <a:cxn ang="0">
                    <a:pos x="676" y="102"/>
                  </a:cxn>
                  <a:cxn ang="0">
                    <a:pos x="680" y="127"/>
                  </a:cxn>
                  <a:cxn ang="0">
                    <a:pos x="4" y="23"/>
                  </a:cxn>
                  <a:cxn ang="0">
                    <a:pos x="0" y="0"/>
                  </a:cxn>
                  <a:cxn ang="0">
                    <a:pos x="676" y="102"/>
                  </a:cxn>
                </a:cxnLst>
                <a:rect l="0" t="0" r="r" b="b"/>
                <a:pathLst>
                  <a:path w="680" h="127">
                    <a:moveTo>
                      <a:pt x="676" y="102"/>
                    </a:moveTo>
                    <a:lnTo>
                      <a:pt x="680" y="127"/>
                    </a:lnTo>
                    <a:lnTo>
                      <a:pt x="4" y="23"/>
                    </a:lnTo>
                    <a:lnTo>
                      <a:pt x="0" y="0"/>
                    </a:lnTo>
                    <a:lnTo>
                      <a:pt x="676" y="102"/>
                    </a:lnTo>
                    <a:close/>
                  </a:path>
                </a:pathLst>
              </a:custGeom>
              <a:solidFill>
                <a:srgbClr val="73737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47" name="Freeform 156"/>
              <p:cNvSpPr>
                <a:spLocks/>
              </p:cNvSpPr>
              <p:nvPr/>
            </p:nvSpPr>
            <p:spPr bwMode="auto">
              <a:xfrm>
                <a:off x="3587" y="3531"/>
                <a:ext cx="338" cy="56"/>
              </a:xfrm>
              <a:custGeom>
                <a:avLst/>
                <a:gdLst/>
                <a:ahLst/>
                <a:cxnLst>
                  <a:cxn ang="0">
                    <a:pos x="676" y="102"/>
                  </a:cxn>
                  <a:cxn ang="0">
                    <a:pos x="677" y="111"/>
                  </a:cxn>
                  <a:cxn ang="0">
                    <a:pos x="1" y="7"/>
                  </a:cxn>
                  <a:cxn ang="0">
                    <a:pos x="0" y="0"/>
                  </a:cxn>
                  <a:cxn ang="0">
                    <a:pos x="676" y="102"/>
                  </a:cxn>
                </a:cxnLst>
                <a:rect l="0" t="0" r="r" b="b"/>
                <a:pathLst>
                  <a:path w="677" h="111">
                    <a:moveTo>
                      <a:pt x="676" y="102"/>
                    </a:moveTo>
                    <a:lnTo>
                      <a:pt x="677" y="111"/>
                    </a:lnTo>
                    <a:lnTo>
                      <a:pt x="1" y="7"/>
                    </a:lnTo>
                    <a:lnTo>
                      <a:pt x="0" y="0"/>
                    </a:lnTo>
                    <a:lnTo>
                      <a:pt x="676" y="102"/>
                    </a:lnTo>
                    <a:close/>
                  </a:path>
                </a:pathLst>
              </a:custGeom>
              <a:solidFill>
                <a:srgbClr val="73737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48" name="Freeform 157"/>
              <p:cNvSpPr>
                <a:spLocks/>
              </p:cNvSpPr>
              <p:nvPr/>
            </p:nvSpPr>
            <p:spPr bwMode="auto">
              <a:xfrm>
                <a:off x="3587" y="3535"/>
                <a:ext cx="339" cy="56"/>
              </a:xfrm>
              <a:custGeom>
                <a:avLst/>
                <a:gdLst/>
                <a:ahLst/>
                <a:cxnLst>
                  <a:cxn ang="0">
                    <a:pos x="676" y="104"/>
                  </a:cxn>
                  <a:cxn ang="0">
                    <a:pos x="678" y="111"/>
                  </a:cxn>
                  <a:cxn ang="0">
                    <a:pos x="2" y="8"/>
                  </a:cxn>
                  <a:cxn ang="0">
                    <a:pos x="0" y="0"/>
                  </a:cxn>
                  <a:cxn ang="0">
                    <a:pos x="676" y="104"/>
                  </a:cxn>
                </a:cxnLst>
                <a:rect l="0" t="0" r="r" b="b"/>
                <a:pathLst>
                  <a:path w="678" h="111">
                    <a:moveTo>
                      <a:pt x="676" y="104"/>
                    </a:moveTo>
                    <a:lnTo>
                      <a:pt x="678" y="111"/>
                    </a:lnTo>
                    <a:lnTo>
                      <a:pt x="2" y="8"/>
                    </a:lnTo>
                    <a:lnTo>
                      <a:pt x="0" y="0"/>
                    </a:lnTo>
                    <a:lnTo>
                      <a:pt x="676" y="104"/>
                    </a:lnTo>
                    <a:close/>
                  </a:path>
                </a:pathLst>
              </a:custGeom>
              <a:solidFill>
                <a:srgbClr val="7272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49" name="Freeform 158"/>
              <p:cNvSpPr>
                <a:spLocks/>
              </p:cNvSpPr>
              <p:nvPr/>
            </p:nvSpPr>
            <p:spPr bwMode="auto">
              <a:xfrm>
                <a:off x="3588" y="3539"/>
                <a:ext cx="338" cy="56"/>
              </a:xfrm>
              <a:custGeom>
                <a:avLst/>
                <a:gdLst/>
                <a:ahLst/>
                <a:cxnLst>
                  <a:cxn ang="0">
                    <a:pos x="676" y="103"/>
                  </a:cxn>
                  <a:cxn ang="0">
                    <a:pos x="677" y="112"/>
                  </a:cxn>
                  <a:cxn ang="0">
                    <a:pos x="1" y="8"/>
                  </a:cxn>
                  <a:cxn ang="0">
                    <a:pos x="0" y="0"/>
                  </a:cxn>
                  <a:cxn ang="0">
                    <a:pos x="676" y="103"/>
                  </a:cxn>
                </a:cxnLst>
                <a:rect l="0" t="0" r="r" b="b"/>
                <a:pathLst>
                  <a:path w="677" h="112">
                    <a:moveTo>
                      <a:pt x="676" y="103"/>
                    </a:moveTo>
                    <a:lnTo>
                      <a:pt x="677" y="112"/>
                    </a:lnTo>
                    <a:lnTo>
                      <a:pt x="1" y="8"/>
                    </a:lnTo>
                    <a:lnTo>
                      <a:pt x="0" y="0"/>
                    </a:lnTo>
                    <a:lnTo>
                      <a:pt x="676" y="103"/>
                    </a:lnTo>
                    <a:close/>
                  </a:path>
                </a:pathLst>
              </a:custGeom>
              <a:solidFill>
                <a:srgbClr val="71717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50" name="Freeform 159"/>
              <p:cNvSpPr>
                <a:spLocks/>
              </p:cNvSpPr>
              <p:nvPr/>
            </p:nvSpPr>
            <p:spPr bwMode="auto">
              <a:xfrm>
                <a:off x="3588" y="3543"/>
                <a:ext cx="340" cy="63"/>
              </a:xfrm>
              <a:custGeom>
                <a:avLst/>
                <a:gdLst/>
                <a:ahLst/>
                <a:cxnLst>
                  <a:cxn ang="0">
                    <a:pos x="676" y="104"/>
                  </a:cxn>
                  <a:cxn ang="0">
                    <a:pos x="680" y="126"/>
                  </a:cxn>
                  <a:cxn ang="0">
                    <a:pos x="5" y="21"/>
                  </a:cxn>
                  <a:cxn ang="0">
                    <a:pos x="0" y="0"/>
                  </a:cxn>
                  <a:cxn ang="0">
                    <a:pos x="676" y="104"/>
                  </a:cxn>
                </a:cxnLst>
                <a:rect l="0" t="0" r="r" b="b"/>
                <a:pathLst>
                  <a:path w="680" h="126">
                    <a:moveTo>
                      <a:pt x="676" y="104"/>
                    </a:moveTo>
                    <a:lnTo>
                      <a:pt x="680" y="126"/>
                    </a:lnTo>
                    <a:lnTo>
                      <a:pt x="5" y="21"/>
                    </a:lnTo>
                    <a:lnTo>
                      <a:pt x="0" y="0"/>
                    </a:lnTo>
                    <a:lnTo>
                      <a:pt x="676" y="104"/>
                    </a:lnTo>
                    <a:close/>
                  </a:path>
                </a:pathLst>
              </a:custGeom>
              <a:solidFill>
                <a:srgbClr val="70707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51" name="Freeform 160"/>
              <p:cNvSpPr>
                <a:spLocks/>
              </p:cNvSpPr>
              <p:nvPr/>
            </p:nvSpPr>
            <p:spPr bwMode="auto">
              <a:xfrm>
                <a:off x="3588" y="3543"/>
                <a:ext cx="339" cy="55"/>
              </a:xfrm>
              <a:custGeom>
                <a:avLst/>
                <a:gdLst/>
                <a:ahLst/>
                <a:cxnLst>
                  <a:cxn ang="0">
                    <a:pos x="676" y="104"/>
                  </a:cxn>
                  <a:cxn ang="0">
                    <a:pos x="677" y="109"/>
                  </a:cxn>
                  <a:cxn ang="0">
                    <a:pos x="1" y="6"/>
                  </a:cxn>
                  <a:cxn ang="0">
                    <a:pos x="0" y="0"/>
                  </a:cxn>
                  <a:cxn ang="0">
                    <a:pos x="676" y="104"/>
                  </a:cxn>
                </a:cxnLst>
                <a:rect l="0" t="0" r="r" b="b"/>
                <a:pathLst>
                  <a:path w="677" h="109">
                    <a:moveTo>
                      <a:pt x="676" y="104"/>
                    </a:moveTo>
                    <a:lnTo>
                      <a:pt x="677" y="109"/>
                    </a:lnTo>
                    <a:lnTo>
                      <a:pt x="1" y="6"/>
                    </a:lnTo>
                    <a:lnTo>
                      <a:pt x="0" y="0"/>
                    </a:lnTo>
                    <a:lnTo>
                      <a:pt x="676" y="104"/>
                    </a:lnTo>
                    <a:close/>
                  </a:path>
                </a:pathLst>
              </a:custGeom>
              <a:solidFill>
                <a:srgbClr val="70707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52" name="Freeform 161"/>
              <p:cNvSpPr>
                <a:spLocks/>
              </p:cNvSpPr>
              <p:nvPr/>
            </p:nvSpPr>
            <p:spPr bwMode="auto">
              <a:xfrm>
                <a:off x="3589" y="3546"/>
                <a:ext cx="338" cy="55"/>
              </a:xfrm>
              <a:custGeom>
                <a:avLst/>
                <a:gdLst/>
                <a:ahLst/>
                <a:cxnLst>
                  <a:cxn ang="0">
                    <a:pos x="676" y="103"/>
                  </a:cxn>
                  <a:cxn ang="0">
                    <a:pos x="676" y="110"/>
                  </a:cxn>
                  <a:cxn ang="0">
                    <a:pos x="1" y="5"/>
                  </a:cxn>
                  <a:cxn ang="0">
                    <a:pos x="0" y="0"/>
                  </a:cxn>
                  <a:cxn ang="0">
                    <a:pos x="676" y="103"/>
                  </a:cxn>
                </a:cxnLst>
                <a:rect l="0" t="0" r="r" b="b"/>
                <a:pathLst>
                  <a:path w="676" h="110">
                    <a:moveTo>
                      <a:pt x="676" y="103"/>
                    </a:moveTo>
                    <a:lnTo>
                      <a:pt x="676" y="110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676" y="103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53" name="Freeform 162"/>
              <p:cNvSpPr>
                <a:spLocks/>
              </p:cNvSpPr>
              <p:nvPr/>
            </p:nvSpPr>
            <p:spPr bwMode="auto">
              <a:xfrm>
                <a:off x="3590" y="3548"/>
                <a:ext cx="338" cy="55"/>
              </a:xfrm>
              <a:custGeom>
                <a:avLst/>
                <a:gdLst/>
                <a:ahLst/>
                <a:cxnLst>
                  <a:cxn ang="0">
                    <a:pos x="675" y="105"/>
                  </a:cxn>
                  <a:cxn ang="0">
                    <a:pos x="676" y="110"/>
                  </a:cxn>
                  <a:cxn ang="0">
                    <a:pos x="2" y="5"/>
                  </a:cxn>
                  <a:cxn ang="0">
                    <a:pos x="0" y="0"/>
                  </a:cxn>
                  <a:cxn ang="0">
                    <a:pos x="675" y="105"/>
                  </a:cxn>
                </a:cxnLst>
                <a:rect l="0" t="0" r="r" b="b"/>
                <a:pathLst>
                  <a:path w="676" h="110">
                    <a:moveTo>
                      <a:pt x="675" y="105"/>
                    </a:moveTo>
                    <a:lnTo>
                      <a:pt x="676" y="110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675" y="105"/>
                    </a:lnTo>
                    <a:close/>
                  </a:path>
                </a:pathLst>
              </a:custGeom>
              <a:solidFill>
                <a:srgbClr val="6E6E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54" name="Freeform 163"/>
              <p:cNvSpPr>
                <a:spLocks/>
              </p:cNvSpPr>
              <p:nvPr/>
            </p:nvSpPr>
            <p:spPr bwMode="auto">
              <a:xfrm>
                <a:off x="3590" y="3551"/>
                <a:ext cx="338" cy="55"/>
              </a:xfrm>
              <a:custGeom>
                <a:avLst/>
                <a:gdLst/>
                <a:ahLst/>
                <a:cxnLst>
                  <a:cxn ang="0">
                    <a:pos x="674" y="105"/>
                  </a:cxn>
                  <a:cxn ang="0">
                    <a:pos x="676" y="110"/>
                  </a:cxn>
                  <a:cxn ang="0">
                    <a:pos x="1" y="5"/>
                  </a:cxn>
                  <a:cxn ang="0">
                    <a:pos x="0" y="0"/>
                  </a:cxn>
                  <a:cxn ang="0">
                    <a:pos x="674" y="105"/>
                  </a:cxn>
                </a:cxnLst>
                <a:rect l="0" t="0" r="r" b="b"/>
                <a:pathLst>
                  <a:path w="676" h="110">
                    <a:moveTo>
                      <a:pt x="674" y="105"/>
                    </a:moveTo>
                    <a:lnTo>
                      <a:pt x="676" y="110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674" y="105"/>
                    </a:lnTo>
                    <a:close/>
                  </a:path>
                </a:pathLst>
              </a:custGeom>
              <a:solidFill>
                <a:srgbClr val="6D6D6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55" name="Freeform 164"/>
              <p:cNvSpPr>
                <a:spLocks/>
              </p:cNvSpPr>
              <p:nvPr/>
            </p:nvSpPr>
            <p:spPr bwMode="auto">
              <a:xfrm>
                <a:off x="3591" y="3554"/>
                <a:ext cx="340" cy="63"/>
              </a:xfrm>
              <a:custGeom>
                <a:avLst/>
                <a:gdLst/>
                <a:ahLst/>
                <a:cxnLst>
                  <a:cxn ang="0">
                    <a:pos x="675" y="105"/>
                  </a:cxn>
                  <a:cxn ang="0">
                    <a:pos x="680" y="126"/>
                  </a:cxn>
                  <a:cxn ang="0">
                    <a:pos x="6" y="20"/>
                  </a:cxn>
                  <a:cxn ang="0">
                    <a:pos x="0" y="0"/>
                  </a:cxn>
                  <a:cxn ang="0">
                    <a:pos x="675" y="105"/>
                  </a:cxn>
                </a:cxnLst>
                <a:rect l="0" t="0" r="r" b="b"/>
                <a:pathLst>
                  <a:path w="680" h="126">
                    <a:moveTo>
                      <a:pt x="675" y="105"/>
                    </a:moveTo>
                    <a:lnTo>
                      <a:pt x="680" y="126"/>
                    </a:lnTo>
                    <a:lnTo>
                      <a:pt x="6" y="20"/>
                    </a:lnTo>
                    <a:lnTo>
                      <a:pt x="0" y="0"/>
                    </a:lnTo>
                    <a:lnTo>
                      <a:pt x="675" y="105"/>
                    </a:lnTo>
                    <a:close/>
                  </a:path>
                </a:pathLst>
              </a:custGeom>
              <a:solidFill>
                <a:srgbClr val="6C6C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56" name="Freeform 165"/>
              <p:cNvSpPr>
                <a:spLocks/>
              </p:cNvSpPr>
              <p:nvPr/>
            </p:nvSpPr>
            <p:spPr bwMode="auto">
              <a:xfrm>
                <a:off x="3591" y="3554"/>
                <a:ext cx="338" cy="54"/>
              </a:xfrm>
              <a:custGeom>
                <a:avLst/>
                <a:gdLst/>
                <a:ahLst/>
                <a:cxnLst>
                  <a:cxn ang="0">
                    <a:pos x="675" y="105"/>
                  </a:cxn>
                  <a:cxn ang="0">
                    <a:pos x="676" y="110"/>
                  </a:cxn>
                  <a:cxn ang="0">
                    <a:pos x="1" y="5"/>
                  </a:cxn>
                  <a:cxn ang="0">
                    <a:pos x="0" y="0"/>
                  </a:cxn>
                  <a:cxn ang="0">
                    <a:pos x="675" y="105"/>
                  </a:cxn>
                </a:cxnLst>
                <a:rect l="0" t="0" r="r" b="b"/>
                <a:pathLst>
                  <a:path w="676" h="110">
                    <a:moveTo>
                      <a:pt x="675" y="105"/>
                    </a:moveTo>
                    <a:lnTo>
                      <a:pt x="676" y="110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675" y="105"/>
                    </a:lnTo>
                    <a:close/>
                  </a:path>
                </a:pathLst>
              </a:custGeom>
              <a:solidFill>
                <a:srgbClr val="6C6C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57" name="Freeform 166"/>
              <p:cNvSpPr>
                <a:spLocks/>
              </p:cNvSpPr>
              <p:nvPr/>
            </p:nvSpPr>
            <p:spPr bwMode="auto">
              <a:xfrm>
                <a:off x="3592" y="3556"/>
                <a:ext cx="338" cy="56"/>
              </a:xfrm>
              <a:custGeom>
                <a:avLst/>
                <a:gdLst/>
                <a:ahLst/>
                <a:cxnLst>
                  <a:cxn ang="0">
                    <a:pos x="675" y="105"/>
                  </a:cxn>
                  <a:cxn ang="0">
                    <a:pos x="676" y="111"/>
                  </a:cxn>
                  <a:cxn ang="0">
                    <a:pos x="1" y="5"/>
                  </a:cxn>
                  <a:cxn ang="0">
                    <a:pos x="0" y="0"/>
                  </a:cxn>
                  <a:cxn ang="0">
                    <a:pos x="675" y="105"/>
                  </a:cxn>
                </a:cxnLst>
                <a:rect l="0" t="0" r="r" b="b"/>
                <a:pathLst>
                  <a:path w="676" h="111">
                    <a:moveTo>
                      <a:pt x="675" y="105"/>
                    </a:moveTo>
                    <a:lnTo>
                      <a:pt x="676" y="111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675" y="105"/>
                    </a:lnTo>
                    <a:close/>
                  </a:path>
                </a:pathLst>
              </a:custGeom>
              <a:solidFill>
                <a:srgbClr val="6B6B6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58" name="Freeform 167"/>
              <p:cNvSpPr>
                <a:spLocks/>
              </p:cNvSpPr>
              <p:nvPr/>
            </p:nvSpPr>
            <p:spPr bwMode="auto">
              <a:xfrm>
                <a:off x="3592" y="3559"/>
                <a:ext cx="338" cy="55"/>
              </a:xfrm>
              <a:custGeom>
                <a:avLst/>
                <a:gdLst/>
                <a:ahLst/>
                <a:cxnLst>
                  <a:cxn ang="0">
                    <a:pos x="675" y="106"/>
                  </a:cxn>
                  <a:cxn ang="0">
                    <a:pos x="676" y="111"/>
                  </a:cxn>
                  <a:cxn ang="0">
                    <a:pos x="2" y="5"/>
                  </a:cxn>
                  <a:cxn ang="0">
                    <a:pos x="0" y="0"/>
                  </a:cxn>
                  <a:cxn ang="0">
                    <a:pos x="675" y="106"/>
                  </a:cxn>
                </a:cxnLst>
                <a:rect l="0" t="0" r="r" b="b"/>
                <a:pathLst>
                  <a:path w="676" h="111">
                    <a:moveTo>
                      <a:pt x="675" y="106"/>
                    </a:moveTo>
                    <a:lnTo>
                      <a:pt x="676" y="111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675" y="106"/>
                    </a:lnTo>
                    <a:close/>
                  </a:path>
                </a:pathLst>
              </a:custGeom>
              <a:solidFill>
                <a:srgbClr val="6A6A6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59" name="Freeform 168"/>
              <p:cNvSpPr>
                <a:spLocks/>
              </p:cNvSpPr>
              <p:nvPr/>
            </p:nvSpPr>
            <p:spPr bwMode="auto">
              <a:xfrm>
                <a:off x="3593" y="3561"/>
                <a:ext cx="338" cy="56"/>
              </a:xfrm>
              <a:custGeom>
                <a:avLst/>
                <a:gdLst/>
                <a:ahLst/>
                <a:cxnLst>
                  <a:cxn ang="0">
                    <a:pos x="674" y="106"/>
                  </a:cxn>
                  <a:cxn ang="0">
                    <a:pos x="676" y="111"/>
                  </a:cxn>
                  <a:cxn ang="0">
                    <a:pos x="2" y="5"/>
                  </a:cxn>
                  <a:cxn ang="0">
                    <a:pos x="0" y="0"/>
                  </a:cxn>
                  <a:cxn ang="0">
                    <a:pos x="674" y="106"/>
                  </a:cxn>
                </a:cxnLst>
                <a:rect l="0" t="0" r="r" b="b"/>
                <a:pathLst>
                  <a:path w="676" h="111">
                    <a:moveTo>
                      <a:pt x="674" y="106"/>
                    </a:moveTo>
                    <a:lnTo>
                      <a:pt x="676" y="111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674" y="106"/>
                    </a:lnTo>
                    <a:close/>
                  </a:path>
                </a:pathLst>
              </a:custGeom>
              <a:solidFill>
                <a:srgbClr val="69696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60" name="Freeform 169"/>
              <p:cNvSpPr>
                <a:spLocks/>
              </p:cNvSpPr>
              <p:nvPr/>
            </p:nvSpPr>
            <p:spPr bwMode="auto">
              <a:xfrm>
                <a:off x="3594" y="3564"/>
                <a:ext cx="340" cy="61"/>
              </a:xfrm>
              <a:custGeom>
                <a:avLst/>
                <a:gdLst/>
                <a:ahLst/>
                <a:cxnLst>
                  <a:cxn ang="0">
                    <a:pos x="674" y="106"/>
                  </a:cxn>
                  <a:cxn ang="0">
                    <a:pos x="680" y="124"/>
                  </a:cxn>
                  <a:cxn ang="0">
                    <a:pos x="7" y="18"/>
                  </a:cxn>
                  <a:cxn ang="0">
                    <a:pos x="0" y="0"/>
                  </a:cxn>
                  <a:cxn ang="0">
                    <a:pos x="674" y="106"/>
                  </a:cxn>
                </a:cxnLst>
                <a:rect l="0" t="0" r="r" b="b"/>
                <a:pathLst>
                  <a:path w="680" h="124">
                    <a:moveTo>
                      <a:pt x="674" y="106"/>
                    </a:moveTo>
                    <a:lnTo>
                      <a:pt x="680" y="124"/>
                    </a:lnTo>
                    <a:lnTo>
                      <a:pt x="7" y="18"/>
                    </a:lnTo>
                    <a:lnTo>
                      <a:pt x="0" y="0"/>
                    </a:lnTo>
                    <a:lnTo>
                      <a:pt x="674" y="106"/>
                    </a:lnTo>
                    <a:close/>
                  </a:path>
                </a:pathLst>
              </a:custGeom>
              <a:solidFill>
                <a:srgbClr val="68686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61" name="Freeform 170"/>
              <p:cNvSpPr>
                <a:spLocks/>
              </p:cNvSpPr>
              <p:nvPr/>
            </p:nvSpPr>
            <p:spPr bwMode="auto">
              <a:xfrm>
                <a:off x="3594" y="3564"/>
                <a:ext cx="337" cy="54"/>
              </a:xfrm>
              <a:custGeom>
                <a:avLst/>
                <a:gdLst/>
                <a:ahLst/>
                <a:cxnLst>
                  <a:cxn ang="0">
                    <a:pos x="674" y="106"/>
                  </a:cxn>
                  <a:cxn ang="0">
                    <a:pos x="675" y="110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674" y="106"/>
                  </a:cxn>
                </a:cxnLst>
                <a:rect l="0" t="0" r="r" b="b"/>
                <a:pathLst>
                  <a:path w="675" h="110">
                    <a:moveTo>
                      <a:pt x="674" y="106"/>
                    </a:moveTo>
                    <a:lnTo>
                      <a:pt x="675" y="110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674" y="106"/>
                    </a:lnTo>
                    <a:close/>
                  </a:path>
                </a:pathLst>
              </a:custGeom>
              <a:solidFill>
                <a:srgbClr val="68686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62" name="Freeform 171"/>
              <p:cNvSpPr>
                <a:spLocks/>
              </p:cNvSpPr>
              <p:nvPr/>
            </p:nvSpPr>
            <p:spPr bwMode="auto">
              <a:xfrm>
                <a:off x="3595" y="3565"/>
                <a:ext cx="337" cy="56"/>
              </a:xfrm>
              <a:custGeom>
                <a:avLst/>
                <a:gdLst/>
                <a:ahLst/>
                <a:cxnLst>
                  <a:cxn ang="0">
                    <a:pos x="674" y="106"/>
                  </a:cxn>
                  <a:cxn ang="0">
                    <a:pos x="675" y="111"/>
                  </a:cxn>
                  <a:cxn ang="0">
                    <a:pos x="2" y="5"/>
                  </a:cxn>
                  <a:cxn ang="0">
                    <a:pos x="0" y="0"/>
                  </a:cxn>
                  <a:cxn ang="0">
                    <a:pos x="674" y="106"/>
                  </a:cxn>
                </a:cxnLst>
                <a:rect l="0" t="0" r="r" b="b"/>
                <a:pathLst>
                  <a:path w="675" h="111">
                    <a:moveTo>
                      <a:pt x="674" y="106"/>
                    </a:moveTo>
                    <a:lnTo>
                      <a:pt x="675" y="111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674" y="106"/>
                    </a:lnTo>
                    <a:close/>
                  </a:path>
                </a:pathLst>
              </a:custGeom>
              <a:solidFill>
                <a:srgbClr val="67676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63" name="Freeform 172"/>
              <p:cNvSpPr>
                <a:spLocks/>
              </p:cNvSpPr>
              <p:nvPr/>
            </p:nvSpPr>
            <p:spPr bwMode="auto">
              <a:xfrm>
                <a:off x="3595" y="3568"/>
                <a:ext cx="338" cy="55"/>
              </a:xfrm>
              <a:custGeom>
                <a:avLst/>
                <a:gdLst/>
                <a:ahLst/>
                <a:cxnLst>
                  <a:cxn ang="0">
                    <a:pos x="673" y="106"/>
                  </a:cxn>
                  <a:cxn ang="0">
                    <a:pos x="675" y="110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673" y="106"/>
                  </a:cxn>
                </a:cxnLst>
                <a:rect l="0" t="0" r="r" b="b"/>
                <a:pathLst>
                  <a:path w="675" h="110">
                    <a:moveTo>
                      <a:pt x="673" y="106"/>
                    </a:moveTo>
                    <a:lnTo>
                      <a:pt x="675" y="110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673" y="106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64" name="Freeform 173"/>
              <p:cNvSpPr>
                <a:spLocks/>
              </p:cNvSpPr>
              <p:nvPr/>
            </p:nvSpPr>
            <p:spPr bwMode="auto">
              <a:xfrm>
                <a:off x="3597" y="3570"/>
                <a:ext cx="337" cy="55"/>
              </a:xfrm>
              <a:custGeom>
                <a:avLst/>
                <a:gdLst/>
                <a:ahLst/>
                <a:cxnLst>
                  <a:cxn ang="0">
                    <a:pos x="673" y="106"/>
                  </a:cxn>
                  <a:cxn ang="0">
                    <a:pos x="675" y="111"/>
                  </a:cxn>
                  <a:cxn ang="0">
                    <a:pos x="2" y="5"/>
                  </a:cxn>
                  <a:cxn ang="0">
                    <a:pos x="0" y="0"/>
                  </a:cxn>
                  <a:cxn ang="0">
                    <a:pos x="673" y="106"/>
                  </a:cxn>
                </a:cxnLst>
                <a:rect l="0" t="0" r="r" b="b"/>
                <a:pathLst>
                  <a:path w="675" h="111">
                    <a:moveTo>
                      <a:pt x="673" y="106"/>
                    </a:moveTo>
                    <a:lnTo>
                      <a:pt x="675" y="111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673" y="106"/>
                    </a:lnTo>
                    <a:close/>
                  </a:path>
                </a:pathLst>
              </a:custGeom>
              <a:solidFill>
                <a:srgbClr val="65656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65" name="Freeform 174"/>
              <p:cNvSpPr>
                <a:spLocks/>
              </p:cNvSpPr>
              <p:nvPr/>
            </p:nvSpPr>
            <p:spPr bwMode="auto">
              <a:xfrm>
                <a:off x="3597" y="3572"/>
                <a:ext cx="340" cy="61"/>
              </a:xfrm>
              <a:custGeom>
                <a:avLst/>
                <a:gdLst/>
                <a:ahLst/>
                <a:cxnLst>
                  <a:cxn ang="0">
                    <a:pos x="673" y="106"/>
                  </a:cxn>
                  <a:cxn ang="0">
                    <a:pos x="679" y="121"/>
                  </a:cxn>
                  <a:cxn ang="0">
                    <a:pos x="7" y="15"/>
                  </a:cxn>
                  <a:cxn ang="0">
                    <a:pos x="0" y="0"/>
                  </a:cxn>
                  <a:cxn ang="0">
                    <a:pos x="673" y="106"/>
                  </a:cxn>
                </a:cxnLst>
                <a:rect l="0" t="0" r="r" b="b"/>
                <a:pathLst>
                  <a:path w="679" h="121">
                    <a:moveTo>
                      <a:pt x="673" y="106"/>
                    </a:moveTo>
                    <a:lnTo>
                      <a:pt x="679" y="121"/>
                    </a:lnTo>
                    <a:lnTo>
                      <a:pt x="7" y="15"/>
                    </a:lnTo>
                    <a:lnTo>
                      <a:pt x="0" y="0"/>
                    </a:lnTo>
                    <a:lnTo>
                      <a:pt x="673" y="106"/>
                    </a:lnTo>
                    <a:close/>
                  </a:path>
                </a:pathLst>
              </a:custGeom>
              <a:solidFill>
                <a:srgbClr val="6464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66" name="Freeform 175"/>
              <p:cNvSpPr>
                <a:spLocks/>
              </p:cNvSpPr>
              <p:nvPr/>
            </p:nvSpPr>
            <p:spPr bwMode="auto">
              <a:xfrm>
                <a:off x="3597" y="3572"/>
                <a:ext cx="338" cy="55"/>
              </a:xfrm>
              <a:custGeom>
                <a:avLst/>
                <a:gdLst/>
                <a:ahLst/>
                <a:cxnLst>
                  <a:cxn ang="0">
                    <a:pos x="673" y="106"/>
                  </a:cxn>
                  <a:cxn ang="0">
                    <a:pos x="674" y="108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673" y="106"/>
                  </a:cxn>
                </a:cxnLst>
                <a:rect l="0" t="0" r="r" b="b"/>
                <a:pathLst>
                  <a:path w="674" h="108">
                    <a:moveTo>
                      <a:pt x="673" y="106"/>
                    </a:moveTo>
                    <a:lnTo>
                      <a:pt x="674" y="108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673" y="106"/>
                    </a:lnTo>
                    <a:close/>
                  </a:path>
                </a:pathLst>
              </a:custGeom>
              <a:solidFill>
                <a:srgbClr val="6464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67" name="Freeform 176"/>
              <p:cNvSpPr>
                <a:spLocks/>
              </p:cNvSpPr>
              <p:nvPr/>
            </p:nvSpPr>
            <p:spPr bwMode="auto">
              <a:xfrm>
                <a:off x="3598" y="3574"/>
                <a:ext cx="337" cy="55"/>
              </a:xfrm>
              <a:custGeom>
                <a:avLst/>
                <a:gdLst/>
                <a:ahLst/>
                <a:cxnLst>
                  <a:cxn ang="0">
                    <a:pos x="673" y="106"/>
                  </a:cxn>
                  <a:cxn ang="0">
                    <a:pos x="675" y="110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673" y="106"/>
                  </a:cxn>
                </a:cxnLst>
                <a:rect l="0" t="0" r="r" b="b"/>
                <a:pathLst>
                  <a:path w="675" h="110">
                    <a:moveTo>
                      <a:pt x="673" y="106"/>
                    </a:moveTo>
                    <a:lnTo>
                      <a:pt x="675" y="110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673" y="106"/>
                    </a:lnTo>
                    <a:close/>
                  </a:path>
                </a:pathLst>
              </a:custGeom>
              <a:solidFill>
                <a:srgbClr val="63636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68" name="Freeform 177"/>
              <p:cNvSpPr>
                <a:spLocks/>
              </p:cNvSpPr>
              <p:nvPr/>
            </p:nvSpPr>
            <p:spPr bwMode="auto">
              <a:xfrm>
                <a:off x="3599" y="3576"/>
                <a:ext cx="337" cy="54"/>
              </a:xfrm>
              <a:custGeom>
                <a:avLst/>
                <a:gdLst/>
                <a:ahLst/>
                <a:cxnLst>
                  <a:cxn ang="0">
                    <a:pos x="673" y="106"/>
                  </a:cxn>
                  <a:cxn ang="0">
                    <a:pos x="674" y="109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673" y="106"/>
                  </a:cxn>
                </a:cxnLst>
                <a:rect l="0" t="0" r="r" b="b"/>
                <a:pathLst>
                  <a:path w="674" h="109">
                    <a:moveTo>
                      <a:pt x="673" y="106"/>
                    </a:moveTo>
                    <a:lnTo>
                      <a:pt x="674" y="109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673" y="106"/>
                    </a:lnTo>
                    <a:close/>
                  </a:path>
                </a:pathLst>
              </a:custGeom>
              <a:solidFill>
                <a:srgbClr val="62626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69" name="Freeform 178"/>
              <p:cNvSpPr>
                <a:spLocks/>
              </p:cNvSpPr>
              <p:nvPr/>
            </p:nvSpPr>
            <p:spPr bwMode="auto">
              <a:xfrm>
                <a:off x="3600" y="3577"/>
                <a:ext cx="337" cy="55"/>
              </a:xfrm>
              <a:custGeom>
                <a:avLst/>
                <a:gdLst/>
                <a:ahLst/>
                <a:cxnLst>
                  <a:cxn ang="0">
                    <a:pos x="672" y="106"/>
                  </a:cxn>
                  <a:cxn ang="0">
                    <a:pos x="673" y="109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672" y="106"/>
                  </a:cxn>
                </a:cxnLst>
                <a:rect l="0" t="0" r="r" b="b"/>
                <a:pathLst>
                  <a:path w="673" h="109">
                    <a:moveTo>
                      <a:pt x="672" y="106"/>
                    </a:moveTo>
                    <a:lnTo>
                      <a:pt x="673" y="109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672" y="106"/>
                    </a:lnTo>
                    <a:close/>
                  </a:path>
                </a:pathLst>
              </a:custGeom>
              <a:solidFill>
                <a:srgbClr val="61616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70" name="Freeform 179"/>
              <p:cNvSpPr>
                <a:spLocks/>
              </p:cNvSpPr>
              <p:nvPr/>
            </p:nvSpPr>
            <p:spPr bwMode="auto">
              <a:xfrm>
                <a:off x="3600" y="3578"/>
                <a:ext cx="337" cy="55"/>
              </a:xfrm>
              <a:custGeom>
                <a:avLst/>
                <a:gdLst/>
                <a:ahLst/>
                <a:cxnLst>
                  <a:cxn ang="0">
                    <a:pos x="672" y="107"/>
                  </a:cxn>
                  <a:cxn ang="0">
                    <a:pos x="673" y="110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672" y="107"/>
                  </a:cxn>
                </a:cxnLst>
                <a:rect l="0" t="0" r="r" b="b"/>
                <a:pathLst>
                  <a:path w="673" h="110">
                    <a:moveTo>
                      <a:pt x="672" y="107"/>
                    </a:moveTo>
                    <a:lnTo>
                      <a:pt x="673" y="110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672" y="107"/>
                    </a:lnTo>
                    <a:close/>
                  </a:path>
                </a:pathLst>
              </a:custGeom>
              <a:solidFill>
                <a:srgbClr val="6060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71" name="Freeform 180"/>
              <p:cNvSpPr>
                <a:spLocks/>
              </p:cNvSpPr>
              <p:nvPr/>
            </p:nvSpPr>
            <p:spPr bwMode="auto">
              <a:xfrm>
                <a:off x="3601" y="3580"/>
                <a:ext cx="339" cy="60"/>
              </a:xfrm>
              <a:custGeom>
                <a:avLst/>
                <a:gdLst/>
                <a:ahLst/>
                <a:cxnLst>
                  <a:cxn ang="0">
                    <a:pos x="672" y="106"/>
                  </a:cxn>
                  <a:cxn ang="0">
                    <a:pos x="679" y="120"/>
                  </a:cxn>
                  <a:cxn ang="0">
                    <a:pos x="9" y="13"/>
                  </a:cxn>
                  <a:cxn ang="0">
                    <a:pos x="0" y="0"/>
                  </a:cxn>
                  <a:cxn ang="0">
                    <a:pos x="672" y="106"/>
                  </a:cxn>
                </a:cxnLst>
                <a:rect l="0" t="0" r="r" b="b"/>
                <a:pathLst>
                  <a:path w="679" h="120">
                    <a:moveTo>
                      <a:pt x="672" y="106"/>
                    </a:moveTo>
                    <a:lnTo>
                      <a:pt x="679" y="120"/>
                    </a:lnTo>
                    <a:lnTo>
                      <a:pt x="9" y="13"/>
                    </a:lnTo>
                    <a:lnTo>
                      <a:pt x="0" y="0"/>
                    </a:lnTo>
                    <a:lnTo>
                      <a:pt x="672" y="106"/>
                    </a:lnTo>
                    <a:close/>
                  </a:path>
                </a:pathLst>
              </a:custGeom>
              <a:solidFill>
                <a:srgbClr val="5F5F5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72" name="Freeform 181"/>
              <p:cNvSpPr>
                <a:spLocks/>
              </p:cNvSpPr>
              <p:nvPr/>
            </p:nvSpPr>
            <p:spPr bwMode="auto">
              <a:xfrm>
                <a:off x="3601" y="3580"/>
                <a:ext cx="337" cy="54"/>
              </a:xfrm>
              <a:custGeom>
                <a:avLst/>
                <a:gdLst/>
                <a:ahLst/>
                <a:cxnLst>
                  <a:cxn ang="0">
                    <a:pos x="672" y="106"/>
                  </a:cxn>
                  <a:cxn ang="0">
                    <a:pos x="674" y="108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672" y="106"/>
                  </a:cxn>
                </a:cxnLst>
                <a:rect l="0" t="0" r="r" b="b"/>
                <a:pathLst>
                  <a:path w="674" h="108">
                    <a:moveTo>
                      <a:pt x="672" y="106"/>
                    </a:moveTo>
                    <a:lnTo>
                      <a:pt x="674" y="108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672" y="106"/>
                    </a:lnTo>
                    <a:close/>
                  </a:path>
                </a:pathLst>
              </a:custGeom>
              <a:solidFill>
                <a:srgbClr val="5F5F5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73" name="Freeform 182"/>
              <p:cNvSpPr>
                <a:spLocks/>
              </p:cNvSpPr>
              <p:nvPr/>
            </p:nvSpPr>
            <p:spPr bwMode="auto">
              <a:xfrm>
                <a:off x="3602" y="3581"/>
                <a:ext cx="336" cy="55"/>
              </a:xfrm>
              <a:custGeom>
                <a:avLst/>
                <a:gdLst/>
                <a:ahLst/>
                <a:cxnLst>
                  <a:cxn ang="0">
                    <a:pos x="671" y="105"/>
                  </a:cxn>
                  <a:cxn ang="0">
                    <a:pos x="672" y="109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671" y="105"/>
                  </a:cxn>
                </a:cxnLst>
                <a:rect l="0" t="0" r="r" b="b"/>
                <a:pathLst>
                  <a:path w="672" h="109">
                    <a:moveTo>
                      <a:pt x="671" y="105"/>
                    </a:moveTo>
                    <a:lnTo>
                      <a:pt x="672" y="109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671" y="105"/>
                    </a:lnTo>
                    <a:close/>
                  </a:path>
                </a:pathLst>
              </a:custGeom>
              <a:solidFill>
                <a:srgbClr val="5E5E5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74" name="Freeform 183"/>
              <p:cNvSpPr>
                <a:spLocks/>
              </p:cNvSpPr>
              <p:nvPr/>
            </p:nvSpPr>
            <p:spPr bwMode="auto">
              <a:xfrm>
                <a:off x="3603" y="3583"/>
                <a:ext cx="336" cy="54"/>
              </a:xfrm>
              <a:custGeom>
                <a:avLst/>
                <a:gdLst/>
                <a:ahLst/>
                <a:cxnLst>
                  <a:cxn ang="0">
                    <a:pos x="671" y="107"/>
                  </a:cxn>
                  <a:cxn ang="0">
                    <a:pos x="672" y="110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671" y="107"/>
                  </a:cxn>
                </a:cxnLst>
                <a:rect l="0" t="0" r="r" b="b"/>
                <a:pathLst>
                  <a:path w="672" h="110">
                    <a:moveTo>
                      <a:pt x="671" y="107"/>
                    </a:moveTo>
                    <a:lnTo>
                      <a:pt x="672" y="110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671" y="107"/>
                    </a:lnTo>
                    <a:close/>
                  </a:path>
                </a:pathLst>
              </a:custGeom>
              <a:solidFill>
                <a:srgbClr val="5D5D5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75" name="Freeform 184"/>
              <p:cNvSpPr>
                <a:spLocks/>
              </p:cNvSpPr>
              <p:nvPr/>
            </p:nvSpPr>
            <p:spPr bwMode="auto">
              <a:xfrm>
                <a:off x="3604" y="3584"/>
                <a:ext cx="336" cy="55"/>
              </a:xfrm>
              <a:custGeom>
                <a:avLst/>
                <a:gdLst/>
                <a:ahLst/>
                <a:cxnLst>
                  <a:cxn ang="0">
                    <a:pos x="670" y="107"/>
                  </a:cxn>
                  <a:cxn ang="0">
                    <a:pos x="671" y="109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670" y="107"/>
                  </a:cxn>
                </a:cxnLst>
                <a:rect l="0" t="0" r="r" b="b"/>
                <a:pathLst>
                  <a:path w="671" h="109">
                    <a:moveTo>
                      <a:pt x="670" y="107"/>
                    </a:moveTo>
                    <a:lnTo>
                      <a:pt x="671" y="109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670" y="107"/>
                    </a:lnTo>
                    <a:close/>
                  </a:path>
                </a:pathLst>
              </a:custGeom>
              <a:solidFill>
                <a:srgbClr val="5C5C5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76" name="Freeform 185"/>
              <p:cNvSpPr>
                <a:spLocks/>
              </p:cNvSpPr>
              <p:nvPr/>
            </p:nvSpPr>
            <p:spPr bwMode="auto">
              <a:xfrm>
                <a:off x="3605" y="3585"/>
                <a:ext cx="335" cy="55"/>
              </a:xfrm>
              <a:custGeom>
                <a:avLst/>
                <a:gdLst/>
                <a:ahLst/>
                <a:cxnLst>
                  <a:cxn ang="0">
                    <a:pos x="669" y="107"/>
                  </a:cxn>
                  <a:cxn ang="0">
                    <a:pos x="671" y="110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669" y="107"/>
                  </a:cxn>
                </a:cxnLst>
                <a:rect l="0" t="0" r="r" b="b"/>
                <a:pathLst>
                  <a:path w="671" h="110">
                    <a:moveTo>
                      <a:pt x="669" y="107"/>
                    </a:moveTo>
                    <a:lnTo>
                      <a:pt x="671" y="110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669" y="107"/>
                    </a:lnTo>
                    <a:close/>
                  </a:path>
                </a:pathLst>
              </a:custGeom>
              <a:solidFill>
                <a:srgbClr val="5B5B5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77" name="Freeform 186"/>
              <p:cNvSpPr>
                <a:spLocks/>
              </p:cNvSpPr>
              <p:nvPr/>
            </p:nvSpPr>
            <p:spPr bwMode="auto">
              <a:xfrm>
                <a:off x="3605" y="3586"/>
                <a:ext cx="340" cy="59"/>
              </a:xfrm>
              <a:custGeom>
                <a:avLst/>
                <a:gdLst/>
                <a:ahLst/>
                <a:cxnLst>
                  <a:cxn ang="0">
                    <a:pos x="670" y="107"/>
                  </a:cxn>
                  <a:cxn ang="0">
                    <a:pos x="678" y="117"/>
                  </a:cxn>
                  <a:cxn ang="0">
                    <a:pos x="10" y="10"/>
                  </a:cxn>
                  <a:cxn ang="0">
                    <a:pos x="0" y="0"/>
                  </a:cxn>
                  <a:cxn ang="0">
                    <a:pos x="670" y="107"/>
                  </a:cxn>
                </a:cxnLst>
                <a:rect l="0" t="0" r="r" b="b"/>
                <a:pathLst>
                  <a:path w="678" h="117">
                    <a:moveTo>
                      <a:pt x="670" y="107"/>
                    </a:moveTo>
                    <a:lnTo>
                      <a:pt x="678" y="117"/>
                    </a:lnTo>
                    <a:lnTo>
                      <a:pt x="10" y="10"/>
                    </a:lnTo>
                    <a:lnTo>
                      <a:pt x="0" y="0"/>
                    </a:lnTo>
                    <a:lnTo>
                      <a:pt x="670" y="107"/>
                    </a:lnTo>
                    <a:close/>
                  </a:path>
                </a:pathLst>
              </a:custGeom>
              <a:solidFill>
                <a:srgbClr val="5A5A5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78" name="Freeform 187"/>
              <p:cNvSpPr>
                <a:spLocks/>
              </p:cNvSpPr>
              <p:nvPr/>
            </p:nvSpPr>
            <p:spPr bwMode="auto">
              <a:xfrm>
                <a:off x="3605" y="3586"/>
                <a:ext cx="337" cy="55"/>
              </a:xfrm>
              <a:custGeom>
                <a:avLst/>
                <a:gdLst/>
                <a:ahLst/>
                <a:cxnLst>
                  <a:cxn ang="0">
                    <a:pos x="670" y="107"/>
                  </a:cxn>
                  <a:cxn ang="0">
                    <a:pos x="672" y="109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670" y="107"/>
                  </a:cxn>
                </a:cxnLst>
                <a:rect l="0" t="0" r="r" b="b"/>
                <a:pathLst>
                  <a:path w="672" h="109">
                    <a:moveTo>
                      <a:pt x="670" y="107"/>
                    </a:moveTo>
                    <a:lnTo>
                      <a:pt x="672" y="109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670" y="107"/>
                    </a:lnTo>
                    <a:close/>
                  </a:path>
                </a:pathLst>
              </a:custGeom>
              <a:solidFill>
                <a:srgbClr val="5A5A5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79" name="Freeform 188"/>
              <p:cNvSpPr>
                <a:spLocks/>
              </p:cNvSpPr>
              <p:nvPr/>
            </p:nvSpPr>
            <p:spPr bwMode="auto">
              <a:xfrm>
                <a:off x="3607" y="3588"/>
                <a:ext cx="336" cy="54"/>
              </a:xfrm>
              <a:custGeom>
                <a:avLst/>
                <a:gdLst/>
                <a:ahLst/>
                <a:cxnLst>
                  <a:cxn ang="0">
                    <a:pos x="670" y="107"/>
                  </a:cxn>
                  <a:cxn ang="0">
                    <a:pos x="673" y="110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670" y="107"/>
                  </a:cxn>
                </a:cxnLst>
                <a:rect l="0" t="0" r="r" b="b"/>
                <a:pathLst>
                  <a:path w="673" h="110">
                    <a:moveTo>
                      <a:pt x="670" y="107"/>
                    </a:moveTo>
                    <a:lnTo>
                      <a:pt x="673" y="110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670" y="107"/>
                    </a:lnTo>
                    <a:close/>
                  </a:path>
                </a:pathLst>
              </a:custGeom>
              <a:solidFill>
                <a:srgbClr val="58585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80" name="Freeform 189"/>
              <p:cNvSpPr>
                <a:spLocks/>
              </p:cNvSpPr>
              <p:nvPr/>
            </p:nvSpPr>
            <p:spPr bwMode="auto">
              <a:xfrm>
                <a:off x="3608" y="3589"/>
                <a:ext cx="335" cy="55"/>
              </a:xfrm>
              <a:custGeom>
                <a:avLst/>
                <a:gdLst/>
                <a:ahLst/>
                <a:cxnLst>
                  <a:cxn ang="0">
                    <a:pos x="670" y="107"/>
                  </a:cxn>
                  <a:cxn ang="0">
                    <a:pos x="671" y="109"/>
                  </a:cxn>
                  <a:cxn ang="0">
                    <a:pos x="3" y="2"/>
                  </a:cxn>
                  <a:cxn ang="0">
                    <a:pos x="0" y="0"/>
                  </a:cxn>
                  <a:cxn ang="0">
                    <a:pos x="670" y="107"/>
                  </a:cxn>
                </a:cxnLst>
                <a:rect l="0" t="0" r="r" b="b"/>
                <a:pathLst>
                  <a:path w="671" h="109">
                    <a:moveTo>
                      <a:pt x="670" y="107"/>
                    </a:moveTo>
                    <a:lnTo>
                      <a:pt x="671" y="109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670" y="107"/>
                    </a:lnTo>
                    <a:close/>
                  </a:path>
                </a:pathLst>
              </a:custGeom>
              <a:solidFill>
                <a:srgbClr val="57575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81" name="Freeform 190"/>
              <p:cNvSpPr>
                <a:spLocks/>
              </p:cNvSpPr>
              <p:nvPr/>
            </p:nvSpPr>
            <p:spPr bwMode="auto">
              <a:xfrm>
                <a:off x="3609" y="3590"/>
                <a:ext cx="336" cy="55"/>
              </a:xfrm>
              <a:custGeom>
                <a:avLst/>
                <a:gdLst/>
                <a:ahLst/>
                <a:cxnLst>
                  <a:cxn ang="0">
                    <a:pos x="668" y="107"/>
                  </a:cxn>
                  <a:cxn ang="0">
                    <a:pos x="670" y="110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668" y="107"/>
                  </a:cxn>
                </a:cxnLst>
                <a:rect l="0" t="0" r="r" b="b"/>
                <a:pathLst>
                  <a:path w="670" h="110">
                    <a:moveTo>
                      <a:pt x="668" y="107"/>
                    </a:moveTo>
                    <a:lnTo>
                      <a:pt x="670" y="110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668" y="107"/>
                    </a:lnTo>
                    <a:close/>
                  </a:path>
                </a:pathLst>
              </a:custGeom>
              <a:solidFill>
                <a:srgbClr val="56565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82" name="Freeform 191"/>
              <p:cNvSpPr>
                <a:spLocks/>
              </p:cNvSpPr>
              <p:nvPr/>
            </p:nvSpPr>
            <p:spPr bwMode="auto">
              <a:xfrm>
                <a:off x="3611" y="3591"/>
                <a:ext cx="338" cy="58"/>
              </a:xfrm>
              <a:custGeom>
                <a:avLst/>
                <a:gdLst/>
                <a:ahLst/>
                <a:cxnLst>
                  <a:cxn ang="0">
                    <a:pos x="668" y="107"/>
                  </a:cxn>
                  <a:cxn ang="0">
                    <a:pos x="676" y="116"/>
                  </a:cxn>
                  <a:cxn ang="0">
                    <a:pos x="10" y="9"/>
                  </a:cxn>
                  <a:cxn ang="0">
                    <a:pos x="0" y="0"/>
                  </a:cxn>
                  <a:cxn ang="0">
                    <a:pos x="668" y="107"/>
                  </a:cxn>
                </a:cxnLst>
                <a:rect l="0" t="0" r="r" b="b"/>
                <a:pathLst>
                  <a:path w="676" h="116">
                    <a:moveTo>
                      <a:pt x="668" y="107"/>
                    </a:moveTo>
                    <a:lnTo>
                      <a:pt x="676" y="116"/>
                    </a:lnTo>
                    <a:lnTo>
                      <a:pt x="10" y="9"/>
                    </a:lnTo>
                    <a:lnTo>
                      <a:pt x="0" y="0"/>
                    </a:lnTo>
                    <a:lnTo>
                      <a:pt x="668" y="107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83" name="Freeform 192"/>
              <p:cNvSpPr>
                <a:spLocks/>
              </p:cNvSpPr>
              <p:nvPr/>
            </p:nvSpPr>
            <p:spPr bwMode="auto">
              <a:xfrm>
                <a:off x="3611" y="3591"/>
                <a:ext cx="335" cy="55"/>
              </a:xfrm>
              <a:custGeom>
                <a:avLst/>
                <a:gdLst/>
                <a:ahLst/>
                <a:cxnLst>
                  <a:cxn ang="0">
                    <a:pos x="668" y="107"/>
                  </a:cxn>
                  <a:cxn ang="0">
                    <a:pos x="671" y="109"/>
                  </a:cxn>
                  <a:cxn ang="0">
                    <a:pos x="3" y="2"/>
                  </a:cxn>
                  <a:cxn ang="0">
                    <a:pos x="0" y="0"/>
                  </a:cxn>
                  <a:cxn ang="0">
                    <a:pos x="668" y="107"/>
                  </a:cxn>
                </a:cxnLst>
                <a:rect l="0" t="0" r="r" b="b"/>
                <a:pathLst>
                  <a:path w="671" h="109">
                    <a:moveTo>
                      <a:pt x="668" y="107"/>
                    </a:moveTo>
                    <a:lnTo>
                      <a:pt x="671" y="109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668" y="107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84" name="Freeform 193"/>
              <p:cNvSpPr>
                <a:spLocks/>
              </p:cNvSpPr>
              <p:nvPr/>
            </p:nvSpPr>
            <p:spPr bwMode="auto">
              <a:xfrm>
                <a:off x="3612" y="3593"/>
                <a:ext cx="335" cy="55"/>
              </a:xfrm>
              <a:custGeom>
                <a:avLst/>
                <a:gdLst/>
                <a:ahLst/>
                <a:cxnLst>
                  <a:cxn ang="0">
                    <a:pos x="668" y="107"/>
                  </a:cxn>
                  <a:cxn ang="0">
                    <a:pos x="671" y="111"/>
                  </a:cxn>
                  <a:cxn ang="0">
                    <a:pos x="3" y="4"/>
                  </a:cxn>
                  <a:cxn ang="0">
                    <a:pos x="0" y="0"/>
                  </a:cxn>
                  <a:cxn ang="0">
                    <a:pos x="668" y="107"/>
                  </a:cxn>
                </a:cxnLst>
                <a:rect l="0" t="0" r="r" b="b"/>
                <a:pathLst>
                  <a:path w="671" h="111">
                    <a:moveTo>
                      <a:pt x="668" y="107"/>
                    </a:moveTo>
                    <a:lnTo>
                      <a:pt x="671" y="111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668" y="107"/>
                    </a:lnTo>
                    <a:close/>
                  </a:path>
                </a:pathLst>
              </a:custGeom>
              <a:solidFill>
                <a:srgbClr val="53535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85" name="Freeform 194"/>
              <p:cNvSpPr>
                <a:spLocks/>
              </p:cNvSpPr>
              <p:nvPr/>
            </p:nvSpPr>
            <p:spPr bwMode="auto">
              <a:xfrm>
                <a:off x="3614" y="3594"/>
                <a:ext cx="335" cy="55"/>
              </a:xfrm>
              <a:custGeom>
                <a:avLst/>
                <a:gdLst/>
                <a:ahLst/>
                <a:cxnLst>
                  <a:cxn ang="0">
                    <a:pos x="668" y="107"/>
                  </a:cxn>
                  <a:cxn ang="0">
                    <a:pos x="670" y="110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668" y="107"/>
                  </a:cxn>
                </a:cxnLst>
                <a:rect l="0" t="0" r="r" b="b"/>
                <a:pathLst>
                  <a:path w="670" h="110">
                    <a:moveTo>
                      <a:pt x="668" y="107"/>
                    </a:moveTo>
                    <a:lnTo>
                      <a:pt x="670" y="110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668" y="107"/>
                    </a:lnTo>
                    <a:close/>
                  </a:path>
                </a:pathLst>
              </a:custGeom>
              <a:solidFill>
                <a:srgbClr val="51515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86" name="Freeform 195"/>
              <p:cNvSpPr>
                <a:spLocks/>
              </p:cNvSpPr>
              <p:nvPr/>
            </p:nvSpPr>
            <p:spPr bwMode="auto">
              <a:xfrm>
                <a:off x="3616" y="3596"/>
                <a:ext cx="337" cy="56"/>
              </a:xfrm>
              <a:custGeom>
                <a:avLst/>
                <a:gdLst/>
                <a:ahLst/>
                <a:cxnLst>
                  <a:cxn ang="0">
                    <a:pos x="666" y="107"/>
                  </a:cxn>
                  <a:cxn ang="0">
                    <a:pos x="675" y="112"/>
                  </a:cxn>
                  <a:cxn ang="0">
                    <a:pos x="10" y="5"/>
                  </a:cxn>
                  <a:cxn ang="0">
                    <a:pos x="0" y="0"/>
                  </a:cxn>
                  <a:cxn ang="0">
                    <a:pos x="666" y="107"/>
                  </a:cxn>
                </a:cxnLst>
                <a:rect l="0" t="0" r="r" b="b"/>
                <a:pathLst>
                  <a:path w="675" h="112">
                    <a:moveTo>
                      <a:pt x="666" y="107"/>
                    </a:moveTo>
                    <a:lnTo>
                      <a:pt x="675" y="112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666" y="107"/>
                    </a:lnTo>
                    <a:close/>
                  </a:path>
                </a:pathLst>
              </a:custGeom>
              <a:solidFill>
                <a:srgbClr val="4F4F4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87" name="Freeform 196"/>
              <p:cNvSpPr>
                <a:spLocks/>
              </p:cNvSpPr>
              <p:nvPr/>
            </p:nvSpPr>
            <p:spPr bwMode="auto">
              <a:xfrm>
                <a:off x="3616" y="3596"/>
                <a:ext cx="335" cy="55"/>
              </a:xfrm>
              <a:custGeom>
                <a:avLst/>
                <a:gdLst/>
                <a:ahLst/>
                <a:cxnLst>
                  <a:cxn ang="0">
                    <a:pos x="666" y="107"/>
                  </a:cxn>
                  <a:cxn ang="0">
                    <a:pos x="671" y="109"/>
                  </a:cxn>
                  <a:cxn ang="0">
                    <a:pos x="5" y="2"/>
                  </a:cxn>
                  <a:cxn ang="0">
                    <a:pos x="0" y="0"/>
                  </a:cxn>
                  <a:cxn ang="0">
                    <a:pos x="666" y="107"/>
                  </a:cxn>
                </a:cxnLst>
                <a:rect l="0" t="0" r="r" b="b"/>
                <a:pathLst>
                  <a:path w="671" h="109">
                    <a:moveTo>
                      <a:pt x="666" y="107"/>
                    </a:moveTo>
                    <a:lnTo>
                      <a:pt x="671" y="109"/>
                    </a:lnTo>
                    <a:lnTo>
                      <a:pt x="5" y="2"/>
                    </a:lnTo>
                    <a:lnTo>
                      <a:pt x="0" y="0"/>
                    </a:lnTo>
                    <a:lnTo>
                      <a:pt x="666" y="107"/>
                    </a:lnTo>
                    <a:close/>
                  </a:path>
                </a:pathLst>
              </a:custGeom>
              <a:solidFill>
                <a:srgbClr val="4F4F4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88" name="Freeform 197"/>
              <p:cNvSpPr>
                <a:spLocks/>
              </p:cNvSpPr>
              <p:nvPr/>
            </p:nvSpPr>
            <p:spPr bwMode="auto">
              <a:xfrm>
                <a:off x="3618" y="3597"/>
                <a:ext cx="335" cy="55"/>
              </a:xfrm>
              <a:custGeom>
                <a:avLst/>
                <a:gdLst/>
                <a:ahLst/>
                <a:cxnLst>
                  <a:cxn ang="0">
                    <a:pos x="666" y="107"/>
                  </a:cxn>
                  <a:cxn ang="0">
                    <a:pos x="670" y="110"/>
                  </a:cxn>
                  <a:cxn ang="0">
                    <a:pos x="5" y="3"/>
                  </a:cxn>
                  <a:cxn ang="0">
                    <a:pos x="0" y="0"/>
                  </a:cxn>
                  <a:cxn ang="0">
                    <a:pos x="666" y="107"/>
                  </a:cxn>
                </a:cxnLst>
                <a:rect l="0" t="0" r="r" b="b"/>
                <a:pathLst>
                  <a:path w="670" h="110">
                    <a:moveTo>
                      <a:pt x="666" y="107"/>
                    </a:moveTo>
                    <a:lnTo>
                      <a:pt x="670" y="110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666" y="107"/>
                    </a:lnTo>
                    <a:close/>
                  </a:path>
                </a:pathLst>
              </a:custGeom>
              <a:solidFill>
                <a:srgbClr val="4C4C4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89" name="Freeform 198"/>
              <p:cNvSpPr>
                <a:spLocks/>
              </p:cNvSpPr>
              <p:nvPr/>
            </p:nvSpPr>
            <p:spPr bwMode="auto">
              <a:xfrm>
                <a:off x="3621" y="3598"/>
                <a:ext cx="337" cy="55"/>
              </a:xfrm>
              <a:custGeom>
                <a:avLst/>
                <a:gdLst/>
                <a:ahLst/>
                <a:cxnLst>
                  <a:cxn ang="0">
                    <a:pos x="665" y="107"/>
                  </a:cxn>
                  <a:cxn ang="0">
                    <a:pos x="675" y="109"/>
                  </a:cxn>
                  <a:cxn ang="0">
                    <a:pos x="12" y="2"/>
                  </a:cxn>
                  <a:cxn ang="0">
                    <a:pos x="0" y="0"/>
                  </a:cxn>
                  <a:cxn ang="0">
                    <a:pos x="665" y="107"/>
                  </a:cxn>
                </a:cxnLst>
                <a:rect l="0" t="0" r="r" b="b"/>
                <a:pathLst>
                  <a:path w="675" h="109">
                    <a:moveTo>
                      <a:pt x="665" y="107"/>
                    </a:moveTo>
                    <a:lnTo>
                      <a:pt x="675" y="109"/>
                    </a:lnTo>
                    <a:lnTo>
                      <a:pt x="12" y="2"/>
                    </a:lnTo>
                    <a:lnTo>
                      <a:pt x="0" y="0"/>
                    </a:lnTo>
                    <a:lnTo>
                      <a:pt x="665" y="107"/>
                    </a:lnTo>
                    <a:close/>
                  </a:path>
                </a:pathLst>
              </a:custGeom>
              <a:solidFill>
                <a:srgbClr val="49494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90" name="Freeform 199"/>
              <p:cNvSpPr>
                <a:spLocks/>
              </p:cNvSpPr>
              <p:nvPr/>
            </p:nvSpPr>
            <p:spPr bwMode="auto">
              <a:xfrm>
                <a:off x="3652" y="3321"/>
                <a:ext cx="336" cy="39"/>
              </a:xfrm>
              <a:custGeom>
                <a:avLst/>
                <a:gdLst/>
                <a:ahLst/>
                <a:cxnLst>
                  <a:cxn ang="0">
                    <a:pos x="672" y="77"/>
                  </a:cxn>
                  <a:cxn ang="0">
                    <a:pos x="662" y="78"/>
                  </a:cxn>
                  <a:cxn ang="0">
                    <a:pos x="0" y="0"/>
                  </a:cxn>
                  <a:cxn ang="0">
                    <a:pos x="13" y="0"/>
                  </a:cxn>
                  <a:cxn ang="0">
                    <a:pos x="672" y="77"/>
                  </a:cxn>
                </a:cxnLst>
                <a:rect l="0" t="0" r="r" b="b"/>
                <a:pathLst>
                  <a:path w="672" h="78">
                    <a:moveTo>
                      <a:pt x="672" y="77"/>
                    </a:moveTo>
                    <a:lnTo>
                      <a:pt x="662" y="78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672" y="77"/>
                    </a:lnTo>
                    <a:close/>
                  </a:path>
                </a:pathLst>
              </a:custGeom>
              <a:solidFill>
                <a:srgbClr val="32323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91" name="Freeform 200"/>
              <p:cNvSpPr>
                <a:spLocks/>
              </p:cNvSpPr>
              <p:nvPr/>
            </p:nvSpPr>
            <p:spPr bwMode="auto">
              <a:xfrm>
                <a:off x="3646" y="3321"/>
                <a:ext cx="337" cy="42"/>
              </a:xfrm>
              <a:custGeom>
                <a:avLst/>
                <a:gdLst/>
                <a:ahLst/>
                <a:cxnLst>
                  <a:cxn ang="0">
                    <a:pos x="673" y="78"/>
                  </a:cxn>
                  <a:cxn ang="0">
                    <a:pos x="663" y="83"/>
                  </a:cxn>
                  <a:cxn ang="0">
                    <a:pos x="0" y="4"/>
                  </a:cxn>
                  <a:cxn ang="0">
                    <a:pos x="11" y="0"/>
                  </a:cxn>
                  <a:cxn ang="0">
                    <a:pos x="673" y="78"/>
                  </a:cxn>
                </a:cxnLst>
                <a:rect l="0" t="0" r="r" b="b"/>
                <a:pathLst>
                  <a:path w="673" h="83">
                    <a:moveTo>
                      <a:pt x="673" y="78"/>
                    </a:moveTo>
                    <a:lnTo>
                      <a:pt x="663" y="83"/>
                    </a:lnTo>
                    <a:lnTo>
                      <a:pt x="0" y="4"/>
                    </a:lnTo>
                    <a:lnTo>
                      <a:pt x="11" y="0"/>
                    </a:lnTo>
                    <a:lnTo>
                      <a:pt x="673" y="78"/>
                    </a:lnTo>
                    <a:close/>
                  </a:path>
                </a:pathLst>
              </a:custGeom>
              <a:solidFill>
                <a:srgbClr val="3535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92" name="Freeform 201"/>
              <p:cNvSpPr>
                <a:spLocks/>
              </p:cNvSpPr>
              <p:nvPr/>
            </p:nvSpPr>
            <p:spPr bwMode="auto">
              <a:xfrm>
                <a:off x="3649" y="3321"/>
                <a:ext cx="334" cy="40"/>
              </a:xfrm>
              <a:custGeom>
                <a:avLst/>
                <a:gdLst/>
                <a:ahLst/>
                <a:cxnLst>
                  <a:cxn ang="0">
                    <a:pos x="667" y="78"/>
                  </a:cxn>
                  <a:cxn ang="0">
                    <a:pos x="662" y="81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667" y="78"/>
                  </a:cxn>
                </a:cxnLst>
                <a:rect l="0" t="0" r="r" b="b"/>
                <a:pathLst>
                  <a:path w="667" h="81">
                    <a:moveTo>
                      <a:pt x="667" y="78"/>
                    </a:moveTo>
                    <a:lnTo>
                      <a:pt x="662" y="81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667" y="78"/>
                    </a:lnTo>
                    <a:close/>
                  </a:path>
                </a:pathLst>
              </a:custGeom>
              <a:solidFill>
                <a:srgbClr val="3535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93" name="Freeform 202"/>
              <p:cNvSpPr>
                <a:spLocks/>
              </p:cNvSpPr>
              <p:nvPr/>
            </p:nvSpPr>
            <p:spPr bwMode="auto">
              <a:xfrm>
                <a:off x="3646" y="3322"/>
                <a:ext cx="334" cy="41"/>
              </a:xfrm>
              <a:custGeom>
                <a:avLst/>
                <a:gdLst/>
                <a:ahLst/>
                <a:cxnLst>
                  <a:cxn ang="0">
                    <a:pos x="668" y="79"/>
                  </a:cxn>
                  <a:cxn ang="0">
                    <a:pos x="663" y="81"/>
                  </a:cxn>
                  <a:cxn ang="0">
                    <a:pos x="0" y="2"/>
                  </a:cxn>
                  <a:cxn ang="0">
                    <a:pos x="6" y="0"/>
                  </a:cxn>
                  <a:cxn ang="0">
                    <a:pos x="668" y="79"/>
                  </a:cxn>
                </a:cxnLst>
                <a:rect l="0" t="0" r="r" b="b"/>
                <a:pathLst>
                  <a:path w="668" h="81">
                    <a:moveTo>
                      <a:pt x="668" y="79"/>
                    </a:moveTo>
                    <a:lnTo>
                      <a:pt x="663" y="81"/>
                    </a:lnTo>
                    <a:lnTo>
                      <a:pt x="0" y="2"/>
                    </a:lnTo>
                    <a:lnTo>
                      <a:pt x="6" y="0"/>
                    </a:lnTo>
                    <a:lnTo>
                      <a:pt x="668" y="79"/>
                    </a:lnTo>
                    <a:close/>
                  </a:path>
                </a:pathLst>
              </a:custGeom>
              <a:solidFill>
                <a:srgbClr val="38383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494" name="Freeform 203"/>
              <p:cNvSpPr>
                <a:spLocks/>
              </p:cNvSpPr>
              <p:nvPr/>
            </p:nvSpPr>
            <p:spPr bwMode="auto">
              <a:xfrm>
                <a:off x="3923" y="3359"/>
                <a:ext cx="101" cy="294"/>
              </a:xfrm>
              <a:custGeom>
                <a:avLst/>
                <a:gdLst/>
                <a:ahLst/>
                <a:cxnLst>
                  <a:cxn ang="0">
                    <a:pos x="99" y="14"/>
                  </a:cxn>
                  <a:cxn ang="0">
                    <a:pos x="79" y="36"/>
                  </a:cxn>
                  <a:cxn ang="0">
                    <a:pos x="60" y="69"/>
                  </a:cxn>
                  <a:cxn ang="0">
                    <a:pos x="43" y="109"/>
                  </a:cxn>
                  <a:cxn ang="0">
                    <a:pos x="28" y="159"/>
                  </a:cxn>
                  <a:cxn ang="0">
                    <a:pos x="15" y="213"/>
                  </a:cxn>
                  <a:cxn ang="0">
                    <a:pos x="7" y="271"/>
                  </a:cxn>
                  <a:cxn ang="0">
                    <a:pos x="2" y="331"/>
                  </a:cxn>
                  <a:cxn ang="0">
                    <a:pos x="2" y="392"/>
                  </a:cxn>
                  <a:cxn ang="0">
                    <a:pos x="4" y="446"/>
                  </a:cxn>
                  <a:cxn ang="0">
                    <a:pos x="12" y="493"/>
                  </a:cxn>
                  <a:cxn ang="0">
                    <a:pos x="23" y="532"/>
                  </a:cxn>
                  <a:cxn ang="0">
                    <a:pos x="36" y="561"/>
                  </a:cxn>
                  <a:cxn ang="0">
                    <a:pos x="52" y="580"/>
                  </a:cxn>
                  <a:cxn ang="0">
                    <a:pos x="71" y="587"/>
                  </a:cxn>
                  <a:cxn ang="0">
                    <a:pos x="90" y="583"/>
                  </a:cxn>
                  <a:cxn ang="0">
                    <a:pos x="111" y="567"/>
                  </a:cxn>
                  <a:cxn ang="0">
                    <a:pos x="130" y="542"/>
                  </a:cxn>
                  <a:cxn ang="0">
                    <a:pos x="148" y="507"/>
                  </a:cxn>
                  <a:cxn ang="0">
                    <a:pos x="164" y="465"/>
                  </a:cxn>
                  <a:cxn ang="0">
                    <a:pos x="177" y="418"/>
                  </a:cxn>
                  <a:cxn ang="0">
                    <a:pos x="188" y="367"/>
                  </a:cxn>
                  <a:cxn ang="0">
                    <a:pos x="197" y="312"/>
                  </a:cxn>
                  <a:cxn ang="0">
                    <a:pos x="201" y="256"/>
                  </a:cxn>
                  <a:cxn ang="0">
                    <a:pos x="202" y="199"/>
                  </a:cxn>
                  <a:cxn ang="0">
                    <a:pos x="200" y="148"/>
                  </a:cxn>
                  <a:cxn ang="0">
                    <a:pos x="193" y="103"/>
                  </a:cxn>
                  <a:cxn ang="0">
                    <a:pos x="183" y="64"/>
                  </a:cxn>
                  <a:cxn ang="0">
                    <a:pos x="171" y="34"/>
                  </a:cxn>
                  <a:cxn ang="0">
                    <a:pos x="157" y="12"/>
                  </a:cxn>
                  <a:cxn ang="0">
                    <a:pos x="139" y="1"/>
                  </a:cxn>
                  <a:cxn ang="0">
                    <a:pos x="120" y="1"/>
                  </a:cxn>
                </a:cxnLst>
                <a:rect l="0" t="0" r="r" b="b"/>
                <a:pathLst>
                  <a:path w="202" h="587">
                    <a:moveTo>
                      <a:pt x="110" y="6"/>
                    </a:moveTo>
                    <a:lnTo>
                      <a:pt x="99" y="14"/>
                    </a:lnTo>
                    <a:lnTo>
                      <a:pt x="89" y="24"/>
                    </a:lnTo>
                    <a:lnTo>
                      <a:pt x="79" y="36"/>
                    </a:lnTo>
                    <a:lnTo>
                      <a:pt x="70" y="51"/>
                    </a:lnTo>
                    <a:lnTo>
                      <a:pt x="60" y="69"/>
                    </a:lnTo>
                    <a:lnTo>
                      <a:pt x="51" y="88"/>
                    </a:lnTo>
                    <a:lnTo>
                      <a:pt x="43" y="109"/>
                    </a:lnTo>
                    <a:lnTo>
                      <a:pt x="36" y="133"/>
                    </a:lnTo>
                    <a:lnTo>
                      <a:pt x="28" y="159"/>
                    </a:lnTo>
                    <a:lnTo>
                      <a:pt x="22" y="185"/>
                    </a:lnTo>
                    <a:lnTo>
                      <a:pt x="15" y="213"/>
                    </a:lnTo>
                    <a:lnTo>
                      <a:pt x="10" y="242"/>
                    </a:lnTo>
                    <a:lnTo>
                      <a:pt x="7" y="271"/>
                    </a:lnTo>
                    <a:lnTo>
                      <a:pt x="4" y="301"/>
                    </a:lnTo>
                    <a:lnTo>
                      <a:pt x="2" y="331"/>
                    </a:lnTo>
                    <a:lnTo>
                      <a:pt x="0" y="362"/>
                    </a:lnTo>
                    <a:lnTo>
                      <a:pt x="2" y="392"/>
                    </a:lnTo>
                    <a:lnTo>
                      <a:pt x="2" y="420"/>
                    </a:lnTo>
                    <a:lnTo>
                      <a:pt x="4" y="446"/>
                    </a:lnTo>
                    <a:lnTo>
                      <a:pt x="8" y="471"/>
                    </a:lnTo>
                    <a:lnTo>
                      <a:pt x="12" y="493"/>
                    </a:lnTo>
                    <a:lnTo>
                      <a:pt x="17" y="514"/>
                    </a:lnTo>
                    <a:lnTo>
                      <a:pt x="23" y="532"/>
                    </a:lnTo>
                    <a:lnTo>
                      <a:pt x="29" y="547"/>
                    </a:lnTo>
                    <a:lnTo>
                      <a:pt x="36" y="561"/>
                    </a:lnTo>
                    <a:lnTo>
                      <a:pt x="44" y="571"/>
                    </a:lnTo>
                    <a:lnTo>
                      <a:pt x="52" y="580"/>
                    </a:lnTo>
                    <a:lnTo>
                      <a:pt x="61" y="585"/>
                    </a:lnTo>
                    <a:lnTo>
                      <a:pt x="71" y="587"/>
                    </a:lnTo>
                    <a:lnTo>
                      <a:pt x="80" y="586"/>
                    </a:lnTo>
                    <a:lnTo>
                      <a:pt x="90" y="583"/>
                    </a:lnTo>
                    <a:lnTo>
                      <a:pt x="100" y="577"/>
                    </a:lnTo>
                    <a:lnTo>
                      <a:pt x="111" y="567"/>
                    </a:lnTo>
                    <a:lnTo>
                      <a:pt x="120" y="556"/>
                    </a:lnTo>
                    <a:lnTo>
                      <a:pt x="130" y="542"/>
                    </a:lnTo>
                    <a:lnTo>
                      <a:pt x="139" y="525"/>
                    </a:lnTo>
                    <a:lnTo>
                      <a:pt x="148" y="507"/>
                    </a:lnTo>
                    <a:lnTo>
                      <a:pt x="157" y="488"/>
                    </a:lnTo>
                    <a:lnTo>
                      <a:pt x="164" y="465"/>
                    </a:lnTo>
                    <a:lnTo>
                      <a:pt x="171" y="442"/>
                    </a:lnTo>
                    <a:lnTo>
                      <a:pt x="177" y="418"/>
                    </a:lnTo>
                    <a:lnTo>
                      <a:pt x="183" y="393"/>
                    </a:lnTo>
                    <a:lnTo>
                      <a:pt x="188" y="367"/>
                    </a:lnTo>
                    <a:lnTo>
                      <a:pt x="193" y="340"/>
                    </a:lnTo>
                    <a:lnTo>
                      <a:pt x="197" y="312"/>
                    </a:lnTo>
                    <a:lnTo>
                      <a:pt x="200" y="285"/>
                    </a:lnTo>
                    <a:lnTo>
                      <a:pt x="201" y="256"/>
                    </a:lnTo>
                    <a:lnTo>
                      <a:pt x="202" y="228"/>
                    </a:lnTo>
                    <a:lnTo>
                      <a:pt x="202" y="199"/>
                    </a:lnTo>
                    <a:lnTo>
                      <a:pt x="201" y="172"/>
                    </a:lnTo>
                    <a:lnTo>
                      <a:pt x="200" y="148"/>
                    </a:lnTo>
                    <a:lnTo>
                      <a:pt x="197" y="125"/>
                    </a:lnTo>
                    <a:lnTo>
                      <a:pt x="193" y="103"/>
                    </a:lnTo>
                    <a:lnTo>
                      <a:pt x="188" y="83"/>
                    </a:lnTo>
                    <a:lnTo>
                      <a:pt x="183" y="64"/>
                    </a:lnTo>
                    <a:lnTo>
                      <a:pt x="178" y="49"/>
                    </a:lnTo>
                    <a:lnTo>
                      <a:pt x="171" y="34"/>
                    </a:lnTo>
                    <a:lnTo>
                      <a:pt x="164" y="22"/>
                    </a:lnTo>
                    <a:lnTo>
                      <a:pt x="157" y="12"/>
                    </a:lnTo>
                    <a:lnTo>
                      <a:pt x="148" y="6"/>
                    </a:lnTo>
                    <a:lnTo>
                      <a:pt x="139" y="1"/>
                    </a:lnTo>
                    <a:lnTo>
                      <a:pt x="130" y="0"/>
                    </a:lnTo>
                    <a:lnTo>
                      <a:pt x="120" y="1"/>
                    </a:lnTo>
                    <a:lnTo>
                      <a:pt x="110" y="6"/>
                    </a:lnTo>
                    <a:close/>
                  </a:path>
                </a:pathLst>
              </a:custGeom>
              <a:solidFill>
                <a:srgbClr val="5B5B5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sp>
          <p:nvSpPr>
            <p:cNvPr id="760" name="Line 204"/>
            <p:cNvSpPr>
              <a:spLocks noChangeShapeType="1"/>
            </p:cNvSpPr>
            <p:nvPr/>
          </p:nvSpPr>
          <p:spPr bwMode="auto">
            <a:xfrm>
              <a:off x="2864" y="3136"/>
              <a:ext cx="719" cy="31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61" name="Line 205"/>
            <p:cNvSpPr>
              <a:spLocks noChangeShapeType="1"/>
            </p:cNvSpPr>
            <p:nvPr/>
          </p:nvSpPr>
          <p:spPr bwMode="auto">
            <a:xfrm flipV="1">
              <a:off x="2312" y="3475"/>
              <a:ext cx="1266" cy="2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62" name="Line 206"/>
            <p:cNvSpPr>
              <a:spLocks noChangeShapeType="1"/>
            </p:cNvSpPr>
            <p:nvPr/>
          </p:nvSpPr>
          <p:spPr bwMode="auto">
            <a:xfrm>
              <a:off x="3973" y="3513"/>
              <a:ext cx="1135" cy="14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grpSp>
          <p:nvGrpSpPr>
            <p:cNvPr id="763" name="Group 207"/>
            <p:cNvGrpSpPr>
              <a:grpSpLocks/>
            </p:cNvGrpSpPr>
            <p:nvPr/>
          </p:nvGrpSpPr>
          <p:grpSpPr bwMode="auto">
            <a:xfrm>
              <a:off x="2679" y="3345"/>
              <a:ext cx="896" cy="124"/>
              <a:chOff x="2679" y="3345"/>
              <a:chExt cx="896" cy="124"/>
            </a:xfrm>
          </p:grpSpPr>
          <p:sp>
            <p:nvSpPr>
              <p:cNvPr id="1274" name="Freeform 208"/>
              <p:cNvSpPr>
                <a:spLocks/>
              </p:cNvSpPr>
              <p:nvPr/>
            </p:nvSpPr>
            <p:spPr bwMode="auto">
              <a:xfrm>
                <a:off x="2679" y="3345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9" y="11"/>
                  </a:cxn>
                  <a:cxn ang="0">
                    <a:pos x="10" y="1"/>
                  </a:cxn>
                  <a:cxn ang="0">
                    <a:pos x="1" y="0"/>
                  </a:cxn>
                </a:cxnLst>
                <a:rect l="0" t="0" r="r" b="b"/>
                <a:pathLst>
                  <a:path w="10" h="11">
                    <a:moveTo>
                      <a:pt x="1" y="0"/>
                    </a:moveTo>
                    <a:lnTo>
                      <a:pt x="0" y="10"/>
                    </a:lnTo>
                    <a:lnTo>
                      <a:pt x="9" y="11"/>
                    </a:lnTo>
                    <a:lnTo>
                      <a:pt x="1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75" name="Freeform 209"/>
              <p:cNvSpPr>
                <a:spLocks/>
              </p:cNvSpPr>
              <p:nvPr/>
            </p:nvSpPr>
            <p:spPr bwMode="auto">
              <a:xfrm>
                <a:off x="2689" y="3347"/>
                <a:ext cx="5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76" name="Freeform 210"/>
              <p:cNvSpPr>
                <a:spLocks/>
              </p:cNvSpPr>
              <p:nvPr/>
            </p:nvSpPr>
            <p:spPr bwMode="auto">
              <a:xfrm>
                <a:off x="2699" y="3348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77" name="Freeform 211"/>
              <p:cNvSpPr>
                <a:spLocks/>
              </p:cNvSpPr>
              <p:nvPr/>
            </p:nvSpPr>
            <p:spPr bwMode="auto">
              <a:xfrm>
                <a:off x="2709" y="3349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1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78" name="Freeform 212"/>
              <p:cNvSpPr>
                <a:spLocks/>
              </p:cNvSpPr>
              <p:nvPr/>
            </p:nvSpPr>
            <p:spPr bwMode="auto">
              <a:xfrm>
                <a:off x="2719" y="3351"/>
                <a:ext cx="5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79" name="Freeform 213"/>
              <p:cNvSpPr>
                <a:spLocks/>
              </p:cNvSpPr>
              <p:nvPr/>
            </p:nvSpPr>
            <p:spPr bwMode="auto">
              <a:xfrm>
                <a:off x="2729" y="3352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80" name="Freeform 214"/>
              <p:cNvSpPr>
                <a:spLocks/>
              </p:cNvSpPr>
              <p:nvPr/>
            </p:nvSpPr>
            <p:spPr bwMode="auto">
              <a:xfrm>
                <a:off x="2739" y="3354"/>
                <a:ext cx="6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1" y="2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81" name="Freeform 215"/>
              <p:cNvSpPr>
                <a:spLocks/>
              </p:cNvSpPr>
              <p:nvPr/>
            </p:nvSpPr>
            <p:spPr bwMode="auto">
              <a:xfrm>
                <a:off x="2749" y="3355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9" y="11"/>
                  </a:cxn>
                  <a:cxn ang="0">
                    <a:pos x="10" y="1"/>
                  </a:cxn>
                  <a:cxn ang="0">
                    <a:pos x="1" y="0"/>
                  </a:cxn>
                </a:cxnLst>
                <a:rect l="0" t="0" r="r" b="b"/>
                <a:pathLst>
                  <a:path w="10" h="11">
                    <a:moveTo>
                      <a:pt x="1" y="0"/>
                    </a:moveTo>
                    <a:lnTo>
                      <a:pt x="0" y="10"/>
                    </a:lnTo>
                    <a:lnTo>
                      <a:pt x="9" y="11"/>
                    </a:lnTo>
                    <a:lnTo>
                      <a:pt x="1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82" name="Freeform 216"/>
              <p:cNvSpPr>
                <a:spLocks/>
              </p:cNvSpPr>
              <p:nvPr/>
            </p:nvSpPr>
            <p:spPr bwMode="auto">
              <a:xfrm>
                <a:off x="2759" y="3356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1"/>
                  </a:cxn>
                  <a:cxn ang="0">
                    <a:pos x="10" y="12"/>
                  </a:cxn>
                  <a:cxn ang="0">
                    <a:pos x="11" y="2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83" name="Freeform 217"/>
              <p:cNvSpPr>
                <a:spLocks/>
              </p:cNvSpPr>
              <p:nvPr/>
            </p:nvSpPr>
            <p:spPr bwMode="auto">
              <a:xfrm>
                <a:off x="2769" y="3357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84" name="Freeform 218"/>
              <p:cNvSpPr>
                <a:spLocks/>
              </p:cNvSpPr>
              <p:nvPr/>
            </p:nvSpPr>
            <p:spPr bwMode="auto">
              <a:xfrm>
                <a:off x="2779" y="3359"/>
                <a:ext cx="5" cy="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1"/>
                  </a:cxn>
                  <a:cxn ang="0">
                    <a:pos x="11" y="12"/>
                  </a:cxn>
                  <a:cxn ang="0">
                    <a:pos x="12" y="2"/>
                  </a:cxn>
                  <a:cxn ang="0">
                    <a:pos x="2" y="0"/>
                  </a:cxn>
                </a:cxnLst>
                <a:rect l="0" t="0" r="r" b="b"/>
                <a:pathLst>
                  <a:path w="12" h="12">
                    <a:moveTo>
                      <a:pt x="2" y="0"/>
                    </a:moveTo>
                    <a:lnTo>
                      <a:pt x="0" y="11"/>
                    </a:lnTo>
                    <a:lnTo>
                      <a:pt x="11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85" name="Freeform 219"/>
              <p:cNvSpPr>
                <a:spLocks/>
              </p:cNvSpPr>
              <p:nvPr/>
            </p:nvSpPr>
            <p:spPr bwMode="auto">
              <a:xfrm>
                <a:off x="2789" y="3360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86" name="Freeform 220"/>
              <p:cNvSpPr>
                <a:spLocks/>
              </p:cNvSpPr>
              <p:nvPr/>
            </p:nvSpPr>
            <p:spPr bwMode="auto">
              <a:xfrm>
                <a:off x="2799" y="3361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87" name="Freeform 221"/>
              <p:cNvSpPr>
                <a:spLocks/>
              </p:cNvSpPr>
              <p:nvPr/>
            </p:nvSpPr>
            <p:spPr bwMode="auto">
              <a:xfrm>
                <a:off x="2809" y="3363"/>
                <a:ext cx="6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88" name="Freeform 222"/>
              <p:cNvSpPr>
                <a:spLocks/>
              </p:cNvSpPr>
              <p:nvPr/>
            </p:nvSpPr>
            <p:spPr bwMode="auto">
              <a:xfrm>
                <a:off x="2819" y="3364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9" y="12"/>
                  </a:cxn>
                  <a:cxn ang="0">
                    <a:pos x="10" y="2"/>
                  </a:cxn>
                  <a:cxn ang="0">
                    <a:pos x="1" y="0"/>
                  </a:cxn>
                </a:cxnLst>
                <a:rect l="0" t="0" r="r" b="b"/>
                <a:pathLst>
                  <a:path w="10" h="12">
                    <a:moveTo>
                      <a:pt x="1" y="0"/>
                    </a:moveTo>
                    <a:lnTo>
                      <a:pt x="0" y="10"/>
                    </a:lnTo>
                    <a:lnTo>
                      <a:pt x="9" y="12"/>
                    </a:lnTo>
                    <a:lnTo>
                      <a:pt x="10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89" name="Freeform 223"/>
              <p:cNvSpPr>
                <a:spLocks/>
              </p:cNvSpPr>
              <p:nvPr/>
            </p:nvSpPr>
            <p:spPr bwMode="auto">
              <a:xfrm>
                <a:off x="2829" y="3366"/>
                <a:ext cx="5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1" y="2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90" name="Freeform 224"/>
              <p:cNvSpPr>
                <a:spLocks/>
              </p:cNvSpPr>
              <p:nvPr/>
            </p:nvSpPr>
            <p:spPr bwMode="auto">
              <a:xfrm>
                <a:off x="2839" y="3367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91" name="Freeform 225"/>
              <p:cNvSpPr>
                <a:spLocks/>
              </p:cNvSpPr>
              <p:nvPr/>
            </p:nvSpPr>
            <p:spPr bwMode="auto">
              <a:xfrm>
                <a:off x="2849" y="3368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1" y="12"/>
                  </a:cxn>
                  <a:cxn ang="0">
                    <a:pos x="12" y="2"/>
                  </a:cxn>
                  <a:cxn ang="0">
                    <a:pos x="2" y="0"/>
                  </a:cxn>
                </a:cxnLst>
                <a:rect l="0" t="0" r="r" b="b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1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92" name="Freeform 226"/>
              <p:cNvSpPr>
                <a:spLocks/>
              </p:cNvSpPr>
              <p:nvPr/>
            </p:nvSpPr>
            <p:spPr bwMode="auto">
              <a:xfrm>
                <a:off x="2859" y="3369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93" name="Freeform 227"/>
              <p:cNvSpPr>
                <a:spLocks/>
              </p:cNvSpPr>
              <p:nvPr/>
            </p:nvSpPr>
            <p:spPr bwMode="auto">
              <a:xfrm>
                <a:off x="2869" y="3371"/>
                <a:ext cx="6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1"/>
                  </a:cxn>
                  <a:cxn ang="0">
                    <a:pos x="10" y="12"/>
                  </a:cxn>
                  <a:cxn ang="0">
                    <a:pos x="11" y="2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94" name="Freeform 228"/>
              <p:cNvSpPr>
                <a:spLocks/>
              </p:cNvSpPr>
              <p:nvPr/>
            </p:nvSpPr>
            <p:spPr bwMode="auto">
              <a:xfrm>
                <a:off x="2879" y="3372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95" name="Freeform 229"/>
              <p:cNvSpPr>
                <a:spLocks/>
              </p:cNvSpPr>
              <p:nvPr/>
            </p:nvSpPr>
            <p:spPr bwMode="auto">
              <a:xfrm>
                <a:off x="2889" y="3373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1"/>
                  </a:cxn>
                  <a:cxn ang="0">
                    <a:pos x="10" y="12"/>
                  </a:cxn>
                  <a:cxn ang="0">
                    <a:pos x="12" y="2"/>
                  </a:cxn>
                  <a:cxn ang="0">
                    <a:pos x="1" y="0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96" name="Freeform 230"/>
              <p:cNvSpPr>
                <a:spLocks/>
              </p:cNvSpPr>
              <p:nvPr/>
            </p:nvSpPr>
            <p:spPr bwMode="auto">
              <a:xfrm>
                <a:off x="2899" y="3374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97" name="Freeform 231"/>
              <p:cNvSpPr>
                <a:spLocks/>
              </p:cNvSpPr>
              <p:nvPr/>
            </p:nvSpPr>
            <p:spPr bwMode="auto">
              <a:xfrm>
                <a:off x="2909" y="3376"/>
                <a:ext cx="5" cy="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98" name="Freeform 232"/>
              <p:cNvSpPr>
                <a:spLocks/>
              </p:cNvSpPr>
              <p:nvPr/>
            </p:nvSpPr>
            <p:spPr bwMode="auto">
              <a:xfrm>
                <a:off x="2919" y="3378"/>
                <a:ext cx="5" cy="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1" y="12"/>
                  </a:cxn>
                  <a:cxn ang="0">
                    <a:pos x="12" y="2"/>
                  </a:cxn>
                  <a:cxn ang="0">
                    <a:pos x="2" y="0"/>
                  </a:cxn>
                </a:cxnLst>
                <a:rect l="0" t="0" r="r" b="b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1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99" name="Freeform 233"/>
              <p:cNvSpPr>
                <a:spLocks/>
              </p:cNvSpPr>
              <p:nvPr/>
            </p:nvSpPr>
            <p:spPr bwMode="auto">
              <a:xfrm>
                <a:off x="2929" y="3379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00" name="Freeform 234"/>
              <p:cNvSpPr>
                <a:spLocks/>
              </p:cNvSpPr>
              <p:nvPr/>
            </p:nvSpPr>
            <p:spPr bwMode="auto">
              <a:xfrm>
                <a:off x="2939" y="3380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1" y="2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01" name="Freeform 235"/>
              <p:cNvSpPr>
                <a:spLocks/>
              </p:cNvSpPr>
              <p:nvPr/>
            </p:nvSpPr>
            <p:spPr bwMode="auto">
              <a:xfrm>
                <a:off x="2949" y="3381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02" name="Freeform 236"/>
              <p:cNvSpPr>
                <a:spLocks/>
              </p:cNvSpPr>
              <p:nvPr/>
            </p:nvSpPr>
            <p:spPr bwMode="auto">
              <a:xfrm>
                <a:off x="2959" y="3383"/>
                <a:ext cx="6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2" y="2"/>
                  </a:cxn>
                  <a:cxn ang="0">
                    <a:pos x="1" y="0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03" name="Freeform 237"/>
              <p:cNvSpPr>
                <a:spLocks/>
              </p:cNvSpPr>
              <p:nvPr/>
            </p:nvSpPr>
            <p:spPr bwMode="auto">
              <a:xfrm>
                <a:off x="2969" y="3384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04" name="Freeform 238"/>
              <p:cNvSpPr>
                <a:spLocks/>
              </p:cNvSpPr>
              <p:nvPr/>
            </p:nvSpPr>
            <p:spPr bwMode="auto">
              <a:xfrm>
                <a:off x="2979" y="3385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1"/>
                  </a:cxn>
                  <a:cxn ang="0">
                    <a:pos x="10" y="12"/>
                  </a:cxn>
                  <a:cxn ang="0">
                    <a:pos x="12" y="2"/>
                  </a:cxn>
                  <a:cxn ang="0">
                    <a:pos x="2" y="0"/>
                  </a:cxn>
                </a:cxnLst>
                <a:rect l="0" t="0" r="r" b="b"/>
                <a:pathLst>
                  <a:path w="12" h="12">
                    <a:moveTo>
                      <a:pt x="2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05" name="Freeform 239"/>
              <p:cNvSpPr>
                <a:spLocks/>
              </p:cNvSpPr>
              <p:nvPr/>
            </p:nvSpPr>
            <p:spPr bwMode="auto">
              <a:xfrm>
                <a:off x="2989" y="3386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1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06" name="Freeform 240"/>
              <p:cNvSpPr>
                <a:spLocks/>
              </p:cNvSpPr>
              <p:nvPr/>
            </p:nvSpPr>
            <p:spPr bwMode="auto">
              <a:xfrm>
                <a:off x="2999" y="3388"/>
                <a:ext cx="5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1"/>
                  </a:cxn>
                  <a:cxn ang="0">
                    <a:pos x="10" y="12"/>
                  </a:cxn>
                  <a:cxn ang="0">
                    <a:pos x="11" y="2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07" name="Freeform 241"/>
              <p:cNvSpPr>
                <a:spLocks/>
              </p:cNvSpPr>
              <p:nvPr/>
            </p:nvSpPr>
            <p:spPr bwMode="auto">
              <a:xfrm>
                <a:off x="3009" y="3389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3"/>
                  </a:cxn>
                  <a:cxn ang="0">
                    <a:pos x="11" y="3"/>
                  </a:cxn>
                  <a:cxn ang="0">
                    <a:pos x="1" y="0"/>
                  </a:cxn>
                </a:cxnLst>
                <a:rect l="0" t="0" r="r" b="b"/>
                <a:pathLst>
                  <a:path w="11" h="13">
                    <a:moveTo>
                      <a:pt x="1" y="0"/>
                    </a:moveTo>
                    <a:lnTo>
                      <a:pt x="0" y="10"/>
                    </a:lnTo>
                    <a:lnTo>
                      <a:pt x="10" y="13"/>
                    </a:lnTo>
                    <a:lnTo>
                      <a:pt x="11" y="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08" name="Freeform 242"/>
              <p:cNvSpPr>
                <a:spLocks/>
              </p:cNvSpPr>
              <p:nvPr/>
            </p:nvSpPr>
            <p:spPr bwMode="auto">
              <a:xfrm>
                <a:off x="3019" y="3391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09" name="Freeform 243"/>
              <p:cNvSpPr>
                <a:spLocks/>
              </p:cNvSpPr>
              <p:nvPr/>
            </p:nvSpPr>
            <p:spPr bwMode="auto">
              <a:xfrm>
                <a:off x="3029" y="3392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2" y="2"/>
                  </a:cxn>
                  <a:cxn ang="0">
                    <a:pos x="1" y="0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10" name="Freeform 244"/>
              <p:cNvSpPr>
                <a:spLocks/>
              </p:cNvSpPr>
              <p:nvPr/>
            </p:nvSpPr>
            <p:spPr bwMode="auto">
              <a:xfrm>
                <a:off x="3039" y="3393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11" name="Freeform 245"/>
              <p:cNvSpPr>
                <a:spLocks/>
              </p:cNvSpPr>
              <p:nvPr/>
            </p:nvSpPr>
            <p:spPr bwMode="auto">
              <a:xfrm>
                <a:off x="3049" y="3395"/>
                <a:ext cx="5" cy="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2" y="2"/>
                  </a:cxn>
                  <a:cxn ang="0">
                    <a:pos x="2" y="0"/>
                  </a:cxn>
                </a:cxnLst>
                <a:rect l="0" t="0" r="r" b="b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12" name="Freeform 246"/>
              <p:cNvSpPr>
                <a:spLocks/>
              </p:cNvSpPr>
              <p:nvPr/>
            </p:nvSpPr>
            <p:spPr bwMode="auto">
              <a:xfrm>
                <a:off x="3059" y="3396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1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13" name="Freeform 247"/>
              <p:cNvSpPr>
                <a:spLocks/>
              </p:cNvSpPr>
              <p:nvPr/>
            </p:nvSpPr>
            <p:spPr bwMode="auto">
              <a:xfrm>
                <a:off x="3069" y="3397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1" y="2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14" name="Freeform 248"/>
              <p:cNvSpPr>
                <a:spLocks/>
              </p:cNvSpPr>
              <p:nvPr/>
            </p:nvSpPr>
            <p:spPr bwMode="auto">
              <a:xfrm>
                <a:off x="3079" y="3398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15" name="Freeform 249"/>
              <p:cNvSpPr>
                <a:spLocks/>
              </p:cNvSpPr>
              <p:nvPr/>
            </p:nvSpPr>
            <p:spPr bwMode="auto">
              <a:xfrm>
                <a:off x="3089" y="3400"/>
                <a:ext cx="6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1" y="2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16" name="Freeform 250"/>
              <p:cNvSpPr>
                <a:spLocks/>
              </p:cNvSpPr>
              <p:nvPr/>
            </p:nvSpPr>
            <p:spPr bwMode="auto">
              <a:xfrm>
                <a:off x="3099" y="3401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2" y="1"/>
                  </a:cxn>
                  <a:cxn ang="0">
                    <a:pos x="1" y="0"/>
                  </a:cxn>
                </a:cxnLst>
                <a:rect l="0" t="0" r="r" b="b"/>
                <a:pathLst>
                  <a:path w="12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17" name="Freeform 251"/>
              <p:cNvSpPr>
                <a:spLocks/>
              </p:cNvSpPr>
              <p:nvPr/>
            </p:nvSpPr>
            <p:spPr bwMode="auto">
              <a:xfrm>
                <a:off x="3109" y="3403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9" y="11"/>
                  </a:cxn>
                  <a:cxn ang="0">
                    <a:pos x="10" y="1"/>
                  </a:cxn>
                  <a:cxn ang="0">
                    <a:pos x="2" y="0"/>
                  </a:cxn>
                </a:cxnLst>
                <a:rect l="0" t="0" r="r" b="b"/>
                <a:pathLst>
                  <a:path w="10" h="11">
                    <a:moveTo>
                      <a:pt x="2" y="0"/>
                    </a:moveTo>
                    <a:lnTo>
                      <a:pt x="0" y="10"/>
                    </a:lnTo>
                    <a:lnTo>
                      <a:pt x="9" y="11"/>
                    </a:lnTo>
                    <a:lnTo>
                      <a:pt x="10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18" name="Freeform 252"/>
              <p:cNvSpPr>
                <a:spLocks/>
              </p:cNvSpPr>
              <p:nvPr/>
            </p:nvSpPr>
            <p:spPr bwMode="auto">
              <a:xfrm>
                <a:off x="3119" y="3404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19" name="Freeform 253"/>
              <p:cNvSpPr>
                <a:spLocks/>
              </p:cNvSpPr>
              <p:nvPr/>
            </p:nvSpPr>
            <p:spPr bwMode="auto">
              <a:xfrm>
                <a:off x="3129" y="3405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1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20" name="Freeform 254"/>
              <p:cNvSpPr>
                <a:spLocks/>
              </p:cNvSpPr>
              <p:nvPr/>
            </p:nvSpPr>
            <p:spPr bwMode="auto">
              <a:xfrm>
                <a:off x="3139" y="3407"/>
                <a:ext cx="5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1" y="2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21" name="Freeform 255"/>
              <p:cNvSpPr>
                <a:spLocks/>
              </p:cNvSpPr>
              <p:nvPr/>
            </p:nvSpPr>
            <p:spPr bwMode="auto">
              <a:xfrm>
                <a:off x="3149" y="3408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22" name="Freeform 256"/>
              <p:cNvSpPr>
                <a:spLocks/>
              </p:cNvSpPr>
              <p:nvPr/>
            </p:nvSpPr>
            <p:spPr bwMode="auto">
              <a:xfrm>
                <a:off x="3159" y="3409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1" y="2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23" name="Freeform 257"/>
              <p:cNvSpPr>
                <a:spLocks/>
              </p:cNvSpPr>
              <p:nvPr/>
            </p:nvSpPr>
            <p:spPr bwMode="auto">
              <a:xfrm>
                <a:off x="3169" y="3410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2" y="1"/>
                  </a:cxn>
                  <a:cxn ang="0">
                    <a:pos x="1" y="0"/>
                  </a:cxn>
                </a:cxnLst>
                <a:rect l="0" t="0" r="r" b="b"/>
                <a:pathLst>
                  <a:path w="12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24" name="Freeform 258"/>
              <p:cNvSpPr>
                <a:spLocks/>
              </p:cNvSpPr>
              <p:nvPr/>
            </p:nvSpPr>
            <p:spPr bwMode="auto">
              <a:xfrm>
                <a:off x="3179" y="3412"/>
                <a:ext cx="5" cy="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9" y="12"/>
                  </a:cxn>
                  <a:cxn ang="0">
                    <a:pos x="10" y="2"/>
                  </a:cxn>
                  <a:cxn ang="0">
                    <a:pos x="2" y="0"/>
                  </a:cxn>
                </a:cxnLst>
                <a:rect l="0" t="0" r="r" b="b"/>
                <a:pathLst>
                  <a:path w="10" h="12">
                    <a:moveTo>
                      <a:pt x="2" y="0"/>
                    </a:moveTo>
                    <a:lnTo>
                      <a:pt x="0" y="10"/>
                    </a:lnTo>
                    <a:lnTo>
                      <a:pt x="9" y="12"/>
                    </a:lnTo>
                    <a:lnTo>
                      <a:pt x="1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25" name="Freeform 259"/>
              <p:cNvSpPr>
                <a:spLocks/>
              </p:cNvSpPr>
              <p:nvPr/>
            </p:nvSpPr>
            <p:spPr bwMode="auto">
              <a:xfrm>
                <a:off x="3189" y="3413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26" name="Freeform 260"/>
              <p:cNvSpPr>
                <a:spLocks/>
              </p:cNvSpPr>
              <p:nvPr/>
            </p:nvSpPr>
            <p:spPr bwMode="auto">
              <a:xfrm>
                <a:off x="3199" y="3414"/>
                <a:ext cx="5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1" y="13"/>
                  </a:cxn>
                  <a:cxn ang="0">
                    <a:pos x="12" y="3"/>
                  </a:cxn>
                  <a:cxn ang="0">
                    <a:pos x="2" y="0"/>
                  </a:cxn>
                </a:cxnLst>
                <a:rect l="0" t="0" r="r" b="b"/>
                <a:pathLst>
                  <a:path w="12" h="13">
                    <a:moveTo>
                      <a:pt x="2" y="0"/>
                    </a:moveTo>
                    <a:lnTo>
                      <a:pt x="0" y="10"/>
                    </a:lnTo>
                    <a:lnTo>
                      <a:pt x="11" y="13"/>
                    </a:lnTo>
                    <a:lnTo>
                      <a:pt x="1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27" name="Freeform 261"/>
              <p:cNvSpPr>
                <a:spLocks/>
              </p:cNvSpPr>
              <p:nvPr/>
            </p:nvSpPr>
            <p:spPr bwMode="auto">
              <a:xfrm>
                <a:off x="3209" y="3416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28" name="Freeform 262"/>
              <p:cNvSpPr>
                <a:spLocks/>
              </p:cNvSpPr>
              <p:nvPr/>
            </p:nvSpPr>
            <p:spPr bwMode="auto">
              <a:xfrm>
                <a:off x="3219" y="3417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29" name="Freeform 263"/>
              <p:cNvSpPr>
                <a:spLocks/>
              </p:cNvSpPr>
              <p:nvPr/>
            </p:nvSpPr>
            <p:spPr bwMode="auto">
              <a:xfrm>
                <a:off x="3229" y="3419"/>
                <a:ext cx="6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30" name="Freeform 264"/>
              <p:cNvSpPr>
                <a:spLocks/>
              </p:cNvSpPr>
              <p:nvPr/>
            </p:nvSpPr>
            <p:spPr bwMode="auto">
              <a:xfrm>
                <a:off x="3239" y="3420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2" y="1"/>
                  </a:cxn>
                  <a:cxn ang="0">
                    <a:pos x="1" y="0"/>
                  </a:cxn>
                </a:cxnLst>
                <a:rect l="0" t="0" r="r" b="b"/>
                <a:pathLst>
                  <a:path w="12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31" name="Freeform 265"/>
              <p:cNvSpPr>
                <a:spLocks/>
              </p:cNvSpPr>
              <p:nvPr/>
            </p:nvSpPr>
            <p:spPr bwMode="auto">
              <a:xfrm>
                <a:off x="3249" y="3421"/>
                <a:ext cx="6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2" y="2"/>
                  </a:cxn>
                  <a:cxn ang="0">
                    <a:pos x="2" y="0"/>
                  </a:cxn>
                </a:cxnLst>
                <a:rect l="0" t="0" r="r" b="b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32" name="Freeform 266"/>
              <p:cNvSpPr>
                <a:spLocks/>
              </p:cNvSpPr>
              <p:nvPr/>
            </p:nvSpPr>
            <p:spPr bwMode="auto">
              <a:xfrm>
                <a:off x="3259" y="3422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33" name="Freeform 267"/>
              <p:cNvSpPr>
                <a:spLocks/>
              </p:cNvSpPr>
              <p:nvPr/>
            </p:nvSpPr>
            <p:spPr bwMode="auto">
              <a:xfrm>
                <a:off x="3269" y="3424"/>
                <a:ext cx="5" cy="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1" y="12"/>
                  </a:cxn>
                  <a:cxn ang="0">
                    <a:pos x="12" y="2"/>
                  </a:cxn>
                  <a:cxn ang="0">
                    <a:pos x="2" y="0"/>
                  </a:cxn>
                </a:cxnLst>
                <a:rect l="0" t="0" r="r" b="b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1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34" name="Freeform 268"/>
              <p:cNvSpPr>
                <a:spLocks/>
              </p:cNvSpPr>
              <p:nvPr/>
            </p:nvSpPr>
            <p:spPr bwMode="auto">
              <a:xfrm>
                <a:off x="3279" y="3425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35" name="Freeform 269"/>
              <p:cNvSpPr>
                <a:spLocks/>
              </p:cNvSpPr>
              <p:nvPr/>
            </p:nvSpPr>
            <p:spPr bwMode="auto">
              <a:xfrm>
                <a:off x="3289" y="3426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1" y="2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36" name="Freeform 270"/>
              <p:cNvSpPr>
                <a:spLocks/>
              </p:cNvSpPr>
              <p:nvPr/>
            </p:nvSpPr>
            <p:spPr bwMode="auto">
              <a:xfrm>
                <a:off x="3299" y="3428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37" name="Freeform 271"/>
              <p:cNvSpPr>
                <a:spLocks/>
              </p:cNvSpPr>
              <p:nvPr/>
            </p:nvSpPr>
            <p:spPr bwMode="auto">
              <a:xfrm>
                <a:off x="3309" y="3429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2" y="1"/>
                  </a:cxn>
                  <a:cxn ang="0">
                    <a:pos x="1" y="0"/>
                  </a:cxn>
                </a:cxnLst>
                <a:rect l="0" t="0" r="r" b="b"/>
                <a:pathLst>
                  <a:path w="12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38" name="Freeform 272"/>
              <p:cNvSpPr>
                <a:spLocks/>
              </p:cNvSpPr>
              <p:nvPr/>
            </p:nvSpPr>
            <p:spPr bwMode="auto">
              <a:xfrm>
                <a:off x="3319" y="3431"/>
                <a:ext cx="6" cy="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39" name="Freeform 273"/>
              <p:cNvSpPr>
                <a:spLocks/>
              </p:cNvSpPr>
              <p:nvPr/>
            </p:nvSpPr>
            <p:spPr bwMode="auto">
              <a:xfrm>
                <a:off x="3329" y="3432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40" name="Freeform 274"/>
              <p:cNvSpPr>
                <a:spLocks/>
              </p:cNvSpPr>
              <p:nvPr/>
            </p:nvSpPr>
            <p:spPr bwMode="auto">
              <a:xfrm>
                <a:off x="3339" y="3433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1" y="12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1" y="12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41" name="Freeform 275"/>
              <p:cNvSpPr>
                <a:spLocks/>
              </p:cNvSpPr>
              <p:nvPr/>
            </p:nvSpPr>
            <p:spPr bwMode="auto">
              <a:xfrm>
                <a:off x="3349" y="3434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42" name="Freeform 276"/>
              <p:cNvSpPr>
                <a:spLocks/>
              </p:cNvSpPr>
              <p:nvPr/>
            </p:nvSpPr>
            <p:spPr bwMode="auto">
              <a:xfrm>
                <a:off x="3359" y="3436"/>
                <a:ext cx="6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1" y="2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43" name="Freeform 277"/>
              <p:cNvSpPr>
                <a:spLocks/>
              </p:cNvSpPr>
              <p:nvPr/>
            </p:nvSpPr>
            <p:spPr bwMode="auto">
              <a:xfrm>
                <a:off x="3369" y="3437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44" name="Freeform 278"/>
              <p:cNvSpPr>
                <a:spLocks/>
              </p:cNvSpPr>
              <p:nvPr/>
            </p:nvSpPr>
            <p:spPr bwMode="auto">
              <a:xfrm>
                <a:off x="3379" y="3438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2" y="2"/>
                  </a:cxn>
                  <a:cxn ang="0">
                    <a:pos x="1" y="0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45" name="Freeform 279"/>
              <p:cNvSpPr>
                <a:spLocks/>
              </p:cNvSpPr>
              <p:nvPr/>
            </p:nvSpPr>
            <p:spPr bwMode="auto">
              <a:xfrm>
                <a:off x="3389" y="3439"/>
                <a:ext cx="6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2" y="2"/>
                  </a:cxn>
                  <a:cxn ang="0">
                    <a:pos x="2" y="0"/>
                  </a:cxn>
                </a:cxnLst>
                <a:rect l="0" t="0" r="r" b="b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46" name="Freeform 280"/>
              <p:cNvSpPr>
                <a:spLocks/>
              </p:cNvSpPr>
              <p:nvPr/>
            </p:nvSpPr>
            <p:spPr bwMode="auto">
              <a:xfrm>
                <a:off x="3399" y="3441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47" name="Freeform 281"/>
              <p:cNvSpPr>
                <a:spLocks/>
              </p:cNvSpPr>
              <p:nvPr/>
            </p:nvSpPr>
            <p:spPr bwMode="auto">
              <a:xfrm>
                <a:off x="3409" y="3443"/>
                <a:ext cx="5" cy="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1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48" name="Freeform 282"/>
              <p:cNvSpPr>
                <a:spLocks/>
              </p:cNvSpPr>
              <p:nvPr/>
            </p:nvSpPr>
            <p:spPr bwMode="auto">
              <a:xfrm>
                <a:off x="3419" y="3444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49" name="Freeform 283"/>
              <p:cNvSpPr>
                <a:spLocks/>
              </p:cNvSpPr>
              <p:nvPr/>
            </p:nvSpPr>
            <p:spPr bwMode="auto">
              <a:xfrm>
                <a:off x="3429" y="3445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50" name="Freeform 284"/>
              <p:cNvSpPr>
                <a:spLocks/>
              </p:cNvSpPr>
              <p:nvPr/>
            </p:nvSpPr>
            <p:spPr bwMode="auto">
              <a:xfrm>
                <a:off x="3439" y="3446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51" name="Freeform 285"/>
              <p:cNvSpPr>
                <a:spLocks/>
              </p:cNvSpPr>
              <p:nvPr/>
            </p:nvSpPr>
            <p:spPr bwMode="auto">
              <a:xfrm>
                <a:off x="3449" y="3448"/>
                <a:ext cx="6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52" name="Freeform 286"/>
              <p:cNvSpPr>
                <a:spLocks/>
              </p:cNvSpPr>
              <p:nvPr/>
            </p:nvSpPr>
            <p:spPr bwMode="auto">
              <a:xfrm>
                <a:off x="3459" y="3449"/>
                <a:ext cx="6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53" name="Freeform 287"/>
              <p:cNvSpPr>
                <a:spLocks/>
              </p:cNvSpPr>
              <p:nvPr/>
            </p:nvSpPr>
            <p:spPr bwMode="auto">
              <a:xfrm>
                <a:off x="3469" y="3450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8" y="12"/>
                  </a:cxn>
                  <a:cxn ang="0">
                    <a:pos x="10" y="2"/>
                  </a:cxn>
                  <a:cxn ang="0">
                    <a:pos x="1" y="0"/>
                  </a:cxn>
                </a:cxnLst>
                <a:rect l="0" t="0" r="r" b="b"/>
                <a:pathLst>
                  <a:path w="10" h="12">
                    <a:moveTo>
                      <a:pt x="1" y="0"/>
                    </a:moveTo>
                    <a:lnTo>
                      <a:pt x="0" y="10"/>
                    </a:lnTo>
                    <a:lnTo>
                      <a:pt x="8" y="12"/>
                    </a:lnTo>
                    <a:lnTo>
                      <a:pt x="10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54" name="Freeform 288"/>
              <p:cNvSpPr>
                <a:spLocks/>
              </p:cNvSpPr>
              <p:nvPr/>
            </p:nvSpPr>
            <p:spPr bwMode="auto">
              <a:xfrm>
                <a:off x="3479" y="3451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1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55" name="Freeform 289"/>
              <p:cNvSpPr>
                <a:spLocks/>
              </p:cNvSpPr>
              <p:nvPr/>
            </p:nvSpPr>
            <p:spPr bwMode="auto">
              <a:xfrm>
                <a:off x="3489" y="3453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56" name="Freeform 290"/>
              <p:cNvSpPr>
                <a:spLocks/>
              </p:cNvSpPr>
              <p:nvPr/>
            </p:nvSpPr>
            <p:spPr bwMode="auto">
              <a:xfrm>
                <a:off x="3499" y="3455"/>
                <a:ext cx="6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57" name="Freeform 291"/>
              <p:cNvSpPr>
                <a:spLocks/>
              </p:cNvSpPr>
              <p:nvPr/>
            </p:nvSpPr>
            <p:spPr bwMode="auto">
              <a:xfrm>
                <a:off x="3509" y="3456"/>
                <a:ext cx="6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58" name="Freeform 292"/>
              <p:cNvSpPr>
                <a:spLocks/>
              </p:cNvSpPr>
              <p:nvPr/>
            </p:nvSpPr>
            <p:spPr bwMode="auto">
              <a:xfrm>
                <a:off x="3519" y="3457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59" name="Freeform 293"/>
              <p:cNvSpPr>
                <a:spLocks/>
              </p:cNvSpPr>
              <p:nvPr/>
            </p:nvSpPr>
            <p:spPr bwMode="auto">
              <a:xfrm>
                <a:off x="3529" y="3458"/>
                <a:ext cx="6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60" name="Freeform 294"/>
              <p:cNvSpPr>
                <a:spLocks/>
              </p:cNvSpPr>
              <p:nvPr/>
            </p:nvSpPr>
            <p:spPr bwMode="auto">
              <a:xfrm>
                <a:off x="3539" y="3460"/>
                <a:ext cx="5" cy="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8" y="12"/>
                  </a:cxn>
                  <a:cxn ang="0">
                    <a:pos x="10" y="1"/>
                  </a:cxn>
                  <a:cxn ang="0">
                    <a:pos x="1" y="0"/>
                  </a:cxn>
                </a:cxnLst>
                <a:rect l="0" t="0" r="r" b="b"/>
                <a:pathLst>
                  <a:path w="10" h="12">
                    <a:moveTo>
                      <a:pt x="1" y="0"/>
                    </a:moveTo>
                    <a:lnTo>
                      <a:pt x="0" y="10"/>
                    </a:lnTo>
                    <a:lnTo>
                      <a:pt x="8" y="12"/>
                    </a:lnTo>
                    <a:lnTo>
                      <a:pt x="1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61" name="Freeform 295"/>
              <p:cNvSpPr>
                <a:spLocks/>
              </p:cNvSpPr>
              <p:nvPr/>
            </p:nvSpPr>
            <p:spPr bwMode="auto">
              <a:xfrm>
                <a:off x="3549" y="3461"/>
                <a:ext cx="5" cy="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0"/>
                  </a:cxn>
                  <a:cxn ang="0">
                    <a:pos x="11" y="11"/>
                  </a:cxn>
                  <a:cxn ang="0">
                    <a:pos x="12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62" name="Freeform 296"/>
              <p:cNvSpPr>
                <a:spLocks/>
              </p:cNvSpPr>
              <p:nvPr/>
            </p:nvSpPr>
            <p:spPr bwMode="auto">
              <a:xfrm>
                <a:off x="3559" y="3462"/>
                <a:ext cx="5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2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363" name="Freeform 297"/>
              <p:cNvSpPr>
                <a:spLocks/>
              </p:cNvSpPr>
              <p:nvPr/>
            </p:nvSpPr>
            <p:spPr bwMode="auto">
              <a:xfrm>
                <a:off x="3569" y="3463"/>
                <a:ext cx="6" cy="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0"/>
                  </a:cxn>
                  <a:cxn ang="0">
                    <a:pos x="10" y="11"/>
                  </a:cxn>
                  <a:cxn ang="0">
                    <a:pos x="11" y="1"/>
                  </a:cxn>
                  <a:cxn ang="0">
                    <a:pos x="1" y="0"/>
                  </a:cxn>
                </a:cxnLst>
                <a:rect l="0" t="0" r="r" b="b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64" name="Group 298"/>
            <p:cNvGrpSpPr>
              <a:grpSpLocks/>
            </p:cNvGrpSpPr>
            <p:nvPr/>
          </p:nvGrpSpPr>
          <p:grpSpPr bwMode="auto">
            <a:xfrm>
              <a:off x="3182" y="3263"/>
              <a:ext cx="53" cy="52"/>
              <a:chOff x="3182" y="3263"/>
              <a:chExt cx="53" cy="52"/>
            </a:xfrm>
          </p:grpSpPr>
          <p:sp>
            <p:nvSpPr>
              <p:cNvPr id="1249" name="Oval 299"/>
              <p:cNvSpPr>
                <a:spLocks noChangeArrowheads="1"/>
              </p:cNvSpPr>
              <p:nvPr/>
            </p:nvSpPr>
            <p:spPr bwMode="auto">
              <a:xfrm>
                <a:off x="3182" y="3263"/>
                <a:ext cx="53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50" name="Oval 300"/>
              <p:cNvSpPr>
                <a:spLocks noChangeArrowheads="1"/>
              </p:cNvSpPr>
              <p:nvPr/>
            </p:nvSpPr>
            <p:spPr bwMode="auto">
              <a:xfrm>
                <a:off x="3182" y="3263"/>
                <a:ext cx="51" cy="50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51" name="Oval 301"/>
              <p:cNvSpPr>
                <a:spLocks noChangeArrowheads="1"/>
              </p:cNvSpPr>
              <p:nvPr/>
            </p:nvSpPr>
            <p:spPr bwMode="auto">
              <a:xfrm>
                <a:off x="3184" y="3264"/>
                <a:ext cx="48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52" name="Oval 302"/>
              <p:cNvSpPr>
                <a:spLocks noChangeArrowheads="1"/>
              </p:cNvSpPr>
              <p:nvPr/>
            </p:nvSpPr>
            <p:spPr bwMode="auto">
              <a:xfrm>
                <a:off x="3185" y="3265"/>
                <a:ext cx="46" cy="46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53" name="Oval 303"/>
              <p:cNvSpPr>
                <a:spLocks noChangeArrowheads="1"/>
              </p:cNvSpPr>
              <p:nvPr/>
            </p:nvSpPr>
            <p:spPr bwMode="auto">
              <a:xfrm>
                <a:off x="3185" y="3266"/>
                <a:ext cx="45" cy="44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54" name="Oval 304"/>
              <p:cNvSpPr>
                <a:spLocks noChangeArrowheads="1"/>
              </p:cNvSpPr>
              <p:nvPr/>
            </p:nvSpPr>
            <p:spPr bwMode="auto">
              <a:xfrm>
                <a:off x="3187" y="3267"/>
                <a:ext cx="42" cy="42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55" name="Oval 305"/>
              <p:cNvSpPr>
                <a:spLocks noChangeArrowheads="1"/>
              </p:cNvSpPr>
              <p:nvPr/>
            </p:nvSpPr>
            <p:spPr bwMode="auto">
              <a:xfrm>
                <a:off x="3188" y="3269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56" name="Oval 306"/>
              <p:cNvSpPr>
                <a:spLocks noChangeArrowheads="1"/>
              </p:cNvSpPr>
              <p:nvPr/>
            </p:nvSpPr>
            <p:spPr bwMode="auto">
              <a:xfrm>
                <a:off x="3189" y="3269"/>
                <a:ext cx="37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57" name="Oval 307"/>
              <p:cNvSpPr>
                <a:spLocks noChangeArrowheads="1"/>
              </p:cNvSpPr>
              <p:nvPr/>
            </p:nvSpPr>
            <p:spPr bwMode="auto">
              <a:xfrm>
                <a:off x="3190" y="3270"/>
                <a:ext cx="36" cy="36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58" name="Oval 308"/>
              <p:cNvSpPr>
                <a:spLocks noChangeArrowheads="1"/>
              </p:cNvSpPr>
              <p:nvPr/>
            </p:nvSpPr>
            <p:spPr bwMode="auto">
              <a:xfrm>
                <a:off x="3191" y="3272"/>
                <a:ext cx="34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59" name="Oval 309"/>
              <p:cNvSpPr>
                <a:spLocks noChangeArrowheads="1"/>
              </p:cNvSpPr>
              <p:nvPr/>
            </p:nvSpPr>
            <p:spPr bwMode="auto">
              <a:xfrm>
                <a:off x="3192" y="3273"/>
                <a:ext cx="31" cy="30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60" name="Oval 310"/>
              <p:cNvSpPr>
                <a:spLocks noChangeArrowheads="1"/>
              </p:cNvSpPr>
              <p:nvPr/>
            </p:nvSpPr>
            <p:spPr bwMode="auto">
              <a:xfrm>
                <a:off x="3194" y="3274"/>
                <a:ext cx="28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61" name="Oval 311"/>
              <p:cNvSpPr>
                <a:spLocks noChangeArrowheads="1"/>
              </p:cNvSpPr>
              <p:nvPr/>
            </p:nvSpPr>
            <p:spPr bwMode="auto">
              <a:xfrm>
                <a:off x="3194" y="3275"/>
                <a:ext cx="27" cy="26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62" name="Oval 312"/>
              <p:cNvSpPr>
                <a:spLocks noChangeArrowheads="1"/>
              </p:cNvSpPr>
              <p:nvPr/>
            </p:nvSpPr>
            <p:spPr bwMode="auto">
              <a:xfrm>
                <a:off x="3196" y="3276"/>
                <a:ext cx="25" cy="25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63" name="Oval 313"/>
              <p:cNvSpPr>
                <a:spLocks noChangeArrowheads="1"/>
              </p:cNvSpPr>
              <p:nvPr/>
            </p:nvSpPr>
            <p:spPr bwMode="auto">
              <a:xfrm>
                <a:off x="3197" y="3277"/>
                <a:ext cx="23" cy="22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64" name="Oval 314"/>
              <p:cNvSpPr>
                <a:spLocks noChangeArrowheads="1"/>
              </p:cNvSpPr>
              <p:nvPr/>
            </p:nvSpPr>
            <p:spPr bwMode="auto">
              <a:xfrm>
                <a:off x="3198" y="3278"/>
                <a:ext cx="20" cy="20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65" name="Oval 315"/>
              <p:cNvSpPr>
                <a:spLocks noChangeArrowheads="1"/>
              </p:cNvSpPr>
              <p:nvPr/>
            </p:nvSpPr>
            <p:spPr bwMode="auto">
              <a:xfrm>
                <a:off x="3199" y="3279"/>
                <a:ext cx="19" cy="19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66" name="Oval 316"/>
              <p:cNvSpPr>
                <a:spLocks noChangeArrowheads="1"/>
              </p:cNvSpPr>
              <p:nvPr/>
            </p:nvSpPr>
            <p:spPr bwMode="auto">
              <a:xfrm>
                <a:off x="3200" y="3281"/>
                <a:ext cx="16" cy="15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67" name="Oval 317"/>
              <p:cNvSpPr>
                <a:spLocks noChangeArrowheads="1"/>
              </p:cNvSpPr>
              <p:nvPr/>
            </p:nvSpPr>
            <p:spPr bwMode="auto">
              <a:xfrm>
                <a:off x="3201" y="3281"/>
                <a:ext cx="14" cy="14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68" name="Oval 318"/>
              <p:cNvSpPr>
                <a:spLocks noChangeArrowheads="1"/>
              </p:cNvSpPr>
              <p:nvPr/>
            </p:nvSpPr>
            <p:spPr bwMode="auto">
              <a:xfrm>
                <a:off x="3203" y="3282"/>
                <a:ext cx="11" cy="12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69" name="Oval 319"/>
              <p:cNvSpPr>
                <a:spLocks noChangeArrowheads="1"/>
              </p:cNvSpPr>
              <p:nvPr/>
            </p:nvSpPr>
            <p:spPr bwMode="auto">
              <a:xfrm>
                <a:off x="3203" y="3284"/>
                <a:ext cx="10" cy="9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70" name="Oval 320"/>
              <p:cNvSpPr>
                <a:spLocks noChangeArrowheads="1"/>
              </p:cNvSpPr>
              <p:nvPr/>
            </p:nvSpPr>
            <p:spPr bwMode="auto">
              <a:xfrm>
                <a:off x="3204" y="3284"/>
                <a:ext cx="8" cy="8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71" name="Oval 321"/>
              <p:cNvSpPr>
                <a:spLocks noChangeArrowheads="1"/>
              </p:cNvSpPr>
              <p:nvPr/>
            </p:nvSpPr>
            <p:spPr bwMode="auto">
              <a:xfrm>
                <a:off x="3206" y="3286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72" name="Oval 322"/>
              <p:cNvSpPr>
                <a:spLocks noChangeArrowheads="1"/>
              </p:cNvSpPr>
              <p:nvPr/>
            </p:nvSpPr>
            <p:spPr bwMode="auto">
              <a:xfrm>
                <a:off x="3207" y="3287"/>
                <a:ext cx="2" cy="2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73" name="Oval 323"/>
              <p:cNvSpPr>
                <a:spLocks noChangeArrowheads="1"/>
              </p:cNvSpPr>
              <p:nvPr/>
            </p:nvSpPr>
            <p:spPr bwMode="auto">
              <a:xfrm>
                <a:off x="3208" y="3287"/>
                <a:ext cx="1" cy="2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65" name="Group 324"/>
            <p:cNvGrpSpPr>
              <a:grpSpLocks/>
            </p:cNvGrpSpPr>
            <p:nvPr/>
          </p:nvGrpSpPr>
          <p:grpSpPr bwMode="auto">
            <a:xfrm>
              <a:off x="3429" y="3368"/>
              <a:ext cx="52" cy="51"/>
              <a:chOff x="3429" y="3368"/>
              <a:chExt cx="52" cy="51"/>
            </a:xfrm>
          </p:grpSpPr>
          <p:sp>
            <p:nvSpPr>
              <p:cNvPr id="1224" name="Oval 325"/>
              <p:cNvSpPr>
                <a:spLocks noChangeArrowheads="1"/>
              </p:cNvSpPr>
              <p:nvPr/>
            </p:nvSpPr>
            <p:spPr bwMode="auto">
              <a:xfrm>
                <a:off x="3429" y="3368"/>
                <a:ext cx="52" cy="51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25" name="Oval 326"/>
              <p:cNvSpPr>
                <a:spLocks noChangeArrowheads="1"/>
              </p:cNvSpPr>
              <p:nvPr/>
            </p:nvSpPr>
            <p:spPr bwMode="auto">
              <a:xfrm>
                <a:off x="3429" y="3368"/>
                <a:ext cx="51" cy="50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26" name="Oval 327"/>
              <p:cNvSpPr>
                <a:spLocks noChangeArrowheads="1"/>
              </p:cNvSpPr>
              <p:nvPr/>
            </p:nvSpPr>
            <p:spPr bwMode="auto">
              <a:xfrm>
                <a:off x="3430" y="3369"/>
                <a:ext cx="49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27" name="Oval 328"/>
              <p:cNvSpPr>
                <a:spLocks noChangeArrowheads="1"/>
              </p:cNvSpPr>
              <p:nvPr/>
            </p:nvSpPr>
            <p:spPr bwMode="auto">
              <a:xfrm>
                <a:off x="3431" y="3370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28" name="Oval 329"/>
              <p:cNvSpPr>
                <a:spLocks noChangeArrowheads="1"/>
              </p:cNvSpPr>
              <p:nvPr/>
            </p:nvSpPr>
            <p:spPr bwMode="auto">
              <a:xfrm>
                <a:off x="3432" y="3371"/>
                <a:ext cx="45" cy="44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29" name="Oval 330"/>
              <p:cNvSpPr>
                <a:spLocks noChangeArrowheads="1"/>
              </p:cNvSpPr>
              <p:nvPr/>
            </p:nvSpPr>
            <p:spPr bwMode="auto">
              <a:xfrm>
                <a:off x="3433" y="3372"/>
                <a:ext cx="43" cy="42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30" name="Oval 331"/>
              <p:cNvSpPr>
                <a:spLocks noChangeArrowheads="1"/>
              </p:cNvSpPr>
              <p:nvPr/>
            </p:nvSpPr>
            <p:spPr bwMode="auto">
              <a:xfrm>
                <a:off x="3435" y="3373"/>
                <a:ext cx="39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31" name="Oval 332"/>
              <p:cNvSpPr>
                <a:spLocks noChangeArrowheads="1"/>
              </p:cNvSpPr>
              <p:nvPr/>
            </p:nvSpPr>
            <p:spPr bwMode="auto">
              <a:xfrm>
                <a:off x="3436" y="3374"/>
                <a:ext cx="37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32" name="Oval 333"/>
              <p:cNvSpPr>
                <a:spLocks noChangeArrowheads="1"/>
              </p:cNvSpPr>
              <p:nvPr/>
            </p:nvSpPr>
            <p:spPr bwMode="auto">
              <a:xfrm>
                <a:off x="3436" y="3375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33" name="Oval 334"/>
              <p:cNvSpPr>
                <a:spLocks noChangeArrowheads="1"/>
              </p:cNvSpPr>
              <p:nvPr/>
            </p:nvSpPr>
            <p:spPr bwMode="auto">
              <a:xfrm>
                <a:off x="3438" y="3376"/>
                <a:ext cx="33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34" name="Oval 335"/>
              <p:cNvSpPr>
                <a:spLocks noChangeArrowheads="1"/>
              </p:cNvSpPr>
              <p:nvPr/>
            </p:nvSpPr>
            <p:spPr bwMode="auto">
              <a:xfrm>
                <a:off x="3439" y="3378"/>
                <a:ext cx="31" cy="30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35" name="Oval 336"/>
              <p:cNvSpPr>
                <a:spLocks noChangeArrowheads="1"/>
              </p:cNvSpPr>
              <p:nvPr/>
            </p:nvSpPr>
            <p:spPr bwMode="auto">
              <a:xfrm>
                <a:off x="3440" y="3378"/>
                <a:ext cx="29" cy="29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36" name="Oval 337"/>
              <p:cNvSpPr>
                <a:spLocks noChangeArrowheads="1"/>
              </p:cNvSpPr>
              <p:nvPr/>
            </p:nvSpPr>
            <p:spPr bwMode="auto">
              <a:xfrm>
                <a:off x="3441" y="3380"/>
                <a:ext cx="27" cy="26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37" name="Oval 338"/>
              <p:cNvSpPr>
                <a:spLocks noChangeArrowheads="1"/>
              </p:cNvSpPr>
              <p:nvPr/>
            </p:nvSpPr>
            <p:spPr bwMode="auto">
              <a:xfrm>
                <a:off x="3442" y="3381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38" name="Oval 339"/>
              <p:cNvSpPr>
                <a:spLocks noChangeArrowheads="1"/>
              </p:cNvSpPr>
              <p:nvPr/>
            </p:nvSpPr>
            <p:spPr bwMode="auto">
              <a:xfrm>
                <a:off x="3443" y="3381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39" name="Oval 340"/>
              <p:cNvSpPr>
                <a:spLocks noChangeArrowheads="1"/>
              </p:cNvSpPr>
              <p:nvPr/>
            </p:nvSpPr>
            <p:spPr bwMode="auto">
              <a:xfrm>
                <a:off x="3445" y="3383"/>
                <a:ext cx="20" cy="20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40" name="Oval 341"/>
              <p:cNvSpPr>
                <a:spLocks noChangeArrowheads="1"/>
              </p:cNvSpPr>
              <p:nvPr/>
            </p:nvSpPr>
            <p:spPr bwMode="auto">
              <a:xfrm>
                <a:off x="3445" y="3384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41" name="Oval 342"/>
              <p:cNvSpPr>
                <a:spLocks noChangeArrowheads="1"/>
              </p:cNvSpPr>
              <p:nvPr/>
            </p:nvSpPr>
            <p:spPr bwMode="auto">
              <a:xfrm>
                <a:off x="3447" y="3385"/>
                <a:ext cx="16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42" name="Oval 343"/>
              <p:cNvSpPr>
                <a:spLocks noChangeArrowheads="1"/>
              </p:cNvSpPr>
              <p:nvPr/>
            </p:nvSpPr>
            <p:spPr bwMode="auto">
              <a:xfrm>
                <a:off x="3448" y="3386"/>
                <a:ext cx="14" cy="14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43" name="Oval 344"/>
              <p:cNvSpPr>
                <a:spLocks noChangeArrowheads="1"/>
              </p:cNvSpPr>
              <p:nvPr/>
            </p:nvSpPr>
            <p:spPr bwMode="auto">
              <a:xfrm>
                <a:off x="3449" y="3387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44" name="Oval 345"/>
              <p:cNvSpPr>
                <a:spLocks noChangeArrowheads="1"/>
              </p:cNvSpPr>
              <p:nvPr/>
            </p:nvSpPr>
            <p:spPr bwMode="auto">
              <a:xfrm>
                <a:off x="3450" y="3388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45" name="Oval 346"/>
              <p:cNvSpPr>
                <a:spLocks noChangeArrowheads="1"/>
              </p:cNvSpPr>
              <p:nvPr/>
            </p:nvSpPr>
            <p:spPr bwMode="auto">
              <a:xfrm>
                <a:off x="3451" y="3389"/>
                <a:ext cx="8" cy="8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46" name="Oval 347"/>
              <p:cNvSpPr>
                <a:spLocks noChangeArrowheads="1"/>
              </p:cNvSpPr>
              <p:nvPr/>
            </p:nvSpPr>
            <p:spPr bwMode="auto">
              <a:xfrm>
                <a:off x="3452" y="3390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47" name="Oval 348"/>
              <p:cNvSpPr>
                <a:spLocks noChangeArrowheads="1"/>
              </p:cNvSpPr>
              <p:nvPr/>
            </p:nvSpPr>
            <p:spPr bwMode="auto">
              <a:xfrm>
                <a:off x="3453" y="3392"/>
                <a:ext cx="3" cy="2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48" name="Oval 349"/>
              <p:cNvSpPr>
                <a:spLocks noChangeArrowheads="1"/>
              </p:cNvSpPr>
              <p:nvPr/>
            </p:nvSpPr>
            <p:spPr bwMode="auto">
              <a:xfrm>
                <a:off x="3454" y="3392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66" name="Group 350"/>
            <p:cNvGrpSpPr>
              <a:grpSpLocks/>
            </p:cNvGrpSpPr>
            <p:nvPr/>
          </p:nvGrpSpPr>
          <p:grpSpPr bwMode="auto">
            <a:xfrm>
              <a:off x="2830" y="3576"/>
              <a:ext cx="52" cy="52"/>
              <a:chOff x="2830" y="3576"/>
              <a:chExt cx="52" cy="52"/>
            </a:xfrm>
          </p:grpSpPr>
          <p:sp>
            <p:nvSpPr>
              <p:cNvPr id="1199" name="Oval 351"/>
              <p:cNvSpPr>
                <a:spLocks noChangeArrowheads="1"/>
              </p:cNvSpPr>
              <p:nvPr/>
            </p:nvSpPr>
            <p:spPr bwMode="auto">
              <a:xfrm>
                <a:off x="2830" y="3576"/>
                <a:ext cx="52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00" name="Oval 352"/>
              <p:cNvSpPr>
                <a:spLocks noChangeArrowheads="1"/>
              </p:cNvSpPr>
              <p:nvPr/>
            </p:nvSpPr>
            <p:spPr bwMode="auto">
              <a:xfrm>
                <a:off x="2830" y="3576"/>
                <a:ext cx="51" cy="51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01" name="Oval 353"/>
              <p:cNvSpPr>
                <a:spLocks noChangeArrowheads="1"/>
              </p:cNvSpPr>
              <p:nvPr/>
            </p:nvSpPr>
            <p:spPr bwMode="auto">
              <a:xfrm>
                <a:off x="2831" y="3577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02" name="Oval 354"/>
              <p:cNvSpPr>
                <a:spLocks noChangeArrowheads="1"/>
              </p:cNvSpPr>
              <p:nvPr/>
            </p:nvSpPr>
            <p:spPr bwMode="auto">
              <a:xfrm>
                <a:off x="2832" y="3579"/>
                <a:ext cx="46" cy="45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03" name="Oval 355"/>
              <p:cNvSpPr>
                <a:spLocks noChangeArrowheads="1"/>
              </p:cNvSpPr>
              <p:nvPr/>
            </p:nvSpPr>
            <p:spPr bwMode="auto">
              <a:xfrm>
                <a:off x="2833" y="3579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04" name="Oval 356"/>
              <p:cNvSpPr>
                <a:spLocks noChangeArrowheads="1"/>
              </p:cNvSpPr>
              <p:nvPr/>
            </p:nvSpPr>
            <p:spPr bwMode="auto">
              <a:xfrm>
                <a:off x="2834" y="3581"/>
                <a:ext cx="42" cy="41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05" name="Oval 357"/>
              <p:cNvSpPr>
                <a:spLocks noChangeArrowheads="1"/>
              </p:cNvSpPr>
              <p:nvPr/>
            </p:nvSpPr>
            <p:spPr bwMode="auto">
              <a:xfrm>
                <a:off x="2835" y="3582"/>
                <a:ext cx="40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06" name="Oval 358"/>
              <p:cNvSpPr>
                <a:spLocks noChangeArrowheads="1"/>
              </p:cNvSpPr>
              <p:nvPr/>
            </p:nvSpPr>
            <p:spPr bwMode="auto">
              <a:xfrm>
                <a:off x="2837" y="3583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07" name="Oval 359"/>
              <p:cNvSpPr>
                <a:spLocks noChangeArrowheads="1"/>
              </p:cNvSpPr>
              <p:nvPr/>
            </p:nvSpPr>
            <p:spPr bwMode="auto">
              <a:xfrm>
                <a:off x="2837" y="3584"/>
                <a:ext cx="36" cy="35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08" name="Oval 360"/>
              <p:cNvSpPr>
                <a:spLocks noChangeArrowheads="1"/>
              </p:cNvSpPr>
              <p:nvPr/>
            </p:nvSpPr>
            <p:spPr bwMode="auto">
              <a:xfrm>
                <a:off x="2839" y="3585"/>
                <a:ext cx="33" cy="33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09" name="Oval 361"/>
              <p:cNvSpPr>
                <a:spLocks noChangeArrowheads="1"/>
              </p:cNvSpPr>
              <p:nvPr/>
            </p:nvSpPr>
            <p:spPr bwMode="auto">
              <a:xfrm>
                <a:off x="2840" y="3586"/>
                <a:ext cx="31" cy="31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10" name="Oval 362"/>
              <p:cNvSpPr>
                <a:spLocks noChangeArrowheads="1"/>
              </p:cNvSpPr>
              <p:nvPr/>
            </p:nvSpPr>
            <p:spPr bwMode="auto">
              <a:xfrm>
                <a:off x="2841" y="3587"/>
                <a:ext cx="29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11" name="Oval 363"/>
              <p:cNvSpPr>
                <a:spLocks noChangeArrowheads="1"/>
              </p:cNvSpPr>
              <p:nvPr/>
            </p:nvSpPr>
            <p:spPr bwMode="auto">
              <a:xfrm>
                <a:off x="2842" y="3588"/>
                <a:ext cx="27" cy="27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12" name="Oval 364"/>
              <p:cNvSpPr>
                <a:spLocks noChangeArrowheads="1"/>
              </p:cNvSpPr>
              <p:nvPr/>
            </p:nvSpPr>
            <p:spPr bwMode="auto">
              <a:xfrm>
                <a:off x="2843" y="3589"/>
                <a:ext cx="25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13" name="Oval 365"/>
              <p:cNvSpPr>
                <a:spLocks noChangeArrowheads="1"/>
              </p:cNvSpPr>
              <p:nvPr/>
            </p:nvSpPr>
            <p:spPr bwMode="auto">
              <a:xfrm>
                <a:off x="2844" y="3590"/>
                <a:ext cx="23" cy="23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14" name="Oval 366"/>
              <p:cNvSpPr>
                <a:spLocks noChangeArrowheads="1"/>
              </p:cNvSpPr>
              <p:nvPr/>
            </p:nvSpPr>
            <p:spPr bwMode="auto">
              <a:xfrm>
                <a:off x="2846" y="3591"/>
                <a:ext cx="20" cy="21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15" name="Oval 367"/>
              <p:cNvSpPr>
                <a:spLocks noChangeArrowheads="1"/>
              </p:cNvSpPr>
              <p:nvPr/>
            </p:nvSpPr>
            <p:spPr bwMode="auto">
              <a:xfrm>
                <a:off x="2846" y="3593"/>
                <a:ext cx="19" cy="18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16" name="Oval 368"/>
              <p:cNvSpPr>
                <a:spLocks noChangeArrowheads="1"/>
              </p:cNvSpPr>
              <p:nvPr/>
            </p:nvSpPr>
            <p:spPr bwMode="auto">
              <a:xfrm>
                <a:off x="2847" y="3594"/>
                <a:ext cx="17" cy="16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17" name="Oval 369"/>
              <p:cNvSpPr>
                <a:spLocks noChangeArrowheads="1"/>
              </p:cNvSpPr>
              <p:nvPr/>
            </p:nvSpPr>
            <p:spPr bwMode="auto">
              <a:xfrm>
                <a:off x="2849" y="3594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18" name="Oval 370"/>
              <p:cNvSpPr>
                <a:spLocks noChangeArrowheads="1"/>
              </p:cNvSpPr>
              <p:nvPr/>
            </p:nvSpPr>
            <p:spPr bwMode="auto">
              <a:xfrm>
                <a:off x="2850" y="3596"/>
                <a:ext cx="11" cy="11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19" name="Oval 371"/>
              <p:cNvSpPr>
                <a:spLocks noChangeArrowheads="1"/>
              </p:cNvSpPr>
              <p:nvPr/>
            </p:nvSpPr>
            <p:spPr bwMode="auto">
              <a:xfrm>
                <a:off x="2851" y="3597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20" name="Oval 372"/>
              <p:cNvSpPr>
                <a:spLocks noChangeArrowheads="1"/>
              </p:cNvSpPr>
              <p:nvPr/>
            </p:nvSpPr>
            <p:spPr bwMode="auto">
              <a:xfrm>
                <a:off x="2852" y="3598"/>
                <a:ext cx="7" cy="7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21" name="Oval 373"/>
              <p:cNvSpPr>
                <a:spLocks noChangeArrowheads="1"/>
              </p:cNvSpPr>
              <p:nvPr/>
            </p:nvSpPr>
            <p:spPr bwMode="auto">
              <a:xfrm>
                <a:off x="2853" y="3599"/>
                <a:ext cx="5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22" name="Oval 374"/>
              <p:cNvSpPr>
                <a:spLocks noChangeArrowheads="1"/>
              </p:cNvSpPr>
              <p:nvPr/>
            </p:nvSpPr>
            <p:spPr bwMode="auto">
              <a:xfrm>
                <a:off x="2854" y="3600"/>
                <a:ext cx="3" cy="3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223" name="Oval 375"/>
              <p:cNvSpPr>
                <a:spLocks noChangeArrowheads="1"/>
              </p:cNvSpPr>
              <p:nvPr/>
            </p:nvSpPr>
            <p:spPr bwMode="auto">
              <a:xfrm>
                <a:off x="2855" y="3601"/>
                <a:ext cx="1" cy="1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67" name="Group 376"/>
            <p:cNvGrpSpPr>
              <a:grpSpLocks/>
            </p:cNvGrpSpPr>
            <p:nvPr/>
          </p:nvGrpSpPr>
          <p:grpSpPr bwMode="auto">
            <a:xfrm>
              <a:off x="2431" y="3649"/>
              <a:ext cx="52" cy="51"/>
              <a:chOff x="2431" y="3649"/>
              <a:chExt cx="52" cy="51"/>
            </a:xfrm>
          </p:grpSpPr>
          <p:sp>
            <p:nvSpPr>
              <p:cNvPr id="1174" name="Oval 377"/>
              <p:cNvSpPr>
                <a:spLocks noChangeArrowheads="1"/>
              </p:cNvSpPr>
              <p:nvPr/>
            </p:nvSpPr>
            <p:spPr bwMode="auto">
              <a:xfrm>
                <a:off x="2431" y="3649"/>
                <a:ext cx="52" cy="51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75" name="Oval 378"/>
              <p:cNvSpPr>
                <a:spLocks noChangeArrowheads="1"/>
              </p:cNvSpPr>
              <p:nvPr/>
            </p:nvSpPr>
            <p:spPr bwMode="auto">
              <a:xfrm>
                <a:off x="2431" y="3649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76" name="Oval 379"/>
              <p:cNvSpPr>
                <a:spLocks noChangeArrowheads="1"/>
              </p:cNvSpPr>
              <p:nvPr/>
            </p:nvSpPr>
            <p:spPr bwMode="auto">
              <a:xfrm>
                <a:off x="2432" y="3650"/>
                <a:ext cx="48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77" name="Oval 380"/>
              <p:cNvSpPr>
                <a:spLocks noChangeArrowheads="1"/>
              </p:cNvSpPr>
              <p:nvPr/>
            </p:nvSpPr>
            <p:spPr bwMode="auto">
              <a:xfrm>
                <a:off x="2433" y="3651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78" name="Oval 381"/>
              <p:cNvSpPr>
                <a:spLocks noChangeArrowheads="1"/>
              </p:cNvSpPr>
              <p:nvPr/>
            </p:nvSpPr>
            <p:spPr bwMode="auto">
              <a:xfrm>
                <a:off x="2434" y="3652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79" name="Oval 382"/>
              <p:cNvSpPr>
                <a:spLocks noChangeArrowheads="1"/>
              </p:cNvSpPr>
              <p:nvPr/>
            </p:nvSpPr>
            <p:spPr bwMode="auto">
              <a:xfrm>
                <a:off x="2435" y="3653"/>
                <a:ext cx="42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80" name="Oval 383"/>
              <p:cNvSpPr>
                <a:spLocks noChangeArrowheads="1"/>
              </p:cNvSpPr>
              <p:nvPr/>
            </p:nvSpPr>
            <p:spPr bwMode="auto">
              <a:xfrm>
                <a:off x="2436" y="3654"/>
                <a:ext cx="40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81" name="Oval 384"/>
              <p:cNvSpPr>
                <a:spLocks noChangeArrowheads="1"/>
              </p:cNvSpPr>
              <p:nvPr/>
            </p:nvSpPr>
            <p:spPr bwMode="auto">
              <a:xfrm>
                <a:off x="2438" y="3655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82" name="Oval 385"/>
              <p:cNvSpPr>
                <a:spLocks noChangeArrowheads="1"/>
              </p:cNvSpPr>
              <p:nvPr/>
            </p:nvSpPr>
            <p:spPr bwMode="auto">
              <a:xfrm>
                <a:off x="2438" y="3656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83" name="Oval 386"/>
              <p:cNvSpPr>
                <a:spLocks noChangeArrowheads="1"/>
              </p:cNvSpPr>
              <p:nvPr/>
            </p:nvSpPr>
            <p:spPr bwMode="auto">
              <a:xfrm>
                <a:off x="2439" y="3658"/>
                <a:ext cx="34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84" name="Oval 387"/>
              <p:cNvSpPr>
                <a:spLocks noChangeArrowheads="1"/>
              </p:cNvSpPr>
              <p:nvPr/>
            </p:nvSpPr>
            <p:spPr bwMode="auto">
              <a:xfrm>
                <a:off x="2441" y="3659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85" name="Oval 388"/>
              <p:cNvSpPr>
                <a:spLocks noChangeArrowheads="1"/>
              </p:cNvSpPr>
              <p:nvPr/>
            </p:nvSpPr>
            <p:spPr bwMode="auto">
              <a:xfrm>
                <a:off x="2442" y="3659"/>
                <a:ext cx="28" cy="29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86" name="Oval 389"/>
              <p:cNvSpPr>
                <a:spLocks noChangeArrowheads="1"/>
              </p:cNvSpPr>
              <p:nvPr/>
            </p:nvSpPr>
            <p:spPr bwMode="auto">
              <a:xfrm>
                <a:off x="2443" y="3661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87" name="Oval 390"/>
              <p:cNvSpPr>
                <a:spLocks noChangeArrowheads="1"/>
              </p:cNvSpPr>
              <p:nvPr/>
            </p:nvSpPr>
            <p:spPr bwMode="auto">
              <a:xfrm>
                <a:off x="2444" y="3662"/>
                <a:ext cx="25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88" name="Oval 391"/>
              <p:cNvSpPr>
                <a:spLocks noChangeArrowheads="1"/>
              </p:cNvSpPr>
              <p:nvPr/>
            </p:nvSpPr>
            <p:spPr bwMode="auto">
              <a:xfrm>
                <a:off x="2445" y="3663"/>
                <a:ext cx="23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89" name="Oval 392"/>
              <p:cNvSpPr>
                <a:spLocks noChangeArrowheads="1"/>
              </p:cNvSpPr>
              <p:nvPr/>
            </p:nvSpPr>
            <p:spPr bwMode="auto">
              <a:xfrm>
                <a:off x="2446" y="3664"/>
                <a:ext cx="21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90" name="Oval 393"/>
              <p:cNvSpPr>
                <a:spLocks noChangeArrowheads="1"/>
              </p:cNvSpPr>
              <p:nvPr/>
            </p:nvSpPr>
            <p:spPr bwMode="auto">
              <a:xfrm>
                <a:off x="2447" y="3665"/>
                <a:ext cx="19" cy="18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91" name="Oval 394"/>
              <p:cNvSpPr>
                <a:spLocks noChangeArrowheads="1"/>
              </p:cNvSpPr>
              <p:nvPr/>
            </p:nvSpPr>
            <p:spPr bwMode="auto">
              <a:xfrm>
                <a:off x="2448" y="3666"/>
                <a:ext cx="17" cy="16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92" name="Oval 395"/>
              <p:cNvSpPr>
                <a:spLocks noChangeArrowheads="1"/>
              </p:cNvSpPr>
              <p:nvPr/>
            </p:nvSpPr>
            <p:spPr bwMode="auto">
              <a:xfrm>
                <a:off x="2450" y="3667"/>
                <a:ext cx="13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93" name="Oval 396"/>
              <p:cNvSpPr>
                <a:spLocks noChangeArrowheads="1"/>
              </p:cNvSpPr>
              <p:nvPr/>
            </p:nvSpPr>
            <p:spPr bwMode="auto">
              <a:xfrm>
                <a:off x="2451" y="3668"/>
                <a:ext cx="11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94" name="Oval 397"/>
              <p:cNvSpPr>
                <a:spLocks noChangeArrowheads="1"/>
              </p:cNvSpPr>
              <p:nvPr/>
            </p:nvSpPr>
            <p:spPr bwMode="auto">
              <a:xfrm>
                <a:off x="2451" y="3670"/>
                <a:ext cx="11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95" name="Oval 398"/>
              <p:cNvSpPr>
                <a:spLocks noChangeArrowheads="1"/>
              </p:cNvSpPr>
              <p:nvPr/>
            </p:nvSpPr>
            <p:spPr bwMode="auto">
              <a:xfrm>
                <a:off x="2453" y="3670"/>
                <a:ext cx="7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96" name="Oval 399"/>
              <p:cNvSpPr>
                <a:spLocks noChangeArrowheads="1"/>
              </p:cNvSpPr>
              <p:nvPr/>
            </p:nvSpPr>
            <p:spPr bwMode="auto">
              <a:xfrm>
                <a:off x="2454" y="3671"/>
                <a:ext cx="5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97" name="Oval 400"/>
              <p:cNvSpPr>
                <a:spLocks noChangeArrowheads="1"/>
              </p:cNvSpPr>
              <p:nvPr/>
            </p:nvSpPr>
            <p:spPr bwMode="auto">
              <a:xfrm>
                <a:off x="2455" y="3673"/>
                <a:ext cx="3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98" name="Oval 401"/>
              <p:cNvSpPr>
                <a:spLocks noChangeArrowheads="1"/>
              </p:cNvSpPr>
              <p:nvPr/>
            </p:nvSpPr>
            <p:spPr bwMode="auto">
              <a:xfrm>
                <a:off x="2456" y="3673"/>
                <a:ext cx="1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68" name="Group 402"/>
            <p:cNvGrpSpPr>
              <a:grpSpLocks/>
            </p:cNvGrpSpPr>
            <p:nvPr/>
          </p:nvGrpSpPr>
          <p:grpSpPr bwMode="auto">
            <a:xfrm>
              <a:off x="4253" y="3526"/>
              <a:ext cx="52" cy="51"/>
              <a:chOff x="4253" y="3526"/>
              <a:chExt cx="52" cy="51"/>
            </a:xfrm>
          </p:grpSpPr>
          <p:sp>
            <p:nvSpPr>
              <p:cNvPr id="1149" name="Oval 403"/>
              <p:cNvSpPr>
                <a:spLocks noChangeArrowheads="1"/>
              </p:cNvSpPr>
              <p:nvPr/>
            </p:nvSpPr>
            <p:spPr bwMode="auto">
              <a:xfrm>
                <a:off x="4253" y="3526"/>
                <a:ext cx="52" cy="51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50" name="Oval 404"/>
              <p:cNvSpPr>
                <a:spLocks noChangeArrowheads="1"/>
              </p:cNvSpPr>
              <p:nvPr/>
            </p:nvSpPr>
            <p:spPr bwMode="auto">
              <a:xfrm>
                <a:off x="4253" y="3526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51" name="Oval 405"/>
              <p:cNvSpPr>
                <a:spLocks noChangeArrowheads="1"/>
              </p:cNvSpPr>
              <p:nvPr/>
            </p:nvSpPr>
            <p:spPr bwMode="auto">
              <a:xfrm>
                <a:off x="4254" y="3527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52" name="Oval 406"/>
              <p:cNvSpPr>
                <a:spLocks noChangeArrowheads="1"/>
              </p:cNvSpPr>
              <p:nvPr/>
            </p:nvSpPr>
            <p:spPr bwMode="auto">
              <a:xfrm>
                <a:off x="4256" y="3528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53" name="Oval 407"/>
              <p:cNvSpPr>
                <a:spLocks noChangeArrowheads="1"/>
              </p:cNvSpPr>
              <p:nvPr/>
            </p:nvSpPr>
            <p:spPr bwMode="auto">
              <a:xfrm>
                <a:off x="4256" y="3529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54" name="Oval 408"/>
              <p:cNvSpPr>
                <a:spLocks noChangeArrowheads="1"/>
              </p:cNvSpPr>
              <p:nvPr/>
            </p:nvSpPr>
            <p:spPr bwMode="auto">
              <a:xfrm>
                <a:off x="4258" y="3530"/>
                <a:ext cx="42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55" name="Oval 409"/>
              <p:cNvSpPr>
                <a:spLocks noChangeArrowheads="1"/>
              </p:cNvSpPr>
              <p:nvPr/>
            </p:nvSpPr>
            <p:spPr bwMode="auto">
              <a:xfrm>
                <a:off x="4259" y="3531"/>
                <a:ext cx="40" cy="40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56" name="Oval 410"/>
              <p:cNvSpPr>
                <a:spLocks noChangeArrowheads="1"/>
              </p:cNvSpPr>
              <p:nvPr/>
            </p:nvSpPr>
            <p:spPr bwMode="auto">
              <a:xfrm>
                <a:off x="4260" y="3532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57" name="Oval 411"/>
              <p:cNvSpPr>
                <a:spLocks noChangeArrowheads="1"/>
              </p:cNvSpPr>
              <p:nvPr/>
            </p:nvSpPr>
            <p:spPr bwMode="auto">
              <a:xfrm>
                <a:off x="4261" y="3533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58" name="Oval 412"/>
              <p:cNvSpPr>
                <a:spLocks noChangeArrowheads="1"/>
              </p:cNvSpPr>
              <p:nvPr/>
            </p:nvSpPr>
            <p:spPr bwMode="auto">
              <a:xfrm>
                <a:off x="4262" y="3535"/>
                <a:ext cx="33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59" name="Oval 413"/>
              <p:cNvSpPr>
                <a:spLocks noChangeArrowheads="1"/>
              </p:cNvSpPr>
              <p:nvPr/>
            </p:nvSpPr>
            <p:spPr bwMode="auto">
              <a:xfrm>
                <a:off x="4263" y="3536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60" name="Oval 414"/>
              <p:cNvSpPr>
                <a:spLocks noChangeArrowheads="1"/>
              </p:cNvSpPr>
              <p:nvPr/>
            </p:nvSpPr>
            <p:spPr bwMode="auto">
              <a:xfrm>
                <a:off x="4264" y="3537"/>
                <a:ext cx="29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61" name="Oval 415"/>
              <p:cNvSpPr>
                <a:spLocks noChangeArrowheads="1"/>
              </p:cNvSpPr>
              <p:nvPr/>
            </p:nvSpPr>
            <p:spPr bwMode="auto">
              <a:xfrm>
                <a:off x="4265" y="3538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62" name="Oval 416"/>
              <p:cNvSpPr>
                <a:spLocks noChangeArrowheads="1"/>
              </p:cNvSpPr>
              <p:nvPr/>
            </p:nvSpPr>
            <p:spPr bwMode="auto">
              <a:xfrm>
                <a:off x="4266" y="3539"/>
                <a:ext cx="26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63" name="Oval 417"/>
              <p:cNvSpPr>
                <a:spLocks noChangeArrowheads="1"/>
              </p:cNvSpPr>
              <p:nvPr/>
            </p:nvSpPr>
            <p:spPr bwMode="auto">
              <a:xfrm>
                <a:off x="4268" y="3540"/>
                <a:ext cx="22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64" name="Oval 418"/>
              <p:cNvSpPr>
                <a:spLocks noChangeArrowheads="1"/>
              </p:cNvSpPr>
              <p:nvPr/>
            </p:nvSpPr>
            <p:spPr bwMode="auto">
              <a:xfrm>
                <a:off x="4269" y="3541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65" name="Oval 419"/>
              <p:cNvSpPr>
                <a:spLocks noChangeArrowheads="1"/>
              </p:cNvSpPr>
              <p:nvPr/>
            </p:nvSpPr>
            <p:spPr bwMode="auto">
              <a:xfrm>
                <a:off x="4270" y="3542"/>
                <a:ext cx="18" cy="18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66" name="Oval 420"/>
              <p:cNvSpPr>
                <a:spLocks noChangeArrowheads="1"/>
              </p:cNvSpPr>
              <p:nvPr/>
            </p:nvSpPr>
            <p:spPr bwMode="auto">
              <a:xfrm>
                <a:off x="4271" y="3543"/>
                <a:ext cx="16" cy="16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67" name="Oval 421"/>
              <p:cNvSpPr>
                <a:spLocks noChangeArrowheads="1"/>
              </p:cNvSpPr>
              <p:nvPr/>
            </p:nvSpPr>
            <p:spPr bwMode="auto">
              <a:xfrm>
                <a:off x="4272" y="3544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68" name="Oval 422"/>
              <p:cNvSpPr>
                <a:spLocks noChangeArrowheads="1"/>
              </p:cNvSpPr>
              <p:nvPr/>
            </p:nvSpPr>
            <p:spPr bwMode="auto">
              <a:xfrm>
                <a:off x="4273" y="3545"/>
                <a:ext cx="12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69" name="Oval 423"/>
              <p:cNvSpPr>
                <a:spLocks noChangeArrowheads="1"/>
              </p:cNvSpPr>
              <p:nvPr/>
            </p:nvSpPr>
            <p:spPr bwMode="auto">
              <a:xfrm>
                <a:off x="4274" y="3547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70" name="Oval 424"/>
              <p:cNvSpPr>
                <a:spLocks noChangeArrowheads="1"/>
              </p:cNvSpPr>
              <p:nvPr/>
            </p:nvSpPr>
            <p:spPr bwMode="auto">
              <a:xfrm>
                <a:off x="4275" y="3547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71" name="Oval 425"/>
              <p:cNvSpPr>
                <a:spLocks noChangeArrowheads="1"/>
              </p:cNvSpPr>
              <p:nvPr/>
            </p:nvSpPr>
            <p:spPr bwMode="auto">
              <a:xfrm>
                <a:off x="4276" y="3548"/>
                <a:ext cx="5" cy="6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72" name="Oval 426"/>
              <p:cNvSpPr>
                <a:spLocks noChangeArrowheads="1"/>
              </p:cNvSpPr>
              <p:nvPr/>
            </p:nvSpPr>
            <p:spPr bwMode="auto">
              <a:xfrm>
                <a:off x="4278" y="3550"/>
                <a:ext cx="2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73" name="Oval 427"/>
              <p:cNvSpPr>
                <a:spLocks noChangeArrowheads="1"/>
              </p:cNvSpPr>
              <p:nvPr/>
            </p:nvSpPr>
            <p:spPr bwMode="auto">
              <a:xfrm>
                <a:off x="4278" y="3550"/>
                <a:ext cx="2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69" name="Group 428"/>
            <p:cNvGrpSpPr>
              <a:grpSpLocks/>
            </p:cNvGrpSpPr>
            <p:nvPr/>
          </p:nvGrpSpPr>
          <p:grpSpPr bwMode="auto">
            <a:xfrm>
              <a:off x="4081" y="3502"/>
              <a:ext cx="52" cy="52"/>
              <a:chOff x="4081" y="3502"/>
              <a:chExt cx="52" cy="52"/>
            </a:xfrm>
          </p:grpSpPr>
          <p:sp>
            <p:nvSpPr>
              <p:cNvPr id="1124" name="Oval 429"/>
              <p:cNvSpPr>
                <a:spLocks noChangeArrowheads="1"/>
              </p:cNvSpPr>
              <p:nvPr/>
            </p:nvSpPr>
            <p:spPr bwMode="auto">
              <a:xfrm>
                <a:off x="4081" y="3502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25" name="Oval 430"/>
              <p:cNvSpPr>
                <a:spLocks noChangeArrowheads="1"/>
              </p:cNvSpPr>
              <p:nvPr/>
            </p:nvSpPr>
            <p:spPr bwMode="auto">
              <a:xfrm>
                <a:off x="4081" y="3502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26" name="Oval 431"/>
              <p:cNvSpPr>
                <a:spLocks noChangeArrowheads="1"/>
              </p:cNvSpPr>
              <p:nvPr/>
            </p:nvSpPr>
            <p:spPr bwMode="auto">
              <a:xfrm>
                <a:off x="4082" y="3504"/>
                <a:ext cx="49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27" name="Oval 432"/>
              <p:cNvSpPr>
                <a:spLocks noChangeArrowheads="1"/>
              </p:cNvSpPr>
              <p:nvPr/>
            </p:nvSpPr>
            <p:spPr bwMode="auto">
              <a:xfrm>
                <a:off x="4083" y="3505"/>
                <a:ext cx="47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28" name="Oval 433"/>
              <p:cNvSpPr>
                <a:spLocks noChangeArrowheads="1"/>
              </p:cNvSpPr>
              <p:nvPr/>
            </p:nvSpPr>
            <p:spPr bwMode="auto">
              <a:xfrm>
                <a:off x="4084" y="3506"/>
                <a:ext cx="45" cy="44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29" name="Oval 434"/>
              <p:cNvSpPr>
                <a:spLocks noChangeArrowheads="1"/>
              </p:cNvSpPr>
              <p:nvPr/>
            </p:nvSpPr>
            <p:spPr bwMode="auto">
              <a:xfrm>
                <a:off x="4085" y="3507"/>
                <a:ext cx="43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30" name="Oval 435"/>
              <p:cNvSpPr>
                <a:spLocks noChangeArrowheads="1"/>
              </p:cNvSpPr>
              <p:nvPr/>
            </p:nvSpPr>
            <p:spPr bwMode="auto">
              <a:xfrm>
                <a:off x="4087" y="3508"/>
                <a:ext cx="39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31" name="Oval 436"/>
              <p:cNvSpPr>
                <a:spLocks noChangeArrowheads="1"/>
              </p:cNvSpPr>
              <p:nvPr/>
            </p:nvSpPr>
            <p:spPr bwMode="auto">
              <a:xfrm>
                <a:off x="4088" y="3509"/>
                <a:ext cx="37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32" name="Oval 437"/>
              <p:cNvSpPr>
                <a:spLocks noChangeArrowheads="1"/>
              </p:cNvSpPr>
              <p:nvPr/>
            </p:nvSpPr>
            <p:spPr bwMode="auto">
              <a:xfrm>
                <a:off x="4089" y="3510"/>
                <a:ext cx="35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33" name="Oval 438"/>
              <p:cNvSpPr>
                <a:spLocks noChangeArrowheads="1"/>
              </p:cNvSpPr>
              <p:nvPr/>
            </p:nvSpPr>
            <p:spPr bwMode="auto">
              <a:xfrm>
                <a:off x="4090" y="3511"/>
                <a:ext cx="33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34" name="Oval 439"/>
              <p:cNvSpPr>
                <a:spLocks noChangeArrowheads="1"/>
              </p:cNvSpPr>
              <p:nvPr/>
            </p:nvSpPr>
            <p:spPr bwMode="auto">
              <a:xfrm>
                <a:off x="4091" y="3513"/>
                <a:ext cx="31" cy="30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35" name="Oval 440"/>
              <p:cNvSpPr>
                <a:spLocks noChangeArrowheads="1"/>
              </p:cNvSpPr>
              <p:nvPr/>
            </p:nvSpPr>
            <p:spPr bwMode="auto">
              <a:xfrm>
                <a:off x="4092" y="3513"/>
                <a:ext cx="29" cy="29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36" name="Oval 441"/>
              <p:cNvSpPr>
                <a:spLocks noChangeArrowheads="1"/>
              </p:cNvSpPr>
              <p:nvPr/>
            </p:nvSpPr>
            <p:spPr bwMode="auto">
              <a:xfrm>
                <a:off x="4093" y="3514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37" name="Oval 442"/>
              <p:cNvSpPr>
                <a:spLocks noChangeArrowheads="1"/>
              </p:cNvSpPr>
              <p:nvPr/>
            </p:nvSpPr>
            <p:spPr bwMode="auto">
              <a:xfrm>
                <a:off x="4094" y="3516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38" name="Oval 443"/>
              <p:cNvSpPr>
                <a:spLocks noChangeArrowheads="1"/>
              </p:cNvSpPr>
              <p:nvPr/>
            </p:nvSpPr>
            <p:spPr bwMode="auto">
              <a:xfrm>
                <a:off x="4095" y="3516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39" name="Oval 444"/>
              <p:cNvSpPr>
                <a:spLocks noChangeArrowheads="1"/>
              </p:cNvSpPr>
              <p:nvPr/>
            </p:nvSpPr>
            <p:spPr bwMode="auto">
              <a:xfrm>
                <a:off x="4097" y="3518"/>
                <a:ext cx="20" cy="20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40" name="Oval 445"/>
              <p:cNvSpPr>
                <a:spLocks noChangeArrowheads="1"/>
              </p:cNvSpPr>
              <p:nvPr/>
            </p:nvSpPr>
            <p:spPr bwMode="auto">
              <a:xfrm>
                <a:off x="4097" y="3519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41" name="Oval 446"/>
              <p:cNvSpPr>
                <a:spLocks noChangeArrowheads="1"/>
              </p:cNvSpPr>
              <p:nvPr/>
            </p:nvSpPr>
            <p:spPr bwMode="auto">
              <a:xfrm>
                <a:off x="4099" y="3520"/>
                <a:ext cx="16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42" name="Oval 447"/>
              <p:cNvSpPr>
                <a:spLocks noChangeArrowheads="1"/>
              </p:cNvSpPr>
              <p:nvPr/>
            </p:nvSpPr>
            <p:spPr bwMode="auto">
              <a:xfrm>
                <a:off x="4100" y="3521"/>
                <a:ext cx="14" cy="14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43" name="Oval 448"/>
              <p:cNvSpPr>
                <a:spLocks noChangeArrowheads="1"/>
              </p:cNvSpPr>
              <p:nvPr/>
            </p:nvSpPr>
            <p:spPr bwMode="auto">
              <a:xfrm>
                <a:off x="4101" y="3522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44" name="Oval 449"/>
              <p:cNvSpPr>
                <a:spLocks noChangeArrowheads="1"/>
              </p:cNvSpPr>
              <p:nvPr/>
            </p:nvSpPr>
            <p:spPr bwMode="auto">
              <a:xfrm>
                <a:off x="4102" y="3523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45" name="Oval 450"/>
              <p:cNvSpPr>
                <a:spLocks noChangeArrowheads="1"/>
              </p:cNvSpPr>
              <p:nvPr/>
            </p:nvSpPr>
            <p:spPr bwMode="auto">
              <a:xfrm>
                <a:off x="4103" y="3524"/>
                <a:ext cx="8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46" name="Oval 451"/>
              <p:cNvSpPr>
                <a:spLocks noChangeArrowheads="1"/>
              </p:cNvSpPr>
              <p:nvPr/>
            </p:nvSpPr>
            <p:spPr bwMode="auto">
              <a:xfrm>
                <a:off x="4104" y="3525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47" name="Oval 452"/>
              <p:cNvSpPr>
                <a:spLocks noChangeArrowheads="1"/>
              </p:cNvSpPr>
              <p:nvPr/>
            </p:nvSpPr>
            <p:spPr bwMode="auto">
              <a:xfrm>
                <a:off x="4106" y="3526"/>
                <a:ext cx="2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48" name="Oval 453"/>
              <p:cNvSpPr>
                <a:spLocks noChangeArrowheads="1"/>
              </p:cNvSpPr>
              <p:nvPr/>
            </p:nvSpPr>
            <p:spPr bwMode="auto">
              <a:xfrm>
                <a:off x="4106" y="3527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70" name="Group 454"/>
            <p:cNvGrpSpPr>
              <a:grpSpLocks/>
            </p:cNvGrpSpPr>
            <p:nvPr/>
          </p:nvGrpSpPr>
          <p:grpSpPr bwMode="auto">
            <a:xfrm>
              <a:off x="4430" y="3549"/>
              <a:ext cx="53" cy="52"/>
              <a:chOff x="4430" y="3549"/>
              <a:chExt cx="53" cy="52"/>
            </a:xfrm>
          </p:grpSpPr>
          <p:sp>
            <p:nvSpPr>
              <p:cNvPr id="1099" name="Oval 455"/>
              <p:cNvSpPr>
                <a:spLocks noChangeArrowheads="1"/>
              </p:cNvSpPr>
              <p:nvPr/>
            </p:nvSpPr>
            <p:spPr bwMode="auto">
              <a:xfrm>
                <a:off x="4430" y="3549"/>
                <a:ext cx="53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00" name="Oval 456"/>
              <p:cNvSpPr>
                <a:spLocks noChangeArrowheads="1"/>
              </p:cNvSpPr>
              <p:nvPr/>
            </p:nvSpPr>
            <p:spPr bwMode="auto">
              <a:xfrm>
                <a:off x="4430" y="3549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01" name="Oval 457"/>
              <p:cNvSpPr>
                <a:spLocks noChangeArrowheads="1"/>
              </p:cNvSpPr>
              <p:nvPr/>
            </p:nvSpPr>
            <p:spPr bwMode="auto">
              <a:xfrm>
                <a:off x="4432" y="3550"/>
                <a:ext cx="48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02" name="Oval 458"/>
              <p:cNvSpPr>
                <a:spLocks noChangeArrowheads="1"/>
              </p:cNvSpPr>
              <p:nvPr/>
            </p:nvSpPr>
            <p:spPr bwMode="auto">
              <a:xfrm>
                <a:off x="4433" y="3552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03" name="Oval 459"/>
              <p:cNvSpPr>
                <a:spLocks noChangeArrowheads="1"/>
              </p:cNvSpPr>
              <p:nvPr/>
            </p:nvSpPr>
            <p:spPr bwMode="auto">
              <a:xfrm>
                <a:off x="4433" y="3552"/>
                <a:ext cx="45" cy="44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04" name="Oval 460"/>
              <p:cNvSpPr>
                <a:spLocks noChangeArrowheads="1"/>
              </p:cNvSpPr>
              <p:nvPr/>
            </p:nvSpPr>
            <p:spPr bwMode="auto">
              <a:xfrm>
                <a:off x="4435" y="3554"/>
                <a:ext cx="42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05" name="Oval 461"/>
              <p:cNvSpPr>
                <a:spLocks noChangeArrowheads="1"/>
              </p:cNvSpPr>
              <p:nvPr/>
            </p:nvSpPr>
            <p:spPr bwMode="auto">
              <a:xfrm>
                <a:off x="4436" y="3555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06" name="Oval 462"/>
              <p:cNvSpPr>
                <a:spLocks noChangeArrowheads="1"/>
              </p:cNvSpPr>
              <p:nvPr/>
            </p:nvSpPr>
            <p:spPr bwMode="auto">
              <a:xfrm>
                <a:off x="4437" y="3555"/>
                <a:ext cx="37" cy="38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07" name="Oval 463"/>
              <p:cNvSpPr>
                <a:spLocks noChangeArrowheads="1"/>
              </p:cNvSpPr>
              <p:nvPr/>
            </p:nvSpPr>
            <p:spPr bwMode="auto">
              <a:xfrm>
                <a:off x="4438" y="3557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08" name="Oval 464"/>
              <p:cNvSpPr>
                <a:spLocks noChangeArrowheads="1"/>
              </p:cNvSpPr>
              <p:nvPr/>
            </p:nvSpPr>
            <p:spPr bwMode="auto">
              <a:xfrm>
                <a:off x="4439" y="3558"/>
                <a:ext cx="34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09" name="Oval 465"/>
              <p:cNvSpPr>
                <a:spLocks noChangeArrowheads="1"/>
              </p:cNvSpPr>
              <p:nvPr/>
            </p:nvSpPr>
            <p:spPr bwMode="auto">
              <a:xfrm>
                <a:off x="4440" y="3559"/>
                <a:ext cx="31" cy="30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10" name="Oval 466"/>
              <p:cNvSpPr>
                <a:spLocks noChangeArrowheads="1"/>
              </p:cNvSpPr>
              <p:nvPr/>
            </p:nvSpPr>
            <p:spPr bwMode="auto">
              <a:xfrm>
                <a:off x="4442" y="3560"/>
                <a:ext cx="28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11" name="Oval 467"/>
              <p:cNvSpPr>
                <a:spLocks noChangeArrowheads="1"/>
              </p:cNvSpPr>
              <p:nvPr/>
            </p:nvSpPr>
            <p:spPr bwMode="auto">
              <a:xfrm>
                <a:off x="4442" y="3561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12" name="Oval 468"/>
              <p:cNvSpPr>
                <a:spLocks noChangeArrowheads="1"/>
              </p:cNvSpPr>
              <p:nvPr/>
            </p:nvSpPr>
            <p:spPr bwMode="auto">
              <a:xfrm>
                <a:off x="4444" y="3562"/>
                <a:ext cx="25" cy="25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13" name="Oval 469"/>
              <p:cNvSpPr>
                <a:spLocks noChangeArrowheads="1"/>
              </p:cNvSpPr>
              <p:nvPr/>
            </p:nvSpPr>
            <p:spPr bwMode="auto">
              <a:xfrm>
                <a:off x="4445" y="3563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14" name="Oval 470"/>
              <p:cNvSpPr>
                <a:spLocks noChangeArrowheads="1"/>
              </p:cNvSpPr>
              <p:nvPr/>
            </p:nvSpPr>
            <p:spPr bwMode="auto">
              <a:xfrm>
                <a:off x="4446" y="3564"/>
                <a:ext cx="20" cy="20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15" name="Oval 471"/>
              <p:cNvSpPr>
                <a:spLocks noChangeArrowheads="1"/>
              </p:cNvSpPr>
              <p:nvPr/>
            </p:nvSpPr>
            <p:spPr bwMode="auto">
              <a:xfrm>
                <a:off x="4447" y="3565"/>
                <a:ext cx="19" cy="19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16" name="Oval 472"/>
              <p:cNvSpPr>
                <a:spLocks noChangeArrowheads="1"/>
              </p:cNvSpPr>
              <p:nvPr/>
            </p:nvSpPr>
            <p:spPr bwMode="auto">
              <a:xfrm>
                <a:off x="4448" y="3567"/>
                <a:ext cx="16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17" name="Oval 473"/>
              <p:cNvSpPr>
                <a:spLocks noChangeArrowheads="1"/>
              </p:cNvSpPr>
              <p:nvPr/>
            </p:nvSpPr>
            <p:spPr bwMode="auto">
              <a:xfrm>
                <a:off x="4449" y="3567"/>
                <a:ext cx="14" cy="14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18" name="Oval 474"/>
              <p:cNvSpPr>
                <a:spLocks noChangeArrowheads="1"/>
              </p:cNvSpPr>
              <p:nvPr/>
            </p:nvSpPr>
            <p:spPr bwMode="auto">
              <a:xfrm>
                <a:off x="4450" y="3569"/>
                <a:ext cx="12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19" name="Oval 475"/>
              <p:cNvSpPr>
                <a:spLocks noChangeArrowheads="1"/>
              </p:cNvSpPr>
              <p:nvPr/>
            </p:nvSpPr>
            <p:spPr bwMode="auto">
              <a:xfrm>
                <a:off x="4451" y="3570"/>
                <a:ext cx="10" cy="9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20" name="Oval 476"/>
              <p:cNvSpPr>
                <a:spLocks noChangeArrowheads="1"/>
              </p:cNvSpPr>
              <p:nvPr/>
            </p:nvSpPr>
            <p:spPr bwMode="auto">
              <a:xfrm>
                <a:off x="4452" y="3571"/>
                <a:ext cx="8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21" name="Oval 477"/>
              <p:cNvSpPr>
                <a:spLocks noChangeArrowheads="1"/>
              </p:cNvSpPr>
              <p:nvPr/>
            </p:nvSpPr>
            <p:spPr bwMode="auto">
              <a:xfrm>
                <a:off x="4454" y="3572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22" name="Oval 478"/>
              <p:cNvSpPr>
                <a:spLocks noChangeArrowheads="1"/>
              </p:cNvSpPr>
              <p:nvPr/>
            </p:nvSpPr>
            <p:spPr bwMode="auto">
              <a:xfrm>
                <a:off x="4455" y="3573"/>
                <a:ext cx="2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123" name="Oval 479"/>
              <p:cNvSpPr>
                <a:spLocks noChangeArrowheads="1"/>
              </p:cNvSpPr>
              <p:nvPr/>
            </p:nvSpPr>
            <p:spPr bwMode="auto">
              <a:xfrm>
                <a:off x="4456" y="3574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71" name="Group 480"/>
            <p:cNvGrpSpPr>
              <a:grpSpLocks/>
            </p:cNvGrpSpPr>
            <p:nvPr/>
          </p:nvGrpSpPr>
          <p:grpSpPr bwMode="auto">
            <a:xfrm>
              <a:off x="4794" y="3598"/>
              <a:ext cx="52" cy="52"/>
              <a:chOff x="4794" y="3598"/>
              <a:chExt cx="52" cy="52"/>
            </a:xfrm>
          </p:grpSpPr>
          <p:sp>
            <p:nvSpPr>
              <p:cNvPr id="1074" name="Oval 481"/>
              <p:cNvSpPr>
                <a:spLocks noChangeArrowheads="1"/>
              </p:cNvSpPr>
              <p:nvPr/>
            </p:nvSpPr>
            <p:spPr bwMode="auto">
              <a:xfrm>
                <a:off x="4794" y="3598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75" name="Oval 482"/>
              <p:cNvSpPr>
                <a:spLocks noChangeArrowheads="1"/>
              </p:cNvSpPr>
              <p:nvPr/>
            </p:nvSpPr>
            <p:spPr bwMode="auto">
              <a:xfrm>
                <a:off x="4794" y="3598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76" name="Oval 483"/>
              <p:cNvSpPr>
                <a:spLocks noChangeArrowheads="1"/>
              </p:cNvSpPr>
              <p:nvPr/>
            </p:nvSpPr>
            <p:spPr bwMode="auto">
              <a:xfrm>
                <a:off x="4795" y="3600"/>
                <a:ext cx="48" cy="47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77" name="Oval 484"/>
              <p:cNvSpPr>
                <a:spLocks noChangeArrowheads="1"/>
              </p:cNvSpPr>
              <p:nvPr/>
            </p:nvSpPr>
            <p:spPr bwMode="auto">
              <a:xfrm>
                <a:off x="4796" y="3601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78" name="Oval 485"/>
              <p:cNvSpPr>
                <a:spLocks noChangeArrowheads="1"/>
              </p:cNvSpPr>
              <p:nvPr/>
            </p:nvSpPr>
            <p:spPr bwMode="auto">
              <a:xfrm>
                <a:off x="4797" y="3601"/>
                <a:ext cx="44" cy="45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79" name="Oval 486"/>
              <p:cNvSpPr>
                <a:spLocks noChangeArrowheads="1"/>
              </p:cNvSpPr>
              <p:nvPr/>
            </p:nvSpPr>
            <p:spPr bwMode="auto">
              <a:xfrm>
                <a:off x="4798" y="3603"/>
                <a:ext cx="42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80" name="Oval 487"/>
              <p:cNvSpPr>
                <a:spLocks noChangeArrowheads="1"/>
              </p:cNvSpPr>
              <p:nvPr/>
            </p:nvSpPr>
            <p:spPr bwMode="auto">
              <a:xfrm>
                <a:off x="4799" y="3604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81" name="Oval 488"/>
              <p:cNvSpPr>
                <a:spLocks noChangeArrowheads="1"/>
              </p:cNvSpPr>
              <p:nvPr/>
            </p:nvSpPr>
            <p:spPr bwMode="auto">
              <a:xfrm>
                <a:off x="4800" y="3605"/>
                <a:ext cx="38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82" name="Oval 489"/>
              <p:cNvSpPr>
                <a:spLocks noChangeArrowheads="1"/>
              </p:cNvSpPr>
              <p:nvPr/>
            </p:nvSpPr>
            <p:spPr bwMode="auto">
              <a:xfrm>
                <a:off x="4801" y="3606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83" name="Oval 490"/>
              <p:cNvSpPr>
                <a:spLocks noChangeArrowheads="1"/>
              </p:cNvSpPr>
              <p:nvPr/>
            </p:nvSpPr>
            <p:spPr bwMode="auto">
              <a:xfrm>
                <a:off x="4802" y="3607"/>
                <a:ext cx="34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84" name="Oval 491"/>
              <p:cNvSpPr>
                <a:spLocks noChangeArrowheads="1"/>
              </p:cNvSpPr>
              <p:nvPr/>
            </p:nvSpPr>
            <p:spPr bwMode="auto">
              <a:xfrm>
                <a:off x="4804" y="3608"/>
                <a:ext cx="31" cy="31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85" name="Oval 492"/>
              <p:cNvSpPr>
                <a:spLocks noChangeArrowheads="1"/>
              </p:cNvSpPr>
              <p:nvPr/>
            </p:nvSpPr>
            <p:spPr bwMode="auto">
              <a:xfrm>
                <a:off x="4805" y="3609"/>
                <a:ext cx="28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86" name="Oval 493"/>
              <p:cNvSpPr>
                <a:spLocks noChangeArrowheads="1"/>
              </p:cNvSpPr>
              <p:nvPr/>
            </p:nvSpPr>
            <p:spPr bwMode="auto">
              <a:xfrm>
                <a:off x="4806" y="3610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87" name="Oval 494"/>
              <p:cNvSpPr>
                <a:spLocks noChangeArrowheads="1"/>
              </p:cNvSpPr>
              <p:nvPr/>
            </p:nvSpPr>
            <p:spPr bwMode="auto">
              <a:xfrm>
                <a:off x="4807" y="3612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88" name="Oval 495"/>
              <p:cNvSpPr>
                <a:spLocks noChangeArrowheads="1"/>
              </p:cNvSpPr>
              <p:nvPr/>
            </p:nvSpPr>
            <p:spPr bwMode="auto">
              <a:xfrm>
                <a:off x="4808" y="3612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89" name="Oval 496"/>
              <p:cNvSpPr>
                <a:spLocks noChangeArrowheads="1"/>
              </p:cNvSpPr>
              <p:nvPr/>
            </p:nvSpPr>
            <p:spPr bwMode="auto">
              <a:xfrm>
                <a:off x="4809" y="3613"/>
                <a:ext cx="20" cy="21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90" name="Oval 497"/>
              <p:cNvSpPr>
                <a:spLocks noChangeArrowheads="1"/>
              </p:cNvSpPr>
              <p:nvPr/>
            </p:nvSpPr>
            <p:spPr bwMode="auto">
              <a:xfrm>
                <a:off x="4810" y="3615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91" name="Oval 498"/>
              <p:cNvSpPr>
                <a:spLocks noChangeArrowheads="1"/>
              </p:cNvSpPr>
              <p:nvPr/>
            </p:nvSpPr>
            <p:spPr bwMode="auto">
              <a:xfrm>
                <a:off x="4811" y="3616"/>
                <a:ext cx="17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92" name="Oval 499"/>
              <p:cNvSpPr>
                <a:spLocks noChangeArrowheads="1"/>
              </p:cNvSpPr>
              <p:nvPr/>
            </p:nvSpPr>
            <p:spPr bwMode="auto">
              <a:xfrm>
                <a:off x="4812" y="3617"/>
                <a:ext cx="14" cy="13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93" name="Oval 500"/>
              <p:cNvSpPr>
                <a:spLocks noChangeArrowheads="1"/>
              </p:cNvSpPr>
              <p:nvPr/>
            </p:nvSpPr>
            <p:spPr bwMode="auto">
              <a:xfrm>
                <a:off x="4814" y="3618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94" name="Oval 501"/>
              <p:cNvSpPr>
                <a:spLocks noChangeArrowheads="1"/>
              </p:cNvSpPr>
              <p:nvPr/>
            </p:nvSpPr>
            <p:spPr bwMode="auto">
              <a:xfrm>
                <a:off x="4814" y="3619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95" name="Oval 502"/>
              <p:cNvSpPr>
                <a:spLocks noChangeArrowheads="1"/>
              </p:cNvSpPr>
              <p:nvPr/>
            </p:nvSpPr>
            <p:spPr bwMode="auto">
              <a:xfrm>
                <a:off x="4816" y="3620"/>
                <a:ext cx="7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96" name="Oval 503"/>
              <p:cNvSpPr>
                <a:spLocks noChangeArrowheads="1"/>
              </p:cNvSpPr>
              <p:nvPr/>
            </p:nvSpPr>
            <p:spPr bwMode="auto">
              <a:xfrm>
                <a:off x="4817" y="3621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97" name="Oval 504"/>
              <p:cNvSpPr>
                <a:spLocks noChangeArrowheads="1"/>
              </p:cNvSpPr>
              <p:nvPr/>
            </p:nvSpPr>
            <p:spPr bwMode="auto">
              <a:xfrm>
                <a:off x="4818" y="3622"/>
                <a:ext cx="3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98" name="Oval 505"/>
              <p:cNvSpPr>
                <a:spLocks noChangeArrowheads="1"/>
              </p:cNvSpPr>
              <p:nvPr/>
            </p:nvSpPr>
            <p:spPr bwMode="auto">
              <a:xfrm>
                <a:off x="4819" y="3623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72" name="Group 506"/>
            <p:cNvGrpSpPr>
              <a:grpSpLocks/>
            </p:cNvGrpSpPr>
            <p:nvPr/>
          </p:nvGrpSpPr>
          <p:grpSpPr bwMode="auto">
            <a:xfrm>
              <a:off x="3218" y="3508"/>
              <a:ext cx="52" cy="52"/>
              <a:chOff x="3218" y="3508"/>
              <a:chExt cx="52" cy="52"/>
            </a:xfrm>
          </p:grpSpPr>
          <p:sp>
            <p:nvSpPr>
              <p:cNvPr id="1049" name="Oval 507"/>
              <p:cNvSpPr>
                <a:spLocks noChangeArrowheads="1"/>
              </p:cNvSpPr>
              <p:nvPr/>
            </p:nvSpPr>
            <p:spPr bwMode="auto">
              <a:xfrm>
                <a:off x="3218" y="3508"/>
                <a:ext cx="52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50" name="Oval 508"/>
              <p:cNvSpPr>
                <a:spLocks noChangeArrowheads="1"/>
              </p:cNvSpPr>
              <p:nvPr/>
            </p:nvSpPr>
            <p:spPr bwMode="auto">
              <a:xfrm>
                <a:off x="3218" y="3508"/>
                <a:ext cx="51" cy="51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51" name="Oval 509"/>
              <p:cNvSpPr>
                <a:spLocks noChangeArrowheads="1"/>
              </p:cNvSpPr>
              <p:nvPr/>
            </p:nvSpPr>
            <p:spPr bwMode="auto">
              <a:xfrm>
                <a:off x="3219" y="3509"/>
                <a:ext cx="48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52" name="Oval 510"/>
              <p:cNvSpPr>
                <a:spLocks noChangeArrowheads="1"/>
              </p:cNvSpPr>
              <p:nvPr/>
            </p:nvSpPr>
            <p:spPr bwMode="auto">
              <a:xfrm>
                <a:off x="3220" y="3511"/>
                <a:ext cx="46" cy="45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53" name="Oval 511"/>
              <p:cNvSpPr>
                <a:spLocks noChangeArrowheads="1"/>
              </p:cNvSpPr>
              <p:nvPr/>
            </p:nvSpPr>
            <p:spPr bwMode="auto">
              <a:xfrm>
                <a:off x="3221" y="3511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54" name="Oval 512"/>
              <p:cNvSpPr>
                <a:spLocks noChangeArrowheads="1"/>
              </p:cNvSpPr>
              <p:nvPr/>
            </p:nvSpPr>
            <p:spPr bwMode="auto">
              <a:xfrm>
                <a:off x="3222" y="3513"/>
                <a:ext cx="42" cy="41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55" name="Oval 513"/>
              <p:cNvSpPr>
                <a:spLocks noChangeArrowheads="1"/>
              </p:cNvSpPr>
              <p:nvPr/>
            </p:nvSpPr>
            <p:spPr bwMode="auto">
              <a:xfrm>
                <a:off x="3223" y="3514"/>
                <a:ext cx="40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56" name="Oval 514"/>
              <p:cNvSpPr>
                <a:spLocks noChangeArrowheads="1"/>
              </p:cNvSpPr>
              <p:nvPr/>
            </p:nvSpPr>
            <p:spPr bwMode="auto">
              <a:xfrm>
                <a:off x="3225" y="3514"/>
                <a:ext cx="37" cy="38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57" name="Oval 515"/>
              <p:cNvSpPr>
                <a:spLocks noChangeArrowheads="1"/>
              </p:cNvSpPr>
              <p:nvPr/>
            </p:nvSpPr>
            <p:spPr bwMode="auto">
              <a:xfrm>
                <a:off x="3225" y="3516"/>
                <a:ext cx="36" cy="35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58" name="Oval 516"/>
              <p:cNvSpPr>
                <a:spLocks noChangeArrowheads="1"/>
              </p:cNvSpPr>
              <p:nvPr/>
            </p:nvSpPr>
            <p:spPr bwMode="auto">
              <a:xfrm>
                <a:off x="3226" y="3517"/>
                <a:ext cx="34" cy="33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59" name="Oval 517"/>
              <p:cNvSpPr>
                <a:spLocks noChangeArrowheads="1"/>
              </p:cNvSpPr>
              <p:nvPr/>
            </p:nvSpPr>
            <p:spPr bwMode="auto">
              <a:xfrm>
                <a:off x="3228" y="3518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60" name="Oval 518"/>
              <p:cNvSpPr>
                <a:spLocks noChangeArrowheads="1"/>
              </p:cNvSpPr>
              <p:nvPr/>
            </p:nvSpPr>
            <p:spPr bwMode="auto">
              <a:xfrm>
                <a:off x="3229" y="3519"/>
                <a:ext cx="28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61" name="Oval 519"/>
              <p:cNvSpPr>
                <a:spLocks noChangeArrowheads="1"/>
              </p:cNvSpPr>
              <p:nvPr/>
            </p:nvSpPr>
            <p:spPr bwMode="auto">
              <a:xfrm>
                <a:off x="3230" y="3520"/>
                <a:ext cx="27" cy="27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62" name="Oval 520"/>
              <p:cNvSpPr>
                <a:spLocks noChangeArrowheads="1"/>
              </p:cNvSpPr>
              <p:nvPr/>
            </p:nvSpPr>
            <p:spPr bwMode="auto">
              <a:xfrm>
                <a:off x="3231" y="3521"/>
                <a:ext cx="25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63" name="Oval 521"/>
              <p:cNvSpPr>
                <a:spLocks noChangeArrowheads="1"/>
              </p:cNvSpPr>
              <p:nvPr/>
            </p:nvSpPr>
            <p:spPr bwMode="auto">
              <a:xfrm>
                <a:off x="3232" y="3522"/>
                <a:ext cx="23" cy="23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64" name="Oval 522"/>
              <p:cNvSpPr>
                <a:spLocks noChangeArrowheads="1"/>
              </p:cNvSpPr>
              <p:nvPr/>
            </p:nvSpPr>
            <p:spPr bwMode="auto">
              <a:xfrm>
                <a:off x="3233" y="3523"/>
                <a:ext cx="21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65" name="Oval 523"/>
              <p:cNvSpPr>
                <a:spLocks noChangeArrowheads="1"/>
              </p:cNvSpPr>
              <p:nvPr/>
            </p:nvSpPr>
            <p:spPr bwMode="auto">
              <a:xfrm>
                <a:off x="3234" y="3525"/>
                <a:ext cx="19" cy="18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66" name="Oval 524"/>
              <p:cNvSpPr>
                <a:spLocks noChangeArrowheads="1"/>
              </p:cNvSpPr>
              <p:nvPr/>
            </p:nvSpPr>
            <p:spPr bwMode="auto">
              <a:xfrm>
                <a:off x="3235" y="3526"/>
                <a:ext cx="17" cy="16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67" name="Oval 525"/>
              <p:cNvSpPr>
                <a:spLocks noChangeArrowheads="1"/>
              </p:cNvSpPr>
              <p:nvPr/>
            </p:nvSpPr>
            <p:spPr bwMode="auto">
              <a:xfrm>
                <a:off x="3237" y="3526"/>
                <a:ext cx="13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68" name="Oval 526"/>
              <p:cNvSpPr>
                <a:spLocks noChangeArrowheads="1"/>
              </p:cNvSpPr>
              <p:nvPr/>
            </p:nvSpPr>
            <p:spPr bwMode="auto">
              <a:xfrm>
                <a:off x="3238" y="3528"/>
                <a:ext cx="11" cy="11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69" name="Oval 527"/>
              <p:cNvSpPr>
                <a:spLocks noChangeArrowheads="1"/>
              </p:cNvSpPr>
              <p:nvPr/>
            </p:nvSpPr>
            <p:spPr bwMode="auto">
              <a:xfrm>
                <a:off x="3238" y="3529"/>
                <a:ext cx="11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70" name="Oval 528"/>
              <p:cNvSpPr>
                <a:spLocks noChangeArrowheads="1"/>
              </p:cNvSpPr>
              <p:nvPr/>
            </p:nvSpPr>
            <p:spPr bwMode="auto">
              <a:xfrm>
                <a:off x="3240" y="3530"/>
                <a:ext cx="7" cy="7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71" name="Oval 529"/>
              <p:cNvSpPr>
                <a:spLocks noChangeArrowheads="1"/>
              </p:cNvSpPr>
              <p:nvPr/>
            </p:nvSpPr>
            <p:spPr bwMode="auto">
              <a:xfrm>
                <a:off x="3241" y="3531"/>
                <a:ext cx="5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72" name="Oval 530"/>
              <p:cNvSpPr>
                <a:spLocks noChangeArrowheads="1"/>
              </p:cNvSpPr>
              <p:nvPr/>
            </p:nvSpPr>
            <p:spPr bwMode="auto">
              <a:xfrm>
                <a:off x="3242" y="3532"/>
                <a:ext cx="3" cy="3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73" name="Oval 531"/>
              <p:cNvSpPr>
                <a:spLocks noChangeArrowheads="1"/>
              </p:cNvSpPr>
              <p:nvPr/>
            </p:nvSpPr>
            <p:spPr bwMode="auto">
              <a:xfrm>
                <a:off x="3243" y="3533"/>
                <a:ext cx="1" cy="1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73" name="Group 532"/>
            <p:cNvGrpSpPr>
              <a:grpSpLocks/>
            </p:cNvGrpSpPr>
            <p:nvPr/>
          </p:nvGrpSpPr>
          <p:grpSpPr bwMode="auto">
            <a:xfrm>
              <a:off x="4608" y="3572"/>
              <a:ext cx="52" cy="52"/>
              <a:chOff x="4608" y="3572"/>
              <a:chExt cx="52" cy="52"/>
            </a:xfrm>
          </p:grpSpPr>
          <p:sp>
            <p:nvSpPr>
              <p:cNvPr id="1024" name="Oval 533"/>
              <p:cNvSpPr>
                <a:spLocks noChangeArrowheads="1"/>
              </p:cNvSpPr>
              <p:nvPr/>
            </p:nvSpPr>
            <p:spPr bwMode="auto">
              <a:xfrm>
                <a:off x="4608" y="3572"/>
                <a:ext cx="52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25" name="Oval 534"/>
              <p:cNvSpPr>
                <a:spLocks noChangeArrowheads="1"/>
              </p:cNvSpPr>
              <p:nvPr/>
            </p:nvSpPr>
            <p:spPr bwMode="auto">
              <a:xfrm>
                <a:off x="4608" y="3572"/>
                <a:ext cx="51" cy="51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26" name="Oval 535"/>
              <p:cNvSpPr>
                <a:spLocks noChangeArrowheads="1"/>
              </p:cNvSpPr>
              <p:nvPr/>
            </p:nvSpPr>
            <p:spPr bwMode="auto">
              <a:xfrm>
                <a:off x="4609" y="3574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27" name="Oval 536"/>
              <p:cNvSpPr>
                <a:spLocks noChangeArrowheads="1"/>
              </p:cNvSpPr>
              <p:nvPr/>
            </p:nvSpPr>
            <p:spPr bwMode="auto">
              <a:xfrm>
                <a:off x="4611" y="3575"/>
                <a:ext cx="46" cy="45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28" name="Oval 537"/>
              <p:cNvSpPr>
                <a:spLocks noChangeArrowheads="1"/>
              </p:cNvSpPr>
              <p:nvPr/>
            </p:nvSpPr>
            <p:spPr bwMode="auto">
              <a:xfrm>
                <a:off x="4611" y="3576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29" name="Oval 538"/>
              <p:cNvSpPr>
                <a:spLocks noChangeArrowheads="1"/>
              </p:cNvSpPr>
              <p:nvPr/>
            </p:nvSpPr>
            <p:spPr bwMode="auto">
              <a:xfrm>
                <a:off x="4613" y="3577"/>
                <a:ext cx="42" cy="41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30" name="Oval 539"/>
              <p:cNvSpPr>
                <a:spLocks noChangeArrowheads="1"/>
              </p:cNvSpPr>
              <p:nvPr/>
            </p:nvSpPr>
            <p:spPr bwMode="auto">
              <a:xfrm>
                <a:off x="4614" y="3578"/>
                <a:ext cx="40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31" name="Oval 540"/>
              <p:cNvSpPr>
                <a:spLocks noChangeArrowheads="1"/>
              </p:cNvSpPr>
              <p:nvPr/>
            </p:nvSpPr>
            <p:spPr bwMode="auto">
              <a:xfrm>
                <a:off x="4615" y="3579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32" name="Oval 541"/>
              <p:cNvSpPr>
                <a:spLocks noChangeArrowheads="1"/>
              </p:cNvSpPr>
              <p:nvPr/>
            </p:nvSpPr>
            <p:spPr bwMode="auto">
              <a:xfrm>
                <a:off x="4616" y="3580"/>
                <a:ext cx="36" cy="35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33" name="Oval 542"/>
              <p:cNvSpPr>
                <a:spLocks noChangeArrowheads="1"/>
              </p:cNvSpPr>
              <p:nvPr/>
            </p:nvSpPr>
            <p:spPr bwMode="auto">
              <a:xfrm>
                <a:off x="4617" y="3581"/>
                <a:ext cx="33" cy="33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34" name="Oval 543"/>
              <p:cNvSpPr>
                <a:spLocks noChangeArrowheads="1"/>
              </p:cNvSpPr>
              <p:nvPr/>
            </p:nvSpPr>
            <p:spPr bwMode="auto">
              <a:xfrm>
                <a:off x="4618" y="3583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35" name="Oval 544"/>
              <p:cNvSpPr>
                <a:spLocks noChangeArrowheads="1"/>
              </p:cNvSpPr>
              <p:nvPr/>
            </p:nvSpPr>
            <p:spPr bwMode="auto">
              <a:xfrm>
                <a:off x="4619" y="3583"/>
                <a:ext cx="29" cy="29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36" name="Oval 545"/>
              <p:cNvSpPr>
                <a:spLocks noChangeArrowheads="1"/>
              </p:cNvSpPr>
              <p:nvPr/>
            </p:nvSpPr>
            <p:spPr bwMode="auto">
              <a:xfrm>
                <a:off x="4620" y="3584"/>
                <a:ext cx="27" cy="27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37" name="Oval 546"/>
              <p:cNvSpPr>
                <a:spLocks noChangeArrowheads="1"/>
              </p:cNvSpPr>
              <p:nvPr/>
            </p:nvSpPr>
            <p:spPr bwMode="auto">
              <a:xfrm>
                <a:off x="4621" y="3586"/>
                <a:ext cx="26" cy="24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38" name="Oval 547"/>
              <p:cNvSpPr>
                <a:spLocks noChangeArrowheads="1"/>
              </p:cNvSpPr>
              <p:nvPr/>
            </p:nvSpPr>
            <p:spPr bwMode="auto">
              <a:xfrm>
                <a:off x="4623" y="3586"/>
                <a:ext cx="22" cy="23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39" name="Oval 548"/>
              <p:cNvSpPr>
                <a:spLocks noChangeArrowheads="1"/>
              </p:cNvSpPr>
              <p:nvPr/>
            </p:nvSpPr>
            <p:spPr bwMode="auto">
              <a:xfrm>
                <a:off x="4624" y="3588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40" name="Oval 549"/>
              <p:cNvSpPr>
                <a:spLocks noChangeArrowheads="1"/>
              </p:cNvSpPr>
              <p:nvPr/>
            </p:nvSpPr>
            <p:spPr bwMode="auto">
              <a:xfrm>
                <a:off x="4625" y="3589"/>
                <a:ext cx="18" cy="18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41" name="Oval 550"/>
              <p:cNvSpPr>
                <a:spLocks noChangeArrowheads="1"/>
              </p:cNvSpPr>
              <p:nvPr/>
            </p:nvSpPr>
            <p:spPr bwMode="auto">
              <a:xfrm>
                <a:off x="4626" y="3590"/>
                <a:ext cx="16" cy="16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42" name="Oval 551"/>
              <p:cNvSpPr>
                <a:spLocks noChangeArrowheads="1"/>
              </p:cNvSpPr>
              <p:nvPr/>
            </p:nvSpPr>
            <p:spPr bwMode="auto">
              <a:xfrm>
                <a:off x="4627" y="3591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43" name="Oval 552"/>
              <p:cNvSpPr>
                <a:spLocks noChangeArrowheads="1"/>
              </p:cNvSpPr>
              <p:nvPr/>
            </p:nvSpPr>
            <p:spPr bwMode="auto">
              <a:xfrm>
                <a:off x="4628" y="3592"/>
                <a:ext cx="12" cy="11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44" name="Oval 553"/>
              <p:cNvSpPr>
                <a:spLocks noChangeArrowheads="1"/>
              </p:cNvSpPr>
              <p:nvPr/>
            </p:nvSpPr>
            <p:spPr bwMode="auto">
              <a:xfrm>
                <a:off x="4629" y="3593"/>
                <a:ext cx="10" cy="10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45" name="Oval 554"/>
              <p:cNvSpPr>
                <a:spLocks noChangeArrowheads="1"/>
              </p:cNvSpPr>
              <p:nvPr/>
            </p:nvSpPr>
            <p:spPr bwMode="auto">
              <a:xfrm>
                <a:off x="4630" y="3594"/>
                <a:ext cx="8" cy="7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46" name="Oval 555"/>
              <p:cNvSpPr>
                <a:spLocks noChangeArrowheads="1"/>
              </p:cNvSpPr>
              <p:nvPr/>
            </p:nvSpPr>
            <p:spPr bwMode="auto">
              <a:xfrm>
                <a:off x="4631" y="3595"/>
                <a:ext cx="6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47" name="Oval 556"/>
              <p:cNvSpPr>
                <a:spLocks noChangeArrowheads="1"/>
              </p:cNvSpPr>
              <p:nvPr/>
            </p:nvSpPr>
            <p:spPr bwMode="auto">
              <a:xfrm>
                <a:off x="4633" y="3596"/>
                <a:ext cx="2" cy="3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48" name="Oval 557"/>
              <p:cNvSpPr>
                <a:spLocks noChangeArrowheads="1"/>
              </p:cNvSpPr>
              <p:nvPr/>
            </p:nvSpPr>
            <p:spPr bwMode="auto">
              <a:xfrm>
                <a:off x="4633" y="3597"/>
                <a:ext cx="2" cy="1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74" name="Group 558"/>
            <p:cNvGrpSpPr>
              <a:grpSpLocks/>
            </p:cNvGrpSpPr>
            <p:nvPr/>
          </p:nvGrpSpPr>
          <p:grpSpPr bwMode="auto">
            <a:xfrm>
              <a:off x="3028" y="3981"/>
              <a:ext cx="1081" cy="170"/>
              <a:chOff x="3028" y="3981"/>
              <a:chExt cx="1081" cy="170"/>
            </a:xfrm>
          </p:grpSpPr>
          <p:sp>
            <p:nvSpPr>
              <p:cNvPr id="1022" name="Freeform 559"/>
              <p:cNvSpPr>
                <a:spLocks/>
              </p:cNvSpPr>
              <p:nvPr/>
            </p:nvSpPr>
            <p:spPr bwMode="auto">
              <a:xfrm>
                <a:off x="3028" y="3981"/>
                <a:ext cx="770" cy="170"/>
              </a:xfrm>
              <a:custGeom>
                <a:avLst/>
                <a:gdLst/>
                <a:ahLst/>
                <a:cxnLst>
                  <a:cxn ang="0">
                    <a:pos x="15" y="336"/>
                  </a:cxn>
                  <a:cxn ang="0">
                    <a:pos x="48" y="320"/>
                  </a:cxn>
                  <a:cxn ang="0">
                    <a:pos x="78" y="289"/>
                  </a:cxn>
                  <a:cxn ang="0">
                    <a:pos x="111" y="247"/>
                  </a:cxn>
                  <a:cxn ang="0">
                    <a:pos x="139" y="197"/>
                  </a:cxn>
                  <a:cxn ang="0">
                    <a:pos x="169" y="142"/>
                  </a:cxn>
                  <a:cxn ang="0">
                    <a:pos x="200" y="92"/>
                  </a:cxn>
                  <a:cxn ang="0">
                    <a:pos x="232" y="49"/>
                  </a:cxn>
                  <a:cxn ang="0">
                    <a:pos x="264" y="19"/>
                  </a:cxn>
                  <a:cxn ang="0">
                    <a:pos x="295" y="2"/>
                  </a:cxn>
                  <a:cxn ang="0">
                    <a:pos x="322" y="2"/>
                  </a:cxn>
                  <a:cxn ang="0">
                    <a:pos x="354" y="19"/>
                  </a:cxn>
                  <a:cxn ang="0">
                    <a:pos x="386" y="49"/>
                  </a:cxn>
                  <a:cxn ang="0">
                    <a:pos x="416" y="92"/>
                  </a:cxn>
                  <a:cxn ang="0">
                    <a:pos x="448" y="142"/>
                  </a:cxn>
                  <a:cxn ang="0">
                    <a:pos x="479" y="197"/>
                  </a:cxn>
                  <a:cxn ang="0">
                    <a:pos x="506" y="247"/>
                  </a:cxn>
                  <a:cxn ang="0">
                    <a:pos x="538" y="289"/>
                  </a:cxn>
                  <a:cxn ang="0">
                    <a:pos x="570" y="320"/>
                  </a:cxn>
                  <a:cxn ang="0">
                    <a:pos x="602" y="336"/>
                  </a:cxn>
                  <a:cxn ang="0">
                    <a:pos x="633" y="336"/>
                  </a:cxn>
                  <a:cxn ang="0">
                    <a:pos x="663" y="320"/>
                  </a:cxn>
                  <a:cxn ang="0">
                    <a:pos x="691" y="289"/>
                  </a:cxn>
                  <a:cxn ang="0">
                    <a:pos x="723" y="247"/>
                  </a:cxn>
                  <a:cxn ang="0">
                    <a:pos x="754" y="197"/>
                  </a:cxn>
                  <a:cxn ang="0">
                    <a:pos x="786" y="142"/>
                  </a:cxn>
                  <a:cxn ang="0">
                    <a:pos x="817" y="92"/>
                  </a:cxn>
                  <a:cxn ang="0">
                    <a:pos x="849" y="49"/>
                  </a:cxn>
                  <a:cxn ang="0">
                    <a:pos x="876" y="19"/>
                  </a:cxn>
                  <a:cxn ang="0">
                    <a:pos x="907" y="2"/>
                  </a:cxn>
                  <a:cxn ang="0">
                    <a:pos x="938" y="2"/>
                  </a:cxn>
                  <a:cxn ang="0">
                    <a:pos x="971" y="19"/>
                  </a:cxn>
                  <a:cxn ang="0">
                    <a:pos x="1001" y="49"/>
                  </a:cxn>
                  <a:cxn ang="0">
                    <a:pos x="1034" y="92"/>
                  </a:cxn>
                  <a:cxn ang="0">
                    <a:pos x="1062" y="142"/>
                  </a:cxn>
                  <a:cxn ang="0">
                    <a:pos x="1092" y="197"/>
                  </a:cxn>
                  <a:cxn ang="0">
                    <a:pos x="1124" y="247"/>
                  </a:cxn>
                  <a:cxn ang="0">
                    <a:pos x="1154" y="289"/>
                  </a:cxn>
                  <a:cxn ang="0">
                    <a:pos x="1187" y="320"/>
                  </a:cxn>
                  <a:cxn ang="0">
                    <a:pos x="1218" y="336"/>
                  </a:cxn>
                  <a:cxn ang="0">
                    <a:pos x="1245" y="336"/>
                  </a:cxn>
                  <a:cxn ang="0">
                    <a:pos x="1278" y="320"/>
                  </a:cxn>
                  <a:cxn ang="0">
                    <a:pos x="1309" y="289"/>
                  </a:cxn>
                  <a:cxn ang="0">
                    <a:pos x="1339" y="247"/>
                  </a:cxn>
                  <a:cxn ang="0">
                    <a:pos x="1371" y="197"/>
                  </a:cxn>
                  <a:cxn ang="0">
                    <a:pos x="1402" y="142"/>
                  </a:cxn>
                  <a:cxn ang="0">
                    <a:pos x="1430" y="92"/>
                  </a:cxn>
                  <a:cxn ang="0">
                    <a:pos x="1462" y="49"/>
                  </a:cxn>
                  <a:cxn ang="0">
                    <a:pos x="1493" y="19"/>
                  </a:cxn>
                  <a:cxn ang="0">
                    <a:pos x="1525" y="2"/>
                  </a:cxn>
                </a:cxnLst>
                <a:rect l="0" t="0" r="r" b="b"/>
                <a:pathLst>
                  <a:path w="1540" h="339">
                    <a:moveTo>
                      <a:pt x="0" y="339"/>
                    </a:moveTo>
                    <a:lnTo>
                      <a:pt x="15" y="336"/>
                    </a:lnTo>
                    <a:lnTo>
                      <a:pt x="31" y="330"/>
                    </a:lnTo>
                    <a:lnTo>
                      <a:pt x="48" y="320"/>
                    </a:lnTo>
                    <a:lnTo>
                      <a:pt x="63" y="306"/>
                    </a:lnTo>
                    <a:lnTo>
                      <a:pt x="78" y="289"/>
                    </a:lnTo>
                    <a:lnTo>
                      <a:pt x="94" y="270"/>
                    </a:lnTo>
                    <a:lnTo>
                      <a:pt x="111" y="247"/>
                    </a:lnTo>
                    <a:lnTo>
                      <a:pt x="126" y="222"/>
                    </a:lnTo>
                    <a:lnTo>
                      <a:pt x="139" y="197"/>
                    </a:lnTo>
                    <a:lnTo>
                      <a:pt x="153" y="169"/>
                    </a:lnTo>
                    <a:lnTo>
                      <a:pt x="169" y="142"/>
                    </a:lnTo>
                    <a:lnTo>
                      <a:pt x="185" y="117"/>
                    </a:lnTo>
                    <a:lnTo>
                      <a:pt x="200" y="92"/>
                    </a:lnTo>
                    <a:lnTo>
                      <a:pt x="216" y="69"/>
                    </a:lnTo>
                    <a:lnTo>
                      <a:pt x="232" y="49"/>
                    </a:lnTo>
                    <a:lnTo>
                      <a:pt x="248" y="33"/>
                    </a:lnTo>
                    <a:lnTo>
                      <a:pt x="264" y="19"/>
                    </a:lnTo>
                    <a:lnTo>
                      <a:pt x="279" y="7"/>
                    </a:lnTo>
                    <a:lnTo>
                      <a:pt x="295" y="2"/>
                    </a:lnTo>
                    <a:lnTo>
                      <a:pt x="310" y="0"/>
                    </a:lnTo>
                    <a:lnTo>
                      <a:pt x="322" y="2"/>
                    </a:lnTo>
                    <a:lnTo>
                      <a:pt x="338" y="7"/>
                    </a:lnTo>
                    <a:lnTo>
                      <a:pt x="354" y="19"/>
                    </a:lnTo>
                    <a:lnTo>
                      <a:pt x="368" y="33"/>
                    </a:lnTo>
                    <a:lnTo>
                      <a:pt x="386" y="49"/>
                    </a:lnTo>
                    <a:lnTo>
                      <a:pt x="401" y="69"/>
                    </a:lnTo>
                    <a:lnTo>
                      <a:pt x="416" y="92"/>
                    </a:lnTo>
                    <a:lnTo>
                      <a:pt x="433" y="117"/>
                    </a:lnTo>
                    <a:lnTo>
                      <a:pt x="448" y="142"/>
                    </a:lnTo>
                    <a:lnTo>
                      <a:pt x="464" y="169"/>
                    </a:lnTo>
                    <a:lnTo>
                      <a:pt x="479" y="197"/>
                    </a:lnTo>
                    <a:lnTo>
                      <a:pt x="496" y="222"/>
                    </a:lnTo>
                    <a:lnTo>
                      <a:pt x="506" y="247"/>
                    </a:lnTo>
                    <a:lnTo>
                      <a:pt x="523" y="270"/>
                    </a:lnTo>
                    <a:lnTo>
                      <a:pt x="538" y="289"/>
                    </a:lnTo>
                    <a:lnTo>
                      <a:pt x="554" y="306"/>
                    </a:lnTo>
                    <a:lnTo>
                      <a:pt x="570" y="320"/>
                    </a:lnTo>
                    <a:lnTo>
                      <a:pt x="585" y="330"/>
                    </a:lnTo>
                    <a:lnTo>
                      <a:pt x="602" y="336"/>
                    </a:lnTo>
                    <a:lnTo>
                      <a:pt x="617" y="339"/>
                    </a:lnTo>
                    <a:lnTo>
                      <a:pt x="633" y="336"/>
                    </a:lnTo>
                    <a:lnTo>
                      <a:pt x="648" y="330"/>
                    </a:lnTo>
                    <a:lnTo>
                      <a:pt x="663" y="320"/>
                    </a:lnTo>
                    <a:lnTo>
                      <a:pt x="680" y="306"/>
                    </a:lnTo>
                    <a:lnTo>
                      <a:pt x="691" y="289"/>
                    </a:lnTo>
                    <a:lnTo>
                      <a:pt x="707" y="270"/>
                    </a:lnTo>
                    <a:lnTo>
                      <a:pt x="723" y="247"/>
                    </a:lnTo>
                    <a:lnTo>
                      <a:pt x="739" y="222"/>
                    </a:lnTo>
                    <a:lnTo>
                      <a:pt x="754" y="197"/>
                    </a:lnTo>
                    <a:lnTo>
                      <a:pt x="771" y="169"/>
                    </a:lnTo>
                    <a:lnTo>
                      <a:pt x="786" y="142"/>
                    </a:lnTo>
                    <a:lnTo>
                      <a:pt x="801" y="117"/>
                    </a:lnTo>
                    <a:lnTo>
                      <a:pt x="817" y="92"/>
                    </a:lnTo>
                    <a:lnTo>
                      <a:pt x="834" y="69"/>
                    </a:lnTo>
                    <a:lnTo>
                      <a:pt x="849" y="49"/>
                    </a:lnTo>
                    <a:lnTo>
                      <a:pt x="864" y="33"/>
                    </a:lnTo>
                    <a:lnTo>
                      <a:pt x="876" y="19"/>
                    </a:lnTo>
                    <a:lnTo>
                      <a:pt x="892" y="7"/>
                    </a:lnTo>
                    <a:lnTo>
                      <a:pt x="907" y="2"/>
                    </a:lnTo>
                    <a:lnTo>
                      <a:pt x="924" y="0"/>
                    </a:lnTo>
                    <a:lnTo>
                      <a:pt x="938" y="2"/>
                    </a:lnTo>
                    <a:lnTo>
                      <a:pt x="955" y="7"/>
                    </a:lnTo>
                    <a:lnTo>
                      <a:pt x="971" y="19"/>
                    </a:lnTo>
                    <a:lnTo>
                      <a:pt x="986" y="33"/>
                    </a:lnTo>
                    <a:lnTo>
                      <a:pt x="1001" y="49"/>
                    </a:lnTo>
                    <a:lnTo>
                      <a:pt x="1018" y="69"/>
                    </a:lnTo>
                    <a:lnTo>
                      <a:pt x="1034" y="92"/>
                    </a:lnTo>
                    <a:lnTo>
                      <a:pt x="1049" y="117"/>
                    </a:lnTo>
                    <a:lnTo>
                      <a:pt x="1062" y="142"/>
                    </a:lnTo>
                    <a:lnTo>
                      <a:pt x="1077" y="169"/>
                    </a:lnTo>
                    <a:lnTo>
                      <a:pt x="1092" y="197"/>
                    </a:lnTo>
                    <a:lnTo>
                      <a:pt x="1109" y="222"/>
                    </a:lnTo>
                    <a:lnTo>
                      <a:pt x="1124" y="247"/>
                    </a:lnTo>
                    <a:lnTo>
                      <a:pt x="1140" y="270"/>
                    </a:lnTo>
                    <a:lnTo>
                      <a:pt x="1154" y="289"/>
                    </a:lnTo>
                    <a:lnTo>
                      <a:pt x="1172" y="306"/>
                    </a:lnTo>
                    <a:lnTo>
                      <a:pt x="1187" y="320"/>
                    </a:lnTo>
                    <a:lnTo>
                      <a:pt x="1202" y="330"/>
                    </a:lnTo>
                    <a:lnTo>
                      <a:pt x="1218" y="336"/>
                    </a:lnTo>
                    <a:lnTo>
                      <a:pt x="1233" y="339"/>
                    </a:lnTo>
                    <a:lnTo>
                      <a:pt x="1245" y="336"/>
                    </a:lnTo>
                    <a:lnTo>
                      <a:pt x="1261" y="330"/>
                    </a:lnTo>
                    <a:lnTo>
                      <a:pt x="1278" y="320"/>
                    </a:lnTo>
                    <a:lnTo>
                      <a:pt x="1291" y="306"/>
                    </a:lnTo>
                    <a:lnTo>
                      <a:pt x="1309" y="289"/>
                    </a:lnTo>
                    <a:lnTo>
                      <a:pt x="1324" y="270"/>
                    </a:lnTo>
                    <a:lnTo>
                      <a:pt x="1339" y="247"/>
                    </a:lnTo>
                    <a:lnTo>
                      <a:pt x="1356" y="222"/>
                    </a:lnTo>
                    <a:lnTo>
                      <a:pt x="1371" y="197"/>
                    </a:lnTo>
                    <a:lnTo>
                      <a:pt x="1387" y="169"/>
                    </a:lnTo>
                    <a:lnTo>
                      <a:pt x="1402" y="142"/>
                    </a:lnTo>
                    <a:lnTo>
                      <a:pt x="1419" y="117"/>
                    </a:lnTo>
                    <a:lnTo>
                      <a:pt x="1430" y="92"/>
                    </a:lnTo>
                    <a:lnTo>
                      <a:pt x="1445" y="69"/>
                    </a:lnTo>
                    <a:lnTo>
                      <a:pt x="1462" y="49"/>
                    </a:lnTo>
                    <a:lnTo>
                      <a:pt x="1477" y="33"/>
                    </a:lnTo>
                    <a:lnTo>
                      <a:pt x="1493" y="19"/>
                    </a:lnTo>
                    <a:lnTo>
                      <a:pt x="1508" y="7"/>
                    </a:lnTo>
                    <a:lnTo>
                      <a:pt x="1525" y="2"/>
                    </a:lnTo>
                    <a:lnTo>
                      <a:pt x="154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23" name="Freeform 560"/>
              <p:cNvSpPr>
                <a:spLocks/>
              </p:cNvSpPr>
              <p:nvPr/>
            </p:nvSpPr>
            <p:spPr bwMode="auto">
              <a:xfrm>
                <a:off x="3799" y="3981"/>
                <a:ext cx="310" cy="17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2"/>
                  </a:cxn>
                  <a:cxn ang="0">
                    <a:pos x="30" y="7"/>
                  </a:cxn>
                  <a:cxn ang="0">
                    <a:pos x="48" y="19"/>
                  </a:cxn>
                  <a:cxn ang="0">
                    <a:pos x="63" y="33"/>
                  </a:cxn>
                  <a:cxn ang="0">
                    <a:pos x="78" y="49"/>
                  </a:cxn>
                  <a:cxn ang="0">
                    <a:pos x="95" y="69"/>
                  </a:cxn>
                  <a:cxn ang="0">
                    <a:pos x="111" y="92"/>
                  </a:cxn>
                  <a:cxn ang="0">
                    <a:pos x="126" y="117"/>
                  </a:cxn>
                  <a:cxn ang="0">
                    <a:pos x="139" y="142"/>
                  </a:cxn>
                  <a:cxn ang="0">
                    <a:pos x="154" y="169"/>
                  </a:cxn>
                  <a:cxn ang="0">
                    <a:pos x="169" y="197"/>
                  </a:cxn>
                  <a:cxn ang="0">
                    <a:pos x="186" y="222"/>
                  </a:cxn>
                  <a:cxn ang="0">
                    <a:pos x="202" y="247"/>
                  </a:cxn>
                  <a:cxn ang="0">
                    <a:pos x="217" y="270"/>
                  </a:cxn>
                  <a:cxn ang="0">
                    <a:pos x="232" y="289"/>
                  </a:cxn>
                  <a:cxn ang="0">
                    <a:pos x="249" y="306"/>
                  </a:cxn>
                  <a:cxn ang="0">
                    <a:pos x="265" y="320"/>
                  </a:cxn>
                  <a:cxn ang="0">
                    <a:pos x="280" y="330"/>
                  </a:cxn>
                  <a:cxn ang="0">
                    <a:pos x="297" y="336"/>
                  </a:cxn>
                  <a:cxn ang="0">
                    <a:pos x="312" y="339"/>
                  </a:cxn>
                  <a:cxn ang="0">
                    <a:pos x="323" y="336"/>
                  </a:cxn>
                  <a:cxn ang="0">
                    <a:pos x="341" y="330"/>
                  </a:cxn>
                  <a:cxn ang="0">
                    <a:pos x="356" y="320"/>
                  </a:cxn>
                  <a:cxn ang="0">
                    <a:pos x="371" y="306"/>
                  </a:cxn>
                  <a:cxn ang="0">
                    <a:pos x="387" y="289"/>
                  </a:cxn>
                  <a:cxn ang="0">
                    <a:pos x="404" y="270"/>
                  </a:cxn>
                  <a:cxn ang="0">
                    <a:pos x="419" y="247"/>
                  </a:cxn>
                  <a:cxn ang="0">
                    <a:pos x="435" y="222"/>
                  </a:cxn>
                  <a:cxn ang="0">
                    <a:pos x="450" y="197"/>
                  </a:cxn>
                  <a:cxn ang="0">
                    <a:pos x="467" y="169"/>
                  </a:cxn>
                  <a:cxn ang="0">
                    <a:pos x="482" y="142"/>
                  </a:cxn>
                  <a:cxn ang="0">
                    <a:pos x="498" y="117"/>
                  </a:cxn>
                  <a:cxn ang="0">
                    <a:pos x="510" y="92"/>
                  </a:cxn>
                  <a:cxn ang="0">
                    <a:pos x="526" y="69"/>
                  </a:cxn>
                  <a:cxn ang="0">
                    <a:pos x="541" y="49"/>
                  </a:cxn>
                  <a:cxn ang="0">
                    <a:pos x="558" y="33"/>
                  </a:cxn>
                  <a:cxn ang="0">
                    <a:pos x="573" y="19"/>
                  </a:cxn>
                  <a:cxn ang="0">
                    <a:pos x="589" y="7"/>
                  </a:cxn>
                  <a:cxn ang="0">
                    <a:pos x="604" y="2"/>
                  </a:cxn>
                  <a:cxn ang="0">
                    <a:pos x="621" y="0"/>
                  </a:cxn>
                </a:cxnLst>
                <a:rect l="0" t="0" r="r" b="b"/>
                <a:pathLst>
                  <a:path w="621" h="339">
                    <a:moveTo>
                      <a:pt x="0" y="0"/>
                    </a:moveTo>
                    <a:lnTo>
                      <a:pt x="15" y="2"/>
                    </a:lnTo>
                    <a:lnTo>
                      <a:pt x="30" y="7"/>
                    </a:lnTo>
                    <a:lnTo>
                      <a:pt x="48" y="19"/>
                    </a:lnTo>
                    <a:lnTo>
                      <a:pt x="63" y="33"/>
                    </a:lnTo>
                    <a:lnTo>
                      <a:pt x="78" y="49"/>
                    </a:lnTo>
                    <a:lnTo>
                      <a:pt x="95" y="69"/>
                    </a:lnTo>
                    <a:lnTo>
                      <a:pt x="111" y="92"/>
                    </a:lnTo>
                    <a:lnTo>
                      <a:pt x="126" y="117"/>
                    </a:lnTo>
                    <a:lnTo>
                      <a:pt x="139" y="142"/>
                    </a:lnTo>
                    <a:lnTo>
                      <a:pt x="154" y="169"/>
                    </a:lnTo>
                    <a:lnTo>
                      <a:pt x="169" y="197"/>
                    </a:lnTo>
                    <a:lnTo>
                      <a:pt x="186" y="222"/>
                    </a:lnTo>
                    <a:lnTo>
                      <a:pt x="202" y="247"/>
                    </a:lnTo>
                    <a:lnTo>
                      <a:pt x="217" y="270"/>
                    </a:lnTo>
                    <a:lnTo>
                      <a:pt x="232" y="289"/>
                    </a:lnTo>
                    <a:lnTo>
                      <a:pt x="249" y="306"/>
                    </a:lnTo>
                    <a:lnTo>
                      <a:pt x="265" y="320"/>
                    </a:lnTo>
                    <a:lnTo>
                      <a:pt x="280" y="330"/>
                    </a:lnTo>
                    <a:lnTo>
                      <a:pt x="297" y="336"/>
                    </a:lnTo>
                    <a:lnTo>
                      <a:pt x="312" y="339"/>
                    </a:lnTo>
                    <a:lnTo>
                      <a:pt x="323" y="336"/>
                    </a:lnTo>
                    <a:lnTo>
                      <a:pt x="341" y="330"/>
                    </a:lnTo>
                    <a:lnTo>
                      <a:pt x="356" y="320"/>
                    </a:lnTo>
                    <a:lnTo>
                      <a:pt x="371" y="306"/>
                    </a:lnTo>
                    <a:lnTo>
                      <a:pt x="387" y="289"/>
                    </a:lnTo>
                    <a:lnTo>
                      <a:pt x="404" y="270"/>
                    </a:lnTo>
                    <a:lnTo>
                      <a:pt x="419" y="247"/>
                    </a:lnTo>
                    <a:lnTo>
                      <a:pt x="435" y="222"/>
                    </a:lnTo>
                    <a:lnTo>
                      <a:pt x="450" y="197"/>
                    </a:lnTo>
                    <a:lnTo>
                      <a:pt x="467" y="169"/>
                    </a:lnTo>
                    <a:lnTo>
                      <a:pt x="482" y="142"/>
                    </a:lnTo>
                    <a:lnTo>
                      <a:pt x="498" y="117"/>
                    </a:lnTo>
                    <a:lnTo>
                      <a:pt x="510" y="92"/>
                    </a:lnTo>
                    <a:lnTo>
                      <a:pt x="526" y="69"/>
                    </a:lnTo>
                    <a:lnTo>
                      <a:pt x="541" y="49"/>
                    </a:lnTo>
                    <a:lnTo>
                      <a:pt x="558" y="33"/>
                    </a:lnTo>
                    <a:lnTo>
                      <a:pt x="573" y="19"/>
                    </a:lnTo>
                    <a:lnTo>
                      <a:pt x="589" y="7"/>
                    </a:lnTo>
                    <a:lnTo>
                      <a:pt x="604" y="2"/>
                    </a:lnTo>
                    <a:lnTo>
                      <a:pt x="621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75" name="Group 561"/>
            <p:cNvGrpSpPr>
              <a:grpSpLocks/>
            </p:cNvGrpSpPr>
            <p:nvPr/>
          </p:nvGrpSpPr>
          <p:grpSpPr bwMode="auto">
            <a:xfrm>
              <a:off x="3151" y="3951"/>
              <a:ext cx="52" cy="52"/>
              <a:chOff x="3151" y="3951"/>
              <a:chExt cx="52" cy="52"/>
            </a:xfrm>
          </p:grpSpPr>
          <p:sp>
            <p:nvSpPr>
              <p:cNvPr id="997" name="Oval 562"/>
              <p:cNvSpPr>
                <a:spLocks noChangeArrowheads="1"/>
              </p:cNvSpPr>
              <p:nvPr/>
            </p:nvSpPr>
            <p:spPr bwMode="auto">
              <a:xfrm>
                <a:off x="3151" y="3951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98" name="Oval 563"/>
              <p:cNvSpPr>
                <a:spLocks noChangeArrowheads="1"/>
              </p:cNvSpPr>
              <p:nvPr/>
            </p:nvSpPr>
            <p:spPr bwMode="auto">
              <a:xfrm>
                <a:off x="3151" y="3951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99" name="Oval 564"/>
              <p:cNvSpPr>
                <a:spLocks noChangeArrowheads="1"/>
              </p:cNvSpPr>
              <p:nvPr/>
            </p:nvSpPr>
            <p:spPr bwMode="auto">
              <a:xfrm>
                <a:off x="3152" y="3953"/>
                <a:ext cx="49" cy="47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00" name="Oval 565"/>
              <p:cNvSpPr>
                <a:spLocks noChangeArrowheads="1"/>
              </p:cNvSpPr>
              <p:nvPr/>
            </p:nvSpPr>
            <p:spPr bwMode="auto">
              <a:xfrm>
                <a:off x="3153" y="3954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01" name="Oval 566"/>
              <p:cNvSpPr>
                <a:spLocks noChangeArrowheads="1"/>
              </p:cNvSpPr>
              <p:nvPr/>
            </p:nvSpPr>
            <p:spPr bwMode="auto">
              <a:xfrm>
                <a:off x="3154" y="3954"/>
                <a:ext cx="45" cy="45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02" name="Oval 567"/>
              <p:cNvSpPr>
                <a:spLocks noChangeArrowheads="1"/>
              </p:cNvSpPr>
              <p:nvPr/>
            </p:nvSpPr>
            <p:spPr bwMode="auto">
              <a:xfrm>
                <a:off x="3155" y="3956"/>
                <a:ext cx="42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03" name="Oval 568"/>
              <p:cNvSpPr>
                <a:spLocks noChangeArrowheads="1"/>
              </p:cNvSpPr>
              <p:nvPr/>
            </p:nvSpPr>
            <p:spPr bwMode="auto">
              <a:xfrm>
                <a:off x="3156" y="3957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04" name="Oval 569"/>
              <p:cNvSpPr>
                <a:spLocks noChangeArrowheads="1"/>
              </p:cNvSpPr>
              <p:nvPr/>
            </p:nvSpPr>
            <p:spPr bwMode="auto">
              <a:xfrm>
                <a:off x="3158" y="3958"/>
                <a:ext cx="37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05" name="Oval 570"/>
              <p:cNvSpPr>
                <a:spLocks noChangeArrowheads="1"/>
              </p:cNvSpPr>
              <p:nvPr/>
            </p:nvSpPr>
            <p:spPr bwMode="auto">
              <a:xfrm>
                <a:off x="3158" y="3959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06" name="Oval 571"/>
              <p:cNvSpPr>
                <a:spLocks noChangeArrowheads="1"/>
              </p:cNvSpPr>
              <p:nvPr/>
            </p:nvSpPr>
            <p:spPr bwMode="auto">
              <a:xfrm>
                <a:off x="3160" y="3960"/>
                <a:ext cx="33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07" name="Oval 572"/>
              <p:cNvSpPr>
                <a:spLocks noChangeArrowheads="1"/>
              </p:cNvSpPr>
              <p:nvPr/>
            </p:nvSpPr>
            <p:spPr bwMode="auto">
              <a:xfrm>
                <a:off x="3161" y="3961"/>
                <a:ext cx="31" cy="31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08" name="Oval 573"/>
              <p:cNvSpPr>
                <a:spLocks noChangeArrowheads="1"/>
              </p:cNvSpPr>
              <p:nvPr/>
            </p:nvSpPr>
            <p:spPr bwMode="auto">
              <a:xfrm>
                <a:off x="3162" y="3962"/>
                <a:ext cx="29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09" name="Oval 574"/>
              <p:cNvSpPr>
                <a:spLocks noChangeArrowheads="1"/>
              </p:cNvSpPr>
              <p:nvPr/>
            </p:nvSpPr>
            <p:spPr bwMode="auto">
              <a:xfrm>
                <a:off x="3163" y="3963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10" name="Oval 575"/>
              <p:cNvSpPr>
                <a:spLocks noChangeArrowheads="1"/>
              </p:cNvSpPr>
              <p:nvPr/>
            </p:nvSpPr>
            <p:spPr bwMode="auto">
              <a:xfrm>
                <a:off x="3164" y="3965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11" name="Oval 576"/>
              <p:cNvSpPr>
                <a:spLocks noChangeArrowheads="1"/>
              </p:cNvSpPr>
              <p:nvPr/>
            </p:nvSpPr>
            <p:spPr bwMode="auto">
              <a:xfrm>
                <a:off x="3165" y="3965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12" name="Oval 577"/>
              <p:cNvSpPr>
                <a:spLocks noChangeArrowheads="1"/>
              </p:cNvSpPr>
              <p:nvPr/>
            </p:nvSpPr>
            <p:spPr bwMode="auto">
              <a:xfrm>
                <a:off x="3167" y="3966"/>
                <a:ext cx="20" cy="21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13" name="Oval 578"/>
              <p:cNvSpPr>
                <a:spLocks noChangeArrowheads="1"/>
              </p:cNvSpPr>
              <p:nvPr/>
            </p:nvSpPr>
            <p:spPr bwMode="auto">
              <a:xfrm>
                <a:off x="3167" y="3968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14" name="Oval 579"/>
              <p:cNvSpPr>
                <a:spLocks noChangeArrowheads="1"/>
              </p:cNvSpPr>
              <p:nvPr/>
            </p:nvSpPr>
            <p:spPr bwMode="auto">
              <a:xfrm>
                <a:off x="3168" y="3969"/>
                <a:ext cx="17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15" name="Oval 580"/>
              <p:cNvSpPr>
                <a:spLocks noChangeArrowheads="1"/>
              </p:cNvSpPr>
              <p:nvPr/>
            </p:nvSpPr>
            <p:spPr bwMode="auto">
              <a:xfrm>
                <a:off x="3170" y="3970"/>
                <a:ext cx="14" cy="13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16" name="Oval 581"/>
              <p:cNvSpPr>
                <a:spLocks noChangeArrowheads="1"/>
              </p:cNvSpPr>
              <p:nvPr/>
            </p:nvSpPr>
            <p:spPr bwMode="auto">
              <a:xfrm>
                <a:off x="3171" y="3971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17" name="Oval 582"/>
              <p:cNvSpPr>
                <a:spLocks noChangeArrowheads="1"/>
              </p:cNvSpPr>
              <p:nvPr/>
            </p:nvSpPr>
            <p:spPr bwMode="auto">
              <a:xfrm>
                <a:off x="3172" y="3972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18" name="Oval 583"/>
              <p:cNvSpPr>
                <a:spLocks noChangeArrowheads="1"/>
              </p:cNvSpPr>
              <p:nvPr/>
            </p:nvSpPr>
            <p:spPr bwMode="auto">
              <a:xfrm>
                <a:off x="3173" y="3973"/>
                <a:ext cx="7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19" name="Oval 584"/>
              <p:cNvSpPr>
                <a:spLocks noChangeArrowheads="1"/>
              </p:cNvSpPr>
              <p:nvPr/>
            </p:nvSpPr>
            <p:spPr bwMode="auto">
              <a:xfrm>
                <a:off x="3174" y="3974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20" name="Oval 585"/>
              <p:cNvSpPr>
                <a:spLocks noChangeArrowheads="1"/>
              </p:cNvSpPr>
              <p:nvPr/>
            </p:nvSpPr>
            <p:spPr bwMode="auto">
              <a:xfrm>
                <a:off x="3175" y="3975"/>
                <a:ext cx="3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021" name="Oval 586"/>
              <p:cNvSpPr>
                <a:spLocks noChangeArrowheads="1"/>
              </p:cNvSpPr>
              <p:nvPr/>
            </p:nvSpPr>
            <p:spPr bwMode="auto">
              <a:xfrm>
                <a:off x="3176" y="3976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76" name="Group 587"/>
            <p:cNvGrpSpPr>
              <a:grpSpLocks/>
            </p:cNvGrpSpPr>
            <p:nvPr/>
          </p:nvGrpSpPr>
          <p:grpSpPr bwMode="auto">
            <a:xfrm>
              <a:off x="3461" y="3961"/>
              <a:ext cx="52" cy="52"/>
              <a:chOff x="3461" y="3961"/>
              <a:chExt cx="52" cy="52"/>
            </a:xfrm>
          </p:grpSpPr>
          <p:sp>
            <p:nvSpPr>
              <p:cNvPr id="972" name="Oval 588"/>
              <p:cNvSpPr>
                <a:spLocks noChangeArrowheads="1"/>
              </p:cNvSpPr>
              <p:nvPr/>
            </p:nvSpPr>
            <p:spPr bwMode="auto">
              <a:xfrm>
                <a:off x="3461" y="3961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73" name="Oval 589"/>
              <p:cNvSpPr>
                <a:spLocks noChangeArrowheads="1"/>
              </p:cNvSpPr>
              <p:nvPr/>
            </p:nvSpPr>
            <p:spPr bwMode="auto">
              <a:xfrm>
                <a:off x="3461" y="3961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74" name="Oval 590"/>
              <p:cNvSpPr>
                <a:spLocks noChangeArrowheads="1"/>
              </p:cNvSpPr>
              <p:nvPr/>
            </p:nvSpPr>
            <p:spPr bwMode="auto">
              <a:xfrm>
                <a:off x="3462" y="3963"/>
                <a:ext cx="49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75" name="Oval 591"/>
              <p:cNvSpPr>
                <a:spLocks noChangeArrowheads="1"/>
              </p:cNvSpPr>
              <p:nvPr/>
            </p:nvSpPr>
            <p:spPr bwMode="auto">
              <a:xfrm>
                <a:off x="3464" y="3964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76" name="Oval 592"/>
              <p:cNvSpPr>
                <a:spLocks noChangeArrowheads="1"/>
              </p:cNvSpPr>
              <p:nvPr/>
            </p:nvSpPr>
            <p:spPr bwMode="auto">
              <a:xfrm>
                <a:off x="3464" y="3965"/>
                <a:ext cx="45" cy="44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77" name="Oval 593"/>
              <p:cNvSpPr>
                <a:spLocks noChangeArrowheads="1"/>
              </p:cNvSpPr>
              <p:nvPr/>
            </p:nvSpPr>
            <p:spPr bwMode="auto">
              <a:xfrm>
                <a:off x="3465" y="3966"/>
                <a:ext cx="43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78" name="Oval 594"/>
              <p:cNvSpPr>
                <a:spLocks noChangeArrowheads="1"/>
              </p:cNvSpPr>
              <p:nvPr/>
            </p:nvSpPr>
            <p:spPr bwMode="auto">
              <a:xfrm>
                <a:off x="3467" y="3967"/>
                <a:ext cx="39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79" name="Oval 595"/>
              <p:cNvSpPr>
                <a:spLocks noChangeArrowheads="1"/>
              </p:cNvSpPr>
              <p:nvPr/>
            </p:nvSpPr>
            <p:spPr bwMode="auto">
              <a:xfrm>
                <a:off x="3468" y="3968"/>
                <a:ext cx="37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80" name="Oval 596"/>
              <p:cNvSpPr>
                <a:spLocks noChangeArrowheads="1"/>
              </p:cNvSpPr>
              <p:nvPr/>
            </p:nvSpPr>
            <p:spPr bwMode="auto">
              <a:xfrm>
                <a:off x="3469" y="3969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81" name="Oval 597"/>
              <p:cNvSpPr>
                <a:spLocks noChangeArrowheads="1"/>
              </p:cNvSpPr>
              <p:nvPr/>
            </p:nvSpPr>
            <p:spPr bwMode="auto">
              <a:xfrm>
                <a:off x="3470" y="3970"/>
                <a:ext cx="33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82" name="Oval 598"/>
              <p:cNvSpPr>
                <a:spLocks noChangeArrowheads="1"/>
              </p:cNvSpPr>
              <p:nvPr/>
            </p:nvSpPr>
            <p:spPr bwMode="auto">
              <a:xfrm>
                <a:off x="3471" y="3971"/>
                <a:ext cx="31" cy="31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83" name="Oval 599"/>
              <p:cNvSpPr>
                <a:spLocks noChangeArrowheads="1"/>
              </p:cNvSpPr>
              <p:nvPr/>
            </p:nvSpPr>
            <p:spPr bwMode="auto">
              <a:xfrm>
                <a:off x="3472" y="3972"/>
                <a:ext cx="29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84" name="Oval 600"/>
              <p:cNvSpPr>
                <a:spLocks noChangeArrowheads="1"/>
              </p:cNvSpPr>
              <p:nvPr/>
            </p:nvSpPr>
            <p:spPr bwMode="auto">
              <a:xfrm>
                <a:off x="3473" y="3973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85" name="Oval 601"/>
              <p:cNvSpPr>
                <a:spLocks noChangeArrowheads="1"/>
              </p:cNvSpPr>
              <p:nvPr/>
            </p:nvSpPr>
            <p:spPr bwMode="auto">
              <a:xfrm>
                <a:off x="3474" y="3975"/>
                <a:ext cx="26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86" name="Oval 602"/>
              <p:cNvSpPr>
                <a:spLocks noChangeArrowheads="1"/>
              </p:cNvSpPr>
              <p:nvPr/>
            </p:nvSpPr>
            <p:spPr bwMode="auto">
              <a:xfrm>
                <a:off x="3476" y="3975"/>
                <a:ext cx="22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87" name="Oval 603"/>
              <p:cNvSpPr>
                <a:spLocks noChangeArrowheads="1"/>
              </p:cNvSpPr>
              <p:nvPr/>
            </p:nvSpPr>
            <p:spPr bwMode="auto">
              <a:xfrm>
                <a:off x="3477" y="3977"/>
                <a:ext cx="20" cy="20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88" name="Oval 604"/>
              <p:cNvSpPr>
                <a:spLocks noChangeArrowheads="1"/>
              </p:cNvSpPr>
              <p:nvPr/>
            </p:nvSpPr>
            <p:spPr bwMode="auto">
              <a:xfrm>
                <a:off x="3477" y="3978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89" name="Oval 605"/>
              <p:cNvSpPr>
                <a:spLocks noChangeArrowheads="1"/>
              </p:cNvSpPr>
              <p:nvPr/>
            </p:nvSpPr>
            <p:spPr bwMode="auto">
              <a:xfrm>
                <a:off x="3479" y="3979"/>
                <a:ext cx="16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90" name="Oval 606"/>
              <p:cNvSpPr>
                <a:spLocks noChangeArrowheads="1"/>
              </p:cNvSpPr>
              <p:nvPr/>
            </p:nvSpPr>
            <p:spPr bwMode="auto">
              <a:xfrm>
                <a:off x="3480" y="3980"/>
                <a:ext cx="14" cy="14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91" name="Oval 607"/>
              <p:cNvSpPr>
                <a:spLocks noChangeArrowheads="1"/>
              </p:cNvSpPr>
              <p:nvPr/>
            </p:nvSpPr>
            <p:spPr bwMode="auto">
              <a:xfrm>
                <a:off x="3481" y="3981"/>
                <a:ext cx="12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92" name="Oval 608"/>
              <p:cNvSpPr>
                <a:spLocks noChangeArrowheads="1"/>
              </p:cNvSpPr>
              <p:nvPr/>
            </p:nvSpPr>
            <p:spPr bwMode="auto">
              <a:xfrm>
                <a:off x="3482" y="3982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93" name="Oval 609"/>
              <p:cNvSpPr>
                <a:spLocks noChangeArrowheads="1"/>
              </p:cNvSpPr>
              <p:nvPr/>
            </p:nvSpPr>
            <p:spPr bwMode="auto">
              <a:xfrm>
                <a:off x="3483" y="3983"/>
                <a:ext cx="8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94" name="Oval 610"/>
              <p:cNvSpPr>
                <a:spLocks noChangeArrowheads="1"/>
              </p:cNvSpPr>
              <p:nvPr/>
            </p:nvSpPr>
            <p:spPr bwMode="auto">
              <a:xfrm>
                <a:off x="3484" y="3984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95" name="Oval 611"/>
              <p:cNvSpPr>
                <a:spLocks noChangeArrowheads="1"/>
              </p:cNvSpPr>
              <p:nvPr/>
            </p:nvSpPr>
            <p:spPr bwMode="auto">
              <a:xfrm>
                <a:off x="3486" y="3985"/>
                <a:ext cx="2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96" name="Oval 612"/>
              <p:cNvSpPr>
                <a:spLocks noChangeArrowheads="1"/>
              </p:cNvSpPr>
              <p:nvPr/>
            </p:nvSpPr>
            <p:spPr bwMode="auto">
              <a:xfrm>
                <a:off x="3486" y="3986"/>
                <a:ext cx="2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77" name="Group 613"/>
            <p:cNvGrpSpPr>
              <a:grpSpLocks/>
            </p:cNvGrpSpPr>
            <p:nvPr/>
          </p:nvGrpSpPr>
          <p:grpSpPr bwMode="auto">
            <a:xfrm>
              <a:off x="3780" y="3956"/>
              <a:ext cx="52" cy="52"/>
              <a:chOff x="3780" y="3956"/>
              <a:chExt cx="52" cy="52"/>
            </a:xfrm>
          </p:grpSpPr>
          <p:sp>
            <p:nvSpPr>
              <p:cNvPr id="947" name="Oval 614"/>
              <p:cNvSpPr>
                <a:spLocks noChangeArrowheads="1"/>
              </p:cNvSpPr>
              <p:nvPr/>
            </p:nvSpPr>
            <p:spPr bwMode="auto">
              <a:xfrm>
                <a:off x="3780" y="3956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48" name="Oval 615"/>
              <p:cNvSpPr>
                <a:spLocks noChangeArrowheads="1"/>
              </p:cNvSpPr>
              <p:nvPr/>
            </p:nvSpPr>
            <p:spPr bwMode="auto">
              <a:xfrm>
                <a:off x="3780" y="3956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49" name="Oval 616"/>
              <p:cNvSpPr>
                <a:spLocks noChangeArrowheads="1"/>
              </p:cNvSpPr>
              <p:nvPr/>
            </p:nvSpPr>
            <p:spPr bwMode="auto">
              <a:xfrm>
                <a:off x="3781" y="3958"/>
                <a:ext cx="48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50" name="Oval 617"/>
              <p:cNvSpPr>
                <a:spLocks noChangeArrowheads="1"/>
              </p:cNvSpPr>
              <p:nvPr/>
            </p:nvSpPr>
            <p:spPr bwMode="auto">
              <a:xfrm>
                <a:off x="3782" y="3959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51" name="Oval 618"/>
              <p:cNvSpPr>
                <a:spLocks noChangeArrowheads="1"/>
              </p:cNvSpPr>
              <p:nvPr/>
            </p:nvSpPr>
            <p:spPr bwMode="auto">
              <a:xfrm>
                <a:off x="3783" y="3959"/>
                <a:ext cx="44" cy="45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52" name="Oval 619"/>
              <p:cNvSpPr>
                <a:spLocks noChangeArrowheads="1"/>
              </p:cNvSpPr>
              <p:nvPr/>
            </p:nvSpPr>
            <p:spPr bwMode="auto">
              <a:xfrm>
                <a:off x="3784" y="3961"/>
                <a:ext cx="42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53" name="Oval 620"/>
              <p:cNvSpPr>
                <a:spLocks noChangeArrowheads="1"/>
              </p:cNvSpPr>
              <p:nvPr/>
            </p:nvSpPr>
            <p:spPr bwMode="auto">
              <a:xfrm>
                <a:off x="3785" y="3962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54" name="Oval 621"/>
              <p:cNvSpPr>
                <a:spLocks noChangeArrowheads="1"/>
              </p:cNvSpPr>
              <p:nvPr/>
            </p:nvSpPr>
            <p:spPr bwMode="auto">
              <a:xfrm>
                <a:off x="3786" y="3963"/>
                <a:ext cx="38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55" name="Oval 622"/>
              <p:cNvSpPr>
                <a:spLocks noChangeArrowheads="1"/>
              </p:cNvSpPr>
              <p:nvPr/>
            </p:nvSpPr>
            <p:spPr bwMode="auto">
              <a:xfrm>
                <a:off x="3787" y="3964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56" name="Oval 623"/>
              <p:cNvSpPr>
                <a:spLocks noChangeArrowheads="1"/>
              </p:cNvSpPr>
              <p:nvPr/>
            </p:nvSpPr>
            <p:spPr bwMode="auto">
              <a:xfrm>
                <a:off x="3788" y="3965"/>
                <a:ext cx="34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57" name="Oval 624"/>
              <p:cNvSpPr>
                <a:spLocks noChangeArrowheads="1"/>
              </p:cNvSpPr>
              <p:nvPr/>
            </p:nvSpPr>
            <p:spPr bwMode="auto">
              <a:xfrm>
                <a:off x="3790" y="3966"/>
                <a:ext cx="31" cy="31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58" name="Oval 625"/>
              <p:cNvSpPr>
                <a:spLocks noChangeArrowheads="1"/>
              </p:cNvSpPr>
              <p:nvPr/>
            </p:nvSpPr>
            <p:spPr bwMode="auto">
              <a:xfrm>
                <a:off x="3791" y="3967"/>
                <a:ext cx="28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59" name="Oval 626"/>
              <p:cNvSpPr>
                <a:spLocks noChangeArrowheads="1"/>
              </p:cNvSpPr>
              <p:nvPr/>
            </p:nvSpPr>
            <p:spPr bwMode="auto">
              <a:xfrm>
                <a:off x="3791" y="3968"/>
                <a:ext cx="28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60" name="Oval 627"/>
              <p:cNvSpPr>
                <a:spLocks noChangeArrowheads="1"/>
              </p:cNvSpPr>
              <p:nvPr/>
            </p:nvSpPr>
            <p:spPr bwMode="auto">
              <a:xfrm>
                <a:off x="3793" y="3970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61" name="Oval 628"/>
              <p:cNvSpPr>
                <a:spLocks noChangeArrowheads="1"/>
              </p:cNvSpPr>
              <p:nvPr/>
            </p:nvSpPr>
            <p:spPr bwMode="auto">
              <a:xfrm>
                <a:off x="3794" y="3970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62" name="Oval 629"/>
              <p:cNvSpPr>
                <a:spLocks noChangeArrowheads="1"/>
              </p:cNvSpPr>
              <p:nvPr/>
            </p:nvSpPr>
            <p:spPr bwMode="auto">
              <a:xfrm>
                <a:off x="3795" y="3971"/>
                <a:ext cx="20" cy="21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63" name="Oval 630"/>
              <p:cNvSpPr>
                <a:spLocks noChangeArrowheads="1"/>
              </p:cNvSpPr>
              <p:nvPr/>
            </p:nvSpPr>
            <p:spPr bwMode="auto">
              <a:xfrm>
                <a:off x="3796" y="3973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64" name="Oval 631"/>
              <p:cNvSpPr>
                <a:spLocks noChangeArrowheads="1"/>
              </p:cNvSpPr>
              <p:nvPr/>
            </p:nvSpPr>
            <p:spPr bwMode="auto">
              <a:xfrm>
                <a:off x="3797" y="3974"/>
                <a:ext cx="17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65" name="Oval 632"/>
              <p:cNvSpPr>
                <a:spLocks noChangeArrowheads="1"/>
              </p:cNvSpPr>
              <p:nvPr/>
            </p:nvSpPr>
            <p:spPr bwMode="auto">
              <a:xfrm>
                <a:off x="3798" y="3975"/>
                <a:ext cx="14" cy="13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66" name="Oval 633"/>
              <p:cNvSpPr>
                <a:spLocks noChangeArrowheads="1"/>
              </p:cNvSpPr>
              <p:nvPr/>
            </p:nvSpPr>
            <p:spPr bwMode="auto">
              <a:xfrm>
                <a:off x="3800" y="3976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67" name="Oval 634"/>
              <p:cNvSpPr>
                <a:spLocks noChangeArrowheads="1"/>
              </p:cNvSpPr>
              <p:nvPr/>
            </p:nvSpPr>
            <p:spPr bwMode="auto">
              <a:xfrm>
                <a:off x="3800" y="3977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68" name="Oval 635"/>
              <p:cNvSpPr>
                <a:spLocks noChangeArrowheads="1"/>
              </p:cNvSpPr>
              <p:nvPr/>
            </p:nvSpPr>
            <p:spPr bwMode="auto">
              <a:xfrm>
                <a:off x="3802" y="3978"/>
                <a:ext cx="7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69" name="Oval 636"/>
              <p:cNvSpPr>
                <a:spLocks noChangeArrowheads="1"/>
              </p:cNvSpPr>
              <p:nvPr/>
            </p:nvSpPr>
            <p:spPr bwMode="auto">
              <a:xfrm>
                <a:off x="3803" y="3979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70" name="Oval 637"/>
              <p:cNvSpPr>
                <a:spLocks noChangeArrowheads="1"/>
              </p:cNvSpPr>
              <p:nvPr/>
            </p:nvSpPr>
            <p:spPr bwMode="auto">
              <a:xfrm>
                <a:off x="3804" y="3980"/>
                <a:ext cx="3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71" name="Oval 638"/>
              <p:cNvSpPr>
                <a:spLocks noChangeArrowheads="1"/>
              </p:cNvSpPr>
              <p:nvPr/>
            </p:nvSpPr>
            <p:spPr bwMode="auto">
              <a:xfrm>
                <a:off x="3805" y="3981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78" name="Group 639"/>
            <p:cNvGrpSpPr>
              <a:grpSpLocks/>
            </p:cNvGrpSpPr>
            <p:nvPr/>
          </p:nvGrpSpPr>
          <p:grpSpPr bwMode="auto">
            <a:xfrm>
              <a:off x="3301" y="4121"/>
              <a:ext cx="52" cy="52"/>
              <a:chOff x="3301" y="4121"/>
              <a:chExt cx="52" cy="52"/>
            </a:xfrm>
          </p:grpSpPr>
          <p:sp>
            <p:nvSpPr>
              <p:cNvPr id="922" name="Oval 640"/>
              <p:cNvSpPr>
                <a:spLocks noChangeArrowheads="1"/>
              </p:cNvSpPr>
              <p:nvPr/>
            </p:nvSpPr>
            <p:spPr bwMode="auto">
              <a:xfrm>
                <a:off x="3301" y="4121"/>
                <a:ext cx="52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23" name="Oval 641"/>
              <p:cNvSpPr>
                <a:spLocks noChangeArrowheads="1"/>
              </p:cNvSpPr>
              <p:nvPr/>
            </p:nvSpPr>
            <p:spPr bwMode="auto">
              <a:xfrm>
                <a:off x="3301" y="4121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24" name="Oval 642"/>
              <p:cNvSpPr>
                <a:spLocks noChangeArrowheads="1"/>
              </p:cNvSpPr>
              <p:nvPr/>
            </p:nvSpPr>
            <p:spPr bwMode="auto">
              <a:xfrm>
                <a:off x="3302" y="4122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25" name="Oval 643"/>
              <p:cNvSpPr>
                <a:spLocks noChangeArrowheads="1"/>
              </p:cNvSpPr>
              <p:nvPr/>
            </p:nvSpPr>
            <p:spPr bwMode="auto">
              <a:xfrm>
                <a:off x="3303" y="4123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26" name="Oval 644"/>
              <p:cNvSpPr>
                <a:spLocks noChangeArrowheads="1"/>
              </p:cNvSpPr>
              <p:nvPr/>
            </p:nvSpPr>
            <p:spPr bwMode="auto">
              <a:xfrm>
                <a:off x="3304" y="4124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27" name="Oval 645"/>
              <p:cNvSpPr>
                <a:spLocks noChangeArrowheads="1"/>
              </p:cNvSpPr>
              <p:nvPr/>
            </p:nvSpPr>
            <p:spPr bwMode="auto">
              <a:xfrm>
                <a:off x="3305" y="4125"/>
                <a:ext cx="43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28" name="Oval 646"/>
              <p:cNvSpPr>
                <a:spLocks noChangeArrowheads="1"/>
              </p:cNvSpPr>
              <p:nvPr/>
            </p:nvSpPr>
            <p:spPr bwMode="auto">
              <a:xfrm>
                <a:off x="3307" y="4127"/>
                <a:ext cx="39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29" name="Oval 647"/>
              <p:cNvSpPr>
                <a:spLocks noChangeArrowheads="1"/>
              </p:cNvSpPr>
              <p:nvPr/>
            </p:nvSpPr>
            <p:spPr bwMode="auto">
              <a:xfrm>
                <a:off x="3308" y="4127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30" name="Oval 648"/>
              <p:cNvSpPr>
                <a:spLocks noChangeArrowheads="1"/>
              </p:cNvSpPr>
              <p:nvPr/>
            </p:nvSpPr>
            <p:spPr bwMode="auto">
              <a:xfrm>
                <a:off x="3308" y="4128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31" name="Oval 649"/>
              <p:cNvSpPr>
                <a:spLocks noChangeArrowheads="1"/>
              </p:cNvSpPr>
              <p:nvPr/>
            </p:nvSpPr>
            <p:spPr bwMode="auto">
              <a:xfrm>
                <a:off x="3310" y="4130"/>
                <a:ext cx="33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32" name="Oval 650"/>
              <p:cNvSpPr>
                <a:spLocks noChangeArrowheads="1"/>
              </p:cNvSpPr>
              <p:nvPr/>
            </p:nvSpPr>
            <p:spPr bwMode="auto">
              <a:xfrm>
                <a:off x="3311" y="4131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33" name="Oval 651"/>
              <p:cNvSpPr>
                <a:spLocks noChangeArrowheads="1"/>
              </p:cNvSpPr>
              <p:nvPr/>
            </p:nvSpPr>
            <p:spPr bwMode="auto">
              <a:xfrm>
                <a:off x="3312" y="4132"/>
                <a:ext cx="29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34" name="Oval 652"/>
              <p:cNvSpPr>
                <a:spLocks noChangeArrowheads="1"/>
              </p:cNvSpPr>
              <p:nvPr/>
            </p:nvSpPr>
            <p:spPr bwMode="auto">
              <a:xfrm>
                <a:off x="3313" y="4133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35" name="Oval 653"/>
              <p:cNvSpPr>
                <a:spLocks noChangeArrowheads="1"/>
              </p:cNvSpPr>
              <p:nvPr/>
            </p:nvSpPr>
            <p:spPr bwMode="auto">
              <a:xfrm>
                <a:off x="3314" y="4134"/>
                <a:ext cx="25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36" name="Oval 654"/>
              <p:cNvSpPr>
                <a:spLocks noChangeArrowheads="1"/>
              </p:cNvSpPr>
              <p:nvPr/>
            </p:nvSpPr>
            <p:spPr bwMode="auto">
              <a:xfrm>
                <a:off x="3315" y="4135"/>
                <a:ext cx="23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37" name="Oval 655"/>
              <p:cNvSpPr>
                <a:spLocks noChangeArrowheads="1"/>
              </p:cNvSpPr>
              <p:nvPr/>
            </p:nvSpPr>
            <p:spPr bwMode="auto">
              <a:xfrm>
                <a:off x="3317" y="4136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38" name="Oval 656"/>
              <p:cNvSpPr>
                <a:spLocks noChangeArrowheads="1"/>
              </p:cNvSpPr>
              <p:nvPr/>
            </p:nvSpPr>
            <p:spPr bwMode="auto">
              <a:xfrm>
                <a:off x="3317" y="4137"/>
                <a:ext cx="19" cy="19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39" name="Oval 657"/>
              <p:cNvSpPr>
                <a:spLocks noChangeArrowheads="1"/>
              </p:cNvSpPr>
              <p:nvPr/>
            </p:nvSpPr>
            <p:spPr bwMode="auto">
              <a:xfrm>
                <a:off x="3319" y="4139"/>
                <a:ext cx="16" cy="15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40" name="Oval 658"/>
              <p:cNvSpPr>
                <a:spLocks noChangeArrowheads="1"/>
              </p:cNvSpPr>
              <p:nvPr/>
            </p:nvSpPr>
            <p:spPr bwMode="auto">
              <a:xfrm>
                <a:off x="3320" y="4139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41" name="Oval 659"/>
              <p:cNvSpPr>
                <a:spLocks noChangeArrowheads="1"/>
              </p:cNvSpPr>
              <p:nvPr/>
            </p:nvSpPr>
            <p:spPr bwMode="auto">
              <a:xfrm>
                <a:off x="3321" y="4140"/>
                <a:ext cx="11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42" name="Oval 660"/>
              <p:cNvSpPr>
                <a:spLocks noChangeArrowheads="1"/>
              </p:cNvSpPr>
              <p:nvPr/>
            </p:nvSpPr>
            <p:spPr bwMode="auto">
              <a:xfrm>
                <a:off x="3322" y="4142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43" name="Oval 661"/>
              <p:cNvSpPr>
                <a:spLocks noChangeArrowheads="1"/>
              </p:cNvSpPr>
              <p:nvPr/>
            </p:nvSpPr>
            <p:spPr bwMode="auto">
              <a:xfrm>
                <a:off x="3323" y="4142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44" name="Oval 662"/>
              <p:cNvSpPr>
                <a:spLocks noChangeArrowheads="1"/>
              </p:cNvSpPr>
              <p:nvPr/>
            </p:nvSpPr>
            <p:spPr bwMode="auto">
              <a:xfrm>
                <a:off x="3324" y="4144"/>
                <a:ext cx="5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45" name="Oval 663"/>
              <p:cNvSpPr>
                <a:spLocks noChangeArrowheads="1"/>
              </p:cNvSpPr>
              <p:nvPr/>
            </p:nvSpPr>
            <p:spPr bwMode="auto">
              <a:xfrm>
                <a:off x="3325" y="4145"/>
                <a:ext cx="3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46" name="Oval 664"/>
              <p:cNvSpPr>
                <a:spLocks noChangeArrowheads="1"/>
              </p:cNvSpPr>
              <p:nvPr/>
            </p:nvSpPr>
            <p:spPr bwMode="auto">
              <a:xfrm>
                <a:off x="3326" y="4145"/>
                <a:ext cx="1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79" name="Group 665"/>
            <p:cNvGrpSpPr>
              <a:grpSpLocks/>
            </p:cNvGrpSpPr>
            <p:nvPr/>
          </p:nvGrpSpPr>
          <p:grpSpPr bwMode="auto">
            <a:xfrm>
              <a:off x="3623" y="4121"/>
              <a:ext cx="52" cy="52"/>
              <a:chOff x="3623" y="4121"/>
              <a:chExt cx="52" cy="52"/>
            </a:xfrm>
          </p:grpSpPr>
          <p:sp>
            <p:nvSpPr>
              <p:cNvPr id="897" name="Oval 666"/>
              <p:cNvSpPr>
                <a:spLocks noChangeArrowheads="1"/>
              </p:cNvSpPr>
              <p:nvPr/>
            </p:nvSpPr>
            <p:spPr bwMode="auto">
              <a:xfrm>
                <a:off x="3623" y="4121"/>
                <a:ext cx="52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98" name="Oval 667"/>
              <p:cNvSpPr>
                <a:spLocks noChangeArrowheads="1"/>
              </p:cNvSpPr>
              <p:nvPr/>
            </p:nvSpPr>
            <p:spPr bwMode="auto">
              <a:xfrm>
                <a:off x="3623" y="4121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99" name="Oval 668"/>
              <p:cNvSpPr>
                <a:spLocks noChangeArrowheads="1"/>
              </p:cNvSpPr>
              <p:nvPr/>
            </p:nvSpPr>
            <p:spPr bwMode="auto">
              <a:xfrm>
                <a:off x="3624" y="4122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00" name="Oval 669"/>
              <p:cNvSpPr>
                <a:spLocks noChangeArrowheads="1"/>
              </p:cNvSpPr>
              <p:nvPr/>
            </p:nvSpPr>
            <p:spPr bwMode="auto">
              <a:xfrm>
                <a:off x="3626" y="4123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01" name="Oval 670"/>
              <p:cNvSpPr>
                <a:spLocks noChangeArrowheads="1"/>
              </p:cNvSpPr>
              <p:nvPr/>
            </p:nvSpPr>
            <p:spPr bwMode="auto">
              <a:xfrm>
                <a:off x="3626" y="4124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02" name="Oval 671"/>
              <p:cNvSpPr>
                <a:spLocks noChangeArrowheads="1"/>
              </p:cNvSpPr>
              <p:nvPr/>
            </p:nvSpPr>
            <p:spPr bwMode="auto">
              <a:xfrm>
                <a:off x="3628" y="4125"/>
                <a:ext cx="42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03" name="Oval 672"/>
              <p:cNvSpPr>
                <a:spLocks noChangeArrowheads="1"/>
              </p:cNvSpPr>
              <p:nvPr/>
            </p:nvSpPr>
            <p:spPr bwMode="auto">
              <a:xfrm>
                <a:off x="3629" y="4127"/>
                <a:ext cx="40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04" name="Oval 673"/>
              <p:cNvSpPr>
                <a:spLocks noChangeArrowheads="1"/>
              </p:cNvSpPr>
              <p:nvPr/>
            </p:nvSpPr>
            <p:spPr bwMode="auto">
              <a:xfrm>
                <a:off x="3630" y="4127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05" name="Oval 674"/>
              <p:cNvSpPr>
                <a:spLocks noChangeArrowheads="1"/>
              </p:cNvSpPr>
              <p:nvPr/>
            </p:nvSpPr>
            <p:spPr bwMode="auto">
              <a:xfrm>
                <a:off x="3631" y="4128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06" name="Oval 675"/>
              <p:cNvSpPr>
                <a:spLocks noChangeArrowheads="1"/>
              </p:cNvSpPr>
              <p:nvPr/>
            </p:nvSpPr>
            <p:spPr bwMode="auto">
              <a:xfrm>
                <a:off x="3632" y="4130"/>
                <a:ext cx="33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07" name="Oval 676"/>
              <p:cNvSpPr>
                <a:spLocks noChangeArrowheads="1"/>
              </p:cNvSpPr>
              <p:nvPr/>
            </p:nvSpPr>
            <p:spPr bwMode="auto">
              <a:xfrm>
                <a:off x="3633" y="4131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08" name="Oval 677"/>
              <p:cNvSpPr>
                <a:spLocks noChangeArrowheads="1"/>
              </p:cNvSpPr>
              <p:nvPr/>
            </p:nvSpPr>
            <p:spPr bwMode="auto">
              <a:xfrm>
                <a:off x="3634" y="4132"/>
                <a:ext cx="29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09" name="Oval 678"/>
              <p:cNvSpPr>
                <a:spLocks noChangeArrowheads="1"/>
              </p:cNvSpPr>
              <p:nvPr/>
            </p:nvSpPr>
            <p:spPr bwMode="auto">
              <a:xfrm>
                <a:off x="3635" y="4133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10" name="Oval 679"/>
              <p:cNvSpPr>
                <a:spLocks noChangeArrowheads="1"/>
              </p:cNvSpPr>
              <p:nvPr/>
            </p:nvSpPr>
            <p:spPr bwMode="auto">
              <a:xfrm>
                <a:off x="3636" y="4134"/>
                <a:ext cx="26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11" name="Oval 680"/>
              <p:cNvSpPr>
                <a:spLocks noChangeArrowheads="1"/>
              </p:cNvSpPr>
              <p:nvPr/>
            </p:nvSpPr>
            <p:spPr bwMode="auto">
              <a:xfrm>
                <a:off x="3638" y="4135"/>
                <a:ext cx="22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12" name="Oval 681"/>
              <p:cNvSpPr>
                <a:spLocks noChangeArrowheads="1"/>
              </p:cNvSpPr>
              <p:nvPr/>
            </p:nvSpPr>
            <p:spPr bwMode="auto">
              <a:xfrm>
                <a:off x="3639" y="4136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13" name="Oval 682"/>
              <p:cNvSpPr>
                <a:spLocks noChangeArrowheads="1"/>
              </p:cNvSpPr>
              <p:nvPr/>
            </p:nvSpPr>
            <p:spPr bwMode="auto">
              <a:xfrm>
                <a:off x="3640" y="4137"/>
                <a:ext cx="18" cy="19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14" name="Oval 683"/>
              <p:cNvSpPr>
                <a:spLocks noChangeArrowheads="1"/>
              </p:cNvSpPr>
              <p:nvPr/>
            </p:nvSpPr>
            <p:spPr bwMode="auto">
              <a:xfrm>
                <a:off x="3641" y="4139"/>
                <a:ext cx="16" cy="15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15" name="Oval 684"/>
              <p:cNvSpPr>
                <a:spLocks noChangeArrowheads="1"/>
              </p:cNvSpPr>
              <p:nvPr/>
            </p:nvSpPr>
            <p:spPr bwMode="auto">
              <a:xfrm>
                <a:off x="3642" y="4139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16" name="Oval 685"/>
              <p:cNvSpPr>
                <a:spLocks noChangeArrowheads="1"/>
              </p:cNvSpPr>
              <p:nvPr/>
            </p:nvSpPr>
            <p:spPr bwMode="auto">
              <a:xfrm>
                <a:off x="3643" y="4140"/>
                <a:ext cx="12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17" name="Oval 686"/>
              <p:cNvSpPr>
                <a:spLocks noChangeArrowheads="1"/>
              </p:cNvSpPr>
              <p:nvPr/>
            </p:nvSpPr>
            <p:spPr bwMode="auto">
              <a:xfrm>
                <a:off x="3644" y="4142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18" name="Oval 687"/>
              <p:cNvSpPr>
                <a:spLocks noChangeArrowheads="1"/>
              </p:cNvSpPr>
              <p:nvPr/>
            </p:nvSpPr>
            <p:spPr bwMode="auto">
              <a:xfrm>
                <a:off x="3645" y="4142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19" name="Oval 688"/>
              <p:cNvSpPr>
                <a:spLocks noChangeArrowheads="1"/>
              </p:cNvSpPr>
              <p:nvPr/>
            </p:nvSpPr>
            <p:spPr bwMode="auto">
              <a:xfrm>
                <a:off x="3646" y="4144"/>
                <a:ext cx="6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20" name="Oval 689"/>
              <p:cNvSpPr>
                <a:spLocks noChangeArrowheads="1"/>
              </p:cNvSpPr>
              <p:nvPr/>
            </p:nvSpPr>
            <p:spPr bwMode="auto">
              <a:xfrm>
                <a:off x="3648" y="4145"/>
                <a:ext cx="2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921" name="Oval 690"/>
              <p:cNvSpPr>
                <a:spLocks noChangeArrowheads="1"/>
              </p:cNvSpPr>
              <p:nvPr/>
            </p:nvSpPr>
            <p:spPr bwMode="auto">
              <a:xfrm>
                <a:off x="3648" y="4145"/>
                <a:ext cx="2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80" name="Group 691"/>
            <p:cNvGrpSpPr>
              <a:grpSpLocks/>
            </p:cNvGrpSpPr>
            <p:nvPr/>
          </p:nvGrpSpPr>
          <p:grpSpPr bwMode="auto">
            <a:xfrm>
              <a:off x="3925" y="4121"/>
              <a:ext cx="53" cy="52"/>
              <a:chOff x="3925" y="4121"/>
              <a:chExt cx="53" cy="52"/>
            </a:xfrm>
          </p:grpSpPr>
          <p:sp>
            <p:nvSpPr>
              <p:cNvPr id="872" name="Oval 692"/>
              <p:cNvSpPr>
                <a:spLocks noChangeArrowheads="1"/>
              </p:cNvSpPr>
              <p:nvPr/>
            </p:nvSpPr>
            <p:spPr bwMode="auto">
              <a:xfrm>
                <a:off x="3925" y="4121"/>
                <a:ext cx="53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73" name="Oval 693"/>
              <p:cNvSpPr>
                <a:spLocks noChangeArrowheads="1"/>
              </p:cNvSpPr>
              <p:nvPr/>
            </p:nvSpPr>
            <p:spPr bwMode="auto">
              <a:xfrm>
                <a:off x="3925" y="4121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74" name="Oval 694"/>
              <p:cNvSpPr>
                <a:spLocks noChangeArrowheads="1"/>
              </p:cNvSpPr>
              <p:nvPr/>
            </p:nvSpPr>
            <p:spPr bwMode="auto">
              <a:xfrm>
                <a:off x="3926" y="4122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75" name="Oval 695"/>
              <p:cNvSpPr>
                <a:spLocks noChangeArrowheads="1"/>
              </p:cNvSpPr>
              <p:nvPr/>
            </p:nvSpPr>
            <p:spPr bwMode="auto">
              <a:xfrm>
                <a:off x="3928" y="4123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76" name="Oval 696"/>
              <p:cNvSpPr>
                <a:spLocks noChangeArrowheads="1"/>
              </p:cNvSpPr>
              <p:nvPr/>
            </p:nvSpPr>
            <p:spPr bwMode="auto">
              <a:xfrm>
                <a:off x="3928" y="4124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77" name="Oval 697"/>
              <p:cNvSpPr>
                <a:spLocks noChangeArrowheads="1"/>
              </p:cNvSpPr>
              <p:nvPr/>
            </p:nvSpPr>
            <p:spPr bwMode="auto">
              <a:xfrm>
                <a:off x="3930" y="4125"/>
                <a:ext cx="42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78" name="Oval 698"/>
              <p:cNvSpPr>
                <a:spLocks noChangeArrowheads="1"/>
              </p:cNvSpPr>
              <p:nvPr/>
            </p:nvSpPr>
            <p:spPr bwMode="auto">
              <a:xfrm>
                <a:off x="3931" y="4127"/>
                <a:ext cx="40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79" name="Oval 699"/>
              <p:cNvSpPr>
                <a:spLocks noChangeArrowheads="1"/>
              </p:cNvSpPr>
              <p:nvPr/>
            </p:nvSpPr>
            <p:spPr bwMode="auto">
              <a:xfrm>
                <a:off x="3932" y="4127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80" name="Oval 700"/>
              <p:cNvSpPr>
                <a:spLocks noChangeArrowheads="1"/>
              </p:cNvSpPr>
              <p:nvPr/>
            </p:nvSpPr>
            <p:spPr bwMode="auto">
              <a:xfrm>
                <a:off x="3933" y="4128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81" name="Oval 701"/>
              <p:cNvSpPr>
                <a:spLocks noChangeArrowheads="1"/>
              </p:cNvSpPr>
              <p:nvPr/>
            </p:nvSpPr>
            <p:spPr bwMode="auto">
              <a:xfrm>
                <a:off x="3934" y="4130"/>
                <a:ext cx="33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82" name="Oval 702"/>
              <p:cNvSpPr>
                <a:spLocks noChangeArrowheads="1"/>
              </p:cNvSpPr>
              <p:nvPr/>
            </p:nvSpPr>
            <p:spPr bwMode="auto">
              <a:xfrm>
                <a:off x="3935" y="4131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83" name="Oval 703"/>
              <p:cNvSpPr>
                <a:spLocks noChangeArrowheads="1"/>
              </p:cNvSpPr>
              <p:nvPr/>
            </p:nvSpPr>
            <p:spPr bwMode="auto">
              <a:xfrm>
                <a:off x="3937" y="4132"/>
                <a:ext cx="28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84" name="Oval 704"/>
              <p:cNvSpPr>
                <a:spLocks noChangeArrowheads="1"/>
              </p:cNvSpPr>
              <p:nvPr/>
            </p:nvSpPr>
            <p:spPr bwMode="auto">
              <a:xfrm>
                <a:off x="3937" y="4133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85" name="Oval 705"/>
              <p:cNvSpPr>
                <a:spLocks noChangeArrowheads="1"/>
              </p:cNvSpPr>
              <p:nvPr/>
            </p:nvSpPr>
            <p:spPr bwMode="auto">
              <a:xfrm>
                <a:off x="3938" y="4134"/>
                <a:ext cx="26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86" name="Oval 706"/>
              <p:cNvSpPr>
                <a:spLocks noChangeArrowheads="1"/>
              </p:cNvSpPr>
              <p:nvPr/>
            </p:nvSpPr>
            <p:spPr bwMode="auto">
              <a:xfrm>
                <a:off x="3940" y="4135"/>
                <a:ext cx="22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87" name="Oval 707"/>
              <p:cNvSpPr>
                <a:spLocks noChangeArrowheads="1"/>
              </p:cNvSpPr>
              <p:nvPr/>
            </p:nvSpPr>
            <p:spPr bwMode="auto">
              <a:xfrm>
                <a:off x="3941" y="4136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88" name="Oval 708"/>
              <p:cNvSpPr>
                <a:spLocks noChangeArrowheads="1"/>
              </p:cNvSpPr>
              <p:nvPr/>
            </p:nvSpPr>
            <p:spPr bwMode="auto">
              <a:xfrm>
                <a:off x="3942" y="4137"/>
                <a:ext cx="19" cy="19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89" name="Oval 709"/>
              <p:cNvSpPr>
                <a:spLocks noChangeArrowheads="1"/>
              </p:cNvSpPr>
              <p:nvPr/>
            </p:nvSpPr>
            <p:spPr bwMode="auto">
              <a:xfrm>
                <a:off x="3943" y="4139"/>
                <a:ext cx="16" cy="15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90" name="Oval 710"/>
              <p:cNvSpPr>
                <a:spLocks noChangeArrowheads="1"/>
              </p:cNvSpPr>
              <p:nvPr/>
            </p:nvSpPr>
            <p:spPr bwMode="auto">
              <a:xfrm>
                <a:off x="3944" y="4139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91" name="Oval 711"/>
              <p:cNvSpPr>
                <a:spLocks noChangeArrowheads="1"/>
              </p:cNvSpPr>
              <p:nvPr/>
            </p:nvSpPr>
            <p:spPr bwMode="auto">
              <a:xfrm>
                <a:off x="3945" y="4140"/>
                <a:ext cx="12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92" name="Oval 712"/>
              <p:cNvSpPr>
                <a:spLocks noChangeArrowheads="1"/>
              </p:cNvSpPr>
              <p:nvPr/>
            </p:nvSpPr>
            <p:spPr bwMode="auto">
              <a:xfrm>
                <a:off x="3946" y="4142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93" name="Oval 713"/>
              <p:cNvSpPr>
                <a:spLocks noChangeArrowheads="1"/>
              </p:cNvSpPr>
              <p:nvPr/>
            </p:nvSpPr>
            <p:spPr bwMode="auto">
              <a:xfrm>
                <a:off x="3947" y="4142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94" name="Oval 714"/>
              <p:cNvSpPr>
                <a:spLocks noChangeArrowheads="1"/>
              </p:cNvSpPr>
              <p:nvPr/>
            </p:nvSpPr>
            <p:spPr bwMode="auto">
              <a:xfrm>
                <a:off x="3949" y="4144"/>
                <a:ext cx="5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95" name="Oval 715"/>
              <p:cNvSpPr>
                <a:spLocks noChangeArrowheads="1"/>
              </p:cNvSpPr>
              <p:nvPr/>
            </p:nvSpPr>
            <p:spPr bwMode="auto">
              <a:xfrm>
                <a:off x="3950" y="4145"/>
                <a:ext cx="2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96" name="Oval 716"/>
              <p:cNvSpPr>
                <a:spLocks noChangeArrowheads="1"/>
              </p:cNvSpPr>
              <p:nvPr/>
            </p:nvSpPr>
            <p:spPr bwMode="auto">
              <a:xfrm>
                <a:off x="3950" y="4145"/>
                <a:ext cx="2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81" name="Group 717"/>
            <p:cNvGrpSpPr>
              <a:grpSpLocks/>
            </p:cNvGrpSpPr>
            <p:nvPr/>
          </p:nvGrpSpPr>
          <p:grpSpPr bwMode="auto">
            <a:xfrm>
              <a:off x="4979" y="3622"/>
              <a:ext cx="52" cy="51"/>
              <a:chOff x="4979" y="3622"/>
              <a:chExt cx="52" cy="51"/>
            </a:xfrm>
          </p:grpSpPr>
          <p:sp>
            <p:nvSpPr>
              <p:cNvPr id="847" name="Oval 718"/>
              <p:cNvSpPr>
                <a:spLocks noChangeArrowheads="1"/>
              </p:cNvSpPr>
              <p:nvPr/>
            </p:nvSpPr>
            <p:spPr bwMode="auto">
              <a:xfrm>
                <a:off x="4979" y="3622"/>
                <a:ext cx="52" cy="51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48" name="Oval 719"/>
              <p:cNvSpPr>
                <a:spLocks noChangeArrowheads="1"/>
              </p:cNvSpPr>
              <p:nvPr/>
            </p:nvSpPr>
            <p:spPr bwMode="auto">
              <a:xfrm>
                <a:off x="4979" y="3622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49" name="Oval 720"/>
              <p:cNvSpPr>
                <a:spLocks noChangeArrowheads="1"/>
              </p:cNvSpPr>
              <p:nvPr/>
            </p:nvSpPr>
            <p:spPr bwMode="auto">
              <a:xfrm>
                <a:off x="4980" y="3623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50" name="Oval 721"/>
              <p:cNvSpPr>
                <a:spLocks noChangeArrowheads="1"/>
              </p:cNvSpPr>
              <p:nvPr/>
            </p:nvSpPr>
            <p:spPr bwMode="auto">
              <a:xfrm>
                <a:off x="4981" y="3624"/>
                <a:ext cx="47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51" name="Oval 722"/>
              <p:cNvSpPr>
                <a:spLocks noChangeArrowheads="1"/>
              </p:cNvSpPr>
              <p:nvPr/>
            </p:nvSpPr>
            <p:spPr bwMode="auto">
              <a:xfrm>
                <a:off x="4982" y="3625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52" name="Oval 723"/>
              <p:cNvSpPr>
                <a:spLocks noChangeArrowheads="1"/>
              </p:cNvSpPr>
              <p:nvPr/>
            </p:nvSpPr>
            <p:spPr bwMode="auto">
              <a:xfrm>
                <a:off x="4983" y="3626"/>
                <a:ext cx="43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53" name="Oval 724"/>
              <p:cNvSpPr>
                <a:spLocks noChangeArrowheads="1"/>
              </p:cNvSpPr>
              <p:nvPr/>
            </p:nvSpPr>
            <p:spPr bwMode="auto">
              <a:xfrm>
                <a:off x="4985" y="3627"/>
                <a:ext cx="39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54" name="Oval 725"/>
              <p:cNvSpPr>
                <a:spLocks noChangeArrowheads="1"/>
              </p:cNvSpPr>
              <p:nvPr/>
            </p:nvSpPr>
            <p:spPr bwMode="auto">
              <a:xfrm>
                <a:off x="4986" y="3628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55" name="Oval 726"/>
              <p:cNvSpPr>
                <a:spLocks noChangeArrowheads="1"/>
              </p:cNvSpPr>
              <p:nvPr/>
            </p:nvSpPr>
            <p:spPr bwMode="auto">
              <a:xfrm>
                <a:off x="4987" y="3629"/>
                <a:ext cx="35" cy="35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56" name="Oval 727"/>
              <p:cNvSpPr>
                <a:spLocks noChangeArrowheads="1"/>
              </p:cNvSpPr>
              <p:nvPr/>
            </p:nvSpPr>
            <p:spPr bwMode="auto">
              <a:xfrm>
                <a:off x="4988" y="3630"/>
                <a:ext cx="33" cy="33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57" name="Oval 728"/>
              <p:cNvSpPr>
                <a:spLocks noChangeArrowheads="1"/>
              </p:cNvSpPr>
              <p:nvPr/>
            </p:nvSpPr>
            <p:spPr bwMode="auto">
              <a:xfrm>
                <a:off x="4989" y="3632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58" name="Oval 729"/>
              <p:cNvSpPr>
                <a:spLocks noChangeArrowheads="1"/>
              </p:cNvSpPr>
              <p:nvPr/>
            </p:nvSpPr>
            <p:spPr bwMode="auto">
              <a:xfrm>
                <a:off x="4990" y="3632"/>
                <a:ext cx="29" cy="29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59" name="Oval 730"/>
              <p:cNvSpPr>
                <a:spLocks noChangeArrowheads="1"/>
              </p:cNvSpPr>
              <p:nvPr/>
            </p:nvSpPr>
            <p:spPr bwMode="auto">
              <a:xfrm>
                <a:off x="4991" y="3634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60" name="Oval 731"/>
              <p:cNvSpPr>
                <a:spLocks noChangeArrowheads="1"/>
              </p:cNvSpPr>
              <p:nvPr/>
            </p:nvSpPr>
            <p:spPr bwMode="auto">
              <a:xfrm>
                <a:off x="4992" y="3635"/>
                <a:ext cx="25" cy="24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61" name="Oval 732"/>
              <p:cNvSpPr>
                <a:spLocks noChangeArrowheads="1"/>
              </p:cNvSpPr>
              <p:nvPr/>
            </p:nvSpPr>
            <p:spPr bwMode="auto">
              <a:xfrm>
                <a:off x="4993" y="3635"/>
                <a:ext cx="23" cy="23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62" name="Oval 733"/>
              <p:cNvSpPr>
                <a:spLocks noChangeArrowheads="1"/>
              </p:cNvSpPr>
              <p:nvPr/>
            </p:nvSpPr>
            <p:spPr bwMode="auto">
              <a:xfrm>
                <a:off x="4995" y="3637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63" name="Oval 734"/>
              <p:cNvSpPr>
                <a:spLocks noChangeArrowheads="1"/>
              </p:cNvSpPr>
              <p:nvPr/>
            </p:nvSpPr>
            <p:spPr bwMode="auto">
              <a:xfrm>
                <a:off x="4995" y="3638"/>
                <a:ext cx="19" cy="18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64" name="Oval 735"/>
              <p:cNvSpPr>
                <a:spLocks noChangeArrowheads="1"/>
              </p:cNvSpPr>
              <p:nvPr/>
            </p:nvSpPr>
            <p:spPr bwMode="auto">
              <a:xfrm>
                <a:off x="4997" y="3639"/>
                <a:ext cx="16" cy="16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65" name="Oval 736"/>
              <p:cNvSpPr>
                <a:spLocks noChangeArrowheads="1"/>
              </p:cNvSpPr>
              <p:nvPr/>
            </p:nvSpPr>
            <p:spPr bwMode="auto">
              <a:xfrm>
                <a:off x="4998" y="3640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66" name="Oval 737"/>
              <p:cNvSpPr>
                <a:spLocks noChangeArrowheads="1"/>
              </p:cNvSpPr>
              <p:nvPr/>
            </p:nvSpPr>
            <p:spPr bwMode="auto">
              <a:xfrm>
                <a:off x="4999" y="3641"/>
                <a:ext cx="11" cy="11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67" name="Oval 738"/>
              <p:cNvSpPr>
                <a:spLocks noChangeArrowheads="1"/>
              </p:cNvSpPr>
              <p:nvPr/>
            </p:nvSpPr>
            <p:spPr bwMode="auto">
              <a:xfrm>
                <a:off x="5000" y="3642"/>
                <a:ext cx="10" cy="10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68" name="Oval 739"/>
              <p:cNvSpPr>
                <a:spLocks noChangeArrowheads="1"/>
              </p:cNvSpPr>
              <p:nvPr/>
            </p:nvSpPr>
            <p:spPr bwMode="auto">
              <a:xfrm>
                <a:off x="5001" y="3643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69" name="Oval 740"/>
              <p:cNvSpPr>
                <a:spLocks noChangeArrowheads="1"/>
              </p:cNvSpPr>
              <p:nvPr/>
            </p:nvSpPr>
            <p:spPr bwMode="auto">
              <a:xfrm>
                <a:off x="5002" y="3644"/>
                <a:ext cx="5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70" name="Oval 741"/>
              <p:cNvSpPr>
                <a:spLocks noChangeArrowheads="1"/>
              </p:cNvSpPr>
              <p:nvPr/>
            </p:nvSpPr>
            <p:spPr bwMode="auto">
              <a:xfrm>
                <a:off x="5004" y="3646"/>
                <a:ext cx="2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71" name="Oval 742"/>
              <p:cNvSpPr>
                <a:spLocks noChangeArrowheads="1"/>
              </p:cNvSpPr>
              <p:nvPr/>
            </p:nvSpPr>
            <p:spPr bwMode="auto">
              <a:xfrm>
                <a:off x="5004" y="3646"/>
                <a:ext cx="1" cy="1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82" name="Group 743"/>
            <p:cNvGrpSpPr>
              <a:grpSpLocks/>
            </p:cNvGrpSpPr>
            <p:nvPr/>
          </p:nvGrpSpPr>
          <p:grpSpPr bwMode="auto">
            <a:xfrm>
              <a:off x="2945" y="3163"/>
              <a:ext cx="52" cy="51"/>
              <a:chOff x="2945" y="3163"/>
              <a:chExt cx="52" cy="51"/>
            </a:xfrm>
          </p:grpSpPr>
          <p:sp>
            <p:nvSpPr>
              <p:cNvPr id="822" name="Oval 744"/>
              <p:cNvSpPr>
                <a:spLocks noChangeArrowheads="1"/>
              </p:cNvSpPr>
              <p:nvPr/>
            </p:nvSpPr>
            <p:spPr bwMode="auto">
              <a:xfrm>
                <a:off x="2945" y="3163"/>
                <a:ext cx="52" cy="51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23" name="Oval 745"/>
              <p:cNvSpPr>
                <a:spLocks noChangeArrowheads="1"/>
              </p:cNvSpPr>
              <p:nvPr/>
            </p:nvSpPr>
            <p:spPr bwMode="auto">
              <a:xfrm>
                <a:off x="2945" y="3163"/>
                <a:ext cx="51" cy="50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24" name="Oval 746"/>
              <p:cNvSpPr>
                <a:spLocks noChangeArrowheads="1"/>
              </p:cNvSpPr>
              <p:nvPr/>
            </p:nvSpPr>
            <p:spPr bwMode="auto">
              <a:xfrm>
                <a:off x="2946" y="3164"/>
                <a:ext cx="48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25" name="Oval 747"/>
              <p:cNvSpPr>
                <a:spLocks noChangeArrowheads="1"/>
              </p:cNvSpPr>
              <p:nvPr/>
            </p:nvSpPr>
            <p:spPr bwMode="auto">
              <a:xfrm>
                <a:off x="2947" y="3165"/>
                <a:ext cx="46" cy="46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26" name="Oval 748"/>
              <p:cNvSpPr>
                <a:spLocks noChangeArrowheads="1"/>
              </p:cNvSpPr>
              <p:nvPr/>
            </p:nvSpPr>
            <p:spPr bwMode="auto">
              <a:xfrm>
                <a:off x="2948" y="3166"/>
                <a:ext cx="45" cy="44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27" name="Oval 749"/>
              <p:cNvSpPr>
                <a:spLocks noChangeArrowheads="1"/>
              </p:cNvSpPr>
              <p:nvPr/>
            </p:nvSpPr>
            <p:spPr bwMode="auto">
              <a:xfrm>
                <a:off x="2949" y="3167"/>
                <a:ext cx="42" cy="42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28" name="Oval 750"/>
              <p:cNvSpPr>
                <a:spLocks noChangeArrowheads="1"/>
              </p:cNvSpPr>
              <p:nvPr/>
            </p:nvSpPr>
            <p:spPr bwMode="auto">
              <a:xfrm>
                <a:off x="2950" y="3168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29" name="Oval 751"/>
              <p:cNvSpPr>
                <a:spLocks noChangeArrowheads="1"/>
              </p:cNvSpPr>
              <p:nvPr/>
            </p:nvSpPr>
            <p:spPr bwMode="auto">
              <a:xfrm>
                <a:off x="2952" y="3169"/>
                <a:ext cx="37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30" name="Oval 752"/>
              <p:cNvSpPr>
                <a:spLocks noChangeArrowheads="1"/>
              </p:cNvSpPr>
              <p:nvPr/>
            </p:nvSpPr>
            <p:spPr bwMode="auto">
              <a:xfrm>
                <a:off x="2952" y="3170"/>
                <a:ext cx="36" cy="36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31" name="Oval 753"/>
              <p:cNvSpPr>
                <a:spLocks noChangeArrowheads="1"/>
              </p:cNvSpPr>
              <p:nvPr/>
            </p:nvSpPr>
            <p:spPr bwMode="auto">
              <a:xfrm>
                <a:off x="2953" y="3172"/>
                <a:ext cx="34" cy="32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32" name="Oval 754"/>
              <p:cNvSpPr>
                <a:spLocks noChangeArrowheads="1"/>
              </p:cNvSpPr>
              <p:nvPr/>
            </p:nvSpPr>
            <p:spPr bwMode="auto">
              <a:xfrm>
                <a:off x="2955" y="3173"/>
                <a:ext cx="31" cy="30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33" name="Oval 755"/>
              <p:cNvSpPr>
                <a:spLocks noChangeArrowheads="1"/>
              </p:cNvSpPr>
              <p:nvPr/>
            </p:nvSpPr>
            <p:spPr bwMode="auto">
              <a:xfrm>
                <a:off x="2956" y="3173"/>
                <a:ext cx="28" cy="29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34" name="Oval 756"/>
              <p:cNvSpPr>
                <a:spLocks noChangeArrowheads="1"/>
              </p:cNvSpPr>
              <p:nvPr/>
            </p:nvSpPr>
            <p:spPr bwMode="auto">
              <a:xfrm>
                <a:off x="2957" y="3175"/>
                <a:ext cx="27" cy="26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35" name="Oval 757"/>
              <p:cNvSpPr>
                <a:spLocks noChangeArrowheads="1"/>
              </p:cNvSpPr>
              <p:nvPr/>
            </p:nvSpPr>
            <p:spPr bwMode="auto">
              <a:xfrm>
                <a:off x="2958" y="3176"/>
                <a:ext cx="25" cy="25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36" name="Oval 758"/>
              <p:cNvSpPr>
                <a:spLocks noChangeArrowheads="1"/>
              </p:cNvSpPr>
              <p:nvPr/>
            </p:nvSpPr>
            <p:spPr bwMode="auto">
              <a:xfrm>
                <a:off x="2959" y="3177"/>
                <a:ext cx="23" cy="22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37" name="Oval 759"/>
              <p:cNvSpPr>
                <a:spLocks noChangeArrowheads="1"/>
              </p:cNvSpPr>
              <p:nvPr/>
            </p:nvSpPr>
            <p:spPr bwMode="auto">
              <a:xfrm>
                <a:off x="2960" y="3178"/>
                <a:ext cx="21" cy="20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38" name="Oval 760"/>
              <p:cNvSpPr>
                <a:spLocks noChangeArrowheads="1"/>
              </p:cNvSpPr>
              <p:nvPr/>
            </p:nvSpPr>
            <p:spPr bwMode="auto">
              <a:xfrm>
                <a:off x="2961" y="3179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39" name="Oval 761"/>
              <p:cNvSpPr>
                <a:spLocks noChangeArrowheads="1"/>
              </p:cNvSpPr>
              <p:nvPr/>
            </p:nvSpPr>
            <p:spPr bwMode="auto">
              <a:xfrm>
                <a:off x="2962" y="3180"/>
                <a:ext cx="17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40" name="Oval 762"/>
              <p:cNvSpPr>
                <a:spLocks noChangeArrowheads="1"/>
              </p:cNvSpPr>
              <p:nvPr/>
            </p:nvSpPr>
            <p:spPr bwMode="auto">
              <a:xfrm>
                <a:off x="2963" y="3181"/>
                <a:ext cx="14" cy="14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41" name="Oval 763"/>
              <p:cNvSpPr>
                <a:spLocks noChangeArrowheads="1"/>
              </p:cNvSpPr>
              <p:nvPr/>
            </p:nvSpPr>
            <p:spPr bwMode="auto">
              <a:xfrm>
                <a:off x="2965" y="3182"/>
                <a:ext cx="11" cy="12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42" name="Oval 764"/>
              <p:cNvSpPr>
                <a:spLocks noChangeArrowheads="1"/>
              </p:cNvSpPr>
              <p:nvPr/>
            </p:nvSpPr>
            <p:spPr bwMode="auto">
              <a:xfrm>
                <a:off x="2965" y="3183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43" name="Oval 765"/>
              <p:cNvSpPr>
                <a:spLocks noChangeArrowheads="1"/>
              </p:cNvSpPr>
              <p:nvPr/>
            </p:nvSpPr>
            <p:spPr bwMode="auto">
              <a:xfrm>
                <a:off x="2967" y="3184"/>
                <a:ext cx="7" cy="8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44" name="Oval 766"/>
              <p:cNvSpPr>
                <a:spLocks noChangeArrowheads="1"/>
              </p:cNvSpPr>
              <p:nvPr/>
            </p:nvSpPr>
            <p:spPr bwMode="auto">
              <a:xfrm>
                <a:off x="2968" y="3185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45" name="Oval 767"/>
              <p:cNvSpPr>
                <a:spLocks noChangeArrowheads="1"/>
              </p:cNvSpPr>
              <p:nvPr/>
            </p:nvSpPr>
            <p:spPr bwMode="auto">
              <a:xfrm>
                <a:off x="2969" y="3187"/>
                <a:ext cx="3" cy="2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46" name="Oval 768"/>
              <p:cNvSpPr>
                <a:spLocks noChangeArrowheads="1"/>
              </p:cNvSpPr>
              <p:nvPr/>
            </p:nvSpPr>
            <p:spPr bwMode="auto">
              <a:xfrm>
                <a:off x="2970" y="3187"/>
                <a:ext cx="1" cy="2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83" name="Group 769"/>
            <p:cNvGrpSpPr>
              <a:grpSpLocks/>
            </p:cNvGrpSpPr>
            <p:nvPr/>
          </p:nvGrpSpPr>
          <p:grpSpPr bwMode="auto">
            <a:xfrm>
              <a:off x="4777" y="3726"/>
              <a:ext cx="321" cy="65"/>
              <a:chOff x="4777" y="3726"/>
              <a:chExt cx="321" cy="65"/>
            </a:xfrm>
          </p:grpSpPr>
          <p:sp>
            <p:nvSpPr>
              <p:cNvPr id="820" name="Line 770"/>
              <p:cNvSpPr>
                <a:spLocks noChangeShapeType="1"/>
              </p:cNvSpPr>
              <p:nvPr/>
            </p:nvSpPr>
            <p:spPr bwMode="auto">
              <a:xfrm>
                <a:off x="4777" y="3726"/>
                <a:ext cx="284" cy="3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21" name="Freeform 771"/>
              <p:cNvSpPr>
                <a:spLocks/>
              </p:cNvSpPr>
              <p:nvPr/>
            </p:nvSpPr>
            <p:spPr bwMode="auto">
              <a:xfrm>
                <a:off x="5038" y="3734"/>
                <a:ext cx="60" cy="57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121" y="73"/>
                  </a:cxn>
                  <a:cxn ang="0">
                    <a:pos x="18" y="0"/>
                  </a:cxn>
                  <a:cxn ang="0">
                    <a:pos x="44" y="62"/>
                  </a:cxn>
                  <a:cxn ang="0">
                    <a:pos x="0" y="113"/>
                  </a:cxn>
                </a:cxnLst>
                <a:rect l="0" t="0" r="r" b="b"/>
                <a:pathLst>
                  <a:path w="121" h="113">
                    <a:moveTo>
                      <a:pt x="0" y="113"/>
                    </a:moveTo>
                    <a:lnTo>
                      <a:pt x="121" y="73"/>
                    </a:lnTo>
                    <a:lnTo>
                      <a:pt x="18" y="0"/>
                    </a:lnTo>
                    <a:lnTo>
                      <a:pt x="44" y="62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84" name="Group 772"/>
            <p:cNvGrpSpPr>
              <a:grpSpLocks/>
            </p:cNvGrpSpPr>
            <p:nvPr/>
          </p:nvGrpSpPr>
          <p:grpSpPr bwMode="auto">
            <a:xfrm>
              <a:off x="3001" y="3137"/>
              <a:ext cx="158" cy="70"/>
              <a:chOff x="3001" y="3137"/>
              <a:chExt cx="158" cy="70"/>
            </a:xfrm>
          </p:grpSpPr>
          <p:sp>
            <p:nvSpPr>
              <p:cNvPr id="818" name="Line 773"/>
              <p:cNvSpPr>
                <a:spLocks noChangeShapeType="1"/>
              </p:cNvSpPr>
              <p:nvPr/>
            </p:nvSpPr>
            <p:spPr bwMode="auto">
              <a:xfrm>
                <a:off x="3001" y="3137"/>
                <a:ext cx="123" cy="5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19" name="Freeform 774"/>
              <p:cNvSpPr>
                <a:spLocks/>
              </p:cNvSpPr>
              <p:nvPr/>
            </p:nvSpPr>
            <p:spPr bwMode="auto">
              <a:xfrm>
                <a:off x="3095" y="3154"/>
                <a:ext cx="64" cy="53"/>
              </a:xfrm>
              <a:custGeom>
                <a:avLst/>
                <a:gdLst/>
                <a:ahLst/>
                <a:cxnLst>
                  <a:cxn ang="0">
                    <a:pos x="0" y="105"/>
                  </a:cxn>
                  <a:cxn ang="0">
                    <a:pos x="127" y="96"/>
                  </a:cxn>
                  <a:cxn ang="0">
                    <a:pos x="45" y="0"/>
                  </a:cxn>
                  <a:cxn ang="0">
                    <a:pos x="55" y="66"/>
                  </a:cxn>
                  <a:cxn ang="0">
                    <a:pos x="0" y="105"/>
                  </a:cxn>
                </a:cxnLst>
                <a:rect l="0" t="0" r="r" b="b"/>
                <a:pathLst>
                  <a:path w="127" h="105">
                    <a:moveTo>
                      <a:pt x="0" y="105"/>
                    </a:moveTo>
                    <a:lnTo>
                      <a:pt x="127" y="96"/>
                    </a:lnTo>
                    <a:lnTo>
                      <a:pt x="45" y="0"/>
                    </a:lnTo>
                    <a:lnTo>
                      <a:pt x="55" y="66"/>
                    </a:lnTo>
                    <a:lnTo>
                      <a:pt x="0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785" name="Group 775"/>
            <p:cNvGrpSpPr>
              <a:grpSpLocks/>
            </p:cNvGrpSpPr>
            <p:nvPr/>
          </p:nvGrpSpPr>
          <p:grpSpPr bwMode="auto">
            <a:xfrm>
              <a:off x="2490" y="3666"/>
              <a:ext cx="254" cy="68"/>
              <a:chOff x="2490" y="3666"/>
              <a:chExt cx="254" cy="68"/>
            </a:xfrm>
          </p:grpSpPr>
          <p:sp>
            <p:nvSpPr>
              <p:cNvPr id="816" name="Line 776"/>
              <p:cNvSpPr>
                <a:spLocks noChangeShapeType="1"/>
              </p:cNvSpPr>
              <p:nvPr/>
            </p:nvSpPr>
            <p:spPr bwMode="auto">
              <a:xfrm flipV="1">
                <a:off x="2490" y="3690"/>
                <a:ext cx="217" cy="4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817" name="Freeform 777"/>
              <p:cNvSpPr>
                <a:spLocks/>
              </p:cNvSpPr>
              <p:nvPr/>
            </p:nvSpPr>
            <p:spPr bwMode="auto">
              <a:xfrm>
                <a:off x="2683" y="3666"/>
                <a:ext cx="61" cy="56"/>
              </a:xfrm>
              <a:custGeom>
                <a:avLst/>
                <a:gdLst/>
                <a:ahLst/>
                <a:cxnLst>
                  <a:cxn ang="0">
                    <a:pos x="24" y="113"/>
                  </a:cxn>
                  <a:cxn ang="0">
                    <a:pos x="122" y="32"/>
                  </a:cxn>
                  <a:cxn ang="0">
                    <a:pos x="0" y="0"/>
                  </a:cxn>
                  <a:cxn ang="0">
                    <a:pos x="45" y="48"/>
                  </a:cxn>
                  <a:cxn ang="0">
                    <a:pos x="24" y="113"/>
                  </a:cxn>
                </a:cxnLst>
                <a:rect l="0" t="0" r="r" b="b"/>
                <a:pathLst>
                  <a:path w="122" h="113">
                    <a:moveTo>
                      <a:pt x="24" y="113"/>
                    </a:moveTo>
                    <a:lnTo>
                      <a:pt x="122" y="32"/>
                    </a:lnTo>
                    <a:lnTo>
                      <a:pt x="0" y="0"/>
                    </a:lnTo>
                    <a:lnTo>
                      <a:pt x="45" y="48"/>
                    </a:lnTo>
                    <a:lnTo>
                      <a:pt x="24" y="1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sp>
          <p:nvSpPr>
            <p:cNvPr id="786" name="Rectangle 778"/>
            <p:cNvSpPr>
              <a:spLocks noChangeArrowheads="1"/>
            </p:cNvSpPr>
            <p:nvPr/>
          </p:nvSpPr>
          <p:spPr bwMode="auto">
            <a:xfrm>
              <a:off x="2675" y="2909"/>
              <a:ext cx="347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87" name="Rectangle 779"/>
            <p:cNvSpPr>
              <a:spLocks noChangeArrowheads="1"/>
            </p:cNvSpPr>
            <p:nvPr/>
          </p:nvSpPr>
          <p:spPr bwMode="auto">
            <a:xfrm>
              <a:off x="2712" y="2912"/>
              <a:ext cx="103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+mn-lt"/>
                </a:rPr>
                <a:t>P</a:t>
              </a:r>
              <a:endParaRPr lang="en-US">
                <a:latin typeface="+mn-lt"/>
              </a:endParaRPr>
            </a:p>
          </p:txBody>
        </p:sp>
        <p:sp>
          <p:nvSpPr>
            <p:cNvPr id="788" name="Rectangle 780"/>
            <p:cNvSpPr>
              <a:spLocks noChangeArrowheads="1"/>
            </p:cNvSpPr>
            <p:nvPr/>
          </p:nvSpPr>
          <p:spPr bwMode="auto">
            <a:xfrm>
              <a:off x="2764" y="2977"/>
              <a:ext cx="78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lang="en-US">
                <a:latin typeface="+mn-lt"/>
              </a:endParaRPr>
            </a:p>
          </p:txBody>
        </p:sp>
        <p:sp>
          <p:nvSpPr>
            <p:cNvPr id="789" name="Rectangle 781"/>
            <p:cNvSpPr>
              <a:spLocks noChangeArrowheads="1"/>
            </p:cNvSpPr>
            <p:nvPr/>
          </p:nvSpPr>
          <p:spPr bwMode="auto">
            <a:xfrm>
              <a:off x="2804" y="2912"/>
              <a:ext cx="13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+mn-lt"/>
                </a:rPr>
                <a:t> , </a:t>
              </a:r>
              <a:endParaRPr lang="en-US">
                <a:latin typeface="+mn-lt"/>
              </a:endParaRPr>
            </a:p>
          </p:txBody>
        </p:sp>
        <p:sp>
          <p:nvSpPr>
            <p:cNvPr id="790" name="Rectangle 782"/>
            <p:cNvSpPr>
              <a:spLocks noChangeArrowheads="1"/>
            </p:cNvSpPr>
            <p:nvPr/>
          </p:nvSpPr>
          <p:spPr bwMode="auto">
            <a:xfrm>
              <a:off x="2892" y="2922"/>
              <a:ext cx="117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+mn-lt"/>
                </a:rPr>
                <a:t>n</a:t>
              </a:r>
              <a:endParaRPr lang="en-US">
                <a:latin typeface="+mn-lt"/>
              </a:endParaRPr>
            </a:p>
          </p:txBody>
        </p:sp>
        <p:sp>
          <p:nvSpPr>
            <p:cNvPr id="791" name="Rectangle 783"/>
            <p:cNvSpPr>
              <a:spLocks noChangeArrowheads="1"/>
            </p:cNvSpPr>
            <p:nvPr/>
          </p:nvSpPr>
          <p:spPr bwMode="auto">
            <a:xfrm>
              <a:off x="2945" y="2977"/>
              <a:ext cx="78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lang="en-US">
                <a:latin typeface="+mn-lt"/>
              </a:endParaRPr>
            </a:p>
          </p:txBody>
        </p:sp>
        <p:sp>
          <p:nvSpPr>
            <p:cNvPr id="792" name="Rectangle 784"/>
            <p:cNvSpPr>
              <a:spLocks noChangeArrowheads="1"/>
            </p:cNvSpPr>
            <p:nvPr/>
          </p:nvSpPr>
          <p:spPr bwMode="auto">
            <a:xfrm>
              <a:off x="2291" y="3784"/>
              <a:ext cx="346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93" name="Rectangle 785"/>
            <p:cNvSpPr>
              <a:spLocks noChangeArrowheads="1"/>
            </p:cNvSpPr>
            <p:nvPr/>
          </p:nvSpPr>
          <p:spPr bwMode="auto">
            <a:xfrm>
              <a:off x="2328" y="3787"/>
              <a:ext cx="103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+mn-lt"/>
                </a:rPr>
                <a:t>P</a:t>
              </a:r>
              <a:endParaRPr lang="en-US">
                <a:latin typeface="+mn-lt"/>
              </a:endParaRPr>
            </a:p>
          </p:txBody>
        </p:sp>
        <p:sp>
          <p:nvSpPr>
            <p:cNvPr id="794" name="Rectangle 786"/>
            <p:cNvSpPr>
              <a:spLocks noChangeArrowheads="1"/>
            </p:cNvSpPr>
            <p:nvPr/>
          </p:nvSpPr>
          <p:spPr bwMode="auto">
            <a:xfrm>
              <a:off x="2380" y="3851"/>
              <a:ext cx="78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lang="en-US">
                <a:latin typeface="+mn-lt"/>
              </a:endParaRPr>
            </a:p>
          </p:txBody>
        </p:sp>
        <p:sp>
          <p:nvSpPr>
            <p:cNvPr id="795" name="Rectangle 787"/>
            <p:cNvSpPr>
              <a:spLocks noChangeArrowheads="1"/>
            </p:cNvSpPr>
            <p:nvPr/>
          </p:nvSpPr>
          <p:spPr bwMode="auto">
            <a:xfrm>
              <a:off x="2420" y="3787"/>
              <a:ext cx="13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+mn-lt"/>
                </a:rPr>
                <a:t> , </a:t>
              </a:r>
              <a:endParaRPr lang="en-US">
                <a:latin typeface="+mn-lt"/>
              </a:endParaRPr>
            </a:p>
          </p:txBody>
        </p:sp>
        <p:sp>
          <p:nvSpPr>
            <p:cNvPr id="796" name="Rectangle 788"/>
            <p:cNvSpPr>
              <a:spLocks noChangeArrowheads="1"/>
            </p:cNvSpPr>
            <p:nvPr/>
          </p:nvSpPr>
          <p:spPr bwMode="auto">
            <a:xfrm>
              <a:off x="2508" y="3797"/>
              <a:ext cx="117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 dirty="0" err="1">
                  <a:solidFill>
                    <a:srgbClr val="000000"/>
                  </a:solidFill>
                  <a:latin typeface="+mn-lt"/>
                </a:rPr>
                <a:t>f</a:t>
              </a:r>
              <a:endParaRPr lang="en-US" dirty="0">
                <a:latin typeface="+mn-lt"/>
              </a:endParaRPr>
            </a:p>
          </p:txBody>
        </p:sp>
        <p:sp>
          <p:nvSpPr>
            <p:cNvPr id="797" name="Rectangle 789"/>
            <p:cNvSpPr>
              <a:spLocks noChangeArrowheads="1"/>
            </p:cNvSpPr>
            <p:nvPr/>
          </p:nvSpPr>
          <p:spPr bwMode="auto">
            <a:xfrm>
              <a:off x="2561" y="3851"/>
              <a:ext cx="78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lang="en-US">
                <a:latin typeface="+mn-lt"/>
              </a:endParaRPr>
            </a:p>
          </p:txBody>
        </p:sp>
        <p:sp>
          <p:nvSpPr>
            <p:cNvPr id="798" name="Rectangle 790"/>
            <p:cNvSpPr>
              <a:spLocks noChangeArrowheads="1"/>
            </p:cNvSpPr>
            <p:nvPr/>
          </p:nvSpPr>
          <p:spPr bwMode="auto">
            <a:xfrm>
              <a:off x="4899" y="3426"/>
              <a:ext cx="702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799" name="Rectangle 791"/>
            <p:cNvSpPr>
              <a:spLocks noChangeArrowheads="1"/>
            </p:cNvSpPr>
            <p:nvPr/>
          </p:nvSpPr>
          <p:spPr bwMode="auto">
            <a:xfrm>
              <a:off x="4936" y="3429"/>
              <a:ext cx="143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+mn-lt"/>
                </a:rPr>
                <a:t>2 </a:t>
              </a:r>
              <a:endParaRPr lang="en-US">
                <a:latin typeface="+mn-lt"/>
              </a:endParaRPr>
            </a:p>
          </p:txBody>
        </p:sp>
        <p:sp>
          <p:nvSpPr>
            <p:cNvPr id="800" name="Rectangle 792"/>
            <p:cNvSpPr>
              <a:spLocks noChangeArrowheads="1"/>
            </p:cNvSpPr>
            <p:nvPr/>
          </p:nvSpPr>
          <p:spPr bwMode="auto">
            <a:xfrm>
              <a:off x="5028" y="3439"/>
              <a:ext cx="120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 dirty="0" smtClean="0">
                  <a:solidFill>
                    <a:srgbClr val="000000"/>
                  </a:solidFill>
                  <a:latin typeface="+mn-lt"/>
                </a:rPr>
                <a:t>×</a:t>
              </a:r>
              <a:endParaRPr lang="en-US" dirty="0">
                <a:latin typeface="+mn-lt"/>
              </a:endParaRPr>
            </a:p>
          </p:txBody>
        </p:sp>
        <p:sp>
          <p:nvSpPr>
            <p:cNvPr id="801" name="Rectangle 793"/>
            <p:cNvSpPr>
              <a:spLocks noChangeArrowheads="1"/>
            </p:cNvSpPr>
            <p:nvPr/>
          </p:nvSpPr>
          <p:spPr bwMode="auto">
            <a:xfrm>
              <a:off x="5084" y="3429"/>
              <a:ext cx="13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+mn-lt"/>
                </a:rPr>
                <a:t> P</a:t>
              </a:r>
              <a:endParaRPr lang="en-US">
                <a:latin typeface="+mn-lt"/>
              </a:endParaRPr>
            </a:p>
          </p:txBody>
        </p:sp>
        <p:sp>
          <p:nvSpPr>
            <p:cNvPr id="802" name="Rectangle 794"/>
            <p:cNvSpPr>
              <a:spLocks noChangeArrowheads="1"/>
            </p:cNvSpPr>
            <p:nvPr/>
          </p:nvSpPr>
          <p:spPr bwMode="auto">
            <a:xfrm>
              <a:off x="5166" y="3493"/>
              <a:ext cx="78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lang="en-US">
                <a:latin typeface="+mn-lt"/>
              </a:endParaRPr>
            </a:p>
          </p:txBody>
        </p:sp>
        <p:sp>
          <p:nvSpPr>
            <p:cNvPr id="803" name="Rectangle 795"/>
            <p:cNvSpPr>
              <a:spLocks noChangeArrowheads="1"/>
            </p:cNvSpPr>
            <p:nvPr/>
          </p:nvSpPr>
          <p:spPr bwMode="auto">
            <a:xfrm>
              <a:off x="5206" y="3429"/>
              <a:ext cx="23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+mn-lt"/>
                </a:rPr>
                <a:t> , 2 </a:t>
              </a:r>
              <a:endParaRPr lang="en-US">
                <a:latin typeface="+mn-lt"/>
              </a:endParaRPr>
            </a:p>
          </p:txBody>
        </p:sp>
        <p:sp>
          <p:nvSpPr>
            <p:cNvPr id="804" name="Rectangle 796"/>
            <p:cNvSpPr>
              <a:spLocks noChangeArrowheads="1"/>
            </p:cNvSpPr>
            <p:nvPr/>
          </p:nvSpPr>
          <p:spPr bwMode="auto">
            <a:xfrm>
              <a:off x="5386" y="3439"/>
              <a:ext cx="120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 dirty="0" smtClean="0">
                  <a:solidFill>
                    <a:srgbClr val="000000"/>
                  </a:solidFill>
                  <a:latin typeface="+mn-lt"/>
                </a:rPr>
                <a:t>×</a:t>
              </a:r>
              <a:endParaRPr lang="en-US" dirty="0">
                <a:latin typeface="+mn-lt"/>
              </a:endParaRPr>
            </a:p>
          </p:txBody>
        </p:sp>
        <p:sp>
          <p:nvSpPr>
            <p:cNvPr id="805" name="Rectangle 797"/>
            <p:cNvSpPr>
              <a:spLocks noChangeArrowheads="1"/>
            </p:cNvSpPr>
            <p:nvPr/>
          </p:nvSpPr>
          <p:spPr bwMode="auto">
            <a:xfrm>
              <a:off x="5442" y="3429"/>
              <a:ext cx="7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+mn-lt"/>
                </a:rPr>
                <a:t> </a:t>
              </a:r>
              <a:endParaRPr lang="en-US">
                <a:latin typeface="+mn-lt"/>
              </a:endParaRPr>
            </a:p>
          </p:txBody>
        </p:sp>
        <p:sp>
          <p:nvSpPr>
            <p:cNvPr id="806" name="Rectangle 798"/>
            <p:cNvSpPr>
              <a:spLocks noChangeArrowheads="1"/>
            </p:cNvSpPr>
            <p:nvPr/>
          </p:nvSpPr>
          <p:spPr bwMode="auto">
            <a:xfrm>
              <a:off x="5472" y="3439"/>
              <a:ext cx="117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 dirty="0" err="1">
                  <a:solidFill>
                    <a:srgbClr val="000000"/>
                  </a:solidFill>
                  <a:latin typeface="+mn-lt"/>
                </a:rPr>
                <a:t>f</a:t>
              </a:r>
              <a:endParaRPr lang="en-US" dirty="0">
                <a:latin typeface="+mn-lt"/>
              </a:endParaRPr>
            </a:p>
          </p:txBody>
        </p:sp>
        <p:sp>
          <p:nvSpPr>
            <p:cNvPr id="807" name="Rectangle 799"/>
            <p:cNvSpPr>
              <a:spLocks noChangeArrowheads="1"/>
            </p:cNvSpPr>
            <p:nvPr/>
          </p:nvSpPr>
          <p:spPr bwMode="auto">
            <a:xfrm>
              <a:off x="5524" y="3493"/>
              <a:ext cx="78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lang="en-US">
                <a:latin typeface="+mn-lt"/>
              </a:endParaRPr>
            </a:p>
          </p:txBody>
        </p:sp>
        <p:sp>
          <p:nvSpPr>
            <p:cNvPr id="808" name="Rectangle 800"/>
            <p:cNvSpPr>
              <a:spLocks noChangeArrowheads="1"/>
            </p:cNvSpPr>
            <p:nvPr/>
          </p:nvSpPr>
          <p:spPr bwMode="auto">
            <a:xfrm>
              <a:off x="3638" y="3026"/>
              <a:ext cx="842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809" name="Rectangle 801"/>
            <p:cNvSpPr>
              <a:spLocks noChangeArrowheads="1"/>
            </p:cNvSpPr>
            <p:nvPr/>
          </p:nvSpPr>
          <p:spPr bwMode="auto">
            <a:xfrm>
              <a:off x="3793" y="3029"/>
              <a:ext cx="59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 dirty="0">
                  <a:solidFill>
                    <a:srgbClr val="000000"/>
                  </a:solidFill>
                  <a:latin typeface="+mn-lt"/>
                </a:rPr>
                <a:t>Transverse</a:t>
              </a:r>
              <a:endParaRPr lang="en-US" dirty="0">
                <a:latin typeface="+mn-lt"/>
              </a:endParaRPr>
            </a:p>
          </p:txBody>
        </p:sp>
        <p:sp>
          <p:nvSpPr>
            <p:cNvPr id="810" name="Rectangle 802"/>
            <p:cNvSpPr>
              <a:spLocks noChangeArrowheads="1"/>
            </p:cNvSpPr>
            <p:nvPr/>
          </p:nvSpPr>
          <p:spPr bwMode="auto">
            <a:xfrm>
              <a:off x="3674" y="3150"/>
              <a:ext cx="74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 dirty="0">
                  <a:solidFill>
                    <a:srgbClr val="000000"/>
                  </a:solidFill>
                  <a:latin typeface="+mn-lt"/>
                </a:rPr>
                <a:t>RF Deflector, </a:t>
              </a:r>
              <a:endParaRPr lang="en-US" dirty="0">
                <a:latin typeface="+mn-lt"/>
              </a:endParaRPr>
            </a:p>
          </p:txBody>
        </p:sp>
        <p:sp>
          <p:nvSpPr>
            <p:cNvPr id="811" name="Rectangle 803"/>
            <p:cNvSpPr>
              <a:spLocks noChangeArrowheads="1"/>
            </p:cNvSpPr>
            <p:nvPr/>
          </p:nvSpPr>
          <p:spPr bwMode="auto">
            <a:xfrm>
              <a:off x="4350" y="3160"/>
              <a:ext cx="117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 dirty="0" err="1" smtClean="0">
                  <a:solidFill>
                    <a:srgbClr val="000000"/>
                  </a:solidFill>
                  <a:latin typeface="+mn-lt"/>
                </a:rPr>
                <a:t>f</a:t>
              </a:r>
              <a:endParaRPr lang="en-US" dirty="0">
                <a:latin typeface="+mn-lt"/>
              </a:endParaRPr>
            </a:p>
          </p:txBody>
        </p:sp>
        <p:sp>
          <p:nvSpPr>
            <p:cNvPr id="812" name="Rectangle 804"/>
            <p:cNvSpPr>
              <a:spLocks noChangeArrowheads="1"/>
            </p:cNvSpPr>
            <p:nvPr/>
          </p:nvSpPr>
          <p:spPr bwMode="auto">
            <a:xfrm>
              <a:off x="4403" y="3214"/>
              <a:ext cx="78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lang="en-US">
                <a:latin typeface="+mn-lt"/>
              </a:endParaRPr>
            </a:p>
          </p:txBody>
        </p:sp>
        <p:sp>
          <p:nvSpPr>
            <p:cNvPr id="813" name="Rectangle 805"/>
            <p:cNvSpPr>
              <a:spLocks noChangeArrowheads="1"/>
            </p:cNvSpPr>
            <p:nvPr/>
          </p:nvSpPr>
          <p:spPr bwMode="auto">
            <a:xfrm>
              <a:off x="4107" y="3914"/>
              <a:ext cx="570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814" name="Rectangle 806"/>
            <p:cNvSpPr>
              <a:spLocks noChangeArrowheads="1"/>
            </p:cNvSpPr>
            <p:nvPr/>
          </p:nvSpPr>
          <p:spPr bwMode="auto">
            <a:xfrm>
              <a:off x="4143" y="3917"/>
              <a:ext cx="560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+mn-lt"/>
                </a:rPr>
                <a:t>Deflecting</a:t>
              </a:r>
              <a:endParaRPr lang="en-US">
                <a:latin typeface="+mn-lt"/>
              </a:endParaRPr>
            </a:p>
          </p:txBody>
        </p:sp>
        <p:sp>
          <p:nvSpPr>
            <p:cNvPr id="815" name="Rectangle 807"/>
            <p:cNvSpPr>
              <a:spLocks noChangeArrowheads="1"/>
            </p:cNvSpPr>
            <p:nvPr/>
          </p:nvSpPr>
          <p:spPr bwMode="auto">
            <a:xfrm>
              <a:off x="4275" y="4038"/>
              <a:ext cx="287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 dirty="0">
                  <a:solidFill>
                    <a:srgbClr val="000000"/>
                  </a:solidFill>
                  <a:latin typeface="+mn-lt"/>
                </a:rPr>
                <a:t>Field</a:t>
              </a:r>
              <a:endParaRPr lang="en-US" dirty="0">
                <a:latin typeface="+mn-lt"/>
              </a:endParaRPr>
            </a:p>
          </p:txBody>
        </p:sp>
      </p:grpSp>
      <p:sp>
        <p:nvSpPr>
          <p:cNvPr id="749" name="Content Placeholder 2"/>
          <p:cNvSpPr txBox="1">
            <a:spLocks/>
          </p:cNvSpPr>
          <p:nvPr/>
        </p:nvSpPr>
        <p:spPr bwMode="auto">
          <a:xfrm>
            <a:off x="1384385" y="4657960"/>
            <a:ext cx="1805035" cy="345645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GB" sz="1600" b="1" dirty="0" smtClean="0">
                <a:solidFill>
                  <a:srgbClr val="C00000"/>
                </a:solidFill>
                <a:latin typeface="+mn-lt"/>
              </a:rPr>
              <a:t>November 2011</a:t>
            </a:r>
            <a:endParaRPr lang="en-GB" sz="1200" dirty="0" smtClean="0">
              <a:solidFill>
                <a:srgbClr val="C00000"/>
              </a:solidFill>
              <a:latin typeface="+mn-lt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</a:pPr>
            <a:endParaRPr lang="en-GB" sz="1200" dirty="0" smtClean="0">
              <a:latin typeface="+mn-lt"/>
            </a:endParaRP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1200" dirty="0">
              <a:latin typeface="+mn-lt"/>
            </a:endParaRPr>
          </a:p>
        </p:txBody>
      </p:sp>
      <p:sp>
        <p:nvSpPr>
          <p:cNvPr id="750" name="Right Arrow 749"/>
          <p:cNvSpPr/>
          <p:nvPr/>
        </p:nvSpPr>
        <p:spPr>
          <a:xfrm>
            <a:off x="2920585" y="5042010"/>
            <a:ext cx="960125" cy="345646"/>
          </a:xfrm>
          <a:prstGeom prst="rightArrow">
            <a:avLst>
              <a:gd name="adj1" fmla="val 50000"/>
              <a:gd name="adj2" fmla="val 102685"/>
            </a:avLst>
          </a:prstGeom>
          <a:solidFill>
            <a:srgbClr val="FFC000"/>
          </a:solidFill>
          <a:ln w="1270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9" grpId="1" animBg="1"/>
      <p:bldP spid="75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2400" y="2667000"/>
            <a:ext cx="3733800" cy="3816100"/>
            <a:chOff x="309045" y="2660900"/>
            <a:chExt cx="3577155" cy="3663700"/>
          </a:xfrm>
        </p:grpSpPr>
        <p:pic>
          <p:nvPicPr>
            <p:cNvPr id="118789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9045" y="2660900"/>
              <a:ext cx="3562350" cy="342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" name="Picture 3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0" y="4038600"/>
              <a:ext cx="350520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itle 7"/>
          <p:cNvSpPr txBox="1">
            <a:spLocks/>
          </p:cNvSpPr>
          <p:nvPr/>
        </p:nvSpPr>
        <p:spPr>
          <a:xfrm>
            <a:off x="838200" y="0"/>
            <a:ext cx="63246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 dirty="0">
                <a:solidFill>
                  <a:srgbClr val="C00000"/>
                </a:solidFill>
                <a:latin typeface="Georgia" pitchFamily="18" charset="0"/>
              </a:rPr>
              <a:t>– Drive Beam Generation</a:t>
            </a:r>
          </a:p>
        </p:txBody>
      </p:sp>
      <p:sp>
        <p:nvSpPr>
          <p:cNvPr id="761" name="Content Placeholder 2"/>
          <p:cNvSpPr txBox="1">
            <a:spLocks/>
          </p:cNvSpPr>
          <p:nvPr/>
        </p:nvSpPr>
        <p:spPr bwMode="auto">
          <a:xfrm>
            <a:off x="457200" y="990600"/>
            <a:ext cx="3810000" cy="1219200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GB" sz="1600" b="1" dirty="0">
                <a:solidFill>
                  <a:srgbClr val="17375E"/>
                </a:solidFill>
                <a:latin typeface="+mn-lt"/>
              </a:rPr>
              <a:t>Beam recombination </a:t>
            </a: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900" dirty="0" smtClean="0">
              <a:latin typeface="+mn-lt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200" dirty="0" smtClean="0">
                <a:latin typeface="+mn-lt"/>
              </a:rPr>
              <a:t>Fast bunch phase switch in SHB system</a:t>
            </a: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GB" sz="1200" dirty="0" smtClean="0">
              <a:solidFill>
                <a:srgbClr val="DCE6F2"/>
              </a:solidFill>
              <a:latin typeface="+mn-lt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200" dirty="0">
                <a:latin typeface="+mn-lt"/>
              </a:rPr>
              <a:t>Operation of isochronous rings and beam </a:t>
            </a:r>
            <a:r>
              <a:rPr lang="en-GB" sz="1200" dirty="0" smtClean="0">
                <a:latin typeface="+mn-lt"/>
              </a:rPr>
              <a:t>lines</a:t>
            </a: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GB" sz="1200" dirty="0" smtClean="0">
              <a:latin typeface="+mn-lt"/>
            </a:endParaRP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1200" dirty="0">
              <a:latin typeface="+mn-lt"/>
            </a:endParaRPr>
          </a:p>
        </p:txBody>
      </p:sp>
      <p:pic>
        <p:nvPicPr>
          <p:cNvPr id="762" name="Picture 76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4114800"/>
            <a:ext cx="3048000" cy="2529084"/>
          </a:xfrm>
          <a:prstGeom prst="rect">
            <a:avLst/>
          </a:prstGeom>
          <a:effectLst/>
        </p:spPr>
      </p:pic>
      <p:pic>
        <p:nvPicPr>
          <p:cNvPr id="763" name="Picture 76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57800" y="533400"/>
            <a:ext cx="2602632" cy="3407283"/>
          </a:xfrm>
          <a:prstGeom prst="rect">
            <a:avLst/>
          </a:prstGeom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381250" y="2060575"/>
            <a:ext cx="4122738" cy="25844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438400" y="2138363"/>
            <a:ext cx="3995738" cy="2471737"/>
            <a:chOff x="294" y="1262"/>
            <a:chExt cx="2517" cy="1557"/>
          </a:xfrm>
        </p:grpSpPr>
        <p:pic>
          <p:nvPicPr>
            <p:cNvPr id="4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4" y="1262"/>
              <a:ext cx="2517" cy="1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Line 7"/>
            <p:cNvSpPr>
              <a:spLocks noChangeShapeType="1"/>
            </p:cNvSpPr>
            <p:nvPr/>
          </p:nvSpPr>
          <p:spPr bwMode="auto">
            <a:xfrm>
              <a:off x="1631" y="1502"/>
              <a:ext cx="487" cy="0"/>
            </a:xfrm>
            <a:prstGeom prst="line">
              <a:avLst/>
            </a:prstGeom>
            <a:noFill/>
            <a:ln w="9525">
              <a:solidFill>
                <a:srgbClr val="CCECFF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1657" y="1545"/>
              <a:ext cx="444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400">
                  <a:solidFill>
                    <a:srgbClr val="CCECFF"/>
                  </a:solidFill>
                  <a:latin typeface="+mn-lt"/>
                </a:rPr>
                <a:t>333 ps</a:t>
              </a:r>
              <a:endParaRPr sz="1400" noProof="1">
                <a:solidFill>
                  <a:srgbClr val="CCECFF"/>
                </a:solidFill>
                <a:latin typeface="+mn-lt"/>
              </a:endParaRPr>
            </a:p>
          </p:txBody>
        </p:sp>
      </p:grp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2122488" y="4914900"/>
            <a:ext cx="46672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400">
                <a:solidFill>
                  <a:srgbClr val="0000FF"/>
                </a:solidFill>
                <a:latin typeface="+mn-lt"/>
              </a:rPr>
              <a:t>Streak camera image of the beam, illustrating the bunch combination process</a:t>
            </a: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2289175" y="4757738"/>
            <a:ext cx="457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H="1" flipV="1">
            <a:off x="2289175" y="1709738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6670675" y="4784725"/>
            <a:ext cx="2554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600">
                <a:latin typeface="+mn-lt"/>
              </a:rPr>
              <a:t>t</a:t>
            </a:r>
            <a:endParaRPr sz="1600" noProof="1">
              <a:latin typeface="+mn-lt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2578100" y="1555750"/>
            <a:ext cx="2882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600">
                <a:latin typeface="+mn-lt"/>
              </a:rPr>
              <a:t>x</a:t>
            </a:r>
            <a:endParaRPr sz="1600" noProof="1">
              <a:latin typeface="+mn-lt"/>
            </a:endParaRPr>
          </a:p>
        </p:txBody>
      </p:sp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5863" y="2135188"/>
            <a:ext cx="3951287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63800" y="2157413"/>
            <a:ext cx="3943350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" name="Group 19"/>
          <p:cNvGrpSpPr>
            <a:grpSpLocks/>
          </p:cNvGrpSpPr>
          <p:nvPr/>
        </p:nvGrpSpPr>
        <p:grpSpPr bwMode="auto">
          <a:xfrm>
            <a:off x="2478088" y="2205038"/>
            <a:ext cx="3933825" cy="2279650"/>
            <a:chOff x="350" y="2637"/>
            <a:chExt cx="2478" cy="1436"/>
          </a:xfrm>
        </p:grpSpPr>
        <p:pic>
          <p:nvPicPr>
            <p:cNvPr id="15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0" y="2637"/>
              <a:ext cx="2478" cy="1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Line 21"/>
            <p:cNvSpPr>
              <a:spLocks noChangeShapeType="1"/>
            </p:cNvSpPr>
            <p:nvPr/>
          </p:nvSpPr>
          <p:spPr bwMode="auto">
            <a:xfrm>
              <a:off x="1011" y="3879"/>
              <a:ext cx="122" cy="0"/>
            </a:xfrm>
            <a:prstGeom prst="line">
              <a:avLst/>
            </a:prstGeom>
            <a:noFill/>
            <a:ln w="9525">
              <a:solidFill>
                <a:srgbClr val="CCEC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7" name="Rectangle 22"/>
            <p:cNvSpPr>
              <a:spLocks noChangeArrowheads="1"/>
            </p:cNvSpPr>
            <p:nvPr/>
          </p:nvSpPr>
          <p:spPr bwMode="auto">
            <a:xfrm>
              <a:off x="885" y="3881"/>
              <a:ext cx="40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400">
                  <a:solidFill>
                    <a:srgbClr val="CCECFF"/>
                  </a:solidFill>
                  <a:latin typeface="+mn-lt"/>
                </a:rPr>
                <a:t>83 ps</a:t>
              </a:r>
              <a:endParaRPr sz="1400" noProof="1">
                <a:solidFill>
                  <a:srgbClr val="CCECFF"/>
                </a:solidFill>
                <a:latin typeface="+mn-lt"/>
              </a:endParaRPr>
            </a:p>
          </p:txBody>
        </p:sp>
      </p:grpSp>
      <p:sp>
        <p:nvSpPr>
          <p:cNvPr id="19" name="Title 7"/>
          <p:cNvSpPr txBox="1">
            <a:spLocks/>
          </p:cNvSpPr>
          <p:nvPr/>
        </p:nvSpPr>
        <p:spPr>
          <a:xfrm>
            <a:off x="838200" y="0"/>
            <a:ext cx="63246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 dirty="0">
                <a:solidFill>
                  <a:srgbClr val="C00000"/>
                </a:solidFill>
                <a:latin typeface="Georgia" pitchFamily="18" charset="0"/>
              </a:rPr>
              <a:t>– Drive Beam Generation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3000" y="762000"/>
            <a:ext cx="3733800" cy="2308324"/>
          </a:xfrm>
          <a:prstGeom prst="rect">
            <a:avLst/>
          </a:prstGeom>
          <a:solidFill>
            <a:srgbClr val="DCE6F2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solidFill>
                  <a:srgbClr val="17375E"/>
                </a:solidFill>
                <a:latin typeface="+mn-lt"/>
              </a:rPr>
              <a:t>Beam recombination - </a:t>
            </a:r>
            <a:r>
              <a:rPr lang="en-US" sz="1400" b="1" dirty="0" err="1" smtClean="0">
                <a:solidFill>
                  <a:srgbClr val="17375E"/>
                </a:solidFill>
                <a:latin typeface="+mn-lt"/>
              </a:rPr>
              <a:t>Emittance</a:t>
            </a:r>
            <a:endParaRPr lang="en-US" sz="1400" b="1" dirty="0" smtClean="0">
              <a:solidFill>
                <a:srgbClr val="17375E"/>
              </a:solidFill>
              <a:latin typeface="+mn-lt"/>
            </a:endParaRPr>
          </a:p>
          <a:p>
            <a:endParaRPr lang="en-US" sz="1400" dirty="0" smtClean="0">
              <a:solidFill>
                <a:srgbClr val="00187E"/>
              </a:solidFill>
              <a:latin typeface="+mn-lt"/>
            </a:endParaRPr>
          </a:p>
          <a:p>
            <a:r>
              <a:rPr lang="en-US" sz="1400" dirty="0" smtClean="0">
                <a:latin typeface="+mn-lt"/>
              </a:rPr>
              <a:t>Different </a:t>
            </a:r>
            <a:r>
              <a:rPr lang="en-US" sz="1400" dirty="0">
                <a:latin typeface="+mn-lt"/>
              </a:rPr>
              <a:t>turns </a:t>
            </a:r>
            <a:r>
              <a:rPr lang="en-US" sz="1400" dirty="0" smtClean="0">
                <a:latin typeface="+mn-lt"/>
              </a:rPr>
              <a:t>are ~ </a:t>
            </a:r>
            <a:r>
              <a:rPr lang="en-US" sz="1400" dirty="0">
                <a:latin typeface="+mn-lt"/>
              </a:rPr>
              <a:t>ok</a:t>
            </a:r>
            <a:r>
              <a:rPr lang="en-US" sz="1400" dirty="0" smtClean="0">
                <a:latin typeface="+mn-lt"/>
              </a:rPr>
              <a:t>, no unknown effects</a:t>
            </a:r>
          </a:p>
          <a:p>
            <a:r>
              <a:rPr lang="en-US" sz="1400" dirty="0">
                <a:latin typeface="+mn-lt"/>
              </a:rPr>
              <a:t>Some </a:t>
            </a:r>
            <a:r>
              <a:rPr lang="en-US" sz="1400" dirty="0" err="1">
                <a:latin typeface="+mn-lt"/>
              </a:rPr>
              <a:t>emittance</a:t>
            </a:r>
            <a:r>
              <a:rPr lang="en-US" sz="1400" dirty="0">
                <a:latin typeface="+mn-lt"/>
              </a:rPr>
              <a:t> increase</a:t>
            </a:r>
            <a:r>
              <a:rPr lang="en-US" sz="1400" dirty="0" smtClean="0">
                <a:latin typeface="+mn-lt"/>
              </a:rPr>
              <a:t> due </a:t>
            </a:r>
            <a:r>
              <a:rPr lang="en-US" sz="1400" dirty="0">
                <a:latin typeface="+mn-lt"/>
              </a:rPr>
              <a:t>to non perfect</a:t>
            </a:r>
            <a:r>
              <a:rPr lang="en-US" sz="1400" dirty="0" smtClean="0">
                <a:latin typeface="+mn-lt"/>
              </a:rPr>
              <a:t> combination</a:t>
            </a:r>
            <a:br>
              <a:rPr lang="en-US" sz="1400" dirty="0" smtClean="0">
                <a:latin typeface="+mn-lt"/>
              </a:rPr>
            </a:br>
            <a:endParaRPr lang="en-US" sz="1400" dirty="0" smtClean="0">
              <a:latin typeface="+mn-lt"/>
            </a:endParaRPr>
          </a:p>
          <a:p>
            <a:r>
              <a:rPr lang="en-US" sz="1400" dirty="0" smtClean="0">
                <a:latin typeface="+mn-lt"/>
              </a:rPr>
              <a:t>Best </a:t>
            </a:r>
            <a:r>
              <a:rPr lang="en-US" sz="1400" dirty="0">
                <a:latin typeface="+mn-lt"/>
              </a:rPr>
              <a:t>results in CLEX </a:t>
            </a:r>
          </a:p>
          <a:p>
            <a:r>
              <a:rPr lang="en-US" sz="1400" dirty="0">
                <a:latin typeface="+mn-lt"/>
              </a:rPr>
              <a:t>for factor 4</a:t>
            </a:r>
            <a:r>
              <a:rPr lang="en-US" sz="1400" dirty="0" smtClean="0">
                <a:latin typeface="+mn-lt"/>
              </a:rPr>
              <a:t>: </a:t>
            </a:r>
            <a:r>
              <a:rPr lang="en-US" sz="1600" dirty="0" err="1" smtClean="0">
                <a:latin typeface="Symbol" charset="2"/>
                <a:cs typeface="Symbol" charset="2"/>
              </a:rPr>
              <a:t>e</a:t>
            </a:r>
            <a:r>
              <a:rPr lang="en-US" sz="1400" baseline="-25000" dirty="0" err="1" smtClean="0">
                <a:latin typeface="Symbol" charset="2"/>
                <a:cs typeface="Symbol" charset="2"/>
              </a:rPr>
              <a:t>H</a:t>
            </a:r>
            <a:r>
              <a:rPr lang="en-US" sz="1400" dirty="0" smtClean="0">
                <a:latin typeface="+mn-lt"/>
              </a:rPr>
              <a:t>= </a:t>
            </a:r>
            <a:r>
              <a:rPr lang="en-US" sz="1400" dirty="0">
                <a:latin typeface="+mn-lt"/>
              </a:rPr>
              <a:t>250</a:t>
            </a:r>
            <a:r>
              <a:rPr lang="en-US" sz="1400" dirty="0" smtClean="0">
                <a:latin typeface="+mn-lt"/>
              </a:rPr>
              <a:t> um </a:t>
            </a:r>
            <a:r>
              <a:rPr lang="en-US" sz="1600" dirty="0" err="1" smtClean="0">
                <a:latin typeface="Symbol" charset="2"/>
                <a:cs typeface="Symbol" charset="2"/>
              </a:rPr>
              <a:t>e</a:t>
            </a:r>
            <a:r>
              <a:rPr lang="en-US" sz="1400" baseline="-25000" dirty="0" err="1" smtClean="0">
                <a:latin typeface="+mn-lt"/>
              </a:rPr>
              <a:t>V</a:t>
            </a:r>
            <a:r>
              <a:rPr lang="en-US" sz="1400" dirty="0" smtClean="0">
                <a:latin typeface="+mn-lt"/>
              </a:rPr>
              <a:t>= </a:t>
            </a:r>
            <a:r>
              <a:rPr lang="en-US" sz="1400" dirty="0">
                <a:latin typeface="+mn-lt"/>
              </a:rPr>
              <a:t>150</a:t>
            </a:r>
            <a:r>
              <a:rPr lang="en-US" sz="1400" dirty="0" smtClean="0">
                <a:latin typeface="+mn-lt"/>
              </a:rPr>
              <a:t> um</a:t>
            </a:r>
          </a:p>
          <a:p>
            <a:r>
              <a:rPr lang="en-US" sz="1400" dirty="0" smtClean="0">
                <a:latin typeface="+mn-lt"/>
              </a:rPr>
              <a:t>for factor 8: </a:t>
            </a:r>
            <a:r>
              <a:rPr lang="en-US" sz="1600" dirty="0" err="1" smtClean="0">
                <a:solidFill>
                  <a:srgbClr val="000000"/>
                </a:solidFill>
                <a:latin typeface="Symbol"/>
                <a:ea typeface="ＭＳ Ｐゴシック"/>
              </a:rPr>
              <a:t>e</a:t>
            </a:r>
            <a:r>
              <a:rPr lang="en-US" sz="1400" baseline="-25000" dirty="0" err="1" smtClean="0">
                <a:solidFill>
                  <a:srgbClr val="000000"/>
                </a:solidFill>
                <a:latin typeface="Symbol"/>
                <a:ea typeface="ＭＳ Ｐゴシック"/>
              </a:rPr>
              <a:t>H</a:t>
            </a:r>
            <a:r>
              <a:rPr lang="en-US" sz="1400" dirty="0" smtClean="0">
                <a:solidFill>
                  <a:srgbClr val="000000"/>
                </a:solidFill>
                <a:latin typeface="Georgia"/>
                <a:ea typeface="ＭＳ Ｐゴシック"/>
              </a:rPr>
              <a:t>= 250 um </a:t>
            </a:r>
            <a:r>
              <a:rPr lang="en-US" sz="1600" dirty="0" err="1" smtClean="0">
                <a:solidFill>
                  <a:srgbClr val="000000"/>
                </a:solidFill>
                <a:latin typeface="Symbol"/>
                <a:ea typeface="ＭＳ Ｐゴシック"/>
              </a:rPr>
              <a:t>e</a:t>
            </a:r>
            <a:r>
              <a:rPr lang="en-US" sz="1400" baseline="-25000" dirty="0" err="1" smtClean="0">
                <a:solidFill>
                  <a:srgbClr val="000000"/>
                </a:solidFill>
                <a:latin typeface="Georgia"/>
                <a:ea typeface="ＭＳ Ｐゴシック"/>
              </a:rPr>
              <a:t>V</a:t>
            </a:r>
            <a:r>
              <a:rPr lang="en-US" sz="1400" dirty="0" smtClean="0">
                <a:solidFill>
                  <a:srgbClr val="000000"/>
                </a:solidFill>
                <a:latin typeface="Georgia"/>
                <a:ea typeface="ＭＳ Ｐゴシック"/>
              </a:rPr>
              <a:t>= 150 um</a:t>
            </a:r>
            <a:endParaRPr lang="en-US" sz="1400" dirty="0" smtClean="0">
              <a:latin typeface="+mn-lt"/>
            </a:endParaRPr>
          </a:p>
          <a:p>
            <a:endParaRPr lang="en-US" sz="1400" dirty="0" smtClean="0">
              <a:solidFill>
                <a:srgbClr val="000000"/>
              </a:solidFill>
              <a:latin typeface="Georgia"/>
              <a:ea typeface="ＭＳ Ｐゴシック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2400" y="762001"/>
            <a:ext cx="3786341" cy="3480252"/>
            <a:chOff x="4495800" y="685800"/>
            <a:chExt cx="4181279" cy="3991707"/>
          </a:xfrm>
        </p:grpSpPr>
        <p:pic>
          <p:nvPicPr>
            <p:cNvPr id="5" name="Picture 4" descr="http://elogbook.cern.ch/eLogbook/attach_reader?attach_id=118072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29400" y="685800"/>
              <a:ext cx="2047679" cy="39917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6" descr="http://elogbook.cern.ch/eLogbook/attach_reader?attach_id=118074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95800" y="685800"/>
              <a:ext cx="2256183" cy="39917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Title 7"/>
          <p:cNvSpPr txBox="1">
            <a:spLocks/>
          </p:cNvSpPr>
          <p:nvPr/>
        </p:nvSpPr>
        <p:spPr>
          <a:xfrm>
            <a:off x="838200" y="0"/>
            <a:ext cx="63246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 dirty="0">
                <a:solidFill>
                  <a:srgbClr val="C00000"/>
                </a:solidFill>
                <a:latin typeface="Georgia" pitchFamily="18" charset="0"/>
              </a:rPr>
              <a:t>– Drive Beam Generation</a:t>
            </a:r>
          </a:p>
        </p:txBody>
      </p:sp>
      <p:sp>
        <p:nvSpPr>
          <p:cNvPr id="9" name="5-Point Star 8"/>
          <p:cNvSpPr/>
          <p:nvPr/>
        </p:nvSpPr>
        <p:spPr>
          <a:xfrm>
            <a:off x="152400" y="5181600"/>
            <a:ext cx="457200" cy="457200"/>
          </a:xfrm>
          <a:prstGeom prst="star5">
            <a:avLst/>
          </a:prstGeom>
          <a:solidFill>
            <a:srgbClr val="FF3300"/>
          </a:solidFill>
          <a:ln>
            <a:solidFill>
              <a:srgbClr val="800000"/>
            </a:solidFill>
          </a:ln>
          <a:effectLst>
            <a:outerShdw blurRad="40000" dist="23000" dir="27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09600" y="4800600"/>
            <a:ext cx="3810000" cy="1815882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Improve measurements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Correct dispersion (linear, nonlinear)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Correct multi-turn orbit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Control beta-beating</a:t>
            </a:r>
          </a:p>
          <a:p>
            <a:pPr marL="179388" indent="-179388">
              <a:buFont typeface="Arial"/>
              <a:buChar char="•"/>
            </a:pPr>
            <a:endParaRPr lang="en-US" sz="1600" dirty="0" smtClean="0">
              <a:solidFill>
                <a:srgbClr val="800000"/>
              </a:solidFill>
              <a:latin typeface="+mn-lt"/>
            </a:endParaRPr>
          </a:p>
          <a:p>
            <a:pPr marL="179388" indent="-179388"/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End 2011 ?</a:t>
            </a:r>
          </a:p>
          <a:p>
            <a:pPr marL="179388" indent="-179388">
              <a:buFont typeface="Arial"/>
              <a:buChar char="•"/>
            </a:pPr>
            <a:endParaRPr lang="en-US" sz="1600" dirty="0">
              <a:solidFill>
                <a:srgbClr val="800000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3276600"/>
            <a:ext cx="4306050" cy="3321049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616285" y="6309375"/>
            <a:ext cx="960125" cy="345646"/>
          </a:xfrm>
          <a:prstGeom prst="rightArrow">
            <a:avLst>
              <a:gd name="adj1" fmla="val 50000"/>
              <a:gd name="adj2" fmla="val 102685"/>
            </a:avLst>
          </a:prstGeom>
          <a:solidFill>
            <a:srgbClr val="FFC000"/>
          </a:solidFill>
          <a:ln w="1270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27970" y="609600"/>
            <a:ext cx="3732196" cy="2895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971800"/>
            <a:ext cx="7556500" cy="3616479"/>
          </a:xfrm>
          <a:prstGeom prst="rect">
            <a:avLst/>
          </a:prstGeom>
        </p:spPr>
      </p:pic>
      <p:sp>
        <p:nvSpPr>
          <p:cNvPr id="6" name="5-Point Star 5"/>
          <p:cNvSpPr/>
          <p:nvPr/>
        </p:nvSpPr>
        <p:spPr>
          <a:xfrm>
            <a:off x="381000" y="1295400"/>
            <a:ext cx="457200" cy="457200"/>
          </a:xfrm>
          <a:prstGeom prst="star5">
            <a:avLst/>
          </a:prstGeom>
          <a:solidFill>
            <a:srgbClr val="FF3300"/>
          </a:solidFill>
          <a:ln>
            <a:solidFill>
              <a:srgbClr val="800000"/>
            </a:solidFill>
          </a:ln>
          <a:effectLst>
            <a:outerShdw blurRad="40000" dist="23000" dir="27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38200" y="1143000"/>
            <a:ext cx="3810000" cy="1569660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Improve measurements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Tune chicane to small R56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Measurements in CLEX</a:t>
            </a:r>
          </a:p>
          <a:p>
            <a:pPr marL="179388" indent="-179388">
              <a:buFont typeface="Arial"/>
              <a:buChar char="•"/>
            </a:pPr>
            <a:endParaRPr lang="en-US" sz="1600" dirty="0" smtClean="0">
              <a:solidFill>
                <a:srgbClr val="800000"/>
              </a:solidFill>
              <a:latin typeface="+mn-lt"/>
            </a:endParaRPr>
          </a:p>
          <a:p>
            <a:pPr marL="179388" indent="-179388"/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End 2011 ?  Improve in 2012</a:t>
            </a:r>
          </a:p>
          <a:p>
            <a:pPr marL="179388" indent="-179388"/>
            <a:endParaRPr lang="en-US" sz="16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762000"/>
            <a:ext cx="3810000" cy="2031325"/>
          </a:xfrm>
          <a:prstGeom prst="rect">
            <a:avLst/>
          </a:prstGeom>
          <a:solidFill>
            <a:srgbClr val="DCE6F2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solidFill>
                  <a:srgbClr val="17375E"/>
                </a:solidFill>
                <a:latin typeface="+mn-lt"/>
              </a:rPr>
              <a:t>Beam recombination – Bunch </a:t>
            </a:r>
            <a:r>
              <a:rPr lang="en-US" sz="1400" b="1" dirty="0" err="1" smtClean="0">
                <a:solidFill>
                  <a:srgbClr val="17375E"/>
                </a:solidFill>
                <a:latin typeface="+mn-lt"/>
              </a:rPr>
              <a:t>lenght</a:t>
            </a:r>
            <a:endParaRPr lang="en-US" sz="1400" b="1" dirty="0" smtClean="0">
              <a:solidFill>
                <a:srgbClr val="17375E"/>
              </a:solidFill>
              <a:latin typeface="+mn-lt"/>
            </a:endParaRPr>
          </a:p>
          <a:p>
            <a:endParaRPr lang="en-US" sz="1400" dirty="0" smtClean="0">
              <a:solidFill>
                <a:srgbClr val="00187E"/>
              </a:solidFill>
              <a:latin typeface="+mn-lt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nominal in CLEX 1 mm sigma</a:t>
            </a:r>
          </a:p>
          <a:p>
            <a:endParaRPr lang="en-US" sz="1400" dirty="0" smtClean="0">
              <a:solidFill>
                <a:srgbClr val="000000"/>
              </a:solidFill>
              <a:latin typeface="+mn-lt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In the past, well below 1 mm sigma measured at the end of the </a:t>
            </a:r>
            <a:r>
              <a:rPr lang="en-US" sz="1400" dirty="0" err="1" smtClean="0">
                <a:solidFill>
                  <a:srgbClr val="000000"/>
                </a:solidFill>
                <a:latin typeface="+mn-lt"/>
              </a:rPr>
              <a:t>linac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(tuned chicane)</a:t>
            </a:r>
          </a:p>
          <a:p>
            <a:endParaRPr lang="en-US" sz="1400" dirty="0" smtClean="0">
              <a:solidFill>
                <a:srgbClr val="000000"/>
              </a:solidFill>
              <a:latin typeface="+mn-lt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Recent results (preliminary): 1.5 to 4 mm sigma for CR and CLEX (natural chicane)</a:t>
            </a:r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838200" y="0"/>
            <a:ext cx="63246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 dirty="0">
                <a:solidFill>
                  <a:srgbClr val="C00000"/>
                </a:solidFill>
                <a:latin typeface="Georgia" pitchFamily="18" charset="0"/>
              </a:rPr>
              <a:t>– Drive Beam Generation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1998865" y="2622495"/>
            <a:ext cx="960125" cy="345646"/>
          </a:xfrm>
          <a:prstGeom prst="rightArrow">
            <a:avLst>
              <a:gd name="adj1" fmla="val 50000"/>
              <a:gd name="adj2" fmla="val 102685"/>
            </a:avLst>
          </a:prstGeom>
          <a:solidFill>
            <a:srgbClr val="FFC000"/>
          </a:solidFill>
          <a:ln w="1270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450" y="779055"/>
            <a:ext cx="8295480" cy="99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347450" y="779055"/>
            <a:ext cx="8295480" cy="99853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693095" y="1547155"/>
            <a:ext cx="192025" cy="115215"/>
          </a:xfrm>
          <a:prstGeom prst="rightArrow">
            <a:avLst/>
          </a:prstGeom>
          <a:solidFill>
            <a:srgbClr val="00187E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00334" y="1470346"/>
            <a:ext cx="5069461" cy="307240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7"/>
          <p:cNvSpPr txBox="1">
            <a:spLocks/>
          </p:cNvSpPr>
          <p:nvPr/>
        </p:nvSpPr>
        <p:spPr>
          <a:xfrm>
            <a:off x="838200" y="0"/>
            <a:ext cx="63246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 dirty="0">
                <a:solidFill>
                  <a:srgbClr val="C00000"/>
                </a:solidFill>
                <a:latin typeface="Georgia" pitchFamily="18" charset="0"/>
              </a:rPr>
              <a:t>– Drive Beam Generation</a:t>
            </a:r>
          </a:p>
        </p:txBody>
      </p:sp>
      <p:pic>
        <p:nvPicPr>
          <p:cNvPr id="18" name="Picture 6" descr="drive_beam_layout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8435" y="2660900"/>
            <a:ext cx="6724253" cy="345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 flipV="1">
            <a:off x="3995926" y="2776115"/>
            <a:ext cx="1459390" cy="30983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1" name="Straight Connector 20"/>
          <p:cNvCxnSpPr>
            <a:cxnSpLocks noChangeShapeType="1"/>
          </p:cNvCxnSpPr>
          <p:nvPr/>
        </p:nvCxnSpPr>
        <p:spPr bwMode="auto">
          <a:xfrm rot="5400000" flipH="1" flipV="1">
            <a:off x="3170220" y="2680102"/>
            <a:ext cx="422454" cy="230432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2" name="Straight Connector 21"/>
          <p:cNvCxnSpPr>
            <a:cxnSpLocks noChangeShapeType="1"/>
          </p:cNvCxnSpPr>
          <p:nvPr/>
        </p:nvCxnSpPr>
        <p:spPr bwMode="auto">
          <a:xfrm rot="16200000" flipH="1">
            <a:off x="3254303" y="4479162"/>
            <a:ext cx="1977652" cy="811363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3" name="Straight Connector 22"/>
          <p:cNvCxnSpPr>
            <a:cxnSpLocks noChangeShapeType="1"/>
          </p:cNvCxnSpPr>
          <p:nvPr/>
        </p:nvCxnSpPr>
        <p:spPr bwMode="auto">
          <a:xfrm>
            <a:off x="3837448" y="5321237"/>
            <a:ext cx="811363" cy="552433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688686" y="5873670"/>
            <a:ext cx="1613010" cy="646331"/>
          </a:xfrm>
          <a:prstGeom prst="rect">
            <a:avLst/>
          </a:prstGeom>
          <a:solidFill>
            <a:srgbClr val="FDEADA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76092"/>
                </a:solidFill>
                <a:latin typeface="Georgia" pitchFamily="18" charset="0"/>
              </a:rPr>
              <a:t>Phase stability 2.5° @ 12GHz</a:t>
            </a:r>
          </a:p>
          <a:p>
            <a:r>
              <a:rPr lang="en-US" sz="1200" dirty="0">
                <a:solidFill>
                  <a:srgbClr val="376092"/>
                </a:solidFill>
                <a:latin typeface="Georgia" pitchFamily="18" charset="0"/>
              </a:rPr>
              <a:t>0.2° @ 1GHz</a:t>
            </a:r>
          </a:p>
        </p:txBody>
      </p:sp>
      <p:cxnSp>
        <p:nvCxnSpPr>
          <p:cNvPr id="25" name="Straight Connector 24"/>
          <p:cNvCxnSpPr>
            <a:cxnSpLocks noChangeShapeType="1"/>
            <a:endCxn id="28" idx="0"/>
          </p:cNvCxnSpPr>
          <p:nvPr/>
        </p:nvCxnSpPr>
        <p:spPr bwMode="auto">
          <a:xfrm rot="10800000" flipV="1">
            <a:off x="2242133" y="5321236"/>
            <a:ext cx="981896" cy="398813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2843776" y="2046420"/>
            <a:ext cx="1807723" cy="531875"/>
          </a:xfrm>
          <a:prstGeom prst="rect">
            <a:avLst/>
          </a:prstGeom>
          <a:solidFill>
            <a:srgbClr val="EBF1DE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marL="342900" indent="-342900" defTabSz="457200">
              <a:spcBef>
                <a:spcPct val="20000"/>
              </a:spcBef>
              <a:buFont typeface="Arial" pitchFamily="34" charset="0"/>
              <a:buNone/>
            </a:pPr>
            <a:r>
              <a:rPr lang="en-US" sz="1200" dirty="0" err="1">
                <a:latin typeface="Georgia" pitchFamily="18" charset="0"/>
              </a:rPr>
              <a:t>Emittance</a:t>
            </a:r>
            <a:r>
              <a:rPr lang="en-US" sz="1200" dirty="0">
                <a:latin typeface="Georgia" pitchFamily="18" charset="0"/>
              </a:rPr>
              <a:t> </a:t>
            </a:r>
            <a:r>
              <a:rPr lang="en-US" sz="1200" dirty="0" err="1">
                <a:latin typeface="Georgia" pitchFamily="18" charset="0"/>
              </a:rPr>
              <a:t>ε</a:t>
            </a:r>
            <a:r>
              <a:rPr lang="en-US" sz="1200" baseline="-25000" dirty="0" err="1">
                <a:latin typeface="Georgia" pitchFamily="18" charset="0"/>
              </a:rPr>
              <a:t>x,y</a:t>
            </a:r>
            <a:r>
              <a:rPr lang="en-US" sz="1200" baseline="-25000" dirty="0">
                <a:latin typeface="Georgia" pitchFamily="18" charset="0"/>
              </a:rPr>
              <a:t> </a:t>
            </a:r>
            <a:r>
              <a:rPr lang="en-US" sz="1200" dirty="0">
                <a:latin typeface="Georgia" pitchFamily="18" charset="0"/>
              </a:rPr>
              <a:t>≤ 150μm</a:t>
            </a:r>
          </a:p>
          <a:p>
            <a:pPr marL="342900" indent="-342900" defTabSz="457200">
              <a:spcBef>
                <a:spcPct val="20000"/>
              </a:spcBef>
              <a:buFont typeface="Arial" pitchFamily="34" charset="0"/>
              <a:buNone/>
            </a:pPr>
            <a:r>
              <a:rPr lang="en-US" sz="1200" dirty="0">
                <a:latin typeface="Georgia" pitchFamily="18" charset="0"/>
              </a:rPr>
              <a:t>Transverse jitter ≤ 0.3σ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5301696" y="2353660"/>
            <a:ext cx="2179933" cy="800394"/>
          </a:xfrm>
          <a:prstGeom prst="rect">
            <a:avLst/>
          </a:prstGeom>
          <a:solidFill>
            <a:srgbClr val="FDEADA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marL="342900" indent="-342900" defTabSz="457200">
              <a:spcBef>
                <a:spcPct val="20000"/>
              </a:spcBef>
            </a:pPr>
            <a:r>
              <a:rPr lang="en-US" sz="1200" dirty="0">
                <a:solidFill>
                  <a:srgbClr val="376092"/>
                </a:solidFill>
                <a:latin typeface="Georgia" pitchFamily="18" charset="0"/>
              </a:rPr>
              <a:t>Current stability 0.75 </a:t>
            </a:r>
            <a:r>
              <a:rPr lang="en-US" sz="1200" dirty="0">
                <a:solidFill>
                  <a:srgbClr val="376092"/>
                </a:solidFill>
                <a:latin typeface="Wingdings" pitchFamily="2" charset="2"/>
              </a:rPr>
              <a:t></a:t>
            </a:r>
            <a:r>
              <a:rPr lang="en-US" sz="1200" dirty="0">
                <a:solidFill>
                  <a:srgbClr val="376092"/>
                </a:solidFill>
                <a:latin typeface="Georgia" pitchFamily="18" charset="0"/>
              </a:rPr>
              <a:t>10</a:t>
            </a:r>
            <a:r>
              <a:rPr lang="en-US" sz="1200" baseline="30000" dirty="0">
                <a:solidFill>
                  <a:srgbClr val="376092"/>
                </a:solidFill>
                <a:latin typeface="Georgia" pitchFamily="18" charset="0"/>
              </a:rPr>
              <a:t>-3</a:t>
            </a:r>
          </a:p>
          <a:p>
            <a:pPr marL="342900" indent="-342900" defTabSz="457200">
              <a:spcBef>
                <a:spcPct val="20000"/>
              </a:spcBef>
            </a:pPr>
            <a:r>
              <a:rPr lang="en-US" sz="1200" dirty="0">
                <a:solidFill>
                  <a:srgbClr val="376092"/>
                </a:solidFill>
                <a:latin typeface="Georgia" pitchFamily="18" charset="0"/>
              </a:rPr>
              <a:t>Phase stability 0.2° @ 12GHz</a:t>
            </a:r>
          </a:p>
          <a:p>
            <a:pPr marL="342900" indent="-342900" defTabSz="457200">
              <a:spcBef>
                <a:spcPct val="20000"/>
              </a:spcBef>
            </a:pPr>
            <a:r>
              <a:rPr lang="en-US" sz="1200" dirty="0">
                <a:solidFill>
                  <a:srgbClr val="376092"/>
                </a:solidFill>
                <a:latin typeface="Georgia" pitchFamily="18" charset="0"/>
              </a:rPr>
              <a:t>Bunch length stability 1%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345981" y="5720050"/>
            <a:ext cx="1792304" cy="671185"/>
          </a:xfrm>
          <a:prstGeom prst="rect">
            <a:avLst/>
          </a:prstGeom>
          <a:solidFill>
            <a:srgbClr val="C6D9F1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Georgia" pitchFamily="18" charset="0"/>
              </a:rPr>
              <a:t>RF power stability 0.2%</a:t>
            </a:r>
          </a:p>
          <a:p>
            <a:r>
              <a:rPr lang="en-US" sz="1200" dirty="0">
                <a:solidFill>
                  <a:srgbClr val="C00000"/>
                </a:solidFill>
                <a:latin typeface="Georgia" pitchFamily="18" charset="0"/>
              </a:rPr>
              <a:t>RF phase stability 0.05°</a:t>
            </a:r>
          </a:p>
          <a:p>
            <a:r>
              <a:rPr lang="en-US" sz="1200" dirty="0">
                <a:solidFill>
                  <a:srgbClr val="376092"/>
                </a:solidFill>
                <a:latin typeface="Georgia" pitchFamily="18" charset="0"/>
              </a:rPr>
              <a:t>Current stability 0.1%</a:t>
            </a:r>
          </a:p>
        </p:txBody>
      </p:sp>
      <p:sp>
        <p:nvSpPr>
          <p:cNvPr id="38" name="Title 7"/>
          <p:cNvSpPr txBox="1">
            <a:spLocks/>
          </p:cNvSpPr>
          <p:nvPr/>
        </p:nvSpPr>
        <p:spPr>
          <a:xfrm>
            <a:off x="155425" y="2123230"/>
            <a:ext cx="2342705" cy="92172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lang="en-US" sz="2300" dirty="0">
                <a:solidFill>
                  <a:srgbClr val="17375E"/>
                </a:solidFill>
                <a:latin typeface="Georgia" pitchFamily="18" charset="0"/>
              </a:rPr>
              <a:t>CLIC Drive Beam requirements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/>
          <p:cNvSpPr txBox="1">
            <a:spLocks/>
          </p:cNvSpPr>
          <p:nvPr/>
        </p:nvSpPr>
        <p:spPr>
          <a:xfrm>
            <a:off x="838200" y="0"/>
            <a:ext cx="63246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 dirty="0">
                <a:solidFill>
                  <a:srgbClr val="C00000"/>
                </a:solidFill>
                <a:latin typeface="Georgia" pitchFamily="18" charset="0"/>
              </a:rPr>
              <a:t>– Drive Beam Generation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6285" y="2008015"/>
            <a:ext cx="2667000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US" sz="1200" dirty="0">
                <a:latin typeface="Georgia" pitchFamily="18" charset="0"/>
              </a:rPr>
              <a:t>Pulse charge measured at end of the </a:t>
            </a:r>
            <a:r>
              <a:rPr lang="en-US" sz="1200" dirty="0" err="1">
                <a:latin typeface="Georgia" pitchFamily="18" charset="0"/>
              </a:rPr>
              <a:t>linac</a:t>
            </a:r>
            <a:endParaRPr lang="en-US" sz="1200" dirty="0">
              <a:latin typeface="Georgia" pitchFamily="18" charset="0"/>
            </a:endParaRPr>
          </a:p>
          <a:p>
            <a:endParaRPr lang="en-US" sz="1200" dirty="0">
              <a:latin typeface="Georgia" pitchFamily="18" charset="0"/>
            </a:endParaRPr>
          </a:p>
          <a:p>
            <a:r>
              <a:rPr lang="en-US" sz="1200" dirty="0">
                <a:latin typeface="Georgia" pitchFamily="18" charset="0"/>
              </a:rPr>
              <a:t>After factor 8 combination</a:t>
            </a:r>
          </a:p>
          <a:p>
            <a:r>
              <a:rPr lang="en-US" sz="1200" dirty="0">
                <a:latin typeface="Georgia" pitchFamily="18" charset="0"/>
              </a:rPr>
              <a:t>~ 1% jitter</a:t>
            </a:r>
          </a:p>
        </p:txBody>
      </p:sp>
      <p:pic>
        <p:nvPicPr>
          <p:cNvPr id="8" name="Picture 7" descr="klystron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30" y="4427530"/>
            <a:ext cx="3420765" cy="2253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956050" y="4581150"/>
          <a:ext cx="3341234" cy="1485900"/>
        </p:xfrm>
        <a:graphic>
          <a:graphicData uri="http://schemas.openxmlformats.org/drawingml/2006/table">
            <a:tbl>
              <a:tblPr/>
              <a:tblGrid>
                <a:gridCol w="1152151"/>
                <a:gridCol w="1014145"/>
                <a:gridCol w="1174938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orgia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ea typeface="ＭＳ Ｐゴシック" charset="-128"/>
                        </a:rPr>
                        <a:t>Tolerance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ea typeface="ＭＳ Ｐゴシック" charset="-128"/>
                        </a:rPr>
                        <a:t>Measured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ＭＳ Ｐゴシック" charset="-128"/>
                        </a:rPr>
                        <a:t>Beam 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ＭＳ Ｐゴシック" charset="-128"/>
                        </a:rPr>
                        <a:t>0.075%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ＭＳ Ｐゴシック" charset="-128"/>
                        </a:rPr>
                        <a:t>0.054%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ＭＳ Ｐゴシック" charset="-128"/>
                        </a:rPr>
                        <a:t>RF Power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ＭＳ Ｐゴシック" charset="-128"/>
                        </a:rPr>
                        <a:t>0.2%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ＭＳ Ｐゴシック" charset="-128"/>
                        </a:rPr>
                        <a:t>0.16% - 0.21%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ＭＳ Ｐゴシック" charset="-128"/>
                        </a:rPr>
                        <a:t>RF Phase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ＭＳ Ｐゴシック" charset="-128"/>
                        </a:rPr>
                        <a:t>0.05°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ＭＳ Ｐゴシック" charset="-128"/>
                        </a:rPr>
                        <a:t>0.035° - 0.07°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347450" y="3429000"/>
            <a:ext cx="2419515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>
                <a:latin typeface="Georgia" pitchFamily="18" charset="0"/>
              </a:rPr>
              <a:t>“Good” CTF3 klystron</a:t>
            </a:r>
          </a:p>
          <a:p>
            <a:pPr>
              <a:buFont typeface="Arial" pitchFamily="34" charset="0"/>
              <a:buChar char="•"/>
            </a:pPr>
            <a:endParaRPr lang="en-US" sz="1200" dirty="0">
              <a:latin typeface="Georgia" pitchFamily="18" charset="0"/>
            </a:endParaRPr>
          </a:p>
          <a:p>
            <a:pPr marL="173038" indent="-173038">
              <a:buFont typeface="Arial" pitchFamily="34" charset="0"/>
              <a:buChar char="•"/>
            </a:pPr>
            <a:r>
              <a:rPr lang="en-US" sz="1000" dirty="0">
                <a:latin typeface="Georgia" pitchFamily="18" charset="0"/>
              </a:rPr>
              <a:t>pulse-to-pulse jitter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en-US" sz="1000" dirty="0">
                <a:latin typeface="Georgia" pitchFamily="18" charset="0"/>
              </a:rPr>
              <a:t>10 ns time slices along the RF pulse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en-US" sz="1000" dirty="0">
                <a:latin typeface="Georgia" pitchFamily="18" charset="0"/>
              </a:rPr>
              <a:t>with respect to local phase reference</a:t>
            </a:r>
          </a:p>
        </p:txBody>
      </p:sp>
      <p:pic>
        <p:nvPicPr>
          <p:cNvPr id="11" name="Picture 7" descr="2010MeasureFBon_modified_factor8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3040" y="1815990"/>
            <a:ext cx="5568169" cy="234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7450" y="779055"/>
            <a:ext cx="8295480" cy="99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347450" y="779055"/>
            <a:ext cx="8295480" cy="99853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693095" y="1547155"/>
            <a:ext cx="192025" cy="115215"/>
          </a:xfrm>
          <a:prstGeom prst="rightArrow">
            <a:avLst/>
          </a:prstGeom>
          <a:solidFill>
            <a:srgbClr val="00187E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00334" y="1470346"/>
            <a:ext cx="5069461" cy="307240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/>
          <p:cNvSpPr/>
          <p:nvPr/>
        </p:nvSpPr>
        <p:spPr>
          <a:xfrm>
            <a:off x="4114800" y="4724400"/>
            <a:ext cx="457200" cy="457200"/>
          </a:xfrm>
          <a:prstGeom prst="star5">
            <a:avLst/>
          </a:prstGeom>
          <a:solidFill>
            <a:srgbClr val="FF3300"/>
          </a:solidFill>
          <a:ln>
            <a:solidFill>
              <a:srgbClr val="800000"/>
            </a:solidFill>
          </a:ln>
          <a:effectLst>
            <a:outerShdw blurRad="40000" dist="23000" dir="27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72000" y="4191000"/>
            <a:ext cx="3810000" cy="2554545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Improve and document current stability for combination factor 4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Improve stability for combination factor 8 – at the </a:t>
            </a:r>
            <a:r>
              <a:rPr lang="en-US" sz="1600" dirty="0" err="1" smtClean="0">
                <a:solidFill>
                  <a:srgbClr val="800000"/>
                </a:solidFill>
                <a:latin typeface="+mn-lt"/>
              </a:rPr>
              <a:t>permil</a:t>
            </a: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 level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Means: improve acceptance (dispersion, orbit, beta-beating)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Reduce energy spread – bunch length</a:t>
            </a:r>
          </a:p>
          <a:p>
            <a:pPr marL="179388" indent="-179388">
              <a:buFont typeface="Arial"/>
              <a:buChar char="•"/>
            </a:pPr>
            <a:endParaRPr lang="en-US" sz="1600" dirty="0" smtClean="0">
              <a:solidFill>
                <a:srgbClr val="800000"/>
              </a:solidFill>
              <a:latin typeface="+mn-lt"/>
            </a:endParaRPr>
          </a:p>
          <a:p>
            <a:pPr marL="179388" indent="-179388"/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End 2011 – Mid 2012</a:t>
            </a:r>
          </a:p>
          <a:p>
            <a:pPr marL="179388" indent="-179388">
              <a:buFont typeface="Arial"/>
              <a:buChar char="•"/>
            </a:pPr>
            <a:endParaRPr lang="en-US" sz="16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3535065" y="6155755"/>
            <a:ext cx="960125" cy="345646"/>
          </a:xfrm>
          <a:prstGeom prst="rightArrow">
            <a:avLst>
              <a:gd name="adj1" fmla="val 50000"/>
              <a:gd name="adj2" fmla="val 102685"/>
            </a:avLst>
          </a:prstGeom>
          <a:solidFill>
            <a:srgbClr val="FFC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17" grpId="0"/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7"/>
          <p:cNvSpPr txBox="1">
            <a:spLocks/>
          </p:cNvSpPr>
          <p:nvPr/>
        </p:nvSpPr>
        <p:spPr>
          <a:xfrm>
            <a:off x="1115551" y="0"/>
            <a:ext cx="6067990" cy="61595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 dirty="0">
                <a:solidFill>
                  <a:srgbClr val="C00000"/>
                </a:solidFill>
                <a:latin typeface="Georgia" pitchFamily="18" charset="0"/>
              </a:rPr>
              <a:t>– </a:t>
            </a:r>
            <a:r>
              <a:rPr lang="en-US" sz="1600" dirty="0" smtClean="0">
                <a:solidFill>
                  <a:srgbClr val="C00000"/>
                </a:solidFill>
                <a:latin typeface="Georgia" pitchFamily="18" charset="0"/>
              </a:rPr>
              <a:t>Beam driven RF power generation</a:t>
            </a:r>
            <a:endParaRPr lang="en-US" sz="16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070" y="740650"/>
            <a:ext cx="8295480" cy="116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501070" y="740650"/>
            <a:ext cx="8295480" cy="115215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808310" y="855865"/>
            <a:ext cx="192025" cy="115215"/>
          </a:xfrm>
          <a:prstGeom prst="rightArrow">
            <a:avLst/>
          </a:prstGeom>
          <a:solidFill>
            <a:srgbClr val="00187E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153955" y="740649"/>
            <a:ext cx="5069460" cy="422455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11" descr="1006091_06-A4-at-144-dp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260" y="2123230"/>
            <a:ext cx="3384495" cy="2253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br" rotWithShape="0">
              <a:srgbClr val="808080">
                <a:alpha val="42999"/>
              </a:srgbClr>
            </a:outerShdw>
          </a:effectLst>
        </p:spPr>
      </p:pic>
      <p:pic>
        <p:nvPicPr>
          <p:cNvPr id="9" name="Picture 48" descr="TBTS-instrumentation-201003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6480" y="3889860"/>
            <a:ext cx="3302830" cy="278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32"/>
          <p:cNvSpPr txBox="1">
            <a:spLocks noChangeArrowheads="1"/>
          </p:cNvSpPr>
          <p:nvPr/>
        </p:nvSpPr>
        <p:spPr bwMode="auto">
          <a:xfrm>
            <a:off x="4114800" y="2209800"/>
            <a:ext cx="4684775" cy="1477328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dirty="0">
                <a:latin typeface="Georgia" pitchFamily="18" charset="0"/>
              </a:rPr>
              <a:t>PETS rapidly (~ </a:t>
            </a:r>
            <a:r>
              <a:rPr lang="en-US" sz="1400" dirty="0" smtClean="0">
                <a:latin typeface="Georgia" pitchFamily="18" charset="0"/>
              </a:rPr>
              <a:t>3 x 10</a:t>
            </a:r>
            <a:r>
              <a:rPr lang="en-US" sz="1400" baseline="30000" dirty="0" smtClean="0">
                <a:latin typeface="Georgia" pitchFamily="18" charset="0"/>
              </a:rPr>
              <a:t>5</a:t>
            </a:r>
            <a:r>
              <a:rPr lang="en-US" sz="1400" dirty="0" smtClean="0">
                <a:latin typeface="Georgia" pitchFamily="18" charset="0"/>
              </a:rPr>
              <a:t> </a:t>
            </a:r>
            <a:r>
              <a:rPr lang="en-US" sz="1400" dirty="0">
                <a:latin typeface="Georgia" pitchFamily="18" charset="0"/>
              </a:rPr>
              <a:t>pulses) reached record</a:t>
            </a:r>
            <a:r>
              <a:rPr lang="en-US" sz="1400" dirty="0" smtClean="0">
                <a:latin typeface="Georgia" pitchFamily="18" charset="0"/>
              </a:rPr>
              <a:t> </a:t>
            </a:r>
          </a:p>
          <a:p>
            <a:r>
              <a:rPr lang="en-US" sz="1400" dirty="0" smtClean="0">
                <a:latin typeface="Georgia" pitchFamily="18" charset="0"/>
              </a:rPr>
              <a:t>&gt;</a:t>
            </a:r>
            <a:r>
              <a:rPr lang="en-US" sz="1400" b="1" dirty="0">
                <a:solidFill>
                  <a:srgbClr val="C00000"/>
                </a:solidFill>
                <a:latin typeface="Georgia" pitchFamily="18" charset="0"/>
              </a:rPr>
              <a:t>200 MW </a:t>
            </a:r>
            <a:r>
              <a:rPr lang="en-US" sz="1400" dirty="0">
                <a:latin typeface="Georgia" pitchFamily="18" charset="0"/>
              </a:rPr>
              <a:t>peak RF power level,</a:t>
            </a:r>
            <a:r>
              <a:rPr lang="en-US" sz="1400" dirty="0" smtClean="0">
                <a:latin typeface="Georgia" pitchFamily="18" charset="0"/>
              </a:rPr>
              <a:t> </a:t>
            </a:r>
          </a:p>
          <a:p>
            <a:endParaRPr lang="en-US" sz="1400" dirty="0" smtClean="0">
              <a:latin typeface="Georgia" pitchFamily="18" charset="0"/>
            </a:endParaRPr>
          </a:p>
          <a:p>
            <a:r>
              <a:rPr lang="en-US" sz="1200" dirty="0" smtClean="0">
                <a:latin typeface="Georgia" pitchFamily="18" charset="0"/>
              </a:rPr>
              <a:t>providing </a:t>
            </a:r>
            <a:r>
              <a:rPr lang="en-US" sz="1200" dirty="0">
                <a:latin typeface="Georgia" pitchFamily="18" charset="0"/>
              </a:rPr>
              <a:t>reliably pulses ~ 1o0 MW peak to accelerating structure.</a:t>
            </a:r>
          </a:p>
          <a:p>
            <a:endParaRPr lang="en-US" sz="1200" dirty="0">
              <a:latin typeface="Georgia" pitchFamily="18" charset="0"/>
            </a:endParaRPr>
          </a:p>
          <a:p>
            <a:r>
              <a:rPr lang="en-US" sz="1200" dirty="0">
                <a:latin typeface="Georgia" pitchFamily="18" charset="0"/>
              </a:rPr>
              <a:t>About twice the power needed to demonstrate 100 MV/m acceleration in a </a:t>
            </a:r>
            <a:r>
              <a:rPr lang="en-US" sz="1200" dirty="0" smtClean="0">
                <a:latin typeface="Georgia" pitchFamily="18" charset="0"/>
              </a:rPr>
              <a:t>two-beam </a:t>
            </a:r>
            <a:r>
              <a:rPr lang="en-US" sz="1200" dirty="0">
                <a:latin typeface="Georgia" pitchFamily="18" charset="0"/>
              </a:rPr>
              <a:t>experiment with </a:t>
            </a:r>
            <a:r>
              <a:rPr lang="en-US" sz="1200" dirty="0" smtClean="0">
                <a:latin typeface="Georgia" pitchFamily="18" charset="0"/>
              </a:rPr>
              <a:t>TD24 </a:t>
            </a:r>
            <a:r>
              <a:rPr lang="en-US" sz="1200" dirty="0">
                <a:latin typeface="Georgia" pitchFamily="18" charset="0"/>
              </a:rPr>
              <a:t>structure.</a:t>
            </a: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3F14FD60-4F62-4B1D-8DE1-461F7A5DB05E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27</a:t>
            </a:fld>
            <a:endParaRPr lang="en-US" sz="1000" dirty="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181600" y="2438400"/>
            <a:ext cx="2112275" cy="981450"/>
          </a:xfrm>
          <a:prstGeom prst="rect">
            <a:avLst/>
          </a:prstGeom>
          <a:solidFill>
            <a:srgbClr val="002060">
              <a:alpha val="31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Breakdown rate ?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ＭＳ Ｐゴシック" charset="-128"/>
                <a:cs typeface="+mj-cs"/>
              </a:rPr>
              <a:t/>
            </a:r>
            <a:b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ＭＳ Ｐゴシック" charset="-128"/>
                <a:cs typeface="+mj-cs"/>
              </a:rPr>
            </a:b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16" name="5-Point Star 15"/>
          <p:cNvSpPr/>
          <p:nvPr/>
        </p:nvSpPr>
        <p:spPr>
          <a:xfrm>
            <a:off x="4038600" y="2743200"/>
            <a:ext cx="457200" cy="457200"/>
          </a:xfrm>
          <a:prstGeom prst="star5">
            <a:avLst/>
          </a:prstGeom>
          <a:solidFill>
            <a:srgbClr val="FF3300"/>
          </a:solidFill>
          <a:ln>
            <a:solidFill>
              <a:srgbClr val="800000"/>
            </a:solidFill>
          </a:ln>
          <a:effectLst>
            <a:outerShdw blurRad="40000" dist="23000" dir="27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648200" y="2057400"/>
            <a:ext cx="3810000" cy="2062103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Analyze data for evaluation of present break-down rate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Dedicated measurement at high powers – increased rep rate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Document</a:t>
            </a:r>
          </a:p>
          <a:p>
            <a:pPr marL="179388" indent="-179388">
              <a:buFont typeface="Arial"/>
              <a:buChar char="•"/>
            </a:pPr>
            <a:endParaRPr lang="en-US" sz="1600" dirty="0" smtClean="0">
              <a:solidFill>
                <a:srgbClr val="800000"/>
              </a:solidFill>
              <a:latin typeface="+mn-lt"/>
            </a:endParaRPr>
          </a:p>
          <a:p>
            <a:pPr marL="179388" indent="-179388"/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End 2011 – Mid 2012</a:t>
            </a:r>
          </a:p>
          <a:p>
            <a:pPr marL="179388" indent="-179388">
              <a:buFont typeface="Arial"/>
              <a:buChar char="•"/>
            </a:pPr>
            <a:endParaRPr lang="en-US" sz="1600" dirty="0">
              <a:solidFill>
                <a:srgbClr val="800000"/>
              </a:solidFill>
              <a:latin typeface="+mn-lt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81000" y="4542745"/>
            <a:ext cx="3810000" cy="2171383"/>
            <a:chOff x="381000" y="4542745"/>
            <a:chExt cx="3810000" cy="2171383"/>
          </a:xfrm>
        </p:grpSpPr>
        <p:pic>
          <p:nvPicPr>
            <p:cNvPr id="12" name="Picture 14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2665" y="4542745"/>
              <a:ext cx="3105441" cy="2171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1000" y="4572000"/>
              <a:ext cx="3810000" cy="1941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TextBox 27"/>
            <p:cNvSpPr txBox="1">
              <a:spLocks noChangeArrowheads="1"/>
            </p:cNvSpPr>
            <p:nvPr/>
          </p:nvSpPr>
          <p:spPr bwMode="auto">
            <a:xfrm rot="16200000">
              <a:off x="1707019" y="5684381"/>
              <a:ext cx="430887" cy="79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b="1" dirty="0">
                  <a:solidFill>
                    <a:srgbClr val="FF3300"/>
                  </a:solidFill>
                  <a:latin typeface="+mn-lt"/>
                  <a:ea typeface="+mn-ea"/>
                </a:rPr>
                <a:t>CLIC target pulse</a:t>
              </a:r>
            </a:p>
          </p:txBody>
        </p:sp>
      </p:grpSp>
      <p:cxnSp>
        <p:nvCxnSpPr>
          <p:cNvPr id="26" name="Straight Arrow Connector 25"/>
          <p:cNvCxnSpPr>
            <a:cxnSpLocks noChangeShapeType="1"/>
          </p:cNvCxnSpPr>
          <p:nvPr/>
        </p:nvCxnSpPr>
        <p:spPr bwMode="auto">
          <a:xfrm flipH="1">
            <a:off x="3074205" y="4734770"/>
            <a:ext cx="2918780" cy="614480"/>
          </a:xfrm>
          <a:prstGeom prst="straightConnector1">
            <a:avLst/>
          </a:prstGeom>
          <a:noFill/>
          <a:ln w="12700">
            <a:solidFill>
              <a:srgbClr val="C0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8" name="Freeform 27"/>
          <p:cNvSpPr/>
          <p:nvPr/>
        </p:nvSpPr>
        <p:spPr>
          <a:xfrm>
            <a:off x="2843775" y="5502870"/>
            <a:ext cx="883315" cy="537670"/>
          </a:xfrm>
          <a:custGeom>
            <a:avLst/>
            <a:gdLst>
              <a:gd name="connsiteX0" fmla="*/ 0 w 464949"/>
              <a:gd name="connsiteY0" fmla="*/ 77491 h 278969"/>
              <a:gd name="connsiteX1" fmla="*/ 193729 w 464949"/>
              <a:gd name="connsiteY1" fmla="*/ 278969 h 278969"/>
              <a:gd name="connsiteX2" fmla="*/ 464949 w 464949"/>
              <a:gd name="connsiteY2" fmla="*/ 0 h 278969"/>
              <a:gd name="connsiteX3" fmla="*/ 340963 w 464949"/>
              <a:gd name="connsiteY3" fmla="*/ 0 h 278969"/>
              <a:gd name="connsiteX4" fmla="*/ 201478 w 464949"/>
              <a:gd name="connsiteY4" fmla="*/ 131735 h 278969"/>
              <a:gd name="connsiteX5" fmla="*/ 147234 w 464949"/>
              <a:gd name="connsiteY5" fmla="*/ 61993 h 278969"/>
              <a:gd name="connsiteX6" fmla="*/ 0 w 464949"/>
              <a:gd name="connsiteY6" fmla="*/ 77491 h 278969"/>
              <a:gd name="connsiteX0" fmla="*/ 0 w 465719"/>
              <a:gd name="connsiteY0" fmla="*/ 33773 h 278969"/>
              <a:gd name="connsiteX1" fmla="*/ 194499 w 465719"/>
              <a:gd name="connsiteY1" fmla="*/ 278969 h 278969"/>
              <a:gd name="connsiteX2" fmla="*/ 465719 w 465719"/>
              <a:gd name="connsiteY2" fmla="*/ 0 h 278969"/>
              <a:gd name="connsiteX3" fmla="*/ 341733 w 465719"/>
              <a:gd name="connsiteY3" fmla="*/ 0 h 278969"/>
              <a:gd name="connsiteX4" fmla="*/ 202248 w 465719"/>
              <a:gd name="connsiteY4" fmla="*/ 131735 h 278969"/>
              <a:gd name="connsiteX5" fmla="*/ 148004 w 465719"/>
              <a:gd name="connsiteY5" fmla="*/ 61993 h 278969"/>
              <a:gd name="connsiteX6" fmla="*/ 0 w 465719"/>
              <a:gd name="connsiteY6" fmla="*/ 33773 h 278969"/>
              <a:gd name="connsiteX0" fmla="*/ 0 w 465719"/>
              <a:gd name="connsiteY0" fmla="*/ 33773 h 278969"/>
              <a:gd name="connsiteX1" fmla="*/ 194499 w 465719"/>
              <a:gd name="connsiteY1" fmla="*/ 278969 h 278969"/>
              <a:gd name="connsiteX2" fmla="*/ 465719 w 465719"/>
              <a:gd name="connsiteY2" fmla="*/ 0 h 278969"/>
              <a:gd name="connsiteX3" fmla="*/ 341733 w 465719"/>
              <a:gd name="connsiteY3" fmla="*/ 0 h 278969"/>
              <a:gd name="connsiteX4" fmla="*/ 202248 w 465719"/>
              <a:gd name="connsiteY4" fmla="*/ 131735 h 278969"/>
              <a:gd name="connsiteX5" fmla="*/ 115215 w 465719"/>
              <a:gd name="connsiteY5" fmla="*/ 33773 h 278969"/>
              <a:gd name="connsiteX6" fmla="*/ 0 w 465719"/>
              <a:gd name="connsiteY6" fmla="*/ 33773 h 278969"/>
              <a:gd name="connsiteX0" fmla="*/ 0 w 465719"/>
              <a:gd name="connsiteY0" fmla="*/ 33773 h 278969"/>
              <a:gd name="connsiteX1" fmla="*/ 194499 w 465719"/>
              <a:gd name="connsiteY1" fmla="*/ 278969 h 278969"/>
              <a:gd name="connsiteX2" fmla="*/ 465719 w 465719"/>
              <a:gd name="connsiteY2" fmla="*/ 0 h 278969"/>
              <a:gd name="connsiteX3" fmla="*/ 341733 w 465719"/>
              <a:gd name="connsiteY3" fmla="*/ 0 h 278969"/>
              <a:gd name="connsiteX4" fmla="*/ 192025 w 465719"/>
              <a:gd name="connsiteY4" fmla="*/ 148988 h 278969"/>
              <a:gd name="connsiteX5" fmla="*/ 115215 w 465719"/>
              <a:gd name="connsiteY5" fmla="*/ 33773 h 278969"/>
              <a:gd name="connsiteX6" fmla="*/ 0 w 465719"/>
              <a:gd name="connsiteY6" fmla="*/ 33773 h 278969"/>
              <a:gd name="connsiteX0" fmla="*/ 0 w 465719"/>
              <a:gd name="connsiteY0" fmla="*/ 33773 h 302608"/>
              <a:gd name="connsiteX1" fmla="*/ 192025 w 465719"/>
              <a:gd name="connsiteY1" fmla="*/ 302608 h 302608"/>
              <a:gd name="connsiteX2" fmla="*/ 465719 w 465719"/>
              <a:gd name="connsiteY2" fmla="*/ 0 h 302608"/>
              <a:gd name="connsiteX3" fmla="*/ 341733 w 465719"/>
              <a:gd name="connsiteY3" fmla="*/ 0 h 302608"/>
              <a:gd name="connsiteX4" fmla="*/ 192025 w 465719"/>
              <a:gd name="connsiteY4" fmla="*/ 148988 h 302608"/>
              <a:gd name="connsiteX5" fmla="*/ 115215 w 465719"/>
              <a:gd name="connsiteY5" fmla="*/ 33773 h 302608"/>
              <a:gd name="connsiteX6" fmla="*/ 0 w 465719"/>
              <a:gd name="connsiteY6" fmla="*/ 33773 h 302608"/>
              <a:gd name="connsiteX0" fmla="*/ 0 w 465719"/>
              <a:gd name="connsiteY0" fmla="*/ 76811 h 345646"/>
              <a:gd name="connsiteX1" fmla="*/ 192025 w 465719"/>
              <a:gd name="connsiteY1" fmla="*/ 345646 h 345646"/>
              <a:gd name="connsiteX2" fmla="*/ 465719 w 465719"/>
              <a:gd name="connsiteY2" fmla="*/ 43038 h 345646"/>
              <a:gd name="connsiteX3" fmla="*/ 384050 w 465719"/>
              <a:gd name="connsiteY3" fmla="*/ 0 h 345646"/>
              <a:gd name="connsiteX4" fmla="*/ 192025 w 465719"/>
              <a:gd name="connsiteY4" fmla="*/ 192026 h 345646"/>
              <a:gd name="connsiteX5" fmla="*/ 115215 w 465719"/>
              <a:gd name="connsiteY5" fmla="*/ 76811 h 345646"/>
              <a:gd name="connsiteX6" fmla="*/ 0 w 465719"/>
              <a:gd name="connsiteY6" fmla="*/ 76811 h 345646"/>
              <a:gd name="connsiteX0" fmla="*/ 0 w 499265"/>
              <a:gd name="connsiteY0" fmla="*/ 76811 h 345646"/>
              <a:gd name="connsiteX1" fmla="*/ 192025 w 499265"/>
              <a:gd name="connsiteY1" fmla="*/ 345646 h 345646"/>
              <a:gd name="connsiteX2" fmla="*/ 499265 w 499265"/>
              <a:gd name="connsiteY2" fmla="*/ 0 h 345646"/>
              <a:gd name="connsiteX3" fmla="*/ 384050 w 499265"/>
              <a:gd name="connsiteY3" fmla="*/ 0 h 345646"/>
              <a:gd name="connsiteX4" fmla="*/ 192025 w 499265"/>
              <a:gd name="connsiteY4" fmla="*/ 192026 h 345646"/>
              <a:gd name="connsiteX5" fmla="*/ 115215 w 499265"/>
              <a:gd name="connsiteY5" fmla="*/ 76811 h 345646"/>
              <a:gd name="connsiteX6" fmla="*/ 0 w 499265"/>
              <a:gd name="connsiteY6" fmla="*/ 76811 h 345646"/>
              <a:gd name="connsiteX0" fmla="*/ 0 w 499265"/>
              <a:gd name="connsiteY0" fmla="*/ 76811 h 345646"/>
              <a:gd name="connsiteX1" fmla="*/ 192025 w 499265"/>
              <a:gd name="connsiteY1" fmla="*/ 345646 h 345646"/>
              <a:gd name="connsiteX2" fmla="*/ 499265 w 499265"/>
              <a:gd name="connsiteY2" fmla="*/ 0 h 345646"/>
              <a:gd name="connsiteX3" fmla="*/ 384050 w 499265"/>
              <a:gd name="connsiteY3" fmla="*/ 0 h 345646"/>
              <a:gd name="connsiteX4" fmla="*/ 192025 w 499265"/>
              <a:gd name="connsiteY4" fmla="*/ 192025 h 345646"/>
              <a:gd name="connsiteX5" fmla="*/ 115215 w 499265"/>
              <a:gd name="connsiteY5" fmla="*/ 76811 h 345646"/>
              <a:gd name="connsiteX6" fmla="*/ 0 w 499265"/>
              <a:gd name="connsiteY6" fmla="*/ 76811 h 345646"/>
              <a:gd name="connsiteX0" fmla="*/ 0 w 499265"/>
              <a:gd name="connsiteY0" fmla="*/ 76811 h 307240"/>
              <a:gd name="connsiteX1" fmla="*/ 192025 w 499265"/>
              <a:gd name="connsiteY1" fmla="*/ 307240 h 307240"/>
              <a:gd name="connsiteX2" fmla="*/ 499265 w 499265"/>
              <a:gd name="connsiteY2" fmla="*/ 0 h 307240"/>
              <a:gd name="connsiteX3" fmla="*/ 384050 w 499265"/>
              <a:gd name="connsiteY3" fmla="*/ 0 h 307240"/>
              <a:gd name="connsiteX4" fmla="*/ 192025 w 499265"/>
              <a:gd name="connsiteY4" fmla="*/ 192025 h 307240"/>
              <a:gd name="connsiteX5" fmla="*/ 115215 w 499265"/>
              <a:gd name="connsiteY5" fmla="*/ 76811 h 307240"/>
              <a:gd name="connsiteX6" fmla="*/ 0 w 499265"/>
              <a:gd name="connsiteY6" fmla="*/ 76811 h 307240"/>
              <a:gd name="connsiteX0" fmla="*/ 0 w 499265"/>
              <a:gd name="connsiteY0" fmla="*/ 76811 h 307240"/>
              <a:gd name="connsiteX1" fmla="*/ 192025 w 499265"/>
              <a:gd name="connsiteY1" fmla="*/ 307240 h 307240"/>
              <a:gd name="connsiteX2" fmla="*/ 499265 w 499265"/>
              <a:gd name="connsiteY2" fmla="*/ 0 h 307240"/>
              <a:gd name="connsiteX3" fmla="*/ 384050 w 499265"/>
              <a:gd name="connsiteY3" fmla="*/ 0 h 307240"/>
              <a:gd name="connsiteX4" fmla="*/ 192025 w 499265"/>
              <a:gd name="connsiteY4" fmla="*/ 192025 h 307240"/>
              <a:gd name="connsiteX5" fmla="*/ 115215 w 499265"/>
              <a:gd name="connsiteY5" fmla="*/ 76810 h 307240"/>
              <a:gd name="connsiteX6" fmla="*/ 0 w 499265"/>
              <a:gd name="connsiteY6" fmla="*/ 76811 h 307240"/>
              <a:gd name="connsiteX0" fmla="*/ 0 w 499265"/>
              <a:gd name="connsiteY0" fmla="*/ 76811 h 307240"/>
              <a:gd name="connsiteX1" fmla="*/ 192025 w 499265"/>
              <a:gd name="connsiteY1" fmla="*/ 307240 h 307240"/>
              <a:gd name="connsiteX2" fmla="*/ 499265 w 499265"/>
              <a:gd name="connsiteY2" fmla="*/ 0 h 307240"/>
              <a:gd name="connsiteX3" fmla="*/ 384050 w 499265"/>
              <a:gd name="connsiteY3" fmla="*/ 0 h 307240"/>
              <a:gd name="connsiteX4" fmla="*/ 192025 w 499265"/>
              <a:gd name="connsiteY4" fmla="*/ 192025 h 307240"/>
              <a:gd name="connsiteX5" fmla="*/ 115215 w 499265"/>
              <a:gd name="connsiteY5" fmla="*/ 76810 h 307240"/>
              <a:gd name="connsiteX6" fmla="*/ 0 w 499265"/>
              <a:gd name="connsiteY6" fmla="*/ 76811 h 307240"/>
              <a:gd name="connsiteX0" fmla="*/ 0 w 499265"/>
              <a:gd name="connsiteY0" fmla="*/ 76811 h 345645"/>
              <a:gd name="connsiteX1" fmla="*/ 192025 w 499265"/>
              <a:gd name="connsiteY1" fmla="*/ 345645 h 345645"/>
              <a:gd name="connsiteX2" fmla="*/ 499265 w 499265"/>
              <a:gd name="connsiteY2" fmla="*/ 0 h 345645"/>
              <a:gd name="connsiteX3" fmla="*/ 384050 w 499265"/>
              <a:gd name="connsiteY3" fmla="*/ 0 h 345645"/>
              <a:gd name="connsiteX4" fmla="*/ 192025 w 499265"/>
              <a:gd name="connsiteY4" fmla="*/ 192025 h 345645"/>
              <a:gd name="connsiteX5" fmla="*/ 115215 w 499265"/>
              <a:gd name="connsiteY5" fmla="*/ 76810 h 345645"/>
              <a:gd name="connsiteX6" fmla="*/ 0 w 499265"/>
              <a:gd name="connsiteY6" fmla="*/ 76811 h 345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9265" h="345645">
                <a:moveTo>
                  <a:pt x="0" y="76811"/>
                </a:moveTo>
                <a:lnTo>
                  <a:pt x="192025" y="345645"/>
                </a:lnTo>
                <a:lnTo>
                  <a:pt x="499265" y="0"/>
                </a:lnTo>
                <a:lnTo>
                  <a:pt x="384050" y="0"/>
                </a:lnTo>
                <a:lnTo>
                  <a:pt x="192025" y="192025"/>
                </a:lnTo>
                <a:lnTo>
                  <a:pt x="115215" y="76810"/>
                </a:lnTo>
                <a:lnTo>
                  <a:pt x="0" y="76811"/>
                </a:lnTo>
                <a:close/>
              </a:path>
            </a:pathLst>
          </a:custGeom>
          <a:solidFill>
            <a:srgbClr val="00CC99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4" grpId="0" animBg="1"/>
      <p:bldP spid="16" grpId="0" animBg="1"/>
      <p:bldP spid="17" grpId="0"/>
      <p:bldP spid="2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7"/>
          <p:cNvSpPr txBox="1">
            <a:spLocks/>
          </p:cNvSpPr>
          <p:nvPr/>
        </p:nvSpPr>
        <p:spPr>
          <a:xfrm>
            <a:off x="838200" y="0"/>
            <a:ext cx="63246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 dirty="0">
                <a:solidFill>
                  <a:srgbClr val="C00000"/>
                </a:solidFill>
                <a:latin typeface="Georgia" pitchFamily="18" charset="0"/>
              </a:rPr>
              <a:t>– </a:t>
            </a:r>
            <a:r>
              <a:rPr lang="en-US" sz="1600" dirty="0" smtClean="0">
                <a:solidFill>
                  <a:srgbClr val="C00000"/>
                </a:solidFill>
                <a:latin typeface="Georgia" pitchFamily="18" charset="0"/>
              </a:rPr>
              <a:t>Two-Beam Acceleration</a:t>
            </a:r>
            <a:endParaRPr lang="en-US" sz="16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261" y="932675"/>
            <a:ext cx="8295480" cy="115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424260" y="932675"/>
            <a:ext cx="8295480" cy="115215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155425" y="1700775"/>
            <a:ext cx="192025" cy="115215"/>
          </a:xfrm>
          <a:prstGeom prst="rightArrow">
            <a:avLst/>
          </a:prstGeom>
          <a:solidFill>
            <a:srgbClr val="00187E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77145" y="1470345"/>
            <a:ext cx="5069460" cy="268836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3F14FD60-4F62-4B1D-8DE1-461F7A5DB05E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28</a:t>
            </a:fld>
            <a:endParaRPr lang="en-US" sz="1000" dirty="0">
              <a:solidFill>
                <a:srgbClr val="7F7F7F"/>
              </a:solidFill>
              <a:latin typeface="Georgia" pitchFamily="18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045" y="2545685"/>
            <a:ext cx="2499500" cy="249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TD24.JPG"/>
          <p:cNvPicPr>
            <a:picLocks noChangeAspect="1"/>
          </p:cNvPicPr>
          <p:nvPr/>
        </p:nvPicPr>
        <p:blipFill>
          <a:blip r:embed="rId4" cstate="print"/>
          <a:srcRect t="31111" r="41667" b="31111"/>
          <a:stretch>
            <a:fillRect/>
          </a:stretch>
        </p:blipFill>
        <p:spPr bwMode="auto">
          <a:xfrm>
            <a:off x="6223415" y="2622495"/>
            <a:ext cx="2462800" cy="119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029920" y="2507280"/>
            <a:ext cx="685800" cy="276225"/>
          </a:xfrm>
          <a:prstGeom prst="rect">
            <a:avLst/>
          </a:prstGeom>
          <a:solidFill>
            <a:schemeClr val="bg1"/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dist="38100" dir="2700000" algn="br" rotWithShape="0">
              <a:srgbClr val="808080">
                <a:alpha val="42999"/>
              </a:srgbClr>
            </a:outerShdw>
          </a:effectLst>
        </p:spPr>
        <p:txBody>
          <a:bodyPr>
            <a:spAutoFit/>
          </a:bodyPr>
          <a:lstStyle/>
          <a:p>
            <a:r>
              <a:rPr lang="en-US" sz="1200" dirty="0">
                <a:latin typeface="Georgia" pitchFamily="18" charset="0"/>
              </a:rPr>
              <a:t>TD24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3304635" y="2315255"/>
            <a:ext cx="2457920" cy="76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</a:pPr>
            <a:r>
              <a:rPr lang="en-US" sz="1400" b="1" dirty="0">
                <a:solidFill>
                  <a:srgbClr val="00187E"/>
                </a:solidFill>
                <a:latin typeface="Georgia" pitchFamily="18" charset="0"/>
              </a:rPr>
              <a:t>Two-Beam Acceleration </a:t>
            </a:r>
            <a:r>
              <a:rPr lang="en-US" sz="1400" dirty="0">
                <a:solidFill>
                  <a:srgbClr val="00187E"/>
                </a:solidFill>
                <a:latin typeface="Georgia" pitchFamily="18" charset="0"/>
              </a:rPr>
              <a:t>demonstration in CTF3 Two-Beam Test Stand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2690155" y="4158695"/>
            <a:ext cx="960125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rPr>
              <a:t>Drive beam </a:t>
            </a:r>
            <a:r>
              <a:rPr lang="en-US" sz="1000" b="1" dirty="0">
                <a:solidFill>
                  <a:srgbClr val="FF0000"/>
                </a:solidFill>
                <a:latin typeface="+mn-lt"/>
                <a:ea typeface="+mn-ea"/>
              </a:rPr>
              <a:t>OFF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2728560" y="3198570"/>
            <a:ext cx="960125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>
              <a:spcBef>
                <a:spcPct val="20000"/>
              </a:spcBef>
            </a:pPr>
            <a:r>
              <a:rPr lang="en-US" sz="1000" b="1" dirty="0">
                <a:solidFill>
                  <a:srgbClr val="17375E"/>
                </a:solidFill>
                <a:latin typeface="Georgia" pitchFamily="18" charset="0"/>
              </a:rPr>
              <a:t>Drive </a:t>
            </a:r>
            <a:r>
              <a:rPr lang="en-US" sz="1000" b="1" dirty="0" smtClean="0">
                <a:solidFill>
                  <a:srgbClr val="17375E"/>
                </a:solidFill>
                <a:latin typeface="Georgia" pitchFamily="18" charset="0"/>
              </a:rPr>
              <a:t>beam </a:t>
            </a:r>
            <a:r>
              <a:rPr lang="en-US" sz="1000" b="1" dirty="0" smtClean="0">
                <a:solidFill>
                  <a:srgbClr val="00B050"/>
                </a:solidFill>
                <a:latin typeface="Georgia" pitchFamily="18" charset="0"/>
              </a:rPr>
              <a:t>ON</a:t>
            </a:r>
            <a:endParaRPr lang="en-US" sz="10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20" name="Content Placeholder 3"/>
          <p:cNvSpPr txBox="1">
            <a:spLocks/>
          </p:cNvSpPr>
          <p:nvPr/>
        </p:nvSpPr>
        <p:spPr bwMode="auto">
          <a:xfrm>
            <a:off x="501070" y="5618085"/>
            <a:ext cx="3124200" cy="990600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lIns="0" tIns="0" rIns="0" bIns="0"/>
          <a:lstStyle/>
          <a:p>
            <a:pPr marL="87313" indent="9525" defTabSz="414338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56000"/>
            </a:pPr>
            <a:r>
              <a:rPr lang="en-US" sz="1400" dirty="0">
                <a:solidFill>
                  <a:srgbClr val="00187E"/>
                </a:solidFill>
                <a:latin typeface="Georgia" pitchFamily="18" charset="0"/>
              </a:rPr>
              <a:t>Maximum probe beam acceleration measured: </a:t>
            </a:r>
            <a:r>
              <a:rPr lang="en-US" sz="1400" dirty="0">
                <a:solidFill>
                  <a:srgbClr val="C00000"/>
                </a:solidFill>
                <a:latin typeface="Georgia" pitchFamily="18" charset="0"/>
              </a:rPr>
              <a:t>31 </a:t>
            </a:r>
            <a:r>
              <a:rPr lang="en-US" sz="1400" dirty="0" err="1">
                <a:solidFill>
                  <a:srgbClr val="C00000"/>
                </a:solidFill>
                <a:latin typeface="Georgia" pitchFamily="18" charset="0"/>
              </a:rPr>
              <a:t>MeV</a:t>
            </a:r>
            <a:endParaRPr lang="en-US" sz="1400" dirty="0">
              <a:solidFill>
                <a:srgbClr val="00187E"/>
              </a:solidFill>
              <a:latin typeface="Georgia" pitchFamily="18" charset="0"/>
            </a:endParaRPr>
          </a:p>
          <a:p>
            <a:pPr marL="87313" indent="9525" defTabSz="414338" eaLnBrk="0" hangingPunct="0">
              <a:lnSpc>
                <a:spcPct val="93000"/>
              </a:lnSpc>
              <a:spcAft>
                <a:spcPts val="2488"/>
              </a:spcAft>
              <a:buClr>
                <a:srgbClr val="000000"/>
              </a:buClr>
              <a:buSzPct val="56000"/>
            </a:pPr>
            <a:r>
              <a:rPr lang="en-US" sz="1400" dirty="0">
                <a:solidFill>
                  <a:srgbClr val="00187E"/>
                </a:solidFill>
                <a:latin typeface="Georgia" pitchFamily="18" charset="0"/>
                <a:sym typeface="Symbol" pitchFamily="18" charset="2"/>
              </a:rPr>
              <a:t></a:t>
            </a:r>
            <a:r>
              <a:rPr lang="en-US" sz="1400" dirty="0">
                <a:solidFill>
                  <a:srgbClr val="00187E"/>
                </a:solidFill>
                <a:latin typeface="Georgia" pitchFamily="18" charset="0"/>
              </a:rPr>
              <a:t>    Corresponding to a gradient of </a:t>
            </a:r>
            <a:r>
              <a:rPr lang="en-US" sz="1400" b="1" dirty="0">
                <a:solidFill>
                  <a:srgbClr val="C00000"/>
                </a:solidFill>
                <a:latin typeface="Georgia" pitchFamily="18" charset="0"/>
              </a:rPr>
              <a:t>145 MV/m</a:t>
            </a:r>
          </a:p>
        </p:txBody>
      </p:sp>
      <p:sp>
        <p:nvSpPr>
          <p:cNvPr id="22" name="L-Shape 21"/>
          <p:cNvSpPr/>
          <p:nvPr/>
        </p:nvSpPr>
        <p:spPr>
          <a:xfrm rot="18585903">
            <a:off x="5760439" y="1532419"/>
            <a:ext cx="211336" cy="106282"/>
          </a:xfrm>
          <a:prstGeom prst="corner">
            <a:avLst>
              <a:gd name="adj1" fmla="val 50000"/>
              <a:gd name="adj2" fmla="val 35828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PowerVsGradient3_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5800" y="3962400"/>
            <a:ext cx="4280659" cy="2670532"/>
          </a:xfrm>
          <a:prstGeom prst="rect">
            <a:avLst/>
          </a:prstGeom>
        </p:spPr>
      </p:pic>
      <p:sp>
        <p:nvSpPr>
          <p:cNvPr id="23" name="Freeform 22"/>
          <p:cNvSpPr/>
          <p:nvPr/>
        </p:nvSpPr>
        <p:spPr>
          <a:xfrm>
            <a:off x="3650280" y="3621025"/>
            <a:ext cx="883315" cy="537670"/>
          </a:xfrm>
          <a:custGeom>
            <a:avLst/>
            <a:gdLst>
              <a:gd name="connsiteX0" fmla="*/ 0 w 464949"/>
              <a:gd name="connsiteY0" fmla="*/ 77491 h 278969"/>
              <a:gd name="connsiteX1" fmla="*/ 193729 w 464949"/>
              <a:gd name="connsiteY1" fmla="*/ 278969 h 278969"/>
              <a:gd name="connsiteX2" fmla="*/ 464949 w 464949"/>
              <a:gd name="connsiteY2" fmla="*/ 0 h 278969"/>
              <a:gd name="connsiteX3" fmla="*/ 340963 w 464949"/>
              <a:gd name="connsiteY3" fmla="*/ 0 h 278969"/>
              <a:gd name="connsiteX4" fmla="*/ 201478 w 464949"/>
              <a:gd name="connsiteY4" fmla="*/ 131735 h 278969"/>
              <a:gd name="connsiteX5" fmla="*/ 147234 w 464949"/>
              <a:gd name="connsiteY5" fmla="*/ 61993 h 278969"/>
              <a:gd name="connsiteX6" fmla="*/ 0 w 464949"/>
              <a:gd name="connsiteY6" fmla="*/ 77491 h 278969"/>
              <a:gd name="connsiteX0" fmla="*/ 0 w 465719"/>
              <a:gd name="connsiteY0" fmla="*/ 33773 h 278969"/>
              <a:gd name="connsiteX1" fmla="*/ 194499 w 465719"/>
              <a:gd name="connsiteY1" fmla="*/ 278969 h 278969"/>
              <a:gd name="connsiteX2" fmla="*/ 465719 w 465719"/>
              <a:gd name="connsiteY2" fmla="*/ 0 h 278969"/>
              <a:gd name="connsiteX3" fmla="*/ 341733 w 465719"/>
              <a:gd name="connsiteY3" fmla="*/ 0 h 278969"/>
              <a:gd name="connsiteX4" fmla="*/ 202248 w 465719"/>
              <a:gd name="connsiteY4" fmla="*/ 131735 h 278969"/>
              <a:gd name="connsiteX5" fmla="*/ 148004 w 465719"/>
              <a:gd name="connsiteY5" fmla="*/ 61993 h 278969"/>
              <a:gd name="connsiteX6" fmla="*/ 0 w 465719"/>
              <a:gd name="connsiteY6" fmla="*/ 33773 h 278969"/>
              <a:gd name="connsiteX0" fmla="*/ 0 w 465719"/>
              <a:gd name="connsiteY0" fmla="*/ 33773 h 278969"/>
              <a:gd name="connsiteX1" fmla="*/ 194499 w 465719"/>
              <a:gd name="connsiteY1" fmla="*/ 278969 h 278969"/>
              <a:gd name="connsiteX2" fmla="*/ 465719 w 465719"/>
              <a:gd name="connsiteY2" fmla="*/ 0 h 278969"/>
              <a:gd name="connsiteX3" fmla="*/ 341733 w 465719"/>
              <a:gd name="connsiteY3" fmla="*/ 0 h 278969"/>
              <a:gd name="connsiteX4" fmla="*/ 202248 w 465719"/>
              <a:gd name="connsiteY4" fmla="*/ 131735 h 278969"/>
              <a:gd name="connsiteX5" fmla="*/ 115215 w 465719"/>
              <a:gd name="connsiteY5" fmla="*/ 33773 h 278969"/>
              <a:gd name="connsiteX6" fmla="*/ 0 w 465719"/>
              <a:gd name="connsiteY6" fmla="*/ 33773 h 278969"/>
              <a:gd name="connsiteX0" fmla="*/ 0 w 465719"/>
              <a:gd name="connsiteY0" fmla="*/ 33773 h 278969"/>
              <a:gd name="connsiteX1" fmla="*/ 194499 w 465719"/>
              <a:gd name="connsiteY1" fmla="*/ 278969 h 278969"/>
              <a:gd name="connsiteX2" fmla="*/ 465719 w 465719"/>
              <a:gd name="connsiteY2" fmla="*/ 0 h 278969"/>
              <a:gd name="connsiteX3" fmla="*/ 341733 w 465719"/>
              <a:gd name="connsiteY3" fmla="*/ 0 h 278969"/>
              <a:gd name="connsiteX4" fmla="*/ 192025 w 465719"/>
              <a:gd name="connsiteY4" fmla="*/ 148988 h 278969"/>
              <a:gd name="connsiteX5" fmla="*/ 115215 w 465719"/>
              <a:gd name="connsiteY5" fmla="*/ 33773 h 278969"/>
              <a:gd name="connsiteX6" fmla="*/ 0 w 465719"/>
              <a:gd name="connsiteY6" fmla="*/ 33773 h 278969"/>
              <a:gd name="connsiteX0" fmla="*/ 0 w 465719"/>
              <a:gd name="connsiteY0" fmla="*/ 33773 h 302608"/>
              <a:gd name="connsiteX1" fmla="*/ 192025 w 465719"/>
              <a:gd name="connsiteY1" fmla="*/ 302608 h 302608"/>
              <a:gd name="connsiteX2" fmla="*/ 465719 w 465719"/>
              <a:gd name="connsiteY2" fmla="*/ 0 h 302608"/>
              <a:gd name="connsiteX3" fmla="*/ 341733 w 465719"/>
              <a:gd name="connsiteY3" fmla="*/ 0 h 302608"/>
              <a:gd name="connsiteX4" fmla="*/ 192025 w 465719"/>
              <a:gd name="connsiteY4" fmla="*/ 148988 h 302608"/>
              <a:gd name="connsiteX5" fmla="*/ 115215 w 465719"/>
              <a:gd name="connsiteY5" fmla="*/ 33773 h 302608"/>
              <a:gd name="connsiteX6" fmla="*/ 0 w 465719"/>
              <a:gd name="connsiteY6" fmla="*/ 33773 h 302608"/>
              <a:gd name="connsiteX0" fmla="*/ 0 w 465719"/>
              <a:gd name="connsiteY0" fmla="*/ 76811 h 345646"/>
              <a:gd name="connsiteX1" fmla="*/ 192025 w 465719"/>
              <a:gd name="connsiteY1" fmla="*/ 345646 h 345646"/>
              <a:gd name="connsiteX2" fmla="*/ 465719 w 465719"/>
              <a:gd name="connsiteY2" fmla="*/ 43038 h 345646"/>
              <a:gd name="connsiteX3" fmla="*/ 384050 w 465719"/>
              <a:gd name="connsiteY3" fmla="*/ 0 h 345646"/>
              <a:gd name="connsiteX4" fmla="*/ 192025 w 465719"/>
              <a:gd name="connsiteY4" fmla="*/ 192026 h 345646"/>
              <a:gd name="connsiteX5" fmla="*/ 115215 w 465719"/>
              <a:gd name="connsiteY5" fmla="*/ 76811 h 345646"/>
              <a:gd name="connsiteX6" fmla="*/ 0 w 465719"/>
              <a:gd name="connsiteY6" fmla="*/ 76811 h 345646"/>
              <a:gd name="connsiteX0" fmla="*/ 0 w 499265"/>
              <a:gd name="connsiteY0" fmla="*/ 76811 h 345646"/>
              <a:gd name="connsiteX1" fmla="*/ 192025 w 499265"/>
              <a:gd name="connsiteY1" fmla="*/ 345646 h 345646"/>
              <a:gd name="connsiteX2" fmla="*/ 499265 w 499265"/>
              <a:gd name="connsiteY2" fmla="*/ 0 h 345646"/>
              <a:gd name="connsiteX3" fmla="*/ 384050 w 499265"/>
              <a:gd name="connsiteY3" fmla="*/ 0 h 345646"/>
              <a:gd name="connsiteX4" fmla="*/ 192025 w 499265"/>
              <a:gd name="connsiteY4" fmla="*/ 192026 h 345646"/>
              <a:gd name="connsiteX5" fmla="*/ 115215 w 499265"/>
              <a:gd name="connsiteY5" fmla="*/ 76811 h 345646"/>
              <a:gd name="connsiteX6" fmla="*/ 0 w 499265"/>
              <a:gd name="connsiteY6" fmla="*/ 76811 h 345646"/>
              <a:gd name="connsiteX0" fmla="*/ 0 w 499265"/>
              <a:gd name="connsiteY0" fmla="*/ 76811 h 345646"/>
              <a:gd name="connsiteX1" fmla="*/ 192025 w 499265"/>
              <a:gd name="connsiteY1" fmla="*/ 345646 h 345646"/>
              <a:gd name="connsiteX2" fmla="*/ 499265 w 499265"/>
              <a:gd name="connsiteY2" fmla="*/ 0 h 345646"/>
              <a:gd name="connsiteX3" fmla="*/ 384050 w 499265"/>
              <a:gd name="connsiteY3" fmla="*/ 0 h 345646"/>
              <a:gd name="connsiteX4" fmla="*/ 192025 w 499265"/>
              <a:gd name="connsiteY4" fmla="*/ 192025 h 345646"/>
              <a:gd name="connsiteX5" fmla="*/ 115215 w 499265"/>
              <a:gd name="connsiteY5" fmla="*/ 76811 h 345646"/>
              <a:gd name="connsiteX6" fmla="*/ 0 w 499265"/>
              <a:gd name="connsiteY6" fmla="*/ 76811 h 345646"/>
              <a:gd name="connsiteX0" fmla="*/ 0 w 499265"/>
              <a:gd name="connsiteY0" fmla="*/ 76811 h 307240"/>
              <a:gd name="connsiteX1" fmla="*/ 192025 w 499265"/>
              <a:gd name="connsiteY1" fmla="*/ 307240 h 307240"/>
              <a:gd name="connsiteX2" fmla="*/ 499265 w 499265"/>
              <a:gd name="connsiteY2" fmla="*/ 0 h 307240"/>
              <a:gd name="connsiteX3" fmla="*/ 384050 w 499265"/>
              <a:gd name="connsiteY3" fmla="*/ 0 h 307240"/>
              <a:gd name="connsiteX4" fmla="*/ 192025 w 499265"/>
              <a:gd name="connsiteY4" fmla="*/ 192025 h 307240"/>
              <a:gd name="connsiteX5" fmla="*/ 115215 w 499265"/>
              <a:gd name="connsiteY5" fmla="*/ 76811 h 307240"/>
              <a:gd name="connsiteX6" fmla="*/ 0 w 499265"/>
              <a:gd name="connsiteY6" fmla="*/ 76811 h 307240"/>
              <a:gd name="connsiteX0" fmla="*/ 0 w 499265"/>
              <a:gd name="connsiteY0" fmla="*/ 76811 h 307240"/>
              <a:gd name="connsiteX1" fmla="*/ 192025 w 499265"/>
              <a:gd name="connsiteY1" fmla="*/ 307240 h 307240"/>
              <a:gd name="connsiteX2" fmla="*/ 499265 w 499265"/>
              <a:gd name="connsiteY2" fmla="*/ 0 h 307240"/>
              <a:gd name="connsiteX3" fmla="*/ 384050 w 499265"/>
              <a:gd name="connsiteY3" fmla="*/ 0 h 307240"/>
              <a:gd name="connsiteX4" fmla="*/ 192025 w 499265"/>
              <a:gd name="connsiteY4" fmla="*/ 192025 h 307240"/>
              <a:gd name="connsiteX5" fmla="*/ 115215 w 499265"/>
              <a:gd name="connsiteY5" fmla="*/ 76810 h 307240"/>
              <a:gd name="connsiteX6" fmla="*/ 0 w 499265"/>
              <a:gd name="connsiteY6" fmla="*/ 76811 h 307240"/>
              <a:gd name="connsiteX0" fmla="*/ 0 w 499265"/>
              <a:gd name="connsiteY0" fmla="*/ 76811 h 307240"/>
              <a:gd name="connsiteX1" fmla="*/ 192025 w 499265"/>
              <a:gd name="connsiteY1" fmla="*/ 307240 h 307240"/>
              <a:gd name="connsiteX2" fmla="*/ 499265 w 499265"/>
              <a:gd name="connsiteY2" fmla="*/ 0 h 307240"/>
              <a:gd name="connsiteX3" fmla="*/ 384050 w 499265"/>
              <a:gd name="connsiteY3" fmla="*/ 0 h 307240"/>
              <a:gd name="connsiteX4" fmla="*/ 192025 w 499265"/>
              <a:gd name="connsiteY4" fmla="*/ 192025 h 307240"/>
              <a:gd name="connsiteX5" fmla="*/ 115215 w 499265"/>
              <a:gd name="connsiteY5" fmla="*/ 76810 h 307240"/>
              <a:gd name="connsiteX6" fmla="*/ 0 w 499265"/>
              <a:gd name="connsiteY6" fmla="*/ 76811 h 307240"/>
              <a:gd name="connsiteX0" fmla="*/ 0 w 499265"/>
              <a:gd name="connsiteY0" fmla="*/ 76811 h 345645"/>
              <a:gd name="connsiteX1" fmla="*/ 192025 w 499265"/>
              <a:gd name="connsiteY1" fmla="*/ 345645 h 345645"/>
              <a:gd name="connsiteX2" fmla="*/ 499265 w 499265"/>
              <a:gd name="connsiteY2" fmla="*/ 0 h 345645"/>
              <a:gd name="connsiteX3" fmla="*/ 384050 w 499265"/>
              <a:gd name="connsiteY3" fmla="*/ 0 h 345645"/>
              <a:gd name="connsiteX4" fmla="*/ 192025 w 499265"/>
              <a:gd name="connsiteY4" fmla="*/ 192025 h 345645"/>
              <a:gd name="connsiteX5" fmla="*/ 115215 w 499265"/>
              <a:gd name="connsiteY5" fmla="*/ 76810 h 345645"/>
              <a:gd name="connsiteX6" fmla="*/ 0 w 499265"/>
              <a:gd name="connsiteY6" fmla="*/ 76811 h 345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9265" h="345645">
                <a:moveTo>
                  <a:pt x="0" y="76811"/>
                </a:moveTo>
                <a:lnTo>
                  <a:pt x="192025" y="345645"/>
                </a:lnTo>
                <a:lnTo>
                  <a:pt x="499265" y="0"/>
                </a:lnTo>
                <a:lnTo>
                  <a:pt x="384050" y="0"/>
                </a:lnTo>
                <a:lnTo>
                  <a:pt x="192025" y="192025"/>
                </a:lnTo>
                <a:lnTo>
                  <a:pt x="115215" y="76810"/>
                </a:lnTo>
                <a:lnTo>
                  <a:pt x="0" y="76811"/>
                </a:lnTo>
                <a:close/>
              </a:path>
            </a:pathLst>
          </a:custGeom>
          <a:solidFill>
            <a:srgbClr val="00CC99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070" y="740650"/>
            <a:ext cx="8295480" cy="116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501070" y="740650"/>
            <a:ext cx="8295480" cy="115215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153955" y="1163105"/>
            <a:ext cx="5069460" cy="192025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885120" y="1163105"/>
            <a:ext cx="192025" cy="115215"/>
          </a:xfrm>
          <a:prstGeom prst="rightArrow">
            <a:avLst/>
          </a:prstGeom>
          <a:solidFill>
            <a:srgbClr val="00187E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/>
          <p:cNvSpPr txBox="1">
            <a:spLocks/>
          </p:cNvSpPr>
          <p:nvPr/>
        </p:nvSpPr>
        <p:spPr>
          <a:xfrm>
            <a:off x="1115551" y="0"/>
            <a:ext cx="6067990" cy="61595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 dirty="0">
                <a:solidFill>
                  <a:srgbClr val="C00000"/>
                </a:solidFill>
                <a:latin typeface="Georgia" pitchFamily="18" charset="0"/>
              </a:rPr>
              <a:t>– </a:t>
            </a:r>
            <a:r>
              <a:rPr lang="en-US" sz="1600" dirty="0" smtClean="0">
                <a:solidFill>
                  <a:srgbClr val="C00000"/>
                </a:solidFill>
                <a:latin typeface="Georgia" pitchFamily="18" charset="0"/>
              </a:rPr>
              <a:t>Beam driven RF power generation</a:t>
            </a:r>
            <a:endParaRPr lang="en-US" sz="16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3F14FD60-4F62-4B1D-8DE1-461F7A5DB05E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29</a:t>
            </a:fld>
            <a:endParaRPr lang="en-US" sz="1000" dirty="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810000" y="4953000"/>
            <a:ext cx="4495190" cy="1200329"/>
          </a:xfrm>
          <a:prstGeom prst="rect">
            <a:avLst/>
          </a:prstGeom>
          <a:solidFill>
            <a:srgbClr val="EBF1DE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>
                <a:latin typeface="Georgia" pitchFamily="18" charset="0"/>
              </a:rPr>
              <a:t>On-off mechanism</a:t>
            </a:r>
          </a:p>
          <a:p>
            <a:endParaRPr lang="en-US" dirty="0">
              <a:latin typeface="Georgia" pitchFamily="18" charset="0"/>
            </a:endParaRPr>
          </a:p>
          <a:p>
            <a:r>
              <a:rPr lang="en-US" dirty="0">
                <a:latin typeface="Georgia" pitchFamily="18" charset="0"/>
              </a:rPr>
              <a:t>Installation</a:t>
            </a:r>
            <a:r>
              <a:rPr lang="en-US" dirty="0" smtClean="0">
                <a:latin typeface="Georgia" pitchFamily="18" charset="0"/>
              </a:rPr>
              <a:t> in CTF3 TBTS under way now.</a:t>
            </a:r>
          </a:p>
          <a:p>
            <a:r>
              <a:rPr lang="en-US" dirty="0" smtClean="0">
                <a:latin typeface="Georgia" pitchFamily="18" charset="0"/>
              </a:rPr>
              <a:t>Test starting from next week.</a:t>
            </a:r>
            <a:endParaRPr lang="en-US" dirty="0">
              <a:latin typeface="Georgia" pitchFamily="18" charset="0"/>
            </a:endParaRPr>
          </a:p>
        </p:txBody>
      </p:sp>
      <p:pic>
        <p:nvPicPr>
          <p:cNvPr id="11" name="Picture 3" descr="p1.tif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133600"/>
            <a:ext cx="4371435" cy="2540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1070" y="2392065"/>
            <a:ext cx="2971800" cy="1292225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</a:rPr>
              <a:t>Issues: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400" dirty="0">
                <a:latin typeface="+mn-lt"/>
                <a:ea typeface="+mn-ea"/>
              </a:rPr>
              <a:t> Reliable power production</a:t>
            </a: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latin typeface="+mn-lt"/>
              <a:ea typeface="+mn-ea"/>
            </a:endParaRP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400" dirty="0">
                <a:latin typeface="+mn-lt"/>
                <a:ea typeface="+mn-ea"/>
              </a:rPr>
              <a:t> Ability to control output power</a:t>
            </a:r>
          </a:p>
        </p:txBody>
      </p:sp>
      <p:pic>
        <p:nvPicPr>
          <p:cNvPr id="13" name="Picture 6" descr="p1.tif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045" y="4350720"/>
            <a:ext cx="3120680" cy="207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val 13"/>
          <p:cNvSpPr/>
          <p:nvPr/>
        </p:nvSpPr>
        <p:spPr>
          <a:xfrm>
            <a:off x="5685745" y="1047890"/>
            <a:ext cx="537670" cy="34564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/>
          <p:cNvSpPr/>
          <p:nvPr/>
        </p:nvSpPr>
        <p:spPr>
          <a:xfrm>
            <a:off x="4038600" y="5105400"/>
            <a:ext cx="457200" cy="457200"/>
          </a:xfrm>
          <a:prstGeom prst="star5">
            <a:avLst/>
          </a:prstGeom>
          <a:solidFill>
            <a:srgbClr val="FF3300"/>
          </a:solidFill>
          <a:ln>
            <a:solidFill>
              <a:srgbClr val="800000"/>
            </a:solidFill>
          </a:ln>
          <a:effectLst>
            <a:outerShdw blurRad="40000" dist="23000" dir="27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495800" y="4572000"/>
            <a:ext cx="3810000" cy="2062103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Conditioning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Initial test </a:t>
            </a:r>
            <a:r>
              <a:rPr lang="en-US" sz="1600" dirty="0" smtClean="0">
                <a:solidFill>
                  <a:srgbClr val="800000"/>
                </a:solidFill>
              </a:rPr>
              <a:t>– </a:t>
            </a: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 no structure connected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Connect structure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Full test, including use as recirculation loop</a:t>
            </a:r>
          </a:p>
          <a:p>
            <a:pPr marL="179388" indent="-179388">
              <a:buFont typeface="Arial"/>
              <a:buChar char="•"/>
            </a:pPr>
            <a:endParaRPr lang="en-US" sz="1600" dirty="0" smtClean="0">
              <a:solidFill>
                <a:srgbClr val="800000"/>
              </a:solidFill>
              <a:latin typeface="+mn-lt"/>
            </a:endParaRPr>
          </a:p>
          <a:p>
            <a:pPr marL="179388" indent="-179388"/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End 2011 ?</a:t>
            </a:r>
          </a:p>
          <a:p>
            <a:pPr marL="179388" indent="-179388">
              <a:buFont typeface="Arial"/>
              <a:buChar char="•"/>
            </a:pPr>
            <a:endParaRPr lang="en-US" sz="16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3072985" y="5194410"/>
            <a:ext cx="960125" cy="345646"/>
          </a:xfrm>
          <a:prstGeom prst="rightArrow">
            <a:avLst>
              <a:gd name="adj1" fmla="val 50000"/>
              <a:gd name="adj2" fmla="val 102685"/>
            </a:avLst>
          </a:prstGeom>
          <a:solidFill>
            <a:srgbClr val="FFC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1114330" y="4656740"/>
            <a:ext cx="1805035" cy="652885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GB" sz="1600" b="1" dirty="0" smtClean="0">
                <a:solidFill>
                  <a:srgbClr val="C00000"/>
                </a:solidFill>
                <a:latin typeface="+mn-lt"/>
              </a:rPr>
              <a:t>9 PETS – 20 A</a:t>
            </a: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GB" sz="1600" b="1" dirty="0" smtClean="0">
                <a:solidFill>
                  <a:srgbClr val="C00000"/>
                </a:solidFill>
                <a:latin typeface="+mn-lt"/>
              </a:rPr>
              <a:t>November 2011</a:t>
            </a:r>
            <a:endParaRPr lang="en-GB" sz="1200" dirty="0" smtClean="0">
              <a:solidFill>
                <a:srgbClr val="C00000"/>
              </a:solidFill>
              <a:latin typeface="+mn-lt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</a:pPr>
            <a:endParaRPr lang="en-GB" sz="1200" dirty="0" smtClean="0">
              <a:latin typeface="+mn-lt"/>
            </a:endParaRP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1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6" grpId="0"/>
      <p:bldP spid="22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020" y="625435"/>
            <a:ext cx="8331104" cy="522308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1875" y="2468875"/>
            <a:ext cx="5395726" cy="36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93095" y="0"/>
            <a:ext cx="6221610" cy="6528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Beam Recombination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495190" y="1470345"/>
            <a:ext cx="960125" cy="307240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200" b="1" dirty="0" smtClean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rPr>
              <a:t>Factor 8</a:t>
            </a:r>
            <a:endParaRPr lang="en-GB" sz="1200" b="1" dirty="0">
              <a:solidFill>
                <a:srgbClr val="17375E"/>
              </a:solidFill>
              <a:latin typeface="+mn-lt"/>
              <a:ea typeface="+mn-ea"/>
              <a:cs typeface="ＭＳ Ｐゴシック" charset="-128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529185" y="3774645"/>
            <a:ext cx="960125" cy="307240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200" b="1" dirty="0" smtClean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rPr>
              <a:t>Factor 4</a:t>
            </a:r>
            <a:endParaRPr lang="en-GB" sz="1200" b="1" dirty="0">
              <a:solidFill>
                <a:srgbClr val="17375E"/>
              </a:solidFill>
              <a:latin typeface="+mn-lt"/>
              <a:ea typeface="+mn-ea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070" y="740650"/>
            <a:ext cx="8295480" cy="116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501070" y="740650"/>
            <a:ext cx="8295480" cy="115215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885120" y="1547155"/>
            <a:ext cx="192025" cy="115215"/>
          </a:xfrm>
          <a:prstGeom prst="rightArrow">
            <a:avLst/>
          </a:prstGeom>
          <a:solidFill>
            <a:srgbClr val="00187E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153955" y="1316725"/>
            <a:ext cx="5069460" cy="422455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1115551" y="0"/>
            <a:ext cx="6067990" cy="61595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 dirty="0">
                <a:solidFill>
                  <a:srgbClr val="C00000"/>
                </a:solidFill>
                <a:latin typeface="Georgia" pitchFamily="18" charset="0"/>
              </a:rPr>
              <a:t>– </a:t>
            </a:r>
            <a:r>
              <a:rPr lang="en-US" sz="1600" dirty="0" smtClean="0">
                <a:solidFill>
                  <a:srgbClr val="C00000"/>
                </a:solidFill>
                <a:latin typeface="Georgia" pitchFamily="18" charset="0"/>
              </a:rPr>
              <a:t>Beam driven RF power generation</a:t>
            </a:r>
            <a:endParaRPr lang="en-US" sz="16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3F14FD60-4F62-4B1D-8DE1-461F7A5DB05E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30</a:t>
            </a:fld>
            <a:endParaRPr lang="en-US" sz="1000" dirty="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33400" y="5257800"/>
            <a:ext cx="3428390" cy="1261884"/>
          </a:xfrm>
          <a:prstGeom prst="rect">
            <a:avLst/>
          </a:prstGeom>
          <a:solidFill>
            <a:srgbClr val="F2DCDB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>
                <a:latin typeface="Georgia" pitchFamily="18" charset="0"/>
              </a:rPr>
              <a:t>16 PETS maximum</a:t>
            </a:r>
          </a:p>
          <a:p>
            <a:endParaRPr lang="en-US" dirty="0">
              <a:latin typeface="Georgia" pitchFamily="18" charset="0"/>
            </a:endParaRPr>
          </a:p>
          <a:p>
            <a:r>
              <a:rPr lang="en-US" sz="1400" dirty="0">
                <a:solidFill>
                  <a:srgbClr val="800000"/>
                </a:solidFill>
                <a:latin typeface="Georgia" pitchFamily="18" charset="0"/>
              </a:rPr>
              <a:t>4</a:t>
            </a:r>
            <a:r>
              <a:rPr lang="en-US" sz="1400" dirty="0">
                <a:latin typeface="Georgia" pitchFamily="18" charset="0"/>
              </a:rPr>
              <a:t> PETS installed and tested</a:t>
            </a:r>
          </a:p>
          <a:p>
            <a:r>
              <a:rPr lang="en-US" sz="1400" strike="sngStrike" dirty="0">
                <a:latin typeface="Georgia" pitchFamily="18" charset="0"/>
              </a:rPr>
              <a:t>4</a:t>
            </a:r>
            <a:r>
              <a:rPr lang="en-US" sz="1400" dirty="0">
                <a:latin typeface="Georgia" pitchFamily="18" charset="0"/>
              </a:rPr>
              <a:t> </a:t>
            </a:r>
            <a:r>
              <a:rPr lang="en-US" sz="1400" b="1" dirty="0" smtClean="0">
                <a:solidFill>
                  <a:srgbClr val="800000"/>
                </a:solidFill>
                <a:latin typeface="Georgia" pitchFamily="18" charset="0"/>
              </a:rPr>
              <a:t>5</a:t>
            </a:r>
            <a:r>
              <a:rPr lang="en-US" sz="1400" dirty="0" smtClean="0">
                <a:latin typeface="Georgia" pitchFamily="18" charset="0"/>
              </a:rPr>
              <a:t> </a:t>
            </a:r>
            <a:r>
              <a:rPr lang="en-US" sz="1400" strike="sngStrike" dirty="0" smtClean="0">
                <a:latin typeface="Georgia" pitchFamily="18" charset="0"/>
              </a:rPr>
              <a:t>being</a:t>
            </a:r>
            <a:r>
              <a:rPr lang="en-US" sz="1400" dirty="0" smtClean="0">
                <a:latin typeface="Georgia" pitchFamily="18" charset="0"/>
              </a:rPr>
              <a:t> </a:t>
            </a:r>
            <a:r>
              <a:rPr lang="en-US" sz="1400" dirty="0">
                <a:latin typeface="Georgia" pitchFamily="18" charset="0"/>
              </a:rPr>
              <a:t>installed in September</a:t>
            </a:r>
          </a:p>
          <a:p>
            <a:r>
              <a:rPr lang="en-US" sz="1400" dirty="0">
                <a:solidFill>
                  <a:srgbClr val="800000"/>
                </a:solidFill>
                <a:latin typeface="Georgia" pitchFamily="18" charset="0"/>
              </a:rPr>
              <a:t>12 to 16 </a:t>
            </a:r>
            <a:r>
              <a:rPr lang="en-US" sz="1400" dirty="0">
                <a:latin typeface="Georgia" pitchFamily="18" charset="0"/>
              </a:rPr>
              <a:t>next year</a:t>
            </a:r>
          </a:p>
        </p:txBody>
      </p:sp>
      <p:pic>
        <p:nvPicPr>
          <p:cNvPr id="11" name="Picture 10" descr="P321003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045" y="2104026"/>
            <a:ext cx="3783990" cy="2837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</p:pic>
      <p:pic>
        <p:nvPicPr>
          <p:cNvPr id="12" name="Picture 1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286000"/>
            <a:ext cx="4075386" cy="3056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876800" y="5562600"/>
            <a:ext cx="1640193" cy="984885"/>
          </a:xfrm>
          <a:prstGeom prst="rect">
            <a:avLst/>
          </a:prstGeom>
          <a:solidFill>
            <a:srgbClr val="C6D9F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90488" indent="-90488"/>
            <a:r>
              <a:rPr lang="en-US" sz="1400" dirty="0">
                <a:latin typeface="Georgia" pitchFamily="18" charset="0"/>
              </a:rPr>
              <a:t>Up to </a:t>
            </a:r>
            <a:r>
              <a:rPr lang="en-US" sz="1400" dirty="0">
                <a:solidFill>
                  <a:srgbClr val="800000"/>
                </a:solidFill>
                <a:latin typeface="Georgia" pitchFamily="18" charset="0"/>
              </a:rPr>
              <a:t>19 A</a:t>
            </a:r>
            <a:r>
              <a:rPr lang="en-US" sz="1400" dirty="0">
                <a:latin typeface="Georgia" pitchFamily="18" charset="0"/>
              </a:rPr>
              <a:t> current</a:t>
            </a:r>
          </a:p>
          <a:p>
            <a:pPr marL="90488" indent="-90488"/>
            <a:endParaRPr lang="en-US" sz="800" dirty="0">
              <a:latin typeface="Georgia" pitchFamily="18" charset="0"/>
            </a:endParaRPr>
          </a:p>
          <a:p>
            <a:pPr marL="90488" indent="-90488">
              <a:buFont typeface="Arial" pitchFamily="34" charset="0"/>
              <a:buChar char="•"/>
            </a:pPr>
            <a:r>
              <a:rPr lang="en-US" sz="1200" dirty="0">
                <a:latin typeface="Georgia" pitchFamily="18" charset="0"/>
              </a:rPr>
              <a:t>optics understood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en-US" sz="1200" dirty="0">
                <a:latin typeface="Georgia" pitchFamily="18" charset="0"/>
              </a:rPr>
              <a:t>no losses in </a:t>
            </a:r>
            <a:r>
              <a:rPr lang="en-US" sz="1200" dirty="0" smtClean="0">
                <a:latin typeface="Georgia" pitchFamily="18" charset="0"/>
              </a:rPr>
              <a:t>TBL</a:t>
            </a:r>
          </a:p>
          <a:p>
            <a:pPr marL="90488" indent="-90488">
              <a:buFont typeface="Arial" pitchFamily="34" charset="0"/>
              <a:buChar char="•"/>
            </a:pPr>
            <a:endParaRPr lang="en-US" sz="1200" dirty="0">
              <a:latin typeface="Georgia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934200" y="5562600"/>
            <a:ext cx="1637106" cy="984885"/>
          </a:xfrm>
          <a:prstGeom prst="rect">
            <a:avLst/>
          </a:prstGeom>
          <a:solidFill>
            <a:srgbClr val="C6D9F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90488" indent="-90488"/>
            <a:r>
              <a:rPr lang="en-US" sz="1400" dirty="0" smtClean="0">
                <a:latin typeface="Georgia" pitchFamily="18" charset="0"/>
              </a:rPr>
              <a:t>Good </a:t>
            </a:r>
            <a:r>
              <a:rPr lang="en-US" sz="1400" dirty="0">
                <a:latin typeface="Georgia" pitchFamily="18" charset="0"/>
              </a:rPr>
              <a:t>agreement</a:t>
            </a:r>
          </a:p>
          <a:p>
            <a:pPr marL="90488" indent="-90488"/>
            <a:endParaRPr lang="en-US" sz="800" dirty="0">
              <a:latin typeface="Georgia" pitchFamily="18" charset="0"/>
            </a:endParaRPr>
          </a:p>
          <a:p>
            <a:pPr marL="90488" indent="-90488">
              <a:buFont typeface="Arial" pitchFamily="34" charset="0"/>
              <a:buChar char="•"/>
            </a:pPr>
            <a:r>
              <a:rPr lang="en-US" sz="1200" dirty="0">
                <a:latin typeface="Georgia" pitchFamily="18" charset="0"/>
              </a:rPr>
              <a:t>power production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en-US" sz="1200" dirty="0">
                <a:latin typeface="Georgia" pitchFamily="18" charset="0"/>
              </a:rPr>
              <a:t>beam current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en-US" sz="1200" dirty="0">
                <a:latin typeface="Georgia" pitchFamily="18" charset="0"/>
              </a:rPr>
              <a:t>beam deceleration</a:t>
            </a:r>
          </a:p>
        </p:txBody>
      </p:sp>
      <p:sp>
        <p:nvSpPr>
          <p:cNvPr id="15" name="Oval 14"/>
          <p:cNvSpPr/>
          <p:nvPr/>
        </p:nvSpPr>
        <p:spPr>
          <a:xfrm>
            <a:off x="5647340" y="1355130"/>
            <a:ext cx="537670" cy="34564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/>
          <p:cNvSpPr/>
          <p:nvPr/>
        </p:nvSpPr>
        <p:spPr>
          <a:xfrm>
            <a:off x="4419600" y="3657600"/>
            <a:ext cx="457200" cy="457200"/>
          </a:xfrm>
          <a:prstGeom prst="star5">
            <a:avLst/>
          </a:prstGeom>
          <a:solidFill>
            <a:srgbClr val="FF3300"/>
          </a:solidFill>
          <a:ln>
            <a:solidFill>
              <a:srgbClr val="800000"/>
            </a:solidFill>
          </a:ln>
          <a:effectLst>
            <a:outerShdw blurRad="40000" dist="23000" dir="27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876800" y="3124200"/>
            <a:ext cx="3505200" cy="1569660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Deceleration with 9 PETS, 20 A (end 2011)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Deceleration with 12 PETS, &gt; 20 A (mid 2012)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Final test, 16 PETS (end 2012)</a:t>
            </a:r>
          </a:p>
          <a:p>
            <a:pPr marL="179388" indent="-179388">
              <a:buFont typeface="Arial"/>
              <a:buChar char="•"/>
            </a:pPr>
            <a:endParaRPr lang="en-US" sz="16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961930" y="4504340"/>
            <a:ext cx="1805035" cy="652885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GB" sz="1600" b="1" dirty="0" smtClean="0">
                <a:solidFill>
                  <a:srgbClr val="C00000"/>
                </a:solidFill>
                <a:latin typeface="+mn-lt"/>
              </a:rPr>
              <a:t>9 PETS – 20 A</a:t>
            </a: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GB" sz="1600" b="1" dirty="0" smtClean="0">
                <a:solidFill>
                  <a:srgbClr val="C00000"/>
                </a:solidFill>
                <a:latin typeface="+mn-lt"/>
              </a:rPr>
              <a:t>November 2011</a:t>
            </a:r>
            <a:endParaRPr lang="en-GB" sz="1200" dirty="0" smtClean="0">
              <a:solidFill>
                <a:srgbClr val="C00000"/>
              </a:solidFill>
              <a:latin typeface="+mn-lt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</a:pPr>
            <a:endParaRPr lang="en-GB" sz="1200" dirty="0" smtClean="0">
              <a:latin typeface="+mn-lt"/>
            </a:endParaRP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1200" dirty="0">
              <a:latin typeface="+mn-lt"/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2920585" y="5042010"/>
            <a:ext cx="960125" cy="345646"/>
          </a:xfrm>
          <a:prstGeom prst="rightArrow">
            <a:avLst>
              <a:gd name="adj1" fmla="val 50000"/>
              <a:gd name="adj2" fmla="val 102685"/>
            </a:avLst>
          </a:prstGeom>
          <a:solidFill>
            <a:srgbClr val="FFC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8" grpId="0"/>
      <p:bldP spid="19" grpId="0" animBg="1"/>
      <p:bldP spid="2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070" y="817460"/>
            <a:ext cx="8295480" cy="116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501070" y="817460"/>
            <a:ext cx="8295480" cy="115215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846715" y="1777585"/>
            <a:ext cx="192025" cy="115215"/>
          </a:xfrm>
          <a:prstGeom prst="rightArrow">
            <a:avLst/>
          </a:prstGeom>
          <a:solidFill>
            <a:srgbClr val="00187E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153955" y="1815990"/>
            <a:ext cx="5069460" cy="153619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1115551" y="0"/>
            <a:ext cx="6067990" cy="61595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 dirty="0">
                <a:solidFill>
                  <a:srgbClr val="C00000"/>
                </a:solidFill>
                <a:latin typeface="Georgia" pitchFamily="18" charset="0"/>
              </a:rPr>
              <a:t>– </a:t>
            </a:r>
            <a:r>
              <a:rPr lang="en-US" sz="1600" dirty="0" smtClean="0">
                <a:solidFill>
                  <a:srgbClr val="C00000"/>
                </a:solidFill>
                <a:latin typeface="Georgia" pitchFamily="18" charset="0"/>
              </a:rPr>
              <a:t>Beam driven RF power generation</a:t>
            </a:r>
            <a:endParaRPr lang="en-US" sz="16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3F14FD60-4F62-4B1D-8DE1-461F7A5DB05E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31</a:t>
            </a:fld>
            <a:endParaRPr lang="en-US" sz="1000" dirty="0">
              <a:solidFill>
                <a:srgbClr val="7F7F7F"/>
              </a:solidFill>
              <a:latin typeface="Georgia" pitchFamily="18" charset="0"/>
            </a:endParaRPr>
          </a:p>
        </p:txBody>
      </p:sp>
      <p:pic>
        <p:nvPicPr>
          <p:cNvPr id="9" name="Picture 1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62200"/>
            <a:ext cx="4953001" cy="3463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10" name="TextBox 27"/>
          <p:cNvSpPr txBox="1">
            <a:spLocks noChangeArrowheads="1"/>
          </p:cNvSpPr>
          <p:nvPr/>
        </p:nvSpPr>
        <p:spPr bwMode="auto">
          <a:xfrm rot="16200000">
            <a:off x="2809101" y="4038600"/>
            <a:ext cx="55399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3333FF"/>
                </a:solidFill>
                <a:latin typeface="+mn-lt"/>
                <a:ea typeface="+mn-ea"/>
              </a:rPr>
              <a:t>CLIC target pulse</a:t>
            </a:r>
          </a:p>
        </p:txBody>
      </p:sp>
      <p:sp>
        <p:nvSpPr>
          <p:cNvPr id="11" name="Oval 10"/>
          <p:cNvSpPr/>
          <p:nvPr/>
        </p:nvSpPr>
        <p:spPr>
          <a:xfrm>
            <a:off x="5608935" y="1700775"/>
            <a:ext cx="614480" cy="34564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 rot="16200000" flipH="1">
            <a:off x="1714499" y="3238499"/>
            <a:ext cx="762002" cy="685804"/>
          </a:xfrm>
          <a:prstGeom prst="straightConnector1">
            <a:avLst/>
          </a:prstGeom>
          <a:noFill/>
          <a:ln w="12700">
            <a:solidFill>
              <a:srgbClr val="C0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6" name="TextBox 27"/>
          <p:cNvSpPr txBox="1">
            <a:spLocks noChangeArrowheads="1"/>
          </p:cNvSpPr>
          <p:nvPr/>
        </p:nvSpPr>
        <p:spPr bwMode="auto">
          <a:xfrm rot="16200000">
            <a:off x="827901" y="2143899"/>
            <a:ext cx="553998" cy="16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7320000">
              <a:srgbClr val="000000">
                <a:alpha val="43000"/>
              </a:srgbClr>
            </a:outerShdw>
          </a:effectLst>
        </p:spPr>
        <p:txBody>
          <a:bodyPr vert="vert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3333FF"/>
                </a:solidFill>
                <a:latin typeface="+mn-lt"/>
                <a:ea typeface="+mn-ea"/>
              </a:rPr>
              <a:t>Beam loading compensation ramp</a:t>
            </a:r>
            <a:endParaRPr lang="en-US" sz="1200" dirty="0">
              <a:solidFill>
                <a:srgbClr val="3333FF"/>
              </a:solidFill>
              <a:latin typeface="+mn-lt"/>
              <a:ea typeface="+mn-ea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943600" y="2514600"/>
            <a:ext cx="2971800" cy="2246769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400" dirty="0" smtClean="0">
                <a:latin typeface="+mn-lt"/>
                <a:ea typeface="+mn-ea"/>
              </a:rPr>
              <a:t>Create precise ramp by fine tuning of phase switches timing</a:t>
            </a: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400" dirty="0" smtClean="0">
              <a:latin typeface="+mn-lt"/>
              <a:ea typeface="+mn-ea"/>
            </a:endParaRP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400" dirty="0" smtClean="0">
                <a:latin typeface="+mn-lt"/>
                <a:ea typeface="+mn-ea"/>
              </a:rPr>
              <a:t>Show control of ramp to the desired degree (limited by number of free parameters)</a:t>
            </a: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 smtClean="0">
              <a:latin typeface="+mn-lt"/>
              <a:ea typeface="+mn-ea"/>
            </a:endParaRPr>
          </a:p>
          <a:p>
            <a:pPr marL="263525" indent="-263525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400" dirty="0" smtClean="0">
                <a:latin typeface="+mn-lt"/>
                <a:ea typeface="+mn-ea"/>
              </a:rPr>
              <a:t>Eventually test acceleration with probe beam (short pulse, scan method)</a:t>
            </a:r>
            <a:endParaRPr lang="en-US" sz="1400" dirty="0">
              <a:latin typeface="+mn-lt"/>
              <a:ea typeface="+mn-ea"/>
            </a:endParaRPr>
          </a:p>
        </p:txBody>
      </p:sp>
      <p:sp>
        <p:nvSpPr>
          <p:cNvPr id="19" name="5-Point Star 18"/>
          <p:cNvSpPr/>
          <p:nvPr/>
        </p:nvSpPr>
        <p:spPr>
          <a:xfrm>
            <a:off x="5181600" y="5410200"/>
            <a:ext cx="457200" cy="457200"/>
          </a:xfrm>
          <a:prstGeom prst="star5">
            <a:avLst/>
          </a:prstGeom>
          <a:solidFill>
            <a:srgbClr val="FF3300"/>
          </a:solidFill>
          <a:ln>
            <a:solidFill>
              <a:srgbClr val="800000"/>
            </a:solidFill>
          </a:ln>
          <a:effectLst>
            <a:outerShdw blurRad="40000" dist="23000" dir="27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638800" y="5029200"/>
            <a:ext cx="3505200" cy="1569660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Initial tests, end 2011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Eventual improvements/upgrades, shut down 2011/2012</a:t>
            </a: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Full test, including probe beam acceleration, mid/end 2012</a:t>
            </a:r>
          </a:p>
          <a:p>
            <a:pPr marL="179388" indent="-179388">
              <a:buFont typeface="Arial"/>
              <a:buChar char="•"/>
            </a:pPr>
            <a:endParaRPr lang="en-US" sz="16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2920585" y="5042010"/>
            <a:ext cx="960125" cy="345646"/>
          </a:xfrm>
          <a:prstGeom prst="rightArrow">
            <a:avLst>
              <a:gd name="adj1" fmla="val 50000"/>
              <a:gd name="adj2" fmla="val 102685"/>
            </a:avLst>
          </a:prstGeom>
          <a:solidFill>
            <a:srgbClr val="FFC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1960460" y="5080415"/>
            <a:ext cx="806505" cy="345645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GB" sz="1600" b="1" dirty="0" smtClean="0">
                <a:solidFill>
                  <a:srgbClr val="C00000"/>
                </a:solidFill>
                <a:latin typeface="+mn-lt"/>
              </a:rPr>
              <a:t>2012</a:t>
            </a:r>
            <a:endParaRPr lang="en-GB" sz="1200" dirty="0" smtClean="0">
              <a:solidFill>
                <a:srgbClr val="C00000"/>
              </a:solidFill>
              <a:latin typeface="+mn-lt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</a:pPr>
            <a:endParaRPr lang="en-GB" sz="1200" dirty="0" smtClean="0">
              <a:latin typeface="+mn-lt"/>
            </a:endParaRP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1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20" grpId="0"/>
      <p:bldP spid="17" grpId="0" animBg="1"/>
      <p:bldP spid="2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7"/>
          <p:cNvSpPr txBox="1">
            <a:spLocks/>
          </p:cNvSpPr>
          <p:nvPr/>
        </p:nvSpPr>
        <p:spPr>
          <a:xfrm>
            <a:off x="838200" y="0"/>
            <a:ext cx="63246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 dirty="0">
                <a:solidFill>
                  <a:srgbClr val="C00000"/>
                </a:solidFill>
                <a:latin typeface="Georgia" pitchFamily="18" charset="0"/>
              </a:rPr>
              <a:t>–</a:t>
            </a:r>
            <a:r>
              <a:rPr lang="en-US" sz="1600" dirty="0" smtClean="0">
                <a:solidFill>
                  <a:srgbClr val="C00000"/>
                </a:solidFill>
                <a:latin typeface="Georgia" pitchFamily="18" charset="0"/>
              </a:rPr>
              <a:t> Accelerating Structures</a:t>
            </a:r>
            <a:endParaRPr lang="en-US" sz="16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261" y="932675"/>
            <a:ext cx="8295480" cy="115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424260" y="932675"/>
            <a:ext cx="8295480" cy="115215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155425" y="1163105"/>
            <a:ext cx="192025" cy="115215"/>
          </a:xfrm>
          <a:prstGeom prst="rightArrow">
            <a:avLst/>
          </a:prstGeom>
          <a:solidFill>
            <a:srgbClr val="00187E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77145" y="971080"/>
            <a:ext cx="5069460" cy="499265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3F14FD60-4F62-4B1D-8DE1-461F7A5DB05E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33</a:t>
            </a:fld>
            <a:endParaRPr lang="en-US" sz="1000" dirty="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608935" y="1163106"/>
            <a:ext cx="537670" cy="3072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2810" y="2590800"/>
            <a:ext cx="5001190" cy="3429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895600"/>
            <a:ext cx="454025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 descr="BDR_bar_new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663" y="1854200"/>
            <a:ext cx="7842250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 rot="5400000">
            <a:off x="6011862" y="4216401"/>
            <a:ext cx="4340225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953250" y="2046288"/>
            <a:ext cx="209550" cy="1077912"/>
          </a:xfrm>
          <a:prstGeom prst="rect">
            <a:avLst/>
          </a:prstGeom>
          <a:solidFill>
            <a:srgbClr val="00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Down Arrow 7"/>
          <p:cNvSpPr>
            <a:spLocks noChangeArrowheads="1"/>
          </p:cNvSpPr>
          <p:nvPr/>
        </p:nvSpPr>
        <p:spPr bwMode="auto">
          <a:xfrm>
            <a:off x="6972300" y="3200400"/>
            <a:ext cx="192088" cy="230188"/>
          </a:xfrm>
          <a:prstGeom prst="downArrow">
            <a:avLst>
              <a:gd name="adj1" fmla="val 50000"/>
              <a:gd name="adj2" fmla="val 49931"/>
            </a:avLst>
          </a:prstGeom>
          <a:solidFill>
            <a:srgbClr val="0000FF"/>
          </a:solidFill>
          <a:ln w="6350">
            <a:solidFill>
              <a:srgbClr val="A6A6A6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10" name="Picture 1" descr="DSC037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1413" y="625475"/>
            <a:ext cx="95885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IMGP54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6950" y="5656263"/>
            <a:ext cx="1098550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TextBox 11"/>
          <p:cNvSpPr txBox="1">
            <a:spLocks noChangeArrowheads="1"/>
          </p:cNvSpPr>
          <p:nvPr/>
        </p:nvSpPr>
        <p:spPr bwMode="auto">
          <a:xfrm>
            <a:off x="846138" y="625475"/>
            <a:ext cx="50704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>
                <a:solidFill>
                  <a:srgbClr val="00187E"/>
                </a:solidFill>
                <a:latin typeface="Georgia" pitchFamily="18" charset="0"/>
              </a:rPr>
              <a:t>Breakdown rate </a:t>
            </a:r>
            <a:r>
              <a:rPr lang="en-US" sz="1600" dirty="0">
                <a:latin typeface="Georgia" pitchFamily="18" charset="0"/>
              </a:rPr>
              <a:t>at 100 MV/m (unloaded) accelerating gradient and scaled to 180 ns pulse length</a:t>
            </a:r>
          </a:p>
        </p:txBody>
      </p:sp>
      <p:sp>
        <p:nvSpPr>
          <p:cNvPr id="25609" name="TextBox 12"/>
          <p:cNvSpPr txBox="1">
            <a:spLocks noChangeArrowheads="1"/>
          </p:cNvSpPr>
          <p:nvPr/>
        </p:nvSpPr>
        <p:spPr bwMode="auto">
          <a:xfrm>
            <a:off x="231775" y="1316038"/>
            <a:ext cx="1368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Georgia" pitchFamily="18" charset="0"/>
              </a:rPr>
              <a:t>Measurements scaled according to</a:t>
            </a:r>
          </a:p>
        </p:txBody>
      </p:sp>
      <p:pic>
        <p:nvPicPr>
          <p:cNvPr id="25610" name="Picture 13" descr="p1.tif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1371600"/>
            <a:ext cx="88265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ight Arrow 14"/>
          <p:cNvSpPr>
            <a:spLocks noChangeArrowheads="1"/>
          </p:cNvSpPr>
          <p:nvPr/>
        </p:nvSpPr>
        <p:spPr bwMode="auto">
          <a:xfrm>
            <a:off x="1524000" y="1524000"/>
            <a:ext cx="153988" cy="76200"/>
          </a:xfrm>
          <a:prstGeom prst="rightArrow">
            <a:avLst>
              <a:gd name="adj1" fmla="val 50000"/>
              <a:gd name="adj2" fmla="val 50521"/>
            </a:avLst>
          </a:prstGeom>
          <a:solidFill>
            <a:srgbClr val="0000FF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324600" y="2590800"/>
            <a:ext cx="730250" cy="338138"/>
          </a:xfrm>
          <a:prstGeom prst="rect">
            <a:avLst/>
          </a:prstGeom>
          <a:solidFill>
            <a:schemeClr val="bg1"/>
          </a:solidFill>
          <a:ln w="9525">
            <a:solidFill>
              <a:srgbClr val="BFBFBF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r>
              <a:rPr lang="en-US" sz="800">
                <a:latin typeface="Georgia" pitchFamily="18" charset="0"/>
              </a:rPr>
              <a:t>CTF3</a:t>
            </a:r>
          </a:p>
          <a:p>
            <a:r>
              <a:rPr lang="en-US" sz="800">
                <a:latin typeface="Georgia" pitchFamily="18" charset="0"/>
              </a:rPr>
              <a:t> Two-Beam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337425" y="2314575"/>
            <a:ext cx="460375" cy="339725"/>
          </a:xfrm>
          <a:prstGeom prst="rect">
            <a:avLst/>
          </a:prstGeom>
          <a:solidFill>
            <a:schemeClr val="bg1"/>
          </a:solidFill>
          <a:ln w="9525">
            <a:solidFill>
              <a:srgbClr val="BFBFBF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r>
              <a:rPr lang="en-US" sz="800">
                <a:latin typeface="Georgia" pitchFamily="18" charset="0"/>
              </a:rPr>
              <a:t>SLAC Tests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422400" y="3813175"/>
            <a:ext cx="844550" cy="338138"/>
          </a:xfrm>
          <a:prstGeom prst="rect">
            <a:avLst/>
          </a:prstGeom>
          <a:solidFill>
            <a:schemeClr val="bg1"/>
          </a:solidFill>
          <a:ln w="9525">
            <a:solidFill>
              <a:srgbClr val="BFBFBF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r>
              <a:rPr lang="en-US" sz="800">
                <a:latin typeface="Georgia" pitchFamily="18" charset="0"/>
              </a:rPr>
              <a:t>CERN built,</a:t>
            </a:r>
          </a:p>
          <a:p>
            <a:r>
              <a:rPr lang="en-US" sz="800">
                <a:latin typeface="Georgia" pitchFamily="18" charset="0"/>
              </a:rPr>
              <a:t>old procedure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151188" y="5541963"/>
            <a:ext cx="922337" cy="246062"/>
          </a:xfrm>
          <a:prstGeom prst="rect">
            <a:avLst/>
          </a:prstGeom>
          <a:solidFill>
            <a:schemeClr val="bg1"/>
          </a:solidFill>
          <a:ln w="9525">
            <a:solidFill>
              <a:srgbClr val="BFBFBF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r>
              <a:rPr lang="en-US" sz="1000">
                <a:latin typeface="Georgia" pitchFamily="18" charset="0"/>
              </a:rPr>
              <a:t>Undamped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989888" y="1508125"/>
            <a:ext cx="692150" cy="246063"/>
          </a:xfrm>
          <a:prstGeom prst="rect">
            <a:avLst/>
          </a:prstGeom>
          <a:solidFill>
            <a:schemeClr val="bg1"/>
          </a:solidFill>
          <a:ln w="9525">
            <a:solidFill>
              <a:srgbClr val="BFBFBF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r>
              <a:rPr lang="en-US" sz="1000">
                <a:latin typeface="Georgia" pitchFamily="18" charset="0"/>
              </a:rPr>
              <a:t>Damped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419475" y="5233988"/>
            <a:ext cx="2266950" cy="922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V="1">
            <a:off x="2574925" y="5426076"/>
            <a:ext cx="307975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 flipV="1">
            <a:off x="4648200" y="1393825"/>
            <a:ext cx="2765425" cy="576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>
            <a:off x="7355681" y="1720057"/>
            <a:ext cx="153987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2843213" y="2776538"/>
            <a:ext cx="1306512" cy="400050"/>
          </a:xfrm>
          <a:prstGeom prst="rect">
            <a:avLst/>
          </a:prstGeom>
          <a:solidFill>
            <a:schemeClr val="bg1"/>
          </a:solidFill>
          <a:ln w="9525">
            <a:solidFill>
              <a:srgbClr val="BFBFBF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r>
              <a:rPr lang="en-US" sz="1000">
                <a:solidFill>
                  <a:srgbClr val="C00000"/>
                </a:solidFill>
                <a:latin typeface="Georgia" pitchFamily="18" charset="0"/>
              </a:rPr>
              <a:t>1</a:t>
            </a:r>
            <a:r>
              <a:rPr lang="en-US" sz="1000" baseline="30000">
                <a:solidFill>
                  <a:srgbClr val="C00000"/>
                </a:solidFill>
                <a:latin typeface="Georgia" pitchFamily="18" charset="0"/>
              </a:rPr>
              <a:t>st</a:t>
            </a:r>
            <a:r>
              <a:rPr lang="en-US" sz="1000">
                <a:solidFill>
                  <a:srgbClr val="C00000"/>
                </a:solidFill>
                <a:latin typeface="Georgia" pitchFamily="18" charset="0"/>
              </a:rPr>
              <a:t> generation, moderate efficiency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5878513" y="3582988"/>
            <a:ext cx="1150937" cy="400050"/>
          </a:xfrm>
          <a:prstGeom prst="rect">
            <a:avLst/>
          </a:prstGeom>
          <a:solidFill>
            <a:schemeClr val="bg1"/>
          </a:solidFill>
          <a:ln w="9525">
            <a:solidFill>
              <a:srgbClr val="BFBFBF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r>
              <a:rPr lang="en-US" sz="1000">
                <a:solidFill>
                  <a:srgbClr val="00187E"/>
                </a:solidFill>
                <a:latin typeface="Georgia" pitchFamily="18" charset="0"/>
              </a:rPr>
              <a:t>2</a:t>
            </a:r>
            <a:r>
              <a:rPr lang="en-US" sz="1000" baseline="30000">
                <a:solidFill>
                  <a:srgbClr val="00187E"/>
                </a:solidFill>
                <a:latin typeface="Georgia" pitchFamily="18" charset="0"/>
              </a:rPr>
              <a:t>nd</a:t>
            </a:r>
            <a:r>
              <a:rPr lang="en-US" sz="1000">
                <a:solidFill>
                  <a:srgbClr val="00187E"/>
                </a:solidFill>
                <a:latin typeface="Georgia" pitchFamily="18" charset="0"/>
              </a:rPr>
              <a:t>  generation,</a:t>
            </a:r>
          </a:p>
          <a:p>
            <a:r>
              <a:rPr lang="en-US" sz="1000">
                <a:solidFill>
                  <a:srgbClr val="00187E"/>
                </a:solidFill>
                <a:latin typeface="Georgia" pitchFamily="18" charset="0"/>
              </a:rPr>
              <a:t>high efficiency</a:t>
            </a:r>
          </a:p>
        </p:txBody>
      </p:sp>
      <p:sp>
        <p:nvSpPr>
          <p:cNvPr id="54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DF483683-D714-4918-A8DA-0610C645430D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34</a:t>
            </a:fld>
            <a:endParaRPr lang="en-US" sz="100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26" name="Title 7"/>
          <p:cNvSpPr txBox="1">
            <a:spLocks/>
          </p:cNvSpPr>
          <p:nvPr/>
        </p:nvSpPr>
        <p:spPr>
          <a:xfrm>
            <a:off x="846138" y="0"/>
            <a:ext cx="62992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>
                <a:solidFill>
                  <a:srgbClr val="C00000"/>
                </a:solidFill>
                <a:latin typeface="Georgia" pitchFamily="18" charset="0"/>
              </a:rPr>
              <a:t>Accelerating Structure  </a:t>
            </a:r>
            <a:r>
              <a:rPr lang="en-US" sz="1600">
                <a:solidFill>
                  <a:srgbClr val="C00000"/>
                </a:solidFill>
                <a:latin typeface="Georgia" pitchFamily="18" charset="0"/>
              </a:rPr>
              <a:t>- Experimental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51" grpId="0" animBg="1"/>
      <p:bldP spid="5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5-Point Star 12"/>
          <p:cNvSpPr/>
          <p:nvPr/>
        </p:nvSpPr>
        <p:spPr>
          <a:xfrm>
            <a:off x="533400" y="4191000"/>
            <a:ext cx="457200" cy="457200"/>
          </a:xfrm>
          <a:prstGeom prst="star5">
            <a:avLst/>
          </a:prstGeom>
          <a:solidFill>
            <a:srgbClr val="FF3300"/>
          </a:solidFill>
          <a:ln>
            <a:solidFill>
              <a:srgbClr val="800000"/>
            </a:solidFill>
          </a:ln>
          <a:effectLst>
            <a:outerShdw blurRad="40000" dist="23000" dir="27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295400" y="3048000"/>
            <a:ext cx="7391400" cy="3046988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Continue conditioning/BDR measurements of TD24 in the shadow of other experiments</a:t>
            </a:r>
          </a:p>
          <a:p>
            <a:pPr marL="179388" indent="-179388">
              <a:buFont typeface="Arial"/>
              <a:buChar char="•"/>
            </a:pPr>
            <a:endParaRPr lang="en-US" sz="1600" dirty="0" smtClean="0">
              <a:solidFill>
                <a:srgbClr val="800000"/>
              </a:solidFill>
              <a:latin typeface="+mn-lt"/>
            </a:endParaRP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Profit to improve power production stability/availability/rep rate</a:t>
            </a:r>
          </a:p>
          <a:p>
            <a:pPr marL="179388" indent="-179388">
              <a:buFont typeface="Arial"/>
              <a:buChar char="•"/>
            </a:pPr>
            <a:endParaRPr lang="en-US" sz="1600" dirty="0" smtClean="0">
              <a:solidFill>
                <a:srgbClr val="800000"/>
              </a:solidFill>
              <a:latin typeface="+mn-lt"/>
            </a:endParaRP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Continue BD kick measurements</a:t>
            </a:r>
          </a:p>
          <a:p>
            <a:pPr marL="179388" indent="-179388">
              <a:buFont typeface="Arial"/>
              <a:buChar char="•"/>
            </a:pPr>
            <a:endParaRPr lang="en-US" sz="1600" dirty="0" smtClean="0">
              <a:solidFill>
                <a:srgbClr val="800000"/>
              </a:solidFill>
              <a:latin typeface="+mn-lt"/>
            </a:endParaRP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Install couple of new structures, TD24 with wake-field monitors in winter shut-down 2011-2012</a:t>
            </a:r>
          </a:p>
          <a:p>
            <a:pPr marL="179388" indent="-179388">
              <a:buFont typeface="Arial"/>
              <a:buChar char="•"/>
            </a:pPr>
            <a:endParaRPr lang="en-US" sz="1600" dirty="0" smtClean="0">
              <a:solidFill>
                <a:srgbClr val="800000"/>
              </a:solidFill>
              <a:latin typeface="+mn-lt"/>
            </a:endParaRPr>
          </a:p>
          <a:p>
            <a:pPr marL="179388" indent="-179388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  <a:latin typeface="+mn-lt"/>
              </a:rPr>
              <a:t>First module should go in during winter shut-down 2012-2013</a:t>
            </a:r>
          </a:p>
          <a:p>
            <a:pPr marL="179388" indent="-179388">
              <a:buFont typeface="Arial"/>
              <a:buChar char="•"/>
            </a:pPr>
            <a:endParaRPr lang="en-US" sz="1600" dirty="0">
              <a:solidFill>
                <a:srgbClr val="800000"/>
              </a:solidFill>
              <a:latin typeface="+mn-lt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261" y="932675"/>
            <a:ext cx="8295480" cy="115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424260" y="932675"/>
            <a:ext cx="8295480" cy="115215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155425" y="1163105"/>
            <a:ext cx="192025" cy="115215"/>
          </a:xfrm>
          <a:prstGeom prst="rightArrow">
            <a:avLst/>
          </a:prstGeom>
          <a:solidFill>
            <a:srgbClr val="00187E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77145" y="971080"/>
            <a:ext cx="5069460" cy="499265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608935" y="1163106"/>
            <a:ext cx="537670" cy="3072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7"/>
          <p:cNvSpPr txBox="1">
            <a:spLocks/>
          </p:cNvSpPr>
          <p:nvPr/>
        </p:nvSpPr>
        <p:spPr>
          <a:xfrm>
            <a:off x="838200" y="0"/>
            <a:ext cx="63246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 dirty="0">
                <a:solidFill>
                  <a:srgbClr val="C00000"/>
                </a:solidFill>
                <a:latin typeface="Georgia" pitchFamily="18" charset="0"/>
              </a:rPr>
              <a:t>–</a:t>
            </a:r>
            <a:r>
              <a:rPr lang="en-US" sz="1600" dirty="0" smtClean="0">
                <a:solidFill>
                  <a:srgbClr val="C00000"/>
                </a:solidFill>
                <a:latin typeface="Georgia" pitchFamily="18" charset="0"/>
              </a:rPr>
              <a:t> Accelerating Structures</a:t>
            </a:r>
            <a:endParaRPr lang="en-US" sz="1600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7"/>
          <p:cNvSpPr txBox="1">
            <a:spLocks/>
          </p:cNvSpPr>
          <p:nvPr/>
        </p:nvSpPr>
        <p:spPr>
          <a:xfrm>
            <a:off x="838200" y="0"/>
            <a:ext cx="63246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 dirty="0">
                <a:solidFill>
                  <a:srgbClr val="C00000"/>
                </a:solidFill>
                <a:latin typeface="Georgia" pitchFamily="18" charset="0"/>
              </a:rPr>
              <a:t>– </a:t>
            </a:r>
            <a:r>
              <a:rPr lang="en-US" sz="1600" dirty="0" smtClean="0">
                <a:solidFill>
                  <a:srgbClr val="C00000"/>
                </a:solidFill>
                <a:latin typeface="Georgia" pitchFamily="18" charset="0"/>
              </a:rPr>
              <a:t>Two-Beam Acceleration</a:t>
            </a:r>
            <a:endParaRPr lang="en-US" sz="16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261" y="932675"/>
            <a:ext cx="8295480" cy="115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424260" y="932675"/>
            <a:ext cx="8295480" cy="115215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155425" y="1700775"/>
            <a:ext cx="192025" cy="115215"/>
          </a:xfrm>
          <a:prstGeom prst="rightArrow">
            <a:avLst/>
          </a:prstGeom>
          <a:solidFill>
            <a:srgbClr val="00187E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77145" y="1739179"/>
            <a:ext cx="5069460" cy="307241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3F14FD60-4F62-4B1D-8DE1-461F7A5DB05E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36</a:t>
            </a:fld>
            <a:endParaRPr lang="en-US" sz="1000" dirty="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608935" y="1739180"/>
            <a:ext cx="537670" cy="3072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2362200" y="2514600"/>
            <a:ext cx="4216620" cy="1371600"/>
          </a:xfrm>
          <a:prstGeom prst="rect">
            <a:avLst/>
          </a:prstGeom>
          <a:solidFill>
            <a:srgbClr val="002060">
              <a:alpha val="31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ＭＳ Ｐゴシック" charset="-128"/>
                <a:cs typeface="+mj-cs"/>
              </a:rPr>
              <a:t>See the previous WG session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+mj-lt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j-cs"/>
              </a:rPr>
              <a:t>(common AWG6-AWG8)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ＭＳ Ｐゴシック" charset="-128"/>
                <a:cs typeface="+mj-cs"/>
              </a:rPr>
              <a:t/>
            </a:r>
            <a:b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ＭＳ Ｐゴシック" charset="-128"/>
                <a:cs typeface="+mj-cs"/>
              </a:rPr>
            </a:b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057400" y="1371600"/>
            <a:ext cx="6832600" cy="51562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00187E"/>
              </a:gs>
            </a:gsLst>
            <a:lin ang="540000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>
              <a:latin typeface="+mn-lt"/>
              <a:ea typeface="+mn-ea"/>
            </a:endParaRPr>
          </a:p>
        </p:txBody>
      </p:sp>
      <p:sp>
        <p:nvSpPr>
          <p:cNvPr id="31747" name="Line 5"/>
          <p:cNvSpPr>
            <a:spLocks noChangeShapeType="1"/>
          </p:cNvSpPr>
          <p:nvPr/>
        </p:nvSpPr>
        <p:spPr bwMode="auto">
          <a:xfrm flipV="1">
            <a:off x="2671763" y="2943225"/>
            <a:ext cx="3759200" cy="30749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48" name="Oval 6"/>
          <p:cNvSpPr>
            <a:spLocks noChangeArrowheads="1"/>
          </p:cNvSpPr>
          <p:nvPr/>
        </p:nvSpPr>
        <p:spPr bwMode="auto">
          <a:xfrm rot="-2247610">
            <a:off x="5534025" y="2767013"/>
            <a:ext cx="758825" cy="5270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1749" name="Freeform 7"/>
          <p:cNvSpPr>
            <a:spLocks/>
          </p:cNvSpPr>
          <p:nvPr/>
        </p:nvSpPr>
        <p:spPr bwMode="auto">
          <a:xfrm>
            <a:off x="6302375" y="1700213"/>
            <a:ext cx="1649413" cy="1357312"/>
          </a:xfrm>
          <a:custGeom>
            <a:avLst/>
            <a:gdLst>
              <a:gd name="T0" fmla="*/ 0 w 1039"/>
              <a:gd name="T1" fmla="*/ 2147483647 h 854"/>
              <a:gd name="T2" fmla="*/ 2147483647 w 1039"/>
              <a:gd name="T3" fmla="*/ 2147483647 h 854"/>
              <a:gd name="T4" fmla="*/ 2147483647 w 1039"/>
              <a:gd name="T5" fmla="*/ 2147483647 h 854"/>
              <a:gd name="T6" fmla="*/ 2147483647 w 1039"/>
              <a:gd name="T7" fmla="*/ 2147483647 h 854"/>
              <a:gd name="T8" fmla="*/ 2147483647 w 1039"/>
              <a:gd name="T9" fmla="*/ 2147483647 h 854"/>
              <a:gd name="T10" fmla="*/ 2147483647 w 1039"/>
              <a:gd name="T11" fmla="*/ 2147483647 h 854"/>
              <a:gd name="T12" fmla="*/ 2147483647 w 1039"/>
              <a:gd name="T13" fmla="*/ 2147483647 h 854"/>
              <a:gd name="T14" fmla="*/ 2147483647 w 1039"/>
              <a:gd name="T15" fmla="*/ 2147483647 h 854"/>
              <a:gd name="T16" fmla="*/ 2147483647 w 1039"/>
              <a:gd name="T17" fmla="*/ 2147483647 h 854"/>
              <a:gd name="T18" fmla="*/ 2147483647 w 1039"/>
              <a:gd name="T19" fmla="*/ 2147483647 h 854"/>
              <a:gd name="T20" fmla="*/ 2147483647 w 1039"/>
              <a:gd name="T21" fmla="*/ 2147483647 h 854"/>
              <a:gd name="T22" fmla="*/ 2147483647 w 1039"/>
              <a:gd name="T23" fmla="*/ 2147483647 h 854"/>
              <a:gd name="T24" fmla="*/ 2147483647 w 1039"/>
              <a:gd name="T25" fmla="*/ 2147483647 h 854"/>
              <a:gd name="T26" fmla="*/ 2147483647 w 1039"/>
              <a:gd name="T27" fmla="*/ 2147483647 h 854"/>
              <a:gd name="T28" fmla="*/ 2147483647 w 1039"/>
              <a:gd name="T29" fmla="*/ 2147483647 h 854"/>
              <a:gd name="T30" fmla="*/ 2147483647 w 1039"/>
              <a:gd name="T31" fmla="*/ 2147483647 h 854"/>
              <a:gd name="T32" fmla="*/ 2147483647 w 1039"/>
              <a:gd name="T33" fmla="*/ 2147483647 h 854"/>
              <a:gd name="T34" fmla="*/ 2147483647 w 1039"/>
              <a:gd name="T35" fmla="*/ 2147483647 h 85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39"/>
              <a:gd name="T55" fmla="*/ 0 h 854"/>
              <a:gd name="T56" fmla="*/ 1039 w 1039"/>
              <a:gd name="T57" fmla="*/ 854 h 85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39" h="854">
                <a:moveTo>
                  <a:pt x="0" y="854"/>
                </a:moveTo>
                <a:cubicBezTo>
                  <a:pt x="12" y="833"/>
                  <a:pt x="69" y="795"/>
                  <a:pt x="72" y="728"/>
                </a:cubicBezTo>
                <a:cubicBezTo>
                  <a:pt x="75" y="661"/>
                  <a:pt x="11" y="516"/>
                  <a:pt x="18" y="449"/>
                </a:cubicBezTo>
                <a:cubicBezTo>
                  <a:pt x="25" y="382"/>
                  <a:pt x="74" y="359"/>
                  <a:pt x="114" y="323"/>
                </a:cubicBezTo>
                <a:cubicBezTo>
                  <a:pt x="154" y="287"/>
                  <a:pt x="200" y="278"/>
                  <a:pt x="260" y="235"/>
                </a:cubicBezTo>
                <a:cubicBezTo>
                  <a:pt x="320" y="192"/>
                  <a:pt x="408" y="103"/>
                  <a:pt x="474" y="65"/>
                </a:cubicBezTo>
                <a:cubicBezTo>
                  <a:pt x="540" y="27"/>
                  <a:pt x="593" y="0"/>
                  <a:pt x="657" y="8"/>
                </a:cubicBezTo>
                <a:cubicBezTo>
                  <a:pt x="721" y="16"/>
                  <a:pt x="801" y="75"/>
                  <a:pt x="861" y="116"/>
                </a:cubicBezTo>
                <a:cubicBezTo>
                  <a:pt x="921" y="157"/>
                  <a:pt x="995" y="194"/>
                  <a:pt x="1017" y="254"/>
                </a:cubicBezTo>
                <a:cubicBezTo>
                  <a:pt x="1039" y="314"/>
                  <a:pt x="1037" y="400"/>
                  <a:pt x="993" y="473"/>
                </a:cubicBezTo>
                <a:cubicBezTo>
                  <a:pt x="949" y="546"/>
                  <a:pt x="824" y="638"/>
                  <a:pt x="753" y="695"/>
                </a:cubicBezTo>
                <a:cubicBezTo>
                  <a:pt x="682" y="752"/>
                  <a:pt x="632" y="797"/>
                  <a:pt x="567" y="818"/>
                </a:cubicBezTo>
                <a:cubicBezTo>
                  <a:pt x="502" y="839"/>
                  <a:pt x="421" y="837"/>
                  <a:pt x="360" y="821"/>
                </a:cubicBezTo>
                <a:cubicBezTo>
                  <a:pt x="299" y="805"/>
                  <a:pt x="243" y="756"/>
                  <a:pt x="201" y="722"/>
                </a:cubicBezTo>
                <a:cubicBezTo>
                  <a:pt x="159" y="688"/>
                  <a:pt x="128" y="655"/>
                  <a:pt x="108" y="614"/>
                </a:cubicBezTo>
                <a:cubicBezTo>
                  <a:pt x="88" y="573"/>
                  <a:pt x="77" y="518"/>
                  <a:pt x="78" y="476"/>
                </a:cubicBezTo>
                <a:cubicBezTo>
                  <a:pt x="79" y="434"/>
                  <a:pt x="90" y="394"/>
                  <a:pt x="114" y="359"/>
                </a:cubicBezTo>
                <a:cubicBezTo>
                  <a:pt x="138" y="324"/>
                  <a:pt x="202" y="283"/>
                  <a:pt x="225" y="263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1750" name="Freeform 8"/>
          <p:cNvSpPr>
            <a:spLocks/>
          </p:cNvSpPr>
          <p:nvPr/>
        </p:nvSpPr>
        <p:spPr bwMode="auto">
          <a:xfrm>
            <a:off x="6411913" y="2905125"/>
            <a:ext cx="142875" cy="50800"/>
          </a:xfrm>
          <a:custGeom>
            <a:avLst/>
            <a:gdLst>
              <a:gd name="T0" fmla="*/ 0 w 90"/>
              <a:gd name="T1" fmla="*/ 2147483647 h 32"/>
              <a:gd name="T2" fmla="*/ 2147483647 w 90"/>
              <a:gd name="T3" fmla="*/ 2147483647 h 32"/>
              <a:gd name="T4" fmla="*/ 2147483647 w 90"/>
              <a:gd name="T5" fmla="*/ 0 h 32"/>
              <a:gd name="T6" fmla="*/ 0 60000 65536"/>
              <a:gd name="T7" fmla="*/ 0 60000 65536"/>
              <a:gd name="T8" fmla="*/ 0 60000 65536"/>
              <a:gd name="T9" fmla="*/ 0 w 90"/>
              <a:gd name="T10" fmla="*/ 0 h 32"/>
              <a:gd name="T11" fmla="*/ 90 w 90"/>
              <a:gd name="T12" fmla="*/ 32 h 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0" h="32">
                <a:moveTo>
                  <a:pt x="0" y="32"/>
                </a:moveTo>
                <a:lnTo>
                  <a:pt x="42" y="12"/>
                </a:lnTo>
                <a:lnTo>
                  <a:pt x="9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1751" name="Freeform 9"/>
          <p:cNvSpPr>
            <a:spLocks/>
          </p:cNvSpPr>
          <p:nvPr/>
        </p:nvSpPr>
        <p:spPr bwMode="auto">
          <a:xfrm>
            <a:off x="4492625" y="2747963"/>
            <a:ext cx="3076575" cy="2255837"/>
          </a:xfrm>
          <a:custGeom>
            <a:avLst/>
            <a:gdLst>
              <a:gd name="T0" fmla="*/ 2147483647 w 1938"/>
              <a:gd name="T1" fmla="*/ 0 h 1422"/>
              <a:gd name="T2" fmla="*/ 2147483647 w 1938"/>
              <a:gd name="T3" fmla="*/ 2147483647 h 1422"/>
              <a:gd name="T4" fmla="*/ 2147483647 w 1938"/>
              <a:gd name="T5" fmla="*/ 2147483647 h 1422"/>
              <a:gd name="T6" fmla="*/ 2147483647 w 1938"/>
              <a:gd name="T7" fmla="*/ 2147483647 h 1422"/>
              <a:gd name="T8" fmla="*/ 2147483647 w 1938"/>
              <a:gd name="T9" fmla="*/ 2147483647 h 1422"/>
              <a:gd name="T10" fmla="*/ 0 w 1938"/>
              <a:gd name="T11" fmla="*/ 2147483647 h 14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38"/>
              <a:gd name="T19" fmla="*/ 0 h 1422"/>
              <a:gd name="T20" fmla="*/ 1938 w 1938"/>
              <a:gd name="T21" fmla="*/ 1422 h 14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38" h="1422">
                <a:moveTo>
                  <a:pt x="1938" y="0"/>
                </a:moveTo>
                <a:cubicBezTo>
                  <a:pt x="1910" y="25"/>
                  <a:pt x="1829" y="98"/>
                  <a:pt x="1767" y="150"/>
                </a:cubicBezTo>
                <a:cubicBezTo>
                  <a:pt x="1705" y="202"/>
                  <a:pt x="1650" y="243"/>
                  <a:pt x="1563" y="312"/>
                </a:cubicBezTo>
                <a:cubicBezTo>
                  <a:pt x="1476" y="381"/>
                  <a:pt x="1346" y="508"/>
                  <a:pt x="1242" y="564"/>
                </a:cubicBezTo>
                <a:cubicBezTo>
                  <a:pt x="1138" y="620"/>
                  <a:pt x="1143" y="508"/>
                  <a:pt x="936" y="651"/>
                </a:cubicBezTo>
                <a:cubicBezTo>
                  <a:pt x="729" y="794"/>
                  <a:pt x="195" y="1261"/>
                  <a:pt x="0" y="1422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1752" name="Freeform 10"/>
          <p:cNvSpPr>
            <a:spLocks/>
          </p:cNvSpPr>
          <p:nvPr/>
        </p:nvSpPr>
        <p:spPr bwMode="auto">
          <a:xfrm>
            <a:off x="4906963" y="4029075"/>
            <a:ext cx="746125" cy="730250"/>
          </a:xfrm>
          <a:custGeom>
            <a:avLst/>
            <a:gdLst>
              <a:gd name="T0" fmla="*/ 2147483647 w 470"/>
              <a:gd name="T1" fmla="*/ 0 h 461"/>
              <a:gd name="T2" fmla="*/ 2147483647 w 470"/>
              <a:gd name="T3" fmla="*/ 2147483647 h 461"/>
              <a:gd name="T4" fmla="*/ 2147483647 w 470"/>
              <a:gd name="T5" fmla="*/ 2147483647 h 461"/>
              <a:gd name="T6" fmla="*/ 2147483647 w 470"/>
              <a:gd name="T7" fmla="*/ 2147483647 h 461"/>
              <a:gd name="T8" fmla="*/ 0 w 470"/>
              <a:gd name="T9" fmla="*/ 2147483647 h 4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0"/>
              <a:gd name="T16" fmla="*/ 0 h 461"/>
              <a:gd name="T17" fmla="*/ 470 w 470"/>
              <a:gd name="T18" fmla="*/ 461 h 4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0" h="461">
                <a:moveTo>
                  <a:pt x="470" y="0"/>
                </a:moveTo>
                <a:cubicBezTo>
                  <a:pt x="462" y="8"/>
                  <a:pt x="433" y="27"/>
                  <a:pt x="420" y="50"/>
                </a:cubicBezTo>
                <a:cubicBezTo>
                  <a:pt x="407" y="73"/>
                  <a:pt x="421" y="103"/>
                  <a:pt x="389" y="141"/>
                </a:cubicBezTo>
                <a:cubicBezTo>
                  <a:pt x="357" y="179"/>
                  <a:pt x="294" y="225"/>
                  <a:pt x="229" y="278"/>
                </a:cubicBezTo>
                <a:cubicBezTo>
                  <a:pt x="164" y="331"/>
                  <a:pt x="48" y="423"/>
                  <a:pt x="0" y="461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1753" name="Freeform 11"/>
          <p:cNvSpPr>
            <a:spLocks/>
          </p:cNvSpPr>
          <p:nvPr/>
        </p:nvSpPr>
        <p:spPr bwMode="auto">
          <a:xfrm>
            <a:off x="4994275" y="4067175"/>
            <a:ext cx="890588" cy="733425"/>
          </a:xfrm>
          <a:custGeom>
            <a:avLst/>
            <a:gdLst>
              <a:gd name="T0" fmla="*/ 2147483647 w 561"/>
              <a:gd name="T1" fmla="*/ 0 h 462"/>
              <a:gd name="T2" fmla="*/ 0 w 561"/>
              <a:gd name="T3" fmla="*/ 2147483647 h 462"/>
              <a:gd name="T4" fmla="*/ 0 60000 65536"/>
              <a:gd name="T5" fmla="*/ 0 60000 65536"/>
              <a:gd name="T6" fmla="*/ 0 w 561"/>
              <a:gd name="T7" fmla="*/ 0 h 462"/>
              <a:gd name="T8" fmla="*/ 561 w 561"/>
              <a:gd name="T9" fmla="*/ 462 h 46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61" h="462">
                <a:moveTo>
                  <a:pt x="561" y="0"/>
                </a:moveTo>
                <a:lnTo>
                  <a:pt x="0" y="462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1754" name="Freeform 12"/>
          <p:cNvSpPr>
            <a:spLocks/>
          </p:cNvSpPr>
          <p:nvPr/>
        </p:nvSpPr>
        <p:spPr bwMode="auto">
          <a:xfrm>
            <a:off x="3671888" y="4903788"/>
            <a:ext cx="225425" cy="304800"/>
          </a:xfrm>
          <a:custGeom>
            <a:avLst/>
            <a:gdLst>
              <a:gd name="T0" fmla="*/ 0 w 142"/>
              <a:gd name="T1" fmla="*/ 2147483647 h 192"/>
              <a:gd name="T2" fmla="*/ 2147483647 w 142"/>
              <a:gd name="T3" fmla="*/ 2147483647 h 192"/>
              <a:gd name="T4" fmla="*/ 2147483647 w 142"/>
              <a:gd name="T5" fmla="*/ 2147483647 h 192"/>
              <a:gd name="T6" fmla="*/ 2147483647 w 142"/>
              <a:gd name="T7" fmla="*/ 2147483647 h 192"/>
              <a:gd name="T8" fmla="*/ 2147483647 w 142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2"/>
              <a:gd name="T16" fmla="*/ 0 h 192"/>
              <a:gd name="T17" fmla="*/ 142 w 142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2" h="192">
                <a:moveTo>
                  <a:pt x="0" y="192"/>
                </a:moveTo>
                <a:cubicBezTo>
                  <a:pt x="12" y="180"/>
                  <a:pt x="56" y="143"/>
                  <a:pt x="72" y="119"/>
                </a:cubicBezTo>
                <a:cubicBezTo>
                  <a:pt x="88" y="95"/>
                  <a:pt x="89" y="63"/>
                  <a:pt x="96" y="48"/>
                </a:cubicBezTo>
                <a:cubicBezTo>
                  <a:pt x="103" y="33"/>
                  <a:pt x="104" y="35"/>
                  <a:pt x="112" y="27"/>
                </a:cubicBezTo>
                <a:cubicBezTo>
                  <a:pt x="120" y="19"/>
                  <a:pt x="137" y="4"/>
                  <a:pt x="142" y="0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1755" name="Freeform 13"/>
          <p:cNvSpPr>
            <a:spLocks/>
          </p:cNvSpPr>
          <p:nvPr/>
        </p:nvSpPr>
        <p:spPr bwMode="auto">
          <a:xfrm>
            <a:off x="5156200" y="3708400"/>
            <a:ext cx="206375" cy="285750"/>
          </a:xfrm>
          <a:custGeom>
            <a:avLst/>
            <a:gdLst>
              <a:gd name="T0" fmla="*/ 0 w 130"/>
              <a:gd name="T1" fmla="*/ 2147483647 h 179"/>
              <a:gd name="T2" fmla="*/ 2147483647 w 130"/>
              <a:gd name="T3" fmla="*/ 2147483647 h 179"/>
              <a:gd name="T4" fmla="*/ 2147483647 w 130"/>
              <a:gd name="T5" fmla="*/ 2147483647 h 179"/>
              <a:gd name="T6" fmla="*/ 2147483647 w 130"/>
              <a:gd name="T7" fmla="*/ 2147483647 h 179"/>
              <a:gd name="T8" fmla="*/ 2147483647 w 130"/>
              <a:gd name="T9" fmla="*/ 0 h 1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0"/>
              <a:gd name="T16" fmla="*/ 0 h 179"/>
              <a:gd name="T17" fmla="*/ 130 w 130"/>
              <a:gd name="T18" fmla="*/ 179 h 1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0" h="179">
                <a:moveTo>
                  <a:pt x="0" y="179"/>
                </a:moveTo>
                <a:cubicBezTo>
                  <a:pt x="12" y="167"/>
                  <a:pt x="56" y="129"/>
                  <a:pt x="72" y="106"/>
                </a:cubicBezTo>
                <a:cubicBezTo>
                  <a:pt x="88" y="83"/>
                  <a:pt x="88" y="54"/>
                  <a:pt x="94" y="39"/>
                </a:cubicBezTo>
                <a:cubicBezTo>
                  <a:pt x="100" y="24"/>
                  <a:pt x="104" y="24"/>
                  <a:pt x="110" y="17"/>
                </a:cubicBezTo>
                <a:cubicBezTo>
                  <a:pt x="116" y="10"/>
                  <a:pt x="126" y="4"/>
                  <a:pt x="130" y="0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1756" name="Freeform 14"/>
          <p:cNvSpPr>
            <a:spLocks/>
          </p:cNvSpPr>
          <p:nvPr/>
        </p:nvSpPr>
        <p:spPr bwMode="auto">
          <a:xfrm>
            <a:off x="5324475" y="3560763"/>
            <a:ext cx="352425" cy="180975"/>
          </a:xfrm>
          <a:custGeom>
            <a:avLst/>
            <a:gdLst>
              <a:gd name="T0" fmla="*/ 2147483647 w 222"/>
              <a:gd name="T1" fmla="*/ 0 h 114"/>
              <a:gd name="T2" fmla="*/ 2147483647 w 222"/>
              <a:gd name="T3" fmla="*/ 2147483647 h 114"/>
              <a:gd name="T4" fmla="*/ 2147483647 w 222"/>
              <a:gd name="T5" fmla="*/ 2147483647 h 114"/>
              <a:gd name="T6" fmla="*/ 2147483647 w 222"/>
              <a:gd name="T7" fmla="*/ 2147483647 h 114"/>
              <a:gd name="T8" fmla="*/ 0 w 222"/>
              <a:gd name="T9" fmla="*/ 2147483647 h 1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"/>
              <a:gd name="T16" fmla="*/ 0 h 114"/>
              <a:gd name="T17" fmla="*/ 222 w 222"/>
              <a:gd name="T18" fmla="*/ 114 h 1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" h="114">
                <a:moveTo>
                  <a:pt x="222" y="0"/>
                </a:moveTo>
                <a:cubicBezTo>
                  <a:pt x="207" y="10"/>
                  <a:pt x="163" y="50"/>
                  <a:pt x="136" y="62"/>
                </a:cubicBezTo>
                <a:cubicBezTo>
                  <a:pt x="109" y="74"/>
                  <a:pt x="75" y="68"/>
                  <a:pt x="58" y="72"/>
                </a:cubicBezTo>
                <a:cubicBezTo>
                  <a:pt x="41" y="76"/>
                  <a:pt x="41" y="82"/>
                  <a:pt x="31" y="89"/>
                </a:cubicBezTo>
                <a:cubicBezTo>
                  <a:pt x="21" y="96"/>
                  <a:pt x="6" y="109"/>
                  <a:pt x="0" y="114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1757" name="Line 15"/>
          <p:cNvSpPr>
            <a:spLocks noChangeShapeType="1"/>
          </p:cNvSpPr>
          <p:nvPr/>
        </p:nvSpPr>
        <p:spPr bwMode="auto">
          <a:xfrm>
            <a:off x="3741738" y="4991100"/>
            <a:ext cx="344487" cy="2889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8" name="Line 16"/>
          <p:cNvSpPr>
            <a:spLocks noChangeShapeType="1"/>
          </p:cNvSpPr>
          <p:nvPr/>
        </p:nvSpPr>
        <p:spPr bwMode="auto">
          <a:xfrm flipV="1">
            <a:off x="3857625" y="4883150"/>
            <a:ext cx="1588" cy="619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9" name="Line 17"/>
          <p:cNvSpPr>
            <a:spLocks noChangeShapeType="1"/>
          </p:cNvSpPr>
          <p:nvPr/>
        </p:nvSpPr>
        <p:spPr bwMode="auto">
          <a:xfrm flipH="1">
            <a:off x="3738563" y="4884738"/>
            <a:ext cx="119062" cy="1063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0" name="Line 18"/>
          <p:cNvSpPr>
            <a:spLocks noChangeShapeType="1"/>
          </p:cNvSpPr>
          <p:nvPr/>
        </p:nvSpPr>
        <p:spPr bwMode="auto">
          <a:xfrm flipH="1">
            <a:off x="4083050" y="5287963"/>
            <a:ext cx="3175" cy="1238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1" name="Line 19"/>
          <p:cNvSpPr>
            <a:spLocks noChangeShapeType="1"/>
          </p:cNvSpPr>
          <p:nvPr/>
        </p:nvSpPr>
        <p:spPr bwMode="auto">
          <a:xfrm flipH="1">
            <a:off x="3986213" y="5397500"/>
            <a:ext cx="109537" cy="873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2" name="Line 46"/>
          <p:cNvSpPr>
            <a:spLocks noChangeShapeType="1"/>
          </p:cNvSpPr>
          <p:nvPr/>
        </p:nvSpPr>
        <p:spPr bwMode="auto">
          <a:xfrm>
            <a:off x="5273675" y="4443413"/>
            <a:ext cx="88900" cy="793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3" name="Rectangle 21"/>
          <p:cNvSpPr>
            <a:spLocks noChangeArrowheads="1"/>
          </p:cNvSpPr>
          <p:nvPr/>
        </p:nvSpPr>
        <p:spPr bwMode="auto">
          <a:xfrm>
            <a:off x="2479675" y="1936750"/>
            <a:ext cx="1828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100" noProof="1">
                <a:solidFill>
                  <a:srgbClr val="00CC00"/>
                </a:solidFill>
              </a:rPr>
              <a:t>Bunch length control </a:t>
            </a:r>
            <a:endParaRPr lang="de-CH" sz="1100">
              <a:solidFill>
                <a:srgbClr val="00CC00"/>
              </a:solidFill>
            </a:endParaRPr>
          </a:p>
          <a:p>
            <a:r>
              <a:rPr lang="de-CH" sz="1100" noProof="1">
                <a:solidFill>
                  <a:srgbClr val="00CC00"/>
                </a:solidFill>
              </a:rPr>
              <a:t>&lt; 1 mm rms (end of linac)</a:t>
            </a:r>
          </a:p>
        </p:txBody>
      </p:sp>
      <p:sp>
        <p:nvSpPr>
          <p:cNvPr id="31764" name="Rectangle 22"/>
          <p:cNvSpPr>
            <a:spLocks noChangeArrowheads="1"/>
          </p:cNvSpPr>
          <p:nvPr/>
        </p:nvSpPr>
        <p:spPr bwMode="auto">
          <a:xfrm>
            <a:off x="2671763" y="3825875"/>
            <a:ext cx="16510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100" noProof="1">
                <a:solidFill>
                  <a:srgbClr val="00CC00"/>
                </a:solidFill>
              </a:rPr>
              <a:t>Full beam loading (95% transfer)</a:t>
            </a:r>
            <a:endParaRPr lang="de-CH" sz="1100">
              <a:solidFill>
                <a:srgbClr val="00CC00"/>
              </a:solidFill>
            </a:endParaRPr>
          </a:p>
          <a:p>
            <a:r>
              <a:rPr lang="de-CH" sz="1100" noProof="1">
                <a:solidFill>
                  <a:srgbClr val="00CC00"/>
                </a:solidFill>
              </a:rPr>
              <a:t> high current acceleration (up to 5 A)</a:t>
            </a:r>
          </a:p>
        </p:txBody>
      </p:sp>
      <p:sp>
        <p:nvSpPr>
          <p:cNvPr id="31765" name="Rectangle 23"/>
          <p:cNvSpPr>
            <a:spLocks noChangeArrowheads="1"/>
          </p:cNvSpPr>
          <p:nvPr/>
        </p:nvSpPr>
        <p:spPr bwMode="auto">
          <a:xfrm>
            <a:off x="6554788" y="1371600"/>
            <a:ext cx="19208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100" noProof="1">
                <a:solidFill>
                  <a:srgbClr val="00CC00"/>
                </a:solidFill>
              </a:rPr>
              <a:t>Ring isochronicity </a:t>
            </a:r>
            <a:r>
              <a:rPr lang="en-US" sz="1100" noProof="1">
                <a:solidFill>
                  <a:srgbClr val="00CC00"/>
                </a:solidFill>
                <a:latin typeface="Symbol" pitchFamily="18" charset="2"/>
              </a:rPr>
              <a:t>a</a:t>
            </a:r>
            <a:r>
              <a:rPr lang="en-US" sz="1100" baseline="-25000" noProof="1">
                <a:solidFill>
                  <a:srgbClr val="00CC00"/>
                </a:solidFill>
              </a:rPr>
              <a:t>p</a:t>
            </a:r>
            <a:r>
              <a:rPr lang="en-US" sz="1100" noProof="1">
                <a:solidFill>
                  <a:srgbClr val="00CC00"/>
                </a:solidFill>
              </a:rPr>
              <a:t> &lt; 10</a:t>
            </a:r>
            <a:r>
              <a:rPr lang="en-US" sz="1100" baseline="30000" noProof="1">
                <a:solidFill>
                  <a:srgbClr val="00CC00"/>
                </a:solidFill>
              </a:rPr>
              <a:t>-4</a:t>
            </a:r>
          </a:p>
        </p:txBody>
      </p:sp>
      <p:sp>
        <p:nvSpPr>
          <p:cNvPr id="31766" name="Rectangle 24"/>
          <p:cNvSpPr>
            <a:spLocks noChangeArrowheads="1"/>
          </p:cNvSpPr>
          <p:nvPr/>
        </p:nvSpPr>
        <p:spPr bwMode="auto">
          <a:xfrm>
            <a:off x="2957513" y="5762625"/>
            <a:ext cx="205581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100" noProof="1">
                <a:solidFill>
                  <a:srgbClr val="00CC00"/>
                </a:solidFill>
              </a:rPr>
              <a:t>Sub-Harmonic bunching with </a:t>
            </a:r>
          </a:p>
          <a:p>
            <a:r>
              <a:rPr lang="en-US" sz="1100" noProof="1">
                <a:solidFill>
                  <a:srgbClr val="00CC00"/>
                </a:solidFill>
              </a:rPr>
              <a:t>fast (&lt; 6ns) 180</a:t>
            </a:r>
            <a:r>
              <a:rPr lang="en-US" sz="1100" noProof="1">
                <a:solidFill>
                  <a:srgbClr val="00CC00"/>
                </a:solidFill>
                <a:sym typeface="Symbol" pitchFamily="18" charset="2"/>
              </a:rPr>
              <a:t> </a:t>
            </a:r>
            <a:r>
              <a:rPr lang="en-US" sz="1100" noProof="1">
                <a:solidFill>
                  <a:srgbClr val="00CC00"/>
                </a:solidFill>
              </a:rPr>
              <a:t>phase switch</a:t>
            </a:r>
          </a:p>
          <a:p>
            <a:r>
              <a:rPr lang="en-US" sz="1100" noProof="1">
                <a:solidFill>
                  <a:srgbClr val="00CC00"/>
                </a:solidFill>
              </a:rPr>
              <a:t>(8.5% satellites)</a:t>
            </a:r>
          </a:p>
          <a:p>
            <a:endParaRPr lang="en-US" altLang="ja-JP" sz="1100" noProof="1">
              <a:solidFill>
                <a:srgbClr val="00CC00"/>
              </a:solidFill>
            </a:endParaRPr>
          </a:p>
        </p:txBody>
      </p:sp>
      <p:sp>
        <p:nvSpPr>
          <p:cNvPr id="31767" name="Rectangle 25"/>
          <p:cNvSpPr>
            <a:spLocks noChangeArrowheads="1"/>
          </p:cNvSpPr>
          <p:nvPr/>
        </p:nvSpPr>
        <p:spPr bwMode="auto">
          <a:xfrm>
            <a:off x="6624638" y="2151063"/>
            <a:ext cx="12525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100" noProof="1">
                <a:solidFill>
                  <a:srgbClr val="00CC00"/>
                </a:solidFill>
              </a:rPr>
              <a:t>Control of ring length to better than 0.5 mm</a:t>
            </a:r>
            <a:endParaRPr lang="en-US" altLang="ja-JP" sz="1100" noProof="1">
              <a:solidFill>
                <a:srgbClr val="00CC00"/>
              </a:solidFill>
            </a:endParaRPr>
          </a:p>
        </p:txBody>
      </p:sp>
      <p:sp>
        <p:nvSpPr>
          <p:cNvPr id="31768" name="Rectangle 26"/>
          <p:cNvSpPr>
            <a:spLocks noChangeArrowheads="1"/>
          </p:cNvSpPr>
          <p:nvPr/>
        </p:nvSpPr>
        <p:spPr bwMode="auto">
          <a:xfrm>
            <a:off x="4657725" y="2054225"/>
            <a:ext cx="15303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100" noProof="1">
                <a:solidFill>
                  <a:srgbClr val="00CC00"/>
                </a:solidFill>
              </a:rPr>
              <a:t>Factor 2 combination </a:t>
            </a:r>
            <a:endParaRPr lang="de-CH" sz="1100">
              <a:solidFill>
                <a:srgbClr val="00CC00"/>
              </a:solidFill>
            </a:endParaRPr>
          </a:p>
          <a:p>
            <a:r>
              <a:rPr lang="de-CH" sz="1100" noProof="1">
                <a:solidFill>
                  <a:srgbClr val="00CC00"/>
                </a:solidFill>
              </a:rPr>
              <a:t>in Delay Loop </a:t>
            </a:r>
            <a:endParaRPr lang="de-CH" sz="1100">
              <a:solidFill>
                <a:srgbClr val="00CC00"/>
              </a:solidFill>
            </a:endParaRPr>
          </a:p>
          <a:p>
            <a:r>
              <a:rPr lang="de-CH" sz="1100" noProof="1">
                <a:solidFill>
                  <a:srgbClr val="00CC00"/>
                </a:solidFill>
              </a:rPr>
              <a:t>(from 3.5 to 7 A)</a:t>
            </a:r>
          </a:p>
        </p:txBody>
      </p:sp>
      <p:sp>
        <p:nvSpPr>
          <p:cNvPr id="31769" name="Rectangle 27"/>
          <p:cNvSpPr>
            <a:spLocks noChangeArrowheads="1"/>
          </p:cNvSpPr>
          <p:nvPr/>
        </p:nvSpPr>
        <p:spPr bwMode="auto">
          <a:xfrm>
            <a:off x="7069138" y="3178175"/>
            <a:ext cx="182086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100" noProof="1">
                <a:solidFill>
                  <a:srgbClr val="00CC00"/>
                </a:solidFill>
              </a:rPr>
              <a:t>Bunch train recombination factor 4 in Combiner Ring (from 3 to 12 A)</a:t>
            </a:r>
          </a:p>
          <a:p>
            <a:endParaRPr lang="en-US" altLang="ja-JP" sz="1100" noProof="1">
              <a:solidFill>
                <a:srgbClr val="00CC00"/>
              </a:solidFill>
            </a:endParaRPr>
          </a:p>
        </p:txBody>
      </p:sp>
      <p:sp>
        <p:nvSpPr>
          <p:cNvPr id="31770" name="Rectangle 28"/>
          <p:cNvSpPr>
            <a:spLocks noChangeArrowheads="1"/>
          </p:cNvSpPr>
          <p:nvPr/>
        </p:nvSpPr>
        <p:spPr bwMode="auto">
          <a:xfrm>
            <a:off x="2479675" y="2365375"/>
            <a:ext cx="1712913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ja-JP" sz="1100" noProof="1">
                <a:solidFill>
                  <a:srgbClr val="00CC00"/>
                </a:solidFill>
              </a:rPr>
              <a:t>Beam current stability </a:t>
            </a:r>
            <a:endParaRPr lang="de-CH" altLang="ja-JP" sz="1100">
              <a:solidFill>
                <a:srgbClr val="00CC00"/>
              </a:solidFill>
            </a:endParaRPr>
          </a:p>
          <a:p>
            <a:r>
              <a:rPr lang="de-CH" altLang="ja-JP" sz="1100" noProof="1">
                <a:solidFill>
                  <a:srgbClr val="00CC00"/>
                </a:solidFill>
              </a:rPr>
              <a:t>~ 0.1 % end-of-linac,</a:t>
            </a:r>
            <a:endParaRPr lang="de-CH" altLang="ja-JP" sz="1100">
              <a:solidFill>
                <a:srgbClr val="00CC00"/>
              </a:solidFill>
            </a:endParaRPr>
          </a:p>
          <a:p>
            <a:r>
              <a:rPr lang="de-CH" altLang="ja-JP" sz="1100" noProof="1">
                <a:solidFill>
                  <a:srgbClr val="00CC00"/>
                </a:solidFill>
              </a:rPr>
              <a:t>~</a:t>
            </a:r>
            <a:r>
              <a:rPr lang="de-CH" altLang="ja-JP" sz="1100">
                <a:solidFill>
                  <a:srgbClr val="00CC00"/>
                </a:solidFill>
              </a:rPr>
              <a:t> </a:t>
            </a:r>
            <a:r>
              <a:rPr lang="de-CH" altLang="ja-JP" sz="1100" noProof="1">
                <a:solidFill>
                  <a:srgbClr val="00CC00"/>
                </a:solidFill>
              </a:rPr>
              <a:t>0.2 % combiner ring </a:t>
            </a:r>
          </a:p>
        </p:txBody>
      </p:sp>
      <p:sp>
        <p:nvSpPr>
          <p:cNvPr id="31771" name="Rectangle 29"/>
          <p:cNvSpPr>
            <a:spLocks noChangeArrowheads="1"/>
          </p:cNvSpPr>
          <p:nvPr/>
        </p:nvSpPr>
        <p:spPr bwMode="auto">
          <a:xfrm>
            <a:off x="2479675" y="1508125"/>
            <a:ext cx="238283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100" noProof="1">
                <a:solidFill>
                  <a:srgbClr val="00CC00"/>
                </a:solidFill>
              </a:rPr>
              <a:t>Transverse rms emittance </a:t>
            </a:r>
            <a:endParaRPr lang="de-CH" sz="1100">
              <a:solidFill>
                <a:srgbClr val="00CC00"/>
              </a:solidFill>
            </a:endParaRPr>
          </a:p>
          <a:p>
            <a:r>
              <a:rPr lang="de-CH" sz="1100" noProof="1">
                <a:solidFill>
                  <a:srgbClr val="00CC00"/>
                </a:solidFill>
              </a:rPr>
              <a:t>100 </a:t>
            </a:r>
            <a:r>
              <a:rPr lang="de-CH" sz="1100" noProof="1">
                <a:solidFill>
                  <a:srgbClr val="00CC00"/>
                </a:solidFill>
                <a:latin typeface="Symbol" pitchFamily="18" charset="2"/>
              </a:rPr>
              <a:t>p</a:t>
            </a:r>
            <a:r>
              <a:rPr lang="de-CH" sz="1100" noProof="1">
                <a:solidFill>
                  <a:srgbClr val="00CC00"/>
                </a:solidFill>
              </a:rPr>
              <a:t> mm mrad (end of linac)</a:t>
            </a:r>
          </a:p>
        </p:txBody>
      </p:sp>
      <p:sp>
        <p:nvSpPr>
          <p:cNvPr id="31772" name="Line 34"/>
          <p:cNvSpPr>
            <a:spLocks noChangeShapeType="1"/>
          </p:cNvSpPr>
          <p:nvPr/>
        </p:nvSpPr>
        <p:spPr bwMode="auto">
          <a:xfrm>
            <a:off x="4192588" y="2522538"/>
            <a:ext cx="1484312" cy="931862"/>
          </a:xfrm>
          <a:prstGeom prst="line">
            <a:avLst/>
          </a:prstGeom>
          <a:noFill/>
          <a:ln w="9525">
            <a:solidFill>
              <a:srgbClr val="00CC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73" name="Rectangle 35"/>
          <p:cNvSpPr>
            <a:spLocks noChangeArrowheads="1"/>
          </p:cNvSpPr>
          <p:nvPr/>
        </p:nvSpPr>
        <p:spPr bwMode="auto">
          <a:xfrm>
            <a:off x="6288088" y="4237038"/>
            <a:ext cx="2560637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noProof="1">
                <a:solidFill>
                  <a:srgbClr val="00CC00"/>
                </a:solidFill>
              </a:rPr>
              <a:t>Bunch train recombination 2 x 4 in DL and CR (from 3.5 to 28 A)</a:t>
            </a:r>
          </a:p>
          <a:p>
            <a:endParaRPr lang="en-US" sz="1100" noProof="1">
              <a:solidFill>
                <a:srgbClr val="CC0000"/>
              </a:solidFill>
            </a:endParaRPr>
          </a:p>
          <a:p>
            <a:r>
              <a:rPr lang="en-US" sz="1100" noProof="1">
                <a:solidFill>
                  <a:srgbClr val="FFFF00"/>
                </a:solidFill>
              </a:rPr>
              <a:t>Transverse rms emittance</a:t>
            </a:r>
          </a:p>
          <a:p>
            <a:r>
              <a:rPr lang="en-US" sz="1100" noProof="1">
                <a:solidFill>
                  <a:srgbClr val="FFFF00"/>
                </a:solidFill>
              </a:rPr>
              <a:t> &lt; 150 </a:t>
            </a:r>
            <a:r>
              <a:rPr lang="en-US" sz="1100" noProof="1">
                <a:solidFill>
                  <a:srgbClr val="FFFF00"/>
                </a:solidFill>
                <a:latin typeface="Symbol" pitchFamily="18" charset="2"/>
              </a:rPr>
              <a:t>p</a:t>
            </a:r>
            <a:r>
              <a:rPr lang="en-US" sz="1100" noProof="1">
                <a:solidFill>
                  <a:srgbClr val="FFFF00"/>
                </a:solidFill>
              </a:rPr>
              <a:t> mm mrad (combined beam)</a:t>
            </a:r>
          </a:p>
          <a:p>
            <a:endParaRPr lang="en-US" sz="1100" noProof="1">
              <a:solidFill>
                <a:srgbClr val="CC0000"/>
              </a:solidFill>
            </a:endParaRPr>
          </a:p>
          <a:p>
            <a:r>
              <a:rPr lang="en-US" sz="1100" noProof="1">
                <a:solidFill>
                  <a:srgbClr val="FFFF00"/>
                </a:solidFill>
              </a:rPr>
              <a:t>Bunch length control </a:t>
            </a:r>
          </a:p>
          <a:p>
            <a:r>
              <a:rPr lang="en-US" sz="1100" noProof="1">
                <a:solidFill>
                  <a:srgbClr val="FFFF00"/>
                </a:solidFill>
              </a:rPr>
              <a:t> &lt; 1 mm rms (combined beam)</a:t>
            </a:r>
          </a:p>
          <a:p>
            <a:endParaRPr lang="en-US" sz="1100" noProof="1">
              <a:solidFill>
                <a:srgbClr val="CC0000"/>
              </a:solidFill>
            </a:endParaRPr>
          </a:p>
          <a:p>
            <a:r>
              <a:rPr lang="en-US" sz="1100" noProof="1">
                <a:solidFill>
                  <a:srgbClr val="CC0000"/>
                </a:solidFill>
              </a:rPr>
              <a:t>Beam current stability </a:t>
            </a:r>
            <a:endParaRPr lang="de-CH" sz="1100">
              <a:solidFill>
                <a:srgbClr val="CC0000"/>
              </a:solidFill>
            </a:endParaRPr>
          </a:p>
          <a:p>
            <a:r>
              <a:rPr lang="de-CH" sz="1100" noProof="1">
                <a:solidFill>
                  <a:srgbClr val="CC0000"/>
                </a:solidFill>
              </a:rPr>
              <a:t>~ 0.2 % for combined beam</a:t>
            </a:r>
          </a:p>
        </p:txBody>
      </p:sp>
      <p:sp>
        <p:nvSpPr>
          <p:cNvPr id="31774" name="Line 36"/>
          <p:cNvSpPr>
            <a:spLocks noChangeShapeType="1"/>
          </p:cNvSpPr>
          <p:nvPr/>
        </p:nvSpPr>
        <p:spPr bwMode="auto">
          <a:xfrm>
            <a:off x="6011863" y="3943350"/>
            <a:ext cx="276225" cy="85725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75" name="Rectangle 37"/>
          <p:cNvSpPr>
            <a:spLocks noChangeArrowheads="1"/>
          </p:cNvSpPr>
          <p:nvPr/>
        </p:nvSpPr>
        <p:spPr bwMode="auto">
          <a:xfrm>
            <a:off x="319088" y="833438"/>
            <a:ext cx="7289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99"/>
                </a:solidFill>
                <a:latin typeface="Georgia" pitchFamily="18" charset="0"/>
              </a:rPr>
              <a:t>CTF3 Achievements – </a:t>
            </a:r>
            <a:r>
              <a:rPr lang="en-US" sz="1400">
                <a:solidFill>
                  <a:srgbClr val="000099"/>
                </a:solidFill>
                <a:latin typeface="Georgia" pitchFamily="18" charset="0"/>
              </a:rPr>
              <a:t>What is still missing for feasibility – Drive Beam Generation </a:t>
            </a:r>
          </a:p>
        </p:txBody>
      </p:sp>
      <p:sp>
        <p:nvSpPr>
          <p:cNvPr id="34" name="Rectangle 28"/>
          <p:cNvSpPr>
            <a:spLocks noChangeArrowheads="1"/>
          </p:cNvSpPr>
          <p:nvPr/>
        </p:nvSpPr>
        <p:spPr bwMode="auto">
          <a:xfrm>
            <a:off x="1154113" y="3275013"/>
            <a:ext cx="1712912" cy="2619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anchor="ctr">
            <a:spAutoFit/>
          </a:bodyPr>
          <a:lstStyle/>
          <a:p>
            <a:r>
              <a:rPr lang="en-US" altLang="ja-JP" sz="1100" noProof="1">
                <a:solidFill>
                  <a:srgbClr val="00CC00"/>
                </a:solidFill>
              </a:rPr>
              <a:t>~ 0.05 % end-of-linac !</a:t>
            </a:r>
            <a:endParaRPr lang="de-CH" altLang="ja-JP" sz="1100">
              <a:solidFill>
                <a:srgbClr val="00CC00"/>
              </a:solidFill>
            </a:endParaRPr>
          </a:p>
        </p:txBody>
      </p:sp>
      <p:cxnSp>
        <p:nvCxnSpPr>
          <p:cNvPr id="36" name="Straight Arrow Connector 35"/>
          <p:cNvCxnSpPr>
            <a:stCxn id="31770" idx="1"/>
          </p:cNvCxnSpPr>
          <p:nvPr/>
        </p:nvCxnSpPr>
        <p:spPr>
          <a:xfrm rot="10800000" flipV="1">
            <a:off x="2190750" y="2663825"/>
            <a:ext cx="288925" cy="534988"/>
          </a:xfrm>
          <a:prstGeom prst="straightConnector1">
            <a:avLst/>
          </a:prstGeom>
          <a:ln>
            <a:solidFill>
              <a:srgbClr val="00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74216590-F6A2-446B-9850-81649EEE0345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37</a:t>
            </a:fld>
            <a:endParaRPr lang="en-US" sz="100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37" name="Title 7"/>
          <p:cNvSpPr txBox="1">
            <a:spLocks/>
          </p:cNvSpPr>
          <p:nvPr/>
        </p:nvSpPr>
        <p:spPr>
          <a:xfrm>
            <a:off x="838200" y="0"/>
            <a:ext cx="63246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>
                <a:solidFill>
                  <a:srgbClr val="C00000"/>
                </a:solidFill>
                <a:latin typeface="Georgia" pitchFamily="18" charset="0"/>
              </a:rPr>
              <a:t>– Drive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036763" y="1316038"/>
            <a:ext cx="6832600" cy="51562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00187E"/>
              </a:gs>
            </a:gsLst>
            <a:lin ang="540000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>
              <a:latin typeface="+mn-lt"/>
              <a:ea typeface="+mn-ea"/>
            </a:endParaRPr>
          </a:p>
        </p:txBody>
      </p:sp>
      <p:sp>
        <p:nvSpPr>
          <p:cNvPr id="39939" name="Line 5"/>
          <p:cNvSpPr>
            <a:spLocks noChangeShapeType="1"/>
          </p:cNvSpPr>
          <p:nvPr/>
        </p:nvSpPr>
        <p:spPr bwMode="auto">
          <a:xfrm flipV="1">
            <a:off x="2651125" y="2887663"/>
            <a:ext cx="3759200" cy="30749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0" name="Oval 6"/>
          <p:cNvSpPr>
            <a:spLocks noChangeArrowheads="1"/>
          </p:cNvSpPr>
          <p:nvPr/>
        </p:nvSpPr>
        <p:spPr bwMode="auto">
          <a:xfrm rot="-2247610">
            <a:off x="5513388" y="2711450"/>
            <a:ext cx="758825" cy="5270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9941" name="Freeform 7"/>
          <p:cNvSpPr>
            <a:spLocks/>
          </p:cNvSpPr>
          <p:nvPr/>
        </p:nvSpPr>
        <p:spPr bwMode="auto">
          <a:xfrm>
            <a:off x="6281738" y="1644650"/>
            <a:ext cx="1649412" cy="1357313"/>
          </a:xfrm>
          <a:custGeom>
            <a:avLst/>
            <a:gdLst>
              <a:gd name="T0" fmla="*/ 0 w 1039"/>
              <a:gd name="T1" fmla="*/ 2147483647 h 854"/>
              <a:gd name="T2" fmla="*/ 2147483647 w 1039"/>
              <a:gd name="T3" fmla="*/ 2147483647 h 854"/>
              <a:gd name="T4" fmla="*/ 2147483647 w 1039"/>
              <a:gd name="T5" fmla="*/ 2147483647 h 854"/>
              <a:gd name="T6" fmla="*/ 2147483647 w 1039"/>
              <a:gd name="T7" fmla="*/ 2147483647 h 854"/>
              <a:gd name="T8" fmla="*/ 2147483647 w 1039"/>
              <a:gd name="T9" fmla="*/ 2147483647 h 854"/>
              <a:gd name="T10" fmla="*/ 2147483647 w 1039"/>
              <a:gd name="T11" fmla="*/ 2147483647 h 854"/>
              <a:gd name="T12" fmla="*/ 2147483647 w 1039"/>
              <a:gd name="T13" fmla="*/ 2147483647 h 854"/>
              <a:gd name="T14" fmla="*/ 2147483647 w 1039"/>
              <a:gd name="T15" fmla="*/ 2147483647 h 854"/>
              <a:gd name="T16" fmla="*/ 2147483647 w 1039"/>
              <a:gd name="T17" fmla="*/ 2147483647 h 854"/>
              <a:gd name="T18" fmla="*/ 2147483647 w 1039"/>
              <a:gd name="T19" fmla="*/ 2147483647 h 854"/>
              <a:gd name="T20" fmla="*/ 2147483647 w 1039"/>
              <a:gd name="T21" fmla="*/ 2147483647 h 854"/>
              <a:gd name="T22" fmla="*/ 2147483647 w 1039"/>
              <a:gd name="T23" fmla="*/ 2147483647 h 854"/>
              <a:gd name="T24" fmla="*/ 2147483647 w 1039"/>
              <a:gd name="T25" fmla="*/ 2147483647 h 854"/>
              <a:gd name="T26" fmla="*/ 2147483647 w 1039"/>
              <a:gd name="T27" fmla="*/ 2147483647 h 854"/>
              <a:gd name="T28" fmla="*/ 2147483647 w 1039"/>
              <a:gd name="T29" fmla="*/ 2147483647 h 854"/>
              <a:gd name="T30" fmla="*/ 2147483647 w 1039"/>
              <a:gd name="T31" fmla="*/ 2147483647 h 854"/>
              <a:gd name="T32" fmla="*/ 2147483647 w 1039"/>
              <a:gd name="T33" fmla="*/ 2147483647 h 854"/>
              <a:gd name="T34" fmla="*/ 2147483647 w 1039"/>
              <a:gd name="T35" fmla="*/ 2147483647 h 85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39"/>
              <a:gd name="T55" fmla="*/ 0 h 854"/>
              <a:gd name="T56" fmla="*/ 1039 w 1039"/>
              <a:gd name="T57" fmla="*/ 854 h 85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39" h="854">
                <a:moveTo>
                  <a:pt x="0" y="854"/>
                </a:moveTo>
                <a:cubicBezTo>
                  <a:pt x="12" y="833"/>
                  <a:pt x="69" y="795"/>
                  <a:pt x="72" y="728"/>
                </a:cubicBezTo>
                <a:cubicBezTo>
                  <a:pt x="75" y="661"/>
                  <a:pt x="11" y="516"/>
                  <a:pt x="18" y="449"/>
                </a:cubicBezTo>
                <a:cubicBezTo>
                  <a:pt x="25" y="382"/>
                  <a:pt x="74" y="359"/>
                  <a:pt x="114" y="323"/>
                </a:cubicBezTo>
                <a:cubicBezTo>
                  <a:pt x="154" y="287"/>
                  <a:pt x="200" y="278"/>
                  <a:pt x="260" y="235"/>
                </a:cubicBezTo>
                <a:cubicBezTo>
                  <a:pt x="320" y="192"/>
                  <a:pt x="408" y="103"/>
                  <a:pt x="474" y="65"/>
                </a:cubicBezTo>
                <a:cubicBezTo>
                  <a:pt x="540" y="27"/>
                  <a:pt x="593" y="0"/>
                  <a:pt x="657" y="8"/>
                </a:cubicBezTo>
                <a:cubicBezTo>
                  <a:pt x="721" y="16"/>
                  <a:pt x="801" y="75"/>
                  <a:pt x="861" y="116"/>
                </a:cubicBezTo>
                <a:cubicBezTo>
                  <a:pt x="921" y="157"/>
                  <a:pt x="995" y="194"/>
                  <a:pt x="1017" y="254"/>
                </a:cubicBezTo>
                <a:cubicBezTo>
                  <a:pt x="1039" y="314"/>
                  <a:pt x="1037" y="400"/>
                  <a:pt x="993" y="473"/>
                </a:cubicBezTo>
                <a:cubicBezTo>
                  <a:pt x="949" y="546"/>
                  <a:pt x="824" y="638"/>
                  <a:pt x="753" y="695"/>
                </a:cubicBezTo>
                <a:cubicBezTo>
                  <a:pt x="682" y="752"/>
                  <a:pt x="632" y="797"/>
                  <a:pt x="567" y="818"/>
                </a:cubicBezTo>
                <a:cubicBezTo>
                  <a:pt x="502" y="839"/>
                  <a:pt x="421" y="837"/>
                  <a:pt x="360" y="821"/>
                </a:cubicBezTo>
                <a:cubicBezTo>
                  <a:pt x="299" y="805"/>
                  <a:pt x="243" y="756"/>
                  <a:pt x="201" y="722"/>
                </a:cubicBezTo>
                <a:cubicBezTo>
                  <a:pt x="159" y="688"/>
                  <a:pt x="128" y="655"/>
                  <a:pt x="108" y="614"/>
                </a:cubicBezTo>
                <a:cubicBezTo>
                  <a:pt x="88" y="573"/>
                  <a:pt x="77" y="518"/>
                  <a:pt x="78" y="476"/>
                </a:cubicBezTo>
                <a:cubicBezTo>
                  <a:pt x="79" y="434"/>
                  <a:pt x="90" y="394"/>
                  <a:pt x="114" y="359"/>
                </a:cubicBezTo>
                <a:cubicBezTo>
                  <a:pt x="138" y="324"/>
                  <a:pt x="202" y="283"/>
                  <a:pt x="225" y="263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9942" name="Freeform 8"/>
          <p:cNvSpPr>
            <a:spLocks/>
          </p:cNvSpPr>
          <p:nvPr/>
        </p:nvSpPr>
        <p:spPr bwMode="auto">
          <a:xfrm>
            <a:off x="6391275" y="2849563"/>
            <a:ext cx="142875" cy="50800"/>
          </a:xfrm>
          <a:custGeom>
            <a:avLst/>
            <a:gdLst>
              <a:gd name="T0" fmla="*/ 0 w 90"/>
              <a:gd name="T1" fmla="*/ 2147483647 h 32"/>
              <a:gd name="T2" fmla="*/ 2147483647 w 90"/>
              <a:gd name="T3" fmla="*/ 2147483647 h 32"/>
              <a:gd name="T4" fmla="*/ 2147483647 w 90"/>
              <a:gd name="T5" fmla="*/ 0 h 32"/>
              <a:gd name="T6" fmla="*/ 0 60000 65536"/>
              <a:gd name="T7" fmla="*/ 0 60000 65536"/>
              <a:gd name="T8" fmla="*/ 0 60000 65536"/>
              <a:gd name="T9" fmla="*/ 0 w 90"/>
              <a:gd name="T10" fmla="*/ 0 h 32"/>
              <a:gd name="T11" fmla="*/ 90 w 90"/>
              <a:gd name="T12" fmla="*/ 32 h 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0" h="32">
                <a:moveTo>
                  <a:pt x="0" y="32"/>
                </a:moveTo>
                <a:lnTo>
                  <a:pt x="42" y="12"/>
                </a:lnTo>
                <a:lnTo>
                  <a:pt x="9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9943" name="Freeform 9"/>
          <p:cNvSpPr>
            <a:spLocks/>
          </p:cNvSpPr>
          <p:nvPr/>
        </p:nvSpPr>
        <p:spPr bwMode="auto">
          <a:xfrm>
            <a:off x="4471988" y="2692400"/>
            <a:ext cx="3076575" cy="2255838"/>
          </a:xfrm>
          <a:custGeom>
            <a:avLst/>
            <a:gdLst>
              <a:gd name="T0" fmla="*/ 2147483647 w 1938"/>
              <a:gd name="T1" fmla="*/ 0 h 1422"/>
              <a:gd name="T2" fmla="*/ 2147483647 w 1938"/>
              <a:gd name="T3" fmla="*/ 2147483647 h 1422"/>
              <a:gd name="T4" fmla="*/ 2147483647 w 1938"/>
              <a:gd name="T5" fmla="*/ 2147483647 h 1422"/>
              <a:gd name="T6" fmla="*/ 2147483647 w 1938"/>
              <a:gd name="T7" fmla="*/ 2147483647 h 1422"/>
              <a:gd name="T8" fmla="*/ 2147483647 w 1938"/>
              <a:gd name="T9" fmla="*/ 2147483647 h 1422"/>
              <a:gd name="T10" fmla="*/ 0 w 1938"/>
              <a:gd name="T11" fmla="*/ 2147483647 h 14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38"/>
              <a:gd name="T19" fmla="*/ 0 h 1422"/>
              <a:gd name="T20" fmla="*/ 1938 w 1938"/>
              <a:gd name="T21" fmla="*/ 1422 h 14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38" h="1422">
                <a:moveTo>
                  <a:pt x="1938" y="0"/>
                </a:moveTo>
                <a:cubicBezTo>
                  <a:pt x="1910" y="25"/>
                  <a:pt x="1829" y="98"/>
                  <a:pt x="1767" y="150"/>
                </a:cubicBezTo>
                <a:cubicBezTo>
                  <a:pt x="1705" y="202"/>
                  <a:pt x="1650" y="243"/>
                  <a:pt x="1563" y="312"/>
                </a:cubicBezTo>
                <a:cubicBezTo>
                  <a:pt x="1476" y="381"/>
                  <a:pt x="1346" y="508"/>
                  <a:pt x="1242" y="564"/>
                </a:cubicBezTo>
                <a:cubicBezTo>
                  <a:pt x="1138" y="620"/>
                  <a:pt x="1143" y="508"/>
                  <a:pt x="936" y="651"/>
                </a:cubicBezTo>
                <a:cubicBezTo>
                  <a:pt x="729" y="794"/>
                  <a:pt x="195" y="1261"/>
                  <a:pt x="0" y="1422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9944" name="Freeform 10"/>
          <p:cNvSpPr>
            <a:spLocks/>
          </p:cNvSpPr>
          <p:nvPr/>
        </p:nvSpPr>
        <p:spPr bwMode="auto">
          <a:xfrm>
            <a:off x="4886325" y="3973513"/>
            <a:ext cx="746125" cy="730250"/>
          </a:xfrm>
          <a:custGeom>
            <a:avLst/>
            <a:gdLst>
              <a:gd name="T0" fmla="*/ 2147483647 w 470"/>
              <a:gd name="T1" fmla="*/ 0 h 461"/>
              <a:gd name="T2" fmla="*/ 2147483647 w 470"/>
              <a:gd name="T3" fmla="*/ 2147483647 h 461"/>
              <a:gd name="T4" fmla="*/ 2147483647 w 470"/>
              <a:gd name="T5" fmla="*/ 2147483647 h 461"/>
              <a:gd name="T6" fmla="*/ 2147483647 w 470"/>
              <a:gd name="T7" fmla="*/ 2147483647 h 461"/>
              <a:gd name="T8" fmla="*/ 0 w 470"/>
              <a:gd name="T9" fmla="*/ 2147483647 h 4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0"/>
              <a:gd name="T16" fmla="*/ 0 h 461"/>
              <a:gd name="T17" fmla="*/ 470 w 470"/>
              <a:gd name="T18" fmla="*/ 461 h 4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0" h="461">
                <a:moveTo>
                  <a:pt x="470" y="0"/>
                </a:moveTo>
                <a:cubicBezTo>
                  <a:pt x="462" y="8"/>
                  <a:pt x="433" y="27"/>
                  <a:pt x="420" y="50"/>
                </a:cubicBezTo>
                <a:cubicBezTo>
                  <a:pt x="407" y="73"/>
                  <a:pt x="421" y="103"/>
                  <a:pt x="389" y="141"/>
                </a:cubicBezTo>
                <a:cubicBezTo>
                  <a:pt x="357" y="179"/>
                  <a:pt x="294" y="225"/>
                  <a:pt x="229" y="278"/>
                </a:cubicBezTo>
                <a:cubicBezTo>
                  <a:pt x="164" y="331"/>
                  <a:pt x="48" y="423"/>
                  <a:pt x="0" y="461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9945" name="Freeform 11"/>
          <p:cNvSpPr>
            <a:spLocks/>
          </p:cNvSpPr>
          <p:nvPr/>
        </p:nvSpPr>
        <p:spPr bwMode="auto">
          <a:xfrm>
            <a:off x="4973638" y="4011613"/>
            <a:ext cx="890587" cy="733425"/>
          </a:xfrm>
          <a:custGeom>
            <a:avLst/>
            <a:gdLst>
              <a:gd name="T0" fmla="*/ 2147483647 w 561"/>
              <a:gd name="T1" fmla="*/ 0 h 462"/>
              <a:gd name="T2" fmla="*/ 0 w 561"/>
              <a:gd name="T3" fmla="*/ 2147483647 h 462"/>
              <a:gd name="T4" fmla="*/ 0 60000 65536"/>
              <a:gd name="T5" fmla="*/ 0 60000 65536"/>
              <a:gd name="T6" fmla="*/ 0 w 561"/>
              <a:gd name="T7" fmla="*/ 0 h 462"/>
              <a:gd name="T8" fmla="*/ 561 w 561"/>
              <a:gd name="T9" fmla="*/ 462 h 46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61" h="462">
                <a:moveTo>
                  <a:pt x="561" y="0"/>
                </a:moveTo>
                <a:lnTo>
                  <a:pt x="0" y="462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9946" name="Freeform 12"/>
          <p:cNvSpPr>
            <a:spLocks/>
          </p:cNvSpPr>
          <p:nvPr/>
        </p:nvSpPr>
        <p:spPr bwMode="auto">
          <a:xfrm>
            <a:off x="3651250" y="4848225"/>
            <a:ext cx="225425" cy="304800"/>
          </a:xfrm>
          <a:custGeom>
            <a:avLst/>
            <a:gdLst>
              <a:gd name="T0" fmla="*/ 0 w 142"/>
              <a:gd name="T1" fmla="*/ 2147483647 h 192"/>
              <a:gd name="T2" fmla="*/ 2147483647 w 142"/>
              <a:gd name="T3" fmla="*/ 2147483647 h 192"/>
              <a:gd name="T4" fmla="*/ 2147483647 w 142"/>
              <a:gd name="T5" fmla="*/ 2147483647 h 192"/>
              <a:gd name="T6" fmla="*/ 2147483647 w 142"/>
              <a:gd name="T7" fmla="*/ 2147483647 h 192"/>
              <a:gd name="T8" fmla="*/ 2147483647 w 142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2"/>
              <a:gd name="T16" fmla="*/ 0 h 192"/>
              <a:gd name="T17" fmla="*/ 142 w 142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2" h="192">
                <a:moveTo>
                  <a:pt x="0" y="192"/>
                </a:moveTo>
                <a:cubicBezTo>
                  <a:pt x="12" y="180"/>
                  <a:pt x="56" y="143"/>
                  <a:pt x="72" y="119"/>
                </a:cubicBezTo>
                <a:cubicBezTo>
                  <a:pt x="88" y="95"/>
                  <a:pt x="89" y="63"/>
                  <a:pt x="96" y="48"/>
                </a:cubicBezTo>
                <a:cubicBezTo>
                  <a:pt x="103" y="33"/>
                  <a:pt x="104" y="35"/>
                  <a:pt x="112" y="27"/>
                </a:cubicBezTo>
                <a:cubicBezTo>
                  <a:pt x="120" y="19"/>
                  <a:pt x="137" y="4"/>
                  <a:pt x="142" y="0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9947" name="Freeform 13"/>
          <p:cNvSpPr>
            <a:spLocks/>
          </p:cNvSpPr>
          <p:nvPr/>
        </p:nvSpPr>
        <p:spPr bwMode="auto">
          <a:xfrm>
            <a:off x="5135563" y="3652838"/>
            <a:ext cx="206375" cy="285750"/>
          </a:xfrm>
          <a:custGeom>
            <a:avLst/>
            <a:gdLst>
              <a:gd name="T0" fmla="*/ 0 w 130"/>
              <a:gd name="T1" fmla="*/ 2147483647 h 179"/>
              <a:gd name="T2" fmla="*/ 2147483647 w 130"/>
              <a:gd name="T3" fmla="*/ 2147483647 h 179"/>
              <a:gd name="T4" fmla="*/ 2147483647 w 130"/>
              <a:gd name="T5" fmla="*/ 2147483647 h 179"/>
              <a:gd name="T6" fmla="*/ 2147483647 w 130"/>
              <a:gd name="T7" fmla="*/ 2147483647 h 179"/>
              <a:gd name="T8" fmla="*/ 2147483647 w 130"/>
              <a:gd name="T9" fmla="*/ 0 h 1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0"/>
              <a:gd name="T16" fmla="*/ 0 h 179"/>
              <a:gd name="T17" fmla="*/ 130 w 130"/>
              <a:gd name="T18" fmla="*/ 179 h 1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0" h="179">
                <a:moveTo>
                  <a:pt x="0" y="179"/>
                </a:moveTo>
                <a:cubicBezTo>
                  <a:pt x="12" y="167"/>
                  <a:pt x="56" y="129"/>
                  <a:pt x="72" y="106"/>
                </a:cubicBezTo>
                <a:cubicBezTo>
                  <a:pt x="88" y="83"/>
                  <a:pt x="88" y="54"/>
                  <a:pt x="94" y="39"/>
                </a:cubicBezTo>
                <a:cubicBezTo>
                  <a:pt x="100" y="24"/>
                  <a:pt x="104" y="24"/>
                  <a:pt x="110" y="17"/>
                </a:cubicBezTo>
                <a:cubicBezTo>
                  <a:pt x="116" y="10"/>
                  <a:pt x="126" y="4"/>
                  <a:pt x="130" y="0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9948" name="Freeform 14"/>
          <p:cNvSpPr>
            <a:spLocks/>
          </p:cNvSpPr>
          <p:nvPr/>
        </p:nvSpPr>
        <p:spPr bwMode="auto">
          <a:xfrm>
            <a:off x="5303838" y="3505200"/>
            <a:ext cx="352425" cy="180975"/>
          </a:xfrm>
          <a:custGeom>
            <a:avLst/>
            <a:gdLst>
              <a:gd name="T0" fmla="*/ 2147483647 w 222"/>
              <a:gd name="T1" fmla="*/ 0 h 114"/>
              <a:gd name="T2" fmla="*/ 2147483647 w 222"/>
              <a:gd name="T3" fmla="*/ 2147483647 h 114"/>
              <a:gd name="T4" fmla="*/ 2147483647 w 222"/>
              <a:gd name="T5" fmla="*/ 2147483647 h 114"/>
              <a:gd name="T6" fmla="*/ 2147483647 w 222"/>
              <a:gd name="T7" fmla="*/ 2147483647 h 114"/>
              <a:gd name="T8" fmla="*/ 0 w 222"/>
              <a:gd name="T9" fmla="*/ 2147483647 h 1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"/>
              <a:gd name="T16" fmla="*/ 0 h 114"/>
              <a:gd name="T17" fmla="*/ 222 w 222"/>
              <a:gd name="T18" fmla="*/ 114 h 1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" h="114">
                <a:moveTo>
                  <a:pt x="222" y="0"/>
                </a:moveTo>
                <a:cubicBezTo>
                  <a:pt x="207" y="10"/>
                  <a:pt x="163" y="50"/>
                  <a:pt x="136" y="62"/>
                </a:cubicBezTo>
                <a:cubicBezTo>
                  <a:pt x="109" y="74"/>
                  <a:pt x="75" y="68"/>
                  <a:pt x="58" y="72"/>
                </a:cubicBezTo>
                <a:cubicBezTo>
                  <a:pt x="41" y="76"/>
                  <a:pt x="41" y="82"/>
                  <a:pt x="31" y="89"/>
                </a:cubicBezTo>
                <a:cubicBezTo>
                  <a:pt x="21" y="96"/>
                  <a:pt x="6" y="109"/>
                  <a:pt x="0" y="114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100" noProof="1">
              <a:latin typeface="Georgia" pitchFamily="18" charset="0"/>
            </a:endParaRPr>
          </a:p>
        </p:txBody>
      </p:sp>
      <p:sp>
        <p:nvSpPr>
          <p:cNvPr id="39949" name="Line 15"/>
          <p:cNvSpPr>
            <a:spLocks noChangeShapeType="1"/>
          </p:cNvSpPr>
          <p:nvPr/>
        </p:nvSpPr>
        <p:spPr bwMode="auto">
          <a:xfrm>
            <a:off x="3721100" y="4935538"/>
            <a:ext cx="344488" cy="2889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0" name="Line 16"/>
          <p:cNvSpPr>
            <a:spLocks noChangeShapeType="1"/>
          </p:cNvSpPr>
          <p:nvPr/>
        </p:nvSpPr>
        <p:spPr bwMode="auto">
          <a:xfrm flipV="1">
            <a:off x="3836988" y="4827588"/>
            <a:ext cx="1587" cy="619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1" name="Line 17"/>
          <p:cNvSpPr>
            <a:spLocks noChangeShapeType="1"/>
          </p:cNvSpPr>
          <p:nvPr/>
        </p:nvSpPr>
        <p:spPr bwMode="auto">
          <a:xfrm flipH="1">
            <a:off x="3717925" y="4829175"/>
            <a:ext cx="119063" cy="1063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2" name="Line 18"/>
          <p:cNvSpPr>
            <a:spLocks noChangeShapeType="1"/>
          </p:cNvSpPr>
          <p:nvPr/>
        </p:nvSpPr>
        <p:spPr bwMode="auto">
          <a:xfrm flipH="1">
            <a:off x="4062413" y="5232400"/>
            <a:ext cx="3175" cy="1238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3" name="Line 19"/>
          <p:cNvSpPr>
            <a:spLocks noChangeShapeType="1"/>
          </p:cNvSpPr>
          <p:nvPr/>
        </p:nvSpPr>
        <p:spPr bwMode="auto">
          <a:xfrm flipH="1">
            <a:off x="3965575" y="5341938"/>
            <a:ext cx="109538" cy="873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4" name="Line 46"/>
          <p:cNvSpPr>
            <a:spLocks noChangeShapeType="1"/>
          </p:cNvSpPr>
          <p:nvPr/>
        </p:nvSpPr>
        <p:spPr bwMode="auto">
          <a:xfrm>
            <a:off x="5253038" y="4387850"/>
            <a:ext cx="88900" cy="793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5" name="Rectangle 29"/>
          <p:cNvSpPr>
            <a:spLocks noChangeArrowheads="1"/>
          </p:cNvSpPr>
          <p:nvPr/>
        </p:nvSpPr>
        <p:spPr bwMode="auto">
          <a:xfrm>
            <a:off x="3838575" y="5489575"/>
            <a:ext cx="2382838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100">
                <a:solidFill>
                  <a:srgbClr val="00CC00"/>
                </a:solidFill>
              </a:rPr>
              <a:t>Beam-powered test of a PETS with external recirculation to 170 MW, &lt;200 ns - ~10 A beam current</a:t>
            </a:r>
          </a:p>
          <a:p>
            <a:r>
              <a:rPr lang="en-US" sz="1100">
                <a:solidFill>
                  <a:srgbClr val="00CC00"/>
                </a:solidFill>
              </a:rPr>
              <a:t>Power &amp; drive beam energy loss measurements.</a:t>
            </a:r>
          </a:p>
        </p:txBody>
      </p:sp>
      <p:sp>
        <p:nvSpPr>
          <p:cNvPr id="39956" name="Line 30"/>
          <p:cNvSpPr>
            <a:spLocks noChangeShapeType="1"/>
          </p:cNvSpPr>
          <p:nvPr/>
        </p:nvSpPr>
        <p:spPr bwMode="auto">
          <a:xfrm flipH="1" flipV="1">
            <a:off x="5340350" y="4503738"/>
            <a:ext cx="314325" cy="96202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7" name="Rectangle 33"/>
          <p:cNvSpPr>
            <a:spLocks noChangeArrowheads="1"/>
          </p:cNvSpPr>
          <p:nvPr/>
        </p:nvSpPr>
        <p:spPr bwMode="auto">
          <a:xfrm>
            <a:off x="347663" y="855663"/>
            <a:ext cx="72818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99"/>
                </a:solidFill>
                <a:latin typeface="Georgia" pitchFamily="18" charset="0"/>
              </a:rPr>
              <a:t>CTF3 Achievements – </a:t>
            </a:r>
            <a:r>
              <a:rPr lang="en-US" sz="1400">
                <a:solidFill>
                  <a:srgbClr val="000099"/>
                </a:solidFill>
                <a:latin typeface="Georgia" pitchFamily="18" charset="0"/>
              </a:rPr>
              <a:t>What is still missing for feasibility – TBL / TBTS / CALIFES </a:t>
            </a:r>
          </a:p>
        </p:txBody>
      </p:sp>
      <p:sp>
        <p:nvSpPr>
          <p:cNvPr id="39958" name="Rectangle 34"/>
          <p:cNvSpPr>
            <a:spLocks noChangeArrowheads="1"/>
          </p:cNvSpPr>
          <p:nvPr/>
        </p:nvSpPr>
        <p:spPr bwMode="auto">
          <a:xfrm>
            <a:off x="6248400" y="4800600"/>
            <a:ext cx="2681288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>
                <a:solidFill>
                  <a:srgbClr val="00CC00"/>
                </a:solidFill>
              </a:rPr>
              <a:t>Beam-powered test of a PETS to nominal parameters (135 MW, 240 ns) with external recirculation (10 A) and without (20 A) – including probe beam</a:t>
            </a:r>
            <a:endParaRPr lang="de-CH" sz="1100" dirty="0">
              <a:solidFill>
                <a:srgbClr val="00CC00"/>
              </a:solidFill>
            </a:endParaRPr>
          </a:p>
          <a:p>
            <a:r>
              <a:rPr lang="de-CH" sz="1100" dirty="0" err="1">
                <a:solidFill>
                  <a:srgbClr val="00CC00"/>
                </a:solidFill>
              </a:rPr>
              <a:t>Improved</a:t>
            </a:r>
            <a:r>
              <a:rPr lang="de-CH" sz="1100" dirty="0">
                <a:solidFill>
                  <a:srgbClr val="00CC00"/>
                </a:solidFill>
              </a:rPr>
              <a:t> power &amp; </a:t>
            </a:r>
            <a:r>
              <a:rPr lang="de-CH" sz="1100" dirty="0" err="1">
                <a:solidFill>
                  <a:srgbClr val="00CC00"/>
                </a:solidFill>
              </a:rPr>
              <a:t>drive</a:t>
            </a:r>
            <a:r>
              <a:rPr lang="de-CH" sz="1100" dirty="0">
                <a:solidFill>
                  <a:srgbClr val="00CC00"/>
                </a:solidFill>
              </a:rPr>
              <a:t> </a:t>
            </a:r>
            <a:r>
              <a:rPr lang="de-CH" sz="1100" dirty="0" err="1">
                <a:solidFill>
                  <a:srgbClr val="00CC00"/>
                </a:solidFill>
              </a:rPr>
              <a:t>beam</a:t>
            </a:r>
            <a:r>
              <a:rPr lang="de-CH" sz="1100" dirty="0">
                <a:solidFill>
                  <a:srgbClr val="00CC00"/>
                </a:solidFill>
              </a:rPr>
              <a:t> </a:t>
            </a:r>
            <a:r>
              <a:rPr lang="de-CH" sz="1100" dirty="0" err="1">
                <a:solidFill>
                  <a:srgbClr val="00CC00"/>
                </a:solidFill>
              </a:rPr>
              <a:t>energy</a:t>
            </a:r>
            <a:r>
              <a:rPr lang="de-CH" sz="1100" dirty="0">
                <a:solidFill>
                  <a:srgbClr val="00CC00"/>
                </a:solidFill>
              </a:rPr>
              <a:t> </a:t>
            </a:r>
            <a:r>
              <a:rPr lang="de-CH" sz="1100" dirty="0" err="1">
                <a:solidFill>
                  <a:srgbClr val="00CC00"/>
                </a:solidFill>
              </a:rPr>
              <a:t>loss</a:t>
            </a:r>
            <a:r>
              <a:rPr lang="de-CH" sz="1100" dirty="0">
                <a:solidFill>
                  <a:srgbClr val="00CC00"/>
                </a:solidFill>
              </a:rPr>
              <a:t> </a:t>
            </a:r>
            <a:r>
              <a:rPr lang="de-CH" sz="1100" dirty="0" err="1">
                <a:solidFill>
                  <a:srgbClr val="00CC00"/>
                </a:solidFill>
              </a:rPr>
              <a:t>measurements</a:t>
            </a:r>
            <a:endParaRPr lang="de-CH" sz="1100" dirty="0">
              <a:solidFill>
                <a:srgbClr val="00CC00"/>
              </a:solidFill>
            </a:endParaRPr>
          </a:p>
          <a:p>
            <a:r>
              <a:rPr lang="de-CH" sz="1100" dirty="0" err="1">
                <a:solidFill>
                  <a:srgbClr val="FFFF00"/>
                </a:solidFill>
              </a:rPr>
              <a:t>Break-down</a:t>
            </a:r>
            <a:r>
              <a:rPr lang="de-CH" sz="1100" dirty="0">
                <a:solidFill>
                  <a:srgbClr val="FFFF00"/>
                </a:solidFill>
              </a:rPr>
              <a:t> kick </a:t>
            </a:r>
            <a:r>
              <a:rPr lang="de-CH" sz="1100" dirty="0" err="1">
                <a:solidFill>
                  <a:srgbClr val="FFFF00"/>
                </a:solidFill>
              </a:rPr>
              <a:t>measurements</a:t>
            </a:r>
            <a:endParaRPr lang="de-CH" sz="1100" dirty="0">
              <a:solidFill>
                <a:srgbClr val="FFFF00"/>
              </a:solidFill>
            </a:endParaRPr>
          </a:p>
          <a:p>
            <a:r>
              <a:rPr lang="de-CH" sz="1100" dirty="0">
                <a:solidFill>
                  <a:srgbClr val="FFFF00"/>
                </a:solidFill>
              </a:rPr>
              <a:t>PETS </a:t>
            </a:r>
            <a:r>
              <a:rPr lang="de-CH" sz="1100" dirty="0" err="1">
                <a:solidFill>
                  <a:srgbClr val="FFFF00"/>
                </a:solidFill>
              </a:rPr>
              <a:t>On-off</a:t>
            </a:r>
            <a:r>
              <a:rPr lang="de-CH" sz="1100" dirty="0">
                <a:solidFill>
                  <a:srgbClr val="FFFF00"/>
                </a:solidFill>
              </a:rPr>
              <a:t> </a:t>
            </a:r>
            <a:r>
              <a:rPr lang="de-CH" sz="1100" dirty="0" err="1">
                <a:solidFill>
                  <a:srgbClr val="FFFF00"/>
                </a:solidFill>
              </a:rPr>
              <a:t>mechanism</a:t>
            </a:r>
            <a:r>
              <a:rPr lang="de-CH" sz="1100" dirty="0">
                <a:solidFill>
                  <a:srgbClr val="FFFF00"/>
                </a:solidFill>
              </a:rPr>
              <a:t> </a:t>
            </a:r>
            <a:r>
              <a:rPr lang="de-CH" sz="1100" dirty="0" err="1" smtClean="0">
                <a:solidFill>
                  <a:srgbClr val="FFFF00"/>
                </a:solidFill>
              </a:rPr>
              <a:t>demonstration</a:t>
            </a:r>
            <a:endParaRPr lang="de-CH" sz="1100" dirty="0" smtClean="0">
              <a:solidFill>
                <a:srgbClr val="FFFF00"/>
              </a:solidFill>
            </a:endParaRPr>
          </a:p>
          <a:p>
            <a:r>
              <a:rPr lang="de-CH" sz="1100" dirty="0" smtClean="0">
                <a:solidFill>
                  <a:srgbClr val="FF0000"/>
                </a:solidFill>
              </a:rPr>
              <a:t>Drive </a:t>
            </a:r>
            <a:r>
              <a:rPr lang="de-CH" sz="1100" dirty="0" err="1" smtClean="0">
                <a:solidFill>
                  <a:srgbClr val="FF0000"/>
                </a:solidFill>
              </a:rPr>
              <a:t>beam</a:t>
            </a:r>
            <a:r>
              <a:rPr lang="de-CH" sz="1100" dirty="0" smtClean="0">
                <a:solidFill>
                  <a:srgbClr val="FF0000"/>
                </a:solidFill>
              </a:rPr>
              <a:t> </a:t>
            </a:r>
            <a:r>
              <a:rPr lang="de-CH" sz="1100" dirty="0" err="1" smtClean="0">
                <a:solidFill>
                  <a:srgbClr val="FF0000"/>
                </a:solidFill>
              </a:rPr>
              <a:t>phase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39959" name="Rectangle 35"/>
          <p:cNvSpPr>
            <a:spLocks noChangeArrowheads="1"/>
          </p:cNvSpPr>
          <p:nvPr/>
        </p:nvSpPr>
        <p:spPr bwMode="auto">
          <a:xfrm>
            <a:off x="2752725" y="2619375"/>
            <a:ext cx="2133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>
                <a:solidFill>
                  <a:srgbClr val="FFFF00"/>
                </a:solidFill>
              </a:rPr>
              <a:t>8 </a:t>
            </a:r>
            <a:r>
              <a:rPr lang="en-US" sz="1100">
                <a:solidFill>
                  <a:srgbClr val="FF0000"/>
                </a:solidFill>
              </a:rPr>
              <a:t>(12 &gt; 16) </a:t>
            </a:r>
            <a:r>
              <a:rPr lang="en-US" sz="1100">
                <a:solidFill>
                  <a:srgbClr val="FFFF00"/>
                </a:solidFill>
              </a:rPr>
              <a:t>PETS + spectrometer installed to verify transport of a 28 A beam with up to 30% of energy extracted.</a:t>
            </a:r>
          </a:p>
        </p:txBody>
      </p:sp>
      <p:sp>
        <p:nvSpPr>
          <p:cNvPr id="39960" name="Line 36"/>
          <p:cNvSpPr>
            <a:spLocks noChangeShapeType="1"/>
          </p:cNvSpPr>
          <p:nvPr/>
        </p:nvSpPr>
        <p:spPr bwMode="auto">
          <a:xfrm>
            <a:off x="4075113" y="3238500"/>
            <a:ext cx="654050" cy="1465263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61" name="Rectangle 38"/>
          <p:cNvSpPr>
            <a:spLocks noChangeArrowheads="1"/>
          </p:cNvSpPr>
          <p:nvPr/>
        </p:nvSpPr>
        <p:spPr bwMode="auto">
          <a:xfrm>
            <a:off x="6400800" y="3962400"/>
            <a:ext cx="21336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CH" sz="1100">
                <a:solidFill>
                  <a:srgbClr val="00CC00"/>
                </a:solidFill>
              </a:rPr>
              <a:t>Probe beam acceleration to 100 MV/m. </a:t>
            </a:r>
          </a:p>
          <a:p>
            <a:r>
              <a:rPr lang="de-CH" sz="1100">
                <a:solidFill>
                  <a:srgbClr val="00CC00"/>
                </a:solidFill>
              </a:rPr>
              <a:t>(up to 145 MV/m measured)</a:t>
            </a:r>
            <a:endParaRPr lang="en-US" sz="1100">
              <a:solidFill>
                <a:srgbClr val="00CC00"/>
              </a:solidFill>
            </a:endParaRPr>
          </a:p>
        </p:txBody>
      </p:sp>
      <p:sp>
        <p:nvSpPr>
          <p:cNvPr id="39962" name="Line 39"/>
          <p:cNvSpPr>
            <a:spLocks noChangeShapeType="1"/>
          </p:cNvSpPr>
          <p:nvPr/>
        </p:nvSpPr>
        <p:spPr bwMode="auto">
          <a:xfrm>
            <a:off x="5656263" y="4194175"/>
            <a:ext cx="615950" cy="33338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63" name="Oval 27"/>
          <p:cNvSpPr>
            <a:spLocks noChangeArrowheads="1"/>
          </p:cNvSpPr>
          <p:nvPr/>
        </p:nvSpPr>
        <p:spPr bwMode="auto">
          <a:xfrm>
            <a:off x="2344738" y="2374900"/>
            <a:ext cx="2541587" cy="1277938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30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9BF9B370-9FD3-4563-A52A-4528A938D912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38</a:t>
            </a:fld>
            <a:endParaRPr lang="en-US" sz="100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31" name="Title 7"/>
          <p:cNvSpPr txBox="1">
            <a:spLocks/>
          </p:cNvSpPr>
          <p:nvPr/>
        </p:nvSpPr>
        <p:spPr>
          <a:xfrm>
            <a:off x="838200" y="0"/>
            <a:ext cx="63246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>
                <a:solidFill>
                  <a:srgbClr val="C00000"/>
                </a:solidFill>
                <a:latin typeface="Georgia" pitchFamily="18" charset="0"/>
              </a:rPr>
              <a:t>CTF3 achievements </a:t>
            </a:r>
            <a:r>
              <a:rPr lang="en-US" sz="1600">
                <a:solidFill>
                  <a:srgbClr val="C00000"/>
                </a:solidFill>
                <a:latin typeface="Georgia" pitchFamily="18" charset="0"/>
              </a:rPr>
              <a:t>– Two-Beam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7275" y="1171575"/>
            <a:ext cx="5856288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Line 5"/>
          <p:cNvSpPr>
            <a:spLocks noChangeShapeType="1"/>
          </p:cNvSpPr>
          <p:nvPr/>
        </p:nvSpPr>
        <p:spPr bwMode="auto">
          <a:xfrm flipH="1" flipV="1">
            <a:off x="1908175" y="2543175"/>
            <a:ext cx="773113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2" name="Line 6"/>
          <p:cNvSpPr>
            <a:spLocks noChangeShapeType="1"/>
          </p:cNvSpPr>
          <p:nvPr/>
        </p:nvSpPr>
        <p:spPr bwMode="auto">
          <a:xfrm flipH="1">
            <a:off x="1063625" y="4371975"/>
            <a:ext cx="1617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3" name="Rectangle 7"/>
          <p:cNvSpPr>
            <a:spLocks noChangeArrowheads="1"/>
          </p:cNvSpPr>
          <p:nvPr/>
        </p:nvSpPr>
        <p:spPr bwMode="auto">
          <a:xfrm>
            <a:off x="993775" y="4067175"/>
            <a:ext cx="1514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latin typeface="Georgia" pitchFamily="18" charset="0"/>
              </a:rPr>
              <a:t>ON/OFF mechanism</a:t>
            </a:r>
          </a:p>
        </p:txBody>
      </p:sp>
      <p:pic>
        <p:nvPicPr>
          <p:cNvPr id="3277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7475" y="4495800"/>
            <a:ext cx="26765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7275" y="4448175"/>
            <a:ext cx="145573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5"/>
          <p:cNvPicPr>
            <a:picLocks noChangeAspect="1" noChangeArrowheads="1"/>
          </p:cNvPicPr>
          <p:nvPr/>
        </p:nvPicPr>
        <p:blipFill>
          <a:blip r:embed="rId5" cstate="print"/>
          <a:srcRect l="3404" t="3810" r="4681" b="4762"/>
          <a:stretch>
            <a:fillRect/>
          </a:stretch>
        </p:blipFill>
        <p:spPr bwMode="auto">
          <a:xfrm>
            <a:off x="6924675" y="714375"/>
            <a:ext cx="1477963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8600" y="1524000"/>
            <a:ext cx="1600200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1400" dirty="0">
                <a:latin typeface="Georgia" pitchFamily="18" charset="0"/>
              </a:rPr>
              <a:t>PETS</a:t>
            </a:r>
          </a:p>
          <a:p>
            <a:endParaRPr lang="en-US" sz="1400" dirty="0"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>
                <a:latin typeface="Georgia" pitchFamily="18" charset="0"/>
              </a:rPr>
              <a:t>high-power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>
                <a:latin typeface="Georgia" pitchFamily="18" charset="0"/>
              </a:rPr>
              <a:t>as short as possible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>
                <a:latin typeface="Georgia" pitchFamily="18" charset="0"/>
              </a:rPr>
              <a:t>low longitudinal and transverse impedance</a:t>
            </a:r>
          </a:p>
          <a:p>
            <a:pPr>
              <a:buFont typeface="Arial" pitchFamily="34" charset="0"/>
              <a:buChar char="•"/>
            </a:pPr>
            <a:endParaRPr lang="en-US" sz="1200" dirty="0"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81275" y="5057775"/>
            <a:ext cx="1676400" cy="1076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1600">
                <a:latin typeface="Georgia" pitchFamily="18" charset="0"/>
              </a:rPr>
              <a:t>On/ramp/off</a:t>
            </a:r>
            <a:endParaRPr lang="en-US" sz="1200"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1200"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>
                <a:latin typeface="Georgia" pitchFamily="18" charset="0"/>
              </a:rPr>
              <a:t>necessary (?) to react to breakdown and/or failure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08788" y="2160588"/>
            <a:ext cx="2303462" cy="8937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  <a:ea typeface="+mn-ea"/>
              </a:rPr>
              <a:t>Choke mode flange</a:t>
            </a:r>
          </a:p>
          <a:p>
            <a:pPr marL="85725" indent="-85725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400" dirty="0">
              <a:latin typeface="+mn-lt"/>
              <a:ea typeface="+mn-ea"/>
            </a:endParaRPr>
          </a:p>
          <a:p>
            <a:pPr marL="85725" indent="-85725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200" dirty="0">
                <a:latin typeface="+mn-lt"/>
                <a:ea typeface="+mn-ea"/>
              </a:rPr>
              <a:t>independent alignment of main and drive beam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86275" y="4752975"/>
            <a:ext cx="2089150" cy="1692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1600">
                <a:latin typeface="Georgia" pitchFamily="18" charset="0"/>
              </a:rPr>
              <a:t>Accelerating structure</a:t>
            </a:r>
          </a:p>
          <a:p>
            <a:pPr>
              <a:buFont typeface="Arial" pitchFamily="34" charset="0"/>
              <a:buChar char="•"/>
            </a:pPr>
            <a:endParaRPr lang="en-US" sz="1200"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>
                <a:latin typeface="Georgia" pitchFamily="18" charset="0"/>
              </a:rPr>
              <a:t>high-gradient</a:t>
            </a:r>
          </a:p>
          <a:p>
            <a:pPr>
              <a:buFont typeface="Arial" pitchFamily="34" charset="0"/>
              <a:buChar char="•"/>
            </a:pPr>
            <a:r>
              <a:rPr lang="en-US" sz="1200">
                <a:latin typeface="Georgia" pitchFamily="18" charset="0"/>
              </a:rPr>
              <a:t>as long as possible</a:t>
            </a:r>
          </a:p>
          <a:p>
            <a:pPr>
              <a:buFont typeface="Arial" pitchFamily="34" charset="0"/>
              <a:buChar char="•"/>
            </a:pPr>
            <a:r>
              <a:rPr lang="en-US" sz="1200">
                <a:latin typeface="Georgia" pitchFamily="18" charset="0"/>
              </a:rPr>
              <a:t>micron precision</a:t>
            </a:r>
          </a:p>
          <a:p>
            <a:pPr>
              <a:buFont typeface="Arial" pitchFamily="34" charset="0"/>
              <a:buChar char="•"/>
            </a:pPr>
            <a:r>
              <a:rPr lang="en-US" sz="1200">
                <a:latin typeface="Georgia" pitchFamily="18" charset="0"/>
              </a:rPr>
              <a:t>transverse wake-field suppression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62275" y="638175"/>
            <a:ext cx="2665413" cy="862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  <a:ea typeface="+mn-ea"/>
              </a:rPr>
              <a:t>Waveguide network</a:t>
            </a:r>
          </a:p>
          <a:p>
            <a:pPr marL="85725" indent="-857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200" dirty="0">
              <a:latin typeface="+mn-lt"/>
              <a:ea typeface="+mn-ea"/>
            </a:endParaRPr>
          </a:p>
          <a:p>
            <a:pPr marL="85725" indent="-857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n-lt"/>
                <a:ea typeface="+mn-ea"/>
              </a:rPr>
              <a:t>high power </a:t>
            </a:r>
          </a:p>
          <a:p>
            <a:pPr marL="85725" indent="-857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>
                <a:latin typeface="+mn-lt"/>
                <a:ea typeface="+mn-ea"/>
              </a:rPr>
              <a:t>precise phase length</a:t>
            </a: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0AEC3222-E745-46E4-B76E-095AAA82B53C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39</a:t>
            </a:fld>
            <a:endParaRPr lang="en-US" sz="100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15" name="Title 7"/>
          <p:cNvSpPr txBox="1">
            <a:spLocks/>
          </p:cNvSpPr>
          <p:nvPr/>
        </p:nvSpPr>
        <p:spPr>
          <a:xfrm>
            <a:off x="846138" y="0"/>
            <a:ext cx="62992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>
                <a:solidFill>
                  <a:srgbClr val="C00000"/>
                </a:solidFill>
                <a:latin typeface="Georgia" pitchFamily="18" charset="0"/>
              </a:rPr>
              <a:t>Two-Beam RF components</a:t>
            </a:r>
            <a:endParaRPr lang="en-US" sz="160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6" name="Title 7"/>
          <p:cNvSpPr txBox="1">
            <a:spLocks/>
          </p:cNvSpPr>
          <p:nvPr/>
        </p:nvSpPr>
        <p:spPr>
          <a:xfrm>
            <a:off x="152400" y="685800"/>
            <a:ext cx="2514600" cy="381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600" b="1">
                <a:solidFill>
                  <a:srgbClr val="00187E"/>
                </a:solidFill>
                <a:latin typeface="Georgia" pitchFamily="18" charset="0"/>
              </a:rPr>
              <a:t>Two-Beam RF layout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0640" y="587030"/>
            <a:ext cx="3610070" cy="600190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961930" y="0"/>
            <a:ext cx="5722346" cy="4718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Gun current Correction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9545" y="1470345"/>
            <a:ext cx="16898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u="sng" dirty="0" smtClean="0">
                <a:latin typeface="+mn-lt"/>
                <a:ea typeface="+mn-ea"/>
              </a:rPr>
              <a:t>Alexandra Andersson</a:t>
            </a:r>
            <a:endParaRPr lang="en-US" sz="1200" i="1" u="sng" dirty="0">
              <a:latin typeface="+mn-lt"/>
              <a:ea typeface="+mn-e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25" y="2468875"/>
            <a:ext cx="5004828" cy="3494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43000"/>
            <a:ext cx="3236913" cy="2212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3795" name="Rectangle 23"/>
          <p:cNvSpPr>
            <a:spLocks noChangeArrowheads="1"/>
          </p:cNvSpPr>
          <p:nvPr/>
        </p:nvSpPr>
        <p:spPr bwMode="auto">
          <a:xfrm>
            <a:off x="422275" y="1143000"/>
            <a:ext cx="2832100" cy="207963"/>
          </a:xfrm>
          <a:prstGeom prst="rect">
            <a:avLst/>
          </a:prstGeom>
          <a:solidFill>
            <a:srgbClr val="B2B2B2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 sz="1000">
                <a:latin typeface="Georgia" pitchFamily="18" charset="0"/>
                <a:ea typeface="Times" charset="0"/>
              </a:rPr>
              <a:t>PETS installed into the ASTA test area at SLAC</a:t>
            </a:r>
            <a:endParaRPr lang="en-US" sz="1000">
              <a:latin typeface="Georgia" pitchFamily="18" charset="0"/>
              <a:ea typeface="Times" charset="0"/>
            </a:endParaRPr>
          </a:p>
        </p:txBody>
      </p:sp>
      <p:sp>
        <p:nvSpPr>
          <p:cNvPr id="33796" name="Text Box 24"/>
          <p:cNvSpPr txBox="1">
            <a:spLocks noChangeArrowheads="1"/>
          </p:cNvSpPr>
          <p:nvPr/>
        </p:nvSpPr>
        <p:spPr bwMode="auto">
          <a:xfrm>
            <a:off x="219075" y="3027363"/>
            <a:ext cx="13303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Georgia" pitchFamily="18" charset="0"/>
              </a:rPr>
              <a:t>August 2010</a:t>
            </a:r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3581400" y="1143000"/>
            <a:ext cx="3111500" cy="2273300"/>
            <a:chOff x="5867400" y="1297700"/>
            <a:chExt cx="3112201" cy="2273149"/>
          </a:xfrm>
        </p:grpSpPr>
        <p:pic>
          <p:nvPicPr>
            <p:cNvPr id="33821" name="Picture 4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67400" y="1752600"/>
              <a:ext cx="3112201" cy="1818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22" name="TextBox 27"/>
            <p:cNvSpPr txBox="1">
              <a:spLocks noChangeArrowheads="1"/>
            </p:cNvSpPr>
            <p:nvPr/>
          </p:nvSpPr>
          <p:spPr bwMode="auto">
            <a:xfrm rot="-5400000">
              <a:off x="7499755" y="2634845"/>
              <a:ext cx="1039773" cy="189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800" b="1">
                  <a:solidFill>
                    <a:srgbClr val="3333FF"/>
                  </a:solidFill>
                  <a:latin typeface="Georgia" pitchFamily="18" charset="0"/>
                </a:rPr>
                <a:t>CLIC target pulse</a:t>
              </a:r>
            </a:p>
          </p:txBody>
        </p:sp>
        <p:sp>
          <p:nvSpPr>
            <p:cNvPr id="33823" name="Text Box 35"/>
            <p:cNvSpPr txBox="1">
              <a:spLocks noChangeArrowheads="1"/>
            </p:cNvSpPr>
            <p:nvPr/>
          </p:nvSpPr>
          <p:spPr bwMode="auto">
            <a:xfrm>
              <a:off x="6002285" y="1297700"/>
              <a:ext cx="283259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000">
                  <a:latin typeface="Georgia" pitchFamily="18" charset="0"/>
                </a:rPr>
                <a:t>Typical RF pulse shape in ASTA during the last 125 hours of operation</a:t>
              </a:r>
            </a:p>
          </p:txBody>
        </p:sp>
      </p:grpSp>
      <p:sp>
        <p:nvSpPr>
          <p:cNvPr id="33798" name="Text Box 41"/>
          <p:cNvSpPr txBox="1">
            <a:spLocks noChangeArrowheads="1"/>
          </p:cNvSpPr>
          <p:nvPr/>
        </p:nvSpPr>
        <p:spPr bwMode="auto">
          <a:xfrm>
            <a:off x="457200" y="652463"/>
            <a:ext cx="78390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187E"/>
                </a:solidFill>
                <a:latin typeface="Georgia" pitchFamily="18" charset="0"/>
              </a:rPr>
              <a:t>High power tests of the full PETS prototype (with damping material ) at ASTA/SLAC</a:t>
            </a:r>
          </a:p>
        </p:txBody>
      </p:sp>
      <p:sp>
        <p:nvSpPr>
          <p:cNvPr id="33799" name="Text Box 44"/>
          <p:cNvSpPr txBox="1">
            <a:spLocks noChangeArrowheads="1"/>
          </p:cNvSpPr>
          <p:nvPr/>
        </p:nvSpPr>
        <p:spPr bwMode="auto">
          <a:xfrm>
            <a:off x="2486025" y="1685925"/>
            <a:ext cx="585788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chemeClr val="bg1"/>
                </a:solidFill>
                <a:latin typeface="Arial Unicode MS" pitchFamily="34" charset="-128"/>
              </a:rPr>
              <a:t>SiC load</a:t>
            </a:r>
          </a:p>
        </p:txBody>
      </p:sp>
      <p:sp>
        <p:nvSpPr>
          <p:cNvPr id="21" name="Title 7"/>
          <p:cNvSpPr txBox="1">
            <a:spLocks/>
          </p:cNvSpPr>
          <p:nvPr/>
        </p:nvSpPr>
        <p:spPr>
          <a:xfrm>
            <a:off x="1143000" y="0"/>
            <a:ext cx="6002338" cy="61595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algn="ctr"/>
            <a:r>
              <a:rPr lang="en-US" sz="2200" dirty="0">
                <a:solidFill>
                  <a:srgbClr val="C00000"/>
                </a:solidFill>
                <a:latin typeface="Georgia" pitchFamily="18" charset="0"/>
              </a:rPr>
              <a:t>Power Extraction and Transfer Structure (PETS) </a:t>
            </a:r>
            <a:endParaRPr lang="en-US" sz="1400" dirty="0">
              <a:solidFill>
                <a:srgbClr val="C00000"/>
              </a:solidFill>
              <a:latin typeface="Georgia" pitchFamily="18" charset="0"/>
            </a:endParaRP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914400" y="3810000"/>
            <a:ext cx="7412038" cy="2687638"/>
            <a:chOff x="539475" y="1009485"/>
            <a:chExt cx="8114016" cy="2968738"/>
          </a:xfrm>
        </p:grpSpPr>
        <p:pic>
          <p:nvPicPr>
            <p:cNvPr id="33805" name="Picture 4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9475" y="1009485"/>
              <a:ext cx="8114016" cy="2968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06" name="Line 10"/>
            <p:cNvSpPr>
              <a:spLocks noChangeShapeType="1"/>
            </p:cNvSpPr>
            <p:nvPr/>
          </p:nvSpPr>
          <p:spPr bwMode="auto">
            <a:xfrm flipH="1" flipV="1">
              <a:off x="1834874" y="1085684"/>
              <a:ext cx="0" cy="25115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7" name="Line 11"/>
            <p:cNvSpPr>
              <a:spLocks noChangeShapeType="1"/>
            </p:cNvSpPr>
            <p:nvPr/>
          </p:nvSpPr>
          <p:spPr bwMode="auto">
            <a:xfrm flipH="1" flipV="1">
              <a:off x="1682631" y="1311222"/>
              <a:ext cx="152243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8" name="Line 12"/>
            <p:cNvSpPr>
              <a:spLocks noChangeShapeType="1"/>
            </p:cNvSpPr>
            <p:nvPr/>
          </p:nvSpPr>
          <p:spPr bwMode="auto">
            <a:xfrm flipV="1">
              <a:off x="1835031" y="1311222"/>
              <a:ext cx="152243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9" name="Text Box 13"/>
            <p:cNvSpPr txBox="1">
              <a:spLocks noChangeArrowheads="1"/>
            </p:cNvSpPr>
            <p:nvPr/>
          </p:nvSpPr>
          <p:spPr bwMode="auto">
            <a:xfrm>
              <a:off x="1149654" y="1159075"/>
              <a:ext cx="561396" cy="244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>
                  <a:latin typeface="Georgia" pitchFamily="18" charset="0"/>
                </a:rPr>
                <a:t>133 ns</a:t>
              </a:r>
            </a:p>
          </p:txBody>
        </p:sp>
        <p:sp>
          <p:nvSpPr>
            <p:cNvPr id="33810" name="Text Box 14"/>
            <p:cNvSpPr txBox="1">
              <a:spLocks noChangeArrowheads="1"/>
            </p:cNvSpPr>
            <p:nvPr/>
          </p:nvSpPr>
          <p:spPr bwMode="auto">
            <a:xfrm>
              <a:off x="1987854" y="1159075"/>
              <a:ext cx="561396" cy="244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>
                  <a:latin typeface="Georgia" pitchFamily="18" charset="0"/>
                </a:rPr>
                <a:t>266 ns</a:t>
              </a:r>
            </a:p>
          </p:txBody>
        </p:sp>
        <p:sp>
          <p:nvSpPr>
            <p:cNvPr id="33811" name="Line 16"/>
            <p:cNvSpPr>
              <a:spLocks noChangeShapeType="1"/>
            </p:cNvSpPr>
            <p:nvPr/>
          </p:nvSpPr>
          <p:spPr bwMode="auto">
            <a:xfrm flipH="1">
              <a:off x="4654273" y="1085685"/>
              <a:ext cx="1" cy="25115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2" name="Text Box 17"/>
            <p:cNvSpPr txBox="1">
              <a:spLocks noChangeArrowheads="1"/>
            </p:cNvSpPr>
            <p:nvPr/>
          </p:nvSpPr>
          <p:spPr bwMode="auto">
            <a:xfrm>
              <a:off x="2370317" y="2073485"/>
              <a:ext cx="1979158" cy="215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800">
                  <a:latin typeface="Georgia" pitchFamily="18" charset="0"/>
                </a:rPr>
                <a:t>PETS/ASTA processing period</a:t>
              </a:r>
            </a:p>
          </p:txBody>
        </p:sp>
        <p:sp>
          <p:nvSpPr>
            <p:cNvPr id="33813" name="Line 18"/>
            <p:cNvSpPr>
              <a:spLocks noChangeShapeType="1"/>
            </p:cNvSpPr>
            <p:nvPr/>
          </p:nvSpPr>
          <p:spPr bwMode="auto">
            <a:xfrm flipH="1" flipV="1">
              <a:off x="1835425" y="2225622"/>
              <a:ext cx="532850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4" name="Line 19"/>
            <p:cNvSpPr>
              <a:spLocks noChangeShapeType="1"/>
            </p:cNvSpPr>
            <p:nvPr/>
          </p:nvSpPr>
          <p:spPr bwMode="auto">
            <a:xfrm flipV="1">
              <a:off x="4349789" y="2225622"/>
              <a:ext cx="304486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5" name="Text Box 20"/>
            <p:cNvSpPr txBox="1">
              <a:spLocks noChangeArrowheads="1"/>
            </p:cNvSpPr>
            <p:nvPr/>
          </p:nvSpPr>
          <p:spPr bwMode="auto">
            <a:xfrm>
              <a:off x="5113593" y="1997441"/>
              <a:ext cx="2031542" cy="33855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800">
                  <a:latin typeface="Georgia" pitchFamily="18" charset="0"/>
                </a:rPr>
                <a:t>BD statistics accumulation period</a:t>
              </a:r>
            </a:p>
            <a:p>
              <a:r>
                <a:rPr lang="en-US" sz="800">
                  <a:latin typeface="Georgia" pitchFamily="18" charset="0"/>
                </a:rPr>
                <a:t>(fixed power level)</a:t>
              </a:r>
            </a:p>
          </p:txBody>
        </p:sp>
        <p:sp>
          <p:nvSpPr>
            <p:cNvPr id="33816" name="Line 21"/>
            <p:cNvSpPr>
              <a:spLocks noChangeShapeType="1"/>
            </p:cNvSpPr>
            <p:nvPr/>
          </p:nvSpPr>
          <p:spPr bwMode="auto">
            <a:xfrm flipH="1" flipV="1">
              <a:off x="4654745" y="2225622"/>
              <a:ext cx="456729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7" name="Line 22"/>
            <p:cNvSpPr>
              <a:spLocks noChangeShapeType="1"/>
            </p:cNvSpPr>
            <p:nvPr/>
          </p:nvSpPr>
          <p:spPr bwMode="auto">
            <a:xfrm flipV="1">
              <a:off x="7169425" y="2225622"/>
              <a:ext cx="532850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8" name="Rectangle 23"/>
            <p:cNvSpPr>
              <a:spLocks noChangeArrowheads="1"/>
            </p:cNvSpPr>
            <p:nvPr/>
          </p:nvSpPr>
          <p:spPr bwMode="auto">
            <a:xfrm rot="-5400000">
              <a:off x="903501" y="2167374"/>
              <a:ext cx="715218" cy="22360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800">
                  <a:latin typeface="Georgia" pitchFamily="18" charset="0"/>
                </a:rPr>
                <a:t>CLIC target</a:t>
              </a:r>
            </a:p>
          </p:txBody>
        </p:sp>
        <p:sp>
          <p:nvSpPr>
            <p:cNvPr id="33819" name="Line 24"/>
            <p:cNvSpPr>
              <a:spLocks noChangeShapeType="1"/>
            </p:cNvSpPr>
            <p:nvPr/>
          </p:nvSpPr>
          <p:spPr bwMode="auto">
            <a:xfrm flipH="1" flipV="1">
              <a:off x="1225274" y="1772331"/>
              <a:ext cx="1" cy="1484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20" name="Line 25"/>
            <p:cNvSpPr>
              <a:spLocks noChangeShapeType="1"/>
            </p:cNvSpPr>
            <p:nvPr/>
          </p:nvSpPr>
          <p:spPr bwMode="auto">
            <a:xfrm flipH="1">
              <a:off x="1225275" y="2609685"/>
              <a:ext cx="0" cy="2246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802" name="Rectangle 39"/>
          <p:cNvSpPr>
            <a:spLocks noChangeArrowheads="1"/>
          </p:cNvSpPr>
          <p:nvPr/>
        </p:nvSpPr>
        <p:spPr bwMode="auto">
          <a:xfrm>
            <a:off x="152400" y="5715000"/>
            <a:ext cx="882650" cy="7683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en-US" sz="1000">
                <a:solidFill>
                  <a:srgbClr val="FF0000"/>
                </a:solidFill>
                <a:latin typeface="Georgia" pitchFamily="18" charset="0"/>
              </a:rPr>
              <a:t>Peak power</a:t>
            </a:r>
          </a:p>
          <a:p>
            <a:r>
              <a:rPr lang="en-US" sz="1000">
                <a:solidFill>
                  <a:srgbClr val="00B0F0"/>
                </a:solidFill>
                <a:latin typeface="Georgia" pitchFamily="18" charset="0"/>
              </a:rPr>
              <a:t>Avg power</a:t>
            </a:r>
          </a:p>
          <a:p>
            <a:r>
              <a:rPr lang="en-US" sz="1000">
                <a:solidFill>
                  <a:srgbClr val="92D050"/>
                </a:solidFill>
                <a:latin typeface="Georgia" pitchFamily="18" charset="0"/>
              </a:rPr>
              <a:t>Energy</a:t>
            </a:r>
          </a:p>
          <a:p>
            <a:r>
              <a:rPr lang="en-US" sz="1000">
                <a:solidFill>
                  <a:srgbClr val="34352E"/>
                </a:solidFill>
                <a:latin typeface="Georgia" pitchFamily="18" charset="0"/>
              </a:rPr>
              <a:t>BD</a:t>
            </a:r>
            <a:endParaRPr lang="en-US" sz="100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6858000" y="2209800"/>
            <a:ext cx="2133600" cy="1292225"/>
          </a:xfrm>
          <a:prstGeom prst="rect">
            <a:avLst/>
          </a:prstGeom>
          <a:solidFill>
            <a:srgbClr val="DBEEF4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000000"/>
                </a:solidFill>
                <a:latin typeface="+mn-lt"/>
                <a:ea typeface="+mn-ea"/>
              </a:rPr>
              <a:t>No breakdown during the last         80 hours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rgbClr val="000000"/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C00000"/>
                </a:solidFill>
                <a:latin typeface="+mn-lt"/>
                <a:ea typeface="+mn-ea"/>
              </a:rPr>
              <a:t>BDR &lt;2.4 10-7/pulse/m</a:t>
            </a:r>
          </a:p>
        </p:txBody>
      </p:sp>
      <p:sp>
        <p:nvSpPr>
          <p:cNvPr id="43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38BB582A-DE0B-46A0-B540-0CCD214627C6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40</a:t>
            </a:fld>
            <a:endParaRPr lang="en-US" sz="1000">
              <a:solidFill>
                <a:srgbClr val="7F7F7F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4"/>
          <p:cNvGrpSpPr/>
          <p:nvPr/>
        </p:nvGrpSpPr>
        <p:grpSpPr>
          <a:xfrm>
            <a:off x="457200" y="756032"/>
            <a:ext cx="8229600" cy="4043804"/>
            <a:chOff x="457200" y="756032"/>
            <a:chExt cx="8229600" cy="4043804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2" name="Content Placeholder 2"/>
            <p:cNvSpPr txBox="1">
              <a:spLocks/>
            </p:cNvSpPr>
            <p:nvPr/>
          </p:nvSpPr>
          <p:spPr>
            <a:xfrm>
              <a:off x="457200" y="1308101"/>
              <a:ext cx="3378200" cy="1206499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>
              <a:normAutofit/>
            </a:bodyPr>
            <a:lstStyle/>
            <a:p>
              <a:pPr marL="533400" indent="-533400" defTabSz="457200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GB" dirty="0">
                  <a:solidFill>
                    <a:srgbClr val="000000"/>
                  </a:solidFill>
                  <a:latin typeface="+mn-lt"/>
                  <a:ea typeface="+mn-ea"/>
                  <a:cs typeface="ＭＳ Ｐゴシック" charset="-128"/>
                </a:rPr>
                <a:t>Drive beam scheme</a:t>
              </a:r>
            </a:p>
          </p:txBody>
        </p:sp>
        <p:sp>
          <p:nvSpPr>
            <p:cNvPr id="3" name="Content Placeholder 2"/>
            <p:cNvSpPr txBox="1">
              <a:spLocks/>
            </p:cNvSpPr>
            <p:nvPr/>
          </p:nvSpPr>
          <p:spPr>
            <a:xfrm>
              <a:off x="457200" y="4298441"/>
              <a:ext cx="8229600" cy="50139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>
              <a:normAutofit/>
            </a:bodyPr>
            <a:lstStyle/>
            <a:p>
              <a:pPr marL="533400" indent="-533400" defTabSz="457200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GB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ＭＳ Ｐゴシック" charset="-128"/>
                </a:rPr>
                <a:t>Detector (experimental conditions)</a:t>
              </a:r>
            </a:p>
          </p:txBody>
        </p:sp>
        <p:sp>
          <p:nvSpPr>
            <p:cNvPr id="4" name="Content Placeholder 2"/>
            <p:cNvSpPr txBox="1">
              <a:spLocks/>
            </p:cNvSpPr>
            <p:nvPr/>
          </p:nvSpPr>
          <p:spPr>
            <a:xfrm>
              <a:off x="457200" y="2514600"/>
              <a:ext cx="3378200" cy="117449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>
              <a:normAutofit/>
            </a:bodyPr>
            <a:lstStyle/>
            <a:p>
              <a:pPr marL="533400" indent="-533400" defTabSz="457200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GB" dirty="0">
                  <a:solidFill>
                    <a:srgbClr val="000000"/>
                  </a:solidFill>
                  <a:latin typeface="+mn-lt"/>
                  <a:ea typeface="+mn-ea"/>
                  <a:cs typeface="ＭＳ Ｐゴシック" charset="-128"/>
                </a:rPr>
                <a:t>Luminosity</a:t>
              </a:r>
            </a:p>
          </p:txBody>
        </p:sp>
        <p:sp>
          <p:nvSpPr>
            <p:cNvPr id="5" name="Content Placeholder 2"/>
            <p:cNvSpPr txBox="1">
              <a:spLocks/>
            </p:cNvSpPr>
            <p:nvPr/>
          </p:nvSpPr>
          <p:spPr>
            <a:xfrm>
              <a:off x="457200" y="3689096"/>
              <a:ext cx="8229600" cy="60934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>
              <a:normAutofit/>
            </a:bodyPr>
            <a:lstStyle/>
            <a:p>
              <a:pPr marL="533400" indent="-533400" defTabSz="457200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GB" dirty="0">
                  <a:solidFill>
                    <a:srgbClr val="000000"/>
                  </a:solidFill>
                  <a:latin typeface="+mn-lt"/>
                  <a:ea typeface="+mn-ea"/>
                  <a:cs typeface="ＭＳ Ｐゴシック" charset="-128"/>
                </a:rPr>
                <a:t>Operation and Machine Protection System (robustness)</a:t>
              </a:r>
            </a:p>
          </p:txBody>
        </p:sp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57200" y="756032"/>
              <a:ext cx="3378200" cy="55206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>
              <a:normAutofit/>
            </a:bodyPr>
            <a:lstStyle/>
            <a:p>
              <a:pPr marL="533400" indent="-533400" defTabSz="457200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GB" dirty="0">
                  <a:latin typeface="+mn-lt"/>
                  <a:ea typeface="+mn-ea"/>
                  <a:cs typeface="ＭＳ Ｐゴシック" charset="-128"/>
                </a:rPr>
                <a:t>Main </a:t>
              </a:r>
              <a:r>
                <a:rPr lang="en-GB" dirty="0" err="1">
                  <a:latin typeface="+mn-lt"/>
                  <a:ea typeface="+mn-ea"/>
                  <a:cs typeface="ＭＳ Ｐゴシック" charset="-128"/>
                </a:rPr>
                <a:t>linac</a:t>
              </a:r>
              <a:r>
                <a:rPr lang="en-GB" dirty="0">
                  <a:latin typeface="+mn-lt"/>
                  <a:ea typeface="+mn-ea"/>
                  <a:cs typeface="ＭＳ Ｐゴシック" charset="-128"/>
                </a:rPr>
                <a:t> gradient</a:t>
              </a:r>
            </a:p>
          </p:txBody>
        </p:sp>
        <p:sp>
          <p:nvSpPr>
            <p:cNvPr id="7" name="Content Placeholder 2"/>
            <p:cNvSpPr txBox="1">
              <a:spLocks/>
            </p:cNvSpPr>
            <p:nvPr/>
          </p:nvSpPr>
          <p:spPr>
            <a:xfrm>
              <a:off x="3835400" y="756033"/>
              <a:ext cx="4851400" cy="5520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>
              <a:normAutofit/>
            </a:bodyPr>
            <a:lstStyle/>
            <a:p>
              <a:pPr marL="457200" indent="-457200" fontAlgn="auto">
                <a:spcBef>
                  <a:spcPct val="20000"/>
                </a:spcBef>
                <a:spcAft>
                  <a:spcPts val="0"/>
                </a:spcAft>
                <a:buFont typeface="Arial"/>
                <a:buChar char="–"/>
                <a:defRPr/>
              </a:pPr>
              <a:r>
                <a:rPr lang="en-GB" dirty="0">
                  <a:latin typeface="+mn-lt"/>
                  <a:ea typeface="+mn-ea"/>
                </a:rPr>
                <a:t>Accelerating structure</a:t>
              </a:r>
            </a:p>
          </p:txBody>
        </p:sp>
        <p:sp>
          <p:nvSpPr>
            <p:cNvPr id="8" name="Content Placeholder 2"/>
            <p:cNvSpPr txBox="1">
              <a:spLocks/>
            </p:cNvSpPr>
            <p:nvPr/>
          </p:nvSpPr>
          <p:spPr>
            <a:xfrm>
              <a:off x="3835400" y="1308101"/>
              <a:ext cx="4851400" cy="1206499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>
              <a:normAutofit lnSpcReduction="10000"/>
            </a:bodyPr>
            <a:lstStyle/>
            <a:p>
              <a:pPr marL="457200" indent="-457200" fontAlgn="auto">
                <a:spcBef>
                  <a:spcPct val="20000"/>
                </a:spcBef>
                <a:spcAft>
                  <a:spcPts val="0"/>
                </a:spcAft>
                <a:buFont typeface="Arial"/>
                <a:buChar char="–"/>
                <a:defRPr/>
              </a:pPr>
              <a:r>
                <a:rPr lang="en-GB" dirty="0">
                  <a:latin typeface="+mn-lt"/>
                  <a:ea typeface="+mn-ea"/>
                </a:rPr>
                <a:t>Drive beam generation</a:t>
              </a:r>
            </a:p>
            <a:p>
              <a:pPr marL="457200" indent="-457200" fontAlgn="auto">
                <a:spcBef>
                  <a:spcPct val="20000"/>
                </a:spcBef>
                <a:spcAft>
                  <a:spcPts val="0"/>
                </a:spcAft>
                <a:buFont typeface="Arial"/>
                <a:buChar char="–"/>
                <a:defRPr/>
              </a:pPr>
              <a:r>
                <a:rPr lang="en-GB" dirty="0">
                  <a:latin typeface="+mn-lt"/>
                  <a:ea typeface="+mn-ea"/>
                </a:rPr>
                <a:t>Power extraction and drive beam deceleration</a:t>
              </a:r>
            </a:p>
            <a:p>
              <a:pPr marL="457200" indent="-457200" fontAlgn="auto">
                <a:spcBef>
                  <a:spcPct val="20000"/>
                </a:spcBef>
                <a:spcAft>
                  <a:spcPts val="0"/>
                </a:spcAft>
                <a:buFont typeface="Arial"/>
                <a:buChar char="–"/>
                <a:defRPr/>
              </a:pPr>
              <a:r>
                <a:rPr lang="en-GB" dirty="0">
                  <a:latin typeface="+mn-lt"/>
                  <a:ea typeface="+mn-ea"/>
                </a:rPr>
                <a:t>Two beam module</a:t>
              </a:r>
            </a:p>
            <a:p>
              <a:pPr marL="457200" indent="-457200" fontAlgn="auto">
                <a:spcBef>
                  <a:spcPct val="20000"/>
                </a:spcBef>
                <a:spcAft>
                  <a:spcPts val="0"/>
                </a:spcAft>
                <a:buFont typeface="Arial"/>
                <a:buChar char="–"/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9" name="Content Placeholder 2"/>
            <p:cNvSpPr txBox="1">
              <a:spLocks/>
            </p:cNvSpPr>
            <p:nvPr/>
          </p:nvSpPr>
          <p:spPr>
            <a:xfrm>
              <a:off x="3835400" y="2514600"/>
              <a:ext cx="4851400" cy="117449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>
              <a:normAutofit fontScale="92500" lnSpcReduction="10000"/>
            </a:bodyPr>
            <a:lstStyle/>
            <a:p>
              <a:pPr marL="457200" indent="-457200" fontAlgn="auto">
                <a:spcBef>
                  <a:spcPct val="20000"/>
                </a:spcBef>
                <a:spcAft>
                  <a:spcPts val="0"/>
                </a:spcAft>
                <a:buFont typeface="Arial"/>
                <a:buChar char="–"/>
                <a:defRPr/>
              </a:pPr>
              <a:r>
                <a:rPr lang="en-GB" dirty="0">
                  <a:latin typeface="+mn-lt"/>
                  <a:ea typeface="+mn-ea"/>
                </a:rPr>
                <a:t>Main beam emittance generation and preservation</a:t>
              </a:r>
            </a:p>
            <a:p>
              <a:pPr marL="457200" indent="-457200" fontAlgn="auto">
                <a:spcBef>
                  <a:spcPct val="20000"/>
                </a:spcBef>
                <a:spcAft>
                  <a:spcPts val="0"/>
                </a:spcAft>
                <a:buFont typeface="Arial"/>
                <a:buChar char="–"/>
                <a:defRPr/>
              </a:pPr>
              <a:r>
                <a:rPr lang="en-GB" dirty="0">
                  <a:latin typeface="+mn-lt"/>
                  <a:ea typeface="+mn-ea"/>
                </a:rPr>
                <a:t>F</a:t>
              </a:r>
              <a:r>
                <a:rPr lang="en-GB" dirty="0" err="1">
                  <a:latin typeface="+mn-lt"/>
                  <a:ea typeface="+mn-ea"/>
                </a:rPr>
                <a:t>ocusing</a:t>
              </a:r>
              <a:r>
                <a:rPr lang="en-GB" dirty="0">
                  <a:latin typeface="+mn-lt"/>
                  <a:ea typeface="+mn-ea"/>
                </a:rPr>
                <a:t> to nanometer size</a:t>
              </a:r>
            </a:p>
            <a:p>
              <a:pPr marL="457200" indent="-457200" fontAlgn="auto">
                <a:spcBef>
                  <a:spcPct val="20000"/>
                </a:spcBef>
                <a:spcAft>
                  <a:spcPts val="0"/>
                </a:spcAft>
                <a:buFont typeface="Arial"/>
                <a:buChar char="–"/>
                <a:defRPr/>
              </a:pPr>
              <a:r>
                <a:rPr lang="en-GB" dirty="0">
                  <a:latin typeface="+mn-lt"/>
                  <a:ea typeface="+mn-ea"/>
                </a:rPr>
                <a:t>Alignment and stabilisation</a:t>
              </a:r>
            </a:p>
          </p:txBody>
        </p:sp>
      </p:grp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57200" y="5080000"/>
            <a:ext cx="3860800" cy="1230313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>
                <a:latin typeface="Georgia" pitchFamily="18" charset="0"/>
              </a:rPr>
              <a:t>Design and feasibility issues will be covered in </a:t>
            </a:r>
          </a:p>
          <a:p>
            <a:pPr>
              <a:spcAft>
                <a:spcPts val="600"/>
              </a:spcAft>
            </a:pPr>
            <a:r>
              <a:rPr lang="en-US" sz="1600" i="1">
                <a:solidFill>
                  <a:srgbClr val="00187E"/>
                </a:solidFill>
                <a:latin typeface="Georgia" pitchFamily="18" charset="0"/>
              </a:rPr>
              <a:t>CLIC Conceptual Design Report</a:t>
            </a:r>
          </a:p>
          <a:p>
            <a:r>
              <a:rPr lang="en-US" sz="1600">
                <a:latin typeface="Georgia" pitchFamily="18" charset="0"/>
              </a:rPr>
              <a:t>In time for European strategy group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884738" y="5080000"/>
            <a:ext cx="3522662" cy="984250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i="1">
                <a:latin typeface="Georgia" pitchFamily="18" charset="0"/>
              </a:rPr>
              <a:t>Volume 1: Accelerator</a:t>
            </a:r>
          </a:p>
          <a:p>
            <a:pPr>
              <a:spcAft>
                <a:spcPts val="600"/>
              </a:spcAft>
            </a:pPr>
            <a:r>
              <a:rPr lang="en-US" sz="1600" i="1">
                <a:latin typeface="Georgia" pitchFamily="18" charset="0"/>
              </a:rPr>
              <a:t>Volume 2: Physics and experiments</a:t>
            </a:r>
          </a:p>
          <a:p>
            <a:pPr>
              <a:spcAft>
                <a:spcPts val="600"/>
              </a:spcAft>
            </a:pPr>
            <a:r>
              <a:rPr lang="en-US" sz="1600" i="1">
                <a:solidFill>
                  <a:srgbClr val="404040"/>
                </a:solidFill>
                <a:latin typeface="Georgia" pitchFamily="18" charset="0"/>
              </a:rPr>
              <a:t>Volume 3: Executive summary</a:t>
            </a:r>
          </a:p>
        </p:txBody>
      </p:sp>
      <p:sp>
        <p:nvSpPr>
          <p:cNvPr id="13" name="Title 7"/>
          <p:cNvSpPr txBox="1">
            <a:spLocks/>
          </p:cNvSpPr>
          <p:nvPr/>
        </p:nvSpPr>
        <p:spPr>
          <a:xfrm>
            <a:off x="798513" y="0"/>
            <a:ext cx="6308217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Key Design Issues</a:t>
            </a: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0940A955-997B-4091-8465-5E2D4A5DC759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41</a:t>
            </a:fld>
            <a:endParaRPr lang="en-US" sz="1000">
              <a:solidFill>
                <a:srgbClr val="7F7F7F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3"/>
          <p:cNvGrpSpPr>
            <a:grpSpLocks/>
          </p:cNvGrpSpPr>
          <p:nvPr/>
        </p:nvGrpSpPr>
        <p:grpSpPr bwMode="auto">
          <a:xfrm>
            <a:off x="436563" y="881063"/>
            <a:ext cx="8129587" cy="4040187"/>
            <a:chOff x="483" y="559"/>
            <a:chExt cx="5450" cy="2807"/>
          </a:xfrm>
        </p:grpSpPr>
        <p:grpSp>
          <p:nvGrpSpPr>
            <p:cNvPr id="3" name="Group 224"/>
            <p:cNvGrpSpPr>
              <a:grpSpLocks/>
            </p:cNvGrpSpPr>
            <p:nvPr/>
          </p:nvGrpSpPr>
          <p:grpSpPr bwMode="auto">
            <a:xfrm>
              <a:off x="483" y="559"/>
              <a:ext cx="4519" cy="2807"/>
              <a:chOff x="351" y="454"/>
              <a:chExt cx="4267" cy="2702"/>
            </a:xfrm>
          </p:grpSpPr>
          <p:pic>
            <p:nvPicPr>
              <p:cNvPr id="26881" name="Picture 22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51" y="454"/>
                <a:ext cx="4267" cy="270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26882" name="Rectangle 226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1454" cy="333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>
                  <a:latin typeface="Georgia" pitchFamily="18" charset="0"/>
                </a:endParaRPr>
              </a:p>
            </p:txBody>
          </p:sp>
          <p:sp>
            <p:nvSpPr>
              <p:cNvPr id="26883" name="Rectangle 227"/>
              <p:cNvSpPr>
                <a:spLocks noChangeArrowheads="1"/>
              </p:cNvSpPr>
              <p:nvPr/>
            </p:nvSpPr>
            <p:spPr bwMode="auto">
              <a:xfrm>
                <a:off x="2322" y="678"/>
                <a:ext cx="486" cy="318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>
                  <a:latin typeface="Georgia" pitchFamily="18" charset="0"/>
                </a:endParaRPr>
              </a:p>
            </p:txBody>
          </p:sp>
        </p:grpSp>
        <p:grpSp>
          <p:nvGrpSpPr>
            <p:cNvPr id="4" name="Group 229"/>
            <p:cNvGrpSpPr>
              <a:grpSpLocks/>
            </p:cNvGrpSpPr>
            <p:nvPr/>
          </p:nvGrpSpPr>
          <p:grpSpPr bwMode="auto">
            <a:xfrm>
              <a:off x="1154" y="1114"/>
              <a:ext cx="4779" cy="2066"/>
              <a:chOff x="1154" y="1114"/>
              <a:chExt cx="4779" cy="2066"/>
            </a:xfrm>
          </p:grpSpPr>
          <p:sp>
            <p:nvSpPr>
              <p:cNvPr id="26873" name="Rectangle 234"/>
              <p:cNvSpPr>
                <a:spLocks noChangeArrowheads="1"/>
              </p:cNvSpPr>
              <p:nvPr/>
            </p:nvSpPr>
            <p:spPr bwMode="auto">
              <a:xfrm>
                <a:off x="4740" y="2960"/>
                <a:ext cx="1193" cy="22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algn="ctr" defTabSz="957263" eaLnBrk="0" hangingPunct="0">
                  <a:buFont typeface="StarSymbol" charset="0"/>
                  <a:buNone/>
                </a:pPr>
                <a:endParaRPr lang="en-US" sz="1400">
                  <a:solidFill>
                    <a:srgbClr val="0000FF"/>
                  </a:solidFill>
                  <a:latin typeface="Comic Sans MS" pitchFamily="66" charset="0"/>
                </a:endParaRPr>
              </a:p>
            </p:txBody>
          </p:sp>
          <p:grpSp>
            <p:nvGrpSpPr>
              <p:cNvPr id="5" name="Group 243"/>
              <p:cNvGrpSpPr>
                <a:grpSpLocks/>
              </p:cNvGrpSpPr>
              <p:nvPr/>
            </p:nvGrpSpPr>
            <p:grpSpPr bwMode="auto">
              <a:xfrm>
                <a:off x="1154" y="1114"/>
                <a:ext cx="3186" cy="341"/>
                <a:chOff x="990" y="990"/>
                <a:chExt cx="3008" cy="329"/>
              </a:xfrm>
            </p:grpSpPr>
            <p:sp>
              <p:nvSpPr>
                <p:cNvPr id="26875" name="Rectangle 244"/>
                <p:cNvSpPr>
                  <a:spLocks noChangeArrowheads="1"/>
                </p:cNvSpPr>
                <p:nvPr/>
              </p:nvSpPr>
              <p:spPr bwMode="auto">
                <a:xfrm>
                  <a:off x="2871" y="993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en-US">
                    <a:latin typeface="Georgia" pitchFamily="18" charset="0"/>
                  </a:endParaRPr>
                </a:p>
              </p:txBody>
            </p:sp>
            <p:sp>
              <p:nvSpPr>
                <p:cNvPr id="26876" name="Rectangle 245"/>
                <p:cNvSpPr>
                  <a:spLocks noChangeArrowheads="1"/>
                </p:cNvSpPr>
                <p:nvPr/>
              </p:nvSpPr>
              <p:spPr bwMode="auto">
                <a:xfrm>
                  <a:off x="3606" y="990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en-US">
                    <a:latin typeface="Georgia" pitchFamily="18" charset="0"/>
                  </a:endParaRPr>
                </a:p>
              </p:txBody>
            </p:sp>
            <p:sp>
              <p:nvSpPr>
                <p:cNvPr id="26877" name="Rectangle 246"/>
                <p:cNvSpPr>
                  <a:spLocks noChangeArrowheads="1"/>
                </p:cNvSpPr>
                <p:nvPr/>
              </p:nvSpPr>
              <p:spPr bwMode="auto">
                <a:xfrm>
                  <a:off x="3783" y="1101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en-US">
                    <a:latin typeface="Georgia" pitchFamily="18" charset="0"/>
                  </a:endParaRPr>
                </a:p>
              </p:txBody>
            </p:sp>
            <p:sp>
              <p:nvSpPr>
                <p:cNvPr id="26878" name="Rectangle 247"/>
                <p:cNvSpPr>
                  <a:spLocks noChangeArrowheads="1"/>
                </p:cNvSpPr>
                <p:nvPr/>
              </p:nvSpPr>
              <p:spPr bwMode="auto">
                <a:xfrm>
                  <a:off x="3942" y="1101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en-US">
                    <a:latin typeface="Georgia" pitchFamily="18" charset="0"/>
                  </a:endParaRPr>
                </a:p>
              </p:txBody>
            </p:sp>
            <p:sp>
              <p:nvSpPr>
                <p:cNvPr id="26879" name="Rectangle 248"/>
                <p:cNvSpPr>
                  <a:spLocks noChangeArrowheads="1"/>
                </p:cNvSpPr>
                <p:nvPr/>
              </p:nvSpPr>
              <p:spPr bwMode="auto">
                <a:xfrm>
                  <a:off x="990" y="1263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en-US">
                    <a:latin typeface="Georgia" pitchFamily="18" charset="0"/>
                  </a:endParaRPr>
                </a:p>
              </p:txBody>
            </p:sp>
            <p:sp>
              <p:nvSpPr>
                <p:cNvPr id="26880" name="Rectangle 249"/>
                <p:cNvSpPr>
                  <a:spLocks noChangeArrowheads="1"/>
                </p:cNvSpPr>
                <p:nvPr/>
              </p:nvSpPr>
              <p:spPr bwMode="auto">
                <a:xfrm>
                  <a:off x="1176" y="1263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en-US">
                    <a:latin typeface="Georgia" pitchFamily="18" charset="0"/>
                  </a:endParaRPr>
                </a:p>
              </p:txBody>
            </p:sp>
          </p:grpSp>
        </p:grpSp>
      </p:grpSp>
      <p:grpSp>
        <p:nvGrpSpPr>
          <p:cNvPr id="6" name="Group 223"/>
          <p:cNvGrpSpPr>
            <a:grpSpLocks/>
          </p:cNvGrpSpPr>
          <p:nvPr/>
        </p:nvGrpSpPr>
        <p:grpSpPr bwMode="auto">
          <a:xfrm>
            <a:off x="533400" y="609600"/>
            <a:ext cx="8299450" cy="4016375"/>
            <a:chOff x="426" y="441"/>
            <a:chExt cx="5762" cy="2790"/>
          </a:xfrm>
        </p:grpSpPr>
        <p:grpSp>
          <p:nvGrpSpPr>
            <p:cNvPr id="7" name="Group 224"/>
            <p:cNvGrpSpPr>
              <a:grpSpLocks/>
            </p:cNvGrpSpPr>
            <p:nvPr/>
          </p:nvGrpSpPr>
          <p:grpSpPr bwMode="auto">
            <a:xfrm>
              <a:off x="638" y="441"/>
              <a:ext cx="2447" cy="681"/>
              <a:chOff x="498" y="340"/>
              <a:chExt cx="2310" cy="656"/>
            </a:xfrm>
          </p:grpSpPr>
          <p:sp>
            <p:nvSpPr>
              <p:cNvPr id="26868" name="Rectangle 226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1454" cy="333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 sz="2500">
                  <a:solidFill>
                    <a:srgbClr val="FF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26869" name="Rectangle 227"/>
              <p:cNvSpPr>
                <a:spLocks noChangeArrowheads="1"/>
              </p:cNvSpPr>
              <p:nvPr/>
            </p:nvSpPr>
            <p:spPr bwMode="auto">
              <a:xfrm>
                <a:off x="2322" y="678"/>
                <a:ext cx="486" cy="318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 sz="2500">
                  <a:solidFill>
                    <a:srgbClr val="FF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26870" name="Rectangle 228"/>
              <p:cNvSpPr>
                <a:spLocks noChangeArrowheads="1"/>
              </p:cNvSpPr>
              <p:nvPr/>
            </p:nvSpPr>
            <p:spPr bwMode="auto">
              <a:xfrm>
                <a:off x="498" y="340"/>
                <a:ext cx="2197" cy="233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defTabSz="957263">
                  <a:buFont typeface="StarSymbol" charset="0"/>
                  <a:buNone/>
                </a:pPr>
                <a:r>
                  <a:rPr lang="en-US" sz="1600" b="1">
                    <a:solidFill>
                      <a:srgbClr val="00187E"/>
                    </a:solidFill>
                    <a:latin typeface="Georgia" pitchFamily="18" charset="0"/>
                  </a:rPr>
                  <a:t>CLIC RF Power Source Layout</a:t>
                </a:r>
                <a:endParaRPr lang="en-US" sz="1600" b="1">
                  <a:solidFill>
                    <a:srgbClr val="00187E"/>
                  </a:solidFill>
                  <a:latin typeface="Georgia" pitchFamily="18" charset="0"/>
                  <a:sym typeface="Symbol" pitchFamily="18" charset="2"/>
                </a:endParaRPr>
              </a:p>
            </p:txBody>
          </p:sp>
        </p:grpSp>
        <p:grpSp>
          <p:nvGrpSpPr>
            <p:cNvPr id="8" name="Group 229"/>
            <p:cNvGrpSpPr>
              <a:grpSpLocks/>
            </p:cNvGrpSpPr>
            <p:nvPr/>
          </p:nvGrpSpPr>
          <p:grpSpPr bwMode="auto">
            <a:xfrm>
              <a:off x="426" y="506"/>
              <a:ext cx="5762" cy="2725"/>
              <a:chOff x="426" y="506"/>
              <a:chExt cx="5762" cy="2725"/>
            </a:xfrm>
          </p:grpSpPr>
          <p:sp>
            <p:nvSpPr>
              <p:cNvPr id="26853" name="Rectangle 230"/>
              <p:cNvSpPr>
                <a:spLocks noChangeArrowheads="1"/>
              </p:cNvSpPr>
              <p:nvPr/>
            </p:nvSpPr>
            <p:spPr bwMode="auto">
              <a:xfrm>
                <a:off x="479" y="759"/>
                <a:ext cx="2526" cy="37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defTabSz="957263">
                  <a:buFont typeface="StarSymbol" charset="0"/>
                  <a:buNone/>
                </a:pPr>
                <a:r>
                  <a:rPr lang="en-US" sz="1400" b="1" dirty="0">
                    <a:latin typeface="Calibri" pitchFamily="34" charset="0"/>
                  </a:rPr>
                  <a:t>Drive Beam Accelerator</a:t>
                </a:r>
                <a:endParaRPr lang="en-US" sz="1700" dirty="0">
                  <a:latin typeface="Calibri" pitchFamily="34" charset="0"/>
                </a:endParaRPr>
              </a:p>
              <a:p>
                <a:pPr defTabSz="957263">
                  <a:buFont typeface="StarSymbol" charset="0"/>
                  <a:buNone/>
                </a:pPr>
                <a:r>
                  <a:rPr lang="en-US" sz="1200" dirty="0">
                    <a:solidFill>
                      <a:srgbClr val="00187E"/>
                    </a:solidFill>
                    <a:latin typeface="Calibri" pitchFamily="34" charset="0"/>
                  </a:rPr>
                  <a:t>efficient acceleration in fully loaded </a:t>
                </a:r>
                <a:r>
                  <a:rPr lang="en-US" sz="1200" dirty="0" err="1">
                    <a:solidFill>
                      <a:srgbClr val="00187E"/>
                    </a:solidFill>
                    <a:latin typeface="Calibri" pitchFamily="34" charset="0"/>
                  </a:rPr>
                  <a:t>linac</a:t>
                </a:r>
                <a:r>
                  <a:rPr lang="en-US" sz="1400" dirty="0">
                    <a:solidFill>
                      <a:srgbClr val="00187E"/>
                    </a:solidFill>
                    <a:latin typeface="Calibri" pitchFamily="34" charset="0"/>
                  </a:rPr>
                  <a:t> </a:t>
                </a:r>
                <a:endParaRPr lang="en-US" sz="1400" dirty="0">
                  <a:solidFill>
                    <a:srgbClr val="00187E"/>
                  </a:solidFill>
                  <a:latin typeface="Calibri" pitchFamily="34" charset="0"/>
                  <a:sym typeface="Symbol" pitchFamily="18" charset="2"/>
                </a:endParaRPr>
              </a:p>
            </p:txBody>
          </p:sp>
          <p:grpSp>
            <p:nvGrpSpPr>
              <p:cNvPr id="9" name="Group 231"/>
              <p:cNvGrpSpPr>
                <a:grpSpLocks/>
              </p:cNvGrpSpPr>
              <p:nvPr/>
            </p:nvGrpSpPr>
            <p:grpSpPr bwMode="auto">
              <a:xfrm>
                <a:off x="1960" y="2768"/>
                <a:ext cx="3973" cy="463"/>
                <a:chOff x="1746" y="2593"/>
                <a:chExt cx="3751" cy="447"/>
              </a:xfrm>
            </p:grpSpPr>
            <p:sp>
              <p:nvSpPr>
                <p:cNvPr id="26865" name="Rectangle 232"/>
                <p:cNvSpPr>
                  <a:spLocks noChangeArrowheads="1"/>
                </p:cNvSpPr>
                <p:nvPr/>
              </p:nvSpPr>
              <p:spPr bwMode="auto">
                <a:xfrm>
                  <a:off x="2445" y="2848"/>
                  <a:ext cx="1522" cy="19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200">
                      <a:solidFill>
                        <a:srgbClr val="00187E"/>
                      </a:solidFill>
                      <a:latin typeface="Calibri" pitchFamily="34" charset="0"/>
                    </a:rPr>
                    <a:t>Power Extraction</a:t>
                  </a:r>
                  <a:endParaRPr lang="en-US" sz="1400">
                    <a:solidFill>
                      <a:srgbClr val="00187E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26866" name="Rectangle 233"/>
                <p:cNvSpPr>
                  <a:spLocks noChangeArrowheads="1"/>
                </p:cNvSpPr>
                <p:nvPr/>
              </p:nvSpPr>
              <p:spPr bwMode="auto">
                <a:xfrm>
                  <a:off x="1746" y="2593"/>
                  <a:ext cx="3131" cy="21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400" b="1">
                      <a:latin typeface="Calibri" pitchFamily="34" charset="0"/>
                    </a:rPr>
                    <a:t>Drive Beam Decelerator Section (2 </a:t>
                  </a:r>
                  <a:r>
                    <a:rPr lang="en-US" sz="1100">
                      <a:solidFill>
                        <a:srgbClr val="000000"/>
                      </a:solidFill>
                      <a:latin typeface="Calibri" pitchFamily="34" charset="0"/>
                      <a:sym typeface="Symbol" pitchFamily="18" charset="2"/>
                    </a:rPr>
                    <a:t></a:t>
                  </a:r>
                  <a:r>
                    <a:rPr lang="en-US" sz="1400" b="1">
                      <a:latin typeface="Calibri" pitchFamily="34" charset="0"/>
                    </a:rPr>
                    <a:t> 24 in total)</a:t>
                  </a:r>
                </a:p>
              </p:txBody>
            </p:sp>
            <p:sp>
              <p:nvSpPr>
                <p:cNvPr id="26867" name="Rectangle 234"/>
                <p:cNvSpPr>
                  <a:spLocks noChangeArrowheads="1"/>
                </p:cNvSpPr>
                <p:nvPr/>
              </p:nvSpPr>
              <p:spPr bwMode="auto">
                <a:xfrm>
                  <a:off x="4372" y="2775"/>
                  <a:ext cx="1125" cy="21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endParaRPr lang="fr-FR" sz="1400">
                    <a:solidFill>
                      <a:srgbClr val="0000FF"/>
                    </a:solidFill>
                    <a:latin typeface="Calibri" pitchFamily="34" charset="0"/>
                  </a:endParaRPr>
                </a:p>
              </p:txBody>
            </p:sp>
          </p:grpSp>
          <p:grpSp>
            <p:nvGrpSpPr>
              <p:cNvPr id="10" name="Group 235"/>
              <p:cNvGrpSpPr>
                <a:grpSpLocks/>
              </p:cNvGrpSpPr>
              <p:nvPr/>
            </p:nvGrpSpPr>
            <p:grpSpPr bwMode="auto">
              <a:xfrm>
                <a:off x="426" y="506"/>
                <a:ext cx="5762" cy="2007"/>
                <a:chOff x="298" y="403"/>
                <a:chExt cx="5441" cy="1929"/>
              </a:xfrm>
            </p:grpSpPr>
            <p:grpSp>
              <p:nvGrpSpPr>
                <p:cNvPr id="11" name="Group 236"/>
                <p:cNvGrpSpPr>
                  <a:grpSpLocks/>
                </p:cNvGrpSpPr>
                <p:nvPr/>
              </p:nvGrpSpPr>
              <p:grpSpPr bwMode="auto">
                <a:xfrm>
                  <a:off x="298" y="1370"/>
                  <a:ext cx="5441" cy="962"/>
                  <a:chOff x="298" y="1370"/>
                  <a:chExt cx="5441" cy="962"/>
                </a:xfrm>
              </p:grpSpPr>
              <p:sp>
                <p:nvSpPr>
                  <p:cNvPr id="26861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4348" y="1370"/>
                    <a:ext cx="1385" cy="210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400" b="1">
                        <a:latin typeface="Calibri" pitchFamily="34" charset="0"/>
                      </a:rPr>
                      <a:t>Combiner Ring </a:t>
                    </a:r>
                    <a:r>
                      <a:rPr lang="en-US" sz="1400" b="1">
                        <a:latin typeface="Calibri" pitchFamily="34" charset="0"/>
                        <a:sym typeface="Symbol" pitchFamily="18" charset="2"/>
                      </a:rPr>
                      <a:t> 3</a:t>
                    </a:r>
                  </a:p>
                </p:txBody>
              </p:sp>
              <p:sp>
                <p:nvSpPr>
                  <p:cNvPr id="26862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552" y="1734"/>
                    <a:ext cx="1049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algn="ctr" defTabSz="957263">
                      <a:buFont typeface="StarSymbol" charset="0"/>
                      <a:buNone/>
                    </a:pPr>
                    <a:r>
                      <a:rPr lang="en-US" sz="1400" b="1">
                        <a:latin typeface="Calibri" pitchFamily="34" charset="0"/>
                      </a:rPr>
                      <a:t>Combiner Ring </a:t>
                    </a:r>
                    <a:r>
                      <a:rPr lang="en-US" sz="1400" b="1">
                        <a:latin typeface="Calibri" pitchFamily="34" charset="0"/>
                        <a:sym typeface="Symbol" pitchFamily="18" charset="2"/>
                      </a:rPr>
                      <a:t> 4</a:t>
                    </a:r>
                  </a:p>
                </p:txBody>
              </p:sp>
              <p:sp>
                <p:nvSpPr>
                  <p:cNvPr id="26863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4348" y="1625"/>
                    <a:ext cx="1391" cy="3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187E"/>
                        </a:solidFill>
                        <a:latin typeface="Calibri" pitchFamily="34" charset="0"/>
                      </a:rPr>
                      <a:t>pulse compression &amp; </a:t>
                    </a:r>
                  </a:p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187E"/>
                        </a:solidFill>
                        <a:latin typeface="Calibri" pitchFamily="34" charset="0"/>
                      </a:rPr>
                      <a:t>frequency multiplication</a:t>
                    </a:r>
                  </a:p>
                </p:txBody>
              </p:sp>
              <p:sp>
                <p:nvSpPr>
                  <p:cNvPr id="26864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298" y="2020"/>
                    <a:ext cx="1523" cy="3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algn="ctr"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187E"/>
                        </a:solidFill>
                        <a:latin typeface="Calibri" pitchFamily="34" charset="0"/>
                      </a:rPr>
                      <a:t>pulse compression &amp; </a:t>
                    </a:r>
                  </a:p>
                  <a:p>
                    <a:pPr algn="ctr"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187E"/>
                        </a:solidFill>
                        <a:latin typeface="Calibri" pitchFamily="34" charset="0"/>
                      </a:rPr>
                      <a:t>frequency multiplication</a:t>
                    </a:r>
                  </a:p>
                </p:txBody>
              </p:sp>
            </p:grpSp>
            <p:sp>
              <p:nvSpPr>
                <p:cNvPr id="26857" name="Rectangle 241"/>
                <p:cNvSpPr>
                  <a:spLocks noChangeArrowheads="1"/>
                </p:cNvSpPr>
                <p:nvPr/>
              </p:nvSpPr>
              <p:spPr bwMode="auto">
                <a:xfrm>
                  <a:off x="3649" y="403"/>
                  <a:ext cx="1394" cy="58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400" b="1">
                      <a:latin typeface="Calibri" pitchFamily="34" charset="0"/>
                    </a:rPr>
                    <a:t>Delay Loop </a:t>
                  </a:r>
                  <a:r>
                    <a:rPr lang="en-US" sz="1400" b="1">
                      <a:latin typeface="Calibri" pitchFamily="34" charset="0"/>
                      <a:sym typeface="Symbol" pitchFamily="18" charset="2"/>
                    </a:rPr>
                    <a:t> 2</a:t>
                  </a:r>
                  <a:endParaRPr lang="en-US" sz="1400">
                    <a:solidFill>
                      <a:srgbClr val="0000FF"/>
                    </a:solidFill>
                    <a:latin typeface="Calibri" pitchFamily="34" charset="0"/>
                    <a:sym typeface="Symbol" pitchFamily="18" charset="2"/>
                  </a:endParaRPr>
                </a:p>
                <a:p>
                  <a:pPr defTabSz="957263">
                    <a:buFont typeface="StarSymbol" charset="0"/>
                    <a:buNone/>
                  </a:pPr>
                  <a:r>
                    <a:rPr lang="en-US" sz="1200">
                      <a:solidFill>
                        <a:srgbClr val="00187E"/>
                      </a:solidFill>
                      <a:latin typeface="Calibri" pitchFamily="34" charset="0"/>
                      <a:sym typeface="Symbol" pitchFamily="18" charset="2"/>
                    </a:rPr>
                    <a:t>gap creation, pulse compression &amp; frequency multiplication</a:t>
                  </a:r>
                  <a:endParaRPr lang="en-US" sz="1400">
                    <a:solidFill>
                      <a:srgbClr val="00187E"/>
                    </a:solidFill>
                    <a:latin typeface="Calibri" pitchFamily="34" charset="0"/>
                    <a:sym typeface="Symbol" pitchFamily="18" charset="2"/>
                  </a:endParaRPr>
                </a:p>
              </p:txBody>
            </p:sp>
            <p:grpSp>
              <p:nvGrpSpPr>
                <p:cNvPr id="12" name="Group 242"/>
                <p:cNvGrpSpPr>
                  <a:grpSpLocks/>
                </p:cNvGrpSpPr>
                <p:nvPr/>
              </p:nvGrpSpPr>
              <p:grpSpPr bwMode="auto">
                <a:xfrm>
                  <a:off x="2446" y="1166"/>
                  <a:ext cx="1394" cy="356"/>
                  <a:chOff x="2446" y="1166"/>
                  <a:chExt cx="1394" cy="356"/>
                </a:xfrm>
              </p:grpSpPr>
              <p:sp>
                <p:nvSpPr>
                  <p:cNvPr id="26859" name="Rectangle 250"/>
                  <p:cNvSpPr>
                    <a:spLocks noChangeArrowheads="1"/>
                  </p:cNvSpPr>
                  <p:nvPr/>
                </p:nvSpPr>
                <p:spPr bwMode="auto">
                  <a:xfrm>
                    <a:off x="2550" y="1166"/>
                    <a:ext cx="1290" cy="356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400" b="1">
                        <a:solidFill>
                          <a:srgbClr val="33CCCC"/>
                        </a:solidFill>
                        <a:latin typeface="Calibri" pitchFamily="34" charset="0"/>
                      </a:rPr>
                      <a:t>RF Transverse Deflectors</a:t>
                    </a:r>
                    <a:endParaRPr lang="en-US" sz="1400" b="1">
                      <a:solidFill>
                        <a:srgbClr val="33CCCC"/>
                      </a:solidFill>
                      <a:latin typeface="Calibri" pitchFamily="34" charset="0"/>
                      <a:sym typeface="Symbol" pitchFamily="18" charset="2"/>
                    </a:endParaRPr>
                  </a:p>
                </p:txBody>
              </p:sp>
              <p:sp>
                <p:nvSpPr>
                  <p:cNvPr id="26860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2446" y="1263"/>
                    <a:ext cx="56" cy="56"/>
                  </a:xfrm>
                  <a:prstGeom prst="rect">
                    <a:avLst/>
                  </a:prstGeom>
                  <a:solidFill>
                    <a:srgbClr val="33CCCC"/>
                  </a:solidFill>
                  <a:ln w="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fr-FR" sz="2500">
                      <a:solidFill>
                        <a:srgbClr val="FF0000"/>
                      </a:solidFill>
                      <a:latin typeface="Calibri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13" name="Group 2"/>
          <p:cNvGrpSpPr>
            <a:grpSpLocks/>
          </p:cNvGrpSpPr>
          <p:nvPr/>
        </p:nvGrpSpPr>
        <p:grpSpPr bwMode="auto">
          <a:xfrm>
            <a:off x="228600" y="5105400"/>
            <a:ext cx="8704263" cy="1427163"/>
            <a:chOff x="54" y="3310"/>
            <a:chExt cx="5706" cy="954"/>
          </a:xfrm>
        </p:grpSpPr>
        <p:sp>
          <p:nvSpPr>
            <p:cNvPr id="60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26632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26633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26634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5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alibri" pitchFamily="34" charset="0"/>
                </a:rPr>
                <a:t>140 </a:t>
              </a:r>
              <a:r>
                <a:rPr lang="en-US" sz="1100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alibri" pitchFamily="34" charset="0"/>
                </a:rPr>
                <a:t>s train length - 24 </a:t>
              </a:r>
              <a:r>
                <a:rPr lang="en-US" sz="1100">
                  <a:solidFill>
                    <a:srgbClr val="000000"/>
                  </a:solidFill>
                  <a:latin typeface="Calibri" pitchFamily="34" charset="0"/>
                  <a:sym typeface="Symbol" pitchFamily="18" charset="2"/>
                </a:rPr>
                <a:t> 24 </a:t>
              </a:r>
              <a:r>
                <a:rPr lang="en-US" sz="1100">
                  <a:solidFill>
                    <a:srgbClr val="000000"/>
                  </a:solidFill>
                  <a:latin typeface="Calibri" pitchFamily="34" charset="0"/>
                </a:rPr>
                <a:t>sub-pulses</a:t>
              </a:r>
            </a:p>
            <a:p>
              <a:pPr defTabSz="957263">
                <a:buFont typeface="StarSymbol" charset="0"/>
                <a:buNone/>
              </a:pPr>
              <a:r>
                <a:rPr lang="en-US" sz="1100" b="1">
                  <a:solidFill>
                    <a:srgbClr val="FF0000"/>
                  </a:solidFill>
                  <a:latin typeface="Calibri" pitchFamily="34" charset="0"/>
                </a:rPr>
                <a:t>4.2 A</a:t>
              </a:r>
              <a:r>
                <a:rPr lang="en-US" sz="1100">
                  <a:solidFill>
                    <a:srgbClr val="000000"/>
                  </a:solidFill>
                  <a:latin typeface="Calibri" pitchFamily="34" charset="0"/>
                </a:rPr>
                <a:t> - 2.4 GeV – 60 cm between bunches</a:t>
              </a:r>
            </a:p>
          </p:txBody>
        </p:sp>
        <p:grpSp>
          <p:nvGrpSpPr>
            <p:cNvPr id="14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</p:grpSpPr>
          <p:sp>
            <p:nvSpPr>
              <p:cNvPr id="26843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44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45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46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47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48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49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50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</p:grpSpPr>
          <p:sp>
            <p:nvSpPr>
              <p:cNvPr id="26835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36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37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38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39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40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41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42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6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</p:grpSpPr>
          <p:sp>
            <p:nvSpPr>
              <p:cNvPr id="26827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8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9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30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31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32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33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34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</p:grpSpPr>
          <p:sp>
            <p:nvSpPr>
              <p:cNvPr id="26819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0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1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2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3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4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5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6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</p:grpSpPr>
          <p:sp>
            <p:nvSpPr>
              <p:cNvPr id="26811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12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13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14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15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16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17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18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6641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2" name="Rectangle 54"/>
            <p:cNvSpPr>
              <a:spLocks noChangeArrowheads="1"/>
            </p:cNvSpPr>
            <p:nvPr/>
          </p:nvSpPr>
          <p:spPr bwMode="auto">
            <a:xfrm>
              <a:off x="1527" y="3580"/>
              <a:ext cx="380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alibri" pitchFamily="34" charset="0"/>
                </a:rPr>
                <a:t>240 ns</a:t>
              </a:r>
            </a:p>
          </p:txBody>
        </p:sp>
        <p:sp>
          <p:nvSpPr>
            <p:cNvPr id="26643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4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alibri" pitchFamily="34" charset="0"/>
                  <a:sym typeface="Symbol" pitchFamily="18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alibri" pitchFamily="34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alibri" pitchFamily="34" charset="0"/>
                </a:rPr>
                <a:t>101 A </a:t>
              </a:r>
              <a:r>
                <a:rPr lang="en-US" sz="1100">
                  <a:latin typeface="Calibri" pitchFamily="34" charset="0"/>
                </a:rPr>
                <a:t>– 2.5 cm between bunches</a:t>
              </a:r>
            </a:p>
          </p:txBody>
        </p:sp>
        <p:sp>
          <p:nvSpPr>
            <p:cNvPr id="26645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6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7" name="Rectangle 59"/>
            <p:cNvSpPr>
              <a:spLocks noChangeArrowheads="1"/>
            </p:cNvSpPr>
            <p:nvPr/>
          </p:nvSpPr>
          <p:spPr bwMode="auto">
            <a:xfrm>
              <a:off x="3312" y="3620"/>
              <a:ext cx="380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alibri" pitchFamily="34" charset="0"/>
                </a:rPr>
                <a:t>240 ns</a:t>
              </a:r>
            </a:p>
          </p:txBody>
        </p:sp>
        <p:sp>
          <p:nvSpPr>
            <p:cNvPr id="26648" name="Rectangle 60"/>
            <p:cNvSpPr>
              <a:spLocks noChangeArrowheads="1"/>
            </p:cNvSpPr>
            <p:nvPr/>
          </p:nvSpPr>
          <p:spPr bwMode="auto">
            <a:xfrm>
              <a:off x="4133" y="3684"/>
              <a:ext cx="361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alibri" pitchFamily="34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alibri" pitchFamily="34" charset="0"/>
                </a:rPr>
                <a:t>s</a:t>
              </a:r>
            </a:p>
          </p:txBody>
        </p:sp>
        <p:sp>
          <p:nvSpPr>
            <p:cNvPr id="26649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" name="Group 62"/>
            <p:cNvGrpSpPr>
              <a:grpSpLocks/>
            </p:cNvGrpSpPr>
            <p:nvPr/>
          </p:nvGrpSpPr>
          <p:grpSpPr bwMode="auto">
            <a:xfrm>
              <a:off x="3290" y="3913"/>
              <a:ext cx="298" cy="96"/>
              <a:chOff x="1425" y="3360"/>
              <a:chExt cx="596" cy="96"/>
            </a:xfrm>
          </p:grpSpPr>
          <p:grpSp>
            <p:nvGrpSpPr>
              <p:cNvPr id="20" name="Group 63"/>
              <p:cNvGrpSpPr>
                <a:grpSpLocks/>
              </p:cNvGrpSpPr>
              <p:nvPr/>
            </p:nvGrpSpPr>
            <p:grpSpPr bwMode="auto">
              <a:xfrm>
                <a:off x="1425" y="3360"/>
                <a:ext cx="260" cy="96"/>
                <a:chOff x="924" y="1968"/>
                <a:chExt cx="515" cy="96"/>
              </a:xfrm>
            </p:grpSpPr>
            <p:grpSp>
              <p:nvGrpSpPr>
                <p:cNvPr id="21" name="Group 64"/>
                <p:cNvGrpSpPr>
                  <a:grpSpLocks/>
                </p:cNvGrpSpPr>
                <p:nvPr/>
              </p:nvGrpSpPr>
              <p:grpSpPr bwMode="auto">
                <a:xfrm>
                  <a:off x="1260" y="1968"/>
                  <a:ext cx="179" cy="96"/>
                  <a:chOff x="1344" y="1248"/>
                  <a:chExt cx="384" cy="96"/>
                </a:xfrm>
              </p:grpSpPr>
              <p:grpSp>
                <p:nvGrpSpPr>
                  <p:cNvPr id="22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392" y="1248"/>
                    <a:ext cx="336" cy="96"/>
                    <a:chOff x="288" y="3600"/>
                    <a:chExt cx="336" cy="96"/>
                  </a:xfrm>
                </p:grpSpPr>
                <p:sp>
                  <p:nvSpPr>
                    <p:cNvPr id="26803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804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805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806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807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808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809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810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3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344" y="1248"/>
                    <a:ext cx="336" cy="96"/>
                    <a:chOff x="288" y="3600"/>
                    <a:chExt cx="336" cy="96"/>
                  </a:xfrm>
                </p:grpSpPr>
                <p:sp>
                  <p:nvSpPr>
                    <p:cNvPr id="26795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96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97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98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99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800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801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802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4" name="Group 83"/>
                <p:cNvGrpSpPr>
                  <a:grpSpLocks/>
                </p:cNvGrpSpPr>
                <p:nvPr/>
              </p:nvGrpSpPr>
              <p:grpSpPr bwMode="auto">
                <a:xfrm>
                  <a:off x="924" y="1968"/>
                  <a:ext cx="179" cy="96"/>
                  <a:chOff x="1344" y="1248"/>
                  <a:chExt cx="384" cy="96"/>
                </a:xfrm>
              </p:grpSpPr>
              <p:grpSp>
                <p:nvGrpSpPr>
                  <p:cNvPr id="25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392" y="1248"/>
                    <a:ext cx="336" cy="96"/>
                    <a:chOff x="288" y="3600"/>
                    <a:chExt cx="336" cy="96"/>
                  </a:xfrm>
                </p:grpSpPr>
                <p:sp>
                  <p:nvSpPr>
                    <p:cNvPr id="26785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86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87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88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89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90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91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92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6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344" y="1248"/>
                    <a:ext cx="336" cy="96"/>
                    <a:chOff x="288" y="3600"/>
                    <a:chExt cx="336" cy="96"/>
                  </a:xfrm>
                </p:grpSpPr>
                <p:sp>
                  <p:nvSpPr>
                    <p:cNvPr id="26777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78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79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80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81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82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83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84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27" name="Group 102"/>
              <p:cNvGrpSpPr>
                <a:grpSpLocks/>
              </p:cNvGrpSpPr>
              <p:nvPr/>
            </p:nvGrpSpPr>
            <p:grpSpPr bwMode="auto">
              <a:xfrm>
                <a:off x="1761" y="3360"/>
                <a:ext cx="260" cy="96"/>
                <a:chOff x="924" y="1968"/>
                <a:chExt cx="515" cy="96"/>
              </a:xfrm>
            </p:grpSpPr>
            <p:grpSp>
              <p:nvGrpSpPr>
                <p:cNvPr id="28" name="Group 103"/>
                <p:cNvGrpSpPr>
                  <a:grpSpLocks/>
                </p:cNvGrpSpPr>
                <p:nvPr/>
              </p:nvGrpSpPr>
              <p:grpSpPr bwMode="auto">
                <a:xfrm>
                  <a:off x="1260" y="1968"/>
                  <a:ext cx="179" cy="96"/>
                  <a:chOff x="1344" y="1248"/>
                  <a:chExt cx="384" cy="96"/>
                </a:xfrm>
              </p:grpSpPr>
              <p:grpSp>
                <p:nvGrpSpPr>
                  <p:cNvPr id="29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392" y="1248"/>
                    <a:ext cx="336" cy="96"/>
                    <a:chOff x="288" y="3600"/>
                    <a:chExt cx="336" cy="96"/>
                  </a:xfrm>
                </p:grpSpPr>
                <p:sp>
                  <p:nvSpPr>
                    <p:cNvPr id="26765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66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67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68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69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70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71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72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0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344" y="1248"/>
                    <a:ext cx="336" cy="96"/>
                    <a:chOff x="288" y="3600"/>
                    <a:chExt cx="336" cy="96"/>
                  </a:xfrm>
                </p:grpSpPr>
                <p:sp>
                  <p:nvSpPr>
                    <p:cNvPr id="26757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58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59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60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61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62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63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64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1" name="Group 122"/>
                <p:cNvGrpSpPr>
                  <a:grpSpLocks/>
                </p:cNvGrpSpPr>
                <p:nvPr/>
              </p:nvGrpSpPr>
              <p:grpSpPr bwMode="auto">
                <a:xfrm>
                  <a:off x="924" y="1968"/>
                  <a:ext cx="179" cy="96"/>
                  <a:chOff x="1344" y="1248"/>
                  <a:chExt cx="384" cy="96"/>
                </a:xfrm>
              </p:grpSpPr>
              <p:grpSp>
                <p:nvGrpSpPr>
                  <p:cNvPr id="32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392" y="1248"/>
                    <a:ext cx="336" cy="96"/>
                    <a:chOff x="288" y="3600"/>
                    <a:chExt cx="336" cy="96"/>
                  </a:xfrm>
                </p:grpSpPr>
                <p:sp>
                  <p:nvSpPr>
                    <p:cNvPr id="26747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48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49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50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51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52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53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54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3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344" y="1248"/>
                    <a:ext cx="336" cy="96"/>
                    <a:chOff x="288" y="3600"/>
                    <a:chExt cx="336" cy="96"/>
                  </a:xfrm>
                </p:grpSpPr>
                <p:sp>
                  <p:nvSpPr>
                    <p:cNvPr id="26739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40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41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42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43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44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45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46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34" name="Group 141"/>
            <p:cNvGrpSpPr>
              <a:grpSpLocks/>
            </p:cNvGrpSpPr>
            <p:nvPr/>
          </p:nvGrpSpPr>
          <p:grpSpPr bwMode="auto">
            <a:xfrm>
              <a:off x="5018" y="3913"/>
              <a:ext cx="298" cy="96"/>
              <a:chOff x="1425" y="3360"/>
              <a:chExt cx="596" cy="96"/>
            </a:xfrm>
          </p:grpSpPr>
          <p:grpSp>
            <p:nvGrpSpPr>
              <p:cNvPr id="35" name="Group 142"/>
              <p:cNvGrpSpPr>
                <a:grpSpLocks/>
              </p:cNvGrpSpPr>
              <p:nvPr/>
            </p:nvGrpSpPr>
            <p:grpSpPr bwMode="auto">
              <a:xfrm>
                <a:off x="1425" y="3360"/>
                <a:ext cx="260" cy="96"/>
                <a:chOff x="924" y="1968"/>
                <a:chExt cx="515" cy="96"/>
              </a:xfrm>
            </p:grpSpPr>
            <p:grpSp>
              <p:nvGrpSpPr>
                <p:cNvPr id="36" name="Group 143"/>
                <p:cNvGrpSpPr>
                  <a:grpSpLocks/>
                </p:cNvGrpSpPr>
                <p:nvPr/>
              </p:nvGrpSpPr>
              <p:grpSpPr bwMode="auto">
                <a:xfrm>
                  <a:off x="1260" y="1968"/>
                  <a:ext cx="179" cy="96"/>
                  <a:chOff x="1344" y="1248"/>
                  <a:chExt cx="384" cy="96"/>
                </a:xfrm>
              </p:grpSpPr>
              <p:grpSp>
                <p:nvGrpSpPr>
                  <p:cNvPr id="37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392" y="1248"/>
                    <a:ext cx="336" cy="96"/>
                    <a:chOff x="288" y="3600"/>
                    <a:chExt cx="336" cy="96"/>
                  </a:xfrm>
                </p:grpSpPr>
                <p:sp>
                  <p:nvSpPr>
                    <p:cNvPr id="26725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26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27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28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29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30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31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32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8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344" y="1248"/>
                    <a:ext cx="336" cy="96"/>
                    <a:chOff x="288" y="3600"/>
                    <a:chExt cx="336" cy="96"/>
                  </a:xfrm>
                </p:grpSpPr>
                <p:sp>
                  <p:nvSpPr>
                    <p:cNvPr id="26717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18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19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20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21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22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23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24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9" name="Group 162"/>
                <p:cNvGrpSpPr>
                  <a:grpSpLocks/>
                </p:cNvGrpSpPr>
                <p:nvPr/>
              </p:nvGrpSpPr>
              <p:grpSpPr bwMode="auto">
                <a:xfrm>
                  <a:off x="924" y="1968"/>
                  <a:ext cx="179" cy="96"/>
                  <a:chOff x="1344" y="1248"/>
                  <a:chExt cx="384" cy="96"/>
                </a:xfrm>
              </p:grpSpPr>
              <p:grpSp>
                <p:nvGrpSpPr>
                  <p:cNvPr id="40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392" y="1248"/>
                    <a:ext cx="336" cy="96"/>
                    <a:chOff x="288" y="3600"/>
                    <a:chExt cx="336" cy="96"/>
                  </a:xfrm>
                </p:grpSpPr>
                <p:sp>
                  <p:nvSpPr>
                    <p:cNvPr id="26707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08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09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10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11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12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13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14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1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344" y="1248"/>
                    <a:ext cx="336" cy="96"/>
                    <a:chOff x="288" y="3600"/>
                    <a:chExt cx="336" cy="96"/>
                  </a:xfrm>
                </p:grpSpPr>
                <p:sp>
                  <p:nvSpPr>
                    <p:cNvPr id="26699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00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01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02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03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04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05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706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42" name="Group 181"/>
              <p:cNvGrpSpPr>
                <a:grpSpLocks/>
              </p:cNvGrpSpPr>
              <p:nvPr/>
            </p:nvGrpSpPr>
            <p:grpSpPr bwMode="auto">
              <a:xfrm>
                <a:off x="1761" y="3360"/>
                <a:ext cx="260" cy="96"/>
                <a:chOff x="924" y="1968"/>
                <a:chExt cx="515" cy="96"/>
              </a:xfrm>
            </p:grpSpPr>
            <p:grpSp>
              <p:nvGrpSpPr>
                <p:cNvPr id="43" name="Group 182"/>
                <p:cNvGrpSpPr>
                  <a:grpSpLocks/>
                </p:cNvGrpSpPr>
                <p:nvPr/>
              </p:nvGrpSpPr>
              <p:grpSpPr bwMode="auto">
                <a:xfrm>
                  <a:off x="1260" y="1968"/>
                  <a:ext cx="179" cy="96"/>
                  <a:chOff x="1344" y="1248"/>
                  <a:chExt cx="384" cy="96"/>
                </a:xfrm>
              </p:grpSpPr>
              <p:grpSp>
                <p:nvGrpSpPr>
                  <p:cNvPr id="44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392" y="1248"/>
                    <a:ext cx="336" cy="96"/>
                    <a:chOff x="288" y="3600"/>
                    <a:chExt cx="336" cy="96"/>
                  </a:xfrm>
                </p:grpSpPr>
                <p:sp>
                  <p:nvSpPr>
                    <p:cNvPr id="26687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88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89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90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91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92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93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94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5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344" y="1248"/>
                    <a:ext cx="336" cy="96"/>
                    <a:chOff x="288" y="3600"/>
                    <a:chExt cx="336" cy="96"/>
                  </a:xfrm>
                </p:grpSpPr>
                <p:sp>
                  <p:nvSpPr>
                    <p:cNvPr id="26679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80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81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82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83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84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85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86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46" name="Group 201"/>
                <p:cNvGrpSpPr>
                  <a:grpSpLocks/>
                </p:cNvGrpSpPr>
                <p:nvPr/>
              </p:nvGrpSpPr>
              <p:grpSpPr bwMode="auto">
                <a:xfrm>
                  <a:off x="924" y="1968"/>
                  <a:ext cx="179" cy="96"/>
                  <a:chOff x="1344" y="1248"/>
                  <a:chExt cx="384" cy="96"/>
                </a:xfrm>
              </p:grpSpPr>
              <p:grpSp>
                <p:nvGrpSpPr>
                  <p:cNvPr id="47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392" y="1248"/>
                    <a:ext cx="336" cy="96"/>
                    <a:chOff x="288" y="3600"/>
                    <a:chExt cx="336" cy="96"/>
                  </a:xfrm>
                </p:grpSpPr>
                <p:sp>
                  <p:nvSpPr>
                    <p:cNvPr id="26669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70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71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72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73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74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75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76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8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344" y="1248"/>
                    <a:ext cx="336" cy="96"/>
                    <a:chOff x="288" y="3600"/>
                    <a:chExt cx="336" cy="96"/>
                  </a:xfrm>
                </p:grpSpPr>
                <p:sp>
                  <p:nvSpPr>
                    <p:cNvPr id="26661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62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63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64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65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66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67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668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81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6999"/>
              </a:avLst>
            </a:prstGeom>
            <a:solidFill>
              <a:srgbClr val="00187E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7499965" rotWithShape="0">
                <a:srgbClr val="00187E">
                  <a:alpha val="42999"/>
                </a:srgbClr>
              </a:outerShdw>
            </a:effectLst>
          </p:spPr>
          <p:txBody>
            <a:bodyPr wrap="none" anchor="ctr"/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 sz="250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26653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5" cy="24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700">
                  <a:solidFill>
                    <a:srgbClr val="00187E"/>
                  </a:solidFill>
                  <a:latin typeface="Calibri" pitchFamily="34" charset="0"/>
                </a:rPr>
                <a:t>Drive beam time structure - initial</a:t>
              </a:r>
              <a:endParaRPr lang="en-US" sz="1700">
                <a:solidFill>
                  <a:srgbClr val="00187E"/>
                </a:solidFill>
                <a:latin typeface="Calibri" pitchFamily="34" charset="0"/>
                <a:sym typeface="Symbol" pitchFamily="18" charset="2"/>
              </a:endParaRPr>
            </a:p>
          </p:txBody>
        </p:sp>
        <p:sp>
          <p:nvSpPr>
            <p:cNvPr id="26654" name="Rectangle 222"/>
            <p:cNvSpPr>
              <a:spLocks noChangeArrowheads="1"/>
            </p:cNvSpPr>
            <p:nvPr/>
          </p:nvSpPr>
          <p:spPr bwMode="auto">
            <a:xfrm>
              <a:off x="3264" y="3320"/>
              <a:ext cx="2496" cy="2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700">
                  <a:solidFill>
                    <a:srgbClr val="00187E"/>
                  </a:solidFill>
                  <a:latin typeface="Calibri" pitchFamily="34" charset="0"/>
                </a:rPr>
                <a:t>Drive beam time structure - final</a:t>
              </a:r>
              <a:endParaRPr lang="en-US" sz="1700">
                <a:solidFill>
                  <a:srgbClr val="00187E"/>
                </a:solidFill>
                <a:latin typeface="Calibri" pitchFamily="34" charset="0"/>
                <a:sym typeface="Symbol" pitchFamily="18" charset="2"/>
              </a:endParaRPr>
            </a:p>
          </p:txBody>
        </p:sp>
      </p:grpSp>
      <p:sp>
        <p:nvSpPr>
          <p:cNvPr id="280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38893CD7-B439-427D-AB70-0722EF8C8A9B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42</a:t>
            </a:fld>
            <a:endParaRPr lang="en-US" sz="100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281" name="Title 7"/>
          <p:cNvSpPr txBox="1">
            <a:spLocks/>
          </p:cNvSpPr>
          <p:nvPr/>
        </p:nvSpPr>
        <p:spPr>
          <a:xfrm>
            <a:off x="846138" y="0"/>
            <a:ext cx="62992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The CLIC RF Power Source Concept</a:t>
            </a:r>
            <a:endParaRPr lang="en-US" sz="1600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7"/>
          <p:cNvSpPr txBox="1">
            <a:spLocks/>
          </p:cNvSpPr>
          <p:nvPr/>
        </p:nvSpPr>
        <p:spPr>
          <a:xfrm>
            <a:off x="838201" y="0"/>
            <a:ext cx="626853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CLIC Test Facility (CTF3)</a:t>
            </a:r>
          </a:p>
        </p:txBody>
      </p:sp>
      <p:grpSp>
        <p:nvGrpSpPr>
          <p:cNvPr id="2" name="Group 37"/>
          <p:cNvGrpSpPr/>
          <p:nvPr/>
        </p:nvGrpSpPr>
        <p:grpSpPr>
          <a:xfrm>
            <a:off x="3124200" y="1143000"/>
            <a:ext cx="5713413" cy="4119563"/>
            <a:chOff x="3276600" y="685800"/>
            <a:chExt cx="5713413" cy="4119563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276600" y="685800"/>
              <a:ext cx="5713413" cy="4119563"/>
              <a:chOff x="1182688" y="1200150"/>
              <a:chExt cx="6832600" cy="5157788"/>
            </a:xfrm>
          </p:grpSpPr>
          <p:pic>
            <p:nvPicPr>
              <p:cNvPr id="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182688" y="1200150"/>
                <a:ext cx="6832600" cy="5157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" name="Line 3"/>
              <p:cNvSpPr>
                <a:spLocks noChangeShapeType="1"/>
              </p:cNvSpPr>
              <p:nvPr/>
            </p:nvSpPr>
            <p:spPr bwMode="auto">
              <a:xfrm flipV="1">
                <a:off x="1825625" y="2773363"/>
                <a:ext cx="3759200" cy="307498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  <a:ea typeface="+mn-ea"/>
                </a:endParaRPr>
              </a:p>
            </p:txBody>
          </p:sp>
          <p:sp>
            <p:nvSpPr>
              <p:cNvPr id="6" name="Oval 4"/>
              <p:cNvSpPr>
                <a:spLocks noChangeArrowheads="1"/>
              </p:cNvSpPr>
              <p:nvPr/>
            </p:nvSpPr>
            <p:spPr bwMode="auto">
              <a:xfrm rot="-2247610">
                <a:off x="4687888" y="2595563"/>
                <a:ext cx="758825" cy="527050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100">
                  <a:latin typeface="+mn-lt"/>
                  <a:ea typeface="+mn-ea"/>
                </a:endParaRPr>
              </a:p>
            </p:txBody>
          </p:sp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5456238" y="1530350"/>
                <a:ext cx="1649412" cy="1355725"/>
              </a:xfrm>
              <a:custGeom>
                <a:avLst/>
                <a:gdLst>
                  <a:gd name="T0" fmla="*/ 0 w 1039"/>
                  <a:gd name="T1" fmla="*/ 2147483647 h 854"/>
                  <a:gd name="T2" fmla="*/ 2147483647 w 1039"/>
                  <a:gd name="T3" fmla="*/ 2147483647 h 854"/>
                  <a:gd name="T4" fmla="*/ 2147483647 w 1039"/>
                  <a:gd name="T5" fmla="*/ 2147483647 h 854"/>
                  <a:gd name="T6" fmla="*/ 2147483647 w 1039"/>
                  <a:gd name="T7" fmla="*/ 2147483647 h 854"/>
                  <a:gd name="T8" fmla="*/ 2147483647 w 1039"/>
                  <a:gd name="T9" fmla="*/ 2147483647 h 854"/>
                  <a:gd name="T10" fmla="*/ 2147483647 w 1039"/>
                  <a:gd name="T11" fmla="*/ 2147483647 h 854"/>
                  <a:gd name="T12" fmla="*/ 2147483647 w 1039"/>
                  <a:gd name="T13" fmla="*/ 2147483647 h 854"/>
                  <a:gd name="T14" fmla="*/ 2147483647 w 1039"/>
                  <a:gd name="T15" fmla="*/ 2147483647 h 854"/>
                  <a:gd name="T16" fmla="*/ 2147483647 w 1039"/>
                  <a:gd name="T17" fmla="*/ 2147483647 h 854"/>
                  <a:gd name="T18" fmla="*/ 2147483647 w 1039"/>
                  <a:gd name="T19" fmla="*/ 2147483647 h 854"/>
                  <a:gd name="T20" fmla="*/ 2147483647 w 1039"/>
                  <a:gd name="T21" fmla="*/ 2147483647 h 854"/>
                  <a:gd name="T22" fmla="*/ 2147483647 w 1039"/>
                  <a:gd name="T23" fmla="*/ 2147483647 h 854"/>
                  <a:gd name="T24" fmla="*/ 2147483647 w 1039"/>
                  <a:gd name="T25" fmla="*/ 2147483647 h 854"/>
                  <a:gd name="T26" fmla="*/ 2147483647 w 1039"/>
                  <a:gd name="T27" fmla="*/ 2147483647 h 854"/>
                  <a:gd name="T28" fmla="*/ 2147483647 w 1039"/>
                  <a:gd name="T29" fmla="*/ 2147483647 h 854"/>
                  <a:gd name="T30" fmla="*/ 2147483647 w 1039"/>
                  <a:gd name="T31" fmla="*/ 2147483647 h 854"/>
                  <a:gd name="T32" fmla="*/ 2147483647 w 1039"/>
                  <a:gd name="T33" fmla="*/ 2147483647 h 854"/>
                  <a:gd name="T34" fmla="*/ 2147483647 w 1039"/>
                  <a:gd name="T35" fmla="*/ 2147483647 h 85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039"/>
                  <a:gd name="T55" fmla="*/ 0 h 854"/>
                  <a:gd name="T56" fmla="*/ 1039 w 1039"/>
                  <a:gd name="T57" fmla="*/ 854 h 85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039" h="854">
                    <a:moveTo>
                      <a:pt x="0" y="854"/>
                    </a:moveTo>
                    <a:cubicBezTo>
                      <a:pt x="12" y="833"/>
                      <a:pt x="69" y="795"/>
                      <a:pt x="72" y="728"/>
                    </a:cubicBezTo>
                    <a:cubicBezTo>
                      <a:pt x="75" y="661"/>
                      <a:pt x="11" y="516"/>
                      <a:pt x="18" y="449"/>
                    </a:cubicBezTo>
                    <a:cubicBezTo>
                      <a:pt x="25" y="382"/>
                      <a:pt x="74" y="359"/>
                      <a:pt x="114" y="323"/>
                    </a:cubicBezTo>
                    <a:cubicBezTo>
                      <a:pt x="154" y="287"/>
                      <a:pt x="200" y="278"/>
                      <a:pt x="260" y="235"/>
                    </a:cubicBezTo>
                    <a:cubicBezTo>
                      <a:pt x="320" y="192"/>
                      <a:pt x="408" y="103"/>
                      <a:pt x="474" y="65"/>
                    </a:cubicBezTo>
                    <a:cubicBezTo>
                      <a:pt x="540" y="27"/>
                      <a:pt x="593" y="0"/>
                      <a:pt x="657" y="8"/>
                    </a:cubicBezTo>
                    <a:cubicBezTo>
                      <a:pt x="721" y="16"/>
                      <a:pt x="801" y="75"/>
                      <a:pt x="861" y="116"/>
                    </a:cubicBezTo>
                    <a:cubicBezTo>
                      <a:pt x="921" y="157"/>
                      <a:pt x="995" y="194"/>
                      <a:pt x="1017" y="254"/>
                    </a:cubicBezTo>
                    <a:cubicBezTo>
                      <a:pt x="1039" y="314"/>
                      <a:pt x="1037" y="400"/>
                      <a:pt x="993" y="473"/>
                    </a:cubicBezTo>
                    <a:cubicBezTo>
                      <a:pt x="949" y="546"/>
                      <a:pt x="824" y="638"/>
                      <a:pt x="753" y="695"/>
                    </a:cubicBezTo>
                    <a:cubicBezTo>
                      <a:pt x="682" y="752"/>
                      <a:pt x="632" y="797"/>
                      <a:pt x="567" y="818"/>
                    </a:cubicBezTo>
                    <a:cubicBezTo>
                      <a:pt x="502" y="839"/>
                      <a:pt x="421" y="837"/>
                      <a:pt x="360" y="821"/>
                    </a:cubicBezTo>
                    <a:cubicBezTo>
                      <a:pt x="299" y="805"/>
                      <a:pt x="243" y="756"/>
                      <a:pt x="201" y="722"/>
                    </a:cubicBezTo>
                    <a:cubicBezTo>
                      <a:pt x="159" y="688"/>
                      <a:pt x="128" y="655"/>
                      <a:pt x="108" y="614"/>
                    </a:cubicBezTo>
                    <a:cubicBezTo>
                      <a:pt x="88" y="573"/>
                      <a:pt x="77" y="518"/>
                      <a:pt x="78" y="476"/>
                    </a:cubicBezTo>
                    <a:cubicBezTo>
                      <a:pt x="79" y="434"/>
                      <a:pt x="90" y="394"/>
                      <a:pt x="114" y="359"/>
                    </a:cubicBezTo>
                    <a:cubicBezTo>
                      <a:pt x="138" y="324"/>
                      <a:pt x="202" y="283"/>
                      <a:pt x="225" y="263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100">
                  <a:latin typeface="+mn-lt"/>
                  <a:ea typeface="+mn-ea"/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5565775" y="2733675"/>
                <a:ext cx="142875" cy="50800"/>
              </a:xfrm>
              <a:custGeom>
                <a:avLst/>
                <a:gdLst>
                  <a:gd name="T0" fmla="*/ 0 w 90"/>
                  <a:gd name="T1" fmla="*/ 2147483647 h 32"/>
                  <a:gd name="T2" fmla="*/ 2147483647 w 90"/>
                  <a:gd name="T3" fmla="*/ 2147483647 h 32"/>
                  <a:gd name="T4" fmla="*/ 2147483647 w 90"/>
                  <a:gd name="T5" fmla="*/ 0 h 32"/>
                  <a:gd name="T6" fmla="*/ 0 60000 65536"/>
                  <a:gd name="T7" fmla="*/ 0 60000 65536"/>
                  <a:gd name="T8" fmla="*/ 0 60000 65536"/>
                  <a:gd name="T9" fmla="*/ 0 w 90"/>
                  <a:gd name="T10" fmla="*/ 0 h 32"/>
                  <a:gd name="T11" fmla="*/ 90 w 90"/>
                  <a:gd name="T12" fmla="*/ 32 h 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0" h="32">
                    <a:moveTo>
                      <a:pt x="0" y="32"/>
                    </a:moveTo>
                    <a:lnTo>
                      <a:pt x="42" y="12"/>
                    </a:lnTo>
                    <a:lnTo>
                      <a:pt x="90" y="0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100">
                  <a:latin typeface="+mn-lt"/>
                  <a:ea typeface="+mn-ea"/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3646488" y="2576513"/>
                <a:ext cx="3076575" cy="2257425"/>
              </a:xfrm>
              <a:custGeom>
                <a:avLst/>
                <a:gdLst>
                  <a:gd name="T0" fmla="*/ 2147483647 w 1938"/>
                  <a:gd name="T1" fmla="*/ 0 h 1422"/>
                  <a:gd name="T2" fmla="*/ 2147483647 w 1938"/>
                  <a:gd name="T3" fmla="*/ 2147483647 h 1422"/>
                  <a:gd name="T4" fmla="*/ 2147483647 w 1938"/>
                  <a:gd name="T5" fmla="*/ 2147483647 h 1422"/>
                  <a:gd name="T6" fmla="*/ 2147483647 w 1938"/>
                  <a:gd name="T7" fmla="*/ 2147483647 h 1422"/>
                  <a:gd name="T8" fmla="*/ 2147483647 w 1938"/>
                  <a:gd name="T9" fmla="*/ 2147483647 h 1422"/>
                  <a:gd name="T10" fmla="*/ 0 w 1938"/>
                  <a:gd name="T11" fmla="*/ 2147483647 h 14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38"/>
                  <a:gd name="T19" fmla="*/ 0 h 1422"/>
                  <a:gd name="T20" fmla="*/ 1938 w 1938"/>
                  <a:gd name="T21" fmla="*/ 1422 h 14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38" h="1422">
                    <a:moveTo>
                      <a:pt x="1938" y="0"/>
                    </a:moveTo>
                    <a:cubicBezTo>
                      <a:pt x="1910" y="25"/>
                      <a:pt x="1829" y="98"/>
                      <a:pt x="1767" y="150"/>
                    </a:cubicBezTo>
                    <a:cubicBezTo>
                      <a:pt x="1705" y="202"/>
                      <a:pt x="1650" y="243"/>
                      <a:pt x="1563" y="312"/>
                    </a:cubicBezTo>
                    <a:cubicBezTo>
                      <a:pt x="1476" y="381"/>
                      <a:pt x="1346" y="508"/>
                      <a:pt x="1242" y="564"/>
                    </a:cubicBezTo>
                    <a:cubicBezTo>
                      <a:pt x="1138" y="620"/>
                      <a:pt x="1143" y="508"/>
                      <a:pt x="936" y="651"/>
                    </a:cubicBezTo>
                    <a:cubicBezTo>
                      <a:pt x="729" y="794"/>
                      <a:pt x="195" y="1261"/>
                      <a:pt x="0" y="1422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100">
                  <a:latin typeface="+mn-lt"/>
                  <a:ea typeface="+mn-ea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1777805" y="3771580"/>
                <a:ext cx="1354069" cy="539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bg1"/>
                    </a:solidFill>
                    <a:latin typeface="+mn-lt"/>
                    <a:ea typeface="+mn-ea"/>
                  </a:rPr>
                  <a:t>DRIVE BEAM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bg1"/>
                    </a:solidFill>
                    <a:latin typeface="+mn-lt"/>
                    <a:ea typeface="+mn-ea"/>
                  </a:rPr>
                  <a:t>LINAC</a:t>
                </a:r>
                <a:endParaRPr sz="1400" noProof="1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4060825" y="3857625"/>
                <a:ext cx="746125" cy="731838"/>
              </a:xfrm>
              <a:custGeom>
                <a:avLst/>
                <a:gdLst>
                  <a:gd name="T0" fmla="*/ 2147483647 w 470"/>
                  <a:gd name="T1" fmla="*/ 0 h 461"/>
                  <a:gd name="T2" fmla="*/ 2147483647 w 470"/>
                  <a:gd name="T3" fmla="*/ 2147483647 h 461"/>
                  <a:gd name="T4" fmla="*/ 2147483647 w 470"/>
                  <a:gd name="T5" fmla="*/ 2147483647 h 461"/>
                  <a:gd name="T6" fmla="*/ 2147483647 w 470"/>
                  <a:gd name="T7" fmla="*/ 2147483647 h 461"/>
                  <a:gd name="T8" fmla="*/ 0 w 470"/>
                  <a:gd name="T9" fmla="*/ 2147483647 h 4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0"/>
                  <a:gd name="T16" fmla="*/ 0 h 461"/>
                  <a:gd name="T17" fmla="*/ 470 w 470"/>
                  <a:gd name="T18" fmla="*/ 461 h 4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0" h="461">
                    <a:moveTo>
                      <a:pt x="470" y="0"/>
                    </a:moveTo>
                    <a:cubicBezTo>
                      <a:pt x="462" y="8"/>
                      <a:pt x="433" y="27"/>
                      <a:pt x="420" y="50"/>
                    </a:cubicBezTo>
                    <a:cubicBezTo>
                      <a:pt x="407" y="73"/>
                      <a:pt x="421" y="103"/>
                      <a:pt x="389" y="141"/>
                    </a:cubicBezTo>
                    <a:cubicBezTo>
                      <a:pt x="357" y="179"/>
                      <a:pt x="294" y="225"/>
                      <a:pt x="229" y="278"/>
                    </a:cubicBezTo>
                    <a:cubicBezTo>
                      <a:pt x="164" y="331"/>
                      <a:pt x="48" y="423"/>
                      <a:pt x="0" y="461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100">
                  <a:latin typeface="+mn-lt"/>
                  <a:ea typeface="+mn-ea"/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148138" y="3897313"/>
                <a:ext cx="890587" cy="733425"/>
              </a:xfrm>
              <a:custGeom>
                <a:avLst/>
                <a:gdLst>
                  <a:gd name="T0" fmla="*/ 2147483647 w 561"/>
                  <a:gd name="T1" fmla="*/ 0 h 462"/>
                  <a:gd name="T2" fmla="*/ 0 w 561"/>
                  <a:gd name="T3" fmla="*/ 2147483647 h 462"/>
                  <a:gd name="T4" fmla="*/ 0 60000 65536"/>
                  <a:gd name="T5" fmla="*/ 0 60000 65536"/>
                  <a:gd name="T6" fmla="*/ 0 w 561"/>
                  <a:gd name="T7" fmla="*/ 0 h 462"/>
                  <a:gd name="T8" fmla="*/ 561 w 561"/>
                  <a:gd name="T9" fmla="*/ 462 h 46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61" h="462">
                    <a:moveTo>
                      <a:pt x="561" y="0"/>
                    </a:moveTo>
                    <a:lnTo>
                      <a:pt x="0" y="462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100">
                  <a:latin typeface="+mn-lt"/>
                  <a:ea typeface="+mn-ea"/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2825750" y="4733925"/>
                <a:ext cx="225425" cy="304800"/>
              </a:xfrm>
              <a:custGeom>
                <a:avLst/>
                <a:gdLst>
                  <a:gd name="T0" fmla="*/ 0 w 142"/>
                  <a:gd name="T1" fmla="*/ 2147483647 h 192"/>
                  <a:gd name="T2" fmla="*/ 2147483647 w 142"/>
                  <a:gd name="T3" fmla="*/ 2147483647 h 192"/>
                  <a:gd name="T4" fmla="*/ 2147483647 w 142"/>
                  <a:gd name="T5" fmla="*/ 2147483647 h 192"/>
                  <a:gd name="T6" fmla="*/ 2147483647 w 142"/>
                  <a:gd name="T7" fmla="*/ 2147483647 h 192"/>
                  <a:gd name="T8" fmla="*/ 2147483647 w 142"/>
                  <a:gd name="T9" fmla="*/ 0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2"/>
                  <a:gd name="T16" fmla="*/ 0 h 192"/>
                  <a:gd name="T17" fmla="*/ 142 w 142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2" h="192">
                    <a:moveTo>
                      <a:pt x="0" y="192"/>
                    </a:moveTo>
                    <a:cubicBezTo>
                      <a:pt x="12" y="180"/>
                      <a:pt x="56" y="143"/>
                      <a:pt x="72" y="119"/>
                    </a:cubicBezTo>
                    <a:cubicBezTo>
                      <a:pt x="88" y="95"/>
                      <a:pt x="89" y="63"/>
                      <a:pt x="96" y="48"/>
                    </a:cubicBezTo>
                    <a:cubicBezTo>
                      <a:pt x="103" y="33"/>
                      <a:pt x="104" y="35"/>
                      <a:pt x="112" y="27"/>
                    </a:cubicBezTo>
                    <a:cubicBezTo>
                      <a:pt x="120" y="19"/>
                      <a:pt x="137" y="4"/>
                      <a:pt x="142" y="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100">
                  <a:latin typeface="+mn-lt"/>
                  <a:ea typeface="+mn-ea"/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4310063" y="3538538"/>
                <a:ext cx="206375" cy="284162"/>
              </a:xfrm>
              <a:custGeom>
                <a:avLst/>
                <a:gdLst>
                  <a:gd name="T0" fmla="*/ 0 w 130"/>
                  <a:gd name="T1" fmla="*/ 2147483647 h 179"/>
                  <a:gd name="T2" fmla="*/ 2147483647 w 130"/>
                  <a:gd name="T3" fmla="*/ 2147483647 h 179"/>
                  <a:gd name="T4" fmla="*/ 2147483647 w 130"/>
                  <a:gd name="T5" fmla="*/ 2147483647 h 179"/>
                  <a:gd name="T6" fmla="*/ 2147483647 w 130"/>
                  <a:gd name="T7" fmla="*/ 2147483647 h 179"/>
                  <a:gd name="T8" fmla="*/ 2147483647 w 130"/>
                  <a:gd name="T9" fmla="*/ 0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"/>
                  <a:gd name="T16" fmla="*/ 0 h 179"/>
                  <a:gd name="T17" fmla="*/ 130 w 130"/>
                  <a:gd name="T18" fmla="*/ 179 h 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" h="179">
                    <a:moveTo>
                      <a:pt x="0" y="179"/>
                    </a:moveTo>
                    <a:cubicBezTo>
                      <a:pt x="12" y="167"/>
                      <a:pt x="56" y="129"/>
                      <a:pt x="72" y="106"/>
                    </a:cubicBezTo>
                    <a:cubicBezTo>
                      <a:pt x="88" y="83"/>
                      <a:pt x="88" y="54"/>
                      <a:pt x="94" y="39"/>
                    </a:cubicBezTo>
                    <a:cubicBezTo>
                      <a:pt x="100" y="24"/>
                      <a:pt x="104" y="24"/>
                      <a:pt x="110" y="17"/>
                    </a:cubicBezTo>
                    <a:cubicBezTo>
                      <a:pt x="116" y="10"/>
                      <a:pt x="126" y="4"/>
                      <a:pt x="130" y="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100">
                  <a:latin typeface="+mn-lt"/>
                  <a:ea typeface="+mn-ea"/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4478338" y="3390900"/>
                <a:ext cx="352425" cy="180975"/>
              </a:xfrm>
              <a:custGeom>
                <a:avLst/>
                <a:gdLst>
                  <a:gd name="T0" fmla="*/ 2147483647 w 222"/>
                  <a:gd name="T1" fmla="*/ 0 h 114"/>
                  <a:gd name="T2" fmla="*/ 2147483647 w 222"/>
                  <a:gd name="T3" fmla="*/ 2147483647 h 114"/>
                  <a:gd name="T4" fmla="*/ 2147483647 w 222"/>
                  <a:gd name="T5" fmla="*/ 2147483647 h 114"/>
                  <a:gd name="T6" fmla="*/ 2147483647 w 222"/>
                  <a:gd name="T7" fmla="*/ 2147483647 h 114"/>
                  <a:gd name="T8" fmla="*/ 0 w 222"/>
                  <a:gd name="T9" fmla="*/ 2147483647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114"/>
                  <a:gd name="T17" fmla="*/ 222 w 222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114">
                    <a:moveTo>
                      <a:pt x="222" y="0"/>
                    </a:moveTo>
                    <a:cubicBezTo>
                      <a:pt x="207" y="10"/>
                      <a:pt x="163" y="50"/>
                      <a:pt x="136" y="62"/>
                    </a:cubicBezTo>
                    <a:cubicBezTo>
                      <a:pt x="109" y="74"/>
                      <a:pt x="75" y="68"/>
                      <a:pt x="58" y="72"/>
                    </a:cubicBezTo>
                    <a:cubicBezTo>
                      <a:pt x="41" y="76"/>
                      <a:pt x="41" y="82"/>
                      <a:pt x="31" y="89"/>
                    </a:cubicBezTo>
                    <a:cubicBezTo>
                      <a:pt x="21" y="96"/>
                      <a:pt x="6" y="109"/>
                      <a:pt x="0" y="114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100">
                  <a:latin typeface="+mn-lt"/>
                  <a:ea typeface="+mn-ea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717201" y="4685175"/>
                <a:ext cx="2026282" cy="539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CH" sz="1600" dirty="0">
                    <a:solidFill>
                      <a:schemeClr val="bg1"/>
                    </a:solidFill>
                    <a:latin typeface="+mn-lt"/>
                    <a:ea typeface="+mn-ea"/>
                  </a:rPr>
                  <a:t>CLEX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CH" sz="1200" dirty="0">
                    <a:solidFill>
                      <a:schemeClr val="bg1"/>
                    </a:solidFill>
                    <a:latin typeface="+mn-lt"/>
                    <a:ea typeface="+mn-ea"/>
                  </a:rPr>
                  <a:t>CLIC EXperimental Area</a:t>
                </a:r>
                <a:endParaRPr sz="1200" noProof="1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" name="Line 15"/>
              <p:cNvSpPr>
                <a:spLocks noChangeShapeType="1"/>
              </p:cNvSpPr>
              <p:nvPr/>
            </p:nvSpPr>
            <p:spPr bwMode="auto">
              <a:xfrm>
                <a:off x="2895600" y="4821238"/>
                <a:ext cx="344488" cy="28892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  <a:ea typeface="+mn-ea"/>
                </a:endParaRPr>
              </a:p>
            </p:txBody>
          </p:sp>
          <p:sp>
            <p:nvSpPr>
              <p:cNvPr id="18" name="Line 16"/>
              <p:cNvSpPr>
                <a:spLocks noChangeShapeType="1"/>
              </p:cNvSpPr>
              <p:nvPr/>
            </p:nvSpPr>
            <p:spPr bwMode="auto">
              <a:xfrm flipV="1">
                <a:off x="3011488" y="4713288"/>
                <a:ext cx="0" cy="6191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  <a:ea typeface="+mn-ea"/>
                </a:endParaRPr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 flipH="1">
                <a:off x="2892425" y="4714875"/>
                <a:ext cx="119063" cy="10636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  <a:ea typeface="+mn-ea"/>
                </a:endParaRPr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 flipH="1">
                <a:off x="3236913" y="5118100"/>
                <a:ext cx="3175" cy="12223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  <a:ea typeface="+mn-ea"/>
                </a:endParaRPr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 flipH="1">
                <a:off x="3140075" y="5227638"/>
                <a:ext cx="109538" cy="8731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  <a:ea typeface="+mn-ea"/>
                </a:endParaRPr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028280" y="2040558"/>
                <a:ext cx="828149" cy="61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>
                    <a:solidFill>
                      <a:schemeClr val="bg1"/>
                    </a:solidFill>
                    <a:latin typeface="+mn-lt"/>
                    <a:ea typeface="+mn-ea"/>
                  </a:rPr>
                  <a:t>DELAY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>
                    <a:solidFill>
                      <a:schemeClr val="bg1"/>
                    </a:solidFill>
                    <a:latin typeface="+mn-lt"/>
                    <a:ea typeface="+mn-ea"/>
                  </a:rPr>
                  <a:t>LOOP</a:t>
                </a:r>
                <a:endParaRPr sz="1600" noProof="1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6600252" y="2809901"/>
                <a:ext cx="1180879" cy="539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bg1"/>
                    </a:solidFill>
                    <a:latin typeface="+mn-lt"/>
                    <a:ea typeface="+mn-ea"/>
                  </a:rPr>
                  <a:t>COMBINER</a:t>
                </a:r>
                <a:br>
                  <a:rPr lang="en-US" sz="1400" dirty="0">
                    <a:solidFill>
                      <a:schemeClr val="bg1"/>
                    </a:solidFill>
                    <a:latin typeface="+mn-lt"/>
                    <a:ea typeface="+mn-ea"/>
                  </a:rPr>
                </a:br>
                <a:r>
                  <a:rPr lang="en-US" sz="1400" dirty="0">
                    <a:solidFill>
                      <a:schemeClr val="bg1"/>
                    </a:solidFill>
                    <a:latin typeface="+mn-lt"/>
                    <a:ea typeface="+mn-ea"/>
                  </a:rPr>
                  <a:t>RING</a:t>
                </a:r>
                <a:endParaRPr sz="1400" noProof="1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3551982" y="1200150"/>
                <a:ext cx="1731406" cy="385344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bg1">
                        <a:lumMod val="75000"/>
                      </a:schemeClr>
                    </a:solidFill>
                    <a:latin typeface="+mn-lt"/>
                    <a:ea typeface="+mn-ea"/>
                  </a:rPr>
                  <a:t>CTF3 – Layout</a:t>
                </a:r>
              </a:p>
            </p:txBody>
          </p:sp>
          <p:sp>
            <p:nvSpPr>
              <p:cNvPr id="25" name="Line 25"/>
              <p:cNvSpPr>
                <a:spLocks noChangeAspect="1" noChangeShapeType="1"/>
              </p:cNvSpPr>
              <p:nvPr/>
            </p:nvSpPr>
            <p:spPr bwMode="auto">
              <a:xfrm flipV="1">
                <a:off x="1497013" y="4900613"/>
                <a:ext cx="384175" cy="31750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 type="diamond" w="med" len="med"/>
                <a:tailEnd type="diamond" w="med" len="med"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  <a:ea typeface="+mn-ea"/>
                </a:endParaRPr>
              </a:p>
            </p:txBody>
          </p:sp>
          <p:sp>
            <p:nvSpPr>
              <p:cNvPr id="26" name="Rectangle 28"/>
              <p:cNvSpPr>
                <a:spLocks noChangeArrowheads="1"/>
              </p:cNvSpPr>
              <p:nvPr/>
            </p:nvSpPr>
            <p:spPr bwMode="auto">
              <a:xfrm>
                <a:off x="1384300" y="4841875"/>
                <a:ext cx="375046" cy="211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00">
                    <a:solidFill>
                      <a:schemeClr val="bg1"/>
                    </a:solidFill>
                    <a:latin typeface="+mn-lt"/>
                    <a:ea typeface="+mn-ea"/>
                  </a:rPr>
                  <a:t>10 m</a:t>
                </a:r>
                <a:endParaRPr sz="1100" noProof="1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" name="Line 27"/>
              <p:cNvSpPr>
                <a:spLocks noChangeShapeType="1"/>
              </p:cNvSpPr>
              <p:nvPr/>
            </p:nvSpPr>
            <p:spPr bwMode="auto">
              <a:xfrm>
                <a:off x="3734234" y="3203637"/>
                <a:ext cx="890154" cy="209487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  <a:ea typeface="+mn-ea"/>
                </a:endParaRPr>
              </a:p>
            </p:txBody>
          </p:sp>
          <p:sp>
            <p:nvSpPr>
              <p:cNvPr id="28" name="Rectangle 30"/>
              <p:cNvSpPr>
                <a:spLocks noChangeArrowheads="1"/>
              </p:cNvSpPr>
              <p:nvPr/>
            </p:nvSpPr>
            <p:spPr bwMode="auto">
              <a:xfrm>
                <a:off x="2549588" y="2822021"/>
                <a:ext cx="1097114" cy="539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rgbClr val="FF9900"/>
                    </a:solidFill>
                    <a:latin typeface="+mn-lt"/>
                    <a:ea typeface="+mn-ea"/>
                  </a:rPr>
                  <a:t>4 A – 1.2 </a:t>
                </a:r>
                <a:r>
                  <a:rPr lang="en-US" sz="1400" dirty="0">
                    <a:solidFill>
                      <a:srgbClr val="FF9900"/>
                    </a:solidFill>
                    <a:latin typeface="Symbol" charset="2"/>
                    <a:ea typeface="+mn-ea"/>
                  </a:rPr>
                  <a:t>m</a:t>
                </a:r>
                <a:r>
                  <a:rPr lang="en-US" sz="1400" dirty="0">
                    <a:solidFill>
                      <a:srgbClr val="FF9900"/>
                    </a:solidFill>
                    <a:latin typeface="+mn-lt"/>
                    <a:ea typeface="+mn-ea"/>
                  </a:rPr>
                  <a:t>s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CH" sz="1400" dirty="0">
                    <a:solidFill>
                      <a:srgbClr val="FF9900"/>
                    </a:solidFill>
                    <a:latin typeface="+mn-lt"/>
                    <a:ea typeface="+mn-ea"/>
                  </a:rPr>
                  <a:t>150 Mev</a:t>
                </a:r>
                <a:endParaRPr sz="1400" noProof="1">
                  <a:solidFill>
                    <a:srgbClr val="FF99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9" name="Rectangle 31"/>
              <p:cNvSpPr>
                <a:spLocks noChangeArrowheads="1"/>
              </p:cNvSpPr>
              <p:nvPr/>
            </p:nvSpPr>
            <p:spPr bwMode="auto">
              <a:xfrm>
                <a:off x="6210300" y="3927476"/>
                <a:ext cx="1302175" cy="539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rgbClr val="FF9900"/>
                    </a:solidFill>
                    <a:latin typeface="+mn-lt"/>
                    <a:ea typeface="+mn-ea"/>
                  </a:rPr>
                  <a:t>28 A – 140 ns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CH" sz="1400" dirty="0">
                    <a:solidFill>
                      <a:srgbClr val="FF9900"/>
                    </a:solidFill>
                    <a:latin typeface="+mn-lt"/>
                    <a:ea typeface="+mn-ea"/>
                  </a:rPr>
                  <a:t>150 </a:t>
                </a:r>
                <a:r>
                  <a:rPr lang="de-CH" sz="1400" dirty="0" err="1">
                    <a:solidFill>
                      <a:srgbClr val="FF9900"/>
                    </a:solidFill>
                    <a:latin typeface="+mn-lt"/>
                    <a:ea typeface="+mn-ea"/>
                  </a:rPr>
                  <a:t>Mev</a:t>
                </a:r>
                <a:endParaRPr sz="1400" noProof="1">
                  <a:solidFill>
                    <a:srgbClr val="FF99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" name="Line 30"/>
              <p:cNvSpPr>
                <a:spLocks noChangeShapeType="1"/>
              </p:cNvSpPr>
              <p:nvPr/>
            </p:nvSpPr>
            <p:spPr bwMode="auto">
              <a:xfrm flipH="1" flipV="1">
                <a:off x="5565775" y="3822700"/>
                <a:ext cx="644525" cy="349250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  <a:ea typeface="+mn-ea"/>
                </a:endParaRPr>
              </a:p>
            </p:txBody>
          </p:sp>
        </p:grpSp>
        <p:sp>
          <p:nvSpPr>
            <p:cNvPr id="31" name="Rectangle 14"/>
            <p:cNvSpPr>
              <a:spLocks noChangeArrowheads="1"/>
            </p:cNvSpPr>
            <p:nvPr/>
          </p:nvSpPr>
          <p:spPr bwMode="auto">
            <a:xfrm>
              <a:off x="6232156" y="4006985"/>
              <a:ext cx="202299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CH" sz="1200" dirty="0">
                  <a:solidFill>
                    <a:schemeClr val="bg1"/>
                  </a:solidFill>
                  <a:latin typeface="+mn-lt"/>
                  <a:ea typeface="+mn-ea"/>
                </a:rPr>
                <a:t>Two-Beam Test Stand (TBTS)</a:t>
              </a:r>
              <a:endParaRPr sz="1200" noProof="1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>
              <a:off x="6232156" y="4237415"/>
              <a:ext cx="1492396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CH" sz="1200" dirty="0">
                  <a:solidFill>
                    <a:schemeClr val="bg1"/>
                  </a:solidFill>
                  <a:latin typeface="+mn-lt"/>
                  <a:ea typeface="+mn-ea"/>
                </a:rPr>
                <a:t>Test Beam Line (TBL)</a:t>
              </a:r>
              <a:endParaRPr sz="1200" noProof="1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7" name="Slide Number Placeholder 5"/>
          <p:cNvSpPr txBox="1">
            <a:spLocks/>
          </p:cNvSpPr>
          <p:nvPr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AD647091-75B4-463A-9B8E-3C5BA9ED5BDA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43</a:t>
            </a:fld>
            <a:endParaRPr lang="en-US" sz="1000">
              <a:solidFill>
                <a:srgbClr val="7F7F7F"/>
              </a:solidFill>
              <a:latin typeface="Georgia" pitchFamily="18" charset="0"/>
            </a:endParaRPr>
          </a:p>
        </p:txBody>
      </p:sp>
      <p:pic>
        <p:nvPicPr>
          <p:cNvPr id="39" name="Picture 38" descr="p1.tif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914400"/>
            <a:ext cx="37941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</p:pic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52400" y="5486400"/>
            <a:ext cx="8686800" cy="1016000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>
            <a:spAutoFit/>
          </a:bodyPr>
          <a:lstStyle/>
          <a:p>
            <a:r>
              <a:rPr lang="en-US">
                <a:solidFill>
                  <a:srgbClr val="17375E"/>
                </a:solidFill>
                <a:latin typeface="Georgia" pitchFamily="18" charset="0"/>
              </a:rPr>
              <a:t>Scaled model of CLIC RF power source  - </a:t>
            </a:r>
            <a:r>
              <a:rPr lang="en-US" sz="1600">
                <a:latin typeface="Georgia" pitchFamily="18" charset="0"/>
              </a:rPr>
              <a:t>built partly re-using existing infrastructure</a:t>
            </a:r>
          </a:p>
          <a:p>
            <a:pPr>
              <a:buFont typeface="Arial" pitchFamily="34" charset="0"/>
              <a:buChar char="•"/>
            </a:pPr>
            <a:endParaRPr lang="en-US" sz="1400"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400">
                <a:latin typeface="Georgia" pitchFamily="18" charset="0"/>
              </a:rPr>
              <a:t>Made it affordable</a:t>
            </a:r>
          </a:p>
          <a:p>
            <a:pPr>
              <a:buFont typeface="Arial" pitchFamily="34" charset="0"/>
              <a:buChar char="•"/>
            </a:pPr>
            <a:r>
              <a:rPr lang="en-US" sz="1400">
                <a:latin typeface="Georgia" pitchFamily="18" charset="0"/>
              </a:rPr>
              <a:t>Different parameters – in some cases issues more difficult than in CLIC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481013" y="1917700"/>
            <a:ext cx="8410575" cy="34766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180975" indent="-180975" algn="l">
              <a:lnSpc>
                <a:spcPct val="120000"/>
              </a:lnSpc>
              <a:spcBef>
                <a:spcPct val="50000"/>
              </a:spcBef>
              <a:tabLst>
                <a:tab pos="2286000" algn="l"/>
                <a:tab pos="4968875" algn="l"/>
              </a:tabLst>
            </a:pPr>
            <a:r>
              <a:rPr lang="de-CH" sz="1400"/>
              <a:t>	</a:t>
            </a:r>
            <a:endParaRPr lang="en-US" sz="1400"/>
          </a:p>
        </p:txBody>
      </p:sp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1397000" y="758825"/>
            <a:ext cx="6735763" cy="3365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What do we learn in CTF3, relevant for the CLIC RF power source ?</a:t>
            </a: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866775" y="1568450"/>
            <a:ext cx="7629525" cy="510908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400" dirty="0" smtClean="0"/>
              <a:t>System	quantity/issue	CTF3	CLIC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endParaRPr lang="en-US" sz="1200" dirty="0"/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/>
              <a:t>Injector/</a:t>
            </a:r>
            <a:r>
              <a:rPr lang="en-US" sz="1200" dirty="0" err="1"/>
              <a:t>linac</a:t>
            </a:r>
            <a:r>
              <a:rPr lang="en-US" sz="1200" dirty="0"/>
              <a:t> 	bunch charge 	</a:t>
            </a:r>
            <a:r>
              <a:rPr lang="en-US" sz="1200" dirty="0">
                <a:solidFill>
                  <a:srgbClr val="008000"/>
                </a:solidFill>
              </a:rPr>
              <a:t>2-3 </a:t>
            </a:r>
            <a:r>
              <a:rPr lang="en-US" sz="1200" dirty="0" err="1">
                <a:solidFill>
                  <a:srgbClr val="008000"/>
                </a:solidFill>
              </a:rPr>
              <a:t>nC</a:t>
            </a:r>
            <a:r>
              <a:rPr lang="en-US" sz="1200" dirty="0"/>
              <a:t>	</a:t>
            </a:r>
            <a:r>
              <a:rPr lang="en-US" sz="1200" dirty="0">
                <a:solidFill>
                  <a:srgbClr val="FF0000"/>
                </a:solidFill>
              </a:rPr>
              <a:t>7.7 </a:t>
            </a:r>
            <a:r>
              <a:rPr lang="en-US" sz="1200" dirty="0" err="1">
                <a:solidFill>
                  <a:srgbClr val="FF0000"/>
                </a:solidFill>
              </a:rPr>
              <a:t>nC</a:t>
            </a:r>
            <a:endParaRPr lang="en-US" sz="1200" dirty="0" smtClean="0">
              <a:solidFill>
                <a:srgbClr val="FF0000"/>
              </a:solidFill>
            </a:endParaRP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	current	3.5 - 4.5 A	</a:t>
            </a:r>
            <a:r>
              <a:rPr lang="en-US" sz="1200" dirty="0" smtClean="0">
                <a:solidFill>
                  <a:srgbClr val="008000"/>
                </a:solidFill>
              </a:rPr>
              <a:t>4.2 A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	pulse length	</a:t>
            </a:r>
            <a:r>
              <a:rPr lang="en-US" sz="1200" dirty="0" smtClean="0">
                <a:solidFill>
                  <a:srgbClr val="008000"/>
                </a:solidFill>
              </a:rPr>
              <a:t>1.4 </a:t>
            </a:r>
            <a:r>
              <a:rPr lang="en-US" sz="1200" dirty="0" smtClean="0">
                <a:solidFill>
                  <a:srgbClr val="008000"/>
                </a:solidFill>
                <a:latin typeface="Symbol" charset="2"/>
              </a:rPr>
              <a:t>m</a:t>
            </a:r>
            <a:r>
              <a:rPr lang="en-US" sz="1200" dirty="0" smtClean="0">
                <a:solidFill>
                  <a:srgbClr val="008000"/>
                </a:solidFill>
              </a:rPr>
              <a:t>s</a:t>
            </a:r>
            <a:r>
              <a:rPr lang="en-US" sz="1200" dirty="0" smtClean="0"/>
              <a:t>	</a:t>
            </a:r>
            <a:r>
              <a:rPr lang="en-US" sz="1200" dirty="0" smtClean="0">
                <a:solidFill>
                  <a:srgbClr val="FF0000"/>
                </a:solidFill>
              </a:rPr>
              <a:t>140 </a:t>
            </a:r>
            <a:r>
              <a:rPr lang="en-US" sz="1200" dirty="0" smtClean="0">
                <a:solidFill>
                  <a:srgbClr val="FF0000"/>
                </a:solidFill>
                <a:latin typeface="Symbol" charset="2"/>
              </a:rPr>
              <a:t>m</a:t>
            </a:r>
            <a:r>
              <a:rPr lang="en-US" sz="1200" dirty="0" smtClean="0">
                <a:solidFill>
                  <a:srgbClr val="FF0000"/>
                </a:solidFill>
              </a:rPr>
              <a:t>s</a:t>
            </a:r>
            <a:r>
              <a:rPr lang="en-US" sz="1200" dirty="0" smtClean="0"/>
              <a:t>		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	phase coding	same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	frequency	</a:t>
            </a:r>
            <a:r>
              <a:rPr lang="en-US" sz="1200" dirty="0" smtClean="0">
                <a:solidFill>
                  <a:srgbClr val="FF0000"/>
                </a:solidFill>
              </a:rPr>
              <a:t>3 GHz</a:t>
            </a:r>
            <a:r>
              <a:rPr lang="en-US" sz="1200" dirty="0" smtClean="0"/>
              <a:t>	</a:t>
            </a:r>
            <a:r>
              <a:rPr lang="en-US" sz="1200" dirty="0" smtClean="0">
                <a:solidFill>
                  <a:srgbClr val="008000"/>
                </a:solidFill>
              </a:rPr>
              <a:t>1 GHz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>
                <a:solidFill>
                  <a:srgbClr val="008000"/>
                </a:solidFill>
              </a:rPr>
              <a:t>	</a:t>
            </a:r>
            <a:r>
              <a:rPr lang="en-US" sz="1200" dirty="0" smtClean="0"/>
              <a:t>transverse stability	about the same - CTF3 ``too stable ´´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endParaRPr lang="en-US" sz="1200" dirty="0" smtClean="0"/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Delay loop/ring	final current	</a:t>
            </a:r>
            <a:r>
              <a:rPr lang="en-US" sz="1200" dirty="0" smtClean="0">
                <a:solidFill>
                  <a:srgbClr val="008000"/>
                </a:solidFill>
              </a:rPr>
              <a:t>30 A</a:t>
            </a:r>
            <a:r>
              <a:rPr lang="en-US" sz="1200" dirty="0" smtClean="0"/>
              <a:t>	</a:t>
            </a:r>
            <a:r>
              <a:rPr lang="en-US" sz="1200" dirty="0" smtClean="0">
                <a:solidFill>
                  <a:srgbClr val="FF0000"/>
                </a:solidFill>
              </a:rPr>
              <a:t>110 A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	beam energy	</a:t>
            </a:r>
            <a:r>
              <a:rPr lang="en-US" sz="1200" dirty="0" smtClean="0">
                <a:solidFill>
                  <a:srgbClr val="FF0000"/>
                </a:solidFill>
              </a:rPr>
              <a:t>150 </a:t>
            </a:r>
            <a:r>
              <a:rPr lang="en-US" sz="1200" dirty="0" err="1" smtClean="0">
                <a:solidFill>
                  <a:srgbClr val="FF0000"/>
                </a:solidFill>
              </a:rPr>
              <a:t>MeV</a:t>
            </a:r>
            <a:r>
              <a:rPr lang="en-US" sz="1200" dirty="0" smtClean="0"/>
              <a:t>	</a:t>
            </a:r>
            <a:r>
              <a:rPr lang="en-US" sz="1200" dirty="0" smtClean="0">
                <a:solidFill>
                  <a:srgbClr val="008000"/>
                </a:solidFill>
              </a:rPr>
              <a:t>2.4 </a:t>
            </a:r>
            <a:r>
              <a:rPr lang="en-US" sz="1200" dirty="0" err="1" smtClean="0">
                <a:solidFill>
                  <a:srgbClr val="008000"/>
                </a:solidFill>
              </a:rPr>
              <a:t>GeV</a:t>
            </a:r>
            <a:endParaRPr lang="en-US" sz="1200" dirty="0" smtClean="0">
              <a:solidFill>
                <a:srgbClr val="008000"/>
              </a:solidFill>
            </a:endParaRP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>
                <a:solidFill>
                  <a:srgbClr val="008000"/>
                </a:solidFill>
              </a:rPr>
              <a:t>	</a:t>
            </a:r>
            <a:r>
              <a:rPr lang="en-US" sz="1200" dirty="0" smtClean="0"/>
              <a:t>combination</a:t>
            </a:r>
            <a:r>
              <a:rPr lang="en-US" sz="1200" dirty="0" smtClean="0">
                <a:solidFill>
                  <a:srgbClr val="008000"/>
                </a:solidFill>
              </a:rPr>
              <a:t>	</a:t>
            </a:r>
            <a:r>
              <a:rPr lang="en-US" sz="1200" dirty="0" smtClean="0">
                <a:solidFill>
                  <a:srgbClr val="000000"/>
                </a:solidFill>
              </a:rPr>
              <a:t>2 - 4</a:t>
            </a:r>
            <a:r>
              <a:rPr lang="en-US" sz="1200" dirty="0" smtClean="0">
                <a:solidFill>
                  <a:srgbClr val="008000"/>
                </a:solidFill>
              </a:rPr>
              <a:t>	</a:t>
            </a:r>
            <a:r>
              <a:rPr lang="en-US" sz="1200" dirty="0" smtClean="0">
                <a:solidFill>
                  <a:srgbClr val="000000"/>
                </a:solidFill>
              </a:rPr>
              <a:t>2 - </a:t>
            </a:r>
            <a:r>
              <a:rPr lang="en-US" sz="1200" dirty="0" smtClean="0">
                <a:solidFill>
                  <a:srgbClr val="008000"/>
                </a:solidFill>
              </a:rPr>
              <a:t>3</a:t>
            </a:r>
            <a:r>
              <a:rPr lang="en-US" sz="1200" dirty="0" smtClean="0">
                <a:solidFill>
                  <a:srgbClr val="000000"/>
                </a:solidFill>
              </a:rPr>
              <a:t>, 4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>
                <a:solidFill>
                  <a:srgbClr val="008000"/>
                </a:solidFill>
              </a:rPr>
              <a:t>	</a:t>
            </a:r>
            <a:r>
              <a:rPr lang="en-US" sz="1200" dirty="0" smtClean="0"/>
              <a:t>CSR, wakes	worse in CTF3 (lower energy)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	Deflector instability	about the same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Power production (PETS)	Aperture	23 mm 	23 mm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	Length	</a:t>
            </a:r>
            <a:r>
              <a:rPr lang="en-US" sz="1200" dirty="0" err="1" smtClean="0">
                <a:solidFill>
                  <a:srgbClr val="FF0000"/>
                </a:solidFill>
                <a:sym typeface="Symbol" charset="2"/>
              </a:rPr>
              <a:t></a:t>
            </a:r>
            <a:r>
              <a:rPr lang="en-US" sz="1200" dirty="0" smtClean="0">
                <a:solidFill>
                  <a:srgbClr val="FF0000"/>
                </a:solidFill>
                <a:sym typeface="Symbol" charset="2"/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1 </a:t>
            </a:r>
            <a:r>
              <a:rPr lang="en-US" sz="1200" dirty="0" err="1" smtClean="0">
                <a:solidFill>
                  <a:srgbClr val="FF0000"/>
                </a:solidFill>
              </a:rPr>
              <a:t>m</a:t>
            </a:r>
            <a:r>
              <a:rPr lang="en-US" sz="1200" dirty="0" smtClean="0"/>
              <a:t>	</a:t>
            </a:r>
            <a:r>
              <a:rPr lang="en-US" sz="1200" dirty="0" smtClean="0">
                <a:solidFill>
                  <a:srgbClr val="008000"/>
                </a:solidFill>
              </a:rPr>
              <a:t>23 cm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	Power	</a:t>
            </a:r>
            <a:r>
              <a:rPr lang="en-US" sz="1200" dirty="0" smtClean="0">
                <a:solidFill>
                  <a:srgbClr val="FF0000"/>
                </a:solidFill>
              </a:rPr>
              <a:t>&gt; 135 MW</a:t>
            </a:r>
            <a:r>
              <a:rPr lang="en-US" sz="1200" dirty="0" smtClean="0"/>
              <a:t>	135 MW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	Pulse length	</a:t>
            </a:r>
            <a:r>
              <a:rPr lang="en-US" sz="1200" dirty="0" smtClean="0">
                <a:solidFill>
                  <a:srgbClr val="008000"/>
                </a:solidFill>
              </a:rPr>
              <a:t>140 ns (240 with recirculation)</a:t>
            </a:r>
            <a:r>
              <a:rPr lang="en-US" sz="1200" dirty="0" smtClean="0"/>
              <a:t>	</a:t>
            </a:r>
            <a:r>
              <a:rPr lang="en-US" sz="1200" dirty="0" smtClean="0">
                <a:solidFill>
                  <a:srgbClr val="FF0000"/>
                </a:solidFill>
              </a:rPr>
              <a:t>240 ns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Decelerator	Fractional loss	</a:t>
            </a:r>
            <a:r>
              <a:rPr lang="en-US" sz="1200" dirty="0" smtClean="0">
                <a:solidFill>
                  <a:srgbClr val="008000"/>
                </a:solidFill>
              </a:rPr>
              <a:t>50-60 %</a:t>
            </a:r>
            <a:r>
              <a:rPr lang="en-US" sz="1200" dirty="0" smtClean="0"/>
              <a:t>	</a:t>
            </a:r>
            <a:r>
              <a:rPr lang="en-US" sz="1200" dirty="0" smtClean="0">
                <a:solidFill>
                  <a:srgbClr val="FF0000"/>
                </a:solidFill>
              </a:rPr>
              <a:t>90%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	Final energy	</a:t>
            </a:r>
            <a:r>
              <a:rPr lang="en-US" sz="1200" dirty="0" smtClean="0">
                <a:solidFill>
                  <a:srgbClr val="FF0000"/>
                </a:solidFill>
              </a:rPr>
              <a:t>70 </a:t>
            </a:r>
            <a:r>
              <a:rPr lang="en-US" sz="1200" dirty="0" err="1" smtClean="0">
                <a:solidFill>
                  <a:srgbClr val="FF0000"/>
                </a:solidFill>
              </a:rPr>
              <a:t>MeV</a:t>
            </a:r>
            <a:r>
              <a:rPr lang="en-US" sz="1200" dirty="0" smtClean="0"/>
              <a:t>	</a:t>
            </a:r>
            <a:r>
              <a:rPr lang="en-US" sz="1200" dirty="0" smtClean="0">
                <a:solidFill>
                  <a:srgbClr val="008000"/>
                </a:solidFill>
              </a:rPr>
              <a:t>240 </a:t>
            </a:r>
            <a:r>
              <a:rPr lang="en-US" sz="1200" dirty="0" err="1" smtClean="0">
                <a:solidFill>
                  <a:srgbClr val="008000"/>
                </a:solidFill>
              </a:rPr>
              <a:t>MeV</a:t>
            </a:r>
            <a:endParaRPr lang="en-US" sz="1200" dirty="0" smtClean="0">
              <a:solidFill>
                <a:srgbClr val="008000"/>
              </a:solidFill>
            </a:endParaRP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	wakes, stability	somehow ``masked´´ in CTF3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	beam envelope	much larger in CTF3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	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In general, most of unwanted effects are equivalent or worse in CTF3 because of the low energy, however in CLIC the beam power is much larger (heating, activation, machine protection)</a:t>
            </a:r>
          </a:p>
          <a:p>
            <a:pPr algn="l">
              <a:tabLst>
                <a:tab pos="1941513" algn="l"/>
                <a:tab pos="3770313" algn="l"/>
                <a:tab pos="5883275" algn="l"/>
              </a:tabLst>
            </a:pPr>
            <a:r>
              <a:rPr lang="en-US" sz="1200" dirty="0" smtClean="0"/>
              <a:t>Needed tolerances on the final drive beam parameters (phase, current, energy stability...) are more stringent in CLIC – some could be demonstrated in CTF3 as well	</a:t>
            </a:r>
            <a:endParaRPr lang="en-US" sz="1200" dirty="0"/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1576388" y="1095375"/>
            <a:ext cx="6735762" cy="3365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sym typeface="Wingdings" charset="2"/>
              </a:rPr>
              <a:t>A non-exhaustive list 		</a:t>
            </a:r>
            <a:r>
              <a:rPr lang="en-US" sz="1600">
                <a:solidFill>
                  <a:srgbClr val="008000"/>
                </a:solidFill>
                <a:sym typeface="Wingdings" charset="2"/>
              </a:rPr>
              <a:t> </a:t>
            </a:r>
            <a:r>
              <a:rPr lang="en-US" sz="1400">
                <a:solidFill>
                  <a:srgbClr val="008000"/>
                </a:solidFill>
                <a:sym typeface="Wingdings" charset="2"/>
              </a:rPr>
              <a:t>easier</a:t>
            </a:r>
            <a:r>
              <a:rPr lang="en-US" sz="1600">
                <a:sym typeface="Wingdings" charset="2"/>
              </a:rPr>
              <a:t>    </a:t>
            </a:r>
            <a:r>
              <a:rPr lang="en-US" sz="1600">
                <a:solidFill>
                  <a:srgbClr val="FF0000"/>
                </a:solidFill>
                <a:sym typeface="Wingdings" charset="2"/>
              </a:rPr>
              <a:t> </a:t>
            </a:r>
            <a:r>
              <a:rPr lang="en-US" sz="1400">
                <a:solidFill>
                  <a:srgbClr val="FF0000"/>
                </a:solidFill>
                <a:sym typeface="Wingdings" charset="2"/>
              </a:rPr>
              <a:t>more difficult</a:t>
            </a:r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838201" y="0"/>
            <a:ext cx="626853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2300" dirty="0">
                <a:solidFill>
                  <a:srgbClr val="C00000"/>
                </a:solidFill>
                <a:latin typeface="Georgia" pitchFamily="18" charset="0"/>
              </a:rPr>
              <a:t>CLIC Test Facility (CTF3)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768435" y="1393535"/>
            <a:ext cx="6260015" cy="4256927"/>
            <a:chOff x="3035800" y="894270"/>
            <a:chExt cx="6261100" cy="42569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35800" y="894270"/>
              <a:ext cx="6261100" cy="4256927"/>
            </a:xfrm>
            <a:prstGeom prst="rect">
              <a:avLst/>
            </a:prstGeom>
          </p:spPr>
        </p:pic>
        <p:sp>
          <p:nvSpPr>
            <p:cNvPr id="5" name="Content Placeholder 2"/>
            <p:cNvSpPr txBox="1">
              <a:spLocks/>
            </p:cNvSpPr>
            <p:nvPr/>
          </p:nvSpPr>
          <p:spPr bwMode="auto">
            <a:xfrm>
              <a:off x="6607465" y="3889860"/>
              <a:ext cx="2265895" cy="307240"/>
            </a:xfrm>
            <a:prstGeom prst="rect">
              <a:avLst/>
            </a:prstGeom>
            <a:solidFill>
              <a:srgbClr val="DCE6F2"/>
            </a:solidFill>
            <a:ln w="9525">
              <a:noFill/>
              <a:miter lim="800000"/>
              <a:headEnd/>
              <a:tailEnd/>
            </a:ln>
            <a:effectLst>
              <a:outerShdw dist="38100" dir="2700000" rotWithShape="0">
                <a:srgbClr val="808080">
                  <a:alpha val="42999"/>
                </a:srgbClr>
              </a:outerShdw>
            </a:effectLst>
          </p:spPr>
          <p:txBody>
            <a:bodyPr/>
            <a:lstStyle/>
            <a:p>
              <a:pPr defTabSz="457200" fontAlgn="auto">
                <a:spcBef>
                  <a:spcPct val="20000"/>
                </a:spcBef>
                <a:spcAft>
                  <a:spcPts val="0"/>
                </a:spcAft>
                <a:buFont typeface="Arial"/>
                <a:buNone/>
                <a:defRPr/>
              </a:pPr>
              <a:r>
                <a:rPr lang="en-GB" sz="1200" b="1" dirty="0" smtClean="0">
                  <a:solidFill>
                    <a:srgbClr val="17375E"/>
                  </a:solidFill>
                  <a:latin typeface="+mn-lt"/>
                  <a:ea typeface="+mn-ea"/>
                  <a:cs typeface="ＭＳ Ｐゴシック" charset="-128"/>
                </a:rPr>
                <a:t>Gun adjusted, no switches</a:t>
              </a:r>
              <a:endParaRPr lang="en-GB" sz="1200" b="1" dirty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768435" y="1393535"/>
            <a:ext cx="6248400" cy="4267200"/>
            <a:chOff x="117020" y="1739180"/>
            <a:chExt cx="6248400" cy="4267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7020" y="1739180"/>
              <a:ext cx="6248400" cy="4267200"/>
            </a:xfrm>
            <a:prstGeom prst="rect">
              <a:avLst/>
            </a:prstGeom>
          </p:spPr>
        </p:pic>
        <p:sp>
          <p:nvSpPr>
            <p:cNvPr id="6" name="Content Placeholder 2"/>
            <p:cNvSpPr txBox="1">
              <a:spLocks/>
            </p:cNvSpPr>
            <p:nvPr/>
          </p:nvSpPr>
          <p:spPr bwMode="auto">
            <a:xfrm>
              <a:off x="3765495" y="5195630"/>
              <a:ext cx="2265895" cy="307240"/>
            </a:xfrm>
            <a:prstGeom prst="rect">
              <a:avLst/>
            </a:prstGeom>
            <a:solidFill>
              <a:srgbClr val="DCE6F2"/>
            </a:solidFill>
            <a:ln w="9525">
              <a:noFill/>
              <a:miter lim="800000"/>
              <a:headEnd/>
              <a:tailEnd/>
            </a:ln>
            <a:effectLst>
              <a:outerShdw dist="38100" dir="2700000" rotWithShape="0">
                <a:srgbClr val="808080">
                  <a:alpha val="42999"/>
                </a:srgbClr>
              </a:outerShdw>
            </a:effectLst>
          </p:spPr>
          <p:txBody>
            <a:bodyPr/>
            <a:lstStyle/>
            <a:p>
              <a:pPr defTabSz="457200" fontAlgn="auto">
                <a:spcBef>
                  <a:spcPct val="20000"/>
                </a:spcBef>
                <a:spcAft>
                  <a:spcPts val="0"/>
                </a:spcAft>
                <a:buFont typeface="Arial"/>
                <a:buNone/>
                <a:defRPr/>
              </a:pPr>
              <a:r>
                <a:rPr lang="en-GB" sz="1200" b="1" dirty="0" smtClean="0">
                  <a:solidFill>
                    <a:srgbClr val="17375E"/>
                  </a:solidFill>
                  <a:latin typeface="+mn-lt"/>
                  <a:ea typeface="+mn-ea"/>
                  <a:cs typeface="ＭＳ Ｐゴシック" charset="-128"/>
                </a:rPr>
                <a:t>Switches introduced</a:t>
              </a:r>
              <a:endParaRPr lang="en-GB" sz="1200" b="1" dirty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768435" y="1393535"/>
            <a:ext cx="6248400" cy="4267200"/>
            <a:chOff x="-1227155" y="1470345"/>
            <a:chExt cx="6248400" cy="4267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-1227155" y="1470345"/>
              <a:ext cx="6248400" cy="4267200"/>
            </a:xfrm>
            <a:prstGeom prst="rect">
              <a:avLst/>
            </a:prstGeom>
          </p:spPr>
        </p:pic>
        <p:sp>
          <p:nvSpPr>
            <p:cNvPr id="7" name="Content Placeholder 2"/>
            <p:cNvSpPr txBox="1">
              <a:spLocks/>
            </p:cNvSpPr>
            <p:nvPr/>
          </p:nvSpPr>
          <p:spPr bwMode="auto">
            <a:xfrm>
              <a:off x="1883650" y="4696365"/>
              <a:ext cx="2265895" cy="307240"/>
            </a:xfrm>
            <a:prstGeom prst="rect">
              <a:avLst/>
            </a:prstGeom>
            <a:solidFill>
              <a:srgbClr val="DCE6F2"/>
            </a:solidFill>
            <a:ln w="9525">
              <a:noFill/>
              <a:miter lim="800000"/>
              <a:headEnd/>
              <a:tailEnd/>
            </a:ln>
            <a:effectLst>
              <a:outerShdw dist="38100" dir="2700000" rotWithShape="0">
                <a:srgbClr val="808080">
                  <a:alpha val="42999"/>
                </a:srgbClr>
              </a:outerShdw>
            </a:effectLst>
          </p:spPr>
          <p:txBody>
            <a:bodyPr/>
            <a:lstStyle/>
            <a:p>
              <a:pPr defTabSz="457200" fontAlgn="auto">
                <a:spcBef>
                  <a:spcPct val="20000"/>
                </a:spcBef>
                <a:spcAft>
                  <a:spcPts val="0"/>
                </a:spcAft>
                <a:buFont typeface="Arial"/>
                <a:buNone/>
                <a:defRPr/>
              </a:pPr>
              <a:r>
                <a:rPr lang="en-GB" sz="1200" b="1" dirty="0" smtClean="0">
                  <a:solidFill>
                    <a:srgbClr val="17375E"/>
                  </a:solidFill>
                  <a:latin typeface="+mn-lt"/>
                  <a:ea typeface="+mn-ea"/>
                  <a:cs typeface="ＭＳ Ｐゴシック" charset="-128"/>
                </a:rPr>
                <a:t>Switches, gun re-adjusted</a:t>
              </a:r>
              <a:endParaRPr lang="en-GB" sz="1200" b="1" dirty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endParaRPr>
            </a:p>
          </p:txBody>
        </p:sp>
      </p:grpSp>
      <p:sp>
        <p:nvSpPr>
          <p:cNvPr id="8" name="Title 1"/>
          <p:cNvSpPr txBox="1">
            <a:spLocks/>
          </p:cNvSpPr>
          <p:nvPr/>
        </p:nvSpPr>
        <p:spPr>
          <a:xfrm>
            <a:off x="961930" y="0"/>
            <a:ext cx="5722346" cy="4718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Compensation of phase switches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98866" y="6027003"/>
            <a:ext cx="4301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u="sng" dirty="0" smtClean="0">
                <a:latin typeface="+mn-lt"/>
                <a:ea typeface="+mn-ea"/>
              </a:rPr>
              <a:t>Alexandra Andersson, Frank Tecker, Piotr Skowronski</a:t>
            </a:r>
            <a:endParaRPr lang="en-US" sz="1200" i="1" u="sng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31500" y="625435"/>
            <a:ext cx="7531100" cy="5914370"/>
            <a:chOff x="693095" y="702245"/>
            <a:chExt cx="7531100" cy="591437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3095" y="702245"/>
              <a:ext cx="7531100" cy="5914370"/>
            </a:xfrm>
            <a:prstGeom prst="rect">
              <a:avLst/>
            </a:prstGeom>
            <a:ln>
              <a:solidFill>
                <a:srgbClr val="00187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Content Placeholder 2"/>
            <p:cNvSpPr txBox="1">
              <a:spLocks/>
            </p:cNvSpPr>
            <p:nvPr/>
          </p:nvSpPr>
          <p:spPr bwMode="auto">
            <a:xfrm>
              <a:off x="5263290" y="3467405"/>
              <a:ext cx="1268585" cy="307240"/>
            </a:xfrm>
            <a:prstGeom prst="rect">
              <a:avLst/>
            </a:prstGeom>
            <a:solidFill>
              <a:srgbClr val="DCE6F2"/>
            </a:solidFill>
            <a:ln w="9525">
              <a:noFill/>
              <a:miter lim="800000"/>
              <a:headEnd/>
              <a:tailEnd/>
            </a:ln>
            <a:effectLst>
              <a:outerShdw dist="38100" dir="2700000" rotWithShape="0">
                <a:srgbClr val="808080">
                  <a:alpha val="42999"/>
                </a:srgbClr>
              </a:outerShdw>
            </a:effectLst>
          </p:spPr>
          <p:txBody>
            <a:bodyPr/>
            <a:lstStyle/>
            <a:p>
              <a:pPr algn="ctr" defTabSz="457200" fontAlgn="auto">
                <a:spcBef>
                  <a:spcPct val="20000"/>
                </a:spcBef>
                <a:spcAft>
                  <a:spcPts val="0"/>
                </a:spcAft>
                <a:buFont typeface="Arial"/>
                <a:buNone/>
                <a:defRPr/>
              </a:pPr>
              <a:r>
                <a:rPr lang="en-GB" sz="1200" b="1" dirty="0" smtClean="0">
                  <a:solidFill>
                    <a:srgbClr val="17375E"/>
                  </a:solidFill>
                  <a:latin typeface="+mn-lt"/>
                  <a:ea typeface="+mn-ea"/>
                  <a:cs typeface="ＭＳ Ｐゴシック" charset="-128"/>
                </a:rPr>
                <a:t>No switches</a:t>
              </a:r>
              <a:endParaRPr lang="en-GB" sz="1200" b="1" dirty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1500" y="625435"/>
            <a:ext cx="7543800" cy="5914370"/>
            <a:chOff x="693095" y="2046420"/>
            <a:chExt cx="7543800" cy="591437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93095" y="2046420"/>
              <a:ext cx="7543800" cy="5914370"/>
            </a:xfrm>
            <a:prstGeom prst="rect">
              <a:avLst/>
            </a:prstGeom>
            <a:ln>
              <a:solidFill>
                <a:srgbClr val="00187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Content Placeholder 2"/>
            <p:cNvSpPr txBox="1">
              <a:spLocks/>
            </p:cNvSpPr>
            <p:nvPr/>
          </p:nvSpPr>
          <p:spPr bwMode="auto">
            <a:xfrm>
              <a:off x="5378505" y="4465935"/>
              <a:ext cx="1038154" cy="307240"/>
            </a:xfrm>
            <a:prstGeom prst="rect">
              <a:avLst/>
            </a:prstGeom>
            <a:solidFill>
              <a:srgbClr val="DCE6F2"/>
            </a:solidFill>
            <a:ln w="9525">
              <a:noFill/>
              <a:miter lim="800000"/>
              <a:headEnd/>
              <a:tailEnd/>
            </a:ln>
            <a:effectLst>
              <a:outerShdw dist="38100" dir="2700000" rotWithShape="0">
                <a:srgbClr val="808080">
                  <a:alpha val="42999"/>
                </a:srgbClr>
              </a:outerShdw>
            </a:effectLst>
          </p:spPr>
          <p:txBody>
            <a:bodyPr/>
            <a:lstStyle/>
            <a:p>
              <a:pPr algn="ctr" defTabSz="457200" fontAlgn="auto">
                <a:spcBef>
                  <a:spcPct val="20000"/>
                </a:spcBef>
                <a:spcAft>
                  <a:spcPts val="0"/>
                </a:spcAft>
                <a:buFont typeface="Arial"/>
                <a:buNone/>
                <a:defRPr/>
              </a:pPr>
              <a:r>
                <a:rPr lang="en-GB" sz="1200" b="1" dirty="0" smtClean="0">
                  <a:solidFill>
                    <a:srgbClr val="17375E"/>
                  </a:solidFill>
                  <a:latin typeface="+mn-lt"/>
                  <a:ea typeface="+mn-ea"/>
                  <a:cs typeface="ＭＳ Ｐゴシック" charset="-128"/>
                </a:rPr>
                <a:t>Switches</a:t>
              </a:r>
              <a:endParaRPr lang="en-GB" sz="1200" b="1" dirty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endParaRPr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961930" y="0"/>
            <a:ext cx="5722346" cy="4718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Compensation of phase switches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69060" y="6424590"/>
            <a:ext cx="2112275" cy="24622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i="1" u="sng" dirty="0" smtClean="0">
                <a:latin typeface="+mn-lt"/>
                <a:ea typeface="+mn-ea"/>
              </a:rPr>
              <a:t>Frank Tecker, Piotr Skowronski</a:t>
            </a:r>
            <a:endParaRPr lang="en-US" sz="1000" i="1" u="sng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2235" y="779055"/>
            <a:ext cx="3955715" cy="33721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961930" y="0"/>
            <a:ext cx="5722346" cy="4718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Optics studies, orbit correction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2235" y="4197100"/>
            <a:ext cx="16898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u="sng" dirty="0" smtClean="0">
                <a:latin typeface="+mn-lt"/>
                <a:ea typeface="+mn-ea"/>
              </a:rPr>
              <a:t>Ben Constance</a:t>
            </a:r>
            <a:endParaRPr lang="en-US" sz="1200" i="1" u="sng" dirty="0">
              <a:latin typeface="+mn-lt"/>
              <a:ea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5495" y="2622495"/>
            <a:ext cx="5146270" cy="3843525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413970" y="2084825"/>
            <a:ext cx="12673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u="sng" dirty="0" smtClean="0">
                <a:latin typeface="+mn-lt"/>
                <a:ea typeface="+mn-ea"/>
              </a:rPr>
              <a:t>Guido </a:t>
            </a:r>
            <a:r>
              <a:rPr lang="en-US" sz="1200" i="1" u="sng" dirty="0" err="1" smtClean="0">
                <a:latin typeface="+mn-lt"/>
                <a:ea typeface="+mn-ea"/>
              </a:rPr>
              <a:t>Sterbini</a:t>
            </a:r>
            <a:r>
              <a:rPr lang="en-US" sz="1200" i="1" u="sng" dirty="0" smtClean="0">
                <a:latin typeface="+mn-lt"/>
                <a:ea typeface="+mn-ea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u="sng" dirty="0" smtClean="0">
                <a:latin typeface="+mn-lt"/>
                <a:ea typeface="+mn-ea"/>
              </a:rPr>
              <a:t>Ben Constance</a:t>
            </a:r>
            <a:endParaRPr lang="en-US" sz="1200" i="1" u="sng" dirty="0">
              <a:latin typeface="+mn-lt"/>
              <a:ea typeface="+mn-ea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728560" y="1124700"/>
            <a:ext cx="1805034" cy="307240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200" b="1" dirty="0" smtClean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rPr>
              <a:t>Model checks in CR</a:t>
            </a:r>
            <a:endParaRPr lang="en-GB" sz="1200" b="1" dirty="0">
              <a:solidFill>
                <a:srgbClr val="17375E"/>
              </a:solidFill>
              <a:latin typeface="+mn-lt"/>
              <a:ea typeface="+mn-ea"/>
              <a:cs typeface="ＭＳ Ｐゴシック" charset="-128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18380" y="2392065"/>
            <a:ext cx="2534731" cy="307240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200" b="1" dirty="0" smtClean="0">
                <a:solidFill>
                  <a:srgbClr val="17375E"/>
                </a:solidFill>
                <a:latin typeface="+mn-lt"/>
                <a:ea typeface="+mn-ea"/>
                <a:cs typeface="ＭＳ Ｐゴシック" charset="-128"/>
              </a:rPr>
              <a:t>Orbit correction in TL1 - CR</a:t>
            </a:r>
            <a:endParaRPr lang="en-GB" sz="1200" b="1" dirty="0">
              <a:solidFill>
                <a:srgbClr val="17375E"/>
              </a:solidFill>
              <a:latin typeface="+mn-lt"/>
              <a:ea typeface="+mn-ea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93095" y="0"/>
            <a:ext cx="6221610" cy="6528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Program for the rest of the year -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 I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7880" y="894270"/>
            <a:ext cx="8147325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400" dirty="0">
                <a:latin typeface="+mn-lt"/>
              </a:rPr>
              <a:t> PHIN </a:t>
            </a:r>
            <a:r>
              <a:rPr lang="en-US" sz="1400" dirty="0" smtClean="0">
                <a:latin typeface="+mn-lt"/>
              </a:rPr>
              <a:t>run</a:t>
            </a:r>
          </a:p>
          <a:p>
            <a:pPr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r>
              <a:rPr lang="en-US" sz="1400" dirty="0" smtClean="0">
                <a:latin typeface="+mn-lt"/>
              </a:rPr>
              <a:t>	</a:t>
            </a:r>
            <a:r>
              <a:rPr lang="en-US" sz="1400" dirty="0" smtClean="0">
                <a:solidFill>
                  <a:srgbClr val="008000"/>
                </a:solidFill>
                <a:latin typeface="Zapf Dingbats"/>
                <a:sym typeface="Wingdings"/>
              </a:rPr>
              <a:t></a:t>
            </a: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solidFill>
                  <a:srgbClr val="008000"/>
                </a:solidFill>
                <a:latin typeface="+mn-lt"/>
                <a:sym typeface="Wingdings"/>
              </a:rPr>
              <a:t>Completed, good measurements on cathode lifetime</a:t>
            </a:r>
          </a:p>
          <a:p>
            <a:pPr marL="688975" lvl="1" indent="-231775"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r>
              <a:rPr lang="en-US" sz="1200" dirty="0">
                <a:latin typeface="+mn-lt"/>
              </a:rPr>
              <a:t/>
            </a:r>
            <a:br>
              <a:rPr lang="en-US" sz="1200" dirty="0">
                <a:latin typeface="+mn-lt"/>
              </a:rPr>
            </a:br>
            <a:endParaRPr lang="en-US" sz="1200" dirty="0">
              <a:latin typeface="+mn-lt"/>
            </a:endParaRP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400" dirty="0">
                <a:latin typeface="+mn-lt"/>
              </a:rPr>
              <a:t> </a:t>
            </a:r>
            <a:r>
              <a:rPr lang="en-US" sz="1400" dirty="0" smtClean="0">
                <a:latin typeface="+mn-lt"/>
              </a:rPr>
              <a:t>TERA experiment</a:t>
            </a:r>
          </a:p>
          <a:p>
            <a:pPr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r>
              <a:rPr lang="en-US" sz="1400" dirty="0" smtClean="0">
                <a:latin typeface="+mn-lt"/>
              </a:rPr>
              <a:t>	</a:t>
            </a:r>
            <a:r>
              <a:rPr lang="en-US" sz="1400" dirty="0" smtClean="0">
                <a:solidFill>
                  <a:srgbClr val="008000"/>
                </a:solidFill>
                <a:latin typeface="Zapf Dingbats"/>
                <a:sym typeface="Wingdings"/>
              </a:rPr>
              <a:t></a:t>
            </a: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solidFill>
                  <a:srgbClr val="008000"/>
                </a:solidFill>
                <a:latin typeface="+mn-lt"/>
                <a:sym typeface="Wingdings"/>
              </a:rPr>
              <a:t>Done within schedule,  other 3 weeks planned at the beginning of 2012</a:t>
            </a:r>
          </a:p>
          <a:p>
            <a:pPr marL="688975" lvl="1" indent="-231775"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endParaRPr lang="en-US" sz="1200" dirty="0">
              <a:solidFill>
                <a:srgbClr val="008000"/>
              </a:solidFill>
              <a:latin typeface="+mn-lt"/>
            </a:endParaRPr>
          </a:p>
          <a:p>
            <a:pPr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endParaRPr lang="en-US" sz="1400" dirty="0">
              <a:latin typeface="+mn-lt"/>
            </a:endParaRP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400" dirty="0">
                <a:latin typeface="+mn-lt"/>
              </a:rPr>
              <a:t> Improve 1.5 GHz factor 8 </a:t>
            </a:r>
            <a:r>
              <a:rPr lang="en-US" sz="1400" dirty="0" smtClean="0">
                <a:latin typeface="+mn-lt"/>
              </a:rPr>
              <a:t>beam</a:t>
            </a:r>
          </a:p>
          <a:p>
            <a:pPr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r>
              <a:rPr lang="en-US" sz="1400" dirty="0" smtClean="0">
                <a:latin typeface="+mn-lt"/>
              </a:rPr>
              <a:t>	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Zapf Dingbats"/>
                <a:sym typeface="Wingdings"/>
              </a:rPr>
              <a:t></a:t>
            </a: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solidFill>
                  <a:srgbClr val="FF0000"/>
                </a:solidFill>
                <a:latin typeface="+mn-lt"/>
                <a:sym typeface="Wingdings"/>
              </a:rPr>
              <a:t>Delayed by manpower (LCWS 11 Granada), gun &amp; klystron troubles, TWT availability</a:t>
            </a: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solidFill>
                  <a:srgbClr val="008000"/>
                </a:solidFill>
                <a:latin typeface="+mn-lt"/>
                <a:sym typeface="Wingdings"/>
              </a:rPr>
              <a:t>Good improvements on beam current flatness from gun, compensation of phase switches, injector set-up</a:t>
            </a: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solidFill>
                  <a:srgbClr val="008000"/>
                </a:solidFill>
                <a:latin typeface="+mn-lt"/>
                <a:sym typeface="Wingdings"/>
              </a:rPr>
              <a:t>Optics studies to increase acceptance under way. Improvements in DL &amp;CR optics, CR closed orbit</a:t>
            </a:r>
          </a:p>
          <a:p>
            <a:pPr marL="688975" lvl="1" indent="-231775"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endParaRPr lang="en-US" sz="1200" dirty="0" smtClean="0">
              <a:solidFill>
                <a:srgbClr val="008000"/>
              </a:solidFill>
              <a:latin typeface="+mn-lt"/>
              <a:sym typeface="Wingdings"/>
            </a:endParaRP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endParaRPr lang="en-US" sz="1400" dirty="0" smtClean="0">
              <a:latin typeface="+mn-lt"/>
            </a:endParaRPr>
          </a:p>
          <a:p>
            <a:pPr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400" dirty="0">
                <a:latin typeface="+mn-lt"/>
              </a:rPr>
              <a:t> TBL deceleration with 8 PETS for </a:t>
            </a:r>
            <a:r>
              <a:rPr lang="en-US" sz="1400" dirty="0" smtClean="0">
                <a:latin typeface="+mn-lt"/>
              </a:rPr>
              <a:t>CDR</a:t>
            </a:r>
          </a:p>
          <a:p>
            <a:pPr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r>
              <a:rPr lang="en-US" sz="1400" dirty="0" smtClean="0">
                <a:latin typeface="+mn-lt"/>
              </a:rPr>
              <a:t>	</a:t>
            </a:r>
            <a:r>
              <a:rPr lang="en-US" sz="1400" dirty="0" smtClean="0">
                <a:solidFill>
                  <a:srgbClr val="008000"/>
                </a:solidFill>
                <a:latin typeface="Zapf Dingbats"/>
                <a:sym typeface="Wingdings"/>
              </a:rPr>
              <a:t> 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Zapf Dingbats"/>
              <a:sym typeface="Wingdings"/>
            </a:endParaRP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solidFill>
                  <a:srgbClr val="008000"/>
                </a:solidFill>
                <a:latin typeface="+mn-lt"/>
              </a:rPr>
              <a:t>9 PETS installed instead of 8, first beam (3-4 A) transported – no major issues – start higher current tests today</a:t>
            </a:r>
            <a:r>
              <a:rPr lang="en-US" sz="1400" dirty="0" smtClean="0">
                <a:solidFill>
                  <a:srgbClr val="008000"/>
                </a:solidFill>
                <a:latin typeface="+mn-lt"/>
              </a:rPr>
              <a:t>.</a:t>
            </a:r>
          </a:p>
          <a:p>
            <a:pPr marL="688975" lvl="1" indent="-231775"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endParaRPr lang="en-US" sz="1400" dirty="0" smtClean="0">
              <a:latin typeface="+mn-lt"/>
            </a:endParaRPr>
          </a:p>
          <a:p>
            <a:pPr marL="231775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400" dirty="0" smtClean="0">
                <a:latin typeface="+mn-lt"/>
              </a:rPr>
              <a:t>PETS On-Off	</a:t>
            </a:r>
            <a:r>
              <a:rPr lang="en-US" sz="1400" dirty="0" smtClean="0">
                <a:solidFill>
                  <a:srgbClr val="008000"/>
                </a:solidFill>
                <a:latin typeface="Zapf Dingbats"/>
                <a:sym typeface="Wingdings"/>
              </a:rPr>
              <a:t></a:t>
            </a:r>
          </a:p>
          <a:p>
            <a:pPr marL="231775" indent="-231775"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endParaRPr lang="en-US" sz="1400" dirty="0" smtClean="0">
              <a:latin typeface="+mn-lt"/>
            </a:endParaRPr>
          </a:p>
          <a:p>
            <a:pPr marL="688975" lvl="1" indent="-231775">
              <a:spcAft>
                <a:spcPts val="0"/>
              </a:spcAft>
              <a:buFont typeface="Arial" pitchFamily="34" charset="0"/>
              <a:buChar char="•"/>
              <a:tabLst>
                <a:tab pos="4687888" algn="l"/>
                <a:tab pos="5145088" algn="l"/>
              </a:tabLst>
              <a:defRPr/>
            </a:pPr>
            <a:r>
              <a:rPr lang="en-US" sz="1200" dirty="0" smtClean="0">
                <a:solidFill>
                  <a:srgbClr val="008000"/>
                </a:solidFill>
                <a:latin typeface="+mn-lt"/>
              </a:rPr>
              <a:t>Installed – first tests (low current) positive, work as recirculation, fast conditioning &gt; more later</a:t>
            </a:r>
            <a:r>
              <a:rPr lang="en-US" sz="1400" dirty="0" smtClean="0">
                <a:latin typeface="+mn-lt"/>
              </a:rPr>
              <a:t/>
            </a:r>
            <a:br>
              <a:rPr lang="en-US" sz="1400" dirty="0" smtClean="0">
                <a:latin typeface="+mn-lt"/>
              </a:rPr>
            </a:br>
            <a:endParaRPr lang="en-US" sz="1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855" y="740650"/>
            <a:ext cx="61531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715" y="2545685"/>
            <a:ext cx="7946850" cy="391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93095" y="0"/>
            <a:ext cx="6221610" cy="6528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+mj-lt"/>
                <a:ea typeface="ＭＳ Ｐゴシック" charset="-128"/>
                <a:cs typeface="+mj-cs"/>
              </a:rPr>
              <a:t>TBL with 9 PETS tanks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+mj-lt"/>
              <a:ea typeface="ＭＳ Ｐゴシック" charset="-128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76300" y="1815990"/>
            <a:ext cx="16898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u="sng" dirty="0" smtClean="0">
                <a:latin typeface="+mn-lt"/>
                <a:ea typeface="+mn-ea"/>
              </a:rPr>
              <a:t>Steffen Doebert, </a:t>
            </a:r>
            <a:r>
              <a:rPr lang="en-US" sz="1200" i="1" u="sng" dirty="0" err="1" smtClean="0">
                <a:latin typeface="+mn-lt"/>
                <a:ea typeface="+mn-ea"/>
              </a:rPr>
              <a:t>Reidar</a:t>
            </a:r>
            <a:r>
              <a:rPr lang="en-US" sz="1200" i="1" u="sng" dirty="0" smtClean="0">
                <a:latin typeface="+mn-lt"/>
                <a:ea typeface="+mn-ea"/>
              </a:rPr>
              <a:t> </a:t>
            </a:r>
            <a:r>
              <a:rPr lang="en-US" sz="1200" i="1" u="sng" dirty="0" err="1" smtClean="0">
                <a:latin typeface="+mn-lt"/>
                <a:ea typeface="+mn-ea"/>
              </a:rPr>
              <a:t>Lillestol</a:t>
            </a:r>
            <a:endParaRPr lang="en-US" sz="1200" i="1" u="sng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50827</TotalTime>
  <Words>1949</Words>
  <Application>Microsoft Office PowerPoint</Application>
  <PresentationFormat>On-screen Show (4:3)</PresentationFormat>
  <Paragraphs>542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CTF3 Status  R. Corsini for the CTF3 Team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corsini</dc:creator>
  <cp:lastModifiedBy>roberto corsini</cp:lastModifiedBy>
  <cp:revision>1781</cp:revision>
  <dcterms:created xsi:type="dcterms:W3CDTF">2011-10-20T19:16:32Z</dcterms:created>
  <dcterms:modified xsi:type="dcterms:W3CDTF">2011-10-21T06:57:13Z</dcterms:modified>
</cp:coreProperties>
</file>