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25" r:id="rId2"/>
    <p:sldId id="52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187E"/>
    <a:srgbClr val="00CC99"/>
    <a:srgbClr val="66FFCC"/>
    <a:srgbClr val="66CCFF"/>
    <a:srgbClr val="17375E"/>
    <a:srgbClr val="FF3300"/>
    <a:srgbClr val="F2DCDB"/>
    <a:srgbClr val="EBF1DE"/>
    <a:srgbClr val="DCE6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C292E46-D69D-4646-B3BD-2D23997653B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3BBE7C4-6A5D-4893-AB0E-02A1032E6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7161E-DF9D-4B00-AF64-D218F7FD6A7F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2F0C6-7BC2-4FF4-A905-36BAAD0F8A15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925B554-69A4-4D09-B6F9-9A58DAD7FB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CBA912-6824-4DAC-87B0-5C4FFFC8AF12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F35B8EF-05CE-4BEE-A145-51FC8EC99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B3569D80-E41E-4974-8D81-916EF9730F1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2A78B-F24D-4E28-9AAE-845D4A2BF3A5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BFE3A4D2-810B-4C0D-B5A6-8E241B825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0C4CC-65C2-4D31-8465-5E176A593853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FC95E05C-1C9D-4D24-BA9E-6DD25F8E39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C0CCF-23F8-4321-A2EE-FED28D6E39FF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4DF6EC0-77D9-479A-AF18-4D45B20BE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86304B-5B29-4617-B6F2-116F5F47FF26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51353B21-4E1B-4397-8AE5-A5D17B33F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E0630-CDCE-4985-84C9-58635AAF6FB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A5FC4527-E811-4548-9AE7-991A1CB70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5E4A1-A05F-4E6D-8207-46B71A9C326A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1A5F8C47-DDD7-4ED4-83D1-028C3DF8E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01727-32E7-46CD-A707-EC0B6DC0A442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B724EFB-86BC-4269-B127-92370CF804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15938" y="635000"/>
            <a:ext cx="81232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5DFF5A06-72C8-486D-AE47-07067641B75B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6" name="Group 46"/>
          <p:cNvGrpSpPr/>
          <p:nvPr/>
        </p:nvGrpSpPr>
        <p:grpSpPr>
          <a:xfrm rot="19860000">
            <a:off x="4491275" y="6624035"/>
            <a:ext cx="198322" cy="198322"/>
            <a:chOff x="6016801" y="4400771"/>
            <a:chExt cx="150020" cy="150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4-Point Star 17"/>
            <p:cNvSpPr/>
            <p:nvPr/>
          </p:nvSpPr>
          <p:spPr>
            <a:xfrm rot="2700000">
              <a:off x="6056611" y="4442122"/>
              <a:ext cx="71641" cy="71641"/>
            </a:xfrm>
            <a:prstGeom prst="star4">
              <a:avLst/>
            </a:prstGeom>
            <a:grpFill/>
            <a:ln w="1905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6016801" y="4400771"/>
              <a:ext cx="150020" cy="150020"/>
            </a:xfrm>
            <a:prstGeom prst="star4">
              <a:avLst/>
            </a:pr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6" name="Date Placeholder 3"/>
          <p:cNvSpPr txBox="1">
            <a:spLocks/>
          </p:cNvSpPr>
          <p:nvPr/>
        </p:nvSpPr>
        <p:spPr>
          <a:xfrm>
            <a:off x="6030913" y="0"/>
            <a:ext cx="2496802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R. Corsini,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CLIC Project Meeting, 21 October 2011</a:t>
            </a: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flipH="1">
            <a:off x="155425" y="471488"/>
            <a:ext cx="8294839" cy="32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5" name="Picture 14" descr="CLIC-Logo-Color-72.png"/>
          <p:cNvPicPr>
            <a:picLocks noChangeAspect="1"/>
          </p:cNvPicPr>
          <p:nvPr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rot="10800000">
            <a:off x="117475" y="6732588"/>
            <a:ext cx="4262438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rot="10800000">
            <a:off x="4764088" y="6732588"/>
            <a:ext cx="395605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" name="Date Placeholder 3"/>
          <p:cNvSpPr txBox="1">
            <a:spLocks/>
          </p:cNvSpPr>
          <p:nvPr userDrawn="1"/>
        </p:nvSpPr>
        <p:spPr>
          <a:xfrm>
            <a:off x="78614" y="164575"/>
            <a:ext cx="4262955" cy="30724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187E"/>
                </a:solidFill>
                <a:latin typeface="+mn-lt"/>
                <a:ea typeface="+mn-ea"/>
              </a:rPr>
              <a:t>Preparation of working meeting 3-4.11 on </a:t>
            </a:r>
            <a:r>
              <a:rPr lang="en-US" sz="1200" dirty="0" err="1" smtClean="0">
                <a:solidFill>
                  <a:srgbClr val="00187E"/>
                </a:solidFill>
                <a:latin typeface="+mn-lt"/>
                <a:ea typeface="+mn-ea"/>
              </a:rPr>
              <a:t>workpackages</a:t>
            </a:r>
            <a:endParaRPr lang="en-US" sz="1200" dirty="0" smtClean="0">
              <a:solidFill>
                <a:srgbClr val="00187E"/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kern="1200">
          <a:solidFill>
            <a:srgbClr val="C00000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000000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512" y="476678"/>
          <a:ext cx="8496945" cy="6264686"/>
        </p:xfrm>
        <a:graphic>
          <a:graphicData uri="http://schemas.openxmlformats.org/drawingml/2006/table">
            <a:tbl>
              <a:tblPr/>
              <a:tblGrid>
                <a:gridCol w="1056118"/>
                <a:gridCol w="569517"/>
                <a:gridCol w="2795220"/>
                <a:gridCol w="1370335"/>
                <a:gridCol w="2705755"/>
              </a:tblGrid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General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General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Stapnes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Parameters and design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BPH-BASE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Integrated Baseline Design and Parameters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Schulte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BPH-SIM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Integrated Modelling and Performance Studies  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 Latina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BPH-FEED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Feedback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(interim)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BPH-BCKG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Background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(interim)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BPH-POL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Polarization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BPH-MP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Machine Protection &amp; Operational Scenarios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Jonker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BHP-MDI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Machine-Detector Interface (MDI) activities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L.Gatignon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BPH-SRC 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Main beam source, e-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BPH-SRC P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Main beam source, e+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Searching (S.Doebert interim contact point)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BPH-DR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Damping Rings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Y. Papaphilippou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BPH-RTML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Ring-To-Main-Linac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A. Latina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BPH-ML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Main Linac - Two-Beam Acceleration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2013 (also linked to CTF3 activities)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BPH-BDS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Deam Delivery System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Tomas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BPH-DRV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Drive Beam Complex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B. Jeanneret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2014 - (also linked to CTF3 activities)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Experimental verification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Consolidation &amp; Upgrades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F. Tecker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Roberto Corsini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Drive Beam phase feed-forward and feedbacks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Skowronski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TBL+, X-band high power RF production &amp; structure 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CTF3-004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Two-Beam module string, test with beam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2013 (see above)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CLIC0-001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CLIC 0 drive-beam front end facility (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includin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Photoinjector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option)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Accelerator Beam System Tests (ATF, Damping Rings, FACET,…)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Tomas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(Tasks holders: R.T., Y.P. and A.L.)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Sources Beam System Tests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Collaborators?  split in 2 ?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Developments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 SC Wiggler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Ferracin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Hermann Schmickler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Survey &amp; Alignment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H. Mainaud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Quad Stability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K. Artoos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Two-Beam module development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 Riddone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CTC-005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Warm Magnet Prototypes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Modena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CTC-006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Instrumentation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T. Lefevre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 request 2012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CTC-008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Disposal (post-collision line &amp; dumps)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Gschwendtner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M.Draper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Systems (1 GHz klystrons &amp; DB cavities, DR RF)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Jensen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request 2014?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Powering (Modulators, magnet converters)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Pittet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Systems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 Garion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CTC-015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Magnetic stray Fields Measurements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Russenschuck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CTC-016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 Exctraction System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Barnes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CTC-017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Creation of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“ CLIC technology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center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@ CERN”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F.Bertinelli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Technologies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RF-DESIGN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Rf structure Design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A.Grudjev, I. Syratchev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Walter Wuensch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RF-XPROD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X-band Rf structure Production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G.Riddone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Rf structure High Power 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RF-XTESTFAC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Creation and Operation of x-band High power Testing Facilities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E.Jensen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request 2012, move construction to Techncial Developments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RF-R&amp;D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Basic High Gradient R&amp;D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S.Calatroni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Implementation studies</a:t>
                      </a:r>
                    </a:p>
                  </a:txBody>
                  <a:tcPr marL="4435" marR="4435" marT="443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Civil Engineering &amp; Services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J. Osborne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Philippe Lebrun</a:t>
                      </a:r>
                    </a:p>
                  </a:txBody>
                  <a:tcPr marL="4435" marR="4435" marT="443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Implementation Studies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P.Lebrun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Will be refined: Costs, power, safety, schedule, PBS, CLIC-0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0" y="2545685"/>
            <a:ext cx="8796550" cy="1267365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92360" y="779055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Format of the agenda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855" y="1777585"/>
            <a:ext cx="8333885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Short Introduction to the Meeting: schedule, expected outcome (20 min)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  <a:sym typeface="Wingdings"/>
              </a:rPr>
              <a:t>Presentation of work-packages by WP holders (3-4 slides). Technical description, rough schedule, resources (10 – 15 min each)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  <a:sym typeface="Wingdings"/>
              </a:rPr>
              <a:t>Follow each </a:t>
            </a:r>
            <a:r>
              <a:rPr lang="en-US" sz="1400" dirty="0" smtClean="0">
                <a:latin typeface="+mn-lt"/>
                <a:sym typeface="Wingdings"/>
              </a:rPr>
              <a:t>presentation with </a:t>
            </a:r>
            <a:r>
              <a:rPr lang="en-US" sz="1400" dirty="0" smtClean="0">
                <a:latin typeface="+mn-lt"/>
                <a:sym typeface="Wingdings"/>
              </a:rPr>
              <a:t>statements by </a:t>
            </a:r>
            <a:r>
              <a:rPr lang="en-US" sz="1400" dirty="0" smtClean="0">
                <a:latin typeface="+mn-lt"/>
                <a:sym typeface="Wingdings"/>
              </a:rPr>
              <a:t>collaborators </a:t>
            </a:r>
            <a:r>
              <a:rPr lang="en-US" sz="1400" dirty="0" smtClean="0">
                <a:latin typeface="+mn-lt"/>
                <a:sym typeface="Wingdings"/>
              </a:rPr>
              <a:t>about </a:t>
            </a:r>
            <a:r>
              <a:rPr lang="en-US" sz="1400" dirty="0" smtClean="0">
                <a:latin typeface="+mn-lt"/>
                <a:sym typeface="Wingdings"/>
              </a:rPr>
              <a:t>their </a:t>
            </a:r>
            <a:r>
              <a:rPr lang="en-US" sz="1400" dirty="0" smtClean="0">
                <a:latin typeface="+mn-lt"/>
                <a:sym typeface="Wingdings"/>
              </a:rPr>
              <a:t>planned/potential contributions and discussion on practical details (allow 15 – 20 min each)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  <a:sym typeface="Wingdings"/>
              </a:rPr>
              <a:t>Final wrap-up (30 – 45 min?)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342900" indent="-342900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  <a:sym typeface="Wingdings"/>
              </a:rPr>
              <a:t>Total time: about 4 to 5 hours</a:t>
            </a:r>
          </a:p>
          <a:p>
            <a:pPr marL="342900" indent="-342900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342900" indent="-342900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  <a:sym typeface="Wingdings"/>
              </a:rPr>
              <a:t>Some WPs should be discussed in </a:t>
            </a:r>
            <a:r>
              <a:rPr lang="en-US" sz="1400" u="sng" dirty="0" smtClean="0">
                <a:latin typeface="+mn-lt"/>
                <a:sym typeface="Wingdings"/>
              </a:rPr>
              <a:t>common session</a:t>
            </a:r>
            <a:r>
              <a:rPr lang="en-US" sz="1400" dirty="0" smtClean="0">
                <a:latin typeface="+mn-lt"/>
                <a:sym typeface="Wingdings"/>
              </a:rPr>
              <a:t> with other activities work-packages. Main examples:</a:t>
            </a:r>
          </a:p>
          <a:p>
            <a:pPr marL="342900" indent="-342900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  <a:sym typeface="Wingdings"/>
            </a:endParaRPr>
          </a:p>
          <a:p>
            <a:pPr marL="800100" lvl="1" indent="-342900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latin typeface="+mn-lt"/>
                <a:sym typeface="Wingdings"/>
              </a:rPr>
              <a:t>CLIC0-001 (CLIC Zero Front-end), with CTC-012 &amp; CTC-014</a:t>
            </a:r>
          </a:p>
          <a:p>
            <a:pPr marL="800100" lvl="1" indent="-342900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latin typeface="+mn-lt"/>
                <a:sym typeface="Wingdings"/>
              </a:rPr>
              <a:t>CTF3-004 (Modules in CTF3) with CTC-004</a:t>
            </a:r>
          </a:p>
          <a:p>
            <a:pPr marL="800100" lvl="1" indent="-342900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latin typeface="+mn-lt"/>
                <a:sym typeface="Wingdings"/>
              </a:rPr>
              <a:t>…</a:t>
            </a:r>
            <a:endParaRPr lang="en-US" sz="1200" dirty="0" smtClean="0">
              <a:latin typeface="+mn-lt"/>
              <a:sym typeface="Wingdings"/>
            </a:endParaRPr>
          </a:p>
          <a:p>
            <a:pPr marL="800100" lvl="1" indent="-342900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200" dirty="0" smtClean="0">
              <a:latin typeface="+mn-lt"/>
              <a:sym typeface="Wingding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50850</TotalTime>
  <Words>605</Words>
  <Application>Microsoft Office PowerPoint</Application>
  <PresentationFormat>On-screen Show (4:3)</PresentationFormat>
  <Paragraphs>231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1783</cp:revision>
  <dcterms:created xsi:type="dcterms:W3CDTF">2011-10-20T19:16:32Z</dcterms:created>
  <dcterms:modified xsi:type="dcterms:W3CDTF">2011-10-21T06:54:32Z</dcterms:modified>
</cp:coreProperties>
</file>