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12/9/11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12/9/11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12/9/11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xmlns:p14="http://schemas.microsoft.com/office/powerpoint/2010/main"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12/9/11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42877"/>
            <a:ext cx="2152650" cy="6029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2877"/>
            <a:ext cx="6305550" cy="6029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xmlns:p14="http://schemas.microsoft.com/office/powerpoint/2010/main"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12/9/11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12/9/11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12/9/11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12/9/11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12/9/11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12/9/11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12/9/11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53ED7-8974-4F63-B56D-2860E0C014A4}" type="datetimeFigureOut">
              <a:rPr lang="en-GB" smtClean="0"/>
              <a:pPr/>
              <a:t>12/9/11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85938" y="142875"/>
            <a:ext cx="62865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244600"/>
            <a:ext cx="8697913" cy="537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Work-package </a:t>
            </a:r>
          </a:p>
          <a:p>
            <a:pPr lvl="1"/>
            <a:r>
              <a:rPr lang="en-US" smtClean="0"/>
              <a:t> Description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0" y="0"/>
            <a:ext cx="9080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00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project-clic-cdr.web.cern.ch/project-CLIC-CDR" TargetMode="External"/><Relationship Id="rId3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r>
              <a:rPr lang="en-GB" dirty="0" smtClean="0"/>
              <a:t>CDR Status information</a:t>
            </a:r>
            <a:br>
              <a:rPr lang="en-GB" dirty="0" smtClean="0"/>
            </a:br>
            <a:r>
              <a:rPr lang="en-GB" sz="2200" dirty="0" smtClean="0"/>
              <a:t>9.12.2011</a:t>
            </a:r>
            <a:endParaRPr lang="en-GB" sz="2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endParaRPr lang="en-GB" sz="2000" dirty="0" smtClean="0">
              <a:hlinkClick r:id="rId2"/>
            </a:endParaRPr>
          </a:p>
          <a:p>
            <a:r>
              <a:rPr lang="en-GB" sz="2000" dirty="0" smtClean="0">
                <a:hlinkClick r:id="rId2"/>
              </a:rPr>
              <a:t>http://project-clic-cdr.web.cern.ch/project-CLIC-CDR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endParaRPr lang="en-GB" sz="2000" dirty="0" smtClean="0"/>
          </a:p>
          <a:p>
            <a:pPr>
              <a:buNone/>
            </a:pPr>
            <a:endParaRPr lang="en-GB" sz="2000" dirty="0" smtClean="0"/>
          </a:p>
        </p:txBody>
      </p:sp>
      <p:pic>
        <p:nvPicPr>
          <p:cNvPr id="5" name="Picture 4" descr="statu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99592" y="2564904"/>
            <a:ext cx="7386115" cy="3240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Issues/Observations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GB" dirty="0" smtClean="0"/>
              <a:t>	</a:t>
            </a:r>
            <a:r>
              <a:rPr lang="en-GB" sz="2000" dirty="0" smtClean="0"/>
              <a:t>- increased editorial board (IEB)..actively working</a:t>
            </a:r>
            <a:br>
              <a:rPr lang="en-GB" sz="2000" dirty="0" smtClean="0"/>
            </a:br>
            <a:r>
              <a:rPr lang="en-GB" sz="2000" dirty="0" smtClean="0"/>
              <a:t>- extra help organized for final copy editing...can start on first documents</a:t>
            </a:r>
            <a:br>
              <a:rPr lang="en-GB" sz="2000" dirty="0" smtClean="0"/>
            </a:br>
            <a:r>
              <a:rPr lang="en-GB" sz="2000" dirty="0" smtClean="0"/>
              <a:t>   </a:t>
            </a:r>
            <a:r>
              <a:rPr lang="en-GB" sz="2000" dirty="0" smtClean="0">
                <a:sym typeface="Wingdings" pitchFamily="2" charset="2"/>
              </a:rPr>
              <a:t> Quality of figures in many cases not sufficient...will need extra effort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- try to use project meeting this Friday to chase missing contributions</a:t>
            </a:r>
            <a:br>
              <a:rPr lang="en-GB" sz="2000" dirty="0" smtClean="0"/>
            </a:br>
            <a:r>
              <a:rPr lang="en-GB" sz="2000" dirty="0" smtClean="0"/>
              <a:t>- provided the authors play the game, we can meet the March deadline, </a:t>
            </a:r>
            <a:r>
              <a:rPr lang="en-GB" sz="2000" dirty="0" smtClean="0">
                <a:solidFill>
                  <a:srgbClr val="FF0000"/>
                </a:solidFill>
              </a:rPr>
              <a:t>but big competition with “5 years plan” and cost review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- will need one more person for text processing (= need another </a:t>
            </a:r>
            <a:r>
              <a:rPr lang="en-GB" sz="2000" dirty="0" err="1" smtClean="0"/>
              <a:t>Texpert</a:t>
            </a:r>
            <a:r>
              <a:rPr lang="en-GB" sz="2000" dirty="0" smtClean="0"/>
              <a:t>)</a:t>
            </a:r>
            <a:br>
              <a:rPr lang="en-GB" sz="2000" dirty="0" smtClean="0"/>
            </a:br>
            <a:r>
              <a:rPr lang="en-GB" sz="2000" dirty="0" smtClean="0"/>
              <a:t>- trying to get yellow report numbers assigned for both volumes 2 and 1</a:t>
            </a:r>
            <a:br>
              <a:rPr lang="en-GB" sz="2000" dirty="0" smtClean="0"/>
            </a:br>
            <a:r>
              <a:rPr lang="en-GB" sz="2000" dirty="0" smtClean="0"/>
              <a:t>- cover layout with be mostly “standard yellow” with a centre rectangle on the front cover for free styling</a:t>
            </a:r>
            <a:br>
              <a:rPr lang="en-GB" sz="2000" dirty="0" smtClean="0"/>
            </a:br>
            <a:r>
              <a:rPr lang="en-GB" sz="2000" dirty="0" smtClean="0"/>
              <a:t>- author list </a:t>
            </a:r>
            <a:r>
              <a:rPr lang="en-GB" sz="2000" smtClean="0"/>
              <a:t>effort handled </a:t>
            </a:r>
            <a:r>
              <a:rPr lang="en-GB" sz="2000" dirty="0" smtClean="0"/>
              <a:t>by editors of volume 2</a:t>
            </a:r>
          </a:p>
          <a:p>
            <a:pPr>
              <a:buNone/>
            </a:pPr>
            <a:r>
              <a:rPr lang="en-GB" sz="2000" dirty="0" smtClean="0"/>
              <a:t>	- </a:t>
            </a:r>
            <a:r>
              <a:rPr lang="en-GB" sz="2000" dirty="0" smtClean="0">
                <a:solidFill>
                  <a:srgbClr val="FF0000"/>
                </a:solidFill>
              </a:rPr>
              <a:t>question came up: Executive summary (5-8 pages) of volume 1?</a:t>
            </a:r>
          </a:p>
          <a:p>
            <a:endParaRPr lang="en-GB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plate">
  <a:themeElements>
    <a:clrScheme name="templat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000000"/>
      </a:accent4>
      <a:accent5>
        <a:srgbClr val="F6D3AA"/>
      </a:accent5>
      <a:accent6>
        <a:srgbClr val="56A4B9"/>
      </a:accent6>
      <a:hlink>
        <a:srgbClr val="168BBA"/>
      </a:hlink>
      <a:folHlink>
        <a:srgbClr val="680000"/>
      </a:folHlink>
    </a:clrScheme>
    <a:fontScheme name="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00000"/>
        </a:dk1>
        <a:lt1>
          <a:srgbClr val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FFFFFF"/>
        </a:accent3>
        <a:accent4>
          <a:srgbClr val="000000"/>
        </a:accent4>
        <a:accent5>
          <a:srgbClr val="F6D3AA"/>
        </a:accent5>
        <a:accent6>
          <a:srgbClr val="56A4B9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21</Words>
  <Application>Microsoft Macintosh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Office Theme</vt:lpstr>
      <vt:lpstr>template</vt:lpstr>
      <vt:lpstr>CDR Status information 9.12.2011</vt:lpstr>
      <vt:lpstr>Issues/Observations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grudiev</dc:creator>
  <cp:lastModifiedBy>Steinar Stapnes</cp:lastModifiedBy>
  <cp:revision>17</cp:revision>
  <dcterms:created xsi:type="dcterms:W3CDTF">2011-05-17T11:53:57Z</dcterms:created>
  <dcterms:modified xsi:type="dcterms:W3CDTF">2011-12-09T08:01:44Z</dcterms:modified>
</cp:coreProperties>
</file>