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5" r:id="rId1"/>
  </p:sldMasterIdLst>
  <p:notesMasterIdLst>
    <p:notesMasterId r:id="rId4"/>
  </p:notesMasterIdLst>
  <p:handoutMasterIdLst>
    <p:handoutMasterId r:id="rId5"/>
  </p:handoutMasterIdLst>
  <p:sldIdLst>
    <p:sldId id="800" r:id="rId2"/>
    <p:sldId id="77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8E37"/>
    <a:srgbClr val="FFFEA3"/>
    <a:srgbClr val="AB85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9" autoAdjust="0"/>
    <p:restoredTop sz="83941" autoAdjust="0"/>
  </p:normalViewPr>
  <p:slideViewPr>
    <p:cSldViewPr snapToGrid="0" snapToObjects="1">
      <p:cViewPr>
        <p:scale>
          <a:sx n="100" d="100"/>
          <a:sy n="100" d="100"/>
        </p:scale>
        <p:origin x="-1392" y="-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3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hyperlink" Target="http://project-clic-cdr.web.cern.ch/project-CLIC-CDR/" TargetMode="External"/><Relationship Id="rId2" Type="http://schemas.openxmlformats.org/officeDocument/2006/relationships/hyperlink" Target="http://lcd.web.cern.ch/LCD/CDR/CDR.html%23Overview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lcd.web.cern.ch/LCD/CDR/CDR.html%23Overview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hyperlink" Target="http://project-clic-cdr.web.cern.ch/project-CLIC-CDR/" TargetMode="External"/><Relationship Id="rId2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 by end of 2011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, final editing before presented 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in the SPC In March 2012</a:t>
          </a:r>
        </a:p>
        <a:p>
          <a:pPr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http://project-clic-cdr.web.cern.ch/project-CLIC-CDR/</a:t>
          </a:r>
          <a:endParaRPr lang="en-US" sz="12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2:  The CLIC physics and detectors 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Work and review procedure described in Juan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Fuster’s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talk.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Completed and ready for print end 2011, presented in SPC in December 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2011 (Lucie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Linssen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http://lcd.web.cern.ch/LCD/CDR/CDR.html#Overview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3:  CLIC study summary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Summer 2012: 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3 ready for the European Strategy Open Meeting </a:t>
          </a: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17820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2218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7FF8C40A-9FB6-A24E-BCBC-FD9388D269D0}" type="presOf" srcId="{74378FF7-AB83-C44B-BEAB-04975B374C97}" destId="{71F4EB13-F590-AB41-98DA-8360DB98D579}" srcOrd="1" destOrd="0" presId="urn:microsoft.com/office/officeart/2005/8/layout/vList4"/>
    <dgm:cxn modelId="{83014762-7850-FD4A-B240-B338BC2A7202}" type="presOf" srcId="{74378FF7-AB83-C44B-BEAB-04975B374C97}" destId="{4D1F9B71-3108-654D-AFD4-DDD52913058E}" srcOrd="0" destOrd="0" presId="urn:microsoft.com/office/officeart/2005/8/layout/vList4"/>
    <dgm:cxn modelId="{421A966D-A4A3-D94E-BBA3-D1318EA9DCAD}" type="presOf" srcId="{5EBDAE48-E33A-BF49-80B0-3795552E3EB3}" destId="{4FCFFD36-F990-8D4D-865E-42483C0B720F}" srcOrd="0" destOrd="0" presId="urn:microsoft.com/office/officeart/2005/8/layout/vList4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A8D22BEC-199B-874D-8E83-A63DBE1FD7E1}" type="presOf" srcId="{5EBDAE48-E33A-BF49-80B0-3795552E3EB3}" destId="{B6D834D4-21EE-0C42-B0A5-8445498CEAA3}" srcOrd="1" destOrd="0" presId="urn:microsoft.com/office/officeart/2005/8/layout/vList4"/>
    <dgm:cxn modelId="{45D18D77-6CFB-9240-AC2D-60F3605785DE}" type="presOf" srcId="{1E086AAD-8598-1042-BAA5-86C746AC2420}" destId="{A2D86523-2AF0-1C48-A0CC-DA9A6A91DBA3}" srcOrd="0" destOrd="0" presId="urn:microsoft.com/office/officeart/2005/8/layout/vList4"/>
    <dgm:cxn modelId="{9F898F3B-6117-4F4E-9AD1-487C54ECB3B8}" type="presOf" srcId="{9E2E2105-977F-CB45-AB1A-49FC191E3BB4}" destId="{00771F87-8F81-B14D-930E-8D9FD793C1F2}" srcOrd="0" destOrd="0" presId="urn:microsoft.com/office/officeart/2005/8/layout/vList4"/>
    <dgm:cxn modelId="{F8A49724-D4E7-F944-A113-3B422DAF2277}" type="presOf" srcId="{1E086AAD-8598-1042-BAA5-86C746AC2420}" destId="{B1E9F62D-05CB-7E4F-81AD-FA120000E538}" srcOrd="1" destOrd="0" presId="urn:microsoft.com/office/officeart/2005/8/layout/vList4"/>
    <dgm:cxn modelId="{007D52B6-4E00-E54F-BE77-C4AD271E3A58}" type="presParOf" srcId="{00771F87-8F81-B14D-930E-8D9FD793C1F2}" destId="{A0AAD7CB-EE32-5445-B004-A6F9CC2960BF}" srcOrd="0" destOrd="0" presId="urn:microsoft.com/office/officeart/2005/8/layout/vList4"/>
    <dgm:cxn modelId="{EB8F7B1E-690D-F54A-A613-3EE263B89A4D}" type="presParOf" srcId="{A0AAD7CB-EE32-5445-B004-A6F9CC2960BF}" destId="{A2D86523-2AF0-1C48-A0CC-DA9A6A91DBA3}" srcOrd="0" destOrd="0" presId="urn:microsoft.com/office/officeart/2005/8/layout/vList4"/>
    <dgm:cxn modelId="{E982053C-122D-0049-82E5-58FF4310AEA5}" type="presParOf" srcId="{A0AAD7CB-EE32-5445-B004-A6F9CC2960BF}" destId="{66D6C40F-4E7A-744C-90B0-5757C1146A18}" srcOrd="1" destOrd="0" presId="urn:microsoft.com/office/officeart/2005/8/layout/vList4"/>
    <dgm:cxn modelId="{2C14112A-6870-BF41-91FC-EE79C6D9A25A}" type="presParOf" srcId="{A0AAD7CB-EE32-5445-B004-A6F9CC2960BF}" destId="{B1E9F62D-05CB-7E4F-81AD-FA120000E538}" srcOrd="2" destOrd="0" presId="urn:microsoft.com/office/officeart/2005/8/layout/vList4"/>
    <dgm:cxn modelId="{164AF394-B873-0344-ACD2-4735EB29C170}" type="presParOf" srcId="{00771F87-8F81-B14D-930E-8D9FD793C1F2}" destId="{7B7B198E-98FA-DB4B-89B3-A3849D39D928}" srcOrd="1" destOrd="0" presId="urn:microsoft.com/office/officeart/2005/8/layout/vList4"/>
    <dgm:cxn modelId="{F9E2F1F5-C9E7-EF4B-B5EB-6B1A454B2450}" type="presParOf" srcId="{00771F87-8F81-B14D-930E-8D9FD793C1F2}" destId="{D00AD7F9-2062-D24F-84AD-293561E84C9F}" srcOrd="2" destOrd="0" presId="urn:microsoft.com/office/officeart/2005/8/layout/vList4"/>
    <dgm:cxn modelId="{6317EF6B-FBC2-3146-AB13-5CE59D497F96}" type="presParOf" srcId="{D00AD7F9-2062-D24F-84AD-293561E84C9F}" destId="{4FCFFD36-F990-8D4D-865E-42483C0B720F}" srcOrd="0" destOrd="0" presId="urn:microsoft.com/office/officeart/2005/8/layout/vList4"/>
    <dgm:cxn modelId="{3B974435-7F71-D640-8F16-45791E18E1C1}" type="presParOf" srcId="{D00AD7F9-2062-D24F-84AD-293561E84C9F}" destId="{46DB63EA-232D-0246-9538-1772A3005692}" srcOrd="1" destOrd="0" presId="urn:microsoft.com/office/officeart/2005/8/layout/vList4"/>
    <dgm:cxn modelId="{654CC42A-0948-8C49-B6FD-E8A612AFD203}" type="presParOf" srcId="{D00AD7F9-2062-D24F-84AD-293561E84C9F}" destId="{B6D834D4-21EE-0C42-B0A5-8445498CEAA3}" srcOrd="2" destOrd="0" presId="urn:microsoft.com/office/officeart/2005/8/layout/vList4"/>
    <dgm:cxn modelId="{622BC022-9192-004A-A48B-16DD4A41C6FF}" type="presParOf" srcId="{00771F87-8F81-B14D-930E-8D9FD793C1F2}" destId="{51677F70-B488-A841-B0E2-D74E51CBD3D8}" srcOrd="3" destOrd="0" presId="urn:microsoft.com/office/officeart/2005/8/layout/vList4"/>
    <dgm:cxn modelId="{ABC090A1-47EF-E74A-A4E0-31A289AE78C7}" type="presParOf" srcId="{00771F87-8F81-B14D-930E-8D9FD793C1F2}" destId="{EBFA4529-EC2A-0743-8ED4-B07522F974A5}" srcOrd="4" destOrd="0" presId="urn:microsoft.com/office/officeart/2005/8/layout/vList4"/>
    <dgm:cxn modelId="{E136325B-0502-4F4D-B2CF-17BA1056EF20}" type="presParOf" srcId="{EBFA4529-EC2A-0743-8ED4-B07522F974A5}" destId="{4D1F9B71-3108-654D-AFD4-DDD52913058E}" srcOrd="0" destOrd="0" presId="urn:microsoft.com/office/officeart/2005/8/layout/vList4"/>
    <dgm:cxn modelId="{9BBA62B7-EC7F-BC4B-B2B1-5A7E2828F0B0}" type="presParOf" srcId="{EBFA4529-EC2A-0743-8ED4-B07522F974A5}" destId="{F6452A1B-6DA8-3F40-8E77-EAD55F03D176}" srcOrd="1" destOrd="0" presId="urn:microsoft.com/office/officeart/2005/8/layout/vList4"/>
    <dgm:cxn modelId="{4FC26265-63B3-FE4C-8AB7-568F9655343A}" type="presParOf" srcId="{EBFA4529-EC2A-0743-8ED4-B07522F974A5}" destId="{71F4EB13-F590-AB41-98DA-8360DB98D57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286500" cy="1453840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 by end of 2011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final editing before presented 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in the SPC In March 2012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http://project-clic-cdr.web.cern.ch/project-CLIC-CDR/</a:t>
          </a:r>
          <a:endParaRPr lang="en-US" sz="12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1402684" y="0"/>
        <a:ext cx="4883815" cy="1453840"/>
      </dsp:txXfrm>
    </dsp:sp>
    <dsp:sp modelId="{66D6C40F-4E7A-744C-90B0-5757C1146A18}">
      <dsp:nvSpPr>
        <dsp:cNvPr id="0" name=""/>
        <dsp:cNvSpPr/>
      </dsp:nvSpPr>
      <dsp:spPr>
        <a:xfrm>
          <a:off x="145384" y="145384"/>
          <a:ext cx="1257300" cy="116307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599224"/>
          <a:ext cx="6286500" cy="17129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2:  The CLIC physics and detectors 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Work and review procedure described in Juan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Fuster’s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talk.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Completed and ready for print end 2011, presented in SPC in December 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2011 (Lucie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Linssen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http://lcd.web.cern.ch/LCD/CDR/CDR.html#Overview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402684" y="1599224"/>
        <a:ext cx="4883815" cy="1712914"/>
      </dsp:txXfrm>
    </dsp:sp>
    <dsp:sp modelId="{46DB63EA-232D-0246-9538-1772A3005692}">
      <dsp:nvSpPr>
        <dsp:cNvPr id="0" name=""/>
        <dsp:cNvSpPr/>
      </dsp:nvSpPr>
      <dsp:spPr>
        <a:xfrm>
          <a:off x="145384" y="1745119"/>
          <a:ext cx="1257300" cy="14211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457522"/>
          <a:ext cx="6286500" cy="1453840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3:  CLIC study summary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Summer 2012: 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3 ready for the European Strategy Open Meeting </a:t>
          </a:r>
          <a:endParaRPr lang="en-US" sz="1200" kern="1200" dirty="0">
            <a:solidFill>
              <a:srgbClr val="000000"/>
            </a:solidFill>
          </a:endParaRPr>
        </a:p>
      </dsp:txBody>
      <dsp:txXfrm>
        <a:off x="1402684" y="3457522"/>
        <a:ext cx="4883815" cy="1453840"/>
      </dsp:txXfrm>
    </dsp:sp>
    <dsp:sp modelId="{F6452A1B-6DA8-3F40-8E77-EAD55F03D176}">
      <dsp:nvSpPr>
        <dsp:cNvPr id="0" name=""/>
        <dsp:cNvSpPr/>
      </dsp:nvSpPr>
      <dsp:spPr>
        <a:xfrm>
          <a:off x="145384" y="3602906"/>
          <a:ext cx="1257300" cy="116307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2ECB9-FB25-4D41-ABDB-C96B73E64A63}" type="datetime1">
              <a:rPr lang="en-US" smtClean="0"/>
              <a:t>12/8/11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8C80D-DCEE-F841-8312-5BE4E129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712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5DDFB-398E-7B49-86BD-76D0B0B7E0CC}" type="datetime1">
              <a:rPr lang="en-US" smtClean="0"/>
              <a:t>12/8/11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24B83-6DBD-014C-844E-8BD18F37FD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063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A8A6D-008C-48AD-A87E-5D639CD8687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083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7586C337-8AE5-014D-AE28-6ACA93FDD6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7500" y="6521450"/>
            <a:ext cx="796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-Introduction    -Feasibility Studies    -CDR status    -Implementation issues     -Plans 2012-16     -Conclusions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7586C337-8AE5-014D-AE28-6ACA93FDD6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7500" y="6521450"/>
            <a:ext cx="796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-Introduction    -Feasibility Studies    -CDR status    -Implementation issues     -Plans 2012-16     -Conclusions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7586C337-8AE5-014D-AE28-6ACA93FDD6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7500" y="6521450"/>
            <a:ext cx="796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-Introduction    -Feasibility Studies    -CDR status    -Implementation issues     -Plans 2012-16     -Conclusions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7586C337-8AE5-014D-AE28-6ACA93FDD6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7500" y="6521450"/>
            <a:ext cx="796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-Introduction    -Feasibility Studies    -CDR status    -Implementation issues     -Plans 2012-16     -Conclusions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7586C337-8AE5-014D-AE28-6ACA93FDD6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7500" y="6521450"/>
            <a:ext cx="796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-Introduction    -Feasibility Studies    -CDR status    -Implementation issues     -Plans 2012-16     -Conclusions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7586C337-8AE5-014D-AE28-6ACA93FDD6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7500" y="6521450"/>
            <a:ext cx="796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-Introduction    -Feasibility Studies    -CDR status    -Implementation issues     -Plans 2012-16     -Conclusions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7586C337-8AE5-014D-AE28-6ACA93FDD6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7500" y="6521450"/>
            <a:ext cx="796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-Introduction    -Feasibility Studies    -CDR status    -Implementation issues     -Plans 2012-16     -Conclusions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7586C337-8AE5-014D-AE28-6ACA93FDD6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7500" y="6521450"/>
            <a:ext cx="796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-Introduction    -Feasibility Studies    -CDR status    -Implementation issues     -Plans 2012-16     -Conclusions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7586C337-8AE5-014D-AE28-6ACA93FDD6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7500" y="6521450"/>
            <a:ext cx="796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-Introduction    -Feasibility Studies    -CDR status    -Implementation issues     -Plans 2012-16     -Conclusions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17500" y="1155700"/>
            <a:ext cx="85217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0114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9"/>
            <a:ext cx="6286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6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12700" y="1"/>
            <a:ext cx="711199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7586C337-8AE5-014D-AE28-6ACA93FDD6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7500" y="6521450"/>
            <a:ext cx="796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-Introduction    -Feasibility Studies    -CDR status    -Implementation issues     -Plans 2012-16     -Conclusions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8" r:id="rId9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Calibri"/>
          <a:ea typeface="+mj-ea"/>
          <a:cs typeface="Calibri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Calibri"/>
          <a:ea typeface="+mn-ea"/>
          <a:cs typeface="Calibri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Calibri"/>
          <a:cs typeface="Calibri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Calibri"/>
          <a:cs typeface="Calibri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Calibri"/>
          <a:cs typeface="Calibri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clic-study.org/accelerator/CLIC-ConceptDesignRep.php" TargetMode="External"/><Relationship Id="rId8" Type="http://schemas.openxmlformats.org/officeDocument/2006/relationships/hyperlink" Target="https://indico.cern.ch/conferenceDisplay.py?confId=136364" TargetMode="External"/><Relationship Id="rId9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CLIC </a:t>
            </a:r>
            <a:r>
              <a:rPr lang="en-US" dirty="0" smtClean="0"/>
              <a:t>CDRs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42753601"/>
              </p:ext>
            </p:extLst>
          </p:nvPr>
        </p:nvGraphicFramePr>
        <p:xfrm>
          <a:off x="317500" y="966792"/>
          <a:ext cx="6286500" cy="4913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6"/>
          <p:cNvSpPr txBox="1">
            <a:spLocks/>
          </p:cNvSpPr>
          <p:nvPr/>
        </p:nvSpPr>
        <p:spPr bwMode="auto">
          <a:xfrm flipH="1">
            <a:off x="6845300" y="3276600"/>
            <a:ext cx="22733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00009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9pPr>
          </a:lstStyle>
          <a:p>
            <a:pPr marL="176213" indent="-176213"/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Main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information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page: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http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://clic-study.org/accelerator/CLIC-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ConceptDesignRep.php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576263" lvl="1" indent="-176213"/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176213" indent="-176213"/>
            <a:r>
              <a:rPr lang="en-US" sz="1400" dirty="0">
                <a:solidFill>
                  <a:srgbClr val="404040"/>
                </a:solidFill>
                <a:latin typeface="Calibri"/>
                <a:cs typeface="Calibri"/>
              </a:rPr>
              <a:t>A link providing the opportunity to subscribe as a signatory for the CLIC CDR can be found on the main information </a:t>
            </a:r>
            <a:r>
              <a:rPr lang="en-US" sz="1400" dirty="0" smtClean="0">
                <a:solidFill>
                  <a:srgbClr val="404040"/>
                </a:solidFill>
                <a:latin typeface="Calibri"/>
                <a:cs typeface="Calibri"/>
              </a:rPr>
              <a:t>page:</a:t>
            </a:r>
          </a:p>
          <a:p>
            <a:pPr marL="177800" indent="0">
              <a:buNone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  <a:hlinkClick r:id="rId8"/>
              </a:rPr>
              <a:t>https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  <a:hlinkClick r:id="rId8"/>
              </a:rPr>
              <a:t>://indico.cern.ch/conferenceDisplay.py?confId=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  <a:hlinkClick r:id="rId8"/>
              </a:rPr>
              <a:t>136364</a:t>
            </a: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77800" indent="0">
              <a:buNone/>
            </a:pP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177800" indent="0">
              <a:buNone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1">
              <a:defRPr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457200" lvl="1" indent="0"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559800" y="6508750"/>
            <a:ext cx="558800" cy="365125"/>
          </a:xfrm>
        </p:spPr>
        <p:txBody>
          <a:bodyPr/>
          <a:lstStyle/>
          <a:p>
            <a:fld id="{7586C337-8AE5-014D-AE28-6ACA93FDD6F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50000" y="0"/>
            <a:ext cx="3213100" cy="115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3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accelerator part – more in SPC in March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3800" y="1155700"/>
            <a:ext cx="7645400" cy="391725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Updated talk at P-ECFA 25.11 (covered items in red below):  </a:t>
            </a:r>
          </a:p>
          <a:p>
            <a:endParaRPr lang="en-GB" sz="20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17500" y="6508750"/>
            <a:ext cx="7962900" cy="365125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-Introduction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-Feasibility Studies    -CDR status    -Implementation issues     -Plans 2012-16     -Conclusions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72500" y="6508750"/>
            <a:ext cx="558800" cy="365125"/>
          </a:xfrm>
        </p:spPr>
        <p:txBody>
          <a:bodyPr/>
          <a:lstStyle/>
          <a:p>
            <a:fld id="{7586C337-8AE5-014D-AE28-6ACA93FDD6F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05788"/>
            <a:ext cx="9144000" cy="852212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797833"/>
              </p:ext>
            </p:extLst>
          </p:nvPr>
        </p:nvGraphicFramePr>
        <p:xfrm>
          <a:off x="698499" y="1682709"/>
          <a:ext cx="7874001" cy="4079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22601"/>
                <a:gridCol w="2082800"/>
                <a:gridCol w="276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Feasibility</a:t>
                      </a:r>
                      <a:r>
                        <a:rPr lang="en-US" baseline="0" dirty="0" smtClean="0"/>
                        <a:t> studies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Vol</a:t>
                      </a:r>
                      <a:r>
                        <a:rPr lang="en-US" baseline="0" dirty="0" smtClean="0"/>
                        <a:t> 1: Accelerator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Vol</a:t>
                      </a:r>
                      <a:r>
                        <a:rPr lang="en-US" baseline="0" dirty="0" smtClean="0"/>
                        <a:t> 3: Strategy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1) Feasibility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studies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- add some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key words for studies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Described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in detail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Brief</a:t>
                      </a:r>
                      <a:r>
                        <a:rPr lang="en-US" sz="1400" baseline="0" dirty="0" smtClean="0"/>
                        <a:t> summary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- experimental results  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Described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in detail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Brief</a:t>
                      </a:r>
                      <a:r>
                        <a:rPr lang="en-US" sz="1400" baseline="0" dirty="0" smtClean="0"/>
                        <a:t> summary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2) Implementation</a:t>
                      </a:r>
                      <a:r>
                        <a:rPr lang="en-US" sz="1400" baseline="0" dirty="0" smtClean="0"/>
                        <a:t> studies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- </a:t>
                      </a:r>
                      <a:r>
                        <a:rPr lang="en-US" sz="1400" dirty="0" smtClean="0"/>
                        <a:t> </a:t>
                      </a:r>
                      <a:r>
                        <a:rPr lang="en-GB" sz="1400" dirty="0" smtClean="0"/>
                        <a:t>Physics as function of </a:t>
                      </a:r>
                      <a:r>
                        <a:rPr lang="en-GB" sz="1400" dirty="0" err="1" smtClean="0"/>
                        <a:t>E</a:t>
                      </a:r>
                      <a:r>
                        <a:rPr lang="en-GB" sz="1400" baseline="-25000" dirty="0" err="1" smtClean="0"/>
                        <a:t>cm</a:t>
                      </a:r>
                      <a:endParaRPr lang="en-GB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Will</a:t>
                      </a:r>
                      <a:r>
                        <a:rPr lang="en-US" sz="1400" baseline="0" dirty="0" smtClean="0"/>
                        <a:t> refer to volume 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Choose one scenario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- </a:t>
                      </a:r>
                      <a:r>
                        <a:rPr lang="en-GB" sz="1400" dirty="0" smtClean="0"/>
                        <a:t>Energy flexibility (stages and scans)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Possibilities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and limitations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Discuss</a:t>
                      </a:r>
                      <a:r>
                        <a:rPr lang="en-US" sz="1400" baseline="0" dirty="0" smtClean="0"/>
                        <a:t> for one scenario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   -  Power and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Described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Update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for specific model 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   - Cost and schedule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Construction time discussed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Cost and schedule for staged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scenario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 Towards</a:t>
                      </a:r>
                      <a:r>
                        <a:rPr lang="en-US" sz="1400" baseline="0" dirty="0" smtClean="0"/>
                        <a:t> an i</a:t>
                      </a:r>
                      <a:r>
                        <a:rPr lang="en-US" sz="1400" dirty="0" smtClean="0"/>
                        <a:t>mplementation</a:t>
                      </a:r>
                      <a:r>
                        <a:rPr lang="en-US" sz="1400" baseline="0" dirty="0" smtClean="0"/>
                        <a:t> Plan in 2016 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- Ongoing</a:t>
                      </a:r>
                      <a:r>
                        <a:rPr lang="en-US" sz="1400" baseline="0" dirty="0" smtClean="0"/>
                        <a:t> and planned work 2012-16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Described in some detail 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19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44167</TotalTime>
  <Words>435</Words>
  <Application>Microsoft Macintosh PowerPoint</Application>
  <PresentationFormat>On-screen Show (4:3)</PresentationFormat>
  <Paragraphs>56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template</vt:lpstr>
      <vt:lpstr>The CLIC CDRs</vt:lpstr>
      <vt:lpstr>Status of accelerator part – more in SPC in March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overview</dc:title>
  <dc:creator>Steinar  Stapnes</dc:creator>
  <cp:lastModifiedBy>Steinar Stapnes</cp:lastModifiedBy>
  <cp:revision>410</cp:revision>
  <cp:lastPrinted>2011-11-23T09:58:05Z</cp:lastPrinted>
  <dcterms:created xsi:type="dcterms:W3CDTF">2010-12-03T08:25:25Z</dcterms:created>
  <dcterms:modified xsi:type="dcterms:W3CDTF">2011-12-08T14:24:44Z</dcterms:modified>
</cp:coreProperties>
</file>