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450"/>
    <p:restoredTop sz="96646"/>
  </p:normalViewPr>
  <p:slideViewPr>
    <p:cSldViewPr snapToGrid="0" snapToObjects="1">
      <p:cViewPr varScale="1">
        <p:scale>
          <a:sx n="53" d="100"/>
          <a:sy n="53" d="100"/>
        </p:scale>
        <p:origin x="124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5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44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4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5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273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80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0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37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90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54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88A3F-DE24-634B-828B-20DADD54E756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54823-5F81-2F44-93FF-785A09B5E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7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910A37-5DC1-0947-97AD-049CA54BF9CD}"/>
              </a:ext>
            </a:extLst>
          </p:cNvPr>
          <p:cNvSpPr/>
          <p:nvPr/>
        </p:nvSpPr>
        <p:spPr>
          <a:xfrm>
            <a:off x="0" y="173562"/>
            <a:ext cx="3973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/>
              <a:t>Injectors Technical Stop (ITS1):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837385-DC55-714F-A377-1C98B9317786}"/>
              </a:ext>
            </a:extLst>
          </p:cNvPr>
          <p:cNvSpPr/>
          <p:nvPr/>
        </p:nvSpPr>
        <p:spPr>
          <a:xfrm>
            <a:off x="112367" y="940432"/>
            <a:ext cx="50506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Different than in previous years.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At the same time as an intervention in the Swiss power grid to minimize impact on physics of the possible power interruptions.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90BAFE-7A4E-9D21-ADE5-B188E62D74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011"/>
          <a:stretch/>
        </p:blipFill>
        <p:spPr>
          <a:xfrm>
            <a:off x="5743575" y="37922"/>
            <a:ext cx="3346237" cy="2505049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8843387-22D4-2135-E38F-D4BB7DEAD4A7}"/>
              </a:ext>
            </a:extLst>
          </p:cNvPr>
          <p:cNvSpPr/>
          <p:nvPr/>
        </p:nvSpPr>
        <p:spPr>
          <a:xfrm>
            <a:off x="6822281" y="368451"/>
            <a:ext cx="1221582" cy="2254323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3833EA2-4D9E-4D1D-7B15-BBDB38D26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290305"/>
              </p:ext>
            </p:extLst>
          </p:nvPr>
        </p:nvGraphicFramePr>
        <p:xfrm>
          <a:off x="83277" y="2679549"/>
          <a:ext cx="8977445" cy="381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67004">
                  <a:extLst>
                    <a:ext uri="{9D8B030D-6E8A-4147-A177-3AD203B41FA5}">
                      <a16:colId xmlns:a16="http://schemas.microsoft.com/office/drawing/2014/main" val="2570109303"/>
                    </a:ext>
                  </a:extLst>
                </a:gridCol>
                <a:gridCol w="6810441">
                  <a:extLst>
                    <a:ext uri="{9D8B030D-6E8A-4147-A177-3AD203B41FA5}">
                      <a16:colId xmlns:a16="http://schemas.microsoft.com/office/drawing/2014/main" val="1943121235"/>
                    </a:ext>
                  </a:extLst>
                </a:gridCol>
              </a:tblGrid>
              <a:tr h="189977">
                <a:tc gridSpan="2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PROPOSAL for TIMELINE: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436110"/>
                  </a:ext>
                </a:extLst>
              </a:tr>
              <a:tr h="209345">
                <a:tc>
                  <a:txBody>
                    <a:bodyPr/>
                    <a:lstStyle/>
                    <a:p>
                      <a:r>
                        <a:rPr lang="en-US" sz="1600" dirty="0"/>
                        <a:t>12.06 at 07:30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sz="1600" dirty="0"/>
                        <a:t>Beams stopped in the accelerator complex.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sz="1600" dirty="0"/>
                        <a:t>RP cool-down period starts.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5048"/>
                  </a:ext>
                </a:extLst>
              </a:tr>
              <a:tr h="1528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12.06 at 08:00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600" dirty="0"/>
                        <a:t>Intervention in Swiss power network starts.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7323418"/>
                  </a:ext>
                </a:extLst>
              </a:tr>
              <a:tr h="193629">
                <a:tc>
                  <a:txBody>
                    <a:bodyPr/>
                    <a:lstStyle/>
                    <a:p>
                      <a:r>
                        <a:rPr lang="en-US" sz="1600" dirty="0"/>
                        <a:t>Between 12.06 at 08:30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and 13.06 at 08:30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sz="1600" dirty="0"/>
                        <a:t>Interventions on a case-by-case basis and </a:t>
                      </a:r>
                      <a:r>
                        <a:rPr lang="en-US" sz="1600" b="1" dirty="0"/>
                        <a:t>only if agreed by RP and EN-ACE</a:t>
                      </a:r>
                      <a:r>
                        <a:rPr lang="en-US" sz="16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8089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13.06 at 07:30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RP survey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648325"/>
                  </a:ext>
                </a:extLst>
              </a:tr>
              <a:tr h="2422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Between 13.06 at 08:30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and 14.06 at 16:00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sz="1600" b="1" dirty="0"/>
                        <a:t>Access to the machines for the rest of the interventions. 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sz="1600" b="1" dirty="0"/>
                        <a:t>Machines ready for restart on 14.06 at 16:00 (Is earlier possible? ~14:00?).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767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Between 14.06 at 17:30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and 15.06 at 17:30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sz="1600" dirty="0"/>
                        <a:t>Spare time for intervention in Swiss power network.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sz="1600" dirty="0"/>
                        <a:t>Restart of the machines as soon as intervention in Swiss power network is completed.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sz="1600" dirty="0"/>
                        <a:t>Progressive restart of the physics program at the different facilities.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050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20473ADE-353F-6B4E-A722-4FD8A0A69F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873" t="21586" r="93239"/>
          <a:stretch/>
        </p:blipFill>
        <p:spPr>
          <a:xfrm>
            <a:off x="4872038" y="571500"/>
            <a:ext cx="871537" cy="19643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B53676-5588-FC98-ED8A-BA0C7E2F4899}"/>
              </a:ext>
            </a:extLst>
          </p:cNvPr>
          <p:cNvSpPr txBox="1"/>
          <p:nvPr/>
        </p:nvSpPr>
        <p:spPr>
          <a:xfrm>
            <a:off x="492918" y="6596390"/>
            <a:ext cx="86510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F. </a:t>
            </a:r>
            <a:r>
              <a:rPr lang="en-US" sz="1100" dirty="0" err="1"/>
              <a:t>Pozzi</a:t>
            </a:r>
            <a:r>
              <a:rPr lang="en-US" sz="1100" dirty="0"/>
              <a:t>, H. </a:t>
            </a:r>
            <a:r>
              <a:rPr lang="en-US" sz="1100" dirty="0" err="1"/>
              <a:t>Vincke</a:t>
            </a:r>
            <a:r>
              <a:rPr lang="en-US" sz="1100" dirty="0"/>
              <a:t>, M. Albert, S. Di Luca, S. Fleury, F. Pedrosa, R. </a:t>
            </a:r>
            <a:r>
              <a:rPr lang="en-US" sz="1100" dirty="0" err="1"/>
              <a:t>Steerenberg</a:t>
            </a:r>
            <a:r>
              <a:rPr lang="en-US" sz="1100" dirty="0"/>
              <a:t>, J. Nielsen, P. </a:t>
            </a:r>
            <a:r>
              <a:rPr lang="en-US" sz="1100" dirty="0" err="1"/>
              <a:t>Skowronski</a:t>
            </a:r>
            <a:r>
              <a:rPr lang="en-US" sz="1100" dirty="0"/>
              <a:t>, A. Rodriguez - ITS1 Preparation –  21.05.2023</a:t>
            </a:r>
          </a:p>
        </p:txBody>
      </p:sp>
    </p:spTree>
    <p:extLst>
      <p:ext uri="{BB962C8B-B14F-4D97-AF65-F5344CB8AC3E}">
        <p14:creationId xmlns:p14="http://schemas.microsoft.com/office/powerpoint/2010/main" val="890954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34364</TotalTime>
  <Words>217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Bastien Rae</cp:lastModifiedBy>
  <cp:revision>791</cp:revision>
  <dcterms:created xsi:type="dcterms:W3CDTF">2023-02-08T14:47:25Z</dcterms:created>
  <dcterms:modified xsi:type="dcterms:W3CDTF">2024-05-21T11:23:45Z</dcterms:modified>
</cp:coreProperties>
</file>