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9" r:id="rId2"/>
    <p:sldId id="261" r:id="rId3"/>
    <p:sldId id="260" r:id="rId4"/>
    <p:sldId id="267" r:id="rId5"/>
    <p:sldId id="268" r:id="rId6"/>
    <p:sldId id="266" r:id="rId7"/>
    <p:sldId id="265" r:id="rId8"/>
    <p:sldId id="269" r:id="rId9"/>
    <p:sldId id="270" r:id="rId10"/>
    <p:sldId id="272" r:id="rId11"/>
    <p:sldId id="273" r:id="rId12"/>
    <p:sldId id="277" r:id="rId13"/>
    <p:sldId id="278" r:id="rId14"/>
    <p:sldId id="279" r:id="rId15"/>
    <p:sldId id="281" r:id="rId16"/>
    <p:sldId id="282" r:id="rId17"/>
    <p:sldId id="280" r:id="rId18"/>
    <p:sldId id="274" r:id="rId19"/>
    <p:sldId id="283" r:id="rId20"/>
    <p:sldId id="2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C3-440B-88B4-7FB03F0DE573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AC3-440B-88B4-7FB03F0DE573}"/>
              </c:ext>
            </c:extLst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C3-440B-88B4-7FB03F0DE573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AC3-440B-88B4-7FB03F0DE573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Visible Matter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68.2</c:v>
                </c:pt>
                <c:pt idx="1">
                  <c:v>26.8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C3-440B-88B4-7FB03F0DE573}"/>
            </c:ext>
          </c:extLst>
        </c:ser>
        <c:dLbls>
          <c:dLblPos val="bestFit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D11D1-E294-4311-B406-BCB00FB23950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9E13F-D108-43F2-A202-903EABCF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49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When measuring something small, the probe must also be small (particles)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9E13F-D108-43F2-A202-903EABCFF2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09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9E13F-D108-43F2-A202-903EABCFF2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9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Now we are questioning proton and neutron as fundamental particles (decay into each other, anti particle existence)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9E13F-D108-43F2-A202-903EABCFF2F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27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effectLst/>
                <a:latin typeface="Calibri" panose="020F0502020204030204" pitchFamily="34" charset="0"/>
              </a:rPr>
              <a:t>Neutral Z boson exchange looks like EM -&gt;electroweak unification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9E13F-D108-43F2-A202-903EABCFF2F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7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effectLst/>
                <a:latin typeface="Calibri" panose="020F0502020204030204" pitchFamily="34" charset="0"/>
              </a:rPr>
              <a:t>Collaboration between theory and experiment (historically and continuing presently)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E9E13F-D108-43F2-A202-903EABCFF2F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2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57F00-A241-DD7B-6488-B272D0C3F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B2EA7-9382-6EF5-84BB-2CDCF32E2D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26C53-CF4C-6BC9-0D96-2DB755AA5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B251F-143E-5DD4-E250-C85019387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3888B-AB26-9D46-66B2-AA29BFC05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74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18C88-69D3-9CEA-1907-88E4BB3E6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13EF15-EFEE-0B04-A72F-513F4C89B5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9A8A3-47B5-79F9-8CDD-F6B707DC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950F-B51A-A1D6-1C8E-76EB2378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D5D32-51F7-9CA2-0965-52098797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37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D40583-3E09-9738-67BF-1F52BDDF53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B69F62-B4B4-A15F-0085-1D4BFA6DA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AAE4D-5A4C-279E-01C8-E5A3F9870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C7232-4835-79D1-348C-AF54D876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664AD-84CD-CFF2-ADC8-C059D0250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0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0CCD3-2132-9FA1-A169-25A432391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4F9EB-88BF-962C-BE1D-DD22528D4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660A-4884-94AF-08AB-8C261B18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055B2-077D-F631-D873-F277CAC31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083C-E80B-0ABE-A04B-29574223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1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0DA58-60B1-53AA-76E4-D03BCA9F5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C0EFB2-7539-4511-17E9-C234BDFD5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1BCDC-8542-AF4A-3A74-D76395D97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B082E-39B8-EB32-6866-191B33305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AC0C5-7DB6-51B2-C9D7-30D869E0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2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224A0-03D2-8546-4D6A-8AC9C5423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61A8F-5E21-E540-701D-B3CD2DCF6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F0B8A-BFEC-E2B6-7C19-796E2E702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060EB-8A52-283C-7952-BB8A29DE8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F39C-9C4D-6799-9378-DA6F34845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BC9FD-0B53-7819-1A96-5965E6789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8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F150F-C08B-2D07-D5D1-18F201EA8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F8419-6536-14CA-0A86-32B878594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5A0CA-F72C-AAE4-1DE3-3A4A64F46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EBDE76-91E7-6B9B-225A-94AA78596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89498-6D82-AF85-AEEC-19D1934105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ACD5EA-2363-FCB8-7B62-BF131CFF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051F9C-9F8C-D11B-3106-F3B066789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DCA58-B9E4-6959-DB77-29E3F2FF2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1C6FC-0744-F4D0-87E7-C9198EDE1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DCACF9-780B-FACD-5B74-36EC3265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2428B-07F4-89CF-5EE1-0AAD409A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26B4B-3105-0546-4F67-8AE157BB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ACBE00-5A55-C504-D8DB-E239D9C3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5EDFF-25AF-D9B0-D801-A2A309D2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002D1-0693-252E-2990-59CC2248A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2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08D6-D475-29F4-BACB-D5396CA8E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48B5B-205B-34A6-3C6F-52907818E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CF72E-1FAB-4119-AC7D-86E774A8D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D3C04-8A79-009D-D37A-EBC77B974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B821E-03E1-6116-0A13-A43F6FB7A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D31AA-AB13-6D89-784D-811EC26B2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2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5BC4-E6D3-D71B-3FDF-4C39E5014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EF5E5D-B267-7F74-214F-E100B06FC5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8D90E-4717-E24D-ADE5-F516A8544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2CD05-1C5C-C119-C891-EB3F217B2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00BE7-70D4-A0B6-C44A-FFB16B931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1F838-712C-F791-F219-2CA1E44E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7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66F1AF-0851-C55B-4F30-36DCE31DC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CD638-B325-28BF-2808-CD74D611B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0B86D-CE10-8BA9-F2F1-93988CA0DD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2B7BB-6123-42AE-A4C2-83E1D8A0CD02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9F3EE-01F1-CAB1-36E9-147694AE0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446C0-0B78-15FC-B738-962960C30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A99BB-8C05-4E0A-8083-7B67968D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5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8.png"/><Relationship Id="rId10" Type="http://schemas.openxmlformats.org/officeDocument/2006/relationships/image" Target="../media/image41.jpe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14E88705-4D1E-6824-D85B-1D167B157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07" y="331304"/>
            <a:ext cx="6474185" cy="619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99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B1F2D-6402-9744-4774-F06B2DAC3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49D24-9986-BC49-071D-B83DE0E647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Theory (Gell-Mann, Zweig 1964)</a:t>
            </a:r>
          </a:p>
          <a:p>
            <a:r>
              <a:rPr lang="en-US" sz="2400" dirty="0"/>
              <a:t>Protons, neutrons, and other particles found are not fundamental </a:t>
            </a:r>
          </a:p>
          <a:p>
            <a:r>
              <a:rPr lang="en-US" sz="2400" dirty="0"/>
              <a:t>Made of quarks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844AA3-B030-710B-52CE-EF65A7FBC87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Experiment (SLAC 1969)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Smash electrons at protons at Stanford Linear Accelerator Center (SLAC)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Electrons scattered off point-like particles inside proton and neutron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Series of experiments revealed the charges and masses of each u and 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D734C45F-DB0F-9D93-EC38-6F0588F4B92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39814615"/>
                  </p:ext>
                </p:extLst>
              </p:nvPr>
            </p:nvGraphicFramePr>
            <p:xfrm>
              <a:off x="838200" y="4363416"/>
              <a:ext cx="5181600" cy="22259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7200">
                      <a:extLst>
                        <a:ext uri="{9D8B030D-6E8A-4147-A177-3AD203B41FA5}">
                          <a16:colId xmlns:a16="http://schemas.microsoft.com/office/drawing/2014/main" val="2590786229"/>
                        </a:ext>
                      </a:extLst>
                    </a:gridCol>
                    <a:gridCol w="1727200">
                      <a:extLst>
                        <a:ext uri="{9D8B030D-6E8A-4147-A177-3AD203B41FA5}">
                          <a16:colId xmlns:a16="http://schemas.microsoft.com/office/drawing/2014/main" val="1649361541"/>
                        </a:ext>
                      </a:extLst>
                    </a:gridCol>
                    <a:gridCol w="1727200">
                      <a:extLst>
                        <a:ext uri="{9D8B030D-6E8A-4147-A177-3AD203B41FA5}">
                          <a16:colId xmlns:a16="http://schemas.microsoft.com/office/drawing/2014/main" val="20995647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Mass (MeV/c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Constituent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0379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𝑢𝑢𝑑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50416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𝑢𝑑𝑑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57847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Pion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34558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Kaon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493.7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88118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Lambda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𝛬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𝑢𝑑𝑠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08858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D734C45F-DB0F-9D93-EC38-6F0588F4B92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39814615"/>
                  </p:ext>
                </p:extLst>
              </p:nvPr>
            </p:nvGraphicFramePr>
            <p:xfrm>
              <a:off x="838200" y="4363416"/>
              <a:ext cx="5181600" cy="22259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7200">
                      <a:extLst>
                        <a:ext uri="{9D8B030D-6E8A-4147-A177-3AD203B41FA5}">
                          <a16:colId xmlns:a16="http://schemas.microsoft.com/office/drawing/2014/main" val="2590786229"/>
                        </a:ext>
                      </a:extLst>
                    </a:gridCol>
                    <a:gridCol w="1727200">
                      <a:extLst>
                        <a:ext uri="{9D8B030D-6E8A-4147-A177-3AD203B41FA5}">
                          <a16:colId xmlns:a16="http://schemas.microsoft.com/office/drawing/2014/main" val="1649361541"/>
                        </a:ext>
                      </a:extLst>
                    </a:gridCol>
                    <a:gridCol w="1727200">
                      <a:extLst>
                        <a:ext uri="{9D8B030D-6E8A-4147-A177-3AD203B41FA5}">
                          <a16:colId xmlns:a16="http://schemas.microsoft.com/office/drawing/2014/main" val="20995647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Mass (MeV/c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Constituent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0379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08197" r="-1408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250416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Neutron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208197" r="-1408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5784718"/>
                      </a:ext>
                    </a:extLst>
                  </a:tr>
                  <a:tr h="3717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52" t="-308197" r="-20105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308197" r="-1408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34558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52" t="-408197" r="-201056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493.7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408197" r="-1408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88118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52" t="-508197" r="-20105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508197" r="-1408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0885816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348D1569-DCCA-629B-D251-F9174FD89709}"/>
              </a:ext>
            </a:extLst>
          </p:cNvPr>
          <p:cNvGrpSpPr/>
          <p:nvPr/>
        </p:nvGrpSpPr>
        <p:grpSpPr>
          <a:xfrm>
            <a:off x="7504038" y="4721835"/>
            <a:ext cx="2517923" cy="1966116"/>
            <a:chOff x="7864173" y="4210847"/>
            <a:chExt cx="2517923" cy="19661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8EBBA70-291F-8894-8876-2A219E92A063}"/>
                </a:ext>
              </a:extLst>
            </p:cNvPr>
            <p:cNvSpPr txBox="1"/>
            <p:nvPr/>
          </p:nvSpPr>
          <p:spPr>
            <a:xfrm>
              <a:off x="7864173" y="5915353"/>
              <a:ext cx="25179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0" i="0" dirty="0">
                  <a:effectLst/>
                  <a:latin typeface="freight-sans-pro-n5"/>
                </a:rPr>
                <a:t>Image from University of Central Florida</a:t>
              </a:r>
              <a:endParaRPr lang="en-US" sz="1100" dirty="0"/>
            </a:p>
          </p:txBody>
        </p:sp>
        <p:pic>
          <p:nvPicPr>
            <p:cNvPr id="11266" name="Picture 2" descr="The image shows a big sphere labeled proton. Five electrons are shown impinging on the proton from the left. Two pass directly through the proton, one electron scatters back and down from a green up quark, another electron scatters back and up from a blue up quark, and the last electron scatters up and forward from a red down quark.">
              <a:extLst>
                <a:ext uri="{FF2B5EF4-FFF2-40B4-BE49-F238E27FC236}">
                  <a16:creationId xmlns:a16="http://schemas.microsoft.com/office/drawing/2014/main" id="{5CE286A5-A49B-7CE3-1227-E178706764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5688" y="4210847"/>
              <a:ext cx="2314894" cy="1966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678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14E88705-4D1E-6824-D85B-1D167B157A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8" r="39096"/>
          <a:stretch/>
        </p:blipFill>
        <p:spPr bwMode="auto">
          <a:xfrm>
            <a:off x="283800" y="1153459"/>
            <a:ext cx="3943027" cy="517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BBD78C-F2B0-6464-B359-09EB26A339E9}"/>
              </a:ext>
            </a:extLst>
          </p:cNvPr>
          <p:cNvSpPr txBox="1"/>
          <p:nvPr/>
        </p:nvSpPr>
        <p:spPr>
          <a:xfrm>
            <a:off x="233916" y="473149"/>
            <a:ext cx="6886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Elementary Particles of Standard Model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BBE368-781E-114B-F564-65AE09BA3C14}"/>
              </a:ext>
            </a:extLst>
          </p:cNvPr>
          <p:cNvSpPr txBox="1"/>
          <p:nvPr/>
        </p:nvSpPr>
        <p:spPr>
          <a:xfrm>
            <a:off x="4989347" y="1951672"/>
            <a:ext cx="69188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Quarks bind together to form Hadrons: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Mesons (doublets)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Baryons (triplets)</a:t>
            </a:r>
          </a:p>
          <a:p>
            <a:endParaRPr lang="en-US" sz="2400" dirty="0"/>
          </a:p>
          <a:p>
            <a:r>
              <a:rPr lang="en-US" sz="2400" dirty="0"/>
              <a:t>Leptons exist on their own</a:t>
            </a:r>
          </a:p>
          <a:p>
            <a:endParaRPr lang="en-US" sz="2400" dirty="0"/>
          </a:p>
          <a:p>
            <a:r>
              <a:rPr lang="en-US" sz="2400" dirty="0"/>
              <a:t>Three generations with increasing mass and stability </a:t>
            </a:r>
          </a:p>
          <a:p>
            <a:endParaRPr lang="en-US" sz="2400" dirty="0"/>
          </a:p>
          <a:p>
            <a:r>
              <a:rPr lang="en-US" sz="2400" dirty="0"/>
              <a:t>Anti-particle partner with opposite charge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78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ree Rotated Picture of a Man Lying on the Floor  Stock Photo">
            <a:extLst>
              <a:ext uri="{FF2B5EF4-FFF2-40B4-BE49-F238E27FC236}">
                <a16:creationId xmlns:a16="http://schemas.microsoft.com/office/drawing/2014/main" id="{3C3C2E8A-D2A4-EC5F-08F3-07543AF88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b="14177"/>
          <a:stretch/>
        </p:blipFill>
        <p:spPr bwMode="auto">
          <a:xfrm>
            <a:off x="8312209" y="3661191"/>
            <a:ext cx="3879791" cy="319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Free A Close Up on Female Finger Touching Plasma Ball  Stock Photo">
            <a:extLst>
              <a:ext uri="{FF2B5EF4-FFF2-40B4-BE49-F238E27FC236}">
                <a16:creationId xmlns:a16="http://schemas.microsoft.com/office/drawing/2014/main" id="{F3F1AC4B-B911-ACFF-7833-811F05290A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3" b="29595"/>
          <a:stretch/>
        </p:blipFill>
        <p:spPr bwMode="auto">
          <a:xfrm>
            <a:off x="8312208" y="-131577"/>
            <a:ext cx="3879791" cy="379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50E3CE-1C6E-BE2D-6480-7BBAFB4DC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552" y="3343249"/>
            <a:ext cx="5695992" cy="3514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F251FD-6A53-15C8-666D-EFE41C9A1513}"/>
              </a:ext>
            </a:extLst>
          </p:cNvPr>
          <p:cNvSpPr txBox="1"/>
          <p:nvPr/>
        </p:nvSpPr>
        <p:spPr>
          <a:xfrm>
            <a:off x="258550" y="358924"/>
            <a:ext cx="6072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Fundamental forces of universe</a:t>
            </a:r>
          </a:p>
          <a:p>
            <a:r>
              <a:rPr lang="en-US" sz="36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1F2D683-D387-E480-77D3-5732842166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5238205"/>
                  </p:ext>
                </p:extLst>
              </p:nvPr>
            </p:nvGraphicFramePr>
            <p:xfrm>
              <a:off x="383878" y="1206776"/>
              <a:ext cx="582158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0528">
                      <a:extLst>
                        <a:ext uri="{9D8B030D-6E8A-4147-A177-3AD203B41FA5}">
                          <a16:colId xmlns:a16="http://schemas.microsoft.com/office/drawing/2014/main" val="938543990"/>
                        </a:ext>
                      </a:extLst>
                    </a:gridCol>
                    <a:gridCol w="1940528">
                      <a:extLst>
                        <a:ext uri="{9D8B030D-6E8A-4147-A177-3AD203B41FA5}">
                          <a16:colId xmlns:a16="http://schemas.microsoft.com/office/drawing/2014/main" val="1401945623"/>
                        </a:ext>
                      </a:extLst>
                    </a:gridCol>
                    <a:gridCol w="1940528">
                      <a:extLst>
                        <a:ext uri="{9D8B030D-6E8A-4147-A177-3AD203B41FA5}">
                          <a16:colId xmlns:a16="http://schemas.microsoft.com/office/drawing/2014/main" val="1661143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Forces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 [m]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9423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Gravity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92055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Electromagnetism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57645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Weak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46044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Strong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3714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1F2D683-D387-E480-77D3-5732842166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5238205"/>
                  </p:ext>
                </p:extLst>
              </p:nvPr>
            </p:nvGraphicFramePr>
            <p:xfrm>
              <a:off x="383878" y="1206776"/>
              <a:ext cx="582158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0528">
                      <a:extLst>
                        <a:ext uri="{9D8B030D-6E8A-4147-A177-3AD203B41FA5}">
                          <a16:colId xmlns:a16="http://schemas.microsoft.com/office/drawing/2014/main" val="938543990"/>
                        </a:ext>
                      </a:extLst>
                    </a:gridCol>
                    <a:gridCol w="1940528">
                      <a:extLst>
                        <a:ext uri="{9D8B030D-6E8A-4147-A177-3AD203B41FA5}">
                          <a16:colId xmlns:a16="http://schemas.microsoft.com/office/drawing/2014/main" val="1401945623"/>
                        </a:ext>
                      </a:extLst>
                    </a:gridCol>
                    <a:gridCol w="1940528">
                      <a:extLst>
                        <a:ext uri="{9D8B030D-6E8A-4147-A177-3AD203B41FA5}">
                          <a16:colId xmlns:a16="http://schemas.microsoft.com/office/drawing/2014/main" val="1661143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Forces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 [m]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9423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Gravity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29" t="-108197" r="-101887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108197" r="-1567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92055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Electromagnetism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29" t="-204839" r="-101887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204839" r="-1567" b="-2193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57645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Weak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29" t="-309836" r="-101887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309836" r="-1567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6044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Strong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29" t="-409836" r="-101887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409836" r="-1567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537140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85574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629720-BF46-B78F-5752-8DA7745249E3}"/>
              </a:ext>
            </a:extLst>
          </p:cNvPr>
          <p:cNvSpPr txBox="1"/>
          <p:nvPr/>
        </p:nvSpPr>
        <p:spPr>
          <a:xfrm>
            <a:off x="4350546" y="5833341"/>
            <a:ext cx="514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Images from Quora, Wikipedia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E9D90D-40DB-05C2-3553-4AEB1A57E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Forces as Exchange of Particles</a:t>
            </a:r>
          </a:p>
        </p:txBody>
      </p:sp>
      <p:pic>
        <p:nvPicPr>
          <p:cNvPr id="15362" name="Picture 2" descr="Why do electrons repel? - Quora">
            <a:extLst>
              <a:ext uri="{FF2B5EF4-FFF2-40B4-BE49-F238E27FC236}">
                <a16:creationId xmlns:a16="http://schemas.microsoft.com/office/drawing/2014/main" id="{2A03FCCA-52E5-E7EF-CDB0-654B52927A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5" b="15365"/>
          <a:stretch/>
        </p:blipFill>
        <p:spPr bwMode="auto">
          <a:xfrm>
            <a:off x="1669808" y="1956548"/>
            <a:ext cx="8852384" cy="436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300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8EFB0-D974-DA2C-2AD7-72A19FB2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Electromagnetism and Photon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570286A-AC38-9C56-1401-66B52A40B4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8" r="39096"/>
          <a:stretch/>
        </p:blipFill>
        <p:spPr bwMode="auto">
          <a:xfrm>
            <a:off x="390892" y="1687185"/>
            <a:ext cx="3943027" cy="517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8CD3C6-3B2F-0A09-6A72-9587BA5248B2}"/>
              </a:ext>
            </a:extLst>
          </p:cNvPr>
          <p:cNvSpPr txBox="1"/>
          <p:nvPr/>
        </p:nvSpPr>
        <p:spPr>
          <a:xfrm>
            <a:off x="5677903" y="1805363"/>
            <a:ext cx="617014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US" sz="2800" dirty="0"/>
              <a:t>Quantum Electrodynamics: 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Opposite charges attract, same charges repel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Electricity and magnetism unified by Maxwell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Charged objects interact electromagnetically through exchange of photon</a:t>
            </a:r>
          </a:p>
          <a:p>
            <a:endParaRPr lang="en-US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2721E62A-62DB-9AD1-0892-088A94465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650" y="4309633"/>
            <a:ext cx="2210315" cy="195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A0B9833-E142-464D-1BED-4D76377B6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048" y="4199379"/>
            <a:ext cx="2210314" cy="22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58B164-157A-9EE8-4148-26D28A52F811}"/>
              </a:ext>
            </a:extLst>
          </p:cNvPr>
          <p:cNvSpPr/>
          <p:nvPr/>
        </p:nvSpPr>
        <p:spPr>
          <a:xfrm>
            <a:off x="838200" y="1837038"/>
            <a:ext cx="3495719" cy="368231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7D587290-03F2-AF05-A9B1-47D534E126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9" t="39313" r="19795" b="41253"/>
          <a:stretch/>
        </p:blipFill>
        <p:spPr bwMode="auto">
          <a:xfrm>
            <a:off x="4398516" y="3105577"/>
            <a:ext cx="1232452" cy="12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DB43E7-017B-A120-A2F9-2CF8970D4146}"/>
              </a:ext>
            </a:extLst>
          </p:cNvPr>
          <p:cNvSpPr/>
          <p:nvPr/>
        </p:nvSpPr>
        <p:spPr>
          <a:xfrm>
            <a:off x="4351580" y="3019313"/>
            <a:ext cx="1279387" cy="132556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DCFE2E-0D26-6C27-DCAA-D76A2845D609}"/>
              </a:ext>
            </a:extLst>
          </p:cNvPr>
          <p:cNvSpPr txBox="1"/>
          <p:nvPr/>
        </p:nvSpPr>
        <p:spPr>
          <a:xfrm>
            <a:off x="5835751" y="6338986"/>
            <a:ext cx="514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Images from Wikipedia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D8EFB0-D974-DA2C-2AD7-72A19FB2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Force and Gluon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570286A-AC38-9C56-1401-66B52A40B4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8" r="39096"/>
          <a:stretch/>
        </p:blipFill>
        <p:spPr bwMode="auto">
          <a:xfrm>
            <a:off x="390892" y="1687185"/>
            <a:ext cx="3943027" cy="517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8CD3C6-3B2F-0A09-6A72-9587BA5248B2}"/>
              </a:ext>
            </a:extLst>
          </p:cNvPr>
          <p:cNvSpPr txBox="1"/>
          <p:nvPr/>
        </p:nvSpPr>
        <p:spPr>
          <a:xfrm>
            <a:off x="5698434" y="1800647"/>
            <a:ext cx="61701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Quantum Chromodynamics:</a:t>
            </a:r>
            <a:endParaRPr lang="en-US" sz="2800" b="0" i="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How is the nucleus glued together?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Assign color to quarks and gluons 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Hadrons are colorless 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Colored particles interact strongly through exchange of gluons</a:t>
            </a:r>
          </a:p>
          <a:p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58B164-157A-9EE8-4148-26D28A52F811}"/>
              </a:ext>
            </a:extLst>
          </p:cNvPr>
          <p:cNvSpPr/>
          <p:nvPr/>
        </p:nvSpPr>
        <p:spPr>
          <a:xfrm>
            <a:off x="838200" y="1837039"/>
            <a:ext cx="3495719" cy="2512540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Example of White Light">
            <a:extLst>
              <a:ext uri="{FF2B5EF4-FFF2-40B4-BE49-F238E27FC236}">
                <a16:creationId xmlns:a16="http://schemas.microsoft.com/office/drawing/2014/main" id="{2E74AC40-28A3-C5AD-5DBA-1A17B543C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458" y="4225590"/>
            <a:ext cx="23336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8C324CFE-CDA2-60C4-7756-D21585E91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24" y="4282740"/>
            <a:ext cx="37147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73C3029B-F105-FE02-7661-2D86CFB643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9" t="18503" r="19795" b="60687"/>
          <a:stretch/>
        </p:blipFill>
        <p:spPr bwMode="auto">
          <a:xfrm>
            <a:off x="4388074" y="1800647"/>
            <a:ext cx="1232452" cy="128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F7D396F-03B3-122A-A77D-080431F72A6D}"/>
              </a:ext>
            </a:extLst>
          </p:cNvPr>
          <p:cNvSpPr/>
          <p:nvPr/>
        </p:nvSpPr>
        <p:spPr>
          <a:xfrm>
            <a:off x="4373836" y="1892468"/>
            <a:ext cx="1232452" cy="1256270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054BCC-A476-55EB-BF0C-D50F0C872E1B}"/>
              </a:ext>
            </a:extLst>
          </p:cNvPr>
          <p:cNvSpPr txBox="1"/>
          <p:nvPr/>
        </p:nvSpPr>
        <p:spPr>
          <a:xfrm>
            <a:off x="4333919" y="3306442"/>
            <a:ext cx="17548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Predicted 1962 </a:t>
            </a:r>
          </a:p>
          <a:p>
            <a:r>
              <a:rPr lang="en-US" sz="1600" dirty="0"/>
              <a:t>Detected 1979</a:t>
            </a:r>
          </a:p>
          <a:p>
            <a:r>
              <a:rPr lang="en-US" sz="1600" dirty="0"/>
              <a:t>DESY</a:t>
            </a:r>
          </a:p>
        </p:txBody>
      </p:sp>
    </p:spTree>
    <p:extLst>
      <p:ext uri="{BB962C8B-B14F-4D97-AF65-F5344CB8AC3E}">
        <p14:creationId xmlns:p14="http://schemas.microsoft.com/office/powerpoint/2010/main" val="3497075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8EFB0-D974-DA2C-2AD7-72A19FB2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Force and W, Z Boson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570286A-AC38-9C56-1401-66B52A40B4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8" r="39096"/>
          <a:stretch/>
        </p:blipFill>
        <p:spPr bwMode="auto">
          <a:xfrm>
            <a:off x="390892" y="1687185"/>
            <a:ext cx="3943027" cy="517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8CD3C6-3B2F-0A09-6A72-9587BA5248B2}"/>
              </a:ext>
            </a:extLst>
          </p:cNvPr>
          <p:cNvSpPr txBox="1"/>
          <p:nvPr/>
        </p:nvSpPr>
        <p:spPr>
          <a:xfrm>
            <a:off x="5729497" y="1780979"/>
            <a:ext cx="617014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</a:rPr>
              <a:t>Quantum </a:t>
            </a:r>
            <a:r>
              <a:rPr lang="en-US" sz="2800" dirty="0" err="1">
                <a:latin typeface="Calibri" panose="020F0502020204030204" pitchFamily="34" charset="0"/>
              </a:rPr>
              <a:t>Flavourdynamics</a:t>
            </a:r>
            <a:r>
              <a:rPr lang="en-US" sz="2800" dirty="0">
                <a:latin typeface="Calibri" panose="020F0502020204030204" pitchFamily="34" charset="0"/>
              </a:rPr>
              <a:t>:</a:t>
            </a:r>
            <a:endParaRPr lang="en-US" sz="2800" b="0" i="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Beta decay converts proton to neutron 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Assign flavor to quarks, leptons, and W/Z bosons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Particles with flavor interact weakly through exchange of W or Z bosons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i="0" dirty="0"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58B164-157A-9EE8-4148-26D28A52F811}"/>
              </a:ext>
            </a:extLst>
          </p:cNvPr>
          <p:cNvSpPr/>
          <p:nvPr/>
        </p:nvSpPr>
        <p:spPr>
          <a:xfrm>
            <a:off x="838200" y="1837038"/>
            <a:ext cx="3495719" cy="4868561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undefined">
            <a:extLst>
              <a:ext uri="{FF2B5EF4-FFF2-40B4-BE49-F238E27FC236}">
                <a16:creationId xmlns:a16="http://schemas.microsoft.com/office/drawing/2014/main" id="{3E450245-241B-9C1F-4DD5-CB2032C2F7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2"/>
          <a:stretch/>
        </p:blipFill>
        <p:spPr bwMode="auto">
          <a:xfrm>
            <a:off x="9440561" y="4181357"/>
            <a:ext cx="2512541" cy="27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First observation of Z-boson production via weak-boson fusion | ATLAS Experiment at CERN">
            <a:extLst>
              <a:ext uri="{FF2B5EF4-FFF2-40B4-BE49-F238E27FC236}">
                <a16:creationId xmlns:a16="http://schemas.microsoft.com/office/drawing/2014/main" id="{8958AFDC-0DAB-ACCC-4399-74DDB9B818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76B026-8AF8-442C-9551-E02DDC4DC142}"/>
              </a:ext>
            </a:extLst>
          </p:cNvPr>
          <p:cNvSpPr txBox="1"/>
          <p:nvPr/>
        </p:nvSpPr>
        <p:spPr>
          <a:xfrm>
            <a:off x="6870354" y="6121404"/>
            <a:ext cx="514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Images from ATLAS, Wikipedia</a:t>
            </a:r>
          </a:p>
        </p:txBody>
      </p:sp>
      <p:pic>
        <p:nvPicPr>
          <p:cNvPr id="18438" name="Picture 6" descr="First observation of Z-boson production via weak-boson fusion | ATLAS Experiment at CERN">
            <a:extLst>
              <a:ext uri="{FF2B5EF4-FFF2-40B4-BE49-F238E27FC236}">
                <a16:creationId xmlns:a16="http://schemas.microsoft.com/office/drawing/2014/main" id="{44311375-9872-0B8B-1A41-57C1174F6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746" y="4397316"/>
            <a:ext cx="3279003" cy="210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645A8FC7-8FC7-AB47-04F6-816204F657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9" t="58595" r="19795"/>
          <a:stretch/>
        </p:blipFill>
        <p:spPr bwMode="auto">
          <a:xfrm>
            <a:off x="4401260" y="4292757"/>
            <a:ext cx="1232452" cy="256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F7D48F4-9606-BF4A-74F7-F38931235EDC}"/>
              </a:ext>
            </a:extLst>
          </p:cNvPr>
          <p:cNvSpPr/>
          <p:nvPr/>
        </p:nvSpPr>
        <p:spPr>
          <a:xfrm>
            <a:off x="4333919" y="4292758"/>
            <a:ext cx="1299794" cy="243222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77B771-7D11-BBD6-7CC3-4CCA54ACB6D8}"/>
              </a:ext>
            </a:extLst>
          </p:cNvPr>
          <p:cNvSpPr txBox="1"/>
          <p:nvPr/>
        </p:nvSpPr>
        <p:spPr>
          <a:xfrm>
            <a:off x="4368390" y="3319583"/>
            <a:ext cx="17548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Predicted 1968 </a:t>
            </a:r>
          </a:p>
          <a:p>
            <a:r>
              <a:rPr lang="en-US" sz="1600" dirty="0"/>
              <a:t>Detected 1983</a:t>
            </a:r>
          </a:p>
          <a:p>
            <a:r>
              <a:rPr lang="en-US" sz="1600" dirty="0"/>
              <a:t>U1A at </a:t>
            </a:r>
            <a:r>
              <a:rPr lang="en-US" sz="1600" dirty="0" err="1"/>
              <a:t>Cern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8997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A552F-6F8E-AB8C-5D89-32D8832FE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Last Particle 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12A30D0-295D-A775-5837-29E872FB0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1" r="20424"/>
          <a:stretch/>
        </p:blipFill>
        <p:spPr bwMode="auto">
          <a:xfrm>
            <a:off x="390003" y="1666195"/>
            <a:ext cx="5151869" cy="517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BB3AE3-D261-E2E0-2BD6-8F8C1AFC70E3}"/>
              </a:ext>
            </a:extLst>
          </p:cNvPr>
          <p:cNvSpPr txBox="1"/>
          <p:nvPr/>
        </p:nvSpPr>
        <p:spPr>
          <a:xfrm>
            <a:off x="6096000" y="714113"/>
            <a:ext cx="57577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US" sz="2800" b="0" i="0" dirty="0">
                <a:effectLst/>
                <a:latin typeface="Calibri" panose="020F0502020204030204" pitchFamily="34" charset="0"/>
              </a:rPr>
              <a:t>Higgs</a:t>
            </a:r>
            <a:r>
              <a:rPr lang="en-US" sz="2400" b="0" i="0" dirty="0">
                <a:effectLst/>
                <a:latin typeface="Calibri" panose="020F0502020204030204" pitchFamily="34" charset="0"/>
              </a:rPr>
              <a:t> </a:t>
            </a:r>
            <a:r>
              <a:rPr lang="en-US" sz="2800" b="0" i="0" dirty="0">
                <a:effectLst/>
                <a:latin typeface="Calibri" panose="020F0502020204030204" pitchFamily="34" charset="0"/>
              </a:rPr>
              <a:t>Mechanism</a:t>
            </a:r>
            <a:r>
              <a:rPr lang="en-US" sz="2400" b="0" i="0" dirty="0">
                <a:effectLst/>
                <a:latin typeface="Calibri" panose="020F0502020204030204" pitchFamily="34" charset="0"/>
              </a:rPr>
              <a:t> </a:t>
            </a:r>
          </a:p>
          <a:p>
            <a:pPr marL="342900" indent="-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Why are quarks massive but not gluons? </a:t>
            </a:r>
          </a:p>
          <a:p>
            <a:pPr marL="342900" indent="-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Why are photons massless but not Z/W?</a:t>
            </a:r>
          </a:p>
          <a:p>
            <a:pPr marL="342900" indent="-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Introduce Higgs boson </a:t>
            </a:r>
          </a:p>
          <a:p>
            <a:pPr marL="342900" indent="-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Interacts with particles to give them mass</a:t>
            </a:r>
          </a:p>
          <a:p>
            <a:pPr marL="342900" indent="-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This is not a force! Interaction between massive particles is gravity</a:t>
            </a:r>
          </a:p>
          <a:p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A787DA-07EC-A265-2C4B-03C5A0E8E9E3}"/>
              </a:ext>
            </a:extLst>
          </p:cNvPr>
          <p:cNvSpPr/>
          <p:nvPr/>
        </p:nvSpPr>
        <p:spPr>
          <a:xfrm>
            <a:off x="838200" y="1837039"/>
            <a:ext cx="3495719" cy="3597604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B68315-1034-C91E-86C7-335E92991D79}"/>
              </a:ext>
            </a:extLst>
          </p:cNvPr>
          <p:cNvSpPr/>
          <p:nvPr/>
        </p:nvSpPr>
        <p:spPr>
          <a:xfrm>
            <a:off x="4332077" y="4253682"/>
            <a:ext cx="1252089" cy="2438015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8DA15C-1C3A-A1D7-CCBF-176FF75ABB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88" t="19421" b="60250"/>
          <a:stretch/>
        </p:blipFill>
        <p:spPr bwMode="auto">
          <a:xfrm>
            <a:off x="5630174" y="5472689"/>
            <a:ext cx="1308581" cy="125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FB86F1C-207C-6A4B-97A9-82660E20D71E}"/>
              </a:ext>
            </a:extLst>
          </p:cNvPr>
          <p:cNvSpPr/>
          <p:nvPr/>
        </p:nvSpPr>
        <p:spPr>
          <a:xfrm>
            <a:off x="5573682" y="5472689"/>
            <a:ext cx="1308581" cy="1259457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64" name="Picture 8" descr="undefined">
            <a:extLst>
              <a:ext uri="{FF2B5EF4-FFF2-40B4-BE49-F238E27FC236}">
                <a16:creationId xmlns:a16="http://schemas.microsoft.com/office/drawing/2014/main" id="{349A778A-A38E-F2C1-656B-2EA4F6DFE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53" y="3403931"/>
            <a:ext cx="3495719" cy="16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undefined">
            <a:extLst>
              <a:ext uri="{FF2B5EF4-FFF2-40B4-BE49-F238E27FC236}">
                <a16:creationId xmlns:a16="http://schemas.microsoft.com/office/drawing/2014/main" id="{723A8FFF-F0E8-CA1C-F734-51F06881A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53" y="5068039"/>
            <a:ext cx="3495719" cy="16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E9DAF2-03FB-8B59-4D3A-A4EB81C869FB}"/>
              </a:ext>
            </a:extLst>
          </p:cNvPr>
          <p:cNvSpPr txBox="1"/>
          <p:nvPr/>
        </p:nvSpPr>
        <p:spPr>
          <a:xfrm>
            <a:off x="5615976" y="4520236"/>
            <a:ext cx="17548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Predicted 1964 </a:t>
            </a:r>
          </a:p>
          <a:p>
            <a:r>
              <a:rPr lang="en-US" sz="1600" dirty="0"/>
              <a:t>Detected 2012</a:t>
            </a:r>
          </a:p>
          <a:p>
            <a:r>
              <a:rPr lang="en-US" sz="1600" dirty="0"/>
              <a:t>ATLAS at </a:t>
            </a:r>
            <a:r>
              <a:rPr lang="en-US" sz="1600" dirty="0" err="1"/>
              <a:t>Cern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48008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14E88705-4D1E-6824-D85B-1D167B157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07" y="331304"/>
            <a:ext cx="6474185" cy="619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339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78499-40C7-8856-9899-5F07EA726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Unanswered Questions</a:t>
            </a:r>
          </a:p>
        </p:txBody>
      </p:sp>
      <p:pic>
        <p:nvPicPr>
          <p:cNvPr id="20482" name="Picture 2" descr="undefined">
            <a:extLst>
              <a:ext uri="{FF2B5EF4-FFF2-40B4-BE49-F238E27FC236}">
                <a16:creationId xmlns:a16="http://schemas.microsoft.com/office/drawing/2014/main" id="{33942C1C-0642-9C5F-B18A-E1A9FA299C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4"/>
          <a:stretch/>
        </p:blipFill>
        <p:spPr bwMode="auto">
          <a:xfrm>
            <a:off x="388099" y="1909388"/>
            <a:ext cx="6478527" cy="418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6F02601-EFB1-615F-C732-8AAB8F7EAE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6033012"/>
              </p:ext>
            </p:extLst>
          </p:nvPr>
        </p:nvGraphicFramePr>
        <p:xfrm>
          <a:off x="6728603" y="2798593"/>
          <a:ext cx="5599502" cy="3418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llout: Up Arrow 9">
            <a:extLst>
              <a:ext uri="{FF2B5EF4-FFF2-40B4-BE49-F238E27FC236}">
                <a16:creationId xmlns:a16="http://schemas.microsoft.com/office/drawing/2014/main" id="{7E06115C-0461-4585-5CC5-CC9ECA9DB801}"/>
              </a:ext>
            </a:extLst>
          </p:cNvPr>
          <p:cNvSpPr/>
          <p:nvPr/>
        </p:nvSpPr>
        <p:spPr>
          <a:xfrm>
            <a:off x="322053" y="5902144"/>
            <a:ext cx="3945147" cy="819509"/>
          </a:xfrm>
          <a:prstGeom prst="up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Neutrino Mass?</a:t>
            </a:r>
          </a:p>
        </p:txBody>
      </p:sp>
      <p:sp>
        <p:nvSpPr>
          <p:cNvPr id="12" name="Callout: Left Arrow 11">
            <a:extLst>
              <a:ext uri="{FF2B5EF4-FFF2-40B4-BE49-F238E27FC236}">
                <a16:creationId xmlns:a16="http://schemas.microsoft.com/office/drawing/2014/main" id="{26E32C9C-F110-09F2-71AA-3EE5C8F69FD6}"/>
              </a:ext>
            </a:extLst>
          </p:cNvPr>
          <p:cNvSpPr/>
          <p:nvPr/>
        </p:nvSpPr>
        <p:spPr>
          <a:xfrm>
            <a:off x="6866626" y="1736859"/>
            <a:ext cx="3170209" cy="724544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2103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Where is gravity? </a:t>
            </a:r>
          </a:p>
        </p:txBody>
      </p:sp>
      <p:sp>
        <p:nvSpPr>
          <p:cNvPr id="13" name="Callout: Right Arrow 12">
            <a:extLst>
              <a:ext uri="{FF2B5EF4-FFF2-40B4-BE49-F238E27FC236}">
                <a16:creationId xmlns:a16="http://schemas.microsoft.com/office/drawing/2014/main" id="{48F22A23-2DD0-25D2-EA73-D6F060E9E6EC}"/>
              </a:ext>
            </a:extLst>
          </p:cNvPr>
          <p:cNvSpPr/>
          <p:nvPr/>
        </p:nvSpPr>
        <p:spPr>
          <a:xfrm>
            <a:off x="4921608" y="4507661"/>
            <a:ext cx="4198189" cy="98371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415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95% of universe is unknown</a:t>
            </a:r>
          </a:p>
        </p:txBody>
      </p:sp>
      <p:sp>
        <p:nvSpPr>
          <p:cNvPr id="16" name="Callout: Up Arrow 15">
            <a:extLst>
              <a:ext uri="{FF2B5EF4-FFF2-40B4-BE49-F238E27FC236}">
                <a16:creationId xmlns:a16="http://schemas.microsoft.com/office/drawing/2014/main" id="{87EAEC03-2A06-0C6C-5562-105CB3BDADB1}"/>
              </a:ext>
            </a:extLst>
          </p:cNvPr>
          <p:cNvSpPr/>
          <p:nvPr/>
        </p:nvSpPr>
        <p:spPr>
          <a:xfrm>
            <a:off x="7473351" y="5902143"/>
            <a:ext cx="3945147" cy="819509"/>
          </a:xfrm>
          <a:prstGeom prst="up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Where is anti-matter?</a:t>
            </a:r>
          </a:p>
        </p:txBody>
      </p:sp>
    </p:spTree>
    <p:extLst>
      <p:ext uri="{BB962C8B-B14F-4D97-AF65-F5344CB8AC3E}">
        <p14:creationId xmlns:p14="http://schemas.microsoft.com/office/powerpoint/2010/main" val="119466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 animBg="1"/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4AB6C-2E91-CAB2-B3AA-5D5EF064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7163F-82E9-D7A4-7255-F56372CDC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Dalton’s Atomic Model (1804): </a:t>
            </a:r>
            <a:endParaRPr lang="en-US" sz="2400" dirty="0"/>
          </a:p>
          <a:p>
            <a:r>
              <a:rPr lang="en-US" sz="2400" dirty="0"/>
              <a:t>Smallest building block of matter</a:t>
            </a:r>
          </a:p>
          <a:p>
            <a:r>
              <a:rPr lang="en-US" sz="2400" dirty="0"/>
              <a:t>Neutral hard sphere </a:t>
            </a:r>
          </a:p>
          <a:p>
            <a:r>
              <a:rPr lang="en-US" sz="2400" dirty="0"/>
              <a:t>Cannot be broken down further</a:t>
            </a:r>
          </a:p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DE7CA6F-1AF1-0CD3-FFCB-E749DEAFD964}"/>
              </a:ext>
            </a:extLst>
          </p:cNvPr>
          <p:cNvSpPr/>
          <p:nvPr/>
        </p:nvSpPr>
        <p:spPr>
          <a:xfrm>
            <a:off x="2043546" y="4001294"/>
            <a:ext cx="2667000" cy="2618509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electron ptychographic reconstruction">
            <a:extLst>
              <a:ext uri="{FF2B5EF4-FFF2-40B4-BE49-F238E27FC236}">
                <a16:creationId xmlns:a16="http://schemas.microsoft.com/office/drawing/2014/main" id="{B874F4B7-6852-E835-EE74-FF1FA770A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1" t="21847"/>
          <a:stretch/>
        </p:blipFill>
        <p:spPr bwMode="auto">
          <a:xfrm>
            <a:off x="7294419" y="3907342"/>
            <a:ext cx="4195330" cy="280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3FD0F94-5C84-803F-2B87-B93725EE76EF}"/>
              </a:ext>
            </a:extLst>
          </p:cNvPr>
          <p:cNvSpPr/>
          <p:nvPr/>
        </p:nvSpPr>
        <p:spPr>
          <a:xfrm>
            <a:off x="7294419" y="5310547"/>
            <a:ext cx="720436" cy="59841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2CE25C-05DE-3EB5-3B75-E8E96B82A3E8}"/>
              </a:ext>
            </a:extLst>
          </p:cNvPr>
          <p:cNvSpPr/>
          <p:nvPr/>
        </p:nvSpPr>
        <p:spPr>
          <a:xfrm>
            <a:off x="1907597" y="3907342"/>
            <a:ext cx="2906858" cy="280641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A39DF8-6B61-762F-8531-D6AD86699754}"/>
              </a:ext>
            </a:extLst>
          </p:cNvPr>
          <p:cNvCxnSpPr/>
          <p:nvPr/>
        </p:nvCxnSpPr>
        <p:spPr>
          <a:xfrm>
            <a:off x="4814455" y="3907342"/>
            <a:ext cx="2479964" cy="140320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FA59BF-5EA8-9EDD-AB2C-941EAB68898A}"/>
              </a:ext>
            </a:extLst>
          </p:cNvPr>
          <p:cNvCxnSpPr>
            <a:cxnSpLocks/>
          </p:cNvCxnSpPr>
          <p:nvPr/>
        </p:nvCxnSpPr>
        <p:spPr>
          <a:xfrm flipV="1">
            <a:off x="4814455" y="5908964"/>
            <a:ext cx="2479964" cy="80478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A7FB8B9-439F-2057-B489-A6C3DF36F8E1}"/>
              </a:ext>
            </a:extLst>
          </p:cNvPr>
          <p:cNvSpPr txBox="1"/>
          <p:nvPr/>
        </p:nvSpPr>
        <p:spPr>
          <a:xfrm>
            <a:off x="7380941" y="3310965"/>
            <a:ext cx="418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0" dirty="0">
                <a:effectLst/>
                <a:latin typeface="freight-sans-pro-n5"/>
              </a:rPr>
              <a:t>praseodymium </a:t>
            </a:r>
            <a:r>
              <a:rPr lang="en-US" sz="1600" b="0" i="0" dirty="0" err="1">
                <a:effectLst/>
                <a:latin typeface="freight-sans-pro-n5"/>
              </a:rPr>
              <a:t>orthoscandate</a:t>
            </a:r>
            <a:r>
              <a:rPr lang="en-US" sz="1600" b="0" i="0" dirty="0">
                <a:effectLst/>
                <a:latin typeface="freight-sans-pro-n5"/>
              </a:rPr>
              <a:t> (PrScO3) crystal,</a:t>
            </a:r>
          </a:p>
          <a:p>
            <a:r>
              <a:rPr lang="en-US" sz="1600" b="0" i="0" dirty="0">
                <a:effectLst/>
                <a:latin typeface="freight-sans-pro-n5"/>
              </a:rPr>
              <a:t>zoomed in 100 million times (Cornell University)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20980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9608F-48E5-1F93-D6F2-730388F60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Answers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9B84E9-2A4D-5CA0-9C8E-B33713071C17}"/>
              </a:ext>
            </a:extLst>
          </p:cNvPr>
          <p:cNvGrpSpPr/>
          <p:nvPr/>
        </p:nvGrpSpPr>
        <p:grpSpPr>
          <a:xfrm>
            <a:off x="695864" y="1825625"/>
            <a:ext cx="5707811" cy="2663286"/>
            <a:chOff x="1414732" y="1825625"/>
            <a:chExt cx="5707811" cy="266328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F8280C-2F93-754A-8E1E-5A8989F37066}"/>
                </a:ext>
              </a:extLst>
            </p:cNvPr>
            <p:cNvSpPr/>
            <p:nvPr/>
          </p:nvSpPr>
          <p:spPr>
            <a:xfrm>
              <a:off x="1414732" y="2674189"/>
              <a:ext cx="2323381" cy="96615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Theory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09157F-CABD-A3D1-B699-7254A6B25DD6}"/>
                </a:ext>
              </a:extLst>
            </p:cNvPr>
            <p:cNvSpPr/>
            <p:nvPr/>
          </p:nvSpPr>
          <p:spPr>
            <a:xfrm>
              <a:off x="4799162" y="2674189"/>
              <a:ext cx="2323381" cy="96615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Experiment</a:t>
              </a:r>
            </a:p>
          </p:txBody>
        </p:sp>
        <p:sp>
          <p:nvSpPr>
            <p:cNvPr id="10" name="Arrow: Curved Down 9">
              <a:extLst>
                <a:ext uri="{FF2B5EF4-FFF2-40B4-BE49-F238E27FC236}">
                  <a16:creationId xmlns:a16="http://schemas.microsoft.com/office/drawing/2014/main" id="{586B8E17-3BBB-3D32-2BD1-CF9D43995C90}"/>
                </a:ext>
              </a:extLst>
            </p:cNvPr>
            <p:cNvSpPr/>
            <p:nvPr/>
          </p:nvSpPr>
          <p:spPr>
            <a:xfrm>
              <a:off x="2863970" y="1825625"/>
              <a:ext cx="2881223" cy="701615"/>
            </a:xfrm>
            <a:prstGeom prst="curvedDown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Arrow: Curved Down 10">
              <a:extLst>
                <a:ext uri="{FF2B5EF4-FFF2-40B4-BE49-F238E27FC236}">
                  <a16:creationId xmlns:a16="http://schemas.microsoft.com/office/drawing/2014/main" id="{B4877FDB-8442-A1CE-1668-FA86784D8106}"/>
                </a:ext>
              </a:extLst>
            </p:cNvPr>
            <p:cNvSpPr/>
            <p:nvPr/>
          </p:nvSpPr>
          <p:spPr>
            <a:xfrm rot="10800000">
              <a:off x="2863970" y="3787296"/>
              <a:ext cx="2881223" cy="701615"/>
            </a:xfrm>
            <a:prstGeom prst="curvedDown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2530" name="Picture 2">
            <a:extLst>
              <a:ext uri="{FF2B5EF4-FFF2-40B4-BE49-F238E27FC236}">
                <a16:creationId xmlns:a16="http://schemas.microsoft.com/office/drawing/2014/main" id="{C3194B81-72A9-B211-3568-01DC4B55B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499" y="4548120"/>
            <a:ext cx="4623053" cy="192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166BEACA-C97D-100F-531A-B9F2A1F65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690" y="5748967"/>
            <a:ext cx="4620344" cy="83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6" descr="CERN">
            <a:extLst>
              <a:ext uri="{FF2B5EF4-FFF2-40B4-BE49-F238E27FC236}">
                <a16:creationId xmlns:a16="http://schemas.microsoft.com/office/drawing/2014/main" id="{B9A10AA5-D976-AAB1-5C32-9B701F906C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8" name="Picture 10" descr="home">
            <a:extLst>
              <a:ext uri="{FF2B5EF4-FFF2-40B4-BE49-F238E27FC236}">
                <a16:creationId xmlns:a16="http://schemas.microsoft.com/office/drawing/2014/main" id="{26204131-FB24-AFC0-94C8-08BFC022C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815" y="2530513"/>
            <a:ext cx="1915424" cy="18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0" name="Picture 12" descr="Fermilab">
            <a:extLst>
              <a:ext uri="{FF2B5EF4-FFF2-40B4-BE49-F238E27FC236}">
                <a16:creationId xmlns:a16="http://schemas.microsoft.com/office/drawing/2014/main" id="{4FEA80CD-78DA-1FE1-0DDB-1A51AF08B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521" y="1105679"/>
            <a:ext cx="3531052" cy="65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6" name="Picture 18" descr="QNP2018">
            <a:extLst>
              <a:ext uri="{FF2B5EF4-FFF2-40B4-BE49-F238E27FC236}">
                <a16:creationId xmlns:a16="http://schemas.microsoft.com/office/drawing/2014/main" id="{00AF8282-7D38-F721-CB3B-B22DF40BF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719" y="2309880"/>
            <a:ext cx="2235649" cy="223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0" name="Picture 22" descr="Image result for desy particle accelerator logo">
            <a:extLst>
              <a:ext uri="{FF2B5EF4-FFF2-40B4-BE49-F238E27FC236}">
                <a16:creationId xmlns:a16="http://schemas.microsoft.com/office/drawing/2014/main" id="{E83631F5-EECD-880E-F26F-48441EE0A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48" y="5096435"/>
            <a:ext cx="1642330" cy="165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1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2BD43-9668-64C8-8023-286423B8B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know the things we can’t see?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33D0D-0928-8DEB-BDF6-D81B4A64D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46622" cy="4351338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effectLst/>
                <a:latin typeface="Calibri" panose="020F0502020204030204" pitchFamily="34" charset="0"/>
              </a:rPr>
              <a:t>Senses (qualitative):</a:t>
            </a:r>
          </a:p>
          <a:p>
            <a:r>
              <a:rPr lang="en-US" b="0" i="0" strike="sngStrike" dirty="0">
                <a:effectLst/>
                <a:latin typeface="Calibri" panose="020F0502020204030204" pitchFamily="34" charset="0"/>
              </a:rPr>
              <a:t>See</a:t>
            </a:r>
          </a:p>
          <a:p>
            <a:r>
              <a:rPr lang="en-US" b="0" i="0" dirty="0">
                <a:effectLst/>
                <a:latin typeface="Calibri" panose="020F0502020204030204" pitchFamily="34" charset="0"/>
              </a:rPr>
              <a:t>Touch</a:t>
            </a:r>
          </a:p>
          <a:p>
            <a:r>
              <a:rPr lang="en-US" b="0" i="0" dirty="0">
                <a:effectLst/>
                <a:latin typeface="Calibri" panose="020F0502020204030204" pitchFamily="34" charset="0"/>
              </a:rPr>
              <a:t>Smell </a:t>
            </a:r>
          </a:p>
          <a:p>
            <a:r>
              <a:rPr lang="en-US" b="0" i="0" dirty="0">
                <a:effectLst/>
                <a:latin typeface="Calibri" panose="020F0502020204030204" pitchFamily="34" charset="0"/>
              </a:rPr>
              <a:t>Hear </a:t>
            </a:r>
          </a:p>
          <a:p>
            <a:r>
              <a:rPr lang="en-US" dirty="0">
                <a:latin typeface="Calibri" panose="020F0502020204030204" pitchFamily="34" charset="0"/>
              </a:rPr>
              <a:t>T</a:t>
            </a:r>
            <a:r>
              <a:rPr lang="en-US" b="0" i="0" dirty="0">
                <a:effectLst/>
                <a:latin typeface="Calibri" panose="020F0502020204030204" pitchFamily="34" charset="0"/>
              </a:rPr>
              <a:t>aste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DFABA9F-24CA-E8B0-0462-0EF2E2949C42}"/>
              </a:ext>
            </a:extLst>
          </p:cNvPr>
          <p:cNvGrpSpPr/>
          <p:nvPr/>
        </p:nvGrpSpPr>
        <p:grpSpPr>
          <a:xfrm>
            <a:off x="4254943" y="1825625"/>
            <a:ext cx="3682113" cy="4930466"/>
            <a:chOff x="4254943" y="1825625"/>
            <a:chExt cx="3682113" cy="493046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1A9018-076B-3C3F-A682-4748BFFB9F81}"/>
                </a:ext>
              </a:extLst>
            </p:cNvPr>
            <p:cNvSpPr txBox="1"/>
            <p:nvPr/>
          </p:nvSpPr>
          <p:spPr>
            <a:xfrm>
              <a:off x="4440418" y="6386759"/>
              <a:ext cx="3311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 girl and a glue gun by Kim West</a:t>
              </a: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DDD07169-9DA1-EDDE-436F-3BF9FB0ECE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4943" y="1825625"/>
              <a:ext cx="3682113" cy="4871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4B089-1F9E-AC0A-8C9D-2834A8D06F09}"/>
              </a:ext>
            </a:extLst>
          </p:cNvPr>
          <p:cNvSpPr txBox="1">
            <a:spLocks/>
          </p:cNvSpPr>
          <p:nvPr/>
        </p:nvSpPr>
        <p:spPr>
          <a:xfrm>
            <a:off x="8007177" y="1825625"/>
            <a:ext cx="36821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i="0" dirty="0">
                <a:effectLst/>
                <a:latin typeface="Calibri" panose="020F0502020204030204" pitchFamily="34" charset="0"/>
              </a:rPr>
              <a:t>Devices (quantitative):</a:t>
            </a:r>
          </a:p>
          <a:p>
            <a:r>
              <a:rPr lang="en-US" dirty="0">
                <a:latin typeface="Calibri" panose="020F0502020204030204" pitchFamily="34" charset="0"/>
              </a:rPr>
              <a:t>T</a:t>
            </a:r>
            <a:r>
              <a:rPr lang="en-US" b="0" i="0" dirty="0">
                <a:effectLst/>
                <a:latin typeface="Calibri" panose="020F0502020204030204" pitchFamily="34" charset="0"/>
              </a:rPr>
              <a:t>emperature</a:t>
            </a:r>
          </a:p>
          <a:p>
            <a:r>
              <a:rPr lang="en-US" b="0" i="0" dirty="0">
                <a:effectLst/>
                <a:latin typeface="Calibri" panose="020F0502020204030204" pitchFamily="34" charset="0"/>
              </a:rPr>
              <a:t>Mass</a:t>
            </a:r>
            <a:endParaRPr lang="en-US" dirty="0">
              <a:latin typeface="Calibri" panose="020F0502020204030204" pitchFamily="34" charset="0"/>
            </a:endParaRPr>
          </a:p>
          <a:p>
            <a:r>
              <a:rPr lang="en-US" b="0" i="0" dirty="0">
                <a:effectLst/>
                <a:latin typeface="Calibri" panose="020F0502020204030204" pitchFamily="34" charset="0"/>
              </a:rPr>
              <a:t>Size </a:t>
            </a:r>
          </a:p>
          <a:p>
            <a:endParaRPr lang="en-US" b="0" i="0" dirty="0"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8159FB-06DA-E47E-3288-67CABAFE2381}"/>
              </a:ext>
            </a:extLst>
          </p:cNvPr>
          <p:cNvSpPr txBox="1"/>
          <p:nvPr/>
        </p:nvSpPr>
        <p:spPr>
          <a:xfrm>
            <a:off x="1267689" y="5307447"/>
            <a:ext cx="965661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0" i="0" dirty="0">
                <a:effectLst/>
                <a:latin typeface="Calibri" panose="020F0502020204030204" pitchFamily="34" charset="0"/>
              </a:rPr>
              <a:t>When measuring something small, the probe must also be small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867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1D9357A0-E384-5146-C334-DAF4A716B906}"/>
              </a:ext>
            </a:extLst>
          </p:cNvPr>
          <p:cNvSpPr txBox="1"/>
          <p:nvPr/>
        </p:nvSpPr>
        <p:spPr>
          <a:xfrm>
            <a:off x="3534958" y="6596390"/>
            <a:ext cx="22808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effectLst/>
                <a:latin typeface="freight-sans-pro-n5"/>
              </a:rPr>
              <a:t>Image from </a:t>
            </a:r>
            <a:r>
              <a:rPr lang="en-US" sz="1100" b="0" i="0" dirty="0" err="1">
                <a:effectLst/>
                <a:latin typeface="freight-sans-pro-n5"/>
              </a:rPr>
              <a:t>Openstax</a:t>
            </a:r>
            <a:endParaRPr lang="en-US" sz="11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E1F9F9-3DCC-7CC9-1CB6-AFB6B63E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714B7-7DFF-7BA5-909B-D4AB49DBC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Experiment (Thompson 1897)</a:t>
            </a:r>
          </a:p>
          <a:p>
            <a:r>
              <a:rPr lang="en-US" sz="2400" dirty="0"/>
              <a:t>Cathode ray produced when applying high voltage across cathode and anode </a:t>
            </a:r>
          </a:p>
          <a:p>
            <a:r>
              <a:rPr lang="en-US" sz="2400" dirty="0"/>
              <a:t>Bends towards positive plate (negatively charged)</a:t>
            </a:r>
          </a:p>
          <a:p>
            <a:r>
              <a:rPr lang="en-US" sz="2400" dirty="0"/>
              <a:t>Deflection by magnetic field gives mass-to-charge ratio smaller than anything known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B1DB06-9718-23F4-DE30-68EBA0875C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Theory (Plum Pudding Model)</a:t>
            </a:r>
          </a:p>
          <a:p>
            <a:r>
              <a:rPr lang="en-US" sz="2400" dirty="0"/>
              <a:t>Atoms have overall neutral charge</a:t>
            </a:r>
          </a:p>
          <a:p>
            <a:r>
              <a:rPr lang="en-US" sz="2400" dirty="0"/>
              <a:t>Electrons floating in soup of positive charges</a:t>
            </a:r>
          </a:p>
        </p:txBody>
      </p:sp>
      <p:pic>
        <p:nvPicPr>
          <p:cNvPr id="4098" name="Picture 2" descr="A diagram of a cathode ray tube.">
            <a:extLst>
              <a:ext uri="{FF2B5EF4-FFF2-40B4-BE49-F238E27FC236}">
                <a16:creationId xmlns:a16="http://schemas.microsoft.com/office/drawing/2014/main" id="{E8ED2EA2-D562-0A52-FE48-B4668114AE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" b="2351"/>
          <a:stretch/>
        </p:blipFill>
        <p:spPr bwMode="auto">
          <a:xfrm>
            <a:off x="947911" y="5309286"/>
            <a:ext cx="4511520" cy="154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49B1A1E-78F8-E1C8-7278-4C6D986B91A4}"/>
              </a:ext>
            </a:extLst>
          </p:cNvPr>
          <p:cNvGrpSpPr/>
          <p:nvPr/>
        </p:nvGrpSpPr>
        <p:grpSpPr>
          <a:xfrm>
            <a:off x="7429500" y="3992554"/>
            <a:ext cx="2667000" cy="2618509"/>
            <a:chOff x="8480340" y="4060292"/>
            <a:chExt cx="2667000" cy="261850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961553-0FE6-CF07-AC9D-D7EF2C876947}"/>
                </a:ext>
              </a:extLst>
            </p:cNvPr>
            <p:cNvSpPr/>
            <p:nvPr/>
          </p:nvSpPr>
          <p:spPr>
            <a:xfrm>
              <a:off x="8480340" y="4060292"/>
              <a:ext cx="2667000" cy="261850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Badge Unfollow with solid fill">
              <a:extLst>
                <a:ext uri="{FF2B5EF4-FFF2-40B4-BE49-F238E27FC236}">
                  <a16:creationId xmlns:a16="http://schemas.microsoft.com/office/drawing/2014/main" id="{613F693E-B0FE-BAEB-C9C9-C5554822D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061508" y="5814325"/>
              <a:ext cx="520606" cy="520606"/>
            </a:xfrm>
            <a:prstGeom prst="rect">
              <a:avLst/>
            </a:prstGeom>
          </p:spPr>
        </p:pic>
        <p:pic>
          <p:nvPicPr>
            <p:cNvPr id="8" name="Graphic 7" descr="Badge Unfollow with solid fill">
              <a:extLst>
                <a:ext uri="{FF2B5EF4-FFF2-40B4-BE49-F238E27FC236}">
                  <a16:creationId xmlns:a16="http://schemas.microsoft.com/office/drawing/2014/main" id="{A89099D0-BBF3-ACAF-E55D-E9C96CC33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981436" y="5972293"/>
              <a:ext cx="520606" cy="520606"/>
            </a:xfrm>
            <a:prstGeom prst="rect">
              <a:avLst/>
            </a:prstGeom>
          </p:spPr>
        </p:pic>
        <p:pic>
          <p:nvPicPr>
            <p:cNvPr id="9" name="Graphic 8" descr="Badge Unfollow with solid fill">
              <a:extLst>
                <a:ext uri="{FF2B5EF4-FFF2-40B4-BE49-F238E27FC236}">
                  <a16:creationId xmlns:a16="http://schemas.microsoft.com/office/drawing/2014/main" id="{E7981DEF-6836-7443-2022-DBC51625B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84844" y="5184134"/>
              <a:ext cx="520606" cy="520606"/>
            </a:xfrm>
            <a:prstGeom prst="rect">
              <a:avLst/>
            </a:prstGeom>
          </p:spPr>
        </p:pic>
        <p:pic>
          <p:nvPicPr>
            <p:cNvPr id="10" name="Graphic 9" descr="Badge Unfollow with solid fill">
              <a:extLst>
                <a:ext uri="{FF2B5EF4-FFF2-40B4-BE49-F238E27FC236}">
                  <a16:creationId xmlns:a16="http://schemas.microsoft.com/office/drawing/2014/main" id="{0ADC5842-A2A7-5FE4-D6BF-F3BC7AA6B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594678" y="5065317"/>
              <a:ext cx="520606" cy="520606"/>
            </a:xfrm>
            <a:prstGeom prst="rect">
              <a:avLst/>
            </a:prstGeom>
          </p:spPr>
        </p:pic>
        <p:pic>
          <p:nvPicPr>
            <p:cNvPr id="11" name="Graphic 10" descr="Badge Unfollow with solid fill">
              <a:extLst>
                <a:ext uri="{FF2B5EF4-FFF2-40B4-BE49-F238E27FC236}">
                  <a16:creationId xmlns:a16="http://schemas.microsoft.com/office/drawing/2014/main" id="{C278238B-856D-4E21-EF20-2BF3FA2B8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43995" y="4944554"/>
              <a:ext cx="520606" cy="520606"/>
            </a:xfrm>
            <a:prstGeom prst="rect">
              <a:avLst/>
            </a:prstGeom>
          </p:spPr>
        </p:pic>
        <p:pic>
          <p:nvPicPr>
            <p:cNvPr id="12" name="Graphic 11" descr="Badge Unfollow with solid fill">
              <a:extLst>
                <a:ext uri="{FF2B5EF4-FFF2-40B4-BE49-F238E27FC236}">
                  <a16:creationId xmlns:a16="http://schemas.microsoft.com/office/drawing/2014/main" id="{FFF4ACEF-2E5C-5D1E-D7DE-9CC04EA041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798265" y="4395975"/>
              <a:ext cx="520606" cy="520606"/>
            </a:xfrm>
            <a:prstGeom prst="rect">
              <a:avLst/>
            </a:prstGeom>
          </p:spPr>
        </p:pic>
        <p:pic>
          <p:nvPicPr>
            <p:cNvPr id="13" name="Graphic 12" descr="Badge Unfollow with solid fill">
              <a:extLst>
                <a:ext uri="{FF2B5EF4-FFF2-40B4-BE49-F238E27FC236}">
                  <a16:creationId xmlns:a16="http://schemas.microsoft.com/office/drawing/2014/main" id="{6DAFB3B3-A1D0-796D-7213-7285D26D67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926387" y="4260867"/>
              <a:ext cx="520606" cy="520606"/>
            </a:xfrm>
            <a:prstGeom prst="rect">
              <a:avLst/>
            </a:prstGeom>
          </p:spPr>
        </p:pic>
        <p:pic>
          <p:nvPicPr>
            <p:cNvPr id="17" name="Graphic 16" descr="Add with solid fill">
              <a:extLst>
                <a:ext uri="{FF2B5EF4-FFF2-40B4-BE49-F238E27FC236}">
                  <a16:creationId xmlns:a16="http://schemas.microsoft.com/office/drawing/2014/main" id="{7BFE89D5-25FD-1210-E06A-B770F24D9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440354" y="4279289"/>
              <a:ext cx="373486" cy="373486"/>
            </a:xfrm>
            <a:prstGeom prst="rect">
              <a:avLst/>
            </a:prstGeom>
          </p:spPr>
        </p:pic>
        <p:pic>
          <p:nvPicPr>
            <p:cNvPr id="18" name="Graphic 17" descr="Add with solid fill">
              <a:extLst>
                <a:ext uri="{FF2B5EF4-FFF2-40B4-BE49-F238E27FC236}">
                  <a16:creationId xmlns:a16="http://schemas.microsoft.com/office/drawing/2014/main" id="{9CE19E64-7CB0-2739-7CE2-07CAEABD3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1964" y="4869061"/>
              <a:ext cx="373486" cy="373486"/>
            </a:xfrm>
            <a:prstGeom prst="rect">
              <a:avLst/>
            </a:prstGeom>
          </p:spPr>
        </p:pic>
        <p:pic>
          <p:nvPicPr>
            <p:cNvPr id="19" name="Graphic 18" descr="Add with solid fill">
              <a:extLst>
                <a:ext uri="{FF2B5EF4-FFF2-40B4-BE49-F238E27FC236}">
                  <a16:creationId xmlns:a16="http://schemas.microsoft.com/office/drawing/2014/main" id="{8981C459-5887-1C64-CB20-D9198C228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951134" y="5553873"/>
              <a:ext cx="373486" cy="373486"/>
            </a:xfrm>
            <a:prstGeom prst="rect">
              <a:avLst/>
            </a:prstGeom>
          </p:spPr>
        </p:pic>
        <p:pic>
          <p:nvPicPr>
            <p:cNvPr id="20" name="Graphic 19" descr="Add with solid fill">
              <a:extLst>
                <a:ext uri="{FF2B5EF4-FFF2-40B4-BE49-F238E27FC236}">
                  <a16:creationId xmlns:a16="http://schemas.microsoft.com/office/drawing/2014/main" id="{E86FF033-707E-FAE6-A1CD-F460646D9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9311939" y="4869061"/>
              <a:ext cx="373486" cy="376840"/>
            </a:xfrm>
            <a:prstGeom prst="rect">
              <a:avLst/>
            </a:prstGeom>
          </p:spPr>
        </p:pic>
        <p:pic>
          <p:nvPicPr>
            <p:cNvPr id="21" name="Graphic 20" descr="Add with solid fill">
              <a:extLst>
                <a:ext uri="{FF2B5EF4-FFF2-40B4-BE49-F238E27FC236}">
                  <a16:creationId xmlns:a16="http://schemas.microsoft.com/office/drawing/2014/main" id="{A0AB8C15-721C-4B47-5B37-D3846A624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10529861" y="5507562"/>
              <a:ext cx="373486" cy="376840"/>
            </a:xfrm>
            <a:prstGeom prst="rect">
              <a:avLst/>
            </a:prstGeom>
          </p:spPr>
        </p:pic>
        <p:pic>
          <p:nvPicPr>
            <p:cNvPr id="22" name="Graphic 21" descr="Add with solid fill">
              <a:extLst>
                <a:ext uri="{FF2B5EF4-FFF2-40B4-BE49-F238E27FC236}">
                  <a16:creationId xmlns:a16="http://schemas.microsoft.com/office/drawing/2014/main" id="{438684F7-98A4-68FE-4FFA-D89F979CF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10361207" y="4603734"/>
              <a:ext cx="373486" cy="376840"/>
            </a:xfrm>
            <a:prstGeom prst="rect">
              <a:avLst/>
            </a:prstGeom>
          </p:spPr>
        </p:pic>
        <p:pic>
          <p:nvPicPr>
            <p:cNvPr id="23" name="Graphic 22" descr="Add with solid fill">
              <a:extLst>
                <a:ext uri="{FF2B5EF4-FFF2-40B4-BE49-F238E27FC236}">
                  <a16:creationId xmlns:a16="http://schemas.microsoft.com/office/drawing/2014/main" id="{75B02E55-B82A-A099-8C42-F4BCE8A4D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9711891" y="6176963"/>
              <a:ext cx="373486" cy="376840"/>
            </a:xfrm>
            <a:prstGeom prst="rect">
              <a:avLst/>
            </a:prstGeom>
          </p:spPr>
        </p:pic>
        <p:pic>
          <p:nvPicPr>
            <p:cNvPr id="25" name="Graphic 24" descr="Add with solid fill">
              <a:extLst>
                <a:ext uri="{FF2B5EF4-FFF2-40B4-BE49-F238E27FC236}">
                  <a16:creationId xmlns:a16="http://schemas.microsoft.com/office/drawing/2014/main" id="{7C18B5C3-F40A-A436-869E-D6F41F1C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9700809" y="5595453"/>
              <a:ext cx="373486" cy="376840"/>
            </a:xfrm>
            <a:prstGeom prst="rect">
              <a:avLst/>
            </a:prstGeom>
          </p:spPr>
        </p:pic>
        <p:pic>
          <p:nvPicPr>
            <p:cNvPr id="26" name="Graphic 25" descr="Add with solid fill">
              <a:extLst>
                <a:ext uri="{FF2B5EF4-FFF2-40B4-BE49-F238E27FC236}">
                  <a16:creationId xmlns:a16="http://schemas.microsoft.com/office/drawing/2014/main" id="{8A003C85-6237-D79F-EF5A-BFA21D682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V="1">
              <a:off x="10050538" y="5133370"/>
              <a:ext cx="373486" cy="376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737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482DE02D-E6AF-C78D-DB7C-0C8B1BC22119}"/>
              </a:ext>
            </a:extLst>
          </p:cNvPr>
          <p:cNvSpPr txBox="1"/>
          <p:nvPr/>
        </p:nvSpPr>
        <p:spPr>
          <a:xfrm>
            <a:off x="573532" y="6519446"/>
            <a:ext cx="1973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0" dirty="0">
                <a:effectLst/>
                <a:latin typeface="freight-sans-pro-n5"/>
              </a:rPr>
              <a:t>Image from </a:t>
            </a:r>
            <a:r>
              <a:rPr lang="en-US" sz="1600" b="0" i="0" dirty="0" err="1">
                <a:effectLst/>
                <a:latin typeface="freight-sans-pro-n5"/>
              </a:rPr>
              <a:t>Openstax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6A428-95B2-8371-ABA1-4DB26B40E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A5B4B-69C6-FB0C-D7FF-1687670F4D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Experiment (Rutherford 1911)</a:t>
            </a:r>
          </a:p>
          <a:p>
            <a:r>
              <a:rPr lang="en-US" sz="2400" b="0" i="0" dirty="0">
                <a:effectLst/>
                <a:latin typeface="Calibri" panose="020F0502020204030204" pitchFamily="34" charset="0"/>
              </a:rPr>
              <a:t>Fire alpha particles (tiny positively charged) at gold foil </a:t>
            </a:r>
          </a:p>
          <a:p>
            <a:r>
              <a:rPr lang="en-US" sz="2400" dirty="0">
                <a:latin typeface="Calibri" panose="020F0502020204030204" pitchFamily="34" charset="0"/>
              </a:rPr>
              <a:t>Most passed through, some deflected </a:t>
            </a:r>
            <a:endParaRPr lang="en-US" sz="2400" b="0" i="0" dirty="0"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894CC5-7170-3C1B-7E38-EE45FB35F8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Theory (Nuclear Atomic Model)</a:t>
            </a:r>
          </a:p>
          <a:p>
            <a:r>
              <a:rPr lang="en-US" sz="2400" dirty="0">
                <a:latin typeface="Calibri" panose="020F0502020204030204" pitchFamily="34" charset="0"/>
              </a:rPr>
              <a:t>Atoms are mostly empty</a:t>
            </a:r>
          </a:p>
          <a:p>
            <a:r>
              <a:rPr lang="en-US" sz="2400" dirty="0">
                <a:latin typeface="Calibri" panose="020F0502020204030204" pitchFamily="34" charset="0"/>
              </a:rPr>
              <a:t>Tiny core of heavy positive charge (nucleus) and sphere of light negative charge cloud (electron)</a:t>
            </a:r>
          </a:p>
          <a:p>
            <a:endParaRPr lang="en-US" dirty="0"/>
          </a:p>
        </p:txBody>
      </p:sp>
      <p:pic>
        <p:nvPicPr>
          <p:cNvPr id="5122" name="Picture 2" descr="The apparatus used in Rutherford's gold foil experiment.">
            <a:extLst>
              <a:ext uri="{FF2B5EF4-FFF2-40B4-BE49-F238E27FC236}">
                <a16:creationId xmlns:a16="http://schemas.microsoft.com/office/drawing/2014/main" id="{35F59A6F-EEEB-545B-CE8F-C69F245FD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67" y="4075955"/>
            <a:ext cx="6212681" cy="272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E48BC98-BCB8-C1D4-B882-639B5583631F}"/>
              </a:ext>
            </a:extLst>
          </p:cNvPr>
          <p:cNvGrpSpPr/>
          <p:nvPr/>
        </p:nvGrpSpPr>
        <p:grpSpPr>
          <a:xfrm>
            <a:off x="7476847" y="4181157"/>
            <a:ext cx="2667000" cy="2618509"/>
            <a:chOff x="9405796" y="4004102"/>
            <a:chExt cx="2667000" cy="2618509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3E49520-E1BE-BD0A-BCCB-81134C219216}"/>
                </a:ext>
              </a:extLst>
            </p:cNvPr>
            <p:cNvSpPr/>
            <p:nvPr/>
          </p:nvSpPr>
          <p:spPr>
            <a:xfrm>
              <a:off x="9405796" y="4004102"/>
              <a:ext cx="2667000" cy="261850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3" name="Graphic 42" descr="Badge Follow with solid fill">
              <a:extLst>
                <a:ext uri="{FF2B5EF4-FFF2-40B4-BE49-F238E27FC236}">
                  <a16:creationId xmlns:a16="http://schemas.microsoft.com/office/drawing/2014/main" id="{CA406F7D-00C0-7D7B-4CF6-1D3A7E113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494141" y="5099364"/>
              <a:ext cx="520606" cy="520606"/>
            </a:xfrm>
            <a:prstGeom prst="rect">
              <a:avLst/>
            </a:prstGeom>
          </p:spPr>
        </p:pic>
        <p:pic>
          <p:nvPicPr>
            <p:cNvPr id="44" name="Graphic 43" descr="Badge Unfollow with solid fill">
              <a:extLst>
                <a:ext uri="{FF2B5EF4-FFF2-40B4-BE49-F238E27FC236}">
                  <a16:creationId xmlns:a16="http://schemas.microsoft.com/office/drawing/2014/main" id="{CEF8E165-4C09-FFAE-2983-E60DB35DF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951067" y="4414121"/>
              <a:ext cx="520606" cy="520606"/>
            </a:xfrm>
            <a:prstGeom prst="rect">
              <a:avLst/>
            </a:prstGeom>
          </p:spPr>
        </p:pic>
        <p:pic>
          <p:nvPicPr>
            <p:cNvPr id="45" name="Graphic 44" descr="Badge Unfollow with solid fill">
              <a:extLst>
                <a:ext uri="{FF2B5EF4-FFF2-40B4-BE49-F238E27FC236}">
                  <a16:creationId xmlns:a16="http://schemas.microsoft.com/office/drawing/2014/main" id="{BE21CE21-08B9-5482-418C-0D5AD644F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686341" y="5213949"/>
              <a:ext cx="520606" cy="520606"/>
            </a:xfrm>
            <a:prstGeom prst="rect">
              <a:avLst/>
            </a:prstGeom>
          </p:spPr>
        </p:pic>
        <p:pic>
          <p:nvPicPr>
            <p:cNvPr id="46" name="Graphic 45" descr="Badge Unfollow with solid fill">
              <a:extLst>
                <a:ext uri="{FF2B5EF4-FFF2-40B4-BE49-F238E27FC236}">
                  <a16:creationId xmlns:a16="http://schemas.microsoft.com/office/drawing/2014/main" id="{A95CDACD-3FA8-610C-FCA8-10983441E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165503" y="5877561"/>
              <a:ext cx="520606" cy="520606"/>
            </a:xfrm>
            <a:prstGeom prst="rect">
              <a:avLst/>
            </a:prstGeom>
          </p:spPr>
        </p:pic>
        <p:pic>
          <p:nvPicPr>
            <p:cNvPr id="47" name="Graphic 46" descr="Badge Unfollow with solid fill">
              <a:extLst>
                <a:ext uri="{FF2B5EF4-FFF2-40B4-BE49-F238E27FC236}">
                  <a16:creationId xmlns:a16="http://schemas.microsoft.com/office/drawing/2014/main" id="{729457C5-BFF0-ECFF-D70A-7C51C7172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031961" y="5773264"/>
              <a:ext cx="520606" cy="520606"/>
            </a:xfrm>
            <a:prstGeom prst="rect">
              <a:avLst/>
            </a:prstGeom>
          </p:spPr>
        </p:pic>
        <p:pic>
          <p:nvPicPr>
            <p:cNvPr id="48" name="Graphic 47" descr="Badge Unfollow with solid fill">
              <a:extLst>
                <a:ext uri="{FF2B5EF4-FFF2-40B4-BE49-F238E27FC236}">
                  <a16:creationId xmlns:a16="http://schemas.microsoft.com/office/drawing/2014/main" id="{06FDC367-8F90-C52A-924F-8F3F73A2F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308427" y="5064686"/>
              <a:ext cx="520606" cy="520606"/>
            </a:xfrm>
            <a:prstGeom prst="rect">
              <a:avLst/>
            </a:prstGeom>
          </p:spPr>
        </p:pic>
        <p:pic>
          <p:nvPicPr>
            <p:cNvPr id="49" name="Graphic 48" descr="Badge Unfollow with solid fill">
              <a:extLst>
                <a:ext uri="{FF2B5EF4-FFF2-40B4-BE49-F238E27FC236}">
                  <a16:creationId xmlns:a16="http://schemas.microsoft.com/office/drawing/2014/main" id="{51319A77-D146-2574-556D-D0907C437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845550" y="4274091"/>
              <a:ext cx="520606" cy="5206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433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6D94-9C41-9CE9-4AFE-62C5CA78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74F6-4543-501D-4D1C-9BE8847F77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Theory (Moseley 1913)</a:t>
            </a:r>
          </a:p>
          <a:p>
            <a:r>
              <a:rPr lang="en-US" sz="2400" b="0" i="0" dirty="0">
                <a:effectLst/>
                <a:latin typeface="Calibri" panose="020F0502020204030204" pitchFamily="34" charset="0"/>
              </a:rPr>
              <a:t>Spectral line experiment comparing frequency to nuclear charge Z</a:t>
            </a:r>
          </a:p>
          <a:p>
            <a:r>
              <a:rPr lang="en-US" sz="2400" b="0" i="0" dirty="0">
                <a:effectLst/>
                <a:latin typeface="Calibri" panose="020F0502020204030204" pitchFamily="34" charset="0"/>
              </a:rPr>
              <a:t>Different elements in periodic table had different nuclear charge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838972-F5BD-F33A-1FE5-273D59D6B03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Experiment (Rutherford 1919)</a:t>
                </a:r>
              </a:p>
              <a:p>
                <a:r>
                  <a:rPr lang="en-US" sz="2400" dirty="0"/>
                  <a:t>Fire alpha particles at Nitrogen and detected hydrogen nuclei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Protons are responsible for nuclear charge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838972-F5BD-F33A-1FE5-273D59D6B0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247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2FF523E1-DF8A-D8EA-3B4C-78F7A673E16C}"/>
              </a:ext>
            </a:extLst>
          </p:cNvPr>
          <p:cNvSpPr/>
          <p:nvPr/>
        </p:nvSpPr>
        <p:spPr>
          <a:xfrm>
            <a:off x="1596525" y="4239491"/>
            <a:ext cx="2667000" cy="261850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Badge Follow with solid fill">
            <a:extLst>
              <a:ext uri="{FF2B5EF4-FFF2-40B4-BE49-F238E27FC236}">
                <a16:creationId xmlns:a16="http://schemas.microsoft.com/office/drawing/2014/main" id="{A97965E7-D8A0-394B-C37B-ABDAE2714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84870" y="5334753"/>
            <a:ext cx="520606" cy="520606"/>
          </a:xfrm>
          <a:prstGeom prst="rect">
            <a:avLst/>
          </a:prstGeom>
        </p:spPr>
      </p:pic>
      <p:pic>
        <p:nvPicPr>
          <p:cNvPr id="8" name="Graphic 7" descr="Badge Unfollow with solid fill">
            <a:extLst>
              <a:ext uri="{FF2B5EF4-FFF2-40B4-BE49-F238E27FC236}">
                <a16:creationId xmlns:a16="http://schemas.microsoft.com/office/drawing/2014/main" id="{D7344F79-064E-AAF8-1BDE-27267E6EBA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36154" y="5895159"/>
            <a:ext cx="261376" cy="261376"/>
          </a:xfrm>
          <a:prstGeom prst="rect">
            <a:avLst/>
          </a:prstGeom>
        </p:spPr>
      </p:pic>
      <p:pic>
        <p:nvPicPr>
          <p:cNvPr id="9" name="Graphic 8" descr="Badge Unfollow with solid fill">
            <a:extLst>
              <a:ext uri="{FF2B5EF4-FFF2-40B4-BE49-F238E27FC236}">
                <a16:creationId xmlns:a16="http://schemas.microsoft.com/office/drawing/2014/main" id="{25F1FC31-6FBF-FE4E-A3BF-A06A59A31C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37956" y="6639836"/>
            <a:ext cx="261376" cy="261376"/>
          </a:xfrm>
          <a:prstGeom prst="rect">
            <a:avLst/>
          </a:prstGeom>
        </p:spPr>
      </p:pic>
      <p:pic>
        <p:nvPicPr>
          <p:cNvPr id="10" name="Graphic 9" descr="Badge Unfollow with solid fill">
            <a:extLst>
              <a:ext uri="{FF2B5EF4-FFF2-40B4-BE49-F238E27FC236}">
                <a16:creationId xmlns:a16="http://schemas.microsoft.com/office/drawing/2014/main" id="{81ED3E45-D958-020F-6325-47E3F8D084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24457" y="5932822"/>
            <a:ext cx="261376" cy="261376"/>
          </a:xfrm>
          <a:prstGeom prst="rect">
            <a:avLst/>
          </a:prstGeom>
        </p:spPr>
      </p:pic>
      <p:pic>
        <p:nvPicPr>
          <p:cNvPr id="11" name="Graphic 10" descr="Badge Unfollow with solid fill">
            <a:extLst>
              <a:ext uri="{FF2B5EF4-FFF2-40B4-BE49-F238E27FC236}">
                <a16:creationId xmlns:a16="http://schemas.microsoft.com/office/drawing/2014/main" id="{C166AB01-BE51-0611-F38A-D9AC11F7CE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3490" y="4910886"/>
            <a:ext cx="261376" cy="261376"/>
          </a:xfrm>
          <a:prstGeom prst="rect">
            <a:avLst/>
          </a:prstGeom>
        </p:spPr>
      </p:pic>
      <p:pic>
        <p:nvPicPr>
          <p:cNvPr id="12" name="Graphic 11" descr="Badge Unfollow with solid fill">
            <a:extLst>
              <a:ext uri="{FF2B5EF4-FFF2-40B4-BE49-F238E27FC236}">
                <a16:creationId xmlns:a16="http://schemas.microsoft.com/office/drawing/2014/main" id="{C1458421-0BD6-BF60-C0F2-922B492DA2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7517" y="4998160"/>
            <a:ext cx="261376" cy="261376"/>
          </a:xfrm>
          <a:prstGeom prst="rect">
            <a:avLst/>
          </a:prstGeom>
        </p:spPr>
      </p:pic>
      <p:pic>
        <p:nvPicPr>
          <p:cNvPr id="13" name="Graphic 12" descr="Badge Unfollow with solid fill">
            <a:extLst>
              <a:ext uri="{FF2B5EF4-FFF2-40B4-BE49-F238E27FC236}">
                <a16:creationId xmlns:a16="http://schemas.microsoft.com/office/drawing/2014/main" id="{10CA5F16-210E-8A9D-FAFF-6A6B3E93E4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15039" y="4239491"/>
            <a:ext cx="261376" cy="261376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6181131-B633-3923-6AB8-CC73FEBA2417}"/>
              </a:ext>
            </a:extLst>
          </p:cNvPr>
          <p:cNvSpPr/>
          <p:nvPr/>
        </p:nvSpPr>
        <p:spPr>
          <a:xfrm>
            <a:off x="2041193" y="4649510"/>
            <a:ext cx="1807960" cy="176734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9721AD3-FDEE-2B51-A425-C11C7391380E}"/>
              </a:ext>
            </a:extLst>
          </p:cNvPr>
          <p:cNvCxnSpPr>
            <a:cxnSpLocks/>
          </p:cNvCxnSpPr>
          <p:nvPr/>
        </p:nvCxnSpPr>
        <p:spPr>
          <a:xfrm flipV="1">
            <a:off x="3486870" y="6201401"/>
            <a:ext cx="155847" cy="4282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F2C59D8-DA62-FB31-26BF-0E271288718C}"/>
              </a:ext>
            </a:extLst>
          </p:cNvPr>
          <p:cNvGrpSpPr/>
          <p:nvPr/>
        </p:nvGrpSpPr>
        <p:grpSpPr>
          <a:xfrm rot="18978248">
            <a:off x="3789108" y="5960759"/>
            <a:ext cx="1037031" cy="1142547"/>
            <a:chOff x="5357405" y="5373769"/>
            <a:chExt cx="1037031" cy="1142547"/>
          </a:xfrm>
        </p:grpSpPr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3D25396E-C3B2-4247-D5EE-CEE0287DB8A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41720" y="5389454"/>
              <a:ext cx="397584" cy="36621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Curved 24">
              <a:extLst>
                <a:ext uri="{FF2B5EF4-FFF2-40B4-BE49-F238E27FC236}">
                  <a16:creationId xmlns:a16="http://schemas.microsoft.com/office/drawing/2014/main" id="{930193EC-BB2B-4137-5193-3E3306FA0A6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707934" y="5787038"/>
              <a:ext cx="397584" cy="36621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Curved 26">
              <a:extLst>
                <a:ext uri="{FF2B5EF4-FFF2-40B4-BE49-F238E27FC236}">
                  <a16:creationId xmlns:a16="http://schemas.microsoft.com/office/drawing/2014/main" id="{90059E82-4AAE-A6D1-7621-DEE3AA336C53}"/>
                </a:ext>
              </a:extLst>
            </p:cNvPr>
            <p:cNvCxnSpPr/>
            <p:nvPr/>
          </p:nvCxnSpPr>
          <p:spPr>
            <a:xfrm rot="16200000" flipH="1">
              <a:off x="6060466" y="6182347"/>
              <a:ext cx="363337" cy="304602"/>
            </a:xfrm>
            <a:prstGeom prst="curvedConnector3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Graphic 28" descr="Badge Unfollow with solid fill">
            <a:extLst>
              <a:ext uri="{FF2B5EF4-FFF2-40B4-BE49-F238E27FC236}">
                <a16:creationId xmlns:a16="http://schemas.microsoft.com/office/drawing/2014/main" id="{9647C909-9CDE-87E2-D8B1-6118E288B1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12029" y="4299784"/>
            <a:ext cx="261376" cy="261376"/>
          </a:xfrm>
          <a:prstGeom prst="rect">
            <a:avLst/>
          </a:prstGeom>
        </p:spPr>
      </p:pic>
      <p:pic>
        <p:nvPicPr>
          <p:cNvPr id="30" name="Graphic 29" descr="Badge Unfollow with solid fill">
            <a:extLst>
              <a:ext uri="{FF2B5EF4-FFF2-40B4-BE49-F238E27FC236}">
                <a16:creationId xmlns:a16="http://schemas.microsoft.com/office/drawing/2014/main" id="{F0DC3E5A-386F-4259-DD22-CEEADD7FB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94113" y="4824136"/>
            <a:ext cx="261376" cy="261376"/>
          </a:xfrm>
          <a:prstGeom prst="rect">
            <a:avLst/>
          </a:prstGeom>
        </p:spPr>
      </p:pic>
      <p:pic>
        <p:nvPicPr>
          <p:cNvPr id="31" name="Graphic 30" descr="Badge Unfollow with solid fill">
            <a:extLst>
              <a:ext uri="{FF2B5EF4-FFF2-40B4-BE49-F238E27FC236}">
                <a16:creationId xmlns:a16="http://schemas.microsoft.com/office/drawing/2014/main" id="{AF590563-F056-2943-27F1-C03EE34378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96826" y="6546210"/>
            <a:ext cx="261376" cy="261376"/>
          </a:xfrm>
          <a:prstGeom prst="rect">
            <a:avLst/>
          </a:prstGeom>
        </p:spPr>
      </p:pic>
      <p:pic>
        <p:nvPicPr>
          <p:cNvPr id="32" name="Graphic 31" descr="Badge Unfollow with solid fill">
            <a:extLst>
              <a:ext uri="{FF2B5EF4-FFF2-40B4-BE49-F238E27FC236}">
                <a16:creationId xmlns:a16="http://schemas.microsoft.com/office/drawing/2014/main" id="{0DEC9052-30F3-876C-6C5C-754BCB0936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5738" y="5905810"/>
            <a:ext cx="261376" cy="26137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0468CD5-769B-E2FF-1B84-910A40663EAB}"/>
              </a:ext>
            </a:extLst>
          </p:cNvPr>
          <p:cNvSpPr txBox="1"/>
          <p:nvPr/>
        </p:nvSpPr>
        <p:spPr>
          <a:xfrm>
            <a:off x="4415925" y="6122268"/>
            <a:ext cx="641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</a:t>
            </a:r>
          </a:p>
        </p:txBody>
      </p:sp>
      <p:pic>
        <p:nvPicPr>
          <p:cNvPr id="6146" name="Picture 2" descr="Discovery of Protons">
            <a:extLst>
              <a:ext uri="{FF2B5EF4-FFF2-40B4-BE49-F238E27FC236}">
                <a16:creationId xmlns:a16="http://schemas.microsoft.com/office/drawing/2014/main" id="{59DFF03C-5518-B90D-C278-9B42FC573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80"/>
          <a:stretch/>
        </p:blipFill>
        <p:spPr bwMode="auto">
          <a:xfrm>
            <a:off x="6276385" y="4400705"/>
            <a:ext cx="4541730" cy="236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2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6D94-9C41-9CE9-4AFE-62C5CA78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74F6-4543-501D-4D1C-9BE8847F77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Theory (Rutherford 1920)</a:t>
            </a:r>
          </a:p>
          <a:p>
            <a:r>
              <a:rPr lang="en-US" sz="2400" b="0" i="0" dirty="0">
                <a:effectLst/>
                <a:latin typeface="Calibri" panose="020F0502020204030204" pitchFamily="34" charset="0"/>
              </a:rPr>
              <a:t>Isotopes are same elements with different masses (Soddy 1913)</a:t>
            </a:r>
          </a:p>
          <a:p>
            <a:r>
              <a:rPr lang="en-US" sz="2400" b="0" i="0" dirty="0">
                <a:effectLst/>
                <a:latin typeface="Calibri" panose="020F0502020204030204" pitchFamily="34" charset="0"/>
              </a:rPr>
              <a:t>Number of protons determine the element</a:t>
            </a:r>
          </a:p>
          <a:p>
            <a:r>
              <a:rPr lang="en-US" sz="2400" dirty="0">
                <a:latin typeface="Calibri" panose="020F0502020204030204" pitchFamily="34" charset="0"/>
              </a:rPr>
              <a:t>Neutrons are responsible for different masses</a:t>
            </a:r>
            <a:endParaRPr lang="en-US" sz="2400" b="0" i="0" dirty="0"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838972-F5BD-F33A-1FE5-273D59D6B03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Experiment (Chadwick 1932)</a:t>
                </a:r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  <a:p>
                <a:pPr fontAlgn="ctr">
                  <a:spcBef>
                    <a:spcPts val="1200"/>
                  </a:spcBef>
                </a:pP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Firing alpha </a:t>
                </a:r>
                <a:r>
                  <a:rPr lang="en-US" sz="2400">
                    <a:latin typeface="Calibri" panose="020F0502020204030204" pitchFamily="34" charset="0"/>
                  </a:rPr>
                  <a:t>particles at </a:t>
                </a:r>
                <a:r>
                  <a:rPr lang="en-US" sz="2400" dirty="0">
                    <a:latin typeface="Calibri" panose="020F0502020204030204" pitchFamily="34" charset="0"/>
                  </a:rPr>
                  <a:t>Beryllium produced </a:t>
                </a: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neutral radiation</a:t>
                </a:r>
                <a:endParaRPr lang="en-US" sz="1800" dirty="0">
                  <a:latin typeface="Calibri" panose="020F0502020204030204" pitchFamily="34" charset="0"/>
                </a:endParaRPr>
              </a:p>
              <a:p>
                <a:pPr fontAlgn="ctr">
                  <a:spcBef>
                    <a:spcPts val="12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  <a:p>
                <a:pPr fontAlgn="ctr">
                  <a:spcBef>
                    <a:spcPts val="1200"/>
                  </a:spcBef>
                </a:pP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Mass equivalent to proton, calcu</a:t>
                </a:r>
                <a:r>
                  <a:rPr lang="en-US" sz="2400" dirty="0">
                    <a:latin typeface="Calibri" panose="020F0502020204030204" pitchFamily="34" charset="0"/>
                  </a:rPr>
                  <a:t>lated from ejected proton</a:t>
                </a:r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838972-F5BD-F33A-1FE5-273D59D6B0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2471" t="-2241" r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8" name="Picture 4" descr="Discovery of Neutrons">
            <a:extLst>
              <a:ext uri="{FF2B5EF4-FFF2-40B4-BE49-F238E27FC236}">
                <a16:creationId xmlns:a16="http://schemas.microsoft.com/office/drawing/2014/main" id="{B6239034-1BDD-8A22-6047-4B82F5BB29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96"/>
          <a:stretch/>
        </p:blipFill>
        <p:spPr bwMode="auto">
          <a:xfrm>
            <a:off x="5790092" y="4429826"/>
            <a:ext cx="6057487" cy="211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olor Periodic Table For Kids - 2017 Edition">
            <a:extLst>
              <a:ext uri="{FF2B5EF4-FFF2-40B4-BE49-F238E27FC236}">
                <a16:creationId xmlns:a16="http://schemas.microsoft.com/office/drawing/2014/main" id="{9A4D91A6-25FF-DB2A-C7A8-9612ADEF4E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2" b="30795"/>
          <a:stretch/>
        </p:blipFill>
        <p:spPr bwMode="auto">
          <a:xfrm>
            <a:off x="1091451" y="4700778"/>
            <a:ext cx="4400699" cy="216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6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D570B-4F03-434F-9192-B93C0406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82BE4-9494-B08C-FF8D-67B5E65C34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Experiment (Anderson 1932)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Wilson cloud chamber tracks path of charged particles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Found pair paths produced from cosmic ray bending in opposite direction under magnetic field 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Radius of curvature determines mass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5D5E8-4261-885E-ED46-3AC2F05071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Theory (Anti-particle)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Positron has all property of electron except its charge</a:t>
            </a:r>
          </a:p>
          <a:p>
            <a:pPr fontAlgn="ctr">
              <a:spcBef>
                <a:spcPts val="0"/>
              </a:spcBef>
            </a:pPr>
            <a:r>
              <a:rPr lang="en-US" sz="2400" b="0" i="0" dirty="0">
                <a:effectLst/>
                <a:latin typeface="Calibri" panose="020F0502020204030204" pitchFamily="34" charset="0"/>
              </a:rPr>
              <a:t>Pair Production: Electron (particle) and positron (anti-particle) are produced in pairs from energy</a:t>
            </a:r>
          </a:p>
          <a:p>
            <a:pPr font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Pair Annihilation: particle and anti-particle can collide to annihilate themselves producing energy</a:t>
            </a:r>
            <a:endParaRPr lang="en-US" sz="2400" b="0" i="0" dirty="0"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Photo by Carl Anderson of the first positron ever observed, photographed on August 2, 1932">
            <a:extLst>
              <a:ext uri="{FF2B5EF4-FFF2-40B4-BE49-F238E27FC236}">
                <a16:creationId xmlns:a16="http://schemas.microsoft.com/office/drawing/2014/main" id="{EBC196BA-535F-8E9E-D431-909602E10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620" y="4232606"/>
            <a:ext cx="2664289" cy="262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15F6D8-E3C9-F7B8-62A3-B8D49152ADFD}"/>
              </a:ext>
            </a:extLst>
          </p:cNvPr>
          <p:cNvSpPr txBox="1"/>
          <p:nvPr/>
        </p:nvSpPr>
        <p:spPr>
          <a:xfrm>
            <a:off x="3534958" y="6656817"/>
            <a:ext cx="22808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effectLst/>
                <a:latin typeface="freight-sans-pro-n5"/>
              </a:rPr>
              <a:t>Anderson 1932</a:t>
            </a:r>
            <a:endParaRPr lang="en-US" sz="11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B1E5392-6262-EBDD-3FFB-3765D10B7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593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27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183EC-FE42-2736-8AED-BE476921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632AE7-EF37-EE3F-9393-0D2E101CB67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Theory (Pauli 1930)</a:t>
                </a:r>
              </a:p>
              <a:p>
                <a:pPr fontAlgn="ctr">
                  <a:spcBef>
                    <a:spcPts val="0"/>
                  </a:spcBef>
                </a:pPr>
                <a:r>
                  <a:rPr lang="en-US" sz="2400" b="0" dirty="0">
                    <a:latin typeface="Cambria Math" panose="02040503050406030204" pitchFamily="18" charset="0"/>
                  </a:rPr>
                  <a:t>Nuclear decay converts protons and neutrons </a:t>
                </a:r>
              </a:p>
              <a:p>
                <a:pPr fontAlgn="ctr">
                  <a:spcBef>
                    <a:spcPts val="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 	</a:t>
                </a:r>
              </a:p>
              <a:p>
                <a:pPr fontAlgn="ctr">
                  <a:spcBef>
                    <a:spcPts val="0"/>
                  </a:spcBef>
                </a:pP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Conservation of momentum and energy concludes that electron had to carry all the energy (discrete)</a:t>
                </a:r>
              </a:p>
              <a:p>
                <a:pPr fontAlgn="ctr">
                  <a:spcBef>
                    <a:spcPts val="0"/>
                  </a:spcBef>
                </a:pP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Observation shows spectrum of electron energies</a:t>
                </a:r>
              </a:p>
              <a:p>
                <a:pPr fontAlgn="ctr">
                  <a:spcBef>
                    <a:spcPts val="0"/>
                  </a:spcBef>
                </a:pPr>
                <a:r>
                  <a:rPr lang="en-US" sz="2400" dirty="0">
                    <a:latin typeface="Calibri" panose="020F0502020204030204" pitchFamily="34" charset="0"/>
                  </a:rPr>
                  <a:t>T</a:t>
                </a: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here must be another particle carrying some energy away</a:t>
                </a:r>
              </a:p>
              <a:p>
                <a:pPr fontAlgn="ctr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0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632AE7-EF37-EE3F-9393-0D2E101CB6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471" t="-2241" r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3969F5-8EA6-4656-0099-00847626AC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Experiment (Cowan-</a:t>
                </a:r>
                <a:r>
                  <a:rPr lang="en-US" dirty="0" err="1"/>
                  <a:t>Reines</a:t>
                </a:r>
                <a:r>
                  <a:rPr lang="en-US" dirty="0"/>
                  <a:t> 1956)</a:t>
                </a:r>
              </a:p>
              <a:p>
                <a:pPr fontAlgn="ctr">
                  <a:spcBef>
                    <a:spcPts val="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0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  <a:p>
                <a:pPr fontAlgn="ctr">
                  <a:spcBef>
                    <a:spcPts val="0"/>
                  </a:spcBef>
                </a:pP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Nuclear reactor to create neutrino passing through water (proton)</a:t>
                </a:r>
              </a:p>
              <a:p>
                <a:pPr fontAlgn="ctr">
                  <a:spcBef>
                    <a:spcPts val="0"/>
                  </a:spcBef>
                </a:pPr>
                <a:r>
                  <a:rPr lang="en-US" sz="2400" dirty="0">
                    <a:latin typeface="Calibri" panose="020F0502020204030204" pitchFamily="34" charset="0"/>
                  </a:rPr>
                  <a:t>D</a:t>
                </a:r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etect gamma ray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i="0" dirty="0">
                    <a:effectLst/>
                    <a:latin typeface="Calibri" panose="020F0502020204030204" pitchFamily="34" charset="0"/>
                  </a:rPr>
                  <a:t> annihilation and gamma decay of Cadmium capturing neutron</a:t>
                </a:r>
              </a:p>
              <a:p>
                <a:pPr fontAlgn="ctr">
                  <a:spcBef>
                    <a:spcPts val="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108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109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∗ 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109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400" b="0" i="0" dirty="0">
                  <a:effectLst/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3969F5-8EA6-4656-0099-00847626AC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47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7D07B20-C055-12FC-EC1B-21E405FD4A3C}"/>
              </a:ext>
            </a:extLst>
          </p:cNvPr>
          <p:cNvGrpSpPr/>
          <p:nvPr/>
        </p:nvGrpSpPr>
        <p:grpSpPr>
          <a:xfrm>
            <a:off x="7383171" y="4521649"/>
            <a:ext cx="3329653" cy="2396593"/>
            <a:chOff x="9576076" y="4662843"/>
            <a:chExt cx="3329653" cy="239659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477067-9361-8B23-969A-04B3C3E0789E}"/>
                </a:ext>
              </a:extLst>
            </p:cNvPr>
            <p:cNvSpPr txBox="1"/>
            <p:nvPr/>
          </p:nvSpPr>
          <p:spPr>
            <a:xfrm>
              <a:off x="10624871" y="6596390"/>
              <a:ext cx="2280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0" i="0" dirty="0">
                  <a:effectLst/>
                  <a:latin typeface="freight-sans-pro-n5"/>
                </a:rPr>
                <a:t>Image from </a:t>
              </a:r>
              <a:r>
                <a:rPr lang="en-US" sz="1100" b="0" i="0" dirty="0" err="1">
                  <a:effectLst/>
                  <a:latin typeface="freight-sans-pro-n5"/>
                </a:rPr>
                <a:t>hyperphysics</a:t>
              </a:r>
              <a:endParaRPr lang="en-US" sz="1100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D0DE9BA-9912-9DA5-FDCE-71E58B404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76076" y="4662843"/>
              <a:ext cx="2615924" cy="23965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999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7836</TotalTime>
  <Words>928</Words>
  <Application>Microsoft Office PowerPoint</Application>
  <PresentationFormat>Widescreen</PresentationFormat>
  <Paragraphs>186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freight-sans-pro-n5</vt:lpstr>
      <vt:lpstr>Arial</vt:lpstr>
      <vt:lpstr>Calibri</vt:lpstr>
      <vt:lpstr>Calibri Light</vt:lpstr>
      <vt:lpstr>Cambria Math</vt:lpstr>
      <vt:lpstr>Office Theme</vt:lpstr>
      <vt:lpstr>PowerPoint Presentation</vt:lpstr>
      <vt:lpstr>Atoms</vt:lpstr>
      <vt:lpstr>How do we know the things we can’t see? </vt:lpstr>
      <vt:lpstr>Electron</vt:lpstr>
      <vt:lpstr>Nucleus</vt:lpstr>
      <vt:lpstr>Proton</vt:lpstr>
      <vt:lpstr>Neutron</vt:lpstr>
      <vt:lpstr>Positron </vt:lpstr>
      <vt:lpstr>Neutrino </vt:lpstr>
      <vt:lpstr>Quarks</vt:lpstr>
      <vt:lpstr>PowerPoint Presentation</vt:lpstr>
      <vt:lpstr>PowerPoint Presentation</vt:lpstr>
      <vt:lpstr>Forces as Exchange of Particles</vt:lpstr>
      <vt:lpstr>Electromagnetism and Photon</vt:lpstr>
      <vt:lpstr>Strong Force and Gluon</vt:lpstr>
      <vt:lpstr>Weak Force and W, Z Boson</vt:lpstr>
      <vt:lpstr>The Last Particle </vt:lpstr>
      <vt:lpstr>PowerPoint Presentation</vt:lpstr>
      <vt:lpstr>Unanswered Questions</vt:lpstr>
      <vt:lpstr>Looking For Answers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 Theory and Background</dc:title>
  <dc:creator>Takahiro Uzu</dc:creator>
  <cp:lastModifiedBy>Takahiro Uzu</cp:lastModifiedBy>
  <cp:revision>93</cp:revision>
  <dcterms:created xsi:type="dcterms:W3CDTF">2024-04-16T16:34:04Z</dcterms:created>
  <dcterms:modified xsi:type="dcterms:W3CDTF">2024-04-24T21:07:38Z</dcterms:modified>
</cp:coreProperties>
</file>