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sldIdLst>
    <p:sldId id="283" r:id="rId3"/>
    <p:sldId id="284" r:id="rId4"/>
    <p:sldId id="261" r:id="rId5"/>
    <p:sldId id="263" r:id="rId6"/>
    <p:sldId id="264" r:id="rId7"/>
    <p:sldId id="265" r:id="rId8"/>
    <p:sldId id="282" r:id="rId9"/>
    <p:sldId id="267" r:id="rId10"/>
    <p:sldId id="268" r:id="rId11"/>
    <p:sldId id="269" r:id="rId12"/>
    <p:sldId id="270" r:id="rId13"/>
    <p:sldId id="271" r:id="rId14"/>
    <p:sldId id="273" r:id="rId15"/>
    <p:sldId id="274" r:id="rId16"/>
    <p:sldId id="287" r:id="rId17"/>
    <p:sldId id="281" r:id="rId18"/>
    <p:sldId id="286" r:id="rId19"/>
    <p:sldId id="275" r:id="rId20"/>
    <p:sldId id="288" r:id="rId21"/>
    <p:sldId id="290" r:id="rId22"/>
    <p:sldId id="289" r:id="rId23"/>
    <p:sldId id="292" r:id="rId24"/>
    <p:sldId id="291" r:id="rId2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F00"/>
    <a:srgbClr val="E7E9F7"/>
    <a:srgbClr val="CBCF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DF18680-E054-41AD-8BC1-D1AEF772440D}">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018" autoAdjust="0"/>
    <p:restoredTop sz="94130" autoAdjust="0"/>
  </p:normalViewPr>
  <p:slideViewPr>
    <p:cSldViewPr snapToGrid="0">
      <p:cViewPr varScale="1">
        <p:scale>
          <a:sx n="73" d="100"/>
          <a:sy n="73" d="100"/>
        </p:scale>
        <p:origin x="307"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E74CDF-E046-4F27-853B-87268228BEFD}" type="datetimeFigureOut">
              <a:rPr lang="fr-FR" smtClean="0"/>
              <a:t>13/06/2024</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D3F71-A056-4134-9E1D-482E9B3DA2D8}" type="slidenum">
              <a:rPr lang="fr-FR" smtClean="0"/>
              <a:t>‹#›</a:t>
            </a:fld>
            <a:endParaRPr lang="fr-FR"/>
          </a:p>
        </p:txBody>
      </p:sp>
    </p:spTree>
    <p:extLst>
      <p:ext uri="{BB962C8B-B14F-4D97-AF65-F5344CB8AC3E}">
        <p14:creationId xmlns:p14="http://schemas.microsoft.com/office/powerpoint/2010/main" val="2445834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78AD3F71-A056-4134-9E1D-482E9B3DA2D8}" type="slidenum">
              <a:rPr lang="fr-FR" smtClean="0"/>
              <a:t>8</a:t>
            </a:fld>
            <a:endParaRPr lang="fr-FR"/>
          </a:p>
        </p:txBody>
      </p:sp>
    </p:spTree>
    <p:extLst>
      <p:ext uri="{BB962C8B-B14F-4D97-AF65-F5344CB8AC3E}">
        <p14:creationId xmlns:p14="http://schemas.microsoft.com/office/powerpoint/2010/main" val="4032638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78AD3F71-A056-4134-9E1D-482E9B3DA2D8}" type="slidenum">
              <a:rPr lang="fr-FR" smtClean="0"/>
              <a:t>18</a:t>
            </a:fld>
            <a:endParaRPr lang="fr-FR"/>
          </a:p>
        </p:txBody>
      </p:sp>
    </p:spTree>
    <p:extLst>
      <p:ext uri="{BB962C8B-B14F-4D97-AF65-F5344CB8AC3E}">
        <p14:creationId xmlns:p14="http://schemas.microsoft.com/office/powerpoint/2010/main" val="2925435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372EA-AAF4-FA4D-E1E5-C641FB8AC1A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FR"/>
          </a:p>
        </p:txBody>
      </p:sp>
      <p:sp>
        <p:nvSpPr>
          <p:cNvPr id="3" name="Subtitle 2">
            <a:extLst>
              <a:ext uri="{FF2B5EF4-FFF2-40B4-BE49-F238E27FC236}">
                <a16:creationId xmlns:a16="http://schemas.microsoft.com/office/drawing/2014/main" id="{C46DB036-B634-66CA-EFF3-05D6E1DFC5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Date Placeholder 3">
            <a:extLst>
              <a:ext uri="{FF2B5EF4-FFF2-40B4-BE49-F238E27FC236}">
                <a16:creationId xmlns:a16="http://schemas.microsoft.com/office/drawing/2014/main" id="{5C4FDA62-D89F-CA60-0366-AC0744683806}"/>
              </a:ext>
            </a:extLst>
          </p:cNvPr>
          <p:cNvSpPr>
            <a:spLocks noGrp="1"/>
          </p:cNvSpPr>
          <p:nvPr>
            <p:ph type="dt" sz="half" idx="10"/>
          </p:nvPr>
        </p:nvSpPr>
        <p:spPr/>
        <p:txBody>
          <a:bodyPr/>
          <a:lstStyle/>
          <a:p>
            <a:fld id="{FFF96C80-9A24-4184-B3D5-7350AE14D8A6}" type="datetimeFigureOut">
              <a:rPr lang="fr-FR" smtClean="0"/>
              <a:t>13/06/2024</a:t>
            </a:fld>
            <a:endParaRPr lang="fr-FR"/>
          </a:p>
        </p:txBody>
      </p:sp>
      <p:sp>
        <p:nvSpPr>
          <p:cNvPr id="5" name="Footer Placeholder 4">
            <a:extLst>
              <a:ext uri="{FF2B5EF4-FFF2-40B4-BE49-F238E27FC236}">
                <a16:creationId xmlns:a16="http://schemas.microsoft.com/office/drawing/2014/main" id="{48313656-325A-F6F7-2FBE-0E8F5ED1F96F}"/>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35BADDAC-A0C2-C620-8C7B-E24598B49B9B}"/>
              </a:ext>
            </a:extLst>
          </p:cNvPr>
          <p:cNvSpPr>
            <a:spLocks noGrp="1"/>
          </p:cNvSpPr>
          <p:nvPr>
            <p:ph type="sldNum" sz="quarter" idx="12"/>
          </p:nvPr>
        </p:nvSpPr>
        <p:spPr/>
        <p:txBody>
          <a:bodyPr/>
          <a:lstStyle/>
          <a:p>
            <a:fld id="{EBF8A81F-6594-4E64-AE9E-21C90BCB0198}" type="slidenum">
              <a:rPr lang="fr-FR" smtClean="0"/>
              <a:t>‹#›</a:t>
            </a:fld>
            <a:endParaRPr lang="fr-FR"/>
          </a:p>
        </p:txBody>
      </p:sp>
    </p:spTree>
    <p:extLst>
      <p:ext uri="{BB962C8B-B14F-4D97-AF65-F5344CB8AC3E}">
        <p14:creationId xmlns:p14="http://schemas.microsoft.com/office/powerpoint/2010/main" val="3576615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E4EDA-917F-967F-7EC3-694C0E32F5D9}"/>
              </a:ext>
            </a:extLst>
          </p:cNvPr>
          <p:cNvSpPr>
            <a:spLocks noGrp="1"/>
          </p:cNvSpPr>
          <p:nvPr>
            <p:ph type="title"/>
          </p:nvPr>
        </p:nvSpPr>
        <p:spPr/>
        <p:txBody>
          <a:bodyPr/>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15A8BBDA-7BBE-F6DB-38ED-A52DB024608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31971C5E-55FF-BAF4-B2F1-267E6E80FBE0}"/>
              </a:ext>
            </a:extLst>
          </p:cNvPr>
          <p:cNvSpPr>
            <a:spLocks noGrp="1"/>
          </p:cNvSpPr>
          <p:nvPr>
            <p:ph type="dt" sz="half" idx="10"/>
          </p:nvPr>
        </p:nvSpPr>
        <p:spPr/>
        <p:txBody>
          <a:bodyPr/>
          <a:lstStyle/>
          <a:p>
            <a:fld id="{FFF96C80-9A24-4184-B3D5-7350AE14D8A6}" type="datetimeFigureOut">
              <a:rPr lang="fr-FR" smtClean="0"/>
              <a:t>13/06/2024</a:t>
            </a:fld>
            <a:endParaRPr lang="fr-FR"/>
          </a:p>
        </p:txBody>
      </p:sp>
      <p:sp>
        <p:nvSpPr>
          <p:cNvPr id="5" name="Footer Placeholder 4">
            <a:extLst>
              <a:ext uri="{FF2B5EF4-FFF2-40B4-BE49-F238E27FC236}">
                <a16:creationId xmlns:a16="http://schemas.microsoft.com/office/drawing/2014/main" id="{C147BB29-0B39-E552-06EA-67CB387303B6}"/>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617C790F-B490-FC5B-7B62-848DE0F5A386}"/>
              </a:ext>
            </a:extLst>
          </p:cNvPr>
          <p:cNvSpPr>
            <a:spLocks noGrp="1"/>
          </p:cNvSpPr>
          <p:nvPr>
            <p:ph type="sldNum" sz="quarter" idx="12"/>
          </p:nvPr>
        </p:nvSpPr>
        <p:spPr/>
        <p:txBody>
          <a:bodyPr/>
          <a:lstStyle/>
          <a:p>
            <a:fld id="{EBF8A81F-6594-4E64-AE9E-21C90BCB0198}" type="slidenum">
              <a:rPr lang="fr-FR" smtClean="0"/>
              <a:t>‹#›</a:t>
            </a:fld>
            <a:endParaRPr lang="fr-FR"/>
          </a:p>
        </p:txBody>
      </p:sp>
    </p:spTree>
    <p:extLst>
      <p:ext uri="{BB962C8B-B14F-4D97-AF65-F5344CB8AC3E}">
        <p14:creationId xmlns:p14="http://schemas.microsoft.com/office/powerpoint/2010/main" val="3152499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326FD1-1BB4-4C9F-AF61-550638BC4B1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D3F780DC-0126-B129-B935-9A00114D4DD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F87A81FF-5F2A-C039-0A15-13DE2232B6DD}"/>
              </a:ext>
            </a:extLst>
          </p:cNvPr>
          <p:cNvSpPr>
            <a:spLocks noGrp="1"/>
          </p:cNvSpPr>
          <p:nvPr>
            <p:ph type="dt" sz="half" idx="10"/>
          </p:nvPr>
        </p:nvSpPr>
        <p:spPr/>
        <p:txBody>
          <a:bodyPr/>
          <a:lstStyle/>
          <a:p>
            <a:fld id="{FFF96C80-9A24-4184-B3D5-7350AE14D8A6}" type="datetimeFigureOut">
              <a:rPr lang="fr-FR" smtClean="0"/>
              <a:t>13/06/2024</a:t>
            </a:fld>
            <a:endParaRPr lang="fr-FR"/>
          </a:p>
        </p:txBody>
      </p:sp>
      <p:sp>
        <p:nvSpPr>
          <p:cNvPr id="5" name="Footer Placeholder 4">
            <a:extLst>
              <a:ext uri="{FF2B5EF4-FFF2-40B4-BE49-F238E27FC236}">
                <a16:creationId xmlns:a16="http://schemas.microsoft.com/office/drawing/2014/main" id="{E581AD7C-3ECB-2E24-740F-052267F01CF3}"/>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49B57BC2-AEB7-4377-8332-BE28105825AF}"/>
              </a:ext>
            </a:extLst>
          </p:cNvPr>
          <p:cNvSpPr>
            <a:spLocks noGrp="1"/>
          </p:cNvSpPr>
          <p:nvPr>
            <p:ph type="sldNum" sz="quarter" idx="12"/>
          </p:nvPr>
        </p:nvSpPr>
        <p:spPr/>
        <p:txBody>
          <a:bodyPr/>
          <a:lstStyle/>
          <a:p>
            <a:fld id="{EBF8A81F-6594-4E64-AE9E-21C90BCB0198}" type="slidenum">
              <a:rPr lang="fr-FR" smtClean="0"/>
              <a:t>‹#›</a:t>
            </a:fld>
            <a:endParaRPr lang="fr-FR"/>
          </a:p>
        </p:txBody>
      </p:sp>
    </p:spTree>
    <p:extLst>
      <p:ext uri="{BB962C8B-B14F-4D97-AF65-F5344CB8AC3E}">
        <p14:creationId xmlns:p14="http://schemas.microsoft.com/office/powerpoint/2010/main" val="15509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239350" y="6557832"/>
            <a:ext cx="9649749" cy="327552"/>
          </a:xfrm>
          <a:prstGeom prst="rect">
            <a:avLst/>
          </a:prstGeom>
        </p:spPr>
        <p:txBody>
          <a:bodyPr lIns="0" tIns="0" rIns="0" bIns="0"/>
          <a:lstStyle>
            <a:lvl1pPr algn="ctr">
              <a:defRPr sz="1600">
                <a:latin typeface="Calibri"/>
                <a:cs typeface="Calibri"/>
              </a:defRPr>
            </a:lvl1pPr>
          </a:lstStyle>
          <a:p>
            <a:pPr algn="l"/>
            <a:r>
              <a:rPr lang="en-US"/>
              <a:t>D. Schulte      Muon Collider, CERN, March 2024 </a:t>
            </a:r>
            <a:endParaRPr lang="en-GB" dirty="0"/>
          </a:p>
        </p:txBody>
      </p:sp>
      <p:sp>
        <p:nvSpPr>
          <p:cNvPr id="9" name="Espace réservé du numéro de diapositive 5"/>
          <p:cNvSpPr>
            <a:spLocks noGrp="1"/>
          </p:cNvSpPr>
          <p:nvPr>
            <p:ph type="sldNum" sz="quarter" idx="4"/>
          </p:nvPr>
        </p:nvSpPr>
        <p:spPr>
          <a:xfrm>
            <a:off x="10464800" y="6616270"/>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727200" y="-27384"/>
            <a:ext cx="9042400" cy="576064"/>
          </a:xfrm>
          <a:prstGeom prst="rect">
            <a:avLst/>
          </a:prstGeom>
        </p:spPr>
        <p:txBody>
          <a:bodyPr vert="horz" lIns="0" tIns="0" rIns="0" bIns="0"/>
          <a:lstStyle>
            <a:lvl1pPr>
              <a:defRPr sz="4267"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extLst>
      <p:ext uri="{BB962C8B-B14F-4D97-AF65-F5344CB8AC3E}">
        <p14:creationId xmlns:p14="http://schemas.microsoft.com/office/powerpoint/2010/main" val="28512874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239350" y="6557832"/>
            <a:ext cx="9649749" cy="327552"/>
          </a:xfrm>
          <a:prstGeom prst="rect">
            <a:avLst/>
          </a:prstGeom>
        </p:spPr>
        <p:txBody>
          <a:bodyPr lIns="0" tIns="0" rIns="0" bIns="0"/>
          <a:lstStyle>
            <a:lvl1pPr algn="ctr">
              <a:defRPr sz="1600">
                <a:latin typeface="Calibri"/>
                <a:cs typeface="Calibri"/>
              </a:defRPr>
            </a:lvl1pPr>
          </a:lstStyle>
          <a:p>
            <a:endParaRPr lang="fr-FR"/>
          </a:p>
        </p:txBody>
      </p:sp>
      <p:sp>
        <p:nvSpPr>
          <p:cNvPr id="9" name="Espace réservé du numéro de diapositive 5"/>
          <p:cNvSpPr>
            <a:spLocks noGrp="1"/>
          </p:cNvSpPr>
          <p:nvPr>
            <p:ph type="sldNum" sz="quarter" idx="4"/>
          </p:nvPr>
        </p:nvSpPr>
        <p:spPr>
          <a:xfrm>
            <a:off x="10464800" y="6616270"/>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EBF8A81F-6594-4E64-AE9E-21C90BCB0198}" type="slidenum">
              <a:rPr lang="fr-FR" smtClean="0"/>
              <a:t>‹#›</a:t>
            </a:fld>
            <a:endParaRPr lang="fr-FR"/>
          </a:p>
        </p:txBody>
      </p:sp>
      <p:sp>
        <p:nvSpPr>
          <p:cNvPr id="5" name="Titre 6"/>
          <p:cNvSpPr>
            <a:spLocks noGrp="1"/>
          </p:cNvSpPr>
          <p:nvPr>
            <p:ph type="title"/>
          </p:nvPr>
        </p:nvSpPr>
        <p:spPr>
          <a:xfrm>
            <a:off x="1727200" y="-27384"/>
            <a:ext cx="9042400" cy="576064"/>
          </a:xfrm>
          <a:prstGeom prst="rect">
            <a:avLst/>
          </a:prstGeom>
        </p:spPr>
        <p:txBody>
          <a:bodyPr vert="horz" lIns="0" tIns="0" rIns="0" bIns="0"/>
          <a:lstStyle>
            <a:lvl1pPr>
              <a:defRPr sz="4267" b="0">
                <a:latin typeface="Calibri" panose="020F0502020204030204" pitchFamily="34" charset="0"/>
                <a:cs typeface="Calibri" panose="020F0502020204030204" pitchFamily="34" charset="0"/>
              </a:defRPr>
            </a:lvl1pPr>
          </a:lstStyle>
          <a:p>
            <a:r>
              <a:rPr lang="en-US"/>
              <a:t>Click to edit Master title style</a:t>
            </a:r>
            <a:endParaRPr lang="en-GB" dirty="0"/>
          </a:p>
        </p:txBody>
      </p:sp>
    </p:spTree>
    <p:extLst>
      <p:ext uri="{BB962C8B-B14F-4D97-AF65-F5344CB8AC3E}">
        <p14:creationId xmlns:p14="http://schemas.microsoft.com/office/powerpoint/2010/main" val="21920296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0"/>
            <a:ext cx="11074400" cy="4714875"/>
          </a:xfrm>
          <a:prstGeom prst="rect">
            <a:avLst/>
          </a:prstGeom>
        </p:spPr>
        <p:txBody>
          <a:bodyPr/>
          <a:lstStyle>
            <a:lvl1pPr marL="457189" indent="-457189">
              <a:buClr>
                <a:schemeClr val="tx1"/>
              </a:buClr>
              <a:buFont typeface="Arial"/>
              <a:buChar char="•"/>
              <a:defRPr sz="2667">
                <a:solidFill>
                  <a:srgbClr val="000000"/>
                </a:solidFill>
                <a:latin typeface="Calibri" panose="020F0502020204030204" pitchFamily="34" charset="0"/>
                <a:cs typeface="Calibri" panose="020F0502020204030204" pitchFamily="34" charset="0"/>
              </a:defRPr>
            </a:lvl1pPr>
            <a:lvl2pPr marL="990575" indent="-380990">
              <a:buClr>
                <a:schemeClr val="tx1"/>
              </a:buClr>
              <a:buFont typeface="Arial"/>
              <a:buChar char="•"/>
              <a:defRPr sz="2667">
                <a:solidFill>
                  <a:srgbClr val="000000"/>
                </a:solidFill>
                <a:latin typeface="Calibri" panose="020F0502020204030204" pitchFamily="34" charset="0"/>
                <a:cs typeface="Calibri" panose="020F0502020204030204" pitchFamily="34" charset="0"/>
              </a:defRPr>
            </a:lvl2pPr>
            <a:lvl3pPr marL="1523962" indent="-304792">
              <a:buClr>
                <a:schemeClr val="tx1"/>
              </a:buClr>
              <a:buFont typeface="Arial"/>
              <a:buChar char="•"/>
              <a:defRPr sz="2667">
                <a:solidFill>
                  <a:srgbClr val="000000"/>
                </a:solidFill>
                <a:latin typeface="Calibri" panose="020F0502020204030204" pitchFamily="34" charset="0"/>
                <a:cs typeface="Calibri" panose="020F0502020204030204" pitchFamily="34" charset="0"/>
              </a:defRPr>
            </a:lvl3pPr>
            <a:lvl4pPr marL="2133547" indent="-304792">
              <a:buClr>
                <a:schemeClr val="tx1"/>
              </a:buClr>
              <a:buFont typeface="Arial"/>
              <a:buChar char="•"/>
              <a:defRPr sz="2667">
                <a:solidFill>
                  <a:srgbClr val="000000"/>
                </a:solidFill>
                <a:latin typeface="Calibri" panose="020F0502020204030204" pitchFamily="34" charset="0"/>
                <a:cs typeface="Calibri" panose="020F0502020204030204" pitchFamily="34" charset="0"/>
              </a:defRPr>
            </a:lvl4pPr>
            <a:lvl5pPr marL="2743131" indent="-304792">
              <a:buClr>
                <a:schemeClr val="tx1"/>
              </a:buClr>
              <a:buFont typeface="Arial"/>
              <a:buChar char="•"/>
              <a:defRPr sz="2667">
                <a:solidFill>
                  <a:srgbClr val="000000"/>
                </a:solidFill>
                <a:latin typeface="Calibri" panose="020F0502020204030204" pitchFamily="34" charset="0"/>
                <a:cs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Espace réservé du pied de page 4"/>
          <p:cNvSpPr>
            <a:spLocks noGrp="1"/>
          </p:cNvSpPr>
          <p:nvPr>
            <p:ph type="ftr" sz="quarter" idx="3"/>
          </p:nvPr>
        </p:nvSpPr>
        <p:spPr>
          <a:xfrm>
            <a:off x="143339" y="6624738"/>
            <a:ext cx="9025003" cy="260647"/>
          </a:xfrm>
          <a:prstGeom prst="rect">
            <a:avLst/>
          </a:prstGeom>
        </p:spPr>
        <p:txBody>
          <a:bodyPr lIns="0" tIns="0" rIns="0" bIns="0"/>
          <a:lstStyle>
            <a:lvl1pPr algn="ctr">
              <a:defRPr sz="1600">
                <a:latin typeface="Calibri"/>
                <a:cs typeface="Calibri"/>
              </a:defRPr>
            </a:lvl1pPr>
          </a:lstStyle>
          <a:p>
            <a:endParaRPr lang="fr-FR"/>
          </a:p>
        </p:txBody>
      </p:sp>
      <p:sp>
        <p:nvSpPr>
          <p:cNvPr id="9" name="Espace réservé du numéro de diapositive 5"/>
          <p:cNvSpPr>
            <a:spLocks noGrp="1"/>
          </p:cNvSpPr>
          <p:nvPr>
            <p:ph type="sldNum" sz="quarter" idx="4"/>
          </p:nvPr>
        </p:nvSpPr>
        <p:spPr>
          <a:xfrm>
            <a:off x="10464800" y="6616270"/>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EBF8A81F-6594-4E64-AE9E-21C90BCB0198}" type="slidenum">
              <a:rPr lang="fr-FR" smtClean="0"/>
              <a:t>‹#›</a:t>
            </a:fld>
            <a:endParaRPr lang="fr-FR"/>
          </a:p>
        </p:txBody>
      </p:sp>
      <p:sp>
        <p:nvSpPr>
          <p:cNvPr id="7" name="Titre 6"/>
          <p:cNvSpPr>
            <a:spLocks noGrp="1"/>
          </p:cNvSpPr>
          <p:nvPr>
            <p:ph type="title"/>
          </p:nvPr>
        </p:nvSpPr>
        <p:spPr>
          <a:xfrm>
            <a:off x="1574800" y="1"/>
            <a:ext cx="9042400" cy="644691"/>
          </a:xfrm>
          <a:prstGeom prst="rect">
            <a:avLst/>
          </a:prstGeom>
        </p:spPr>
        <p:txBody>
          <a:bodyPr vert="horz" lIns="0" tIns="0" rIns="0" bIns="0"/>
          <a:lstStyle>
            <a:lvl1pPr>
              <a:defRPr sz="4267" b="0">
                <a:latin typeface="Calibri" panose="020F0502020204030204" pitchFamily="34" charset="0"/>
                <a:cs typeface="Calibri" panose="020F0502020204030204" pitchFamily="34" charset="0"/>
              </a:defRPr>
            </a:lvl1pPr>
          </a:lstStyle>
          <a:p>
            <a:r>
              <a:rPr lang="en-US"/>
              <a:t>Click to edit Master title style</a:t>
            </a:r>
            <a:endParaRPr lang="en-GB" dirty="0"/>
          </a:p>
        </p:txBody>
      </p:sp>
    </p:spTree>
    <p:extLst>
      <p:ext uri="{BB962C8B-B14F-4D97-AF65-F5344CB8AC3E}">
        <p14:creationId xmlns:p14="http://schemas.microsoft.com/office/powerpoint/2010/main" val="41364087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609600" y="1701800"/>
            <a:ext cx="10972800" cy="4673600"/>
          </a:xfrm>
          <a:prstGeom prst="rect">
            <a:avLst/>
          </a:prstGeom>
        </p:spPr>
        <p:txBody>
          <a:bodyPr vert="horz"/>
          <a:lstStyle/>
          <a:p>
            <a:r>
              <a:rPr lang="en-US"/>
              <a:t>Click icon to add picture</a:t>
            </a:r>
            <a:endParaRPr lang="en-GB" dirty="0"/>
          </a:p>
        </p:txBody>
      </p:sp>
      <p:sp>
        <p:nvSpPr>
          <p:cNvPr id="5" name="Espace réservé du pied de page 4"/>
          <p:cNvSpPr>
            <a:spLocks noGrp="1"/>
          </p:cNvSpPr>
          <p:nvPr>
            <p:ph type="ftr" sz="quarter" idx="3"/>
          </p:nvPr>
        </p:nvSpPr>
        <p:spPr>
          <a:xfrm>
            <a:off x="335360" y="6597352"/>
            <a:ext cx="8432800" cy="365125"/>
          </a:xfrm>
          <a:prstGeom prst="rect">
            <a:avLst/>
          </a:prstGeom>
        </p:spPr>
        <p:txBody>
          <a:bodyPr lIns="0" tIns="0" rIns="0" bIns="0"/>
          <a:lstStyle>
            <a:lvl1pPr>
              <a:defRPr sz="1600">
                <a:latin typeface="Calibri"/>
                <a:cs typeface="Calibri"/>
              </a:defRPr>
            </a:lvl1pPr>
          </a:lstStyle>
          <a:p>
            <a:endParaRPr lang="fr-FR"/>
          </a:p>
        </p:txBody>
      </p:sp>
      <p:sp>
        <p:nvSpPr>
          <p:cNvPr id="6" name="Espace réservé du numéro de diapositive 5"/>
          <p:cNvSpPr>
            <a:spLocks noGrp="1"/>
          </p:cNvSpPr>
          <p:nvPr>
            <p:ph type="sldNum" sz="quarter" idx="4"/>
          </p:nvPr>
        </p:nvSpPr>
        <p:spPr>
          <a:xfrm>
            <a:off x="10464800" y="6597352"/>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EBF8A81F-6594-4E64-AE9E-21C90BCB0198}" type="slidenum">
              <a:rPr lang="fr-FR" smtClean="0"/>
              <a:t>‹#›</a:t>
            </a:fld>
            <a:endParaRPr lang="fr-FR"/>
          </a:p>
        </p:txBody>
      </p:sp>
      <p:sp>
        <p:nvSpPr>
          <p:cNvPr id="7" name="Titre 6"/>
          <p:cNvSpPr>
            <a:spLocks noGrp="1"/>
          </p:cNvSpPr>
          <p:nvPr>
            <p:ph type="title"/>
          </p:nvPr>
        </p:nvSpPr>
        <p:spPr>
          <a:xfrm>
            <a:off x="1727200" y="-27384"/>
            <a:ext cx="9042400" cy="672075"/>
          </a:xfrm>
          <a:prstGeom prst="rect">
            <a:avLst/>
          </a:prstGeom>
        </p:spPr>
        <p:txBody>
          <a:bodyPr vert="horz" lIns="0" tIns="0" rIns="0" bIns="0"/>
          <a:lstStyle>
            <a:lvl1pPr>
              <a:defRPr sz="4267" b="0">
                <a:latin typeface="Calibri" panose="020F0502020204030204" pitchFamily="34" charset="0"/>
                <a:cs typeface="Calibri" panose="020F0502020204030204" pitchFamily="34" charset="0"/>
              </a:defRPr>
            </a:lvl1pPr>
          </a:lstStyle>
          <a:p>
            <a:r>
              <a:rPr lang="en-US"/>
              <a:t>Click to edit Master title style</a:t>
            </a:r>
            <a:endParaRPr lang="en-GB" dirty="0"/>
          </a:p>
        </p:txBody>
      </p:sp>
    </p:spTree>
    <p:extLst>
      <p:ext uri="{BB962C8B-B14F-4D97-AF65-F5344CB8AC3E}">
        <p14:creationId xmlns:p14="http://schemas.microsoft.com/office/powerpoint/2010/main" val="16890784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740452" y="144000"/>
            <a:ext cx="9042400" cy="644691"/>
          </a:xfrm>
          <a:prstGeom prst="rect">
            <a:avLst/>
          </a:prstGeom>
        </p:spPr>
        <p:txBody>
          <a:bodyPr vert="horz" lIns="0" tIns="0" rIns="0" bIns="0"/>
          <a:lstStyle>
            <a:lvl1pPr>
              <a:defRPr sz="4267" b="0">
                <a:latin typeface="Calibri" panose="020F0502020204030204" pitchFamily="34" charset="0"/>
                <a:cs typeface="Calibri" panose="020F0502020204030204" pitchFamily="34" charset="0"/>
              </a:defRPr>
            </a:lvl1pPr>
          </a:lstStyle>
          <a:p>
            <a:r>
              <a:rPr lang="en-US"/>
              <a:t>Click to edit Master title style</a:t>
            </a:r>
            <a:endParaRPr lang="en-GB" dirty="0"/>
          </a:p>
        </p:txBody>
      </p:sp>
      <p:sp>
        <p:nvSpPr>
          <p:cNvPr id="4" name="Espace réservé pour une image  6"/>
          <p:cNvSpPr>
            <a:spLocks noGrp="1"/>
          </p:cNvSpPr>
          <p:nvPr>
            <p:ph type="pic" sz="quarter" idx="10"/>
          </p:nvPr>
        </p:nvSpPr>
        <p:spPr>
          <a:xfrm>
            <a:off x="609600" y="1701800"/>
            <a:ext cx="4978400" cy="4368801"/>
          </a:xfrm>
          <a:prstGeom prst="rect">
            <a:avLst/>
          </a:prstGeom>
        </p:spPr>
        <p:txBody>
          <a:bodyPr vert="horz"/>
          <a:lstStyle>
            <a:lvl1pPr marL="457189" indent="-457189">
              <a:buClr>
                <a:schemeClr val="tx1"/>
              </a:buClr>
              <a:buFont typeface="Arial" panose="020B0604020202020204" pitchFamily="34" charset="0"/>
              <a:buChar char="•"/>
              <a:defRPr sz="2667">
                <a:latin typeface="Calibri" panose="020F0502020204030204" pitchFamily="34" charset="0"/>
                <a:cs typeface="Calibri" panose="020F0502020204030204" pitchFamily="34" charset="0"/>
              </a:defRPr>
            </a:lvl1pPr>
          </a:lstStyle>
          <a:p>
            <a:r>
              <a:rPr lang="en-US"/>
              <a:t>Click icon to add picture</a:t>
            </a:r>
            <a:endParaRPr lang="en-GB" dirty="0"/>
          </a:p>
        </p:txBody>
      </p:sp>
      <p:sp>
        <p:nvSpPr>
          <p:cNvPr id="5" name="Espace réservé du texte 11"/>
          <p:cNvSpPr>
            <a:spLocks noGrp="1"/>
          </p:cNvSpPr>
          <p:nvPr>
            <p:ph type="body" sz="quarter" idx="11"/>
          </p:nvPr>
        </p:nvSpPr>
        <p:spPr>
          <a:xfrm>
            <a:off x="5791200" y="1701800"/>
            <a:ext cx="5892800" cy="4368800"/>
          </a:xfrm>
          <a:prstGeom prst="rect">
            <a:avLst/>
          </a:prstGeom>
        </p:spPr>
        <p:txBody>
          <a:bodyPr vert="horz"/>
          <a:lstStyle>
            <a:lvl1pPr marL="609585" indent="-609585">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1pPr>
            <a:lvl2pPr marL="1066773" indent="-457189">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2pPr>
            <a:lvl3pPr marL="1676358" indent="-457189">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3pPr>
            <a:lvl4pPr marL="2285943" indent="-457189">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4pPr>
            <a:lvl5pPr marL="2895528" indent="-457189">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Espace réservé du pied de page 4"/>
          <p:cNvSpPr>
            <a:spLocks noGrp="1"/>
          </p:cNvSpPr>
          <p:nvPr>
            <p:ph type="ftr" sz="quarter" idx="3"/>
          </p:nvPr>
        </p:nvSpPr>
        <p:spPr>
          <a:xfrm>
            <a:off x="143339" y="6597354"/>
            <a:ext cx="8432800" cy="288031"/>
          </a:xfrm>
          <a:prstGeom prst="rect">
            <a:avLst/>
          </a:prstGeom>
        </p:spPr>
        <p:txBody>
          <a:bodyPr lIns="0" tIns="0" rIns="0" bIns="0"/>
          <a:lstStyle>
            <a:lvl1pPr>
              <a:defRPr sz="1600">
                <a:latin typeface="Calibri" panose="020F0502020204030204" pitchFamily="34" charset="0"/>
                <a:cs typeface="Calibri" panose="020F0502020204030204" pitchFamily="34" charset="0"/>
              </a:defRPr>
            </a:lvl1pPr>
          </a:lstStyle>
          <a:p>
            <a:endParaRPr lang="fr-FR"/>
          </a:p>
        </p:txBody>
      </p:sp>
      <p:sp>
        <p:nvSpPr>
          <p:cNvPr id="7" name="Espace réservé du numéro de diapositive 5"/>
          <p:cNvSpPr>
            <a:spLocks noGrp="1"/>
          </p:cNvSpPr>
          <p:nvPr>
            <p:ph type="sldNum" sz="quarter" idx="4"/>
          </p:nvPr>
        </p:nvSpPr>
        <p:spPr>
          <a:xfrm>
            <a:off x="10464800" y="6597351"/>
            <a:ext cx="609600" cy="306687"/>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EBF8A81F-6594-4E64-AE9E-21C90BCB0198}" type="slidenum">
              <a:rPr lang="fr-FR" smtClean="0"/>
              <a:t>‹#›</a:t>
            </a:fld>
            <a:endParaRPr lang="fr-FR"/>
          </a:p>
        </p:txBody>
      </p:sp>
    </p:spTree>
    <p:extLst>
      <p:ext uri="{BB962C8B-B14F-4D97-AF65-F5344CB8AC3E}">
        <p14:creationId xmlns:p14="http://schemas.microsoft.com/office/powerpoint/2010/main" val="25643738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Empty">
    <p:spTree>
      <p:nvGrpSpPr>
        <p:cNvPr id="1" name=""/>
        <p:cNvGrpSpPr/>
        <p:nvPr/>
      </p:nvGrpSpPr>
      <p:grpSpPr>
        <a:xfrm>
          <a:off x="0" y="0"/>
          <a:ext cx="0" cy="0"/>
          <a:chOff x="0" y="0"/>
          <a:chExt cx="0" cy="0"/>
        </a:xfrm>
      </p:grpSpPr>
      <p:pic>
        <p:nvPicPr>
          <p:cNvPr id="7" name="Image 8" descr="MUON-Slide-graphBase-pagebottom.jpg"/>
          <p:cNvPicPr>
            <a:picLocks noChangeAspect="1"/>
          </p:cNvPicPr>
          <p:nvPr/>
        </p:nvPicPr>
        <p:blipFill>
          <a:blip r:embed="rId2"/>
          <a:stretch>
            <a:fillRect/>
          </a:stretch>
        </p:blipFill>
        <p:spPr>
          <a:xfrm>
            <a:off x="-16932" y="6501342"/>
            <a:ext cx="12192000" cy="449793"/>
          </a:xfrm>
          <a:prstGeom prst="rect">
            <a:avLst/>
          </a:prstGeom>
        </p:spPr>
      </p:pic>
      <p:sp>
        <p:nvSpPr>
          <p:cNvPr id="2" name="Title 1"/>
          <p:cNvSpPr>
            <a:spLocks noGrp="1"/>
          </p:cNvSpPr>
          <p:nvPr>
            <p:ph type="title"/>
          </p:nvPr>
        </p:nvSpPr>
        <p:spPr>
          <a:xfrm>
            <a:off x="609601" y="-27384"/>
            <a:ext cx="10972800" cy="576064"/>
          </a:xfrm>
          <a:prstGeom prst="rect">
            <a:avLst/>
          </a:prstGeom>
        </p:spPr>
        <p:txBody>
          <a:bodyPr lIns="74258" tIns="37129" rIns="74258" bIns="37129"/>
          <a:lstStyle>
            <a:lvl1pPr>
              <a:defRPr sz="4267" b="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5" name="Footer Placeholder 4"/>
          <p:cNvSpPr>
            <a:spLocks noGrp="1"/>
          </p:cNvSpPr>
          <p:nvPr>
            <p:ph type="ftr" sz="quarter" idx="11"/>
          </p:nvPr>
        </p:nvSpPr>
        <p:spPr>
          <a:xfrm>
            <a:off x="47328" y="6597351"/>
            <a:ext cx="7488832" cy="353783"/>
          </a:xfrm>
          <a:prstGeom prst="rect">
            <a:avLst/>
          </a:prstGeom>
        </p:spPr>
        <p:txBody>
          <a:bodyPr lIns="74258" tIns="37129" rIns="74258" bIns="37129"/>
          <a:lstStyle>
            <a:lvl1pPr algn="l">
              <a:defRPr sz="1600">
                <a:latin typeface="Calibri"/>
                <a:cs typeface="Calibri"/>
              </a:defRPr>
            </a:lvl1pPr>
          </a:lstStyle>
          <a:p>
            <a:endParaRPr lang="fr-FR"/>
          </a:p>
        </p:txBody>
      </p:sp>
      <p:sp>
        <p:nvSpPr>
          <p:cNvPr id="6" name="Slide Number Placeholder 5"/>
          <p:cNvSpPr>
            <a:spLocks noGrp="1"/>
          </p:cNvSpPr>
          <p:nvPr>
            <p:ph type="sldNum" sz="quarter" idx="12"/>
          </p:nvPr>
        </p:nvSpPr>
        <p:spPr>
          <a:xfrm>
            <a:off x="10608502" y="6597352"/>
            <a:ext cx="541865" cy="257176"/>
          </a:xfrm>
          <a:prstGeom prst="rect">
            <a:avLst/>
          </a:prstGeom>
        </p:spPr>
        <p:txBody>
          <a:bodyPr lIns="74258" tIns="37129" rIns="74258" bIns="37129"/>
          <a:lstStyle/>
          <a:p>
            <a:fld id="{EBF8A81F-6594-4E64-AE9E-21C90BCB0198}" type="slidenum">
              <a:rPr lang="fr-FR" smtClean="0"/>
              <a:t>‹#›</a:t>
            </a:fld>
            <a:endParaRPr lang="fr-FR"/>
          </a:p>
        </p:txBody>
      </p:sp>
    </p:spTree>
    <p:extLst>
      <p:ext uri="{BB962C8B-B14F-4D97-AF65-F5344CB8AC3E}">
        <p14:creationId xmlns:p14="http://schemas.microsoft.com/office/powerpoint/2010/main" val="16920472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Very empty">
    <p:spTree>
      <p:nvGrpSpPr>
        <p:cNvPr id="1" name=""/>
        <p:cNvGrpSpPr/>
        <p:nvPr/>
      </p:nvGrpSpPr>
      <p:grpSpPr>
        <a:xfrm>
          <a:off x="0" y="0"/>
          <a:ext cx="0" cy="0"/>
          <a:chOff x="0" y="0"/>
          <a:chExt cx="0" cy="0"/>
        </a:xfrm>
      </p:grpSpPr>
      <p:pic>
        <p:nvPicPr>
          <p:cNvPr id="7" name="Image 8" descr="MUON-Slide-graphBase-pagebottom.jpg"/>
          <p:cNvPicPr>
            <a:picLocks noChangeAspect="1"/>
          </p:cNvPicPr>
          <p:nvPr/>
        </p:nvPicPr>
        <p:blipFill>
          <a:blip r:embed="rId2"/>
          <a:stretch>
            <a:fillRect/>
          </a:stretch>
        </p:blipFill>
        <p:spPr>
          <a:xfrm>
            <a:off x="-16932" y="6501343"/>
            <a:ext cx="12192000" cy="449792"/>
          </a:xfrm>
          <a:prstGeom prst="rect">
            <a:avLst/>
          </a:prstGeom>
        </p:spPr>
      </p:pic>
      <p:sp>
        <p:nvSpPr>
          <p:cNvPr id="5" name="Footer Placeholder 4"/>
          <p:cNvSpPr>
            <a:spLocks noGrp="1"/>
          </p:cNvSpPr>
          <p:nvPr>
            <p:ph type="ftr" sz="quarter" idx="11"/>
          </p:nvPr>
        </p:nvSpPr>
        <p:spPr>
          <a:xfrm>
            <a:off x="47328" y="6597351"/>
            <a:ext cx="7488832" cy="353783"/>
          </a:xfrm>
          <a:prstGeom prst="rect">
            <a:avLst/>
          </a:prstGeom>
        </p:spPr>
        <p:txBody>
          <a:bodyPr lIns="74258" tIns="37129" rIns="74258" bIns="37129"/>
          <a:lstStyle>
            <a:lvl1pPr algn="l">
              <a:defRPr sz="1600">
                <a:latin typeface="Calibri"/>
                <a:cs typeface="Calibri"/>
              </a:defRPr>
            </a:lvl1pPr>
          </a:lstStyle>
          <a:p>
            <a:endParaRPr lang="fr-FR"/>
          </a:p>
        </p:txBody>
      </p:sp>
      <p:sp>
        <p:nvSpPr>
          <p:cNvPr id="6" name="Slide Number Placeholder 5"/>
          <p:cNvSpPr>
            <a:spLocks noGrp="1"/>
          </p:cNvSpPr>
          <p:nvPr>
            <p:ph type="sldNum" sz="quarter" idx="12"/>
          </p:nvPr>
        </p:nvSpPr>
        <p:spPr>
          <a:xfrm>
            <a:off x="10608502" y="6597352"/>
            <a:ext cx="541865" cy="257176"/>
          </a:xfrm>
          <a:prstGeom prst="rect">
            <a:avLst/>
          </a:prstGeom>
        </p:spPr>
        <p:txBody>
          <a:bodyPr lIns="74258" tIns="37129" rIns="74258" bIns="37129"/>
          <a:lstStyle/>
          <a:p>
            <a:fld id="{EBF8A81F-6594-4E64-AE9E-21C90BCB0198}" type="slidenum">
              <a:rPr lang="fr-FR" smtClean="0"/>
              <a:t>‹#›</a:t>
            </a:fld>
            <a:endParaRPr lang="fr-FR"/>
          </a:p>
        </p:txBody>
      </p:sp>
    </p:spTree>
    <p:extLst>
      <p:ext uri="{BB962C8B-B14F-4D97-AF65-F5344CB8AC3E}">
        <p14:creationId xmlns:p14="http://schemas.microsoft.com/office/powerpoint/2010/main" val="29011673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070B6-D3CE-F669-1998-69C89207F930}"/>
              </a:ext>
            </a:extLst>
          </p:cNvPr>
          <p:cNvSpPr>
            <a:spLocks noGrp="1"/>
          </p:cNvSpPr>
          <p:nvPr>
            <p:ph type="title"/>
          </p:nvPr>
        </p:nvSpPr>
        <p:spPr>
          <a:xfrm>
            <a:off x="838200" y="144000"/>
            <a:ext cx="10515600" cy="661570"/>
          </a:xfrm>
        </p:spPr>
        <p:txBody>
          <a:bodyPr/>
          <a:lstStyle/>
          <a:p>
            <a:r>
              <a:rPr lang="en-US" dirty="0"/>
              <a:t>Click to edit Master title style</a:t>
            </a:r>
            <a:endParaRPr lang="fr-FR" dirty="0"/>
          </a:p>
        </p:txBody>
      </p:sp>
      <p:sp>
        <p:nvSpPr>
          <p:cNvPr id="6" name="Slide Number Placeholder 5">
            <a:extLst>
              <a:ext uri="{FF2B5EF4-FFF2-40B4-BE49-F238E27FC236}">
                <a16:creationId xmlns:a16="http://schemas.microsoft.com/office/drawing/2014/main" id="{610E3416-1FDF-2511-9DC7-EE3AE0DDF29D}"/>
              </a:ext>
            </a:extLst>
          </p:cNvPr>
          <p:cNvSpPr>
            <a:spLocks noGrp="1"/>
          </p:cNvSpPr>
          <p:nvPr>
            <p:ph type="sldNum" sz="quarter" idx="12"/>
          </p:nvPr>
        </p:nvSpPr>
        <p:spPr/>
        <p:txBody>
          <a:bodyPr/>
          <a:lstStyle/>
          <a:p>
            <a:fld id="{EBF8A81F-6594-4E64-AE9E-21C90BCB0198}" type="slidenum">
              <a:rPr lang="fr-FR" smtClean="0"/>
              <a:t>‹#›</a:t>
            </a:fld>
            <a:endParaRPr lang="fr-FR"/>
          </a:p>
        </p:txBody>
      </p:sp>
    </p:spTree>
    <p:extLst>
      <p:ext uri="{BB962C8B-B14F-4D97-AF65-F5344CB8AC3E}">
        <p14:creationId xmlns:p14="http://schemas.microsoft.com/office/powerpoint/2010/main" val="3231910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070B6-D3CE-F669-1998-69C89207F930}"/>
              </a:ext>
            </a:extLst>
          </p:cNvPr>
          <p:cNvSpPr>
            <a:spLocks noGrp="1"/>
          </p:cNvSpPr>
          <p:nvPr>
            <p:ph type="title"/>
          </p:nvPr>
        </p:nvSpPr>
        <p:spPr>
          <a:xfrm>
            <a:off x="838200" y="365126"/>
            <a:ext cx="10515600" cy="661570"/>
          </a:xfrm>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D98E7B9E-FB98-9814-C0F7-612A76C827E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7E4779D0-E463-453D-A814-F75E1ADC4857}"/>
              </a:ext>
            </a:extLst>
          </p:cNvPr>
          <p:cNvSpPr>
            <a:spLocks noGrp="1"/>
          </p:cNvSpPr>
          <p:nvPr>
            <p:ph type="dt" sz="half" idx="10"/>
          </p:nvPr>
        </p:nvSpPr>
        <p:spPr/>
        <p:txBody>
          <a:bodyPr/>
          <a:lstStyle/>
          <a:p>
            <a:fld id="{FFF96C80-9A24-4184-B3D5-7350AE14D8A6}" type="datetimeFigureOut">
              <a:rPr lang="fr-FR" smtClean="0"/>
              <a:t>13/06/2024</a:t>
            </a:fld>
            <a:endParaRPr lang="fr-FR"/>
          </a:p>
        </p:txBody>
      </p:sp>
      <p:sp>
        <p:nvSpPr>
          <p:cNvPr id="5" name="Footer Placeholder 4">
            <a:extLst>
              <a:ext uri="{FF2B5EF4-FFF2-40B4-BE49-F238E27FC236}">
                <a16:creationId xmlns:a16="http://schemas.microsoft.com/office/drawing/2014/main" id="{59BFD1A0-926B-EA4F-D585-A2F5CB793221}"/>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610E3416-1FDF-2511-9DC7-EE3AE0DDF29D}"/>
              </a:ext>
            </a:extLst>
          </p:cNvPr>
          <p:cNvSpPr>
            <a:spLocks noGrp="1"/>
          </p:cNvSpPr>
          <p:nvPr>
            <p:ph type="sldNum" sz="quarter" idx="12"/>
          </p:nvPr>
        </p:nvSpPr>
        <p:spPr/>
        <p:txBody>
          <a:bodyPr/>
          <a:lstStyle/>
          <a:p>
            <a:fld id="{EBF8A81F-6594-4E64-AE9E-21C90BCB0198}" type="slidenum">
              <a:rPr lang="fr-FR" smtClean="0"/>
              <a:t>‹#›</a:t>
            </a:fld>
            <a:endParaRPr lang="fr-FR"/>
          </a:p>
        </p:txBody>
      </p:sp>
    </p:spTree>
    <p:extLst>
      <p:ext uri="{BB962C8B-B14F-4D97-AF65-F5344CB8AC3E}">
        <p14:creationId xmlns:p14="http://schemas.microsoft.com/office/powerpoint/2010/main" val="3845392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F1FEE-22F1-BBB1-5080-0C8E408305A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FR"/>
          </a:p>
        </p:txBody>
      </p:sp>
      <p:sp>
        <p:nvSpPr>
          <p:cNvPr id="3" name="Text Placeholder 2">
            <a:extLst>
              <a:ext uri="{FF2B5EF4-FFF2-40B4-BE49-F238E27FC236}">
                <a16:creationId xmlns:a16="http://schemas.microsoft.com/office/drawing/2014/main" id="{1E1548CB-57DB-8972-FA34-53EC676F81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A523120-1B7C-34EE-CA72-E6785E3058E3}"/>
              </a:ext>
            </a:extLst>
          </p:cNvPr>
          <p:cNvSpPr>
            <a:spLocks noGrp="1"/>
          </p:cNvSpPr>
          <p:nvPr>
            <p:ph type="dt" sz="half" idx="10"/>
          </p:nvPr>
        </p:nvSpPr>
        <p:spPr/>
        <p:txBody>
          <a:bodyPr/>
          <a:lstStyle/>
          <a:p>
            <a:fld id="{FFF96C80-9A24-4184-B3D5-7350AE14D8A6}" type="datetimeFigureOut">
              <a:rPr lang="fr-FR" smtClean="0"/>
              <a:t>13/06/2024</a:t>
            </a:fld>
            <a:endParaRPr lang="fr-FR"/>
          </a:p>
        </p:txBody>
      </p:sp>
      <p:sp>
        <p:nvSpPr>
          <p:cNvPr id="5" name="Footer Placeholder 4">
            <a:extLst>
              <a:ext uri="{FF2B5EF4-FFF2-40B4-BE49-F238E27FC236}">
                <a16:creationId xmlns:a16="http://schemas.microsoft.com/office/drawing/2014/main" id="{680CD0C4-EFDE-2FC1-C287-1F10C83457DA}"/>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C540506B-6DCF-A8AA-D789-E875B6C5880C}"/>
              </a:ext>
            </a:extLst>
          </p:cNvPr>
          <p:cNvSpPr>
            <a:spLocks noGrp="1"/>
          </p:cNvSpPr>
          <p:nvPr>
            <p:ph type="sldNum" sz="quarter" idx="12"/>
          </p:nvPr>
        </p:nvSpPr>
        <p:spPr/>
        <p:txBody>
          <a:bodyPr/>
          <a:lstStyle/>
          <a:p>
            <a:fld id="{EBF8A81F-6594-4E64-AE9E-21C90BCB0198}" type="slidenum">
              <a:rPr lang="fr-FR" smtClean="0"/>
              <a:t>‹#›</a:t>
            </a:fld>
            <a:endParaRPr lang="fr-FR"/>
          </a:p>
        </p:txBody>
      </p:sp>
    </p:spTree>
    <p:extLst>
      <p:ext uri="{BB962C8B-B14F-4D97-AF65-F5344CB8AC3E}">
        <p14:creationId xmlns:p14="http://schemas.microsoft.com/office/powerpoint/2010/main" val="2087552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4A429-B1A1-AC70-A4B2-95B4D5886DEC}"/>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8F11CC57-8889-6396-F901-152515AF43B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a:extLst>
              <a:ext uri="{FF2B5EF4-FFF2-40B4-BE49-F238E27FC236}">
                <a16:creationId xmlns:a16="http://schemas.microsoft.com/office/drawing/2014/main" id="{B932296F-504C-09A9-AF03-DBF7BF2B71A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Date Placeholder 4">
            <a:extLst>
              <a:ext uri="{FF2B5EF4-FFF2-40B4-BE49-F238E27FC236}">
                <a16:creationId xmlns:a16="http://schemas.microsoft.com/office/drawing/2014/main" id="{3ACBFF36-1563-4326-3E01-316CB84E632B}"/>
              </a:ext>
            </a:extLst>
          </p:cNvPr>
          <p:cNvSpPr>
            <a:spLocks noGrp="1"/>
          </p:cNvSpPr>
          <p:nvPr>
            <p:ph type="dt" sz="half" idx="10"/>
          </p:nvPr>
        </p:nvSpPr>
        <p:spPr/>
        <p:txBody>
          <a:bodyPr/>
          <a:lstStyle/>
          <a:p>
            <a:fld id="{FFF96C80-9A24-4184-B3D5-7350AE14D8A6}" type="datetimeFigureOut">
              <a:rPr lang="fr-FR" smtClean="0"/>
              <a:t>13/06/2024</a:t>
            </a:fld>
            <a:endParaRPr lang="fr-FR"/>
          </a:p>
        </p:txBody>
      </p:sp>
      <p:sp>
        <p:nvSpPr>
          <p:cNvPr id="6" name="Footer Placeholder 5">
            <a:extLst>
              <a:ext uri="{FF2B5EF4-FFF2-40B4-BE49-F238E27FC236}">
                <a16:creationId xmlns:a16="http://schemas.microsoft.com/office/drawing/2014/main" id="{F767C1E1-9291-2011-8A80-670F5B6CEAD8}"/>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9179C6CA-7C60-F167-D0BB-96B3E415D47A}"/>
              </a:ext>
            </a:extLst>
          </p:cNvPr>
          <p:cNvSpPr>
            <a:spLocks noGrp="1"/>
          </p:cNvSpPr>
          <p:nvPr>
            <p:ph type="sldNum" sz="quarter" idx="12"/>
          </p:nvPr>
        </p:nvSpPr>
        <p:spPr/>
        <p:txBody>
          <a:bodyPr/>
          <a:lstStyle/>
          <a:p>
            <a:fld id="{EBF8A81F-6594-4E64-AE9E-21C90BCB0198}" type="slidenum">
              <a:rPr lang="fr-FR" smtClean="0"/>
              <a:t>‹#›</a:t>
            </a:fld>
            <a:endParaRPr lang="fr-FR"/>
          </a:p>
        </p:txBody>
      </p:sp>
    </p:spTree>
    <p:extLst>
      <p:ext uri="{BB962C8B-B14F-4D97-AF65-F5344CB8AC3E}">
        <p14:creationId xmlns:p14="http://schemas.microsoft.com/office/powerpoint/2010/main" val="3750076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FCD7C-6846-BBCF-1E8F-3BB741FA5675}"/>
              </a:ext>
            </a:extLst>
          </p:cNvPr>
          <p:cNvSpPr>
            <a:spLocks noGrp="1"/>
          </p:cNvSpPr>
          <p:nvPr>
            <p:ph type="title"/>
          </p:nvPr>
        </p:nvSpPr>
        <p:spPr>
          <a:xfrm>
            <a:off x="839788" y="365125"/>
            <a:ext cx="10515600" cy="1325563"/>
          </a:xfrm>
        </p:spPr>
        <p:txBody>
          <a:bodyPr/>
          <a:lstStyle/>
          <a:p>
            <a:r>
              <a:rPr lang="en-US"/>
              <a:t>Click to edit Master title style</a:t>
            </a:r>
            <a:endParaRPr lang="fr-FR"/>
          </a:p>
        </p:txBody>
      </p:sp>
      <p:sp>
        <p:nvSpPr>
          <p:cNvPr id="3" name="Text Placeholder 2">
            <a:extLst>
              <a:ext uri="{FF2B5EF4-FFF2-40B4-BE49-F238E27FC236}">
                <a16:creationId xmlns:a16="http://schemas.microsoft.com/office/drawing/2014/main" id="{236C8D75-5013-CC80-CE63-7C391798CF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16C71B4-4113-43C5-23D5-39B47159877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a:extLst>
              <a:ext uri="{FF2B5EF4-FFF2-40B4-BE49-F238E27FC236}">
                <a16:creationId xmlns:a16="http://schemas.microsoft.com/office/drawing/2014/main" id="{D6846161-307A-9055-3DC3-CF6F21F853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67C4DAF-2D72-35DA-6DA5-5A5CA024199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Date Placeholder 6">
            <a:extLst>
              <a:ext uri="{FF2B5EF4-FFF2-40B4-BE49-F238E27FC236}">
                <a16:creationId xmlns:a16="http://schemas.microsoft.com/office/drawing/2014/main" id="{ED2AD77E-4D51-823E-CE9F-CBE96E8646FD}"/>
              </a:ext>
            </a:extLst>
          </p:cNvPr>
          <p:cNvSpPr>
            <a:spLocks noGrp="1"/>
          </p:cNvSpPr>
          <p:nvPr>
            <p:ph type="dt" sz="half" idx="10"/>
          </p:nvPr>
        </p:nvSpPr>
        <p:spPr/>
        <p:txBody>
          <a:bodyPr/>
          <a:lstStyle/>
          <a:p>
            <a:fld id="{FFF96C80-9A24-4184-B3D5-7350AE14D8A6}" type="datetimeFigureOut">
              <a:rPr lang="fr-FR" smtClean="0"/>
              <a:t>13/06/2024</a:t>
            </a:fld>
            <a:endParaRPr lang="fr-FR"/>
          </a:p>
        </p:txBody>
      </p:sp>
      <p:sp>
        <p:nvSpPr>
          <p:cNvPr id="8" name="Footer Placeholder 7">
            <a:extLst>
              <a:ext uri="{FF2B5EF4-FFF2-40B4-BE49-F238E27FC236}">
                <a16:creationId xmlns:a16="http://schemas.microsoft.com/office/drawing/2014/main" id="{1407B871-4726-6DD8-C966-BD878DD21EF5}"/>
              </a:ext>
            </a:extLst>
          </p:cNvPr>
          <p:cNvSpPr>
            <a:spLocks noGrp="1"/>
          </p:cNvSpPr>
          <p:nvPr>
            <p:ph type="ftr" sz="quarter" idx="11"/>
          </p:nvPr>
        </p:nvSpPr>
        <p:spPr/>
        <p:txBody>
          <a:bodyPr/>
          <a:lstStyle/>
          <a:p>
            <a:endParaRPr lang="fr-FR"/>
          </a:p>
        </p:txBody>
      </p:sp>
      <p:sp>
        <p:nvSpPr>
          <p:cNvPr id="9" name="Slide Number Placeholder 8">
            <a:extLst>
              <a:ext uri="{FF2B5EF4-FFF2-40B4-BE49-F238E27FC236}">
                <a16:creationId xmlns:a16="http://schemas.microsoft.com/office/drawing/2014/main" id="{3EB883FF-1A5C-C2BA-A48F-E054DB73D967}"/>
              </a:ext>
            </a:extLst>
          </p:cNvPr>
          <p:cNvSpPr>
            <a:spLocks noGrp="1"/>
          </p:cNvSpPr>
          <p:nvPr>
            <p:ph type="sldNum" sz="quarter" idx="12"/>
          </p:nvPr>
        </p:nvSpPr>
        <p:spPr/>
        <p:txBody>
          <a:bodyPr/>
          <a:lstStyle/>
          <a:p>
            <a:fld id="{EBF8A81F-6594-4E64-AE9E-21C90BCB0198}" type="slidenum">
              <a:rPr lang="fr-FR" smtClean="0"/>
              <a:t>‹#›</a:t>
            </a:fld>
            <a:endParaRPr lang="fr-FR"/>
          </a:p>
        </p:txBody>
      </p:sp>
    </p:spTree>
    <p:extLst>
      <p:ext uri="{BB962C8B-B14F-4D97-AF65-F5344CB8AC3E}">
        <p14:creationId xmlns:p14="http://schemas.microsoft.com/office/powerpoint/2010/main" val="3797164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6C05C-D219-4D23-888B-E9AD68457365}"/>
              </a:ext>
            </a:extLst>
          </p:cNvPr>
          <p:cNvSpPr>
            <a:spLocks noGrp="1"/>
          </p:cNvSpPr>
          <p:nvPr>
            <p:ph type="title"/>
          </p:nvPr>
        </p:nvSpPr>
        <p:spPr/>
        <p:txBody>
          <a:bodyPr/>
          <a:lstStyle/>
          <a:p>
            <a:r>
              <a:rPr lang="en-US"/>
              <a:t>Click to edit Master title style</a:t>
            </a:r>
            <a:endParaRPr lang="fr-FR"/>
          </a:p>
        </p:txBody>
      </p:sp>
      <p:sp>
        <p:nvSpPr>
          <p:cNvPr id="3" name="Date Placeholder 2">
            <a:extLst>
              <a:ext uri="{FF2B5EF4-FFF2-40B4-BE49-F238E27FC236}">
                <a16:creationId xmlns:a16="http://schemas.microsoft.com/office/drawing/2014/main" id="{27A7D25A-E149-173B-B97F-7443F47D69D4}"/>
              </a:ext>
            </a:extLst>
          </p:cNvPr>
          <p:cNvSpPr>
            <a:spLocks noGrp="1"/>
          </p:cNvSpPr>
          <p:nvPr>
            <p:ph type="dt" sz="half" idx="10"/>
          </p:nvPr>
        </p:nvSpPr>
        <p:spPr/>
        <p:txBody>
          <a:bodyPr/>
          <a:lstStyle/>
          <a:p>
            <a:fld id="{FFF96C80-9A24-4184-B3D5-7350AE14D8A6}" type="datetimeFigureOut">
              <a:rPr lang="fr-FR" smtClean="0"/>
              <a:t>13/06/2024</a:t>
            </a:fld>
            <a:endParaRPr lang="fr-FR"/>
          </a:p>
        </p:txBody>
      </p:sp>
      <p:sp>
        <p:nvSpPr>
          <p:cNvPr id="4" name="Footer Placeholder 3">
            <a:extLst>
              <a:ext uri="{FF2B5EF4-FFF2-40B4-BE49-F238E27FC236}">
                <a16:creationId xmlns:a16="http://schemas.microsoft.com/office/drawing/2014/main" id="{9871DD13-B8CA-F99F-6F59-845520EC74E8}"/>
              </a:ext>
            </a:extLst>
          </p:cNvPr>
          <p:cNvSpPr>
            <a:spLocks noGrp="1"/>
          </p:cNvSpPr>
          <p:nvPr>
            <p:ph type="ftr" sz="quarter" idx="11"/>
          </p:nvPr>
        </p:nvSpPr>
        <p:spPr/>
        <p:txBody>
          <a:bodyPr/>
          <a:lstStyle/>
          <a:p>
            <a:endParaRPr lang="fr-FR"/>
          </a:p>
        </p:txBody>
      </p:sp>
      <p:sp>
        <p:nvSpPr>
          <p:cNvPr id="5" name="Slide Number Placeholder 4">
            <a:extLst>
              <a:ext uri="{FF2B5EF4-FFF2-40B4-BE49-F238E27FC236}">
                <a16:creationId xmlns:a16="http://schemas.microsoft.com/office/drawing/2014/main" id="{D5EC49AC-59EA-C1F0-14EF-BFD7978C8232}"/>
              </a:ext>
            </a:extLst>
          </p:cNvPr>
          <p:cNvSpPr>
            <a:spLocks noGrp="1"/>
          </p:cNvSpPr>
          <p:nvPr>
            <p:ph type="sldNum" sz="quarter" idx="12"/>
          </p:nvPr>
        </p:nvSpPr>
        <p:spPr/>
        <p:txBody>
          <a:bodyPr/>
          <a:lstStyle/>
          <a:p>
            <a:fld id="{EBF8A81F-6594-4E64-AE9E-21C90BCB0198}" type="slidenum">
              <a:rPr lang="fr-FR" smtClean="0"/>
              <a:t>‹#›</a:t>
            </a:fld>
            <a:endParaRPr lang="fr-FR"/>
          </a:p>
        </p:txBody>
      </p:sp>
    </p:spTree>
    <p:extLst>
      <p:ext uri="{BB962C8B-B14F-4D97-AF65-F5344CB8AC3E}">
        <p14:creationId xmlns:p14="http://schemas.microsoft.com/office/powerpoint/2010/main" val="195846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EDE650-E8F2-8E01-837D-631A230CFA9A}"/>
              </a:ext>
            </a:extLst>
          </p:cNvPr>
          <p:cNvSpPr>
            <a:spLocks noGrp="1"/>
          </p:cNvSpPr>
          <p:nvPr>
            <p:ph type="dt" sz="half" idx="10"/>
          </p:nvPr>
        </p:nvSpPr>
        <p:spPr/>
        <p:txBody>
          <a:bodyPr/>
          <a:lstStyle/>
          <a:p>
            <a:fld id="{FFF96C80-9A24-4184-B3D5-7350AE14D8A6}" type="datetimeFigureOut">
              <a:rPr lang="fr-FR" smtClean="0"/>
              <a:t>13/06/2024</a:t>
            </a:fld>
            <a:endParaRPr lang="fr-FR"/>
          </a:p>
        </p:txBody>
      </p:sp>
      <p:sp>
        <p:nvSpPr>
          <p:cNvPr id="3" name="Footer Placeholder 2">
            <a:extLst>
              <a:ext uri="{FF2B5EF4-FFF2-40B4-BE49-F238E27FC236}">
                <a16:creationId xmlns:a16="http://schemas.microsoft.com/office/drawing/2014/main" id="{CA0B2E11-3889-9A3A-D924-744F28033F07}"/>
              </a:ext>
            </a:extLst>
          </p:cNvPr>
          <p:cNvSpPr>
            <a:spLocks noGrp="1"/>
          </p:cNvSpPr>
          <p:nvPr>
            <p:ph type="ftr" sz="quarter" idx="11"/>
          </p:nvPr>
        </p:nvSpPr>
        <p:spPr/>
        <p:txBody>
          <a:bodyPr/>
          <a:lstStyle/>
          <a:p>
            <a:endParaRPr lang="fr-FR"/>
          </a:p>
        </p:txBody>
      </p:sp>
      <p:sp>
        <p:nvSpPr>
          <p:cNvPr id="4" name="Slide Number Placeholder 3">
            <a:extLst>
              <a:ext uri="{FF2B5EF4-FFF2-40B4-BE49-F238E27FC236}">
                <a16:creationId xmlns:a16="http://schemas.microsoft.com/office/drawing/2014/main" id="{50DC9D20-A4EF-9BED-872D-7B1360E43408}"/>
              </a:ext>
            </a:extLst>
          </p:cNvPr>
          <p:cNvSpPr>
            <a:spLocks noGrp="1"/>
          </p:cNvSpPr>
          <p:nvPr>
            <p:ph type="sldNum" sz="quarter" idx="12"/>
          </p:nvPr>
        </p:nvSpPr>
        <p:spPr/>
        <p:txBody>
          <a:bodyPr/>
          <a:lstStyle/>
          <a:p>
            <a:fld id="{EBF8A81F-6594-4E64-AE9E-21C90BCB0198}" type="slidenum">
              <a:rPr lang="fr-FR" smtClean="0"/>
              <a:t>‹#›</a:t>
            </a:fld>
            <a:endParaRPr lang="fr-FR"/>
          </a:p>
        </p:txBody>
      </p:sp>
    </p:spTree>
    <p:extLst>
      <p:ext uri="{BB962C8B-B14F-4D97-AF65-F5344CB8AC3E}">
        <p14:creationId xmlns:p14="http://schemas.microsoft.com/office/powerpoint/2010/main" val="708646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718B4-927E-CDFF-CF45-CCF9B9BE03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Content Placeholder 2">
            <a:extLst>
              <a:ext uri="{FF2B5EF4-FFF2-40B4-BE49-F238E27FC236}">
                <a16:creationId xmlns:a16="http://schemas.microsoft.com/office/drawing/2014/main" id="{FBE6F077-117A-73CD-BA1A-18721B3DF9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a:extLst>
              <a:ext uri="{FF2B5EF4-FFF2-40B4-BE49-F238E27FC236}">
                <a16:creationId xmlns:a16="http://schemas.microsoft.com/office/drawing/2014/main" id="{3821FC56-29F6-250E-CBAA-35520A2D24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F0E768-C27A-8B30-3973-7A072820B93E}"/>
              </a:ext>
            </a:extLst>
          </p:cNvPr>
          <p:cNvSpPr>
            <a:spLocks noGrp="1"/>
          </p:cNvSpPr>
          <p:nvPr>
            <p:ph type="dt" sz="half" idx="10"/>
          </p:nvPr>
        </p:nvSpPr>
        <p:spPr/>
        <p:txBody>
          <a:bodyPr/>
          <a:lstStyle/>
          <a:p>
            <a:fld id="{FFF96C80-9A24-4184-B3D5-7350AE14D8A6}" type="datetimeFigureOut">
              <a:rPr lang="fr-FR" smtClean="0"/>
              <a:t>13/06/2024</a:t>
            </a:fld>
            <a:endParaRPr lang="fr-FR"/>
          </a:p>
        </p:txBody>
      </p:sp>
      <p:sp>
        <p:nvSpPr>
          <p:cNvPr id="6" name="Footer Placeholder 5">
            <a:extLst>
              <a:ext uri="{FF2B5EF4-FFF2-40B4-BE49-F238E27FC236}">
                <a16:creationId xmlns:a16="http://schemas.microsoft.com/office/drawing/2014/main" id="{C1F45103-99C7-6A64-02FF-CC12B4F1991E}"/>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0DC857BA-1DD1-8685-6EDE-14A8E6375C42}"/>
              </a:ext>
            </a:extLst>
          </p:cNvPr>
          <p:cNvSpPr>
            <a:spLocks noGrp="1"/>
          </p:cNvSpPr>
          <p:nvPr>
            <p:ph type="sldNum" sz="quarter" idx="12"/>
          </p:nvPr>
        </p:nvSpPr>
        <p:spPr/>
        <p:txBody>
          <a:bodyPr/>
          <a:lstStyle/>
          <a:p>
            <a:fld id="{EBF8A81F-6594-4E64-AE9E-21C90BCB0198}" type="slidenum">
              <a:rPr lang="fr-FR" smtClean="0"/>
              <a:t>‹#›</a:t>
            </a:fld>
            <a:endParaRPr lang="fr-FR"/>
          </a:p>
        </p:txBody>
      </p:sp>
    </p:spTree>
    <p:extLst>
      <p:ext uri="{BB962C8B-B14F-4D97-AF65-F5344CB8AC3E}">
        <p14:creationId xmlns:p14="http://schemas.microsoft.com/office/powerpoint/2010/main" val="922307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9FA64-30F8-09BB-B4F2-6CA7F2B110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Picture Placeholder 2">
            <a:extLst>
              <a:ext uri="{FF2B5EF4-FFF2-40B4-BE49-F238E27FC236}">
                <a16:creationId xmlns:a16="http://schemas.microsoft.com/office/drawing/2014/main" id="{1CF81239-B46A-C9A9-97CA-AAFBA1DF0E3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a:extLst>
              <a:ext uri="{FF2B5EF4-FFF2-40B4-BE49-F238E27FC236}">
                <a16:creationId xmlns:a16="http://schemas.microsoft.com/office/drawing/2014/main" id="{BC51C568-2FBC-F018-D3D8-1954661AC8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38476C-0E8B-26A9-60FD-3A223CD26B98}"/>
              </a:ext>
            </a:extLst>
          </p:cNvPr>
          <p:cNvSpPr>
            <a:spLocks noGrp="1"/>
          </p:cNvSpPr>
          <p:nvPr>
            <p:ph type="dt" sz="half" idx="10"/>
          </p:nvPr>
        </p:nvSpPr>
        <p:spPr/>
        <p:txBody>
          <a:bodyPr/>
          <a:lstStyle/>
          <a:p>
            <a:fld id="{FFF96C80-9A24-4184-B3D5-7350AE14D8A6}" type="datetimeFigureOut">
              <a:rPr lang="fr-FR" smtClean="0"/>
              <a:t>13/06/2024</a:t>
            </a:fld>
            <a:endParaRPr lang="fr-FR"/>
          </a:p>
        </p:txBody>
      </p:sp>
      <p:sp>
        <p:nvSpPr>
          <p:cNvPr id="6" name="Footer Placeholder 5">
            <a:extLst>
              <a:ext uri="{FF2B5EF4-FFF2-40B4-BE49-F238E27FC236}">
                <a16:creationId xmlns:a16="http://schemas.microsoft.com/office/drawing/2014/main" id="{F7610C13-3641-DEAB-8643-0B553AE2759A}"/>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AB1589E9-C0C7-3A34-FF08-96EDAD668127}"/>
              </a:ext>
            </a:extLst>
          </p:cNvPr>
          <p:cNvSpPr>
            <a:spLocks noGrp="1"/>
          </p:cNvSpPr>
          <p:nvPr>
            <p:ph type="sldNum" sz="quarter" idx="12"/>
          </p:nvPr>
        </p:nvSpPr>
        <p:spPr/>
        <p:txBody>
          <a:bodyPr/>
          <a:lstStyle/>
          <a:p>
            <a:fld id="{EBF8A81F-6594-4E64-AE9E-21C90BCB0198}" type="slidenum">
              <a:rPr lang="fr-FR" smtClean="0"/>
              <a:t>‹#›</a:t>
            </a:fld>
            <a:endParaRPr lang="fr-FR"/>
          </a:p>
        </p:txBody>
      </p:sp>
    </p:spTree>
    <p:extLst>
      <p:ext uri="{BB962C8B-B14F-4D97-AF65-F5344CB8AC3E}">
        <p14:creationId xmlns:p14="http://schemas.microsoft.com/office/powerpoint/2010/main" val="3431102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image" Target="../media/image3.png"/><Relationship Id="rId5" Type="http://schemas.openxmlformats.org/officeDocument/2006/relationships/slideLayout" Target="../slideLayouts/slideLayout17.xml"/><Relationship Id="rId10" Type="http://schemas.openxmlformats.org/officeDocument/2006/relationships/image" Target="../media/image2.png"/><Relationship Id="rId4" Type="http://schemas.openxmlformats.org/officeDocument/2006/relationships/slideLayout" Target="../slideLayouts/slideLayout16.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0180ECF-DEB3-679E-E513-BC1356BECF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FR"/>
          </a:p>
        </p:txBody>
      </p:sp>
      <p:sp>
        <p:nvSpPr>
          <p:cNvPr id="3" name="Text Placeholder 2">
            <a:extLst>
              <a:ext uri="{FF2B5EF4-FFF2-40B4-BE49-F238E27FC236}">
                <a16:creationId xmlns:a16="http://schemas.microsoft.com/office/drawing/2014/main" id="{EA9AF126-1EB4-E2E7-B849-4A8969899E1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23BAB8B5-4088-3BF0-B4B5-8962143068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F96C80-9A24-4184-B3D5-7350AE14D8A6}" type="datetimeFigureOut">
              <a:rPr lang="fr-FR" smtClean="0"/>
              <a:t>13/06/2024</a:t>
            </a:fld>
            <a:endParaRPr lang="fr-FR"/>
          </a:p>
        </p:txBody>
      </p:sp>
      <p:sp>
        <p:nvSpPr>
          <p:cNvPr id="5" name="Footer Placeholder 4">
            <a:extLst>
              <a:ext uri="{FF2B5EF4-FFF2-40B4-BE49-F238E27FC236}">
                <a16:creationId xmlns:a16="http://schemas.microsoft.com/office/drawing/2014/main" id="{83A883D3-D5F5-F523-7591-0F4A467BEE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a:extLst>
              <a:ext uri="{FF2B5EF4-FFF2-40B4-BE49-F238E27FC236}">
                <a16:creationId xmlns:a16="http://schemas.microsoft.com/office/drawing/2014/main" id="{40AF10E2-068F-650D-B675-EB0E55DE9B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F8A81F-6594-4E64-AE9E-21C90BCB0198}" type="slidenum">
              <a:rPr lang="fr-FR" smtClean="0"/>
              <a:t>‹#›</a:t>
            </a:fld>
            <a:endParaRPr lang="fr-FR"/>
          </a:p>
        </p:txBody>
      </p:sp>
    </p:spTree>
    <p:extLst>
      <p:ext uri="{BB962C8B-B14F-4D97-AF65-F5344CB8AC3E}">
        <p14:creationId xmlns:p14="http://schemas.microsoft.com/office/powerpoint/2010/main" val="35710260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p:nvPicPr>
        <p:blipFill>
          <a:blip r:embed="rId9"/>
          <a:stretch>
            <a:fillRect/>
          </a:stretch>
        </p:blipFill>
        <p:spPr>
          <a:xfrm>
            <a:off x="0" y="6405331"/>
            <a:ext cx="12192000" cy="545803"/>
          </a:xfrm>
          <a:prstGeom prst="rect">
            <a:avLst/>
          </a:prstGeom>
        </p:spPr>
      </p:pic>
      <p:pic>
        <p:nvPicPr>
          <p:cNvPr id="7" name="Image 6" descr="MCC-inernational-finalV01.png"/>
          <p:cNvPicPr>
            <a:picLocks noChangeAspect="1"/>
          </p:cNvPicPr>
          <p:nvPr/>
        </p:nvPicPr>
        <p:blipFill>
          <a:blip r:embed="rId10"/>
          <a:stretch>
            <a:fillRect/>
          </a:stretch>
        </p:blipFill>
        <p:spPr>
          <a:xfrm>
            <a:off x="10993377" y="48001"/>
            <a:ext cx="1172755" cy="1172755"/>
          </a:xfrm>
          <a:prstGeom prst="rect">
            <a:avLst/>
          </a:prstGeom>
        </p:spPr>
      </p:pic>
      <p:sp>
        <p:nvSpPr>
          <p:cNvPr id="4" name="Espace réservé du numéro de diapositive 5"/>
          <p:cNvSpPr>
            <a:spLocks noGrp="1"/>
          </p:cNvSpPr>
          <p:nvPr>
            <p:ph type="sldNum" sz="quarter" idx="4"/>
          </p:nvPr>
        </p:nvSpPr>
        <p:spPr>
          <a:xfrm>
            <a:off x="10464800" y="6616270"/>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EBF8A81F-6594-4E64-AE9E-21C90BCB0198}" type="slidenum">
              <a:rPr lang="fr-FR" smtClean="0"/>
              <a:t>‹#›</a:t>
            </a:fld>
            <a:endParaRPr lang="fr-FR"/>
          </a:p>
        </p:txBody>
      </p:sp>
      <p:pic>
        <p:nvPicPr>
          <p:cNvPr id="2" name="Picture 1" descr="A picture containing text, font, graphics, design&#10;&#10;Description automatically generated">
            <a:extLst>
              <a:ext uri="{FF2B5EF4-FFF2-40B4-BE49-F238E27FC236}">
                <a16:creationId xmlns:a16="http://schemas.microsoft.com/office/drawing/2014/main" id="{2D90069C-07BF-F22E-2883-85650F37071F}"/>
              </a:ext>
            </a:extLst>
          </p:cNvPr>
          <p:cNvPicPr>
            <a:picLocks noChangeAspect="1"/>
          </p:cNvPicPr>
          <p:nvPr/>
        </p:nvPicPr>
        <p:blipFill>
          <a:blip r:embed="rId11"/>
          <a:stretch>
            <a:fillRect/>
          </a:stretch>
        </p:blipFill>
        <p:spPr>
          <a:xfrm>
            <a:off x="47330" y="48002"/>
            <a:ext cx="1056117" cy="1213325"/>
          </a:xfrm>
          <a:prstGeom prst="rect">
            <a:avLst/>
          </a:prstGeom>
        </p:spPr>
      </p:pic>
    </p:spTree>
    <p:extLst>
      <p:ext uri="{BB962C8B-B14F-4D97-AF65-F5344CB8AC3E}">
        <p14:creationId xmlns:p14="http://schemas.microsoft.com/office/powerpoint/2010/main" val="26502172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ctr" defTabSz="609585" rtl="0" eaLnBrk="1" latinLnBrk="0" hangingPunct="1">
        <a:spcBef>
          <a:spcPct val="0"/>
        </a:spcBef>
        <a:buNone/>
        <a:defRPr sz="3733" b="1" kern="1200">
          <a:solidFill>
            <a:schemeClr val="tx1"/>
          </a:solidFill>
          <a:latin typeface="Arial Narrow"/>
          <a:ea typeface="+mj-ea"/>
          <a:cs typeface="Arial Narrow"/>
        </a:defRPr>
      </a:lvl1pPr>
    </p:titleStyle>
    <p:bodyStyle>
      <a:lvl1pPr marL="457189" indent="-457189" algn="l" defTabSz="609585" rtl="0" eaLnBrk="1" latinLnBrk="0" hangingPunct="1">
        <a:spcBef>
          <a:spcPct val="20000"/>
        </a:spcBef>
        <a:buClr>
          <a:schemeClr val="accent1"/>
        </a:buClr>
        <a:buFont typeface="Wingdings" charset="2"/>
        <a:buChar char="§"/>
        <a:defRPr sz="3733" kern="1200">
          <a:solidFill>
            <a:schemeClr val="tx1"/>
          </a:solidFill>
          <a:latin typeface="Arial Narrow"/>
          <a:ea typeface="+mn-ea"/>
          <a:cs typeface="Arial Narrow"/>
        </a:defRPr>
      </a:lvl1pPr>
      <a:lvl2pPr marL="990575" indent="-380990" algn="l" defTabSz="609585" rtl="0" eaLnBrk="1" latinLnBrk="0" hangingPunct="1">
        <a:spcBef>
          <a:spcPct val="20000"/>
        </a:spcBef>
        <a:buClr>
          <a:schemeClr val="accent1"/>
        </a:buClr>
        <a:buFont typeface="Wingdings" charset="2"/>
        <a:buChar char="§"/>
        <a:defRPr sz="3200" kern="1200">
          <a:solidFill>
            <a:schemeClr val="tx1"/>
          </a:solidFill>
          <a:latin typeface="Arial Narrow"/>
          <a:ea typeface="+mn-ea"/>
          <a:cs typeface="Arial Narrow"/>
        </a:defRPr>
      </a:lvl2pPr>
      <a:lvl3pPr marL="1523962"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3pPr>
      <a:lvl4pPr marL="2133547"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4pPr>
      <a:lvl5pPr marL="2743131" indent="-304792" algn="l" defTabSz="609585" rtl="0" eaLnBrk="1" latinLnBrk="0" hangingPunct="1">
        <a:spcBef>
          <a:spcPct val="20000"/>
        </a:spcBef>
        <a:buClr>
          <a:schemeClr val="accent1"/>
        </a:buClr>
        <a:buFont typeface="Wingdings" charset="2"/>
        <a:buChar char="§"/>
        <a:defRPr sz="2667" kern="1200">
          <a:solidFill>
            <a:schemeClr val="tx1"/>
          </a:solidFill>
          <a:latin typeface="Arial Narrow"/>
          <a:ea typeface="+mn-ea"/>
          <a:cs typeface="Arial Narrow"/>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9.xml"/><Relationship Id="rId4" Type="http://schemas.openxmlformats.org/officeDocument/2006/relationships/image" Target="../media/image28.jpg"/></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G"/><Relationship Id="rId7" Type="http://schemas.openxmlformats.org/officeDocument/2006/relationships/image" Target="../media/image36.jpeg"/><Relationship Id="rId2" Type="http://schemas.openxmlformats.org/officeDocument/2006/relationships/image" Target="../media/image31.JPG"/><Relationship Id="rId1" Type="http://schemas.openxmlformats.org/officeDocument/2006/relationships/slideLayout" Target="../slideLayouts/slideLayout16.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9.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9.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9.xml"/><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4093106"/>
            <a:ext cx="12192000" cy="2810933"/>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12192000" cy="6854613"/>
          </a:xfrm>
          <a:prstGeom prst="rect">
            <a:avLst/>
          </a:prstGeom>
        </p:spPr>
      </p:pic>
      <p:pic>
        <p:nvPicPr>
          <p:cNvPr id="86" name="Image 85" descr="MCC-inernational-finalV01.png"/>
          <p:cNvPicPr>
            <a:picLocks noChangeAspect="1"/>
          </p:cNvPicPr>
          <p:nvPr/>
        </p:nvPicPr>
        <p:blipFill>
          <a:blip r:embed="rId4"/>
          <a:stretch>
            <a:fillRect/>
          </a:stretch>
        </p:blipFill>
        <p:spPr>
          <a:xfrm>
            <a:off x="176672" y="76201"/>
            <a:ext cx="1855329" cy="1855329"/>
          </a:xfrm>
          <a:prstGeom prst="rect">
            <a:avLst/>
          </a:prstGeom>
        </p:spPr>
      </p:pic>
      <p:sp>
        <p:nvSpPr>
          <p:cNvPr id="87" name="ZoneTexte 86"/>
          <p:cNvSpPr txBox="1"/>
          <p:nvPr/>
        </p:nvSpPr>
        <p:spPr>
          <a:xfrm>
            <a:off x="6480043" y="5541235"/>
            <a:ext cx="5376597" cy="420564"/>
          </a:xfrm>
          <a:prstGeom prst="rect">
            <a:avLst/>
          </a:prstGeom>
          <a:noFill/>
        </p:spPr>
        <p:txBody>
          <a:bodyPr wrap="square" rtlCol="0">
            <a:spAutoFit/>
          </a:bodyPr>
          <a:lstStyle/>
          <a:p>
            <a:pPr algn="r"/>
            <a:r>
              <a:rPr lang="en-US" sz="2133" dirty="0">
                <a:solidFill>
                  <a:schemeClr val="bg1"/>
                </a:solidFill>
                <a:latin typeface="Calibri"/>
                <a:cs typeface="Calibri"/>
              </a:rPr>
              <a:t>CERN, May the 30</a:t>
            </a:r>
            <a:r>
              <a:rPr lang="en-US" sz="2133" baseline="30000" dirty="0">
                <a:solidFill>
                  <a:schemeClr val="bg1"/>
                </a:solidFill>
                <a:latin typeface="Calibri"/>
                <a:cs typeface="Calibri"/>
              </a:rPr>
              <a:t>th</a:t>
            </a:r>
            <a:r>
              <a:rPr lang="en-US" sz="2133" dirty="0">
                <a:solidFill>
                  <a:schemeClr val="bg1"/>
                </a:solidFill>
                <a:latin typeface="Calibri"/>
                <a:cs typeface="Calibri"/>
              </a:rPr>
              <a:t> 2024    </a:t>
            </a:r>
            <a:endParaRPr lang="en-GB" sz="2400" dirty="0">
              <a:latin typeface="Calibri"/>
              <a:cs typeface="Calibri"/>
            </a:endParaRPr>
          </a:p>
        </p:txBody>
      </p:sp>
      <p:sp>
        <p:nvSpPr>
          <p:cNvPr id="11" name="ZoneTexte 10"/>
          <p:cNvSpPr txBox="1"/>
          <p:nvPr/>
        </p:nvSpPr>
        <p:spPr>
          <a:xfrm>
            <a:off x="2831638" y="2372883"/>
            <a:ext cx="6222637" cy="748988"/>
          </a:xfrm>
          <a:prstGeom prst="rect">
            <a:avLst/>
          </a:prstGeom>
          <a:noFill/>
        </p:spPr>
        <p:txBody>
          <a:bodyPr wrap="square" rtlCol="0">
            <a:spAutoFit/>
          </a:bodyPr>
          <a:lstStyle/>
          <a:p>
            <a:pPr algn="ctr"/>
            <a:r>
              <a:rPr lang="en-GB" sz="4267" dirty="0">
                <a:latin typeface="Calibri"/>
                <a:cs typeface="Calibri"/>
              </a:rPr>
              <a:t>Field Free Magnetic Length</a:t>
            </a:r>
          </a:p>
        </p:txBody>
      </p:sp>
      <p:sp>
        <p:nvSpPr>
          <p:cNvPr id="9" name="ZoneTexte 86"/>
          <p:cNvSpPr txBox="1"/>
          <p:nvPr/>
        </p:nvSpPr>
        <p:spPr>
          <a:xfrm>
            <a:off x="2255573" y="3621021"/>
            <a:ext cx="7296811" cy="420564"/>
          </a:xfrm>
          <a:prstGeom prst="rect">
            <a:avLst/>
          </a:prstGeom>
          <a:noFill/>
        </p:spPr>
        <p:txBody>
          <a:bodyPr wrap="square" rtlCol="0">
            <a:spAutoFit/>
          </a:bodyPr>
          <a:lstStyle/>
          <a:p>
            <a:pPr algn="ctr"/>
            <a:r>
              <a:rPr lang="en-US" sz="2133" dirty="0">
                <a:latin typeface="Calibri"/>
                <a:cs typeface="Calibri"/>
              </a:rPr>
              <a:t>H. Prin</a:t>
            </a:r>
          </a:p>
        </p:txBody>
      </p:sp>
      <p:pic>
        <p:nvPicPr>
          <p:cNvPr id="3" name="Picture 2" descr="A picture containing text, font, graphics, design&#10;&#10;Description automatically generated">
            <a:extLst>
              <a:ext uri="{FF2B5EF4-FFF2-40B4-BE49-F238E27FC236}">
                <a16:creationId xmlns:a16="http://schemas.microsoft.com/office/drawing/2014/main" id="{F240389E-9CEE-39F2-F307-4C292D9B1135}"/>
              </a:ext>
            </a:extLst>
          </p:cNvPr>
          <p:cNvPicPr>
            <a:picLocks noChangeAspect="1"/>
          </p:cNvPicPr>
          <p:nvPr/>
        </p:nvPicPr>
        <p:blipFill>
          <a:blip r:embed="rId5"/>
          <a:stretch>
            <a:fillRect/>
          </a:stretch>
        </p:blipFill>
        <p:spPr>
          <a:xfrm>
            <a:off x="10416480" y="125938"/>
            <a:ext cx="1705101" cy="195891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74008-A4D2-8C5B-5340-7BBD9E57CFE5}"/>
              </a:ext>
            </a:extLst>
          </p:cNvPr>
          <p:cNvSpPr>
            <a:spLocks noGrp="1"/>
          </p:cNvSpPr>
          <p:nvPr>
            <p:ph type="title"/>
          </p:nvPr>
        </p:nvSpPr>
        <p:spPr/>
        <p:txBody>
          <a:bodyPr>
            <a:normAutofit/>
          </a:bodyPr>
          <a:lstStyle/>
          <a:p>
            <a:r>
              <a:rPr lang="en-US" dirty="0"/>
              <a:t>Spool Piece (Correctors) Integration</a:t>
            </a:r>
            <a:endParaRPr lang="fr-FR" dirty="0"/>
          </a:p>
        </p:txBody>
      </p:sp>
      <p:pic>
        <p:nvPicPr>
          <p:cNvPr id="5" name="Content Placeholder 4" descr="A close-up of a machine&#10;&#10;Description automatically generated">
            <a:extLst>
              <a:ext uri="{FF2B5EF4-FFF2-40B4-BE49-F238E27FC236}">
                <a16:creationId xmlns:a16="http://schemas.microsoft.com/office/drawing/2014/main" id="{B1055074-714E-D05E-D0FE-6AF945979DBC}"/>
              </a:ext>
            </a:extLst>
          </p:cNvPr>
          <p:cNvPicPr>
            <a:picLocks noGrp="1" noChangeAspect="1"/>
          </p:cNvPicPr>
          <p:nvPr>
            <p:ph idx="4294967295"/>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29600" y="1224000"/>
            <a:ext cx="10134600" cy="5713412"/>
          </a:xfrm>
          <a:prstGeom prst="rect">
            <a:avLst/>
          </a:prstGeom>
        </p:spPr>
      </p:pic>
      <p:grpSp>
        <p:nvGrpSpPr>
          <p:cNvPr id="6" name="Group 5">
            <a:extLst>
              <a:ext uri="{FF2B5EF4-FFF2-40B4-BE49-F238E27FC236}">
                <a16:creationId xmlns:a16="http://schemas.microsoft.com/office/drawing/2014/main" id="{EB96F035-9175-52C8-4BEE-A945C510B040}"/>
              </a:ext>
            </a:extLst>
          </p:cNvPr>
          <p:cNvGrpSpPr/>
          <p:nvPr/>
        </p:nvGrpSpPr>
        <p:grpSpPr>
          <a:xfrm>
            <a:off x="5813594" y="2044599"/>
            <a:ext cx="2558015" cy="1361676"/>
            <a:chOff x="7524151" y="3623114"/>
            <a:chExt cx="2558015" cy="1361676"/>
          </a:xfrm>
        </p:grpSpPr>
        <p:cxnSp>
          <p:nvCxnSpPr>
            <p:cNvPr id="7" name="Straight Arrow Connector 6">
              <a:extLst>
                <a:ext uri="{FF2B5EF4-FFF2-40B4-BE49-F238E27FC236}">
                  <a16:creationId xmlns:a16="http://schemas.microsoft.com/office/drawing/2014/main" id="{AD57163F-88AD-01D4-8F0E-ED4CBB1A20A1}"/>
                </a:ext>
              </a:extLst>
            </p:cNvPr>
            <p:cNvCxnSpPr>
              <a:cxnSpLocks/>
            </p:cNvCxnSpPr>
            <p:nvPr/>
          </p:nvCxnSpPr>
          <p:spPr>
            <a:xfrm>
              <a:off x="9293225" y="4039874"/>
              <a:ext cx="788941" cy="944916"/>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F5A3DC07-E1AF-3269-1D5D-A372798C68AE}"/>
                </a:ext>
              </a:extLst>
            </p:cNvPr>
            <p:cNvCxnSpPr>
              <a:cxnSpLocks/>
            </p:cNvCxnSpPr>
            <p:nvPr/>
          </p:nvCxnSpPr>
          <p:spPr>
            <a:xfrm flipH="1">
              <a:off x="7553712" y="4040286"/>
              <a:ext cx="173951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25AB69A6-1085-6914-DEBF-FF3C77239297}"/>
                </a:ext>
              </a:extLst>
            </p:cNvPr>
            <p:cNvSpPr txBox="1"/>
            <p:nvPr/>
          </p:nvSpPr>
          <p:spPr>
            <a:xfrm>
              <a:off x="7524151" y="3623114"/>
              <a:ext cx="2008883" cy="461665"/>
            </a:xfrm>
            <a:prstGeom prst="rect">
              <a:avLst/>
            </a:prstGeom>
            <a:noFill/>
          </p:spPr>
          <p:txBody>
            <a:bodyPr wrap="none" rtlCol="0">
              <a:spAutoFit/>
            </a:bodyPr>
            <a:lstStyle/>
            <a:p>
              <a:r>
                <a:rPr lang="en-US" sz="1200" i="1" dirty="0">
                  <a:solidFill>
                    <a:schemeClr val="tx1">
                      <a:lumMod val="50000"/>
                      <a:lumOff val="50000"/>
                    </a:schemeClr>
                  </a:solidFill>
                </a:rPr>
                <a:t>Octupole and </a:t>
              </a:r>
              <a:r>
                <a:rPr lang="en-US" sz="1200" i="1" dirty="0" err="1">
                  <a:solidFill>
                    <a:schemeClr val="tx1">
                      <a:lumMod val="50000"/>
                      <a:lumOff val="50000"/>
                    </a:schemeClr>
                  </a:solidFill>
                </a:rPr>
                <a:t>dodecapole</a:t>
              </a:r>
              <a:endParaRPr lang="en-US" sz="1200" i="1" dirty="0">
                <a:solidFill>
                  <a:schemeClr val="tx1">
                    <a:lumMod val="50000"/>
                    <a:lumOff val="50000"/>
                  </a:schemeClr>
                </a:solidFill>
              </a:endParaRPr>
            </a:p>
            <a:p>
              <a:r>
                <a:rPr lang="en-US" sz="1200" i="1" dirty="0">
                  <a:solidFill>
                    <a:schemeClr val="tx1">
                      <a:lumMod val="50000"/>
                      <a:lumOff val="50000"/>
                    </a:schemeClr>
                  </a:solidFill>
                </a:rPr>
                <a:t> spool pieces and support</a:t>
              </a:r>
              <a:endParaRPr lang="fr-FR" sz="1200" i="1" dirty="0">
                <a:solidFill>
                  <a:schemeClr val="tx1">
                    <a:lumMod val="50000"/>
                    <a:lumOff val="50000"/>
                  </a:schemeClr>
                </a:solidFill>
              </a:endParaRPr>
            </a:p>
          </p:txBody>
        </p:sp>
      </p:grpSp>
      <p:grpSp>
        <p:nvGrpSpPr>
          <p:cNvPr id="14" name="Group 13">
            <a:extLst>
              <a:ext uri="{FF2B5EF4-FFF2-40B4-BE49-F238E27FC236}">
                <a16:creationId xmlns:a16="http://schemas.microsoft.com/office/drawing/2014/main" id="{89E2DAF2-F0B9-F690-2C23-935A54D35BB9}"/>
              </a:ext>
            </a:extLst>
          </p:cNvPr>
          <p:cNvGrpSpPr/>
          <p:nvPr/>
        </p:nvGrpSpPr>
        <p:grpSpPr>
          <a:xfrm>
            <a:off x="5021580" y="3524167"/>
            <a:ext cx="2528593" cy="1382397"/>
            <a:chOff x="6884537" y="2702382"/>
            <a:chExt cx="2528593" cy="1382397"/>
          </a:xfrm>
        </p:grpSpPr>
        <p:cxnSp>
          <p:nvCxnSpPr>
            <p:cNvPr id="15" name="Straight Arrow Connector 14">
              <a:extLst>
                <a:ext uri="{FF2B5EF4-FFF2-40B4-BE49-F238E27FC236}">
                  <a16:creationId xmlns:a16="http://schemas.microsoft.com/office/drawing/2014/main" id="{660D5EA5-D805-0FBE-7E74-89AF1DF54C99}"/>
                </a:ext>
              </a:extLst>
            </p:cNvPr>
            <p:cNvCxnSpPr>
              <a:cxnSpLocks/>
            </p:cNvCxnSpPr>
            <p:nvPr/>
          </p:nvCxnSpPr>
          <p:spPr>
            <a:xfrm flipH="1" flipV="1">
              <a:off x="6884537" y="2702382"/>
              <a:ext cx="669175" cy="1337904"/>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63E69B4A-0CBC-17C8-3704-67E170242700}"/>
                </a:ext>
              </a:extLst>
            </p:cNvPr>
            <p:cNvCxnSpPr>
              <a:cxnSpLocks/>
            </p:cNvCxnSpPr>
            <p:nvPr/>
          </p:nvCxnSpPr>
          <p:spPr>
            <a:xfrm flipH="1">
              <a:off x="7553712" y="4040286"/>
              <a:ext cx="173951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6CE35813-5D98-B39C-7875-D1997141396E}"/>
                </a:ext>
              </a:extLst>
            </p:cNvPr>
            <p:cNvSpPr txBox="1"/>
            <p:nvPr/>
          </p:nvSpPr>
          <p:spPr>
            <a:xfrm>
              <a:off x="7404247" y="3623114"/>
              <a:ext cx="2008883" cy="461665"/>
            </a:xfrm>
            <a:prstGeom prst="rect">
              <a:avLst/>
            </a:prstGeom>
            <a:noFill/>
          </p:spPr>
          <p:txBody>
            <a:bodyPr wrap="none" rtlCol="0">
              <a:spAutoFit/>
            </a:bodyPr>
            <a:lstStyle/>
            <a:p>
              <a:pPr algn="ctr"/>
              <a:r>
                <a:rPr lang="en-US" sz="1200" i="1" dirty="0" err="1">
                  <a:solidFill>
                    <a:schemeClr val="tx1">
                      <a:lumMod val="50000"/>
                      <a:lumOff val="50000"/>
                    </a:schemeClr>
                  </a:solidFill>
                </a:rPr>
                <a:t>Sextupole</a:t>
              </a:r>
              <a:endParaRPr lang="en-US" sz="1200" i="1" dirty="0">
                <a:solidFill>
                  <a:schemeClr val="tx1">
                    <a:lumMod val="50000"/>
                    <a:lumOff val="50000"/>
                  </a:schemeClr>
                </a:solidFill>
              </a:endParaRPr>
            </a:p>
            <a:p>
              <a:r>
                <a:rPr lang="en-US" sz="1200" i="1" dirty="0">
                  <a:solidFill>
                    <a:schemeClr val="tx1">
                      <a:lumMod val="50000"/>
                      <a:lumOff val="50000"/>
                    </a:schemeClr>
                  </a:solidFill>
                </a:rPr>
                <a:t> spool pieces and support</a:t>
              </a:r>
              <a:endParaRPr lang="fr-FR" sz="1200" i="1" dirty="0">
                <a:solidFill>
                  <a:schemeClr val="tx1">
                    <a:lumMod val="50000"/>
                    <a:lumOff val="50000"/>
                  </a:schemeClr>
                </a:solidFill>
              </a:endParaRPr>
            </a:p>
          </p:txBody>
        </p:sp>
      </p:grpSp>
      <p:sp>
        <p:nvSpPr>
          <p:cNvPr id="20" name="TextBox 19">
            <a:extLst>
              <a:ext uri="{FF2B5EF4-FFF2-40B4-BE49-F238E27FC236}">
                <a16:creationId xmlns:a16="http://schemas.microsoft.com/office/drawing/2014/main" id="{89901DEA-67A4-22C4-3CE8-D86908E43E2E}"/>
              </a:ext>
            </a:extLst>
          </p:cNvPr>
          <p:cNvSpPr txBox="1"/>
          <p:nvPr/>
        </p:nvSpPr>
        <p:spPr>
          <a:xfrm>
            <a:off x="533400" y="5449094"/>
            <a:ext cx="11179629" cy="307777"/>
          </a:xfrm>
          <a:prstGeom prst="rect">
            <a:avLst/>
          </a:prstGeom>
          <a:noFill/>
        </p:spPr>
        <p:txBody>
          <a:bodyPr wrap="square" rtlCol="0">
            <a:spAutoFit/>
          </a:bodyPr>
          <a:lstStyle/>
          <a:p>
            <a:pPr marL="285750" indent="-285750">
              <a:buFont typeface="Arial" panose="020B0604020202020204" pitchFamily="34" charset="0"/>
              <a:buChar char="•"/>
            </a:pPr>
            <a:r>
              <a:rPr lang="en-US" sz="1400" i="1" dirty="0">
                <a:solidFill>
                  <a:schemeClr val="tx1">
                    <a:lumMod val="65000"/>
                    <a:lumOff val="35000"/>
                  </a:schemeClr>
                </a:solidFill>
              </a:rPr>
              <a:t>In the case of the LHC dipoles cold masses, MCS and MCDO spool piece correctors are integrated at the main dipole extremities.   </a:t>
            </a:r>
          </a:p>
        </p:txBody>
      </p:sp>
    </p:spTree>
    <p:extLst>
      <p:ext uri="{BB962C8B-B14F-4D97-AF65-F5344CB8AC3E}">
        <p14:creationId xmlns:p14="http://schemas.microsoft.com/office/powerpoint/2010/main" val="3571076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9C71F-A1C9-2D0C-3671-BA7A9E419FBE}"/>
              </a:ext>
            </a:extLst>
          </p:cNvPr>
          <p:cNvSpPr>
            <a:spLocks noGrp="1"/>
          </p:cNvSpPr>
          <p:nvPr>
            <p:ph type="title"/>
          </p:nvPr>
        </p:nvSpPr>
        <p:spPr/>
        <p:txBody>
          <a:bodyPr>
            <a:normAutofit/>
          </a:bodyPr>
          <a:lstStyle/>
          <a:p>
            <a:r>
              <a:rPr lang="en-US" dirty="0"/>
              <a:t>Cold Mass Shells – Cryogenic Vessel</a:t>
            </a:r>
            <a:endParaRPr lang="fr-FR" dirty="0"/>
          </a:p>
        </p:txBody>
      </p:sp>
      <p:pic>
        <p:nvPicPr>
          <p:cNvPr id="5" name="Content Placeholder 4" descr="A close-up of a machine&#10;&#10;Description automatically generated">
            <a:extLst>
              <a:ext uri="{FF2B5EF4-FFF2-40B4-BE49-F238E27FC236}">
                <a16:creationId xmlns:a16="http://schemas.microsoft.com/office/drawing/2014/main" id="{D728D5AB-DAAE-47A9-E6B6-2BD2F010D49D}"/>
              </a:ext>
            </a:extLst>
          </p:cNvPr>
          <p:cNvPicPr>
            <a:picLocks noGrp="1" noChangeAspect="1"/>
          </p:cNvPicPr>
          <p:nvPr>
            <p:ph idx="4294967295"/>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29600" y="1224000"/>
            <a:ext cx="10134600" cy="5713412"/>
          </a:xfrm>
          <a:prstGeom prst="rect">
            <a:avLst/>
          </a:prstGeom>
        </p:spPr>
      </p:pic>
      <p:grpSp>
        <p:nvGrpSpPr>
          <p:cNvPr id="6" name="Group 5">
            <a:extLst>
              <a:ext uri="{FF2B5EF4-FFF2-40B4-BE49-F238E27FC236}">
                <a16:creationId xmlns:a16="http://schemas.microsoft.com/office/drawing/2014/main" id="{9A54EB15-EBF5-F367-084B-F14F972C5BD7}"/>
              </a:ext>
            </a:extLst>
          </p:cNvPr>
          <p:cNvGrpSpPr/>
          <p:nvPr/>
        </p:nvGrpSpPr>
        <p:grpSpPr>
          <a:xfrm>
            <a:off x="7042521" y="1651874"/>
            <a:ext cx="2136800" cy="642916"/>
            <a:chOff x="7514093" y="3825337"/>
            <a:chExt cx="2136800" cy="642916"/>
          </a:xfrm>
        </p:grpSpPr>
        <p:cxnSp>
          <p:nvCxnSpPr>
            <p:cNvPr id="7" name="Straight Arrow Connector 6">
              <a:extLst>
                <a:ext uri="{FF2B5EF4-FFF2-40B4-BE49-F238E27FC236}">
                  <a16:creationId xmlns:a16="http://schemas.microsoft.com/office/drawing/2014/main" id="{7A949372-700D-CDB3-7D33-2B7605A8F345}"/>
                </a:ext>
              </a:extLst>
            </p:cNvPr>
            <p:cNvCxnSpPr>
              <a:cxnSpLocks/>
            </p:cNvCxnSpPr>
            <p:nvPr/>
          </p:nvCxnSpPr>
          <p:spPr>
            <a:xfrm>
              <a:off x="9293225" y="4039874"/>
              <a:ext cx="357668" cy="428379"/>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F579E6EE-64B9-E5DE-F51F-9E854FFAD0F3}"/>
                </a:ext>
              </a:extLst>
            </p:cNvPr>
            <p:cNvCxnSpPr>
              <a:cxnSpLocks/>
            </p:cNvCxnSpPr>
            <p:nvPr/>
          </p:nvCxnSpPr>
          <p:spPr>
            <a:xfrm flipH="1">
              <a:off x="7553712" y="4040286"/>
              <a:ext cx="173951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B3A3B986-38DB-2AAA-1BE7-9E32B695DA9B}"/>
                </a:ext>
              </a:extLst>
            </p:cNvPr>
            <p:cNvSpPr txBox="1"/>
            <p:nvPr/>
          </p:nvSpPr>
          <p:spPr>
            <a:xfrm>
              <a:off x="7514093" y="3825337"/>
              <a:ext cx="1411990" cy="276999"/>
            </a:xfrm>
            <a:prstGeom prst="rect">
              <a:avLst/>
            </a:prstGeom>
            <a:noFill/>
          </p:spPr>
          <p:txBody>
            <a:bodyPr wrap="none" rtlCol="0">
              <a:spAutoFit/>
            </a:bodyPr>
            <a:lstStyle/>
            <a:p>
              <a:r>
                <a:rPr lang="en-US" sz="1200" i="1" dirty="0">
                  <a:solidFill>
                    <a:schemeClr val="tx1">
                      <a:lumMod val="50000"/>
                      <a:lumOff val="50000"/>
                    </a:schemeClr>
                  </a:solidFill>
                </a:rPr>
                <a:t>End plate fillet weld</a:t>
              </a:r>
              <a:endParaRPr lang="fr-FR" sz="1200" i="1" dirty="0">
                <a:solidFill>
                  <a:schemeClr val="tx1">
                    <a:lumMod val="50000"/>
                    <a:lumOff val="50000"/>
                  </a:schemeClr>
                </a:solidFill>
              </a:endParaRPr>
            </a:p>
          </p:txBody>
        </p:sp>
      </p:grpSp>
      <p:grpSp>
        <p:nvGrpSpPr>
          <p:cNvPr id="11" name="Group 10">
            <a:extLst>
              <a:ext uri="{FF2B5EF4-FFF2-40B4-BE49-F238E27FC236}">
                <a16:creationId xmlns:a16="http://schemas.microsoft.com/office/drawing/2014/main" id="{2D729D0D-4414-F139-6717-0841E805102D}"/>
              </a:ext>
            </a:extLst>
          </p:cNvPr>
          <p:cNvGrpSpPr/>
          <p:nvPr/>
        </p:nvGrpSpPr>
        <p:grpSpPr>
          <a:xfrm>
            <a:off x="4319231" y="1651874"/>
            <a:ext cx="1733699" cy="604309"/>
            <a:chOff x="7217571" y="3825337"/>
            <a:chExt cx="1733699" cy="604309"/>
          </a:xfrm>
        </p:grpSpPr>
        <p:cxnSp>
          <p:nvCxnSpPr>
            <p:cNvPr id="12" name="Straight Arrow Connector 11">
              <a:extLst>
                <a:ext uri="{FF2B5EF4-FFF2-40B4-BE49-F238E27FC236}">
                  <a16:creationId xmlns:a16="http://schemas.microsoft.com/office/drawing/2014/main" id="{480CA556-FFA9-E7B2-8645-F7756E99EBB0}"/>
                </a:ext>
              </a:extLst>
            </p:cNvPr>
            <p:cNvCxnSpPr>
              <a:cxnSpLocks/>
            </p:cNvCxnSpPr>
            <p:nvPr/>
          </p:nvCxnSpPr>
          <p:spPr>
            <a:xfrm flipH="1">
              <a:off x="7217571" y="4039873"/>
              <a:ext cx="344519" cy="389773"/>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30904F0F-BA29-2890-3737-D7F3615EE145}"/>
                </a:ext>
              </a:extLst>
            </p:cNvPr>
            <p:cNvCxnSpPr>
              <a:cxnSpLocks/>
            </p:cNvCxnSpPr>
            <p:nvPr/>
          </p:nvCxnSpPr>
          <p:spPr>
            <a:xfrm flipH="1">
              <a:off x="7553712" y="4040286"/>
              <a:ext cx="139755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3FF0875B-9444-1304-0D57-D0C0C3CD324C}"/>
                </a:ext>
              </a:extLst>
            </p:cNvPr>
            <p:cNvSpPr txBox="1"/>
            <p:nvPr/>
          </p:nvSpPr>
          <p:spPr>
            <a:xfrm>
              <a:off x="7514093" y="3825337"/>
              <a:ext cx="1411990" cy="276999"/>
            </a:xfrm>
            <a:prstGeom prst="rect">
              <a:avLst/>
            </a:prstGeom>
            <a:noFill/>
          </p:spPr>
          <p:txBody>
            <a:bodyPr wrap="none" rtlCol="0">
              <a:spAutoFit/>
            </a:bodyPr>
            <a:lstStyle/>
            <a:p>
              <a:r>
                <a:rPr lang="en-US" sz="1200" i="1" dirty="0">
                  <a:solidFill>
                    <a:schemeClr val="tx1">
                      <a:lumMod val="50000"/>
                      <a:lumOff val="50000"/>
                    </a:schemeClr>
                  </a:solidFill>
                </a:rPr>
                <a:t>End plate fillet weld</a:t>
              </a:r>
              <a:endParaRPr lang="fr-FR" sz="1200" i="1" dirty="0">
                <a:solidFill>
                  <a:schemeClr val="tx1">
                    <a:lumMod val="50000"/>
                    <a:lumOff val="50000"/>
                  </a:schemeClr>
                </a:solidFill>
              </a:endParaRPr>
            </a:p>
          </p:txBody>
        </p:sp>
      </p:grpSp>
      <p:grpSp>
        <p:nvGrpSpPr>
          <p:cNvPr id="18" name="Group 17">
            <a:extLst>
              <a:ext uri="{FF2B5EF4-FFF2-40B4-BE49-F238E27FC236}">
                <a16:creationId xmlns:a16="http://schemas.microsoft.com/office/drawing/2014/main" id="{6268502C-4BBE-94E1-F0CD-C0ED5907A3D9}"/>
              </a:ext>
            </a:extLst>
          </p:cNvPr>
          <p:cNvGrpSpPr/>
          <p:nvPr/>
        </p:nvGrpSpPr>
        <p:grpSpPr>
          <a:xfrm>
            <a:off x="2945166" y="1604629"/>
            <a:ext cx="1281337" cy="533489"/>
            <a:chOff x="6288564" y="3983822"/>
            <a:chExt cx="1281337" cy="533489"/>
          </a:xfrm>
        </p:grpSpPr>
        <p:cxnSp>
          <p:nvCxnSpPr>
            <p:cNvPr id="19" name="Straight Arrow Connector 18">
              <a:extLst>
                <a:ext uri="{FF2B5EF4-FFF2-40B4-BE49-F238E27FC236}">
                  <a16:creationId xmlns:a16="http://schemas.microsoft.com/office/drawing/2014/main" id="{2ECCDF36-428C-5AE8-260B-EF16B7E17B25}"/>
                </a:ext>
              </a:extLst>
            </p:cNvPr>
            <p:cNvCxnSpPr>
              <a:cxnSpLocks/>
            </p:cNvCxnSpPr>
            <p:nvPr/>
          </p:nvCxnSpPr>
          <p:spPr>
            <a:xfrm flipH="1">
              <a:off x="6288564" y="4203083"/>
              <a:ext cx="272541" cy="314228"/>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1C7F6F10-F4BF-DD11-42C3-319B1CA32C7F}"/>
                </a:ext>
              </a:extLst>
            </p:cNvPr>
            <p:cNvCxnSpPr>
              <a:cxnSpLocks/>
            </p:cNvCxnSpPr>
            <p:nvPr/>
          </p:nvCxnSpPr>
          <p:spPr>
            <a:xfrm flipH="1">
              <a:off x="6561105" y="4203083"/>
              <a:ext cx="89428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C3238011-7012-C63F-B5A5-6093E8C65215}"/>
                </a:ext>
              </a:extLst>
            </p:cNvPr>
            <p:cNvSpPr txBox="1"/>
            <p:nvPr/>
          </p:nvSpPr>
          <p:spPr>
            <a:xfrm>
              <a:off x="6538850" y="3983822"/>
              <a:ext cx="1031051" cy="276999"/>
            </a:xfrm>
            <a:prstGeom prst="rect">
              <a:avLst/>
            </a:prstGeom>
            <a:noFill/>
          </p:spPr>
          <p:txBody>
            <a:bodyPr wrap="none" rtlCol="0">
              <a:spAutoFit/>
            </a:bodyPr>
            <a:lstStyle/>
            <a:p>
              <a:r>
                <a:rPr lang="en-US" sz="1200" i="1" dirty="0">
                  <a:solidFill>
                    <a:schemeClr val="tx1">
                      <a:lumMod val="50000"/>
                      <a:lumOff val="50000"/>
                    </a:schemeClr>
                  </a:solidFill>
                </a:rPr>
                <a:t>Helium vessel</a:t>
              </a:r>
              <a:endParaRPr lang="fr-FR" sz="1200" i="1" dirty="0">
                <a:solidFill>
                  <a:schemeClr val="tx1">
                    <a:lumMod val="50000"/>
                    <a:lumOff val="50000"/>
                  </a:schemeClr>
                </a:solidFill>
              </a:endParaRPr>
            </a:p>
          </p:txBody>
        </p:sp>
      </p:grpSp>
      <p:sp>
        <p:nvSpPr>
          <p:cNvPr id="26" name="TextBox 25">
            <a:extLst>
              <a:ext uri="{FF2B5EF4-FFF2-40B4-BE49-F238E27FC236}">
                <a16:creationId xmlns:a16="http://schemas.microsoft.com/office/drawing/2014/main" id="{CF152AB5-D574-FB3F-A426-CD7ACF79E390}"/>
              </a:ext>
            </a:extLst>
          </p:cNvPr>
          <p:cNvSpPr txBox="1"/>
          <p:nvPr/>
        </p:nvSpPr>
        <p:spPr>
          <a:xfrm>
            <a:off x="533400" y="5449094"/>
            <a:ext cx="11179629" cy="954107"/>
          </a:xfrm>
          <a:prstGeom prst="rect">
            <a:avLst/>
          </a:prstGeom>
          <a:noFill/>
        </p:spPr>
        <p:txBody>
          <a:bodyPr wrap="square" rtlCol="0">
            <a:spAutoFit/>
          </a:bodyPr>
          <a:lstStyle/>
          <a:p>
            <a:pPr marL="285750" indent="-285750">
              <a:buFont typeface="Arial" panose="020B0604020202020204" pitchFamily="34" charset="0"/>
              <a:buChar char="•"/>
            </a:pPr>
            <a:r>
              <a:rPr lang="en-US" sz="1400" i="1" dirty="0">
                <a:solidFill>
                  <a:schemeClr val="tx1">
                    <a:lumMod val="65000"/>
                    <a:lumOff val="35000"/>
                  </a:schemeClr>
                </a:solidFill>
              </a:rPr>
              <a:t>The cryogenic helium vessel is generally composed of two stainless steel half shells welded longitudinally. In the case of the LHC SSS (with the main quads), the cryogenic vessel is an inertia tube.</a:t>
            </a:r>
          </a:p>
          <a:p>
            <a:pPr marL="285750" indent="-285750">
              <a:buFont typeface="Arial" panose="020B0604020202020204" pitchFamily="34" charset="0"/>
              <a:buChar char="•"/>
            </a:pPr>
            <a:r>
              <a:rPr lang="en-US" sz="1400" i="1" dirty="0">
                <a:solidFill>
                  <a:schemeClr val="tx1">
                    <a:lumMod val="65000"/>
                    <a:lumOff val="35000"/>
                  </a:schemeClr>
                </a:solidFill>
              </a:rPr>
              <a:t>The magnet end pates are welded to helium vessel to hold the longitudinal forces.</a:t>
            </a:r>
          </a:p>
          <a:p>
            <a:pPr marL="285750" indent="-285750">
              <a:buFont typeface="Arial" panose="020B0604020202020204" pitchFamily="34" charset="0"/>
              <a:buChar char="•"/>
            </a:pPr>
            <a:r>
              <a:rPr lang="en-US" sz="1400" i="1" dirty="0">
                <a:solidFill>
                  <a:schemeClr val="tx1">
                    <a:lumMod val="65000"/>
                    <a:lumOff val="35000"/>
                  </a:schemeClr>
                </a:solidFill>
              </a:rPr>
              <a:t>Overlengths in the extremities are needed to butt weld the cold mass closures.</a:t>
            </a:r>
          </a:p>
        </p:txBody>
      </p:sp>
      <p:grpSp>
        <p:nvGrpSpPr>
          <p:cNvPr id="27" name="Group 26">
            <a:extLst>
              <a:ext uri="{FF2B5EF4-FFF2-40B4-BE49-F238E27FC236}">
                <a16:creationId xmlns:a16="http://schemas.microsoft.com/office/drawing/2014/main" id="{85E64D41-B399-66B3-E15F-02FCBFAE5D48}"/>
              </a:ext>
            </a:extLst>
          </p:cNvPr>
          <p:cNvGrpSpPr/>
          <p:nvPr/>
        </p:nvGrpSpPr>
        <p:grpSpPr>
          <a:xfrm>
            <a:off x="6512081" y="1869880"/>
            <a:ext cx="2334021" cy="339920"/>
            <a:chOff x="7078903" y="3843318"/>
            <a:chExt cx="2334021" cy="339920"/>
          </a:xfrm>
        </p:grpSpPr>
        <p:cxnSp>
          <p:nvCxnSpPr>
            <p:cNvPr id="28" name="Straight Arrow Connector 27">
              <a:extLst>
                <a:ext uri="{FF2B5EF4-FFF2-40B4-BE49-F238E27FC236}">
                  <a16:creationId xmlns:a16="http://schemas.microsoft.com/office/drawing/2014/main" id="{9A7A48B4-E28A-0B55-A5E4-9726D5FD301A}"/>
                </a:ext>
              </a:extLst>
            </p:cNvPr>
            <p:cNvCxnSpPr>
              <a:cxnSpLocks/>
            </p:cNvCxnSpPr>
            <p:nvPr/>
          </p:nvCxnSpPr>
          <p:spPr>
            <a:xfrm>
              <a:off x="9293225" y="4039874"/>
              <a:ext cx="119699" cy="143364"/>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DB73552F-0F41-A5A2-49A8-567D9DE9DB25}"/>
                </a:ext>
              </a:extLst>
            </p:cNvPr>
            <p:cNvCxnSpPr>
              <a:cxnSpLocks/>
            </p:cNvCxnSpPr>
            <p:nvPr/>
          </p:nvCxnSpPr>
          <p:spPr>
            <a:xfrm flipH="1">
              <a:off x="7154658" y="4040286"/>
              <a:ext cx="213856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AB5852B9-FB9A-920B-31BA-7C6623C40538}"/>
                </a:ext>
              </a:extLst>
            </p:cNvPr>
            <p:cNvSpPr txBox="1"/>
            <p:nvPr/>
          </p:nvSpPr>
          <p:spPr>
            <a:xfrm>
              <a:off x="7078903" y="3843318"/>
              <a:ext cx="2192716" cy="276999"/>
            </a:xfrm>
            <a:prstGeom prst="rect">
              <a:avLst/>
            </a:prstGeom>
            <a:noFill/>
          </p:spPr>
          <p:txBody>
            <a:bodyPr wrap="none" rtlCol="0">
              <a:spAutoFit/>
            </a:bodyPr>
            <a:lstStyle/>
            <a:p>
              <a:r>
                <a:rPr lang="en-US" sz="1200" i="1" dirty="0">
                  <a:solidFill>
                    <a:schemeClr val="tx1">
                      <a:lumMod val="50000"/>
                      <a:lumOff val="50000"/>
                    </a:schemeClr>
                  </a:solidFill>
                </a:rPr>
                <a:t>Closure orbital weld preparation</a:t>
              </a:r>
              <a:endParaRPr lang="fr-FR" sz="1200" i="1" dirty="0">
                <a:solidFill>
                  <a:schemeClr val="tx1">
                    <a:lumMod val="50000"/>
                    <a:lumOff val="50000"/>
                  </a:schemeClr>
                </a:solidFill>
              </a:endParaRPr>
            </a:p>
          </p:txBody>
        </p:sp>
      </p:grpSp>
    </p:spTree>
    <p:extLst>
      <p:ext uri="{BB962C8B-B14F-4D97-AF65-F5344CB8AC3E}">
        <p14:creationId xmlns:p14="http://schemas.microsoft.com/office/powerpoint/2010/main" val="903395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9C71F-A1C9-2D0C-3671-BA7A9E419FBE}"/>
              </a:ext>
            </a:extLst>
          </p:cNvPr>
          <p:cNvSpPr>
            <a:spLocks noGrp="1"/>
          </p:cNvSpPr>
          <p:nvPr>
            <p:ph type="title"/>
          </p:nvPr>
        </p:nvSpPr>
        <p:spPr/>
        <p:txBody>
          <a:bodyPr>
            <a:normAutofit/>
          </a:bodyPr>
          <a:lstStyle/>
          <a:p>
            <a:r>
              <a:rPr lang="en-US" dirty="0"/>
              <a:t>Cold Mass End Covers – Cryogenic Vessel Closures</a:t>
            </a:r>
            <a:endParaRPr lang="fr-FR" dirty="0"/>
          </a:p>
        </p:txBody>
      </p:sp>
      <p:pic>
        <p:nvPicPr>
          <p:cNvPr id="5" name="Content Placeholder 4" descr="A close-up of a machine&#10;&#10;Description automatically generated">
            <a:extLst>
              <a:ext uri="{FF2B5EF4-FFF2-40B4-BE49-F238E27FC236}">
                <a16:creationId xmlns:a16="http://schemas.microsoft.com/office/drawing/2014/main" id="{6E1D5B87-14F9-DF16-5072-ABFD281D769E}"/>
              </a:ext>
            </a:extLst>
          </p:cNvPr>
          <p:cNvPicPr>
            <a:picLocks noGrp="1" noChangeAspect="1"/>
          </p:cNvPicPr>
          <p:nvPr>
            <p:ph idx="4294967295"/>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29600" y="1224000"/>
            <a:ext cx="10134600" cy="5713412"/>
          </a:xfrm>
          <a:prstGeom prst="rect">
            <a:avLst/>
          </a:prstGeom>
        </p:spPr>
      </p:pic>
      <p:grpSp>
        <p:nvGrpSpPr>
          <p:cNvPr id="6" name="Group 5">
            <a:extLst>
              <a:ext uri="{FF2B5EF4-FFF2-40B4-BE49-F238E27FC236}">
                <a16:creationId xmlns:a16="http://schemas.microsoft.com/office/drawing/2014/main" id="{A055A17B-4D93-9790-F08F-8E8B75AD174F}"/>
              </a:ext>
            </a:extLst>
          </p:cNvPr>
          <p:cNvGrpSpPr/>
          <p:nvPr/>
        </p:nvGrpSpPr>
        <p:grpSpPr>
          <a:xfrm>
            <a:off x="6880596" y="1699499"/>
            <a:ext cx="1222400" cy="642916"/>
            <a:chOff x="8428493" y="3825337"/>
            <a:chExt cx="1222400" cy="642916"/>
          </a:xfrm>
        </p:grpSpPr>
        <p:cxnSp>
          <p:nvCxnSpPr>
            <p:cNvPr id="7" name="Straight Arrow Connector 6">
              <a:extLst>
                <a:ext uri="{FF2B5EF4-FFF2-40B4-BE49-F238E27FC236}">
                  <a16:creationId xmlns:a16="http://schemas.microsoft.com/office/drawing/2014/main" id="{0DEBE187-EF47-8CA2-27F3-EDE107A5019B}"/>
                </a:ext>
              </a:extLst>
            </p:cNvPr>
            <p:cNvCxnSpPr>
              <a:cxnSpLocks/>
            </p:cNvCxnSpPr>
            <p:nvPr/>
          </p:nvCxnSpPr>
          <p:spPr>
            <a:xfrm>
              <a:off x="9293225" y="4039874"/>
              <a:ext cx="357668" cy="428379"/>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3E08EE40-EAEB-A605-6D1D-D5B62BD30E3E}"/>
                </a:ext>
              </a:extLst>
            </p:cNvPr>
            <p:cNvCxnSpPr>
              <a:cxnSpLocks/>
            </p:cNvCxnSpPr>
            <p:nvPr/>
          </p:nvCxnSpPr>
          <p:spPr>
            <a:xfrm flipH="1">
              <a:off x="8428493" y="4040286"/>
              <a:ext cx="86473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4C8BE243-1C6D-737E-2572-8C100BEC009D}"/>
                </a:ext>
              </a:extLst>
            </p:cNvPr>
            <p:cNvSpPr txBox="1"/>
            <p:nvPr/>
          </p:nvSpPr>
          <p:spPr>
            <a:xfrm>
              <a:off x="8428493" y="3825337"/>
              <a:ext cx="971356" cy="276999"/>
            </a:xfrm>
            <a:prstGeom prst="rect">
              <a:avLst/>
            </a:prstGeom>
            <a:noFill/>
          </p:spPr>
          <p:txBody>
            <a:bodyPr wrap="none" rtlCol="0">
              <a:spAutoFit/>
            </a:bodyPr>
            <a:lstStyle/>
            <a:p>
              <a:r>
                <a:rPr lang="en-US" sz="1200" i="1" dirty="0">
                  <a:solidFill>
                    <a:schemeClr val="tx1">
                      <a:lumMod val="50000"/>
                      <a:lumOff val="50000"/>
                    </a:schemeClr>
                  </a:solidFill>
                </a:rPr>
                <a:t>CS end cover</a:t>
              </a:r>
              <a:endParaRPr lang="fr-FR" sz="1200" i="1" dirty="0">
                <a:solidFill>
                  <a:schemeClr val="tx1">
                    <a:lumMod val="50000"/>
                    <a:lumOff val="50000"/>
                  </a:schemeClr>
                </a:solidFill>
              </a:endParaRPr>
            </a:p>
          </p:txBody>
        </p:sp>
      </p:grpSp>
      <p:sp>
        <p:nvSpPr>
          <p:cNvPr id="10" name="TextBox 9">
            <a:extLst>
              <a:ext uri="{FF2B5EF4-FFF2-40B4-BE49-F238E27FC236}">
                <a16:creationId xmlns:a16="http://schemas.microsoft.com/office/drawing/2014/main" id="{040DAC90-050B-8053-615A-B70F74A1BD99}"/>
              </a:ext>
            </a:extLst>
          </p:cNvPr>
          <p:cNvSpPr txBox="1"/>
          <p:nvPr/>
        </p:nvSpPr>
        <p:spPr>
          <a:xfrm>
            <a:off x="533400" y="5449094"/>
            <a:ext cx="11179629" cy="954107"/>
          </a:xfrm>
          <a:prstGeom prst="rect">
            <a:avLst/>
          </a:prstGeom>
          <a:noFill/>
        </p:spPr>
        <p:txBody>
          <a:bodyPr wrap="square" rtlCol="0">
            <a:spAutoFit/>
          </a:bodyPr>
          <a:lstStyle/>
          <a:p>
            <a:pPr marL="285750" indent="-285750">
              <a:buFont typeface="Arial" panose="020B0604020202020204" pitchFamily="34" charset="0"/>
              <a:buChar char="•"/>
            </a:pPr>
            <a:r>
              <a:rPr lang="en-US" sz="1400" i="1" dirty="0">
                <a:solidFill>
                  <a:schemeClr val="tx1">
                    <a:lumMod val="65000"/>
                    <a:lumOff val="35000"/>
                  </a:schemeClr>
                </a:solidFill>
              </a:rPr>
              <a:t>End covers are closing the volume of the cold masses in the extremities.</a:t>
            </a:r>
          </a:p>
          <a:p>
            <a:pPr marL="285750" indent="-285750">
              <a:buFont typeface="Arial" panose="020B0604020202020204" pitchFamily="34" charset="0"/>
              <a:buChar char="•"/>
            </a:pPr>
            <a:r>
              <a:rPr lang="en-US" sz="1400" i="1" dirty="0">
                <a:solidFill>
                  <a:schemeClr val="tx1">
                    <a:lumMod val="65000"/>
                    <a:lumOff val="35000"/>
                  </a:schemeClr>
                </a:solidFill>
              </a:rPr>
              <a:t>End covers volume houses the busses expansion loops and the spool pieces correctors.</a:t>
            </a:r>
          </a:p>
          <a:p>
            <a:pPr marL="285750" indent="-285750">
              <a:buFont typeface="Arial" panose="020B0604020202020204" pitchFamily="34" charset="0"/>
              <a:buChar char="•"/>
            </a:pPr>
            <a:r>
              <a:rPr lang="en-US" sz="1400" i="1" dirty="0">
                <a:solidFill>
                  <a:schemeClr val="tx1">
                    <a:lumMod val="65000"/>
                    <a:lumOff val="35000"/>
                  </a:schemeClr>
                </a:solidFill>
              </a:rPr>
              <a:t>Dished end covers can be used, flat ones also exist (SSS on the CS, HL-LHC cold masses). In this last case, material thickness must be adapted to sustain the pressure. It is not guaranteed that longitudinal space can be saved.</a:t>
            </a:r>
          </a:p>
        </p:txBody>
      </p:sp>
      <p:grpSp>
        <p:nvGrpSpPr>
          <p:cNvPr id="13" name="Group 12">
            <a:extLst>
              <a:ext uri="{FF2B5EF4-FFF2-40B4-BE49-F238E27FC236}">
                <a16:creationId xmlns:a16="http://schemas.microsoft.com/office/drawing/2014/main" id="{7AF0E70C-F413-31C2-0286-5336DE8E8131}"/>
              </a:ext>
            </a:extLst>
          </p:cNvPr>
          <p:cNvGrpSpPr/>
          <p:nvPr/>
        </p:nvGrpSpPr>
        <p:grpSpPr>
          <a:xfrm>
            <a:off x="5300528" y="4606839"/>
            <a:ext cx="1359140" cy="491189"/>
            <a:chOff x="8070825" y="3611147"/>
            <a:chExt cx="1359140" cy="491189"/>
          </a:xfrm>
        </p:grpSpPr>
        <p:cxnSp>
          <p:nvCxnSpPr>
            <p:cNvPr id="14" name="Straight Arrow Connector 13">
              <a:extLst>
                <a:ext uri="{FF2B5EF4-FFF2-40B4-BE49-F238E27FC236}">
                  <a16:creationId xmlns:a16="http://schemas.microsoft.com/office/drawing/2014/main" id="{590134BA-E1F3-8FCD-BF78-7D101DD5FDBD}"/>
                </a:ext>
              </a:extLst>
            </p:cNvPr>
            <p:cNvCxnSpPr>
              <a:cxnSpLocks/>
            </p:cNvCxnSpPr>
            <p:nvPr/>
          </p:nvCxnSpPr>
          <p:spPr>
            <a:xfrm flipH="1" flipV="1">
              <a:off x="8070825" y="3611147"/>
              <a:ext cx="357668" cy="428379"/>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47285CBA-E9FA-D5E7-90D4-45EAB2CD73FD}"/>
                </a:ext>
              </a:extLst>
            </p:cNvPr>
            <p:cNvCxnSpPr>
              <a:cxnSpLocks/>
            </p:cNvCxnSpPr>
            <p:nvPr/>
          </p:nvCxnSpPr>
          <p:spPr>
            <a:xfrm flipH="1">
              <a:off x="8428493" y="4040286"/>
              <a:ext cx="86473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25E0D75-79CA-A3DC-9620-4502BABE4DCF}"/>
                </a:ext>
              </a:extLst>
            </p:cNvPr>
            <p:cNvSpPr txBox="1"/>
            <p:nvPr/>
          </p:nvSpPr>
          <p:spPr>
            <a:xfrm>
              <a:off x="8359223" y="3825337"/>
              <a:ext cx="1070742" cy="276999"/>
            </a:xfrm>
            <a:prstGeom prst="rect">
              <a:avLst/>
            </a:prstGeom>
            <a:noFill/>
          </p:spPr>
          <p:txBody>
            <a:bodyPr wrap="none" rtlCol="0">
              <a:spAutoFit/>
            </a:bodyPr>
            <a:lstStyle/>
            <a:p>
              <a:r>
                <a:rPr lang="en-US" sz="1200" i="1" dirty="0">
                  <a:solidFill>
                    <a:schemeClr val="tx1">
                      <a:lumMod val="50000"/>
                      <a:lumOff val="50000"/>
                    </a:schemeClr>
                  </a:solidFill>
                </a:rPr>
                <a:t>NCS end cover</a:t>
              </a:r>
              <a:endParaRPr lang="fr-FR" sz="1200" i="1" dirty="0">
                <a:solidFill>
                  <a:schemeClr val="tx1">
                    <a:lumMod val="50000"/>
                    <a:lumOff val="50000"/>
                  </a:schemeClr>
                </a:solidFill>
              </a:endParaRPr>
            </a:p>
          </p:txBody>
        </p:sp>
      </p:grpSp>
    </p:spTree>
    <p:extLst>
      <p:ext uri="{BB962C8B-B14F-4D97-AF65-F5344CB8AC3E}">
        <p14:creationId xmlns:p14="http://schemas.microsoft.com/office/powerpoint/2010/main" val="846707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9C71F-A1C9-2D0C-3671-BA7A9E419FBE}"/>
              </a:ext>
            </a:extLst>
          </p:cNvPr>
          <p:cNvSpPr>
            <a:spLocks noGrp="1"/>
          </p:cNvSpPr>
          <p:nvPr>
            <p:ph type="title"/>
          </p:nvPr>
        </p:nvSpPr>
        <p:spPr/>
        <p:txBody>
          <a:bodyPr>
            <a:normAutofit fontScale="90000"/>
          </a:bodyPr>
          <a:lstStyle/>
          <a:p>
            <a:r>
              <a:rPr lang="en-US" dirty="0"/>
              <a:t>Interconnection of Cryogenic Transfer Lines and Busses</a:t>
            </a:r>
            <a:endParaRPr lang="fr-FR" dirty="0"/>
          </a:p>
        </p:txBody>
      </p:sp>
      <p:pic>
        <p:nvPicPr>
          <p:cNvPr id="5" name="Content Placeholder 4" descr="A blue and green machine&#10;&#10;Description automatically generated with medium confidence">
            <a:extLst>
              <a:ext uri="{FF2B5EF4-FFF2-40B4-BE49-F238E27FC236}">
                <a16:creationId xmlns:a16="http://schemas.microsoft.com/office/drawing/2014/main" id="{F93BB67F-00CD-5B7F-0430-CE0F357016BE}"/>
              </a:ext>
            </a:extLst>
          </p:cNvPr>
          <p:cNvPicPr>
            <a:picLocks noGrp="1" noChangeAspect="1"/>
          </p:cNvPicPr>
          <p:nvPr>
            <p:ph idx="4294967295"/>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29600" y="1224000"/>
            <a:ext cx="10134600" cy="5713412"/>
          </a:xfrm>
          <a:prstGeom prst="rect">
            <a:avLst/>
          </a:prstGeom>
        </p:spPr>
      </p:pic>
      <p:grpSp>
        <p:nvGrpSpPr>
          <p:cNvPr id="18" name="Group 17">
            <a:extLst>
              <a:ext uri="{FF2B5EF4-FFF2-40B4-BE49-F238E27FC236}">
                <a16:creationId xmlns:a16="http://schemas.microsoft.com/office/drawing/2014/main" id="{846FC905-975C-7C7B-3EAC-69E1AB1B56C1}"/>
              </a:ext>
            </a:extLst>
          </p:cNvPr>
          <p:cNvGrpSpPr/>
          <p:nvPr/>
        </p:nvGrpSpPr>
        <p:grpSpPr>
          <a:xfrm>
            <a:off x="6137275" y="1651874"/>
            <a:ext cx="2212332" cy="1351676"/>
            <a:chOff x="6137275" y="1651874"/>
            <a:chExt cx="2212332" cy="1351676"/>
          </a:xfrm>
        </p:grpSpPr>
        <p:grpSp>
          <p:nvGrpSpPr>
            <p:cNvPr id="6" name="Group 5">
              <a:extLst>
                <a:ext uri="{FF2B5EF4-FFF2-40B4-BE49-F238E27FC236}">
                  <a16:creationId xmlns:a16="http://schemas.microsoft.com/office/drawing/2014/main" id="{1F6822D2-C5E1-BD59-3F05-051DCDD5E532}"/>
                </a:ext>
              </a:extLst>
            </p:cNvPr>
            <p:cNvGrpSpPr/>
            <p:nvPr/>
          </p:nvGrpSpPr>
          <p:grpSpPr>
            <a:xfrm>
              <a:off x="6229350" y="1651874"/>
              <a:ext cx="2120257" cy="856376"/>
              <a:chOff x="7154511" y="3825337"/>
              <a:chExt cx="2120257" cy="856376"/>
            </a:xfrm>
          </p:grpSpPr>
          <p:cxnSp>
            <p:nvCxnSpPr>
              <p:cNvPr id="7" name="Straight Arrow Connector 6">
                <a:extLst>
                  <a:ext uri="{FF2B5EF4-FFF2-40B4-BE49-F238E27FC236}">
                    <a16:creationId xmlns:a16="http://schemas.microsoft.com/office/drawing/2014/main" id="{63AA7EAE-F2D4-C8F0-FBA5-4C0B343D0C22}"/>
                  </a:ext>
                </a:extLst>
              </p:cNvPr>
              <p:cNvCxnSpPr>
                <a:cxnSpLocks/>
              </p:cNvCxnSpPr>
              <p:nvPr/>
            </p:nvCxnSpPr>
            <p:spPr>
              <a:xfrm flipH="1">
                <a:off x="7154511" y="4039873"/>
                <a:ext cx="407579" cy="641840"/>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A097D11F-8484-D0EE-8CC6-19A135C355E6}"/>
                  </a:ext>
                </a:extLst>
              </p:cNvPr>
              <p:cNvCxnSpPr>
                <a:cxnSpLocks/>
              </p:cNvCxnSpPr>
              <p:nvPr/>
            </p:nvCxnSpPr>
            <p:spPr>
              <a:xfrm flipH="1">
                <a:off x="7553712" y="4040286"/>
                <a:ext cx="167407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191B486-F334-E976-E14D-87692F3ECCD5}"/>
                  </a:ext>
                </a:extLst>
              </p:cNvPr>
              <p:cNvSpPr txBox="1"/>
              <p:nvPr/>
            </p:nvSpPr>
            <p:spPr>
              <a:xfrm>
                <a:off x="7612518" y="3825337"/>
                <a:ext cx="1662250" cy="276999"/>
              </a:xfrm>
              <a:prstGeom prst="rect">
                <a:avLst/>
              </a:prstGeom>
              <a:noFill/>
            </p:spPr>
            <p:txBody>
              <a:bodyPr wrap="none" rtlCol="0">
                <a:spAutoFit/>
              </a:bodyPr>
              <a:lstStyle/>
              <a:p>
                <a:r>
                  <a:rPr lang="en-US" sz="1200" i="1" dirty="0">
                    <a:solidFill>
                      <a:schemeClr val="tx1">
                        <a:lumMod val="50000"/>
                        <a:lumOff val="50000"/>
                      </a:schemeClr>
                    </a:solidFill>
                  </a:rPr>
                  <a:t>Interconnection bellows</a:t>
                </a:r>
                <a:endParaRPr lang="fr-FR" sz="1200" i="1" dirty="0">
                  <a:solidFill>
                    <a:schemeClr val="tx1">
                      <a:lumMod val="50000"/>
                      <a:lumOff val="50000"/>
                    </a:schemeClr>
                  </a:solidFill>
                </a:endParaRPr>
              </a:p>
            </p:txBody>
          </p:sp>
        </p:grpSp>
        <p:cxnSp>
          <p:nvCxnSpPr>
            <p:cNvPr id="12" name="Straight Arrow Connector 11">
              <a:extLst>
                <a:ext uri="{FF2B5EF4-FFF2-40B4-BE49-F238E27FC236}">
                  <a16:creationId xmlns:a16="http://schemas.microsoft.com/office/drawing/2014/main" id="{CCA461AB-6E9A-58F9-A7F8-7EEDC26CD762}"/>
                </a:ext>
              </a:extLst>
            </p:cNvPr>
            <p:cNvCxnSpPr>
              <a:cxnSpLocks/>
            </p:cNvCxnSpPr>
            <p:nvPr/>
          </p:nvCxnSpPr>
          <p:spPr>
            <a:xfrm flipH="1">
              <a:off x="6137275" y="1866410"/>
              <a:ext cx="499654" cy="1137140"/>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grpSp>
      <p:cxnSp>
        <p:nvCxnSpPr>
          <p:cNvPr id="15" name="Straight Arrow Connector 14">
            <a:extLst>
              <a:ext uri="{FF2B5EF4-FFF2-40B4-BE49-F238E27FC236}">
                <a16:creationId xmlns:a16="http://schemas.microsoft.com/office/drawing/2014/main" id="{6D448FAD-FB89-7064-C273-DBAC80009A54}"/>
              </a:ext>
            </a:extLst>
          </p:cNvPr>
          <p:cNvCxnSpPr>
            <a:cxnSpLocks/>
          </p:cNvCxnSpPr>
          <p:nvPr/>
        </p:nvCxnSpPr>
        <p:spPr>
          <a:xfrm flipH="1">
            <a:off x="6086847" y="1866410"/>
            <a:ext cx="550082" cy="2324590"/>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grpSp>
        <p:nvGrpSpPr>
          <p:cNvPr id="27" name="Group 26">
            <a:extLst>
              <a:ext uri="{FF2B5EF4-FFF2-40B4-BE49-F238E27FC236}">
                <a16:creationId xmlns:a16="http://schemas.microsoft.com/office/drawing/2014/main" id="{FBBDFD9C-B082-F13A-93C8-7E7AB1DD925D}"/>
              </a:ext>
            </a:extLst>
          </p:cNvPr>
          <p:cNvGrpSpPr/>
          <p:nvPr/>
        </p:nvGrpSpPr>
        <p:grpSpPr>
          <a:xfrm>
            <a:off x="6159488" y="3028705"/>
            <a:ext cx="1126745" cy="1162295"/>
            <a:chOff x="6183885" y="2998075"/>
            <a:chExt cx="1126745" cy="1162295"/>
          </a:xfrm>
        </p:grpSpPr>
        <p:grpSp>
          <p:nvGrpSpPr>
            <p:cNvPr id="19" name="Group 18">
              <a:extLst>
                <a:ext uri="{FF2B5EF4-FFF2-40B4-BE49-F238E27FC236}">
                  <a16:creationId xmlns:a16="http://schemas.microsoft.com/office/drawing/2014/main" id="{7788915E-7818-E385-3ED7-9E1EA4137A8A}"/>
                </a:ext>
              </a:extLst>
            </p:cNvPr>
            <p:cNvGrpSpPr/>
            <p:nvPr/>
          </p:nvGrpSpPr>
          <p:grpSpPr>
            <a:xfrm>
              <a:off x="6183885" y="2998075"/>
              <a:ext cx="1102348" cy="666205"/>
              <a:chOff x="7943396" y="3406728"/>
              <a:chExt cx="1102348" cy="666205"/>
            </a:xfrm>
          </p:grpSpPr>
          <p:cxnSp>
            <p:nvCxnSpPr>
              <p:cNvPr id="20" name="Straight Arrow Connector 19">
                <a:extLst>
                  <a:ext uri="{FF2B5EF4-FFF2-40B4-BE49-F238E27FC236}">
                    <a16:creationId xmlns:a16="http://schemas.microsoft.com/office/drawing/2014/main" id="{F02A7F96-85F4-4F4C-EB49-D7990E847B60}"/>
                  </a:ext>
                </a:extLst>
              </p:cNvPr>
              <p:cNvCxnSpPr>
                <a:cxnSpLocks/>
              </p:cNvCxnSpPr>
              <p:nvPr/>
            </p:nvCxnSpPr>
            <p:spPr>
              <a:xfrm flipV="1">
                <a:off x="8911827" y="3406728"/>
                <a:ext cx="133917" cy="611194"/>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3EF30860-6E19-B7AC-179F-96793C4E9CB4}"/>
                  </a:ext>
                </a:extLst>
              </p:cNvPr>
              <p:cNvCxnSpPr>
                <a:cxnSpLocks/>
              </p:cNvCxnSpPr>
              <p:nvPr/>
            </p:nvCxnSpPr>
            <p:spPr>
              <a:xfrm flipH="1">
                <a:off x="8030703" y="4017922"/>
                <a:ext cx="88112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1274AECB-6E86-4AD4-DFCE-9743F5F89802}"/>
                  </a:ext>
                </a:extLst>
              </p:cNvPr>
              <p:cNvSpPr txBox="1"/>
              <p:nvPr/>
            </p:nvSpPr>
            <p:spPr>
              <a:xfrm>
                <a:off x="7943396" y="3795934"/>
                <a:ext cx="1055738" cy="276999"/>
              </a:xfrm>
              <a:prstGeom prst="rect">
                <a:avLst/>
              </a:prstGeom>
              <a:noFill/>
            </p:spPr>
            <p:txBody>
              <a:bodyPr wrap="none" rtlCol="0">
                <a:spAutoFit/>
              </a:bodyPr>
              <a:lstStyle/>
              <a:p>
                <a:r>
                  <a:rPr lang="en-US" sz="1200" i="1" dirty="0">
                    <a:solidFill>
                      <a:schemeClr val="tx1">
                        <a:lumMod val="50000"/>
                        <a:lumOff val="50000"/>
                      </a:schemeClr>
                    </a:solidFill>
                  </a:rPr>
                  <a:t>Busbar splices</a:t>
                </a:r>
                <a:endParaRPr lang="fr-FR" sz="1200" i="1" dirty="0">
                  <a:solidFill>
                    <a:schemeClr val="tx1">
                      <a:lumMod val="50000"/>
                      <a:lumOff val="50000"/>
                    </a:schemeClr>
                  </a:solidFill>
                </a:endParaRPr>
              </a:p>
            </p:txBody>
          </p:sp>
        </p:grpSp>
        <p:cxnSp>
          <p:nvCxnSpPr>
            <p:cNvPr id="24" name="Straight Arrow Connector 23">
              <a:extLst>
                <a:ext uri="{FF2B5EF4-FFF2-40B4-BE49-F238E27FC236}">
                  <a16:creationId xmlns:a16="http://schemas.microsoft.com/office/drawing/2014/main" id="{902DCC17-9114-3788-5B24-8FD3B3CAAE0F}"/>
                </a:ext>
              </a:extLst>
            </p:cNvPr>
            <p:cNvCxnSpPr>
              <a:cxnSpLocks/>
            </p:cNvCxnSpPr>
            <p:nvPr/>
          </p:nvCxnSpPr>
          <p:spPr>
            <a:xfrm>
              <a:off x="7152316" y="3607987"/>
              <a:ext cx="158314" cy="552383"/>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grpSp>
      <p:sp>
        <p:nvSpPr>
          <p:cNvPr id="28" name="TextBox 27">
            <a:extLst>
              <a:ext uri="{FF2B5EF4-FFF2-40B4-BE49-F238E27FC236}">
                <a16:creationId xmlns:a16="http://schemas.microsoft.com/office/drawing/2014/main" id="{B03307B4-7834-31FA-9BC0-AEA5121A8794}"/>
              </a:ext>
            </a:extLst>
          </p:cNvPr>
          <p:cNvSpPr txBox="1"/>
          <p:nvPr/>
        </p:nvSpPr>
        <p:spPr>
          <a:xfrm>
            <a:off x="533401" y="5688449"/>
            <a:ext cx="6594518" cy="1169551"/>
          </a:xfrm>
          <a:prstGeom prst="rect">
            <a:avLst/>
          </a:prstGeom>
          <a:solidFill>
            <a:schemeClr val="bg1"/>
          </a:solidFill>
          <a:effectLst>
            <a:softEdge rad="127000"/>
          </a:effectLst>
        </p:spPr>
        <p:txBody>
          <a:bodyPr wrap="square" rtlCol="0">
            <a:spAutoFit/>
          </a:bodyPr>
          <a:lstStyle/>
          <a:p>
            <a:pPr marL="285750" indent="-285750">
              <a:buFont typeface="Arial" panose="020B0604020202020204" pitchFamily="34" charset="0"/>
              <a:buChar char="•"/>
            </a:pPr>
            <a:r>
              <a:rPr lang="en-US" sz="1400" i="1" dirty="0">
                <a:solidFill>
                  <a:schemeClr val="tx1">
                    <a:lumMod val="65000"/>
                    <a:lumOff val="35000"/>
                  </a:schemeClr>
                </a:solidFill>
              </a:rPr>
              <a:t>Longitudinal space between the end covers is needed to splice the busses and connect the magnets in series.</a:t>
            </a:r>
          </a:p>
          <a:p>
            <a:pPr marL="285750" indent="-285750">
              <a:buFont typeface="Arial" panose="020B0604020202020204" pitchFamily="34" charset="0"/>
              <a:buChar char="•"/>
            </a:pPr>
            <a:r>
              <a:rPr lang="en-US" sz="1400" i="1" dirty="0">
                <a:solidFill>
                  <a:schemeClr val="tx1">
                    <a:lumMod val="65000"/>
                    <a:lumOff val="35000"/>
                  </a:schemeClr>
                </a:solidFill>
              </a:rPr>
              <a:t>Cryogenic Transfer lines must be connected also to transfer helium from one volume to the other through bellows and to absorb the cold masses thermal contraction.</a:t>
            </a:r>
          </a:p>
        </p:txBody>
      </p:sp>
      <p:grpSp>
        <p:nvGrpSpPr>
          <p:cNvPr id="29" name="Group 28">
            <a:extLst>
              <a:ext uri="{FF2B5EF4-FFF2-40B4-BE49-F238E27FC236}">
                <a16:creationId xmlns:a16="http://schemas.microsoft.com/office/drawing/2014/main" id="{DC6BC897-621D-F3B3-B164-8988A92D65BE}"/>
              </a:ext>
            </a:extLst>
          </p:cNvPr>
          <p:cNvGrpSpPr/>
          <p:nvPr/>
        </p:nvGrpSpPr>
        <p:grpSpPr>
          <a:xfrm>
            <a:off x="7286233" y="5480050"/>
            <a:ext cx="1492642" cy="707708"/>
            <a:chOff x="6538850" y="3553113"/>
            <a:chExt cx="1492642" cy="707708"/>
          </a:xfrm>
        </p:grpSpPr>
        <p:cxnSp>
          <p:nvCxnSpPr>
            <p:cNvPr id="30" name="Straight Arrow Connector 29">
              <a:extLst>
                <a:ext uri="{FF2B5EF4-FFF2-40B4-BE49-F238E27FC236}">
                  <a16:creationId xmlns:a16="http://schemas.microsoft.com/office/drawing/2014/main" id="{2F2404CF-35E3-EC15-879F-FD3EDE1004DA}"/>
                </a:ext>
              </a:extLst>
            </p:cNvPr>
            <p:cNvCxnSpPr>
              <a:cxnSpLocks/>
            </p:cNvCxnSpPr>
            <p:nvPr/>
          </p:nvCxnSpPr>
          <p:spPr>
            <a:xfrm flipV="1">
              <a:off x="7627832" y="3553113"/>
              <a:ext cx="403660" cy="663941"/>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6584E143-CFC1-072D-D54A-A863E90DC04A}"/>
                </a:ext>
              </a:extLst>
            </p:cNvPr>
            <p:cNvCxnSpPr>
              <a:cxnSpLocks/>
            </p:cNvCxnSpPr>
            <p:nvPr/>
          </p:nvCxnSpPr>
          <p:spPr>
            <a:xfrm flipH="1" flipV="1">
              <a:off x="6561105" y="4203083"/>
              <a:ext cx="1066727" cy="1397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8378D72-4AA7-3AC9-50C9-CE5329CA0D0A}"/>
                </a:ext>
              </a:extLst>
            </p:cNvPr>
            <p:cNvSpPr txBox="1"/>
            <p:nvPr/>
          </p:nvSpPr>
          <p:spPr>
            <a:xfrm>
              <a:off x="6538850" y="3983822"/>
              <a:ext cx="1258614" cy="276999"/>
            </a:xfrm>
            <a:prstGeom prst="rect">
              <a:avLst/>
            </a:prstGeom>
            <a:noFill/>
          </p:spPr>
          <p:txBody>
            <a:bodyPr wrap="none" rtlCol="0">
              <a:spAutoFit/>
            </a:bodyPr>
            <a:lstStyle/>
            <a:p>
              <a:r>
                <a:rPr lang="en-US" sz="1200" i="1" dirty="0">
                  <a:solidFill>
                    <a:schemeClr val="tx1">
                      <a:lumMod val="50000"/>
                      <a:lumOff val="50000"/>
                    </a:schemeClr>
                  </a:solidFill>
                </a:rPr>
                <a:t>Protection Diode </a:t>
              </a:r>
              <a:endParaRPr lang="fr-FR" sz="1200" i="1" dirty="0">
                <a:solidFill>
                  <a:schemeClr val="tx1">
                    <a:lumMod val="50000"/>
                    <a:lumOff val="50000"/>
                  </a:schemeClr>
                </a:solidFill>
              </a:endParaRPr>
            </a:p>
          </p:txBody>
        </p:sp>
      </p:grpSp>
    </p:spTree>
    <p:extLst>
      <p:ext uri="{BB962C8B-B14F-4D97-AF65-F5344CB8AC3E}">
        <p14:creationId xmlns:p14="http://schemas.microsoft.com/office/powerpoint/2010/main" val="33411515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4" descr="A blue and green machine&#10;&#10;Description automatically generated with medium confidence">
            <a:extLst>
              <a:ext uri="{FF2B5EF4-FFF2-40B4-BE49-F238E27FC236}">
                <a16:creationId xmlns:a16="http://schemas.microsoft.com/office/drawing/2014/main" id="{4960B7B4-8869-A650-D7A0-3340125CB81B}"/>
              </a:ext>
            </a:extLst>
          </p:cNvPr>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29600" y="1224000"/>
            <a:ext cx="10134704" cy="5713412"/>
          </a:xfrm>
          <a:prstGeom prst="rect">
            <a:avLst/>
          </a:prstGeom>
        </p:spPr>
      </p:pic>
      <p:sp>
        <p:nvSpPr>
          <p:cNvPr id="2" name="Title 1">
            <a:extLst>
              <a:ext uri="{FF2B5EF4-FFF2-40B4-BE49-F238E27FC236}">
                <a16:creationId xmlns:a16="http://schemas.microsoft.com/office/drawing/2014/main" id="{5DA9C71F-A1C9-2D0C-3671-BA7A9E419FBE}"/>
              </a:ext>
            </a:extLst>
          </p:cNvPr>
          <p:cNvSpPr>
            <a:spLocks noGrp="1"/>
          </p:cNvSpPr>
          <p:nvPr>
            <p:ph type="title"/>
          </p:nvPr>
        </p:nvSpPr>
        <p:spPr/>
        <p:txBody>
          <a:bodyPr>
            <a:normAutofit/>
          </a:bodyPr>
          <a:lstStyle/>
          <a:p>
            <a:r>
              <a:rPr lang="en-US" dirty="0"/>
              <a:t>Interconnection of Beam Lines</a:t>
            </a:r>
            <a:endParaRPr lang="fr-FR" dirty="0"/>
          </a:p>
        </p:txBody>
      </p:sp>
      <p:sp>
        <p:nvSpPr>
          <p:cNvPr id="10" name="TextBox 9">
            <a:extLst>
              <a:ext uri="{FF2B5EF4-FFF2-40B4-BE49-F238E27FC236}">
                <a16:creationId xmlns:a16="http://schemas.microsoft.com/office/drawing/2014/main" id="{D1173CAF-83AF-BB85-911C-45A4F76FD56C}"/>
              </a:ext>
            </a:extLst>
          </p:cNvPr>
          <p:cNvSpPr txBox="1"/>
          <p:nvPr/>
        </p:nvSpPr>
        <p:spPr>
          <a:xfrm>
            <a:off x="533401" y="4991897"/>
            <a:ext cx="6578218" cy="1815882"/>
          </a:xfrm>
          <a:prstGeom prst="rect">
            <a:avLst/>
          </a:prstGeom>
          <a:solidFill>
            <a:schemeClr val="bg1"/>
          </a:solidFill>
          <a:effectLst>
            <a:softEdge rad="127000"/>
          </a:effectLst>
        </p:spPr>
        <p:txBody>
          <a:bodyPr wrap="square" rtlCol="0">
            <a:spAutoFit/>
          </a:bodyPr>
          <a:lstStyle/>
          <a:p>
            <a:pPr marL="285750" indent="-285750">
              <a:buFont typeface="Arial" panose="020B0604020202020204" pitchFamily="34" charset="0"/>
              <a:buChar char="•"/>
            </a:pPr>
            <a:r>
              <a:rPr lang="en-US" sz="1400" i="1" dirty="0">
                <a:solidFill>
                  <a:schemeClr val="tx1">
                    <a:lumMod val="65000"/>
                    <a:lumOff val="35000"/>
                  </a:schemeClr>
                </a:solidFill>
              </a:rPr>
              <a:t>Along the beam lines, the following equipment must be located:</a:t>
            </a:r>
          </a:p>
          <a:p>
            <a:pPr marL="742950" lvl="1" indent="-285750">
              <a:buFont typeface="Arial" panose="020B0604020202020204" pitchFamily="34" charset="0"/>
              <a:buChar char="•"/>
            </a:pPr>
            <a:r>
              <a:rPr lang="en-US" sz="1400" i="1" dirty="0">
                <a:solidFill>
                  <a:schemeClr val="tx1">
                    <a:lumMod val="65000"/>
                    <a:lumOff val="35000"/>
                  </a:schemeClr>
                </a:solidFill>
              </a:rPr>
              <a:t>The nested bellow to absorb thermal contraction between the beam screen and the cold bore tube.</a:t>
            </a:r>
          </a:p>
          <a:p>
            <a:pPr marL="742950" lvl="1" indent="-285750">
              <a:buFont typeface="Arial" panose="020B0604020202020204" pitchFamily="34" charset="0"/>
              <a:buChar char="•"/>
            </a:pPr>
            <a:r>
              <a:rPr lang="en-US" sz="1400" i="1" dirty="0">
                <a:solidFill>
                  <a:schemeClr val="tx1">
                    <a:lumMod val="65000"/>
                    <a:lumOff val="35000"/>
                  </a:schemeClr>
                </a:solidFill>
              </a:rPr>
              <a:t>The beam screen cooling capillaries.</a:t>
            </a:r>
          </a:p>
          <a:p>
            <a:pPr marL="742950" lvl="1" indent="-285750">
              <a:buFont typeface="Arial" panose="020B0604020202020204" pitchFamily="34" charset="0"/>
              <a:buChar char="•"/>
            </a:pPr>
            <a:r>
              <a:rPr lang="en-US" sz="1400" i="1" dirty="0">
                <a:solidFill>
                  <a:schemeClr val="tx1">
                    <a:lumMod val="65000"/>
                    <a:lumOff val="35000"/>
                  </a:schemeClr>
                </a:solidFill>
              </a:rPr>
              <a:t>The plug-in module (PIM) to </a:t>
            </a:r>
            <a:r>
              <a:rPr lang="en-GB" sz="1400" i="1" dirty="0">
                <a:solidFill>
                  <a:schemeClr val="tx1">
                    <a:lumMod val="65000"/>
                    <a:lumOff val="35000"/>
                  </a:schemeClr>
                </a:solidFill>
              </a:rPr>
              <a:t>provide RF continuity</a:t>
            </a:r>
            <a:endParaRPr lang="en-US" sz="1400" i="1" dirty="0">
              <a:solidFill>
                <a:schemeClr val="tx1">
                  <a:lumMod val="65000"/>
                  <a:lumOff val="35000"/>
                </a:schemeClr>
              </a:solidFill>
            </a:endParaRPr>
          </a:p>
          <a:p>
            <a:pPr marL="285750" indent="-285750">
              <a:buFont typeface="Arial" panose="020B0604020202020204" pitchFamily="34" charset="0"/>
              <a:buChar char="•"/>
            </a:pPr>
            <a:r>
              <a:rPr lang="en-US" sz="1400" i="1" dirty="0">
                <a:solidFill>
                  <a:schemeClr val="tx1">
                    <a:lumMod val="65000"/>
                    <a:lumOff val="35000"/>
                  </a:schemeClr>
                </a:solidFill>
              </a:rPr>
              <a:t>In certain interconnections (not represented in this sketch)</a:t>
            </a:r>
          </a:p>
          <a:p>
            <a:pPr marL="742950" lvl="1" indent="-285750">
              <a:buFont typeface="Arial" panose="020B0604020202020204" pitchFamily="34" charset="0"/>
              <a:buChar char="•"/>
            </a:pPr>
            <a:r>
              <a:rPr lang="en-US" sz="1400" i="1" dirty="0">
                <a:solidFill>
                  <a:schemeClr val="tx1">
                    <a:lumMod val="65000"/>
                    <a:lumOff val="35000"/>
                  </a:schemeClr>
                </a:solidFill>
              </a:rPr>
              <a:t>The beam pipe pumping lines.</a:t>
            </a:r>
          </a:p>
          <a:p>
            <a:pPr marL="742950" lvl="1" indent="-285750">
              <a:buFont typeface="Arial" panose="020B0604020202020204" pitchFamily="34" charset="0"/>
              <a:buChar char="•"/>
            </a:pPr>
            <a:r>
              <a:rPr lang="en-US" sz="1400" i="1" dirty="0">
                <a:solidFill>
                  <a:schemeClr val="tx1">
                    <a:lumMod val="65000"/>
                    <a:lumOff val="35000"/>
                  </a:schemeClr>
                </a:solidFill>
              </a:rPr>
              <a:t>The pick-ups beam positioning monitors (BPM)</a:t>
            </a:r>
          </a:p>
        </p:txBody>
      </p:sp>
      <p:pic>
        <p:nvPicPr>
          <p:cNvPr id="12" name="Picture 11" descr="A close-up of a machine&#10;&#10;Description automatically generated">
            <a:extLst>
              <a:ext uri="{FF2B5EF4-FFF2-40B4-BE49-F238E27FC236}">
                <a16:creationId xmlns:a16="http://schemas.microsoft.com/office/drawing/2014/main" id="{BD244610-9962-E8F1-F60E-611CD3C525F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52197" y="936587"/>
            <a:ext cx="1316931" cy="839544"/>
          </a:xfrm>
          <a:prstGeom prst="rect">
            <a:avLst/>
          </a:prstGeom>
        </p:spPr>
      </p:pic>
      <p:grpSp>
        <p:nvGrpSpPr>
          <p:cNvPr id="13" name="Group 12">
            <a:extLst>
              <a:ext uri="{FF2B5EF4-FFF2-40B4-BE49-F238E27FC236}">
                <a16:creationId xmlns:a16="http://schemas.microsoft.com/office/drawing/2014/main" id="{2D705F34-BCC5-F4A0-5B7B-1DCDAD8ED368}"/>
              </a:ext>
            </a:extLst>
          </p:cNvPr>
          <p:cNvGrpSpPr/>
          <p:nvPr/>
        </p:nvGrpSpPr>
        <p:grpSpPr>
          <a:xfrm>
            <a:off x="5983683" y="1260586"/>
            <a:ext cx="1444017" cy="2196989"/>
            <a:chOff x="7133829" y="3825337"/>
            <a:chExt cx="1444017" cy="2196989"/>
          </a:xfrm>
        </p:grpSpPr>
        <p:cxnSp>
          <p:nvCxnSpPr>
            <p:cNvPr id="14" name="Straight Arrow Connector 13">
              <a:extLst>
                <a:ext uri="{FF2B5EF4-FFF2-40B4-BE49-F238E27FC236}">
                  <a16:creationId xmlns:a16="http://schemas.microsoft.com/office/drawing/2014/main" id="{CA13C05B-625F-100B-9D79-B9023BF3A28B}"/>
                </a:ext>
              </a:extLst>
            </p:cNvPr>
            <p:cNvCxnSpPr>
              <a:cxnSpLocks/>
            </p:cNvCxnSpPr>
            <p:nvPr/>
          </p:nvCxnSpPr>
          <p:spPr>
            <a:xfrm flipH="1">
              <a:off x="7133829" y="4039873"/>
              <a:ext cx="428261" cy="1982453"/>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D88305B8-482C-FB00-0FA8-DC18F9F713C9}"/>
                </a:ext>
              </a:extLst>
            </p:cNvPr>
            <p:cNvCxnSpPr>
              <a:cxnSpLocks/>
            </p:cNvCxnSpPr>
            <p:nvPr/>
          </p:nvCxnSpPr>
          <p:spPr>
            <a:xfrm flipH="1">
              <a:off x="7553712" y="4040286"/>
              <a:ext cx="102413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D1C06AF7-27DF-9C8F-6300-54AF96DE8528}"/>
                </a:ext>
              </a:extLst>
            </p:cNvPr>
            <p:cNvSpPr txBox="1"/>
            <p:nvPr/>
          </p:nvSpPr>
          <p:spPr>
            <a:xfrm>
              <a:off x="7514093" y="3825337"/>
              <a:ext cx="1063753" cy="276999"/>
            </a:xfrm>
            <a:prstGeom prst="rect">
              <a:avLst/>
            </a:prstGeom>
            <a:noFill/>
          </p:spPr>
          <p:txBody>
            <a:bodyPr wrap="none" rtlCol="0">
              <a:spAutoFit/>
            </a:bodyPr>
            <a:lstStyle/>
            <a:p>
              <a:r>
                <a:rPr lang="en-US" sz="1200" i="1" dirty="0">
                  <a:solidFill>
                    <a:schemeClr val="tx1">
                      <a:lumMod val="50000"/>
                      <a:lumOff val="50000"/>
                    </a:schemeClr>
                  </a:solidFill>
                </a:rPr>
                <a:t>Nested bellow</a:t>
              </a:r>
              <a:endParaRPr lang="fr-FR" sz="1200" i="1" dirty="0">
                <a:solidFill>
                  <a:schemeClr val="tx1">
                    <a:lumMod val="50000"/>
                    <a:lumOff val="50000"/>
                  </a:schemeClr>
                </a:solidFill>
              </a:endParaRPr>
            </a:p>
          </p:txBody>
        </p:sp>
      </p:grpSp>
      <p:grpSp>
        <p:nvGrpSpPr>
          <p:cNvPr id="19" name="Group 18">
            <a:extLst>
              <a:ext uri="{FF2B5EF4-FFF2-40B4-BE49-F238E27FC236}">
                <a16:creationId xmlns:a16="http://schemas.microsoft.com/office/drawing/2014/main" id="{6919CC1C-91AC-7735-F6BD-144F568EBC64}"/>
              </a:ext>
            </a:extLst>
          </p:cNvPr>
          <p:cNvGrpSpPr/>
          <p:nvPr/>
        </p:nvGrpSpPr>
        <p:grpSpPr>
          <a:xfrm>
            <a:off x="6326475" y="1475122"/>
            <a:ext cx="1210181" cy="1996116"/>
            <a:chOff x="7177223" y="3825337"/>
            <a:chExt cx="1210181" cy="1996116"/>
          </a:xfrm>
        </p:grpSpPr>
        <p:cxnSp>
          <p:nvCxnSpPr>
            <p:cNvPr id="20" name="Straight Arrow Connector 19">
              <a:extLst>
                <a:ext uri="{FF2B5EF4-FFF2-40B4-BE49-F238E27FC236}">
                  <a16:creationId xmlns:a16="http://schemas.microsoft.com/office/drawing/2014/main" id="{D1C087AA-9DED-D0B9-830F-C8CD1F26E14B}"/>
                </a:ext>
              </a:extLst>
            </p:cNvPr>
            <p:cNvCxnSpPr>
              <a:cxnSpLocks/>
            </p:cNvCxnSpPr>
            <p:nvPr/>
          </p:nvCxnSpPr>
          <p:spPr>
            <a:xfrm flipH="1">
              <a:off x="7177223" y="4039873"/>
              <a:ext cx="384867" cy="1781580"/>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8AA9FFC5-6873-8772-12F9-8B156180D2DE}"/>
                </a:ext>
              </a:extLst>
            </p:cNvPr>
            <p:cNvCxnSpPr>
              <a:cxnSpLocks/>
            </p:cNvCxnSpPr>
            <p:nvPr/>
          </p:nvCxnSpPr>
          <p:spPr>
            <a:xfrm flipH="1">
              <a:off x="7553712" y="4040286"/>
              <a:ext cx="83369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EF3962CE-BA41-1AF7-37AF-92051B29D216}"/>
                </a:ext>
              </a:extLst>
            </p:cNvPr>
            <p:cNvSpPr txBox="1"/>
            <p:nvPr/>
          </p:nvSpPr>
          <p:spPr>
            <a:xfrm>
              <a:off x="7514093" y="3825337"/>
              <a:ext cx="782587" cy="276999"/>
            </a:xfrm>
            <a:prstGeom prst="rect">
              <a:avLst/>
            </a:prstGeom>
            <a:noFill/>
          </p:spPr>
          <p:txBody>
            <a:bodyPr wrap="none" rtlCol="0">
              <a:spAutoFit/>
            </a:bodyPr>
            <a:lstStyle/>
            <a:p>
              <a:r>
                <a:rPr lang="en-US" sz="1200" i="1" dirty="0">
                  <a:solidFill>
                    <a:schemeClr val="tx1">
                      <a:lumMod val="50000"/>
                      <a:lumOff val="50000"/>
                    </a:schemeClr>
                  </a:solidFill>
                </a:rPr>
                <a:t>Exit tube</a:t>
              </a:r>
              <a:endParaRPr lang="fr-FR" sz="1200" i="1" dirty="0">
                <a:solidFill>
                  <a:schemeClr val="tx1">
                    <a:lumMod val="50000"/>
                    <a:lumOff val="50000"/>
                  </a:schemeClr>
                </a:solidFill>
              </a:endParaRPr>
            </a:p>
          </p:txBody>
        </p:sp>
      </p:grpSp>
      <p:grpSp>
        <p:nvGrpSpPr>
          <p:cNvPr id="24" name="Group 23">
            <a:extLst>
              <a:ext uri="{FF2B5EF4-FFF2-40B4-BE49-F238E27FC236}">
                <a16:creationId xmlns:a16="http://schemas.microsoft.com/office/drawing/2014/main" id="{045631B7-1229-6360-5FEB-3037BA7587F2}"/>
              </a:ext>
            </a:extLst>
          </p:cNvPr>
          <p:cNvGrpSpPr/>
          <p:nvPr/>
        </p:nvGrpSpPr>
        <p:grpSpPr>
          <a:xfrm>
            <a:off x="6882469" y="1657102"/>
            <a:ext cx="725754" cy="1783871"/>
            <a:chOff x="7223073" y="3825337"/>
            <a:chExt cx="725754" cy="1783871"/>
          </a:xfrm>
        </p:grpSpPr>
        <p:cxnSp>
          <p:nvCxnSpPr>
            <p:cNvPr id="25" name="Straight Arrow Connector 24">
              <a:extLst>
                <a:ext uri="{FF2B5EF4-FFF2-40B4-BE49-F238E27FC236}">
                  <a16:creationId xmlns:a16="http://schemas.microsoft.com/office/drawing/2014/main" id="{13C29603-5FE2-81FE-C615-E90C4BE52BC8}"/>
                </a:ext>
              </a:extLst>
            </p:cNvPr>
            <p:cNvCxnSpPr>
              <a:cxnSpLocks/>
            </p:cNvCxnSpPr>
            <p:nvPr/>
          </p:nvCxnSpPr>
          <p:spPr>
            <a:xfrm flipH="1">
              <a:off x="7223073" y="4039873"/>
              <a:ext cx="339017" cy="1569335"/>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FE953BEC-5E93-DC09-2F16-1886C77C8ECD}"/>
                </a:ext>
              </a:extLst>
            </p:cNvPr>
            <p:cNvCxnSpPr>
              <a:cxnSpLocks/>
            </p:cNvCxnSpPr>
            <p:nvPr/>
          </p:nvCxnSpPr>
          <p:spPr>
            <a:xfrm flipH="1">
              <a:off x="7553712" y="4040286"/>
              <a:ext cx="3478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376083BA-E5F3-DBD6-2CA4-FD5E3083A2AA}"/>
                </a:ext>
              </a:extLst>
            </p:cNvPr>
            <p:cNvSpPr txBox="1"/>
            <p:nvPr/>
          </p:nvSpPr>
          <p:spPr>
            <a:xfrm>
              <a:off x="7514093" y="3825337"/>
              <a:ext cx="434734" cy="276999"/>
            </a:xfrm>
            <a:prstGeom prst="rect">
              <a:avLst/>
            </a:prstGeom>
            <a:noFill/>
          </p:spPr>
          <p:txBody>
            <a:bodyPr wrap="none" rtlCol="0">
              <a:spAutoFit/>
            </a:bodyPr>
            <a:lstStyle/>
            <a:p>
              <a:r>
                <a:rPr lang="en-US" sz="1200" i="1" dirty="0">
                  <a:solidFill>
                    <a:schemeClr val="tx1">
                      <a:lumMod val="50000"/>
                      <a:lumOff val="50000"/>
                    </a:schemeClr>
                  </a:solidFill>
                </a:rPr>
                <a:t>PIM</a:t>
              </a:r>
              <a:endParaRPr lang="fr-FR" sz="1200" i="1" dirty="0">
                <a:solidFill>
                  <a:schemeClr val="tx1">
                    <a:lumMod val="50000"/>
                    <a:lumOff val="50000"/>
                  </a:schemeClr>
                </a:solidFill>
              </a:endParaRPr>
            </a:p>
          </p:txBody>
        </p:sp>
      </p:grpSp>
      <p:grpSp>
        <p:nvGrpSpPr>
          <p:cNvPr id="30" name="Group 29">
            <a:extLst>
              <a:ext uri="{FF2B5EF4-FFF2-40B4-BE49-F238E27FC236}">
                <a16:creationId xmlns:a16="http://schemas.microsoft.com/office/drawing/2014/main" id="{9D907443-8409-85DD-CC89-550BEC227A98}"/>
              </a:ext>
            </a:extLst>
          </p:cNvPr>
          <p:cNvGrpSpPr/>
          <p:nvPr/>
        </p:nvGrpSpPr>
        <p:grpSpPr>
          <a:xfrm>
            <a:off x="7382907" y="1891889"/>
            <a:ext cx="1027712" cy="1571420"/>
            <a:chOff x="7268968" y="3825337"/>
            <a:chExt cx="1027712" cy="1571420"/>
          </a:xfrm>
        </p:grpSpPr>
        <p:cxnSp>
          <p:nvCxnSpPr>
            <p:cNvPr id="31" name="Straight Arrow Connector 30">
              <a:extLst>
                <a:ext uri="{FF2B5EF4-FFF2-40B4-BE49-F238E27FC236}">
                  <a16:creationId xmlns:a16="http://schemas.microsoft.com/office/drawing/2014/main" id="{5EA188DA-ED69-C511-937A-379102EFE0F0}"/>
                </a:ext>
              </a:extLst>
            </p:cNvPr>
            <p:cNvCxnSpPr>
              <a:cxnSpLocks/>
            </p:cNvCxnSpPr>
            <p:nvPr/>
          </p:nvCxnSpPr>
          <p:spPr>
            <a:xfrm flipH="1">
              <a:off x="7268968" y="4039873"/>
              <a:ext cx="293122" cy="1356884"/>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1A4B4411-CC62-5819-1A3A-8037F86E5341}"/>
                </a:ext>
              </a:extLst>
            </p:cNvPr>
            <p:cNvCxnSpPr>
              <a:cxnSpLocks/>
            </p:cNvCxnSpPr>
            <p:nvPr/>
          </p:nvCxnSpPr>
          <p:spPr>
            <a:xfrm flipH="1">
              <a:off x="7553712" y="4040286"/>
              <a:ext cx="56909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2B80717F-ED2E-6D91-DD94-B5EFF089643D}"/>
                </a:ext>
              </a:extLst>
            </p:cNvPr>
            <p:cNvSpPr txBox="1"/>
            <p:nvPr/>
          </p:nvSpPr>
          <p:spPr>
            <a:xfrm>
              <a:off x="7514093" y="3825337"/>
              <a:ext cx="782587" cy="276999"/>
            </a:xfrm>
            <a:prstGeom prst="rect">
              <a:avLst/>
            </a:prstGeom>
            <a:noFill/>
          </p:spPr>
          <p:txBody>
            <a:bodyPr wrap="none" rtlCol="0">
              <a:spAutoFit/>
            </a:bodyPr>
            <a:lstStyle/>
            <a:p>
              <a:r>
                <a:rPr lang="en-US" sz="1200" i="1" dirty="0">
                  <a:solidFill>
                    <a:schemeClr val="tx1">
                      <a:lumMod val="50000"/>
                      <a:lumOff val="50000"/>
                    </a:schemeClr>
                  </a:solidFill>
                </a:rPr>
                <a:t>Exit tube</a:t>
              </a:r>
              <a:endParaRPr lang="fr-FR" sz="1200" i="1" dirty="0">
                <a:solidFill>
                  <a:schemeClr val="tx1">
                    <a:lumMod val="50000"/>
                    <a:lumOff val="50000"/>
                  </a:schemeClr>
                </a:solidFill>
              </a:endParaRPr>
            </a:p>
          </p:txBody>
        </p:sp>
      </p:grpSp>
      <p:grpSp>
        <p:nvGrpSpPr>
          <p:cNvPr id="39" name="Group 38">
            <a:extLst>
              <a:ext uri="{FF2B5EF4-FFF2-40B4-BE49-F238E27FC236}">
                <a16:creationId xmlns:a16="http://schemas.microsoft.com/office/drawing/2014/main" id="{176A6415-2554-10D0-4552-8934212DAFFD}"/>
              </a:ext>
            </a:extLst>
          </p:cNvPr>
          <p:cNvGrpSpPr/>
          <p:nvPr/>
        </p:nvGrpSpPr>
        <p:grpSpPr>
          <a:xfrm>
            <a:off x="5653841" y="1044571"/>
            <a:ext cx="2029112" cy="2418738"/>
            <a:chOff x="7085925" y="3825337"/>
            <a:chExt cx="2029112" cy="2418738"/>
          </a:xfrm>
        </p:grpSpPr>
        <p:cxnSp>
          <p:nvCxnSpPr>
            <p:cNvPr id="40" name="Straight Arrow Connector 39">
              <a:extLst>
                <a:ext uri="{FF2B5EF4-FFF2-40B4-BE49-F238E27FC236}">
                  <a16:creationId xmlns:a16="http://schemas.microsoft.com/office/drawing/2014/main" id="{0EF07CBA-0F60-B377-52FE-2EC863CE9B41}"/>
                </a:ext>
              </a:extLst>
            </p:cNvPr>
            <p:cNvCxnSpPr>
              <a:cxnSpLocks/>
            </p:cNvCxnSpPr>
            <p:nvPr/>
          </p:nvCxnSpPr>
          <p:spPr>
            <a:xfrm flipH="1">
              <a:off x="7085925" y="4039873"/>
              <a:ext cx="476165" cy="2204202"/>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39E1D77F-38A4-E2BA-4897-FDE64F1D0221}"/>
                </a:ext>
              </a:extLst>
            </p:cNvPr>
            <p:cNvCxnSpPr>
              <a:cxnSpLocks/>
            </p:cNvCxnSpPr>
            <p:nvPr/>
          </p:nvCxnSpPr>
          <p:spPr>
            <a:xfrm flipH="1">
              <a:off x="7553712" y="4040286"/>
              <a:ext cx="143928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70F31222-E099-BA49-9EE1-CDFEA4423B44}"/>
                </a:ext>
              </a:extLst>
            </p:cNvPr>
            <p:cNvSpPr txBox="1"/>
            <p:nvPr/>
          </p:nvSpPr>
          <p:spPr>
            <a:xfrm>
              <a:off x="7553712" y="3825337"/>
              <a:ext cx="1561325" cy="276999"/>
            </a:xfrm>
            <a:prstGeom prst="rect">
              <a:avLst/>
            </a:prstGeom>
            <a:noFill/>
          </p:spPr>
          <p:txBody>
            <a:bodyPr wrap="none" rtlCol="0">
              <a:spAutoFit/>
            </a:bodyPr>
            <a:lstStyle/>
            <a:p>
              <a:r>
                <a:rPr lang="en-US" sz="1200" i="1" dirty="0">
                  <a:solidFill>
                    <a:schemeClr val="tx1">
                      <a:lumMod val="50000"/>
                      <a:lumOff val="50000"/>
                    </a:schemeClr>
                  </a:solidFill>
                </a:rPr>
                <a:t>CBT connection flange</a:t>
              </a:r>
              <a:endParaRPr lang="fr-FR" sz="1200" i="1" dirty="0">
                <a:solidFill>
                  <a:schemeClr val="tx1">
                    <a:lumMod val="50000"/>
                    <a:lumOff val="50000"/>
                  </a:schemeClr>
                </a:solidFill>
              </a:endParaRPr>
            </a:p>
          </p:txBody>
        </p:sp>
      </p:grpSp>
      <p:pic>
        <p:nvPicPr>
          <p:cNvPr id="6" name="Content Placeholder 4" descr="A blueprint of a machine&#10;&#10;Description automatically generated">
            <a:extLst>
              <a:ext uri="{FF2B5EF4-FFF2-40B4-BE49-F238E27FC236}">
                <a16:creationId xmlns:a16="http://schemas.microsoft.com/office/drawing/2014/main" id="{10221672-BE4C-14A6-591B-43F0EE55D6EA}"/>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45864" t="31149" r="31673" b="49846"/>
          <a:stretch/>
        </p:blipFill>
        <p:spPr>
          <a:xfrm>
            <a:off x="5703031" y="3010057"/>
            <a:ext cx="2276475" cy="1085850"/>
          </a:xfrm>
          <a:prstGeom prst="rect">
            <a:avLst/>
          </a:prstGeom>
        </p:spPr>
      </p:pic>
    </p:spTree>
    <p:extLst>
      <p:ext uri="{BB962C8B-B14F-4D97-AF65-F5344CB8AC3E}">
        <p14:creationId xmlns:p14="http://schemas.microsoft.com/office/powerpoint/2010/main" val="12297620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9C71F-A1C9-2D0C-3671-BA7A9E419FBE}"/>
              </a:ext>
            </a:extLst>
          </p:cNvPr>
          <p:cNvSpPr>
            <a:spLocks noGrp="1"/>
          </p:cNvSpPr>
          <p:nvPr>
            <p:ph type="title"/>
          </p:nvPr>
        </p:nvSpPr>
        <p:spPr/>
        <p:txBody>
          <a:bodyPr>
            <a:normAutofit/>
          </a:bodyPr>
          <a:lstStyle/>
          <a:p>
            <a:r>
              <a:rPr lang="en-US" dirty="0"/>
              <a:t>Closure of the Thermal Shield and Vacuum Envelope</a:t>
            </a:r>
            <a:endParaRPr lang="fr-FR" dirty="0"/>
          </a:p>
        </p:txBody>
      </p:sp>
      <p:pic>
        <p:nvPicPr>
          <p:cNvPr id="9" name="Content Placeholder 8" descr="A close-up of a machine&#10;&#10;Description automatically generated">
            <a:extLst>
              <a:ext uri="{FF2B5EF4-FFF2-40B4-BE49-F238E27FC236}">
                <a16:creationId xmlns:a16="http://schemas.microsoft.com/office/drawing/2014/main" id="{640ADFED-4A63-0F68-5A84-702CE9876F10}"/>
              </a:ext>
            </a:extLst>
          </p:cNvPr>
          <p:cNvPicPr>
            <a:picLocks noGrp="1" noChangeAspect="1"/>
          </p:cNvPicPr>
          <p:nvPr>
            <p:ph idx="4294967295"/>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29600" y="1224000"/>
            <a:ext cx="10134600" cy="5713412"/>
          </a:xfrm>
          <a:prstGeom prst="rect">
            <a:avLst/>
          </a:prstGeom>
        </p:spPr>
      </p:pic>
      <p:cxnSp>
        <p:nvCxnSpPr>
          <p:cNvPr id="27" name="Straight Connector 26">
            <a:extLst>
              <a:ext uri="{FF2B5EF4-FFF2-40B4-BE49-F238E27FC236}">
                <a16:creationId xmlns:a16="http://schemas.microsoft.com/office/drawing/2014/main" id="{C5E7F852-87A9-72BA-305D-6D2D0B0021F0}"/>
              </a:ext>
            </a:extLst>
          </p:cNvPr>
          <p:cNvCxnSpPr>
            <a:cxnSpLocks/>
          </p:cNvCxnSpPr>
          <p:nvPr/>
        </p:nvCxnSpPr>
        <p:spPr>
          <a:xfrm flipV="1">
            <a:off x="3572901" y="970609"/>
            <a:ext cx="0" cy="2668924"/>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E5D28A4-0B8D-7521-E36C-2DEA060CA814}"/>
              </a:ext>
            </a:extLst>
          </p:cNvPr>
          <p:cNvCxnSpPr>
            <a:cxnSpLocks/>
          </p:cNvCxnSpPr>
          <p:nvPr/>
        </p:nvCxnSpPr>
        <p:spPr>
          <a:xfrm flipV="1">
            <a:off x="3975825" y="1798983"/>
            <a:ext cx="0" cy="1630017"/>
          </a:xfrm>
          <a:prstGeom prst="line">
            <a:avLst/>
          </a:prstGeom>
          <a:ln>
            <a:solidFill>
              <a:schemeClr val="tx1">
                <a:lumMod val="50000"/>
                <a:lumOff val="50000"/>
              </a:schemeClr>
            </a:solidFill>
            <a:prstDash val="lgDashDot"/>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12881446-BECB-1419-316B-460713D2215A}"/>
              </a:ext>
            </a:extLst>
          </p:cNvPr>
          <p:cNvGrpSpPr/>
          <p:nvPr/>
        </p:nvGrpSpPr>
        <p:grpSpPr>
          <a:xfrm>
            <a:off x="1726130" y="708342"/>
            <a:ext cx="9312505" cy="853620"/>
            <a:chOff x="1028648" y="1503060"/>
            <a:chExt cx="9312505" cy="853620"/>
          </a:xfrm>
        </p:grpSpPr>
        <p:cxnSp>
          <p:nvCxnSpPr>
            <p:cNvPr id="4" name="Straight Arrow Connector 3">
              <a:extLst>
                <a:ext uri="{FF2B5EF4-FFF2-40B4-BE49-F238E27FC236}">
                  <a16:creationId xmlns:a16="http://schemas.microsoft.com/office/drawing/2014/main" id="{6E1AD3E7-1C70-77B2-5190-DB6304E02239}"/>
                </a:ext>
              </a:extLst>
            </p:cNvPr>
            <p:cNvCxnSpPr>
              <a:cxnSpLocks/>
            </p:cNvCxnSpPr>
            <p:nvPr/>
          </p:nvCxnSpPr>
          <p:spPr>
            <a:xfrm>
              <a:off x="1028648" y="2356680"/>
              <a:ext cx="1839344" cy="0"/>
            </a:xfrm>
            <a:prstGeom prst="straightConnector1">
              <a:avLst/>
            </a:prstGeom>
            <a:ln>
              <a:solidFill>
                <a:schemeClr val="accent5"/>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0B99F0D8-254B-75C5-5D5B-7C81ABEBBD44}"/>
                </a:ext>
              </a:extLst>
            </p:cNvPr>
            <p:cNvCxnSpPr>
              <a:cxnSpLocks/>
            </p:cNvCxnSpPr>
            <p:nvPr/>
          </p:nvCxnSpPr>
          <p:spPr>
            <a:xfrm flipH="1">
              <a:off x="9596620" y="2343980"/>
              <a:ext cx="683614" cy="0"/>
            </a:xfrm>
            <a:prstGeom prst="straightConnector1">
              <a:avLst/>
            </a:prstGeom>
            <a:ln>
              <a:solidFill>
                <a:schemeClr val="accent5"/>
              </a:solidFill>
              <a:tailEnd type="triangle" w="med" len="lg"/>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005EC34-2669-D8E5-B530-5BD27C7C7214}"/>
                </a:ext>
              </a:extLst>
            </p:cNvPr>
            <p:cNvSpPr txBox="1"/>
            <p:nvPr/>
          </p:nvSpPr>
          <p:spPr>
            <a:xfrm>
              <a:off x="1148468" y="1939308"/>
              <a:ext cx="505267" cy="369332"/>
            </a:xfrm>
            <a:prstGeom prst="rect">
              <a:avLst/>
            </a:prstGeom>
            <a:noFill/>
            <a:ln>
              <a:solidFill>
                <a:schemeClr val="accent5"/>
              </a:solidFill>
            </a:ln>
          </p:spPr>
          <p:txBody>
            <a:bodyPr wrap="none" rtlCol="0">
              <a:spAutoFit/>
            </a:bodyPr>
            <a:lstStyle/>
            <a:p>
              <a:r>
                <a:rPr lang="en-US" dirty="0">
                  <a:solidFill>
                    <a:schemeClr val="accent5"/>
                  </a:solidFill>
                </a:rPr>
                <a:t>ML</a:t>
              </a:r>
              <a:endParaRPr lang="fr-FR" dirty="0">
                <a:solidFill>
                  <a:schemeClr val="accent5"/>
                </a:solidFill>
              </a:endParaRPr>
            </a:p>
          </p:txBody>
        </p:sp>
        <p:sp>
          <p:nvSpPr>
            <p:cNvPr id="7" name="TextBox 6">
              <a:extLst>
                <a:ext uri="{FF2B5EF4-FFF2-40B4-BE49-F238E27FC236}">
                  <a16:creationId xmlns:a16="http://schemas.microsoft.com/office/drawing/2014/main" id="{803F5515-CC0B-4215-D584-094271D95309}"/>
                </a:ext>
              </a:extLst>
            </p:cNvPr>
            <p:cNvSpPr txBox="1"/>
            <p:nvPr/>
          </p:nvSpPr>
          <p:spPr>
            <a:xfrm>
              <a:off x="2507880" y="1562281"/>
              <a:ext cx="412292" cy="584775"/>
            </a:xfrm>
            <a:prstGeom prst="rect">
              <a:avLst/>
            </a:prstGeom>
            <a:noFill/>
          </p:spPr>
          <p:txBody>
            <a:bodyPr wrap="none" rtlCol="0">
              <a:spAutoFit/>
            </a:bodyPr>
            <a:lstStyle/>
            <a:p>
              <a:pPr algn="ctr"/>
              <a:r>
                <a:rPr lang="en-US" sz="3200" b="1" dirty="0">
                  <a:solidFill>
                    <a:schemeClr val="accent5"/>
                  </a:solidFill>
                </a:rPr>
                <a:t>s</a:t>
              </a:r>
              <a:endParaRPr lang="en-US" sz="1100" b="1" dirty="0">
                <a:solidFill>
                  <a:schemeClr val="accent5"/>
                </a:solidFill>
              </a:endParaRPr>
            </a:p>
          </p:txBody>
        </p:sp>
        <p:sp>
          <p:nvSpPr>
            <p:cNvPr id="8" name="TextBox 7">
              <a:extLst>
                <a:ext uri="{FF2B5EF4-FFF2-40B4-BE49-F238E27FC236}">
                  <a16:creationId xmlns:a16="http://schemas.microsoft.com/office/drawing/2014/main" id="{D3E1B34D-BC38-8E87-D184-CE55A6286F8C}"/>
                </a:ext>
              </a:extLst>
            </p:cNvPr>
            <p:cNvSpPr txBox="1"/>
            <p:nvPr/>
          </p:nvSpPr>
          <p:spPr>
            <a:xfrm>
              <a:off x="9514029" y="1503060"/>
              <a:ext cx="412292" cy="584775"/>
            </a:xfrm>
            <a:prstGeom prst="rect">
              <a:avLst/>
            </a:prstGeom>
            <a:noFill/>
          </p:spPr>
          <p:txBody>
            <a:bodyPr wrap="none" rtlCol="0">
              <a:spAutoFit/>
            </a:bodyPr>
            <a:lstStyle>
              <a:defPPr>
                <a:defRPr lang="fr-FR"/>
              </a:defPPr>
              <a:lvl1pPr>
                <a:defRPr sz="3200" b="1">
                  <a:solidFill>
                    <a:schemeClr val="accent1"/>
                  </a:solidFill>
                </a:defRPr>
              </a:lvl1pPr>
            </a:lstStyle>
            <a:p>
              <a:pPr algn="ctr"/>
              <a:r>
                <a:rPr lang="en-US" dirty="0">
                  <a:solidFill>
                    <a:schemeClr val="accent5"/>
                  </a:solidFill>
                </a:rPr>
                <a:t>e</a:t>
              </a:r>
            </a:p>
          </p:txBody>
        </p:sp>
        <p:sp>
          <p:nvSpPr>
            <p:cNvPr id="10" name="TextBox 9">
              <a:extLst>
                <a:ext uri="{FF2B5EF4-FFF2-40B4-BE49-F238E27FC236}">
                  <a16:creationId xmlns:a16="http://schemas.microsoft.com/office/drawing/2014/main" id="{59A09A47-A6D7-E3A8-C62E-78D78C8BAC9E}"/>
                </a:ext>
              </a:extLst>
            </p:cNvPr>
            <p:cNvSpPr txBox="1"/>
            <p:nvPr/>
          </p:nvSpPr>
          <p:spPr>
            <a:xfrm>
              <a:off x="9835886" y="1919984"/>
              <a:ext cx="505267" cy="369332"/>
            </a:xfrm>
            <a:prstGeom prst="rect">
              <a:avLst/>
            </a:prstGeom>
            <a:solidFill>
              <a:schemeClr val="bg1"/>
            </a:solidFill>
            <a:ln>
              <a:solidFill>
                <a:schemeClr val="accent5"/>
              </a:solidFill>
            </a:ln>
          </p:spPr>
          <p:txBody>
            <a:bodyPr wrap="none" rtlCol="0">
              <a:spAutoFit/>
            </a:bodyPr>
            <a:lstStyle/>
            <a:p>
              <a:r>
                <a:rPr lang="en-US" dirty="0">
                  <a:solidFill>
                    <a:schemeClr val="accent5"/>
                  </a:solidFill>
                </a:rPr>
                <a:t>ML</a:t>
              </a:r>
              <a:endParaRPr lang="fr-FR" dirty="0">
                <a:solidFill>
                  <a:schemeClr val="accent5"/>
                </a:solidFill>
              </a:endParaRPr>
            </a:p>
          </p:txBody>
        </p:sp>
        <p:cxnSp>
          <p:nvCxnSpPr>
            <p:cNvPr id="11" name="Straight Arrow Connector 10">
              <a:extLst>
                <a:ext uri="{FF2B5EF4-FFF2-40B4-BE49-F238E27FC236}">
                  <a16:creationId xmlns:a16="http://schemas.microsoft.com/office/drawing/2014/main" id="{E022011D-57CB-1C29-0AF8-7DDECF047112}"/>
                </a:ext>
              </a:extLst>
            </p:cNvPr>
            <p:cNvCxnSpPr>
              <a:cxnSpLocks/>
            </p:cNvCxnSpPr>
            <p:nvPr/>
          </p:nvCxnSpPr>
          <p:spPr>
            <a:xfrm>
              <a:off x="2868544" y="2076726"/>
              <a:ext cx="6735918" cy="0"/>
            </a:xfrm>
            <a:prstGeom prst="straightConnector1">
              <a:avLst/>
            </a:prstGeom>
            <a:ln>
              <a:solidFill>
                <a:schemeClr val="accent5"/>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18F4FB6-8D51-C47C-5170-B122E02EED9B}"/>
                </a:ext>
              </a:extLst>
            </p:cNvPr>
            <p:cNvSpPr txBox="1"/>
            <p:nvPr/>
          </p:nvSpPr>
          <p:spPr>
            <a:xfrm>
              <a:off x="5201966" y="1686699"/>
              <a:ext cx="787395" cy="369332"/>
            </a:xfrm>
            <a:prstGeom prst="rect">
              <a:avLst/>
            </a:prstGeom>
            <a:noFill/>
            <a:ln>
              <a:solidFill>
                <a:schemeClr val="accent5"/>
              </a:solidFill>
            </a:ln>
          </p:spPr>
          <p:txBody>
            <a:bodyPr wrap="none" rtlCol="0">
              <a:spAutoFit/>
            </a:bodyPr>
            <a:lstStyle/>
            <a:p>
              <a:r>
                <a:rPr lang="en-US" dirty="0">
                  <a:solidFill>
                    <a:schemeClr val="accent5"/>
                  </a:solidFill>
                </a:rPr>
                <a:t>FFML</a:t>
              </a:r>
              <a:endParaRPr lang="fr-FR" dirty="0">
                <a:solidFill>
                  <a:schemeClr val="accent5"/>
                </a:solidFill>
              </a:endParaRPr>
            </a:p>
          </p:txBody>
        </p:sp>
        <p:sp>
          <p:nvSpPr>
            <p:cNvPr id="13" name="TextBox 12">
              <a:extLst>
                <a:ext uri="{FF2B5EF4-FFF2-40B4-BE49-F238E27FC236}">
                  <a16:creationId xmlns:a16="http://schemas.microsoft.com/office/drawing/2014/main" id="{9E58485F-B272-579F-5F62-6E34A0672A8B}"/>
                </a:ext>
              </a:extLst>
            </p:cNvPr>
            <p:cNvSpPr txBox="1"/>
            <p:nvPr/>
          </p:nvSpPr>
          <p:spPr>
            <a:xfrm>
              <a:off x="1587028" y="2079681"/>
              <a:ext cx="1037463" cy="276999"/>
            </a:xfrm>
            <a:prstGeom prst="rect">
              <a:avLst/>
            </a:prstGeom>
            <a:noFill/>
          </p:spPr>
          <p:txBody>
            <a:bodyPr wrap="none" rtlCol="0">
              <a:spAutoFit/>
            </a:bodyPr>
            <a:lstStyle/>
            <a:p>
              <a:r>
                <a:rPr lang="en-US" sz="1200" dirty="0">
                  <a:solidFill>
                    <a:schemeClr val="accent5"/>
                  </a:solidFill>
                </a:rPr>
                <a:t>Mag. Length</a:t>
              </a:r>
              <a:endParaRPr lang="fr-FR" sz="1200" dirty="0">
                <a:solidFill>
                  <a:schemeClr val="accent5"/>
                </a:solidFill>
              </a:endParaRPr>
            </a:p>
          </p:txBody>
        </p:sp>
      </p:grpSp>
      <p:cxnSp>
        <p:nvCxnSpPr>
          <p:cNvPr id="31" name="Straight Connector 30">
            <a:extLst>
              <a:ext uri="{FF2B5EF4-FFF2-40B4-BE49-F238E27FC236}">
                <a16:creationId xmlns:a16="http://schemas.microsoft.com/office/drawing/2014/main" id="{63DEBA7A-DE4E-EB20-64A7-B807CD2AD203}"/>
              </a:ext>
            </a:extLst>
          </p:cNvPr>
          <p:cNvCxnSpPr>
            <a:cxnSpLocks/>
          </p:cNvCxnSpPr>
          <p:nvPr/>
        </p:nvCxnSpPr>
        <p:spPr>
          <a:xfrm flipV="1">
            <a:off x="10301944" y="951808"/>
            <a:ext cx="0" cy="266892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26504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9BA9F-3B04-4694-81CC-9259C24DA4C0}"/>
              </a:ext>
            </a:extLst>
          </p:cNvPr>
          <p:cNvSpPr>
            <a:spLocks noGrp="1"/>
          </p:cNvSpPr>
          <p:nvPr>
            <p:ph type="title"/>
          </p:nvPr>
        </p:nvSpPr>
        <p:spPr/>
        <p:txBody>
          <a:bodyPr>
            <a:normAutofit fontScale="90000"/>
          </a:bodyPr>
          <a:lstStyle/>
          <a:p>
            <a:r>
              <a:rPr lang="en-US" dirty="0"/>
              <a:t>Field Free Length among the LHC and HL-LHC magnets</a:t>
            </a:r>
            <a:br>
              <a:rPr lang="en-US" dirty="0"/>
            </a:br>
            <a:r>
              <a:rPr lang="en-US" dirty="0"/>
              <a:t> with numbers</a:t>
            </a:r>
            <a:endParaRPr lang="fr-FR" dirty="0"/>
          </a:p>
        </p:txBody>
      </p:sp>
      <p:graphicFrame>
        <p:nvGraphicFramePr>
          <p:cNvPr id="4" name="Content Placeholder 3">
            <a:extLst>
              <a:ext uri="{FF2B5EF4-FFF2-40B4-BE49-F238E27FC236}">
                <a16:creationId xmlns:a16="http://schemas.microsoft.com/office/drawing/2014/main" id="{2A60B3A1-497B-5159-0367-9B5CA7E583E2}"/>
              </a:ext>
            </a:extLst>
          </p:cNvPr>
          <p:cNvGraphicFramePr>
            <a:graphicFrameLocks noGrp="1"/>
          </p:cNvGraphicFramePr>
          <p:nvPr>
            <p:ph idx="4294967295"/>
            <p:extLst>
              <p:ext uri="{D42A27DB-BD31-4B8C-83A1-F6EECF244321}">
                <p14:modId xmlns:p14="http://schemas.microsoft.com/office/powerpoint/2010/main" val="471339631"/>
              </p:ext>
            </p:extLst>
          </p:nvPr>
        </p:nvGraphicFramePr>
        <p:xfrm>
          <a:off x="423512" y="1610869"/>
          <a:ext cx="10931788" cy="4150360"/>
        </p:xfrm>
        <a:graphic>
          <a:graphicData uri="http://schemas.openxmlformats.org/drawingml/2006/table">
            <a:tbl>
              <a:tblPr firstRow="1" bandRow="1">
                <a:tableStyleId>{7DF18680-E054-41AD-8BC1-D1AEF772440D}</a:tableStyleId>
              </a:tblPr>
              <a:tblGrid>
                <a:gridCol w="1469478">
                  <a:extLst>
                    <a:ext uri="{9D8B030D-6E8A-4147-A177-3AD203B41FA5}">
                      <a16:colId xmlns:a16="http://schemas.microsoft.com/office/drawing/2014/main" val="1367993508"/>
                    </a:ext>
                  </a:extLst>
                </a:gridCol>
                <a:gridCol w="1600981">
                  <a:extLst>
                    <a:ext uri="{9D8B030D-6E8A-4147-A177-3AD203B41FA5}">
                      <a16:colId xmlns:a16="http://schemas.microsoft.com/office/drawing/2014/main" val="3479888856"/>
                    </a:ext>
                  </a:extLst>
                </a:gridCol>
                <a:gridCol w="1548321">
                  <a:extLst>
                    <a:ext uri="{9D8B030D-6E8A-4147-A177-3AD203B41FA5}">
                      <a16:colId xmlns:a16="http://schemas.microsoft.com/office/drawing/2014/main" val="842212284"/>
                    </a:ext>
                  </a:extLst>
                </a:gridCol>
                <a:gridCol w="6313008">
                  <a:extLst>
                    <a:ext uri="{9D8B030D-6E8A-4147-A177-3AD203B41FA5}">
                      <a16:colId xmlns:a16="http://schemas.microsoft.com/office/drawing/2014/main" val="3309442772"/>
                    </a:ext>
                  </a:extLst>
                </a:gridCol>
              </a:tblGrid>
              <a:tr h="370840">
                <a:tc>
                  <a:txBody>
                    <a:bodyPr/>
                    <a:lstStyle/>
                    <a:p>
                      <a:pPr algn="ctr"/>
                      <a:r>
                        <a:rPr lang="en-US" sz="1800" dirty="0"/>
                        <a:t>Upstream Magnet</a:t>
                      </a:r>
                      <a:endParaRPr lang="fr-FR" sz="1800" dirty="0"/>
                    </a:p>
                  </a:txBody>
                  <a:tcPr anchor="ctr"/>
                </a:tc>
                <a:tc>
                  <a:txBody>
                    <a:bodyPr/>
                    <a:lstStyle/>
                    <a:p>
                      <a:pPr algn="ctr"/>
                      <a:r>
                        <a:rPr lang="en-US" sz="1800" dirty="0"/>
                        <a:t>Downstream Magnet</a:t>
                      </a:r>
                      <a:endParaRPr lang="fr-FR" sz="1800" dirty="0"/>
                    </a:p>
                  </a:txBody>
                  <a:tcPr anchor="ctr"/>
                </a:tc>
                <a:tc>
                  <a:txBody>
                    <a:bodyPr/>
                    <a:lstStyle/>
                    <a:p>
                      <a:pPr algn="ctr"/>
                      <a:r>
                        <a:rPr lang="en-US" sz="2000" dirty="0"/>
                        <a:t>FFML </a:t>
                      </a:r>
                      <a:r>
                        <a:rPr lang="en-US" sz="1800" dirty="0"/>
                        <a:t>(mm)</a:t>
                      </a:r>
                      <a:endParaRPr lang="fr-FR" sz="1800" dirty="0"/>
                    </a:p>
                  </a:txBody>
                  <a:tcPr anchor="ctr"/>
                </a:tc>
                <a:tc>
                  <a:txBody>
                    <a:bodyPr/>
                    <a:lstStyle/>
                    <a:p>
                      <a:pPr algn="ctr"/>
                      <a:r>
                        <a:rPr lang="en-US" sz="1800" dirty="0"/>
                        <a:t>Comments</a:t>
                      </a:r>
                      <a:endParaRPr lang="fr-FR" sz="1800" dirty="0"/>
                    </a:p>
                  </a:txBody>
                  <a:tcPr anchor="ctr"/>
                </a:tc>
                <a:extLst>
                  <a:ext uri="{0D108BD9-81ED-4DB2-BD59-A6C34878D82A}">
                    <a16:rowId xmlns:a16="http://schemas.microsoft.com/office/drawing/2014/main" val="497839717"/>
                  </a:ext>
                </a:extLst>
              </a:tr>
              <a:tr h="370840">
                <a:tc>
                  <a:txBody>
                    <a:bodyPr/>
                    <a:lstStyle/>
                    <a:p>
                      <a:pPr algn="ctr"/>
                      <a:r>
                        <a:rPr lang="en-US" sz="1800" dirty="0"/>
                        <a:t>MB</a:t>
                      </a:r>
                      <a:endParaRPr lang="fr-FR" sz="1800" dirty="0"/>
                    </a:p>
                  </a:txBody>
                  <a:tcPr anchor="ctr"/>
                </a:tc>
                <a:tc>
                  <a:txBody>
                    <a:bodyPr/>
                    <a:lstStyle/>
                    <a:p>
                      <a:pPr algn="ctr"/>
                      <a:r>
                        <a:rPr lang="en-US" sz="1800" dirty="0"/>
                        <a:t>MB</a:t>
                      </a:r>
                      <a:endParaRPr lang="fr-FR" sz="1800" dirty="0"/>
                    </a:p>
                  </a:txBody>
                  <a:tcPr anchor="ctr"/>
                </a:tc>
                <a:tc>
                  <a:txBody>
                    <a:bodyPr/>
                    <a:lstStyle/>
                    <a:p>
                      <a:pPr algn="ctr"/>
                      <a:r>
                        <a:rPr lang="en-US" sz="1800" dirty="0"/>
                        <a:t>1’360</a:t>
                      </a:r>
                      <a:endParaRPr lang="fr-FR" sz="1800" dirty="0"/>
                    </a:p>
                  </a:txBody>
                  <a:tcPr anchor="ctr"/>
                </a:tc>
                <a:tc>
                  <a:txBody>
                    <a:bodyPr/>
                    <a:lstStyle/>
                    <a:p>
                      <a:pPr algn="ctr"/>
                      <a:endParaRPr lang="fr-FR" sz="1800" dirty="0"/>
                    </a:p>
                  </a:txBody>
                  <a:tcPr anchor="ctr"/>
                </a:tc>
                <a:extLst>
                  <a:ext uri="{0D108BD9-81ED-4DB2-BD59-A6C34878D82A}">
                    <a16:rowId xmlns:a16="http://schemas.microsoft.com/office/drawing/2014/main" val="672153943"/>
                  </a:ext>
                </a:extLst>
              </a:tr>
              <a:tr h="370840">
                <a:tc>
                  <a:txBody>
                    <a:bodyPr/>
                    <a:lstStyle/>
                    <a:p>
                      <a:pPr algn="ctr"/>
                      <a:r>
                        <a:rPr lang="en-US" sz="1800" dirty="0"/>
                        <a:t>MB</a:t>
                      </a:r>
                      <a:endParaRPr lang="fr-FR" sz="1800" dirty="0"/>
                    </a:p>
                  </a:txBody>
                  <a:tcPr anchor="ctr"/>
                </a:tc>
                <a:tc>
                  <a:txBody>
                    <a:bodyPr/>
                    <a:lstStyle/>
                    <a:p>
                      <a:pPr algn="ctr"/>
                      <a:r>
                        <a:rPr lang="en-US" sz="1800" dirty="0"/>
                        <a:t>MQ</a:t>
                      </a:r>
                      <a:endParaRPr lang="fr-FR" sz="1800" dirty="0"/>
                    </a:p>
                  </a:txBody>
                  <a:tcPr anchor="ctr"/>
                </a:tc>
                <a:tc>
                  <a:txBody>
                    <a:bodyPr/>
                    <a:lstStyle/>
                    <a:p>
                      <a:pPr algn="ctr"/>
                      <a:r>
                        <a:rPr lang="en-US" sz="1800" dirty="0"/>
                        <a:t>2’365</a:t>
                      </a:r>
                      <a:endParaRPr lang="fr-FR" sz="1800" dirty="0"/>
                    </a:p>
                  </a:txBody>
                  <a:tcPr anchor="ctr"/>
                </a:tc>
                <a:tc>
                  <a:txBody>
                    <a:bodyPr/>
                    <a:lstStyle/>
                    <a:p>
                      <a:pPr algn="ctr"/>
                      <a:r>
                        <a:rPr lang="en-US" sz="1800" dirty="0"/>
                        <a:t>Busbar splices, MQT, MQS, MO corrector, BPM, drift tubes</a:t>
                      </a:r>
                      <a:endParaRPr lang="fr-FR" sz="1800" dirty="0"/>
                    </a:p>
                  </a:txBody>
                  <a:tcPr anchor="ctr"/>
                </a:tc>
                <a:extLst>
                  <a:ext uri="{0D108BD9-81ED-4DB2-BD59-A6C34878D82A}">
                    <a16:rowId xmlns:a16="http://schemas.microsoft.com/office/drawing/2014/main" val="2305458158"/>
                  </a:ext>
                </a:extLst>
              </a:tr>
              <a:tr h="370840">
                <a:tc>
                  <a:txBody>
                    <a:bodyPr/>
                    <a:lstStyle/>
                    <a:p>
                      <a:pPr algn="ctr"/>
                      <a:r>
                        <a:rPr lang="en-US" sz="1800" dirty="0"/>
                        <a:t>MQ</a:t>
                      </a:r>
                      <a:endParaRPr lang="fr-FR" sz="1800" dirty="0"/>
                    </a:p>
                  </a:txBody>
                  <a:tcPr anchor="ctr"/>
                </a:tc>
                <a:tc>
                  <a:txBody>
                    <a:bodyPr/>
                    <a:lstStyle/>
                    <a:p>
                      <a:pPr algn="ctr"/>
                      <a:r>
                        <a:rPr lang="en-US" sz="1800" dirty="0"/>
                        <a:t>MB</a:t>
                      </a:r>
                      <a:endParaRPr lang="fr-FR" sz="1800" dirty="0"/>
                    </a:p>
                  </a:txBody>
                  <a:tcPr anchor="ctr"/>
                </a:tc>
                <a:tc>
                  <a:txBody>
                    <a:bodyPr/>
                    <a:lstStyle/>
                    <a:p>
                      <a:pPr algn="ctr"/>
                      <a:r>
                        <a:rPr lang="en-US" sz="1800" dirty="0"/>
                        <a:t>2’365</a:t>
                      </a:r>
                      <a:endParaRPr lang="fr-FR" sz="1800" dirty="0"/>
                    </a:p>
                  </a:txBody>
                  <a:tcPr anchor="ctr"/>
                </a:tc>
                <a:tc>
                  <a:txBody>
                    <a:bodyPr/>
                    <a:lstStyle/>
                    <a:p>
                      <a:pPr algn="ctr"/>
                      <a:r>
                        <a:rPr lang="en-US" sz="1800" dirty="0"/>
                        <a:t>MSCB, busbars on top of the combined corrector</a:t>
                      </a:r>
                      <a:endParaRPr lang="fr-FR" sz="1800" dirty="0"/>
                    </a:p>
                  </a:txBody>
                  <a:tcPr anchor="ctr"/>
                </a:tc>
                <a:extLst>
                  <a:ext uri="{0D108BD9-81ED-4DB2-BD59-A6C34878D82A}">
                    <a16:rowId xmlns:a16="http://schemas.microsoft.com/office/drawing/2014/main" val="3056072977"/>
                  </a:ext>
                </a:extLst>
              </a:tr>
              <a:tr h="370840">
                <a:tc>
                  <a:txBody>
                    <a:bodyPr/>
                    <a:lstStyle/>
                    <a:p>
                      <a:pPr algn="ctr"/>
                      <a:r>
                        <a:rPr lang="en-US" sz="1800" dirty="0"/>
                        <a:t>MB</a:t>
                      </a:r>
                      <a:endParaRPr lang="fr-FR" sz="1800" dirty="0"/>
                    </a:p>
                  </a:txBody>
                  <a:tcPr anchor="ctr"/>
                </a:tc>
                <a:tc>
                  <a:txBody>
                    <a:bodyPr/>
                    <a:lstStyle/>
                    <a:p>
                      <a:pPr algn="ctr"/>
                      <a:r>
                        <a:rPr lang="en-US" sz="1800" dirty="0"/>
                        <a:t>MQM</a:t>
                      </a:r>
                      <a:endParaRPr lang="fr-FR" sz="1800" dirty="0"/>
                    </a:p>
                  </a:txBody>
                  <a:tcPr anchor="ctr"/>
                </a:tc>
                <a:tc>
                  <a:txBody>
                    <a:bodyPr/>
                    <a:lstStyle/>
                    <a:p>
                      <a:pPr algn="ctr"/>
                      <a:r>
                        <a:rPr lang="en-US" sz="1800" dirty="0"/>
                        <a:t>1’898</a:t>
                      </a:r>
                      <a:endParaRPr lang="fr-FR" sz="1800" dirty="0"/>
                    </a:p>
                  </a:txBody>
                  <a:tcPr anchor="ctr"/>
                </a:tc>
                <a:tc>
                  <a:txBody>
                    <a:bodyPr/>
                    <a:lstStyle/>
                    <a:p>
                      <a:pPr algn="ctr"/>
                      <a:endParaRPr lang="fr-FR" sz="1800" dirty="0"/>
                    </a:p>
                  </a:txBody>
                  <a:tcPr anchor="ctr"/>
                </a:tc>
                <a:extLst>
                  <a:ext uri="{0D108BD9-81ED-4DB2-BD59-A6C34878D82A}">
                    <a16:rowId xmlns:a16="http://schemas.microsoft.com/office/drawing/2014/main" val="655766804"/>
                  </a:ext>
                </a:extLst>
              </a:tr>
              <a:tr h="370840">
                <a:tc>
                  <a:txBody>
                    <a:bodyPr/>
                    <a:lstStyle/>
                    <a:p>
                      <a:pPr algn="ctr"/>
                      <a:r>
                        <a:rPr lang="en-US" sz="1800" dirty="0"/>
                        <a:t>MB</a:t>
                      </a:r>
                      <a:endParaRPr lang="fr-FR" sz="1800" dirty="0"/>
                    </a:p>
                  </a:txBody>
                  <a:tcPr anchor="ctr"/>
                </a:tc>
                <a:tc>
                  <a:txBody>
                    <a:bodyPr/>
                    <a:lstStyle/>
                    <a:p>
                      <a:pPr algn="ctr"/>
                      <a:r>
                        <a:rPr lang="en-US" sz="1800" dirty="0"/>
                        <a:t>MBH (11T)</a:t>
                      </a:r>
                      <a:endParaRPr lang="fr-FR" sz="1800" dirty="0"/>
                    </a:p>
                  </a:txBody>
                  <a:tcPr anchor="ctr"/>
                </a:tc>
                <a:tc>
                  <a:txBody>
                    <a:bodyPr/>
                    <a:lstStyle/>
                    <a:p>
                      <a:pPr algn="ctr"/>
                      <a:r>
                        <a:rPr lang="en-US" sz="1800" dirty="0"/>
                        <a:t>1’402.5</a:t>
                      </a:r>
                    </a:p>
                  </a:txBody>
                  <a:tcPr anchor="ctr"/>
                </a:tc>
                <a:tc>
                  <a:txBody>
                    <a:bodyPr/>
                    <a:lstStyle/>
                    <a:p>
                      <a:pPr algn="ctr"/>
                      <a:r>
                        <a:rPr lang="en-US" sz="1800" dirty="0"/>
                        <a:t>Splice </a:t>
                      </a:r>
                      <a:r>
                        <a:rPr lang="en-US" sz="1800" dirty="0" err="1"/>
                        <a:t>NbTi</a:t>
                      </a:r>
                      <a:r>
                        <a:rPr lang="en-US" sz="1800" dirty="0"/>
                        <a:t>/Nb</a:t>
                      </a:r>
                      <a:r>
                        <a:rPr lang="en-US" sz="1800" baseline="-25000" dirty="0"/>
                        <a:t>3</a:t>
                      </a:r>
                      <a:r>
                        <a:rPr lang="en-US" sz="1800" dirty="0"/>
                        <a:t>Sn</a:t>
                      </a:r>
                      <a:endParaRPr lang="fr-FR" sz="1800" dirty="0"/>
                    </a:p>
                  </a:txBody>
                  <a:tcPr anchor="ctr"/>
                </a:tc>
                <a:extLst>
                  <a:ext uri="{0D108BD9-81ED-4DB2-BD59-A6C34878D82A}">
                    <a16:rowId xmlns:a16="http://schemas.microsoft.com/office/drawing/2014/main" val="2758277582"/>
                  </a:ext>
                </a:extLst>
              </a:tr>
              <a:tr h="370840">
                <a:tc>
                  <a:txBody>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lang="en-US" sz="1800" dirty="0"/>
                        <a:t>MBH (11T)</a:t>
                      </a:r>
                      <a:endParaRPr lang="fr-FR" sz="1800" dirty="0"/>
                    </a:p>
                  </a:txBody>
                  <a:tcPr anchor="ctr"/>
                </a:tc>
                <a:tc>
                  <a:txBody>
                    <a:bodyPr/>
                    <a:lstStyle/>
                    <a:p>
                      <a:pPr algn="ctr"/>
                      <a:r>
                        <a:rPr lang="en-US" sz="1800" dirty="0"/>
                        <a:t>CWT</a:t>
                      </a:r>
                      <a:endParaRPr lang="fr-FR" sz="1800" dirty="0"/>
                    </a:p>
                  </a:txBody>
                  <a:tcPr anchor="ctr"/>
                </a:tc>
                <a:tc>
                  <a:txBody>
                    <a:bodyPr/>
                    <a:lstStyle/>
                    <a:p>
                      <a:pPr algn="ctr"/>
                      <a:r>
                        <a:rPr lang="en-US" sz="1800" dirty="0"/>
                        <a:t>1260.5</a:t>
                      </a:r>
                    </a:p>
                  </a:txBody>
                  <a:tcPr anchor="ctr"/>
                </a:tc>
                <a:tc>
                  <a:txBody>
                    <a:bodyPr/>
                    <a:lstStyle/>
                    <a:p>
                      <a:pPr algn="ctr"/>
                      <a:r>
                        <a:rPr lang="en-US" sz="1800" dirty="0"/>
                        <a:t>Distance to Cold to Warm Transition extremity</a:t>
                      </a:r>
                      <a:endParaRPr lang="fr-FR" sz="1800" dirty="0"/>
                    </a:p>
                  </a:txBody>
                  <a:tcPr anchor="ctr"/>
                </a:tc>
                <a:extLst>
                  <a:ext uri="{0D108BD9-81ED-4DB2-BD59-A6C34878D82A}">
                    <a16:rowId xmlns:a16="http://schemas.microsoft.com/office/drawing/2014/main" val="31836561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MBH (11T)</a:t>
                      </a:r>
                      <a:endParaRPr lang="fr-FR" sz="1800" dirty="0"/>
                    </a:p>
                  </a:txBody>
                  <a:tcPr anchor="ctr"/>
                </a:tc>
                <a:tc>
                  <a:txBody>
                    <a:bodyPr/>
                    <a:lstStyle/>
                    <a:p>
                      <a:pPr algn="ctr"/>
                      <a:r>
                        <a:rPr lang="en-US" sz="1800" dirty="0"/>
                        <a:t>MB</a:t>
                      </a:r>
                      <a:endParaRPr lang="fr-FR" sz="1800" dirty="0"/>
                    </a:p>
                  </a:txBody>
                  <a:tcPr anchor="ctr"/>
                </a:tc>
                <a:tc>
                  <a:txBody>
                    <a:bodyPr/>
                    <a:lstStyle/>
                    <a:p>
                      <a:pPr algn="ctr"/>
                      <a:r>
                        <a:rPr lang="en-US" sz="1800" dirty="0"/>
                        <a:t>1’402.5</a:t>
                      </a:r>
                      <a:endParaRPr lang="fr-FR" sz="1800" dirty="0"/>
                    </a:p>
                  </a:txBody>
                  <a:tcPr anchor="ctr"/>
                </a:tc>
                <a:tc>
                  <a:txBody>
                    <a:bodyPr/>
                    <a:lstStyle/>
                    <a:p>
                      <a:pPr algn="ctr"/>
                      <a:r>
                        <a:rPr lang="en-US" sz="1800" dirty="0"/>
                        <a:t>Symmetry </a:t>
                      </a:r>
                      <a:endParaRPr lang="fr-FR" sz="1800" dirty="0"/>
                    </a:p>
                  </a:txBody>
                  <a:tcPr anchor="ctr"/>
                </a:tc>
                <a:extLst>
                  <a:ext uri="{0D108BD9-81ED-4DB2-BD59-A6C34878D82A}">
                    <a16:rowId xmlns:a16="http://schemas.microsoft.com/office/drawing/2014/main" val="1543445286"/>
                  </a:ext>
                </a:extLst>
              </a:tr>
              <a:tr h="370840">
                <a:tc>
                  <a:txBody>
                    <a:bodyPr/>
                    <a:lstStyle/>
                    <a:p>
                      <a:pPr algn="ctr"/>
                      <a:r>
                        <a:rPr lang="en-US" sz="1800" dirty="0"/>
                        <a:t>MQXFB</a:t>
                      </a:r>
                      <a:endParaRPr lang="fr-FR" sz="1800" dirty="0"/>
                    </a:p>
                  </a:txBody>
                  <a:tcPr anchor="ctr"/>
                </a:tc>
                <a:tc>
                  <a:txBody>
                    <a:bodyPr/>
                    <a:lstStyle/>
                    <a:p>
                      <a:pPr algn="ctr"/>
                      <a:r>
                        <a:rPr lang="en-US" sz="1800" dirty="0"/>
                        <a:t>MQXFB</a:t>
                      </a:r>
                      <a:endParaRPr lang="fr-FR" sz="1800" dirty="0"/>
                    </a:p>
                  </a:txBody>
                  <a:tcPr anchor="ctr"/>
                </a:tc>
                <a:tc>
                  <a:txBody>
                    <a:bodyPr/>
                    <a:lstStyle/>
                    <a:p>
                      <a:pPr algn="ctr"/>
                      <a:r>
                        <a:rPr lang="en-US" sz="1800" dirty="0"/>
                        <a:t>2’090</a:t>
                      </a:r>
                      <a:endParaRPr lang="fr-FR" sz="1800" dirty="0"/>
                    </a:p>
                  </a:txBody>
                  <a:tcPr anchor="ctr"/>
                </a:tc>
                <a:tc>
                  <a:txBody>
                    <a:bodyPr/>
                    <a:lstStyle/>
                    <a:p>
                      <a:pPr algn="ctr"/>
                      <a:r>
                        <a:rPr lang="en-US" sz="1800" dirty="0"/>
                        <a:t>Q2A-Q2B interconnection for HL-LHC</a:t>
                      </a:r>
                    </a:p>
                    <a:p>
                      <a:pPr algn="ctr"/>
                      <a:r>
                        <a:rPr lang="en-US" sz="1800" dirty="0"/>
                        <a:t>Flat end covers, Cryogenics distribution density, BPM, expansion loops on both sides, end plates thickness</a:t>
                      </a:r>
                      <a:endParaRPr lang="fr-FR" sz="1800" dirty="0"/>
                    </a:p>
                  </a:txBody>
                  <a:tcPr anchor="ctr"/>
                </a:tc>
                <a:extLst>
                  <a:ext uri="{0D108BD9-81ED-4DB2-BD59-A6C34878D82A}">
                    <a16:rowId xmlns:a16="http://schemas.microsoft.com/office/drawing/2014/main" val="1744650248"/>
                  </a:ext>
                </a:extLst>
              </a:tr>
            </a:tbl>
          </a:graphicData>
        </a:graphic>
      </p:graphicFrame>
    </p:spTree>
    <p:extLst>
      <p:ext uri="{BB962C8B-B14F-4D97-AF65-F5344CB8AC3E}">
        <p14:creationId xmlns:p14="http://schemas.microsoft.com/office/powerpoint/2010/main" val="30597668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3E1EE-1291-A76C-54FC-7C115AEC5FA4}"/>
              </a:ext>
            </a:extLst>
          </p:cNvPr>
          <p:cNvSpPr>
            <a:spLocks noGrp="1"/>
          </p:cNvSpPr>
          <p:nvPr>
            <p:ph type="title"/>
          </p:nvPr>
        </p:nvSpPr>
        <p:spPr/>
        <p:txBody>
          <a:bodyPr/>
          <a:lstStyle/>
          <a:p>
            <a:r>
              <a:rPr lang="en-US" dirty="0"/>
              <a:t>Quantification length of items</a:t>
            </a:r>
            <a:br>
              <a:rPr lang="en-US" dirty="0"/>
            </a:br>
            <a:r>
              <a:rPr lang="en-US" dirty="0"/>
              <a:t> along the Free Field Length</a:t>
            </a:r>
            <a:endParaRPr lang="fr-FR" dirty="0"/>
          </a:p>
        </p:txBody>
      </p:sp>
      <p:graphicFrame>
        <p:nvGraphicFramePr>
          <p:cNvPr id="11" name="Table 10">
            <a:extLst>
              <a:ext uri="{FF2B5EF4-FFF2-40B4-BE49-F238E27FC236}">
                <a16:creationId xmlns:a16="http://schemas.microsoft.com/office/drawing/2014/main" id="{C40A40D7-9BFD-286A-CFC2-53BE29008289}"/>
              </a:ext>
            </a:extLst>
          </p:cNvPr>
          <p:cNvGraphicFramePr>
            <a:graphicFrameLocks noGrp="1"/>
          </p:cNvGraphicFramePr>
          <p:nvPr>
            <p:extLst>
              <p:ext uri="{D42A27DB-BD31-4B8C-83A1-F6EECF244321}">
                <p14:modId xmlns:p14="http://schemas.microsoft.com/office/powerpoint/2010/main" val="3688784102"/>
              </p:ext>
            </p:extLst>
          </p:nvPr>
        </p:nvGraphicFramePr>
        <p:xfrm>
          <a:off x="838200" y="1608222"/>
          <a:ext cx="9858376" cy="5174950"/>
        </p:xfrm>
        <a:graphic>
          <a:graphicData uri="http://schemas.openxmlformats.org/drawingml/2006/table">
            <a:tbl>
              <a:tblPr>
                <a:tableStyleId>{2D5ABB26-0587-4C30-8999-92F81FD0307C}</a:tableStyleId>
              </a:tblPr>
              <a:tblGrid>
                <a:gridCol w="4939185">
                  <a:extLst>
                    <a:ext uri="{9D8B030D-6E8A-4147-A177-3AD203B41FA5}">
                      <a16:colId xmlns:a16="http://schemas.microsoft.com/office/drawing/2014/main" val="2172731805"/>
                    </a:ext>
                  </a:extLst>
                </a:gridCol>
                <a:gridCol w="1339841">
                  <a:extLst>
                    <a:ext uri="{9D8B030D-6E8A-4147-A177-3AD203B41FA5}">
                      <a16:colId xmlns:a16="http://schemas.microsoft.com/office/drawing/2014/main" val="2547035911"/>
                    </a:ext>
                  </a:extLst>
                </a:gridCol>
                <a:gridCol w="884804">
                  <a:extLst>
                    <a:ext uri="{9D8B030D-6E8A-4147-A177-3AD203B41FA5}">
                      <a16:colId xmlns:a16="http://schemas.microsoft.com/office/drawing/2014/main" val="712462401"/>
                    </a:ext>
                  </a:extLst>
                </a:gridCol>
                <a:gridCol w="1274005">
                  <a:extLst>
                    <a:ext uri="{9D8B030D-6E8A-4147-A177-3AD203B41FA5}">
                      <a16:colId xmlns:a16="http://schemas.microsoft.com/office/drawing/2014/main" val="4051443006"/>
                    </a:ext>
                  </a:extLst>
                </a:gridCol>
                <a:gridCol w="1420541">
                  <a:extLst>
                    <a:ext uri="{9D8B030D-6E8A-4147-A177-3AD203B41FA5}">
                      <a16:colId xmlns:a16="http://schemas.microsoft.com/office/drawing/2014/main" val="854797611"/>
                    </a:ext>
                  </a:extLst>
                </a:gridCol>
              </a:tblGrid>
              <a:tr h="236768">
                <a:tc>
                  <a:txBody>
                    <a:bodyPr/>
                    <a:lstStyle/>
                    <a:p>
                      <a:pPr algn="l" fontAlgn="b"/>
                      <a:endParaRPr lang="fr-FR" sz="1800" b="1" i="0" u="none" strike="noStrike" dirty="0">
                        <a:solidFill>
                          <a:schemeClr val="bg1"/>
                        </a:solidFill>
                        <a:effectLst/>
                        <a:latin typeface="Aptos Narrow" panose="020B0004020202020204" pitchFamily="34" charset="0"/>
                      </a:endParaRPr>
                    </a:p>
                  </a:txBody>
                  <a:tcPr anchor="b">
                    <a:solidFill>
                      <a:schemeClr val="accent5"/>
                    </a:solidFill>
                  </a:tcPr>
                </a:tc>
                <a:tc>
                  <a:txBody>
                    <a:bodyPr/>
                    <a:lstStyle/>
                    <a:p>
                      <a:pPr algn="l" fontAlgn="b"/>
                      <a:endParaRPr lang="fr-FR" sz="1800" b="1" i="0" u="none" strike="noStrike" dirty="0">
                        <a:solidFill>
                          <a:schemeClr val="bg1"/>
                        </a:solidFill>
                        <a:effectLst/>
                        <a:latin typeface="Aptos Narrow" panose="020B0004020202020204" pitchFamily="34" charset="0"/>
                      </a:endParaRPr>
                    </a:p>
                  </a:txBody>
                  <a:tcPr anchor="b">
                    <a:solidFill>
                      <a:schemeClr val="accent5"/>
                    </a:solidFill>
                  </a:tcPr>
                </a:tc>
                <a:tc>
                  <a:txBody>
                    <a:bodyPr/>
                    <a:lstStyle/>
                    <a:p>
                      <a:pPr algn="ctr" fontAlgn="b"/>
                      <a:r>
                        <a:rPr lang="fr-FR" sz="1800" b="1" u="none" strike="noStrike" dirty="0">
                          <a:solidFill>
                            <a:schemeClr val="bg1"/>
                          </a:solidFill>
                          <a:effectLst/>
                        </a:rPr>
                        <a:t>MB</a:t>
                      </a:r>
                    </a:p>
                    <a:p>
                      <a:pPr algn="ctr" fontAlgn="b"/>
                      <a:r>
                        <a:rPr lang="fr-FR" sz="1800" b="1" i="0" u="none" strike="noStrike" dirty="0">
                          <a:solidFill>
                            <a:schemeClr val="bg1"/>
                          </a:solidFill>
                          <a:effectLst/>
                          <a:latin typeface="Aptos Narrow" panose="020B0004020202020204" pitchFamily="34" charset="0"/>
                        </a:rPr>
                        <a:t>(mm)</a:t>
                      </a:r>
                    </a:p>
                  </a:txBody>
                  <a:tcPr anchor="b">
                    <a:solidFill>
                      <a:schemeClr val="accent5"/>
                    </a:solidFill>
                  </a:tcPr>
                </a:tc>
                <a:tc>
                  <a:txBody>
                    <a:bodyPr/>
                    <a:lstStyle/>
                    <a:p>
                      <a:pPr algn="ctr" fontAlgn="b"/>
                      <a:r>
                        <a:rPr lang="fr-FR" sz="1800" b="1" u="none" strike="noStrike" dirty="0">
                          <a:solidFill>
                            <a:schemeClr val="bg1"/>
                          </a:solidFill>
                          <a:effectLst/>
                        </a:rPr>
                        <a:t>MBH(11T)</a:t>
                      </a:r>
                    </a:p>
                    <a:p>
                      <a:pPr algn="ctr" fontAlgn="b"/>
                      <a:r>
                        <a:rPr lang="fr-FR" sz="1800" b="1" i="0" u="none" strike="noStrike" dirty="0">
                          <a:solidFill>
                            <a:schemeClr val="bg1"/>
                          </a:solidFill>
                          <a:effectLst/>
                          <a:latin typeface="Aptos Narrow" panose="020B0004020202020204" pitchFamily="34" charset="0"/>
                        </a:rPr>
                        <a:t>(mm)</a:t>
                      </a:r>
                    </a:p>
                  </a:txBody>
                  <a:tcPr anchor="b">
                    <a:solidFill>
                      <a:schemeClr val="accent5"/>
                    </a:solidFill>
                  </a:tcPr>
                </a:tc>
                <a:tc>
                  <a:txBody>
                    <a:bodyPr/>
                    <a:lstStyle/>
                    <a:p>
                      <a:pPr algn="ctr" fontAlgn="b"/>
                      <a:r>
                        <a:rPr lang="fr-FR" sz="1800" b="1" u="none" strike="noStrike" dirty="0">
                          <a:solidFill>
                            <a:schemeClr val="bg1"/>
                          </a:solidFill>
                          <a:effectLst/>
                        </a:rPr>
                        <a:t>MQXFB</a:t>
                      </a:r>
                    </a:p>
                    <a:p>
                      <a:pPr algn="ctr" fontAlgn="b"/>
                      <a:r>
                        <a:rPr lang="fr-FR" sz="1800" b="1" i="0" u="none" strike="noStrike" dirty="0">
                          <a:solidFill>
                            <a:schemeClr val="bg1"/>
                          </a:solidFill>
                          <a:effectLst/>
                          <a:latin typeface="Aptos Narrow" panose="020B0004020202020204" pitchFamily="34" charset="0"/>
                        </a:rPr>
                        <a:t>(mm)</a:t>
                      </a:r>
                    </a:p>
                  </a:txBody>
                  <a:tcPr anchor="b">
                    <a:solidFill>
                      <a:schemeClr val="accent5"/>
                    </a:solidFill>
                  </a:tcPr>
                </a:tc>
                <a:extLst>
                  <a:ext uri="{0D108BD9-81ED-4DB2-BD59-A6C34878D82A}">
                    <a16:rowId xmlns:a16="http://schemas.microsoft.com/office/drawing/2014/main" val="135627920"/>
                  </a:ext>
                </a:extLst>
              </a:tr>
              <a:tr h="236768">
                <a:tc gridSpan="2">
                  <a:txBody>
                    <a:bodyPr/>
                    <a:lstStyle/>
                    <a:p>
                      <a:pPr algn="ctr" fontAlgn="b"/>
                      <a:r>
                        <a:rPr lang="en-US" sz="1800" u="none" strike="noStrike" noProof="0" dirty="0">
                          <a:effectLst/>
                        </a:rPr>
                        <a:t>Magnetic length</a:t>
                      </a:r>
                      <a:endParaRPr lang="en-US" sz="1800" b="0" i="0" u="none" strike="noStrike" noProof="0" dirty="0">
                        <a:solidFill>
                          <a:srgbClr val="000000"/>
                        </a:solidFill>
                        <a:effectLst/>
                        <a:latin typeface="Aptos Narrow" panose="020B0004020202020204" pitchFamily="34" charset="0"/>
                      </a:endParaRPr>
                    </a:p>
                  </a:txBody>
                  <a:tcPr anchor="b">
                    <a:solidFill>
                      <a:srgbClr val="CBCFEE"/>
                    </a:solidFill>
                  </a:tcPr>
                </a:tc>
                <a:tc hMerge="1">
                  <a:txBody>
                    <a:bodyPr/>
                    <a:lstStyle/>
                    <a:p>
                      <a:endParaRPr lang="fr-FR"/>
                    </a:p>
                  </a:txBody>
                  <a:tcPr/>
                </a:tc>
                <a:tc>
                  <a:txBody>
                    <a:bodyPr/>
                    <a:lstStyle/>
                    <a:p>
                      <a:pPr algn="r" fontAlgn="b"/>
                      <a:r>
                        <a:rPr lang="en-US" sz="1800" u="none" strike="noStrike" noProof="0" dirty="0">
                          <a:effectLst/>
                        </a:rPr>
                        <a:t>14’300</a:t>
                      </a:r>
                      <a:endParaRPr lang="en-US" sz="1800" b="0" i="0" u="none" strike="noStrike" noProof="0" dirty="0">
                        <a:solidFill>
                          <a:srgbClr val="000000"/>
                        </a:solidFill>
                        <a:effectLst/>
                        <a:latin typeface="Aptos Narrow" panose="020B0004020202020204" pitchFamily="34" charset="0"/>
                      </a:endParaRPr>
                    </a:p>
                  </a:txBody>
                  <a:tcPr anchor="b">
                    <a:solidFill>
                      <a:srgbClr val="CBCFEE"/>
                    </a:solidFill>
                  </a:tcPr>
                </a:tc>
                <a:tc>
                  <a:txBody>
                    <a:bodyPr/>
                    <a:lstStyle/>
                    <a:p>
                      <a:pPr algn="r" fontAlgn="b"/>
                      <a:r>
                        <a:rPr lang="en-US" sz="1800" u="none" strike="noStrike" noProof="0" dirty="0">
                          <a:effectLst/>
                        </a:rPr>
                        <a:t>5’307</a:t>
                      </a:r>
                      <a:endParaRPr lang="en-US" sz="1800" b="0" i="0" u="none" strike="noStrike" noProof="0" dirty="0">
                        <a:solidFill>
                          <a:srgbClr val="000000"/>
                        </a:solidFill>
                        <a:effectLst/>
                        <a:latin typeface="Aptos Narrow" panose="020B0004020202020204" pitchFamily="34" charset="0"/>
                      </a:endParaRPr>
                    </a:p>
                  </a:txBody>
                  <a:tcPr anchor="b">
                    <a:solidFill>
                      <a:srgbClr val="CBCFEE"/>
                    </a:solidFill>
                  </a:tcPr>
                </a:tc>
                <a:tc>
                  <a:txBody>
                    <a:bodyPr/>
                    <a:lstStyle/>
                    <a:p>
                      <a:pPr algn="r" fontAlgn="b"/>
                      <a:r>
                        <a:rPr lang="en-US" sz="1800" u="none" strike="noStrike" noProof="0" dirty="0">
                          <a:effectLst/>
                        </a:rPr>
                        <a:t>7’172</a:t>
                      </a:r>
                      <a:endParaRPr lang="en-US" sz="1800" b="0" i="0" u="none" strike="noStrike" noProof="0" dirty="0">
                        <a:solidFill>
                          <a:srgbClr val="000000"/>
                        </a:solidFill>
                        <a:effectLst/>
                        <a:latin typeface="Aptos Narrow" panose="020B0004020202020204" pitchFamily="34" charset="0"/>
                      </a:endParaRPr>
                    </a:p>
                  </a:txBody>
                  <a:tcPr anchor="b">
                    <a:solidFill>
                      <a:srgbClr val="CBCFEE"/>
                    </a:solidFill>
                  </a:tcPr>
                </a:tc>
                <a:extLst>
                  <a:ext uri="{0D108BD9-81ED-4DB2-BD59-A6C34878D82A}">
                    <a16:rowId xmlns:a16="http://schemas.microsoft.com/office/drawing/2014/main" val="1584297101"/>
                  </a:ext>
                </a:extLst>
              </a:tr>
              <a:tr h="236768">
                <a:tc gridSpan="2">
                  <a:txBody>
                    <a:bodyPr/>
                    <a:lstStyle/>
                    <a:p>
                      <a:pPr algn="ctr" fontAlgn="b"/>
                      <a:r>
                        <a:rPr lang="en-US" sz="1800" u="none" strike="noStrike" noProof="0" dirty="0">
                          <a:effectLst/>
                        </a:rPr>
                        <a:t>Coil length</a:t>
                      </a:r>
                      <a:endParaRPr lang="en-US" sz="1800" b="0" i="0" u="none" strike="noStrike" noProof="0" dirty="0">
                        <a:solidFill>
                          <a:srgbClr val="000000"/>
                        </a:solidFill>
                        <a:effectLst/>
                        <a:latin typeface="Aptos Narrow" panose="020B0004020202020204" pitchFamily="34" charset="0"/>
                      </a:endParaRPr>
                    </a:p>
                  </a:txBody>
                  <a:tcPr anchor="b">
                    <a:solidFill>
                      <a:srgbClr val="E7E9F7"/>
                    </a:solidFill>
                  </a:tcPr>
                </a:tc>
                <a:tc hMerge="1">
                  <a:txBody>
                    <a:bodyPr/>
                    <a:lstStyle/>
                    <a:p>
                      <a:endParaRPr lang="fr-FR"/>
                    </a:p>
                  </a:txBody>
                  <a:tcPr/>
                </a:tc>
                <a:tc>
                  <a:txBody>
                    <a:bodyPr/>
                    <a:lstStyle/>
                    <a:p>
                      <a:pPr algn="r" fontAlgn="b"/>
                      <a:r>
                        <a:rPr lang="en-US" sz="1800" u="none" strike="noStrike" noProof="0" dirty="0">
                          <a:effectLst/>
                        </a:rPr>
                        <a:t>14’536</a:t>
                      </a:r>
                      <a:endParaRPr lang="en-US" sz="1800" b="0" i="0" u="none" strike="noStrike" noProof="0" dirty="0">
                        <a:solidFill>
                          <a:srgbClr val="000000"/>
                        </a:solidFill>
                        <a:effectLst/>
                        <a:latin typeface="Aptos Narrow" panose="020B0004020202020204" pitchFamily="34" charset="0"/>
                      </a:endParaRPr>
                    </a:p>
                  </a:txBody>
                  <a:tcPr anchor="b">
                    <a:solidFill>
                      <a:srgbClr val="E7E9F7"/>
                    </a:solidFill>
                  </a:tcPr>
                </a:tc>
                <a:tc>
                  <a:txBody>
                    <a:bodyPr/>
                    <a:lstStyle/>
                    <a:p>
                      <a:pPr algn="r" fontAlgn="b"/>
                      <a:r>
                        <a:rPr lang="en-US" sz="1800" u="none" strike="noStrike" noProof="0" dirty="0">
                          <a:effectLst/>
                        </a:rPr>
                        <a:t>5’417</a:t>
                      </a:r>
                      <a:endParaRPr lang="en-US" sz="1800" b="0" i="0" u="none" strike="noStrike" noProof="0" dirty="0">
                        <a:solidFill>
                          <a:srgbClr val="000000"/>
                        </a:solidFill>
                        <a:effectLst/>
                        <a:latin typeface="Aptos Narrow" panose="020B0004020202020204" pitchFamily="34" charset="0"/>
                      </a:endParaRPr>
                    </a:p>
                  </a:txBody>
                  <a:tcPr anchor="b">
                    <a:solidFill>
                      <a:srgbClr val="E7E9F7"/>
                    </a:solidFill>
                  </a:tcPr>
                </a:tc>
                <a:tc>
                  <a:txBody>
                    <a:bodyPr/>
                    <a:lstStyle/>
                    <a:p>
                      <a:pPr algn="r" fontAlgn="b"/>
                      <a:r>
                        <a:rPr lang="en-US" sz="1800" u="none" strike="noStrike" noProof="0" dirty="0">
                          <a:effectLst/>
                        </a:rPr>
                        <a:t>7’281</a:t>
                      </a:r>
                      <a:endParaRPr lang="en-US" sz="1800" b="0" i="0" u="none" strike="noStrike" noProof="0" dirty="0">
                        <a:solidFill>
                          <a:srgbClr val="000000"/>
                        </a:solidFill>
                        <a:effectLst/>
                        <a:latin typeface="Aptos Narrow" panose="020B0004020202020204" pitchFamily="34" charset="0"/>
                      </a:endParaRPr>
                    </a:p>
                  </a:txBody>
                  <a:tcPr anchor="b">
                    <a:solidFill>
                      <a:srgbClr val="E7E9F7"/>
                    </a:solidFill>
                  </a:tcPr>
                </a:tc>
                <a:extLst>
                  <a:ext uri="{0D108BD9-81ED-4DB2-BD59-A6C34878D82A}">
                    <a16:rowId xmlns:a16="http://schemas.microsoft.com/office/drawing/2014/main" val="1623681833"/>
                  </a:ext>
                </a:extLst>
              </a:tr>
              <a:tr h="236768">
                <a:tc>
                  <a:txBody>
                    <a:bodyPr/>
                    <a:lstStyle/>
                    <a:p>
                      <a:pPr algn="ctr" fontAlgn="ctr"/>
                      <a:r>
                        <a:rPr lang="en-US" sz="1800" u="none" strike="noStrike" noProof="0" dirty="0">
                          <a:effectLst/>
                        </a:rPr>
                        <a:t>Magnetic Length/Coils</a:t>
                      </a:r>
                      <a:endParaRPr lang="en-US" sz="1800" b="0" i="0" u="none" strike="noStrike" noProof="0" dirty="0">
                        <a:solidFill>
                          <a:srgbClr val="000000"/>
                        </a:solidFill>
                        <a:effectLst/>
                        <a:latin typeface="Aptos Narrow" panose="020B0004020202020204" pitchFamily="34" charset="0"/>
                      </a:endParaRPr>
                    </a:p>
                  </a:txBody>
                  <a:tcPr anchor="ctr">
                    <a:solidFill>
                      <a:srgbClr val="CBCFEE"/>
                    </a:solidFill>
                  </a:tcPr>
                </a:tc>
                <a:tc>
                  <a:txBody>
                    <a:bodyPr/>
                    <a:lstStyle/>
                    <a:p>
                      <a:pPr algn="l" fontAlgn="b"/>
                      <a:r>
                        <a:rPr lang="en-US" sz="1200" u="none" strike="noStrike" noProof="0" dirty="0">
                          <a:effectLst/>
                        </a:rPr>
                        <a:t>CS+NCS</a:t>
                      </a:r>
                      <a:endParaRPr lang="en-US" sz="1200" b="0" i="0" u="none" strike="noStrike" noProof="0" dirty="0">
                        <a:solidFill>
                          <a:srgbClr val="000000"/>
                        </a:solidFill>
                        <a:effectLst/>
                        <a:latin typeface="Aptos Narrow" panose="020B0004020202020204" pitchFamily="34" charset="0"/>
                      </a:endParaRPr>
                    </a:p>
                  </a:txBody>
                  <a:tcPr anchor="b">
                    <a:solidFill>
                      <a:srgbClr val="CBCFEE"/>
                    </a:solidFill>
                  </a:tcPr>
                </a:tc>
                <a:tc>
                  <a:txBody>
                    <a:bodyPr/>
                    <a:lstStyle/>
                    <a:p>
                      <a:pPr algn="r" fontAlgn="b"/>
                      <a:r>
                        <a:rPr lang="en-US" sz="1800" u="none" strike="noStrike" noProof="0" dirty="0">
                          <a:effectLst/>
                        </a:rPr>
                        <a:t>236</a:t>
                      </a:r>
                      <a:endParaRPr lang="en-US" sz="1800" b="0" i="0" u="none" strike="noStrike" noProof="0" dirty="0">
                        <a:solidFill>
                          <a:srgbClr val="000000"/>
                        </a:solidFill>
                        <a:effectLst/>
                        <a:latin typeface="Aptos Narrow" panose="020B0004020202020204" pitchFamily="34" charset="0"/>
                      </a:endParaRPr>
                    </a:p>
                  </a:txBody>
                  <a:tcPr anchor="b">
                    <a:solidFill>
                      <a:srgbClr val="CBCFEE"/>
                    </a:solidFill>
                  </a:tcPr>
                </a:tc>
                <a:tc>
                  <a:txBody>
                    <a:bodyPr/>
                    <a:lstStyle/>
                    <a:p>
                      <a:pPr algn="r" fontAlgn="b"/>
                      <a:r>
                        <a:rPr lang="en-US" sz="1800" u="none" strike="noStrike" noProof="0" dirty="0">
                          <a:effectLst/>
                        </a:rPr>
                        <a:t>110</a:t>
                      </a:r>
                      <a:endParaRPr lang="en-US" sz="1800" b="0" i="0" u="none" strike="noStrike" noProof="0" dirty="0">
                        <a:solidFill>
                          <a:srgbClr val="000000"/>
                        </a:solidFill>
                        <a:effectLst/>
                        <a:latin typeface="Aptos Narrow" panose="020B0004020202020204" pitchFamily="34" charset="0"/>
                      </a:endParaRPr>
                    </a:p>
                  </a:txBody>
                  <a:tcPr anchor="b">
                    <a:solidFill>
                      <a:srgbClr val="CBCFEE"/>
                    </a:solidFill>
                  </a:tcPr>
                </a:tc>
                <a:tc>
                  <a:txBody>
                    <a:bodyPr/>
                    <a:lstStyle/>
                    <a:p>
                      <a:pPr algn="r" fontAlgn="b"/>
                      <a:r>
                        <a:rPr lang="en-US" sz="1800" u="none" strike="noStrike" noProof="0" dirty="0">
                          <a:effectLst/>
                        </a:rPr>
                        <a:t>109</a:t>
                      </a:r>
                      <a:endParaRPr lang="en-US" sz="1800" b="0" i="0" u="none" strike="noStrike" noProof="0" dirty="0">
                        <a:solidFill>
                          <a:srgbClr val="000000"/>
                        </a:solidFill>
                        <a:effectLst/>
                        <a:latin typeface="Aptos Narrow" panose="020B0004020202020204" pitchFamily="34" charset="0"/>
                      </a:endParaRPr>
                    </a:p>
                  </a:txBody>
                  <a:tcPr anchor="b">
                    <a:solidFill>
                      <a:srgbClr val="CBCFEE"/>
                    </a:solidFill>
                  </a:tcPr>
                </a:tc>
                <a:extLst>
                  <a:ext uri="{0D108BD9-81ED-4DB2-BD59-A6C34878D82A}">
                    <a16:rowId xmlns:a16="http://schemas.microsoft.com/office/drawing/2014/main" val="190496812"/>
                  </a:ext>
                </a:extLst>
              </a:tr>
              <a:tr h="236768">
                <a:tc rowSpan="2">
                  <a:txBody>
                    <a:bodyPr/>
                    <a:lstStyle/>
                    <a:p>
                      <a:pPr algn="ctr" fontAlgn="ctr"/>
                      <a:r>
                        <a:rPr lang="en-US" sz="1800" u="none" strike="noStrike" noProof="0" dirty="0">
                          <a:effectLst/>
                        </a:rPr>
                        <a:t>Coil head end spacers </a:t>
                      </a:r>
                      <a:endParaRPr lang="en-US" sz="1800" b="0" i="0" u="none" strike="noStrike" noProof="0" dirty="0">
                        <a:solidFill>
                          <a:srgbClr val="000000"/>
                        </a:solidFill>
                        <a:effectLst/>
                        <a:latin typeface="Aptos Narrow" panose="020B0004020202020204" pitchFamily="34" charset="0"/>
                      </a:endParaRPr>
                    </a:p>
                  </a:txBody>
                  <a:tcPr anchor="ctr">
                    <a:solidFill>
                      <a:srgbClr val="E7E9F7"/>
                    </a:solidFill>
                  </a:tcPr>
                </a:tc>
                <a:tc>
                  <a:txBody>
                    <a:bodyPr/>
                    <a:lstStyle/>
                    <a:p>
                      <a:pPr algn="l" fontAlgn="ctr"/>
                      <a:r>
                        <a:rPr lang="en-US" sz="1200" u="none" strike="noStrike" noProof="0" dirty="0">
                          <a:effectLst/>
                        </a:rPr>
                        <a:t>CS</a:t>
                      </a:r>
                      <a:endParaRPr lang="en-US" sz="1200" b="0" i="0" u="none" strike="noStrike" noProof="0" dirty="0">
                        <a:solidFill>
                          <a:srgbClr val="000000"/>
                        </a:solidFill>
                        <a:effectLst/>
                        <a:latin typeface="Aptos Narrow" panose="020B0004020202020204" pitchFamily="34" charset="0"/>
                      </a:endParaRPr>
                    </a:p>
                  </a:txBody>
                  <a:tcPr anchor="ctr">
                    <a:solidFill>
                      <a:srgbClr val="E7E9F7"/>
                    </a:solidFill>
                  </a:tcPr>
                </a:tc>
                <a:tc>
                  <a:txBody>
                    <a:bodyPr/>
                    <a:lstStyle/>
                    <a:p>
                      <a:pPr algn="r" fontAlgn="b"/>
                      <a:r>
                        <a:rPr lang="en-US" sz="1800" u="none" strike="noStrike" noProof="0" dirty="0">
                          <a:effectLst/>
                        </a:rPr>
                        <a:t>17</a:t>
                      </a:r>
                      <a:endParaRPr lang="en-US" sz="1800" b="0" i="0" u="none" strike="noStrike" noProof="0" dirty="0">
                        <a:solidFill>
                          <a:srgbClr val="000000"/>
                        </a:solidFill>
                        <a:effectLst/>
                        <a:latin typeface="Aptos Narrow" panose="020B0004020202020204" pitchFamily="34" charset="0"/>
                      </a:endParaRPr>
                    </a:p>
                  </a:txBody>
                  <a:tcPr anchor="b">
                    <a:solidFill>
                      <a:srgbClr val="E7E9F7"/>
                    </a:solidFill>
                  </a:tcPr>
                </a:tc>
                <a:tc>
                  <a:txBody>
                    <a:bodyPr/>
                    <a:lstStyle/>
                    <a:p>
                      <a:pPr algn="r" fontAlgn="b"/>
                      <a:r>
                        <a:rPr lang="en-US" sz="1800" u="none" strike="noStrike" noProof="0" dirty="0">
                          <a:effectLst/>
                        </a:rPr>
                        <a:t>160</a:t>
                      </a:r>
                      <a:endParaRPr lang="en-US" sz="1800" b="0" i="0" u="none" strike="noStrike" noProof="0" dirty="0">
                        <a:solidFill>
                          <a:srgbClr val="000000"/>
                        </a:solidFill>
                        <a:effectLst/>
                        <a:latin typeface="Aptos Narrow" panose="020B0004020202020204" pitchFamily="34" charset="0"/>
                      </a:endParaRPr>
                    </a:p>
                  </a:txBody>
                  <a:tcPr anchor="b">
                    <a:solidFill>
                      <a:srgbClr val="E7E9F7"/>
                    </a:solidFill>
                  </a:tcPr>
                </a:tc>
                <a:tc>
                  <a:txBody>
                    <a:bodyPr/>
                    <a:lstStyle/>
                    <a:p>
                      <a:pPr algn="r" fontAlgn="b"/>
                      <a:r>
                        <a:rPr lang="en-US" sz="1800" u="none" strike="noStrike" noProof="0" dirty="0">
                          <a:effectLst/>
                        </a:rPr>
                        <a:t>171</a:t>
                      </a:r>
                      <a:endParaRPr lang="en-US" sz="1800" b="0" i="0" u="none" strike="noStrike" noProof="0" dirty="0">
                        <a:solidFill>
                          <a:srgbClr val="000000"/>
                        </a:solidFill>
                        <a:effectLst/>
                        <a:latin typeface="Aptos Narrow" panose="020B0004020202020204" pitchFamily="34" charset="0"/>
                      </a:endParaRPr>
                    </a:p>
                  </a:txBody>
                  <a:tcPr anchor="b">
                    <a:solidFill>
                      <a:srgbClr val="E7E9F7"/>
                    </a:solidFill>
                  </a:tcPr>
                </a:tc>
                <a:extLst>
                  <a:ext uri="{0D108BD9-81ED-4DB2-BD59-A6C34878D82A}">
                    <a16:rowId xmlns:a16="http://schemas.microsoft.com/office/drawing/2014/main" val="1496439111"/>
                  </a:ext>
                </a:extLst>
              </a:tr>
              <a:tr h="236768">
                <a:tc vMerge="1">
                  <a:txBody>
                    <a:bodyPr/>
                    <a:lstStyle/>
                    <a:p>
                      <a:endParaRPr lang="fr-FR"/>
                    </a:p>
                  </a:txBody>
                  <a:tcPr/>
                </a:tc>
                <a:tc>
                  <a:txBody>
                    <a:bodyPr/>
                    <a:lstStyle/>
                    <a:p>
                      <a:pPr algn="l" fontAlgn="ctr"/>
                      <a:r>
                        <a:rPr lang="en-US" sz="1200" u="none" strike="noStrike" noProof="0" dirty="0">
                          <a:effectLst/>
                        </a:rPr>
                        <a:t>NCS</a:t>
                      </a:r>
                      <a:endParaRPr lang="en-US" sz="1200" b="0" i="0" u="none" strike="noStrike" noProof="0" dirty="0">
                        <a:solidFill>
                          <a:srgbClr val="000000"/>
                        </a:solidFill>
                        <a:effectLst/>
                        <a:latin typeface="Aptos Narrow" panose="020B0004020202020204" pitchFamily="34" charset="0"/>
                      </a:endParaRPr>
                    </a:p>
                  </a:txBody>
                  <a:tcPr anchor="ctr">
                    <a:solidFill>
                      <a:srgbClr val="E7E9F7"/>
                    </a:solidFill>
                  </a:tcPr>
                </a:tc>
                <a:tc>
                  <a:txBody>
                    <a:bodyPr/>
                    <a:lstStyle/>
                    <a:p>
                      <a:pPr algn="r" fontAlgn="b"/>
                      <a:r>
                        <a:rPr lang="en-US" sz="1800" u="none" strike="noStrike" noProof="0" dirty="0">
                          <a:effectLst/>
                        </a:rPr>
                        <a:t>14</a:t>
                      </a:r>
                      <a:endParaRPr lang="en-US" sz="1800" b="0" i="0" u="none" strike="noStrike" noProof="0" dirty="0">
                        <a:solidFill>
                          <a:srgbClr val="000000"/>
                        </a:solidFill>
                        <a:effectLst/>
                        <a:latin typeface="Aptos Narrow" panose="020B0004020202020204" pitchFamily="34" charset="0"/>
                      </a:endParaRPr>
                    </a:p>
                  </a:txBody>
                  <a:tcPr anchor="b">
                    <a:solidFill>
                      <a:srgbClr val="E7E9F7"/>
                    </a:solidFill>
                  </a:tcPr>
                </a:tc>
                <a:tc>
                  <a:txBody>
                    <a:bodyPr/>
                    <a:lstStyle/>
                    <a:p>
                      <a:pPr algn="r" fontAlgn="b"/>
                      <a:r>
                        <a:rPr lang="en-US" sz="1800" u="none" strike="noStrike" noProof="0" dirty="0">
                          <a:effectLst/>
                        </a:rPr>
                        <a:t>66</a:t>
                      </a:r>
                      <a:endParaRPr lang="en-US" sz="1800" b="0" i="0" u="none" strike="noStrike" noProof="0" dirty="0">
                        <a:solidFill>
                          <a:srgbClr val="000000"/>
                        </a:solidFill>
                        <a:effectLst/>
                        <a:latin typeface="Aptos Narrow" panose="020B0004020202020204" pitchFamily="34" charset="0"/>
                      </a:endParaRPr>
                    </a:p>
                  </a:txBody>
                  <a:tcPr anchor="b">
                    <a:solidFill>
                      <a:srgbClr val="E7E9F7"/>
                    </a:solidFill>
                  </a:tcPr>
                </a:tc>
                <a:tc>
                  <a:txBody>
                    <a:bodyPr/>
                    <a:lstStyle/>
                    <a:p>
                      <a:pPr algn="r" fontAlgn="b"/>
                      <a:r>
                        <a:rPr lang="en-US" sz="1800" u="none" strike="noStrike" noProof="0" dirty="0">
                          <a:effectLst/>
                        </a:rPr>
                        <a:t>33</a:t>
                      </a:r>
                      <a:endParaRPr lang="en-US" sz="1800" b="0" i="0" u="none" strike="noStrike" noProof="0" dirty="0">
                        <a:solidFill>
                          <a:srgbClr val="000000"/>
                        </a:solidFill>
                        <a:effectLst/>
                        <a:latin typeface="Aptos Narrow" panose="020B0004020202020204" pitchFamily="34" charset="0"/>
                      </a:endParaRPr>
                    </a:p>
                  </a:txBody>
                  <a:tcPr anchor="b">
                    <a:solidFill>
                      <a:srgbClr val="E7E9F7"/>
                    </a:solidFill>
                  </a:tcPr>
                </a:tc>
                <a:extLst>
                  <a:ext uri="{0D108BD9-81ED-4DB2-BD59-A6C34878D82A}">
                    <a16:rowId xmlns:a16="http://schemas.microsoft.com/office/drawing/2014/main" val="2199957862"/>
                  </a:ext>
                </a:extLst>
              </a:tr>
              <a:tr h="236768">
                <a:tc rowSpan="2">
                  <a:txBody>
                    <a:bodyPr/>
                    <a:lstStyle/>
                    <a:p>
                      <a:pPr algn="ctr" fontAlgn="ctr"/>
                      <a:r>
                        <a:rPr lang="en-US" sz="1800" u="none" strike="noStrike" noProof="0" dirty="0">
                          <a:effectLst/>
                        </a:rPr>
                        <a:t>Longitudinal Constraint</a:t>
                      </a:r>
                      <a:endParaRPr lang="en-US" sz="1800" b="0" i="0" u="none" strike="noStrike" noProof="0" dirty="0">
                        <a:solidFill>
                          <a:srgbClr val="000000"/>
                        </a:solidFill>
                        <a:effectLst/>
                        <a:latin typeface="Aptos Narrow" panose="020B0004020202020204" pitchFamily="34" charset="0"/>
                      </a:endParaRPr>
                    </a:p>
                  </a:txBody>
                  <a:tcPr anchor="ctr">
                    <a:solidFill>
                      <a:srgbClr val="CBCFEE"/>
                    </a:solidFill>
                  </a:tcPr>
                </a:tc>
                <a:tc>
                  <a:txBody>
                    <a:bodyPr/>
                    <a:lstStyle/>
                    <a:p>
                      <a:pPr algn="l" fontAlgn="ctr"/>
                      <a:r>
                        <a:rPr lang="en-US" sz="1200" u="none" strike="noStrike" noProof="0" dirty="0">
                          <a:effectLst/>
                        </a:rPr>
                        <a:t>CS</a:t>
                      </a:r>
                      <a:endParaRPr lang="en-US" sz="1200" b="0" i="0" u="none" strike="noStrike" noProof="0" dirty="0">
                        <a:solidFill>
                          <a:srgbClr val="000000"/>
                        </a:solidFill>
                        <a:effectLst/>
                        <a:latin typeface="Aptos Narrow" panose="020B0004020202020204" pitchFamily="34" charset="0"/>
                      </a:endParaRPr>
                    </a:p>
                  </a:txBody>
                  <a:tcPr anchor="ctr">
                    <a:solidFill>
                      <a:srgbClr val="CBCFEE"/>
                    </a:solidFill>
                  </a:tcPr>
                </a:tc>
                <a:tc>
                  <a:txBody>
                    <a:bodyPr/>
                    <a:lstStyle/>
                    <a:p>
                      <a:pPr algn="r" fontAlgn="b"/>
                      <a:r>
                        <a:rPr lang="en-US" sz="1800" u="none" strike="noStrike" noProof="0" dirty="0">
                          <a:effectLst/>
                        </a:rPr>
                        <a:t>70</a:t>
                      </a:r>
                      <a:endParaRPr lang="en-US" sz="1800" b="0" i="0" u="none" strike="noStrike" noProof="0" dirty="0">
                        <a:solidFill>
                          <a:srgbClr val="000000"/>
                        </a:solidFill>
                        <a:effectLst/>
                        <a:latin typeface="Aptos Narrow" panose="020B0004020202020204" pitchFamily="34" charset="0"/>
                      </a:endParaRPr>
                    </a:p>
                  </a:txBody>
                  <a:tcPr anchor="b">
                    <a:solidFill>
                      <a:srgbClr val="CBCFEE"/>
                    </a:solidFill>
                  </a:tcPr>
                </a:tc>
                <a:tc>
                  <a:txBody>
                    <a:bodyPr/>
                    <a:lstStyle/>
                    <a:p>
                      <a:pPr algn="r" fontAlgn="b"/>
                      <a:r>
                        <a:rPr lang="en-US" sz="1800" u="none" strike="noStrike" noProof="0" dirty="0">
                          <a:effectLst/>
                        </a:rPr>
                        <a:t>93</a:t>
                      </a:r>
                      <a:endParaRPr lang="en-US" sz="1800" b="0" i="0" u="none" strike="noStrike" noProof="0" dirty="0">
                        <a:solidFill>
                          <a:srgbClr val="000000"/>
                        </a:solidFill>
                        <a:effectLst/>
                        <a:latin typeface="Aptos Narrow" panose="020B0004020202020204" pitchFamily="34" charset="0"/>
                      </a:endParaRPr>
                    </a:p>
                  </a:txBody>
                  <a:tcPr anchor="b">
                    <a:solidFill>
                      <a:srgbClr val="CBCFEE"/>
                    </a:solidFill>
                  </a:tcPr>
                </a:tc>
                <a:tc>
                  <a:txBody>
                    <a:bodyPr/>
                    <a:lstStyle/>
                    <a:p>
                      <a:pPr algn="r" fontAlgn="b"/>
                      <a:r>
                        <a:rPr lang="en-US" sz="1800" u="none" strike="noStrike" noProof="0" dirty="0">
                          <a:effectLst/>
                        </a:rPr>
                        <a:t>115</a:t>
                      </a:r>
                      <a:endParaRPr lang="en-US" sz="1800" b="0" i="0" u="none" strike="noStrike" noProof="0" dirty="0">
                        <a:solidFill>
                          <a:srgbClr val="000000"/>
                        </a:solidFill>
                        <a:effectLst/>
                        <a:latin typeface="Aptos Narrow" panose="020B0004020202020204" pitchFamily="34" charset="0"/>
                      </a:endParaRPr>
                    </a:p>
                  </a:txBody>
                  <a:tcPr anchor="b">
                    <a:solidFill>
                      <a:srgbClr val="CBCFEE"/>
                    </a:solidFill>
                  </a:tcPr>
                </a:tc>
                <a:extLst>
                  <a:ext uri="{0D108BD9-81ED-4DB2-BD59-A6C34878D82A}">
                    <a16:rowId xmlns:a16="http://schemas.microsoft.com/office/drawing/2014/main" val="1114781553"/>
                  </a:ext>
                </a:extLst>
              </a:tr>
              <a:tr h="236768">
                <a:tc vMerge="1">
                  <a:txBody>
                    <a:bodyPr/>
                    <a:lstStyle/>
                    <a:p>
                      <a:endParaRPr lang="fr-FR"/>
                    </a:p>
                  </a:txBody>
                  <a:tcPr/>
                </a:tc>
                <a:tc>
                  <a:txBody>
                    <a:bodyPr/>
                    <a:lstStyle/>
                    <a:p>
                      <a:pPr algn="l" fontAlgn="ctr"/>
                      <a:r>
                        <a:rPr lang="en-US" sz="1200" u="none" strike="noStrike" noProof="0" dirty="0">
                          <a:effectLst/>
                        </a:rPr>
                        <a:t>NCS</a:t>
                      </a:r>
                      <a:endParaRPr lang="en-US" sz="1200" b="0" i="0" u="none" strike="noStrike" noProof="0" dirty="0">
                        <a:solidFill>
                          <a:srgbClr val="000000"/>
                        </a:solidFill>
                        <a:effectLst/>
                        <a:latin typeface="Aptos Narrow" panose="020B0004020202020204" pitchFamily="34" charset="0"/>
                      </a:endParaRPr>
                    </a:p>
                  </a:txBody>
                  <a:tcPr anchor="ctr">
                    <a:solidFill>
                      <a:srgbClr val="CBCFEE"/>
                    </a:solidFill>
                  </a:tcPr>
                </a:tc>
                <a:tc>
                  <a:txBody>
                    <a:bodyPr/>
                    <a:lstStyle/>
                    <a:p>
                      <a:pPr algn="r" fontAlgn="b"/>
                      <a:r>
                        <a:rPr lang="en-US" sz="1800" u="none" strike="noStrike" noProof="0" dirty="0">
                          <a:effectLst/>
                        </a:rPr>
                        <a:t>70</a:t>
                      </a:r>
                      <a:endParaRPr lang="en-US" sz="1800" b="0" i="0" u="none" strike="noStrike" noProof="0" dirty="0">
                        <a:solidFill>
                          <a:srgbClr val="000000"/>
                        </a:solidFill>
                        <a:effectLst/>
                        <a:latin typeface="Aptos Narrow" panose="020B0004020202020204" pitchFamily="34" charset="0"/>
                      </a:endParaRPr>
                    </a:p>
                  </a:txBody>
                  <a:tcPr anchor="b">
                    <a:solidFill>
                      <a:srgbClr val="CBCFEE"/>
                    </a:solidFill>
                  </a:tcPr>
                </a:tc>
                <a:tc>
                  <a:txBody>
                    <a:bodyPr/>
                    <a:lstStyle/>
                    <a:p>
                      <a:pPr algn="r" fontAlgn="b"/>
                      <a:r>
                        <a:rPr lang="en-US" sz="1800" u="none" strike="noStrike" noProof="0" dirty="0">
                          <a:effectLst/>
                        </a:rPr>
                        <a:t>93</a:t>
                      </a:r>
                      <a:endParaRPr lang="en-US" sz="1800" b="0" i="0" u="none" strike="noStrike" noProof="0" dirty="0">
                        <a:solidFill>
                          <a:srgbClr val="000000"/>
                        </a:solidFill>
                        <a:effectLst/>
                        <a:latin typeface="Aptos Narrow" panose="020B0004020202020204" pitchFamily="34" charset="0"/>
                      </a:endParaRPr>
                    </a:p>
                  </a:txBody>
                  <a:tcPr anchor="b">
                    <a:solidFill>
                      <a:srgbClr val="CBCFEE"/>
                    </a:solidFill>
                  </a:tcPr>
                </a:tc>
                <a:tc>
                  <a:txBody>
                    <a:bodyPr/>
                    <a:lstStyle/>
                    <a:p>
                      <a:pPr algn="r" fontAlgn="b"/>
                      <a:r>
                        <a:rPr lang="en-US" sz="1800" u="none" strike="noStrike" noProof="0" dirty="0">
                          <a:effectLst/>
                        </a:rPr>
                        <a:t>90</a:t>
                      </a:r>
                      <a:endParaRPr lang="en-US" sz="1800" b="0" i="0" u="none" strike="noStrike" noProof="0" dirty="0">
                        <a:solidFill>
                          <a:srgbClr val="000000"/>
                        </a:solidFill>
                        <a:effectLst/>
                        <a:latin typeface="Aptos Narrow" panose="020B0004020202020204" pitchFamily="34" charset="0"/>
                      </a:endParaRPr>
                    </a:p>
                  </a:txBody>
                  <a:tcPr anchor="b">
                    <a:solidFill>
                      <a:srgbClr val="CBCFEE"/>
                    </a:solidFill>
                  </a:tcPr>
                </a:tc>
                <a:extLst>
                  <a:ext uri="{0D108BD9-81ED-4DB2-BD59-A6C34878D82A}">
                    <a16:rowId xmlns:a16="http://schemas.microsoft.com/office/drawing/2014/main" val="948581173"/>
                  </a:ext>
                </a:extLst>
              </a:tr>
              <a:tr h="621515">
                <a:tc rowSpan="2">
                  <a:txBody>
                    <a:bodyPr/>
                    <a:lstStyle/>
                    <a:p>
                      <a:pPr algn="ctr" fontAlgn="ctr"/>
                      <a:r>
                        <a:rPr lang="en-US" sz="2000" u="none" strike="noStrike" noProof="0" dirty="0">
                          <a:effectLst/>
                        </a:rPr>
                        <a:t>Magnet end plate/cold mass extremity</a:t>
                      </a:r>
                      <a:br>
                        <a:rPr lang="en-US" sz="2000" u="none" strike="noStrike" noProof="0" dirty="0">
                          <a:effectLst/>
                        </a:rPr>
                      </a:br>
                      <a:r>
                        <a:rPr lang="en-US" sz="900" u="none" strike="noStrike" noProof="0" dirty="0">
                          <a:effectLst/>
                        </a:rPr>
                        <a:t>Coil lead splices</a:t>
                      </a:r>
                      <a:br>
                        <a:rPr lang="en-US" sz="900" u="none" strike="noStrike" noProof="0" dirty="0">
                          <a:effectLst/>
                        </a:rPr>
                      </a:br>
                      <a:r>
                        <a:rPr lang="en-US" sz="900" u="none" strike="noStrike" noProof="0" dirty="0">
                          <a:effectLst/>
                        </a:rPr>
                        <a:t>Busses Integration </a:t>
                      </a:r>
                      <a:br>
                        <a:rPr lang="en-US" sz="900" u="none" strike="noStrike" noProof="0" dirty="0">
                          <a:effectLst/>
                        </a:rPr>
                      </a:br>
                      <a:r>
                        <a:rPr lang="en-US" sz="900" u="none" strike="noStrike" noProof="0" dirty="0">
                          <a:effectLst/>
                        </a:rPr>
                        <a:t>Insulation  Assemblies</a:t>
                      </a:r>
                      <a:br>
                        <a:rPr lang="en-US" sz="900" u="none" strike="noStrike" noProof="0" dirty="0">
                          <a:effectLst/>
                        </a:rPr>
                      </a:br>
                      <a:r>
                        <a:rPr lang="en-US" sz="900" u="none" strike="noStrike" noProof="0" dirty="0">
                          <a:effectLst/>
                        </a:rPr>
                        <a:t>Spool Piece </a:t>
                      </a:r>
                      <a:br>
                        <a:rPr lang="en-US" sz="900" u="none" strike="noStrike" noProof="0" dirty="0">
                          <a:effectLst/>
                        </a:rPr>
                      </a:br>
                      <a:r>
                        <a:rPr lang="en-US" sz="900" u="none" strike="noStrike" noProof="0" dirty="0">
                          <a:effectLst/>
                        </a:rPr>
                        <a:t>Cold Mass Shells</a:t>
                      </a:r>
                      <a:br>
                        <a:rPr lang="en-US" sz="900" u="none" strike="noStrike" noProof="0" dirty="0">
                          <a:effectLst/>
                        </a:rPr>
                      </a:br>
                      <a:r>
                        <a:rPr lang="en-US" sz="900" u="none" strike="noStrike" noProof="0" dirty="0">
                          <a:effectLst/>
                        </a:rPr>
                        <a:t>Cold Mass End Covers</a:t>
                      </a:r>
                      <a:endParaRPr lang="en-US" sz="900" b="0" i="0" u="none" strike="noStrike" noProof="0" dirty="0">
                        <a:solidFill>
                          <a:srgbClr val="000000"/>
                        </a:solidFill>
                        <a:effectLst/>
                        <a:latin typeface="Aptos Narrow" panose="020B0004020202020204" pitchFamily="34" charset="0"/>
                      </a:endParaRPr>
                    </a:p>
                  </a:txBody>
                  <a:tcPr anchor="ctr">
                    <a:solidFill>
                      <a:srgbClr val="E7E9F7"/>
                    </a:solidFill>
                  </a:tcPr>
                </a:tc>
                <a:tc>
                  <a:txBody>
                    <a:bodyPr/>
                    <a:lstStyle/>
                    <a:p>
                      <a:pPr algn="l" fontAlgn="ctr"/>
                      <a:r>
                        <a:rPr lang="en-US" sz="1200" u="none" strike="noStrike" noProof="0" dirty="0">
                          <a:effectLst/>
                        </a:rPr>
                        <a:t>CS</a:t>
                      </a:r>
                      <a:endParaRPr lang="en-US" sz="1200" b="0" i="0" u="none" strike="noStrike" noProof="0" dirty="0">
                        <a:solidFill>
                          <a:srgbClr val="000000"/>
                        </a:solidFill>
                        <a:effectLst/>
                        <a:latin typeface="Aptos Narrow" panose="020B0004020202020204" pitchFamily="34" charset="0"/>
                      </a:endParaRPr>
                    </a:p>
                  </a:txBody>
                  <a:tcPr anchor="ctr">
                    <a:solidFill>
                      <a:srgbClr val="E7E9F7"/>
                    </a:solidFill>
                  </a:tcPr>
                </a:tc>
                <a:tc>
                  <a:txBody>
                    <a:bodyPr/>
                    <a:lstStyle/>
                    <a:p>
                      <a:pPr algn="r" fontAlgn="ctr"/>
                      <a:r>
                        <a:rPr lang="en-US" sz="1800" u="none" strike="noStrike" noProof="0" dirty="0">
                          <a:effectLst/>
                        </a:rPr>
                        <a:t>226.5</a:t>
                      </a:r>
                      <a:endParaRPr lang="en-US" sz="1800" b="0" i="0" u="none" strike="noStrike" noProof="0" dirty="0">
                        <a:solidFill>
                          <a:srgbClr val="000000"/>
                        </a:solidFill>
                        <a:effectLst/>
                        <a:latin typeface="Aptos Narrow" panose="020B0004020202020204" pitchFamily="34" charset="0"/>
                      </a:endParaRPr>
                    </a:p>
                  </a:txBody>
                  <a:tcPr anchor="ctr">
                    <a:solidFill>
                      <a:srgbClr val="E7E9F7"/>
                    </a:solidFill>
                  </a:tcPr>
                </a:tc>
                <a:tc>
                  <a:txBody>
                    <a:bodyPr/>
                    <a:lstStyle/>
                    <a:p>
                      <a:pPr algn="r" fontAlgn="ctr"/>
                      <a:r>
                        <a:rPr lang="en-US" sz="1800" u="none" strike="noStrike" noProof="0" dirty="0">
                          <a:effectLst/>
                        </a:rPr>
                        <a:t>226.5</a:t>
                      </a:r>
                      <a:endParaRPr lang="en-US" sz="1800" b="0" i="0" u="none" strike="noStrike" noProof="0" dirty="0">
                        <a:solidFill>
                          <a:srgbClr val="000000"/>
                        </a:solidFill>
                        <a:effectLst/>
                        <a:latin typeface="Aptos Narrow" panose="020B0004020202020204" pitchFamily="34" charset="0"/>
                      </a:endParaRPr>
                    </a:p>
                  </a:txBody>
                  <a:tcPr anchor="ctr">
                    <a:solidFill>
                      <a:srgbClr val="E7E9F7"/>
                    </a:solidFill>
                  </a:tcPr>
                </a:tc>
                <a:tc>
                  <a:txBody>
                    <a:bodyPr/>
                    <a:lstStyle/>
                    <a:p>
                      <a:pPr algn="r" fontAlgn="ctr"/>
                      <a:r>
                        <a:rPr lang="en-US" sz="1800" u="none" strike="noStrike" noProof="0" dirty="0">
                          <a:effectLst/>
                        </a:rPr>
                        <a:t>228</a:t>
                      </a:r>
                      <a:endParaRPr lang="en-US" sz="1800" b="0" i="0" u="none" strike="noStrike" noProof="0" dirty="0">
                        <a:solidFill>
                          <a:srgbClr val="000000"/>
                        </a:solidFill>
                        <a:effectLst/>
                        <a:latin typeface="Aptos Narrow" panose="020B0004020202020204" pitchFamily="34" charset="0"/>
                      </a:endParaRPr>
                    </a:p>
                  </a:txBody>
                  <a:tcPr anchor="ctr">
                    <a:solidFill>
                      <a:srgbClr val="E7E9F7"/>
                    </a:solidFill>
                  </a:tcPr>
                </a:tc>
                <a:extLst>
                  <a:ext uri="{0D108BD9-81ED-4DB2-BD59-A6C34878D82A}">
                    <a16:rowId xmlns:a16="http://schemas.microsoft.com/office/drawing/2014/main" val="2438241517"/>
                  </a:ext>
                </a:extLst>
              </a:tr>
              <a:tr h="621515">
                <a:tc vMerge="1">
                  <a:txBody>
                    <a:bodyPr/>
                    <a:lstStyle/>
                    <a:p>
                      <a:endParaRPr lang="fr-FR"/>
                    </a:p>
                  </a:txBody>
                  <a:tcPr/>
                </a:tc>
                <a:tc>
                  <a:txBody>
                    <a:bodyPr/>
                    <a:lstStyle/>
                    <a:p>
                      <a:pPr algn="l" fontAlgn="ctr"/>
                      <a:r>
                        <a:rPr lang="en-US" sz="1200" u="none" strike="noStrike" noProof="0" dirty="0">
                          <a:effectLst/>
                        </a:rPr>
                        <a:t>NCS</a:t>
                      </a:r>
                      <a:endParaRPr lang="en-US" sz="1200" b="0" i="0" u="none" strike="noStrike" noProof="0" dirty="0">
                        <a:solidFill>
                          <a:srgbClr val="000000"/>
                        </a:solidFill>
                        <a:effectLst/>
                        <a:latin typeface="Aptos Narrow" panose="020B0004020202020204" pitchFamily="34" charset="0"/>
                      </a:endParaRPr>
                    </a:p>
                  </a:txBody>
                  <a:tcPr anchor="ctr">
                    <a:solidFill>
                      <a:srgbClr val="E7E9F7"/>
                    </a:solidFill>
                  </a:tcPr>
                </a:tc>
                <a:tc>
                  <a:txBody>
                    <a:bodyPr/>
                    <a:lstStyle/>
                    <a:p>
                      <a:pPr algn="r" fontAlgn="ctr"/>
                      <a:r>
                        <a:rPr lang="en-US" sz="1800" u="none" strike="noStrike" noProof="0" dirty="0">
                          <a:effectLst/>
                        </a:rPr>
                        <a:t>226.5</a:t>
                      </a:r>
                      <a:endParaRPr lang="en-US" sz="1800" b="0" i="0" u="none" strike="noStrike" noProof="0" dirty="0">
                        <a:solidFill>
                          <a:srgbClr val="000000"/>
                        </a:solidFill>
                        <a:effectLst/>
                        <a:latin typeface="Aptos Narrow" panose="020B0004020202020204" pitchFamily="34" charset="0"/>
                      </a:endParaRPr>
                    </a:p>
                  </a:txBody>
                  <a:tcPr anchor="ctr">
                    <a:solidFill>
                      <a:srgbClr val="E7E9F7"/>
                    </a:solidFill>
                  </a:tcPr>
                </a:tc>
                <a:tc>
                  <a:txBody>
                    <a:bodyPr/>
                    <a:lstStyle/>
                    <a:p>
                      <a:pPr algn="r" fontAlgn="ctr"/>
                      <a:r>
                        <a:rPr lang="en-US" sz="1800" u="none" strike="noStrike" noProof="0" dirty="0">
                          <a:effectLst/>
                        </a:rPr>
                        <a:t>240.5</a:t>
                      </a:r>
                      <a:endParaRPr lang="en-US" sz="1800" b="0" i="0" u="none" strike="noStrike" noProof="0" dirty="0">
                        <a:solidFill>
                          <a:srgbClr val="000000"/>
                        </a:solidFill>
                        <a:effectLst/>
                        <a:latin typeface="Aptos Narrow" panose="020B0004020202020204" pitchFamily="34" charset="0"/>
                      </a:endParaRPr>
                    </a:p>
                  </a:txBody>
                  <a:tcPr anchor="ctr">
                    <a:solidFill>
                      <a:srgbClr val="E7E9F7"/>
                    </a:solidFill>
                  </a:tcPr>
                </a:tc>
                <a:tc>
                  <a:txBody>
                    <a:bodyPr/>
                    <a:lstStyle/>
                    <a:p>
                      <a:pPr algn="r" fontAlgn="ctr"/>
                      <a:r>
                        <a:rPr lang="en-US" sz="1800" u="none" strike="noStrike" noProof="0" dirty="0">
                          <a:effectLst/>
                        </a:rPr>
                        <a:t>NA</a:t>
                      </a:r>
                      <a:endParaRPr lang="en-US" sz="1800" b="0" i="0" u="none" strike="noStrike" noProof="0" dirty="0">
                        <a:solidFill>
                          <a:srgbClr val="000000"/>
                        </a:solidFill>
                        <a:effectLst/>
                        <a:latin typeface="Aptos Narrow" panose="020B0004020202020204" pitchFamily="34" charset="0"/>
                      </a:endParaRPr>
                    </a:p>
                  </a:txBody>
                  <a:tcPr anchor="ctr">
                    <a:solidFill>
                      <a:srgbClr val="E7E9F7"/>
                    </a:solidFill>
                  </a:tcPr>
                </a:tc>
                <a:extLst>
                  <a:ext uri="{0D108BD9-81ED-4DB2-BD59-A6C34878D82A}">
                    <a16:rowId xmlns:a16="http://schemas.microsoft.com/office/drawing/2014/main" val="2550011625"/>
                  </a:ext>
                </a:extLst>
              </a:tr>
              <a:tr h="236768">
                <a:tc gridSpan="2">
                  <a:txBody>
                    <a:bodyPr/>
                    <a:lstStyle/>
                    <a:p>
                      <a:pPr algn="ctr" fontAlgn="ctr"/>
                      <a:r>
                        <a:rPr lang="en-US" sz="1800" u="none" strike="noStrike" noProof="0" dirty="0">
                          <a:effectLst/>
                        </a:rPr>
                        <a:t>Interconnection of Cryogenic Transfer Lines and Busses</a:t>
                      </a:r>
                      <a:endParaRPr lang="en-US" sz="1800" b="0" i="0" u="none" strike="noStrike" noProof="0" dirty="0">
                        <a:solidFill>
                          <a:srgbClr val="000000"/>
                        </a:solidFill>
                        <a:effectLst/>
                        <a:latin typeface="Aptos Narrow" panose="020B0004020202020204" pitchFamily="34" charset="0"/>
                      </a:endParaRPr>
                    </a:p>
                  </a:txBody>
                  <a:tcPr anchor="ctr">
                    <a:solidFill>
                      <a:srgbClr val="CBCFEE"/>
                    </a:solidFill>
                  </a:tcPr>
                </a:tc>
                <a:tc hMerge="1">
                  <a:txBody>
                    <a:bodyPr/>
                    <a:lstStyle/>
                    <a:p>
                      <a:endParaRPr lang="fr-FR"/>
                    </a:p>
                  </a:txBody>
                  <a:tcPr/>
                </a:tc>
                <a:tc>
                  <a:txBody>
                    <a:bodyPr/>
                    <a:lstStyle/>
                    <a:p>
                      <a:pPr algn="r" fontAlgn="b"/>
                      <a:r>
                        <a:rPr lang="en-US" sz="1800" u="none" strike="noStrike" noProof="0" dirty="0">
                          <a:effectLst/>
                        </a:rPr>
                        <a:t>500</a:t>
                      </a:r>
                      <a:endParaRPr lang="en-US" sz="1800" b="0" i="0" u="none" strike="noStrike" noProof="0" dirty="0">
                        <a:solidFill>
                          <a:srgbClr val="000000"/>
                        </a:solidFill>
                        <a:effectLst/>
                        <a:latin typeface="Aptos Narrow" panose="020B0004020202020204" pitchFamily="34" charset="0"/>
                      </a:endParaRPr>
                    </a:p>
                  </a:txBody>
                  <a:tcPr anchor="b">
                    <a:solidFill>
                      <a:srgbClr val="CBCFEE"/>
                    </a:solidFill>
                  </a:tcPr>
                </a:tc>
                <a:tc>
                  <a:txBody>
                    <a:bodyPr/>
                    <a:lstStyle/>
                    <a:p>
                      <a:pPr algn="r" fontAlgn="b"/>
                      <a:r>
                        <a:rPr lang="en-US" sz="1800" u="none" strike="noStrike" noProof="0" dirty="0">
                          <a:effectLst/>
                        </a:rPr>
                        <a:t>500</a:t>
                      </a:r>
                      <a:endParaRPr lang="en-US" sz="1800" b="0" i="0" u="none" strike="noStrike" noProof="0" dirty="0">
                        <a:solidFill>
                          <a:srgbClr val="000000"/>
                        </a:solidFill>
                        <a:effectLst/>
                        <a:latin typeface="Aptos Narrow" panose="020B0004020202020204" pitchFamily="34" charset="0"/>
                      </a:endParaRPr>
                    </a:p>
                  </a:txBody>
                  <a:tcPr anchor="b">
                    <a:solidFill>
                      <a:srgbClr val="CBCFEE"/>
                    </a:solidFill>
                  </a:tcPr>
                </a:tc>
                <a:tc>
                  <a:txBody>
                    <a:bodyPr/>
                    <a:lstStyle/>
                    <a:p>
                      <a:pPr algn="r" fontAlgn="b"/>
                      <a:r>
                        <a:rPr lang="en-US" sz="1800" u="none" strike="noStrike" noProof="0" dirty="0">
                          <a:effectLst/>
                        </a:rPr>
                        <a:t>1’000</a:t>
                      </a:r>
                      <a:endParaRPr lang="en-US" sz="1800" b="0" i="0" u="none" strike="noStrike" noProof="0" dirty="0">
                        <a:solidFill>
                          <a:srgbClr val="000000"/>
                        </a:solidFill>
                        <a:effectLst/>
                        <a:latin typeface="Aptos Narrow" panose="020B0004020202020204" pitchFamily="34" charset="0"/>
                      </a:endParaRPr>
                    </a:p>
                  </a:txBody>
                  <a:tcPr anchor="b">
                    <a:solidFill>
                      <a:srgbClr val="CBCFEE"/>
                    </a:solidFill>
                  </a:tcPr>
                </a:tc>
                <a:extLst>
                  <a:ext uri="{0D108BD9-81ED-4DB2-BD59-A6C34878D82A}">
                    <a16:rowId xmlns:a16="http://schemas.microsoft.com/office/drawing/2014/main" val="2775664873"/>
                  </a:ext>
                </a:extLst>
              </a:tr>
              <a:tr h="236768">
                <a:tc gridSpan="2">
                  <a:txBody>
                    <a:bodyPr/>
                    <a:lstStyle/>
                    <a:p>
                      <a:pPr algn="ctr" fontAlgn="ctr"/>
                      <a:r>
                        <a:rPr lang="en-US" sz="1800" u="none" strike="noStrike" noProof="0" dirty="0">
                          <a:effectLst/>
                        </a:rPr>
                        <a:t>Interconnexion of Beam Lines</a:t>
                      </a:r>
                      <a:endParaRPr lang="en-US" sz="1800" b="0" i="0" u="none" strike="noStrike" noProof="0" dirty="0">
                        <a:solidFill>
                          <a:srgbClr val="000000"/>
                        </a:solidFill>
                        <a:effectLst/>
                        <a:latin typeface="Aptos Narrow" panose="020B0004020202020204" pitchFamily="34" charset="0"/>
                      </a:endParaRPr>
                    </a:p>
                  </a:txBody>
                  <a:tcPr anchor="ctr">
                    <a:solidFill>
                      <a:srgbClr val="E7E9F7"/>
                    </a:solidFill>
                  </a:tcPr>
                </a:tc>
                <a:tc hMerge="1">
                  <a:txBody>
                    <a:bodyPr/>
                    <a:lstStyle/>
                    <a:p>
                      <a:endParaRPr lang="fr-FR"/>
                    </a:p>
                  </a:txBody>
                  <a:tcPr/>
                </a:tc>
                <a:tc>
                  <a:txBody>
                    <a:bodyPr/>
                    <a:lstStyle/>
                    <a:p>
                      <a:pPr algn="r" fontAlgn="b"/>
                      <a:r>
                        <a:rPr lang="en-US" sz="1800" u="none" strike="noStrike" noProof="0" dirty="0">
                          <a:effectLst/>
                        </a:rPr>
                        <a:t>372</a:t>
                      </a:r>
                      <a:endParaRPr lang="en-US" sz="1800" b="0" i="0" u="none" strike="noStrike" noProof="0" dirty="0">
                        <a:solidFill>
                          <a:srgbClr val="000000"/>
                        </a:solidFill>
                        <a:effectLst/>
                        <a:latin typeface="Aptos Narrow" panose="020B0004020202020204" pitchFamily="34" charset="0"/>
                      </a:endParaRPr>
                    </a:p>
                  </a:txBody>
                  <a:tcPr anchor="b">
                    <a:solidFill>
                      <a:srgbClr val="E7E9F7"/>
                    </a:solidFill>
                  </a:tcPr>
                </a:tc>
                <a:tc>
                  <a:txBody>
                    <a:bodyPr/>
                    <a:lstStyle/>
                    <a:p>
                      <a:pPr algn="r" fontAlgn="b"/>
                      <a:r>
                        <a:rPr lang="en-US" sz="1800" u="none" strike="noStrike" noProof="0" dirty="0">
                          <a:effectLst/>
                        </a:rPr>
                        <a:t>372</a:t>
                      </a:r>
                      <a:endParaRPr lang="en-US" sz="1800" b="0" i="0" u="none" strike="noStrike" noProof="0" dirty="0">
                        <a:solidFill>
                          <a:srgbClr val="000000"/>
                        </a:solidFill>
                        <a:effectLst/>
                        <a:latin typeface="Aptos Narrow" panose="020B0004020202020204" pitchFamily="34" charset="0"/>
                      </a:endParaRPr>
                    </a:p>
                  </a:txBody>
                  <a:tcPr anchor="b">
                    <a:solidFill>
                      <a:srgbClr val="E7E9F7"/>
                    </a:solidFill>
                  </a:tcPr>
                </a:tc>
                <a:tc>
                  <a:txBody>
                    <a:bodyPr/>
                    <a:lstStyle/>
                    <a:p>
                      <a:pPr algn="r" fontAlgn="b"/>
                      <a:r>
                        <a:rPr lang="en-US" sz="1800" u="none" strike="noStrike" noProof="0" dirty="0">
                          <a:effectLst/>
                        </a:rPr>
                        <a:t>880</a:t>
                      </a:r>
                      <a:endParaRPr lang="en-US" sz="1800" b="0" i="0" u="none" strike="noStrike" noProof="0" dirty="0">
                        <a:solidFill>
                          <a:srgbClr val="000000"/>
                        </a:solidFill>
                        <a:effectLst/>
                        <a:latin typeface="Aptos Narrow" panose="020B0004020202020204" pitchFamily="34" charset="0"/>
                      </a:endParaRPr>
                    </a:p>
                  </a:txBody>
                  <a:tcPr anchor="b">
                    <a:solidFill>
                      <a:srgbClr val="E7E9F7"/>
                    </a:solidFill>
                  </a:tcPr>
                </a:tc>
                <a:extLst>
                  <a:ext uri="{0D108BD9-81ED-4DB2-BD59-A6C34878D82A}">
                    <a16:rowId xmlns:a16="http://schemas.microsoft.com/office/drawing/2014/main" val="2268712317"/>
                  </a:ext>
                </a:extLst>
              </a:tr>
            </a:tbl>
          </a:graphicData>
        </a:graphic>
      </p:graphicFrame>
    </p:spTree>
    <p:extLst>
      <p:ext uri="{BB962C8B-B14F-4D97-AF65-F5344CB8AC3E}">
        <p14:creationId xmlns:p14="http://schemas.microsoft.com/office/powerpoint/2010/main" val="36228837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9C71F-A1C9-2D0C-3671-BA7A9E419FBE}"/>
              </a:ext>
            </a:extLst>
          </p:cNvPr>
          <p:cNvSpPr>
            <a:spLocks noGrp="1"/>
          </p:cNvSpPr>
          <p:nvPr>
            <p:ph type="title"/>
          </p:nvPr>
        </p:nvSpPr>
        <p:spPr/>
        <p:txBody>
          <a:bodyPr>
            <a:normAutofit/>
          </a:bodyPr>
          <a:lstStyle/>
          <a:p>
            <a:r>
              <a:rPr lang="en-US" dirty="0"/>
              <a:t>LHC Dipoles Interconnection</a:t>
            </a:r>
            <a:endParaRPr lang="fr-FR" dirty="0"/>
          </a:p>
        </p:txBody>
      </p:sp>
      <p:pic>
        <p:nvPicPr>
          <p:cNvPr id="9" name="Content Placeholder 8" descr="A close-up of a machine&#10;&#10;Description automatically generated">
            <a:extLst>
              <a:ext uri="{FF2B5EF4-FFF2-40B4-BE49-F238E27FC236}">
                <a16:creationId xmlns:a16="http://schemas.microsoft.com/office/drawing/2014/main" id="{640ADFED-4A63-0F68-5A84-702CE9876F10}"/>
              </a:ext>
            </a:extLst>
          </p:cNvPr>
          <p:cNvPicPr>
            <a:picLocks noGrp="1" noChangeAspect="1"/>
          </p:cNvPicPr>
          <p:nvPr>
            <p:ph idx="4294967295"/>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29600" y="1224000"/>
            <a:ext cx="10134600" cy="5713412"/>
          </a:xfrm>
          <a:prstGeom prst="rect">
            <a:avLst/>
          </a:prstGeom>
        </p:spPr>
      </p:pic>
      <p:cxnSp>
        <p:nvCxnSpPr>
          <p:cNvPr id="27" name="Straight Connector 26">
            <a:extLst>
              <a:ext uri="{FF2B5EF4-FFF2-40B4-BE49-F238E27FC236}">
                <a16:creationId xmlns:a16="http://schemas.microsoft.com/office/drawing/2014/main" id="{C5E7F852-87A9-72BA-305D-6D2D0B0021F0}"/>
              </a:ext>
            </a:extLst>
          </p:cNvPr>
          <p:cNvCxnSpPr>
            <a:cxnSpLocks/>
          </p:cNvCxnSpPr>
          <p:nvPr/>
        </p:nvCxnSpPr>
        <p:spPr>
          <a:xfrm flipV="1">
            <a:off x="3572901" y="970609"/>
            <a:ext cx="0" cy="2668924"/>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E5D28A4-0B8D-7521-E36C-2DEA060CA814}"/>
              </a:ext>
            </a:extLst>
          </p:cNvPr>
          <p:cNvCxnSpPr>
            <a:cxnSpLocks/>
          </p:cNvCxnSpPr>
          <p:nvPr/>
        </p:nvCxnSpPr>
        <p:spPr>
          <a:xfrm flipV="1">
            <a:off x="3975825" y="1798983"/>
            <a:ext cx="0" cy="1630017"/>
          </a:xfrm>
          <a:prstGeom prst="line">
            <a:avLst/>
          </a:prstGeom>
          <a:ln>
            <a:solidFill>
              <a:schemeClr val="tx1">
                <a:lumMod val="50000"/>
                <a:lumOff val="50000"/>
              </a:schemeClr>
            </a:solidFill>
            <a:prstDash val="lgDashDot"/>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12881446-BECB-1419-316B-460713D2215A}"/>
              </a:ext>
            </a:extLst>
          </p:cNvPr>
          <p:cNvGrpSpPr/>
          <p:nvPr/>
        </p:nvGrpSpPr>
        <p:grpSpPr>
          <a:xfrm>
            <a:off x="1726130" y="708342"/>
            <a:ext cx="9312505" cy="910180"/>
            <a:chOff x="1028648" y="1503060"/>
            <a:chExt cx="9312505" cy="910180"/>
          </a:xfrm>
        </p:grpSpPr>
        <p:cxnSp>
          <p:nvCxnSpPr>
            <p:cNvPr id="4" name="Straight Arrow Connector 3">
              <a:extLst>
                <a:ext uri="{FF2B5EF4-FFF2-40B4-BE49-F238E27FC236}">
                  <a16:creationId xmlns:a16="http://schemas.microsoft.com/office/drawing/2014/main" id="{6E1AD3E7-1C70-77B2-5190-DB6304E02239}"/>
                </a:ext>
              </a:extLst>
            </p:cNvPr>
            <p:cNvCxnSpPr>
              <a:cxnSpLocks/>
            </p:cNvCxnSpPr>
            <p:nvPr/>
          </p:nvCxnSpPr>
          <p:spPr>
            <a:xfrm>
              <a:off x="1028648" y="2356680"/>
              <a:ext cx="1839344" cy="0"/>
            </a:xfrm>
            <a:prstGeom prst="straightConnector1">
              <a:avLst/>
            </a:prstGeom>
            <a:ln>
              <a:solidFill>
                <a:schemeClr val="accent5"/>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0B99F0D8-254B-75C5-5D5B-7C81ABEBBD44}"/>
                </a:ext>
              </a:extLst>
            </p:cNvPr>
            <p:cNvCxnSpPr>
              <a:cxnSpLocks/>
            </p:cNvCxnSpPr>
            <p:nvPr/>
          </p:nvCxnSpPr>
          <p:spPr>
            <a:xfrm flipH="1">
              <a:off x="9596620" y="2343980"/>
              <a:ext cx="683614" cy="0"/>
            </a:xfrm>
            <a:prstGeom prst="straightConnector1">
              <a:avLst/>
            </a:prstGeom>
            <a:ln>
              <a:solidFill>
                <a:schemeClr val="accent5"/>
              </a:solidFill>
              <a:tailEnd type="triangle" w="med" len="lg"/>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005EC34-2669-D8E5-B530-5BD27C7C7214}"/>
                </a:ext>
              </a:extLst>
            </p:cNvPr>
            <p:cNvSpPr txBox="1"/>
            <p:nvPr/>
          </p:nvSpPr>
          <p:spPr>
            <a:xfrm>
              <a:off x="1148468" y="1939308"/>
              <a:ext cx="505267" cy="369332"/>
            </a:xfrm>
            <a:prstGeom prst="rect">
              <a:avLst/>
            </a:prstGeom>
            <a:noFill/>
            <a:ln>
              <a:solidFill>
                <a:schemeClr val="accent5"/>
              </a:solidFill>
            </a:ln>
          </p:spPr>
          <p:txBody>
            <a:bodyPr wrap="none" rtlCol="0">
              <a:spAutoFit/>
            </a:bodyPr>
            <a:lstStyle/>
            <a:p>
              <a:r>
                <a:rPr lang="en-US" dirty="0">
                  <a:solidFill>
                    <a:schemeClr val="accent5"/>
                  </a:solidFill>
                </a:rPr>
                <a:t>ML</a:t>
              </a:r>
              <a:endParaRPr lang="fr-FR" dirty="0">
                <a:solidFill>
                  <a:schemeClr val="accent5"/>
                </a:solidFill>
              </a:endParaRPr>
            </a:p>
          </p:txBody>
        </p:sp>
        <p:sp>
          <p:nvSpPr>
            <p:cNvPr id="7" name="TextBox 6">
              <a:extLst>
                <a:ext uri="{FF2B5EF4-FFF2-40B4-BE49-F238E27FC236}">
                  <a16:creationId xmlns:a16="http://schemas.microsoft.com/office/drawing/2014/main" id="{803F5515-CC0B-4215-D584-094271D95309}"/>
                </a:ext>
              </a:extLst>
            </p:cNvPr>
            <p:cNvSpPr txBox="1"/>
            <p:nvPr/>
          </p:nvSpPr>
          <p:spPr>
            <a:xfrm>
              <a:off x="2507880" y="1562281"/>
              <a:ext cx="412292" cy="584775"/>
            </a:xfrm>
            <a:prstGeom prst="rect">
              <a:avLst/>
            </a:prstGeom>
            <a:noFill/>
          </p:spPr>
          <p:txBody>
            <a:bodyPr wrap="none" rtlCol="0">
              <a:spAutoFit/>
            </a:bodyPr>
            <a:lstStyle/>
            <a:p>
              <a:pPr algn="ctr"/>
              <a:r>
                <a:rPr lang="en-US" sz="3200" b="1" dirty="0">
                  <a:solidFill>
                    <a:schemeClr val="accent5"/>
                  </a:solidFill>
                </a:rPr>
                <a:t>s</a:t>
              </a:r>
              <a:endParaRPr lang="en-US" sz="1100" b="1" dirty="0">
                <a:solidFill>
                  <a:schemeClr val="accent5"/>
                </a:solidFill>
              </a:endParaRPr>
            </a:p>
          </p:txBody>
        </p:sp>
        <p:sp>
          <p:nvSpPr>
            <p:cNvPr id="8" name="TextBox 7">
              <a:extLst>
                <a:ext uri="{FF2B5EF4-FFF2-40B4-BE49-F238E27FC236}">
                  <a16:creationId xmlns:a16="http://schemas.microsoft.com/office/drawing/2014/main" id="{D3E1B34D-BC38-8E87-D184-CE55A6286F8C}"/>
                </a:ext>
              </a:extLst>
            </p:cNvPr>
            <p:cNvSpPr txBox="1"/>
            <p:nvPr/>
          </p:nvSpPr>
          <p:spPr>
            <a:xfrm>
              <a:off x="9514029" y="1503060"/>
              <a:ext cx="412292" cy="584775"/>
            </a:xfrm>
            <a:prstGeom prst="rect">
              <a:avLst/>
            </a:prstGeom>
            <a:noFill/>
          </p:spPr>
          <p:txBody>
            <a:bodyPr wrap="none" rtlCol="0">
              <a:spAutoFit/>
            </a:bodyPr>
            <a:lstStyle>
              <a:defPPr>
                <a:defRPr lang="fr-FR"/>
              </a:defPPr>
              <a:lvl1pPr>
                <a:defRPr sz="3200" b="1">
                  <a:solidFill>
                    <a:schemeClr val="accent1"/>
                  </a:solidFill>
                </a:defRPr>
              </a:lvl1pPr>
            </a:lstStyle>
            <a:p>
              <a:pPr algn="ctr"/>
              <a:r>
                <a:rPr lang="en-US" dirty="0">
                  <a:solidFill>
                    <a:schemeClr val="accent5"/>
                  </a:solidFill>
                </a:rPr>
                <a:t>e</a:t>
              </a:r>
            </a:p>
          </p:txBody>
        </p:sp>
        <p:sp>
          <p:nvSpPr>
            <p:cNvPr id="10" name="TextBox 9">
              <a:extLst>
                <a:ext uri="{FF2B5EF4-FFF2-40B4-BE49-F238E27FC236}">
                  <a16:creationId xmlns:a16="http://schemas.microsoft.com/office/drawing/2014/main" id="{59A09A47-A6D7-E3A8-C62E-78D78C8BAC9E}"/>
                </a:ext>
              </a:extLst>
            </p:cNvPr>
            <p:cNvSpPr txBox="1"/>
            <p:nvPr/>
          </p:nvSpPr>
          <p:spPr>
            <a:xfrm>
              <a:off x="9835886" y="1919984"/>
              <a:ext cx="505267" cy="369332"/>
            </a:xfrm>
            <a:prstGeom prst="rect">
              <a:avLst/>
            </a:prstGeom>
            <a:solidFill>
              <a:schemeClr val="bg1"/>
            </a:solidFill>
            <a:ln>
              <a:solidFill>
                <a:schemeClr val="accent5"/>
              </a:solidFill>
            </a:ln>
          </p:spPr>
          <p:txBody>
            <a:bodyPr wrap="none" rtlCol="0">
              <a:spAutoFit/>
            </a:bodyPr>
            <a:lstStyle/>
            <a:p>
              <a:r>
                <a:rPr lang="en-US" dirty="0">
                  <a:solidFill>
                    <a:schemeClr val="accent5"/>
                  </a:solidFill>
                </a:rPr>
                <a:t>ML</a:t>
              </a:r>
              <a:endParaRPr lang="fr-FR" dirty="0">
                <a:solidFill>
                  <a:schemeClr val="accent5"/>
                </a:solidFill>
              </a:endParaRPr>
            </a:p>
          </p:txBody>
        </p:sp>
        <p:sp>
          <p:nvSpPr>
            <p:cNvPr id="12" name="TextBox 11">
              <a:extLst>
                <a:ext uri="{FF2B5EF4-FFF2-40B4-BE49-F238E27FC236}">
                  <a16:creationId xmlns:a16="http://schemas.microsoft.com/office/drawing/2014/main" id="{518F4FB6-8D51-C47C-5170-B122E02EED9B}"/>
                </a:ext>
              </a:extLst>
            </p:cNvPr>
            <p:cNvSpPr txBox="1"/>
            <p:nvPr/>
          </p:nvSpPr>
          <p:spPr>
            <a:xfrm>
              <a:off x="4027097" y="1766909"/>
              <a:ext cx="3361818" cy="646331"/>
            </a:xfrm>
            <a:prstGeom prst="rect">
              <a:avLst/>
            </a:prstGeom>
            <a:solidFill>
              <a:schemeClr val="bg1">
                <a:alpha val="72000"/>
              </a:schemeClr>
            </a:solidFill>
            <a:ln>
              <a:solidFill>
                <a:schemeClr val="accent5"/>
              </a:solidFill>
            </a:ln>
            <a:effectLst>
              <a:softEdge rad="63500"/>
            </a:effectLst>
          </p:spPr>
          <p:txBody>
            <a:bodyPr wrap="none" rtlCol="0">
              <a:spAutoFit/>
            </a:bodyPr>
            <a:lstStyle/>
            <a:p>
              <a:pPr>
                <a:tabLst>
                  <a:tab pos="898525" algn="l"/>
                </a:tabLst>
              </a:pPr>
              <a:r>
                <a:rPr lang="en-US" dirty="0">
                  <a:solidFill>
                    <a:schemeClr val="accent5"/>
                  </a:solidFill>
                </a:rPr>
                <a:t>FFML =	1’360mm for MB/MB</a:t>
              </a:r>
            </a:p>
            <a:p>
              <a:pPr>
                <a:tabLst>
                  <a:tab pos="898525" algn="l"/>
                </a:tabLst>
              </a:pPr>
              <a:r>
                <a:rPr lang="en-US" dirty="0">
                  <a:solidFill>
                    <a:schemeClr val="accent5"/>
                  </a:solidFill>
                </a:rPr>
                <a:t>	1’402mm for MB/MBH</a:t>
              </a:r>
              <a:endParaRPr lang="fr-FR" dirty="0">
                <a:solidFill>
                  <a:schemeClr val="accent5"/>
                </a:solidFill>
              </a:endParaRPr>
            </a:p>
          </p:txBody>
        </p:sp>
        <p:sp>
          <p:nvSpPr>
            <p:cNvPr id="13" name="TextBox 12">
              <a:extLst>
                <a:ext uri="{FF2B5EF4-FFF2-40B4-BE49-F238E27FC236}">
                  <a16:creationId xmlns:a16="http://schemas.microsoft.com/office/drawing/2014/main" id="{9E58485F-B272-579F-5F62-6E34A0672A8B}"/>
                </a:ext>
              </a:extLst>
            </p:cNvPr>
            <p:cNvSpPr txBox="1"/>
            <p:nvPr/>
          </p:nvSpPr>
          <p:spPr>
            <a:xfrm>
              <a:off x="1587028" y="2079681"/>
              <a:ext cx="1037463" cy="276999"/>
            </a:xfrm>
            <a:prstGeom prst="rect">
              <a:avLst/>
            </a:prstGeom>
            <a:noFill/>
          </p:spPr>
          <p:txBody>
            <a:bodyPr wrap="none" rtlCol="0">
              <a:spAutoFit/>
            </a:bodyPr>
            <a:lstStyle/>
            <a:p>
              <a:r>
                <a:rPr lang="en-US" sz="1200" dirty="0">
                  <a:solidFill>
                    <a:schemeClr val="accent5"/>
                  </a:solidFill>
                </a:rPr>
                <a:t>Mag. Length</a:t>
              </a:r>
              <a:endParaRPr lang="fr-FR" sz="1200" dirty="0">
                <a:solidFill>
                  <a:schemeClr val="accent5"/>
                </a:solidFill>
              </a:endParaRPr>
            </a:p>
          </p:txBody>
        </p:sp>
        <p:cxnSp>
          <p:nvCxnSpPr>
            <p:cNvPr id="11" name="Straight Arrow Connector 10">
              <a:extLst>
                <a:ext uri="{FF2B5EF4-FFF2-40B4-BE49-F238E27FC236}">
                  <a16:creationId xmlns:a16="http://schemas.microsoft.com/office/drawing/2014/main" id="{E022011D-57CB-1C29-0AF8-7DDECF047112}"/>
                </a:ext>
              </a:extLst>
            </p:cNvPr>
            <p:cNvCxnSpPr>
              <a:cxnSpLocks/>
            </p:cNvCxnSpPr>
            <p:nvPr/>
          </p:nvCxnSpPr>
          <p:spPr>
            <a:xfrm>
              <a:off x="2868544" y="2076726"/>
              <a:ext cx="6735918" cy="0"/>
            </a:xfrm>
            <a:prstGeom prst="straightConnector1">
              <a:avLst/>
            </a:prstGeom>
            <a:ln>
              <a:solidFill>
                <a:schemeClr val="accent5"/>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grpSp>
      <p:cxnSp>
        <p:nvCxnSpPr>
          <p:cNvPr id="31" name="Straight Connector 30">
            <a:extLst>
              <a:ext uri="{FF2B5EF4-FFF2-40B4-BE49-F238E27FC236}">
                <a16:creationId xmlns:a16="http://schemas.microsoft.com/office/drawing/2014/main" id="{63DEBA7A-DE4E-EB20-64A7-B807CD2AD203}"/>
              </a:ext>
            </a:extLst>
          </p:cNvPr>
          <p:cNvCxnSpPr>
            <a:cxnSpLocks/>
          </p:cNvCxnSpPr>
          <p:nvPr/>
        </p:nvCxnSpPr>
        <p:spPr>
          <a:xfrm flipV="1">
            <a:off x="10301944" y="951808"/>
            <a:ext cx="0" cy="26689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91301B8B-0C93-7A5F-E0B0-A8FABBFC4040}"/>
              </a:ext>
            </a:extLst>
          </p:cNvPr>
          <p:cNvCxnSpPr/>
          <p:nvPr/>
        </p:nvCxnSpPr>
        <p:spPr>
          <a:xfrm>
            <a:off x="5470358" y="2382253"/>
            <a:ext cx="2470484" cy="0"/>
          </a:xfrm>
          <a:prstGeom prst="straightConnector1">
            <a:avLst/>
          </a:prstGeom>
          <a:ln>
            <a:solidFill>
              <a:schemeClr val="bg1"/>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2FA7EC07-ADA9-9680-5640-6C52E15FD276}"/>
              </a:ext>
            </a:extLst>
          </p:cNvPr>
          <p:cNvSpPr txBox="1"/>
          <p:nvPr/>
        </p:nvSpPr>
        <p:spPr>
          <a:xfrm>
            <a:off x="6264322" y="2056263"/>
            <a:ext cx="954107" cy="369332"/>
          </a:xfrm>
          <a:prstGeom prst="rect">
            <a:avLst/>
          </a:prstGeom>
          <a:noFill/>
        </p:spPr>
        <p:txBody>
          <a:bodyPr wrap="none" rtlCol="0">
            <a:spAutoFit/>
          </a:bodyPr>
          <a:lstStyle/>
          <a:p>
            <a:r>
              <a:rPr lang="en-US" dirty="0">
                <a:solidFill>
                  <a:schemeClr val="bg1"/>
                </a:solidFill>
                <a:effectLst>
                  <a:outerShdw blurRad="38100" dist="38100" dir="2700000" algn="tl">
                    <a:srgbClr val="000000">
                      <a:alpha val="43137"/>
                    </a:srgbClr>
                  </a:outerShdw>
                </a:effectLst>
              </a:rPr>
              <a:t>500mm</a:t>
            </a:r>
            <a:endParaRPr lang="fr-FR"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290334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up of a machine&#10;&#10;Description automatically generated">
            <a:extLst>
              <a:ext uri="{FF2B5EF4-FFF2-40B4-BE49-F238E27FC236}">
                <a16:creationId xmlns:a16="http://schemas.microsoft.com/office/drawing/2014/main" id="{E16A1A0E-124E-98B5-63F7-BF7EEAFF241F}"/>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54168" y="622741"/>
            <a:ext cx="10702639" cy="6033583"/>
          </a:xfrm>
          <a:prstGeom prst="rect">
            <a:avLst/>
          </a:prstGeom>
        </p:spPr>
      </p:pic>
      <p:sp>
        <p:nvSpPr>
          <p:cNvPr id="2" name="Title 1">
            <a:extLst>
              <a:ext uri="{FF2B5EF4-FFF2-40B4-BE49-F238E27FC236}">
                <a16:creationId xmlns:a16="http://schemas.microsoft.com/office/drawing/2014/main" id="{50C85274-7CDE-E576-EC5B-7E788C19DF9D}"/>
              </a:ext>
            </a:extLst>
          </p:cNvPr>
          <p:cNvSpPr>
            <a:spLocks noGrp="1"/>
          </p:cNvSpPr>
          <p:nvPr>
            <p:ph type="title"/>
          </p:nvPr>
        </p:nvSpPr>
        <p:spPr/>
        <p:txBody>
          <a:bodyPr/>
          <a:lstStyle/>
          <a:p>
            <a:r>
              <a:rPr lang="en-US" dirty="0"/>
              <a:t>HL-LHC Inner Triplet Interconnection</a:t>
            </a:r>
            <a:endParaRPr lang="fr-FR" dirty="0"/>
          </a:p>
        </p:txBody>
      </p:sp>
      <p:cxnSp>
        <p:nvCxnSpPr>
          <p:cNvPr id="5" name="Straight Arrow Connector 4">
            <a:extLst>
              <a:ext uri="{FF2B5EF4-FFF2-40B4-BE49-F238E27FC236}">
                <a16:creationId xmlns:a16="http://schemas.microsoft.com/office/drawing/2014/main" id="{E13E3DF3-2BB1-46EC-3E47-7CDB398DE9B2}"/>
              </a:ext>
            </a:extLst>
          </p:cNvPr>
          <p:cNvCxnSpPr>
            <a:cxnSpLocks/>
          </p:cNvCxnSpPr>
          <p:nvPr/>
        </p:nvCxnSpPr>
        <p:spPr>
          <a:xfrm>
            <a:off x="4117022" y="5476315"/>
            <a:ext cx="3596304" cy="0"/>
          </a:xfrm>
          <a:prstGeom prst="straightConnector1">
            <a:avLst/>
          </a:prstGeom>
          <a:ln>
            <a:solidFill>
              <a:schemeClr val="bg1"/>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9A53A6D4-2508-00FD-E702-C2DAEEB28A2F}"/>
              </a:ext>
            </a:extLst>
          </p:cNvPr>
          <p:cNvSpPr txBox="1"/>
          <p:nvPr/>
        </p:nvSpPr>
        <p:spPr>
          <a:xfrm>
            <a:off x="5796206" y="5180805"/>
            <a:ext cx="1345961" cy="369332"/>
          </a:xfrm>
          <a:prstGeom prst="rect">
            <a:avLst/>
          </a:prstGeom>
          <a:noFill/>
        </p:spPr>
        <p:txBody>
          <a:bodyPr wrap="square" rtlCol="0">
            <a:spAutoFit/>
          </a:bodyPr>
          <a:lstStyle/>
          <a:p>
            <a:r>
              <a:rPr lang="en-US" dirty="0">
                <a:solidFill>
                  <a:schemeClr val="bg1"/>
                </a:solidFill>
                <a:effectLst>
                  <a:outerShdw blurRad="38100" dist="38100" dir="2700000" algn="tl">
                    <a:srgbClr val="000000">
                      <a:alpha val="43137"/>
                    </a:srgbClr>
                  </a:outerShdw>
                </a:effectLst>
              </a:rPr>
              <a:t>1000mm</a:t>
            </a:r>
            <a:endParaRPr lang="fr-FR" dirty="0">
              <a:solidFill>
                <a:schemeClr val="bg1"/>
              </a:solidFill>
              <a:effectLst>
                <a:outerShdw blurRad="38100" dist="38100" dir="2700000" algn="tl">
                  <a:srgbClr val="000000">
                    <a:alpha val="43137"/>
                  </a:srgbClr>
                </a:outerShdw>
              </a:effectLst>
            </a:endParaRPr>
          </a:p>
        </p:txBody>
      </p:sp>
      <p:cxnSp>
        <p:nvCxnSpPr>
          <p:cNvPr id="8" name="Straight Connector 7">
            <a:extLst>
              <a:ext uri="{FF2B5EF4-FFF2-40B4-BE49-F238E27FC236}">
                <a16:creationId xmlns:a16="http://schemas.microsoft.com/office/drawing/2014/main" id="{E6D0756E-5369-44D6-3742-B302553EF1AC}"/>
              </a:ext>
            </a:extLst>
          </p:cNvPr>
          <p:cNvCxnSpPr>
            <a:cxnSpLocks/>
          </p:cNvCxnSpPr>
          <p:nvPr/>
        </p:nvCxnSpPr>
        <p:spPr>
          <a:xfrm flipV="1">
            <a:off x="2068910" y="1144590"/>
            <a:ext cx="0" cy="338931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560D115D-A540-59EA-A6F8-AF649633AABA}"/>
              </a:ext>
            </a:extLst>
          </p:cNvPr>
          <p:cNvGrpSpPr/>
          <p:nvPr/>
        </p:nvGrpSpPr>
        <p:grpSpPr>
          <a:xfrm>
            <a:off x="92702" y="708342"/>
            <a:ext cx="11664105" cy="853620"/>
            <a:chOff x="1148468" y="1503060"/>
            <a:chExt cx="10149089" cy="853620"/>
          </a:xfrm>
        </p:grpSpPr>
        <p:cxnSp>
          <p:nvCxnSpPr>
            <p:cNvPr id="10" name="Straight Arrow Connector 9">
              <a:extLst>
                <a:ext uri="{FF2B5EF4-FFF2-40B4-BE49-F238E27FC236}">
                  <a16:creationId xmlns:a16="http://schemas.microsoft.com/office/drawing/2014/main" id="{49290051-942B-D193-24F7-32E83DA84425}"/>
                </a:ext>
              </a:extLst>
            </p:cNvPr>
            <p:cNvCxnSpPr>
              <a:cxnSpLocks/>
            </p:cNvCxnSpPr>
            <p:nvPr/>
          </p:nvCxnSpPr>
          <p:spPr>
            <a:xfrm>
              <a:off x="1148468" y="2356680"/>
              <a:ext cx="1719524" cy="0"/>
            </a:xfrm>
            <a:prstGeom prst="straightConnector1">
              <a:avLst/>
            </a:prstGeom>
            <a:ln>
              <a:solidFill>
                <a:schemeClr val="accent5"/>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FFB8BC7-43A9-886F-5377-7FF28D4F7B24}"/>
                </a:ext>
              </a:extLst>
            </p:cNvPr>
            <p:cNvCxnSpPr>
              <a:cxnSpLocks/>
            </p:cNvCxnSpPr>
            <p:nvPr/>
          </p:nvCxnSpPr>
          <p:spPr>
            <a:xfrm flipH="1">
              <a:off x="9596620" y="2343980"/>
              <a:ext cx="1700937" cy="0"/>
            </a:xfrm>
            <a:prstGeom prst="straightConnector1">
              <a:avLst/>
            </a:prstGeom>
            <a:ln>
              <a:solidFill>
                <a:schemeClr val="accent5"/>
              </a:solidFill>
              <a:tailEnd type="triangle" w="med" len="lg"/>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72B8424-85A5-CAB8-BFE4-979C9D6362B6}"/>
                </a:ext>
              </a:extLst>
            </p:cNvPr>
            <p:cNvSpPr txBox="1"/>
            <p:nvPr/>
          </p:nvSpPr>
          <p:spPr>
            <a:xfrm>
              <a:off x="1148468" y="1939308"/>
              <a:ext cx="505267" cy="369332"/>
            </a:xfrm>
            <a:prstGeom prst="rect">
              <a:avLst/>
            </a:prstGeom>
            <a:noFill/>
            <a:ln>
              <a:solidFill>
                <a:schemeClr val="accent5"/>
              </a:solidFill>
            </a:ln>
          </p:spPr>
          <p:txBody>
            <a:bodyPr wrap="none" rtlCol="0">
              <a:spAutoFit/>
            </a:bodyPr>
            <a:lstStyle/>
            <a:p>
              <a:r>
                <a:rPr lang="en-US" dirty="0">
                  <a:solidFill>
                    <a:schemeClr val="accent5"/>
                  </a:solidFill>
                </a:rPr>
                <a:t>ML</a:t>
              </a:r>
              <a:endParaRPr lang="fr-FR" dirty="0">
                <a:solidFill>
                  <a:schemeClr val="accent5"/>
                </a:solidFill>
              </a:endParaRPr>
            </a:p>
          </p:txBody>
        </p:sp>
        <p:sp>
          <p:nvSpPr>
            <p:cNvPr id="13" name="TextBox 12">
              <a:extLst>
                <a:ext uri="{FF2B5EF4-FFF2-40B4-BE49-F238E27FC236}">
                  <a16:creationId xmlns:a16="http://schemas.microsoft.com/office/drawing/2014/main" id="{A448C992-C1B8-1FDA-3390-1A281C0C3462}"/>
                </a:ext>
              </a:extLst>
            </p:cNvPr>
            <p:cNvSpPr txBox="1"/>
            <p:nvPr/>
          </p:nvSpPr>
          <p:spPr>
            <a:xfrm>
              <a:off x="2507880" y="1562281"/>
              <a:ext cx="412292" cy="584775"/>
            </a:xfrm>
            <a:prstGeom prst="rect">
              <a:avLst/>
            </a:prstGeom>
            <a:noFill/>
          </p:spPr>
          <p:txBody>
            <a:bodyPr wrap="none" rtlCol="0">
              <a:spAutoFit/>
            </a:bodyPr>
            <a:lstStyle/>
            <a:p>
              <a:pPr algn="ctr"/>
              <a:r>
                <a:rPr lang="en-US" sz="3200" b="1" dirty="0">
                  <a:solidFill>
                    <a:schemeClr val="accent5"/>
                  </a:solidFill>
                </a:rPr>
                <a:t>s</a:t>
              </a:r>
              <a:endParaRPr lang="en-US" sz="1100" b="1" dirty="0">
                <a:solidFill>
                  <a:schemeClr val="accent5"/>
                </a:solidFill>
              </a:endParaRPr>
            </a:p>
          </p:txBody>
        </p:sp>
        <p:sp>
          <p:nvSpPr>
            <p:cNvPr id="14" name="TextBox 13">
              <a:extLst>
                <a:ext uri="{FF2B5EF4-FFF2-40B4-BE49-F238E27FC236}">
                  <a16:creationId xmlns:a16="http://schemas.microsoft.com/office/drawing/2014/main" id="{43777637-858E-F82A-8327-E6DFE0CD6520}"/>
                </a:ext>
              </a:extLst>
            </p:cNvPr>
            <p:cNvSpPr txBox="1"/>
            <p:nvPr/>
          </p:nvSpPr>
          <p:spPr>
            <a:xfrm>
              <a:off x="9514029" y="1503060"/>
              <a:ext cx="412292" cy="584775"/>
            </a:xfrm>
            <a:prstGeom prst="rect">
              <a:avLst/>
            </a:prstGeom>
            <a:noFill/>
          </p:spPr>
          <p:txBody>
            <a:bodyPr wrap="none" rtlCol="0">
              <a:spAutoFit/>
            </a:bodyPr>
            <a:lstStyle>
              <a:defPPr>
                <a:defRPr lang="fr-FR"/>
              </a:defPPr>
              <a:lvl1pPr>
                <a:defRPr sz="3200" b="1">
                  <a:solidFill>
                    <a:schemeClr val="accent1"/>
                  </a:solidFill>
                </a:defRPr>
              </a:lvl1pPr>
            </a:lstStyle>
            <a:p>
              <a:pPr algn="ctr"/>
              <a:r>
                <a:rPr lang="en-US" dirty="0">
                  <a:solidFill>
                    <a:schemeClr val="accent5"/>
                  </a:solidFill>
                </a:rPr>
                <a:t>e</a:t>
              </a:r>
            </a:p>
          </p:txBody>
        </p:sp>
        <p:sp>
          <p:nvSpPr>
            <p:cNvPr id="15" name="TextBox 14">
              <a:extLst>
                <a:ext uri="{FF2B5EF4-FFF2-40B4-BE49-F238E27FC236}">
                  <a16:creationId xmlns:a16="http://schemas.microsoft.com/office/drawing/2014/main" id="{E6BA01CE-6479-6679-E946-F42C00287143}"/>
                </a:ext>
              </a:extLst>
            </p:cNvPr>
            <p:cNvSpPr txBox="1"/>
            <p:nvPr/>
          </p:nvSpPr>
          <p:spPr>
            <a:xfrm>
              <a:off x="9835886" y="1919984"/>
              <a:ext cx="505267" cy="369332"/>
            </a:xfrm>
            <a:prstGeom prst="rect">
              <a:avLst/>
            </a:prstGeom>
            <a:solidFill>
              <a:schemeClr val="bg1"/>
            </a:solidFill>
            <a:ln>
              <a:solidFill>
                <a:schemeClr val="accent5"/>
              </a:solidFill>
            </a:ln>
          </p:spPr>
          <p:txBody>
            <a:bodyPr wrap="none" rtlCol="0">
              <a:spAutoFit/>
            </a:bodyPr>
            <a:lstStyle/>
            <a:p>
              <a:r>
                <a:rPr lang="en-US" dirty="0">
                  <a:solidFill>
                    <a:schemeClr val="accent5"/>
                  </a:solidFill>
                </a:rPr>
                <a:t>ML</a:t>
              </a:r>
              <a:endParaRPr lang="fr-FR" dirty="0">
                <a:solidFill>
                  <a:schemeClr val="accent5"/>
                </a:solidFill>
              </a:endParaRPr>
            </a:p>
          </p:txBody>
        </p:sp>
        <p:sp>
          <p:nvSpPr>
            <p:cNvPr id="16" name="TextBox 15">
              <a:extLst>
                <a:ext uri="{FF2B5EF4-FFF2-40B4-BE49-F238E27FC236}">
                  <a16:creationId xmlns:a16="http://schemas.microsoft.com/office/drawing/2014/main" id="{845A414F-290A-6E30-BE7D-0D4F8D21C996}"/>
                </a:ext>
              </a:extLst>
            </p:cNvPr>
            <p:cNvSpPr txBox="1"/>
            <p:nvPr/>
          </p:nvSpPr>
          <p:spPr>
            <a:xfrm>
              <a:off x="4027097" y="1766909"/>
              <a:ext cx="4029838" cy="369332"/>
            </a:xfrm>
            <a:prstGeom prst="rect">
              <a:avLst/>
            </a:prstGeom>
            <a:solidFill>
              <a:schemeClr val="bg1">
                <a:alpha val="72000"/>
              </a:schemeClr>
            </a:solidFill>
            <a:ln>
              <a:solidFill>
                <a:schemeClr val="accent5"/>
              </a:solidFill>
            </a:ln>
            <a:effectLst>
              <a:softEdge rad="63500"/>
            </a:effectLst>
          </p:spPr>
          <p:txBody>
            <a:bodyPr wrap="none" rtlCol="0">
              <a:spAutoFit/>
            </a:bodyPr>
            <a:lstStyle/>
            <a:p>
              <a:pPr>
                <a:tabLst>
                  <a:tab pos="898525" algn="l"/>
                </a:tabLst>
              </a:pPr>
              <a:r>
                <a:rPr lang="en-US" dirty="0">
                  <a:solidFill>
                    <a:schemeClr val="accent5"/>
                  </a:solidFill>
                </a:rPr>
                <a:t>FFML =	2’090mm for Q2A/Q2B in HL-LHC </a:t>
              </a:r>
              <a:endParaRPr lang="fr-FR" dirty="0">
                <a:solidFill>
                  <a:schemeClr val="accent5"/>
                </a:solidFill>
              </a:endParaRPr>
            </a:p>
          </p:txBody>
        </p:sp>
        <p:sp>
          <p:nvSpPr>
            <p:cNvPr id="17" name="TextBox 16">
              <a:extLst>
                <a:ext uri="{FF2B5EF4-FFF2-40B4-BE49-F238E27FC236}">
                  <a16:creationId xmlns:a16="http://schemas.microsoft.com/office/drawing/2014/main" id="{AF95DC3B-F3C7-67E7-A8DA-81C76D1FA992}"/>
                </a:ext>
              </a:extLst>
            </p:cNvPr>
            <p:cNvSpPr txBox="1"/>
            <p:nvPr/>
          </p:nvSpPr>
          <p:spPr>
            <a:xfrm>
              <a:off x="1587028" y="2079681"/>
              <a:ext cx="1037463" cy="276999"/>
            </a:xfrm>
            <a:prstGeom prst="rect">
              <a:avLst/>
            </a:prstGeom>
            <a:noFill/>
          </p:spPr>
          <p:txBody>
            <a:bodyPr wrap="none" rtlCol="0">
              <a:spAutoFit/>
            </a:bodyPr>
            <a:lstStyle/>
            <a:p>
              <a:r>
                <a:rPr lang="en-US" sz="1200" dirty="0">
                  <a:solidFill>
                    <a:schemeClr val="accent5"/>
                  </a:solidFill>
                </a:rPr>
                <a:t>Mag. Length</a:t>
              </a:r>
              <a:endParaRPr lang="fr-FR" sz="1200" dirty="0">
                <a:solidFill>
                  <a:schemeClr val="accent5"/>
                </a:solidFill>
              </a:endParaRPr>
            </a:p>
          </p:txBody>
        </p:sp>
        <p:cxnSp>
          <p:nvCxnSpPr>
            <p:cNvPr id="18" name="Straight Arrow Connector 17">
              <a:extLst>
                <a:ext uri="{FF2B5EF4-FFF2-40B4-BE49-F238E27FC236}">
                  <a16:creationId xmlns:a16="http://schemas.microsoft.com/office/drawing/2014/main" id="{D94A1A16-EB05-8636-3A02-E8EE6BB05B60}"/>
                </a:ext>
              </a:extLst>
            </p:cNvPr>
            <p:cNvCxnSpPr>
              <a:cxnSpLocks/>
            </p:cNvCxnSpPr>
            <p:nvPr/>
          </p:nvCxnSpPr>
          <p:spPr>
            <a:xfrm>
              <a:off x="2868544" y="2076726"/>
              <a:ext cx="6735918" cy="0"/>
            </a:xfrm>
            <a:prstGeom prst="straightConnector1">
              <a:avLst/>
            </a:prstGeom>
            <a:ln>
              <a:solidFill>
                <a:schemeClr val="accent5"/>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grpSp>
      <p:cxnSp>
        <p:nvCxnSpPr>
          <p:cNvPr id="19" name="Straight Connector 18">
            <a:extLst>
              <a:ext uri="{FF2B5EF4-FFF2-40B4-BE49-F238E27FC236}">
                <a16:creationId xmlns:a16="http://schemas.microsoft.com/office/drawing/2014/main" id="{C68F4C12-7C4B-B253-CDED-516BF2897EE9}"/>
              </a:ext>
            </a:extLst>
          </p:cNvPr>
          <p:cNvCxnSpPr>
            <a:cxnSpLocks/>
          </p:cNvCxnSpPr>
          <p:nvPr/>
        </p:nvCxnSpPr>
        <p:spPr>
          <a:xfrm flipV="1">
            <a:off x="9816392" y="972191"/>
            <a:ext cx="0" cy="356170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37913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146D29-ECB4-A68F-3196-C57C18E76F9D}"/>
              </a:ext>
            </a:extLst>
          </p:cNvPr>
          <p:cNvSpPr>
            <a:spLocks noGrp="1"/>
          </p:cNvSpPr>
          <p:nvPr>
            <p:ph type="title"/>
          </p:nvPr>
        </p:nvSpPr>
        <p:spPr/>
        <p:txBody>
          <a:bodyPr/>
          <a:lstStyle/>
          <a:p>
            <a:r>
              <a:rPr lang="en-US" dirty="0"/>
              <a:t>Outlook</a:t>
            </a:r>
            <a:endParaRPr lang="fr-FR" dirty="0"/>
          </a:p>
        </p:txBody>
      </p:sp>
      <p:sp>
        <p:nvSpPr>
          <p:cNvPr id="5" name="TextBox 4">
            <a:extLst>
              <a:ext uri="{FF2B5EF4-FFF2-40B4-BE49-F238E27FC236}">
                <a16:creationId xmlns:a16="http://schemas.microsoft.com/office/drawing/2014/main" id="{C81FC1F0-4281-8217-7278-AEBA0DFB765E}"/>
              </a:ext>
            </a:extLst>
          </p:cNvPr>
          <p:cNvSpPr txBox="1"/>
          <p:nvPr/>
        </p:nvSpPr>
        <p:spPr>
          <a:xfrm>
            <a:off x="587141" y="1838425"/>
            <a:ext cx="11083803" cy="3019032"/>
          </a:xfrm>
          <a:prstGeom prst="rect">
            <a:avLst/>
          </a:prstGeom>
          <a:noFill/>
        </p:spPr>
        <p:txBody>
          <a:bodyPr wrap="none" rtlCol="0">
            <a:spAutoFit/>
          </a:bodyPr>
          <a:lstStyle/>
          <a:p>
            <a:pPr marL="446088" indent="-446088">
              <a:lnSpc>
                <a:spcPct val="150000"/>
              </a:lnSpc>
              <a:buClr>
                <a:schemeClr val="accent1"/>
              </a:buClr>
              <a:buFont typeface="Wingdings" panose="05000000000000000000" pitchFamily="2" charset="2"/>
              <a:buChar char="q"/>
            </a:pPr>
            <a:r>
              <a:rPr lang="en-US" sz="2600" dirty="0"/>
              <a:t>Item stack up and integration</a:t>
            </a:r>
          </a:p>
          <a:p>
            <a:pPr marL="446088" indent="-446088">
              <a:lnSpc>
                <a:spcPct val="150000"/>
              </a:lnSpc>
              <a:buClr>
                <a:schemeClr val="accent1"/>
              </a:buClr>
              <a:buFont typeface="Wingdings" panose="05000000000000000000" pitchFamily="2" charset="2"/>
              <a:buChar char="q"/>
            </a:pPr>
            <a:r>
              <a:rPr lang="en-GB" sz="2600" dirty="0"/>
              <a:t>Field Free Length among the LHC and HL-LHC magnets with numbers</a:t>
            </a:r>
          </a:p>
          <a:p>
            <a:pPr marL="446088" indent="-446088">
              <a:lnSpc>
                <a:spcPct val="150000"/>
              </a:lnSpc>
              <a:buClr>
                <a:schemeClr val="accent1"/>
              </a:buClr>
              <a:buFont typeface="Wingdings" panose="05000000000000000000" pitchFamily="2" charset="2"/>
              <a:buChar char="q"/>
            </a:pPr>
            <a:r>
              <a:rPr lang="en-GB" sz="2600" dirty="0"/>
              <a:t>Quantification of the length of items along the FFML</a:t>
            </a:r>
          </a:p>
          <a:p>
            <a:pPr marL="446088" indent="-446088">
              <a:lnSpc>
                <a:spcPct val="150000"/>
              </a:lnSpc>
              <a:buClr>
                <a:schemeClr val="accent1"/>
              </a:buClr>
              <a:buFont typeface="Wingdings" panose="05000000000000000000" pitchFamily="2" charset="2"/>
              <a:buChar char="q"/>
            </a:pPr>
            <a:r>
              <a:rPr lang="en-GB" sz="2600" dirty="0"/>
              <a:t>Some ideas to minimize the FFML</a:t>
            </a:r>
          </a:p>
          <a:p>
            <a:pPr marL="446088" indent="-446088">
              <a:lnSpc>
                <a:spcPct val="150000"/>
              </a:lnSpc>
              <a:buClr>
                <a:schemeClr val="accent1"/>
              </a:buClr>
              <a:buFont typeface="Wingdings" panose="05000000000000000000" pitchFamily="2" charset="2"/>
              <a:buChar char="q"/>
            </a:pPr>
            <a:r>
              <a:rPr lang="en-GB" sz="2600" dirty="0"/>
              <a:t>Summary</a:t>
            </a:r>
            <a:endParaRPr lang="fr-FR" sz="2600" dirty="0"/>
          </a:p>
        </p:txBody>
      </p:sp>
    </p:spTree>
    <p:extLst>
      <p:ext uri="{BB962C8B-B14F-4D97-AF65-F5344CB8AC3E}">
        <p14:creationId xmlns:p14="http://schemas.microsoft.com/office/powerpoint/2010/main" val="32618034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753C6-F760-4EBA-DE27-AEBCE49FC6F1}"/>
              </a:ext>
            </a:extLst>
          </p:cNvPr>
          <p:cNvSpPr>
            <a:spLocks noGrp="1"/>
          </p:cNvSpPr>
          <p:nvPr>
            <p:ph type="title"/>
          </p:nvPr>
        </p:nvSpPr>
        <p:spPr/>
        <p:txBody>
          <a:bodyPr/>
          <a:lstStyle/>
          <a:p>
            <a:r>
              <a:rPr lang="en-US" dirty="0"/>
              <a:t>Some ideas to minimize the FFML</a:t>
            </a:r>
            <a:endParaRPr lang="fr-FR" dirty="0"/>
          </a:p>
        </p:txBody>
      </p:sp>
      <p:sp>
        <p:nvSpPr>
          <p:cNvPr id="3" name="TextBox 2">
            <a:extLst>
              <a:ext uri="{FF2B5EF4-FFF2-40B4-BE49-F238E27FC236}">
                <a16:creationId xmlns:a16="http://schemas.microsoft.com/office/drawing/2014/main" id="{6A08632D-8DEC-6406-4BBC-96DA36A68BA2}"/>
              </a:ext>
            </a:extLst>
          </p:cNvPr>
          <p:cNvSpPr txBox="1"/>
          <p:nvPr/>
        </p:nvSpPr>
        <p:spPr>
          <a:xfrm>
            <a:off x="533400" y="1429547"/>
            <a:ext cx="11220449" cy="5324535"/>
          </a:xfrm>
          <a:prstGeom prst="rect">
            <a:avLst/>
          </a:prstGeom>
          <a:noFill/>
          <a:effectLst>
            <a:softEdge rad="127000"/>
          </a:effectLst>
        </p:spPr>
        <p:txBody>
          <a:bodyPr wrap="square" rtlCol="0">
            <a:spAutoFit/>
          </a:bodyPr>
          <a:lstStyle/>
          <a:p>
            <a:pPr marL="342900" indent="-342900">
              <a:buClr>
                <a:schemeClr val="accent1">
                  <a:lumMod val="50000"/>
                </a:schemeClr>
              </a:buClr>
              <a:buFont typeface="Wingdings" panose="05000000000000000000" pitchFamily="2" charset="2"/>
              <a:buChar char="Ø"/>
            </a:pPr>
            <a:r>
              <a:rPr lang="en-US" sz="2000" i="1" dirty="0">
                <a:solidFill>
                  <a:schemeClr val="tx1">
                    <a:lumMod val="65000"/>
                    <a:lumOff val="35000"/>
                  </a:schemeClr>
                </a:solidFill>
              </a:rPr>
              <a:t>Enhance the ratio of Magnetic Length/Coil length (coils head optimization, no splice in the interlayer…).</a:t>
            </a:r>
          </a:p>
          <a:p>
            <a:pPr marL="342900" indent="-342900">
              <a:buClr>
                <a:schemeClr val="accent1">
                  <a:lumMod val="50000"/>
                </a:schemeClr>
              </a:buClr>
              <a:buFont typeface="Wingdings" panose="05000000000000000000" pitchFamily="2" charset="2"/>
              <a:buChar char="Ø"/>
            </a:pPr>
            <a:r>
              <a:rPr lang="en-US" sz="2000" i="1" dirty="0">
                <a:solidFill>
                  <a:schemeClr val="tx1">
                    <a:lumMod val="65000"/>
                    <a:lumOff val="35000"/>
                  </a:schemeClr>
                </a:solidFill>
              </a:rPr>
              <a:t>Minimize end spacer thickness, including the splice length and distance to the leads.</a:t>
            </a:r>
          </a:p>
          <a:p>
            <a:pPr marL="342900" indent="-342900">
              <a:buClr>
                <a:schemeClr val="accent1">
                  <a:lumMod val="50000"/>
                </a:schemeClr>
              </a:buClr>
              <a:buFont typeface="Wingdings" panose="05000000000000000000" pitchFamily="2" charset="2"/>
              <a:buChar char="Ø"/>
            </a:pPr>
            <a:r>
              <a:rPr lang="en-US" sz="2000" i="1" dirty="0">
                <a:solidFill>
                  <a:schemeClr val="tx1">
                    <a:lumMod val="65000"/>
                    <a:lumOff val="35000"/>
                  </a:schemeClr>
                </a:solidFill>
              </a:rPr>
              <a:t>Optimize the longitudinal constraints &amp; retaining system to fit closer to the coils head and reduce its thickness.</a:t>
            </a:r>
          </a:p>
          <a:p>
            <a:pPr marL="342900" indent="-342900">
              <a:buClr>
                <a:schemeClr val="accent1">
                  <a:lumMod val="50000"/>
                </a:schemeClr>
              </a:buClr>
              <a:buFont typeface="Wingdings" panose="05000000000000000000" pitchFamily="2" charset="2"/>
              <a:buChar char="Ø"/>
            </a:pPr>
            <a:r>
              <a:rPr lang="en-US" sz="2000" i="1" dirty="0">
                <a:solidFill>
                  <a:schemeClr val="tx1">
                    <a:lumMod val="65000"/>
                    <a:lumOff val="35000"/>
                  </a:schemeClr>
                </a:solidFill>
              </a:rPr>
              <a:t>Integrate the busses expansion loops in parallel to the magnet yoke (see the example of the LHC arc SSS in the next slide).</a:t>
            </a:r>
          </a:p>
          <a:p>
            <a:pPr marL="342900" indent="-342900">
              <a:buClr>
                <a:schemeClr val="accent1">
                  <a:lumMod val="50000"/>
                </a:schemeClr>
              </a:buClr>
              <a:buFont typeface="Wingdings" panose="05000000000000000000" pitchFamily="2" charset="2"/>
              <a:buChar char="Ø"/>
            </a:pPr>
            <a:r>
              <a:rPr lang="en-US" sz="2000" i="1" dirty="0">
                <a:solidFill>
                  <a:schemeClr val="tx1">
                    <a:lumMod val="65000"/>
                    <a:lumOff val="35000"/>
                  </a:schemeClr>
                </a:solidFill>
              </a:rPr>
              <a:t>Enhance the cold mass end cover design: </a:t>
            </a:r>
          </a:p>
          <a:p>
            <a:pPr marL="800100" lvl="1" indent="-342900">
              <a:buClr>
                <a:schemeClr val="accent1">
                  <a:lumMod val="50000"/>
                </a:schemeClr>
              </a:buClr>
              <a:buFont typeface="Courier New" panose="02070309020205020404" pitchFamily="49" charset="0"/>
              <a:buChar char="o"/>
            </a:pPr>
            <a:r>
              <a:rPr lang="en-US" sz="2000" i="1" dirty="0">
                <a:solidFill>
                  <a:schemeClr val="tx1">
                    <a:lumMod val="65000"/>
                    <a:lumOff val="35000"/>
                  </a:schemeClr>
                </a:solidFill>
              </a:rPr>
              <a:t>Dished cap better to distribute the pressure (</a:t>
            </a:r>
            <a:r>
              <a:rPr lang="en-US" sz="2000" i="1" dirty="0">
                <a:solidFill>
                  <a:schemeClr val="tx1">
                    <a:lumMod val="65000"/>
                    <a:lumOff val="35000"/>
                  </a:schemeClr>
                </a:solidFill>
                <a:sym typeface="Wingdings" panose="05000000000000000000" pitchFamily="2" charset="2"/>
              </a:rPr>
              <a:t></a:t>
            </a:r>
            <a:r>
              <a:rPr lang="en-US" sz="2000" i="1" dirty="0">
                <a:solidFill>
                  <a:schemeClr val="tx1">
                    <a:lumMod val="65000"/>
                    <a:lumOff val="35000"/>
                  </a:schemeClr>
                </a:solidFill>
              </a:rPr>
              <a:t> thickness) but loss of volume,</a:t>
            </a:r>
          </a:p>
          <a:p>
            <a:pPr marL="800100" lvl="1" indent="-342900">
              <a:buClr>
                <a:schemeClr val="accent1">
                  <a:lumMod val="50000"/>
                </a:schemeClr>
              </a:buClr>
              <a:buFont typeface="Courier New" panose="02070309020205020404" pitchFamily="49" charset="0"/>
              <a:buChar char="o"/>
            </a:pPr>
            <a:r>
              <a:rPr lang="en-US" sz="2000" i="1" dirty="0">
                <a:solidFill>
                  <a:schemeClr val="tx1">
                    <a:lumMod val="65000"/>
                    <a:lumOff val="35000"/>
                  </a:schemeClr>
                </a:solidFill>
              </a:rPr>
              <a:t>Flat cap for either increasing the volume on the outside or to get closer magnet extremity.</a:t>
            </a:r>
          </a:p>
          <a:p>
            <a:pPr marL="342900" indent="-342900">
              <a:buClr>
                <a:schemeClr val="accent1">
                  <a:lumMod val="50000"/>
                </a:schemeClr>
              </a:buClr>
              <a:buFont typeface="Wingdings" panose="05000000000000000000" pitchFamily="2" charset="2"/>
              <a:buChar char="Ø"/>
            </a:pPr>
            <a:r>
              <a:rPr lang="en-US" sz="2000" i="1" dirty="0">
                <a:solidFill>
                  <a:schemeClr val="tx1">
                    <a:lumMod val="65000"/>
                    <a:lumOff val="35000"/>
                  </a:schemeClr>
                </a:solidFill>
              </a:rPr>
              <a:t>Develop the interconnection between the cold masses taking into account:</a:t>
            </a:r>
          </a:p>
          <a:p>
            <a:pPr marL="800100" lvl="1" indent="-342900">
              <a:buClr>
                <a:schemeClr val="accent1">
                  <a:lumMod val="50000"/>
                </a:schemeClr>
              </a:buClr>
              <a:buFont typeface="Courier New" panose="02070309020205020404" pitchFamily="49" charset="0"/>
              <a:buChar char="o"/>
            </a:pPr>
            <a:r>
              <a:rPr lang="en-US" sz="2000" i="1" dirty="0">
                <a:solidFill>
                  <a:schemeClr val="tx1">
                    <a:lumMod val="65000"/>
                    <a:lumOff val="35000"/>
                  </a:schemeClr>
                </a:solidFill>
              </a:rPr>
              <a:t>For the beam line: the beam screen cooling lines continuity, the Plug In Module design to adapt the thermal expansion, the necessity of Beam Positioning Monitors, the beam vacuum pumping.</a:t>
            </a:r>
          </a:p>
          <a:p>
            <a:pPr marL="800100" lvl="1" indent="-342900">
              <a:buClr>
                <a:schemeClr val="accent1">
                  <a:lumMod val="50000"/>
                </a:schemeClr>
              </a:buClr>
              <a:buFont typeface="Courier New" panose="02070309020205020404" pitchFamily="49" charset="0"/>
              <a:buChar char="o"/>
            </a:pPr>
            <a:r>
              <a:rPr lang="en-US" sz="2000" i="1" dirty="0">
                <a:solidFill>
                  <a:schemeClr val="tx1">
                    <a:lumMod val="65000"/>
                    <a:lumOff val="35000"/>
                  </a:schemeClr>
                </a:solidFill>
              </a:rPr>
              <a:t>For the ancillary lines: the splicing lengths (minimum one cable pitch for LHC), the welding accessibility, the opening procedures in case of consolidation or magnet exchange, the ergonomics…</a:t>
            </a:r>
          </a:p>
        </p:txBody>
      </p:sp>
    </p:spTree>
    <p:extLst>
      <p:ext uri="{BB962C8B-B14F-4D97-AF65-F5344CB8AC3E}">
        <p14:creationId xmlns:p14="http://schemas.microsoft.com/office/powerpoint/2010/main" val="19763031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C2F6997-99A9-2855-B50E-9D75BD153CFA}"/>
              </a:ext>
            </a:extLst>
          </p:cNvPr>
          <p:cNvSpPr>
            <a:spLocks noGrp="1"/>
          </p:cNvSpPr>
          <p:nvPr>
            <p:ph type="title"/>
          </p:nvPr>
        </p:nvSpPr>
        <p:spPr/>
        <p:txBody>
          <a:bodyPr/>
          <a:lstStyle/>
          <a:p>
            <a:r>
              <a:rPr lang="en-US" dirty="0"/>
              <a:t>Example of Expansion loops integration inside the magnet yoke</a:t>
            </a:r>
            <a:endParaRPr lang="fr-FR" dirty="0"/>
          </a:p>
        </p:txBody>
      </p:sp>
      <p:sp>
        <p:nvSpPr>
          <p:cNvPr id="8" name="Picture Placeholder 7">
            <a:extLst>
              <a:ext uri="{FF2B5EF4-FFF2-40B4-BE49-F238E27FC236}">
                <a16:creationId xmlns:a16="http://schemas.microsoft.com/office/drawing/2014/main" id="{E1CA0F4F-EA2E-92C6-12FE-CCB470A2CBED}"/>
              </a:ext>
            </a:extLst>
          </p:cNvPr>
          <p:cNvSpPr>
            <a:spLocks noGrp="1"/>
          </p:cNvSpPr>
          <p:nvPr>
            <p:ph type="pic" sz="quarter" idx="10"/>
          </p:nvPr>
        </p:nvSpPr>
        <p:spPr>
          <a:xfrm>
            <a:off x="-1" y="1701800"/>
            <a:ext cx="3990975" cy="4368801"/>
          </a:xfrm>
        </p:spPr>
        <p:txBody>
          <a:bodyPr/>
          <a:lstStyle/>
          <a:p>
            <a:pPr marL="0" indent="0" algn="ctr">
              <a:buNone/>
            </a:pPr>
            <a:r>
              <a:rPr lang="en-US" sz="2000" dirty="0"/>
              <a:t>LHC SSS MB busses integration inside the yoke</a:t>
            </a:r>
            <a:endParaRPr lang="fr-FR" sz="2000" dirty="0"/>
          </a:p>
        </p:txBody>
      </p:sp>
      <p:sp>
        <p:nvSpPr>
          <p:cNvPr id="9" name="Text Placeholder 8">
            <a:extLst>
              <a:ext uri="{FF2B5EF4-FFF2-40B4-BE49-F238E27FC236}">
                <a16:creationId xmlns:a16="http://schemas.microsoft.com/office/drawing/2014/main" id="{5F2EFAC4-4648-8BBB-ABE2-BC01CC0A2D83}"/>
              </a:ext>
            </a:extLst>
          </p:cNvPr>
          <p:cNvSpPr>
            <a:spLocks noGrp="1"/>
          </p:cNvSpPr>
          <p:nvPr>
            <p:ph type="body" sz="quarter" idx="11"/>
          </p:nvPr>
        </p:nvSpPr>
        <p:spPr>
          <a:xfrm>
            <a:off x="4067175" y="1701800"/>
            <a:ext cx="3990975" cy="4368800"/>
          </a:xfrm>
        </p:spPr>
        <p:txBody>
          <a:bodyPr/>
          <a:lstStyle/>
          <a:p>
            <a:pPr marL="0" indent="0" algn="ctr">
              <a:buNone/>
            </a:pPr>
            <a:r>
              <a:rPr lang="en-US" sz="2000" dirty="0"/>
              <a:t>LHC SSS QF and QD busses </a:t>
            </a:r>
            <a:r>
              <a:rPr lang="en-GB" sz="2000" dirty="0"/>
              <a:t>busses integration inside the yoke</a:t>
            </a:r>
            <a:endParaRPr lang="fr-FR" sz="2000" dirty="0"/>
          </a:p>
          <a:p>
            <a:pPr marL="0" indent="0">
              <a:buNone/>
            </a:pPr>
            <a:endParaRPr lang="fr-FR" dirty="0"/>
          </a:p>
        </p:txBody>
      </p:sp>
      <p:pic>
        <p:nvPicPr>
          <p:cNvPr id="4" name="Picture 3" descr="A large machine in a factory&#10;&#10;Description automatically generated">
            <a:extLst>
              <a:ext uri="{FF2B5EF4-FFF2-40B4-BE49-F238E27FC236}">
                <a16:creationId xmlns:a16="http://schemas.microsoft.com/office/drawing/2014/main" id="{270294F1-CD7F-7A79-1D28-1D732B4B4285}"/>
              </a:ext>
            </a:extLst>
          </p:cNvPr>
          <p:cNvPicPr>
            <a:picLocks noChangeAspect="1"/>
          </p:cNvPicPr>
          <p:nvPr/>
        </p:nvPicPr>
        <p:blipFill rotWithShape="1">
          <a:blip r:embed="rId2">
            <a:extLst>
              <a:ext uri="{28A0092B-C50C-407E-A947-70E740481C1C}">
                <a14:useLocalDpi xmlns:a14="http://schemas.microsoft.com/office/drawing/2010/main" val="0"/>
              </a:ext>
            </a:extLst>
          </a:blip>
          <a:srcRect t="22555" r="52398" b="13196"/>
          <a:stretch/>
        </p:blipFill>
        <p:spPr>
          <a:xfrm rot="5400000">
            <a:off x="297516" y="2657014"/>
            <a:ext cx="3595968" cy="3640144"/>
          </a:xfrm>
          <a:prstGeom prst="rect">
            <a:avLst/>
          </a:prstGeom>
        </p:spPr>
      </p:pic>
      <p:pic>
        <p:nvPicPr>
          <p:cNvPr id="6" name="Picture 5" descr="A large machine in a factory&#10;&#10;Description automatically generated">
            <a:extLst>
              <a:ext uri="{FF2B5EF4-FFF2-40B4-BE49-F238E27FC236}">
                <a16:creationId xmlns:a16="http://schemas.microsoft.com/office/drawing/2014/main" id="{2CD720F4-BC09-220C-FBD4-4385D1D46B88}"/>
              </a:ext>
            </a:extLst>
          </p:cNvPr>
          <p:cNvPicPr>
            <a:picLocks noChangeAspect="1"/>
          </p:cNvPicPr>
          <p:nvPr/>
        </p:nvPicPr>
        <p:blipFill rotWithShape="1">
          <a:blip r:embed="rId3">
            <a:extLst>
              <a:ext uri="{28A0092B-C50C-407E-A947-70E740481C1C}">
                <a14:useLocalDpi xmlns:a14="http://schemas.microsoft.com/office/drawing/2010/main" val="0"/>
              </a:ext>
            </a:extLst>
          </a:blip>
          <a:srcRect l="10038" t="19123" r="44795" b="23021"/>
          <a:stretch/>
        </p:blipFill>
        <p:spPr>
          <a:xfrm rot="5400000">
            <a:off x="4298014" y="2749784"/>
            <a:ext cx="3595972" cy="3454606"/>
          </a:xfrm>
          <a:prstGeom prst="rect">
            <a:avLst/>
          </a:prstGeom>
        </p:spPr>
      </p:pic>
      <p:pic>
        <p:nvPicPr>
          <p:cNvPr id="11" name="Picture 2" descr="C:\Documents and Settings\hprin\Local Settings\Temporary Internet Files\Content.IE5\24BZO8AL\MC900434750[1].png">
            <a:extLst>
              <a:ext uri="{FF2B5EF4-FFF2-40B4-BE49-F238E27FC236}">
                <a16:creationId xmlns:a16="http://schemas.microsoft.com/office/drawing/2014/main" id="{6E4FF0B8-5E9E-4492-C7FB-E28070674E70}"/>
              </a:ext>
            </a:extLst>
          </p:cNvPr>
          <p:cNvPicPr>
            <a:picLocks noChangeAspect="1" noChangeArrowheads="1"/>
          </p:cNvPicPr>
          <p:nvPr/>
        </p:nvPicPr>
        <p:blipFill>
          <a:blip r:embed="rId4" cstate="print"/>
          <a:srcRect/>
          <a:stretch>
            <a:fillRect/>
          </a:stretch>
        </p:blipFill>
        <p:spPr bwMode="auto">
          <a:xfrm>
            <a:off x="8058150" y="1444739"/>
            <a:ext cx="2251984" cy="2251984"/>
          </a:xfrm>
          <a:prstGeom prst="rect">
            <a:avLst/>
          </a:prstGeom>
          <a:noFill/>
        </p:spPr>
      </p:pic>
      <p:grpSp>
        <p:nvGrpSpPr>
          <p:cNvPr id="20" name="Group 19">
            <a:extLst>
              <a:ext uri="{FF2B5EF4-FFF2-40B4-BE49-F238E27FC236}">
                <a16:creationId xmlns:a16="http://schemas.microsoft.com/office/drawing/2014/main" id="{3292D6D7-B0BD-779A-BA38-6B29F68B8C91}"/>
              </a:ext>
            </a:extLst>
          </p:cNvPr>
          <p:cNvGrpSpPr/>
          <p:nvPr/>
        </p:nvGrpSpPr>
        <p:grpSpPr>
          <a:xfrm>
            <a:off x="8251883" y="1781175"/>
            <a:ext cx="3873443" cy="4909393"/>
            <a:chOff x="8251883" y="1781175"/>
            <a:chExt cx="3873443" cy="4909393"/>
          </a:xfrm>
        </p:grpSpPr>
        <p:pic>
          <p:nvPicPr>
            <p:cNvPr id="13" name="Picture 12" descr="Close-up of a machine&#10;&#10;Description automatically generated">
              <a:extLst>
                <a:ext uri="{FF2B5EF4-FFF2-40B4-BE49-F238E27FC236}">
                  <a16:creationId xmlns:a16="http://schemas.microsoft.com/office/drawing/2014/main" id="{5A738670-F75B-7858-4414-F967302C8DB2}"/>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8251883" y="3658271"/>
              <a:ext cx="1962599" cy="2616799"/>
            </a:xfrm>
            <a:prstGeom prst="rect">
              <a:avLst/>
            </a:prstGeom>
          </p:spPr>
        </p:pic>
        <p:pic>
          <p:nvPicPr>
            <p:cNvPr id="15" name="Picture 14" descr="A close-up of a hole in a metal container&#10;&#10;Description automatically generated">
              <a:extLst>
                <a:ext uri="{FF2B5EF4-FFF2-40B4-BE49-F238E27FC236}">
                  <a16:creationId xmlns:a16="http://schemas.microsoft.com/office/drawing/2014/main" id="{91BB8B7E-BA41-99C3-E75A-589D10289E08}"/>
                </a:ext>
              </a:extLst>
            </p:cNvPr>
            <p:cNvPicPr>
              <a:picLocks noChangeAspect="1"/>
            </p:cNvPicPr>
            <p:nvPr/>
          </p:nvPicPr>
          <p:blipFill rotWithShape="1">
            <a:blip r:embed="rId6">
              <a:extLst>
                <a:ext uri="{28A0092B-C50C-407E-A947-70E740481C1C}">
                  <a14:useLocalDpi xmlns:a14="http://schemas.microsoft.com/office/drawing/2010/main" val="0"/>
                </a:ext>
              </a:extLst>
            </a:blip>
            <a:srcRect l="17579" r="8338" b="4248"/>
            <a:stretch/>
          </p:blipFill>
          <p:spPr>
            <a:xfrm>
              <a:off x="10322490" y="4630750"/>
              <a:ext cx="1696248" cy="1644320"/>
            </a:xfrm>
            <a:prstGeom prst="rect">
              <a:avLst/>
            </a:prstGeom>
          </p:spPr>
        </p:pic>
        <p:pic>
          <p:nvPicPr>
            <p:cNvPr id="17" name="Picture 16" descr="A close-up of a circular object&#10;&#10;Description automatically generated">
              <a:extLst>
                <a:ext uri="{FF2B5EF4-FFF2-40B4-BE49-F238E27FC236}">
                  <a16:creationId xmlns:a16="http://schemas.microsoft.com/office/drawing/2014/main" id="{A2776068-47DB-F770-6836-B146E9C72D22}"/>
                </a:ext>
              </a:extLst>
            </p:cNvPr>
            <p:cNvPicPr>
              <a:picLocks noChangeAspect="1"/>
            </p:cNvPicPr>
            <p:nvPr/>
          </p:nvPicPr>
          <p:blipFill rotWithShape="1">
            <a:blip r:embed="rId7">
              <a:extLst>
                <a:ext uri="{28A0092B-C50C-407E-A947-70E740481C1C}">
                  <a14:useLocalDpi xmlns:a14="http://schemas.microsoft.com/office/drawing/2010/main" val="0"/>
                </a:ext>
              </a:extLst>
            </a:blip>
            <a:srcRect l="13498" r="8006"/>
            <a:stretch/>
          </p:blipFill>
          <p:spPr>
            <a:xfrm>
              <a:off x="10310134" y="2875628"/>
              <a:ext cx="1720959" cy="1644320"/>
            </a:xfrm>
            <a:prstGeom prst="rect">
              <a:avLst/>
            </a:prstGeom>
          </p:spPr>
        </p:pic>
        <p:sp>
          <p:nvSpPr>
            <p:cNvPr id="18" name="TextBox 17">
              <a:extLst>
                <a:ext uri="{FF2B5EF4-FFF2-40B4-BE49-F238E27FC236}">
                  <a16:creationId xmlns:a16="http://schemas.microsoft.com/office/drawing/2014/main" id="{CEADBBB3-2BB2-276D-03F0-FD8DA993B254}"/>
                </a:ext>
              </a:extLst>
            </p:cNvPr>
            <p:cNvSpPr txBox="1"/>
            <p:nvPr/>
          </p:nvSpPr>
          <p:spPr>
            <a:xfrm>
              <a:off x="9969500" y="1781175"/>
              <a:ext cx="2155826" cy="830997"/>
            </a:xfrm>
            <a:prstGeom prst="rect">
              <a:avLst/>
            </a:prstGeom>
            <a:noFill/>
          </p:spPr>
          <p:txBody>
            <a:bodyPr wrap="square" rtlCol="0">
              <a:spAutoFit/>
            </a:bodyPr>
            <a:lstStyle/>
            <a:p>
              <a:r>
                <a:rPr lang="en-US" sz="1600" dirty="0"/>
                <a:t>Integration to be carefully studied to prevent short to GND</a:t>
              </a:r>
              <a:endParaRPr lang="fr-FR" sz="1600" dirty="0"/>
            </a:p>
          </p:txBody>
        </p:sp>
        <p:sp>
          <p:nvSpPr>
            <p:cNvPr id="19" name="TextBox 18">
              <a:extLst>
                <a:ext uri="{FF2B5EF4-FFF2-40B4-BE49-F238E27FC236}">
                  <a16:creationId xmlns:a16="http://schemas.microsoft.com/office/drawing/2014/main" id="{21ADC8F7-1334-5CBA-DC62-E676AB14D56C}"/>
                </a:ext>
              </a:extLst>
            </p:cNvPr>
            <p:cNvSpPr txBox="1"/>
            <p:nvPr/>
          </p:nvSpPr>
          <p:spPr>
            <a:xfrm>
              <a:off x="8276427" y="6275070"/>
              <a:ext cx="3742311" cy="415498"/>
            </a:xfrm>
            <a:prstGeom prst="rect">
              <a:avLst/>
            </a:prstGeom>
            <a:solidFill>
              <a:schemeClr val="bg1"/>
            </a:solidFill>
          </p:spPr>
          <p:txBody>
            <a:bodyPr wrap="square" rtlCol="0">
              <a:spAutoFit/>
            </a:bodyPr>
            <a:lstStyle/>
            <a:p>
              <a:pPr algn="ctr"/>
              <a:r>
                <a:rPr lang="en-US" sz="1050" dirty="0"/>
                <a:t>Pictures of a short in MB1109 (C23R3).</a:t>
              </a:r>
            </a:p>
            <a:p>
              <a:pPr algn="ctr"/>
              <a:r>
                <a:rPr lang="en-US" sz="1050" dirty="0"/>
                <a:t>226m away from the incident started in Sector 3-4 in 2008</a:t>
              </a:r>
              <a:endParaRPr lang="fr-FR" sz="1050" dirty="0"/>
            </a:p>
          </p:txBody>
        </p:sp>
      </p:grpSp>
    </p:spTree>
    <p:extLst>
      <p:ext uri="{BB962C8B-B14F-4D97-AF65-F5344CB8AC3E}">
        <p14:creationId xmlns:p14="http://schemas.microsoft.com/office/powerpoint/2010/main" val="546039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59221-DC59-9F76-D59A-CE99B0749A83}"/>
              </a:ext>
            </a:extLst>
          </p:cNvPr>
          <p:cNvSpPr>
            <a:spLocks noGrp="1"/>
          </p:cNvSpPr>
          <p:nvPr>
            <p:ph type="title"/>
          </p:nvPr>
        </p:nvSpPr>
        <p:spPr/>
        <p:txBody>
          <a:bodyPr/>
          <a:lstStyle/>
          <a:p>
            <a:r>
              <a:rPr lang="en-US" dirty="0"/>
              <a:t>Cold mass end covers</a:t>
            </a:r>
            <a:endParaRPr lang="fr-FR" dirty="0"/>
          </a:p>
        </p:txBody>
      </p:sp>
      <p:pic>
        <p:nvPicPr>
          <p:cNvPr id="10" name="Picture 9">
            <a:extLst>
              <a:ext uri="{FF2B5EF4-FFF2-40B4-BE49-F238E27FC236}">
                <a16:creationId xmlns:a16="http://schemas.microsoft.com/office/drawing/2014/main" id="{E8078354-778B-7816-76ED-8790DC2ACE3A}"/>
              </a:ext>
            </a:extLst>
          </p:cNvPr>
          <p:cNvPicPr>
            <a:picLocks noChangeAspect="1"/>
          </p:cNvPicPr>
          <p:nvPr/>
        </p:nvPicPr>
        <p:blipFill>
          <a:blip r:embed="rId2"/>
          <a:stretch>
            <a:fillRect/>
          </a:stretch>
        </p:blipFill>
        <p:spPr>
          <a:xfrm>
            <a:off x="0" y="1387086"/>
            <a:ext cx="6410388" cy="4796544"/>
          </a:xfrm>
          <a:prstGeom prst="rect">
            <a:avLst/>
          </a:prstGeom>
        </p:spPr>
      </p:pic>
      <p:grpSp>
        <p:nvGrpSpPr>
          <p:cNvPr id="12" name="Group 11">
            <a:extLst>
              <a:ext uri="{FF2B5EF4-FFF2-40B4-BE49-F238E27FC236}">
                <a16:creationId xmlns:a16="http://schemas.microsoft.com/office/drawing/2014/main" id="{BB3FB23B-228F-5F1E-2A97-F928E784CCBB}"/>
              </a:ext>
            </a:extLst>
          </p:cNvPr>
          <p:cNvGrpSpPr/>
          <p:nvPr/>
        </p:nvGrpSpPr>
        <p:grpSpPr>
          <a:xfrm>
            <a:off x="6096000" y="1000739"/>
            <a:ext cx="5898776" cy="5361941"/>
            <a:chOff x="2781792" y="746192"/>
            <a:chExt cx="4079244" cy="3708000"/>
          </a:xfrm>
        </p:grpSpPr>
        <p:pic>
          <p:nvPicPr>
            <p:cNvPr id="13" name="Picture 12">
              <a:extLst>
                <a:ext uri="{FF2B5EF4-FFF2-40B4-BE49-F238E27FC236}">
                  <a16:creationId xmlns:a16="http://schemas.microsoft.com/office/drawing/2014/main" id="{2B3B2495-9C39-00AC-29F2-07B105DFCF96}"/>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1859" r="16061"/>
            <a:stretch/>
          </p:blipFill>
          <p:spPr>
            <a:xfrm>
              <a:off x="2781792" y="746192"/>
              <a:ext cx="4079244" cy="3708000"/>
            </a:xfrm>
            <a:prstGeom prst="rect">
              <a:avLst/>
            </a:prstGeom>
          </p:spPr>
        </p:pic>
        <p:sp>
          <p:nvSpPr>
            <p:cNvPr id="14" name="TextBox 13">
              <a:extLst>
                <a:ext uri="{FF2B5EF4-FFF2-40B4-BE49-F238E27FC236}">
                  <a16:creationId xmlns:a16="http://schemas.microsoft.com/office/drawing/2014/main" id="{D0C419DE-F3D2-337B-2F3D-54AA9039BD8F}"/>
                </a:ext>
              </a:extLst>
            </p:cNvPr>
            <p:cNvSpPr txBox="1"/>
            <p:nvPr/>
          </p:nvSpPr>
          <p:spPr>
            <a:xfrm>
              <a:off x="4317359" y="3150797"/>
              <a:ext cx="906459" cy="957780"/>
            </a:xfrm>
            <a:prstGeom prst="rect">
              <a:avLst/>
            </a:prstGeom>
            <a:solidFill>
              <a:schemeClr val="bg1">
                <a:alpha val="66000"/>
              </a:schemeClr>
            </a:solidFill>
          </p:spPr>
          <p:txBody>
            <a:bodyPr wrap="square" rtlCol="0">
              <a:spAutoFit/>
            </a:bodyPr>
            <a:lstStyle/>
            <a:p>
              <a:pPr algn="ctr"/>
              <a:r>
                <a:rPr lang="en-US" sz="1400" dirty="0"/>
                <a:t>End plate</a:t>
              </a:r>
            </a:p>
            <a:p>
              <a:pPr algn="ctr"/>
              <a:r>
                <a:rPr lang="en-US" sz="1400" dirty="0"/>
                <a:t>+</a:t>
              </a:r>
            </a:p>
            <a:p>
              <a:pPr algn="ctr"/>
              <a:r>
                <a:rPr lang="en-US" sz="1400" dirty="0"/>
                <a:t>Connection box</a:t>
              </a:r>
            </a:p>
            <a:p>
              <a:pPr algn="ctr"/>
              <a:r>
                <a:rPr lang="en-US" sz="1400" dirty="0"/>
                <a:t>+</a:t>
              </a:r>
            </a:p>
            <a:p>
              <a:pPr algn="ctr"/>
              <a:r>
                <a:rPr lang="en-US" sz="1400" dirty="0"/>
                <a:t>Leads</a:t>
              </a:r>
              <a:endParaRPr lang="en-GB" sz="900" dirty="0"/>
            </a:p>
          </p:txBody>
        </p:sp>
      </p:grpSp>
      <p:sp>
        <p:nvSpPr>
          <p:cNvPr id="15" name="TextBox 14">
            <a:extLst>
              <a:ext uri="{FF2B5EF4-FFF2-40B4-BE49-F238E27FC236}">
                <a16:creationId xmlns:a16="http://schemas.microsoft.com/office/drawing/2014/main" id="{D3490855-EB47-F773-6C56-A98BD87FC0E5}"/>
              </a:ext>
            </a:extLst>
          </p:cNvPr>
          <p:cNvSpPr txBox="1"/>
          <p:nvPr/>
        </p:nvSpPr>
        <p:spPr>
          <a:xfrm>
            <a:off x="1990725" y="6229906"/>
            <a:ext cx="970137" cy="276999"/>
          </a:xfrm>
          <a:prstGeom prst="rect">
            <a:avLst/>
          </a:prstGeom>
          <a:noFill/>
        </p:spPr>
        <p:txBody>
          <a:bodyPr wrap="none" rtlCol="0">
            <a:spAutoFit/>
          </a:bodyPr>
          <a:lstStyle/>
          <a:p>
            <a:r>
              <a:rPr lang="en-US" sz="1200" dirty="0">
                <a:solidFill>
                  <a:schemeClr val="accent5"/>
                </a:solidFill>
              </a:rPr>
              <a:t>12mm thick</a:t>
            </a:r>
            <a:endParaRPr lang="fr-FR" sz="1200" dirty="0">
              <a:solidFill>
                <a:schemeClr val="accent5"/>
              </a:solidFill>
            </a:endParaRPr>
          </a:p>
        </p:txBody>
      </p:sp>
      <p:sp>
        <p:nvSpPr>
          <p:cNvPr id="16" name="TextBox 15">
            <a:extLst>
              <a:ext uri="{FF2B5EF4-FFF2-40B4-BE49-F238E27FC236}">
                <a16:creationId xmlns:a16="http://schemas.microsoft.com/office/drawing/2014/main" id="{A42C55ED-E881-0AE2-1115-551BB7387286}"/>
              </a:ext>
            </a:extLst>
          </p:cNvPr>
          <p:cNvSpPr txBox="1"/>
          <p:nvPr/>
        </p:nvSpPr>
        <p:spPr>
          <a:xfrm>
            <a:off x="1990725" y="6411655"/>
            <a:ext cx="970137" cy="276999"/>
          </a:xfrm>
          <a:prstGeom prst="rect">
            <a:avLst/>
          </a:prstGeom>
          <a:noFill/>
        </p:spPr>
        <p:txBody>
          <a:bodyPr wrap="none" rtlCol="0">
            <a:spAutoFit/>
          </a:bodyPr>
          <a:lstStyle/>
          <a:p>
            <a:r>
              <a:rPr lang="en-US" sz="1200" dirty="0">
                <a:solidFill>
                  <a:srgbClr val="FF7F00"/>
                </a:solidFill>
              </a:rPr>
              <a:t>50mm thick</a:t>
            </a:r>
            <a:endParaRPr lang="fr-FR" sz="1200" dirty="0">
              <a:solidFill>
                <a:srgbClr val="FF7F00"/>
              </a:solidFill>
            </a:endParaRPr>
          </a:p>
        </p:txBody>
      </p:sp>
    </p:spTree>
    <p:extLst>
      <p:ext uri="{BB962C8B-B14F-4D97-AF65-F5344CB8AC3E}">
        <p14:creationId xmlns:p14="http://schemas.microsoft.com/office/powerpoint/2010/main" val="14720747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E0DAF-531E-588B-D7D7-5D2454F81CA6}"/>
              </a:ext>
            </a:extLst>
          </p:cNvPr>
          <p:cNvSpPr>
            <a:spLocks noGrp="1"/>
          </p:cNvSpPr>
          <p:nvPr>
            <p:ph type="title"/>
          </p:nvPr>
        </p:nvSpPr>
        <p:spPr/>
        <p:txBody>
          <a:bodyPr/>
          <a:lstStyle/>
          <a:p>
            <a:r>
              <a:rPr lang="en-US" dirty="0"/>
              <a:t>Summary</a:t>
            </a:r>
            <a:endParaRPr lang="fr-FR" dirty="0"/>
          </a:p>
        </p:txBody>
      </p:sp>
      <p:sp>
        <p:nvSpPr>
          <p:cNvPr id="3" name="TextBox 2">
            <a:extLst>
              <a:ext uri="{FF2B5EF4-FFF2-40B4-BE49-F238E27FC236}">
                <a16:creationId xmlns:a16="http://schemas.microsoft.com/office/drawing/2014/main" id="{5A8F87CD-E3D3-9D7D-F130-3FAC58181062}"/>
              </a:ext>
            </a:extLst>
          </p:cNvPr>
          <p:cNvSpPr txBox="1"/>
          <p:nvPr/>
        </p:nvSpPr>
        <p:spPr>
          <a:xfrm>
            <a:off x="533400" y="1081689"/>
            <a:ext cx="11220449" cy="5447645"/>
          </a:xfrm>
          <a:prstGeom prst="rect">
            <a:avLst/>
          </a:prstGeom>
          <a:noFill/>
          <a:effectLst>
            <a:softEdge rad="127000"/>
          </a:effectLst>
        </p:spPr>
        <p:txBody>
          <a:bodyPr wrap="square" rtlCol="0">
            <a:spAutoFit/>
          </a:bodyPr>
          <a:lstStyle/>
          <a:p>
            <a:pPr marL="342900" indent="-342900" algn="just">
              <a:spcAft>
                <a:spcPts val="1200"/>
              </a:spcAft>
              <a:buClr>
                <a:schemeClr val="accent1">
                  <a:lumMod val="50000"/>
                </a:schemeClr>
              </a:buClr>
              <a:buFont typeface="Courier New" panose="02070309020205020404" pitchFamily="49" charset="0"/>
              <a:buChar char="o"/>
            </a:pPr>
            <a:r>
              <a:rPr lang="en-US" sz="2200" i="1" dirty="0">
                <a:solidFill>
                  <a:schemeClr val="tx1">
                    <a:lumMod val="65000"/>
                    <a:lumOff val="35000"/>
                  </a:schemeClr>
                </a:solidFill>
              </a:rPr>
              <a:t>The LHC </a:t>
            </a:r>
            <a:r>
              <a:rPr lang="en-US" sz="2200" i="1" dirty="0" err="1">
                <a:solidFill>
                  <a:schemeClr val="tx1">
                    <a:lumMod val="65000"/>
                    <a:lumOff val="35000"/>
                  </a:schemeClr>
                </a:solidFill>
              </a:rPr>
              <a:t>NbTi</a:t>
            </a:r>
            <a:r>
              <a:rPr lang="en-US" sz="2200" i="1" dirty="0">
                <a:solidFill>
                  <a:schemeClr val="tx1">
                    <a:lumMod val="65000"/>
                    <a:lumOff val="35000"/>
                  </a:schemeClr>
                </a:solidFill>
              </a:rPr>
              <a:t> and HL-LHC Nb3Sn magnet configurations for mechanical components and their integration in the field free length were presented.</a:t>
            </a:r>
          </a:p>
          <a:p>
            <a:pPr marL="342900" indent="-342900" algn="just">
              <a:spcAft>
                <a:spcPts val="1200"/>
              </a:spcAft>
              <a:buClr>
                <a:schemeClr val="accent1">
                  <a:lumMod val="50000"/>
                </a:schemeClr>
              </a:buClr>
              <a:buFont typeface="Courier New" panose="02070309020205020404" pitchFamily="49" charset="0"/>
              <a:buChar char="o"/>
            </a:pPr>
            <a:r>
              <a:rPr lang="en-US" sz="2200" i="1" dirty="0">
                <a:solidFill>
                  <a:schemeClr val="tx1">
                    <a:lumMod val="65000"/>
                    <a:lumOff val="35000"/>
                  </a:schemeClr>
                </a:solidFill>
              </a:rPr>
              <a:t>The situation in between two LHC main dipoles is one of the most advanced and optimized that could have been designed.</a:t>
            </a:r>
          </a:p>
          <a:p>
            <a:pPr marL="342900" indent="-342900" algn="just">
              <a:spcAft>
                <a:spcPts val="1200"/>
              </a:spcAft>
              <a:buClr>
                <a:schemeClr val="accent1">
                  <a:lumMod val="50000"/>
                </a:schemeClr>
              </a:buClr>
              <a:buFont typeface="Courier New" panose="02070309020205020404" pitchFamily="49" charset="0"/>
              <a:buChar char="o"/>
            </a:pPr>
            <a:r>
              <a:rPr lang="en-US" sz="2200" i="1" dirty="0">
                <a:solidFill>
                  <a:schemeClr val="tx1">
                    <a:lumMod val="65000"/>
                    <a:lumOff val="35000"/>
                  </a:schemeClr>
                </a:solidFill>
              </a:rPr>
              <a:t>Only a few millimeters could have been gained here and there to minimize the field free length. In total this represents less that 10cm over 1.36m between the exit (s) of the magnetic length of a magnet and the entry (e) of its neighbor. </a:t>
            </a:r>
          </a:p>
          <a:p>
            <a:pPr marL="342900" indent="-342900" algn="just">
              <a:spcAft>
                <a:spcPts val="1200"/>
              </a:spcAft>
              <a:buClr>
                <a:schemeClr val="accent1">
                  <a:lumMod val="50000"/>
                </a:schemeClr>
              </a:buClr>
              <a:buFont typeface="Courier New" panose="02070309020205020404" pitchFamily="49" charset="0"/>
              <a:buChar char="o"/>
            </a:pPr>
            <a:r>
              <a:rPr lang="en-US" sz="2200" i="1" dirty="0">
                <a:solidFill>
                  <a:schemeClr val="tx1">
                    <a:lumMod val="65000"/>
                    <a:lumOff val="35000"/>
                  </a:schemeClr>
                </a:solidFill>
              </a:rPr>
              <a:t>Alternatives are possible but should be considered carefully to guarantee safe operation.</a:t>
            </a:r>
          </a:p>
          <a:p>
            <a:pPr marL="342900" indent="-342900" algn="just">
              <a:spcAft>
                <a:spcPts val="1200"/>
              </a:spcAft>
              <a:buClr>
                <a:schemeClr val="accent1">
                  <a:lumMod val="50000"/>
                </a:schemeClr>
              </a:buClr>
              <a:buFont typeface="Courier New" panose="02070309020205020404" pitchFamily="49" charset="0"/>
              <a:buChar char="o"/>
            </a:pPr>
            <a:r>
              <a:rPr lang="en-US" sz="2200" i="1" dirty="0">
                <a:solidFill>
                  <a:schemeClr val="tx1">
                    <a:lumMod val="65000"/>
                    <a:lumOff val="35000"/>
                  </a:schemeClr>
                </a:solidFill>
              </a:rPr>
              <a:t>For different technologies to the present superconducting magnet used in accelerator, not requiring </a:t>
            </a:r>
            <a:r>
              <a:rPr lang="en-US" sz="2200" i="1" dirty="0" err="1">
                <a:solidFill>
                  <a:schemeClr val="tx1">
                    <a:lumMod val="65000"/>
                    <a:lumOff val="35000"/>
                  </a:schemeClr>
                </a:solidFill>
              </a:rPr>
              <a:t>HeII</a:t>
            </a:r>
            <a:r>
              <a:rPr lang="en-US" sz="2200" i="1" dirty="0">
                <a:solidFill>
                  <a:schemeClr val="tx1">
                    <a:lumMod val="65000"/>
                    <a:lumOff val="35000"/>
                  </a:schemeClr>
                </a:solidFill>
              </a:rPr>
              <a:t> or beam screen cooling for example, the topology could be significantly different, but cold masses interconnections will still require longitudinal space to splice the busses, absorb the thermal dilatations and meet the needs in terms of ergonomics.</a:t>
            </a:r>
          </a:p>
        </p:txBody>
      </p:sp>
    </p:spTree>
    <p:extLst>
      <p:ext uri="{BB962C8B-B14F-4D97-AF65-F5344CB8AC3E}">
        <p14:creationId xmlns:p14="http://schemas.microsoft.com/office/powerpoint/2010/main" val="2743684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a:extLst>
              <a:ext uri="{FF2B5EF4-FFF2-40B4-BE49-F238E27FC236}">
                <a16:creationId xmlns:a16="http://schemas.microsoft.com/office/drawing/2014/main" id="{C0BA7D64-8A4F-C28C-5B15-E21E4A06B99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028700" y="1224000"/>
            <a:ext cx="10134600" cy="5715000"/>
          </a:xfrm>
          <a:prstGeom prst="rect">
            <a:avLst/>
          </a:prstGeom>
        </p:spPr>
      </p:pic>
      <p:sp>
        <p:nvSpPr>
          <p:cNvPr id="2" name="Title 1">
            <a:extLst>
              <a:ext uri="{FF2B5EF4-FFF2-40B4-BE49-F238E27FC236}">
                <a16:creationId xmlns:a16="http://schemas.microsoft.com/office/drawing/2014/main" id="{1CDB657A-A974-52EE-16E8-8E872182DAE0}"/>
              </a:ext>
            </a:extLst>
          </p:cNvPr>
          <p:cNvSpPr>
            <a:spLocks noGrp="1"/>
          </p:cNvSpPr>
          <p:nvPr>
            <p:ph type="title"/>
          </p:nvPr>
        </p:nvSpPr>
        <p:spPr/>
        <p:txBody>
          <a:bodyPr>
            <a:normAutofit/>
          </a:bodyPr>
          <a:lstStyle/>
          <a:p>
            <a:r>
              <a:rPr lang="en-US" dirty="0"/>
              <a:t>Magnetic Length/Coils</a:t>
            </a:r>
            <a:endParaRPr lang="fr-FR" dirty="0"/>
          </a:p>
        </p:txBody>
      </p:sp>
      <p:pic>
        <p:nvPicPr>
          <p:cNvPr id="5" name="Content Placeholder 4" descr="A couple of birds flying&#10;&#10;Description automatically generated">
            <a:extLst>
              <a:ext uri="{FF2B5EF4-FFF2-40B4-BE49-F238E27FC236}">
                <a16:creationId xmlns:a16="http://schemas.microsoft.com/office/drawing/2014/main" id="{A1396D73-D1F9-B9B7-F01D-E81DF3BF9545}"/>
              </a:ext>
            </a:extLst>
          </p:cNvPr>
          <p:cNvPicPr>
            <a:picLocks noGrp="1" noChangeAspect="1"/>
          </p:cNvPicPr>
          <p:nvPr>
            <p:ph idx="4294967295"/>
          </p:nvPr>
        </p:nvPicPr>
        <p:blipFill>
          <a:blip r:embed="rId3" cstate="screen">
            <a:extLst>
              <a:ext uri="{28A0092B-C50C-407E-A947-70E740481C1C}">
                <a14:useLocalDpi xmlns:a14="http://schemas.microsoft.com/office/drawing/2010/main"/>
              </a:ext>
            </a:extLst>
          </a:blip>
          <a:stretch>
            <a:fillRect/>
          </a:stretch>
        </p:blipFill>
        <p:spPr/>
      </p:pic>
      <p:pic>
        <p:nvPicPr>
          <p:cNvPr id="7" name="Picture 6" descr="A close-up of a computer screen&#10;&#10;Description automatically generated">
            <a:extLst>
              <a:ext uri="{FF2B5EF4-FFF2-40B4-BE49-F238E27FC236}">
                <a16:creationId xmlns:a16="http://schemas.microsoft.com/office/drawing/2014/main" id="{9B1B02E3-920F-B297-48C5-30CA32401560}"/>
              </a:ext>
            </a:extLst>
          </p:cNvPr>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942923" y="5068884"/>
            <a:ext cx="10134704" cy="1744461"/>
          </a:xfrm>
          <a:prstGeom prst="rect">
            <a:avLst/>
          </a:prstGeom>
        </p:spPr>
      </p:pic>
      <p:cxnSp>
        <p:nvCxnSpPr>
          <p:cNvPr id="9" name="Straight Connector 8">
            <a:extLst>
              <a:ext uri="{FF2B5EF4-FFF2-40B4-BE49-F238E27FC236}">
                <a16:creationId xmlns:a16="http://schemas.microsoft.com/office/drawing/2014/main" id="{AC938072-4F7C-43BB-3404-EF95E8472012}"/>
              </a:ext>
            </a:extLst>
          </p:cNvPr>
          <p:cNvCxnSpPr>
            <a:cxnSpLocks/>
          </p:cNvCxnSpPr>
          <p:nvPr/>
        </p:nvCxnSpPr>
        <p:spPr>
          <a:xfrm flipV="1">
            <a:off x="3566379" y="1815226"/>
            <a:ext cx="0" cy="1518764"/>
          </a:xfrm>
          <a:prstGeom prst="line">
            <a:avLst/>
          </a:prstGeom>
        </p:spPr>
        <p:style>
          <a:lnRef idx="1">
            <a:schemeClr val="accent1"/>
          </a:lnRef>
          <a:fillRef idx="0">
            <a:schemeClr val="accent1"/>
          </a:fillRef>
          <a:effectRef idx="0">
            <a:schemeClr val="accent1"/>
          </a:effectRef>
          <a:fontRef idx="minor">
            <a:schemeClr val="tx1"/>
          </a:fontRef>
        </p:style>
      </p:cxnSp>
      <p:grpSp>
        <p:nvGrpSpPr>
          <p:cNvPr id="55" name="Group 54">
            <a:extLst>
              <a:ext uri="{FF2B5EF4-FFF2-40B4-BE49-F238E27FC236}">
                <a16:creationId xmlns:a16="http://schemas.microsoft.com/office/drawing/2014/main" id="{14C0FE93-9E33-CB4C-391B-9D6C3864B97F}"/>
              </a:ext>
            </a:extLst>
          </p:cNvPr>
          <p:cNvGrpSpPr/>
          <p:nvPr/>
        </p:nvGrpSpPr>
        <p:grpSpPr>
          <a:xfrm>
            <a:off x="1726130" y="3943273"/>
            <a:ext cx="9312505" cy="1085789"/>
            <a:chOff x="1028648" y="1270891"/>
            <a:chExt cx="9312505" cy="1085789"/>
          </a:xfrm>
        </p:grpSpPr>
        <p:cxnSp>
          <p:nvCxnSpPr>
            <p:cNvPr id="13" name="Straight Arrow Connector 12">
              <a:extLst>
                <a:ext uri="{FF2B5EF4-FFF2-40B4-BE49-F238E27FC236}">
                  <a16:creationId xmlns:a16="http://schemas.microsoft.com/office/drawing/2014/main" id="{075CE43D-AE23-424D-55D9-A5227CE0530F}"/>
                </a:ext>
              </a:extLst>
            </p:cNvPr>
            <p:cNvCxnSpPr>
              <a:cxnSpLocks/>
            </p:cNvCxnSpPr>
            <p:nvPr/>
          </p:nvCxnSpPr>
          <p:spPr>
            <a:xfrm>
              <a:off x="1028648" y="2356680"/>
              <a:ext cx="1839344" cy="0"/>
            </a:xfrm>
            <a:prstGeom prst="straightConnector1">
              <a:avLst/>
            </a:prstGeom>
            <a:ln>
              <a:solidFill>
                <a:schemeClr val="accent5"/>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2AFEA0C-CB5E-F4BE-6384-D9DD7F77F3C2}"/>
                </a:ext>
              </a:extLst>
            </p:cNvPr>
            <p:cNvCxnSpPr>
              <a:cxnSpLocks/>
            </p:cNvCxnSpPr>
            <p:nvPr/>
          </p:nvCxnSpPr>
          <p:spPr>
            <a:xfrm flipH="1">
              <a:off x="9596620" y="2343980"/>
              <a:ext cx="683614" cy="0"/>
            </a:xfrm>
            <a:prstGeom prst="straightConnector1">
              <a:avLst/>
            </a:prstGeom>
            <a:ln>
              <a:solidFill>
                <a:schemeClr val="accent5"/>
              </a:solidFill>
              <a:tailEnd type="triangle" w="med" len="lg"/>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7EA9562-F0FB-1D63-E0A9-71277B3E882F}"/>
                </a:ext>
              </a:extLst>
            </p:cNvPr>
            <p:cNvSpPr txBox="1"/>
            <p:nvPr/>
          </p:nvSpPr>
          <p:spPr>
            <a:xfrm>
              <a:off x="1148468" y="1939308"/>
              <a:ext cx="505267" cy="369332"/>
            </a:xfrm>
            <a:prstGeom prst="rect">
              <a:avLst/>
            </a:prstGeom>
            <a:noFill/>
            <a:ln>
              <a:solidFill>
                <a:schemeClr val="accent5"/>
              </a:solidFill>
            </a:ln>
          </p:spPr>
          <p:txBody>
            <a:bodyPr wrap="none" rtlCol="0">
              <a:spAutoFit/>
            </a:bodyPr>
            <a:lstStyle/>
            <a:p>
              <a:r>
                <a:rPr lang="en-US" dirty="0">
                  <a:solidFill>
                    <a:schemeClr val="accent5"/>
                  </a:solidFill>
                </a:rPr>
                <a:t>ML</a:t>
              </a:r>
              <a:endParaRPr lang="fr-FR" dirty="0">
                <a:solidFill>
                  <a:schemeClr val="accent5"/>
                </a:solidFill>
              </a:endParaRPr>
            </a:p>
          </p:txBody>
        </p:sp>
        <p:sp>
          <p:nvSpPr>
            <p:cNvPr id="17" name="TextBox 16">
              <a:extLst>
                <a:ext uri="{FF2B5EF4-FFF2-40B4-BE49-F238E27FC236}">
                  <a16:creationId xmlns:a16="http://schemas.microsoft.com/office/drawing/2014/main" id="{8CBE37C5-F162-980E-3B04-55FB67BB801F}"/>
                </a:ext>
              </a:extLst>
            </p:cNvPr>
            <p:cNvSpPr txBox="1"/>
            <p:nvPr/>
          </p:nvSpPr>
          <p:spPr>
            <a:xfrm>
              <a:off x="2556506" y="1270891"/>
              <a:ext cx="622286" cy="754053"/>
            </a:xfrm>
            <a:prstGeom prst="rect">
              <a:avLst/>
            </a:prstGeom>
            <a:noFill/>
          </p:spPr>
          <p:txBody>
            <a:bodyPr wrap="none" rtlCol="0">
              <a:spAutoFit/>
            </a:bodyPr>
            <a:lstStyle/>
            <a:p>
              <a:pPr algn="ctr"/>
              <a:r>
                <a:rPr lang="en-US" sz="3200" b="1" dirty="0">
                  <a:solidFill>
                    <a:schemeClr val="accent5"/>
                  </a:solidFill>
                </a:rPr>
                <a:t>S</a:t>
              </a:r>
              <a:endParaRPr lang="en-US" sz="1100" b="1" dirty="0">
                <a:solidFill>
                  <a:schemeClr val="accent5"/>
                </a:solidFill>
              </a:endParaRPr>
            </a:p>
            <a:p>
              <a:pPr algn="ctr"/>
              <a:r>
                <a:rPr lang="en-US" sz="1100" dirty="0">
                  <a:solidFill>
                    <a:schemeClr val="accent5"/>
                  </a:solidFill>
                </a:rPr>
                <a:t>(sortie)</a:t>
              </a:r>
              <a:endParaRPr lang="fr-FR" sz="3200" dirty="0">
                <a:solidFill>
                  <a:schemeClr val="accent5"/>
                </a:solidFill>
              </a:endParaRPr>
            </a:p>
          </p:txBody>
        </p:sp>
        <p:sp>
          <p:nvSpPr>
            <p:cNvPr id="18" name="TextBox 17">
              <a:extLst>
                <a:ext uri="{FF2B5EF4-FFF2-40B4-BE49-F238E27FC236}">
                  <a16:creationId xmlns:a16="http://schemas.microsoft.com/office/drawing/2014/main" id="{2AA4B288-C89A-0858-9780-09DA3CE838DD}"/>
                </a:ext>
              </a:extLst>
            </p:cNvPr>
            <p:cNvSpPr txBox="1"/>
            <p:nvPr/>
          </p:nvSpPr>
          <p:spPr>
            <a:xfrm>
              <a:off x="9239100" y="1278749"/>
              <a:ext cx="676788" cy="754053"/>
            </a:xfrm>
            <a:prstGeom prst="rect">
              <a:avLst/>
            </a:prstGeom>
            <a:noFill/>
          </p:spPr>
          <p:txBody>
            <a:bodyPr wrap="none" rtlCol="0">
              <a:spAutoFit/>
            </a:bodyPr>
            <a:lstStyle>
              <a:defPPr>
                <a:defRPr lang="fr-FR"/>
              </a:defPPr>
              <a:lvl1pPr>
                <a:defRPr sz="3200" b="1">
                  <a:solidFill>
                    <a:schemeClr val="accent1"/>
                  </a:solidFill>
                </a:defRPr>
              </a:lvl1pPr>
            </a:lstStyle>
            <a:p>
              <a:pPr algn="ctr"/>
              <a:r>
                <a:rPr lang="en-US" dirty="0">
                  <a:solidFill>
                    <a:schemeClr val="accent5"/>
                  </a:solidFill>
                </a:rPr>
                <a:t>e</a:t>
              </a:r>
            </a:p>
            <a:p>
              <a:pPr algn="ctr"/>
              <a:r>
                <a:rPr lang="fr-FR" sz="1100" b="0" dirty="0">
                  <a:solidFill>
                    <a:schemeClr val="accent5"/>
                  </a:solidFill>
                </a:rPr>
                <a:t>(entrée)</a:t>
              </a:r>
            </a:p>
          </p:txBody>
        </p:sp>
        <p:sp>
          <p:nvSpPr>
            <p:cNvPr id="19" name="TextBox 18">
              <a:extLst>
                <a:ext uri="{FF2B5EF4-FFF2-40B4-BE49-F238E27FC236}">
                  <a16:creationId xmlns:a16="http://schemas.microsoft.com/office/drawing/2014/main" id="{C9FDDB30-4C83-440F-2D9D-341616E7D4FB}"/>
                </a:ext>
              </a:extLst>
            </p:cNvPr>
            <p:cNvSpPr txBox="1"/>
            <p:nvPr/>
          </p:nvSpPr>
          <p:spPr>
            <a:xfrm>
              <a:off x="9835886" y="1919984"/>
              <a:ext cx="505267" cy="369332"/>
            </a:xfrm>
            <a:prstGeom prst="rect">
              <a:avLst/>
            </a:prstGeom>
            <a:noFill/>
            <a:ln>
              <a:solidFill>
                <a:schemeClr val="accent5"/>
              </a:solidFill>
            </a:ln>
          </p:spPr>
          <p:txBody>
            <a:bodyPr wrap="none" rtlCol="0">
              <a:spAutoFit/>
            </a:bodyPr>
            <a:lstStyle/>
            <a:p>
              <a:r>
                <a:rPr lang="en-US" dirty="0">
                  <a:solidFill>
                    <a:schemeClr val="accent5"/>
                  </a:solidFill>
                </a:rPr>
                <a:t>ML</a:t>
              </a:r>
              <a:endParaRPr lang="fr-FR" dirty="0">
                <a:solidFill>
                  <a:schemeClr val="accent5"/>
                </a:solidFill>
              </a:endParaRPr>
            </a:p>
          </p:txBody>
        </p:sp>
        <p:cxnSp>
          <p:nvCxnSpPr>
            <p:cNvPr id="20" name="Straight Arrow Connector 19">
              <a:extLst>
                <a:ext uri="{FF2B5EF4-FFF2-40B4-BE49-F238E27FC236}">
                  <a16:creationId xmlns:a16="http://schemas.microsoft.com/office/drawing/2014/main" id="{354366EB-5ECC-5226-0035-6111E2638A05}"/>
                </a:ext>
              </a:extLst>
            </p:cNvPr>
            <p:cNvCxnSpPr>
              <a:cxnSpLocks/>
            </p:cNvCxnSpPr>
            <p:nvPr/>
          </p:nvCxnSpPr>
          <p:spPr>
            <a:xfrm>
              <a:off x="2868544" y="2076726"/>
              <a:ext cx="6735918" cy="0"/>
            </a:xfrm>
            <a:prstGeom prst="straightConnector1">
              <a:avLst/>
            </a:prstGeom>
            <a:ln>
              <a:solidFill>
                <a:schemeClr val="accent5"/>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6F5F0715-1D95-5255-3295-CAE58F9BF653}"/>
                </a:ext>
              </a:extLst>
            </p:cNvPr>
            <p:cNvSpPr txBox="1"/>
            <p:nvPr/>
          </p:nvSpPr>
          <p:spPr>
            <a:xfrm>
              <a:off x="5201966" y="1686699"/>
              <a:ext cx="787395" cy="369332"/>
            </a:xfrm>
            <a:prstGeom prst="rect">
              <a:avLst/>
            </a:prstGeom>
            <a:noFill/>
            <a:ln>
              <a:solidFill>
                <a:schemeClr val="accent5"/>
              </a:solidFill>
            </a:ln>
          </p:spPr>
          <p:txBody>
            <a:bodyPr wrap="none" rtlCol="0">
              <a:spAutoFit/>
            </a:bodyPr>
            <a:lstStyle/>
            <a:p>
              <a:r>
                <a:rPr lang="en-US" dirty="0">
                  <a:solidFill>
                    <a:schemeClr val="accent5"/>
                  </a:solidFill>
                </a:rPr>
                <a:t>FFML</a:t>
              </a:r>
              <a:endParaRPr lang="fr-FR" dirty="0">
                <a:solidFill>
                  <a:schemeClr val="accent5"/>
                </a:solidFill>
              </a:endParaRPr>
            </a:p>
          </p:txBody>
        </p:sp>
        <p:sp>
          <p:nvSpPr>
            <p:cNvPr id="23" name="TextBox 22">
              <a:extLst>
                <a:ext uri="{FF2B5EF4-FFF2-40B4-BE49-F238E27FC236}">
                  <a16:creationId xmlns:a16="http://schemas.microsoft.com/office/drawing/2014/main" id="{7B18F274-C3EF-8AB2-879F-D30B6666B886}"/>
                </a:ext>
              </a:extLst>
            </p:cNvPr>
            <p:cNvSpPr txBox="1"/>
            <p:nvPr/>
          </p:nvSpPr>
          <p:spPr>
            <a:xfrm>
              <a:off x="1587028" y="2079681"/>
              <a:ext cx="1037463" cy="276999"/>
            </a:xfrm>
            <a:prstGeom prst="rect">
              <a:avLst/>
            </a:prstGeom>
            <a:noFill/>
          </p:spPr>
          <p:txBody>
            <a:bodyPr wrap="none" rtlCol="0">
              <a:spAutoFit/>
            </a:bodyPr>
            <a:lstStyle/>
            <a:p>
              <a:r>
                <a:rPr lang="en-US" sz="1200" dirty="0">
                  <a:solidFill>
                    <a:schemeClr val="accent5"/>
                  </a:solidFill>
                </a:rPr>
                <a:t>Mag. Length</a:t>
              </a:r>
              <a:endParaRPr lang="fr-FR" sz="1200" dirty="0">
                <a:solidFill>
                  <a:schemeClr val="accent5"/>
                </a:solidFill>
              </a:endParaRPr>
            </a:p>
          </p:txBody>
        </p:sp>
      </p:grpSp>
      <p:cxnSp>
        <p:nvCxnSpPr>
          <p:cNvPr id="27" name="Straight Connector 26">
            <a:extLst>
              <a:ext uri="{FF2B5EF4-FFF2-40B4-BE49-F238E27FC236}">
                <a16:creationId xmlns:a16="http://schemas.microsoft.com/office/drawing/2014/main" id="{316CAFE8-7EDE-688D-09BA-F1B8DC4B0BD0}"/>
              </a:ext>
            </a:extLst>
          </p:cNvPr>
          <p:cNvCxnSpPr>
            <a:cxnSpLocks/>
          </p:cNvCxnSpPr>
          <p:nvPr/>
        </p:nvCxnSpPr>
        <p:spPr>
          <a:xfrm flipV="1">
            <a:off x="3565474" y="5198164"/>
            <a:ext cx="0" cy="1630017"/>
          </a:xfrm>
          <a:prstGeom prst="line">
            <a:avLst/>
          </a:prstGeom>
          <a:ln>
            <a:solidFill>
              <a:schemeClr val="accent5"/>
            </a:solidFill>
            <a:prstDash val="lgDash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2DDC287-9251-D60E-39C2-4F5FF771E942}"/>
              </a:ext>
            </a:extLst>
          </p:cNvPr>
          <p:cNvCxnSpPr>
            <a:cxnSpLocks/>
          </p:cNvCxnSpPr>
          <p:nvPr/>
        </p:nvCxnSpPr>
        <p:spPr>
          <a:xfrm flipV="1">
            <a:off x="3565474" y="4634492"/>
            <a:ext cx="0" cy="434465"/>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A8AD42BF-97E6-40DD-0421-8EC308F221AF}"/>
              </a:ext>
            </a:extLst>
          </p:cNvPr>
          <p:cNvCxnSpPr/>
          <p:nvPr/>
        </p:nvCxnSpPr>
        <p:spPr>
          <a:xfrm>
            <a:off x="1028648" y="3126269"/>
            <a:ext cx="10801402" cy="0"/>
          </a:xfrm>
          <a:prstGeom prst="straightConnector1">
            <a:avLst/>
          </a:prstGeom>
          <a:ln>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AF17AB16-A2F9-C4CA-ACA9-826CFFC38E96}"/>
              </a:ext>
            </a:extLst>
          </p:cNvPr>
          <p:cNvCxnSpPr>
            <a:cxnSpLocks/>
          </p:cNvCxnSpPr>
          <p:nvPr/>
        </p:nvCxnSpPr>
        <p:spPr>
          <a:xfrm flipV="1">
            <a:off x="10296000" y="5198164"/>
            <a:ext cx="0" cy="1630017"/>
          </a:xfrm>
          <a:prstGeom prst="line">
            <a:avLst/>
          </a:prstGeom>
          <a:ln>
            <a:solidFill>
              <a:schemeClr val="accent5"/>
            </a:solidFill>
            <a:prstDash val="lgDash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918AF838-4423-8934-FCDA-4DA8CCD5CC43}"/>
              </a:ext>
            </a:extLst>
          </p:cNvPr>
          <p:cNvCxnSpPr>
            <a:cxnSpLocks/>
          </p:cNvCxnSpPr>
          <p:nvPr/>
        </p:nvCxnSpPr>
        <p:spPr>
          <a:xfrm flipH="1" flipV="1">
            <a:off x="10296000" y="4705184"/>
            <a:ext cx="0" cy="36370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EEEA5A48-1EE3-C662-1285-F9C5E56A13A6}"/>
              </a:ext>
            </a:extLst>
          </p:cNvPr>
          <p:cNvGrpSpPr/>
          <p:nvPr/>
        </p:nvGrpSpPr>
        <p:grpSpPr>
          <a:xfrm>
            <a:off x="1143000" y="1934950"/>
            <a:ext cx="6337131" cy="1281624"/>
            <a:chOff x="1608650" y="1934950"/>
            <a:chExt cx="4699374" cy="1281624"/>
          </a:xfrm>
        </p:grpSpPr>
        <p:cxnSp>
          <p:nvCxnSpPr>
            <p:cNvPr id="26" name="Straight Connector 25">
              <a:extLst>
                <a:ext uri="{FF2B5EF4-FFF2-40B4-BE49-F238E27FC236}">
                  <a16:creationId xmlns:a16="http://schemas.microsoft.com/office/drawing/2014/main" id="{6EFDAA02-DDA6-4C8D-E709-A97F3EAC771C}"/>
                </a:ext>
              </a:extLst>
            </p:cNvPr>
            <p:cNvCxnSpPr>
              <a:cxnSpLocks/>
              <a:endCxn id="39" idx="0"/>
            </p:cNvCxnSpPr>
            <p:nvPr/>
          </p:nvCxnSpPr>
          <p:spPr>
            <a:xfrm>
              <a:off x="1608650" y="1934950"/>
              <a:ext cx="1326858"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44" name="Group 43">
              <a:extLst>
                <a:ext uri="{FF2B5EF4-FFF2-40B4-BE49-F238E27FC236}">
                  <a16:creationId xmlns:a16="http://schemas.microsoft.com/office/drawing/2014/main" id="{DBB1C171-55A4-BAEC-1BA4-797A4ABF5661}"/>
                </a:ext>
              </a:extLst>
            </p:cNvPr>
            <p:cNvGrpSpPr/>
            <p:nvPr/>
          </p:nvGrpSpPr>
          <p:grpSpPr>
            <a:xfrm>
              <a:off x="2935508" y="1934950"/>
              <a:ext cx="946904" cy="1281624"/>
              <a:chOff x="2708776" y="4233466"/>
              <a:chExt cx="326823" cy="776679"/>
            </a:xfrm>
          </p:grpSpPr>
          <p:cxnSp>
            <p:nvCxnSpPr>
              <p:cNvPr id="38" name="Straight Connector 37">
                <a:extLst>
                  <a:ext uri="{FF2B5EF4-FFF2-40B4-BE49-F238E27FC236}">
                    <a16:creationId xmlns:a16="http://schemas.microsoft.com/office/drawing/2014/main" id="{F4C23A01-141C-DCC6-42F7-269984EF6705}"/>
                  </a:ext>
                </a:extLst>
              </p:cNvPr>
              <p:cNvCxnSpPr>
                <a:cxnSpLocks/>
                <a:endCxn id="40" idx="2"/>
              </p:cNvCxnSpPr>
              <p:nvPr/>
            </p:nvCxnSpPr>
            <p:spPr>
              <a:xfrm>
                <a:off x="2812996" y="4331725"/>
                <a:ext cx="117828" cy="528671"/>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39" name="Freeform: Shape 38">
                <a:extLst>
                  <a:ext uri="{FF2B5EF4-FFF2-40B4-BE49-F238E27FC236}">
                    <a16:creationId xmlns:a16="http://schemas.microsoft.com/office/drawing/2014/main" id="{7C0C940C-2B1E-2928-BA47-5F3FACC0F73D}"/>
                  </a:ext>
                </a:extLst>
              </p:cNvPr>
              <p:cNvSpPr/>
              <p:nvPr/>
            </p:nvSpPr>
            <p:spPr>
              <a:xfrm>
                <a:off x="2708776" y="4233466"/>
                <a:ext cx="104775" cy="98425"/>
              </a:xfrm>
              <a:custGeom>
                <a:avLst/>
                <a:gdLst>
                  <a:gd name="connsiteX0" fmla="*/ 0 w 104775"/>
                  <a:gd name="connsiteY0" fmla="*/ 0 h 98425"/>
                  <a:gd name="connsiteX1" fmla="*/ 76200 w 104775"/>
                  <a:gd name="connsiteY1" fmla="*/ 22225 h 98425"/>
                  <a:gd name="connsiteX2" fmla="*/ 104775 w 104775"/>
                  <a:gd name="connsiteY2" fmla="*/ 98425 h 98425"/>
                  <a:gd name="connsiteX0" fmla="*/ 0 w 104775"/>
                  <a:gd name="connsiteY0" fmla="*/ 29303 h 127728"/>
                  <a:gd name="connsiteX1" fmla="*/ 76200 w 104775"/>
                  <a:gd name="connsiteY1" fmla="*/ 51528 h 127728"/>
                  <a:gd name="connsiteX2" fmla="*/ 104775 w 104775"/>
                  <a:gd name="connsiteY2" fmla="*/ 127728 h 127728"/>
                  <a:gd name="connsiteX0" fmla="*/ 0 w 104775"/>
                  <a:gd name="connsiteY0" fmla="*/ 0 h 98425"/>
                  <a:gd name="connsiteX1" fmla="*/ 76200 w 104775"/>
                  <a:gd name="connsiteY1" fmla="*/ 22225 h 98425"/>
                  <a:gd name="connsiteX2" fmla="*/ 104775 w 104775"/>
                  <a:gd name="connsiteY2" fmla="*/ 98425 h 98425"/>
                  <a:gd name="connsiteX0" fmla="*/ 0 w 104775"/>
                  <a:gd name="connsiteY0" fmla="*/ 0 h 98425"/>
                  <a:gd name="connsiteX1" fmla="*/ 73819 w 104775"/>
                  <a:gd name="connsiteY1" fmla="*/ 29369 h 98425"/>
                  <a:gd name="connsiteX2" fmla="*/ 104775 w 104775"/>
                  <a:gd name="connsiteY2" fmla="*/ 98425 h 98425"/>
                  <a:gd name="connsiteX0" fmla="*/ 0 w 104775"/>
                  <a:gd name="connsiteY0" fmla="*/ 0 h 98425"/>
                  <a:gd name="connsiteX1" fmla="*/ 73819 w 104775"/>
                  <a:gd name="connsiteY1" fmla="*/ 29369 h 98425"/>
                  <a:gd name="connsiteX2" fmla="*/ 104775 w 104775"/>
                  <a:gd name="connsiteY2" fmla="*/ 98425 h 98425"/>
                  <a:gd name="connsiteX0" fmla="*/ 0 w 104775"/>
                  <a:gd name="connsiteY0" fmla="*/ 0 h 98425"/>
                  <a:gd name="connsiteX1" fmla="*/ 73819 w 104775"/>
                  <a:gd name="connsiteY1" fmla="*/ 29369 h 98425"/>
                  <a:gd name="connsiteX2" fmla="*/ 104775 w 104775"/>
                  <a:gd name="connsiteY2" fmla="*/ 98425 h 98425"/>
                </a:gdLst>
                <a:ahLst/>
                <a:cxnLst>
                  <a:cxn ang="0">
                    <a:pos x="connsiteX0" y="connsiteY0"/>
                  </a:cxn>
                  <a:cxn ang="0">
                    <a:pos x="connsiteX1" y="connsiteY1"/>
                  </a:cxn>
                  <a:cxn ang="0">
                    <a:pos x="connsiteX2" y="connsiteY2"/>
                  </a:cxn>
                </a:cxnLst>
                <a:rect l="l" t="t" r="r" b="b"/>
                <a:pathLst>
                  <a:path w="104775" h="98425">
                    <a:moveTo>
                      <a:pt x="0" y="0"/>
                    </a:moveTo>
                    <a:cubicBezTo>
                      <a:pt x="29369" y="2910"/>
                      <a:pt x="44451" y="-8466"/>
                      <a:pt x="73819" y="29369"/>
                    </a:cubicBezTo>
                    <a:cubicBezTo>
                      <a:pt x="105569" y="64823"/>
                      <a:pt x="94192" y="70643"/>
                      <a:pt x="104775" y="98425"/>
                    </a:cubicBezTo>
                  </a:path>
                </a:pathLst>
              </a:cu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0" name="Freeform: Shape 39">
                <a:extLst>
                  <a:ext uri="{FF2B5EF4-FFF2-40B4-BE49-F238E27FC236}">
                    <a16:creationId xmlns:a16="http://schemas.microsoft.com/office/drawing/2014/main" id="{167A7813-67C1-7C0F-8191-30D6D5124646}"/>
                  </a:ext>
                </a:extLst>
              </p:cNvPr>
              <p:cNvSpPr/>
              <p:nvPr/>
            </p:nvSpPr>
            <p:spPr>
              <a:xfrm flipH="1" flipV="1">
                <a:off x="2930824" y="4860395"/>
                <a:ext cx="104775" cy="149750"/>
              </a:xfrm>
              <a:custGeom>
                <a:avLst/>
                <a:gdLst>
                  <a:gd name="connsiteX0" fmla="*/ 0 w 104775"/>
                  <a:gd name="connsiteY0" fmla="*/ 0 h 98425"/>
                  <a:gd name="connsiteX1" fmla="*/ 76200 w 104775"/>
                  <a:gd name="connsiteY1" fmla="*/ 22225 h 98425"/>
                  <a:gd name="connsiteX2" fmla="*/ 104775 w 104775"/>
                  <a:gd name="connsiteY2" fmla="*/ 98425 h 98425"/>
                  <a:gd name="connsiteX0" fmla="*/ 0 w 104775"/>
                  <a:gd name="connsiteY0" fmla="*/ 29303 h 127728"/>
                  <a:gd name="connsiteX1" fmla="*/ 76200 w 104775"/>
                  <a:gd name="connsiteY1" fmla="*/ 51528 h 127728"/>
                  <a:gd name="connsiteX2" fmla="*/ 104775 w 104775"/>
                  <a:gd name="connsiteY2" fmla="*/ 127728 h 127728"/>
                  <a:gd name="connsiteX0" fmla="*/ 0 w 104775"/>
                  <a:gd name="connsiteY0" fmla="*/ 0 h 98425"/>
                  <a:gd name="connsiteX1" fmla="*/ 76200 w 104775"/>
                  <a:gd name="connsiteY1" fmla="*/ 22225 h 98425"/>
                  <a:gd name="connsiteX2" fmla="*/ 104775 w 104775"/>
                  <a:gd name="connsiteY2" fmla="*/ 98425 h 98425"/>
                  <a:gd name="connsiteX0" fmla="*/ 0 w 104775"/>
                  <a:gd name="connsiteY0" fmla="*/ 0 h 98425"/>
                  <a:gd name="connsiteX1" fmla="*/ 73819 w 104775"/>
                  <a:gd name="connsiteY1" fmla="*/ 29369 h 98425"/>
                  <a:gd name="connsiteX2" fmla="*/ 104775 w 104775"/>
                  <a:gd name="connsiteY2" fmla="*/ 98425 h 98425"/>
                  <a:gd name="connsiteX0" fmla="*/ 0 w 104775"/>
                  <a:gd name="connsiteY0" fmla="*/ 0 h 98425"/>
                  <a:gd name="connsiteX1" fmla="*/ 73819 w 104775"/>
                  <a:gd name="connsiteY1" fmla="*/ 29369 h 98425"/>
                  <a:gd name="connsiteX2" fmla="*/ 104775 w 104775"/>
                  <a:gd name="connsiteY2" fmla="*/ 98425 h 98425"/>
                  <a:gd name="connsiteX0" fmla="*/ 0 w 104775"/>
                  <a:gd name="connsiteY0" fmla="*/ 0 h 98425"/>
                  <a:gd name="connsiteX1" fmla="*/ 73819 w 104775"/>
                  <a:gd name="connsiteY1" fmla="*/ 29369 h 98425"/>
                  <a:gd name="connsiteX2" fmla="*/ 104775 w 104775"/>
                  <a:gd name="connsiteY2" fmla="*/ 98425 h 98425"/>
                  <a:gd name="connsiteX0" fmla="*/ 0 w 104775"/>
                  <a:gd name="connsiteY0" fmla="*/ 48714 h 147139"/>
                  <a:gd name="connsiteX1" fmla="*/ 58868 w 104775"/>
                  <a:gd name="connsiteY1" fmla="*/ 10259 h 147139"/>
                  <a:gd name="connsiteX2" fmla="*/ 104775 w 104775"/>
                  <a:gd name="connsiteY2" fmla="*/ 147139 h 147139"/>
                  <a:gd name="connsiteX0" fmla="*/ 0 w 104775"/>
                  <a:gd name="connsiteY0" fmla="*/ 51326 h 149751"/>
                  <a:gd name="connsiteX1" fmla="*/ 64474 w 104775"/>
                  <a:gd name="connsiteY1" fmla="*/ 9985 h 149751"/>
                  <a:gd name="connsiteX2" fmla="*/ 104775 w 104775"/>
                  <a:gd name="connsiteY2" fmla="*/ 149751 h 149751"/>
                  <a:gd name="connsiteX0" fmla="*/ 0 w 104775"/>
                  <a:gd name="connsiteY0" fmla="*/ 51326 h 149751"/>
                  <a:gd name="connsiteX1" fmla="*/ 64474 w 104775"/>
                  <a:gd name="connsiteY1" fmla="*/ 9985 h 149751"/>
                  <a:gd name="connsiteX2" fmla="*/ 104775 w 104775"/>
                  <a:gd name="connsiteY2" fmla="*/ 149751 h 149751"/>
                  <a:gd name="connsiteX0" fmla="*/ 0 w 104775"/>
                  <a:gd name="connsiteY0" fmla="*/ 51326 h 149751"/>
                  <a:gd name="connsiteX1" fmla="*/ 64474 w 104775"/>
                  <a:gd name="connsiteY1" fmla="*/ 9985 h 149751"/>
                  <a:gd name="connsiteX2" fmla="*/ 104775 w 104775"/>
                  <a:gd name="connsiteY2" fmla="*/ 149751 h 149751"/>
                </a:gdLst>
                <a:ahLst/>
                <a:cxnLst>
                  <a:cxn ang="0">
                    <a:pos x="connsiteX0" y="connsiteY0"/>
                  </a:cxn>
                  <a:cxn ang="0">
                    <a:pos x="connsiteX1" y="connsiteY1"/>
                  </a:cxn>
                  <a:cxn ang="0">
                    <a:pos x="connsiteX2" y="connsiteY2"/>
                  </a:cxn>
                </a:cxnLst>
                <a:rect l="l" t="t" r="r" b="b"/>
                <a:pathLst>
                  <a:path w="104775" h="149751">
                    <a:moveTo>
                      <a:pt x="0" y="51326"/>
                    </a:moveTo>
                    <a:cubicBezTo>
                      <a:pt x="29369" y="54236"/>
                      <a:pt x="35106" y="-27850"/>
                      <a:pt x="64474" y="9985"/>
                    </a:cubicBezTo>
                    <a:cubicBezTo>
                      <a:pt x="78470" y="36780"/>
                      <a:pt x="78307" y="25282"/>
                      <a:pt x="104775" y="149751"/>
                    </a:cubicBezTo>
                  </a:path>
                </a:pathLst>
              </a:cu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cxnSp>
          <p:nvCxnSpPr>
            <p:cNvPr id="49" name="Straight Connector 48">
              <a:extLst>
                <a:ext uri="{FF2B5EF4-FFF2-40B4-BE49-F238E27FC236}">
                  <a16:creationId xmlns:a16="http://schemas.microsoft.com/office/drawing/2014/main" id="{CFB8A588-7DA5-9144-57DA-8B65869C3356}"/>
                </a:ext>
              </a:extLst>
            </p:cNvPr>
            <p:cNvCxnSpPr>
              <a:cxnSpLocks/>
              <a:stCxn id="40" idx="0"/>
            </p:cNvCxnSpPr>
            <p:nvPr/>
          </p:nvCxnSpPr>
          <p:spPr>
            <a:xfrm>
              <a:off x="3882413" y="3131879"/>
              <a:ext cx="2425611" cy="2"/>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69" name="TextBox 68">
            <a:extLst>
              <a:ext uri="{FF2B5EF4-FFF2-40B4-BE49-F238E27FC236}">
                <a16:creationId xmlns:a16="http://schemas.microsoft.com/office/drawing/2014/main" id="{BAFFCCE5-4295-2DAE-1DEB-4FBAA259B496}"/>
              </a:ext>
            </a:extLst>
          </p:cNvPr>
          <p:cNvSpPr txBox="1"/>
          <p:nvPr/>
        </p:nvSpPr>
        <p:spPr>
          <a:xfrm rot="16200000">
            <a:off x="40835" y="2350085"/>
            <a:ext cx="1408271" cy="338554"/>
          </a:xfrm>
          <a:prstGeom prst="rect">
            <a:avLst/>
          </a:prstGeom>
          <a:noFill/>
        </p:spPr>
        <p:txBody>
          <a:bodyPr wrap="none" rtlCol="0">
            <a:spAutoFit/>
          </a:bodyPr>
          <a:lstStyle/>
          <a:p>
            <a:r>
              <a:rPr lang="en-US" sz="1600" dirty="0">
                <a:solidFill>
                  <a:srgbClr val="C00000"/>
                </a:solidFill>
              </a:rPr>
              <a:t>Magnetic Filed</a:t>
            </a:r>
            <a:endParaRPr lang="fr-FR" sz="1600" dirty="0">
              <a:solidFill>
                <a:srgbClr val="C00000"/>
              </a:solidFill>
            </a:endParaRPr>
          </a:p>
        </p:txBody>
      </p:sp>
      <p:grpSp>
        <p:nvGrpSpPr>
          <p:cNvPr id="80" name="Group 79">
            <a:extLst>
              <a:ext uri="{FF2B5EF4-FFF2-40B4-BE49-F238E27FC236}">
                <a16:creationId xmlns:a16="http://schemas.microsoft.com/office/drawing/2014/main" id="{4FFDAEC2-1E5A-F5B4-0474-A09F07D98A75}"/>
              </a:ext>
            </a:extLst>
          </p:cNvPr>
          <p:cNvGrpSpPr/>
          <p:nvPr/>
        </p:nvGrpSpPr>
        <p:grpSpPr>
          <a:xfrm>
            <a:off x="8062441" y="3535396"/>
            <a:ext cx="1767196" cy="725327"/>
            <a:chOff x="8062441" y="3535396"/>
            <a:chExt cx="1767196" cy="725327"/>
          </a:xfrm>
        </p:grpSpPr>
        <p:cxnSp>
          <p:nvCxnSpPr>
            <p:cNvPr id="71" name="Straight Arrow Connector 70">
              <a:extLst>
                <a:ext uri="{FF2B5EF4-FFF2-40B4-BE49-F238E27FC236}">
                  <a16:creationId xmlns:a16="http://schemas.microsoft.com/office/drawing/2014/main" id="{E5FA3BC1-60B0-CEE3-B43C-BF145106BF99}"/>
                </a:ext>
              </a:extLst>
            </p:cNvPr>
            <p:cNvCxnSpPr>
              <a:cxnSpLocks/>
            </p:cNvCxnSpPr>
            <p:nvPr/>
          </p:nvCxnSpPr>
          <p:spPr>
            <a:xfrm flipV="1">
              <a:off x="9293225" y="3535396"/>
              <a:ext cx="536412" cy="667275"/>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74" name="Straight Connector 73">
              <a:extLst>
                <a:ext uri="{FF2B5EF4-FFF2-40B4-BE49-F238E27FC236}">
                  <a16:creationId xmlns:a16="http://schemas.microsoft.com/office/drawing/2014/main" id="{B2A165B0-6D06-DFD4-38F9-0DDE4A333C02}"/>
                </a:ext>
              </a:extLst>
            </p:cNvPr>
            <p:cNvCxnSpPr>
              <a:cxnSpLocks/>
            </p:cNvCxnSpPr>
            <p:nvPr/>
          </p:nvCxnSpPr>
          <p:spPr>
            <a:xfrm flipH="1">
              <a:off x="8102999" y="4203083"/>
              <a:ext cx="1190226"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C49723A1-8BC6-8BFC-DD07-0988A8F976AF}"/>
                </a:ext>
              </a:extLst>
            </p:cNvPr>
            <p:cNvSpPr txBox="1"/>
            <p:nvPr/>
          </p:nvSpPr>
          <p:spPr>
            <a:xfrm>
              <a:off x="8062441" y="3983724"/>
              <a:ext cx="1217321" cy="276999"/>
            </a:xfrm>
            <a:prstGeom prst="rect">
              <a:avLst/>
            </a:prstGeom>
            <a:noFill/>
          </p:spPr>
          <p:txBody>
            <a:bodyPr wrap="none" rtlCol="0">
              <a:spAutoFit/>
            </a:bodyPr>
            <a:lstStyle/>
            <a:p>
              <a:r>
                <a:rPr lang="en-US" sz="1200" i="1" dirty="0">
                  <a:solidFill>
                    <a:schemeClr val="tx1">
                      <a:lumMod val="50000"/>
                      <a:lumOff val="50000"/>
                    </a:schemeClr>
                  </a:solidFill>
                </a:rPr>
                <a:t>Nb</a:t>
              </a:r>
              <a:r>
                <a:rPr lang="en-US" sz="1200" i="1" baseline="-25000" dirty="0">
                  <a:solidFill>
                    <a:schemeClr val="tx1">
                      <a:lumMod val="50000"/>
                      <a:lumOff val="50000"/>
                    </a:schemeClr>
                  </a:solidFill>
                </a:rPr>
                <a:t>3</a:t>
              </a:r>
              <a:r>
                <a:rPr lang="en-US" sz="1200" i="1" dirty="0">
                  <a:solidFill>
                    <a:schemeClr val="tx1">
                      <a:lumMod val="50000"/>
                      <a:lumOff val="50000"/>
                    </a:schemeClr>
                  </a:solidFill>
                </a:rPr>
                <a:t>SN coil leads</a:t>
              </a:r>
              <a:endParaRPr lang="fr-FR" sz="1200" i="1" dirty="0">
                <a:solidFill>
                  <a:schemeClr val="tx1">
                    <a:lumMod val="50000"/>
                    <a:lumOff val="50000"/>
                  </a:schemeClr>
                </a:solidFill>
              </a:endParaRPr>
            </a:p>
          </p:txBody>
        </p:sp>
      </p:grpSp>
      <p:grpSp>
        <p:nvGrpSpPr>
          <p:cNvPr id="81" name="Group 80">
            <a:extLst>
              <a:ext uri="{FF2B5EF4-FFF2-40B4-BE49-F238E27FC236}">
                <a16:creationId xmlns:a16="http://schemas.microsoft.com/office/drawing/2014/main" id="{4CB683E9-EDCD-DB07-2E71-85715B947C89}"/>
              </a:ext>
            </a:extLst>
          </p:cNvPr>
          <p:cNvGrpSpPr/>
          <p:nvPr/>
        </p:nvGrpSpPr>
        <p:grpSpPr>
          <a:xfrm>
            <a:off x="7880062" y="3620532"/>
            <a:ext cx="1041262" cy="424768"/>
            <a:chOff x="8546760" y="3835955"/>
            <a:chExt cx="1041262" cy="424768"/>
          </a:xfrm>
        </p:grpSpPr>
        <p:cxnSp>
          <p:nvCxnSpPr>
            <p:cNvPr id="82" name="Straight Arrow Connector 81">
              <a:extLst>
                <a:ext uri="{FF2B5EF4-FFF2-40B4-BE49-F238E27FC236}">
                  <a16:creationId xmlns:a16="http://schemas.microsoft.com/office/drawing/2014/main" id="{D13E61B5-B82D-B740-45CF-852090C179FD}"/>
                </a:ext>
              </a:extLst>
            </p:cNvPr>
            <p:cNvCxnSpPr>
              <a:cxnSpLocks/>
            </p:cNvCxnSpPr>
            <p:nvPr/>
          </p:nvCxnSpPr>
          <p:spPr>
            <a:xfrm flipV="1">
              <a:off x="9293225" y="3835955"/>
              <a:ext cx="294797" cy="366716"/>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83" name="Straight Connector 82">
              <a:extLst>
                <a:ext uri="{FF2B5EF4-FFF2-40B4-BE49-F238E27FC236}">
                  <a16:creationId xmlns:a16="http://schemas.microsoft.com/office/drawing/2014/main" id="{99E6371D-1241-0031-D6B7-F361B1DA5C65}"/>
                </a:ext>
              </a:extLst>
            </p:cNvPr>
            <p:cNvCxnSpPr>
              <a:cxnSpLocks/>
            </p:cNvCxnSpPr>
            <p:nvPr/>
          </p:nvCxnSpPr>
          <p:spPr>
            <a:xfrm flipH="1">
              <a:off x="8629598" y="4203083"/>
              <a:ext cx="6636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3E3BAB3E-6DF2-DB02-1516-081377378200}"/>
                </a:ext>
              </a:extLst>
            </p:cNvPr>
            <p:cNvSpPr txBox="1"/>
            <p:nvPr/>
          </p:nvSpPr>
          <p:spPr>
            <a:xfrm>
              <a:off x="8546760" y="3983724"/>
              <a:ext cx="833883" cy="276999"/>
            </a:xfrm>
            <a:prstGeom prst="rect">
              <a:avLst/>
            </a:prstGeom>
            <a:noFill/>
          </p:spPr>
          <p:txBody>
            <a:bodyPr wrap="none" rtlCol="0">
              <a:spAutoFit/>
            </a:bodyPr>
            <a:lstStyle/>
            <a:p>
              <a:r>
                <a:rPr lang="en-US" sz="1200" i="1" dirty="0" err="1">
                  <a:solidFill>
                    <a:schemeClr val="tx1">
                      <a:lumMod val="50000"/>
                      <a:lumOff val="50000"/>
                    </a:schemeClr>
                  </a:solidFill>
                </a:rPr>
                <a:t>NbTi</a:t>
              </a:r>
              <a:r>
                <a:rPr lang="en-US" sz="1200" i="1" dirty="0">
                  <a:solidFill>
                    <a:schemeClr val="tx1">
                      <a:lumMod val="50000"/>
                      <a:lumOff val="50000"/>
                    </a:schemeClr>
                  </a:solidFill>
                </a:rPr>
                <a:t> leads</a:t>
              </a:r>
              <a:endParaRPr lang="fr-FR" sz="1200" i="1" dirty="0">
                <a:solidFill>
                  <a:schemeClr val="tx1">
                    <a:lumMod val="50000"/>
                    <a:lumOff val="50000"/>
                  </a:schemeClr>
                </a:solidFill>
              </a:endParaRPr>
            </a:p>
          </p:txBody>
        </p:sp>
      </p:grpSp>
      <p:grpSp>
        <p:nvGrpSpPr>
          <p:cNvPr id="87" name="Group 86">
            <a:extLst>
              <a:ext uri="{FF2B5EF4-FFF2-40B4-BE49-F238E27FC236}">
                <a16:creationId xmlns:a16="http://schemas.microsoft.com/office/drawing/2014/main" id="{086D5677-D560-92AC-39D8-B123834C5F4E}"/>
              </a:ext>
            </a:extLst>
          </p:cNvPr>
          <p:cNvGrpSpPr/>
          <p:nvPr/>
        </p:nvGrpSpPr>
        <p:grpSpPr>
          <a:xfrm>
            <a:off x="8506021" y="3115043"/>
            <a:ext cx="926542" cy="415112"/>
            <a:chOff x="8546760" y="3983724"/>
            <a:chExt cx="926542" cy="415112"/>
          </a:xfrm>
        </p:grpSpPr>
        <p:cxnSp>
          <p:nvCxnSpPr>
            <p:cNvPr id="88" name="Straight Arrow Connector 87">
              <a:extLst>
                <a:ext uri="{FF2B5EF4-FFF2-40B4-BE49-F238E27FC236}">
                  <a16:creationId xmlns:a16="http://schemas.microsoft.com/office/drawing/2014/main" id="{F1985ED4-13D2-B2F6-6AC1-6C0192085455}"/>
                </a:ext>
              </a:extLst>
            </p:cNvPr>
            <p:cNvCxnSpPr>
              <a:cxnSpLocks/>
            </p:cNvCxnSpPr>
            <p:nvPr/>
          </p:nvCxnSpPr>
          <p:spPr>
            <a:xfrm>
              <a:off x="9293225" y="4202671"/>
              <a:ext cx="180077" cy="196165"/>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89" name="Straight Connector 88">
              <a:extLst>
                <a:ext uri="{FF2B5EF4-FFF2-40B4-BE49-F238E27FC236}">
                  <a16:creationId xmlns:a16="http://schemas.microsoft.com/office/drawing/2014/main" id="{8F61F08B-4D71-DBF3-C8DF-14FE57ED2CAE}"/>
                </a:ext>
              </a:extLst>
            </p:cNvPr>
            <p:cNvCxnSpPr>
              <a:cxnSpLocks/>
            </p:cNvCxnSpPr>
            <p:nvPr/>
          </p:nvCxnSpPr>
          <p:spPr>
            <a:xfrm flipH="1">
              <a:off x="8629598" y="4203083"/>
              <a:ext cx="66362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D22B70AD-6DE3-54A0-AD32-23D5852CDD51}"/>
                </a:ext>
              </a:extLst>
            </p:cNvPr>
            <p:cNvSpPr txBox="1"/>
            <p:nvPr/>
          </p:nvSpPr>
          <p:spPr>
            <a:xfrm>
              <a:off x="8546760" y="3983724"/>
              <a:ext cx="598882" cy="276999"/>
            </a:xfrm>
            <a:prstGeom prst="rect">
              <a:avLst/>
            </a:prstGeom>
            <a:noFill/>
          </p:spPr>
          <p:txBody>
            <a:bodyPr wrap="none" rtlCol="0">
              <a:spAutoFit/>
            </a:bodyPr>
            <a:lstStyle/>
            <a:p>
              <a:r>
                <a:rPr lang="en-US" sz="1200" i="1" dirty="0">
                  <a:solidFill>
                    <a:schemeClr val="tx1">
                      <a:lumMod val="50000"/>
                      <a:lumOff val="50000"/>
                    </a:schemeClr>
                  </a:solidFill>
                </a:rPr>
                <a:t>Splices</a:t>
              </a:r>
              <a:endParaRPr lang="fr-FR" sz="1200" i="1" dirty="0">
                <a:solidFill>
                  <a:schemeClr val="tx1">
                    <a:lumMod val="50000"/>
                    <a:lumOff val="50000"/>
                  </a:schemeClr>
                </a:solidFill>
              </a:endParaRPr>
            </a:p>
          </p:txBody>
        </p:sp>
      </p:grpSp>
      <p:grpSp>
        <p:nvGrpSpPr>
          <p:cNvPr id="92" name="Group 91">
            <a:extLst>
              <a:ext uri="{FF2B5EF4-FFF2-40B4-BE49-F238E27FC236}">
                <a16:creationId xmlns:a16="http://schemas.microsoft.com/office/drawing/2014/main" id="{88F0C296-8694-26D5-D3DE-516F18B25502}"/>
              </a:ext>
            </a:extLst>
          </p:cNvPr>
          <p:cNvGrpSpPr/>
          <p:nvPr/>
        </p:nvGrpSpPr>
        <p:grpSpPr>
          <a:xfrm>
            <a:off x="7162337" y="3892055"/>
            <a:ext cx="3139607" cy="594691"/>
            <a:chOff x="6598414" y="3649363"/>
            <a:chExt cx="3139607" cy="594691"/>
          </a:xfrm>
        </p:grpSpPr>
        <p:cxnSp>
          <p:nvCxnSpPr>
            <p:cNvPr id="93" name="Straight Arrow Connector 92">
              <a:extLst>
                <a:ext uri="{FF2B5EF4-FFF2-40B4-BE49-F238E27FC236}">
                  <a16:creationId xmlns:a16="http://schemas.microsoft.com/office/drawing/2014/main" id="{A705C452-A169-E83D-3607-AF3A48D18109}"/>
                </a:ext>
              </a:extLst>
            </p:cNvPr>
            <p:cNvCxnSpPr>
              <a:cxnSpLocks/>
            </p:cNvCxnSpPr>
            <p:nvPr/>
          </p:nvCxnSpPr>
          <p:spPr>
            <a:xfrm flipV="1">
              <a:off x="9293225" y="3649363"/>
              <a:ext cx="444796" cy="553308"/>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94" name="Straight Connector 93">
              <a:extLst>
                <a:ext uri="{FF2B5EF4-FFF2-40B4-BE49-F238E27FC236}">
                  <a16:creationId xmlns:a16="http://schemas.microsoft.com/office/drawing/2014/main" id="{38F972AE-D21D-FFF1-BD27-924543BD679B}"/>
                </a:ext>
              </a:extLst>
            </p:cNvPr>
            <p:cNvCxnSpPr>
              <a:cxnSpLocks/>
            </p:cNvCxnSpPr>
            <p:nvPr/>
          </p:nvCxnSpPr>
          <p:spPr>
            <a:xfrm flipH="1" flipV="1">
              <a:off x="6934633" y="4196436"/>
              <a:ext cx="2358592" cy="664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064ECC2A-238E-7F9E-03B8-AD746C57792E}"/>
                </a:ext>
              </a:extLst>
            </p:cNvPr>
            <p:cNvSpPr txBox="1"/>
            <p:nvPr/>
          </p:nvSpPr>
          <p:spPr>
            <a:xfrm>
              <a:off x="6598414" y="3967055"/>
              <a:ext cx="2523768" cy="276999"/>
            </a:xfrm>
            <a:prstGeom prst="rect">
              <a:avLst/>
            </a:prstGeom>
            <a:noFill/>
          </p:spPr>
          <p:txBody>
            <a:bodyPr wrap="none" rtlCol="0">
              <a:spAutoFit/>
            </a:bodyPr>
            <a:lstStyle/>
            <a:p>
              <a:r>
                <a:rPr lang="en-US" sz="1200" i="1" dirty="0">
                  <a:solidFill>
                    <a:schemeClr val="tx1">
                      <a:lumMod val="50000"/>
                      <a:lumOff val="50000"/>
                    </a:schemeClr>
                  </a:solidFill>
                </a:rPr>
                <a:t>Coil heads on the connection side (CS)</a:t>
              </a:r>
              <a:endParaRPr lang="fr-FR" sz="1200" i="1" dirty="0">
                <a:solidFill>
                  <a:schemeClr val="tx1">
                    <a:lumMod val="50000"/>
                    <a:lumOff val="50000"/>
                  </a:schemeClr>
                </a:solidFill>
              </a:endParaRPr>
            </a:p>
          </p:txBody>
        </p:sp>
      </p:grpSp>
      <p:grpSp>
        <p:nvGrpSpPr>
          <p:cNvPr id="99" name="Group 98">
            <a:extLst>
              <a:ext uri="{FF2B5EF4-FFF2-40B4-BE49-F238E27FC236}">
                <a16:creationId xmlns:a16="http://schemas.microsoft.com/office/drawing/2014/main" id="{80DD6B5E-EA43-F4F7-B0B7-F5073088B29F}"/>
              </a:ext>
            </a:extLst>
          </p:cNvPr>
          <p:cNvGrpSpPr/>
          <p:nvPr/>
        </p:nvGrpSpPr>
        <p:grpSpPr>
          <a:xfrm>
            <a:off x="3825967" y="3949994"/>
            <a:ext cx="3024856" cy="276999"/>
            <a:chOff x="6443774" y="3983822"/>
            <a:chExt cx="3024856" cy="276999"/>
          </a:xfrm>
        </p:grpSpPr>
        <p:cxnSp>
          <p:nvCxnSpPr>
            <p:cNvPr id="100" name="Straight Arrow Connector 99">
              <a:extLst>
                <a:ext uri="{FF2B5EF4-FFF2-40B4-BE49-F238E27FC236}">
                  <a16:creationId xmlns:a16="http://schemas.microsoft.com/office/drawing/2014/main" id="{048C1390-5095-8046-E526-EA446746CC0A}"/>
                </a:ext>
              </a:extLst>
            </p:cNvPr>
            <p:cNvCxnSpPr>
              <a:cxnSpLocks/>
            </p:cNvCxnSpPr>
            <p:nvPr/>
          </p:nvCxnSpPr>
          <p:spPr>
            <a:xfrm flipH="1" flipV="1">
              <a:off x="6443774" y="3996795"/>
              <a:ext cx="117331" cy="214877"/>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101" name="Straight Connector 100">
              <a:extLst>
                <a:ext uri="{FF2B5EF4-FFF2-40B4-BE49-F238E27FC236}">
                  <a16:creationId xmlns:a16="http://schemas.microsoft.com/office/drawing/2014/main" id="{9FA1E0F5-E604-A19F-8C71-F861590BE55F}"/>
                </a:ext>
              </a:extLst>
            </p:cNvPr>
            <p:cNvCxnSpPr>
              <a:cxnSpLocks/>
            </p:cNvCxnSpPr>
            <p:nvPr/>
          </p:nvCxnSpPr>
          <p:spPr>
            <a:xfrm flipH="1">
              <a:off x="6561105" y="4203083"/>
              <a:ext cx="273212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AE8537E9-73E6-CF13-46DC-2E0D0116EE41}"/>
                </a:ext>
              </a:extLst>
            </p:cNvPr>
            <p:cNvSpPr txBox="1"/>
            <p:nvPr/>
          </p:nvSpPr>
          <p:spPr>
            <a:xfrm>
              <a:off x="6574568" y="3983822"/>
              <a:ext cx="2894062" cy="276999"/>
            </a:xfrm>
            <a:prstGeom prst="rect">
              <a:avLst/>
            </a:prstGeom>
            <a:noFill/>
          </p:spPr>
          <p:txBody>
            <a:bodyPr wrap="none" rtlCol="0">
              <a:spAutoFit/>
            </a:bodyPr>
            <a:lstStyle/>
            <a:p>
              <a:r>
                <a:rPr lang="en-US" sz="1200" i="1" dirty="0">
                  <a:solidFill>
                    <a:schemeClr val="tx1">
                      <a:lumMod val="50000"/>
                      <a:lumOff val="50000"/>
                    </a:schemeClr>
                  </a:solidFill>
                </a:rPr>
                <a:t>Coil heads on the non connection side (NCS)</a:t>
              </a:r>
              <a:endParaRPr lang="fr-FR" sz="1200" i="1" dirty="0">
                <a:solidFill>
                  <a:schemeClr val="tx1">
                    <a:lumMod val="50000"/>
                    <a:lumOff val="50000"/>
                  </a:schemeClr>
                </a:solidFill>
              </a:endParaRPr>
            </a:p>
          </p:txBody>
        </p:sp>
      </p:grpSp>
      <p:cxnSp>
        <p:nvCxnSpPr>
          <p:cNvPr id="108" name="Straight Arrow Connector 107">
            <a:extLst>
              <a:ext uri="{FF2B5EF4-FFF2-40B4-BE49-F238E27FC236}">
                <a16:creationId xmlns:a16="http://schemas.microsoft.com/office/drawing/2014/main" id="{086449AF-3C13-C0B3-964E-808D3DA57517}"/>
              </a:ext>
            </a:extLst>
          </p:cNvPr>
          <p:cNvCxnSpPr>
            <a:cxnSpLocks/>
          </p:cNvCxnSpPr>
          <p:nvPr/>
        </p:nvCxnSpPr>
        <p:spPr>
          <a:xfrm>
            <a:off x="3565474" y="6034861"/>
            <a:ext cx="324626" cy="0"/>
          </a:xfrm>
          <a:prstGeom prst="straightConnector1">
            <a:avLst/>
          </a:prstGeom>
          <a:ln>
            <a:solidFill>
              <a:schemeClr val="accent2"/>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110A3475-8990-4851-C3B0-14C21C5214A1}"/>
              </a:ext>
            </a:extLst>
          </p:cNvPr>
          <p:cNvSpPr txBox="1"/>
          <p:nvPr/>
        </p:nvSpPr>
        <p:spPr>
          <a:xfrm>
            <a:off x="3865800" y="5864550"/>
            <a:ext cx="537327" cy="276999"/>
          </a:xfrm>
          <a:prstGeom prst="rect">
            <a:avLst/>
          </a:prstGeom>
          <a:noFill/>
        </p:spPr>
        <p:txBody>
          <a:bodyPr wrap="none" rtlCol="0">
            <a:spAutoFit/>
          </a:bodyPr>
          <a:lstStyle>
            <a:defPPr>
              <a:defRPr lang="fr-FR"/>
            </a:defPPr>
            <a:lvl1pPr>
              <a:defRPr sz="1200" i="1">
                <a:solidFill>
                  <a:schemeClr val="tx1">
                    <a:lumMod val="50000"/>
                    <a:lumOff val="50000"/>
                  </a:schemeClr>
                </a:solidFill>
              </a:defRPr>
            </a:lvl1pPr>
          </a:lstStyle>
          <a:p>
            <a:r>
              <a:rPr lang="en-US" dirty="0">
                <a:solidFill>
                  <a:schemeClr val="accent2"/>
                </a:solidFill>
              </a:rPr>
              <a:t>L</a:t>
            </a:r>
            <a:r>
              <a:rPr lang="en-US" baseline="-25000" dirty="0">
                <a:solidFill>
                  <a:schemeClr val="accent2"/>
                </a:solidFill>
              </a:rPr>
              <a:t>s/head</a:t>
            </a:r>
            <a:endParaRPr lang="fr-FR" baseline="-25000" dirty="0">
              <a:solidFill>
                <a:schemeClr val="accent2"/>
              </a:solidFill>
            </a:endParaRPr>
          </a:p>
        </p:txBody>
      </p:sp>
      <p:cxnSp>
        <p:nvCxnSpPr>
          <p:cNvPr id="111" name="Straight Connector 110">
            <a:extLst>
              <a:ext uri="{FF2B5EF4-FFF2-40B4-BE49-F238E27FC236}">
                <a16:creationId xmlns:a16="http://schemas.microsoft.com/office/drawing/2014/main" id="{AC23BC1A-1B4E-E449-2E47-7ADA578780CD}"/>
              </a:ext>
            </a:extLst>
          </p:cNvPr>
          <p:cNvCxnSpPr>
            <a:cxnSpLocks/>
          </p:cNvCxnSpPr>
          <p:nvPr/>
        </p:nvCxnSpPr>
        <p:spPr>
          <a:xfrm flipV="1">
            <a:off x="3890100" y="5198164"/>
            <a:ext cx="0" cy="1630017"/>
          </a:xfrm>
          <a:prstGeom prst="line">
            <a:avLst/>
          </a:prstGeom>
          <a:ln>
            <a:solidFill>
              <a:schemeClr val="tx1">
                <a:lumMod val="50000"/>
                <a:lumOff val="50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120" name="Straight Arrow Connector 119">
            <a:extLst>
              <a:ext uri="{FF2B5EF4-FFF2-40B4-BE49-F238E27FC236}">
                <a16:creationId xmlns:a16="http://schemas.microsoft.com/office/drawing/2014/main" id="{4D0B246C-D616-5F22-702E-045F75BE4FD7}"/>
              </a:ext>
            </a:extLst>
          </p:cNvPr>
          <p:cNvCxnSpPr>
            <a:cxnSpLocks/>
          </p:cNvCxnSpPr>
          <p:nvPr/>
        </p:nvCxnSpPr>
        <p:spPr>
          <a:xfrm>
            <a:off x="9964901" y="6034861"/>
            <a:ext cx="337043" cy="0"/>
          </a:xfrm>
          <a:prstGeom prst="straightConnector1">
            <a:avLst/>
          </a:prstGeom>
          <a:ln>
            <a:solidFill>
              <a:schemeClr val="accent2"/>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sp>
        <p:nvSpPr>
          <p:cNvPr id="121" name="TextBox 120">
            <a:extLst>
              <a:ext uri="{FF2B5EF4-FFF2-40B4-BE49-F238E27FC236}">
                <a16:creationId xmlns:a16="http://schemas.microsoft.com/office/drawing/2014/main" id="{809D4ADC-7428-BEA9-ECED-FE0CC13A5028}"/>
              </a:ext>
            </a:extLst>
          </p:cNvPr>
          <p:cNvSpPr txBox="1"/>
          <p:nvPr/>
        </p:nvSpPr>
        <p:spPr>
          <a:xfrm>
            <a:off x="10210648" y="5817600"/>
            <a:ext cx="545021" cy="276999"/>
          </a:xfrm>
          <a:prstGeom prst="rect">
            <a:avLst/>
          </a:prstGeom>
          <a:noFill/>
        </p:spPr>
        <p:txBody>
          <a:bodyPr wrap="none" rtlCol="0">
            <a:spAutoFit/>
          </a:bodyPr>
          <a:lstStyle>
            <a:defPPr>
              <a:defRPr lang="fr-FR"/>
            </a:defPPr>
            <a:lvl1pPr>
              <a:defRPr sz="1200" i="1">
                <a:solidFill>
                  <a:schemeClr val="tx1">
                    <a:lumMod val="50000"/>
                    <a:lumOff val="50000"/>
                  </a:schemeClr>
                </a:solidFill>
              </a:defRPr>
            </a:lvl1pPr>
          </a:lstStyle>
          <a:p>
            <a:r>
              <a:rPr lang="en-US" dirty="0" err="1">
                <a:solidFill>
                  <a:schemeClr val="accent2"/>
                </a:solidFill>
              </a:rPr>
              <a:t>L</a:t>
            </a:r>
            <a:r>
              <a:rPr lang="en-US" baseline="-25000" dirty="0" err="1">
                <a:solidFill>
                  <a:schemeClr val="accent2"/>
                </a:solidFill>
              </a:rPr>
              <a:t>head</a:t>
            </a:r>
            <a:r>
              <a:rPr lang="en-US" baseline="-25000" dirty="0">
                <a:solidFill>
                  <a:schemeClr val="accent2"/>
                </a:solidFill>
              </a:rPr>
              <a:t>/e</a:t>
            </a:r>
            <a:endParaRPr lang="fr-FR" baseline="-25000" dirty="0">
              <a:solidFill>
                <a:schemeClr val="accent2"/>
              </a:solidFill>
            </a:endParaRPr>
          </a:p>
        </p:txBody>
      </p:sp>
      <p:cxnSp>
        <p:nvCxnSpPr>
          <p:cNvPr id="122" name="Straight Connector 121">
            <a:extLst>
              <a:ext uri="{FF2B5EF4-FFF2-40B4-BE49-F238E27FC236}">
                <a16:creationId xmlns:a16="http://schemas.microsoft.com/office/drawing/2014/main" id="{C2708F3D-56EB-F23D-05AF-3C5E46839888}"/>
              </a:ext>
            </a:extLst>
          </p:cNvPr>
          <p:cNvCxnSpPr>
            <a:cxnSpLocks/>
          </p:cNvCxnSpPr>
          <p:nvPr/>
        </p:nvCxnSpPr>
        <p:spPr>
          <a:xfrm flipV="1">
            <a:off x="9973172" y="5198164"/>
            <a:ext cx="0" cy="1630017"/>
          </a:xfrm>
          <a:prstGeom prst="line">
            <a:avLst/>
          </a:prstGeom>
          <a:ln>
            <a:solidFill>
              <a:schemeClr val="tx1">
                <a:lumMod val="50000"/>
                <a:lumOff val="50000"/>
              </a:schemeClr>
            </a:solidFill>
            <a:prstDash val="lgDashDot"/>
          </a:ln>
        </p:spPr>
        <p:style>
          <a:lnRef idx="1">
            <a:schemeClr val="accent1"/>
          </a:lnRef>
          <a:fillRef idx="0">
            <a:schemeClr val="accent1"/>
          </a:fillRef>
          <a:effectRef idx="0">
            <a:schemeClr val="accent1"/>
          </a:effectRef>
          <a:fontRef idx="minor">
            <a:schemeClr val="tx1"/>
          </a:fontRef>
        </p:style>
      </p:cxnSp>
      <p:grpSp>
        <p:nvGrpSpPr>
          <p:cNvPr id="58" name="Group 57">
            <a:extLst>
              <a:ext uri="{FF2B5EF4-FFF2-40B4-BE49-F238E27FC236}">
                <a16:creationId xmlns:a16="http://schemas.microsoft.com/office/drawing/2014/main" id="{938593CC-A072-3FD7-89D5-06B65D82A1EE}"/>
              </a:ext>
            </a:extLst>
          </p:cNvPr>
          <p:cNvGrpSpPr/>
          <p:nvPr/>
        </p:nvGrpSpPr>
        <p:grpSpPr>
          <a:xfrm flipH="1">
            <a:off x="6392865" y="1935185"/>
            <a:ext cx="4770435" cy="1281624"/>
            <a:chOff x="2770452" y="1934950"/>
            <a:chExt cx="3537572" cy="1281624"/>
          </a:xfrm>
        </p:grpSpPr>
        <p:cxnSp>
          <p:nvCxnSpPr>
            <p:cNvPr id="59" name="Straight Connector 58">
              <a:extLst>
                <a:ext uri="{FF2B5EF4-FFF2-40B4-BE49-F238E27FC236}">
                  <a16:creationId xmlns:a16="http://schemas.microsoft.com/office/drawing/2014/main" id="{B729F132-5FD9-7C31-FDFD-5121CB3F68BA}"/>
                </a:ext>
              </a:extLst>
            </p:cNvPr>
            <p:cNvCxnSpPr>
              <a:cxnSpLocks/>
              <a:endCxn id="63" idx="0"/>
            </p:cNvCxnSpPr>
            <p:nvPr/>
          </p:nvCxnSpPr>
          <p:spPr>
            <a:xfrm>
              <a:off x="2770452" y="1934950"/>
              <a:ext cx="16505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5552F601-C8E4-8B4B-CE60-A6941290CC59}"/>
                </a:ext>
              </a:extLst>
            </p:cNvPr>
            <p:cNvGrpSpPr/>
            <p:nvPr/>
          </p:nvGrpSpPr>
          <p:grpSpPr>
            <a:xfrm>
              <a:off x="2935508" y="1934950"/>
              <a:ext cx="946904" cy="1281624"/>
              <a:chOff x="2708776" y="4233466"/>
              <a:chExt cx="326823" cy="776679"/>
            </a:xfrm>
          </p:grpSpPr>
          <p:cxnSp>
            <p:nvCxnSpPr>
              <p:cNvPr id="62" name="Straight Connector 61">
                <a:extLst>
                  <a:ext uri="{FF2B5EF4-FFF2-40B4-BE49-F238E27FC236}">
                    <a16:creationId xmlns:a16="http://schemas.microsoft.com/office/drawing/2014/main" id="{1CC0D023-1F27-32E4-82D6-56CE9D66F5C9}"/>
                  </a:ext>
                </a:extLst>
              </p:cNvPr>
              <p:cNvCxnSpPr>
                <a:cxnSpLocks/>
                <a:endCxn id="64" idx="2"/>
              </p:cNvCxnSpPr>
              <p:nvPr/>
            </p:nvCxnSpPr>
            <p:spPr>
              <a:xfrm>
                <a:off x="2812996" y="4331725"/>
                <a:ext cx="117828" cy="528671"/>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63" name="Freeform: Shape 62">
                <a:extLst>
                  <a:ext uri="{FF2B5EF4-FFF2-40B4-BE49-F238E27FC236}">
                    <a16:creationId xmlns:a16="http://schemas.microsoft.com/office/drawing/2014/main" id="{8D6264B1-22DA-F414-1930-2BC864B27D5B}"/>
                  </a:ext>
                </a:extLst>
              </p:cNvPr>
              <p:cNvSpPr/>
              <p:nvPr/>
            </p:nvSpPr>
            <p:spPr>
              <a:xfrm>
                <a:off x="2708776" y="4233466"/>
                <a:ext cx="104775" cy="98425"/>
              </a:xfrm>
              <a:custGeom>
                <a:avLst/>
                <a:gdLst>
                  <a:gd name="connsiteX0" fmla="*/ 0 w 104775"/>
                  <a:gd name="connsiteY0" fmla="*/ 0 h 98425"/>
                  <a:gd name="connsiteX1" fmla="*/ 76200 w 104775"/>
                  <a:gd name="connsiteY1" fmla="*/ 22225 h 98425"/>
                  <a:gd name="connsiteX2" fmla="*/ 104775 w 104775"/>
                  <a:gd name="connsiteY2" fmla="*/ 98425 h 98425"/>
                  <a:gd name="connsiteX0" fmla="*/ 0 w 104775"/>
                  <a:gd name="connsiteY0" fmla="*/ 29303 h 127728"/>
                  <a:gd name="connsiteX1" fmla="*/ 76200 w 104775"/>
                  <a:gd name="connsiteY1" fmla="*/ 51528 h 127728"/>
                  <a:gd name="connsiteX2" fmla="*/ 104775 w 104775"/>
                  <a:gd name="connsiteY2" fmla="*/ 127728 h 127728"/>
                  <a:gd name="connsiteX0" fmla="*/ 0 w 104775"/>
                  <a:gd name="connsiteY0" fmla="*/ 0 h 98425"/>
                  <a:gd name="connsiteX1" fmla="*/ 76200 w 104775"/>
                  <a:gd name="connsiteY1" fmla="*/ 22225 h 98425"/>
                  <a:gd name="connsiteX2" fmla="*/ 104775 w 104775"/>
                  <a:gd name="connsiteY2" fmla="*/ 98425 h 98425"/>
                  <a:gd name="connsiteX0" fmla="*/ 0 w 104775"/>
                  <a:gd name="connsiteY0" fmla="*/ 0 h 98425"/>
                  <a:gd name="connsiteX1" fmla="*/ 73819 w 104775"/>
                  <a:gd name="connsiteY1" fmla="*/ 29369 h 98425"/>
                  <a:gd name="connsiteX2" fmla="*/ 104775 w 104775"/>
                  <a:gd name="connsiteY2" fmla="*/ 98425 h 98425"/>
                  <a:gd name="connsiteX0" fmla="*/ 0 w 104775"/>
                  <a:gd name="connsiteY0" fmla="*/ 0 h 98425"/>
                  <a:gd name="connsiteX1" fmla="*/ 73819 w 104775"/>
                  <a:gd name="connsiteY1" fmla="*/ 29369 h 98425"/>
                  <a:gd name="connsiteX2" fmla="*/ 104775 w 104775"/>
                  <a:gd name="connsiteY2" fmla="*/ 98425 h 98425"/>
                  <a:gd name="connsiteX0" fmla="*/ 0 w 104775"/>
                  <a:gd name="connsiteY0" fmla="*/ 0 h 98425"/>
                  <a:gd name="connsiteX1" fmla="*/ 73819 w 104775"/>
                  <a:gd name="connsiteY1" fmla="*/ 29369 h 98425"/>
                  <a:gd name="connsiteX2" fmla="*/ 104775 w 104775"/>
                  <a:gd name="connsiteY2" fmla="*/ 98425 h 98425"/>
                </a:gdLst>
                <a:ahLst/>
                <a:cxnLst>
                  <a:cxn ang="0">
                    <a:pos x="connsiteX0" y="connsiteY0"/>
                  </a:cxn>
                  <a:cxn ang="0">
                    <a:pos x="connsiteX1" y="connsiteY1"/>
                  </a:cxn>
                  <a:cxn ang="0">
                    <a:pos x="connsiteX2" y="connsiteY2"/>
                  </a:cxn>
                </a:cxnLst>
                <a:rect l="l" t="t" r="r" b="b"/>
                <a:pathLst>
                  <a:path w="104775" h="98425">
                    <a:moveTo>
                      <a:pt x="0" y="0"/>
                    </a:moveTo>
                    <a:cubicBezTo>
                      <a:pt x="29369" y="2910"/>
                      <a:pt x="44451" y="-8466"/>
                      <a:pt x="73819" y="29369"/>
                    </a:cubicBezTo>
                    <a:cubicBezTo>
                      <a:pt x="105569" y="64823"/>
                      <a:pt x="94192" y="70643"/>
                      <a:pt x="104775" y="98425"/>
                    </a:cubicBezTo>
                  </a:path>
                </a:pathLst>
              </a:cu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4" name="Freeform: Shape 63">
                <a:extLst>
                  <a:ext uri="{FF2B5EF4-FFF2-40B4-BE49-F238E27FC236}">
                    <a16:creationId xmlns:a16="http://schemas.microsoft.com/office/drawing/2014/main" id="{7969A198-AF58-40EA-8B54-BCF59A4FB31F}"/>
                  </a:ext>
                </a:extLst>
              </p:cNvPr>
              <p:cNvSpPr/>
              <p:nvPr/>
            </p:nvSpPr>
            <p:spPr>
              <a:xfrm flipH="1" flipV="1">
                <a:off x="2930824" y="4860395"/>
                <a:ext cx="104775" cy="149750"/>
              </a:xfrm>
              <a:custGeom>
                <a:avLst/>
                <a:gdLst>
                  <a:gd name="connsiteX0" fmla="*/ 0 w 104775"/>
                  <a:gd name="connsiteY0" fmla="*/ 0 h 98425"/>
                  <a:gd name="connsiteX1" fmla="*/ 76200 w 104775"/>
                  <a:gd name="connsiteY1" fmla="*/ 22225 h 98425"/>
                  <a:gd name="connsiteX2" fmla="*/ 104775 w 104775"/>
                  <a:gd name="connsiteY2" fmla="*/ 98425 h 98425"/>
                  <a:gd name="connsiteX0" fmla="*/ 0 w 104775"/>
                  <a:gd name="connsiteY0" fmla="*/ 29303 h 127728"/>
                  <a:gd name="connsiteX1" fmla="*/ 76200 w 104775"/>
                  <a:gd name="connsiteY1" fmla="*/ 51528 h 127728"/>
                  <a:gd name="connsiteX2" fmla="*/ 104775 w 104775"/>
                  <a:gd name="connsiteY2" fmla="*/ 127728 h 127728"/>
                  <a:gd name="connsiteX0" fmla="*/ 0 w 104775"/>
                  <a:gd name="connsiteY0" fmla="*/ 0 h 98425"/>
                  <a:gd name="connsiteX1" fmla="*/ 76200 w 104775"/>
                  <a:gd name="connsiteY1" fmla="*/ 22225 h 98425"/>
                  <a:gd name="connsiteX2" fmla="*/ 104775 w 104775"/>
                  <a:gd name="connsiteY2" fmla="*/ 98425 h 98425"/>
                  <a:gd name="connsiteX0" fmla="*/ 0 w 104775"/>
                  <a:gd name="connsiteY0" fmla="*/ 0 h 98425"/>
                  <a:gd name="connsiteX1" fmla="*/ 73819 w 104775"/>
                  <a:gd name="connsiteY1" fmla="*/ 29369 h 98425"/>
                  <a:gd name="connsiteX2" fmla="*/ 104775 w 104775"/>
                  <a:gd name="connsiteY2" fmla="*/ 98425 h 98425"/>
                  <a:gd name="connsiteX0" fmla="*/ 0 w 104775"/>
                  <a:gd name="connsiteY0" fmla="*/ 0 h 98425"/>
                  <a:gd name="connsiteX1" fmla="*/ 73819 w 104775"/>
                  <a:gd name="connsiteY1" fmla="*/ 29369 h 98425"/>
                  <a:gd name="connsiteX2" fmla="*/ 104775 w 104775"/>
                  <a:gd name="connsiteY2" fmla="*/ 98425 h 98425"/>
                  <a:gd name="connsiteX0" fmla="*/ 0 w 104775"/>
                  <a:gd name="connsiteY0" fmla="*/ 0 h 98425"/>
                  <a:gd name="connsiteX1" fmla="*/ 73819 w 104775"/>
                  <a:gd name="connsiteY1" fmla="*/ 29369 h 98425"/>
                  <a:gd name="connsiteX2" fmla="*/ 104775 w 104775"/>
                  <a:gd name="connsiteY2" fmla="*/ 98425 h 98425"/>
                  <a:gd name="connsiteX0" fmla="*/ 0 w 104775"/>
                  <a:gd name="connsiteY0" fmla="*/ 48714 h 147139"/>
                  <a:gd name="connsiteX1" fmla="*/ 58868 w 104775"/>
                  <a:gd name="connsiteY1" fmla="*/ 10259 h 147139"/>
                  <a:gd name="connsiteX2" fmla="*/ 104775 w 104775"/>
                  <a:gd name="connsiteY2" fmla="*/ 147139 h 147139"/>
                  <a:gd name="connsiteX0" fmla="*/ 0 w 104775"/>
                  <a:gd name="connsiteY0" fmla="*/ 51326 h 149751"/>
                  <a:gd name="connsiteX1" fmla="*/ 64474 w 104775"/>
                  <a:gd name="connsiteY1" fmla="*/ 9985 h 149751"/>
                  <a:gd name="connsiteX2" fmla="*/ 104775 w 104775"/>
                  <a:gd name="connsiteY2" fmla="*/ 149751 h 149751"/>
                  <a:gd name="connsiteX0" fmla="*/ 0 w 104775"/>
                  <a:gd name="connsiteY0" fmla="*/ 51326 h 149751"/>
                  <a:gd name="connsiteX1" fmla="*/ 64474 w 104775"/>
                  <a:gd name="connsiteY1" fmla="*/ 9985 h 149751"/>
                  <a:gd name="connsiteX2" fmla="*/ 104775 w 104775"/>
                  <a:gd name="connsiteY2" fmla="*/ 149751 h 149751"/>
                  <a:gd name="connsiteX0" fmla="*/ 0 w 104775"/>
                  <a:gd name="connsiteY0" fmla="*/ 51326 h 149751"/>
                  <a:gd name="connsiteX1" fmla="*/ 64474 w 104775"/>
                  <a:gd name="connsiteY1" fmla="*/ 9985 h 149751"/>
                  <a:gd name="connsiteX2" fmla="*/ 104775 w 104775"/>
                  <a:gd name="connsiteY2" fmla="*/ 149751 h 149751"/>
                </a:gdLst>
                <a:ahLst/>
                <a:cxnLst>
                  <a:cxn ang="0">
                    <a:pos x="connsiteX0" y="connsiteY0"/>
                  </a:cxn>
                  <a:cxn ang="0">
                    <a:pos x="connsiteX1" y="connsiteY1"/>
                  </a:cxn>
                  <a:cxn ang="0">
                    <a:pos x="connsiteX2" y="connsiteY2"/>
                  </a:cxn>
                </a:cxnLst>
                <a:rect l="l" t="t" r="r" b="b"/>
                <a:pathLst>
                  <a:path w="104775" h="149751">
                    <a:moveTo>
                      <a:pt x="0" y="51326"/>
                    </a:moveTo>
                    <a:cubicBezTo>
                      <a:pt x="29369" y="54236"/>
                      <a:pt x="35106" y="-27850"/>
                      <a:pt x="64474" y="9985"/>
                    </a:cubicBezTo>
                    <a:cubicBezTo>
                      <a:pt x="78470" y="36780"/>
                      <a:pt x="78307" y="25282"/>
                      <a:pt x="104775" y="149751"/>
                    </a:cubicBezTo>
                  </a:path>
                </a:pathLst>
              </a:cu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cxnSp>
          <p:nvCxnSpPr>
            <p:cNvPr id="61" name="Straight Connector 60">
              <a:extLst>
                <a:ext uri="{FF2B5EF4-FFF2-40B4-BE49-F238E27FC236}">
                  <a16:creationId xmlns:a16="http://schemas.microsoft.com/office/drawing/2014/main" id="{7B3C0A34-F0F3-C25C-CC36-7E9C9C297884}"/>
                </a:ext>
              </a:extLst>
            </p:cNvPr>
            <p:cNvCxnSpPr>
              <a:cxnSpLocks/>
              <a:stCxn id="64" idx="0"/>
            </p:cNvCxnSpPr>
            <p:nvPr/>
          </p:nvCxnSpPr>
          <p:spPr>
            <a:xfrm>
              <a:off x="3882413" y="3131879"/>
              <a:ext cx="2425611" cy="2"/>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66" name="Straight Connector 65">
            <a:extLst>
              <a:ext uri="{FF2B5EF4-FFF2-40B4-BE49-F238E27FC236}">
                <a16:creationId xmlns:a16="http://schemas.microsoft.com/office/drawing/2014/main" id="{3D226799-EF8D-2499-1D52-EDBA6FAAB914}"/>
              </a:ext>
            </a:extLst>
          </p:cNvPr>
          <p:cNvCxnSpPr>
            <a:cxnSpLocks/>
          </p:cNvCxnSpPr>
          <p:nvPr/>
        </p:nvCxnSpPr>
        <p:spPr>
          <a:xfrm flipV="1">
            <a:off x="10296000" y="1815226"/>
            <a:ext cx="0" cy="151876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609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3CCD9-4EB7-10B1-005E-F76E54298B5C}"/>
              </a:ext>
            </a:extLst>
          </p:cNvPr>
          <p:cNvSpPr>
            <a:spLocks noGrp="1"/>
          </p:cNvSpPr>
          <p:nvPr>
            <p:ph type="title"/>
          </p:nvPr>
        </p:nvSpPr>
        <p:spPr/>
        <p:txBody>
          <a:bodyPr>
            <a:normAutofit/>
          </a:bodyPr>
          <a:lstStyle/>
          <a:p>
            <a:r>
              <a:rPr lang="en-US" dirty="0"/>
              <a:t>Coil head end spacers (the extremity saddles)</a:t>
            </a:r>
            <a:endParaRPr lang="fr-FR" dirty="0"/>
          </a:p>
        </p:txBody>
      </p:sp>
      <p:pic>
        <p:nvPicPr>
          <p:cNvPr id="5" name="Content Placeholder 4" descr="A close-up of a cigarette&#10;&#10;Description automatically generated">
            <a:extLst>
              <a:ext uri="{FF2B5EF4-FFF2-40B4-BE49-F238E27FC236}">
                <a16:creationId xmlns:a16="http://schemas.microsoft.com/office/drawing/2014/main" id="{4D0B6744-D7F4-0CB1-F3C8-B029A1CCF3A9}"/>
              </a:ext>
            </a:extLst>
          </p:cNvPr>
          <p:cNvPicPr>
            <a:picLocks noGrp="1" noChangeAspect="1"/>
          </p:cNvPicPr>
          <p:nvPr>
            <p:ph idx="4294967295"/>
          </p:nvPr>
        </p:nvPicPr>
        <p:blipFill>
          <a:blip r:embed="rId2" cstate="screen">
            <a:extLst>
              <a:ext uri="{28A0092B-C50C-407E-A947-70E740481C1C}">
                <a14:useLocalDpi xmlns:a14="http://schemas.microsoft.com/office/drawing/2010/main"/>
              </a:ext>
            </a:extLst>
          </a:blip>
          <a:stretch>
            <a:fillRect/>
          </a:stretch>
        </p:blipFill>
        <p:spPr/>
      </p:pic>
      <p:grpSp>
        <p:nvGrpSpPr>
          <p:cNvPr id="6" name="Group 5">
            <a:extLst>
              <a:ext uri="{FF2B5EF4-FFF2-40B4-BE49-F238E27FC236}">
                <a16:creationId xmlns:a16="http://schemas.microsoft.com/office/drawing/2014/main" id="{CF1880E3-4D5A-9F2D-02D1-EFF71C558F21}"/>
              </a:ext>
            </a:extLst>
          </p:cNvPr>
          <p:cNvGrpSpPr/>
          <p:nvPr/>
        </p:nvGrpSpPr>
        <p:grpSpPr>
          <a:xfrm>
            <a:off x="3685487" y="3906047"/>
            <a:ext cx="2199535" cy="578054"/>
            <a:chOff x="6277157" y="3682767"/>
            <a:chExt cx="2199535" cy="578054"/>
          </a:xfrm>
        </p:grpSpPr>
        <p:cxnSp>
          <p:nvCxnSpPr>
            <p:cNvPr id="7" name="Straight Arrow Connector 6">
              <a:extLst>
                <a:ext uri="{FF2B5EF4-FFF2-40B4-BE49-F238E27FC236}">
                  <a16:creationId xmlns:a16="http://schemas.microsoft.com/office/drawing/2014/main" id="{FB86DEC3-16E0-7161-D310-0FEB64AB5651}"/>
                </a:ext>
              </a:extLst>
            </p:cNvPr>
            <p:cNvCxnSpPr>
              <a:cxnSpLocks/>
            </p:cNvCxnSpPr>
            <p:nvPr/>
          </p:nvCxnSpPr>
          <p:spPr>
            <a:xfrm flipH="1" flipV="1">
              <a:off x="6277157" y="3682767"/>
              <a:ext cx="283948" cy="528905"/>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E5DE876F-EF5E-D6D9-EB55-C73D94726FF0}"/>
                </a:ext>
              </a:extLst>
            </p:cNvPr>
            <p:cNvCxnSpPr>
              <a:cxnSpLocks/>
            </p:cNvCxnSpPr>
            <p:nvPr/>
          </p:nvCxnSpPr>
          <p:spPr>
            <a:xfrm flipH="1" flipV="1">
              <a:off x="6561105" y="4203083"/>
              <a:ext cx="1915587" cy="1608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A190B25-8AF5-A4D9-3CB0-0857F9B0022F}"/>
                </a:ext>
              </a:extLst>
            </p:cNvPr>
            <p:cNvSpPr txBox="1"/>
            <p:nvPr/>
          </p:nvSpPr>
          <p:spPr>
            <a:xfrm>
              <a:off x="6574568" y="3983822"/>
              <a:ext cx="1902124" cy="276999"/>
            </a:xfrm>
            <a:prstGeom prst="rect">
              <a:avLst/>
            </a:prstGeom>
            <a:noFill/>
          </p:spPr>
          <p:txBody>
            <a:bodyPr wrap="none" rtlCol="0">
              <a:spAutoFit/>
            </a:bodyPr>
            <a:lstStyle/>
            <a:p>
              <a:r>
                <a:rPr lang="en-US" sz="1200" i="1" dirty="0">
                  <a:solidFill>
                    <a:schemeClr val="tx1">
                      <a:lumMod val="50000"/>
                      <a:lumOff val="50000"/>
                    </a:schemeClr>
                  </a:solidFill>
                </a:rPr>
                <a:t>Coil head end spacers (NCS)</a:t>
              </a:r>
              <a:endParaRPr lang="fr-FR" sz="1200" i="1" dirty="0">
                <a:solidFill>
                  <a:schemeClr val="tx1">
                    <a:lumMod val="50000"/>
                    <a:lumOff val="50000"/>
                  </a:schemeClr>
                </a:solidFill>
              </a:endParaRPr>
            </a:p>
          </p:txBody>
        </p:sp>
      </p:grpSp>
      <p:grpSp>
        <p:nvGrpSpPr>
          <p:cNvPr id="10" name="Group 9">
            <a:extLst>
              <a:ext uri="{FF2B5EF4-FFF2-40B4-BE49-F238E27FC236}">
                <a16:creationId xmlns:a16="http://schemas.microsoft.com/office/drawing/2014/main" id="{6A33B681-53EF-0830-63A7-EEB0B5CC6AF1}"/>
              </a:ext>
            </a:extLst>
          </p:cNvPr>
          <p:cNvGrpSpPr/>
          <p:nvPr/>
        </p:nvGrpSpPr>
        <p:grpSpPr>
          <a:xfrm>
            <a:off x="7235096" y="3892055"/>
            <a:ext cx="2891015" cy="613741"/>
            <a:chOff x="6847006" y="3649363"/>
            <a:chExt cx="2891015" cy="613741"/>
          </a:xfrm>
        </p:grpSpPr>
        <p:cxnSp>
          <p:nvCxnSpPr>
            <p:cNvPr id="11" name="Straight Arrow Connector 10">
              <a:extLst>
                <a:ext uri="{FF2B5EF4-FFF2-40B4-BE49-F238E27FC236}">
                  <a16:creationId xmlns:a16="http://schemas.microsoft.com/office/drawing/2014/main" id="{E418B866-CA27-8930-9214-383C183517E3}"/>
                </a:ext>
              </a:extLst>
            </p:cNvPr>
            <p:cNvCxnSpPr>
              <a:cxnSpLocks/>
            </p:cNvCxnSpPr>
            <p:nvPr/>
          </p:nvCxnSpPr>
          <p:spPr>
            <a:xfrm flipV="1">
              <a:off x="9293225" y="3649363"/>
              <a:ext cx="444796" cy="553308"/>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9B62E9E3-2ACE-6E76-CA57-307162F65FAF}"/>
                </a:ext>
              </a:extLst>
            </p:cNvPr>
            <p:cNvCxnSpPr>
              <a:cxnSpLocks/>
            </p:cNvCxnSpPr>
            <p:nvPr/>
          </p:nvCxnSpPr>
          <p:spPr>
            <a:xfrm flipH="1" flipV="1">
              <a:off x="6934633" y="4196436"/>
              <a:ext cx="2358592" cy="664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6CB293D-EE9E-7437-0CA7-D2CF76499865}"/>
                </a:ext>
              </a:extLst>
            </p:cNvPr>
            <p:cNvSpPr txBox="1"/>
            <p:nvPr/>
          </p:nvSpPr>
          <p:spPr>
            <a:xfrm>
              <a:off x="6847006" y="3986105"/>
              <a:ext cx="1802738" cy="276999"/>
            </a:xfrm>
            <a:prstGeom prst="rect">
              <a:avLst/>
            </a:prstGeom>
            <a:noFill/>
          </p:spPr>
          <p:txBody>
            <a:bodyPr wrap="none" rtlCol="0">
              <a:spAutoFit/>
            </a:bodyPr>
            <a:lstStyle/>
            <a:p>
              <a:r>
                <a:rPr lang="en-US" sz="1200" i="1" dirty="0">
                  <a:solidFill>
                    <a:schemeClr val="tx1">
                      <a:lumMod val="50000"/>
                      <a:lumOff val="50000"/>
                    </a:schemeClr>
                  </a:solidFill>
                </a:rPr>
                <a:t>Coil head end spacers (CS)</a:t>
              </a:r>
              <a:endParaRPr lang="fr-FR" sz="1200" i="1" dirty="0">
                <a:solidFill>
                  <a:schemeClr val="tx1">
                    <a:lumMod val="50000"/>
                    <a:lumOff val="50000"/>
                  </a:schemeClr>
                </a:solidFill>
              </a:endParaRPr>
            </a:p>
          </p:txBody>
        </p:sp>
      </p:grpSp>
      <p:sp>
        <p:nvSpPr>
          <p:cNvPr id="14" name="TextBox 13">
            <a:extLst>
              <a:ext uri="{FF2B5EF4-FFF2-40B4-BE49-F238E27FC236}">
                <a16:creationId xmlns:a16="http://schemas.microsoft.com/office/drawing/2014/main" id="{E20AA79C-B429-DBBE-4D74-B957A321B1B5}"/>
              </a:ext>
            </a:extLst>
          </p:cNvPr>
          <p:cNvSpPr txBox="1"/>
          <p:nvPr/>
        </p:nvSpPr>
        <p:spPr>
          <a:xfrm>
            <a:off x="533400" y="5048250"/>
            <a:ext cx="11179629" cy="1169551"/>
          </a:xfrm>
          <a:prstGeom prst="rect">
            <a:avLst/>
          </a:prstGeom>
          <a:noFill/>
        </p:spPr>
        <p:txBody>
          <a:bodyPr wrap="square" rtlCol="0">
            <a:spAutoFit/>
          </a:bodyPr>
          <a:lstStyle/>
          <a:p>
            <a:pPr marL="285750" indent="-285750">
              <a:buFont typeface="Arial" panose="020B0604020202020204" pitchFamily="34" charset="0"/>
              <a:buChar char="•"/>
            </a:pPr>
            <a:r>
              <a:rPr lang="en-US" sz="1400" i="1" dirty="0">
                <a:solidFill>
                  <a:schemeClr val="tx1">
                    <a:lumMod val="65000"/>
                    <a:lumOff val="35000"/>
                  </a:schemeClr>
                </a:solidFill>
              </a:rPr>
              <a:t>Materials can be Epoxy G11, EPGC22 or Al</a:t>
            </a:r>
            <a:r>
              <a:rPr lang="en-US" sz="1400" i="1" baseline="-25000" dirty="0">
                <a:solidFill>
                  <a:schemeClr val="tx1">
                    <a:lumMod val="65000"/>
                    <a:lumOff val="35000"/>
                  </a:schemeClr>
                </a:solidFill>
              </a:rPr>
              <a:t>2</a:t>
            </a:r>
            <a:r>
              <a:rPr lang="en-US" sz="1400" i="1" dirty="0">
                <a:solidFill>
                  <a:schemeClr val="tx1">
                    <a:lumMod val="65000"/>
                    <a:lumOff val="35000"/>
                  </a:schemeClr>
                </a:solidFill>
              </a:rPr>
              <a:t>O</a:t>
            </a:r>
            <a:r>
              <a:rPr lang="en-US" sz="1400" i="1" baseline="-25000" dirty="0">
                <a:solidFill>
                  <a:schemeClr val="tx1">
                    <a:lumMod val="65000"/>
                    <a:lumOff val="35000"/>
                  </a:schemeClr>
                </a:solidFill>
              </a:rPr>
              <a:t>3</a:t>
            </a:r>
            <a:r>
              <a:rPr lang="en-US" sz="1400" i="1" dirty="0">
                <a:solidFill>
                  <a:schemeClr val="tx1">
                    <a:lumMod val="65000"/>
                    <a:lumOff val="35000"/>
                  </a:schemeClr>
                </a:solidFill>
              </a:rPr>
              <a:t> coated 316LN stainless steel.</a:t>
            </a:r>
          </a:p>
          <a:p>
            <a:pPr marL="285750" indent="-285750">
              <a:buFont typeface="Arial" panose="020B0604020202020204" pitchFamily="34" charset="0"/>
              <a:buChar char="•"/>
            </a:pPr>
            <a:r>
              <a:rPr lang="en-US" sz="1400" i="1" dirty="0">
                <a:solidFill>
                  <a:schemeClr val="tx1">
                    <a:lumMod val="65000"/>
                    <a:lumOff val="35000"/>
                  </a:schemeClr>
                </a:solidFill>
              </a:rPr>
              <a:t>It must be electrically non-conductive and stiff enough to react to the coil longitudinal forces.</a:t>
            </a:r>
          </a:p>
          <a:p>
            <a:pPr marL="285750" indent="-285750">
              <a:buFont typeface="Arial" panose="020B0604020202020204" pitchFamily="34" charset="0"/>
              <a:buChar char="•"/>
            </a:pPr>
            <a:r>
              <a:rPr lang="en-US" sz="1400" i="1" dirty="0">
                <a:solidFill>
                  <a:schemeClr val="tx1">
                    <a:lumMod val="65000"/>
                    <a:lumOff val="35000"/>
                  </a:schemeClr>
                </a:solidFill>
              </a:rPr>
              <a:t>Geometry depends on the magnet aperture, high dimensional precision required.</a:t>
            </a:r>
          </a:p>
          <a:p>
            <a:pPr marL="285750" indent="-285750">
              <a:buFont typeface="Arial" panose="020B0604020202020204" pitchFamily="34" charset="0"/>
              <a:buChar char="•"/>
            </a:pPr>
            <a:r>
              <a:rPr lang="en-US" sz="1400" i="1" dirty="0">
                <a:solidFill>
                  <a:schemeClr val="tx1">
                    <a:lumMod val="65000"/>
                    <a:lumOff val="35000"/>
                  </a:schemeClr>
                </a:solidFill>
              </a:rPr>
              <a:t>On the Connection Side of the Nb</a:t>
            </a:r>
            <a:r>
              <a:rPr lang="en-US" sz="1400" i="1" baseline="-25000" dirty="0">
                <a:solidFill>
                  <a:schemeClr val="tx1">
                    <a:lumMod val="65000"/>
                    <a:lumOff val="35000"/>
                  </a:schemeClr>
                </a:solidFill>
              </a:rPr>
              <a:t>3</a:t>
            </a:r>
            <a:r>
              <a:rPr lang="en-US" sz="1400" i="1" dirty="0">
                <a:solidFill>
                  <a:schemeClr val="tx1">
                    <a:lumMod val="65000"/>
                    <a:lumOff val="35000"/>
                  </a:schemeClr>
                </a:solidFill>
              </a:rPr>
              <a:t>Sn magnets,  the coil head spacer is housing the </a:t>
            </a:r>
            <a:r>
              <a:rPr lang="en-US" sz="1400" i="1" dirty="0" err="1">
                <a:solidFill>
                  <a:schemeClr val="tx1">
                    <a:lumMod val="65000"/>
                    <a:lumOff val="35000"/>
                  </a:schemeClr>
                </a:solidFill>
              </a:rPr>
              <a:t>NbTi</a:t>
            </a:r>
            <a:r>
              <a:rPr lang="en-US" sz="1400" i="1" dirty="0">
                <a:solidFill>
                  <a:schemeClr val="tx1">
                    <a:lumMod val="65000"/>
                    <a:lumOff val="35000"/>
                  </a:schemeClr>
                </a:solidFill>
              </a:rPr>
              <a:t>/Nb</a:t>
            </a:r>
            <a:r>
              <a:rPr lang="en-US" sz="1400" i="1" baseline="-25000" dirty="0">
                <a:solidFill>
                  <a:schemeClr val="tx1">
                    <a:lumMod val="65000"/>
                    <a:lumOff val="35000"/>
                  </a:schemeClr>
                </a:solidFill>
              </a:rPr>
              <a:t>3</a:t>
            </a:r>
            <a:r>
              <a:rPr lang="en-US" sz="1400" i="1" dirty="0">
                <a:solidFill>
                  <a:schemeClr val="tx1">
                    <a:lumMod val="65000"/>
                    <a:lumOff val="35000"/>
                  </a:schemeClr>
                </a:solidFill>
              </a:rPr>
              <a:t>Sn splices, minimum additional length is at least a cable pitch.</a:t>
            </a:r>
            <a:endParaRPr lang="fr-FR" sz="1400" i="1" dirty="0">
              <a:solidFill>
                <a:schemeClr val="tx1">
                  <a:lumMod val="65000"/>
                  <a:lumOff val="35000"/>
                </a:schemeClr>
              </a:solidFill>
            </a:endParaRPr>
          </a:p>
        </p:txBody>
      </p:sp>
      <p:grpSp>
        <p:nvGrpSpPr>
          <p:cNvPr id="15" name="Group 14">
            <a:extLst>
              <a:ext uri="{FF2B5EF4-FFF2-40B4-BE49-F238E27FC236}">
                <a16:creationId xmlns:a16="http://schemas.microsoft.com/office/drawing/2014/main" id="{61CCC40A-D3FB-0AC3-7B2E-AB3AFDA57A45}"/>
              </a:ext>
            </a:extLst>
          </p:cNvPr>
          <p:cNvGrpSpPr/>
          <p:nvPr/>
        </p:nvGrpSpPr>
        <p:grpSpPr>
          <a:xfrm>
            <a:off x="4358424" y="3699458"/>
            <a:ext cx="2149368" cy="481624"/>
            <a:chOff x="6328926" y="3779197"/>
            <a:chExt cx="2149368" cy="481624"/>
          </a:xfrm>
        </p:grpSpPr>
        <p:cxnSp>
          <p:nvCxnSpPr>
            <p:cNvPr id="16" name="Straight Arrow Connector 15">
              <a:extLst>
                <a:ext uri="{FF2B5EF4-FFF2-40B4-BE49-F238E27FC236}">
                  <a16:creationId xmlns:a16="http://schemas.microsoft.com/office/drawing/2014/main" id="{2D93A21E-0E61-80F6-2602-B7124A6C7DB2}"/>
                </a:ext>
              </a:extLst>
            </p:cNvPr>
            <p:cNvCxnSpPr>
              <a:cxnSpLocks/>
            </p:cNvCxnSpPr>
            <p:nvPr/>
          </p:nvCxnSpPr>
          <p:spPr>
            <a:xfrm flipH="1" flipV="1">
              <a:off x="6328926" y="3779197"/>
              <a:ext cx="232179" cy="432475"/>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5DB1458A-D7FD-F884-CF2C-98D5BA30F70A}"/>
                </a:ext>
              </a:extLst>
            </p:cNvPr>
            <p:cNvCxnSpPr>
              <a:cxnSpLocks/>
            </p:cNvCxnSpPr>
            <p:nvPr/>
          </p:nvCxnSpPr>
          <p:spPr>
            <a:xfrm flipH="1">
              <a:off x="6561105" y="4203083"/>
              <a:ext cx="191718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8D3D298-BE99-5767-8CC7-0015B37CC13B}"/>
                </a:ext>
              </a:extLst>
            </p:cNvPr>
            <p:cNvSpPr txBox="1"/>
            <p:nvPr/>
          </p:nvSpPr>
          <p:spPr>
            <a:xfrm>
              <a:off x="6574568" y="3983822"/>
              <a:ext cx="1903726" cy="276999"/>
            </a:xfrm>
            <a:prstGeom prst="rect">
              <a:avLst/>
            </a:prstGeom>
            <a:noFill/>
          </p:spPr>
          <p:txBody>
            <a:bodyPr wrap="none" rtlCol="0">
              <a:spAutoFit/>
            </a:bodyPr>
            <a:lstStyle/>
            <a:p>
              <a:r>
                <a:rPr lang="en-US" sz="1200" i="1" dirty="0">
                  <a:solidFill>
                    <a:schemeClr val="tx1">
                      <a:lumMod val="50000"/>
                      <a:lumOff val="50000"/>
                    </a:schemeClr>
                  </a:solidFill>
                </a:rPr>
                <a:t>Beam Pipe (Cold Bore Tube)</a:t>
              </a:r>
              <a:endParaRPr lang="fr-FR" sz="1200" i="1" dirty="0">
                <a:solidFill>
                  <a:schemeClr val="tx1">
                    <a:lumMod val="50000"/>
                    <a:lumOff val="50000"/>
                  </a:schemeClr>
                </a:solidFill>
              </a:endParaRPr>
            </a:p>
          </p:txBody>
        </p:sp>
      </p:grpSp>
      <p:pic>
        <p:nvPicPr>
          <p:cNvPr id="3" name="Picture 2">
            <a:extLst>
              <a:ext uri="{FF2B5EF4-FFF2-40B4-BE49-F238E27FC236}">
                <a16:creationId xmlns:a16="http://schemas.microsoft.com/office/drawing/2014/main" id="{96751563-E8A0-369E-2A2A-24A7AC35290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28700" y="1224000"/>
            <a:ext cx="10134600" cy="5715000"/>
          </a:xfrm>
          <a:prstGeom prst="rect">
            <a:avLst/>
          </a:prstGeom>
        </p:spPr>
      </p:pic>
    </p:spTree>
    <p:extLst>
      <p:ext uri="{BB962C8B-B14F-4D97-AF65-F5344CB8AC3E}">
        <p14:creationId xmlns:p14="http://schemas.microsoft.com/office/powerpoint/2010/main" val="1483436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25914-00BE-3875-3EE8-890A6BC7B316}"/>
              </a:ext>
            </a:extLst>
          </p:cNvPr>
          <p:cNvSpPr>
            <a:spLocks noGrp="1"/>
          </p:cNvSpPr>
          <p:nvPr>
            <p:ph type="title"/>
          </p:nvPr>
        </p:nvSpPr>
        <p:spPr/>
        <p:txBody>
          <a:bodyPr>
            <a:normAutofit/>
          </a:bodyPr>
          <a:lstStyle/>
          <a:p>
            <a:r>
              <a:rPr lang="en-US" dirty="0"/>
              <a:t>Radial and Azimuthal Pre-stress</a:t>
            </a:r>
            <a:endParaRPr lang="fr-FR" dirty="0"/>
          </a:p>
        </p:txBody>
      </p:sp>
      <p:pic>
        <p:nvPicPr>
          <p:cNvPr id="5" name="Content Placeholder 4" descr="A close-up of a cable&#10;&#10;Description automatically generated">
            <a:extLst>
              <a:ext uri="{FF2B5EF4-FFF2-40B4-BE49-F238E27FC236}">
                <a16:creationId xmlns:a16="http://schemas.microsoft.com/office/drawing/2014/main" id="{D4C1D749-B6B3-8440-5C17-22B487AD7369}"/>
              </a:ext>
            </a:extLst>
          </p:cNvPr>
          <p:cNvPicPr>
            <a:picLocks noGrp="1" noChangeAspect="1"/>
          </p:cNvPicPr>
          <p:nvPr>
            <p:ph idx="4294967295"/>
          </p:nvPr>
        </p:nvPicPr>
        <p:blipFill>
          <a:blip r:embed="rId2" cstate="screen">
            <a:extLst>
              <a:ext uri="{28A0092B-C50C-407E-A947-70E740481C1C}">
                <a14:useLocalDpi xmlns:a14="http://schemas.microsoft.com/office/drawing/2010/main"/>
              </a:ext>
            </a:extLst>
          </a:blip>
          <a:stretch>
            <a:fillRect/>
          </a:stretch>
        </p:blipFill>
        <p:spPr/>
      </p:pic>
      <p:grpSp>
        <p:nvGrpSpPr>
          <p:cNvPr id="6" name="Group 5">
            <a:extLst>
              <a:ext uri="{FF2B5EF4-FFF2-40B4-BE49-F238E27FC236}">
                <a16:creationId xmlns:a16="http://schemas.microsoft.com/office/drawing/2014/main" id="{13E56F6A-996E-C8C3-1F88-4A15C4CDADB1}"/>
              </a:ext>
            </a:extLst>
          </p:cNvPr>
          <p:cNvGrpSpPr/>
          <p:nvPr/>
        </p:nvGrpSpPr>
        <p:grpSpPr>
          <a:xfrm>
            <a:off x="2283619" y="4009346"/>
            <a:ext cx="7550681" cy="489802"/>
            <a:chOff x="6332614" y="3786066"/>
            <a:chExt cx="7550681" cy="489802"/>
          </a:xfrm>
        </p:grpSpPr>
        <p:cxnSp>
          <p:nvCxnSpPr>
            <p:cNvPr id="7" name="Straight Arrow Connector 6">
              <a:extLst>
                <a:ext uri="{FF2B5EF4-FFF2-40B4-BE49-F238E27FC236}">
                  <a16:creationId xmlns:a16="http://schemas.microsoft.com/office/drawing/2014/main" id="{7AB68A34-7B38-4453-747C-BFC0A3330D46}"/>
                </a:ext>
              </a:extLst>
            </p:cNvPr>
            <p:cNvCxnSpPr>
              <a:cxnSpLocks/>
            </p:cNvCxnSpPr>
            <p:nvPr/>
          </p:nvCxnSpPr>
          <p:spPr>
            <a:xfrm flipH="1" flipV="1">
              <a:off x="6332614" y="3786066"/>
              <a:ext cx="228491" cy="425606"/>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C38BB0D0-AF71-EA30-A51D-63A419AFB72C}"/>
                </a:ext>
              </a:extLst>
            </p:cNvPr>
            <p:cNvCxnSpPr>
              <a:cxnSpLocks/>
            </p:cNvCxnSpPr>
            <p:nvPr/>
          </p:nvCxnSpPr>
          <p:spPr>
            <a:xfrm flipH="1">
              <a:off x="6561105" y="4203083"/>
              <a:ext cx="732219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2C180336-12B7-D2DE-0AB8-ABCE366B35A2}"/>
                </a:ext>
              </a:extLst>
            </p:cNvPr>
            <p:cNvSpPr txBox="1"/>
            <p:nvPr/>
          </p:nvSpPr>
          <p:spPr>
            <a:xfrm>
              <a:off x="9479240" y="3998869"/>
              <a:ext cx="1514582" cy="276999"/>
            </a:xfrm>
            <a:prstGeom prst="rect">
              <a:avLst/>
            </a:prstGeom>
            <a:noFill/>
          </p:spPr>
          <p:txBody>
            <a:bodyPr wrap="none" rtlCol="0">
              <a:spAutoFit/>
            </a:bodyPr>
            <a:lstStyle/>
            <a:p>
              <a:r>
                <a:rPr lang="en-US" sz="1200" i="1" dirty="0">
                  <a:solidFill>
                    <a:schemeClr val="tx1">
                      <a:lumMod val="50000"/>
                      <a:lumOff val="50000"/>
                    </a:schemeClr>
                  </a:solidFill>
                </a:rPr>
                <a:t>Stainless Steel Collars</a:t>
              </a:r>
              <a:endParaRPr lang="fr-FR" sz="1200" i="1" dirty="0">
                <a:solidFill>
                  <a:schemeClr val="tx1">
                    <a:lumMod val="50000"/>
                    <a:lumOff val="50000"/>
                  </a:schemeClr>
                </a:solidFill>
              </a:endParaRPr>
            </a:p>
          </p:txBody>
        </p:sp>
      </p:grpSp>
      <p:cxnSp>
        <p:nvCxnSpPr>
          <p:cNvPr id="11" name="Straight Arrow Connector 10">
            <a:extLst>
              <a:ext uri="{FF2B5EF4-FFF2-40B4-BE49-F238E27FC236}">
                <a16:creationId xmlns:a16="http://schemas.microsoft.com/office/drawing/2014/main" id="{1AE365E7-1EA4-66E2-F716-7E6C3689CD06}"/>
              </a:ext>
            </a:extLst>
          </p:cNvPr>
          <p:cNvCxnSpPr>
            <a:cxnSpLocks/>
          </p:cNvCxnSpPr>
          <p:nvPr/>
        </p:nvCxnSpPr>
        <p:spPr>
          <a:xfrm flipV="1">
            <a:off x="9834300" y="3881232"/>
            <a:ext cx="444796" cy="545131"/>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98CFD43D-4387-2CBF-5D1E-87EFCC14E6BB}"/>
              </a:ext>
            </a:extLst>
          </p:cNvPr>
          <p:cNvSpPr txBox="1"/>
          <p:nvPr/>
        </p:nvSpPr>
        <p:spPr>
          <a:xfrm>
            <a:off x="533400" y="5048250"/>
            <a:ext cx="11179629" cy="307777"/>
          </a:xfrm>
          <a:prstGeom prst="rect">
            <a:avLst/>
          </a:prstGeom>
          <a:noFill/>
        </p:spPr>
        <p:txBody>
          <a:bodyPr wrap="square" rtlCol="0">
            <a:spAutoFit/>
          </a:bodyPr>
          <a:lstStyle/>
          <a:p>
            <a:pPr marL="285750" indent="-285750">
              <a:buFont typeface="Arial" panose="020B0604020202020204" pitchFamily="34" charset="0"/>
              <a:buChar char="•"/>
            </a:pPr>
            <a:r>
              <a:rPr lang="en-US" sz="1400" i="1" dirty="0">
                <a:solidFill>
                  <a:schemeClr val="tx1">
                    <a:lumMod val="65000"/>
                    <a:lumOff val="35000"/>
                  </a:schemeClr>
                </a:solidFill>
              </a:rPr>
              <a:t>The collars do not compromise the longitudinal space envelope</a:t>
            </a:r>
            <a:endParaRPr lang="fr-FR" sz="1400" i="1" dirty="0">
              <a:solidFill>
                <a:schemeClr val="tx1">
                  <a:lumMod val="65000"/>
                  <a:lumOff val="35000"/>
                </a:schemeClr>
              </a:solidFill>
            </a:endParaRPr>
          </a:p>
        </p:txBody>
      </p:sp>
      <p:grpSp>
        <p:nvGrpSpPr>
          <p:cNvPr id="21" name="Group 20">
            <a:extLst>
              <a:ext uri="{FF2B5EF4-FFF2-40B4-BE49-F238E27FC236}">
                <a16:creationId xmlns:a16="http://schemas.microsoft.com/office/drawing/2014/main" id="{0B17866E-0107-3140-8B80-EF47BE52EFAF}"/>
              </a:ext>
            </a:extLst>
          </p:cNvPr>
          <p:cNvGrpSpPr/>
          <p:nvPr/>
        </p:nvGrpSpPr>
        <p:grpSpPr>
          <a:xfrm>
            <a:off x="1195944" y="3429000"/>
            <a:ext cx="2404740" cy="1340077"/>
            <a:chOff x="5873654" y="2931169"/>
            <a:chExt cx="2404740" cy="1340077"/>
          </a:xfrm>
        </p:grpSpPr>
        <p:cxnSp>
          <p:nvCxnSpPr>
            <p:cNvPr id="22" name="Straight Arrow Connector 21">
              <a:extLst>
                <a:ext uri="{FF2B5EF4-FFF2-40B4-BE49-F238E27FC236}">
                  <a16:creationId xmlns:a16="http://schemas.microsoft.com/office/drawing/2014/main" id="{DAAAC29A-825F-EF62-6804-6DAD566D1F68}"/>
                </a:ext>
              </a:extLst>
            </p:cNvPr>
            <p:cNvCxnSpPr>
              <a:cxnSpLocks/>
            </p:cNvCxnSpPr>
            <p:nvPr/>
          </p:nvCxnSpPr>
          <p:spPr>
            <a:xfrm flipH="1" flipV="1">
              <a:off x="5873654" y="2931169"/>
              <a:ext cx="687451" cy="1280503"/>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8A2BCB8E-A823-5193-B273-D1239A72C114}"/>
                </a:ext>
              </a:extLst>
            </p:cNvPr>
            <p:cNvCxnSpPr>
              <a:cxnSpLocks/>
            </p:cNvCxnSpPr>
            <p:nvPr/>
          </p:nvCxnSpPr>
          <p:spPr>
            <a:xfrm flipH="1">
              <a:off x="6561105" y="4203083"/>
              <a:ext cx="162180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54F0B24-FCEA-1BB8-93DC-BAA90D2368EA}"/>
                </a:ext>
              </a:extLst>
            </p:cNvPr>
            <p:cNvSpPr txBox="1"/>
            <p:nvPr/>
          </p:nvSpPr>
          <p:spPr>
            <a:xfrm>
              <a:off x="6630955" y="3994247"/>
              <a:ext cx="1647439" cy="276999"/>
            </a:xfrm>
            <a:prstGeom prst="rect">
              <a:avLst/>
            </a:prstGeom>
            <a:noFill/>
          </p:spPr>
          <p:txBody>
            <a:bodyPr wrap="none" rtlCol="0">
              <a:spAutoFit/>
            </a:bodyPr>
            <a:lstStyle/>
            <a:p>
              <a:r>
                <a:rPr lang="en-US" sz="1200" i="1" dirty="0">
                  <a:solidFill>
                    <a:schemeClr val="tx1">
                      <a:lumMod val="50000"/>
                      <a:lumOff val="50000"/>
                    </a:schemeClr>
                  </a:solidFill>
                </a:rPr>
                <a:t>Collaring key extrusions</a:t>
              </a:r>
              <a:endParaRPr lang="fr-FR" sz="1200" i="1" dirty="0">
                <a:solidFill>
                  <a:schemeClr val="tx1">
                    <a:lumMod val="50000"/>
                    <a:lumOff val="50000"/>
                  </a:schemeClr>
                </a:solidFill>
              </a:endParaRPr>
            </a:p>
          </p:txBody>
        </p:sp>
      </p:grpSp>
      <p:pic>
        <p:nvPicPr>
          <p:cNvPr id="3" name="Picture 2">
            <a:extLst>
              <a:ext uri="{FF2B5EF4-FFF2-40B4-BE49-F238E27FC236}">
                <a16:creationId xmlns:a16="http://schemas.microsoft.com/office/drawing/2014/main" id="{B214334E-7C51-842D-2A3A-75462C60C57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28700" y="1224000"/>
            <a:ext cx="10134600" cy="5715000"/>
          </a:xfrm>
          <a:prstGeom prst="rect">
            <a:avLst/>
          </a:prstGeom>
        </p:spPr>
      </p:pic>
    </p:spTree>
    <p:extLst>
      <p:ext uri="{BB962C8B-B14F-4D97-AF65-F5344CB8AC3E}">
        <p14:creationId xmlns:p14="http://schemas.microsoft.com/office/powerpoint/2010/main" val="27447096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70012-054D-1007-019C-1286EE309821}"/>
              </a:ext>
            </a:extLst>
          </p:cNvPr>
          <p:cNvSpPr>
            <a:spLocks noGrp="1"/>
          </p:cNvSpPr>
          <p:nvPr>
            <p:ph type="title"/>
          </p:nvPr>
        </p:nvSpPr>
        <p:spPr/>
        <p:txBody>
          <a:bodyPr>
            <a:normAutofit/>
          </a:bodyPr>
          <a:lstStyle/>
          <a:p>
            <a:r>
              <a:rPr lang="en-US" dirty="0"/>
              <a:t>Longitudinal Constraint</a:t>
            </a:r>
            <a:endParaRPr lang="fr-FR" dirty="0"/>
          </a:p>
        </p:txBody>
      </p:sp>
      <p:pic>
        <p:nvPicPr>
          <p:cNvPr id="5" name="Content Placeholder 4" descr="A close-up of a pencil&#10;&#10;Description automatically generated">
            <a:extLst>
              <a:ext uri="{FF2B5EF4-FFF2-40B4-BE49-F238E27FC236}">
                <a16:creationId xmlns:a16="http://schemas.microsoft.com/office/drawing/2014/main" id="{279CBF8C-E665-F7C7-1017-C420E09CA790}"/>
              </a:ext>
            </a:extLst>
          </p:cNvPr>
          <p:cNvPicPr>
            <a:picLocks noGrp="1" noChangeAspect="1"/>
          </p:cNvPicPr>
          <p:nvPr>
            <p:ph idx="4294967295"/>
          </p:nvPr>
        </p:nvPicPr>
        <p:blipFill>
          <a:blip r:embed="rId2" cstate="screen">
            <a:extLst>
              <a:ext uri="{28A0092B-C50C-407E-A947-70E740481C1C}">
                <a14:useLocalDpi xmlns:a14="http://schemas.microsoft.com/office/drawing/2010/main"/>
              </a:ext>
            </a:extLst>
          </a:blip>
          <a:stretch>
            <a:fillRect/>
          </a:stretch>
        </p:blipFill>
        <p:spPr/>
      </p:pic>
      <p:sp>
        <p:nvSpPr>
          <p:cNvPr id="6" name="TextBox 5">
            <a:extLst>
              <a:ext uri="{FF2B5EF4-FFF2-40B4-BE49-F238E27FC236}">
                <a16:creationId xmlns:a16="http://schemas.microsoft.com/office/drawing/2014/main" id="{466F9FA0-D3A8-F61F-7E11-3424D544FA4D}"/>
              </a:ext>
            </a:extLst>
          </p:cNvPr>
          <p:cNvSpPr txBox="1"/>
          <p:nvPr/>
        </p:nvSpPr>
        <p:spPr>
          <a:xfrm>
            <a:off x="533400" y="5048250"/>
            <a:ext cx="11179629" cy="1384995"/>
          </a:xfrm>
          <a:prstGeom prst="rect">
            <a:avLst/>
          </a:prstGeom>
          <a:noFill/>
        </p:spPr>
        <p:txBody>
          <a:bodyPr wrap="square" rtlCol="0">
            <a:spAutoFit/>
          </a:bodyPr>
          <a:lstStyle/>
          <a:p>
            <a:pPr marL="285750" indent="-285750">
              <a:buFont typeface="Arial" panose="020B0604020202020204" pitchFamily="34" charset="0"/>
              <a:buChar char="•"/>
            </a:pPr>
            <a:r>
              <a:rPr lang="en-US" sz="1400" i="1" dirty="0">
                <a:solidFill>
                  <a:schemeClr val="tx1">
                    <a:lumMod val="65000"/>
                    <a:lumOff val="35000"/>
                  </a:schemeClr>
                </a:solidFill>
              </a:rPr>
              <a:t>The thickness required is proportional to the longitudinal load, factors including the magnetic field, the aperture, the magnet diameter and the materials.</a:t>
            </a:r>
          </a:p>
          <a:p>
            <a:pPr marL="285750" indent="-285750">
              <a:buFont typeface="Arial" panose="020B0604020202020204" pitchFamily="34" charset="0"/>
              <a:buChar char="•"/>
            </a:pPr>
            <a:r>
              <a:rPr lang="en-US" sz="1400" i="1" dirty="0">
                <a:solidFill>
                  <a:schemeClr val="tx1">
                    <a:lumMod val="65000"/>
                    <a:lumOff val="35000"/>
                  </a:schemeClr>
                </a:solidFill>
              </a:rPr>
              <a:t>Compressive forces are transmitted from the coils to the end plate using pushers (bullets), additional plates can be inserted to enhance the contact distribution.</a:t>
            </a:r>
          </a:p>
          <a:p>
            <a:pPr marL="285750" indent="-285750">
              <a:buFont typeface="Arial" panose="020B0604020202020204" pitchFamily="34" charset="0"/>
              <a:buChar char="•"/>
            </a:pPr>
            <a:r>
              <a:rPr lang="en-US" sz="1400" i="1" dirty="0">
                <a:solidFill>
                  <a:schemeClr val="tx1">
                    <a:lumMod val="65000"/>
                    <a:lumOff val="35000"/>
                  </a:schemeClr>
                </a:solidFill>
              </a:rPr>
              <a:t>Tensile forces are transmitted either to the cryogenic vessel through orbital welds and/or to the other side of the magnet through tie rods threaded at their extremities. Depending on the design the nuts can be embedded in the end plates.</a:t>
            </a:r>
            <a:endParaRPr lang="fr-FR" sz="1400" i="1" dirty="0">
              <a:solidFill>
                <a:schemeClr val="tx1">
                  <a:lumMod val="65000"/>
                  <a:lumOff val="35000"/>
                </a:schemeClr>
              </a:solidFill>
            </a:endParaRPr>
          </a:p>
        </p:txBody>
      </p:sp>
      <p:grpSp>
        <p:nvGrpSpPr>
          <p:cNvPr id="7" name="Group 6">
            <a:extLst>
              <a:ext uri="{FF2B5EF4-FFF2-40B4-BE49-F238E27FC236}">
                <a16:creationId xmlns:a16="http://schemas.microsoft.com/office/drawing/2014/main" id="{40BD92E1-BFFC-9D8F-8535-04C1E86E6C7A}"/>
              </a:ext>
            </a:extLst>
          </p:cNvPr>
          <p:cNvGrpSpPr/>
          <p:nvPr/>
        </p:nvGrpSpPr>
        <p:grpSpPr>
          <a:xfrm>
            <a:off x="4466537" y="4254817"/>
            <a:ext cx="1967163" cy="578054"/>
            <a:chOff x="6277157" y="3682767"/>
            <a:chExt cx="1967163" cy="578054"/>
          </a:xfrm>
        </p:grpSpPr>
        <p:cxnSp>
          <p:nvCxnSpPr>
            <p:cNvPr id="8" name="Straight Arrow Connector 7">
              <a:extLst>
                <a:ext uri="{FF2B5EF4-FFF2-40B4-BE49-F238E27FC236}">
                  <a16:creationId xmlns:a16="http://schemas.microsoft.com/office/drawing/2014/main" id="{DF6A2772-B1E1-93F2-022B-B2550362045E}"/>
                </a:ext>
              </a:extLst>
            </p:cNvPr>
            <p:cNvCxnSpPr>
              <a:cxnSpLocks/>
            </p:cNvCxnSpPr>
            <p:nvPr/>
          </p:nvCxnSpPr>
          <p:spPr>
            <a:xfrm flipH="1" flipV="1">
              <a:off x="6277157" y="3682767"/>
              <a:ext cx="283948" cy="528905"/>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BB0EEAB3-A7C3-E030-7F41-B61BEF671639}"/>
                </a:ext>
              </a:extLst>
            </p:cNvPr>
            <p:cNvCxnSpPr>
              <a:cxnSpLocks/>
            </p:cNvCxnSpPr>
            <p:nvPr/>
          </p:nvCxnSpPr>
          <p:spPr>
            <a:xfrm flipH="1" flipV="1">
              <a:off x="6561105" y="4203083"/>
              <a:ext cx="1582446" cy="1329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621EAEF-BB38-30F2-DB85-FC398C4BDBD3}"/>
                </a:ext>
              </a:extLst>
            </p:cNvPr>
            <p:cNvSpPr txBox="1"/>
            <p:nvPr/>
          </p:nvSpPr>
          <p:spPr>
            <a:xfrm>
              <a:off x="6574568" y="3983822"/>
              <a:ext cx="1669752" cy="276999"/>
            </a:xfrm>
            <a:prstGeom prst="rect">
              <a:avLst/>
            </a:prstGeom>
            <a:noFill/>
          </p:spPr>
          <p:txBody>
            <a:bodyPr wrap="none" rtlCol="0">
              <a:spAutoFit/>
            </a:bodyPr>
            <a:lstStyle/>
            <a:p>
              <a:r>
                <a:rPr lang="en-US" sz="1200" i="1" dirty="0">
                  <a:solidFill>
                    <a:schemeClr val="tx1">
                      <a:lumMod val="50000"/>
                      <a:lumOff val="50000"/>
                    </a:schemeClr>
                  </a:solidFill>
                </a:rPr>
                <a:t>Magnet end plate (NCS)</a:t>
              </a:r>
              <a:endParaRPr lang="fr-FR" sz="1200" i="1" dirty="0">
                <a:solidFill>
                  <a:schemeClr val="tx1">
                    <a:lumMod val="50000"/>
                    <a:lumOff val="50000"/>
                  </a:schemeClr>
                </a:solidFill>
              </a:endParaRPr>
            </a:p>
          </p:txBody>
        </p:sp>
      </p:grpSp>
      <p:grpSp>
        <p:nvGrpSpPr>
          <p:cNvPr id="11" name="Group 10">
            <a:extLst>
              <a:ext uri="{FF2B5EF4-FFF2-40B4-BE49-F238E27FC236}">
                <a16:creationId xmlns:a16="http://schemas.microsoft.com/office/drawing/2014/main" id="{A5F06686-CC65-492B-71A8-A467B443A23C}"/>
              </a:ext>
            </a:extLst>
          </p:cNvPr>
          <p:cNvGrpSpPr/>
          <p:nvPr/>
        </p:nvGrpSpPr>
        <p:grpSpPr>
          <a:xfrm>
            <a:off x="7007119" y="4207102"/>
            <a:ext cx="1979896" cy="613741"/>
            <a:chOff x="7758125" y="3649363"/>
            <a:chExt cx="1979896" cy="613741"/>
          </a:xfrm>
        </p:grpSpPr>
        <p:cxnSp>
          <p:nvCxnSpPr>
            <p:cNvPr id="12" name="Straight Arrow Connector 11">
              <a:extLst>
                <a:ext uri="{FF2B5EF4-FFF2-40B4-BE49-F238E27FC236}">
                  <a16:creationId xmlns:a16="http://schemas.microsoft.com/office/drawing/2014/main" id="{10A9A66B-A3BF-8997-2D4A-2D463AB1F1D3}"/>
                </a:ext>
              </a:extLst>
            </p:cNvPr>
            <p:cNvCxnSpPr>
              <a:cxnSpLocks/>
            </p:cNvCxnSpPr>
            <p:nvPr/>
          </p:nvCxnSpPr>
          <p:spPr>
            <a:xfrm flipV="1">
              <a:off x="9293225" y="3649363"/>
              <a:ext cx="444796" cy="553308"/>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B981CA65-2FA9-0EB7-0A5D-073C780F8B55}"/>
                </a:ext>
              </a:extLst>
            </p:cNvPr>
            <p:cNvCxnSpPr>
              <a:cxnSpLocks/>
            </p:cNvCxnSpPr>
            <p:nvPr/>
          </p:nvCxnSpPr>
          <p:spPr>
            <a:xfrm flipH="1">
              <a:off x="7758125" y="4203083"/>
              <a:ext cx="15351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CB69E00-A4B8-7C57-9490-AE6B8F93915E}"/>
                </a:ext>
              </a:extLst>
            </p:cNvPr>
            <p:cNvSpPr txBox="1"/>
            <p:nvPr/>
          </p:nvSpPr>
          <p:spPr>
            <a:xfrm>
              <a:off x="7758125" y="3986105"/>
              <a:ext cx="1535100" cy="276999"/>
            </a:xfrm>
            <a:prstGeom prst="rect">
              <a:avLst/>
            </a:prstGeom>
            <a:noFill/>
          </p:spPr>
          <p:txBody>
            <a:bodyPr wrap="none" rtlCol="0">
              <a:spAutoFit/>
            </a:bodyPr>
            <a:lstStyle/>
            <a:p>
              <a:r>
                <a:rPr lang="en-US" sz="1200" i="1" dirty="0">
                  <a:solidFill>
                    <a:schemeClr val="tx1">
                      <a:lumMod val="50000"/>
                      <a:lumOff val="50000"/>
                    </a:schemeClr>
                  </a:solidFill>
                </a:rPr>
                <a:t>Magnet end plate(CS)</a:t>
              </a:r>
              <a:endParaRPr lang="fr-FR" sz="1200" i="1" dirty="0">
                <a:solidFill>
                  <a:schemeClr val="tx1">
                    <a:lumMod val="50000"/>
                    <a:lumOff val="50000"/>
                  </a:schemeClr>
                </a:solidFill>
              </a:endParaRPr>
            </a:p>
          </p:txBody>
        </p:sp>
      </p:grpSp>
      <p:grpSp>
        <p:nvGrpSpPr>
          <p:cNvPr id="35" name="Group 34">
            <a:extLst>
              <a:ext uri="{FF2B5EF4-FFF2-40B4-BE49-F238E27FC236}">
                <a16:creationId xmlns:a16="http://schemas.microsoft.com/office/drawing/2014/main" id="{419CE0EB-EC54-8E9D-5459-65BFE6707B4D}"/>
              </a:ext>
            </a:extLst>
          </p:cNvPr>
          <p:cNvGrpSpPr/>
          <p:nvPr/>
        </p:nvGrpSpPr>
        <p:grpSpPr>
          <a:xfrm>
            <a:off x="7954362" y="2819420"/>
            <a:ext cx="1091213" cy="1108410"/>
            <a:chOff x="7954362" y="2819420"/>
            <a:chExt cx="1091213" cy="1108410"/>
          </a:xfrm>
        </p:grpSpPr>
        <p:grpSp>
          <p:nvGrpSpPr>
            <p:cNvPr id="17" name="Group 16">
              <a:extLst>
                <a:ext uri="{FF2B5EF4-FFF2-40B4-BE49-F238E27FC236}">
                  <a16:creationId xmlns:a16="http://schemas.microsoft.com/office/drawing/2014/main" id="{03D25CA0-037A-7854-2199-D73366D1B8B3}"/>
                </a:ext>
              </a:extLst>
            </p:cNvPr>
            <p:cNvGrpSpPr/>
            <p:nvPr/>
          </p:nvGrpSpPr>
          <p:grpSpPr>
            <a:xfrm>
              <a:off x="7954362" y="2819420"/>
              <a:ext cx="1091213" cy="394891"/>
              <a:chOff x="8619643" y="3986105"/>
              <a:chExt cx="1091213" cy="394891"/>
            </a:xfrm>
          </p:grpSpPr>
          <p:cxnSp>
            <p:nvCxnSpPr>
              <p:cNvPr id="18" name="Straight Arrow Connector 17">
                <a:extLst>
                  <a:ext uri="{FF2B5EF4-FFF2-40B4-BE49-F238E27FC236}">
                    <a16:creationId xmlns:a16="http://schemas.microsoft.com/office/drawing/2014/main" id="{5FF51A39-DFBE-2ECF-EF1B-842A6B7AD440}"/>
                  </a:ext>
                </a:extLst>
              </p:cNvPr>
              <p:cNvCxnSpPr>
                <a:cxnSpLocks/>
              </p:cNvCxnSpPr>
              <p:nvPr/>
            </p:nvCxnSpPr>
            <p:spPr>
              <a:xfrm>
                <a:off x="9293225" y="4202671"/>
                <a:ext cx="417631" cy="178325"/>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7A9B99D0-BF0D-14D2-0F23-52AF9C5A43B3}"/>
                  </a:ext>
                </a:extLst>
              </p:cNvPr>
              <p:cNvCxnSpPr>
                <a:cxnSpLocks/>
              </p:cNvCxnSpPr>
              <p:nvPr/>
            </p:nvCxnSpPr>
            <p:spPr>
              <a:xfrm flipH="1">
                <a:off x="8650406" y="4203083"/>
                <a:ext cx="64281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06DC2D6-9A8B-C0DF-C8ED-9B2E6D1223AD}"/>
                  </a:ext>
                </a:extLst>
              </p:cNvPr>
              <p:cNvSpPr txBox="1"/>
              <p:nvPr/>
            </p:nvSpPr>
            <p:spPr>
              <a:xfrm>
                <a:off x="8619643" y="3986105"/>
                <a:ext cx="673582" cy="276999"/>
              </a:xfrm>
              <a:prstGeom prst="rect">
                <a:avLst/>
              </a:prstGeom>
              <a:noFill/>
            </p:spPr>
            <p:txBody>
              <a:bodyPr wrap="none" rtlCol="0">
                <a:spAutoFit/>
              </a:bodyPr>
              <a:lstStyle/>
              <a:p>
                <a:r>
                  <a:rPr lang="en-US" sz="1200" i="1" dirty="0">
                    <a:solidFill>
                      <a:schemeClr val="tx1">
                        <a:lumMod val="50000"/>
                        <a:lumOff val="50000"/>
                      </a:schemeClr>
                    </a:solidFill>
                  </a:rPr>
                  <a:t>Tie rods</a:t>
                </a:r>
                <a:endParaRPr lang="fr-FR" sz="1200" i="1" dirty="0">
                  <a:solidFill>
                    <a:schemeClr val="tx1">
                      <a:lumMod val="50000"/>
                      <a:lumOff val="50000"/>
                    </a:schemeClr>
                  </a:solidFill>
                </a:endParaRPr>
              </a:p>
            </p:txBody>
          </p:sp>
        </p:grpSp>
        <p:cxnSp>
          <p:nvCxnSpPr>
            <p:cNvPr id="24" name="Straight Arrow Connector 23">
              <a:extLst>
                <a:ext uri="{FF2B5EF4-FFF2-40B4-BE49-F238E27FC236}">
                  <a16:creationId xmlns:a16="http://schemas.microsoft.com/office/drawing/2014/main" id="{C211346A-46C5-4408-3FF5-412EE16D9F2E}"/>
                </a:ext>
              </a:extLst>
            </p:cNvPr>
            <p:cNvCxnSpPr>
              <a:cxnSpLocks/>
            </p:cNvCxnSpPr>
            <p:nvPr/>
          </p:nvCxnSpPr>
          <p:spPr>
            <a:xfrm>
              <a:off x="8627944" y="3035574"/>
              <a:ext cx="417631" cy="892256"/>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grpSp>
      <p:pic>
        <p:nvPicPr>
          <p:cNvPr id="27" name="Picture 26">
            <a:extLst>
              <a:ext uri="{FF2B5EF4-FFF2-40B4-BE49-F238E27FC236}">
                <a16:creationId xmlns:a16="http://schemas.microsoft.com/office/drawing/2014/main" id="{FFCB36E9-01E3-4325-2513-D0D043C33078}"/>
              </a:ext>
            </a:extLst>
          </p:cNvPr>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7287272" y="1026238"/>
            <a:ext cx="1620295" cy="1815465"/>
          </a:xfrm>
          <a:prstGeom prst="rect">
            <a:avLst/>
          </a:prstGeom>
        </p:spPr>
      </p:pic>
      <p:pic>
        <p:nvPicPr>
          <p:cNvPr id="28" name="Picture 27">
            <a:extLst>
              <a:ext uri="{FF2B5EF4-FFF2-40B4-BE49-F238E27FC236}">
                <a16:creationId xmlns:a16="http://schemas.microsoft.com/office/drawing/2014/main" id="{5228C963-49DC-DEEF-804B-7D79F23FA92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4193" y="923013"/>
            <a:ext cx="2053282" cy="1545850"/>
          </a:xfrm>
          <a:prstGeom prst="rect">
            <a:avLst/>
          </a:prstGeom>
        </p:spPr>
      </p:pic>
      <p:pic>
        <p:nvPicPr>
          <p:cNvPr id="32" name="Picture 31" descr="A close up of a machine&#10;&#10;Description automatically generated">
            <a:extLst>
              <a:ext uri="{FF2B5EF4-FFF2-40B4-BE49-F238E27FC236}">
                <a16:creationId xmlns:a16="http://schemas.microsoft.com/office/drawing/2014/main" id="{B104E47B-FD45-2BB6-422C-D16D12F1F75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6459313">
            <a:off x="4516782" y="1095580"/>
            <a:ext cx="1748846" cy="1643789"/>
          </a:xfrm>
          <a:prstGeom prst="ellipse">
            <a:avLst/>
          </a:prstGeom>
        </p:spPr>
      </p:pic>
      <p:sp>
        <p:nvSpPr>
          <p:cNvPr id="33" name="TextBox 32">
            <a:extLst>
              <a:ext uri="{FF2B5EF4-FFF2-40B4-BE49-F238E27FC236}">
                <a16:creationId xmlns:a16="http://schemas.microsoft.com/office/drawing/2014/main" id="{EADB62FC-536D-18A7-F7E6-393C382DCBE8}"/>
              </a:ext>
            </a:extLst>
          </p:cNvPr>
          <p:cNvSpPr txBox="1"/>
          <p:nvPr/>
        </p:nvSpPr>
        <p:spPr>
          <a:xfrm>
            <a:off x="8327554" y="952905"/>
            <a:ext cx="1034194" cy="276999"/>
          </a:xfrm>
          <a:prstGeom prst="rect">
            <a:avLst/>
          </a:prstGeom>
          <a:noFill/>
        </p:spPr>
        <p:txBody>
          <a:bodyPr wrap="none" rtlCol="0">
            <a:spAutoFit/>
          </a:bodyPr>
          <a:lstStyle/>
          <a:p>
            <a:r>
              <a:rPr lang="en-US" sz="1200" i="1" dirty="0">
                <a:solidFill>
                  <a:schemeClr val="tx1">
                    <a:lumMod val="50000"/>
                    <a:lumOff val="50000"/>
                  </a:schemeClr>
                </a:solidFill>
              </a:rPr>
              <a:t>11T end plate</a:t>
            </a:r>
            <a:endParaRPr lang="fr-FR" sz="1200" i="1" dirty="0">
              <a:solidFill>
                <a:schemeClr val="tx1">
                  <a:lumMod val="50000"/>
                  <a:lumOff val="50000"/>
                </a:schemeClr>
              </a:solidFill>
            </a:endParaRPr>
          </a:p>
        </p:txBody>
      </p:sp>
      <p:grpSp>
        <p:nvGrpSpPr>
          <p:cNvPr id="36" name="Group 35">
            <a:extLst>
              <a:ext uri="{FF2B5EF4-FFF2-40B4-BE49-F238E27FC236}">
                <a16:creationId xmlns:a16="http://schemas.microsoft.com/office/drawing/2014/main" id="{D4305184-C322-ACCE-946B-5ED7879FE11D}"/>
              </a:ext>
            </a:extLst>
          </p:cNvPr>
          <p:cNvGrpSpPr/>
          <p:nvPr/>
        </p:nvGrpSpPr>
        <p:grpSpPr>
          <a:xfrm>
            <a:off x="3896400" y="1286523"/>
            <a:ext cx="1135087" cy="995007"/>
            <a:chOff x="7954362" y="2819420"/>
            <a:chExt cx="1135087" cy="995007"/>
          </a:xfrm>
        </p:grpSpPr>
        <p:grpSp>
          <p:nvGrpSpPr>
            <p:cNvPr id="37" name="Group 36">
              <a:extLst>
                <a:ext uri="{FF2B5EF4-FFF2-40B4-BE49-F238E27FC236}">
                  <a16:creationId xmlns:a16="http://schemas.microsoft.com/office/drawing/2014/main" id="{44DD33DC-2253-E47C-DC1C-4DF7820F18BA}"/>
                </a:ext>
              </a:extLst>
            </p:cNvPr>
            <p:cNvGrpSpPr/>
            <p:nvPr/>
          </p:nvGrpSpPr>
          <p:grpSpPr>
            <a:xfrm>
              <a:off x="7954362" y="2819420"/>
              <a:ext cx="1091213" cy="394891"/>
              <a:chOff x="8619643" y="3986105"/>
              <a:chExt cx="1091213" cy="394891"/>
            </a:xfrm>
          </p:grpSpPr>
          <p:cxnSp>
            <p:nvCxnSpPr>
              <p:cNvPr id="39" name="Straight Arrow Connector 38">
                <a:extLst>
                  <a:ext uri="{FF2B5EF4-FFF2-40B4-BE49-F238E27FC236}">
                    <a16:creationId xmlns:a16="http://schemas.microsoft.com/office/drawing/2014/main" id="{8A5FC71C-F11F-B03B-6184-C415158449D8}"/>
                  </a:ext>
                </a:extLst>
              </p:cNvPr>
              <p:cNvCxnSpPr>
                <a:cxnSpLocks/>
              </p:cNvCxnSpPr>
              <p:nvPr/>
            </p:nvCxnSpPr>
            <p:spPr>
              <a:xfrm>
                <a:off x="9293225" y="4202671"/>
                <a:ext cx="417631" cy="178325"/>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D41CCCE7-4378-C9E4-654B-4AE39BBF2048}"/>
                  </a:ext>
                </a:extLst>
              </p:cNvPr>
              <p:cNvCxnSpPr>
                <a:cxnSpLocks/>
              </p:cNvCxnSpPr>
              <p:nvPr/>
            </p:nvCxnSpPr>
            <p:spPr>
              <a:xfrm flipH="1">
                <a:off x="8650406" y="4203083"/>
                <a:ext cx="64281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33C8DB9D-845E-BD81-9C41-3081E46056E7}"/>
                  </a:ext>
                </a:extLst>
              </p:cNvPr>
              <p:cNvSpPr txBox="1"/>
              <p:nvPr/>
            </p:nvSpPr>
            <p:spPr>
              <a:xfrm>
                <a:off x="8619643" y="3986105"/>
                <a:ext cx="673582" cy="276999"/>
              </a:xfrm>
              <a:prstGeom prst="rect">
                <a:avLst/>
              </a:prstGeom>
              <a:noFill/>
            </p:spPr>
            <p:txBody>
              <a:bodyPr wrap="none" rtlCol="0">
                <a:spAutoFit/>
              </a:bodyPr>
              <a:lstStyle/>
              <a:p>
                <a:r>
                  <a:rPr lang="en-US" sz="1200" i="1" dirty="0">
                    <a:solidFill>
                      <a:schemeClr val="tx1">
                        <a:lumMod val="50000"/>
                        <a:lumOff val="50000"/>
                      </a:schemeClr>
                    </a:solidFill>
                  </a:rPr>
                  <a:t>Tie rods</a:t>
                </a:r>
                <a:endParaRPr lang="fr-FR" sz="1200" i="1" dirty="0">
                  <a:solidFill>
                    <a:schemeClr val="tx1">
                      <a:lumMod val="50000"/>
                      <a:lumOff val="50000"/>
                    </a:schemeClr>
                  </a:solidFill>
                </a:endParaRPr>
              </a:p>
            </p:txBody>
          </p:sp>
        </p:grpSp>
        <p:cxnSp>
          <p:nvCxnSpPr>
            <p:cNvPr id="38" name="Straight Arrow Connector 37">
              <a:extLst>
                <a:ext uri="{FF2B5EF4-FFF2-40B4-BE49-F238E27FC236}">
                  <a16:creationId xmlns:a16="http://schemas.microsoft.com/office/drawing/2014/main" id="{A6169E2F-F8CA-2DEB-EC55-8D7EB265C34C}"/>
                </a:ext>
              </a:extLst>
            </p:cNvPr>
            <p:cNvCxnSpPr>
              <a:cxnSpLocks/>
            </p:cNvCxnSpPr>
            <p:nvPr/>
          </p:nvCxnSpPr>
          <p:spPr>
            <a:xfrm>
              <a:off x="8627944" y="3035574"/>
              <a:ext cx="461505" cy="778853"/>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grpSp>
      <p:grpSp>
        <p:nvGrpSpPr>
          <p:cNvPr id="43" name="Group 42">
            <a:extLst>
              <a:ext uri="{FF2B5EF4-FFF2-40B4-BE49-F238E27FC236}">
                <a16:creationId xmlns:a16="http://schemas.microsoft.com/office/drawing/2014/main" id="{20F661D5-C02D-4AFC-82AA-8487F85B8269}"/>
              </a:ext>
            </a:extLst>
          </p:cNvPr>
          <p:cNvGrpSpPr/>
          <p:nvPr/>
        </p:nvGrpSpPr>
        <p:grpSpPr>
          <a:xfrm>
            <a:off x="5617369" y="1921669"/>
            <a:ext cx="2030798" cy="647403"/>
            <a:chOff x="7175967" y="2427370"/>
            <a:chExt cx="2086159" cy="671111"/>
          </a:xfrm>
        </p:grpSpPr>
        <p:grpSp>
          <p:nvGrpSpPr>
            <p:cNvPr id="44" name="Group 43">
              <a:extLst>
                <a:ext uri="{FF2B5EF4-FFF2-40B4-BE49-F238E27FC236}">
                  <a16:creationId xmlns:a16="http://schemas.microsoft.com/office/drawing/2014/main" id="{3F7C4DFF-6A80-5851-8111-0638028C5145}"/>
                </a:ext>
              </a:extLst>
            </p:cNvPr>
            <p:cNvGrpSpPr/>
            <p:nvPr/>
          </p:nvGrpSpPr>
          <p:grpSpPr>
            <a:xfrm>
              <a:off x="7972949" y="2534275"/>
              <a:ext cx="1289177" cy="564206"/>
              <a:chOff x="8638230" y="3700960"/>
              <a:chExt cx="1289177" cy="564206"/>
            </a:xfrm>
          </p:grpSpPr>
          <p:cxnSp>
            <p:nvCxnSpPr>
              <p:cNvPr id="46" name="Straight Arrow Connector 45">
                <a:extLst>
                  <a:ext uri="{FF2B5EF4-FFF2-40B4-BE49-F238E27FC236}">
                    <a16:creationId xmlns:a16="http://schemas.microsoft.com/office/drawing/2014/main" id="{8C6AB917-2F7D-9B2D-79BB-06A6FA5C5C8A}"/>
                  </a:ext>
                </a:extLst>
              </p:cNvPr>
              <p:cNvCxnSpPr>
                <a:cxnSpLocks/>
                <a:endCxn id="57" idx="3"/>
              </p:cNvCxnSpPr>
              <p:nvPr/>
            </p:nvCxnSpPr>
            <p:spPr>
              <a:xfrm flipV="1">
                <a:off x="9293225" y="3700960"/>
                <a:ext cx="634182" cy="501711"/>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0E239B5C-9392-193A-C40A-B7226A5327D4}"/>
                  </a:ext>
                </a:extLst>
              </p:cNvPr>
              <p:cNvCxnSpPr>
                <a:cxnSpLocks/>
              </p:cNvCxnSpPr>
              <p:nvPr/>
            </p:nvCxnSpPr>
            <p:spPr>
              <a:xfrm flipH="1">
                <a:off x="8650406" y="4203083"/>
                <a:ext cx="64281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4470086E-0FE0-6FE0-38DB-2B94E9C84BA5}"/>
                  </a:ext>
                </a:extLst>
              </p:cNvPr>
              <p:cNvSpPr txBox="1"/>
              <p:nvPr/>
            </p:nvSpPr>
            <p:spPr>
              <a:xfrm>
                <a:off x="8638230" y="3988167"/>
                <a:ext cx="667170" cy="276999"/>
              </a:xfrm>
              <a:prstGeom prst="rect">
                <a:avLst/>
              </a:prstGeom>
              <a:noFill/>
            </p:spPr>
            <p:txBody>
              <a:bodyPr wrap="none" rtlCol="0">
                <a:spAutoFit/>
              </a:bodyPr>
              <a:lstStyle/>
              <a:p>
                <a:r>
                  <a:rPr lang="en-US" sz="1200" i="1" dirty="0">
                    <a:solidFill>
                      <a:schemeClr val="tx1">
                        <a:lumMod val="50000"/>
                        <a:lumOff val="50000"/>
                      </a:schemeClr>
                    </a:solidFill>
                  </a:rPr>
                  <a:t>Pushers</a:t>
                </a:r>
                <a:endParaRPr lang="fr-FR" sz="1200" i="1" dirty="0">
                  <a:solidFill>
                    <a:schemeClr val="tx1">
                      <a:lumMod val="50000"/>
                      <a:lumOff val="50000"/>
                    </a:schemeClr>
                  </a:solidFill>
                </a:endParaRPr>
              </a:p>
            </p:txBody>
          </p:sp>
        </p:grpSp>
        <p:cxnSp>
          <p:nvCxnSpPr>
            <p:cNvPr id="45" name="Straight Arrow Connector 44">
              <a:extLst>
                <a:ext uri="{FF2B5EF4-FFF2-40B4-BE49-F238E27FC236}">
                  <a16:creationId xmlns:a16="http://schemas.microsoft.com/office/drawing/2014/main" id="{E3D87662-8082-B2E4-DB5F-88015A51CCAD}"/>
                </a:ext>
              </a:extLst>
            </p:cNvPr>
            <p:cNvCxnSpPr>
              <a:cxnSpLocks/>
            </p:cNvCxnSpPr>
            <p:nvPr/>
          </p:nvCxnSpPr>
          <p:spPr>
            <a:xfrm flipH="1" flipV="1">
              <a:off x="7175967" y="2427370"/>
              <a:ext cx="809158" cy="608616"/>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grpSp>
      <p:sp>
        <p:nvSpPr>
          <p:cNvPr id="57" name="Oval 56">
            <a:extLst>
              <a:ext uri="{FF2B5EF4-FFF2-40B4-BE49-F238E27FC236}">
                <a16:creationId xmlns:a16="http://schemas.microsoft.com/office/drawing/2014/main" id="{4AA8B4A6-8695-2298-7E62-0C29C2E35D12}"/>
              </a:ext>
            </a:extLst>
          </p:cNvPr>
          <p:cNvSpPr/>
          <p:nvPr/>
        </p:nvSpPr>
        <p:spPr>
          <a:xfrm>
            <a:off x="7590354" y="1615401"/>
            <a:ext cx="394771" cy="456287"/>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9" name="Oval 58">
            <a:extLst>
              <a:ext uri="{FF2B5EF4-FFF2-40B4-BE49-F238E27FC236}">
                <a16:creationId xmlns:a16="http://schemas.microsoft.com/office/drawing/2014/main" id="{6C234392-D124-CE39-6872-9346A51C2DD4}"/>
              </a:ext>
            </a:extLst>
          </p:cNvPr>
          <p:cNvSpPr/>
          <p:nvPr/>
        </p:nvSpPr>
        <p:spPr>
          <a:xfrm rot="18711905">
            <a:off x="5419446" y="1666499"/>
            <a:ext cx="171681" cy="311129"/>
          </a:xfrm>
          <a:prstGeom prst="ellipse">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60" name="Group 59">
            <a:extLst>
              <a:ext uri="{FF2B5EF4-FFF2-40B4-BE49-F238E27FC236}">
                <a16:creationId xmlns:a16="http://schemas.microsoft.com/office/drawing/2014/main" id="{26ABDB18-5C7D-2A02-383D-C9041E375E2B}"/>
              </a:ext>
            </a:extLst>
          </p:cNvPr>
          <p:cNvGrpSpPr/>
          <p:nvPr/>
        </p:nvGrpSpPr>
        <p:grpSpPr>
          <a:xfrm>
            <a:off x="3468359" y="1005585"/>
            <a:ext cx="1804477" cy="635088"/>
            <a:chOff x="7357660" y="2819420"/>
            <a:chExt cx="1804477" cy="635088"/>
          </a:xfrm>
        </p:grpSpPr>
        <p:grpSp>
          <p:nvGrpSpPr>
            <p:cNvPr id="61" name="Group 60">
              <a:extLst>
                <a:ext uri="{FF2B5EF4-FFF2-40B4-BE49-F238E27FC236}">
                  <a16:creationId xmlns:a16="http://schemas.microsoft.com/office/drawing/2014/main" id="{3D678E97-1088-1C6C-04DC-A8197859B5B8}"/>
                </a:ext>
              </a:extLst>
            </p:cNvPr>
            <p:cNvGrpSpPr/>
            <p:nvPr/>
          </p:nvGrpSpPr>
          <p:grpSpPr>
            <a:xfrm>
              <a:off x="7357660" y="2819420"/>
              <a:ext cx="1270284" cy="276999"/>
              <a:chOff x="8022941" y="3986105"/>
              <a:chExt cx="1270284" cy="276999"/>
            </a:xfrm>
          </p:grpSpPr>
          <p:cxnSp>
            <p:nvCxnSpPr>
              <p:cNvPr id="64" name="Straight Connector 63">
                <a:extLst>
                  <a:ext uri="{FF2B5EF4-FFF2-40B4-BE49-F238E27FC236}">
                    <a16:creationId xmlns:a16="http://schemas.microsoft.com/office/drawing/2014/main" id="{3756D9A0-CB40-253C-9643-A5FBA82C5E54}"/>
                  </a:ext>
                </a:extLst>
              </p:cNvPr>
              <p:cNvCxnSpPr>
                <a:cxnSpLocks/>
              </p:cNvCxnSpPr>
              <p:nvPr/>
            </p:nvCxnSpPr>
            <p:spPr>
              <a:xfrm flipH="1">
                <a:off x="8105650" y="4203083"/>
                <a:ext cx="118757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EE147829-C244-648E-A48F-EB2809E0C28F}"/>
                  </a:ext>
                </a:extLst>
              </p:cNvPr>
              <p:cNvSpPr txBox="1"/>
              <p:nvPr/>
            </p:nvSpPr>
            <p:spPr>
              <a:xfrm>
                <a:off x="8022941" y="3986105"/>
                <a:ext cx="1270284" cy="276999"/>
              </a:xfrm>
              <a:prstGeom prst="rect">
                <a:avLst/>
              </a:prstGeom>
              <a:noFill/>
            </p:spPr>
            <p:txBody>
              <a:bodyPr wrap="none" rtlCol="0">
                <a:spAutoFit/>
              </a:bodyPr>
              <a:lstStyle/>
              <a:p>
                <a:r>
                  <a:rPr lang="en-US" sz="1200" i="1" dirty="0">
                    <a:solidFill>
                      <a:schemeClr val="tx1">
                        <a:lumMod val="50000"/>
                        <a:lumOff val="50000"/>
                      </a:schemeClr>
                    </a:solidFill>
                  </a:rPr>
                  <a:t>MQXFB end plate</a:t>
                </a:r>
                <a:endParaRPr lang="fr-FR" sz="1200" i="1" dirty="0">
                  <a:solidFill>
                    <a:schemeClr val="tx1">
                      <a:lumMod val="50000"/>
                      <a:lumOff val="50000"/>
                    </a:schemeClr>
                  </a:solidFill>
                </a:endParaRPr>
              </a:p>
            </p:txBody>
          </p:sp>
        </p:grpSp>
        <p:cxnSp>
          <p:nvCxnSpPr>
            <p:cNvPr id="62" name="Straight Arrow Connector 61">
              <a:extLst>
                <a:ext uri="{FF2B5EF4-FFF2-40B4-BE49-F238E27FC236}">
                  <a16:creationId xmlns:a16="http://schemas.microsoft.com/office/drawing/2014/main" id="{7636E773-0F2E-24F4-7F4D-EA38FA147740}"/>
                </a:ext>
              </a:extLst>
            </p:cNvPr>
            <p:cNvCxnSpPr>
              <a:cxnSpLocks/>
            </p:cNvCxnSpPr>
            <p:nvPr/>
          </p:nvCxnSpPr>
          <p:spPr>
            <a:xfrm>
              <a:off x="8627944" y="3035574"/>
              <a:ext cx="534193" cy="418934"/>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grpSp>
      <p:pic>
        <p:nvPicPr>
          <p:cNvPr id="3" name="Picture 2">
            <a:extLst>
              <a:ext uri="{FF2B5EF4-FFF2-40B4-BE49-F238E27FC236}">
                <a16:creationId xmlns:a16="http://schemas.microsoft.com/office/drawing/2014/main" id="{61E26172-CE83-9499-E601-07AA2F3D3FC8}"/>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028700" y="1224000"/>
            <a:ext cx="10134600" cy="5715000"/>
          </a:xfrm>
          <a:prstGeom prst="rect">
            <a:avLst/>
          </a:prstGeom>
        </p:spPr>
      </p:pic>
    </p:spTree>
    <p:extLst>
      <p:ext uri="{BB962C8B-B14F-4D97-AF65-F5344CB8AC3E}">
        <p14:creationId xmlns:p14="http://schemas.microsoft.com/office/powerpoint/2010/main" val="1043164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CC23EF14-403F-651C-06E3-17CE0A0A223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028700" y="1224000"/>
            <a:ext cx="10134600" cy="5715000"/>
          </a:xfrm>
          <a:prstGeom prst="rect">
            <a:avLst/>
          </a:prstGeom>
        </p:spPr>
      </p:pic>
      <p:sp>
        <p:nvSpPr>
          <p:cNvPr id="2" name="Title 1">
            <a:extLst>
              <a:ext uri="{FF2B5EF4-FFF2-40B4-BE49-F238E27FC236}">
                <a16:creationId xmlns:a16="http://schemas.microsoft.com/office/drawing/2014/main" id="{9CB226B3-C9CD-6B91-5CF8-2AFAB8DE6662}"/>
              </a:ext>
            </a:extLst>
          </p:cNvPr>
          <p:cNvSpPr>
            <a:spLocks noGrp="1"/>
          </p:cNvSpPr>
          <p:nvPr>
            <p:ph type="title"/>
          </p:nvPr>
        </p:nvSpPr>
        <p:spPr/>
        <p:txBody>
          <a:bodyPr/>
          <a:lstStyle/>
          <a:p>
            <a:r>
              <a:rPr lang="en-US" dirty="0"/>
              <a:t>Coil lead splices</a:t>
            </a:r>
            <a:endParaRPr lang="fr-FR" dirty="0"/>
          </a:p>
        </p:txBody>
      </p:sp>
      <p:sp>
        <p:nvSpPr>
          <p:cNvPr id="3" name="Content Placeholder 2">
            <a:extLst>
              <a:ext uri="{FF2B5EF4-FFF2-40B4-BE49-F238E27FC236}">
                <a16:creationId xmlns:a16="http://schemas.microsoft.com/office/drawing/2014/main" id="{8973046E-4002-2037-47AD-07884E3199A1}"/>
              </a:ext>
            </a:extLst>
          </p:cNvPr>
          <p:cNvSpPr>
            <a:spLocks noGrp="1"/>
          </p:cNvSpPr>
          <p:nvPr>
            <p:ph idx="4294967295"/>
          </p:nvPr>
        </p:nvSpPr>
        <p:spPr/>
        <p:txBody>
          <a:bodyPr/>
          <a:lstStyle/>
          <a:p>
            <a:pPr marL="0" indent="0">
              <a:buNone/>
            </a:pPr>
            <a:endParaRPr lang="fr-FR" dirty="0"/>
          </a:p>
        </p:txBody>
      </p:sp>
      <p:pic>
        <p:nvPicPr>
          <p:cNvPr id="5" name="Content Placeholder 4" descr="A close-up of a machine&#10;&#10;Description automatically generated">
            <a:extLst>
              <a:ext uri="{FF2B5EF4-FFF2-40B4-BE49-F238E27FC236}">
                <a16:creationId xmlns:a16="http://schemas.microsoft.com/office/drawing/2014/main" id="{1EA7AC42-4F6F-16EB-45C9-6C72E1602426}"/>
              </a:ext>
            </a:extLst>
          </p:cNvPr>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3128210" y="1144588"/>
            <a:ext cx="8035141" cy="5713412"/>
          </a:xfrm>
        </p:spPr>
      </p:pic>
      <p:grpSp>
        <p:nvGrpSpPr>
          <p:cNvPr id="6" name="Group 5">
            <a:extLst>
              <a:ext uri="{FF2B5EF4-FFF2-40B4-BE49-F238E27FC236}">
                <a16:creationId xmlns:a16="http://schemas.microsoft.com/office/drawing/2014/main" id="{58CFB4ED-FAE6-FECF-5837-95C90D2D516E}"/>
              </a:ext>
            </a:extLst>
          </p:cNvPr>
          <p:cNvGrpSpPr/>
          <p:nvPr/>
        </p:nvGrpSpPr>
        <p:grpSpPr>
          <a:xfrm>
            <a:off x="1659169" y="4866335"/>
            <a:ext cx="1866394" cy="578054"/>
            <a:chOff x="6277157" y="3682767"/>
            <a:chExt cx="1866394" cy="578054"/>
          </a:xfrm>
        </p:grpSpPr>
        <p:cxnSp>
          <p:nvCxnSpPr>
            <p:cNvPr id="7" name="Straight Arrow Connector 6">
              <a:extLst>
                <a:ext uri="{FF2B5EF4-FFF2-40B4-BE49-F238E27FC236}">
                  <a16:creationId xmlns:a16="http://schemas.microsoft.com/office/drawing/2014/main" id="{67D5B4C6-69B7-A8D2-D600-45589FD224BF}"/>
                </a:ext>
              </a:extLst>
            </p:cNvPr>
            <p:cNvCxnSpPr>
              <a:cxnSpLocks/>
            </p:cNvCxnSpPr>
            <p:nvPr/>
          </p:nvCxnSpPr>
          <p:spPr>
            <a:xfrm flipH="1" flipV="1">
              <a:off x="6277157" y="3682767"/>
              <a:ext cx="283948" cy="528905"/>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4006B670-F3FE-7C2D-B9E9-BB90F66119B1}"/>
                </a:ext>
              </a:extLst>
            </p:cNvPr>
            <p:cNvCxnSpPr>
              <a:cxnSpLocks/>
            </p:cNvCxnSpPr>
            <p:nvPr/>
          </p:nvCxnSpPr>
          <p:spPr>
            <a:xfrm flipH="1" flipV="1">
              <a:off x="6561105" y="4203083"/>
              <a:ext cx="1582446" cy="1329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A00798AE-7BAA-160E-FE50-51377CC2E862}"/>
                </a:ext>
              </a:extLst>
            </p:cNvPr>
            <p:cNvSpPr txBox="1"/>
            <p:nvPr/>
          </p:nvSpPr>
          <p:spPr>
            <a:xfrm>
              <a:off x="6574568" y="3983822"/>
              <a:ext cx="1545423" cy="276999"/>
            </a:xfrm>
            <a:prstGeom prst="rect">
              <a:avLst/>
            </a:prstGeom>
            <a:noFill/>
          </p:spPr>
          <p:txBody>
            <a:bodyPr wrap="none" rtlCol="0">
              <a:spAutoFit/>
            </a:bodyPr>
            <a:lstStyle/>
            <a:p>
              <a:r>
                <a:rPr lang="en-US" sz="1200" i="1" dirty="0">
                  <a:solidFill>
                    <a:schemeClr val="tx1">
                      <a:lumMod val="50000"/>
                      <a:lumOff val="50000"/>
                    </a:schemeClr>
                  </a:solidFill>
                </a:rPr>
                <a:t>Low carbon steel Yoke</a:t>
              </a:r>
              <a:endParaRPr lang="fr-FR" sz="1200" i="1" dirty="0">
                <a:solidFill>
                  <a:schemeClr val="tx1">
                    <a:lumMod val="50000"/>
                    <a:lumOff val="50000"/>
                  </a:schemeClr>
                </a:solidFill>
              </a:endParaRPr>
            </a:p>
          </p:txBody>
        </p:sp>
      </p:grpSp>
      <p:grpSp>
        <p:nvGrpSpPr>
          <p:cNvPr id="10" name="Group 9">
            <a:extLst>
              <a:ext uri="{FF2B5EF4-FFF2-40B4-BE49-F238E27FC236}">
                <a16:creationId xmlns:a16="http://schemas.microsoft.com/office/drawing/2014/main" id="{3F40B3D9-E512-2A83-ED7C-9DD315ACCCC7}"/>
              </a:ext>
            </a:extLst>
          </p:cNvPr>
          <p:cNvGrpSpPr/>
          <p:nvPr/>
        </p:nvGrpSpPr>
        <p:grpSpPr>
          <a:xfrm>
            <a:off x="3380693" y="4915219"/>
            <a:ext cx="1916781" cy="286676"/>
            <a:chOff x="6369218" y="3974145"/>
            <a:chExt cx="1916781" cy="286676"/>
          </a:xfrm>
        </p:grpSpPr>
        <p:cxnSp>
          <p:nvCxnSpPr>
            <p:cNvPr id="11" name="Straight Arrow Connector 10">
              <a:extLst>
                <a:ext uri="{FF2B5EF4-FFF2-40B4-BE49-F238E27FC236}">
                  <a16:creationId xmlns:a16="http://schemas.microsoft.com/office/drawing/2014/main" id="{8026176C-371C-1DCF-91B6-3BF1460C5AE6}"/>
                </a:ext>
              </a:extLst>
            </p:cNvPr>
            <p:cNvCxnSpPr>
              <a:cxnSpLocks/>
            </p:cNvCxnSpPr>
            <p:nvPr/>
          </p:nvCxnSpPr>
          <p:spPr>
            <a:xfrm flipH="1" flipV="1">
              <a:off x="6369218" y="3974145"/>
              <a:ext cx="191887" cy="237527"/>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393AA187-3462-8809-923B-C4D54714221F}"/>
                </a:ext>
              </a:extLst>
            </p:cNvPr>
            <p:cNvCxnSpPr>
              <a:cxnSpLocks/>
            </p:cNvCxnSpPr>
            <p:nvPr/>
          </p:nvCxnSpPr>
          <p:spPr>
            <a:xfrm flipH="1" flipV="1">
              <a:off x="6561105" y="4203083"/>
              <a:ext cx="1582446" cy="1329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75532AC-13C1-CA2D-93E1-BDCB1C0D4633}"/>
                </a:ext>
              </a:extLst>
            </p:cNvPr>
            <p:cNvSpPr txBox="1"/>
            <p:nvPr/>
          </p:nvSpPr>
          <p:spPr>
            <a:xfrm>
              <a:off x="6574568" y="3983822"/>
              <a:ext cx="1711431" cy="276999"/>
            </a:xfrm>
            <a:prstGeom prst="rect">
              <a:avLst/>
            </a:prstGeom>
            <a:noFill/>
          </p:spPr>
          <p:txBody>
            <a:bodyPr wrap="none" rtlCol="0">
              <a:spAutoFit/>
            </a:bodyPr>
            <a:lstStyle/>
            <a:p>
              <a:r>
                <a:rPr lang="en-US" sz="1200" i="1" dirty="0">
                  <a:solidFill>
                    <a:schemeClr val="tx1">
                      <a:lumMod val="50000"/>
                      <a:lumOff val="50000"/>
                    </a:schemeClr>
                  </a:solidFill>
                </a:rPr>
                <a:t>Non-magnetic steel Yoke</a:t>
              </a:r>
              <a:endParaRPr lang="fr-FR" sz="1200" i="1" dirty="0">
                <a:solidFill>
                  <a:schemeClr val="tx1">
                    <a:lumMod val="50000"/>
                    <a:lumOff val="50000"/>
                  </a:schemeClr>
                </a:solidFill>
              </a:endParaRPr>
            </a:p>
          </p:txBody>
        </p:sp>
      </p:grpSp>
      <p:grpSp>
        <p:nvGrpSpPr>
          <p:cNvPr id="14" name="Group 13">
            <a:extLst>
              <a:ext uri="{FF2B5EF4-FFF2-40B4-BE49-F238E27FC236}">
                <a16:creationId xmlns:a16="http://schemas.microsoft.com/office/drawing/2014/main" id="{DEEBE1D3-CFF2-B67C-0D3D-A6FF337F2218}"/>
              </a:ext>
            </a:extLst>
          </p:cNvPr>
          <p:cNvGrpSpPr/>
          <p:nvPr/>
        </p:nvGrpSpPr>
        <p:grpSpPr>
          <a:xfrm>
            <a:off x="7145780" y="4127340"/>
            <a:ext cx="1660083" cy="388395"/>
            <a:chOff x="7896786" y="3874709"/>
            <a:chExt cx="1660083" cy="388395"/>
          </a:xfrm>
        </p:grpSpPr>
        <p:cxnSp>
          <p:nvCxnSpPr>
            <p:cNvPr id="15" name="Straight Arrow Connector 14">
              <a:extLst>
                <a:ext uri="{FF2B5EF4-FFF2-40B4-BE49-F238E27FC236}">
                  <a16:creationId xmlns:a16="http://schemas.microsoft.com/office/drawing/2014/main" id="{9994975D-2333-942B-6DF7-0678148BC61D}"/>
                </a:ext>
              </a:extLst>
            </p:cNvPr>
            <p:cNvCxnSpPr>
              <a:cxnSpLocks/>
            </p:cNvCxnSpPr>
            <p:nvPr/>
          </p:nvCxnSpPr>
          <p:spPr>
            <a:xfrm flipV="1">
              <a:off x="9293225" y="3874709"/>
              <a:ext cx="263644" cy="327962"/>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0147BB76-D285-C576-EBC7-55823745439C}"/>
                </a:ext>
              </a:extLst>
            </p:cNvPr>
            <p:cNvCxnSpPr>
              <a:cxnSpLocks/>
            </p:cNvCxnSpPr>
            <p:nvPr/>
          </p:nvCxnSpPr>
          <p:spPr>
            <a:xfrm flipH="1">
              <a:off x="7990006" y="4203083"/>
              <a:ext cx="130321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5D1CFEF-3912-2DF9-B020-7BCEA2B9F4B0}"/>
                </a:ext>
              </a:extLst>
            </p:cNvPr>
            <p:cNvSpPr txBox="1"/>
            <p:nvPr/>
          </p:nvSpPr>
          <p:spPr>
            <a:xfrm>
              <a:off x="7896786" y="3986105"/>
              <a:ext cx="1443729" cy="276999"/>
            </a:xfrm>
            <a:prstGeom prst="rect">
              <a:avLst/>
            </a:prstGeom>
            <a:noFill/>
          </p:spPr>
          <p:txBody>
            <a:bodyPr wrap="none" rtlCol="0">
              <a:spAutoFit/>
            </a:bodyPr>
            <a:lstStyle/>
            <a:p>
              <a:r>
                <a:rPr lang="en-US" sz="1200" i="1" dirty="0">
                  <a:solidFill>
                    <a:schemeClr val="tx1">
                      <a:lumMod val="50000"/>
                      <a:lumOff val="50000"/>
                    </a:schemeClr>
                  </a:solidFill>
                </a:rPr>
                <a:t>Inter-aperture splice</a:t>
              </a:r>
              <a:endParaRPr lang="fr-FR" sz="1200" i="1" dirty="0">
                <a:solidFill>
                  <a:schemeClr val="tx1">
                    <a:lumMod val="50000"/>
                    <a:lumOff val="50000"/>
                  </a:schemeClr>
                </a:solidFill>
              </a:endParaRPr>
            </a:p>
          </p:txBody>
        </p:sp>
      </p:grpSp>
      <p:grpSp>
        <p:nvGrpSpPr>
          <p:cNvPr id="18" name="Group 17">
            <a:extLst>
              <a:ext uri="{FF2B5EF4-FFF2-40B4-BE49-F238E27FC236}">
                <a16:creationId xmlns:a16="http://schemas.microsoft.com/office/drawing/2014/main" id="{E737F3FF-E461-3D03-7064-40BFFF78ECF0}"/>
              </a:ext>
            </a:extLst>
          </p:cNvPr>
          <p:cNvGrpSpPr/>
          <p:nvPr/>
        </p:nvGrpSpPr>
        <p:grpSpPr>
          <a:xfrm>
            <a:off x="7472105" y="2362143"/>
            <a:ext cx="1252795" cy="562446"/>
            <a:chOff x="8439465" y="3984314"/>
            <a:chExt cx="1252795" cy="562446"/>
          </a:xfrm>
        </p:grpSpPr>
        <p:cxnSp>
          <p:nvCxnSpPr>
            <p:cNvPr id="19" name="Straight Arrow Connector 18">
              <a:extLst>
                <a:ext uri="{FF2B5EF4-FFF2-40B4-BE49-F238E27FC236}">
                  <a16:creationId xmlns:a16="http://schemas.microsoft.com/office/drawing/2014/main" id="{118E5BD8-0BFA-49A1-6F13-7083EFD9633E}"/>
                </a:ext>
              </a:extLst>
            </p:cNvPr>
            <p:cNvCxnSpPr>
              <a:cxnSpLocks/>
            </p:cNvCxnSpPr>
            <p:nvPr/>
          </p:nvCxnSpPr>
          <p:spPr>
            <a:xfrm>
              <a:off x="9293225" y="4202671"/>
              <a:ext cx="399035" cy="344089"/>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450CA8E6-3889-DD75-B19E-1FBEB78B8F42}"/>
                </a:ext>
              </a:extLst>
            </p:cNvPr>
            <p:cNvCxnSpPr>
              <a:cxnSpLocks/>
            </p:cNvCxnSpPr>
            <p:nvPr/>
          </p:nvCxnSpPr>
          <p:spPr>
            <a:xfrm flipH="1">
              <a:off x="8530210" y="4203083"/>
              <a:ext cx="763015"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1DD0A6EA-2BA7-A4AF-4EF3-F258D8381420}"/>
                </a:ext>
              </a:extLst>
            </p:cNvPr>
            <p:cNvSpPr txBox="1"/>
            <p:nvPr/>
          </p:nvSpPr>
          <p:spPr>
            <a:xfrm>
              <a:off x="8439465" y="3984314"/>
              <a:ext cx="853760" cy="276999"/>
            </a:xfrm>
            <a:prstGeom prst="rect">
              <a:avLst/>
            </a:prstGeom>
            <a:noFill/>
          </p:spPr>
          <p:txBody>
            <a:bodyPr wrap="none" rtlCol="0">
              <a:spAutoFit/>
            </a:bodyPr>
            <a:lstStyle/>
            <a:p>
              <a:r>
                <a:rPr lang="en-US" sz="1200" i="1" dirty="0">
                  <a:solidFill>
                    <a:schemeClr val="tx1">
                      <a:lumMod val="50000"/>
                      <a:lumOff val="50000"/>
                    </a:schemeClr>
                  </a:solidFill>
                </a:rPr>
                <a:t>Coil splices</a:t>
              </a:r>
              <a:endParaRPr lang="fr-FR" sz="1200" i="1" dirty="0">
                <a:solidFill>
                  <a:schemeClr val="tx1">
                    <a:lumMod val="50000"/>
                    <a:lumOff val="50000"/>
                  </a:schemeClr>
                </a:solidFill>
              </a:endParaRPr>
            </a:p>
          </p:txBody>
        </p:sp>
      </p:grpSp>
      <p:cxnSp>
        <p:nvCxnSpPr>
          <p:cNvPr id="22" name="Straight Arrow Connector 21">
            <a:extLst>
              <a:ext uri="{FF2B5EF4-FFF2-40B4-BE49-F238E27FC236}">
                <a16:creationId xmlns:a16="http://schemas.microsoft.com/office/drawing/2014/main" id="{48B643B7-23BE-D800-9022-EBACFD08D8EE}"/>
              </a:ext>
            </a:extLst>
          </p:cNvPr>
          <p:cNvCxnSpPr>
            <a:cxnSpLocks/>
          </p:cNvCxnSpPr>
          <p:nvPr/>
        </p:nvCxnSpPr>
        <p:spPr>
          <a:xfrm>
            <a:off x="8325865" y="2580088"/>
            <a:ext cx="610966" cy="246870"/>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40CBD9B9-483E-E8E6-7433-DCB26D9615E7}"/>
              </a:ext>
            </a:extLst>
          </p:cNvPr>
          <p:cNvSpPr txBox="1"/>
          <p:nvPr/>
        </p:nvSpPr>
        <p:spPr>
          <a:xfrm>
            <a:off x="533400" y="5449094"/>
            <a:ext cx="11179629" cy="1169551"/>
          </a:xfrm>
          <a:prstGeom prst="rect">
            <a:avLst/>
          </a:prstGeom>
          <a:noFill/>
        </p:spPr>
        <p:txBody>
          <a:bodyPr wrap="square" rtlCol="0">
            <a:spAutoFit/>
          </a:bodyPr>
          <a:lstStyle/>
          <a:p>
            <a:pPr marL="285750" indent="-285750">
              <a:buFont typeface="Arial" panose="020B0604020202020204" pitchFamily="34" charset="0"/>
              <a:buChar char="•"/>
            </a:pPr>
            <a:r>
              <a:rPr lang="en-US" sz="1400" i="1" dirty="0">
                <a:solidFill>
                  <a:schemeClr val="tx1">
                    <a:lumMod val="65000"/>
                    <a:lumOff val="35000"/>
                  </a:schemeClr>
                </a:solidFill>
              </a:rPr>
              <a:t>Non-magnetic steel laminations can be used to adjust the magnetic cut back on both magnet extremities and in some cases provide a favorable environment for the internal coil splices.</a:t>
            </a:r>
          </a:p>
          <a:p>
            <a:pPr marL="285750" indent="-285750">
              <a:buFont typeface="Arial" panose="020B0604020202020204" pitchFamily="34" charset="0"/>
              <a:buChar char="•"/>
            </a:pPr>
            <a:r>
              <a:rPr lang="en-US" sz="1400" i="1" dirty="0">
                <a:solidFill>
                  <a:schemeClr val="tx1">
                    <a:lumMod val="65000"/>
                    <a:lumOff val="35000"/>
                  </a:schemeClr>
                </a:solidFill>
              </a:rPr>
              <a:t>Even by folding the coil leads radially to splice them, a minimum longitudinal space is required to house the connections.</a:t>
            </a:r>
          </a:p>
          <a:p>
            <a:pPr marL="285750" indent="-285750">
              <a:buFont typeface="Arial" panose="020B0604020202020204" pitchFamily="34" charset="0"/>
              <a:buChar char="•"/>
            </a:pPr>
            <a:r>
              <a:rPr lang="en-US" sz="1400" i="1" dirty="0">
                <a:solidFill>
                  <a:schemeClr val="tx1">
                    <a:lumMod val="65000"/>
                    <a:lumOff val="35000"/>
                  </a:schemeClr>
                </a:solidFill>
              </a:rPr>
              <a:t>On the so-called non connection side (NCS), longitudinal space can be used to splice some quench heaters (LHC Main quads, MQXFB…) </a:t>
            </a:r>
            <a:endParaRPr lang="fr-FR" sz="1400" i="1" dirty="0">
              <a:solidFill>
                <a:schemeClr val="tx1">
                  <a:lumMod val="65000"/>
                  <a:lumOff val="35000"/>
                </a:schemeClr>
              </a:solidFill>
            </a:endParaRPr>
          </a:p>
        </p:txBody>
      </p:sp>
      <p:pic>
        <p:nvPicPr>
          <p:cNvPr id="24" name="Picture 23">
            <a:extLst>
              <a:ext uri="{FF2B5EF4-FFF2-40B4-BE49-F238E27FC236}">
                <a16:creationId xmlns:a16="http://schemas.microsoft.com/office/drawing/2014/main" id="{0F961F21-122C-AEAD-C5FF-45F7B483A50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4363803" y="1021516"/>
            <a:ext cx="1362075" cy="1299953"/>
          </a:xfrm>
          <a:prstGeom prst="ellipse">
            <a:avLst/>
          </a:prstGeom>
        </p:spPr>
      </p:pic>
    </p:spTree>
    <p:extLst>
      <p:ext uri="{BB962C8B-B14F-4D97-AF65-F5344CB8AC3E}">
        <p14:creationId xmlns:p14="http://schemas.microsoft.com/office/powerpoint/2010/main" val="1868540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B0245-1B77-4B4C-4DB6-AAEA2564D6C3}"/>
              </a:ext>
            </a:extLst>
          </p:cNvPr>
          <p:cNvSpPr>
            <a:spLocks noGrp="1"/>
          </p:cNvSpPr>
          <p:nvPr>
            <p:ph type="title"/>
          </p:nvPr>
        </p:nvSpPr>
        <p:spPr/>
        <p:txBody>
          <a:bodyPr>
            <a:normAutofit/>
          </a:bodyPr>
          <a:lstStyle/>
          <a:p>
            <a:r>
              <a:rPr lang="en-US" dirty="0"/>
              <a:t>Busses Integration (splices and expansion loops)</a:t>
            </a:r>
            <a:endParaRPr lang="fr-FR" dirty="0"/>
          </a:p>
        </p:txBody>
      </p:sp>
      <p:pic>
        <p:nvPicPr>
          <p:cNvPr id="5" name="Content Placeholder 4" descr="A close-up of a machine&#10;&#10;Description automatically generated">
            <a:extLst>
              <a:ext uri="{FF2B5EF4-FFF2-40B4-BE49-F238E27FC236}">
                <a16:creationId xmlns:a16="http://schemas.microsoft.com/office/drawing/2014/main" id="{AB26D31D-5728-8807-FA6B-4FAD68138580}"/>
              </a:ext>
            </a:extLst>
          </p:cNvPr>
          <p:cNvPicPr>
            <a:picLocks noGrp="1" noChangeAspect="1"/>
          </p:cNvPicPr>
          <p:nvPr>
            <p:ph idx="4294967295"/>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29600" y="1224000"/>
            <a:ext cx="10134600" cy="5713412"/>
          </a:xfrm>
          <a:prstGeom prst="rect">
            <a:avLst/>
          </a:prstGeom>
        </p:spPr>
      </p:pic>
      <p:sp>
        <p:nvSpPr>
          <p:cNvPr id="6" name="TextBox 5">
            <a:extLst>
              <a:ext uri="{FF2B5EF4-FFF2-40B4-BE49-F238E27FC236}">
                <a16:creationId xmlns:a16="http://schemas.microsoft.com/office/drawing/2014/main" id="{7E2588D8-DF2D-174D-E678-9B15313C8D5D}"/>
              </a:ext>
            </a:extLst>
          </p:cNvPr>
          <p:cNvSpPr txBox="1"/>
          <p:nvPr/>
        </p:nvSpPr>
        <p:spPr>
          <a:xfrm>
            <a:off x="533400" y="5449094"/>
            <a:ext cx="11179629" cy="954107"/>
          </a:xfrm>
          <a:prstGeom prst="rect">
            <a:avLst/>
          </a:prstGeom>
          <a:noFill/>
        </p:spPr>
        <p:txBody>
          <a:bodyPr wrap="square" rtlCol="0">
            <a:spAutoFit/>
          </a:bodyPr>
          <a:lstStyle/>
          <a:p>
            <a:pPr marL="285750" indent="-285750">
              <a:buFont typeface="Arial" panose="020B0604020202020204" pitchFamily="34" charset="0"/>
              <a:buChar char="•"/>
            </a:pPr>
            <a:r>
              <a:rPr lang="en-US" sz="1400" i="1" dirty="0">
                <a:solidFill>
                  <a:schemeClr val="tx1">
                    <a:lumMod val="65000"/>
                    <a:lumOff val="35000"/>
                  </a:schemeClr>
                </a:solidFill>
              </a:rPr>
              <a:t>Busbar fixed points are usually located close to the splices on the connection side.</a:t>
            </a:r>
          </a:p>
          <a:p>
            <a:pPr marL="285750" indent="-285750">
              <a:buFont typeface="Arial" panose="020B0604020202020204" pitchFamily="34" charset="0"/>
              <a:buChar char="•"/>
            </a:pPr>
            <a:r>
              <a:rPr lang="en-US" sz="1400" i="1" dirty="0">
                <a:solidFill>
                  <a:schemeClr val="tx1">
                    <a:lumMod val="65000"/>
                    <a:lumOff val="35000"/>
                  </a:schemeClr>
                </a:solidFill>
              </a:rPr>
              <a:t>Splices from the magnet leads to the busses are generally in the shadow of the magnet splices (counter example of the LHC SSSS).</a:t>
            </a:r>
          </a:p>
          <a:p>
            <a:pPr marL="285750" indent="-285750">
              <a:buFont typeface="Arial" panose="020B0604020202020204" pitchFamily="34" charset="0"/>
              <a:buChar char="•"/>
            </a:pPr>
            <a:r>
              <a:rPr lang="en-US" sz="1400" i="1" dirty="0">
                <a:solidFill>
                  <a:schemeClr val="tx1">
                    <a:lumMod val="65000"/>
                    <a:lumOff val="35000"/>
                  </a:schemeClr>
                </a:solidFill>
              </a:rPr>
              <a:t>The expansion loops are usually located on the opposite side and must absorb the thermal contraction (3 to 4mm per meter)</a:t>
            </a:r>
          </a:p>
          <a:p>
            <a:pPr marL="285750" indent="-285750">
              <a:buFont typeface="Arial" panose="020B0604020202020204" pitchFamily="34" charset="0"/>
              <a:buChar char="•"/>
            </a:pPr>
            <a:r>
              <a:rPr lang="en-US" sz="1400" i="1" dirty="0">
                <a:solidFill>
                  <a:schemeClr val="tx1">
                    <a:lumMod val="65000"/>
                    <a:lumOff val="35000"/>
                  </a:schemeClr>
                </a:solidFill>
              </a:rPr>
              <a:t>Several types of expansion shape exist: lyre, double lyre, omega, S, pig tails…</a:t>
            </a:r>
          </a:p>
        </p:txBody>
      </p:sp>
      <p:grpSp>
        <p:nvGrpSpPr>
          <p:cNvPr id="7" name="Group 6">
            <a:extLst>
              <a:ext uri="{FF2B5EF4-FFF2-40B4-BE49-F238E27FC236}">
                <a16:creationId xmlns:a16="http://schemas.microsoft.com/office/drawing/2014/main" id="{7B42B6D3-01EF-CAB1-1951-66244EA00609}"/>
              </a:ext>
            </a:extLst>
          </p:cNvPr>
          <p:cNvGrpSpPr/>
          <p:nvPr/>
        </p:nvGrpSpPr>
        <p:grpSpPr>
          <a:xfrm>
            <a:off x="7455387" y="4966015"/>
            <a:ext cx="1913956" cy="286676"/>
            <a:chOff x="6369218" y="3974145"/>
            <a:chExt cx="1913956" cy="286676"/>
          </a:xfrm>
        </p:grpSpPr>
        <p:cxnSp>
          <p:nvCxnSpPr>
            <p:cNvPr id="8" name="Straight Arrow Connector 7">
              <a:extLst>
                <a:ext uri="{FF2B5EF4-FFF2-40B4-BE49-F238E27FC236}">
                  <a16:creationId xmlns:a16="http://schemas.microsoft.com/office/drawing/2014/main" id="{3CD69E40-42AA-DD72-9180-7FC6CA935115}"/>
                </a:ext>
              </a:extLst>
            </p:cNvPr>
            <p:cNvCxnSpPr>
              <a:cxnSpLocks/>
            </p:cNvCxnSpPr>
            <p:nvPr/>
          </p:nvCxnSpPr>
          <p:spPr>
            <a:xfrm flipH="1" flipV="1">
              <a:off x="6369218" y="3974145"/>
              <a:ext cx="191887" cy="228938"/>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D25B8CBD-F1CF-51B6-6A41-0675B9AAB696}"/>
                </a:ext>
              </a:extLst>
            </p:cNvPr>
            <p:cNvCxnSpPr>
              <a:cxnSpLocks/>
            </p:cNvCxnSpPr>
            <p:nvPr/>
          </p:nvCxnSpPr>
          <p:spPr>
            <a:xfrm flipH="1" flipV="1">
              <a:off x="6561105" y="4203083"/>
              <a:ext cx="1668176" cy="1401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0475DE4-B80F-1988-E2B1-E4492CC363FD}"/>
                </a:ext>
              </a:extLst>
            </p:cNvPr>
            <p:cNvSpPr txBox="1"/>
            <p:nvPr/>
          </p:nvSpPr>
          <p:spPr>
            <a:xfrm>
              <a:off x="6538850" y="3983822"/>
              <a:ext cx="1744324" cy="276999"/>
            </a:xfrm>
            <a:prstGeom prst="rect">
              <a:avLst/>
            </a:prstGeom>
            <a:noFill/>
          </p:spPr>
          <p:txBody>
            <a:bodyPr wrap="none" rtlCol="0">
              <a:spAutoFit/>
            </a:bodyPr>
            <a:lstStyle/>
            <a:p>
              <a:r>
                <a:rPr lang="en-US" sz="1200" i="1" dirty="0">
                  <a:solidFill>
                    <a:schemeClr val="tx1">
                      <a:lumMod val="50000"/>
                      <a:lumOff val="50000"/>
                    </a:schemeClr>
                  </a:solidFill>
                </a:rPr>
                <a:t>Protection Diode busbars</a:t>
              </a:r>
              <a:endParaRPr lang="fr-FR" sz="1200" i="1" dirty="0">
                <a:solidFill>
                  <a:schemeClr val="tx1">
                    <a:lumMod val="50000"/>
                    <a:lumOff val="50000"/>
                  </a:schemeClr>
                </a:solidFill>
              </a:endParaRPr>
            </a:p>
          </p:txBody>
        </p:sp>
      </p:grpSp>
      <p:grpSp>
        <p:nvGrpSpPr>
          <p:cNvPr id="11" name="Group 10">
            <a:extLst>
              <a:ext uri="{FF2B5EF4-FFF2-40B4-BE49-F238E27FC236}">
                <a16:creationId xmlns:a16="http://schemas.microsoft.com/office/drawing/2014/main" id="{48ACAB9B-5F27-D08A-B55E-AC094DF94C87}"/>
              </a:ext>
            </a:extLst>
          </p:cNvPr>
          <p:cNvGrpSpPr/>
          <p:nvPr/>
        </p:nvGrpSpPr>
        <p:grpSpPr>
          <a:xfrm>
            <a:off x="4835337" y="2199804"/>
            <a:ext cx="2213296" cy="562446"/>
            <a:chOff x="7478964" y="3984314"/>
            <a:chExt cx="2213296" cy="562446"/>
          </a:xfrm>
        </p:grpSpPr>
        <p:cxnSp>
          <p:nvCxnSpPr>
            <p:cNvPr id="12" name="Straight Arrow Connector 11">
              <a:extLst>
                <a:ext uri="{FF2B5EF4-FFF2-40B4-BE49-F238E27FC236}">
                  <a16:creationId xmlns:a16="http://schemas.microsoft.com/office/drawing/2014/main" id="{88967BE9-9ECE-C687-EAF6-CDFD083E4C99}"/>
                </a:ext>
              </a:extLst>
            </p:cNvPr>
            <p:cNvCxnSpPr>
              <a:cxnSpLocks/>
            </p:cNvCxnSpPr>
            <p:nvPr/>
          </p:nvCxnSpPr>
          <p:spPr>
            <a:xfrm>
              <a:off x="9293225" y="4202671"/>
              <a:ext cx="399035" cy="344089"/>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A4C32A70-A5F7-48B0-5F35-110B73258284}"/>
                </a:ext>
              </a:extLst>
            </p:cNvPr>
            <p:cNvCxnSpPr>
              <a:cxnSpLocks/>
            </p:cNvCxnSpPr>
            <p:nvPr/>
          </p:nvCxnSpPr>
          <p:spPr>
            <a:xfrm flipH="1">
              <a:off x="7582215" y="4203083"/>
              <a:ext cx="171101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6C9DA44D-0CA8-6BA7-1E2D-B13B331E9781}"/>
                </a:ext>
              </a:extLst>
            </p:cNvPr>
            <p:cNvSpPr txBox="1"/>
            <p:nvPr/>
          </p:nvSpPr>
          <p:spPr>
            <a:xfrm>
              <a:off x="7478964" y="3984314"/>
              <a:ext cx="1917513" cy="276999"/>
            </a:xfrm>
            <a:prstGeom prst="rect">
              <a:avLst/>
            </a:prstGeom>
            <a:noFill/>
          </p:spPr>
          <p:txBody>
            <a:bodyPr wrap="none" rtlCol="0">
              <a:spAutoFit/>
            </a:bodyPr>
            <a:lstStyle/>
            <a:p>
              <a:r>
                <a:rPr lang="en-US" sz="1200" i="1" dirty="0">
                  <a:solidFill>
                    <a:schemeClr val="tx1">
                      <a:lumMod val="50000"/>
                      <a:lumOff val="50000"/>
                    </a:schemeClr>
                  </a:solidFill>
                </a:rPr>
                <a:t>Quadrupole circuits busbars</a:t>
              </a:r>
              <a:endParaRPr lang="fr-FR" sz="1200" i="1" dirty="0">
                <a:solidFill>
                  <a:schemeClr val="tx1">
                    <a:lumMod val="50000"/>
                    <a:lumOff val="50000"/>
                  </a:schemeClr>
                </a:solidFill>
              </a:endParaRPr>
            </a:p>
          </p:txBody>
        </p:sp>
      </p:grpSp>
      <p:grpSp>
        <p:nvGrpSpPr>
          <p:cNvPr id="19" name="Group 18">
            <a:extLst>
              <a:ext uri="{FF2B5EF4-FFF2-40B4-BE49-F238E27FC236}">
                <a16:creationId xmlns:a16="http://schemas.microsoft.com/office/drawing/2014/main" id="{38BD755B-D2F2-749C-9220-057212A283C9}"/>
              </a:ext>
            </a:extLst>
          </p:cNvPr>
          <p:cNvGrpSpPr/>
          <p:nvPr/>
        </p:nvGrpSpPr>
        <p:grpSpPr>
          <a:xfrm>
            <a:off x="5277280" y="4362942"/>
            <a:ext cx="1860063" cy="286676"/>
            <a:chOff x="6369218" y="3974145"/>
            <a:chExt cx="1860063" cy="286676"/>
          </a:xfrm>
        </p:grpSpPr>
        <p:cxnSp>
          <p:nvCxnSpPr>
            <p:cNvPr id="20" name="Straight Arrow Connector 19">
              <a:extLst>
                <a:ext uri="{FF2B5EF4-FFF2-40B4-BE49-F238E27FC236}">
                  <a16:creationId xmlns:a16="http://schemas.microsoft.com/office/drawing/2014/main" id="{1BF8C852-F2F2-CBFA-B64F-A5BF74AC5A39}"/>
                </a:ext>
              </a:extLst>
            </p:cNvPr>
            <p:cNvCxnSpPr>
              <a:cxnSpLocks/>
            </p:cNvCxnSpPr>
            <p:nvPr/>
          </p:nvCxnSpPr>
          <p:spPr>
            <a:xfrm flipH="1" flipV="1">
              <a:off x="6369218" y="3974145"/>
              <a:ext cx="191887" cy="228938"/>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F30D65C0-A26F-560C-A7EE-E97C247AFE65}"/>
                </a:ext>
              </a:extLst>
            </p:cNvPr>
            <p:cNvCxnSpPr>
              <a:cxnSpLocks/>
            </p:cNvCxnSpPr>
            <p:nvPr/>
          </p:nvCxnSpPr>
          <p:spPr>
            <a:xfrm flipH="1" flipV="1">
              <a:off x="6561105" y="4203083"/>
              <a:ext cx="1668176" cy="1401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3E0C8C93-B3F3-F790-D0D6-FDA0EA053A3F}"/>
                </a:ext>
              </a:extLst>
            </p:cNvPr>
            <p:cNvSpPr txBox="1"/>
            <p:nvPr/>
          </p:nvSpPr>
          <p:spPr>
            <a:xfrm>
              <a:off x="6538850" y="3983822"/>
              <a:ext cx="1518364" cy="276999"/>
            </a:xfrm>
            <a:prstGeom prst="rect">
              <a:avLst/>
            </a:prstGeom>
            <a:noFill/>
          </p:spPr>
          <p:txBody>
            <a:bodyPr wrap="none" rtlCol="0">
              <a:spAutoFit/>
            </a:bodyPr>
            <a:lstStyle/>
            <a:p>
              <a:r>
                <a:rPr lang="en-US" sz="1200" i="1" dirty="0">
                  <a:solidFill>
                    <a:schemeClr val="tx1">
                      <a:lumMod val="50000"/>
                      <a:lumOff val="50000"/>
                    </a:schemeClr>
                  </a:solidFill>
                </a:rPr>
                <a:t>Dipole circuit busbars</a:t>
              </a:r>
              <a:endParaRPr lang="fr-FR" sz="1200" i="1" dirty="0">
                <a:solidFill>
                  <a:schemeClr val="tx1">
                    <a:lumMod val="50000"/>
                    <a:lumOff val="50000"/>
                  </a:schemeClr>
                </a:solidFill>
              </a:endParaRPr>
            </a:p>
          </p:txBody>
        </p:sp>
      </p:grpSp>
      <p:grpSp>
        <p:nvGrpSpPr>
          <p:cNvPr id="27" name="Group 26">
            <a:extLst>
              <a:ext uri="{FF2B5EF4-FFF2-40B4-BE49-F238E27FC236}">
                <a16:creationId xmlns:a16="http://schemas.microsoft.com/office/drawing/2014/main" id="{4179183A-A311-8C0C-1328-078AFCB15534}"/>
              </a:ext>
            </a:extLst>
          </p:cNvPr>
          <p:cNvGrpSpPr/>
          <p:nvPr/>
        </p:nvGrpSpPr>
        <p:grpSpPr>
          <a:xfrm>
            <a:off x="5794093" y="3691674"/>
            <a:ext cx="3299107" cy="473402"/>
            <a:chOff x="6828375" y="3984314"/>
            <a:chExt cx="3299107" cy="473402"/>
          </a:xfrm>
        </p:grpSpPr>
        <p:cxnSp>
          <p:nvCxnSpPr>
            <p:cNvPr id="28" name="Straight Arrow Connector 27">
              <a:extLst>
                <a:ext uri="{FF2B5EF4-FFF2-40B4-BE49-F238E27FC236}">
                  <a16:creationId xmlns:a16="http://schemas.microsoft.com/office/drawing/2014/main" id="{0B5488C4-88CF-5532-B153-B929EE3EE8AC}"/>
                </a:ext>
              </a:extLst>
            </p:cNvPr>
            <p:cNvCxnSpPr>
              <a:cxnSpLocks/>
            </p:cNvCxnSpPr>
            <p:nvPr/>
          </p:nvCxnSpPr>
          <p:spPr>
            <a:xfrm>
              <a:off x="9293225" y="4202671"/>
              <a:ext cx="834257" cy="255045"/>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66409657-9AF7-25EE-4AD6-A70AE0A53833}"/>
                </a:ext>
              </a:extLst>
            </p:cNvPr>
            <p:cNvCxnSpPr>
              <a:cxnSpLocks/>
            </p:cNvCxnSpPr>
            <p:nvPr/>
          </p:nvCxnSpPr>
          <p:spPr>
            <a:xfrm flipH="1">
              <a:off x="6980775" y="4203083"/>
              <a:ext cx="231245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FEFDDA8B-B910-80F3-35E2-130414AB25A6}"/>
                </a:ext>
              </a:extLst>
            </p:cNvPr>
            <p:cNvSpPr txBox="1"/>
            <p:nvPr/>
          </p:nvSpPr>
          <p:spPr>
            <a:xfrm>
              <a:off x="6828375" y="3984314"/>
              <a:ext cx="2224840" cy="276999"/>
            </a:xfrm>
            <a:prstGeom prst="rect">
              <a:avLst/>
            </a:prstGeom>
            <a:noFill/>
          </p:spPr>
          <p:txBody>
            <a:bodyPr wrap="none" rtlCol="0">
              <a:spAutoFit/>
            </a:bodyPr>
            <a:lstStyle/>
            <a:p>
              <a:r>
                <a:rPr lang="en-US" sz="1200" i="1" dirty="0">
                  <a:solidFill>
                    <a:schemeClr val="tx1">
                      <a:lumMod val="50000"/>
                      <a:lumOff val="50000"/>
                    </a:schemeClr>
                  </a:solidFill>
                </a:rPr>
                <a:t>Magnet splice to the main circuit</a:t>
              </a:r>
              <a:endParaRPr lang="fr-FR" sz="1200" i="1" dirty="0">
                <a:solidFill>
                  <a:schemeClr val="tx1">
                    <a:lumMod val="50000"/>
                    <a:lumOff val="50000"/>
                  </a:schemeClr>
                </a:solidFill>
              </a:endParaRPr>
            </a:p>
          </p:txBody>
        </p:sp>
      </p:grpSp>
      <p:grpSp>
        <p:nvGrpSpPr>
          <p:cNvPr id="33" name="Group 32">
            <a:extLst>
              <a:ext uri="{FF2B5EF4-FFF2-40B4-BE49-F238E27FC236}">
                <a16:creationId xmlns:a16="http://schemas.microsoft.com/office/drawing/2014/main" id="{93FAAAEA-FF83-978E-500D-E3E188A5183B}"/>
              </a:ext>
            </a:extLst>
          </p:cNvPr>
          <p:cNvGrpSpPr/>
          <p:nvPr/>
        </p:nvGrpSpPr>
        <p:grpSpPr>
          <a:xfrm>
            <a:off x="4736614" y="3910031"/>
            <a:ext cx="1863643" cy="1362794"/>
            <a:chOff x="6316297" y="2898027"/>
            <a:chExt cx="1863643" cy="1362794"/>
          </a:xfrm>
        </p:grpSpPr>
        <p:cxnSp>
          <p:nvCxnSpPr>
            <p:cNvPr id="34" name="Straight Arrow Connector 33">
              <a:extLst>
                <a:ext uri="{FF2B5EF4-FFF2-40B4-BE49-F238E27FC236}">
                  <a16:creationId xmlns:a16="http://schemas.microsoft.com/office/drawing/2014/main" id="{7F93B11F-8C3D-229C-45D4-665B29F7E418}"/>
                </a:ext>
              </a:extLst>
            </p:cNvPr>
            <p:cNvCxnSpPr>
              <a:cxnSpLocks/>
            </p:cNvCxnSpPr>
            <p:nvPr/>
          </p:nvCxnSpPr>
          <p:spPr>
            <a:xfrm flipH="1" flipV="1">
              <a:off x="6316297" y="2898027"/>
              <a:ext cx="244808" cy="1305056"/>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216FD506-DC52-4E10-AEE2-C85387A428B9}"/>
                </a:ext>
              </a:extLst>
            </p:cNvPr>
            <p:cNvCxnSpPr>
              <a:cxnSpLocks/>
            </p:cNvCxnSpPr>
            <p:nvPr/>
          </p:nvCxnSpPr>
          <p:spPr>
            <a:xfrm flipH="1" flipV="1">
              <a:off x="6561105" y="4203083"/>
              <a:ext cx="1509866" cy="967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B0D2B987-F5C5-F62B-1759-EA6812D1A94E}"/>
                </a:ext>
              </a:extLst>
            </p:cNvPr>
            <p:cNvSpPr txBox="1"/>
            <p:nvPr/>
          </p:nvSpPr>
          <p:spPr>
            <a:xfrm>
              <a:off x="6538850" y="3983822"/>
              <a:ext cx="1641090" cy="276999"/>
            </a:xfrm>
            <a:prstGeom prst="rect">
              <a:avLst/>
            </a:prstGeom>
            <a:noFill/>
          </p:spPr>
          <p:txBody>
            <a:bodyPr wrap="none" rtlCol="0">
              <a:spAutoFit/>
            </a:bodyPr>
            <a:lstStyle/>
            <a:p>
              <a:r>
                <a:rPr lang="en-US" sz="1200" i="1" dirty="0">
                  <a:solidFill>
                    <a:schemeClr val="tx1">
                      <a:lumMod val="50000"/>
                      <a:lumOff val="50000"/>
                    </a:schemeClr>
                  </a:solidFill>
                </a:rPr>
                <a:t>Busbar expansion loops</a:t>
              </a:r>
              <a:endParaRPr lang="fr-FR" sz="1200" i="1" dirty="0">
                <a:solidFill>
                  <a:schemeClr val="tx1">
                    <a:lumMod val="50000"/>
                    <a:lumOff val="50000"/>
                  </a:schemeClr>
                </a:solidFill>
              </a:endParaRPr>
            </a:p>
          </p:txBody>
        </p:sp>
      </p:grpSp>
      <p:grpSp>
        <p:nvGrpSpPr>
          <p:cNvPr id="39" name="Group 38">
            <a:extLst>
              <a:ext uri="{FF2B5EF4-FFF2-40B4-BE49-F238E27FC236}">
                <a16:creationId xmlns:a16="http://schemas.microsoft.com/office/drawing/2014/main" id="{47482688-A631-8FC6-D72B-61C80B15BDCE}"/>
              </a:ext>
            </a:extLst>
          </p:cNvPr>
          <p:cNvGrpSpPr/>
          <p:nvPr/>
        </p:nvGrpSpPr>
        <p:grpSpPr>
          <a:xfrm>
            <a:off x="8633115" y="1826172"/>
            <a:ext cx="1687473" cy="562446"/>
            <a:chOff x="8004787" y="3984314"/>
            <a:chExt cx="1687473" cy="562446"/>
          </a:xfrm>
        </p:grpSpPr>
        <p:cxnSp>
          <p:nvCxnSpPr>
            <p:cNvPr id="40" name="Straight Arrow Connector 39">
              <a:extLst>
                <a:ext uri="{FF2B5EF4-FFF2-40B4-BE49-F238E27FC236}">
                  <a16:creationId xmlns:a16="http://schemas.microsoft.com/office/drawing/2014/main" id="{742478E3-D371-5707-E9A8-7A4A4535664C}"/>
                </a:ext>
              </a:extLst>
            </p:cNvPr>
            <p:cNvCxnSpPr>
              <a:cxnSpLocks/>
            </p:cNvCxnSpPr>
            <p:nvPr/>
          </p:nvCxnSpPr>
          <p:spPr>
            <a:xfrm>
              <a:off x="9293225" y="4202671"/>
              <a:ext cx="399035" cy="344089"/>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B09E73BC-A482-F6BD-1CAB-8AAF2AFF04F9}"/>
                </a:ext>
              </a:extLst>
            </p:cNvPr>
            <p:cNvCxnSpPr>
              <a:cxnSpLocks/>
            </p:cNvCxnSpPr>
            <p:nvPr/>
          </p:nvCxnSpPr>
          <p:spPr>
            <a:xfrm flipH="1">
              <a:off x="8047743" y="4203083"/>
              <a:ext cx="124548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69A0EAF9-8DBE-4F1B-232E-B1D7997DD5B3}"/>
                </a:ext>
              </a:extLst>
            </p:cNvPr>
            <p:cNvSpPr txBox="1"/>
            <p:nvPr/>
          </p:nvSpPr>
          <p:spPr>
            <a:xfrm>
              <a:off x="8004787" y="3984314"/>
              <a:ext cx="1364669" cy="276999"/>
            </a:xfrm>
            <a:prstGeom prst="rect">
              <a:avLst/>
            </a:prstGeom>
            <a:noFill/>
          </p:spPr>
          <p:txBody>
            <a:bodyPr wrap="none" rtlCol="0">
              <a:spAutoFit/>
            </a:bodyPr>
            <a:lstStyle/>
            <a:p>
              <a:r>
                <a:rPr lang="en-US" sz="1200" i="1" dirty="0">
                  <a:solidFill>
                    <a:schemeClr val="tx1">
                      <a:lumMod val="50000"/>
                      <a:lumOff val="50000"/>
                    </a:schemeClr>
                  </a:solidFill>
                </a:rPr>
                <a:t>Busbars fixed point</a:t>
              </a:r>
              <a:endParaRPr lang="fr-FR" sz="1200" i="1" dirty="0">
                <a:solidFill>
                  <a:schemeClr val="tx1">
                    <a:lumMod val="50000"/>
                    <a:lumOff val="50000"/>
                  </a:schemeClr>
                </a:solidFill>
              </a:endParaRPr>
            </a:p>
          </p:txBody>
        </p:sp>
      </p:grpSp>
    </p:spTree>
    <p:extLst>
      <p:ext uri="{BB962C8B-B14F-4D97-AF65-F5344CB8AC3E}">
        <p14:creationId xmlns:p14="http://schemas.microsoft.com/office/powerpoint/2010/main" val="1235702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F7666-537F-532A-3E8D-28C14BAF05B5}"/>
              </a:ext>
            </a:extLst>
          </p:cNvPr>
          <p:cNvSpPr>
            <a:spLocks noGrp="1"/>
          </p:cNvSpPr>
          <p:nvPr>
            <p:ph type="title"/>
          </p:nvPr>
        </p:nvSpPr>
        <p:spPr/>
        <p:txBody>
          <a:bodyPr>
            <a:normAutofit/>
          </a:bodyPr>
          <a:lstStyle/>
          <a:p>
            <a:r>
              <a:rPr lang="en-US" dirty="0"/>
              <a:t>Insulation  Assemblies</a:t>
            </a:r>
            <a:endParaRPr lang="fr-FR" dirty="0"/>
          </a:p>
        </p:txBody>
      </p:sp>
      <p:pic>
        <p:nvPicPr>
          <p:cNvPr id="5" name="Content Placeholder 4" descr="A machine with a few parts&#10;&#10;Description automatically generated with medium confidence">
            <a:extLst>
              <a:ext uri="{FF2B5EF4-FFF2-40B4-BE49-F238E27FC236}">
                <a16:creationId xmlns:a16="http://schemas.microsoft.com/office/drawing/2014/main" id="{F908D542-EB5B-B993-15FC-C067137B0718}"/>
              </a:ext>
            </a:extLst>
          </p:cNvPr>
          <p:cNvPicPr>
            <a:picLocks noGrp="1" noChangeAspect="1"/>
          </p:cNvPicPr>
          <p:nvPr>
            <p:ph idx="4294967295"/>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29600" y="1224000"/>
            <a:ext cx="10134600" cy="5713412"/>
          </a:xfrm>
          <a:prstGeom prst="rect">
            <a:avLst/>
          </a:prstGeom>
        </p:spPr>
      </p:pic>
      <p:grpSp>
        <p:nvGrpSpPr>
          <p:cNvPr id="6" name="Group 5">
            <a:extLst>
              <a:ext uri="{FF2B5EF4-FFF2-40B4-BE49-F238E27FC236}">
                <a16:creationId xmlns:a16="http://schemas.microsoft.com/office/drawing/2014/main" id="{395AA723-405A-C5A4-A07C-AA3527432EEE}"/>
              </a:ext>
            </a:extLst>
          </p:cNvPr>
          <p:cNvGrpSpPr/>
          <p:nvPr/>
        </p:nvGrpSpPr>
        <p:grpSpPr>
          <a:xfrm>
            <a:off x="6366854" y="1847919"/>
            <a:ext cx="2578363" cy="1094064"/>
            <a:chOff x="7761597" y="3976986"/>
            <a:chExt cx="2578363" cy="1094064"/>
          </a:xfrm>
        </p:grpSpPr>
        <p:cxnSp>
          <p:nvCxnSpPr>
            <p:cNvPr id="7" name="Straight Arrow Connector 6">
              <a:extLst>
                <a:ext uri="{FF2B5EF4-FFF2-40B4-BE49-F238E27FC236}">
                  <a16:creationId xmlns:a16="http://schemas.microsoft.com/office/drawing/2014/main" id="{BE9D7791-2EF4-C972-1CBF-DB407A6319AF}"/>
                </a:ext>
              </a:extLst>
            </p:cNvPr>
            <p:cNvCxnSpPr>
              <a:cxnSpLocks/>
            </p:cNvCxnSpPr>
            <p:nvPr/>
          </p:nvCxnSpPr>
          <p:spPr>
            <a:xfrm>
              <a:off x="9293225" y="4202671"/>
              <a:ext cx="1046735" cy="868379"/>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55ADEDB4-3E3E-2957-09F5-9307C7F17217}"/>
                </a:ext>
              </a:extLst>
            </p:cNvPr>
            <p:cNvCxnSpPr>
              <a:cxnSpLocks/>
            </p:cNvCxnSpPr>
            <p:nvPr/>
          </p:nvCxnSpPr>
          <p:spPr>
            <a:xfrm flipH="1">
              <a:off x="7859711" y="4203083"/>
              <a:ext cx="14335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D505B95-8842-46C9-C9B0-72B48E94DF8D}"/>
                </a:ext>
              </a:extLst>
            </p:cNvPr>
            <p:cNvSpPr txBox="1"/>
            <p:nvPr/>
          </p:nvSpPr>
          <p:spPr>
            <a:xfrm>
              <a:off x="7761597" y="3976986"/>
              <a:ext cx="1742785" cy="276999"/>
            </a:xfrm>
            <a:prstGeom prst="rect">
              <a:avLst/>
            </a:prstGeom>
            <a:noFill/>
          </p:spPr>
          <p:txBody>
            <a:bodyPr wrap="none" rtlCol="0">
              <a:spAutoFit/>
            </a:bodyPr>
            <a:lstStyle/>
            <a:p>
              <a:r>
                <a:rPr lang="en-US" sz="1200" i="1" dirty="0">
                  <a:solidFill>
                    <a:schemeClr val="tx1">
                      <a:lumMod val="50000"/>
                      <a:lumOff val="50000"/>
                    </a:schemeClr>
                  </a:solidFill>
                </a:rPr>
                <a:t>Splice insulation boxes</a:t>
              </a:r>
              <a:endParaRPr lang="fr-FR" sz="1200" i="1" dirty="0">
                <a:solidFill>
                  <a:schemeClr val="tx1">
                    <a:lumMod val="50000"/>
                    <a:lumOff val="50000"/>
                  </a:schemeClr>
                </a:solidFill>
              </a:endParaRPr>
            </a:p>
          </p:txBody>
        </p:sp>
      </p:grpSp>
      <p:cxnSp>
        <p:nvCxnSpPr>
          <p:cNvPr id="11" name="Straight Arrow Connector 10">
            <a:extLst>
              <a:ext uri="{FF2B5EF4-FFF2-40B4-BE49-F238E27FC236}">
                <a16:creationId xmlns:a16="http://schemas.microsoft.com/office/drawing/2014/main" id="{81E34E28-A060-F31A-E0AA-F53F6287FAC3}"/>
              </a:ext>
            </a:extLst>
          </p:cNvPr>
          <p:cNvCxnSpPr>
            <a:cxnSpLocks/>
          </p:cNvCxnSpPr>
          <p:nvPr/>
        </p:nvCxnSpPr>
        <p:spPr>
          <a:xfrm>
            <a:off x="7898482" y="2073604"/>
            <a:ext cx="763015" cy="955564"/>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12960385-10F2-8D10-F2EB-8CFA76C7CD6A}"/>
              </a:ext>
            </a:extLst>
          </p:cNvPr>
          <p:cNvCxnSpPr>
            <a:cxnSpLocks/>
          </p:cNvCxnSpPr>
          <p:nvPr/>
        </p:nvCxnSpPr>
        <p:spPr>
          <a:xfrm>
            <a:off x="7898482" y="2073604"/>
            <a:ext cx="934622" cy="2071676"/>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9605D8EE-CA55-C300-883B-907CB120B9A9}"/>
              </a:ext>
            </a:extLst>
          </p:cNvPr>
          <p:cNvCxnSpPr>
            <a:cxnSpLocks/>
          </p:cNvCxnSpPr>
          <p:nvPr/>
        </p:nvCxnSpPr>
        <p:spPr>
          <a:xfrm>
            <a:off x="7898482" y="2073604"/>
            <a:ext cx="1120550" cy="1861364"/>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56897444-CA77-9FCB-4E02-CAE4FA400EF6}"/>
              </a:ext>
            </a:extLst>
          </p:cNvPr>
          <p:cNvSpPr txBox="1"/>
          <p:nvPr/>
        </p:nvSpPr>
        <p:spPr>
          <a:xfrm>
            <a:off x="533400" y="5449094"/>
            <a:ext cx="11179629" cy="307777"/>
          </a:xfrm>
          <a:prstGeom prst="rect">
            <a:avLst/>
          </a:prstGeom>
          <a:noFill/>
        </p:spPr>
        <p:txBody>
          <a:bodyPr wrap="square" rtlCol="0">
            <a:spAutoFit/>
          </a:bodyPr>
          <a:lstStyle/>
          <a:p>
            <a:pPr marL="285750" indent="-285750">
              <a:buFont typeface="Arial" panose="020B0604020202020204" pitchFamily="34" charset="0"/>
              <a:buChar char="•"/>
            </a:pPr>
            <a:r>
              <a:rPr lang="en-US" sz="1400" i="1" dirty="0">
                <a:solidFill>
                  <a:schemeClr val="tx1">
                    <a:lumMod val="65000"/>
                    <a:lumOff val="35000"/>
                  </a:schemeClr>
                </a:solidFill>
              </a:rPr>
              <a:t>Additional thickness is required around the splice volumes to insert fixation points, protection and insulation boxes and covers.</a:t>
            </a:r>
          </a:p>
        </p:txBody>
      </p:sp>
      <p:grpSp>
        <p:nvGrpSpPr>
          <p:cNvPr id="27" name="Group 26">
            <a:extLst>
              <a:ext uri="{FF2B5EF4-FFF2-40B4-BE49-F238E27FC236}">
                <a16:creationId xmlns:a16="http://schemas.microsoft.com/office/drawing/2014/main" id="{9C112EB1-F785-04E5-292D-469B06C4FE88}"/>
              </a:ext>
            </a:extLst>
          </p:cNvPr>
          <p:cNvGrpSpPr/>
          <p:nvPr/>
        </p:nvGrpSpPr>
        <p:grpSpPr>
          <a:xfrm>
            <a:off x="7455387" y="4966015"/>
            <a:ext cx="1913956" cy="286676"/>
            <a:chOff x="6369218" y="3974145"/>
            <a:chExt cx="1913956" cy="286676"/>
          </a:xfrm>
        </p:grpSpPr>
        <p:cxnSp>
          <p:nvCxnSpPr>
            <p:cNvPr id="28" name="Straight Arrow Connector 27">
              <a:extLst>
                <a:ext uri="{FF2B5EF4-FFF2-40B4-BE49-F238E27FC236}">
                  <a16:creationId xmlns:a16="http://schemas.microsoft.com/office/drawing/2014/main" id="{383064B8-7900-7CF7-F28E-646169A4121E}"/>
                </a:ext>
              </a:extLst>
            </p:cNvPr>
            <p:cNvCxnSpPr>
              <a:cxnSpLocks/>
            </p:cNvCxnSpPr>
            <p:nvPr/>
          </p:nvCxnSpPr>
          <p:spPr>
            <a:xfrm flipH="1" flipV="1">
              <a:off x="6369218" y="3974145"/>
              <a:ext cx="191887" cy="228938"/>
            </a:xfrm>
            <a:prstGeom prst="straightConnector1">
              <a:avLst/>
            </a:prstGeom>
            <a:ln>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2099323B-0714-85DE-431F-052E068C4289}"/>
                </a:ext>
              </a:extLst>
            </p:cNvPr>
            <p:cNvCxnSpPr>
              <a:cxnSpLocks/>
            </p:cNvCxnSpPr>
            <p:nvPr/>
          </p:nvCxnSpPr>
          <p:spPr>
            <a:xfrm flipH="1" flipV="1">
              <a:off x="6561105" y="4203083"/>
              <a:ext cx="1668176" cy="1401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52C24844-2F64-F4C2-17AE-B876FBA1EDA3}"/>
                </a:ext>
              </a:extLst>
            </p:cNvPr>
            <p:cNvSpPr txBox="1"/>
            <p:nvPr/>
          </p:nvSpPr>
          <p:spPr>
            <a:xfrm>
              <a:off x="6538850" y="3983822"/>
              <a:ext cx="1744324" cy="276999"/>
            </a:xfrm>
            <a:prstGeom prst="rect">
              <a:avLst/>
            </a:prstGeom>
            <a:noFill/>
          </p:spPr>
          <p:txBody>
            <a:bodyPr wrap="none" rtlCol="0">
              <a:spAutoFit/>
            </a:bodyPr>
            <a:lstStyle/>
            <a:p>
              <a:r>
                <a:rPr lang="en-US" sz="1200" i="1" dirty="0">
                  <a:solidFill>
                    <a:schemeClr val="tx1">
                      <a:lumMod val="50000"/>
                      <a:lumOff val="50000"/>
                    </a:schemeClr>
                  </a:solidFill>
                </a:rPr>
                <a:t>Protection Diode busbars</a:t>
              </a:r>
              <a:endParaRPr lang="fr-FR" sz="1200" i="1" dirty="0">
                <a:solidFill>
                  <a:schemeClr val="tx1">
                    <a:lumMod val="50000"/>
                    <a:lumOff val="50000"/>
                  </a:schemeClr>
                </a:solidFill>
              </a:endParaRPr>
            </a:p>
          </p:txBody>
        </p:sp>
      </p:grpSp>
    </p:spTree>
    <p:extLst>
      <p:ext uri="{BB962C8B-B14F-4D97-AF65-F5344CB8AC3E}">
        <p14:creationId xmlns:p14="http://schemas.microsoft.com/office/powerpoint/2010/main" val="11954588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2024-05-30 Field Free Length.pptx" id="{2103BEA4-2B17-4C8F-A95E-B533B0333204}" vid="{95403D1A-513D-45CC-A576-8047686B111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32233</TotalTime>
  <Words>1676</Words>
  <Application>Microsoft Office PowerPoint</Application>
  <PresentationFormat>Widescreen</PresentationFormat>
  <Paragraphs>259</Paragraphs>
  <Slides>23</Slides>
  <Notes>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23</vt:i4>
      </vt:variant>
    </vt:vector>
  </HeadingPairs>
  <TitlesOfParts>
    <vt:vector size="32" baseType="lpstr">
      <vt:lpstr>Aptos Narrow</vt:lpstr>
      <vt:lpstr>Arial</vt:lpstr>
      <vt:lpstr>Arial Narrow</vt:lpstr>
      <vt:lpstr>Calibri</vt:lpstr>
      <vt:lpstr>Calibri Light</vt:lpstr>
      <vt:lpstr>Courier New</vt:lpstr>
      <vt:lpstr>Wingdings</vt:lpstr>
      <vt:lpstr>Office Theme</vt:lpstr>
      <vt:lpstr>IMCC - 1</vt:lpstr>
      <vt:lpstr>PowerPoint Presentation</vt:lpstr>
      <vt:lpstr>Outlook</vt:lpstr>
      <vt:lpstr>Magnetic Length/Coils</vt:lpstr>
      <vt:lpstr>Coil head end spacers (the extremity saddles)</vt:lpstr>
      <vt:lpstr>Radial and Azimuthal Pre-stress</vt:lpstr>
      <vt:lpstr>Longitudinal Constraint</vt:lpstr>
      <vt:lpstr>Coil lead splices</vt:lpstr>
      <vt:lpstr>Busses Integration (splices and expansion loops)</vt:lpstr>
      <vt:lpstr>Insulation  Assemblies</vt:lpstr>
      <vt:lpstr>Spool Piece (Correctors) Integration</vt:lpstr>
      <vt:lpstr>Cold Mass Shells – Cryogenic Vessel</vt:lpstr>
      <vt:lpstr>Cold Mass End Covers – Cryogenic Vessel Closures</vt:lpstr>
      <vt:lpstr>Interconnection of Cryogenic Transfer Lines and Busses</vt:lpstr>
      <vt:lpstr>Interconnection of Beam Lines</vt:lpstr>
      <vt:lpstr>Closure of the Thermal Shield and Vacuum Envelope</vt:lpstr>
      <vt:lpstr>Field Free Length among the LHC and HL-LHC magnets  with numbers</vt:lpstr>
      <vt:lpstr>Quantification length of items  along the Free Field Length</vt:lpstr>
      <vt:lpstr>LHC Dipoles Interconnection</vt:lpstr>
      <vt:lpstr>HL-LHC Inner Triplet Interconnection</vt:lpstr>
      <vt:lpstr>Some ideas to minimize the FFML</vt:lpstr>
      <vt:lpstr>Example of Expansion loops integration inside the magnet yoke</vt:lpstr>
      <vt:lpstr>Cold mass end covers</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Herve Prin</dc:creator>
  <cp:lastModifiedBy>Herve Prin</cp:lastModifiedBy>
  <cp:revision>40</cp:revision>
  <dcterms:created xsi:type="dcterms:W3CDTF">2024-05-16T08:07:20Z</dcterms:created>
  <dcterms:modified xsi:type="dcterms:W3CDTF">2024-06-13T06:23:58Z</dcterms:modified>
</cp:coreProperties>
</file>