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9"/>
  </p:notesMasterIdLst>
  <p:sldIdLst>
    <p:sldId id="256" r:id="rId2"/>
    <p:sldId id="258" r:id="rId3"/>
    <p:sldId id="264" r:id="rId4"/>
    <p:sldId id="265" r:id="rId5"/>
    <p:sldId id="262" r:id="rId6"/>
    <p:sldId id="269" r:id="rId7"/>
    <p:sldId id="284" r:id="rId8"/>
    <p:sldId id="257" r:id="rId9"/>
    <p:sldId id="271" r:id="rId10"/>
    <p:sldId id="272" r:id="rId11"/>
    <p:sldId id="263" r:id="rId12"/>
    <p:sldId id="273" r:id="rId13"/>
    <p:sldId id="275" r:id="rId14"/>
    <p:sldId id="274" r:id="rId15"/>
    <p:sldId id="281" r:id="rId16"/>
    <p:sldId id="280" r:id="rId17"/>
    <p:sldId id="28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544" autoAdjust="0"/>
    <p:restoredTop sz="94618" autoAdjust="0"/>
  </p:normalViewPr>
  <p:slideViewPr>
    <p:cSldViewPr>
      <p:cViewPr varScale="1">
        <p:scale>
          <a:sx n="70" d="100"/>
          <a:sy n="70" d="100"/>
        </p:scale>
        <p:origin x="-13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ric%20Seabron\Desktop\CERN%20REU\gas%20shee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Leakage</a:t>
            </a:r>
            <a:r>
              <a:rPr lang="en-US" baseline="0"/>
              <a:t> Rate</a:t>
            </a:r>
            <a:endParaRPr lang="en-US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Sheet1!$A$5</c:f>
              <c:strCache>
                <c:ptCount val="1"/>
                <c:pt idx="0">
                  <c:v>Multilayer</c:v>
                </c:pt>
              </c:strCache>
            </c:strRef>
          </c:tx>
          <c:cat>
            <c:strRef>
              <c:f>Sheet1!$A$6:$A$37</c:f>
              <c:strCache>
                <c:ptCount val="32"/>
                <c:pt idx="0">
                  <c:v>EES1C10 ML1</c:v>
                </c:pt>
                <c:pt idx="1">
                  <c:v>EES1C10 ML2</c:v>
                </c:pt>
                <c:pt idx="2">
                  <c:v>EES2C10 ML1</c:v>
                </c:pt>
                <c:pt idx="3">
                  <c:v>EES2C10 ML2</c:v>
                </c:pt>
                <c:pt idx="4">
                  <c:v>EES1C04 ML1</c:v>
                </c:pt>
                <c:pt idx="5">
                  <c:v>EES1C04 ML2</c:v>
                </c:pt>
                <c:pt idx="6">
                  <c:v>EES2C04 ML1</c:v>
                </c:pt>
                <c:pt idx="7">
                  <c:v>EES2C04 ML2</c:v>
                </c:pt>
                <c:pt idx="8">
                  <c:v>EES1C14 ML1</c:v>
                </c:pt>
                <c:pt idx="9">
                  <c:v>EES1C14 ML2</c:v>
                </c:pt>
                <c:pt idx="10">
                  <c:v>EES2C14 ML1</c:v>
                </c:pt>
                <c:pt idx="11">
                  <c:v>EES2C14 ML2</c:v>
                </c:pt>
                <c:pt idx="12">
                  <c:v>EES1C02 ML1</c:v>
                </c:pt>
                <c:pt idx="13">
                  <c:v>EES1C02 ML2</c:v>
                </c:pt>
                <c:pt idx="14">
                  <c:v>EES2C02 ML1</c:v>
                </c:pt>
                <c:pt idx="15">
                  <c:v>EES2C02 ML2</c:v>
                </c:pt>
                <c:pt idx="16">
                  <c:v>EES1C16 ML1</c:v>
                </c:pt>
                <c:pt idx="17">
                  <c:v>EES1C16 ML2</c:v>
                </c:pt>
                <c:pt idx="18">
                  <c:v>EES2C16 ML1</c:v>
                </c:pt>
                <c:pt idx="19">
                  <c:v>EES2C16 ML2</c:v>
                </c:pt>
                <c:pt idx="20">
                  <c:v>EES1C12 ML1</c:v>
                </c:pt>
                <c:pt idx="21">
                  <c:v>EES1C12 ML2</c:v>
                </c:pt>
                <c:pt idx="22">
                  <c:v>EES2C12 ML1</c:v>
                </c:pt>
                <c:pt idx="23">
                  <c:v>EES2C12 ML2</c:v>
                </c:pt>
                <c:pt idx="24">
                  <c:v>EES1C08ML1</c:v>
                </c:pt>
                <c:pt idx="25">
                  <c:v>EES1C08ML2</c:v>
                </c:pt>
                <c:pt idx="26">
                  <c:v>EES2C08ML1</c:v>
                </c:pt>
                <c:pt idx="27">
                  <c:v>EES2C08ML2</c:v>
                </c:pt>
                <c:pt idx="28">
                  <c:v>EES1C06ML1</c:v>
                </c:pt>
                <c:pt idx="29">
                  <c:v>EES1C06ML2</c:v>
                </c:pt>
                <c:pt idx="30">
                  <c:v>EES2C06ML1</c:v>
                </c:pt>
                <c:pt idx="31">
                  <c:v>EES2C06ML2</c:v>
                </c:pt>
              </c:strCache>
            </c:strRef>
          </c:cat>
          <c:val>
            <c:numRef>
              <c:f>Sheet1!$J$6:$J$37</c:f>
              <c:numCache>
                <c:formatCode>General</c:formatCode>
                <c:ptCount val="32"/>
                <c:pt idx="0">
                  <c:v>0.63972084033676946</c:v>
                </c:pt>
                <c:pt idx="1">
                  <c:v>0.72352451608940604</c:v>
                </c:pt>
                <c:pt idx="2">
                  <c:v>0.7514450867052157</c:v>
                </c:pt>
                <c:pt idx="3">
                  <c:v>0.74063369728110651</c:v>
                </c:pt>
                <c:pt idx="4">
                  <c:v>1.0862048222214657</c:v>
                </c:pt>
                <c:pt idx="5">
                  <c:v>1.1523533989781067</c:v>
                </c:pt>
                <c:pt idx="6">
                  <c:v>0.95643915933770796</c:v>
                </c:pt>
                <c:pt idx="7">
                  <c:v>1.1023745444035273</c:v>
                </c:pt>
                <c:pt idx="8">
                  <c:v>0.48095695508321162</c:v>
                </c:pt>
                <c:pt idx="9">
                  <c:v>1.1153748265642156</c:v>
                </c:pt>
                <c:pt idx="10">
                  <c:v>0.71128845239852012</c:v>
                </c:pt>
                <c:pt idx="11">
                  <c:v>0.52003949718933262</c:v>
                </c:pt>
                <c:pt idx="12">
                  <c:v>0.37753474595580994</c:v>
                </c:pt>
                <c:pt idx="13">
                  <c:v>0.86687644582382195</c:v>
                </c:pt>
                <c:pt idx="14">
                  <c:v>0.66960775265343986</c:v>
                </c:pt>
                <c:pt idx="15">
                  <c:v>1.0597077372711938</c:v>
                </c:pt>
                <c:pt idx="16">
                  <c:v>0.96151011515715801</c:v>
                </c:pt>
                <c:pt idx="17">
                  <c:v>1.5847469654528381</c:v>
                </c:pt>
                <c:pt idx="18">
                  <c:v>-0.32206284153006137</c:v>
                </c:pt>
                <c:pt idx="19">
                  <c:v>1.0019535746060235</c:v>
                </c:pt>
                <c:pt idx="20">
                  <c:v>1.0060500434461495</c:v>
                </c:pt>
                <c:pt idx="21">
                  <c:v>0.65564643710660875</c:v>
                </c:pt>
                <c:pt idx="22">
                  <c:v>0.51853221150436679</c:v>
                </c:pt>
                <c:pt idx="23">
                  <c:v>0.29316060254117554</c:v>
                </c:pt>
                <c:pt idx="24">
                  <c:v>0.61231695284115606</c:v>
                </c:pt>
                <c:pt idx="25">
                  <c:v>2.0178839840651892</c:v>
                </c:pt>
                <c:pt idx="26">
                  <c:v>1.7772270595344706</c:v>
                </c:pt>
                <c:pt idx="27">
                  <c:v>0.55732967329309213</c:v>
                </c:pt>
                <c:pt idx="28">
                  <c:v>0.66646473999331701</c:v>
                </c:pt>
                <c:pt idx="29">
                  <c:v>0.45221426893401645</c:v>
                </c:pt>
                <c:pt idx="30">
                  <c:v>1.1752251276658643</c:v>
                </c:pt>
                <c:pt idx="31">
                  <c:v>0.52617482588650855</c:v>
                </c:pt>
              </c:numCache>
            </c:numRef>
          </c:val>
        </c:ser>
        <c:axId val="49702016"/>
        <c:axId val="49703936"/>
      </c:barChart>
      <c:catAx>
        <c:axId val="49702016"/>
        <c:scaling>
          <c:orientation val="minMax"/>
        </c:scaling>
        <c:axPos val="b"/>
        <c:majorTickMark val="none"/>
        <c:tickLblPos val="nextTo"/>
        <c:crossAx val="49703936"/>
        <c:crosses val="autoZero"/>
        <c:auto val="1"/>
        <c:lblAlgn val="ctr"/>
        <c:lblOffset val="100"/>
      </c:catAx>
      <c:valAx>
        <c:axId val="49703936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mbar/day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49702016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993C8F-20A5-465B-A20F-EB07F6C2E720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EBB079-BC5B-45A9-A745-B8AD9A49F1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5844A-2E81-4B16-82EF-17AC905BF0C2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0909-FC31-43B5-8E59-04881D61F5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5844A-2E81-4B16-82EF-17AC905BF0C2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0909-FC31-43B5-8E59-04881D61F5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5844A-2E81-4B16-82EF-17AC905BF0C2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0909-FC31-43B5-8E59-04881D61F5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5844A-2E81-4B16-82EF-17AC905BF0C2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0909-FC31-43B5-8E59-04881D61F5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5844A-2E81-4B16-82EF-17AC905BF0C2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0909-FC31-43B5-8E59-04881D61F5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5844A-2E81-4B16-82EF-17AC905BF0C2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0909-FC31-43B5-8E59-04881D61F5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5844A-2E81-4B16-82EF-17AC905BF0C2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0909-FC31-43B5-8E59-04881D61F5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5844A-2E81-4B16-82EF-17AC905BF0C2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0909-FC31-43B5-8E59-04881D61F5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5844A-2E81-4B16-82EF-17AC905BF0C2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0909-FC31-43B5-8E59-04881D61F5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5844A-2E81-4B16-82EF-17AC905BF0C2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0909-FC31-43B5-8E59-04881D61F5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5844A-2E81-4B16-82EF-17AC905BF0C2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80909-FC31-43B5-8E59-04881D61F5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5844A-2E81-4B16-82EF-17AC905BF0C2}" type="datetimeFigureOut">
              <a:rPr lang="en-US" smtClean="0"/>
              <a:pPr/>
              <a:t>8/10/2011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280909-FC31-43B5-8E59-04881D61F5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Eric Seabron\Desktop\CERN REU\EE Commissioning Exp\IMG_84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smtClean="0">
                <a:solidFill>
                  <a:srgbClr val="002060"/>
                </a:solidFill>
              </a:rPr>
              <a:t>EE Chamber Commissioning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43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</a:rPr>
              <a:t>By: Eric </a:t>
            </a:r>
            <a:r>
              <a:rPr lang="en-US" dirty="0" err="1" smtClean="0">
                <a:solidFill>
                  <a:srgbClr val="002060"/>
                </a:solidFill>
              </a:rPr>
              <a:t>Seabron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ric Seabron\Desktop\CERN REU\New Folder\P10002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2400" y="5334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FF00"/>
                </a:solidFill>
              </a:rPr>
              <a:t>~5.18 Volume Exchanges/Day</a:t>
            </a:r>
            <a:endParaRPr lang="en-US" sz="2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/>
          <p:nvPr/>
        </p:nvGraphicFramePr>
        <p:xfrm>
          <a:off x="0" y="1219200"/>
          <a:ext cx="9143999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Eric Seabron\Desktop\CERN REU\New Folder\Picture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65776" y="3797808"/>
            <a:ext cx="4078224" cy="306019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Low Voltage Electronics Testing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9200" y="1524000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 1)  Stress Test with 3-15 hour High Voltage Tests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20980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   2)  Look for Errors and Bugs which indicate faulty electronics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2971800"/>
            <a:ext cx="876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2060"/>
                </a:solidFill>
              </a:rPr>
              <a:t>3)  Replace Faulty Electronics and Restart HV Stress Tests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" y="3733800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If Lucky the Chambers will pass all tests and can be put back in storage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90600" y="5410200"/>
            <a:ext cx="274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DAQ System</a:t>
            </a:r>
            <a:endParaRPr lang="en-US" sz="3600" b="1" dirty="0"/>
          </a:p>
        </p:txBody>
      </p:sp>
      <p:sp>
        <p:nvSpPr>
          <p:cNvPr id="12" name="Right Arrow 11"/>
          <p:cNvSpPr/>
          <p:nvPr/>
        </p:nvSpPr>
        <p:spPr>
          <a:xfrm>
            <a:off x="3886200" y="5486400"/>
            <a:ext cx="8382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33400"/>
            <a:ext cx="75152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81000" y="3352800"/>
            <a:ext cx="44958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•</a:t>
            </a:r>
            <a:r>
              <a:rPr lang="en-US" sz="2000" dirty="0" smtClean="0"/>
              <a:t>The Mezzanine card processes 24 tubes using 3 ASD (Amplifier Shaper Discriminator) chips and a TDC (Time to Digital Converter) chip.</a:t>
            </a:r>
          </a:p>
          <a:p>
            <a:endParaRPr lang="en-US" sz="2000" dirty="0" smtClean="0"/>
          </a:p>
          <a:p>
            <a:r>
              <a:rPr lang="en-US" sz="2000" dirty="0" smtClean="0"/>
              <a:t>•The CSM uses an passive interconnection of all 18 </a:t>
            </a:r>
            <a:r>
              <a:rPr lang="en-US" sz="2000" dirty="0" err="1" smtClean="0"/>
              <a:t>Mezz</a:t>
            </a:r>
            <a:r>
              <a:rPr lang="en-US" sz="2000" dirty="0" smtClean="0"/>
              <a:t> Cards to obtain is data which it sorts through using  a active components including a  Multiplexer. </a:t>
            </a:r>
          </a:p>
          <a:p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3733800"/>
            <a:ext cx="4114800" cy="227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562600" y="6019800"/>
            <a:ext cx="2743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CSM Board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Eric Seabron\Desktop\CERN REU\New Folder\Picture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352800"/>
            <a:ext cx="4724400" cy="3505200"/>
          </a:xfrm>
          <a:prstGeom prst="rect">
            <a:avLst/>
          </a:prstGeom>
          <a:noFill/>
        </p:spPr>
      </p:pic>
      <p:pic>
        <p:nvPicPr>
          <p:cNvPr id="3076" name="Picture 4" descr="C:\Users\Eric Seabron\Desktop\CERN REU\New Folder\Picture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0"/>
            <a:ext cx="4419600" cy="3505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47800" y="685800"/>
            <a:ext cx="3124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Dark Currents</a:t>
            </a:r>
          </a:p>
          <a:p>
            <a:pPr algn="ctr"/>
            <a:r>
              <a:rPr lang="en-US" sz="2800" dirty="0" smtClean="0"/>
              <a:t>&lt; 2uA</a:t>
            </a:r>
            <a:endParaRPr 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5410200" y="4343400"/>
            <a:ext cx="3733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Chamber Temperature Probes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CsmAdc20110718_ees1c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090" y="2855694"/>
            <a:ext cx="4294909" cy="3877615"/>
          </a:xfrm>
          <a:prstGeom prst="rect">
            <a:avLst/>
          </a:prstGeom>
          <a:noFill/>
        </p:spPr>
      </p:pic>
      <p:pic>
        <p:nvPicPr>
          <p:cNvPr id="6" name="Picture 2" descr="G:\Bf20110718_ees1c1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0345" y="304800"/>
            <a:ext cx="4247152" cy="4495800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7162800" y="2209800"/>
            <a:ext cx="381000" cy="304800"/>
          </a:xfrm>
          <a:prstGeom prst="ellipse">
            <a:avLst/>
          </a:prstGeom>
          <a:solidFill>
            <a:srgbClr val="FFFF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7" idx="2"/>
          </p:cNvCxnSpPr>
          <p:nvPr/>
        </p:nvCxnSpPr>
        <p:spPr>
          <a:xfrm>
            <a:off x="4038600" y="990600"/>
            <a:ext cx="3124200" cy="13716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14400" y="2362200"/>
            <a:ext cx="3048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/>
              <a:t>Mezz</a:t>
            </a:r>
            <a:r>
              <a:rPr lang="en-US" sz="2800" dirty="0" smtClean="0"/>
              <a:t> Temp. Probes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990600" y="762000"/>
            <a:ext cx="4114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B-Field</a:t>
            </a:r>
          </a:p>
          <a:p>
            <a:pPr algn="ctr"/>
            <a:r>
              <a:rPr lang="en-US" sz="2800" dirty="0" smtClean="0"/>
              <a:t>Irregular </a:t>
            </a:r>
            <a:r>
              <a:rPr lang="en-US" sz="2800" dirty="0" smtClean="0"/>
              <a:t> Magnetometer Reading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001000" cy="5029199"/>
          </a:xfrm>
        </p:spPr>
        <p:txBody>
          <a:bodyPr/>
          <a:lstStyle/>
          <a:p>
            <a:r>
              <a:rPr lang="en-US" sz="2400" dirty="0" smtClean="0"/>
              <a:t>We must remove screws between the </a:t>
            </a:r>
            <a:r>
              <a:rPr lang="en-US" sz="2400" dirty="0" err="1" smtClean="0"/>
              <a:t>multilayers</a:t>
            </a:r>
            <a:r>
              <a:rPr lang="en-US" sz="2400" dirty="0" smtClean="0"/>
              <a:t> from electronics covers for easier access to the </a:t>
            </a:r>
            <a:r>
              <a:rPr lang="en-US" sz="2400" dirty="0" err="1" smtClean="0"/>
              <a:t>Mezz</a:t>
            </a:r>
            <a:r>
              <a:rPr lang="en-US" sz="2400" dirty="0" smtClean="0"/>
              <a:t> Cards in the </a:t>
            </a:r>
            <a:r>
              <a:rPr lang="en-US" sz="2400" dirty="0" smtClean="0"/>
              <a:t>pit.</a:t>
            </a:r>
            <a:endParaRPr lang="en-US" sz="2400" dirty="0" smtClean="0"/>
          </a:p>
          <a:p>
            <a:r>
              <a:rPr lang="en-US" sz="2400" dirty="0" smtClean="0"/>
              <a:t>Reinstall mounting plates for HV splitter boxes with better fortified copper plate backs.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8196E-A936-45BC-B052-45BEE41CB71F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Electronics Hardware</a:t>
            </a:r>
            <a:endParaRPr lang="en-US" dirty="0"/>
          </a:p>
        </p:txBody>
      </p:sp>
      <p:pic>
        <p:nvPicPr>
          <p:cNvPr id="5122" name="Picture 2" descr="H:\DCIM\101_PANA\P10100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810000"/>
            <a:ext cx="3505200" cy="2628900"/>
          </a:xfrm>
          <a:prstGeom prst="rect">
            <a:avLst/>
          </a:prstGeom>
          <a:noFill/>
        </p:spPr>
      </p:pic>
      <p:pic>
        <p:nvPicPr>
          <p:cNvPr id="5123" name="Picture 3" descr="H:\DCIM\101_PANA\P10100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3810000"/>
            <a:ext cx="2971800" cy="2228850"/>
          </a:xfrm>
          <a:prstGeom prst="rect">
            <a:avLst/>
          </a:prstGeom>
          <a:noFill/>
          <a:scene3d>
            <a:camera prst="orthographicFront">
              <a:rot lat="0" lon="0" rev="16200000"/>
            </a:camera>
            <a:lightRig rig="threePt" dir="t"/>
          </a:scene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sz="2800" dirty="0" smtClean="0"/>
              <a:t>C</a:t>
            </a:r>
            <a:r>
              <a:rPr lang="en-US" sz="2800" dirty="0" smtClean="0"/>
              <a:t>ommissioned 8 sectors ~ 16 Chambers.</a:t>
            </a:r>
          </a:p>
          <a:p>
            <a:r>
              <a:rPr lang="en-US" sz="2800" dirty="0" smtClean="0"/>
              <a:t>Removed &gt;1000 screws.</a:t>
            </a:r>
          </a:p>
          <a:p>
            <a:r>
              <a:rPr lang="en-US" sz="2800" dirty="0" smtClean="0"/>
              <a:t>Installed 16 HV boxes.</a:t>
            </a:r>
          </a:p>
          <a:p>
            <a:r>
              <a:rPr lang="en-US" sz="2800" dirty="0" smtClean="0"/>
              <a:t>Ran &gt;80 stress tests.</a:t>
            </a:r>
          </a:p>
          <a:p>
            <a:r>
              <a:rPr lang="en-US" sz="2800" dirty="0" smtClean="0"/>
              <a:t>Intimately learned about the EE Chambers …  we treated each one as if it were our own.</a:t>
            </a:r>
          </a:p>
          <a:p>
            <a:endParaRPr lang="en-US" sz="2800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143000"/>
            <a:ext cx="2881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In total </a:t>
            </a:r>
            <a:r>
              <a:rPr lang="en-US" sz="3600" b="1" dirty="0" smtClean="0">
                <a:solidFill>
                  <a:srgbClr val="FF0000"/>
                </a:solidFill>
              </a:rPr>
              <a:t>we … 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4724400"/>
            <a:ext cx="91440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7030A0"/>
                </a:solidFill>
              </a:rPr>
              <a:t>Our Commissioning Team: </a:t>
            </a:r>
          </a:p>
          <a:p>
            <a:pPr algn="ctr"/>
            <a:r>
              <a:rPr lang="en-US" dirty="0" smtClean="0"/>
              <a:t>Kareem </a:t>
            </a:r>
            <a:r>
              <a:rPr lang="en-US" dirty="0" err="1" smtClean="0"/>
              <a:t>Hegazy</a:t>
            </a:r>
            <a:r>
              <a:rPr lang="en-US" dirty="0" smtClean="0"/>
              <a:t>, Rex Brown, Eric </a:t>
            </a:r>
            <a:r>
              <a:rPr lang="en-US" dirty="0" err="1" smtClean="0"/>
              <a:t>Seabron</a:t>
            </a:r>
            <a:r>
              <a:rPr lang="en-US" dirty="0" smtClean="0"/>
              <a:t>, </a:t>
            </a:r>
            <a:r>
              <a:rPr lang="en-US" dirty="0" smtClean="0"/>
              <a:t>Lulu Liu, Dr. </a:t>
            </a:r>
            <a:r>
              <a:rPr lang="en-US" dirty="0" err="1" smtClean="0"/>
              <a:t>Junjie</a:t>
            </a:r>
            <a:r>
              <a:rPr lang="en-US" dirty="0" smtClean="0"/>
              <a:t>, Dr. Bing, Dr</a:t>
            </a:r>
            <a:r>
              <a:rPr lang="en-US" dirty="0" smtClean="0"/>
              <a:t>. </a:t>
            </a:r>
            <a:r>
              <a:rPr lang="en-US" dirty="0" err="1" smtClean="0"/>
              <a:t>Tiesheng</a:t>
            </a:r>
            <a:r>
              <a:rPr lang="en-US" dirty="0" smtClean="0"/>
              <a:t>, Dr</a:t>
            </a:r>
            <a:r>
              <a:rPr lang="en-US" dirty="0" smtClean="0"/>
              <a:t>. </a:t>
            </a:r>
            <a:r>
              <a:rPr lang="en-US" dirty="0" err="1" smtClean="0"/>
              <a:t>Jianbei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95600" y="5562600"/>
            <a:ext cx="360977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2060"/>
                </a:solidFill>
              </a:rPr>
              <a:t>Questions???</a:t>
            </a:r>
            <a:endParaRPr lang="en-US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56007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051312"/>
            <a:ext cx="4864101" cy="380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4114800"/>
            <a:ext cx="2895600" cy="2504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segita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06122" y="381000"/>
            <a:ext cx="3837878" cy="2667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10200" y="3276600"/>
            <a:ext cx="17716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find Momentum using MDTs</a:t>
            </a:r>
            <a:endParaRPr lang="en-US" dirty="0">
              <a:solidFill>
                <a:schemeClr val="tx1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2200" y="10668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Find To Values =&gt; t – to = td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286000" y="1905000"/>
            <a:ext cx="487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Create R-T functions to find drift radius (rd) where, rd ≡ f(td)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362200" y="3124200"/>
            <a:ext cx="472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 = Rd ± r where,</a:t>
            </a:r>
          </a:p>
          <a:p>
            <a:pPr algn="ctr"/>
            <a:r>
              <a:rPr lang="en-US" sz="2400" dirty="0" smtClean="0"/>
              <a:t> r ≡ Resolution Function 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752600" y="4419600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R  values are used to find the </a:t>
            </a:r>
            <a:r>
              <a:rPr lang="en-US" sz="2400" dirty="0" err="1" smtClean="0"/>
              <a:t>Sagitta</a:t>
            </a:r>
            <a:r>
              <a:rPr lang="en-US" sz="2400" dirty="0" smtClean="0"/>
              <a:t> value (S)</a:t>
            </a:r>
            <a:endParaRPr lang="en-US" sz="2400" dirty="0"/>
          </a:p>
        </p:txBody>
      </p:sp>
      <p:pic>
        <p:nvPicPr>
          <p:cNvPr id="1026" name="Picture 2" descr="C:\Users\Eric Seabron\Desktop\CERN REU\moment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5181600"/>
            <a:ext cx="4190999" cy="1034653"/>
          </a:xfrm>
          <a:prstGeom prst="rect">
            <a:avLst/>
          </a:prstGeom>
          <a:noFill/>
        </p:spPr>
      </p:pic>
      <p:sp>
        <p:nvSpPr>
          <p:cNvPr id="13" name="Down Arrow 12"/>
          <p:cNvSpPr/>
          <p:nvPr/>
        </p:nvSpPr>
        <p:spPr>
          <a:xfrm>
            <a:off x="4343400" y="1524000"/>
            <a:ext cx="6858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4343400" y="2819400"/>
            <a:ext cx="6858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4343400" y="3962400"/>
            <a:ext cx="6858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>
            <a:off x="4343400" y="4953000"/>
            <a:ext cx="6858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362200" y="6019800"/>
            <a:ext cx="487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N = # of position measurements </a:t>
            </a:r>
          </a:p>
          <a:p>
            <a:pPr algn="ctr"/>
            <a:r>
              <a:rPr lang="en-US" dirty="0" smtClean="0"/>
              <a:t>k = distance between each measurement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9868" y="1676400"/>
            <a:ext cx="4634132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 txBox="1">
            <a:spLocks/>
          </p:cNvSpPr>
          <p:nvPr/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 Values &amp; R-T Graphs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83794"/>
            <a:ext cx="4648200" cy="307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 descr="C:\Users\Eric Seabron\Desktop\CERN REU\t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838200"/>
            <a:ext cx="4800600" cy="31438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371600"/>
            <a:ext cx="46482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2057400" y="381000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Tracking Resolution</a:t>
            </a:r>
            <a:endParaRPr lang="en-US" sz="3600" dirty="0"/>
          </a:p>
        </p:txBody>
      </p:sp>
      <p:pic>
        <p:nvPicPr>
          <p:cNvPr id="5" name="Picture 4" descr="Resolution graph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66800"/>
            <a:ext cx="4437413" cy="579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04800"/>
            <a:ext cx="8224809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"/>
            <a:ext cx="9153525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667000"/>
            <a:ext cx="42672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2667000"/>
            <a:ext cx="3810000" cy="295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10200" y="2895600"/>
            <a:ext cx="3124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19800" y="3429000"/>
            <a:ext cx="1804987" cy="396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29200" y="3886200"/>
            <a:ext cx="3829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96000" y="4191000"/>
            <a:ext cx="178777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96000" y="4572000"/>
            <a:ext cx="1752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096000" y="5181600"/>
            <a:ext cx="19145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57200" y="304800"/>
            <a:ext cx="815091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Down Arrow 11"/>
          <p:cNvSpPr/>
          <p:nvPr/>
        </p:nvSpPr>
        <p:spPr>
          <a:xfrm>
            <a:off x="3810000" y="1143000"/>
            <a:ext cx="12954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981200" y="1524000"/>
            <a:ext cx="49625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Finding Leaks and Fixing Leaks</a:t>
            </a:r>
            <a:endParaRPr lang="en-US" dirty="0"/>
          </a:p>
        </p:txBody>
      </p:sp>
      <p:pic>
        <p:nvPicPr>
          <p:cNvPr id="4" name="Picture 3" descr="gas proces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143000"/>
            <a:ext cx="8077200" cy="53419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2306</TotalTime>
  <Words>337</Words>
  <Application>Microsoft Office PowerPoint</Application>
  <PresentationFormat>On-screen Show (4:3)</PresentationFormat>
  <Paragraphs>46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EE Chamber Commissioning</vt:lpstr>
      <vt:lpstr>Slide 2</vt:lpstr>
      <vt:lpstr>How to find Momentum using MDTs</vt:lpstr>
      <vt:lpstr>Slide 4</vt:lpstr>
      <vt:lpstr>Slide 5</vt:lpstr>
      <vt:lpstr>Slide 6</vt:lpstr>
      <vt:lpstr>Slide 7</vt:lpstr>
      <vt:lpstr>Slide 8</vt:lpstr>
      <vt:lpstr>Finding Leaks and Fixing Leaks</vt:lpstr>
      <vt:lpstr>Slide 10</vt:lpstr>
      <vt:lpstr>Slide 11</vt:lpstr>
      <vt:lpstr>Low Voltage Electronics Testing</vt:lpstr>
      <vt:lpstr>Slide 13</vt:lpstr>
      <vt:lpstr>Slide 14</vt:lpstr>
      <vt:lpstr>Slide 15</vt:lpstr>
      <vt:lpstr>More Electronics Hardware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Gas Management of EE Chambers</dc:title>
  <dc:creator>Eric Seabron</dc:creator>
  <cp:lastModifiedBy>Eric Seabron</cp:lastModifiedBy>
  <cp:revision>16</cp:revision>
  <dcterms:created xsi:type="dcterms:W3CDTF">2011-07-27T21:52:29Z</dcterms:created>
  <dcterms:modified xsi:type="dcterms:W3CDTF">2011-08-11T11:54:00Z</dcterms:modified>
</cp:coreProperties>
</file>