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bin" ContentType="application/vnd.openxmlformats-officedocument.oleObject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97" r:id="rId2"/>
    <p:sldMasterId id="2147483747" r:id="rId3"/>
    <p:sldMasterId id="2147483822" r:id="rId4"/>
    <p:sldMasterId id="2147483882" r:id="rId5"/>
    <p:sldMasterId id="2147483912" r:id="rId6"/>
    <p:sldMasterId id="2147484036" r:id="rId7"/>
    <p:sldMasterId id="2147484184" r:id="rId8"/>
    <p:sldMasterId id="2147484253" r:id="rId9"/>
    <p:sldMasterId id="2147484281" r:id="rId10"/>
  </p:sldMasterIdLst>
  <p:notesMasterIdLst>
    <p:notesMasterId r:id="rId27"/>
  </p:notesMasterIdLst>
  <p:handoutMasterIdLst>
    <p:handoutMasterId r:id="rId28"/>
  </p:handoutMasterIdLst>
  <p:sldIdLst>
    <p:sldId id="465" r:id="rId11"/>
    <p:sldId id="498" r:id="rId12"/>
    <p:sldId id="499" r:id="rId13"/>
    <p:sldId id="501" r:id="rId14"/>
    <p:sldId id="502" r:id="rId15"/>
    <p:sldId id="523" r:id="rId16"/>
    <p:sldId id="533" r:id="rId17"/>
    <p:sldId id="532" r:id="rId18"/>
    <p:sldId id="534" r:id="rId19"/>
    <p:sldId id="535" r:id="rId20"/>
    <p:sldId id="504" r:id="rId21"/>
    <p:sldId id="536" r:id="rId22"/>
    <p:sldId id="537" r:id="rId23"/>
    <p:sldId id="539" r:id="rId24"/>
    <p:sldId id="540" r:id="rId25"/>
    <p:sldId id="481" r:id="rId2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</p:showPr>
  <p:clrMru>
    <a:srgbClr val="FFFFCC"/>
    <a:srgbClr val="9A0000"/>
    <a:srgbClr val="58BB4F"/>
    <a:srgbClr val="8BD3F5"/>
    <a:srgbClr val="3877B2"/>
    <a:srgbClr val="BE0027"/>
    <a:srgbClr val="EA3F2E"/>
    <a:srgbClr val="FFFF00"/>
    <a:srgbClr val="2074A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88736" autoAdjust="0"/>
  </p:normalViewPr>
  <p:slideViewPr>
    <p:cSldViewPr>
      <p:cViewPr varScale="1">
        <p:scale>
          <a:sx n="113" d="100"/>
          <a:sy n="113" d="100"/>
        </p:scale>
        <p:origin x="-15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4C5B5A-7F34-A14A-9724-72F1079D6BAD}" type="datetimeFigureOut">
              <a:rPr lang="en-US" smtClean="0"/>
              <a:pPr/>
              <a:t>8/11/2011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B0685-413F-0C4A-8C80-28513657E6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880156B8-C864-9C41-8A57-43A75F8948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0156B8-C864-9C41-8A57-43A75F89481E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latin typeface="Helvetica" pitchFamily="-112" charset="0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/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50A221-74B7-8C47-8AA4-71333A7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6EFC30-DAC2-5945-913C-8311DCABC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03CD7E-6359-1341-9318-64CD0DCC8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00800"/>
            <a:ext cx="9144000" cy="304800"/>
          </a:xfr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r>
              <a:rPr lang="en-US" dirty="0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B7BFF4-EACD-1849-A505-2FA578E8A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DB0392-D367-E741-B340-F7ADD9806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14368C-B9EF-CE41-B9BC-D7E4CF63D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511270-7BAC-8C4E-990C-90E6F6778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2EE6B2-36FF-8A44-B33D-03AF27C06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01E38B-A15D-7041-B06E-66FB55CE5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849438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18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6057900"/>
            <a:ext cx="9144000" cy="800100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18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1" descr="Markenzusatz_und_DESY-Logo"/>
          <p:cNvPicPr>
            <a:picLocks noChangeAspect="1" noChangeArrowheads="1"/>
          </p:cNvPicPr>
          <p:nvPr userDrawn="1"/>
        </p:nvPicPr>
        <p:blipFill>
          <a:blip r:embed="rId2" cstate="print"/>
          <a:srcRect l="72546"/>
          <a:stretch>
            <a:fillRect/>
          </a:stretch>
        </p:blipFill>
        <p:spPr bwMode="auto">
          <a:xfrm>
            <a:off x="8066088" y="6124575"/>
            <a:ext cx="7461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Markenzusatz_und_DESY-Logo"/>
          <p:cNvPicPr>
            <a:picLocks noChangeAspect="1" noChangeArrowheads="1"/>
          </p:cNvPicPr>
          <p:nvPr userDrawn="1"/>
        </p:nvPicPr>
        <p:blipFill>
          <a:blip r:embed="rId2" cstate="print"/>
          <a:srcRect t="34671" r="27632"/>
          <a:stretch>
            <a:fillRect/>
          </a:stretch>
        </p:blipFill>
        <p:spPr bwMode="auto">
          <a:xfrm>
            <a:off x="282575" y="6057900"/>
            <a:ext cx="3022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Helmholtz-Logo_schwarz_70_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575" y="5440363"/>
            <a:ext cx="10795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36023"/>
            <a:ext cx="9144000" cy="60219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731C7C-73F1-2D4A-B00B-7A5C2E984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32F0F-0698-7144-A901-6146273FB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7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112" charset="0"/>
              </a:defRPr>
            </a:lvl1pPr>
          </a:lstStyle>
          <a:p>
            <a:r>
              <a:rPr lang="en-US" dirty="0" smtClean="0"/>
              <a:t>Glion Colloquium /  June 2009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pPr>
              <a:defRPr/>
            </a:pPr>
            <a:fld id="{DB846EAF-ABA6-F846-B316-71100192A1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 dirty="0">
              <a:latin typeface="Helvetica" pitchFamily="-11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7"/>
            <a:ext cx="6286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01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4478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 dirty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dirty="0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 dirty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 dirty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8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dirty="0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8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dirty="0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18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88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299200"/>
            <a:ext cx="8529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anchor="ctr"/>
          <a:lstStyle/>
          <a:p>
            <a:pPr eaLnBrk="1" hangingPunct="1"/>
            <a:r>
              <a:rPr lang="en-GB" sz="900" b="1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Joachim Mnich  </a:t>
            </a:r>
            <a:r>
              <a:rPr lang="en-GB" sz="900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|  DESY  Scientific Council           		          		                            May 16,  2010  |  </a:t>
            </a:r>
            <a:r>
              <a:rPr lang="en-GB" sz="900" b="1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Seite </a:t>
            </a:r>
            <a:fld id="{800BC2F4-3657-4151-B57E-E23C905F4193}" type="slidenum">
              <a:rPr lang="en-GB" sz="900" b="1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pPr eaLnBrk="1" hangingPunct="1"/>
              <a:t>‹#›</a:t>
            </a:fld>
            <a:endParaRPr lang="en-GB" sz="900" b="1">
              <a:solidFill>
                <a:srgbClr val="80808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 cstate="print"/>
          <a:srcRect l="-9424" t="-7854" r="-18587" b="-12566"/>
          <a:stretch>
            <a:fillRect/>
          </a:stretch>
        </p:blipFill>
        <p:spPr bwMode="auto">
          <a:xfrm>
            <a:off x="8035925" y="6127750"/>
            <a:ext cx="7762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" charset="0"/>
        <a:buChar char="&gt;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1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8" r:id="rId5"/>
    <p:sldLayoutId id="2147484259" r:id="rId6"/>
    <p:sldLayoutId id="2147484260" r:id="rId7"/>
    <p:sldLayoutId id="2147484261" r:id="rId8"/>
    <p:sldLayoutId id="2147484262" r:id="rId9"/>
    <p:sldLayoutId id="2147484263" r:id="rId10"/>
    <p:sldLayoutId id="21474842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Study of Single and Diboson Z Production at the LHC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sz="quarter" idx="1"/>
          </p:nvPr>
        </p:nvSpPr>
        <p:spPr>
          <a:xfrm>
            <a:off x="2267744" y="2860675"/>
            <a:ext cx="6190456" cy="3114675"/>
          </a:xfrm>
        </p:spPr>
        <p:txBody>
          <a:bodyPr/>
          <a:lstStyle/>
          <a:p>
            <a:r>
              <a:rPr lang="en-US" dirty="0" smtClean="0"/>
              <a:t>David Sweigart</a:t>
            </a:r>
          </a:p>
          <a:p>
            <a:r>
              <a:rPr lang="en-US" dirty="0" err="1" smtClean="0"/>
              <a:t>Massimiliano</a:t>
            </a:r>
            <a:r>
              <a:rPr lang="en-US" dirty="0" smtClean="0"/>
              <a:t> </a:t>
            </a:r>
            <a:r>
              <a:rPr lang="en-US" dirty="0" err="1" smtClean="0"/>
              <a:t>Bellomo</a:t>
            </a:r>
            <a:r>
              <a:rPr lang="en-US" dirty="0" smtClean="0"/>
              <a:t>, Supervisor</a:t>
            </a:r>
          </a:p>
          <a:p>
            <a:r>
              <a:rPr lang="en-US" dirty="0" smtClean="0"/>
              <a:t>Matthias Schott, Supervisor</a:t>
            </a:r>
          </a:p>
          <a:p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248400"/>
            <a:ext cx="9144000" cy="457200"/>
          </a:xfrm>
        </p:spPr>
        <p:txBody>
          <a:bodyPr/>
          <a:lstStyle/>
          <a:p>
            <a:r>
              <a:rPr lang="en-US" dirty="0" smtClean="0"/>
              <a:t>2011 Michigan REU Student Presentations – Final Meeting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1E38B-A15D-7041-B06E-66FB55CE54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1" name="Subtitle 8"/>
          <p:cNvSpPr txBox="1">
            <a:spLocks/>
          </p:cNvSpPr>
          <p:nvPr/>
        </p:nvSpPr>
        <p:spPr bwMode="auto">
          <a:xfrm>
            <a:off x="0" y="5229200"/>
            <a:ext cx="9144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-112" charset="2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pitchFamily="-112" charset="-128"/>
                <a:cs typeface="ＭＳ Ｐゴシック" pitchFamily="-112" charset="-128"/>
              </a:rPr>
              <a:t>European Organization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pitchFamily="-112" charset="-128"/>
                <a:cs typeface="ＭＳ Ｐゴシック" pitchFamily="-112" charset="-128"/>
              </a:rPr>
              <a:t> for Nuclear Research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-112" charset="2"/>
              <a:buNone/>
              <a:tabLst/>
              <a:defRPr/>
            </a:pPr>
            <a:r>
              <a:rPr lang="en-US" kern="0" dirty="0" smtClean="0">
                <a:solidFill>
                  <a:schemeClr val="tx2"/>
                </a:solidFill>
                <a:latin typeface="+mn-lt"/>
              </a:rPr>
              <a:t>11</a:t>
            </a:r>
            <a:r>
              <a:rPr lang="en-US" kern="0" baseline="0" dirty="0" smtClean="0">
                <a:solidFill>
                  <a:schemeClr val="tx2"/>
                </a:solidFill>
                <a:latin typeface="+mn-lt"/>
              </a:rPr>
              <a:t> August</a:t>
            </a:r>
            <a:r>
              <a:rPr lang="en-US" kern="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kern="0" baseline="0" dirty="0" smtClean="0">
                <a:solidFill>
                  <a:schemeClr val="tx2"/>
                </a:solidFill>
                <a:latin typeface="+mn-lt"/>
              </a:rPr>
              <a:t>2011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advTm="677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Z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Applied “extra” cuts:</a:t>
            </a:r>
          </a:p>
          <a:p>
            <a:pPr lvl="1"/>
            <a:r>
              <a:rPr lang="en-US" dirty="0" smtClean="0"/>
              <a:t>Pair of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oppositely charged </a:t>
            </a:r>
            <a:r>
              <a:rPr lang="en-US" dirty="0" err="1" smtClean="0"/>
              <a:t>muons</a:t>
            </a:r>
            <a:endParaRPr lang="en-US" dirty="0" smtClean="0"/>
          </a:p>
          <a:p>
            <a:pPr lvl="1"/>
            <a:r>
              <a:rPr lang="en-US" dirty="0" smtClean="0"/>
              <a:t>76 &lt; m</a:t>
            </a:r>
            <a:r>
              <a:rPr lang="el-GR" baseline="-25000" dirty="0" smtClean="0"/>
              <a:t>μμ</a:t>
            </a:r>
            <a:r>
              <a:rPr lang="en-US" dirty="0" smtClean="0"/>
              <a:t> &lt; 106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79512" y="2805906"/>
          <a:ext cx="4324350" cy="2927350"/>
        </p:xfrm>
        <a:graphic>
          <a:graphicData uri="http://schemas.openxmlformats.org/presentationml/2006/ole">
            <p:oleObj spid="_x0000_s6146" name="Acrobat Document" r:id="rId3" imgW="5400498" imgH="3657420" progId="AcroExch.Document.7">
              <p:embed/>
            </p:oleObj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499992" y="2805658"/>
          <a:ext cx="4320480" cy="2926039"/>
        </p:xfrm>
        <a:graphic>
          <a:graphicData uri="http://schemas.openxmlformats.org/presentationml/2006/ole">
            <p:oleObj spid="_x0000_s6147" name="Acrobat Document" r:id="rId4" imgW="5400498" imgH="3657420" progId="AcroExch.Document.7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499992" y="57239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Invariant mass after </a:t>
            </a:r>
            <a:r>
              <a:rPr lang="en-US" sz="1800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 + extra </a:t>
            </a:r>
            <a:r>
              <a:rPr lang="en-US" sz="1800" dirty="0" smtClean="0"/>
              <a:t>cuts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573325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Invariant mass after </a:t>
            </a:r>
            <a:r>
              <a:rPr lang="en-US" sz="1800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  <a:r>
              <a:rPr lang="en-US" sz="1800" dirty="0" smtClean="0"/>
              <a:t> cuts</a:t>
            </a:r>
            <a:endParaRPr lang="en-US" sz="1800" dirty="0"/>
          </a:p>
        </p:txBody>
      </p:sp>
    </p:spTree>
  </p:cSld>
  <p:clrMapOvr>
    <a:masterClrMapping/>
  </p:clrMapOvr>
  <p:transition advTm="5010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Diboson Z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test on high energy behavior of electroweak interactions via gauge couplings</a:t>
            </a:r>
          </a:p>
          <a:p>
            <a:r>
              <a:rPr lang="en-US" dirty="0" smtClean="0"/>
              <a:t>Anomalous coupling will cause enhanced diboson production cross-sections</a:t>
            </a:r>
          </a:p>
          <a:p>
            <a:r>
              <a:rPr lang="en-US" dirty="0" smtClean="0"/>
              <a:t>Allows us to set limits on many theories predicting physics beyond SM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 advTm="2634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Diboson Z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</a:t>
            </a:r>
            <a:r>
              <a:rPr lang="en-US" dirty="0" smtClean="0"/>
              <a:t>: Study diboson Z production in the ZZ→</a:t>
            </a:r>
            <a:r>
              <a:rPr lang="el-GR" dirty="0" smtClean="0"/>
              <a:t>μμ</a:t>
            </a:r>
            <a:r>
              <a:rPr lang="el-GR" dirty="0" smtClean="0">
                <a:cs typeface="Helvetica"/>
              </a:rPr>
              <a:t>νν</a:t>
            </a:r>
            <a:r>
              <a:rPr lang="en-US" dirty="0" smtClean="0">
                <a:cs typeface="Helvetica"/>
              </a:rPr>
              <a:t> channel</a:t>
            </a:r>
          </a:p>
          <a:p>
            <a:r>
              <a:rPr lang="en-US" dirty="0" smtClean="0">
                <a:cs typeface="Helvetica"/>
              </a:rPr>
              <a:t>Axial component of E</a:t>
            </a:r>
            <a:r>
              <a:rPr lang="en-US" baseline="-25000" dirty="0" smtClean="0">
                <a:cs typeface="Helvetica"/>
              </a:rPr>
              <a:t>T</a:t>
            </a:r>
            <a:r>
              <a:rPr lang="en-US" baseline="30000" dirty="0" smtClean="0">
                <a:cs typeface="Helvetica"/>
              </a:rPr>
              <a:t>MISS</a:t>
            </a:r>
            <a:r>
              <a:rPr lang="en-US" dirty="0" smtClean="0">
                <a:cs typeface="Helvetica"/>
              </a:rPr>
              <a:t> cut</a:t>
            </a:r>
          </a:p>
          <a:p>
            <a:pPr lvl="1"/>
            <a:r>
              <a:rPr lang="en-US" dirty="0" smtClean="0">
                <a:cs typeface="Helvetica"/>
              </a:rPr>
              <a:t>Neutrinos </a:t>
            </a:r>
            <a:r>
              <a:rPr lang="en-US" dirty="0" smtClean="0">
                <a:cs typeface="Helvetica"/>
              </a:rPr>
              <a:t>are almost back-to-back</a:t>
            </a:r>
          </a:p>
          <a:p>
            <a:pPr lvl="1"/>
            <a:r>
              <a:rPr lang="en-US" dirty="0" smtClean="0">
                <a:cs typeface="Helvetica"/>
              </a:rPr>
              <a:t>E</a:t>
            </a:r>
            <a:r>
              <a:rPr lang="en-US" baseline="-25000" dirty="0" smtClean="0">
                <a:cs typeface="Helvetica"/>
              </a:rPr>
              <a:t>T</a:t>
            </a:r>
            <a:r>
              <a:rPr lang="en-US" baseline="30000" dirty="0" smtClean="0">
                <a:cs typeface="Helvetica"/>
              </a:rPr>
              <a:t>MISS</a:t>
            </a:r>
            <a:r>
              <a:rPr lang="en-US" dirty="0" smtClean="0">
                <a:cs typeface="Helvetica"/>
              </a:rPr>
              <a:t> is in opposite direction of other Z boson</a:t>
            </a:r>
          </a:p>
          <a:p>
            <a:pPr lvl="1"/>
            <a:r>
              <a:rPr lang="en-US" dirty="0" smtClean="0">
                <a:cs typeface="Helvetica"/>
              </a:rPr>
              <a:t>Mathematically:</a:t>
            </a:r>
          </a:p>
          <a:p>
            <a:r>
              <a:rPr lang="en-US" dirty="0" smtClean="0">
                <a:cs typeface="Helvetica"/>
              </a:rPr>
              <a:t>No jets with </a:t>
            </a:r>
            <a:r>
              <a:rPr lang="en-US" dirty="0" err="1" smtClean="0">
                <a:cs typeface="Helvetica"/>
              </a:rPr>
              <a:t>p</a:t>
            </a:r>
            <a:r>
              <a:rPr lang="en-US" baseline="-25000" dirty="0" err="1" smtClean="0">
                <a:cs typeface="Helvetica"/>
              </a:rPr>
              <a:t>T</a:t>
            </a:r>
            <a:r>
              <a:rPr lang="en-US" dirty="0" smtClean="0">
                <a:cs typeface="Helvetica"/>
              </a:rPr>
              <a:t> &gt; 20 </a:t>
            </a:r>
            <a:r>
              <a:rPr lang="en-US" dirty="0" err="1" smtClean="0">
                <a:cs typeface="Helvetica"/>
              </a:rPr>
              <a:t>GeV</a:t>
            </a:r>
            <a:r>
              <a:rPr lang="en-US" dirty="0" smtClean="0">
                <a:cs typeface="Helvetica"/>
              </a:rPr>
              <a:t> cut </a:t>
            </a:r>
          </a:p>
          <a:p>
            <a:pPr lvl="1"/>
            <a:r>
              <a:rPr lang="en-US" dirty="0" smtClean="0">
                <a:cs typeface="Helvetica"/>
              </a:rPr>
              <a:t>Reduces background from the </a:t>
            </a:r>
            <a:r>
              <a:rPr lang="en-US" dirty="0" err="1" smtClean="0">
                <a:cs typeface="Helvetica"/>
              </a:rPr>
              <a:t>tt</a:t>
            </a:r>
            <a:r>
              <a:rPr lang="en-US" dirty="0" smtClean="0">
                <a:cs typeface="Helvetica"/>
              </a:rPr>
              <a:t> events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851920" y="3580184"/>
          <a:ext cx="4602752" cy="496888"/>
        </p:xfrm>
        <a:graphic>
          <a:graphicData uri="http://schemas.openxmlformats.org/presentationml/2006/ole">
            <p:oleObj spid="_x0000_s7170" name="Equation" r:id="rId3" imgW="2234880" imgH="2412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897880" y="4398264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-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54585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4567500" y="1196752"/>
          <a:ext cx="4252972" cy="2880320"/>
        </p:xfrm>
        <a:graphic>
          <a:graphicData uri="http://schemas.openxmlformats.org/presentationml/2006/ole">
            <p:oleObj spid="_x0000_s8197" name="Acrobat Document" r:id="rId3" imgW="5400498" imgH="3657420" progId="AcroExch.Document.7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Diboson Z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813" y="4797152"/>
            <a:ext cx="7773987" cy="1298848"/>
          </a:xfrm>
        </p:spPr>
        <p:txBody>
          <a:bodyPr>
            <a:noAutofit/>
          </a:bodyPr>
          <a:lstStyle/>
          <a:p>
            <a:r>
              <a:rPr lang="en-US" sz="2300" dirty="0" smtClean="0"/>
              <a:t>Background has been further reduced</a:t>
            </a:r>
          </a:p>
          <a:p>
            <a:r>
              <a:rPr lang="en-US" sz="2300" dirty="0" smtClean="0"/>
              <a:t>ZZ process slightly more prominent at higher energies</a:t>
            </a:r>
          </a:p>
          <a:p>
            <a:r>
              <a:rPr lang="en-US" sz="2300" dirty="0" smtClean="0"/>
              <a:t>Further study needed to draw conclusions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319028" y="1196752"/>
          <a:ext cx="4252972" cy="2880320"/>
        </p:xfrm>
        <a:graphic>
          <a:graphicData uri="http://schemas.openxmlformats.org/presentationml/2006/ole">
            <p:oleObj spid="_x0000_s8196" name="Acrobat Document" r:id="rId4" imgW="5400498" imgH="3657420" progId="AcroExch.Document.7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3528" y="4077072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>
                <a:cs typeface="Helvetica"/>
              </a:rPr>
              <a:t>E</a:t>
            </a:r>
            <a:r>
              <a:rPr lang="en-US" sz="1800" baseline="-25000" dirty="0" err="1" smtClean="0">
                <a:cs typeface="Helvetica"/>
              </a:rPr>
              <a:t>T</a:t>
            </a:r>
            <a:r>
              <a:rPr lang="en-US" sz="1800" baseline="30000" dirty="0" err="1" smtClean="0">
                <a:cs typeface="Helvetica"/>
              </a:rPr>
              <a:t>MISS,Ax</a:t>
            </a:r>
            <a:r>
              <a:rPr lang="en-US" sz="1800" dirty="0" smtClean="0">
                <a:cs typeface="Helvetica"/>
              </a:rPr>
              <a:t> </a:t>
            </a:r>
            <a:r>
              <a:rPr lang="en-US" sz="1800" dirty="0" smtClean="0"/>
              <a:t>after </a:t>
            </a:r>
            <a:r>
              <a:rPr lang="en-US" sz="1800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 + extra </a:t>
            </a:r>
            <a:r>
              <a:rPr lang="en-US" sz="1800" dirty="0" smtClean="0"/>
              <a:t>cuts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4077072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>
                <a:cs typeface="Helvetica"/>
              </a:rPr>
              <a:t>E</a:t>
            </a:r>
            <a:r>
              <a:rPr lang="en-US" sz="1800" baseline="-25000" dirty="0" err="1" smtClean="0">
                <a:cs typeface="Helvetica"/>
              </a:rPr>
              <a:t>T</a:t>
            </a:r>
            <a:r>
              <a:rPr lang="en-US" sz="1800" baseline="30000" dirty="0" err="1" smtClean="0">
                <a:cs typeface="Helvetica"/>
              </a:rPr>
              <a:t>MISS,Ax</a:t>
            </a:r>
            <a:r>
              <a:rPr lang="en-US" sz="1800" dirty="0" smtClean="0">
                <a:cs typeface="Helvetica"/>
              </a:rPr>
              <a:t> </a:t>
            </a:r>
            <a:r>
              <a:rPr lang="en-US" sz="1800" dirty="0" smtClean="0"/>
              <a:t>after </a:t>
            </a:r>
            <a:r>
              <a:rPr lang="en-US" sz="1800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 + extra</a:t>
            </a:r>
          </a:p>
          <a:p>
            <a:pPr algn="ctr"/>
            <a:r>
              <a:rPr lang="en-US" sz="1800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en-US" sz="1800" dirty="0" err="1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1800" baseline="-25000" dirty="0" err="1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1800" baseline="30000" dirty="0" err="1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MISS,Ax</a:t>
            </a:r>
            <a:r>
              <a:rPr lang="en-US" sz="1800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jet </a:t>
            </a:r>
            <a:r>
              <a:rPr lang="en-US" sz="1800" dirty="0" smtClean="0"/>
              <a:t>cuts</a:t>
            </a:r>
            <a:endParaRPr lang="en-US" sz="1800" dirty="0"/>
          </a:p>
        </p:txBody>
      </p:sp>
    </p:spTree>
  </p:cSld>
  <p:clrMapOvr>
    <a:masterClrMapping/>
  </p:clrMapOvr>
  <p:transition advTm="2419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further MC </a:t>
            </a:r>
            <a:r>
              <a:rPr lang="en-US" dirty="0" smtClean="0"/>
              <a:t>corrections such as for </a:t>
            </a:r>
            <a:r>
              <a:rPr lang="en-US" dirty="0" err="1" smtClean="0"/>
              <a:t>muon</a:t>
            </a:r>
            <a:r>
              <a:rPr lang="en-US" dirty="0" smtClean="0"/>
              <a:t> </a:t>
            </a:r>
            <a:r>
              <a:rPr lang="en-US" dirty="0" smtClean="0"/>
              <a:t>identification efficiency</a:t>
            </a:r>
          </a:p>
          <a:p>
            <a:r>
              <a:rPr lang="en-US" dirty="0" smtClean="0"/>
              <a:t>Calculate corresponding cross-sections for single and diboson Z production</a:t>
            </a:r>
          </a:p>
          <a:p>
            <a:r>
              <a:rPr lang="en-US" dirty="0" smtClean="0"/>
              <a:t>Compare results with theory</a:t>
            </a:r>
          </a:p>
          <a:p>
            <a:pPr lvl="1"/>
            <a:r>
              <a:rPr lang="en-US" dirty="0" smtClean="0"/>
              <a:t>Could serve as a stringent test of the SM and potentially indicate the presence of new physics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 advTm="2174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Exposed to how data analysis is used in high energy physics</a:t>
            </a:r>
          </a:p>
          <a:p>
            <a:r>
              <a:rPr lang="en-US" dirty="0" smtClean="0"/>
              <a:t>Learned how to implement some of the basic techniques in this field</a:t>
            </a:r>
          </a:p>
          <a:p>
            <a:pPr lvl="1"/>
            <a:r>
              <a:rPr lang="en-US" dirty="0" smtClean="0"/>
              <a:t>Programming in ROOT</a:t>
            </a:r>
          </a:p>
          <a:p>
            <a:pPr lvl="1"/>
            <a:r>
              <a:rPr lang="en-US" dirty="0" smtClean="0"/>
              <a:t>Implementing cuts</a:t>
            </a:r>
          </a:p>
          <a:p>
            <a:pPr lvl="1"/>
            <a:r>
              <a:rPr lang="en-US" dirty="0" smtClean="0"/>
              <a:t>Running jobs on the cluster</a:t>
            </a:r>
          </a:p>
          <a:p>
            <a:pPr lvl="1"/>
            <a:r>
              <a:rPr lang="en-US" dirty="0" smtClean="0"/>
              <a:t>Applying MC corrections</a:t>
            </a:r>
          </a:p>
          <a:p>
            <a:r>
              <a:rPr lang="en-US" dirty="0" smtClean="0"/>
              <a:t>Acquired a new understanding of what it </a:t>
            </a:r>
            <a:r>
              <a:rPr lang="en-US" dirty="0" smtClean="0"/>
              <a:t>is like to </a:t>
            </a:r>
            <a:r>
              <a:rPr lang="en-US" dirty="0" smtClean="0"/>
              <a:t>be a high energy physicist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ransition advTm="2670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C:\Users\David\Documents\Summer 2011\UM-CERN\263482_10150230650731992_500541991_7842880_505438_n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55776" y="0"/>
            <a:ext cx="4019720" cy="29249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4" descr="C:\Users\David\Documents\Summer 2011\UM-CERN\263482_10150230650731992_500541991_7842880_505438_n.jpg"/>
          <p:cNvPicPr>
            <a:picLocks noChangeAspect="1" noChangeArrowheads="1"/>
          </p:cNvPicPr>
          <p:nvPr/>
        </p:nvPicPr>
        <p:blipFill>
          <a:blip r:embed="rId3"/>
          <a:srcRect t="188"/>
          <a:stretch>
            <a:fillRect/>
          </a:stretch>
        </p:blipFill>
        <p:spPr bwMode="auto">
          <a:xfrm>
            <a:off x="2560320" y="3907558"/>
            <a:ext cx="4018760" cy="2950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David\Pictures\Barcelona\IMG_238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0"/>
            <a:ext cx="257175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David\Pictures\Barcelona\IMG_2381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578271" y="3429000"/>
            <a:ext cx="256573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5" descr="C:\Users\David\Documents\Summer 2011\UM-CERN\257752_10150215066878526_611028525_7295129_7605460_o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6579138" y="0"/>
            <a:ext cx="2564862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4" descr="C:\Users\David\Documents\Summer 2011\UM-CERN\263482_10150230650731992_500541991_7842880_505438_n.jpg"/>
          <p:cNvPicPr>
            <a:picLocks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-2" y="-1"/>
            <a:ext cx="2569464" cy="3429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0" y="306896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0000"/>
                    </a:gs>
                    <a:gs pos="17999">
                      <a:srgbClr val="FF0000"/>
                    </a:gs>
                    <a:gs pos="36000">
                      <a:schemeClr val="bg1"/>
                    </a:gs>
                    <a:gs pos="51000">
                      <a:schemeClr val="bg1"/>
                    </a:gs>
                    <a:gs pos="66000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  <a:tileRect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</a:t>
            </a:r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rgbClr val="00B050"/>
                    </a:gs>
                    <a:gs pos="17999">
                      <a:srgbClr val="00B050"/>
                    </a:gs>
                    <a:gs pos="36000">
                      <a:srgbClr val="00B050"/>
                    </a:gs>
                    <a:gs pos="50000">
                      <a:schemeClr val="bg1"/>
                    </a:gs>
                    <a:gs pos="82001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</a:t>
            </a:r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chemeClr val="tx1"/>
                    </a:gs>
                    <a:gs pos="33000">
                      <a:schemeClr val="tx1"/>
                    </a:gs>
                    <a:gs pos="64999">
                      <a:srgbClr val="FF0000"/>
                    </a:gs>
                    <a:gs pos="66000">
                      <a:srgbClr val="FFFF00"/>
                    </a:gs>
                    <a:gs pos="100000">
                      <a:srgbClr val="FFFF00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</a:t>
            </a:r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rgbClr val="002060"/>
                    </a:gs>
                    <a:gs pos="33000">
                      <a:srgbClr val="002060"/>
                    </a:gs>
                    <a:gs pos="54000">
                      <a:schemeClr val="bg1"/>
                    </a:gs>
                    <a:gs pos="74000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</a:t>
            </a:r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33000">
                      <a:srgbClr val="FF0000"/>
                    </a:gs>
                    <a:gs pos="54000">
                      <a:srgbClr val="FFFF00"/>
                    </a:gs>
                    <a:gs pos="71000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</a:t>
            </a:r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25000">
                      <a:srgbClr val="0070C0"/>
                    </a:gs>
                    <a:gs pos="34000">
                      <a:schemeClr val="accent1"/>
                    </a:gs>
                    <a:gs pos="47000">
                      <a:srgbClr val="FF0000"/>
                    </a:gs>
                    <a:gs pos="59000">
                      <a:schemeClr val="accent1"/>
                    </a:gs>
                    <a:gs pos="69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</a:t>
            </a:r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rgbClr val="00B050"/>
                    </a:gs>
                    <a:gs pos="17999">
                      <a:srgbClr val="00B050"/>
                    </a:gs>
                    <a:gs pos="36000">
                      <a:srgbClr val="00B050"/>
                    </a:gs>
                    <a:gs pos="50000">
                      <a:schemeClr val="bg1"/>
                    </a:gs>
                    <a:gs pos="82001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0000"/>
                    </a:gs>
                    <a:gs pos="17999">
                      <a:srgbClr val="FF0000"/>
                    </a:gs>
                    <a:gs pos="36000">
                      <a:schemeClr val="bg1"/>
                    </a:gs>
                    <a:gs pos="51000">
                      <a:schemeClr val="bg1"/>
                    </a:gs>
                    <a:gs pos="66000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  <a:tileRect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</a:t>
            </a:r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rgbClr val="00B050"/>
                    </a:gs>
                    <a:gs pos="17999">
                      <a:srgbClr val="00B050"/>
                    </a:gs>
                    <a:gs pos="36000">
                      <a:srgbClr val="00B050"/>
                    </a:gs>
                    <a:gs pos="50000">
                      <a:schemeClr val="bg1"/>
                    </a:gs>
                    <a:gs pos="82001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</a:t>
            </a:r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chemeClr val="tx1"/>
                    </a:gs>
                    <a:gs pos="33000">
                      <a:schemeClr val="tx1"/>
                    </a:gs>
                    <a:gs pos="64999">
                      <a:srgbClr val="FF0000"/>
                    </a:gs>
                    <a:gs pos="66000">
                      <a:srgbClr val="FFFF00"/>
                    </a:gs>
                    <a:gs pos="100000">
                      <a:srgbClr val="FFFF00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</a:t>
            </a:r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rgbClr val="002060"/>
                    </a:gs>
                    <a:gs pos="33000">
                      <a:srgbClr val="002060"/>
                    </a:gs>
                    <a:gs pos="54000">
                      <a:schemeClr val="bg1"/>
                    </a:gs>
                    <a:gs pos="74000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</a:t>
            </a:r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33000">
                      <a:srgbClr val="FF0000"/>
                    </a:gs>
                    <a:gs pos="54000">
                      <a:srgbClr val="FFFF00"/>
                    </a:gs>
                    <a:gs pos="71000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</a:t>
            </a:r>
            <a:r>
              <a:rPr lang="en-US" sz="4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25000">
                      <a:srgbClr val="0070C0"/>
                    </a:gs>
                    <a:gs pos="34000">
                      <a:schemeClr val="accent1"/>
                    </a:gs>
                    <a:gs pos="47000">
                      <a:srgbClr val="FF0000"/>
                    </a:gs>
                    <a:gs pos="59000">
                      <a:schemeClr val="accent1"/>
                    </a:gs>
                    <a:gs pos="69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</a:t>
            </a:r>
            <a:endParaRPr lang="en-US" sz="40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6304" y="6381328"/>
            <a:ext cx="2287806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33000">
                      <a:srgbClr val="FF0000"/>
                    </a:gs>
                    <a:gs pos="54000">
                      <a:srgbClr val="FFFF00"/>
                    </a:gs>
                    <a:gs pos="71000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La Sagrada Família</a:t>
            </a:r>
            <a:endParaRPr lang="en-US" sz="1800" dirty="0" smtClean="0">
              <a:ln w="3175">
                <a:solidFill>
                  <a:schemeClr val="tx1"/>
                </a:solidFill>
                <a:prstDash val="solid"/>
                <a:miter lim="800000"/>
              </a:ln>
              <a:solidFill>
                <a:schemeClr val="accent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03848" y="6381328"/>
            <a:ext cx="1368708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chemeClr val="tx1"/>
                    </a:gs>
                    <a:gs pos="33000">
                      <a:schemeClr val="tx1"/>
                    </a:gs>
                    <a:gs pos="64999">
                      <a:srgbClr val="FF0000"/>
                    </a:gs>
                    <a:gs pos="66000">
                      <a:srgbClr val="FFFF00"/>
                    </a:gs>
                    <a:gs pos="100000">
                      <a:srgbClr val="FFFF00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Berlin Wall</a:t>
            </a:r>
            <a:endParaRPr lang="en-US" sz="1800" dirty="0" smtClean="0">
              <a:ln w="3175">
                <a:solidFill>
                  <a:schemeClr val="tx1"/>
                </a:solidFill>
                <a:prstDash val="solid"/>
                <a:miter lim="800000"/>
              </a:ln>
              <a:solidFill>
                <a:schemeClr val="accent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5216" y="2996952"/>
            <a:ext cx="1390124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0000"/>
                    </a:gs>
                    <a:gs pos="17999">
                      <a:srgbClr val="FF0000"/>
                    </a:gs>
                    <a:gs pos="36000">
                      <a:schemeClr val="bg1"/>
                    </a:gs>
                    <a:gs pos="51000">
                      <a:schemeClr val="bg1"/>
                    </a:gs>
                    <a:gs pos="66000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Matterhorn</a:t>
            </a:r>
            <a:endParaRPr lang="en-US" sz="1800" b="1" dirty="0" smtClean="0">
              <a:ln w="3175">
                <a:solidFill>
                  <a:schemeClr val="tx1"/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20256" y="6381328"/>
            <a:ext cx="2480166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25000">
                      <a:srgbClr val="0070C0"/>
                    </a:gs>
                    <a:gs pos="34000">
                      <a:schemeClr val="accent1"/>
                    </a:gs>
                    <a:gs pos="47000">
                      <a:srgbClr val="FF0000"/>
                    </a:gs>
                    <a:gs pos="59000">
                      <a:schemeClr val="accent1"/>
                    </a:gs>
                    <a:gs pos="69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Houses of </a:t>
            </a:r>
            <a:r>
              <a:rPr lang="en-US" sz="1800" b="1" dirty="0" err="1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25000">
                      <a:srgbClr val="0070C0"/>
                    </a:gs>
                    <a:gs pos="34000">
                      <a:schemeClr val="accent1"/>
                    </a:gs>
                    <a:gs pos="47000">
                      <a:srgbClr val="FF0000"/>
                    </a:gs>
                    <a:gs pos="59000">
                      <a:schemeClr val="accent1"/>
                    </a:gs>
                    <a:gs pos="69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Pariament</a:t>
            </a:r>
            <a:endParaRPr lang="en-US" sz="1800" dirty="0" smtClean="0">
              <a:ln w="3175">
                <a:solidFill>
                  <a:schemeClr val="tx1"/>
                </a:solidFill>
                <a:prstDash val="solid"/>
                <a:miter lim="800000"/>
              </a:ln>
              <a:solidFill>
                <a:schemeClr val="accent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23176" y="2924944"/>
            <a:ext cx="1475597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rgbClr val="002060"/>
                    </a:gs>
                    <a:gs pos="33000">
                      <a:srgbClr val="002060"/>
                    </a:gs>
                    <a:gs pos="54000">
                      <a:schemeClr val="bg1"/>
                    </a:gs>
                    <a:gs pos="74000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Eiffel Tower</a:t>
            </a:r>
            <a:endParaRPr lang="en-US" sz="1800" dirty="0" smtClean="0">
              <a:ln w="3175">
                <a:solidFill>
                  <a:schemeClr val="tx1"/>
                </a:solidFill>
                <a:prstDash val="solid"/>
                <a:miter lim="800000"/>
              </a:ln>
              <a:solidFill>
                <a:schemeClr val="accent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72000" y="2492896"/>
            <a:ext cx="1428596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rgbClr val="00B050"/>
                    </a:gs>
                    <a:gs pos="17999">
                      <a:srgbClr val="00B050"/>
                    </a:gs>
                    <a:gs pos="36000">
                      <a:srgbClr val="00B050"/>
                    </a:gs>
                    <a:gs pos="50000">
                      <a:schemeClr val="bg1"/>
                    </a:gs>
                    <a:gs pos="82001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Colosseum</a:t>
            </a:r>
            <a:endParaRPr lang="en-US" sz="1800" dirty="0" smtClean="0">
              <a:ln w="3175">
                <a:solidFill>
                  <a:schemeClr val="tx1"/>
                </a:solidFill>
                <a:prstDash val="solid"/>
                <a:miter lim="800000"/>
              </a:ln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advTm="2389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</a:t>
            </a:r>
            <a:r>
              <a:rPr lang="en-US" dirty="0" smtClean="0"/>
              <a:t> </a:t>
            </a:r>
            <a:r>
              <a:rPr lang="en-US" b="1" dirty="0" err="1" smtClean="0"/>
              <a:t>T</a:t>
            </a:r>
            <a:r>
              <a:rPr lang="en-US" dirty="0" err="1" smtClean="0"/>
              <a:t>oroidal</a:t>
            </a:r>
            <a:r>
              <a:rPr lang="en-US" dirty="0" smtClean="0"/>
              <a:t> </a:t>
            </a:r>
            <a:r>
              <a:rPr lang="en-US" b="1" dirty="0" smtClean="0"/>
              <a:t>L</a:t>
            </a:r>
            <a:r>
              <a:rPr lang="en-US" dirty="0" smtClean="0"/>
              <a:t>HC </a:t>
            </a:r>
            <a:r>
              <a:rPr lang="en-US" b="1" dirty="0" err="1" smtClean="0"/>
              <a:t>A</a:t>
            </a:r>
            <a:r>
              <a:rPr lang="en-US" dirty="0" err="1" smtClean="0"/>
              <a:t>pparau</a:t>
            </a:r>
            <a:r>
              <a:rPr lang="en-US" b="1" dirty="0" err="1" smtClean="0"/>
              <a:t>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Particles decay rapidly after being formed</a:t>
            </a:r>
          </a:p>
          <a:p>
            <a:r>
              <a:rPr lang="en-US" dirty="0" smtClean="0"/>
              <a:t>End products interact with ATLAS detector</a:t>
            </a:r>
          </a:p>
          <a:p>
            <a:r>
              <a:rPr lang="en-US" dirty="0" smtClean="0"/>
              <a:t>Identified by a series of sub-detectors</a:t>
            </a:r>
          </a:p>
          <a:p>
            <a:r>
              <a:rPr lang="en-US" dirty="0" smtClean="0"/>
              <a:t>Goal: Measure properties for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study</a:t>
            </a:r>
          </a:p>
          <a:p>
            <a:pPr lvl="1"/>
            <a:r>
              <a:rPr lang="en-US" dirty="0" smtClean="0"/>
              <a:t>Used to search for Higgs, SUSY, etc.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6" name="Group 35"/>
          <p:cNvGrpSpPr/>
          <p:nvPr/>
        </p:nvGrpSpPr>
        <p:grpSpPr>
          <a:xfrm>
            <a:off x="1115616" y="3877056"/>
            <a:ext cx="6870013" cy="2232248"/>
            <a:chOff x="683568" y="4077072"/>
            <a:chExt cx="5983560" cy="1944216"/>
          </a:xfrm>
        </p:grpSpPr>
        <p:pic>
          <p:nvPicPr>
            <p:cNvPr id="7" name="Picture 2" descr="CERN_picture_sky"/>
            <p:cNvPicPr>
              <a:picLocks noChangeAspect="1" noChangeArrowheads="1"/>
            </p:cNvPicPr>
            <p:nvPr/>
          </p:nvPicPr>
          <p:blipFill>
            <a:blip r:embed="rId2" cstate="print"/>
            <a:srcRect l="6898" t="18394" r="5732" b="11097"/>
            <a:stretch>
              <a:fillRect/>
            </a:stretch>
          </p:blipFill>
          <p:spPr bwMode="auto">
            <a:xfrm>
              <a:off x="683568" y="4365104"/>
              <a:ext cx="2736304" cy="16561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Freeform 7"/>
            <p:cNvSpPr/>
            <p:nvPr/>
          </p:nvSpPr>
          <p:spPr bwMode="auto">
            <a:xfrm>
              <a:off x="847329" y="4597400"/>
              <a:ext cx="2358628" cy="1193800"/>
            </a:xfrm>
            <a:custGeom>
              <a:avLst/>
              <a:gdLst>
                <a:gd name="connsiteX0" fmla="*/ 1538684 w 2358628"/>
                <a:gd name="connsiteY0" fmla="*/ 1127125 h 1193800"/>
                <a:gd name="connsiteX1" fmla="*/ 1431527 w 2358628"/>
                <a:gd name="connsiteY1" fmla="*/ 1153319 h 1193800"/>
                <a:gd name="connsiteX2" fmla="*/ 1321990 w 2358628"/>
                <a:gd name="connsiteY2" fmla="*/ 1169988 h 1193800"/>
                <a:gd name="connsiteX3" fmla="*/ 1171971 w 2358628"/>
                <a:gd name="connsiteY3" fmla="*/ 1186656 h 1193800"/>
                <a:gd name="connsiteX4" fmla="*/ 1012427 w 2358628"/>
                <a:gd name="connsiteY4" fmla="*/ 1191419 h 1193800"/>
                <a:gd name="connsiteX5" fmla="*/ 826690 w 2358628"/>
                <a:gd name="connsiteY5" fmla="*/ 1172369 h 1193800"/>
                <a:gd name="connsiteX6" fmla="*/ 652859 w 2358628"/>
                <a:gd name="connsiteY6" fmla="*/ 1139031 h 1193800"/>
                <a:gd name="connsiteX7" fmla="*/ 464740 w 2358628"/>
                <a:gd name="connsiteY7" fmla="*/ 1093788 h 1193800"/>
                <a:gd name="connsiteX8" fmla="*/ 305196 w 2358628"/>
                <a:gd name="connsiteY8" fmla="*/ 1041400 h 1193800"/>
                <a:gd name="connsiteX9" fmla="*/ 209946 w 2358628"/>
                <a:gd name="connsiteY9" fmla="*/ 989013 h 1193800"/>
                <a:gd name="connsiteX10" fmla="*/ 136127 w 2358628"/>
                <a:gd name="connsiteY10" fmla="*/ 936625 h 1193800"/>
                <a:gd name="connsiteX11" fmla="*/ 78977 w 2358628"/>
                <a:gd name="connsiteY11" fmla="*/ 867569 h 1193800"/>
                <a:gd name="connsiteX12" fmla="*/ 38496 w 2358628"/>
                <a:gd name="connsiteY12" fmla="*/ 803275 h 1193800"/>
                <a:gd name="connsiteX13" fmla="*/ 5159 w 2358628"/>
                <a:gd name="connsiteY13" fmla="*/ 684213 h 1193800"/>
                <a:gd name="connsiteX14" fmla="*/ 7540 w 2358628"/>
                <a:gd name="connsiteY14" fmla="*/ 560388 h 1193800"/>
                <a:gd name="connsiteX15" fmla="*/ 50402 w 2358628"/>
                <a:gd name="connsiteY15" fmla="*/ 441325 h 1193800"/>
                <a:gd name="connsiteX16" fmla="*/ 136127 w 2358628"/>
                <a:gd name="connsiteY16" fmla="*/ 329406 h 1193800"/>
                <a:gd name="connsiteX17" fmla="*/ 329009 w 2358628"/>
                <a:gd name="connsiteY17" fmla="*/ 205581 h 1193800"/>
                <a:gd name="connsiteX18" fmla="*/ 557609 w 2358628"/>
                <a:gd name="connsiteY18" fmla="*/ 112713 h 1193800"/>
                <a:gd name="connsiteX19" fmla="*/ 836215 w 2358628"/>
                <a:gd name="connsiteY19" fmla="*/ 41275 h 1193800"/>
                <a:gd name="connsiteX20" fmla="*/ 1145777 w 2358628"/>
                <a:gd name="connsiteY20" fmla="*/ 5556 h 1193800"/>
                <a:gd name="connsiteX21" fmla="*/ 1400571 w 2358628"/>
                <a:gd name="connsiteY21" fmla="*/ 7938 h 1193800"/>
                <a:gd name="connsiteX22" fmla="*/ 1631552 w 2358628"/>
                <a:gd name="connsiteY22" fmla="*/ 36513 h 1193800"/>
                <a:gd name="connsiteX23" fmla="*/ 1817290 w 2358628"/>
                <a:gd name="connsiteY23" fmla="*/ 79375 h 1193800"/>
                <a:gd name="connsiteX24" fmla="*/ 1993502 w 2358628"/>
                <a:gd name="connsiteY24" fmla="*/ 143669 h 1193800"/>
                <a:gd name="connsiteX25" fmla="*/ 2093515 w 2358628"/>
                <a:gd name="connsiteY25" fmla="*/ 188913 h 1193800"/>
                <a:gd name="connsiteX26" fmla="*/ 2200671 w 2358628"/>
                <a:gd name="connsiteY26" fmla="*/ 253206 h 1193800"/>
                <a:gd name="connsiteX27" fmla="*/ 2284015 w 2358628"/>
                <a:gd name="connsiteY27" fmla="*/ 329406 h 1193800"/>
                <a:gd name="connsiteX28" fmla="*/ 2336402 w 2358628"/>
                <a:gd name="connsiteY28" fmla="*/ 417513 h 1193800"/>
                <a:gd name="connsiteX29" fmla="*/ 2357834 w 2358628"/>
                <a:gd name="connsiteY29" fmla="*/ 519906 h 1193800"/>
                <a:gd name="connsiteX30" fmla="*/ 2341165 w 2358628"/>
                <a:gd name="connsiteY30" fmla="*/ 669925 h 1193800"/>
                <a:gd name="connsiteX31" fmla="*/ 2272109 w 2358628"/>
                <a:gd name="connsiteY31" fmla="*/ 781844 h 1193800"/>
                <a:gd name="connsiteX32" fmla="*/ 2160190 w 2358628"/>
                <a:gd name="connsiteY32" fmla="*/ 898525 h 1193800"/>
                <a:gd name="connsiteX33" fmla="*/ 2005409 w 2358628"/>
                <a:gd name="connsiteY33" fmla="*/ 989013 h 1193800"/>
                <a:gd name="connsiteX34" fmla="*/ 1831577 w 2358628"/>
                <a:gd name="connsiteY34" fmla="*/ 1050925 h 1193800"/>
                <a:gd name="connsiteX35" fmla="*/ 1619646 w 2358628"/>
                <a:gd name="connsiteY35" fmla="*/ 1110456 h 1193800"/>
                <a:gd name="connsiteX36" fmla="*/ 1538684 w 2358628"/>
                <a:gd name="connsiteY36" fmla="*/ 1127125 h 1193800"/>
                <a:gd name="connsiteX0" fmla="*/ 1538684 w 2358628"/>
                <a:gd name="connsiteY0" fmla="*/ 1127125 h 1193800"/>
                <a:gd name="connsiteX1" fmla="*/ 1431527 w 2358628"/>
                <a:gd name="connsiteY1" fmla="*/ 1153319 h 1193800"/>
                <a:gd name="connsiteX2" fmla="*/ 1321990 w 2358628"/>
                <a:gd name="connsiteY2" fmla="*/ 1169988 h 1193800"/>
                <a:gd name="connsiteX3" fmla="*/ 1171971 w 2358628"/>
                <a:gd name="connsiteY3" fmla="*/ 1186656 h 1193800"/>
                <a:gd name="connsiteX4" fmla="*/ 1012427 w 2358628"/>
                <a:gd name="connsiteY4" fmla="*/ 1191419 h 1193800"/>
                <a:gd name="connsiteX5" fmla="*/ 826690 w 2358628"/>
                <a:gd name="connsiteY5" fmla="*/ 1172369 h 1193800"/>
                <a:gd name="connsiteX6" fmla="*/ 652859 w 2358628"/>
                <a:gd name="connsiteY6" fmla="*/ 1139031 h 1193800"/>
                <a:gd name="connsiteX7" fmla="*/ 464740 w 2358628"/>
                <a:gd name="connsiteY7" fmla="*/ 1093788 h 1193800"/>
                <a:gd name="connsiteX8" fmla="*/ 305196 w 2358628"/>
                <a:gd name="connsiteY8" fmla="*/ 1041400 h 1193800"/>
                <a:gd name="connsiteX9" fmla="*/ 209946 w 2358628"/>
                <a:gd name="connsiteY9" fmla="*/ 989013 h 1193800"/>
                <a:gd name="connsiteX10" fmla="*/ 136127 w 2358628"/>
                <a:gd name="connsiteY10" fmla="*/ 936625 h 1193800"/>
                <a:gd name="connsiteX11" fmla="*/ 78977 w 2358628"/>
                <a:gd name="connsiteY11" fmla="*/ 867569 h 1193800"/>
                <a:gd name="connsiteX12" fmla="*/ 38496 w 2358628"/>
                <a:gd name="connsiteY12" fmla="*/ 803275 h 1193800"/>
                <a:gd name="connsiteX13" fmla="*/ 5159 w 2358628"/>
                <a:gd name="connsiteY13" fmla="*/ 684213 h 1193800"/>
                <a:gd name="connsiteX14" fmla="*/ 7540 w 2358628"/>
                <a:gd name="connsiteY14" fmla="*/ 560388 h 1193800"/>
                <a:gd name="connsiteX15" fmla="*/ 50402 w 2358628"/>
                <a:gd name="connsiteY15" fmla="*/ 441325 h 1193800"/>
                <a:gd name="connsiteX16" fmla="*/ 136127 w 2358628"/>
                <a:gd name="connsiteY16" fmla="*/ 329406 h 1193800"/>
                <a:gd name="connsiteX17" fmla="*/ 329009 w 2358628"/>
                <a:gd name="connsiteY17" fmla="*/ 205581 h 1193800"/>
                <a:gd name="connsiteX18" fmla="*/ 557609 w 2358628"/>
                <a:gd name="connsiteY18" fmla="*/ 112713 h 1193800"/>
                <a:gd name="connsiteX19" fmla="*/ 836215 w 2358628"/>
                <a:gd name="connsiteY19" fmla="*/ 41275 h 1193800"/>
                <a:gd name="connsiteX20" fmla="*/ 1145777 w 2358628"/>
                <a:gd name="connsiteY20" fmla="*/ 5556 h 1193800"/>
                <a:gd name="connsiteX21" fmla="*/ 1400571 w 2358628"/>
                <a:gd name="connsiteY21" fmla="*/ 7938 h 1193800"/>
                <a:gd name="connsiteX22" fmla="*/ 1631552 w 2358628"/>
                <a:gd name="connsiteY22" fmla="*/ 36513 h 1193800"/>
                <a:gd name="connsiteX23" fmla="*/ 1817290 w 2358628"/>
                <a:gd name="connsiteY23" fmla="*/ 79375 h 1193800"/>
                <a:gd name="connsiteX24" fmla="*/ 1993502 w 2358628"/>
                <a:gd name="connsiteY24" fmla="*/ 143669 h 1193800"/>
                <a:gd name="connsiteX25" fmla="*/ 2093515 w 2358628"/>
                <a:gd name="connsiteY25" fmla="*/ 188913 h 1193800"/>
                <a:gd name="connsiteX26" fmla="*/ 2200671 w 2358628"/>
                <a:gd name="connsiteY26" fmla="*/ 253206 h 1193800"/>
                <a:gd name="connsiteX27" fmla="*/ 2284015 w 2358628"/>
                <a:gd name="connsiteY27" fmla="*/ 329406 h 1193800"/>
                <a:gd name="connsiteX28" fmla="*/ 2336402 w 2358628"/>
                <a:gd name="connsiteY28" fmla="*/ 417513 h 1193800"/>
                <a:gd name="connsiteX29" fmla="*/ 2357834 w 2358628"/>
                <a:gd name="connsiteY29" fmla="*/ 519906 h 1193800"/>
                <a:gd name="connsiteX30" fmla="*/ 2341165 w 2358628"/>
                <a:gd name="connsiteY30" fmla="*/ 669925 h 1193800"/>
                <a:gd name="connsiteX31" fmla="*/ 2272109 w 2358628"/>
                <a:gd name="connsiteY31" fmla="*/ 781844 h 1193800"/>
                <a:gd name="connsiteX32" fmla="*/ 2160190 w 2358628"/>
                <a:gd name="connsiteY32" fmla="*/ 898525 h 1193800"/>
                <a:gd name="connsiteX33" fmla="*/ 2005409 w 2358628"/>
                <a:gd name="connsiteY33" fmla="*/ 989013 h 1193800"/>
                <a:gd name="connsiteX34" fmla="*/ 1831577 w 2358628"/>
                <a:gd name="connsiteY34" fmla="*/ 1050925 h 1193800"/>
                <a:gd name="connsiteX35" fmla="*/ 1619646 w 2358628"/>
                <a:gd name="connsiteY35" fmla="*/ 1110456 h 1193800"/>
                <a:gd name="connsiteX36" fmla="*/ 1538684 w 2358628"/>
                <a:gd name="connsiteY36" fmla="*/ 1127125 h 1193800"/>
                <a:gd name="connsiteX0" fmla="*/ 1538684 w 2358628"/>
                <a:gd name="connsiteY0" fmla="*/ 1127125 h 1193800"/>
                <a:gd name="connsiteX1" fmla="*/ 1431527 w 2358628"/>
                <a:gd name="connsiteY1" fmla="*/ 1153319 h 1193800"/>
                <a:gd name="connsiteX2" fmla="*/ 1321990 w 2358628"/>
                <a:gd name="connsiteY2" fmla="*/ 1169988 h 1193800"/>
                <a:gd name="connsiteX3" fmla="*/ 1171971 w 2358628"/>
                <a:gd name="connsiteY3" fmla="*/ 1186656 h 1193800"/>
                <a:gd name="connsiteX4" fmla="*/ 1012427 w 2358628"/>
                <a:gd name="connsiteY4" fmla="*/ 1191419 h 1193800"/>
                <a:gd name="connsiteX5" fmla="*/ 826690 w 2358628"/>
                <a:gd name="connsiteY5" fmla="*/ 1172369 h 1193800"/>
                <a:gd name="connsiteX6" fmla="*/ 652859 w 2358628"/>
                <a:gd name="connsiteY6" fmla="*/ 1139031 h 1193800"/>
                <a:gd name="connsiteX7" fmla="*/ 464740 w 2358628"/>
                <a:gd name="connsiteY7" fmla="*/ 1093788 h 1193800"/>
                <a:gd name="connsiteX8" fmla="*/ 305196 w 2358628"/>
                <a:gd name="connsiteY8" fmla="*/ 1041400 h 1193800"/>
                <a:gd name="connsiteX9" fmla="*/ 209946 w 2358628"/>
                <a:gd name="connsiteY9" fmla="*/ 989013 h 1193800"/>
                <a:gd name="connsiteX10" fmla="*/ 136127 w 2358628"/>
                <a:gd name="connsiteY10" fmla="*/ 936625 h 1193800"/>
                <a:gd name="connsiteX11" fmla="*/ 78977 w 2358628"/>
                <a:gd name="connsiteY11" fmla="*/ 867569 h 1193800"/>
                <a:gd name="connsiteX12" fmla="*/ 38496 w 2358628"/>
                <a:gd name="connsiteY12" fmla="*/ 803275 h 1193800"/>
                <a:gd name="connsiteX13" fmla="*/ 5159 w 2358628"/>
                <a:gd name="connsiteY13" fmla="*/ 684213 h 1193800"/>
                <a:gd name="connsiteX14" fmla="*/ 7540 w 2358628"/>
                <a:gd name="connsiteY14" fmla="*/ 560388 h 1193800"/>
                <a:gd name="connsiteX15" fmla="*/ 50402 w 2358628"/>
                <a:gd name="connsiteY15" fmla="*/ 441325 h 1193800"/>
                <a:gd name="connsiteX16" fmla="*/ 136127 w 2358628"/>
                <a:gd name="connsiteY16" fmla="*/ 329406 h 1193800"/>
                <a:gd name="connsiteX17" fmla="*/ 329009 w 2358628"/>
                <a:gd name="connsiteY17" fmla="*/ 205581 h 1193800"/>
                <a:gd name="connsiteX18" fmla="*/ 557609 w 2358628"/>
                <a:gd name="connsiteY18" fmla="*/ 112713 h 1193800"/>
                <a:gd name="connsiteX19" fmla="*/ 836215 w 2358628"/>
                <a:gd name="connsiteY19" fmla="*/ 41275 h 1193800"/>
                <a:gd name="connsiteX20" fmla="*/ 1145777 w 2358628"/>
                <a:gd name="connsiteY20" fmla="*/ 5556 h 1193800"/>
                <a:gd name="connsiteX21" fmla="*/ 1400571 w 2358628"/>
                <a:gd name="connsiteY21" fmla="*/ 7938 h 1193800"/>
                <a:gd name="connsiteX22" fmla="*/ 1631552 w 2358628"/>
                <a:gd name="connsiteY22" fmla="*/ 36513 h 1193800"/>
                <a:gd name="connsiteX23" fmla="*/ 1817290 w 2358628"/>
                <a:gd name="connsiteY23" fmla="*/ 79375 h 1193800"/>
                <a:gd name="connsiteX24" fmla="*/ 1993502 w 2358628"/>
                <a:gd name="connsiteY24" fmla="*/ 143669 h 1193800"/>
                <a:gd name="connsiteX25" fmla="*/ 2093515 w 2358628"/>
                <a:gd name="connsiteY25" fmla="*/ 188913 h 1193800"/>
                <a:gd name="connsiteX26" fmla="*/ 2200671 w 2358628"/>
                <a:gd name="connsiteY26" fmla="*/ 253206 h 1193800"/>
                <a:gd name="connsiteX27" fmla="*/ 2284015 w 2358628"/>
                <a:gd name="connsiteY27" fmla="*/ 329406 h 1193800"/>
                <a:gd name="connsiteX28" fmla="*/ 2336402 w 2358628"/>
                <a:gd name="connsiteY28" fmla="*/ 417513 h 1193800"/>
                <a:gd name="connsiteX29" fmla="*/ 2357834 w 2358628"/>
                <a:gd name="connsiteY29" fmla="*/ 519906 h 1193800"/>
                <a:gd name="connsiteX30" fmla="*/ 2341165 w 2358628"/>
                <a:gd name="connsiteY30" fmla="*/ 669925 h 1193800"/>
                <a:gd name="connsiteX31" fmla="*/ 2272109 w 2358628"/>
                <a:gd name="connsiteY31" fmla="*/ 781844 h 1193800"/>
                <a:gd name="connsiteX32" fmla="*/ 2160190 w 2358628"/>
                <a:gd name="connsiteY32" fmla="*/ 898525 h 1193800"/>
                <a:gd name="connsiteX33" fmla="*/ 2005409 w 2358628"/>
                <a:gd name="connsiteY33" fmla="*/ 989013 h 1193800"/>
                <a:gd name="connsiteX34" fmla="*/ 1831577 w 2358628"/>
                <a:gd name="connsiteY34" fmla="*/ 1050925 h 1193800"/>
                <a:gd name="connsiteX35" fmla="*/ 1619646 w 2358628"/>
                <a:gd name="connsiteY35" fmla="*/ 1110456 h 1193800"/>
                <a:gd name="connsiteX36" fmla="*/ 1538684 w 2358628"/>
                <a:gd name="connsiteY36" fmla="*/ 112712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58628" h="1193800">
                  <a:moveTo>
                    <a:pt x="1538684" y="1127125"/>
                  </a:moveTo>
                  <a:cubicBezTo>
                    <a:pt x="1507331" y="1134269"/>
                    <a:pt x="1467643" y="1146175"/>
                    <a:pt x="1431527" y="1153319"/>
                  </a:cubicBezTo>
                  <a:cubicBezTo>
                    <a:pt x="1395411" y="1160463"/>
                    <a:pt x="1365249" y="1164432"/>
                    <a:pt x="1321990" y="1169988"/>
                  </a:cubicBezTo>
                  <a:cubicBezTo>
                    <a:pt x="1278731" y="1175544"/>
                    <a:pt x="1223565" y="1183084"/>
                    <a:pt x="1171971" y="1186656"/>
                  </a:cubicBezTo>
                  <a:cubicBezTo>
                    <a:pt x="1120377" y="1190228"/>
                    <a:pt x="1069974" y="1193800"/>
                    <a:pt x="1012427" y="1191419"/>
                  </a:cubicBezTo>
                  <a:cubicBezTo>
                    <a:pt x="954880" y="1189038"/>
                    <a:pt x="886618" y="1181100"/>
                    <a:pt x="826690" y="1172369"/>
                  </a:cubicBezTo>
                  <a:cubicBezTo>
                    <a:pt x="766762" y="1163638"/>
                    <a:pt x="713184" y="1152128"/>
                    <a:pt x="652859" y="1139031"/>
                  </a:cubicBezTo>
                  <a:cubicBezTo>
                    <a:pt x="592534" y="1125934"/>
                    <a:pt x="522684" y="1110060"/>
                    <a:pt x="464740" y="1093788"/>
                  </a:cubicBezTo>
                  <a:cubicBezTo>
                    <a:pt x="406796" y="1077516"/>
                    <a:pt x="347662" y="1058862"/>
                    <a:pt x="305196" y="1041400"/>
                  </a:cubicBezTo>
                  <a:cubicBezTo>
                    <a:pt x="262730" y="1023938"/>
                    <a:pt x="238124" y="1006475"/>
                    <a:pt x="209946" y="989013"/>
                  </a:cubicBezTo>
                  <a:cubicBezTo>
                    <a:pt x="181768" y="971551"/>
                    <a:pt x="157955" y="956866"/>
                    <a:pt x="136127" y="936625"/>
                  </a:cubicBezTo>
                  <a:cubicBezTo>
                    <a:pt x="114299" y="916384"/>
                    <a:pt x="95249" y="889794"/>
                    <a:pt x="78977" y="867569"/>
                  </a:cubicBezTo>
                  <a:cubicBezTo>
                    <a:pt x="62705" y="845344"/>
                    <a:pt x="50799" y="833834"/>
                    <a:pt x="38496" y="803275"/>
                  </a:cubicBezTo>
                  <a:cubicBezTo>
                    <a:pt x="26193" y="772716"/>
                    <a:pt x="10318" y="724694"/>
                    <a:pt x="5159" y="684213"/>
                  </a:cubicBezTo>
                  <a:cubicBezTo>
                    <a:pt x="0" y="643732"/>
                    <a:pt x="0" y="600869"/>
                    <a:pt x="7540" y="560388"/>
                  </a:cubicBezTo>
                  <a:cubicBezTo>
                    <a:pt x="15080" y="519907"/>
                    <a:pt x="28971" y="479822"/>
                    <a:pt x="50402" y="441325"/>
                  </a:cubicBezTo>
                  <a:cubicBezTo>
                    <a:pt x="71833" y="402828"/>
                    <a:pt x="61068" y="409104"/>
                    <a:pt x="136127" y="329406"/>
                  </a:cubicBezTo>
                  <a:cubicBezTo>
                    <a:pt x="203372" y="276324"/>
                    <a:pt x="258762" y="241696"/>
                    <a:pt x="329009" y="205581"/>
                  </a:cubicBezTo>
                  <a:cubicBezTo>
                    <a:pt x="399256" y="169466"/>
                    <a:pt x="473075" y="140097"/>
                    <a:pt x="557609" y="112713"/>
                  </a:cubicBezTo>
                  <a:cubicBezTo>
                    <a:pt x="642143" y="85329"/>
                    <a:pt x="738187" y="59134"/>
                    <a:pt x="836215" y="41275"/>
                  </a:cubicBezTo>
                  <a:cubicBezTo>
                    <a:pt x="934243" y="23416"/>
                    <a:pt x="1051718" y="11112"/>
                    <a:pt x="1145777" y="5556"/>
                  </a:cubicBezTo>
                  <a:cubicBezTo>
                    <a:pt x="1239836" y="0"/>
                    <a:pt x="1319609" y="2779"/>
                    <a:pt x="1400571" y="7938"/>
                  </a:cubicBezTo>
                  <a:cubicBezTo>
                    <a:pt x="1481534" y="13098"/>
                    <a:pt x="1562099" y="24607"/>
                    <a:pt x="1631552" y="36513"/>
                  </a:cubicBezTo>
                  <a:cubicBezTo>
                    <a:pt x="1701005" y="48419"/>
                    <a:pt x="1756965" y="61516"/>
                    <a:pt x="1817290" y="79375"/>
                  </a:cubicBezTo>
                  <a:cubicBezTo>
                    <a:pt x="1877615" y="97234"/>
                    <a:pt x="1947465" y="125413"/>
                    <a:pt x="1993502" y="143669"/>
                  </a:cubicBezTo>
                  <a:cubicBezTo>
                    <a:pt x="2039539" y="161925"/>
                    <a:pt x="2058987" y="170657"/>
                    <a:pt x="2093515" y="188913"/>
                  </a:cubicBezTo>
                  <a:cubicBezTo>
                    <a:pt x="2128043" y="207169"/>
                    <a:pt x="2168921" y="229791"/>
                    <a:pt x="2200671" y="253206"/>
                  </a:cubicBezTo>
                  <a:cubicBezTo>
                    <a:pt x="2232421" y="276622"/>
                    <a:pt x="2261393" y="302022"/>
                    <a:pt x="2284015" y="329406"/>
                  </a:cubicBezTo>
                  <a:cubicBezTo>
                    <a:pt x="2306637" y="356791"/>
                    <a:pt x="2324099" y="385763"/>
                    <a:pt x="2336402" y="417513"/>
                  </a:cubicBezTo>
                  <a:cubicBezTo>
                    <a:pt x="2348705" y="449263"/>
                    <a:pt x="2357040" y="477837"/>
                    <a:pt x="2357834" y="519906"/>
                  </a:cubicBezTo>
                  <a:cubicBezTo>
                    <a:pt x="2358628" y="561975"/>
                    <a:pt x="2355452" y="626269"/>
                    <a:pt x="2341165" y="669925"/>
                  </a:cubicBezTo>
                  <a:cubicBezTo>
                    <a:pt x="2326878" y="713581"/>
                    <a:pt x="2302271" y="743744"/>
                    <a:pt x="2272109" y="781844"/>
                  </a:cubicBezTo>
                  <a:cubicBezTo>
                    <a:pt x="2241947" y="819944"/>
                    <a:pt x="2204640" y="863997"/>
                    <a:pt x="2160190" y="898525"/>
                  </a:cubicBezTo>
                  <a:cubicBezTo>
                    <a:pt x="2115740" y="933053"/>
                    <a:pt x="2060178" y="963613"/>
                    <a:pt x="2005409" y="989013"/>
                  </a:cubicBezTo>
                  <a:cubicBezTo>
                    <a:pt x="1950640" y="1014413"/>
                    <a:pt x="1895871" y="1030685"/>
                    <a:pt x="1831577" y="1050925"/>
                  </a:cubicBezTo>
                  <a:cubicBezTo>
                    <a:pt x="1767283" y="1071166"/>
                    <a:pt x="1669255" y="1097756"/>
                    <a:pt x="1619646" y="1110456"/>
                  </a:cubicBezTo>
                  <a:cubicBezTo>
                    <a:pt x="1570037" y="1123156"/>
                    <a:pt x="1570037" y="1119981"/>
                    <a:pt x="1538684" y="1127125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9" name="Line 92"/>
            <p:cNvSpPr>
              <a:spLocks noChangeShapeType="1"/>
            </p:cNvSpPr>
            <p:nvPr/>
          </p:nvSpPr>
          <p:spPr bwMode="auto">
            <a:xfrm flipV="1">
              <a:off x="2483769" y="4077072"/>
              <a:ext cx="1440159" cy="165618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10" name="Line 93"/>
            <p:cNvSpPr>
              <a:spLocks noChangeShapeType="1"/>
            </p:cNvSpPr>
            <p:nvPr/>
          </p:nvSpPr>
          <p:spPr bwMode="auto">
            <a:xfrm>
              <a:off x="2483769" y="5733255"/>
              <a:ext cx="1465312" cy="23624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1962547" y="5246291"/>
              <a:ext cx="771128" cy="484187"/>
            </a:xfrm>
            <a:custGeom>
              <a:avLst/>
              <a:gdLst>
                <a:gd name="connsiteX0" fmla="*/ 554434 w 771128"/>
                <a:gd name="connsiteY0" fmla="*/ 459184 h 484187"/>
                <a:gd name="connsiteX1" fmla="*/ 432991 w 771128"/>
                <a:gd name="connsiteY1" fmla="*/ 475853 h 484187"/>
                <a:gd name="connsiteX2" fmla="*/ 321072 w 771128"/>
                <a:gd name="connsiteY2" fmla="*/ 480615 h 484187"/>
                <a:gd name="connsiteX3" fmla="*/ 209153 w 771128"/>
                <a:gd name="connsiteY3" fmla="*/ 454422 h 484187"/>
                <a:gd name="connsiteX4" fmla="*/ 137716 w 771128"/>
                <a:gd name="connsiteY4" fmla="*/ 432990 h 484187"/>
                <a:gd name="connsiteX5" fmla="*/ 80566 w 771128"/>
                <a:gd name="connsiteY5" fmla="*/ 392509 h 484187"/>
                <a:gd name="connsiteX6" fmla="*/ 47228 w 771128"/>
                <a:gd name="connsiteY6" fmla="*/ 366315 h 484187"/>
                <a:gd name="connsiteX7" fmla="*/ 13891 w 771128"/>
                <a:gd name="connsiteY7" fmla="*/ 311547 h 484187"/>
                <a:gd name="connsiteX8" fmla="*/ 1984 w 771128"/>
                <a:gd name="connsiteY8" fmla="*/ 230584 h 484187"/>
                <a:gd name="connsiteX9" fmla="*/ 25797 w 771128"/>
                <a:gd name="connsiteY9" fmla="*/ 140097 h 484187"/>
                <a:gd name="connsiteX10" fmla="*/ 99616 w 771128"/>
                <a:gd name="connsiteY10" fmla="*/ 71040 h 484187"/>
                <a:gd name="connsiteX11" fmla="*/ 209153 w 771128"/>
                <a:gd name="connsiteY11" fmla="*/ 23415 h 484187"/>
                <a:gd name="connsiteX12" fmla="*/ 354409 w 771128"/>
                <a:gd name="connsiteY12" fmla="*/ 1984 h 484187"/>
                <a:gd name="connsiteX13" fmla="*/ 499666 w 771128"/>
                <a:gd name="connsiteY13" fmla="*/ 11509 h 484187"/>
                <a:gd name="connsiteX14" fmla="*/ 597297 w 771128"/>
                <a:gd name="connsiteY14" fmla="*/ 44847 h 484187"/>
                <a:gd name="connsiteX15" fmla="*/ 666353 w 771128"/>
                <a:gd name="connsiteY15" fmla="*/ 80565 h 484187"/>
                <a:gd name="connsiteX16" fmla="*/ 730647 w 771128"/>
                <a:gd name="connsiteY16" fmla="*/ 130572 h 484187"/>
                <a:gd name="connsiteX17" fmla="*/ 763984 w 771128"/>
                <a:gd name="connsiteY17" fmla="*/ 194865 h 484187"/>
                <a:gd name="connsiteX18" fmla="*/ 766366 w 771128"/>
                <a:gd name="connsiteY18" fmla="*/ 278209 h 484187"/>
                <a:gd name="connsiteX19" fmla="*/ 735409 w 771128"/>
                <a:gd name="connsiteY19" fmla="*/ 356790 h 484187"/>
                <a:gd name="connsiteX20" fmla="*/ 673497 w 771128"/>
                <a:gd name="connsiteY20" fmla="*/ 416322 h 484187"/>
                <a:gd name="connsiteX21" fmla="*/ 554434 w 771128"/>
                <a:gd name="connsiteY21" fmla="*/ 459184 h 484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71128" h="484187">
                  <a:moveTo>
                    <a:pt x="554434" y="459184"/>
                  </a:moveTo>
                  <a:cubicBezTo>
                    <a:pt x="514350" y="469106"/>
                    <a:pt x="471885" y="472281"/>
                    <a:pt x="432991" y="475853"/>
                  </a:cubicBezTo>
                  <a:cubicBezTo>
                    <a:pt x="394097" y="479425"/>
                    <a:pt x="358378" y="484187"/>
                    <a:pt x="321072" y="480615"/>
                  </a:cubicBezTo>
                  <a:cubicBezTo>
                    <a:pt x="283766" y="477043"/>
                    <a:pt x="239712" y="462359"/>
                    <a:pt x="209153" y="454422"/>
                  </a:cubicBezTo>
                  <a:cubicBezTo>
                    <a:pt x="178594" y="446485"/>
                    <a:pt x="159147" y="443309"/>
                    <a:pt x="137716" y="432990"/>
                  </a:cubicBezTo>
                  <a:cubicBezTo>
                    <a:pt x="116285" y="422671"/>
                    <a:pt x="95647" y="403622"/>
                    <a:pt x="80566" y="392509"/>
                  </a:cubicBezTo>
                  <a:cubicBezTo>
                    <a:pt x="65485" y="381396"/>
                    <a:pt x="58341" y="379809"/>
                    <a:pt x="47228" y="366315"/>
                  </a:cubicBezTo>
                  <a:cubicBezTo>
                    <a:pt x="36116" y="352821"/>
                    <a:pt x="21432" y="334169"/>
                    <a:pt x="13891" y="311547"/>
                  </a:cubicBezTo>
                  <a:cubicBezTo>
                    <a:pt x="6350" y="288925"/>
                    <a:pt x="0" y="259159"/>
                    <a:pt x="1984" y="230584"/>
                  </a:cubicBezTo>
                  <a:cubicBezTo>
                    <a:pt x="3968" y="202009"/>
                    <a:pt x="9525" y="166688"/>
                    <a:pt x="25797" y="140097"/>
                  </a:cubicBezTo>
                  <a:cubicBezTo>
                    <a:pt x="42069" y="113506"/>
                    <a:pt x="69057" y="90487"/>
                    <a:pt x="99616" y="71040"/>
                  </a:cubicBezTo>
                  <a:cubicBezTo>
                    <a:pt x="130175" y="51593"/>
                    <a:pt x="166688" y="34924"/>
                    <a:pt x="209153" y="23415"/>
                  </a:cubicBezTo>
                  <a:cubicBezTo>
                    <a:pt x="251618" y="11906"/>
                    <a:pt x="305990" y="3968"/>
                    <a:pt x="354409" y="1984"/>
                  </a:cubicBezTo>
                  <a:cubicBezTo>
                    <a:pt x="402828" y="0"/>
                    <a:pt x="459185" y="4365"/>
                    <a:pt x="499666" y="11509"/>
                  </a:cubicBezTo>
                  <a:cubicBezTo>
                    <a:pt x="540147" y="18653"/>
                    <a:pt x="569516" y="33338"/>
                    <a:pt x="597297" y="44847"/>
                  </a:cubicBezTo>
                  <a:cubicBezTo>
                    <a:pt x="625078" y="56356"/>
                    <a:pt x="644128" y="66277"/>
                    <a:pt x="666353" y="80565"/>
                  </a:cubicBezTo>
                  <a:cubicBezTo>
                    <a:pt x="688578" y="94853"/>
                    <a:pt x="714375" y="111522"/>
                    <a:pt x="730647" y="130572"/>
                  </a:cubicBezTo>
                  <a:cubicBezTo>
                    <a:pt x="746919" y="149622"/>
                    <a:pt x="758031" y="170259"/>
                    <a:pt x="763984" y="194865"/>
                  </a:cubicBezTo>
                  <a:cubicBezTo>
                    <a:pt x="769937" y="219471"/>
                    <a:pt x="771128" y="251222"/>
                    <a:pt x="766366" y="278209"/>
                  </a:cubicBezTo>
                  <a:cubicBezTo>
                    <a:pt x="761604" y="305196"/>
                    <a:pt x="750887" y="333771"/>
                    <a:pt x="735409" y="356790"/>
                  </a:cubicBezTo>
                  <a:cubicBezTo>
                    <a:pt x="719931" y="379809"/>
                    <a:pt x="696119" y="400844"/>
                    <a:pt x="673497" y="416322"/>
                  </a:cubicBezTo>
                  <a:cubicBezTo>
                    <a:pt x="650875" y="431800"/>
                    <a:pt x="594518" y="449262"/>
                    <a:pt x="554434" y="459184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2466975" y="5822156"/>
              <a:ext cx="88999" cy="62917"/>
            </a:xfrm>
            <a:custGeom>
              <a:avLst/>
              <a:gdLst>
                <a:gd name="connsiteX0" fmla="*/ 38100 w 86187"/>
                <a:gd name="connsiteY0" fmla="*/ 54769 h 62917"/>
                <a:gd name="connsiteX1" fmla="*/ 73819 w 86187"/>
                <a:gd name="connsiteY1" fmla="*/ 57150 h 62917"/>
                <a:gd name="connsiteX2" fmla="*/ 85725 w 86187"/>
                <a:gd name="connsiteY2" fmla="*/ 35719 h 62917"/>
                <a:gd name="connsiteX3" fmla="*/ 83344 w 86187"/>
                <a:gd name="connsiteY3" fmla="*/ 4763 h 62917"/>
                <a:gd name="connsiteX4" fmla="*/ 76200 w 86187"/>
                <a:gd name="connsiteY4" fmla="*/ 2382 h 62917"/>
                <a:gd name="connsiteX5" fmla="*/ 38100 w 86187"/>
                <a:gd name="connsiteY5" fmla="*/ 0 h 62917"/>
                <a:gd name="connsiteX6" fmla="*/ 19050 w 86187"/>
                <a:gd name="connsiteY6" fmla="*/ 4763 h 62917"/>
                <a:gd name="connsiteX7" fmla="*/ 14288 w 86187"/>
                <a:gd name="connsiteY7" fmla="*/ 11907 h 62917"/>
                <a:gd name="connsiteX8" fmla="*/ 7144 w 86187"/>
                <a:gd name="connsiteY8" fmla="*/ 16669 h 62917"/>
                <a:gd name="connsiteX9" fmla="*/ 4763 w 86187"/>
                <a:gd name="connsiteY9" fmla="*/ 38100 h 62917"/>
                <a:gd name="connsiteX10" fmla="*/ 9525 w 86187"/>
                <a:gd name="connsiteY10" fmla="*/ 45244 h 62917"/>
                <a:gd name="connsiteX11" fmla="*/ 16669 w 86187"/>
                <a:gd name="connsiteY11" fmla="*/ 47625 h 62917"/>
                <a:gd name="connsiteX12" fmla="*/ 30956 w 86187"/>
                <a:gd name="connsiteY12" fmla="*/ 54769 h 62917"/>
                <a:gd name="connsiteX13" fmla="*/ 38100 w 86187"/>
                <a:gd name="connsiteY13" fmla="*/ 59532 h 62917"/>
                <a:gd name="connsiteX14" fmla="*/ 38100 w 86187"/>
                <a:gd name="connsiteY14" fmla="*/ 54769 h 62917"/>
                <a:gd name="connsiteX0" fmla="*/ 38100 w 88999"/>
                <a:gd name="connsiteY0" fmla="*/ 54769 h 62917"/>
                <a:gd name="connsiteX1" fmla="*/ 73819 w 88999"/>
                <a:gd name="connsiteY1" fmla="*/ 57150 h 62917"/>
                <a:gd name="connsiteX2" fmla="*/ 85725 w 88999"/>
                <a:gd name="connsiteY2" fmla="*/ 35719 h 62917"/>
                <a:gd name="connsiteX3" fmla="*/ 83344 w 88999"/>
                <a:gd name="connsiteY3" fmla="*/ 4763 h 62917"/>
                <a:gd name="connsiteX4" fmla="*/ 76200 w 88999"/>
                <a:gd name="connsiteY4" fmla="*/ 2382 h 62917"/>
                <a:gd name="connsiteX5" fmla="*/ 38100 w 88999"/>
                <a:gd name="connsiteY5" fmla="*/ 0 h 62917"/>
                <a:gd name="connsiteX6" fmla="*/ 19050 w 88999"/>
                <a:gd name="connsiteY6" fmla="*/ 4763 h 62917"/>
                <a:gd name="connsiteX7" fmla="*/ 14288 w 88999"/>
                <a:gd name="connsiteY7" fmla="*/ 11907 h 62917"/>
                <a:gd name="connsiteX8" fmla="*/ 7144 w 88999"/>
                <a:gd name="connsiteY8" fmla="*/ 16669 h 62917"/>
                <a:gd name="connsiteX9" fmla="*/ 4763 w 88999"/>
                <a:gd name="connsiteY9" fmla="*/ 38100 h 62917"/>
                <a:gd name="connsiteX10" fmla="*/ 9525 w 88999"/>
                <a:gd name="connsiteY10" fmla="*/ 45244 h 62917"/>
                <a:gd name="connsiteX11" fmla="*/ 16669 w 88999"/>
                <a:gd name="connsiteY11" fmla="*/ 47625 h 62917"/>
                <a:gd name="connsiteX12" fmla="*/ 30956 w 88999"/>
                <a:gd name="connsiteY12" fmla="*/ 54769 h 62917"/>
                <a:gd name="connsiteX13" fmla="*/ 38100 w 88999"/>
                <a:gd name="connsiteY13" fmla="*/ 59532 h 62917"/>
                <a:gd name="connsiteX14" fmla="*/ 38100 w 88999"/>
                <a:gd name="connsiteY14" fmla="*/ 54769 h 62917"/>
                <a:gd name="connsiteX0" fmla="*/ 38100 w 88999"/>
                <a:gd name="connsiteY0" fmla="*/ 54769 h 62917"/>
                <a:gd name="connsiteX1" fmla="*/ 73819 w 88999"/>
                <a:gd name="connsiteY1" fmla="*/ 57150 h 62917"/>
                <a:gd name="connsiteX2" fmla="*/ 85725 w 88999"/>
                <a:gd name="connsiteY2" fmla="*/ 35719 h 62917"/>
                <a:gd name="connsiteX3" fmla="*/ 83344 w 88999"/>
                <a:gd name="connsiteY3" fmla="*/ 4763 h 62917"/>
                <a:gd name="connsiteX4" fmla="*/ 76200 w 88999"/>
                <a:gd name="connsiteY4" fmla="*/ 2382 h 62917"/>
                <a:gd name="connsiteX5" fmla="*/ 38100 w 88999"/>
                <a:gd name="connsiteY5" fmla="*/ 0 h 62917"/>
                <a:gd name="connsiteX6" fmla="*/ 19050 w 88999"/>
                <a:gd name="connsiteY6" fmla="*/ 4763 h 62917"/>
                <a:gd name="connsiteX7" fmla="*/ 14288 w 88999"/>
                <a:gd name="connsiteY7" fmla="*/ 11907 h 62917"/>
                <a:gd name="connsiteX8" fmla="*/ 7144 w 88999"/>
                <a:gd name="connsiteY8" fmla="*/ 16669 h 62917"/>
                <a:gd name="connsiteX9" fmla="*/ 4763 w 88999"/>
                <a:gd name="connsiteY9" fmla="*/ 38100 h 62917"/>
                <a:gd name="connsiteX10" fmla="*/ 9525 w 88999"/>
                <a:gd name="connsiteY10" fmla="*/ 45244 h 62917"/>
                <a:gd name="connsiteX11" fmla="*/ 16669 w 88999"/>
                <a:gd name="connsiteY11" fmla="*/ 47625 h 62917"/>
                <a:gd name="connsiteX12" fmla="*/ 30956 w 88999"/>
                <a:gd name="connsiteY12" fmla="*/ 54769 h 62917"/>
                <a:gd name="connsiteX13" fmla="*/ 38100 w 88999"/>
                <a:gd name="connsiteY13" fmla="*/ 59532 h 62917"/>
                <a:gd name="connsiteX14" fmla="*/ 38100 w 88999"/>
                <a:gd name="connsiteY14" fmla="*/ 54769 h 6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999" h="62917">
                  <a:moveTo>
                    <a:pt x="38100" y="54769"/>
                  </a:moveTo>
                  <a:cubicBezTo>
                    <a:pt x="44053" y="54372"/>
                    <a:pt x="47398" y="60087"/>
                    <a:pt x="73819" y="57150"/>
                  </a:cubicBezTo>
                  <a:cubicBezTo>
                    <a:pt x="84736" y="40774"/>
                    <a:pt x="81534" y="48293"/>
                    <a:pt x="85725" y="35719"/>
                  </a:cubicBezTo>
                  <a:cubicBezTo>
                    <a:pt x="88999" y="42292"/>
                    <a:pt x="86187" y="14714"/>
                    <a:pt x="83344" y="4763"/>
                  </a:cubicBezTo>
                  <a:cubicBezTo>
                    <a:pt x="82654" y="2349"/>
                    <a:pt x="78696" y="2645"/>
                    <a:pt x="76200" y="2382"/>
                  </a:cubicBezTo>
                  <a:cubicBezTo>
                    <a:pt x="79519" y="3655"/>
                    <a:pt x="50800" y="794"/>
                    <a:pt x="38100" y="0"/>
                  </a:cubicBezTo>
                  <a:cubicBezTo>
                    <a:pt x="37510" y="118"/>
                    <a:pt x="21489" y="2812"/>
                    <a:pt x="19050" y="4763"/>
                  </a:cubicBezTo>
                  <a:cubicBezTo>
                    <a:pt x="16815" y="6551"/>
                    <a:pt x="16312" y="9883"/>
                    <a:pt x="14288" y="11907"/>
                  </a:cubicBezTo>
                  <a:cubicBezTo>
                    <a:pt x="12264" y="13931"/>
                    <a:pt x="9525" y="15082"/>
                    <a:pt x="7144" y="16669"/>
                  </a:cubicBezTo>
                  <a:cubicBezTo>
                    <a:pt x="3174" y="28579"/>
                    <a:pt x="0" y="28574"/>
                    <a:pt x="4763" y="38100"/>
                  </a:cubicBezTo>
                  <a:cubicBezTo>
                    <a:pt x="6043" y="40660"/>
                    <a:pt x="7290" y="43456"/>
                    <a:pt x="9525" y="45244"/>
                  </a:cubicBezTo>
                  <a:cubicBezTo>
                    <a:pt x="11485" y="46812"/>
                    <a:pt x="14288" y="46831"/>
                    <a:pt x="16669" y="47625"/>
                  </a:cubicBezTo>
                  <a:cubicBezTo>
                    <a:pt x="37145" y="61276"/>
                    <a:pt x="11238" y="44909"/>
                    <a:pt x="30956" y="54769"/>
                  </a:cubicBezTo>
                  <a:cubicBezTo>
                    <a:pt x="33516" y="56049"/>
                    <a:pt x="35540" y="58252"/>
                    <a:pt x="38100" y="59532"/>
                  </a:cubicBezTo>
                  <a:cubicBezTo>
                    <a:pt x="44870" y="62917"/>
                    <a:pt x="32147" y="55166"/>
                    <a:pt x="38100" y="54769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13" name="Straight Connector 12"/>
            <p:cNvCxnSpPr>
              <a:stCxn id="11" idx="4"/>
              <a:endCxn id="12" idx="13"/>
            </p:cNvCxnSpPr>
            <p:nvPr/>
          </p:nvCxnSpPr>
          <p:spPr bwMode="auto">
            <a:xfrm>
              <a:off x="2100263" y="5679281"/>
              <a:ext cx="404812" cy="20240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Freeform 13"/>
            <p:cNvSpPr/>
            <p:nvPr/>
          </p:nvSpPr>
          <p:spPr bwMode="auto">
            <a:xfrm>
              <a:off x="2411413" y="5715000"/>
              <a:ext cx="98425" cy="104776"/>
            </a:xfrm>
            <a:custGeom>
              <a:avLst/>
              <a:gdLst>
                <a:gd name="connsiteX0" fmla="*/ 98425 w 98425"/>
                <a:gd name="connsiteY0" fmla="*/ 104775 h 104776"/>
                <a:gd name="connsiteX1" fmla="*/ 46037 w 98425"/>
                <a:gd name="connsiteY1" fmla="*/ 100013 h 104776"/>
                <a:gd name="connsiteX2" fmla="*/ 12700 w 98425"/>
                <a:gd name="connsiteY2" fmla="*/ 76200 h 104776"/>
                <a:gd name="connsiteX3" fmla="*/ 793 w 98425"/>
                <a:gd name="connsiteY3" fmla="*/ 47625 h 104776"/>
                <a:gd name="connsiteX4" fmla="*/ 15081 w 98425"/>
                <a:gd name="connsiteY4" fmla="*/ 26194 h 104776"/>
                <a:gd name="connsiteX5" fmla="*/ 91281 w 98425"/>
                <a:gd name="connsiteY5" fmla="*/ 0 h 10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425" h="104776">
                  <a:moveTo>
                    <a:pt x="98425" y="104775"/>
                  </a:moveTo>
                  <a:cubicBezTo>
                    <a:pt x="79375" y="104775"/>
                    <a:pt x="60325" y="104776"/>
                    <a:pt x="46037" y="100013"/>
                  </a:cubicBezTo>
                  <a:cubicBezTo>
                    <a:pt x="31749" y="95250"/>
                    <a:pt x="20241" y="84931"/>
                    <a:pt x="12700" y="76200"/>
                  </a:cubicBezTo>
                  <a:cubicBezTo>
                    <a:pt x="5159" y="67469"/>
                    <a:pt x="396" y="55959"/>
                    <a:pt x="793" y="47625"/>
                  </a:cubicBezTo>
                  <a:cubicBezTo>
                    <a:pt x="1190" y="39291"/>
                    <a:pt x="0" y="34132"/>
                    <a:pt x="15081" y="26194"/>
                  </a:cubicBezTo>
                  <a:cubicBezTo>
                    <a:pt x="30162" y="18257"/>
                    <a:pt x="60721" y="9128"/>
                    <a:pt x="91281" y="0"/>
                  </a:cubicBezTo>
                </a:path>
              </a:pathLst>
            </a:cu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15" name="Oval 91"/>
            <p:cNvSpPr>
              <a:spLocks noChangeArrowheads="1"/>
            </p:cNvSpPr>
            <p:nvPr/>
          </p:nvSpPr>
          <p:spPr bwMode="auto">
            <a:xfrm>
              <a:off x="2411760" y="5661248"/>
              <a:ext cx="119063" cy="9525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grpSp>
          <p:nvGrpSpPr>
            <p:cNvPr id="16" name="Group 53"/>
            <p:cNvGrpSpPr/>
            <p:nvPr/>
          </p:nvGrpSpPr>
          <p:grpSpPr>
            <a:xfrm>
              <a:off x="3923928" y="4077072"/>
              <a:ext cx="2743200" cy="1919614"/>
              <a:chOff x="2895600" y="1676401"/>
              <a:chExt cx="2362200" cy="1538614"/>
            </a:xfrm>
            <a:effectLst/>
          </p:grpSpPr>
          <p:pic>
            <p:nvPicPr>
              <p:cNvPr id="17" name="Picture 94" descr="0511013_0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895600" y="1676401"/>
                <a:ext cx="2362200" cy="153861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18" name="Text Box 96"/>
              <p:cNvSpPr txBox="1">
                <a:spLocks noChangeArrowheads="1"/>
              </p:cNvSpPr>
              <p:nvPr/>
            </p:nvSpPr>
            <p:spPr bwMode="auto">
              <a:xfrm>
                <a:off x="4445132" y="2836907"/>
                <a:ext cx="717419" cy="236345"/>
              </a:xfrm>
              <a:prstGeom prst="rect">
                <a:avLst/>
              </a:prstGeom>
              <a:solidFill>
                <a:srgbClr val="7AA5B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de-CH" sz="1600" dirty="0">
                    <a:solidFill>
                      <a:srgbClr val="FFFFFF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Helvetica"/>
                    <a:ea typeface="ＭＳ Ｐゴシック" charset="-128"/>
                    <a:cs typeface="+mn-cs"/>
                  </a:rPr>
                  <a:t>ATLAS</a:t>
                </a:r>
              </a:p>
            </p:txBody>
          </p:sp>
        </p:grpSp>
      </p:grpSp>
    </p:spTree>
  </p:cSld>
  <p:clrMapOvr>
    <a:masterClrMapping/>
  </p:clrMapOvr>
  <p:transition advTm="2967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groups use the stored data to explore the high energy frontier for new discoveries</a:t>
            </a:r>
          </a:p>
          <a:p>
            <a:r>
              <a:rPr lang="en-US" dirty="0" smtClean="0"/>
              <a:t>Create sophisticated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analysis programs </a:t>
            </a:r>
            <a:r>
              <a:rPr lang="en-US" dirty="0" smtClean="0"/>
              <a:t>to find interesting events for their searches</a:t>
            </a:r>
          </a:p>
          <a:p>
            <a:pPr lvl="0"/>
            <a:r>
              <a:rPr lang="en-US" dirty="0" smtClean="0"/>
              <a:t>Rigorous data analysis can easily take up to several months to complete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 advTm="2065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Project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</a:t>
            </a:r>
            <a:r>
              <a:rPr lang="en-US" dirty="0" smtClean="0"/>
              <a:t>: To understand how data analysis is used in high energy physics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403648" y="2348880"/>
            <a:ext cx="7488832" cy="936104"/>
            <a:chOff x="1403648" y="2348880"/>
            <a:chExt cx="7488832" cy="936104"/>
          </a:xfrm>
        </p:grpSpPr>
        <p:sp>
          <p:nvSpPr>
            <p:cNvPr id="8" name="Rounded Rectangle 7"/>
            <p:cNvSpPr/>
            <p:nvPr/>
          </p:nvSpPr>
          <p:spPr bwMode="auto">
            <a:xfrm>
              <a:off x="1403648" y="2420888"/>
              <a:ext cx="2736304" cy="864096"/>
            </a:xfrm>
            <a:prstGeom prst="roundRect">
              <a:avLst/>
            </a:prstGeom>
            <a:solidFill>
              <a:schemeClr val="accent1"/>
            </a:solidFill>
            <a:ln w="28575" cap="flat" cmpd="sng" algn="ctr">
              <a:solidFill>
                <a:srgbClr val="9A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+mn-lt"/>
                  <a:ea typeface="ＭＳ Ｐゴシック" pitchFamily="-112" charset="-128"/>
                  <a:cs typeface="ＭＳ Ｐゴシック" pitchFamily="-112" charset="-128"/>
                </a:rPr>
                <a:t>Simple Data Analysis Program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15" name="Content Placeholder 6"/>
            <p:cNvSpPr txBox="1">
              <a:spLocks/>
            </p:cNvSpPr>
            <p:nvPr/>
          </p:nvSpPr>
          <p:spPr bwMode="auto">
            <a:xfrm>
              <a:off x="4283967" y="2348880"/>
              <a:ext cx="4608513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-112" charset="2"/>
                <a:buChar char="n"/>
              </a:pPr>
              <a:r>
                <a:rPr lang="en-US" kern="0" dirty="0" smtClean="0">
                  <a:solidFill>
                    <a:schemeClr val="tx2"/>
                  </a:solidFill>
                  <a:latin typeface="+mn-lt"/>
                </a:rPr>
                <a:t>Coded program to understand fundamentals of data analysis</a:t>
              </a:r>
              <a:endPara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403648" y="3284984"/>
            <a:ext cx="7272809" cy="1368152"/>
            <a:chOff x="1403648" y="3284984"/>
            <a:chExt cx="7272809" cy="1368152"/>
          </a:xfrm>
        </p:grpSpPr>
        <p:sp>
          <p:nvSpPr>
            <p:cNvPr id="11" name="Rounded Rectangle 10"/>
            <p:cNvSpPr/>
            <p:nvPr/>
          </p:nvSpPr>
          <p:spPr bwMode="auto">
            <a:xfrm>
              <a:off x="1403648" y="3789040"/>
              <a:ext cx="2736304" cy="864096"/>
            </a:xfrm>
            <a:prstGeom prst="roundRect">
              <a:avLst/>
            </a:prstGeom>
            <a:solidFill>
              <a:schemeClr val="accent1"/>
            </a:solidFill>
            <a:ln w="28575" cap="flat" cmpd="sng" algn="ctr">
              <a:solidFill>
                <a:srgbClr val="9A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+mn-lt"/>
                  <a:ea typeface="ＭＳ Ｐゴシック" pitchFamily="-112" charset="-128"/>
                  <a:cs typeface="ＭＳ Ｐゴシック" pitchFamily="-112" charset="-128"/>
                </a:rPr>
                <a:t>Single Z Production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13" name="Down Arrow 12"/>
            <p:cNvSpPr/>
            <p:nvPr/>
          </p:nvSpPr>
          <p:spPr bwMode="auto">
            <a:xfrm>
              <a:off x="2555776" y="3284984"/>
              <a:ext cx="432048" cy="504056"/>
            </a:xfrm>
            <a:prstGeom prst="downArrow">
              <a:avLst/>
            </a:prstGeom>
            <a:solidFill>
              <a:schemeClr val="accent1"/>
            </a:solidFill>
            <a:ln w="28575" cap="flat" cmpd="sng" algn="ctr">
              <a:solidFill>
                <a:srgbClr val="9A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16" name="Content Placeholder 6"/>
            <p:cNvSpPr txBox="1">
              <a:spLocks/>
            </p:cNvSpPr>
            <p:nvPr/>
          </p:nvSpPr>
          <p:spPr bwMode="auto">
            <a:xfrm>
              <a:off x="4283968" y="3717032"/>
              <a:ext cx="4392489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-112" charset="2"/>
                <a:buChar char="n"/>
              </a:pPr>
              <a:r>
                <a:rPr kumimoji="0" 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ea typeface="ＭＳ Ｐゴシック" pitchFamily="-112" charset="-128"/>
                  <a:cs typeface="ＭＳ Ｐゴシック" pitchFamily="-112" charset="-128"/>
                </a:rPr>
                <a:t>Used my group’s code to look for Z→</a:t>
              </a:r>
              <a:r>
                <a:rPr kumimoji="0" lang="el-GR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ea typeface="ＭＳ Ｐゴシック" pitchFamily="-112" charset="-128"/>
                  <a:cs typeface="ＭＳ Ｐゴシック" pitchFamily="-112" charset="-128"/>
                </a:rPr>
                <a:t>μ</a:t>
              </a:r>
              <a:r>
                <a:rPr lang="el-GR" kern="0" dirty="0" smtClean="0">
                  <a:solidFill>
                    <a:schemeClr val="tx2"/>
                  </a:solidFill>
                </a:rPr>
                <a:t>μ</a:t>
              </a:r>
              <a:r>
                <a:rPr lang="en-US" kern="0" dirty="0" smtClean="0">
                  <a:solidFill>
                    <a:schemeClr val="tx2"/>
                  </a:solidFill>
                </a:rPr>
                <a:t> channel</a:t>
              </a:r>
              <a:endPara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403648" y="4653136"/>
            <a:ext cx="7272809" cy="1368152"/>
            <a:chOff x="1403648" y="4653136"/>
            <a:chExt cx="7272809" cy="1368152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1403648" y="5157192"/>
              <a:ext cx="2736304" cy="864096"/>
            </a:xfrm>
            <a:prstGeom prst="roundRect">
              <a:avLst/>
            </a:prstGeom>
            <a:solidFill>
              <a:schemeClr val="accent1"/>
            </a:solidFill>
            <a:ln w="28575" cap="flat" cmpd="sng" algn="ctr">
              <a:solidFill>
                <a:srgbClr val="9A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+mn-lt"/>
                  <a:ea typeface="ＭＳ Ｐゴシック" pitchFamily="-112" charset="-128"/>
                  <a:cs typeface="ＭＳ Ｐゴシック" pitchFamily="-112" charset="-128"/>
                </a:rPr>
                <a:t>Double Z Production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14" name="Down Arrow 13"/>
            <p:cNvSpPr/>
            <p:nvPr/>
          </p:nvSpPr>
          <p:spPr bwMode="auto">
            <a:xfrm>
              <a:off x="2555776" y="4653136"/>
              <a:ext cx="432048" cy="504056"/>
            </a:xfrm>
            <a:prstGeom prst="downArrow">
              <a:avLst/>
            </a:prstGeom>
            <a:solidFill>
              <a:schemeClr val="accent1"/>
            </a:solidFill>
            <a:ln w="28575" cap="flat" cmpd="sng" algn="ctr">
              <a:solidFill>
                <a:srgbClr val="9A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17" name="Content Placeholder 6"/>
            <p:cNvSpPr txBox="1">
              <a:spLocks/>
            </p:cNvSpPr>
            <p:nvPr/>
          </p:nvSpPr>
          <p:spPr bwMode="auto">
            <a:xfrm>
              <a:off x="4283968" y="5085184"/>
              <a:ext cx="4392489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-112" charset="2"/>
                <a:buChar char="n"/>
              </a:pPr>
              <a:r>
                <a:rPr kumimoji="0" 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ea typeface="ＭＳ Ｐゴシック" pitchFamily="-112" charset="-128"/>
                  <a:cs typeface="ＭＳ Ｐゴシック" pitchFamily="-112" charset="-128"/>
                </a:rPr>
                <a:t>Modify code to instead look for </a:t>
              </a:r>
              <a:r>
                <a:rPr lang="en-US" kern="0" dirty="0" smtClean="0">
                  <a:solidFill>
                    <a:schemeClr val="tx2"/>
                  </a:solidFill>
                </a:rPr>
                <a:t>ZZ→</a:t>
              </a:r>
              <a:r>
                <a:rPr lang="el-GR" kern="0" dirty="0" smtClean="0">
                  <a:solidFill>
                    <a:schemeClr val="tx2"/>
                  </a:solidFill>
                </a:rPr>
                <a:t>μμ</a:t>
              </a:r>
              <a:r>
                <a:rPr lang="el-GR" kern="0" dirty="0" smtClean="0">
                  <a:solidFill>
                    <a:schemeClr val="tx2"/>
                  </a:solidFill>
                  <a:latin typeface="Helvetica"/>
                  <a:cs typeface="Helvetica"/>
                </a:rPr>
                <a:t>νν</a:t>
              </a:r>
              <a:r>
                <a:rPr lang="en-US" kern="0" dirty="0" smtClean="0">
                  <a:solidFill>
                    <a:schemeClr val="tx2"/>
                  </a:solidFill>
                  <a:latin typeface="Helvetica"/>
                  <a:cs typeface="Helvetica"/>
                </a:rPr>
                <a:t> channel</a:t>
              </a:r>
              <a:endPara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</p:spTree>
  </p:cSld>
  <p:clrMapOvr>
    <a:masterClrMapping/>
  </p:clrMapOvr>
  <p:transition advTm="18845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Data Analysis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813" y="1295400"/>
            <a:ext cx="7835651" cy="4800600"/>
          </a:xfrm>
        </p:spPr>
        <p:txBody>
          <a:bodyPr/>
          <a:lstStyle/>
          <a:p>
            <a:r>
              <a:rPr lang="en-US" dirty="0" smtClean="0"/>
              <a:t>Most data analysis programs are composed</a:t>
            </a:r>
            <a:br>
              <a:rPr lang="en-US" dirty="0" smtClean="0"/>
            </a:br>
            <a:r>
              <a:rPr lang="en-US" dirty="0" smtClean="0"/>
              <a:t>of the same basic structure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Cut-based approach</a:t>
            </a:r>
            <a:r>
              <a:rPr lang="en-US" dirty="0" smtClean="0"/>
              <a:t>: loop through events and apply some selection criteria to each particle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</a:t>
            </a:r>
            <a:r>
              <a:rPr lang="en-US" dirty="0" smtClean="0"/>
              <a:t>: Emphasize the signal of desired process by reducing the background noise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 advTm="2683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1065915" y="4869160"/>
            <a:ext cx="2713997" cy="1201956"/>
            <a:chOff x="1065915" y="4941168"/>
            <a:chExt cx="2713997" cy="1201956"/>
          </a:xfrm>
        </p:grpSpPr>
        <p:sp>
          <p:nvSpPr>
            <p:cNvPr id="46" name="Left Arrow 45"/>
            <p:cNvSpPr/>
            <p:nvPr/>
          </p:nvSpPr>
          <p:spPr bwMode="auto">
            <a:xfrm flipV="1">
              <a:off x="2267744" y="5301208"/>
              <a:ext cx="1512168" cy="504056"/>
            </a:xfrm>
            <a:prstGeom prst="leftArrow">
              <a:avLst>
                <a:gd name="adj1" fmla="val 50000"/>
                <a:gd name="adj2" fmla="val 61758"/>
              </a:avLst>
            </a:prstGeom>
            <a:solidFill>
              <a:srgbClr val="47C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>
              <a:prstTxWarp prst="textNoShape">
                <a:avLst/>
              </a:prstTxWarp>
            </a:bodyPr>
            <a:lstStyle/>
            <a:p>
              <a:pPr defTabSz="414726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US" sz="1600" dirty="0" smtClean="0">
                <a:solidFill>
                  <a:srgbClr val="00CC00"/>
                </a:solidFill>
                <a:latin typeface="Arial" charset="0"/>
              </a:endParaRPr>
            </a:p>
          </p:txBody>
        </p:sp>
        <p:sp>
          <p:nvSpPr>
            <p:cNvPr id="47" name="Oval 46"/>
            <p:cNvSpPr/>
            <p:nvPr/>
          </p:nvSpPr>
          <p:spPr bwMode="auto">
            <a:xfrm>
              <a:off x="1065915" y="4941168"/>
              <a:ext cx="1201829" cy="1201956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14726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r>
                <a:rPr lang="en-US" sz="1600" dirty="0" smtClean="0"/>
                <a:t>Submit to Cluster</a:t>
              </a:r>
              <a:endParaRPr lang="en-US" sz="1100" dirty="0" smtClean="0">
                <a:latin typeface="Arial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644352" y="1124744"/>
            <a:ext cx="5464152" cy="5079425"/>
            <a:chOff x="3644352" y="1124744"/>
            <a:chExt cx="5464152" cy="5079425"/>
          </a:xfrm>
        </p:grpSpPr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3644352" y="1139509"/>
              <a:ext cx="5390846" cy="506466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82945" tIns="41473" rIns="82945" bIns="41473" anchor="ctr"/>
            <a:lstStyle/>
            <a:p>
              <a:endParaRPr lang="en-US" dirty="0"/>
            </a:p>
          </p:txBody>
        </p:sp>
        <p:sp>
          <p:nvSpPr>
            <p:cNvPr id="8" name="Text Box 2"/>
            <p:cNvSpPr txBox="1">
              <a:spLocks noChangeArrowheads="1"/>
            </p:cNvSpPr>
            <p:nvPr/>
          </p:nvSpPr>
          <p:spPr bwMode="auto">
            <a:xfrm>
              <a:off x="8176280" y="1124744"/>
              <a:ext cx="932224" cy="2473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639" tIns="55221" rIns="81639" bIns="40820"/>
            <a:lstStyle/>
            <a:p>
              <a:pPr>
                <a:tabLst>
                  <a:tab pos="656650" algn="l"/>
                  <a:tab pos="1313299" algn="l"/>
                </a:tabLst>
              </a:pPr>
              <a:r>
                <a:rPr lang="en-US" sz="2000" b="1" dirty="0">
                  <a:solidFill>
                    <a:srgbClr val="000000"/>
                  </a:solidFill>
                  <a:ea typeface="WenQuanYi Micro Hei" charset="0"/>
                  <a:cs typeface="WenQuanYi Micro Hei" charset="0"/>
                </a:rPr>
                <a:t>ROOT</a:t>
              </a:r>
            </a:p>
          </p:txBody>
        </p:sp>
      </p:grpSp>
      <p:cxnSp>
        <p:nvCxnSpPr>
          <p:cNvPr id="28" name="Straight Arrow Connector 27"/>
          <p:cNvCxnSpPr/>
          <p:nvPr/>
        </p:nvCxnSpPr>
        <p:spPr bwMode="auto">
          <a:xfrm>
            <a:off x="3380028" y="1412776"/>
            <a:ext cx="1361325" cy="1135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med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Data Analysis Program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5" name="Oval 4"/>
          <p:cNvSpPr>
            <a:spLocks noChangeArrowheads="1"/>
          </p:cNvSpPr>
          <p:nvPr/>
        </p:nvSpPr>
        <p:spPr bwMode="auto">
          <a:xfrm>
            <a:off x="2123728" y="1196752"/>
            <a:ext cx="1296144" cy="720080"/>
          </a:xfrm>
          <a:prstGeom prst="roundRect">
            <a:avLst/>
          </a:prstGeom>
          <a:solidFill>
            <a:srgbClr val="00B0F0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WenQuanYi Micro Hei" charset="0"/>
                <a:cs typeface="WenQuanYi Micro Hei" charset="0"/>
              </a:rPr>
              <a:t>List of</a:t>
            </a:r>
          </a:p>
          <a:p>
            <a:pPr algn="ctr">
              <a:tabLst>
                <a:tab pos="7239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WenQuanYi Micro Hei" charset="0"/>
                <a:cs typeface="WenQuanYi Micro Hei" charset="0"/>
              </a:rPr>
              <a:t>data files </a:t>
            </a:r>
            <a:endParaRPr lang="en-US" sz="2000" dirty="0">
              <a:solidFill>
                <a:srgbClr val="000000"/>
              </a:solidFill>
              <a:ea typeface="WenQuanYi Micro Hei" charset="0"/>
              <a:cs typeface="WenQuanYi Micro Hei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79512" y="2060848"/>
            <a:ext cx="2952328" cy="2660904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9A0000"/>
              </a:buClr>
            </a:pPr>
            <a:r>
              <a:rPr lang="en-US" u="sng" dirty="0" smtClean="0">
                <a:solidFill>
                  <a:srgbClr val="9A0000"/>
                </a:solidFill>
                <a:latin typeface="+mn-lt"/>
              </a:rPr>
              <a:t>Cutflow</a:t>
            </a:r>
            <a:r>
              <a:rPr lang="en-US" dirty="0" smtClean="0">
                <a:solidFill>
                  <a:srgbClr val="9A0000"/>
                </a:solidFill>
                <a:latin typeface="+mn-lt"/>
              </a:rPr>
              <a:t>:</a:t>
            </a:r>
          </a:p>
          <a:p>
            <a:pPr marL="457200" indent="-457200">
              <a:buClr>
                <a:srgbClr val="9A0000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At least one muon in event</a:t>
            </a:r>
          </a:p>
          <a:p>
            <a:pPr marL="457200" indent="-457200">
              <a:buClr>
                <a:srgbClr val="9A0000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|</a:t>
            </a:r>
            <a:r>
              <a:rPr lang="el-GR" dirty="0" smtClean="0">
                <a:solidFill>
                  <a:schemeClr val="tx2"/>
                </a:solidFill>
                <a:latin typeface="+mn-lt"/>
                <a:cs typeface="Arial"/>
              </a:rPr>
              <a:t>η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| &lt; 2.4</a:t>
            </a:r>
          </a:p>
          <a:p>
            <a:pPr marL="457200" indent="-457200">
              <a:buClr>
                <a:srgbClr val="9A0000"/>
              </a:buClr>
              <a:buFont typeface="+mj-lt"/>
              <a:buAutoNum type="arabicPeriod"/>
            </a:pPr>
            <a:r>
              <a:rPr lang="nl-NL" dirty="0" smtClean="0">
                <a:solidFill>
                  <a:schemeClr val="tx2"/>
                </a:solidFill>
                <a:latin typeface="+mn-lt"/>
              </a:rPr>
              <a:t>p</a:t>
            </a:r>
            <a:r>
              <a:rPr lang="nl-NL" baseline="-25000" dirty="0" smtClean="0">
                <a:solidFill>
                  <a:schemeClr val="tx2"/>
                </a:solidFill>
                <a:latin typeface="+mn-lt"/>
              </a:rPr>
              <a:t>T</a:t>
            </a:r>
            <a:r>
              <a:rPr lang="nl-NL" dirty="0" smtClean="0">
                <a:solidFill>
                  <a:schemeClr val="tx2"/>
                </a:solidFill>
                <a:latin typeface="+mn-lt"/>
              </a:rPr>
              <a:t> &gt; 20 GeV</a:t>
            </a:r>
          </a:p>
          <a:p>
            <a:pPr marL="457200" indent="-457200">
              <a:buClr>
                <a:srgbClr val="9A0000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</a:t>
            </a:r>
            <a:r>
              <a:rPr lang="en-US" baseline="-25000" dirty="0" smtClean="0">
                <a:solidFill>
                  <a:schemeClr val="tx2"/>
                </a:solidFill>
                <a:latin typeface="+mn-lt"/>
              </a:rPr>
              <a:t>T</a:t>
            </a:r>
            <a:r>
              <a:rPr lang="en-US" baseline="30000" dirty="0" smtClean="0">
                <a:solidFill>
                  <a:schemeClr val="tx2"/>
                </a:solidFill>
                <a:latin typeface="+mn-lt"/>
              </a:rPr>
              <a:t>MISS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 &gt; 25 </a:t>
            </a:r>
            <a:r>
              <a:rPr lang="en-US" dirty="0" err="1" smtClean="0">
                <a:solidFill>
                  <a:schemeClr val="tx2"/>
                </a:solidFill>
                <a:latin typeface="+mn-lt"/>
              </a:rPr>
              <a:t>GeV</a:t>
            </a:r>
            <a:endParaRPr lang="en-US" dirty="0" smtClean="0">
              <a:solidFill>
                <a:schemeClr val="tx2"/>
              </a:solidFill>
              <a:latin typeface="+mn-lt"/>
            </a:endParaRPr>
          </a:p>
          <a:p>
            <a:pPr marL="457200" indent="-457200">
              <a:buClr>
                <a:srgbClr val="9A0000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M</a:t>
            </a:r>
            <a:r>
              <a:rPr lang="en-US" baseline="-25000" dirty="0" smtClean="0">
                <a:solidFill>
                  <a:schemeClr val="tx2"/>
                </a:solidFill>
                <a:latin typeface="+mn-lt"/>
              </a:rPr>
              <a:t>T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 &gt; 40 </a:t>
            </a:r>
            <a:r>
              <a:rPr lang="en-US" dirty="0" err="1" smtClean="0">
                <a:solidFill>
                  <a:schemeClr val="tx2"/>
                </a:solidFill>
                <a:latin typeface="+mn-lt"/>
              </a:rPr>
              <a:t>GeV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3131840" y="2060848"/>
            <a:ext cx="2592288" cy="2664296"/>
            <a:chOff x="3131840" y="2060848"/>
            <a:chExt cx="2592288" cy="2664296"/>
          </a:xfrm>
        </p:grpSpPr>
        <p:cxnSp>
          <p:nvCxnSpPr>
            <p:cNvPr id="54" name="Straight Connector 53"/>
            <p:cNvCxnSpPr/>
            <p:nvPr/>
          </p:nvCxnSpPr>
          <p:spPr bwMode="auto">
            <a:xfrm>
              <a:off x="3131840" y="2060848"/>
              <a:ext cx="2520280" cy="16561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/>
            <p:cNvCxnSpPr/>
            <p:nvPr/>
          </p:nvCxnSpPr>
          <p:spPr bwMode="auto">
            <a:xfrm flipV="1">
              <a:off x="3131840" y="4005064"/>
              <a:ext cx="2592288" cy="72008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0" name="Group 49"/>
          <p:cNvGrpSpPr/>
          <p:nvPr/>
        </p:nvGrpSpPr>
        <p:grpSpPr>
          <a:xfrm>
            <a:off x="4740217" y="1307592"/>
            <a:ext cx="4030656" cy="4740455"/>
            <a:chOff x="4740217" y="1268760"/>
            <a:chExt cx="4030656" cy="4740455"/>
          </a:xfrm>
        </p:grpSpPr>
        <p:grpSp>
          <p:nvGrpSpPr>
            <p:cNvPr id="39" name="Group 38"/>
            <p:cNvGrpSpPr/>
            <p:nvPr/>
          </p:nvGrpSpPr>
          <p:grpSpPr>
            <a:xfrm>
              <a:off x="5068070" y="1924812"/>
              <a:ext cx="3376085" cy="910347"/>
              <a:chOff x="5068070" y="1934832"/>
              <a:chExt cx="3376085" cy="910347"/>
            </a:xfrm>
          </p:grpSpPr>
          <p:grpSp>
            <p:nvGrpSpPr>
              <p:cNvPr id="3" name="Group 18"/>
              <p:cNvGrpSpPr/>
              <p:nvPr/>
            </p:nvGrpSpPr>
            <p:grpSpPr>
              <a:xfrm>
                <a:off x="5068070" y="1934832"/>
                <a:ext cx="3376085" cy="544587"/>
                <a:chOff x="8012112" y="2560637"/>
                <a:chExt cx="3352800" cy="762000"/>
              </a:xfrm>
            </p:grpSpPr>
            <p:sp>
              <p:nvSpPr>
                <p:cNvPr id="10" name="Rectangle 9"/>
                <p:cNvSpPr/>
                <p:nvPr/>
              </p:nvSpPr>
              <p:spPr bwMode="auto">
                <a:xfrm>
                  <a:off x="8012112" y="2560637"/>
                  <a:ext cx="3352800" cy="381000"/>
                </a:xfrm>
                <a:prstGeom prst="rect">
                  <a:avLst/>
                </a:prstGeom>
                <a:solidFill>
                  <a:srgbClr val="2C2CAE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defTabSz="414726" eaLnBrk="1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sz="1600" dirty="0" smtClean="0">
                      <a:solidFill>
                        <a:srgbClr val="FFFFFF"/>
                      </a:solidFill>
                      <a:latin typeface="Arial" charset="0"/>
                    </a:rPr>
                    <a:t>Good Run List</a:t>
                  </a:r>
                </a:p>
              </p:txBody>
            </p:sp>
            <p:sp>
              <p:nvSpPr>
                <p:cNvPr id="11" name="Rectangle 10"/>
                <p:cNvSpPr/>
                <p:nvPr/>
              </p:nvSpPr>
              <p:spPr bwMode="auto">
                <a:xfrm>
                  <a:off x="8012112" y="2941637"/>
                  <a:ext cx="3352800" cy="381000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defTabSz="414726" eaLnBrk="1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sz="1400" dirty="0" smtClean="0">
                      <a:solidFill>
                        <a:srgbClr val="000000"/>
                      </a:solidFill>
                      <a:latin typeface="Arial" charset="0"/>
                    </a:rPr>
                    <a:t>Require event to be in the GRL</a:t>
                  </a:r>
                </a:p>
              </p:txBody>
            </p:sp>
          </p:grpSp>
          <p:sp>
            <p:nvSpPr>
              <p:cNvPr id="20" name="Down Arrow 19"/>
              <p:cNvSpPr/>
              <p:nvPr/>
            </p:nvSpPr>
            <p:spPr bwMode="auto">
              <a:xfrm>
                <a:off x="6647207" y="2479419"/>
                <a:ext cx="217812" cy="365760"/>
              </a:xfrm>
              <a:prstGeom prst="downArrow">
                <a:avLst>
                  <a:gd name="adj1" fmla="val 50000"/>
                  <a:gd name="adj2" fmla="val 59782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945" tIns="41473" rIns="82945" bIns="41473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14726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US" sz="1600" dirty="0" smtClean="0">
                  <a:latin typeface="Arial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5394788" y="4437111"/>
              <a:ext cx="3376085" cy="638053"/>
              <a:chOff x="5394788" y="4113181"/>
              <a:chExt cx="3376085" cy="638053"/>
            </a:xfrm>
          </p:grpSpPr>
          <p:sp>
            <p:nvSpPr>
              <p:cNvPr id="18" name="Rectangle 17"/>
              <p:cNvSpPr/>
              <p:nvPr/>
            </p:nvSpPr>
            <p:spPr bwMode="auto">
              <a:xfrm>
                <a:off x="5394788" y="4113181"/>
                <a:ext cx="3376085" cy="272293"/>
              </a:xfrm>
              <a:prstGeom prst="rect">
                <a:avLst/>
              </a:prstGeom>
              <a:solidFill>
                <a:srgbClr val="2C2CAE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945" tIns="41473" rIns="82945" bIns="41473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414726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r>
                  <a:rPr lang="en-US" sz="1600" dirty="0" smtClean="0">
                    <a:solidFill>
                      <a:srgbClr val="FFFFFF"/>
                    </a:solidFill>
                    <a:latin typeface="Arial" charset="0"/>
                  </a:rPr>
                  <a:t>Fill Histograms</a:t>
                </a:r>
              </a:p>
            </p:txBody>
          </p:sp>
          <p:sp>
            <p:nvSpPr>
              <p:cNvPr id="23" name="Down Arrow 22"/>
              <p:cNvSpPr/>
              <p:nvPr/>
            </p:nvSpPr>
            <p:spPr bwMode="auto">
              <a:xfrm>
                <a:off x="6973925" y="4385474"/>
                <a:ext cx="217812" cy="365760"/>
              </a:xfrm>
              <a:prstGeom prst="downArrow">
                <a:avLst>
                  <a:gd name="adj1" fmla="val 50000"/>
                  <a:gd name="adj2" fmla="val 59782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945" tIns="41473" rIns="82945" bIns="41473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14726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US" sz="1600" dirty="0" smtClean="0">
                  <a:latin typeface="Arial" charset="0"/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5068070" y="2852935"/>
              <a:ext cx="3376085" cy="2870301"/>
              <a:chOff x="5068070" y="2862955"/>
              <a:chExt cx="3376085" cy="2870301"/>
            </a:xfrm>
          </p:grpSpPr>
          <p:sp>
            <p:nvSpPr>
              <p:cNvPr id="26" name="Down Arrow 25"/>
              <p:cNvSpPr/>
              <p:nvPr/>
            </p:nvSpPr>
            <p:spPr bwMode="auto">
              <a:xfrm>
                <a:off x="6538301" y="5367496"/>
                <a:ext cx="217812" cy="365760"/>
              </a:xfrm>
              <a:prstGeom prst="downArrow">
                <a:avLst>
                  <a:gd name="adj1" fmla="val 50000"/>
                  <a:gd name="adj2" fmla="val 59782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945" tIns="41473" rIns="82945" bIns="41473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14726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US" sz="1600" dirty="0" smtClean="0">
                  <a:latin typeface="Arial" charset="0"/>
                </a:endParaRPr>
              </a:p>
            </p:txBody>
          </p:sp>
          <p:grpSp>
            <p:nvGrpSpPr>
              <p:cNvPr id="38" name="Group 37"/>
              <p:cNvGrpSpPr/>
              <p:nvPr/>
            </p:nvGrpSpPr>
            <p:grpSpPr>
              <a:xfrm>
                <a:off x="5068070" y="2862955"/>
                <a:ext cx="3376085" cy="2504540"/>
                <a:chOff x="5068070" y="2862955"/>
                <a:chExt cx="3376085" cy="2504540"/>
              </a:xfrm>
            </p:grpSpPr>
            <p:sp>
              <p:nvSpPr>
                <p:cNvPr id="15" name="Rectangle 14"/>
                <p:cNvSpPr/>
                <p:nvPr/>
              </p:nvSpPr>
              <p:spPr bwMode="auto">
                <a:xfrm>
                  <a:off x="5068070" y="2862955"/>
                  <a:ext cx="3376085" cy="272293"/>
                </a:xfrm>
                <a:prstGeom prst="rect">
                  <a:avLst/>
                </a:prstGeom>
                <a:solidFill>
                  <a:srgbClr val="D60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82945" tIns="41473" rIns="82945" bIns="41473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defTabSz="414726" eaLnBrk="1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sz="1600" dirty="0" smtClean="0">
                      <a:solidFill>
                        <a:srgbClr val="FFFFFF"/>
                      </a:solidFill>
                      <a:latin typeface="Arial" charset="0"/>
                    </a:rPr>
                    <a:t>Read Muon</a:t>
                  </a:r>
                </a:p>
              </p:txBody>
            </p:sp>
            <p:sp>
              <p:nvSpPr>
                <p:cNvPr id="21" name="Down Arrow 20"/>
                <p:cNvSpPr/>
                <p:nvPr/>
              </p:nvSpPr>
              <p:spPr bwMode="auto">
                <a:xfrm>
                  <a:off x="6647207" y="3135248"/>
                  <a:ext cx="217812" cy="365760"/>
                </a:xfrm>
                <a:prstGeom prst="downArrow">
                  <a:avLst>
                    <a:gd name="adj1" fmla="val 50000"/>
                    <a:gd name="adj2" fmla="val 59782"/>
                  </a:avLst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82945" tIns="41473" rIns="82945" bIns="41473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414726" eaLnBrk="1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endParaRPr lang="en-US" sz="1600" dirty="0" smtClean="0">
                    <a:latin typeface="Arial" charset="0"/>
                  </a:endParaRPr>
                </a:p>
              </p:txBody>
            </p:sp>
            <p:sp>
              <p:nvSpPr>
                <p:cNvPr id="24" name="Rectangle 23"/>
                <p:cNvSpPr/>
                <p:nvPr/>
              </p:nvSpPr>
              <p:spPr bwMode="auto">
                <a:xfrm>
                  <a:off x="5068070" y="5095202"/>
                  <a:ext cx="3376085" cy="272293"/>
                </a:xfrm>
                <a:prstGeom prst="rect">
                  <a:avLst/>
                </a:prstGeom>
                <a:solidFill>
                  <a:srgbClr val="D60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82945" tIns="41473" rIns="82945" bIns="41473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defTabSz="414726" eaLnBrk="1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sz="1600" dirty="0" smtClean="0">
                      <a:solidFill>
                        <a:srgbClr val="FFFFFF"/>
                      </a:solidFill>
                      <a:latin typeface="Arial" charset="0"/>
                    </a:rPr>
                    <a:t>Loop through Muons</a:t>
                  </a:r>
                </a:p>
              </p:txBody>
            </p:sp>
            <p:cxnSp>
              <p:nvCxnSpPr>
                <p:cNvPr id="29" name="Curved Connector 28"/>
                <p:cNvCxnSpPr>
                  <a:stCxn id="24" idx="1"/>
                  <a:endCxn id="15" idx="1"/>
                </p:cNvCxnSpPr>
                <p:nvPr/>
              </p:nvCxnSpPr>
              <p:spPr bwMode="auto">
                <a:xfrm rot="10800000">
                  <a:off x="5068070" y="2999103"/>
                  <a:ext cx="1588" cy="2232247"/>
                </a:xfrm>
                <a:prstGeom prst="curvedConnector3">
                  <a:avLst>
                    <a:gd name="adj1" fmla="val 24525637"/>
                  </a:avLst>
                </a:prstGeom>
                <a:solidFill>
                  <a:srgbClr val="00B8FF"/>
                </a:solidFill>
                <a:ln w="635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</p:grpSp>
        <p:grpSp>
          <p:nvGrpSpPr>
            <p:cNvPr id="36" name="Group 35"/>
            <p:cNvGrpSpPr/>
            <p:nvPr/>
          </p:nvGrpSpPr>
          <p:grpSpPr>
            <a:xfrm>
              <a:off x="4740217" y="1268760"/>
              <a:ext cx="3377220" cy="4740455"/>
              <a:chOff x="4740217" y="1278780"/>
              <a:chExt cx="3377220" cy="4740455"/>
            </a:xfrm>
          </p:grpSpPr>
          <p:sp>
            <p:nvSpPr>
              <p:cNvPr id="17" name="Rectangle 16"/>
              <p:cNvSpPr/>
              <p:nvPr/>
            </p:nvSpPr>
            <p:spPr bwMode="auto">
              <a:xfrm>
                <a:off x="4741352" y="1278780"/>
                <a:ext cx="3376085" cy="272293"/>
              </a:xfrm>
              <a:prstGeom prst="rect">
                <a:avLst/>
              </a:prstGeom>
              <a:solidFill>
                <a:srgbClr val="D6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945" tIns="41473" rIns="82945" bIns="41473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414726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r>
                  <a:rPr lang="en-US" sz="1600" dirty="0" smtClean="0">
                    <a:solidFill>
                      <a:srgbClr val="FFFFFF"/>
                    </a:solidFill>
                    <a:latin typeface="Arial" charset="0"/>
                  </a:rPr>
                  <a:t>Read Event</a:t>
                </a:r>
              </a:p>
            </p:txBody>
          </p:sp>
          <p:sp>
            <p:nvSpPr>
              <p:cNvPr id="19" name="Down Arrow 18"/>
              <p:cNvSpPr/>
              <p:nvPr/>
            </p:nvSpPr>
            <p:spPr bwMode="auto">
              <a:xfrm>
                <a:off x="6320489" y="1551072"/>
                <a:ext cx="217812" cy="365760"/>
              </a:xfrm>
              <a:prstGeom prst="downArrow">
                <a:avLst>
                  <a:gd name="adj1" fmla="val 50000"/>
                  <a:gd name="adj2" fmla="val 59782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945" tIns="41473" rIns="82945" bIns="41473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14726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US" sz="1600" dirty="0" smtClean="0">
                  <a:latin typeface="Arial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4741352" y="5746942"/>
                <a:ext cx="3376085" cy="272293"/>
              </a:xfrm>
              <a:prstGeom prst="rect">
                <a:avLst/>
              </a:prstGeom>
              <a:solidFill>
                <a:srgbClr val="D6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945" tIns="41473" rIns="82945" bIns="41473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414726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r>
                  <a:rPr lang="en-US" sz="1600" dirty="0" smtClean="0">
                    <a:solidFill>
                      <a:srgbClr val="FFFFFF"/>
                    </a:solidFill>
                    <a:latin typeface="Arial" charset="0"/>
                  </a:rPr>
                  <a:t>Loop through Events</a:t>
                </a:r>
              </a:p>
            </p:txBody>
          </p:sp>
          <p:cxnSp>
            <p:nvCxnSpPr>
              <p:cNvPr id="30" name="Curved Connector 29"/>
              <p:cNvCxnSpPr/>
              <p:nvPr/>
            </p:nvCxnSpPr>
            <p:spPr bwMode="auto">
              <a:xfrm rot="10800000">
                <a:off x="4740217" y="1503112"/>
                <a:ext cx="1134" cy="4379976"/>
              </a:xfrm>
              <a:prstGeom prst="curvedConnector3">
                <a:avLst>
                  <a:gd name="adj1" fmla="val 74644468"/>
                </a:avLst>
              </a:prstGeom>
              <a:solidFill>
                <a:srgbClr val="00B8FF"/>
              </a:solidFill>
              <a:ln w="635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40" name="Group 39"/>
            <p:cNvGrpSpPr/>
            <p:nvPr/>
          </p:nvGrpSpPr>
          <p:grpSpPr>
            <a:xfrm>
              <a:off x="5394788" y="3516746"/>
              <a:ext cx="3376085" cy="910346"/>
              <a:chOff x="5394788" y="3296300"/>
              <a:chExt cx="3376085" cy="910346"/>
            </a:xfrm>
          </p:grpSpPr>
          <p:grpSp>
            <p:nvGrpSpPr>
              <p:cNvPr id="9" name="Group 19"/>
              <p:cNvGrpSpPr/>
              <p:nvPr/>
            </p:nvGrpSpPr>
            <p:grpSpPr>
              <a:xfrm>
                <a:off x="5394788" y="3296300"/>
                <a:ext cx="3376085" cy="544587"/>
                <a:chOff x="8012112" y="2560637"/>
                <a:chExt cx="3352800" cy="762000"/>
              </a:xfrm>
            </p:grpSpPr>
            <p:sp>
              <p:nvSpPr>
                <p:cNvPr id="13" name="Rectangle 12"/>
                <p:cNvSpPr/>
                <p:nvPr/>
              </p:nvSpPr>
              <p:spPr bwMode="auto">
                <a:xfrm>
                  <a:off x="8012112" y="2560637"/>
                  <a:ext cx="3352800" cy="381000"/>
                </a:xfrm>
                <a:prstGeom prst="rect">
                  <a:avLst/>
                </a:prstGeom>
                <a:solidFill>
                  <a:srgbClr val="2C2CAE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defTabSz="414726" eaLnBrk="1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sz="1600" dirty="0" smtClean="0">
                      <a:solidFill>
                        <a:srgbClr val="FFFFFF"/>
                      </a:solidFill>
                      <a:latin typeface="Arial" charset="0"/>
                    </a:rPr>
                    <a:t>Cuts</a:t>
                  </a:r>
                </a:p>
              </p:txBody>
            </p:sp>
            <p:sp>
              <p:nvSpPr>
                <p:cNvPr id="14" name="Rectangle 13"/>
                <p:cNvSpPr/>
                <p:nvPr/>
              </p:nvSpPr>
              <p:spPr bwMode="auto">
                <a:xfrm>
                  <a:off x="8012112" y="2941637"/>
                  <a:ext cx="3352800" cy="381000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defTabSz="414726" eaLnBrk="1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sz="1200" dirty="0" smtClean="0">
                      <a:solidFill>
                        <a:srgbClr val="000000"/>
                      </a:solidFill>
                      <a:latin typeface="Arial" charset="0"/>
                    </a:rPr>
                    <a:t>Require muons to satisfy specific conditions</a:t>
                  </a:r>
                </a:p>
              </p:txBody>
            </p:sp>
          </p:grpSp>
          <p:sp>
            <p:nvSpPr>
              <p:cNvPr id="22" name="Down Arrow 21"/>
              <p:cNvSpPr/>
              <p:nvPr/>
            </p:nvSpPr>
            <p:spPr bwMode="auto">
              <a:xfrm>
                <a:off x="6973925" y="3840886"/>
                <a:ext cx="217812" cy="365760"/>
              </a:xfrm>
              <a:prstGeom prst="downArrow">
                <a:avLst>
                  <a:gd name="adj1" fmla="val 50000"/>
                  <a:gd name="adj2" fmla="val 59782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945" tIns="41473" rIns="82945" bIns="41473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14726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US" sz="1600" dirty="0" smtClean="0">
                  <a:latin typeface="Arial" charset="0"/>
                </a:endParaRPr>
              </a:p>
            </p:txBody>
          </p:sp>
        </p:grpSp>
      </p:grpSp>
    </p:spTree>
  </p:cSld>
  <p:clrMapOvr>
    <a:masterClrMapping/>
  </p:clrMapOvr>
  <p:transition advTm="4940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Data Analysis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813" y="4290392"/>
            <a:ext cx="7773987" cy="1874912"/>
          </a:xfrm>
        </p:spPr>
        <p:txBody>
          <a:bodyPr/>
          <a:lstStyle/>
          <a:p>
            <a:r>
              <a:rPr lang="en-US" dirty="0" smtClean="0"/>
              <a:t>Removed low energy background</a:t>
            </a:r>
          </a:p>
          <a:p>
            <a:r>
              <a:rPr lang="en-US" dirty="0" smtClean="0"/>
              <a:t>Produced sharper peak around 80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Acceptance of 55.6±0.6% (stat)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403648" y="1340768"/>
            <a:ext cx="6552728" cy="2806571"/>
            <a:chOff x="1403648" y="3429000"/>
            <a:chExt cx="6552728" cy="2806571"/>
          </a:xfrm>
        </p:grpSpPr>
        <p:grpSp>
          <p:nvGrpSpPr>
            <p:cNvPr id="6" name="Group 18"/>
            <p:cNvGrpSpPr/>
            <p:nvPr/>
          </p:nvGrpSpPr>
          <p:grpSpPr>
            <a:xfrm>
              <a:off x="1403648" y="3429000"/>
              <a:ext cx="3143358" cy="2806571"/>
              <a:chOff x="971600" y="3501008"/>
              <a:chExt cx="3143358" cy="2806571"/>
            </a:xfrm>
          </p:grpSpPr>
          <p:grpSp>
            <p:nvGrpSpPr>
              <p:cNvPr id="7" name="Group 14"/>
              <p:cNvGrpSpPr/>
              <p:nvPr/>
            </p:nvGrpSpPr>
            <p:grpSpPr>
              <a:xfrm>
                <a:off x="971600" y="3501008"/>
                <a:ext cx="3143358" cy="2103151"/>
                <a:chOff x="971600" y="3501008"/>
                <a:chExt cx="3143358" cy="2103151"/>
              </a:xfrm>
            </p:grpSpPr>
            <p:pic>
              <p:nvPicPr>
                <p:cNvPr id="9" name="Picture 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l="1372" t="6337" r="2672" b="2688"/>
                <a:stretch>
                  <a:fillRect/>
                </a:stretch>
              </p:blipFill>
              <p:spPr bwMode="auto">
                <a:xfrm>
                  <a:off x="971600" y="3501008"/>
                  <a:ext cx="3052709" cy="2070998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10" name="TextBox 9"/>
                <p:cNvSpPr txBox="1"/>
                <p:nvPr/>
              </p:nvSpPr>
              <p:spPr>
                <a:xfrm>
                  <a:off x="3685032" y="5404104"/>
                  <a:ext cx="429926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b="1" dirty="0" smtClean="0"/>
                    <a:t>(</a:t>
                  </a:r>
                  <a:r>
                    <a:rPr lang="en-US" sz="700" b="1" dirty="0" err="1" smtClean="0"/>
                    <a:t>MeV</a:t>
                  </a:r>
                  <a:r>
                    <a:rPr lang="en-US" sz="700" b="1" dirty="0" smtClean="0"/>
                    <a:t>)</a:t>
                  </a:r>
                  <a:endParaRPr lang="en-US" sz="700" b="1" dirty="0"/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>
              <a:xfrm>
                <a:off x="971601" y="5661248"/>
                <a:ext cx="30963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smtClean="0"/>
                  <a:t>Transverse mass of </a:t>
                </a:r>
                <a:r>
                  <a:rPr lang="en-US" sz="1800" dirty="0" err="1" smtClean="0"/>
                  <a:t>muons</a:t>
                </a:r>
                <a:r>
                  <a:rPr lang="en-US" sz="1800" dirty="0" smtClean="0"/>
                  <a:t> </a:t>
                </a:r>
                <a:r>
                  <a:rPr lang="en-US" sz="1800" dirty="0" smtClean="0">
                    <a:solidFill>
                      <a:srgbClr val="9A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before</a:t>
                </a:r>
                <a:r>
                  <a:rPr lang="en-US" sz="1800" dirty="0" smtClean="0"/>
                  <a:t> cuts</a:t>
                </a:r>
                <a:endParaRPr lang="en-US" sz="1800" dirty="0"/>
              </a:p>
            </p:txBody>
          </p:sp>
        </p:grpSp>
        <p:grpSp>
          <p:nvGrpSpPr>
            <p:cNvPr id="11" name="Group 17"/>
            <p:cNvGrpSpPr/>
            <p:nvPr/>
          </p:nvGrpSpPr>
          <p:grpSpPr>
            <a:xfrm>
              <a:off x="4788024" y="3429000"/>
              <a:ext cx="3168352" cy="2806571"/>
              <a:chOff x="4355976" y="3501008"/>
              <a:chExt cx="3168352" cy="2806571"/>
            </a:xfrm>
          </p:grpSpPr>
          <p:grpSp>
            <p:nvGrpSpPr>
              <p:cNvPr id="12" name="Group 13"/>
              <p:cNvGrpSpPr/>
              <p:nvPr/>
            </p:nvGrpSpPr>
            <p:grpSpPr>
              <a:xfrm>
                <a:off x="4355976" y="3501008"/>
                <a:ext cx="3142262" cy="2103151"/>
                <a:chOff x="4355976" y="3501008"/>
                <a:chExt cx="3142262" cy="2103151"/>
              </a:xfrm>
            </p:grpSpPr>
            <p:grpSp>
              <p:nvGrpSpPr>
                <p:cNvPr id="14" name="Group 10"/>
                <p:cNvGrpSpPr/>
                <p:nvPr/>
              </p:nvGrpSpPr>
              <p:grpSpPr>
                <a:xfrm>
                  <a:off x="4355976" y="3501008"/>
                  <a:ext cx="3050458" cy="2071021"/>
                  <a:chOff x="4355976" y="3501008"/>
                  <a:chExt cx="3050458" cy="2071021"/>
                </a:xfr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pic>
                <p:nvPicPr>
                  <p:cNvPr id="16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 l="1372" t="6337" r="2743" b="2688"/>
                  <a:stretch>
                    <a:fillRect/>
                  </a:stretch>
                </p:blipFill>
                <p:spPr bwMode="auto">
                  <a:xfrm>
                    <a:off x="4355976" y="3501008"/>
                    <a:ext cx="3050458" cy="2071021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</p:pic>
              <p:sp>
                <p:nvSpPr>
                  <p:cNvPr id="17" name="TextBox 9"/>
                  <p:cNvSpPr txBox="1"/>
                  <p:nvPr/>
                </p:nvSpPr>
                <p:spPr>
                  <a:xfrm>
                    <a:off x="5782052" y="3645024"/>
                    <a:ext cx="145424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55.6 +- 0.6% (stat)</a:t>
                    </a:r>
                    <a:endParaRPr lang="en-US" sz="1200" dirty="0"/>
                  </a:p>
                </p:txBody>
              </p:sp>
            </p:grpSp>
            <p:sp>
              <p:nvSpPr>
                <p:cNvPr id="15" name="TextBox 14"/>
                <p:cNvSpPr txBox="1"/>
                <p:nvPr/>
              </p:nvSpPr>
              <p:spPr>
                <a:xfrm>
                  <a:off x="7068312" y="5404104"/>
                  <a:ext cx="429926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b="1" dirty="0" smtClean="0"/>
                    <a:t>(</a:t>
                  </a:r>
                  <a:r>
                    <a:rPr lang="en-US" sz="700" b="1" dirty="0" err="1" smtClean="0"/>
                    <a:t>MeV</a:t>
                  </a:r>
                  <a:r>
                    <a:rPr lang="en-US" sz="700" b="1" dirty="0" smtClean="0"/>
                    <a:t>)</a:t>
                  </a:r>
                  <a:endParaRPr lang="en-US" sz="700" b="1" dirty="0"/>
                </a:p>
              </p:txBody>
            </p:sp>
          </p:grpSp>
          <p:sp>
            <p:nvSpPr>
              <p:cNvPr id="13" name="TextBox 12"/>
              <p:cNvSpPr txBox="1"/>
              <p:nvPr/>
            </p:nvSpPr>
            <p:spPr>
              <a:xfrm>
                <a:off x="4355976" y="5661248"/>
                <a:ext cx="316835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smtClean="0"/>
                  <a:t>Transverse mass of </a:t>
                </a:r>
                <a:r>
                  <a:rPr lang="en-US" sz="1800" dirty="0" err="1" smtClean="0"/>
                  <a:t>muons</a:t>
                </a:r>
                <a:r>
                  <a:rPr lang="en-US" sz="1800" dirty="0" smtClean="0"/>
                  <a:t> </a:t>
                </a:r>
                <a:r>
                  <a:rPr lang="en-US" sz="1800" dirty="0" smtClean="0">
                    <a:solidFill>
                      <a:srgbClr val="9A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after</a:t>
                </a:r>
                <a:r>
                  <a:rPr lang="en-US" sz="1800" dirty="0" smtClean="0"/>
                  <a:t> cuts on </a:t>
                </a:r>
                <a:r>
                  <a:rPr lang="en-US" sz="1800" dirty="0" smtClean="0">
                    <a:solidFill>
                      <a:srgbClr val="000000"/>
                    </a:solidFill>
                    <a:cs typeface="Arial" charset="0"/>
                  </a:rPr>
                  <a:t>M</a:t>
                </a:r>
                <a:r>
                  <a:rPr lang="en-US" sz="1800" baseline="-33000" dirty="0" smtClean="0">
                    <a:solidFill>
                      <a:srgbClr val="000000"/>
                    </a:solidFill>
                    <a:cs typeface="Arial" charset="0"/>
                  </a:rPr>
                  <a:t>T</a:t>
                </a:r>
                <a:r>
                  <a:rPr lang="en-US" sz="1800" dirty="0" smtClean="0">
                    <a:solidFill>
                      <a:srgbClr val="000000"/>
                    </a:solidFill>
                    <a:cs typeface="Arial" charset="0"/>
                  </a:rPr>
                  <a:t>, η, </a:t>
                </a:r>
                <a:r>
                  <a:rPr lang="en-US" sz="1800" dirty="0" err="1" smtClean="0">
                    <a:solidFill>
                      <a:srgbClr val="000000"/>
                    </a:solidFill>
                    <a:cs typeface="Arial" charset="0"/>
                  </a:rPr>
                  <a:t>p</a:t>
                </a:r>
                <a:r>
                  <a:rPr lang="en-US" sz="1800" baseline="-33000" dirty="0" err="1" smtClean="0">
                    <a:solidFill>
                      <a:srgbClr val="000000"/>
                    </a:solidFill>
                    <a:cs typeface="Arial" charset="0"/>
                  </a:rPr>
                  <a:t>T</a:t>
                </a:r>
                <a:r>
                  <a:rPr lang="en-US" sz="1800" dirty="0" smtClean="0">
                    <a:solidFill>
                      <a:srgbClr val="000000"/>
                    </a:solidFill>
                    <a:cs typeface="Arial" charset="0"/>
                  </a:rPr>
                  <a:t>, E</a:t>
                </a:r>
                <a:r>
                  <a:rPr lang="en-US" sz="1800" baseline="-33000" dirty="0" smtClean="0">
                    <a:solidFill>
                      <a:srgbClr val="000000"/>
                    </a:solidFill>
                    <a:cs typeface="Arial" charset="0"/>
                  </a:rPr>
                  <a:t>T</a:t>
                </a:r>
                <a:r>
                  <a:rPr lang="en-US" sz="1800" baseline="30000" dirty="0" smtClean="0">
                    <a:solidFill>
                      <a:srgbClr val="000000"/>
                    </a:solidFill>
                    <a:cs typeface="Arial" charset="0"/>
                  </a:rPr>
                  <a:t>MISS</a:t>
                </a:r>
                <a:endParaRPr lang="en-US" sz="1800" dirty="0"/>
              </a:p>
            </p:txBody>
          </p:sp>
        </p:grpSp>
      </p:grpSp>
    </p:spTree>
  </p:cSld>
  <p:clrMapOvr>
    <a:masterClrMapping/>
  </p:clrMapOvr>
  <p:transition advTm="2154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Z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Switched over to W/Z Data Analysis group’s cut-based code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</a:t>
            </a:r>
            <a:r>
              <a:rPr lang="en-US" dirty="0" smtClean="0"/>
              <a:t>: “Rediscover” single Z boson production in Z→</a:t>
            </a:r>
            <a:r>
              <a:rPr lang="el-GR" dirty="0" smtClean="0"/>
              <a:t>μμ</a:t>
            </a:r>
            <a:r>
              <a:rPr lang="en-US" dirty="0" smtClean="0"/>
              <a:t> channel using 0.84 fb</a:t>
            </a:r>
            <a:r>
              <a:rPr lang="en-US" baseline="30000" dirty="0" smtClean="0"/>
              <a:t>-1</a:t>
            </a:r>
            <a:r>
              <a:rPr lang="en-US" dirty="0" smtClean="0"/>
              <a:t> of 2011 data</a:t>
            </a:r>
          </a:p>
          <a:p>
            <a:pPr lvl="1"/>
            <a:r>
              <a:rPr lang="en-US" dirty="0" smtClean="0"/>
              <a:t>Need to always be able to reproduce results to show that we understand our experiment</a:t>
            </a:r>
          </a:p>
          <a:p>
            <a:pPr lvl="1"/>
            <a:r>
              <a:rPr lang="en-US" dirty="0" smtClean="0"/>
              <a:t>Z </a:t>
            </a:r>
            <a:r>
              <a:rPr lang="en-US" dirty="0" smtClean="0"/>
              <a:t>boson is an excellent test because we know its mass and width to a very high </a:t>
            </a:r>
            <a:r>
              <a:rPr lang="en-US" dirty="0" smtClean="0"/>
              <a:t>precision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 advTm="4021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Z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Implemented analysis code to run on 2011 data and MC simulations</a:t>
            </a:r>
          </a:p>
          <a:p>
            <a:r>
              <a:rPr lang="en-US" dirty="0" smtClean="0"/>
              <a:t>Applied MC corrections: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Pileup reweighting tool</a:t>
            </a:r>
            <a:r>
              <a:rPr lang="en-US" dirty="0" smtClean="0"/>
              <a:t>: To correct for different pileup conditions </a:t>
            </a:r>
            <a:r>
              <a:rPr lang="en-US" dirty="0" smtClean="0"/>
              <a:t>between data and simulations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Smearing</a:t>
            </a:r>
            <a:r>
              <a:rPr lang="en-US" dirty="0" smtClean="0"/>
              <a:t>: To better match the inherently worse muon momentum resolution in the data</a:t>
            </a:r>
          </a:p>
          <a:p>
            <a:r>
              <a:rPr lang="en-US" dirty="0" smtClean="0"/>
              <a:t>Applied “base” cuts:</a:t>
            </a:r>
          </a:p>
          <a:p>
            <a:pPr lvl="1"/>
            <a:r>
              <a:rPr lang="en-US" dirty="0" smtClean="0"/>
              <a:t>GRL, trigger, primary vertex, basic </a:t>
            </a:r>
            <a:r>
              <a:rPr lang="en-US" dirty="0" err="1" smtClean="0"/>
              <a:t>dimuon</a:t>
            </a:r>
            <a:r>
              <a:rPr lang="en-US" dirty="0" smtClean="0"/>
              <a:t> identification, and </a:t>
            </a:r>
            <a:r>
              <a:rPr lang="en-US" dirty="0" err="1" smtClean="0"/>
              <a:t>dimuon</a:t>
            </a:r>
            <a:r>
              <a:rPr lang="en-US" dirty="0" smtClean="0"/>
              <a:t> quality cuts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2011 Michigan REU Student Presentations – Final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B7BFF4-EACD-1849-A505-2FA578E8AF5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 advTm="42713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9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2004:Templates:Presentations:Designs:Bold Stripes</Template>
  <TotalTime>9106</TotalTime>
  <Words>826</Words>
  <Application>Microsoft Office PowerPoint</Application>
  <PresentationFormat>On-screen Show (4:3)</PresentationFormat>
  <Paragraphs>147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10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Bold Stripes</vt:lpstr>
      <vt:lpstr>1_Default Design</vt:lpstr>
      <vt:lpstr>4_Default Design</vt:lpstr>
      <vt:lpstr>6_Default Design</vt:lpstr>
      <vt:lpstr>11_Default Design</vt:lpstr>
      <vt:lpstr>9_Default Design</vt:lpstr>
      <vt:lpstr>16_Default Design</vt:lpstr>
      <vt:lpstr>4_DESY_Vortrag_3-1</vt:lpstr>
      <vt:lpstr>2_Default Design</vt:lpstr>
      <vt:lpstr>template</vt:lpstr>
      <vt:lpstr>Acrobat Document</vt:lpstr>
      <vt:lpstr>Equation</vt:lpstr>
      <vt:lpstr>Study of Single and Diboson Z Production at the LHC</vt:lpstr>
      <vt:lpstr>A Toroidal LHC ApparauS</vt:lpstr>
      <vt:lpstr>Data Analysis</vt:lpstr>
      <vt:lpstr>My Project</vt:lpstr>
      <vt:lpstr>Simple Data Analysis Program</vt:lpstr>
      <vt:lpstr>Simple Data Analysis Program</vt:lpstr>
      <vt:lpstr>Simple Data Analysis Program</vt:lpstr>
      <vt:lpstr>Single Z Production</vt:lpstr>
      <vt:lpstr>Single Z Production</vt:lpstr>
      <vt:lpstr>Single Z Production</vt:lpstr>
      <vt:lpstr>Diboson Z Production</vt:lpstr>
      <vt:lpstr>Diboson Z Production</vt:lpstr>
      <vt:lpstr>Diboson Z Production</vt:lpstr>
      <vt:lpstr>Future Study</vt:lpstr>
      <vt:lpstr>Summary</vt:lpstr>
      <vt:lpstr>Slide 16</vt:lpstr>
    </vt:vector>
  </TitlesOfParts>
  <Company>ETH Zürich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Felicitas Pauss</dc:creator>
  <cp:lastModifiedBy>David Sweigart</cp:lastModifiedBy>
  <cp:revision>694</cp:revision>
  <cp:lastPrinted>2009-06-22T09:14:57Z</cp:lastPrinted>
  <dcterms:created xsi:type="dcterms:W3CDTF">2009-06-23T11:54:51Z</dcterms:created>
  <dcterms:modified xsi:type="dcterms:W3CDTF">2011-08-11T09:07:01Z</dcterms:modified>
</cp:coreProperties>
</file>