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8" r:id="rId2"/>
    <p:sldId id="275" r:id="rId3"/>
    <p:sldId id="348" r:id="rId4"/>
    <p:sldId id="292" r:id="rId5"/>
    <p:sldId id="291" r:id="rId6"/>
    <p:sldId id="283" r:id="rId7"/>
    <p:sldId id="256" r:id="rId8"/>
    <p:sldId id="289" r:id="rId9"/>
    <p:sldId id="290" r:id="rId10"/>
    <p:sldId id="339" r:id="rId11"/>
    <p:sldId id="333" r:id="rId12"/>
    <p:sldId id="334" r:id="rId13"/>
    <p:sldId id="357" r:id="rId14"/>
    <p:sldId id="356" r:id="rId15"/>
    <p:sldId id="293" r:id="rId16"/>
    <p:sldId id="346" r:id="rId17"/>
    <p:sldId id="296" r:id="rId18"/>
    <p:sldId id="298" r:id="rId19"/>
    <p:sldId id="358" r:id="rId20"/>
    <p:sldId id="299" r:id="rId21"/>
    <p:sldId id="351" r:id="rId22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0033"/>
    <a:srgbClr val="FC0128"/>
    <a:srgbClr val="FF66CC"/>
    <a:srgbClr val="C80000"/>
    <a:srgbClr val="993300"/>
    <a:srgbClr val="0033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3769" autoAdjust="0"/>
  </p:normalViewPr>
  <p:slideViewPr>
    <p:cSldViewPr snapToGrid="0">
      <p:cViewPr varScale="1">
        <p:scale>
          <a:sx n="122" d="100"/>
          <a:sy n="122" d="100"/>
        </p:scale>
        <p:origin x="978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909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4426" y="32832"/>
            <a:ext cx="2937104" cy="45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t" anchorCtr="0" compatLnSpc="1">
            <a:prstTxWarp prst="textNoShape">
              <a:avLst/>
            </a:prstTxWarp>
          </a:bodyPr>
          <a:lstStyle>
            <a:lvl1pPr algn="l" defTabSz="882650"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4998" y="32832"/>
            <a:ext cx="2937104" cy="45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t" anchorCtr="0" compatLnSpc="1">
            <a:prstTxWarp prst="textNoShape">
              <a:avLst/>
            </a:prstTxWarp>
          </a:bodyPr>
          <a:lstStyle>
            <a:lvl1pPr algn="r" defTabSz="882650"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0250" y="728663"/>
            <a:ext cx="5343525" cy="37004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0519" y="4734293"/>
            <a:ext cx="4956638" cy="447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76" tIns="44445" rIns="90476" bIns="444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4426" y="9439037"/>
            <a:ext cx="2937104" cy="45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b" anchorCtr="0" compatLnSpc="1">
            <a:prstTxWarp prst="textNoShape">
              <a:avLst/>
            </a:prstTxWarp>
          </a:bodyPr>
          <a:lstStyle>
            <a:lvl1pPr algn="l" defTabSz="882650"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4998" y="9439037"/>
            <a:ext cx="2937104" cy="45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b" anchorCtr="0" compatLnSpc="1">
            <a:prstTxWarp prst="textNoShape">
              <a:avLst/>
            </a:prstTxWarp>
          </a:bodyPr>
          <a:lstStyle>
            <a:lvl1pPr algn="r" defTabSz="882650">
              <a:defRPr sz="1000" b="0" i="1"/>
            </a:lvl1pPr>
          </a:lstStyle>
          <a:p>
            <a:pPr>
              <a:defRPr/>
            </a:pPr>
            <a:fld id="{C3F2721A-6DBD-43CB-BEBB-CA573149CE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75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49263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98525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47788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97050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2721A-6DBD-43CB-BEBB-CA573149CEB8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445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5792788" cy="5794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7950" y="996950"/>
            <a:ext cx="3575050" cy="53213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996950"/>
            <a:ext cx="3576638" cy="2584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3733800"/>
            <a:ext cx="3576638" cy="2584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GB" dirty="0"/>
              <a:t>25.04.2014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EN-MEF-SU-EM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lvl2pPr lvl="1">
              <a:defRPr/>
            </a:lvl2pPr>
          </a:lstStyle>
          <a:p>
            <a:pPr lvl="1">
              <a:defRPr/>
            </a:pPr>
            <a:endParaRPr lang="en-GB" dirty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59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4629" y="228600"/>
            <a:ext cx="6828971" cy="5794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GB" dirty="0"/>
              <a:t>25.04.2014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EN-MEF-SU-EM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1074057" y="996950"/>
            <a:ext cx="7844972" cy="5321300"/>
          </a:xfrm>
        </p:spPr>
        <p:txBody>
          <a:bodyPr/>
          <a:lstStyle>
            <a:lvl1pPr marL="355600" indent="-355600">
              <a:buSzPct val="125000"/>
              <a:defRPr/>
            </a:lvl1pPr>
            <a:lvl2pPr>
              <a:defRPr sz="16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121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4008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+mn-lt"/>
              </a:defRPr>
            </a:lvl1pPr>
          </a:lstStyle>
          <a:p>
            <a:pPr>
              <a:defRPr/>
            </a:pPr>
            <a:r>
              <a:rPr lang="en-GB" dirty="0"/>
              <a:t>25.04.2014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6788" y="6400800"/>
            <a:ext cx="2513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2pPr lvl="1">
              <a:defRPr sz="1200" b="0">
                <a:latin typeface="+mn-lt"/>
              </a:defRPr>
            </a:lvl2pPr>
          </a:lstStyle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EN-MEF-SU-EM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8288" y="6399213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  <a:lvl2pPr lvl="1" algn="r">
              <a:defRPr sz="1200" b="0">
                <a:latin typeface="Times New Roman" pitchFamily="18" charset="0"/>
              </a:defRPr>
            </a:lvl2pPr>
          </a:lstStyle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28600"/>
            <a:ext cx="5792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7950" y="996950"/>
            <a:ext cx="7304088" cy="532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188913"/>
            <a:ext cx="6175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90600" y="6475413"/>
            <a:ext cx="8001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1066800" y="914400"/>
            <a:ext cx="78486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4" name="Rectangle 14"/>
          <p:cNvSpPr>
            <a:spLocks noChangeArrowheads="1"/>
          </p:cNvSpPr>
          <p:nvPr userDrawn="1"/>
        </p:nvSpPr>
        <p:spPr bwMode="auto">
          <a:xfrm>
            <a:off x="1497013" y="188913"/>
            <a:ext cx="70564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</a:pPr>
            <a:endParaRPr lang="en-GB" sz="2400" b="0">
              <a:solidFill>
                <a:srgbClr val="9933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9pPr>
    </p:titleStyle>
    <p:bodyStyle>
      <a:lvl1pPr marL="536575" indent="-5365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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1074957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jpg"/><Relationship Id="rId5" Type="http://schemas.openxmlformats.org/officeDocument/2006/relationships/image" Target="../media/image13.jpeg"/><Relationship Id="rId15" Type="http://schemas.openxmlformats.org/officeDocument/2006/relationships/image" Target="../media/image23.emf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1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US" sz="2800" b="1" dirty="0"/>
              <a:t>Approach for </a:t>
            </a:r>
            <a:r>
              <a:rPr lang="en-GB" sz="2800" b="1" dirty="0"/>
              <a:t>Large Scale Metrology for </a:t>
            </a:r>
          </a:p>
          <a:p>
            <a:pPr marL="0" indent="0" algn="ctr">
              <a:buNone/>
            </a:pPr>
            <a:r>
              <a:rPr lang="en-GB" sz="2800" b="1" dirty="0"/>
              <a:t>Physics Detectors</a:t>
            </a:r>
          </a:p>
          <a:p>
            <a:pPr marL="0" indent="0" algn="ctr">
              <a:buNone/>
            </a:pPr>
            <a:r>
              <a:rPr lang="en-GB" sz="2800" b="1" dirty="0"/>
              <a:t>Experience from LHC and Prospects</a:t>
            </a:r>
            <a:endParaRPr lang="en-GB" sz="2800" dirty="0"/>
          </a:p>
          <a:p>
            <a:pPr marL="0" indent="0" algn="ctr">
              <a:buNone/>
            </a:pPr>
            <a:r>
              <a:rPr lang="de-DE" sz="2800" dirty="0"/>
              <a:t> </a:t>
            </a:r>
          </a:p>
          <a:p>
            <a:pPr marL="0" indent="0" algn="ctr">
              <a:buNone/>
            </a:pPr>
            <a:endParaRPr lang="de-DE" sz="28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Antje BEHRENS, Jean-Christophe GAYDE, Dirk MERGELKUHL </a:t>
            </a:r>
          </a:p>
          <a:p>
            <a:pPr marL="0" indent="0" algn="ctr">
              <a:buNone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(CERN BE-GM-ESA)</a:t>
            </a:r>
          </a:p>
          <a:p>
            <a:pPr marL="0" indent="0" algn="ctr">
              <a:buNone/>
            </a:pPr>
            <a:endParaRPr lang="de-D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25.04.2024</a:t>
            </a:r>
          </a:p>
          <a:p>
            <a:pPr marL="0" indent="0" algn="ctr">
              <a:buNone/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84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Photogrammetry</a:t>
            </a:r>
            <a:r>
              <a:rPr lang="fr-CH" dirty="0"/>
              <a:t> </a:t>
            </a:r>
            <a:r>
              <a:rPr lang="fr-CH" dirty="0" err="1"/>
              <a:t>principle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10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/>
              <a:t>IST and VI 180</a:t>
            </a:r>
          </a:p>
          <a:p>
            <a:r>
              <a:rPr lang="fr-CH" dirty="0"/>
              <a:t>PST UX15</a:t>
            </a:r>
          </a:p>
          <a:p>
            <a:r>
              <a:rPr lang="fr-CH" dirty="0"/>
              <a:t>DST SR1</a:t>
            </a: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1872" r="5448" b="1724"/>
          <a:stretch>
            <a:fillRect/>
          </a:stretch>
        </p:blipFill>
        <p:spPr bwMode="auto">
          <a:xfrm>
            <a:off x="625363" y="1000108"/>
            <a:ext cx="868535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61372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Leica AT401/402/403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11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Laser tracker in “theodolite” housing</a:t>
            </a:r>
          </a:p>
          <a:p>
            <a:r>
              <a:rPr lang="en-GB" dirty="0"/>
              <a:t>As flexible and light as theodolite</a:t>
            </a:r>
          </a:p>
          <a:p>
            <a:r>
              <a:rPr lang="en-GB" dirty="0"/>
              <a:t>Measures on special prisms</a:t>
            </a:r>
          </a:p>
          <a:p>
            <a:r>
              <a:rPr lang="en-GB" dirty="0"/>
              <a:t>For different volumes as</a:t>
            </a:r>
          </a:p>
          <a:p>
            <a:pPr lvl="1"/>
            <a:r>
              <a:rPr lang="en-GB" dirty="0"/>
              <a:t>experimental cavern network</a:t>
            </a:r>
          </a:p>
          <a:p>
            <a:pPr lvl="1"/>
            <a:r>
              <a:rPr lang="en-GB" dirty="0"/>
              <a:t>individual detectors</a:t>
            </a:r>
          </a:p>
          <a:p>
            <a:pPr lvl="1"/>
            <a:r>
              <a:rPr lang="en-GB" dirty="0"/>
              <a:t>Max. +- 80 m</a:t>
            </a:r>
          </a:p>
          <a:p>
            <a:r>
              <a:rPr lang="en-GB" dirty="0"/>
              <a:t>Instrument can be remote controlled 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       </a:t>
            </a:r>
            <a:r>
              <a:rPr lang="en-GB" dirty="0"/>
              <a:t>automation possible (ALARA)</a:t>
            </a:r>
          </a:p>
          <a:p>
            <a:r>
              <a:rPr lang="en-GB" dirty="0"/>
              <a:t>Instrument has same support as theodolite 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       existing survey infrastructure can be used</a:t>
            </a:r>
            <a:endParaRPr lang="en-GB" dirty="0"/>
          </a:p>
          <a:p>
            <a:endParaRPr lang="en-GB" dirty="0"/>
          </a:p>
          <a:p>
            <a:endParaRPr lang="en-GB" sz="800" dirty="0"/>
          </a:p>
          <a:p>
            <a:r>
              <a:rPr lang="en-GB" dirty="0"/>
              <a:t>Specifications for precision </a:t>
            </a:r>
          </a:p>
          <a:p>
            <a:pPr lvl="1"/>
            <a:r>
              <a:rPr lang="en-GB" dirty="0"/>
              <a:t>15µm + 6µm/m MPE</a:t>
            </a:r>
          </a:p>
          <a:p>
            <a:pPr lvl="1"/>
            <a:r>
              <a:rPr lang="en-GB" dirty="0"/>
              <a:t>7.5µm + 3µm/m typical</a:t>
            </a:r>
          </a:p>
          <a:p>
            <a:pPr marL="762000" lvl="1" indent="0">
              <a:buNone/>
            </a:pPr>
            <a:r>
              <a:rPr lang="en-GB" dirty="0">
                <a:sym typeface="Wingdings" pitchFamily="2" charset="2"/>
              </a:rPr>
              <a:t> Precision at 10m distance &lt; 0.05mm typical (1 sigma)</a:t>
            </a:r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1" y="1029069"/>
            <a:ext cx="2299019" cy="217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0" y="3686552"/>
            <a:ext cx="2445139" cy="1707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545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Leica AT401/402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12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4057" y="996950"/>
            <a:ext cx="7902303" cy="5321300"/>
          </a:xfrm>
        </p:spPr>
        <p:txBody>
          <a:bodyPr/>
          <a:lstStyle/>
          <a:p>
            <a:r>
              <a:rPr lang="en-GB" dirty="0"/>
              <a:t>AT401/402/403 is measuring with respect to previous equipment:</a:t>
            </a:r>
          </a:p>
          <a:p>
            <a:pPr lvl="1"/>
            <a:r>
              <a:rPr lang="en-GB" dirty="0"/>
              <a:t>5x better for distances</a:t>
            </a:r>
          </a:p>
          <a:p>
            <a:pPr lvl="1"/>
            <a:r>
              <a:rPr lang="en-GB" dirty="0"/>
              <a:t>2x better for angles</a:t>
            </a:r>
          </a:p>
          <a:p>
            <a:r>
              <a:rPr lang="en-GB" dirty="0"/>
              <a:t>Targets are prisms with 1.5” and 0.5” diameter and adapters</a:t>
            </a:r>
          </a:p>
          <a:p>
            <a:r>
              <a:rPr lang="en-GB" dirty="0"/>
              <a:t>Interchangeable tooling to photogrammetric and total station targets available for survey reference holes</a:t>
            </a:r>
          </a:p>
          <a:p>
            <a:endParaRPr lang="en-GB" dirty="0"/>
          </a:p>
          <a:p>
            <a:endParaRPr lang="en-GB" sz="1050" b="1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2x AT401, 2x AT402 and 1x AT403</a:t>
            </a:r>
          </a:p>
          <a:p>
            <a:r>
              <a:rPr lang="en-GB" b="1" dirty="0">
                <a:solidFill>
                  <a:srgbClr val="FF0000"/>
                </a:solidFill>
              </a:rPr>
              <a:t>gain in precision, time and human resources!</a:t>
            </a:r>
          </a:p>
          <a:p>
            <a:endParaRPr lang="en-GB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2818551"/>
            <a:ext cx="4781550" cy="265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602" y="2749970"/>
            <a:ext cx="1384204" cy="265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724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Total Station and Optical </a:t>
            </a:r>
            <a:r>
              <a:rPr lang="fr-CH" dirty="0" err="1"/>
              <a:t>Level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13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4057" y="996950"/>
            <a:ext cx="6111603" cy="53213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Total stations measures polar </a:t>
            </a:r>
            <a:r>
              <a:rPr lang="en-GB" dirty="0" err="1"/>
              <a:t>coord</a:t>
            </a:r>
            <a:r>
              <a:rPr lang="en-GB" dirty="0"/>
              <a:t>. (Hz, </a:t>
            </a:r>
            <a:r>
              <a:rPr lang="en-GB" dirty="0" err="1"/>
              <a:t>Vz</a:t>
            </a:r>
            <a:r>
              <a:rPr lang="en-GB" dirty="0"/>
              <a:t>, Dist.)</a:t>
            </a:r>
          </a:p>
          <a:p>
            <a:r>
              <a:rPr lang="en-GB" dirty="0"/>
              <a:t>TC2002/T3000/TS60 is measuring with precision of:</a:t>
            </a:r>
          </a:p>
          <a:p>
            <a:pPr lvl="1"/>
            <a:r>
              <a:rPr lang="en-GB" dirty="0"/>
              <a:t>0.3 mm for distances (spec 1.0 mm)</a:t>
            </a:r>
          </a:p>
          <a:p>
            <a:pPr lvl="1"/>
            <a:r>
              <a:rPr lang="en-GB" dirty="0"/>
              <a:t>Measures on retro-stickers</a:t>
            </a:r>
          </a:p>
          <a:p>
            <a:pPr lvl="1"/>
            <a:r>
              <a:rPr lang="en-GB" dirty="0"/>
              <a:t>5.0 cc for angles (spec 1.5 cc)</a:t>
            </a:r>
          </a:p>
          <a:p>
            <a:r>
              <a:rPr lang="en-GB" dirty="0"/>
              <a:t>Targets are balls (angles) and prisms (distance)</a:t>
            </a:r>
          </a:p>
          <a:p>
            <a:r>
              <a:rPr lang="en-GB" dirty="0"/>
              <a:t>Measurement is manual (operator needed)</a:t>
            </a:r>
          </a:p>
          <a:p>
            <a:r>
              <a:rPr lang="en-GB" dirty="0"/>
              <a:t>Interchangeable tooling to photogrammetric and total station targets available for survey reference holes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Optical level measures height (1D) </a:t>
            </a:r>
            <a:r>
              <a:rPr lang="en-GB" dirty="0" err="1"/>
              <a:t>wrt</a:t>
            </a:r>
            <a:r>
              <a:rPr lang="en-GB" dirty="0"/>
              <a:t> horizontal pane</a:t>
            </a:r>
          </a:p>
          <a:p>
            <a:r>
              <a:rPr lang="en-GB" dirty="0"/>
              <a:t>NA2/N3 precision is 0.05 mm for individual measurement</a:t>
            </a:r>
          </a:p>
          <a:p>
            <a:r>
              <a:rPr lang="en-GB" dirty="0"/>
              <a:t>Levelling rod can directly touch surface</a:t>
            </a: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endParaRPr lang="en-GB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1117854"/>
            <a:ext cx="1953260" cy="214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www.dehilster.info/instrumenten/level7/images/wild-na2-gpm3-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4480110"/>
            <a:ext cx="1953260" cy="146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326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Scanning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14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ja-JP" dirty="0">
                <a:ea typeface="ＭＳ Ｐゴシック" pitchFamily="34" charset="-128"/>
              </a:rPr>
              <a:t>Scan data can bring as-built dimensions into the 3D CAD model to have most accurate of CAD models for future upgrades etc.</a:t>
            </a:r>
          </a:p>
          <a:p>
            <a:r>
              <a:rPr lang="en-GB" dirty="0"/>
              <a:t>Scanners exist for different precisions from </a:t>
            </a:r>
            <a:r>
              <a:rPr lang="en-GB" dirty="0" err="1"/>
              <a:t>μm</a:t>
            </a:r>
            <a:r>
              <a:rPr lang="en-GB" dirty="0"/>
              <a:t> to cm level</a:t>
            </a:r>
          </a:p>
          <a:p>
            <a:pPr lvl="1"/>
            <a:r>
              <a:rPr lang="en-GB" dirty="0"/>
              <a:t>Level for integration at 3-5 mm</a:t>
            </a:r>
          </a:p>
          <a:p>
            <a:endParaRPr lang="en-GB" dirty="0"/>
          </a:p>
          <a:p>
            <a:r>
              <a:rPr lang="en-GB" dirty="0"/>
              <a:t>Special properties for surfaces to get good quality:</a:t>
            </a:r>
          </a:p>
          <a:p>
            <a:pPr lvl="1"/>
            <a:r>
              <a:rPr lang="en-GB" dirty="0"/>
              <a:t>Not transparent (glass, resin)</a:t>
            </a:r>
          </a:p>
          <a:p>
            <a:pPr lvl="1"/>
            <a:r>
              <a:rPr lang="en-GB" dirty="0"/>
              <a:t>Not completely black or complementary colour of scanner laser</a:t>
            </a:r>
          </a:p>
          <a:p>
            <a:pPr lvl="1"/>
            <a:r>
              <a:rPr lang="en-GB" dirty="0"/>
              <a:t>Not too reflective (no mirrors, polished or shiny surfaces</a:t>
            </a:r>
          </a:p>
          <a:p>
            <a:pPr lvl="1"/>
            <a:r>
              <a:rPr lang="en-GB" dirty="0"/>
              <a:t>=&gt; Surface could be prepared with spray, adhesive tape, paint etc.</a:t>
            </a:r>
          </a:p>
          <a:p>
            <a:pPr lvl="1"/>
            <a:endParaRPr lang="en-GB" dirty="0"/>
          </a:p>
          <a:p>
            <a:r>
              <a:rPr lang="en-GB" dirty="0"/>
              <a:t>Geo-referencing necessary to link the scan to coordinate system of object or to global reference system</a:t>
            </a:r>
          </a:p>
          <a:p>
            <a:pPr lvl="1"/>
            <a:r>
              <a:rPr lang="en-GB" dirty="0"/>
              <a:t>by known targets distributed in object space</a:t>
            </a:r>
          </a:p>
          <a:p>
            <a:pPr lvl="1"/>
            <a:r>
              <a:rPr lang="en-GB" dirty="0"/>
              <a:t>link between scans by measurement arm, tracker, CMM</a:t>
            </a:r>
          </a:p>
          <a:p>
            <a:pPr lvl="1"/>
            <a:r>
              <a:rPr lang="en-GB" dirty="0"/>
              <a:t>transformation of point clouds (only relative)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29640" y="5273040"/>
            <a:ext cx="8672264" cy="1581180"/>
          </a:xfrm>
          <a:prstGeom prst="rect">
            <a:avLst/>
          </a:prstGeom>
        </p:spPr>
        <p:txBody>
          <a:bodyPr/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defRPr/>
            </a:pPr>
            <a:endParaRPr lang="en-GB" sz="11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55166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Treatment of scan data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15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4057" y="1287780"/>
            <a:ext cx="7844972" cy="5030470"/>
          </a:xfrm>
        </p:spPr>
        <p:txBody>
          <a:bodyPr/>
          <a:lstStyle/>
          <a:p>
            <a:r>
              <a:rPr lang="en-GB" dirty="0"/>
              <a:t>Different steps for point cloud treatment:</a:t>
            </a:r>
          </a:p>
          <a:p>
            <a:pPr lvl="1"/>
            <a:r>
              <a:rPr lang="fr-CH" dirty="0"/>
              <a:t>Data acquisition and </a:t>
            </a:r>
            <a:r>
              <a:rPr lang="fr-CH" dirty="0" err="1"/>
              <a:t>transfer</a:t>
            </a:r>
            <a:r>
              <a:rPr lang="fr-CH" dirty="0"/>
              <a:t> in the </a:t>
            </a:r>
            <a:r>
              <a:rPr lang="fr-CH" dirty="0" err="1"/>
              <a:t>field</a:t>
            </a:r>
            <a:endParaRPr lang="fr-CH" dirty="0"/>
          </a:p>
          <a:p>
            <a:pPr lvl="1"/>
            <a:r>
              <a:rPr lang="fr-CH" dirty="0" err="1"/>
              <a:t>Pre-treatment</a:t>
            </a:r>
            <a:r>
              <a:rPr lang="fr-CH" dirty="0"/>
              <a:t> </a:t>
            </a:r>
          </a:p>
          <a:p>
            <a:pPr lvl="2"/>
            <a:r>
              <a:rPr lang="fr-CH" dirty="0" err="1"/>
              <a:t>Assembly</a:t>
            </a:r>
            <a:r>
              <a:rPr lang="fr-CH" dirty="0"/>
              <a:t> of scan stations</a:t>
            </a:r>
          </a:p>
          <a:p>
            <a:pPr lvl="2"/>
            <a:r>
              <a:rPr lang="fr-CH" dirty="0" err="1"/>
              <a:t>Referencing</a:t>
            </a:r>
            <a:r>
              <a:rPr lang="fr-CH" dirty="0"/>
              <a:t> to </a:t>
            </a:r>
            <a:r>
              <a:rPr lang="fr-CH" dirty="0" err="1"/>
              <a:t>survey</a:t>
            </a:r>
            <a:r>
              <a:rPr lang="fr-CH" dirty="0"/>
              <a:t> </a:t>
            </a:r>
            <a:r>
              <a:rPr lang="fr-CH" dirty="0" err="1"/>
              <a:t>coordinate</a:t>
            </a:r>
            <a:r>
              <a:rPr lang="fr-CH" dirty="0"/>
              <a:t> system</a:t>
            </a:r>
          </a:p>
          <a:p>
            <a:pPr lvl="2"/>
            <a:r>
              <a:rPr lang="fr-CH" dirty="0" err="1"/>
              <a:t>Removal</a:t>
            </a:r>
            <a:r>
              <a:rPr lang="fr-CH" dirty="0"/>
              <a:t> of </a:t>
            </a:r>
            <a:r>
              <a:rPr lang="fr-CH" dirty="0" err="1"/>
              <a:t>obvious</a:t>
            </a:r>
            <a:r>
              <a:rPr lang="fr-CH" dirty="0"/>
              <a:t> parasite </a:t>
            </a:r>
            <a:r>
              <a:rPr lang="fr-CH" dirty="0" err="1"/>
              <a:t>measurements</a:t>
            </a:r>
            <a:endParaRPr lang="fr-CH" dirty="0"/>
          </a:p>
          <a:p>
            <a:pPr lvl="2"/>
            <a:r>
              <a:rPr lang="fr-CH" dirty="0" err="1"/>
              <a:t>Reduce</a:t>
            </a:r>
            <a:r>
              <a:rPr lang="fr-CH" dirty="0"/>
              <a:t> point data to </a:t>
            </a:r>
            <a:r>
              <a:rPr lang="fr-CH" dirty="0" err="1"/>
              <a:t>keep</a:t>
            </a:r>
            <a:r>
              <a:rPr lang="fr-CH" dirty="0"/>
              <a:t> parts of </a:t>
            </a:r>
            <a:r>
              <a:rPr lang="fr-CH" dirty="0" err="1"/>
              <a:t>interest</a:t>
            </a:r>
            <a:endParaRPr lang="fr-CH" dirty="0"/>
          </a:p>
          <a:p>
            <a:pPr lvl="2"/>
            <a:r>
              <a:rPr lang="fr-CH" dirty="0"/>
              <a:t>Export point </a:t>
            </a:r>
            <a:r>
              <a:rPr lang="fr-CH" dirty="0" err="1"/>
              <a:t>cloud</a:t>
            </a:r>
            <a:r>
              <a:rPr lang="fr-CH" dirty="0"/>
              <a:t> (</a:t>
            </a:r>
            <a:r>
              <a:rPr lang="fr-CH" dirty="0" err="1"/>
              <a:t>xyz</a:t>
            </a:r>
            <a:r>
              <a:rPr lang="fr-CH" dirty="0"/>
              <a:t> files)</a:t>
            </a:r>
          </a:p>
          <a:p>
            <a:pPr lvl="1"/>
            <a:r>
              <a:rPr lang="en-GB" dirty="0"/>
              <a:t>Meshing has been performed (point cloud =&gt; triangular mesh)</a:t>
            </a:r>
          </a:p>
          <a:p>
            <a:pPr lvl="1"/>
            <a:r>
              <a:rPr lang="en-GB" dirty="0"/>
              <a:t>Mesh has been cleaned, small holes filled up</a:t>
            </a:r>
          </a:p>
          <a:p>
            <a:pPr lvl="1"/>
            <a:r>
              <a:rPr lang="fr-CH" dirty="0"/>
              <a:t>(</a:t>
            </a:r>
            <a:r>
              <a:rPr lang="fr-CH" dirty="0" err="1"/>
              <a:t>Creation</a:t>
            </a:r>
            <a:r>
              <a:rPr lang="fr-CH" dirty="0"/>
              <a:t> of surfaces – reverse engineering)</a:t>
            </a:r>
            <a:endParaRPr lang="en-GB" dirty="0"/>
          </a:p>
          <a:p>
            <a:pPr lvl="1"/>
            <a:r>
              <a:rPr lang="en-GB" dirty="0"/>
              <a:t>Export to CAD</a:t>
            </a:r>
          </a:p>
          <a:p>
            <a:pPr marL="762000" lvl="1" indent="0">
              <a:buNone/>
            </a:pPr>
            <a:endParaRPr lang="en-GB" dirty="0"/>
          </a:p>
          <a:p>
            <a:endParaRPr lang="en-GB" dirty="0">
              <a:solidFill>
                <a:srgbClr val="FF0033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You can find point clouds everywhere BUT very few final models!!! There is a reason why…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7881752" y="1623059"/>
            <a:ext cx="892152" cy="1925925"/>
          </a:xfrm>
          <a:prstGeom prst="righ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7005" y="2126499"/>
            <a:ext cx="1210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GM-ESA</a:t>
            </a:r>
            <a:endParaRPr lang="en-GB" dirty="0"/>
          </a:p>
        </p:txBody>
      </p:sp>
      <p:sp>
        <p:nvSpPr>
          <p:cNvPr id="9" name="Right Brace 8"/>
          <p:cNvSpPr/>
          <p:nvPr/>
        </p:nvSpPr>
        <p:spPr bwMode="auto">
          <a:xfrm>
            <a:off x="7881752" y="3548984"/>
            <a:ext cx="960031" cy="1198276"/>
          </a:xfrm>
          <a:prstGeom prst="righ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19029" y="3948067"/>
            <a:ext cx="655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???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326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Leica HDS 6200 Laser Scanner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16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716547" y="4397142"/>
            <a:ext cx="4381863" cy="2081146"/>
          </a:xfrm>
        </p:spPr>
        <p:txBody>
          <a:bodyPr/>
          <a:lstStyle/>
          <a:p>
            <a:r>
              <a:rPr lang="en-GB" dirty="0"/>
              <a:t>Up to 1 000 000 points/sec</a:t>
            </a:r>
          </a:p>
          <a:p>
            <a:r>
              <a:rPr lang="en-GB" dirty="0"/>
              <a:t>Phase shift distance measurement</a:t>
            </a:r>
          </a:p>
          <a:p>
            <a:r>
              <a:rPr lang="en-GB" dirty="0"/>
              <a:t>Point accuracy at 5m = +-3mm</a:t>
            </a:r>
          </a:p>
          <a:p>
            <a:r>
              <a:rPr lang="en-GB" dirty="0"/>
              <a:t>Spot size = 5.0mm @ 10m</a:t>
            </a:r>
          </a:p>
          <a:p>
            <a:r>
              <a:rPr lang="en-GB" dirty="0"/>
              <a:t>Field of view: 360° x 310°</a:t>
            </a:r>
          </a:p>
          <a:p>
            <a:r>
              <a:rPr lang="fr-CH" dirty="0"/>
              <a:t>Point </a:t>
            </a:r>
            <a:r>
              <a:rPr lang="fr-CH" dirty="0" err="1"/>
              <a:t>cloud</a:t>
            </a:r>
            <a:r>
              <a:rPr lang="fr-CH" dirty="0"/>
              <a:t> as </a:t>
            </a:r>
            <a:r>
              <a:rPr lang="fr-CH" dirty="0" err="1"/>
              <a:t>result</a:t>
            </a:r>
            <a:endParaRPr lang="en-GB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10" y="4397142"/>
            <a:ext cx="4411352" cy="186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" y="1005565"/>
            <a:ext cx="4107810" cy="317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500606" y="1005564"/>
            <a:ext cx="3628154" cy="3154956"/>
            <a:chOff x="5436096" y="890346"/>
            <a:chExt cx="3418622" cy="2908401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892235"/>
              <a:ext cx="2194486" cy="2906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890346"/>
              <a:ext cx="1224136" cy="2908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15898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17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600" dirty="0"/>
              <a:t>BE-GM-ESA can be implicated in survey requests for detector upgrades</a:t>
            </a:r>
          </a:p>
          <a:p>
            <a:pPr lvl="1"/>
            <a:r>
              <a:rPr lang="fr-CH" sz="1400" dirty="0"/>
              <a:t>Design</a:t>
            </a:r>
            <a:endParaRPr lang="en-GB" sz="1400" dirty="0"/>
          </a:p>
          <a:p>
            <a:pPr lvl="1"/>
            <a:r>
              <a:rPr lang="en-GB" sz="1400" dirty="0"/>
              <a:t>Validation / test phase</a:t>
            </a:r>
          </a:p>
          <a:p>
            <a:pPr lvl="1"/>
            <a:r>
              <a:rPr lang="en-GB" sz="1400" dirty="0"/>
              <a:t>Construction</a:t>
            </a:r>
          </a:p>
          <a:p>
            <a:pPr lvl="1"/>
            <a:r>
              <a:rPr lang="en-GB" sz="1400" dirty="0"/>
              <a:t>Installation</a:t>
            </a:r>
          </a:p>
          <a:p>
            <a:endParaRPr lang="en-GB" sz="1600" dirty="0"/>
          </a:p>
          <a:p>
            <a:r>
              <a:rPr lang="en-GB" sz="1600" dirty="0"/>
              <a:t>Photogrammetry and Laser Tracker are well adapted tools</a:t>
            </a:r>
          </a:p>
          <a:p>
            <a:r>
              <a:rPr lang="en-GB" sz="1600" dirty="0">
                <a:sym typeface="Wingdings" pitchFamily="2" charset="2"/>
              </a:rPr>
              <a:t>We are flexible in method and can adapt it to working conditions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   </a:t>
            </a:r>
            <a:r>
              <a:rPr lang="en-GB" sz="1600" dirty="0"/>
              <a:t>BE-GM-ESA decides as function of the constraints the optimal method</a:t>
            </a:r>
          </a:p>
          <a:p>
            <a:endParaRPr lang="en-GB" sz="1600" dirty="0">
              <a:sym typeface="Wingdings" pitchFamily="2" charset="2"/>
            </a:endParaRPr>
          </a:p>
          <a:p>
            <a:r>
              <a:rPr lang="en-GB" sz="1600" dirty="0">
                <a:sym typeface="Wingdings" pitchFamily="2" charset="2"/>
              </a:rPr>
              <a:t>Precision with respect to machine geometry has to cope with long term deformations at civil engineering level</a:t>
            </a:r>
          </a:p>
          <a:p>
            <a:endParaRPr lang="en-GB" sz="1600" dirty="0"/>
          </a:p>
          <a:p>
            <a:r>
              <a:rPr lang="en-GB" sz="1600" b="1" dirty="0"/>
              <a:t>Mechanical adjustment systems need to be integrated </a:t>
            </a:r>
          </a:p>
          <a:p>
            <a:r>
              <a:rPr lang="en-GB" sz="1600" dirty="0"/>
              <a:t>Permanent contact between BE-GM-ESA and detector responsible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   </a:t>
            </a:r>
            <a:r>
              <a:rPr lang="en-GB" sz="1600" dirty="0"/>
              <a:t>BE-GM participation to design at early stages – integration of reference holes</a:t>
            </a:r>
          </a:p>
          <a:p>
            <a:pPr marL="0" indent="0">
              <a:buNone/>
            </a:pPr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680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 for future upgrades and projects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18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4056" y="996950"/>
            <a:ext cx="8176623" cy="5321300"/>
          </a:xfrm>
        </p:spPr>
        <p:txBody>
          <a:bodyPr/>
          <a:lstStyle/>
          <a:p>
            <a:r>
              <a:rPr lang="en-GB" sz="1600" dirty="0"/>
              <a:t>Define carefully the control and alignment needs</a:t>
            </a:r>
          </a:p>
          <a:p>
            <a:pPr lvl="1"/>
            <a:r>
              <a:rPr lang="en-GB" sz="1400" dirty="0"/>
              <a:t>What has to be measured?</a:t>
            </a:r>
          </a:p>
          <a:p>
            <a:pPr lvl="1"/>
            <a:r>
              <a:rPr lang="en-GB" sz="1400" dirty="0"/>
              <a:t>With respect to what?</a:t>
            </a:r>
          </a:p>
          <a:p>
            <a:pPr lvl="1"/>
            <a:r>
              <a:rPr lang="en-GB" sz="1400" dirty="0"/>
              <a:t>At what stage?</a:t>
            </a:r>
          </a:p>
          <a:p>
            <a:pPr lvl="1"/>
            <a:r>
              <a:rPr lang="en-GB" sz="1400" dirty="0"/>
              <a:t>Where?</a:t>
            </a:r>
          </a:p>
          <a:p>
            <a:pPr lvl="1"/>
            <a:r>
              <a:rPr lang="en-GB" sz="1400" dirty="0"/>
              <a:t>What is the required precision / error budget?</a:t>
            </a:r>
          </a:p>
          <a:p>
            <a:r>
              <a:rPr lang="en-GB" sz="1600" dirty="0"/>
              <a:t>Definition of reference holes and special equipment (adapter…) needed by SU</a:t>
            </a:r>
          </a:p>
          <a:p>
            <a:r>
              <a:rPr lang="en-GB" sz="1600" dirty="0"/>
              <a:t>First </a:t>
            </a:r>
            <a:r>
              <a:rPr lang="en-GB" sz="1600" dirty="0" err="1"/>
              <a:t>fiducialisation</a:t>
            </a:r>
            <a:r>
              <a:rPr lang="en-GB" sz="1600" dirty="0"/>
              <a:t> of sensitive elements at construction site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   </a:t>
            </a:r>
            <a:r>
              <a:rPr lang="en-GB" sz="1600" dirty="0">
                <a:sym typeface="Wingdings" pitchFamily="2" charset="2"/>
              </a:rPr>
              <a:t>references carry the detector geometry information</a:t>
            </a:r>
          </a:p>
          <a:p>
            <a:endParaRPr lang="en-GB" sz="16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If there are NO references there is a high risk that NO precise survey can be performed! </a:t>
            </a:r>
            <a:endParaRPr lang="en-GB" sz="1600" dirty="0">
              <a:solidFill>
                <a:srgbClr val="FF0000"/>
              </a:solidFill>
            </a:endParaRPr>
          </a:p>
          <a:p>
            <a:endParaRPr lang="en-GB" sz="1600" dirty="0"/>
          </a:p>
          <a:p>
            <a:r>
              <a:rPr lang="en-GB" sz="1600" dirty="0"/>
              <a:t>No detailed as-built model is available for LHC experiments (services etc.)</a:t>
            </a:r>
          </a:p>
          <a:p>
            <a:r>
              <a:rPr lang="en-GB" sz="1600" dirty="0"/>
              <a:t>Measurement equipment has progressed since LHC construction</a:t>
            </a:r>
          </a:p>
          <a:p>
            <a:r>
              <a:rPr lang="en-GB" sz="1600" dirty="0"/>
              <a:t>Detector installation/maintenance will be more complex – ALARA procedure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         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          </a:t>
            </a:r>
            <a:r>
              <a:rPr lang="en-GB" sz="1600" b="1" dirty="0">
                <a:solidFill>
                  <a:srgbClr val="FF0000"/>
                </a:solidFill>
              </a:rPr>
              <a:t>An early discussion for each individual detector is necessary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          </a:t>
            </a:r>
            <a:r>
              <a:rPr lang="en-GB" sz="1600" b="1" dirty="0">
                <a:solidFill>
                  <a:srgbClr val="FF0000"/>
                </a:solidFill>
              </a:rPr>
              <a:t>Questionnaire can be found at: </a:t>
            </a:r>
            <a:r>
              <a:rPr lang="en-GB" sz="1600" dirty="0">
                <a:solidFill>
                  <a:srgbClr val="0066FF"/>
                </a:solidFill>
                <a:hlinkClick r:id="rId2"/>
              </a:rPr>
              <a:t>https://edms.cern.ch/document/1074957</a:t>
            </a:r>
            <a:endParaRPr lang="en-GB" sz="1600" dirty="0">
              <a:solidFill>
                <a:srgbClr val="0066FF"/>
              </a:solidFill>
            </a:endParaRPr>
          </a:p>
          <a:p>
            <a:pPr marL="0" indent="0">
              <a:buNone/>
            </a:pPr>
            <a:endParaRPr lang="fr-CH" sz="1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CH" sz="1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1600" b="1" dirty="0">
              <a:solidFill>
                <a:srgbClr val="FF0000"/>
              </a:solidFill>
            </a:endParaRPr>
          </a:p>
          <a:p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563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B3DB2-CE50-22F7-9D71-414A08317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NA62 – Blue Tubes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A62036-0C97-C1F5-E61F-6A4120FD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25.04.2014</a:t>
            </a:r>
            <a:r>
              <a:rPr lang="en-US"/>
              <a:t>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69194C-0A80-99B7-2BA8-43583CFD4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/>
              <a:t>D. Mergelkuhl EN-MEF-SU-EM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405B94-7D90-72B6-BB50-12D63FCFD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19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pic>
        <p:nvPicPr>
          <p:cNvPr id="8" name="Content Placeholder 7" descr="A large blue cylindrical tanks in a factory&#10;&#10;Description automatically generated with medium confidence">
            <a:extLst>
              <a:ext uri="{FF2B5EF4-FFF2-40B4-BE49-F238E27FC236}">
                <a16:creationId xmlns:a16="http://schemas.microsoft.com/office/drawing/2014/main" id="{958623D3-0C01-50C1-2BB0-3CF4354F87A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38" y="1064094"/>
            <a:ext cx="4266083" cy="3199562"/>
          </a:xfrm>
        </p:spPr>
      </p:pic>
      <p:pic>
        <p:nvPicPr>
          <p:cNvPr id="10" name="Picture 9" descr="Long shot of a blue tunnel&#10;&#10;Description automatically generated">
            <a:extLst>
              <a:ext uri="{FF2B5EF4-FFF2-40B4-BE49-F238E27FC236}">
                <a16:creationId xmlns:a16="http://schemas.microsoft.com/office/drawing/2014/main" id="{E21939CC-A0E2-9AC1-41DE-111776BA31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693" y="1002338"/>
            <a:ext cx="4348424" cy="3261318"/>
          </a:xfrm>
          <a:prstGeom prst="rect">
            <a:avLst/>
          </a:prstGeom>
        </p:spPr>
      </p:pic>
      <p:pic>
        <p:nvPicPr>
          <p:cNvPr id="16" name="Picture 15" descr="Several metal panels on a concrete floor&#10;&#10;Description automatically generated">
            <a:extLst>
              <a:ext uri="{FF2B5EF4-FFF2-40B4-BE49-F238E27FC236}">
                <a16:creationId xmlns:a16="http://schemas.microsoft.com/office/drawing/2014/main" id="{F40D6529-A6E8-E6DB-87A9-C23F976A9DC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9" t="12650" r="55632" b="61595"/>
          <a:stretch/>
        </p:blipFill>
        <p:spPr>
          <a:xfrm>
            <a:off x="3370444" y="4338205"/>
            <a:ext cx="3247844" cy="206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13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Table of content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2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373858" y="1656026"/>
            <a:ext cx="5841897" cy="3868474"/>
          </a:xfrm>
        </p:spPr>
        <p:txBody>
          <a:bodyPr/>
          <a:lstStyle/>
          <a:p>
            <a:r>
              <a:rPr lang="en-GB" sz="2400" dirty="0"/>
              <a:t>Mandate of survey team</a:t>
            </a:r>
          </a:p>
          <a:p>
            <a:r>
              <a:rPr lang="fr-CH" sz="2400" dirty="0" err="1"/>
              <a:t>Preparation</a:t>
            </a:r>
            <a:r>
              <a:rPr lang="fr-CH" sz="2400" dirty="0"/>
              <a:t> and </a:t>
            </a:r>
            <a:r>
              <a:rPr lang="fr-CH" sz="2400" dirty="0" err="1"/>
              <a:t>requirements</a:t>
            </a:r>
            <a:endParaRPr lang="fr-CH" sz="2400" dirty="0"/>
          </a:p>
          <a:p>
            <a:r>
              <a:rPr lang="en-GB" sz="2400" dirty="0"/>
              <a:t>Toolbox</a:t>
            </a:r>
          </a:p>
          <a:p>
            <a:r>
              <a:rPr lang="fr-CH" sz="2400" dirty="0"/>
              <a:t>Equipment</a:t>
            </a:r>
          </a:p>
          <a:p>
            <a:pPr lvl="1"/>
            <a:r>
              <a:rPr lang="fr-CH" sz="2000" dirty="0" err="1"/>
              <a:t>Photogrammetry</a:t>
            </a:r>
            <a:endParaRPr lang="fr-CH" sz="2000" dirty="0"/>
          </a:p>
          <a:p>
            <a:pPr lvl="1"/>
            <a:r>
              <a:rPr lang="fr-CH" sz="2000" dirty="0"/>
              <a:t>Leica AT401/402/403</a:t>
            </a:r>
          </a:p>
          <a:p>
            <a:pPr lvl="1"/>
            <a:r>
              <a:rPr lang="fr-CH" sz="2000" dirty="0"/>
              <a:t>Total Stations and </a:t>
            </a:r>
            <a:r>
              <a:rPr lang="fr-CH" sz="2000" dirty="0" err="1"/>
              <a:t>optical</a:t>
            </a:r>
            <a:r>
              <a:rPr lang="fr-CH" sz="2000" dirty="0"/>
              <a:t> </a:t>
            </a:r>
            <a:r>
              <a:rPr lang="fr-CH" sz="2000" dirty="0" err="1"/>
              <a:t>levels</a:t>
            </a:r>
            <a:endParaRPr lang="fr-CH" sz="2000" dirty="0"/>
          </a:p>
          <a:p>
            <a:r>
              <a:rPr lang="fr-CH" sz="2400" dirty="0"/>
              <a:t>Scanning</a:t>
            </a:r>
          </a:p>
          <a:p>
            <a:r>
              <a:rPr lang="fr-CH" sz="2400" dirty="0"/>
              <a:t>Conclusion</a:t>
            </a:r>
          </a:p>
          <a:p>
            <a:endParaRPr lang="fr-CH" sz="2800" dirty="0"/>
          </a:p>
          <a:p>
            <a:endParaRPr lang="fr-CH" sz="16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GB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5011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341" y="961903"/>
            <a:ext cx="1860684" cy="275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0122" y="961904"/>
            <a:ext cx="2512224" cy="3149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20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112157" y="3985260"/>
            <a:ext cx="7844972" cy="2087880"/>
          </a:xfrm>
        </p:spPr>
        <p:txBody>
          <a:bodyPr/>
          <a:lstStyle/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3200" dirty="0"/>
              <a:t>Thanks for your attention!</a:t>
            </a:r>
          </a:p>
        </p:txBody>
      </p:sp>
      <p:sp>
        <p:nvSpPr>
          <p:cNvPr id="7" name="Rectangle 6"/>
          <p:cNvSpPr/>
          <p:nvPr/>
        </p:nvSpPr>
        <p:spPr>
          <a:xfrm>
            <a:off x="982980" y="5255859"/>
            <a:ext cx="7985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Antje BEHRENS, Jean-Christophe GAYDE, Dirk MERGELKUHL 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(CERN BE-GM-ESA)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65014" y="2112728"/>
            <a:ext cx="2685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8H7 reference hole</a:t>
            </a:r>
          </a:p>
          <a:p>
            <a:pPr algn="l"/>
            <a:r>
              <a:rPr lang="fr-CH" sz="1800" dirty="0">
                <a:solidFill>
                  <a:srgbClr val="FF0000"/>
                </a:solidFill>
              </a:rPr>
              <a:t>28 mm contact surface</a:t>
            </a:r>
          </a:p>
          <a:p>
            <a:pPr algn="l"/>
            <a:r>
              <a:rPr lang="fr-CH" sz="1800" dirty="0">
                <a:solidFill>
                  <a:srgbClr val="FF0000"/>
                </a:solidFill>
              </a:rPr>
              <a:t>15 mm </a:t>
            </a:r>
            <a:r>
              <a:rPr lang="fr-CH" sz="1800" dirty="0" err="1">
                <a:solidFill>
                  <a:srgbClr val="FF0000"/>
                </a:solidFill>
              </a:rPr>
              <a:t>depth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1927892" y="1513946"/>
            <a:ext cx="17145" cy="11016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886400" y="1925543"/>
            <a:ext cx="98456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600" b="0" dirty="0">
                <a:solidFill>
                  <a:srgbClr val="FF0033"/>
                </a:solidFill>
              </a:rPr>
              <a:t>20.0 mm</a:t>
            </a:r>
            <a:endParaRPr lang="en-GB" sz="1600" b="0" dirty="0">
              <a:solidFill>
                <a:srgbClr val="FF0033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 flipV="1">
            <a:off x="1598049" y="1513946"/>
            <a:ext cx="1066799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1598049" y="2612712"/>
            <a:ext cx="1066800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22226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Link Machine – Experiment (ATLAS+CMS)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21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112" y="1133340"/>
            <a:ext cx="8407069" cy="455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9"/>
          <p:cNvSpPr>
            <a:spLocks noGrp="1"/>
          </p:cNvSpPr>
          <p:nvPr>
            <p:ph sz="half" idx="1"/>
          </p:nvPr>
        </p:nvSpPr>
        <p:spPr>
          <a:xfrm>
            <a:off x="1611304" y="5826509"/>
            <a:ext cx="7488878" cy="496999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     </a:t>
            </a:r>
            <a:r>
              <a:rPr lang="en-GB" sz="2400" dirty="0">
                <a:solidFill>
                  <a:srgbClr val="FF0000"/>
                </a:solidFill>
              </a:rPr>
              <a:t>NO survey galleries for ALICE and </a:t>
            </a:r>
            <a:r>
              <a:rPr lang="en-GB" sz="2400" dirty="0" err="1">
                <a:solidFill>
                  <a:srgbClr val="FF0000"/>
                </a:solidFill>
              </a:rPr>
              <a:t>LHCb</a:t>
            </a:r>
            <a:r>
              <a:rPr lang="en-GB" sz="2400" dirty="0">
                <a:solidFill>
                  <a:srgbClr val="FF0000"/>
                </a:solidFill>
              </a:rPr>
              <a:t>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334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98" name="Picture 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393" y="3903078"/>
            <a:ext cx="2606883" cy="150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6" name="Picture 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31" y="3858476"/>
            <a:ext cx="1022600" cy="150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Large </a:t>
            </a:r>
            <a:r>
              <a:rPr lang="en-GB" dirty="0"/>
              <a:t>Scale</a:t>
            </a:r>
            <a:r>
              <a:rPr lang="fr-CH" dirty="0"/>
              <a:t> </a:t>
            </a:r>
            <a:r>
              <a:rPr lang="en-GB" dirty="0"/>
              <a:t>Metrology </a:t>
            </a:r>
            <a:r>
              <a:rPr lang="fr-CH" dirty="0"/>
              <a:t>Section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3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067943" y="964590"/>
            <a:ext cx="7844972" cy="556574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BE-GM-ESA Experiment metrology team</a:t>
            </a:r>
          </a:p>
          <a:p>
            <a:r>
              <a:rPr lang="en-GB" dirty="0"/>
              <a:t>Mandate: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/>
              <a:t>The geometrical infrastructure for the detector installation</a:t>
            </a:r>
          </a:p>
          <a:p>
            <a:pPr lvl="1"/>
            <a:r>
              <a:rPr lang="en-US" dirty="0"/>
              <a:t>Detector metrology for assembly and alignment on the beam lines</a:t>
            </a:r>
          </a:p>
          <a:p>
            <a:pPr lvl="1"/>
            <a:r>
              <a:rPr lang="en-US" dirty="0"/>
              <a:t>The as-built measurements following with the installation phases</a:t>
            </a:r>
          </a:p>
          <a:p>
            <a:r>
              <a:rPr lang="en-GB" dirty="0"/>
              <a:t>This includes:</a:t>
            </a:r>
            <a:endParaRPr lang="en-GB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GB" dirty="0"/>
              <a:t>Prototypes, deformation tests, quality control, (pre-)assembly, alignment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/>
          <a:srcRect b="5336"/>
          <a:stretch>
            <a:fillRect/>
          </a:stretch>
        </p:blipFill>
        <p:spPr bwMode="auto">
          <a:xfrm>
            <a:off x="2280230" y="3180153"/>
            <a:ext cx="4407342" cy="295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683914" y="5589018"/>
            <a:ext cx="1732235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Calibri" pitchFamily="34" charset="0"/>
              </a:rPr>
              <a:t>What we see…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7036572" y="5462246"/>
            <a:ext cx="1904775" cy="7078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Calibri" pitchFamily="34" charset="0"/>
              </a:rPr>
              <a:t>What we want to know…</a:t>
            </a: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2611945" y="3180153"/>
            <a:ext cx="4130715" cy="280897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3954457" y="4369102"/>
            <a:ext cx="805415" cy="378601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00CCFF"/>
              </a:solidFill>
            </a:endParaRPr>
          </a:p>
        </p:txBody>
      </p:sp>
      <p:sp>
        <p:nvSpPr>
          <p:cNvPr id="17" name="Oval 18"/>
          <p:cNvSpPr>
            <a:spLocks noChangeArrowheads="1"/>
          </p:cNvSpPr>
          <p:nvPr/>
        </p:nvSpPr>
        <p:spPr bwMode="auto">
          <a:xfrm>
            <a:off x="3829658" y="4236943"/>
            <a:ext cx="1055627" cy="647286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3466063" y="3976521"/>
            <a:ext cx="1955797" cy="1282358"/>
          </a:xfrm>
          <a:prstGeom prst="ellipse">
            <a:avLst/>
          </a:prstGeom>
          <a:noFill/>
          <a:ln w="28575">
            <a:solidFill>
              <a:srgbClr val="2407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6748845" y="4843775"/>
            <a:ext cx="339386" cy="61828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7148473" y="4515842"/>
            <a:ext cx="517247" cy="961769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7722460" y="4259844"/>
            <a:ext cx="659539" cy="1167862"/>
          </a:xfrm>
          <a:prstGeom prst="ellipse">
            <a:avLst/>
          </a:prstGeom>
          <a:noFill/>
          <a:ln w="28575">
            <a:solidFill>
              <a:srgbClr val="2407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8452806" y="3842979"/>
            <a:ext cx="1049333" cy="1641881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" name="Oval 27"/>
          <p:cNvSpPr>
            <a:spLocks noChangeArrowheads="1"/>
          </p:cNvSpPr>
          <p:nvPr/>
        </p:nvSpPr>
        <p:spPr bwMode="auto">
          <a:xfrm>
            <a:off x="3202570" y="3527870"/>
            <a:ext cx="2417727" cy="2332671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>
            <a:off x="5501640" y="4046220"/>
            <a:ext cx="30480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5" name="Oval 29"/>
          <p:cNvSpPr>
            <a:spLocks noChangeArrowheads="1"/>
          </p:cNvSpPr>
          <p:nvPr/>
        </p:nvSpPr>
        <p:spPr bwMode="auto">
          <a:xfrm>
            <a:off x="854281" y="3820365"/>
            <a:ext cx="1312672" cy="162660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>
            <a:off x="2203769" y="4605157"/>
            <a:ext cx="437403" cy="34349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Line 17"/>
          <p:cNvSpPr>
            <a:spLocks noChangeShapeType="1"/>
          </p:cNvSpPr>
          <p:nvPr/>
        </p:nvSpPr>
        <p:spPr bwMode="auto">
          <a:xfrm>
            <a:off x="4759873" y="4639506"/>
            <a:ext cx="1982788" cy="35722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>
            <a:off x="4996744" y="4515842"/>
            <a:ext cx="2151729" cy="123663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9" name="Line 21"/>
          <p:cNvSpPr>
            <a:spLocks noChangeShapeType="1"/>
          </p:cNvSpPr>
          <p:nvPr/>
        </p:nvSpPr>
        <p:spPr bwMode="auto">
          <a:xfrm>
            <a:off x="5362487" y="4236943"/>
            <a:ext cx="2432773" cy="132158"/>
          </a:xfrm>
          <a:prstGeom prst="line">
            <a:avLst/>
          </a:prstGeom>
          <a:noFill/>
          <a:ln w="28575">
            <a:solidFill>
              <a:srgbClr val="2407F9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57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Pre-Discussion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4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000" dirty="0"/>
              <a:t>Discussion with physicist/engineer/designer for each tasks</a:t>
            </a:r>
          </a:p>
          <a:p>
            <a:pPr lvl="1"/>
            <a:r>
              <a:rPr lang="en-GB" dirty="0"/>
              <a:t>Define precisely the needs for geometrical control / alignment / survey</a:t>
            </a:r>
          </a:p>
          <a:p>
            <a:pPr lvl="1"/>
            <a:r>
              <a:rPr lang="en-GB" dirty="0"/>
              <a:t>Define all stages when survey will be needed</a:t>
            </a:r>
          </a:p>
          <a:p>
            <a:pPr lvl="1"/>
            <a:r>
              <a:rPr lang="en-GB" dirty="0"/>
              <a:t>Find reasonable solutions</a:t>
            </a:r>
          </a:p>
          <a:p>
            <a:pPr lvl="1"/>
            <a:r>
              <a:rPr lang="en-GB" dirty="0"/>
              <a:t>Include alignment to the design (references and space)</a:t>
            </a:r>
          </a:p>
          <a:p>
            <a:pPr lvl="1"/>
            <a:r>
              <a:rPr lang="en-GB" dirty="0"/>
              <a:t>Define local coordinate system </a:t>
            </a:r>
          </a:p>
          <a:p>
            <a:pPr lvl="1"/>
            <a:r>
              <a:rPr lang="en-GB" dirty="0"/>
              <a:t>We have to adapt to the experimental schedules </a:t>
            </a:r>
          </a:p>
          <a:p>
            <a:pPr lvl="1"/>
            <a:endParaRPr lang="en-GB" sz="1400" dirty="0"/>
          </a:p>
          <a:p>
            <a:r>
              <a:rPr lang="en-GB" sz="2000" dirty="0"/>
              <a:t>Typically provided measurement precision (1 sigma)</a:t>
            </a:r>
          </a:p>
          <a:p>
            <a:pPr lvl="1"/>
            <a:r>
              <a:rPr lang="en-GB" dirty="0"/>
              <a:t>Detector control at manufacturing before assembly </a:t>
            </a:r>
          </a:p>
          <a:p>
            <a:pPr lvl="2"/>
            <a:r>
              <a:rPr lang="en-GB" sz="1400" dirty="0"/>
              <a:t>0.02-0.30 mm (max. 0.50 mm)</a:t>
            </a:r>
          </a:p>
          <a:p>
            <a:pPr lvl="1"/>
            <a:r>
              <a:rPr lang="en-GB" dirty="0"/>
              <a:t>Deformation of detectors under special conditions</a:t>
            </a:r>
          </a:p>
          <a:p>
            <a:pPr lvl="2"/>
            <a:r>
              <a:rPr lang="en-GB" sz="1400" dirty="0"/>
              <a:t> ~ 0.02-0.10 mm</a:t>
            </a:r>
          </a:p>
          <a:p>
            <a:pPr lvl="1"/>
            <a:r>
              <a:rPr lang="en-GB" dirty="0"/>
              <a:t>Relative position of detectors </a:t>
            </a:r>
            <a:r>
              <a:rPr lang="en-GB" dirty="0" err="1"/>
              <a:t>wrt</a:t>
            </a:r>
            <a:r>
              <a:rPr lang="en-GB" dirty="0"/>
              <a:t> other detectors</a:t>
            </a:r>
          </a:p>
          <a:p>
            <a:pPr lvl="2"/>
            <a:r>
              <a:rPr lang="en-GB" sz="1400" dirty="0"/>
              <a:t>&lt; 0.30 mm</a:t>
            </a:r>
          </a:p>
          <a:p>
            <a:pPr lvl="1"/>
            <a:r>
              <a:rPr lang="en-GB" dirty="0"/>
              <a:t>Absolute position of detectors </a:t>
            </a:r>
            <a:r>
              <a:rPr lang="en-GB" dirty="0" err="1"/>
              <a:t>wrt</a:t>
            </a:r>
            <a:r>
              <a:rPr lang="en-GB" dirty="0"/>
              <a:t> accelerator geometry</a:t>
            </a:r>
          </a:p>
          <a:p>
            <a:pPr lvl="2"/>
            <a:r>
              <a:rPr lang="en-GB" sz="1400" dirty="0"/>
              <a:t>&lt; 1.0 mm</a:t>
            </a:r>
          </a:p>
          <a:p>
            <a:pPr lvl="1"/>
            <a:endParaRPr lang="en-GB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723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491" y="1650660"/>
            <a:ext cx="3102121" cy="388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5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4057" y="996950"/>
            <a:ext cx="7844972" cy="1210222"/>
          </a:xfrm>
        </p:spPr>
        <p:txBody>
          <a:bodyPr/>
          <a:lstStyle/>
          <a:p>
            <a:r>
              <a:rPr lang="en-GB" sz="2000" dirty="0"/>
              <a:t>Survey reference points </a:t>
            </a:r>
          </a:p>
          <a:p>
            <a:pPr lvl="1"/>
            <a:r>
              <a:rPr lang="fr-CH" sz="1400" dirty="0" err="1"/>
              <a:t>Different</a:t>
            </a:r>
            <a:r>
              <a:rPr lang="fr-CH" sz="1400" dirty="0"/>
              <a:t> </a:t>
            </a:r>
            <a:r>
              <a:rPr lang="fr-CH" sz="1400" dirty="0" err="1"/>
              <a:t>survey</a:t>
            </a:r>
            <a:r>
              <a:rPr lang="fr-CH" sz="1400" dirty="0"/>
              <a:t> </a:t>
            </a:r>
            <a:r>
              <a:rPr lang="fr-CH" sz="1400" dirty="0" err="1"/>
              <a:t>targets</a:t>
            </a:r>
            <a:r>
              <a:rPr lang="fr-CH" sz="1400" dirty="0"/>
              <a:t> have to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placed</a:t>
            </a:r>
            <a:r>
              <a:rPr lang="fr-CH" sz="1400" dirty="0"/>
              <a:t> on </a:t>
            </a:r>
            <a:r>
              <a:rPr lang="fr-CH" sz="1400" dirty="0" err="1"/>
              <a:t>object</a:t>
            </a:r>
            <a:endParaRPr lang="en-GB" sz="1400" dirty="0"/>
          </a:p>
          <a:p>
            <a:pPr lvl="1"/>
            <a:r>
              <a:rPr lang="en-GB" sz="1400" dirty="0"/>
              <a:t>3D – survey reference hole</a:t>
            </a:r>
          </a:p>
          <a:p>
            <a:pPr marL="762000" lvl="1" indent="0">
              <a:buNone/>
            </a:pPr>
            <a:r>
              <a:rPr lang="en-GB" sz="1400" dirty="0">
                <a:solidFill>
                  <a:srgbClr val="FF0000"/>
                </a:solidFill>
                <a:sym typeface="Wingdings" pitchFamily="2" charset="2"/>
              </a:rPr>
              <a:t>  </a:t>
            </a:r>
            <a:r>
              <a:rPr lang="en-GB" sz="1400" dirty="0">
                <a:solidFill>
                  <a:srgbClr val="FF0000"/>
                </a:solidFill>
              </a:rPr>
              <a:t>best solution, highest flexibility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1100326" y="2486476"/>
            <a:ext cx="5772911" cy="26486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36575" indent="-536575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GB" sz="2000" b="0" dirty="0"/>
              <a:t>Define survey reference holes on detector</a:t>
            </a:r>
          </a:p>
          <a:p>
            <a:pPr lvl="1" defTabSz="268288"/>
            <a:r>
              <a:rPr lang="en-GB" sz="1400" b="0" dirty="0"/>
              <a:t>Already early in the design phase</a:t>
            </a:r>
          </a:p>
          <a:p>
            <a:pPr lvl="1" defTabSz="268288"/>
            <a:r>
              <a:rPr lang="en-GB" sz="1400" b="0" dirty="0"/>
              <a:t>Reference hole accessible and visible during </a:t>
            </a:r>
            <a:r>
              <a:rPr lang="en-GB" sz="1400" b="0" dirty="0">
                <a:solidFill>
                  <a:srgbClr val="FF0000"/>
                </a:solidFill>
              </a:rPr>
              <a:t>ALL </a:t>
            </a:r>
            <a:r>
              <a:rPr lang="en-GB" sz="1400" b="0" dirty="0"/>
              <a:t>phases</a:t>
            </a:r>
          </a:p>
          <a:p>
            <a:pPr lvl="1" defTabSz="268288"/>
            <a:r>
              <a:rPr lang="en-GB" sz="1400" b="0" dirty="0"/>
              <a:t>Position on stable support</a:t>
            </a:r>
          </a:p>
          <a:p>
            <a:pPr lvl="1" defTabSz="268288"/>
            <a:r>
              <a:rPr lang="en-GB" sz="1400" b="0" dirty="0"/>
              <a:t>On individual detector elements as later on assembled groups</a:t>
            </a:r>
          </a:p>
          <a:p>
            <a:pPr lvl="1" defTabSz="268288"/>
            <a:r>
              <a:rPr lang="en-GB" sz="1400" b="0" dirty="0"/>
              <a:t>For total station, laser tracker or photogrammetry</a:t>
            </a:r>
          </a:p>
          <a:p>
            <a:pPr lvl="1" defTabSz="268288"/>
            <a:r>
              <a:rPr lang="en-GB" sz="1400" b="0" dirty="0"/>
              <a:t>Coordinates are given for centre of survey target</a:t>
            </a:r>
          </a:p>
          <a:p>
            <a:pPr lvl="1" defTabSz="268288"/>
            <a:r>
              <a:rPr lang="en-GB" sz="1400" b="0" dirty="0"/>
              <a:t>Sensitive elements are referred to reference holes by constructor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16474" y="5430857"/>
            <a:ext cx="2685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olidFill>
                  <a:srgbClr val="FF0000"/>
                </a:solidFill>
              </a:rPr>
              <a:t>8H7 reference hole</a:t>
            </a:r>
          </a:p>
          <a:p>
            <a:pPr algn="l"/>
            <a:r>
              <a:rPr lang="fr-CH" sz="1800" dirty="0">
                <a:solidFill>
                  <a:srgbClr val="FF0000"/>
                </a:solidFill>
              </a:rPr>
              <a:t>28 mm contact surface</a:t>
            </a:r>
          </a:p>
          <a:p>
            <a:pPr algn="l"/>
            <a:r>
              <a:rPr lang="fr-CH" sz="1800" dirty="0">
                <a:solidFill>
                  <a:srgbClr val="FF0000"/>
                </a:solidFill>
              </a:rPr>
              <a:t>15 mm </a:t>
            </a:r>
            <a:r>
              <a:rPr lang="fr-CH" sz="1800" dirty="0" err="1">
                <a:solidFill>
                  <a:srgbClr val="FF0000"/>
                </a:solidFill>
              </a:rPr>
              <a:t>depth</a:t>
            </a: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150" y="996272"/>
            <a:ext cx="1137746" cy="1685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 bwMode="auto">
          <a:xfrm>
            <a:off x="8140343" y="1299210"/>
            <a:ext cx="0" cy="7029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7074586" y="1481384"/>
            <a:ext cx="98456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600" b="0" dirty="0">
                <a:solidFill>
                  <a:srgbClr val="FF0033"/>
                </a:solidFill>
              </a:rPr>
              <a:t>20.0 mm</a:t>
            </a:r>
            <a:endParaRPr lang="en-GB" sz="1600" b="0" dirty="0">
              <a:solidFill>
                <a:srgbClr val="FF0033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H="1" flipV="1">
            <a:off x="7810500" y="1299210"/>
            <a:ext cx="817523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 flipV="1">
            <a:off x="7810499" y="1999276"/>
            <a:ext cx="817523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1100326" y="5646300"/>
            <a:ext cx="5315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1600" dirty="0">
                <a:solidFill>
                  <a:srgbClr val="FF0000"/>
                </a:solidFill>
              </a:rPr>
              <a:t>WARNING: the values are </a:t>
            </a:r>
            <a:r>
              <a:rPr lang="fr-CH" sz="1600" dirty="0" err="1">
                <a:solidFill>
                  <a:srgbClr val="FF0000"/>
                </a:solidFill>
              </a:rPr>
              <a:t>given</a:t>
            </a:r>
            <a:r>
              <a:rPr lang="fr-CH" sz="1600" dirty="0">
                <a:solidFill>
                  <a:srgbClr val="FF0000"/>
                </a:solidFill>
              </a:rPr>
              <a:t> as indications</a:t>
            </a:r>
          </a:p>
          <a:p>
            <a:pPr algn="l"/>
            <a:r>
              <a:rPr lang="fr-CH" sz="1600" dirty="0" err="1">
                <a:solidFill>
                  <a:srgbClr val="FF0000"/>
                </a:solidFill>
              </a:rPr>
              <a:t>Every</a:t>
            </a:r>
            <a:r>
              <a:rPr lang="fr-CH" sz="1600" dirty="0">
                <a:solidFill>
                  <a:srgbClr val="FF0000"/>
                </a:solidFill>
              </a:rPr>
              <a:t> new values must </a:t>
            </a:r>
            <a:r>
              <a:rPr lang="fr-CH" sz="1600" dirty="0" err="1">
                <a:solidFill>
                  <a:srgbClr val="FF0000"/>
                </a:solidFill>
              </a:rPr>
              <a:t>be</a:t>
            </a:r>
            <a:r>
              <a:rPr lang="fr-CH" sz="1600" dirty="0">
                <a:solidFill>
                  <a:srgbClr val="FF0000"/>
                </a:solidFill>
              </a:rPr>
              <a:t> </a:t>
            </a:r>
            <a:r>
              <a:rPr lang="fr-CH" sz="1600" dirty="0" err="1">
                <a:solidFill>
                  <a:srgbClr val="FF0000"/>
                </a:solidFill>
              </a:rPr>
              <a:t>discussed</a:t>
            </a:r>
            <a:r>
              <a:rPr lang="fr-CH" sz="1600" dirty="0">
                <a:solidFill>
                  <a:srgbClr val="FF0000"/>
                </a:solidFill>
              </a:rPr>
              <a:t> and </a:t>
            </a:r>
            <a:r>
              <a:rPr lang="fr-CH" sz="1600" dirty="0" err="1">
                <a:solidFill>
                  <a:srgbClr val="FF0000"/>
                </a:solidFill>
              </a:rPr>
              <a:t>agreed</a:t>
            </a:r>
            <a:r>
              <a:rPr lang="fr-CH" sz="1600" dirty="0">
                <a:solidFill>
                  <a:srgbClr val="FF0000"/>
                </a:solidFill>
              </a:rPr>
              <a:t>!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39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survey requirements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6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Local network</a:t>
            </a:r>
          </a:p>
          <a:p>
            <a:pPr lvl="1"/>
            <a:r>
              <a:rPr lang="en-GB" sz="1400" dirty="0"/>
              <a:t>Tripods bolted to the floor or brackets on walls</a:t>
            </a:r>
          </a:p>
          <a:p>
            <a:pPr lvl="1"/>
            <a:r>
              <a:rPr lang="en-GB" sz="1400" dirty="0"/>
              <a:t>Support points permanently fixed on walls / stable pillars</a:t>
            </a:r>
          </a:p>
          <a:p>
            <a:pPr lvl="1"/>
            <a:r>
              <a:rPr lang="en-GB" sz="1400" dirty="0"/>
              <a:t>Temporary network points glued around detector</a:t>
            </a:r>
          </a:p>
          <a:p>
            <a:r>
              <a:rPr lang="en-GB" dirty="0"/>
              <a:t>Stable floor for theodolite or laser tracker measurements (concrete)</a:t>
            </a:r>
          </a:p>
          <a:p>
            <a:r>
              <a:rPr lang="en-GB" dirty="0"/>
              <a:t>Access to detector for temporary installation of survey target </a:t>
            </a:r>
          </a:p>
          <a:p>
            <a:r>
              <a:rPr lang="en-GB" dirty="0"/>
              <a:t>Line of sight between instrument station and points</a:t>
            </a:r>
          </a:p>
          <a:p>
            <a:r>
              <a:rPr lang="en-GB" dirty="0"/>
              <a:t>Constant temperature for significant results for dimension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822" y="3610302"/>
            <a:ext cx="2058525" cy="2743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3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5" b="23579"/>
          <a:stretch/>
        </p:blipFill>
        <p:spPr bwMode="auto">
          <a:xfrm>
            <a:off x="5461946" y="3596391"/>
            <a:ext cx="3446494" cy="27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192" y="4971272"/>
            <a:ext cx="1692360" cy="137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192" y="3596391"/>
            <a:ext cx="1741867" cy="102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60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Survey </a:t>
            </a:r>
            <a:r>
              <a:rPr lang="fr-CH" dirty="0" err="1"/>
              <a:t>Toolbox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7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816140" y="5821250"/>
            <a:ext cx="8366157" cy="496999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     </a:t>
            </a:r>
            <a:r>
              <a:rPr lang="en-GB" sz="2400" dirty="0">
                <a:solidFill>
                  <a:srgbClr val="FF0000"/>
                </a:solidFill>
              </a:rPr>
              <a:t>Line of sight between instrument and object required!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 bwMode="auto">
          <a:xfrm>
            <a:off x="3087035" y="2923504"/>
            <a:ext cx="4064641" cy="99542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TOOLBOX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/>
              <a:t>Experiment metrology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5119355" y="2252038"/>
            <a:ext cx="1" cy="6714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5119355" y="3918927"/>
            <a:ext cx="0" cy="596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H="1" flipV="1">
            <a:off x="7155972" y="3421216"/>
            <a:ext cx="4601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2640169" y="3421216"/>
            <a:ext cx="446866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663138" y="916149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T3000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046417" y="3215049"/>
            <a:ext cx="699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NA2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52488" y="5437380"/>
            <a:ext cx="19337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AT401/402/403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0454" y="3234366"/>
            <a:ext cx="9845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Canon</a:t>
            </a:r>
          </a:p>
          <a:p>
            <a:r>
              <a:rPr lang="de-DE" dirty="0"/>
              <a:t>5Ds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418732" y="4515192"/>
            <a:ext cx="20970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Z+F IMAGER® 5016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02431" y="1610591"/>
            <a:ext cx="1665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SU software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58589" y="4324436"/>
            <a:ext cx="2775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Commercial software</a:t>
            </a:r>
          </a:p>
          <a:p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6212745" y="2582646"/>
            <a:ext cx="335773" cy="3408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H="1" flipV="1">
            <a:off x="3657600" y="2582646"/>
            <a:ext cx="386870" cy="3408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6056465" y="3918926"/>
            <a:ext cx="498881" cy="3408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3657600" y="3918926"/>
            <a:ext cx="540913" cy="3408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" t="4000" r="73044" b="51867"/>
          <a:stretch/>
        </p:blipFill>
        <p:spPr>
          <a:xfrm>
            <a:off x="4762553" y="1311924"/>
            <a:ext cx="713605" cy="903812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229" y="4306349"/>
            <a:ext cx="781352" cy="11249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</p:spPr>
      </p:pic>
      <p:pic>
        <p:nvPicPr>
          <p:cNvPr id="10242" name="Picture 2" descr="http://www.dehilster.info/instrumenten/level7/images/wild-na2-gpm3-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422" y="2974122"/>
            <a:ext cx="1177123" cy="88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033" y="1564750"/>
            <a:ext cx="704390" cy="9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C:\Program Files\susoft\Shapes\3.00.01\Graphic\Shape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436" y="2010702"/>
            <a:ext cx="436208" cy="43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6905" r="9095" b="20101"/>
          <a:stretch/>
        </p:blipFill>
        <p:spPr bwMode="auto">
          <a:xfrm>
            <a:off x="3186942" y="2010702"/>
            <a:ext cx="473832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9" y="4724546"/>
            <a:ext cx="446929" cy="4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76" y="4724546"/>
            <a:ext cx="439921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6014723" y="1043497"/>
            <a:ext cx="1782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TC2002/TS60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5" t="38309" r="26423" b="28806"/>
          <a:stretch/>
        </p:blipFill>
        <p:spPr>
          <a:xfrm>
            <a:off x="1797454" y="2756437"/>
            <a:ext cx="829160" cy="1340604"/>
          </a:xfrm>
          <a:prstGeom prst="rect">
            <a:avLst/>
          </a:prstGeom>
        </p:spPr>
      </p:pic>
      <p:pic>
        <p:nvPicPr>
          <p:cNvPr id="6" name="Picture 5" descr="A close-up of a blue and white device&#10;&#10;Description automatically generated">
            <a:extLst>
              <a:ext uri="{FF2B5EF4-FFF2-40B4-BE49-F238E27FC236}">
                <a16:creationId xmlns:a16="http://schemas.microsoft.com/office/drawing/2014/main" id="{940A5EED-51C8-14B0-7C4F-04986B51AA3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244" y="4210145"/>
            <a:ext cx="1235360" cy="1235360"/>
          </a:xfrm>
          <a:prstGeom prst="rect">
            <a:avLst/>
          </a:prstGeom>
        </p:spPr>
      </p:pic>
      <p:pic>
        <p:nvPicPr>
          <p:cNvPr id="19" name="Picture 18" descr="A close-up of a device&#10;&#10;Description automatically generated">
            <a:extLst>
              <a:ext uri="{FF2B5EF4-FFF2-40B4-BE49-F238E27FC236}">
                <a16:creationId xmlns:a16="http://schemas.microsoft.com/office/drawing/2014/main" id="{74B3A3CE-8E00-FE7F-2609-5BDE576A089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375" y="1561278"/>
            <a:ext cx="1088456" cy="108845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919C1E-44A9-5CB7-28EA-CF5F202D56C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29545" y="2007214"/>
            <a:ext cx="439372" cy="43075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0C57E10-83AF-68E6-D51D-E1CD8B9CD92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797805" y="2007214"/>
            <a:ext cx="366611" cy="45121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970E62-A67E-D635-59CC-87B8CDE5B778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1" r="5168" b="6752"/>
          <a:stretch/>
        </p:blipFill>
        <p:spPr>
          <a:xfrm>
            <a:off x="1374833" y="2006613"/>
            <a:ext cx="438076" cy="43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073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Photogrammetry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8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Image acquisition needs no stable station</a:t>
            </a:r>
          </a:p>
          <a:p>
            <a:pPr lvl="1"/>
            <a:r>
              <a:rPr lang="en-GB" dirty="0"/>
              <a:t>Photos taken on platform, scaffolding or cherry-picker</a:t>
            </a:r>
          </a:p>
          <a:p>
            <a:r>
              <a:rPr lang="en-GB" dirty="0"/>
              <a:t>Mobile System with ‘high’ precision</a:t>
            </a:r>
          </a:p>
          <a:p>
            <a:pPr lvl="1"/>
            <a:r>
              <a:rPr lang="en-GB" dirty="0"/>
              <a:t>Off-site interventions in factory (Pisa, Aachen…)</a:t>
            </a:r>
          </a:p>
          <a:p>
            <a:pPr lvl="1"/>
            <a:r>
              <a:rPr lang="en-GB" dirty="0"/>
              <a:t>Clean rooms, assembly halls and experimental caverns</a:t>
            </a:r>
          </a:p>
          <a:p>
            <a:pPr lvl="1"/>
            <a:r>
              <a:rPr lang="en-GB" dirty="0"/>
              <a:t>Inner detector components &lt; 1m (1 sigma &lt; 50 microns)</a:t>
            </a:r>
          </a:p>
          <a:p>
            <a:r>
              <a:rPr lang="en-GB" dirty="0"/>
              <a:t>Limited measurement time for large amount of points</a:t>
            </a:r>
          </a:p>
          <a:p>
            <a:pPr lvl="1"/>
            <a:r>
              <a:rPr lang="en-GB" dirty="0"/>
              <a:t>Short interruption for installation, production process</a:t>
            </a:r>
          </a:p>
          <a:p>
            <a:endParaRPr lang="en-GB" sz="1100" dirty="0"/>
          </a:p>
          <a:p>
            <a:r>
              <a:rPr lang="en-GB" dirty="0"/>
              <a:t>Camera system</a:t>
            </a:r>
          </a:p>
          <a:p>
            <a:pPr lvl="1"/>
            <a:r>
              <a:rPr lang="en-GB" dirty="0"/>
              <a:t>PC (Windows 10)</a:t>
            </a:r>
          </a:p>
          <a:p>
            <a:pPr lvl="1"/>
            <a:r>
              <a:rPr lang="en-GB" dirty="0"/>
              <a:t>Nikon D3X - 24MP </a:t>
            </a:r>
          </a:p>
          <a:p>
            <a:pPr lvl="1"/>
            <a:r>
              <a:rPr lang="fr-CH" dirty="0"/>
              <a:t>Canon EOS 5DS - 50MP</a:t>
            </a:r>
            <a:endParaRPr lang="en-GB" dirty="0"/>
          </a:p>
          <a:p>
            <a:pPr lvl="1"/>
            <a:r>
              <a:rPr lang="en-GB" dirty="0"/>
              <a:t>Wireless module</a:t>
            </a:r>
          </a:p>
          <a:p>
            <a:pPr lvl="1"/>
            <a:r>
              <a:rPr lang="en-GB" dirty="0"/>
              <a:t>Different lenses (17-28 mm)</a:t>
            </a:r>
          </a:p>
          <a:p>
            <a:pPr lvl="1"/>
            <a:r>
              <a:rPr lang="en-GB" dirty="0"/>
              <a:t>Top flash, ring flash</a:t>
            </a:r>
          </a:p>
          <a:p>
            <a:r>
              <a:rPr lang="en-GB" dirty="0"/>
              <a:t>Software</a:t>
            </a:r>
          </a:p>
          <a:p>
            <a:pPr lvl="1"/>
            <a:r>
              <a:rPr lang="en-GB" dirty="0"/>
              <a:t>AICON 3D Studio V. 12.00.14 – DPA PRO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120" y="3541389"/>
            <a:ext cx="3787140" cy="246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3533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Photogrammetry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9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References for scale</a:t>
            </a:r>
          </a:p>
          <a:p>
            <a:pPr lvl="1"/>
            <a:r>
              <a:rPr lang="en-GB" dirty="0"/>
              <a:t>Carbon fibre scale bars (max. 1.5 m)</a:t>
            </a:r>
          </a:p>
          <a:p>
            <a:pPr lvl="2"/>
            <a:r>
              <a:rPr lang="en-GB" dirty="0"/>
              <a:t>Calibration on CMM</a:t>
            </a:r>
          </a:p>
          <a:p>
            <a:pPr lvl="1"/>
            <a:r>
              <a:rPr lang="en-GB" dirty="0"/>
              <a:t>Geodetic measurements</a:t>
            </a:r>
          </a:p>
          <a:p>
            <a:pPr lvl="2"/>
            <a:r>
              <a:rPr lang="en-GB" dirty="0"/>
              <a:t>Laser tracker AT401/402</a:t>
            </a:r>
          </a:p>
          <a:p>
            <a:pPr lvl="2"/>
            <a:r>
              <a:rPr lang="en-GB" dirty="0"/>
              <a:t>Total station TC2002</a:t>
            </a:r>
          </a:p>
          <a:p>
            <a:r>
              <a:rPr lang="en-GB" dirty="0"/>
              <a:t>Targets</a:t>
            </a:r>
          </a:p>
          <a:p>
            <a:pPr lvl="1"/>
            <a:r>
              <a:rPr lang="en-GB" dirty="0"/>
              <a:t>Coded / non-coded </a:t>
            </a:r>
          </a:p>
          <a:p>
            <a:pPr lvl="1"/>
            <a:r>
              <a:rPr lang="en-GB" dirty="0" err="1"/>
              <a:t>Retroreflective</a:t>
            </a:r>
            <a:r>
              <a:rPr lang="en-GB" dirty="0"/>
              <a:t> / non-</a:t>
            </a:r>
            <a:r>
              <a:rPr lang="en-GB" dirty="0" err="1"/>
              <a:t>retroreflective</a:t>
            </a:r>
            <a:endParaRPr lang="en-GB" dirty="0"/>
          </a:p>
          <a:p>
            <a:pPr lvl="1"/>
            <a:r>
              <a:rPr lang="en-GB" dirty="0"/>
              <a:t>Button targets </a:t>
            </a:r>
            <a:r>
              <a:rPr lang="en-GB" dirty="0" err="1"/>
              <a:t>Hubbs</a:t>
            </a:r>
            <a:r>
              <a:rPr lang="en-GB" dirty="0"/>
              <a:t> / GMS / </a:t>
            </a:r>
            <a:r>
              <a:rPr lang="en-GB" dirty="0" err="1"/>
              <a:t>Aicon</a:t>
            </a:r>
            <a:endParaRPr lang="en-GB" dirty="0"/>
          </a:p>
          <a:p>
            <a:pPr lvl="1"/>
            <a:r>
              <a:rPr lang="fr-CH" dirty="0"/>
              <a:t>Sticker </a:t>
            </a:r>
            <a:r>
              <a:rPr lang="fr-CH" dirty="0" err="1"/>
              <a:t>targets</a:t>
            </a:r>
            <a:r>
              <a:rPr lang="fr-CH" dirty="0"/>
              <a:t> of </a:t>
            </a:r>
            <a:r>
              <a:rPr lang="fr-CH" dirty="0" err="1"/>
              <a:t>different</a:t>
            </a:r>
            <a:r>
              <a:rPr lang="fr-CH" dirty="0"/>
              <a:t> types</a:t>
            </a:r>
            <a:endParaRPr lang="en-GB" dirty="0"/>
          </a:p>
          <a:p>
            <a:pPr marL="762000" lvl="1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762000" lvl="1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762000" lvl="1" indent="-762000">
              <a:buNone/>
            </a:pPr>
            <a:r>
              <a:rPr lang="en-GB" b="1" dirty="0">
                <a:solidFill>
                  <a:srgbClr val="FF0000"/>
                </a:solidFill>
              </a:rPr>
              <a:t>System optimized for measurement of</a:t>
            </a:r>
          </a:p>
          <a:p>
            <a:pPr marL="762000" lvl="1" indent="-762000">
              <a:buNone/>
            </a:pPr>
            <a:r>
              <a:rPr lang="en-GB" b="1" dirty="0">
                <a:solidFill>
                  <a:srgbClr val="FF0000"/>
                </a:solidFill>
              </a:rPr>
              <a:t>signalized points only = highest precision</a:t>
            </a:r>
          </a:p>
          <a:p>
            <a:pPr marL="762000" lvl="1" indent="-762000">
              <a:buNone/>
            </a:pPr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 We have to access and touch the detector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606" y="1161714"/>
            <a:ext cx="3093208" cy="290106"/>
          </a:xfrm>
          <a:prstGeom prst="rect">
            <a:avLst/>
          </a:prstGeom>
        </p:spPr>
      </p:pic>
      <p:pic>
        <p:nvPicPr>
          <p:cNvPr id="10242" name="Picture 2" descr="S:\GeoSpatialWorldForum\Photos_for_presentations\Buttontrage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606" y="1536737"/>
            <a:ext cx="3093208" cy="231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S:\GeoSpatialWorldForum\Photos_for_presentations\Stickertarget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606" y="3964409"/>
            <a:ext cx="3093209" cy="231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070348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3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Brainstorming Session</Template>
  <TotalTime>633</TotalTime>
  <Words>1452</Words>
  <Application>Microsoft Office PowerPoint</Application>
  <PresentationFormat>A4 Paper (210x297 mm)</PresentationFormat>
  <Paragraphs>319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ＭＳ Ｐゴシック</vt:lpstr>
      <vt:lpstr>Arial</vt:lpstr>
      <vt:lpstr>Calibri</vt:lpstr>
      <vt:lpstr>Times New Roman</vt:lpstr>
      <vt:lpstr>Wingdings</vt:lpstr>
      <vt:lpstr>Paper Presentation 3</vt:lpstr>
      <vt:lpstr>PowerPoint Presentation</vt:lpstr>
      <vt:lpstr>Table of content</vt:lpstr>
      <vt:lpstr>Large Scale Metrology Section</vt:lpstr>
      <vt:lpstr>Pre-Discussion</vt:lpstr>
      <vt:lpstr>Preparation</vt:lpstr>
      <vt:lpstr>Additional survey requirements</vt:lpstr>
      <vt:lpstr>Survey Toolbox</vt:lpstr>
      <vt:lpstr>Photogrammetry</vt:lpstr>
      <vt:lpstr>Photogrammetry</vt:lpstr>
      <vt:lpstr>Photogrammetry principle</vt:lpstr>
      <vt:lpstr>Leica AT401/402/403</vt:lpstr>
      <vt:lpstr>Leica AT401/402</vt:lpstr>
      <vt:lpstr>Total Station and Optical Level</vt:lpstr>
      <vt:lpstr>Laser Scanning</vt:lpstr>
      <vt:lpstr>Treatment of scan data</vt:lpstr>
      <vt:lpstr>Leica HDS 6200 Laser Scanner</vt:lpstr>
      <vt:lpstr>Conclusion</vt:lpstr>
      <vt:lpstr>… for future upgrades and projects</vt:lpstr>
      <vt:lpstr>NA62 – Blue Tubes</vt:lpstr>
      <vt:lpstr>PowerPoint Presentation</vt:lpstr>
      <vt:lpstr>Link Machine – Experiment (ATLAS+CMS)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Dirk Mergelkuhl</cp:lastModifiedBy>
  <cp:revision>895</cp:revision>
  <cp:lastPrinted>2012-07-03T10:00:40Z</cp:lastPrinted>
  <dcterms:created xsi:type="dcterms:W3CDTF">1996-04-24T17:02:00Z</dcterms:created>
  <dcterms:modified xsi:type="dcterms:W3CDTF">2024-04-25T12:33:37Z</dcterms:modified>
</cp:coreProperties>
</file>