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6" r:id="rId3"/>
    <p:sldId id="275" r:id="rId4"/>
    <p:sldId id="278" r:id="rId5"/>
    <p:sldId id="280" r:id="rId6"/>
    <p:sldId id="277" r:id="rId7"/>
    <p:sldId id="279" r:id="rId8"/>
    <p:sldId id="259" r:id="rId9"/>
    <p:sldId id="260" r:id="rId10"/>
    <p:sldId id="264" r:id="rId1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7" autoAdjust="0"/>
    <p:restoredTop sz="94660"/>
  </p:normalViewPr>
  <p:slideViewPr>
    <p:cSldViewPr snapToGrid="0">
      <p:cViewPr>
        <p:scale>
          <a:sx n="100" d="100"/>
          <a:sy n="100" d="100"/>
        </p:scale>
        <p:origin x="804" y="1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9AE07-4636-6778-BB72-13DD87F51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DB314F-F1BF-346F-016E-068E81C48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0AFD1-7038-05DE-5755-E8AA04AE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C9122-6002-F192-BDDD-078363199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C8031-1F24-305B-71F4-3DE332E7E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07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01BAD-CC4A-C1BE-91ED-B73232DCF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5914AF-B6B2-E2E2-E131-FD9F894A6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A39BE-8C10-3549-F2DF-FDA8F0EFB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ECBB6-F8C4-5AB8-C579-55D706E3E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56627-66C1-945B-8524-B3903ECF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64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EFBC22-5467-8AE9-DA26-4A0E17FFD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B3906B-AD18-7A57-1A7F-9E232DDA8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15E75-97AA-467D-E4D1-DEB76E9A2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4E766-BD9D-0857-D642-3FC9557CA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5048D-00E4-3685-EB84-A57A95C6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9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A7A8C-F33D-69FB-213A-BA812BFA5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B4D5C-E288-4F32-663A-32391C886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DC470-5432-1C88-42DC-D065D3E20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55A54-AE72-FFDC-A760-6049B0067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F259D-1AF5-C34A-0E3D-6A59FA22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23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03233-E172-F287-E476-454041B17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728DD-EC8E-9C6F-C904-5DAB39375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F4ED8-C98B-FFE7-F1B4-F3AB367B2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0BD17-F393-A20B-3FC4-66E205A7D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AE39C-1DDC-A2B8-7B42-4DF5E012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1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A6EA4-3C39-C847-AA7E-E3B949081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4F8F3-28CE-D0D9-5F79-004DAA94CA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78DFCD-FB5B-6F7D-E39B-41DCDD84B8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7350F-A569-9CA2-83BC-F52DB2C73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496AFB-7B8E-399A-1845-84AC36EF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59E17D-C0EF-ACEC-CB4C-53FB4AE6B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8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E8A08-F4C1-5185-BE0C-C5CD091F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A0249-D6DB-2655-8C64-06746963F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A820EC-A62E-6DAC-ACAE-D3BA18B97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186006-E69A-AC51-0749-0188CAEBAE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46B91C-6AD8-529D-455A-513CA1EDD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D0AA1A-BD52-1A81-53D3-7A361EAE3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1E9CF0-6B6B-62B1-3FD7-022D4000E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4A1B7E-AC04-426D-A44A-9CC3F7A5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21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56713-D6CC-E49F-7D9C-9E15262C6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F534D9-434E-89D1-7354-01979621A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5429A-47D3-0324-8A38-1ED6834B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39924-05A8-B391-88A8-2DBA82088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40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E4E8FD-E6DC-5B0F-5CCB-73EB868C0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B4E230-2826-B572-3DFF-B5C206CE0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6A06B-F670-D7ED-A27B-54536066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37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9ED79-623D-E966-E774-20134A615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98F4D-25B7-6464-7963-38E344EA1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9A44AF-CF7E-7D83-D421-A6C016B453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28D271-8AFC-22F9-CFA6-BCD2B1AA6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0EDCAA-D33F-74A3-E192-D6225E518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4DC4A0-D7F9-579B-D035-C94D81E7F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07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5C99-A3FF-FDA7-C25B-24E126A8D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B60A8E-5EED-BFC7-5B5F-89909721A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826B0C-C303-8248-A92A-EC6CC0B6AD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5D13A-1068-4772-A048-7EA41C9C9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7CC89-D8B0-9EA7-2EA6-B61923CA7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D81EC-79D6-7BD9-0DD0-7EE952C82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16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AF23A-C89C-74DA-576A-6DA029C19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4B988-099D-9F3E-9256-92EE71D09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20F22-0717-90CB-E777-A3601EAB0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F9493-87CE-4961-AD12-A462EABD6B7C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28E6C-1D18-D7B1-BEC9-C00076312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94DB4-2CE9-C0DA-3271-555FB2D09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9D664-045E-43F0-BB52-483D4ABEF1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16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2.png"/><Relationship Id="rId12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A159C6-B579-7C91-FD9E-DDC2A1BCE883}"/>
              </a:ext>
            </a:extLst>
          </p:cNvPr>
          <p:cNvSpPr txBox="1"/>
          <p:nvPr/>
        </p:nvSpPr>
        <p:spPr>
          <a:xfrm>
            <a:off x="1034446" y="2113230"/>
            <a:ext cx="93486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Update on: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Model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Experimental activities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9BFD4-91C8-E7F4-09FD-60228779A94F}"/>
              </a:ext>
            </a:extLst>
          </p:cNvPr>
          <p:cNvSpPr txBox="1"/>
          <p:nvPr/>
        </p:nvSpPr>
        <p:spPr>
          <a:xfrm>
            <a:off x="3349206" y="250968"/>
            <a:ext cx="60945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Nb3Sn cable modelling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CG, 14/11/2023</a:t>
            </a:r>
          </a:p>
        </p:txBody>
      </p:sp>
    </p:spTree>
    <p:extLst>
      <p:ext uri="{BB962C8B-B14F-4D97-AF65-F5344CB8AC3E}">
        <p14:creationId xmlns:p14="http://schemas.microsoft.com/office/powerpoint/2010/main" val="2912201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3346C9-2CB2-1A64-5F68-0F36CF6374B0}"/>
              </a:ext>
            </a:extLst>
          </p:cNvPr>
          <p:cNvSpPr txBox="1"/>
          <p:nvPr/>
        </p:nvSpPr>
        <p:spPr>
          <a:xfrm>
            <a:off x="241097" y="996288"/>
            <a:ext cx="1148175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Nous proposons une matrice d’essais comme suit :</a:t>
            </a:r>
          </a:p>
          <a:p>
            <a:endParaRPr lang="fr-FR" sz="1200" dirty="0"/>
          </a:p>
          <a:p>
            <a:r>
              <a:rPr lang="fr-FR" sz="1200" dirty="0"/>
              <a:t>•	essais de </a:t>
            </a:r>
            <a:r>
              <a:rPr lang="fr-FR" sz="1200" dirty="0" err="1"/>
              <a:t>dilatométrie</a:t>
            </a:r>
            <a:r>
              <a:rPr lang="fr-FR" sz="1200" dirty="0"/>
              <a:t> 20-650-20C sur brins: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direction axiale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essai sous faible  force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essai sous traction a 3 N (</a:t>
            </a:r>
            <a:r>
              <a:rPr lang="fr-FR" sz="1200" dirty="0" err="1"/>
              <a:t>Fmax</a:t>
            </a:r>
            <a:r>
              <a:rPr lang="fr-FR" sz="1200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3*Essai sous traction a 1.5 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Direction transversale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Essai à faible force</a:t>
            </a:r>
          </a:p>
          <a:p>
            <a:endParaRPr lang="fr-FR" sz="1200" dirty="0"/>
          </a:p>
          <a:p>
            <a:r>
              <a:rPr lang="fr-FR" sz="1200" dirty="0"/>
              <a:t>•	Essais de « traction » de </a:t>
            </a:r>
            <a:r>
              <a:rPr lang="fr-FR" sz="1200" dirty="0" err="1"/>
              <a:t>cables</a:t>
            </a:r>
            <a:r>
              <a:rPr lang="fr-FR" sz="1200" dirty="0"/>
              <a:t> sous </a:t>
            </a:r>
            <a:r>
              <a:rPr lang="fr-FR" sz="1200" dirty="0" err="1"/>
              <a:t>temperature</a:t>
            </a:r>
            <a:r>
              <a:rPr lang="fr-FR" sz="1200" dirty="0"/>
              <a:t> contrôlée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3x Traction à température ambiante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rigidité et Poissons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/>
              <a:t>Cycle 20-650-20C 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« 0 » force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déformations axiale  et transversales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F Force 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déformations axiale  et transversales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200" dirty="0"/>
              <a:t>3x X déformation axiale ( F=</a:t>
            </a:r>
            <a:r>
              <a:rPr lang="fr-FR" sz="1200" dirty="0" err="1"/>
              <a:t>k.X</a:t>
            </a:r>
            <a:r>
              <a:rPr lang="fr-FR" sz="1200" dirty="0"/>
              <a:t>) </a:t>
            </a:r>
            <a:r>
              <a:rPr lang="fr-FR" sz="1200" dirty="0">
                <a:sym typeface="Wingdings" panose="05000000000000000000" pitchFamily="2" charset="2"/>
              </a:rPr>
              <a:t></a:t>
            </a:r>
            <a:r>
              <a:rPr lang="fr-FR" sz="1200" dirty="0"/>
              <a:t> force axiale  et déformations transversales</a:t>
            </a:r>
          </a:p>
          <a:p>
            <a:endParaRPr lang="fr-FR" sz="1200" dirty="0"/>
          </a:p>
          <a:p>
            <a:r>
              <a:rPr lang="fr-FR" sz="1200" dirty="0"/>
              <a:t>Ici nous procèderons comme discuté pour l’arrimage des éprouvettes (collage céramique ) sur des inserts consommables. Un approche similaire a été décrit dans la littérature pour les basses températures (brin brassé a l’étain) avec des bonnes résultats. La mesure des déformations transversales reste compliquée, mais je pense que possible avec le système de Corrélation Digitale D’image.</a:t>
            </a:r>
          </a:p>
          <a:p>
            <a:endParaRPr lang="fr-FR" sz="1200" dirty="0"/>
          </a:p>
          <a:p>
            <a:r>
              <a:rPr lang="fr-FR" sz="1200" dirty="0"/>
              <a:t>Nous travaillons déjà sur le dessin des outillages. Je contacterai prochainement Hervé Rambeau pour planifier la fabrication (même si je pense que c’est un tout petit truc.).</a:t>
            </a:r>
          </a:p>
          <a:p>
            <a:endParaRPr lang="fr-FR" sz="1200" dirty="0"/>
          </a:p>
          <a:p>
            <a:r>
              <a:rPr lang="fr-FR" sz="1200" dirty="0"/>
              <a:t>Au niveau de la production des échantillons, il serait nécessaire de prévoir au moins:</a:t>
            </a:r>
          </a:p>
          <a:p>
            <a:r>
              <a:rPr lang="fr-FR" sz="1200" dirty="0"/>
              <a:t>•	x15 segments d’au moins 30 mm (</a:t>
            </a:r>
            <a:r>
              <a:rPr lang="fr-FR" sz="1200" dirty="0" err="1"/>
              <a:t>dilatometrie</a:t>
            </a:r>
            <a:r>
              <a:rPr lang="fr-FR" sz="1200" dirty="0"/>
              <a:t>)</a:t>
            </a:r>
          </a:p>
          <a:p>
            <a:r>
              <a:rPr lang="fr-FR" sz="1200" dirty="0"/>
              <a:t>•	x15 segments d’au moins 80 mm (traction)</a:t>
            </a:r>
          </a:p>
          <a:p>
            <a:endParaRPr lang="fr-FR" sz="1200" dirty="0"/>
          </a:p>
          <a:p>
            <a:r>
              <a:rPr lang="fr-FR" sz="1200" dirty="0"/>
              <a:t>Comme tu le sais, nous devons facturer no activités. Nous estimons le cout de la campagne en 8000 CHF.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216238-5F2E-51BC-83DB-82940BCAE075}"/>
              </a:ext>
            </a:extLst>
          </p:cNvPr>
          <p:cNvSpPr txBox="1"/>
          <p:nvPr/>
        </p:nvSpPr>
        <p:spPr>
          <a:xfrm>
            <a:off x="469144" y="6267893"/>
            <a:ext cx="60945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 </a:t>
            </a:r>
            <a:r>
              <a:rPr lang="fr-CH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</a:t>
            </a:r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CH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added</a:t>
            </a:r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CH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Essais de traction sur brins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D8EDF2-964B-E48C-D56E-DCBB194332CD}"/>
              </a:ext>
            </a:extLst>
          </p:cNvPr>
          <p:cNvSpPr txBox="1"/>
          <p:nvPr/>
        </p:nvSpPr>
        <p:spPr>
          <a:xfrm>
            <a:off x="1955259" y="0"/>
            <a:ext cx="878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Experimental activities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5E048C-7194-5A0A-6569-1E1464C10BA7}"/>
              </a:ext>
            </a:extLst>
          </p:cNvPr>
          <p:cNvSpPr txBox="1"/>
          <p:nvPr/>
        </p:nvSpPr>
        <p:spPr>
          <a:xfrm>
            <a:off x="241097" y="465827"/>
            <a:ext cx="7539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Mechanical tests with MME:</a:t>
            </a:r>
          </a:p>
        </p:txBody>
      </p:sp>
    </p:spTree>
    <p:extLst>
      <p:ext uri="{BB962C8B-B14F-4D97-AF65-F5344CB8AC3E}">
        <p14:creationId xmlns:p14="http://schemas.microsoft.com/office/powerpoint/2010/main" val="1513726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916AB9-C3D1-BCD4-AFA0-FA4BA30F9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7570"/>
            <a:ext cx="8070050" cy="36362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B3A91AC-C6A1-D4FC-0131-F7E2510675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 b="44744"/>
          <a:stretch/>
        </p:blipFill>
        <p:spPr>
          <a:xfrm>
            <a:off x="7429500" y="926030"/>
            <a:ext cx="4656222" cy="331367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E3DA1E2-FA1B-9DF9-82E0-B0AC9DE49A91}"/>
              </a:ext>
            </a:extLst>
          </p:cNvPr>
          <p:cNvCxnSpPr/>
          <p:nvPr/>
        </p:nvCxnSpPr>
        <p:spPr>
          <a:xfrm flipV="1">
            <a:off x="9799722" y="2582868"/>
            <a:ext cx="2286000" cy="826851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21568AE-8FC6-FBBC-5343-B659944528B9}"/>
              </a:ext>
            </a:extLst>
          </p:cNvPr>
          <p:cNvCxnSpPr>
            <a:cxnSpLocks/>
          </p:cNvCxnSpPr>
          <p:nvPr/>
        </p:nvCxnSpPr>
        <p:spPr>
          <a:xfrm flipV="1">
            <a:off x="2598488" y="1266059"/>
            <a:ext cx="3805640" cy="122941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59103F7-3013-8C9B-462B-719CE17BA011}"/>
              </a:ext>
            </a:extLst>
          </p:cNvPr>
          <p:cNvSpPr txBox="1"/>
          <p:nvPr/>
        </p:nvSpPr>
        <p:spPr>
          <a:xfrm>
            <a:off x="1054662" y="5374931"/>
            <a:ext cx="5041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Axial plastic strain: ~ - 0.004</a:t>
            </a:r>
          </a:p>
          <a:p>
            <a:r>
              <a:rPr lang="en-GB" dirty="0"/>
              <a:t>Transversal plastic strain: ~ + 0.005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FFCEE6-6BCC-59E2-D1AB-90594518EC61}"/>
              </a:ext>
            </a:extLst>
          </p:cNvPr>
          <p:cNvSpPr txBox="1"/>
          <p:nvPr/>
        </p:nvSpPr>
        <p:spPr>
          <a:xfrm>
            <a:off x="3571875" y="219075"/>
            <a:ext cx="507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Observations on cables &amp; wires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2CC01B-1ABE-10FA-03AC-38833E683F8D}"/>
              </a:ext>
            </a:extLst>
          </p:cNvPr>
          <p:cNvSpPr/>
          <p:nvPr/>
        </p:nvSpPr>
        <p:spPr>
          <a:xfrm>
            <a:off x="5715000" y="5374931"/>
            <a:ext cx="3409950" cy="825844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3F63BC-9AEA-59D2-F8CE-1C1E2C992F63}"/>
              </a:ext>
            </a:extLst>
          </p:cNvPr>
          <p:cNvSpPr/>
          <p:nvPr/>
        </p:nvSpPr>
        <p:spPr>
          <a:xfrm>
            <a:off x="6238875" y="5176965"/>
            <a:ext cx="2409825" cy="1234077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89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952278D-20D1-7D50-7741-7A0333401E25}"/>
              </a:ext>
            </a:extLst>
          </p:cNvPr>
          <p:cNvCxnSpPr/>
          <p:nvPr/>
        </p:nvCxnSpPr>
        <p:spPr>
          <a:xfrm flipV="1">
            <a:off x="8723691" y="615429"/>
            <a:ext cx="0" cy="2433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E02BEBC-6A76-8226-B8E2-4CD956637ECA}"/>
              </a:ext>
            </a:extLst>
          </p:cNvPr>
          <p:cNvCxnSpPr>
            <a:cxnSpLocks/>
          </p:cNvCxnSpPr>
          <p:nvPr/>
        </p:nvCxnSpPr>
        <p:spPr>
          <a:xfrm>
            <a:off x="7982793" y="2209767"/>
            <a:ext cx="29213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BC51C0C-3A1E-E9F8-9285-ACC8AC8EE94D}"/>
              </a:ext>
            </a:extLst>
          </p:cNvPr>
          <p:cNvSpPr/>
          <p:nvPr/>
        </p:nvSpPr>
        <p:spPr>
          <a:xfrm>
            <a:off x="8718927" y="1344746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B49EB5-B7B7-7963-3CBB-F38066FAE1FF}"/>
              </a:ext>
            </a:extLst>
          </p:cNvPr>
          <p:cNvSpPr/>
          <p:nvPr/>
        </p:nvSpPr>
        <p:spPr>
          <a:xfrm>
            <a:off x="7854927" y="2208746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BD7F8A8-4AD5-3C02-11D4-87A7B1172D00}"/>
              </a:ext>
            </a:extLst>
          </p:cNvPr>
          <p:cNvCxnSpPr/>
          <p:nvPr/>
        </p:nvCxnSpPr>
        <p:spPr>
          <a:xfrm>
            <a:off x="8728456" y="2208746"/>
            <a:ext cx="873940" cy="37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FFF05C06-E988-B477-7C34-F70572C99BE5}"/>
              </a:ext>
            </a:extLst>
          </p:cNvPr>
          <p:cNvGrpSpPr/>
          <p:nvPr/>
        </p:nvGrpSpPr>
        <p:grpSpPr>
          <a:xfrm>
            <a:off x="7504456" y="1472649"/>
            <a:ext cx="2438469" cy="1474238"/>
            <a:chOff x="2332857" y="1926365"/>
            <a:chExt cx="2438469" cy="147423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6C77716-3980-8C08-A43A-9F5044CAE9CD}"/>
                </a:ext>
              </a:extLst>
            </p:cNvPr>
            <p:cNvSpPr/>
            <p:nvPr/>
          </p:nvSpPr>
          <p:spPr>
            <a:xfrm rot="-2700000">
              <a:off x="2332857" y="1926365"/>
              <a:ext cx="2438469" cy="1474238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28EBFDE-4B50-0474-FF7A-B3C57918CD9B}"/>
                </a:ext>
              </a:extLst>
            </p:cNvPr>
            <p:cNvSpPr/>
            <p:nvPr/>
          </p:nvSpPr>
          <p:spPr>
            <a:xfrm>
              <a:off x="3506376" y="261900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6102E7E-CCCD-6DD0-B025-083358B0C122}"/>
              </a:ext>
            </a:extLst>
          </p:cNvPr>
          <p:cNvGrpSpPr/>
          <p:nvPr/>
        </p:nvGrpSpPr>
        <p:grpSpPr>
          <a:xfrm>
            <a:off x="7908269" y="1519734"/>
            <a:ext cx="2731085" cy="1800000"/>
            <a:chOff x="2696373" y="2047877"/>
            <a:chExt cx="2731085" cy="165114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AD7AA2-2CF4-78E6-9F59-0A25C94CDBB4}"/>
                </a:ext>
              </a:extLst>
            </p:cNvPr>
            <p:cNvSpPr/>
            <p:nvPr/>
          </p:nvSpPr>
          <p:spPr>
            <a:xfrm rot="18900000">
              <a:off x="2696373" y="2047877"/>
              <a:ext cx="2731085" cy="1651145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82C87A2-54D4-6E5F-73C9-1BC5CBF8C16E}"/>
                </a:ext>
              </a:extLst>
            </p:cNvPr>
            <p:cNvSpPr/>
            <p:nvPr/>
          </p:nvSpPr>
          <p:spPr>
            <a:xfrm>
              <a:off x="4010714" y="2823630"/>
              <a:ext cx="80640" cy="806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536BBF9-B837-DEFF-5D90-79FE75ACFBEF}"/>
              </a:ext>
            </a:extLst>
          </p:cNvPr>
          <p:cNvSpPr txBox="1"/>
          <p:nvPr/>
        </p:nvSpPr>
        <p:spPr>
          <a:xfrm>
            <a:off x="924128" y="836579"/>
            <a:ext cx="5311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Yield surface given by Von Mises criterion: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441C33-9227-C1EE-6C19-4087B7D8BDA6}"/>
                  </a:ext>
                </a:extLst>
              </p:cNvPr>
              <p:cNvSpPr txBox="1"/>
              <p:nvPr/>
            </p:nvSpPr>
            <p:spPr>
              <a:xfrm>
                <a:off x="1754713" y="1443780"/>
                <a:ext cx="384329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bar>
                                    </m:e>
                                  </m:ba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bar>
                                <m:bar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bar>
                                    </m:e>
                                  </m:ba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d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441C33-9227-C1EE-6C19-4087B7D8B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4713" y="1443780"/>
                <a:ext cx="3843296" cy="8183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2EC921C-B610-B4E8-5087-1358A634FDAF}"/>
                  </a:ext>
                </a:extLst>
              </p:cNvPr>
              <p:cNvSpPr txBox="1"/>
              <p:nvPr/>
            </p:nvSpPr>
            <p:spPr>
              <a:xfrm>
                <a:off x="1081750" y="2598595"/>
                <a:ext cx="4253472" cy="10331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bar>
                            </m:e>
                          </m:ba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bar>
                                    </m:e>
                                  </m:ba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bar>
                                            <m:barPr>
                                              <m:ctrlP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</m:bar>
                                        </m:e>
                                      </m:ba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p>
                                  </m:s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bar>
                                    </m:e>
                                  </m:bar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bar>
                                            <m:barPr>
                                              <m:ctrlP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</m:bar>
                                        </m:e>
                                      </m:ba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p>
                                  </m:s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bar>
                                    </m:e>
                                  </m:bar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2EC921C-B610-B4E8-5087-1358A634F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750" y="2598595"/>
                <a:ext cx="4253472" cy="10331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EE429AB7-4BFE-00BF-5D52-A1AB2B385FB5}"/>
              </a:ext>
            </a:extLst>
          </p:cNvPr>
          <p:cNvSpPr txBox="1"/>
          <p:nvPr/>
        </p:nvSpPr>
        <p:spPr>
          <a:xfrm>
            <a:off x="476655" y="3929974"/>
            <a:ext cx="6021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free state, back stress is mandatory to imply plastic strain.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9A22DE-097E-3478-350B-7AEFF476C861}"/>
                  </a:ext>
                </a:extLst>
              </p:cNvPr>
              <p:cNvSpPr txBox="1"/>
              <p:nvPr/>
            </p:nvSpPr>
            <p:spPr>
              <a:xfrm>
                <a:off x="1081750" y="4737893"/>
                <a:ext cx="3245760" cy="928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bar>
                            </m:e>
                          </m:ba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bar>
                                            <m:barPr>
                                              <m:ctrlP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</m:bar>
                                        </m:e>
                                      </m:ba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p>
                                  </m:s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bar>
                                    </m:e>
                                  </m:bar>
                                </m:e>
                              </m:d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bar>
                                            <m:barPr>
                                              <m:ctrlP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bar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</m:bar>
                                        </m:e>
                                      </m:ba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p>
                                  </m:s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bar>
                                        <m:bar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bar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bar>
                                    </m:e>
                                  </m:bar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99A22DE-097E-3478-350B-7AEFF476C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750" y="4737893"/>
                <a:ext cx="3245760" cy="928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ECD2831-0FB2-2010-4425-49270E3C350C}"/>
              </a:ext>
            </a:extLst>
          </p:cNvPr>
          <p:cNvCxnSpPr/>
          <p:nvPr/>
        </p:nvCxnSpPr>
        <p:spPr>
          <a:xfrm flipV="1">
            <a:off x="8245354" y="3820656"/>
            <a:ext cx="0" cy="2433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E20F960-2E35-5538-3D81-0407C75F54B7}"/>
              </a:ext>
            </a:extLst>
          </p:cNvPr>
          <p:cNvCxnSpPr>
            <a:cxnSpLocks/>
          </p:cNvCxnSpPr>
          <p:nvPr/>
        </p:nvCxnSpPr>
        <p:spPr>
          <a:xfrm>
            <a:off x="7504456" y="5414994"/>
            <a:ext cx="29213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04DEF876-9995-DDBC-00DC-6F29408895A3}"/>
              </a:ext>
            </a:extLst>
          </p:cNvPr>
          <p:cNvSpPr/>
          <p:nvPr/>
        </p:nvSpPr>
        <p:spPr>
          <a:xfrm>
            <a:off x="8240590" y="4549973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7FC8208-FB5F-48A1-9991-88DE6A0EF3E6}"/>
              </a:ext>
            </a:extLst>
          </p:cNvPr>
          <p:cNvSpPr/>
          <p:nvPr/>
        </p:nvSpPr>
        <p:spPr>
          <a:xfrm>
            <a:off x="7376590" y="5413973"/>
            <a:ext cx="864000" cy="864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6461519-FF04-FF9F-7DD2-BB52224CDA71}"/>
              </a:ext>
            </a:extLst>
          </p:cNvPr>
          <p:cNvCxnSpPr/>
          <p:nvPr/>
        </p:nvCxnSpPr>
        <p:spPr>
          <a:xfrm>
            <a:off x="8250119" y="5413973"/>
            <a:ext cx="873940" cy="376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36EE3AF-D015-D4A2-F33F-C57AE7F9D2E0}"/>
              </a:ext>
            </a:extLst>
          </p:cNvPr>
          <p:cNvGrpSpPr/>
          <p:nvPr/>
        </p:nvGrpSpPr>
        <p:grpSpPr>
          <a:xfrm>
            <a:off x="7026119" y="4677876"/>
            <a:ext cx="2438469" cy="1474238"/>
            <a:chOff x="2332857" y="1926365"/>
            <a:chExt cx="2438469" cy="1474238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EABA79A-DCE7-D104-2B85-50C41E75E436}"/>
                </a:ext>
              </a:extLst>
            </p:cNvPr>
            <p:cNvSpPr/>
            <p:nvPr/>
          </p:nvSpPr>
          <p:spPr>
            <a:xfrm rot="-2700000">
              <a:off x="2332857" y="1926365"/>
              <a:ext cx="2438469" cy="1474238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858593D-5659-2C16-06AA-41D10956C64A}"/>
                </a:ext>
              </a:extLst>
            </p:cNvPr>
            <p:cNvSpPr/>
            <p:nvPr/>
          </p:nvSpPr>
          <p:spPr>
            <a:xfrm>
              <a:off x="3506376" y="261900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A5EFE38-98E6-45B7-4EA6-9A9ABA8F3A11}"/>
              </a:ext>
            </a:extLst>
          </p:cNvPr>
          <p:cNvGrpSpPr/>
          <p:nvPr/>
        </p:nvGrpSpPr>
        <p:grpSpPr>
          <a:xfrm>
            <a:off x="7429932" y="4724961"/>
            <a:ext cx="2731085" cy="1800000"/>
            <a:chOff x="2696373" y="2047877"/>
            <a:chExt cx="2731085" cy="1651145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39F0073-6E39-0561-D5C4-F394597936A2}"/>
                </a:ext>
              </a:extLst>
            </p:cNvPr>
            <p:cNvSpPr/>
            <p:nvPr/>
          </p:nvSpPr>
          <p:spPr>
            <a:xfrm rot="18900000">
              <a:off x="2696373" y="2047877"/>
              <a:ext cx="2731085" cy="1651145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31A02BB-4A59-487D-A673-6BBF93B9D285}"/>
                </a:ext>
              </a:extLst>
            </p:cNvPr>
            <p:cNvSpPr/>
            <p:nvPr/>
          </p:nvSpPr>
          <p:spPr>
            <a:xfrm>
              <a:off x="4010714" y="2823630"/>
              <a:ext cx="80640" cy="806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DF5C21C-E811-6E26-577C-6EBFCF1B01BA}"/>
              </a:ext>
            </a:extLst>
          </p:cNvPr>
          <p:cNvGrpSpPr>
            <a:grpSpLocks noChangeAspect="1"/>
          </p:cNvGrpSpPr>
          <p:nvPr/>
        </p:nvGrpSpPr>
        <p:grpSpPr>
          <a:xfrm>
            <a:off x="7826533" y="5037512"/>
            <a:ext cx="1930038" cy="1166853"/>
            <a:chOff x="2332857" y="1926365"/>
            <a:chExt cx="2438469" cy="1474238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B8824C2-9D04-8145-A3B8-FF220BA53D4D}"/>
                </a:ext>
              </a:extLst>
            </p:cNvPr>
            <p:cNvSpPr/>
            <p:nvPr/>
          </p:nvSpPr>
          <p:spPr>
            <a:xfrm rot="-2700000">
              <a:off x="2332857" y="1926365"/>
              <a:ext cx="2438469" cy="1474238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31B7061-73CE-4508-8F46-1B45CF6EA3FC}"/>
                </a:ext>
              </a:extLst>
            </p:cNvPr>
            <p:cNvSpPr/>
            <p:nvPr/>
          </p:nvSpPr>
          <p:spPr>
            <a:xfrm>
              <a:off x="3506376" y="2619002"/>
              <a:ext cx="72000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96EE6A1-F377-8CFC-A304-C562AF46C829}"/>
                  </a:ext>
                </a:extLst>
              </p:cNvPr>
              <p:cNvSpPr txBox="1"/>
              <p:nvPr/>
            </p:nvSpPr>
            <p:spPr>
              <a:xfrm>
                <a:off x="10008651" y="4523357"/>
                <a:ext cx="1715824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:r>
                  <a:rPr lang="en-GB" b="0" dirty="0"/>
                  <a:t>T ↗  </a:t>
                </a:r>
                <a:r>
                  <a:rPr lang="en-GB" b="0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↘</a:t>
                </a:r>
              </a:p>
            </p:txBody>
          </p:sp>
        </mc:Choice>
        <mc:Fallback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96EE6A1-F377-8CFC-A304-C562AF46C8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8651" y="4523357"/>
                <a:ext cx="1715824" cy="391261"/>
              </a:xfrm>
              <a:prstGeom prst="rect">
                <a:avLst/>
              </a:prstGeom>
              <a:blipFill>
                <a:blip r:embed="rId5"/>
                <a:stretch>
                  <a:fillRect l="-3203" t="-7813" b="-203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611ED26-ED10-B1AD-0A9D-85C1A0F4FE2C}"/>
              </a:ext>
            </a:extLst>
          </p:cNvPr>
          <p:cNvSpPr/>
          <p:nvPr/>
        </p:nvSpPr>
        <p:spPr>
          <a:xfrm>
            <a:off x="9387042" y="5097460"/>
            <a:ext cx="757989" cy="252299"/>
          </a:xfrm>
          <a:custGeom>
            <a:avLst/>
            <a:gdLst>
              <a:gd name="connsiteX0" fmla="*/ 757989 w 757989"/>
              <a:gd name="connsiteY0" fmla="*/ 0 h 278369"/>
              <a:gd name="connsiteX1" fmla="*/ 312821 w 757989"/>
              <a:gd name="connsiteY1" fmla="*/ 264694 h 278369"/>
              <a:gd name="connsiteX2" fmla="*/ 0 w 757989"/>
              <a:gd name="connsiteY2" fmla="*/ 216568 h 278369"/>
              <a:gd name="connsiteX0" fmla="*/ 757989 w 757989"/>
              <a:gd name="connsiteY0" fmla="*/ 0 h 252299"/>
              <a:gd name="connsiteX1" fmla="*/ 457200 w 757989"/>
              <a:gd name="connsiteY1" fmla="*/ 228599 h 252299"/>
              <a:gd name="connsiteX2" fmla="*/ 0 w 757989"/>
              <a:gd name="connsiteY2" fmla="*/ 216568 h 252299"/>
              <a:gd name="connsiteX0" fmla="*/ 757989 w 757989"/>
              <a:gd name="connsiteY0" fmla="*/ 0 h 252299"/>
              <a:gd name="connsiteX1" fmla="*/ 457200 w 757989"/>
              <a:gd name="connsiteY1" fmla="*/ 228599 h 252299"/>
              <a:gd name="connsiteX2" fmla="*/ 0 w 757989"/>
              <a:gd name="connsiteY2" fmla="*/ 216568 h 25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7989" h="252299">
                <a:moveTo>
                  <a:pt x="757989" y="0"/>
                </a:moveTo>
                <a:cubicBezTo>
                  <a:pt x="646240" y="166302"/>
                  <a:pt x="583531" y="192504"/>
                  <a:pt x="457200" y="228599"/>
                </a:cubicBezTo>
                <a:cubicBezTo>
                  <a:pt x="330869" y="264694"/>
                  <a:pt x="93245" y="258678"/>
                  <a:pt x="0" y="216568"/>
                </a:cubicBezTo>
              </a:path>
            </a:pathLst>
          </a:custGeom>
          <a:noFill/>
          <a:ln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FBD37BE-43A1-CF98-1D43-D4812D263C51}"/>
              </a:ext>
            </a:extLst>
          </p:cNvPr>
          <p:cNvCxnSpPr>
            <a:cxnSpLocks/>
          </p:cNvCxnSpPr>
          <p:nvPr/>
        </p:nvCxnSpPr>
        <p:spPr>
          <a:xfrm flipH="1" flipV="1">
            <a:off x="7636042" y="5067072"/>
            <a:ext cx="604548" cy="346901"/>
          </a:xfrm>
          <a:prstGeom prst="straightConnector1">
            <a:avLst/>
          </a:prstGeom>
          <a:ln w="44450" cmpd="dbl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111DBF9-E845-D1CC-6F9D-4A9CE1762EAB}"/>
                  </a:ext>
                </a:extLst>
              </p:cNvPr>
              <p:cNvSpPr txBox="1"/>
              <p:nvPr/>
            </p:nvSpPr>
            <p:spPr>
              <a:xfrm>
                <a:off x="7106754" y="4628328"/>
                <a:ext cx="539671" cy="4512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8111DBF9-E845-D1CC-6F9D-4A9CE1762E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6754" y="4628328"/>
                <a:ext cx="539671" cy="45121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>
            <a:extLst>
              <a:ext uri="{FF2B5EF4-FFF2-40B4-BE49-F238E27FC236}">
                <a16:creationId xmlns:a16="http://schemas.microsoft.com/office/drawing/2014/main" id="{04F19C6D-6BA0-24CF-C322-FE955AB3D4E0}"/>
              </a:ext>
            </a:extLst>
          </p:cNvPr>
          <p:cNvSpPr txBox="1"/>
          <p:nvPr/>
        </p:nvSpPr>
        <p:spPr>
          <a:xfrm>
            <a:off x="8812356" y="2252206"/>
            <a:ext cx="47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FEB03A9-F9D9-A06F-FCBA-8B47E7081E37}"/>
              </a:ext>
            </a:extLst>
          </p:cNvPr>
          <p:cNvSpPr txBox="1"/>
          <p:nvPr/>
        </p:nvSpPr>
        <p:spPr>
          <a:xfrm>
            <a:off x="10858511" y="2050746"/>
            <a:ext cx="649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Axial</a:t>
            </a:r>
          </a:p>
        </p:txBody>
      </p:sp>
    </p:spTree>
    <p:extLst>
      <p:ext uri="{BB962C8B-B14F-4D97-AF65-F5344CB8AC3E}">
        <p14:creationId xmlns:p14="http://schemas.microsoft.com/office/powerpoint/2010/main" val="109867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40" grpId="0" animBg="1"/>
      <p:bldP spid="41" grpId="0" animBg="1"/>
      <p:bldP spid="52" grpId="0"/>
      <p:bldP spid="53" grpId="0" animBg="1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426E90-97C6-AFE9-9D2B-4829AA639E7B}"/>
              </a:ext>
            </a:extLst>
          </p:cNvPr>
          <p:cNvSpPr/>
          <p:nvPr/>
        </p:nvSpPr>
        <p:spPr>
          <a:xfrm>
            <a:off x="214981" y="1429596"/>
            <a:ext cx="3409950" cy="825844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64770F-D57C-D53E-5F19-5197F68C3D82}"/>
              </a:ext>
            </a:extLst>
          </p:cNvPr>
          <p:cNvSpPr/>
          <p:nvPr/>
        </p:nvSpPr>
        <p:spPr>
          <a:xfrm>
            <a:off x="738856" y="1231630"/>
            <a:ext cx="2409825" cy="1234077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3F3A709-C886-D470-F11E-6CD80084681A}"/>
              </a:ext>
            </a:extLst>
          </p:cNvPr>
          <p:cNvSpPr/>
          <p:nvPr/>
        </p:nvSpPr>
        <p:spPr>
          <a:xfrm>
            <a:off x="5861617" y="1333842"/>
            <a:ext cx="3409950" cy="825844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7A7431-C66A-7AEE-E70A-7240D889EA46}"/>
              </a:ext>
            </a:extLst>
          </p:cNvPr>
          <p:cNvSpPr/>
          <p:nvPr/>
        </p:nvSpPr>
        <p:spPr>
          <a:xfrm>
            <a:off x="5949290" y="1233890"/>
            <a:ext cx="3185078" cy="997210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CBE0E3C-8E2A-2191-61D3-27B43FACD70A}"/>
              </a:ext>
            </a:extLst>
          </p:cNvPr>
          <p:cNvSpPr/>
          <p:nvPr/>
        </p:nvSpPr>
        <p:spPr>
          <a:xfrm>
            <a:off x="5945225" y="999283"/>
            <a:ext cx="3185078" cy="234607"/>
          </a:xfrm>
          <a:prstGeom prst="rect">
            <a:avLst/>
          </a:prstGeom>
          <a:pattFill prst="lgConfetti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B2AB769-D329-AA02-9D82-78056407AA86}"/>
              </a:ext>
            </a:extLst>
          </p:cNvPr>
          <p:cNvSpPr/>
          <p:nvPr/>
        </p:nvSpPr>
        <p:spPr>
          <a:xfrm>
            <a:off x="5952791" y="2231100"/>
            <a:ext cx="3177512" cy="234607"/>
          </a:xfrm>
          <a:prstGeom prst="rect">
            <a:avLst/>
          </a:prstGeom>
          <a:pattFill prst="lgConfetti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674581-150D-AFD7-F008-614F171A15B5}"/>
              </a:ext>
            </a:extLst>
          </p:cNvPr>
          <p:cNvSpPr txBox="1"/>
          <p:nvPr/>
        </p:nvSpPr>
        <p:spPr>
          <a:xfrm>
            <a:off x="233921" y="742965"/>
            <a:ext cx="4048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 in free state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DE5F1B-EFB6-BE5D-0D40-22DD16A2A750}"/>
              </a:ext>
            </a:extLst>
          </p:cNvPr>
          <p:cNvSpPr txBox="1"/>
          <p:nvPr/>
        </p:nvSpPr>
        <p:spPr>
          <a:xfrm>
            <a:off x="5337897" y="582034"/>
            <a:ext cx="6611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 of cables (10 stack)with GF braid and/or in stainless steel </a:t>
            </a:r>
            <a:r>
              <a:rPr lang="en-GB" dirty="0" err="1"/>
              <a:t>mold</a:t>
            </a:r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17335CE-5D20-CE61-6AB9-F8A408F85F9D}"/>
              </a:ext>
            </a:extLst>
          </p:cNvPr>
          <p:cNvSpPr/>
          <p:nvPr/>
        </p:nvSpPr>
        <p:spPr>
          <a:xfrm>
            <a:off x="5543362" y="5803197"/>
            <a:ext cx="3409950" cy="825844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59E3558-E1DA-E899-AA40-687DAC0D336C}"/>
              </a:ext>
            </a:extLst>
          </p:cNvPr>
          <p:cNvSpPr/>
          <p:nvPr/>
        </p:nvSpPr>
        <p:spPr>
          <a:xfrm>
            <a:off x="5547428" y="5803198"/>
            <a:ext cx="3673667" cy="825844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3DE587F-F534-5730-838B-1132A141667A}"/>
              </a:ext>
            </a:extLst>
          </p:cNvPr>
          <p:cNvSpPr txBox="1"/>
          <p:nvPr/>
        </p:nvSpPr>
        <p:spPr>
          <a:xfrm>
            <a:off x="259105" y="4505152"/>
            <a:ext cx="55624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 with longitudinal behaviour driven by copper, stainless steel components: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Wedges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Loading 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Reaction </a:t>
            </a:r>
            <a:r>
              <a:rPr lang="en-GB" dirty="0" err="1"/>
              <a:t>mold</a:t>
            </a:r>
            <a:endParaRPr lang="en-GB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FAFBC5D-A554-5A4C-DE06-1A5F2657216D}"/>
              </a:ext>
            </a:extLst>
          </p:cNvPr>
          <p:cNvSpPr/>
          <p:nvPr/>
        </p:nvSpPr>
        <p:spPr>
          <a:xfrm>
            <a:off x="5543362" y="5198579"/>
            <a:ext cx="3673666" cy="23760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26237FC-EC60-A4D5-C614-EFA818ECD0BE}"/>
              </a:ext>
            </a:extLst>
          </p:cNvPr>
          <p:cNvCxnSpPr>
            <a:cxnSpLocks/>
            <a:stCxn id="58" idx="1"/>
          </p:cNvCxnSpPr>
          <p:nvPr/>
        </p:nvCxnSpPr>
        <p:spPr>
          <a:xfrm>
            <a:off x="5543362" y="5317382"/>
            <a:ext cx="0" cy="905007"/>
          </a:xfrm>
          <a:prstGeom prst="line">
            <a:avLst/>
          </a:prstGeom>
          <a:ln w="539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8308D61-6B90-0D42-6FF2-D31D3717B23C}"/>
              </a:ext>
            </a:extLst>
          </p:cNvPr>
          <p:cNvCxnSpPr>
            <a:cxnSpLocks/>
            <a:stCxn id="58" idx="3"/>
            <a:endCxn id="44" idx="3"/>
          </p:cNvCxnSpPr>
          <p:nvPr/>
        </p:nvCxnSpPr>
        <p:spPr>
          <a:xfrm>
            <a:off x="9217028" y="5317382"/>
            <a:ext cx="4067" cy="898738"/>
          </a:xfrm>
          <a:prstGeom prst="line">
            <a:avLst/>
          </a:prstGeom>
          <a:ln w="539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A3B06D3-7818-AF06-5129-90163ADA3768}"/>
              </a:ext>
            </a:extLst>
          </p:cNvPr>
          <p:cNvSpPr txBox="1"/>
          <p:nvPr/>
        </p:nvSpPr>
        <p:spPr>
          <a:xfrm>
            <a:off x="2600326" y="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Qualitative behaviour of cables during HT (ramp)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00405D1-B932-A74C-794A-7325560B984F}"/>
              </a:ext>
            </a:extLst>
          </p:cNvPr>
          <p:cNvGrpSpPr/>
          <p:nvPr/>
        </p:nvGrpSpPr>
        <p:grpSpPr>
          <a:xfrm>
            <a:off x="3089124" y="1730186"/>
            <a:ext cx="2832050" cy="2441193"/>
            <a:chOff x="6489495" y="3394041"/>
            <a:chExt cx="2832050" cy="2441193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D15B366E-A217-45A0-D00C-08C2D2C0785F}"/>
                </a:ext>
              </a:extLst>
            </p:cNvPr>
            <p:cNvCxnSpPr/>
            <p:nvPr/>
          </p:nvCxnSpPr>
          <p:spPr>
            <a:xfrm flipV="1">
              <a:off x="7461017" y="3394041"/>
              <a:ext cx="0" cy="2076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0EF50613-F2AC-BDEA-5191-111108AEF45E}"/>
                </a:ext>
              </a:extLst>
            </p:cNvPr>
            <p:cNvCxnSpPr>
              <a:cxnSpLocks/>
            </p:cNvCxnSpPr>
            <p:nvPr/>
          </p:nvCxnSpPr>
          <p:spPr>
            <a:xfrm>
              <a:off x="6828838" y="4754426"/>
              <a:ext cx="24927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7AF21CE9-F29C-5691-2C9E-0492F93FA382}"/>
                </a:ext>
              </a:extLst>
            </p:cNvPr>
            <p:cNvCxnSpPr>
              <a:cxnSpLocks/>
            </p:cNvCxnSpPr>
            <p:nvPr/>
          </p:nvCxnSpPr>
          <p:spPr>
            <a:xfrm>
              <a:off x="7465083" y="4753555"/>
              <a:ext cx="355884" cy="3137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72A5AE8-1CEA-1573-7643-AF3C452BE8C1}"/>
                </a:ext>
              </a:extLst>
            </p:cNvPr>
            <p:cNvSpPr/>
            <p:nvPr/>
          </p:nvSpPr>
          <p:spPr>
            <a:xfrm rot="18900000">
              <a:off x="6665329" y="4299366"/>
              <a:ext cx="2330326" cy="1535868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BD855EE-1893-BF01-FC14-9C369CE730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14734" y="4579773"/>
              <a:ext cx="1646825" cy="995629"/>
              <a:chOff x="2246840" y="2128808"/>
              <a:chExt cx="2438469" cy="1474238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9757A14-66E9-D8CF-0A8B-2906B0DC1B52}"/>
                  </a:ext>
                </a:extLst>
              </p:cNvPr>
              <p:cNvSpPr/>
              <p:nvPr/>
            </p:nvSpPr>
            <p:spPr>
              <a:xfrm rot="18900000">
                <a:off x="2246840" y="2128808"/>
                <a:ext cx="2438469" cy="1474238"/>
              </a:xfrm>
              <a:prstGeom prst="ellipse">
                <a:avLst/>
              </a:prstGeom>
              <a:solidFill>
                <a:schemeClr val="accent1">
                  <a:alpha val="4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1D507E64-F409-99EF-B27E-DC42FA9DF30C}"/>
                  </a:ext>
                </a:extLst>
              </p:cNvPr>
              <p:cNvSpPr/>
              <p:nvPr/>
            </p:nvSpPr>
            <p:spPr>
              <a:xfrm>
                <a:off x="3420358" y="2821446"/>
                <a:ext cx="71999" cy="72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46B9AC57-4350-B192-896D-420B60CFD0C3}"/>
                </a:ext>
              </a:extLst>
            </p:cNvPr>
            <p:cNvCxnSpPr>
              <a:cxnSpLocks/>
              <a:endCxn id="81" idx="3"/>
            </p:cNvCxnSpPr>
            <p:nvPr/>
          </p:nvCxnSpPr>
          <p:spPr>
            <a:xfrm flipH="1" flipV="1">
              <a:off x="6949975" y="4275697"/>
              <a:ext cx="506977" cy="477858"/>
            </a:xfrm>
            <a:prstGeom prst="straightConnector1">
              <a:avLst/>
            </a:prstGeom>
            <a:ln w="44450" cmpd="dbl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21EEBF64-3214-147D-6532-FE5EB054E2F1}"/>
                    </a:ext>
                  </a:extLst>
                </p:cNvPr>
                <p:cNvSpPr txBox="1"/>
                <p:nvPr/>
              </p:nvSpPr>
              <p:spPr>
                <a:xfrm>
                  <a:off x="6489495" y="4083195"/>
                  <a:ext cx="460480" cy="3850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bar>
                              <m:barPr>
                                <m:ctrlP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bar>
                                  <m:barPr>
                                    <m:ctrlPr>
                                      <a:rPr lang="en-GB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GB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</m:bar>
                              </m:e>
                            </m:bar>
                          </m:e>
                          <m:sup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21EEBF64-3214-147D-6532-FE5EB054E2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9495" y="4083195"/>
                  <a:ext cx="460480" cy="385003"/>
                </a:xfrm>
                <a:prstGeom prst="rect">
                  <a:avLst/>
                </a:prstGeom>
                <a:blipFill>
                  <a:blip r:embed="rId2"/>
                  <a:stretch>
                    <a:fillRect r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E7BBB7B-E64D-0598-B54B-8331D369489C}"/>
              </a:ext>
            </a:extLst>
          </p:cNvPr>
          <p:cNvGrpSpPr/>
          <p:nvPr/>
        </p:nvGrpSpPr>
        <p:grpSpPr>
          <a:xfrm>
            <a:off x="9320803" y="1029591"/>
            <a:ext cx="2656216" cy="2845379"/>
            <a:chOff x="6665329" y="3394041"/>
            <a:chExt cx="2656216" cy="2845379"/>
          </a:xfrm>
        </p:grpSpPr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8602DF6A-E927-28C7-4506-4DB640402F6A}"/>
                </a:ext>
              </a:extLst>
            </p:cNvPr>
            <p:cNvCxnSpPr/>
            <p:nvPr/>
          </p:nvCxnSpPr>
          <p:spPr>
            <a:xfrm flipV="1">
              <a:off x="7461017" y="3394041"/>
              <a:ext cx="0" cy="2076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AB080586-4EA3-21B9-7F95-3134363BBC5D}"/>
                </a:ext>
              </a:extLst>
            </p:cNvPr>
            <p:cNvCxnSpPr>
              <a:cxnSpLocks/>
            </p:cNvCxnSpPr>
            <p:nvPr/>
          </p:nvCxnSpPr>
          <p:spPr>
            <a:xfrm>
              <a:off x="6828838" y="4754426"/>
              <a:ext cx="24927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AE5FF0F5-8359-B8AF-32E0-353D3C89A88B}"/>
                </a:ext>
              </a:extLst>
            </p:cNvPr>
            <p:cNvCxnSpPr>
              <a:cxnSpLocks/>
            </p:cNvCxnSpPr>
            <p:nvPr/>
          </p:nvCxnSpPr>
          <p:spPr>
            <a:xfrm>
              <a:off x="7465083" y="4753555"/>
              <a:ext cx="355884" cy="3137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2F92E39-7AFD-CD0E-5937-358AFBEAB22F}"/>
                </a:ext>
              </a:extLst>
            </p:cNvPr>
            <p:cNvSpPr/>
            <p:nvPr/>
          </p:nvSpPr>
          <p:spPr>
            <a:xfrm rot="18900000">
              <a:off x="6665329" y="4299366"/>
              <a:ext cx="2330326" cy="1535868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687680A0-12E1-2C4B-10C8-7BE8A3C044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14734" y="4579773"/>
              <a:ext cx="1646825" cy="995629"/>
              <a:chOff x="2246840" y="2128808"/>
              <a:chExt cx="2438469" cy="1474238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A588DA93-769C-55AD-F6F7-E80D630F17E6}"/>
                  </a:ext>
                </a:extLst>
              </p:cNvPr>
              <p:cNvSpPr/>
              <p:nvPr/>
            </p:nvSpPr>
            <p:spPr>
              <a:xfrm rot="18900000">
                <a:off x="2246840" y="2128808"/>
                <a:ext cx="2438469" cy="1474238"/>
              </a:xfrm>
              <a:prstGeom prst="ellipse">
                <a:avLst/>
              </a:prstGeom>
              <a:solidFill>
                <a:schemeClr val="accent1">
                  <a:alpha val="4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3AC8CC48-6E40-ED88-DE43-9B10A72CEF68}"/>
                  </a:ext>
                </a:extLst>
              </p:cNvPr>
              <p:cNvSpPr/>
              <p:nvPr/>
            </p:nvSpPr>
            <p:spPr>
              <a:xfrm>
                <a:off x="3420358" y="2821446"/>
                <a:ext cx="71999" cy="72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ED02CCE4-3BB1-C366-35AA-35D696589B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3845" y="5756857"/>
              <a:ext cx="93107" cy="452382"/>
            </a:xfrm>
            <a:prstGeom prst="straightConnector1">
              <a:avLst/>
            </a:prstGeom>
            <a:ln w="44450" cmpd="dbl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221C6C0C-3C75-C15D-6DD7-4268896809E3}"/>
                    </a:ext>
                  </a:extLst>
                </p:cNvPr>
                <p:cNvSpPr txBox="1"/>
                <p:nvPr/>
              </p:nvSpPr>
              <p:spPr>
                <a:xfrm>
                  <a:off x="6828306" y="5854417"/>
                  <a:ext cx="460480" cy="3850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bar>
                              <m:barPr>
                                <m:ctrlP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bar>
                                  <m:barPr>
                                    <m:ctrlPr>
                                      <a:rPr lang="en-GB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GB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</m:bar>
                              </m:e>
                            </m:bar>
                          </m:e>
                          <m:sup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221C6C0C-3C75-C15D-6DD7-4268896809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8306" y="5854417"/>
                  <a:ext cx="460480" cy="385003"/>
                </a:xfrm>
                <a:prstGeom prst="rect">
                  <a:avLst/>
                </a:prstGeom>
                <a:blipFill>
                  <a:blip r:embed="rId3"/>
                  <a:stretch>
                    <a:fillRect r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4F55964-D56B-A2B6-DFC1-6395FEFB3F64}"/>
              </a:ext>
            </a:extLst>
          </p:cNvPr>
          <p:cNvGrpSpPr/>
          <p:nvPr/>
        </p:nvGrpSpPr>
        <p:grpSpPr>
          <a:xfrm>
            <a:off x="9341906" y="4100998"/>
            <a:ext cx="2656216" cy="2441193"/>
            <a:chOff x="6665329" y="3394041"/>
            <a:chExt cx="2656216" cy="2441193"/>
          </a:xfrm>
        </p:grpSpPr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3CBFA34B-05CC-D51B-EEA9-6885CBD0DD72}"/>
                </a:ext>
              </a:extLst>
            </p:cNvPr>
            <p:cNvCxnSpPr/>
            <p:nvPr/>
          </p:nvCxnSpPr>
          <p:spPr>
            <a:xfrm flipV="1">
              <a:off x="7461017" y="3394041"/>
              <a:ext cx="0" cy="2076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16D5A2E0-3139-18F2-8904-56A38FAA1DAB}"/>
                </a:ext>
              </a:extLst>
            </p:cNvPr>
            <p:cNvCxnSpPr>
              <a:cxnSpLocks/>
            </p:cNvCxnSpPr>
            <p:nvPr/>
          </p:nvCxnSpPr>
          <p:spPr>
            <a:xfrm>
              <a:off x="6828838" y="4754426"/>
              <a:ext cx="24927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371007EF-EABD-38A3-07EC-80E44C2B919F}"/>
                </a:ext>
              </a:extLst>
            </p:cNvPr>
            <p:cNvCxnSpPr>
              <a:cxnSpLocks/>
            </p:cNvCxnSpPr>
            <p:nvPr/>
          </p:nvCxnSpPr>
          <p:spPr>
            <a:xfrm>
              <a:off x="7465083" y="4753555"/>
              <a:ext cx="355884" cy="3137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A237673E-9E67-E946-18B2-A25604C5047E}"/>
                </a:ext>
              </a:extLst>
            </p:cNvPr>
            <p:cNvSpPr/>
            <p:nvPr/>
          </p:nvSpPr>
          <p:spPr>
            <a:xfrm rot="18900000">
              <a:off x="6665329" y="4299366"/>
              <a:ext cx="2330326" cy="1535868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1F1A8A9E-CA31-E5BA-242E-05BE31F9D00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14734" y="4579773"/>
              <a:ext cx="1646825" cy="995629"/>
              <a:chOff x="2246840" y="2128808"/>
              <a:chExt cx="2438469" cy="1474238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46E7965A-5B2B-F138-9C98-C9DCE8885917}"/>
                  </a:ext>
                </a:extLst>
              </p:cNvPr>
              <p:cNvSpPr/>
              <p:nvPr/>
            </p:nvSpPr>
            <p:spPr>
              <a:xfrm rot="18900000">
                <a:off x="2246840" y="2128808"/>
                <a:ext cx="2438469" cy="1474238"/>
              </a:xfrm>
              <a:prstGeom prst="ellipse">
                <a:avLst/>
              </a:prstGeom>
              <a:solidFill>
                <a:schemeClr val="accent1">
                  <a:alpha val="44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C30E6EDA-ED5E-D1A2-57D5-96069B046B7F}"/>
                  </a:ext>
                </a:extLst>
              </p:cNvPr>
              <p:cNvSpPr/>
              <p:nvPr/>
            </p:nvSpPr>
            <p:spPr>
              <a:xfrm>
                <a:off x="3420358" y="2821446"/>
                <a:ext cx="71999" cy="72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ED896754-58D1-586C-1577-F44E82E9D9D6}"/>
                </a:ext>
              </a:extLst>
            </p:cNvPr>
            <p:cNvCxnSpPr>
              <a:cxnSpLocks/>
            </p:cNvCxnSpPr>
            <p:nvPr/>
          </p:nvCxnSpPr>
          <p:spPr>
            <a:xfrm>
              <a:off x="8520940" y="4753555"/>
              <a:ext cx="499183" cy="0"/>
            </a:xfrm>
            <a:prstGeom prst="straightConnector1">
              <a:avLst/>
            </a:prstGeom>
            <a:ln w="44450" cmpd="dbl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1B7521E7-E7C9-40DF-BD5D-6528B4CBFCF1}"/>
                    </a:ext>
                  </a:extLst>
                </p:cNvPr>
                <p:cNvSpPr txBox="1"/>
                <p:nvPr/>
              </p:nvSpPr>
              <p:spPr>
                <a:xfrm>
                  <a:off x="8736918" y="4212270"/>
                  <a:ext cx="460480" cy="38500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bar>
                              <m:barPr>
                                <m:ctrlP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bar>
                                  <m:barPr>
                                    <m:ctrlPr>
                                      <a:rPr lang="en-GB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GB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</m:bar>
                              </m:e>
                            </m:bar>
                          </m:e>
                          <m:sup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p>
                        </m:sSup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1B7521E7-E7C9-40DF-BD5D-6528B4CBFC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36918" y="4212270"/>
                  <a:ext cx="460480" cy="385003"/>
                </a:xfrm>
                <a:prstGeom prst="rect">
                  <a:avLst/>
                </a:prstGeom>
                <a:blipFill>
                  <a:blip r:embed="rId4"/>
                  <a:stretch>
                    <a:fillRect r="-118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51E648BF-4D6E-00AB-1E1D-211BE4369D29}"/>
              </a:ext>
            </a:extLst>
          </p:cNvPr>
          <p:cNvSpPr txBox="1"/>
          <p:nvPr/>
        </p:nvSpPr>
        <p:spPr>
          <a:xfrm>
            <a:off x="4036078" y="3209375"/>
            <a:ext cx="57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5429B9F7-28B0-BE16-6DB3-5D421510D0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705" r="8983" b="11882"/>
          <a:stretch/>
        </p:blipFill>
        <p:spPr>
          <a:xfrm>
            <a:off x="2023238" y="5104255"/>
            <a:ext cx="3464818" cy="171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5" grpId="0" animBg="1"/>
      <p:bldP spid="36" grpId="0" animBg="1"/>
      <p:bldP spid="40" grpId="0"/>
      <p:bldP spid="43" grpId="0" animBg="1"/>
      <p:bldP spid="44" grpId="0" animBg="1"/>
      <p:bldP spid="57" grpId="0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1C7FEC-1B85-5542-BFD6-7683529271F6}"/>
              </a:ext>
            </a:extLst>
          </p:cNvPr>
          <p:cNvSpPr txBox="1"/>
          <p:nvPr/>
        </p:nvSpPr>
        <p:spPr>
          <a:xfrm>
            <a:off x="781050" y="1146810"/>
            <a:ext cx="1062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Behavior</a:t>
            </a:r>
            <a:r>
              <a:rPr lang="en-GB" dirty="0"/>
              <a:t> of the cable during the HT, in particular the temperature ramp, is expected to strongly depend on the boundary conditions.</a:t>
            </a:r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 It would be interesting to have an inventory of the different tests and their results.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366BF7-094B-8B27-0B57-3C105ED3FEBD}"/>
              </a:ext>
            </a:extLst>
          </p:cNvPr>
          <p:cNvSpPr txBox="1"/>
          <p:nvPr/>
        </p:nvSpPr>
        <p:spPr>
          <a:xfrm>
            <a:off x="781050" y="3105834"/>
            <a:ext cx="1062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 stack samples, free in longitudinal direction, seem, personally, not representative of the real process.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211341-1236-A8B6-D969-50BDB4B47F31}"/>
              </a:ext>
            </a:extLst>
          </p:cNvPr>
          <p:cNvSpPr txBox="1"/>
          <p:nvPr/>
        </p:nvSpPr>
        <p:spPr>
          <a:xfrm>
            <a:off x="781050" y="4152900"/>
            <a:ext cx="10629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Pending question: with the present configuration, niobium is most likely in tension during the reaction. Is it better, worst or equal compared to a free state?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Residual stress after cold drawing: ~ Nb +, Cu 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Cabling: Nb +, Cu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Winding: Nb +, Cu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Thermal expansion discrepancy (%St. St &amp; Cu): Nb++, Cu 0</a:t>
            </a:r>
          </a:p>
        </p:txBody>
      </p:sp>
    </p:spTree>
    <p:extLst>
      <p:ext uri="{BB962C8B-B14F-4D97-AF65-F5344CB8AC3E}">
        <p14:creationId xmlns:p14="http://schemas.microsoft.com/office/powerpoint/2010/main" val="28869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rectangular object with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404183CB-B641-E31E-A8F6-E80D6A5CE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1" y="644101"/>
            <a:ext cx="2961876" cy="14749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BCDFBF-06F1-3A38-A002-63B0D96200FD}"/>
              </a:ext>
            </a:extLst>
          </p:cNvPr>
          <p:cNvSpPr txBox="1"/>
          <p:nvPr/>
        </p:nvSpPr>
        <p:spPr>
          <a:xfrm>
            <a:off x="194551" y="2452920"/>
            <a:ext cx="286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Macroscopic equivalent cable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1414CB4-B84F-3754-D3B2-9CB3248CBE9E}"/>
                  </a:ext>
                </a:extLst>
              </p:cNvPr>
              <p:cNvSpPr txBox="1"/>
              <p:nvPr/>
            </p:nvSpPr>
            <p:spPr>
              <a:xfrm>
                <a:off x="121805" y="5864873"/>
                <a:ext cx="6540506" cy="1016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Model parameters will be identified mainly on free state heat treatment (estimation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bar>
                              <m:bar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bar>
                          </m:e>
                        </m:ba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𝑛𝑙</m:t>
                        </m:r>
                      </m:sup>
                    </m:sSup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GB" dirty="0"/>
                  <a:t>).</a:t>
                </a:r>
              </a:p>
              <a:p>
                <a:r>
                  <a:rPr lang="en-GB" dirty="0"/>
                  <a:t>It shall be benchmarked with tests in constrained states. </a:t>
                </a:r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1414CB4-B84F-3754-D3B2-9CB3248CB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05" y="5864873"/>
                <a:ext cx="6540506" cy="1016497"/>
              </a:xfrm>
              <a:prstGeom prst="rect">
                <a:avLst/>
              </a:prstGeom>
              <a:blipFill>
                <a:blip r:embed="rId3"/>
                <a:stretch>
                  <a:fillRect l="-839" t="-2994" b="-8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C96FC2D-8203-E638-B3EF-DCFFFF54E5F9}"/>
                  </a:ext>
                </a:extLst>
              </p:cNvPr>
              <p:cNvSpPr txBox="1"/>
              <p:nvPr/>
            </p:nvSpPr>
            <p:spPr>
              <a:xfrm>
                <a:off x="3460024" y="788236"/>
                <a:ext cx="1696170" cy="3701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bar>
                      <m:bar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</m:bar>
                      </m:e>
                    </m:bar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bar>
                              <m:bar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bar>
                          </m:e>
                        </m:ba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bar>
                              <m:bar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bar>
                          </m:e>
                        </m:ba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GB" dirty="0"/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bar>
                              <m:bar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bar>
                          </m:e>
                        </m:ba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𝑛𝑙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C96FC2D-8203-E638-B3EF-DCFFFF54E5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024" y="788236"/>
                <a:ext cx="1696170" cy="370166"/>
              </a:xfrm>
              <a:prstGeom prst="rect">
                <a:avLst/>
              </a:prstGeom>
              <a:blipFill>
                <a:blip r:embed="rId4"/>
                <a:stretch>
                  <a:fillRect l="-3597" t="-18033" r="-2158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B028096-69BD-373A-DF3D-1B00063BA195}"/>
                  </a:ext>
                </a:extLst>
              </p:cNvPr>
              <p:cNvSpPr txBox="1"/>
              <p:nvPr/>
            </p:nvSpPr>
            <p:spPr>
              <a:xfrm>
                <a:off x="3356688" y="1282533"/>
                <a:ext cx="2517362" cy="451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Free state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bar>
                              <m:bar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bar>
                          </m:e>
                        </m:ba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p>
                    </m:sSup>
                  </m:oMath>
                </a14:m>
                <a:r>
                  <a:rPr lang="en-GB" dirty="0"/>
                  <a:t> = 0</a:t>
                </a:r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B028096-69BD-373A-DF3D-1B00063BA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688" y="1282533"/>
                <a:ext cx="2517362" cy="451214"/>
              </a:xfrm>
              <a:prstGeom prst="rect">
                <a:avLst/>
              </a:prstGeom>
              <a:blipFill>
                <a:blip r:embed="rId5"/>
                <a:stretch>
                  <a:fillRect l="-2179" t="-6757" b="-40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>
            <a:extLst>
              <a:ext uri="{FF2B5EF4-FFF2-40B4-BE49-F238E27FC236}">
                <a16:creationId xmlns:a16="http://schemas.microsoft.com/office/drawing/2014/main" id="{6465C47D-3C48-5F99-5C48-8E446F9963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7057" y="0"/>
            <a:ext cx="3511652" cy="158230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C1E056E-CF3A-0FB9-2425-6D6B81DE96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0000" b="44744"/>
          <a:stretch/>
        </p:blipFill>
        <p:spPr>
          <a:xfrm>
            <a:off x="7576632" y="1611804"/>
            <a:ext cx="2517362" cy="179152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F1020930-A1D3-A142-656F-49B04944AD2D}"/>
              </a:ext>
            </a:extLst>
          </p:cNvPr>
          <p:cNvSpPr txBox="1"/>
          <p:nvPr/>
        </p:nvSpPr>
        <p:spPr>
          <a:xfrm>
            <a:off x="10315575" y="431996"/>
            <a:ext cx="18168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Axial plastic strain: ~ - 0.004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281817-9E98-D82C-30D0-162A3D0798A8}"/>
              </a:ext>
            </a:extLst>
          </p:cNvPr>
          <p:cNvSpPr txBox="1"/>
          <p:nvPr/>
        </p:nvSpPr>
        <p:spPr>
          <a:xfrm>
            <a:off x="10405442" y="2062892"/>
            <a:ext cx="16982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Transversal plastic strain: ~ + 0.005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7CA944A-3FDC-81F0-19FD-8760E6E6C30E}"/>
                  </a:ext>
                </a:extLst>
              </p:cNvPr>
              <p:cNvSpPr txBox="1"/>
              <p:nvPr/>
            </p:nvSpPr>
            <p:spPr>
              <a:xfrm>
                <a:off x="3126834" y="1774414"/>
                <a:ext cx="2098006" cy="4624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bar>
                        <m:bar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bar>
                        </m:e>
                      </m:ba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7CA944A-3FDC-81F0-19FD-8760E6E6C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834" y="1774414"/>
                <a:ext cx="2098006" cy="4624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F56EFAB-3686-28B5-5BB8-45A8BF96A614}"/>
                  </a:ext>
                </a:extLst>
              </p:cNvPr>
              <p:cNvSpPr txBox="1"/>
              <p:nvPr/>
            </p:nvSpPr>
            <p:spPr>
              <a:xfrm>
                <a:off x="3126834" y="2360458"/>
                <a:ext cx="5167927" cy="894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𝑛𝑙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−4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𝑙𝑒𝑛𝑔𝑡h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𝑤𝑖𝑑𝑡h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𝑡h𝑖𝑐𝑘𝑛𝑒𝑠𝑠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F56EFAB-3686-28B5-5BB8-45A8BF96A6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834" y="2360458"/>
                <a:ext cx="5167927" cy="89415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6EAEA24-F071-5466-FE14-9EAA955242D8}"/>
                  </a:ext>
                </a:extLst>
              </p:cNvPr>
              <p:cNvSpPr txBox="1"/>
              <p:nvPr/>
            </p:nvSpPr>
            <p:spPr>
              <a:xfrm>
                <a:off x="240012" y="3518600"/>
                <a:ext cx="11268075" cy="462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bar>
                              <m:bar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bar>
                          </m:e>
                        </m:ba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𝑛𝑙</m:t>
                        </m:r>
                      </m:sup>
                    </m:sSup>
                  </m:oMath>
                </a14:m>
                <a:r>
                  <a:rPr lang="en-GB" dirty="0"/>
                  <a:t> is not a deviatoric (not coherent with plasticity model) </a:t>
                </a:r>
                <a:r>
                  <a:rPr lang="en-GB" dirty="0">
                    <a:sym typeface="Wingdings" panose="05000000000000000000" pitchFamily="2" charset="2"/>
                  </a:rPr>
                  <a:t> hydrostatic (change of volume) and plastic parts</a:t>
                </a:r>
                <a:endParaRPr lang="en-GB" dirty="0"/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6EAEA24-F071-5466-FE14-9EAA955242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012" y="3518600"/>
                <a:ext cx="11268075" cy="462499"/>
              </a:xfrm>
              <a:prstGeom prst="rect">
                <a:avLst/>
              </a:prstGeom>
              <a:blipFill>
                <a:blip r:embed="rId10"/>
                <a:stretch>
                  <a:fillRect t="-5263"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0F96DB8-832F-43A8-53DC-5B27A59DE0A2}"/>
                  </a:ext>
                </a:extLst>
              </p:cNvPr>
              <p:cNvSpPr txBox="1"/>
              <p:nvPr/>
            </p:nvSpPr>
            <p:spPr>
              <a:xfrm>
                <a:off x="0" y="4096373"/>
                <a:ext cx="3990950" cy="6127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𝑛𝑙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</m:bar>
                                </m:e>
                              </m:ba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𝑛𝑙</m:t>
                              </m:r>
                            </m:sup>
                          </m:sSup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bar>
                        <m:bar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</m:bar>
                        </m:e>
                      </m:bar>
                      <m:r>
                        <a:rPr lang="en-GB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0F96DB8-832F-43A8-53DC-5B27A59DE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96373"/>
                <a:ext cx="3990950" cy="6127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623B0EB-59C3-177F-137F-3C0CF654243A}"/>
                  </a:ext>
                </a:extLst>
              </p:cNvPr>
              <p:cNvSpPr txBox="1"/>
              <p:nvPr/>
            </p:nvSpPr>
            <p:spPr>
              <a:xfrm>
                <a:off x="184144" y="4968345"/>
                <a:ext cx="5167927" cy="894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bar>
                            </m:e>
                          </m:ba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𝑙𝑒𝑛𝑔h𝑡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𝑤𝑖𝑑𝑡h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𝑡h𝑖𝑐𝑘𝑛𝑒𝑠𝑠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623B0EB-59C3-177F-137F-3C0CF65424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44" y="4968345"/>
                <a:ext cx="5167927" cy="89415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>
            <a:extLst>
              <a:ext uri="{FF2B5EF4-FFF2-40B4-BE49-F238E27FC236}">
                <a16:creationId xmlns:a16="http://schemas.microsoft.com/office/drawing/2014/main" id="{6956EF46-E687-C8E9-56FC-0973FA3961A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44104" y="3935704"/>
            <a:ext cx="4660895" cy="287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5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695DAA-EA75-279F-2C8F-7C572C86555F}"/>
              </a:ext>
            </a:extLst>
          </p:cNvPr>
          <p:cNvSpPr txBox="1"/>
          <p:nvPr/>
        </p:nvSpPr>
        <p:spPr>
          <a:xfrm>
            <a:off x="1095375" y="723900"/>
            <a:ext cx="913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2D8601-6DD6-7229-B6A4-106AA2483C3F}"/>
              </a:ext>
            </a:extLst>
          </p:cNvPr>
          <p:cNvSpPr txBox="1"/>
          <p:nvPr/>
        </p:nvSpPr>
        <p:spPr>
          <a:xfrm>
            <a:off x="1662112" y="169545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Measurement of stiffness of cables and of the strain evolutions with temperature in free, force and deformation controlled conditions.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Assessment of the model parameters.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60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803F97-3F06-75DA-4ABE-2D8CBEB47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72" y="1"/>
            <a:ext cx="5569832" cy="35868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B1A0DD-76C0-E9E5-B189-4A90D6542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72" y="3816883"/>
            <a:ext cx="3578975" cy="2966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392E95-E36F-C40D-C9FD-39A81F9AE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6726" y="419788"/>
            <a:ext cx="4685086" cy="2111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F07DB4-2F8C-7A82-AE4C-49735D5367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0178" y="3747428"/>
            <a:ext cx="2055077" cy="594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5D80FA-4AC3-1F0E-1435-9394C96B10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6366" y="4179391"/>
            <a:ext cx="3974692" cy="25362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AC2FEE-23AA-5F34-F239-B8881E6936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10742" y="5520442"/>
            <a:ext cx="2806121" cy="4360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FAC588-7C5B-BC9C-8DF5-4799C32CF9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85879" y="116953"/>
            <a:ext cx="2527219" cy="5940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7C4D44-5D8E-327D-00F1-390C5C290A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57448" y="2426203"/>
            <a:ext cx="2296946" cy="161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43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463E0A-9300-DA59-3CAC-179B9B6FA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939" y="377706"/>
            <a:ext cx="5883608" cy="312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87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100282</TotalTime>
  <Words>683</Words>
  <Application>Microsoft Office PowerPoint</Application>
  <PresentationFormat>Widescreen</PresentationFormat>
  <Paragraphs>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55</cp:revision>
  <cp:lastPrinted>2023-11-07T13:54:12Z</cp:lastPrinted>
  <dcterms:created xsi:type="dcterms:W3CDTF">2023-04-26T06:52:21Z</dcterms:created>
  <dcterms:modified xsi:type="dcterms:W3CDTF">2023-11-15T08:46:52Z</dcterms:modified>
</cp:coreProperties>
</file>