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62" r:id="rId4"/>
    <p:sldId id="288" r:id="rId5"/>
    <p:sldId id="296" r:id="rId6"/>
    <p:sldId id="289" r:id="rId7"/>
    <p:sldId id="291" r:id="rId8"/>
    <p:sldId id="273" r:id="rId9"/>
    <p:sldId id="290" r:id="rId10"/>
    <p:sldId id="294" r:id="rId11"/>
    <p:sldId id="295" r:id="rId12"/>
    <p:sldId id="272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40"/>
    <a:srgbClr val="0055A0"/>
    <a:srgbClr val="2A71DA"/>
    <a:srgbClr val="153D79"/>
    <a:srgbClr val="1E5AAE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82" autoAdjust="0"/>
    <p:restoredTop sz="94660"/>
  </p:normalViewPr>
  <p:slideViewPr>
    <p:cSldViewPr snapToGrid="0" snapToObjects="1">
      <p:cViewPr varScale="1">
        <p:scale>
          <a:sx n="157" d="100"/>
          <a:sy n="157" d="100"/>
        </p:scale>
        <p:origin x="150" y="11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4/24/2024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469F078-C782-84DB-73CE-735CCA48F125}"/>
              </a:ext>
            </a:extLst>
          </p:cNvPr>
          <p:cNvSpPr txBox="1"/>
          <p:nvPr/>
        </p:nvSpPr>
        <p:spPr>
          <a:xfrm>
            <a:off x="190627" y="941790"/>
            <a:ext cx="881621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5. How does the load influence the thermal contraction of the stack?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r>
              <a:rPr lang="en-US" sz="1200" b="1" u="sng" dirty="0"/>
              <a:t>Proposed studies:</a:t>
            </a: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Compare CTE (3 directions) before and after load cycles.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Measure CTE on samples under load </a:t>
            </a:r>
            <a:r>
              <a:rPr lang="en-US" sz="1000" dirty="0"/>
              <a:t>(Reiter </a:t>
            </a:r>
            <a:r>
              <a:rPr lang="en-US" sz="1000" i="1" dirty="0"/>
              <a:t>et al.</a:t>
            </a:r>
            <a:r>
              <a:rPr lang="en-US" sz="1000" dirty="0"/>
              <a:t>, </a:t>
            </a:r>
            <a:r>
              <a:rPr lang="en-US" sz="1000" i="1" dirty="0"/>
              <a:t>IEEE Trans. Appl. </a:t>
            </a:r>
            <a:r>
              <a:rPr lang="en-US" sz="1000" i="1" dirty="0" err="1"/>
              <a:t>Supercond</a:t>
            </a:r>
            <a:r>
              <a:rPr lang="en-US" sz="1000" i="1" dirty="0"/>
              <a:t>.</a:t>
            </a:r>
            <a:r>
              <a:rPr lang="en-US" sz="1000" dirty="0"/>
              <a:t>, </a:t>
            </a:r>
            <a:r>
              <a:rPr lang="en-US" sz="1000" b="1" dirty="0"/>
              <a:t>11</a:t>
            </a:r>
            <a:r>
              <a:rPr lang="en-US" sz="1000" dirty="0"/>
              <a:t> (2001))</a:t>
            </a:r>
          </a:p>
        </p:txBody>
      </p:sp>
      <p:sp>
        <p:nvSpPr>
          <p:cNvPr id="12" name="Title 8">
            <a:extLst>
              <a:ext uri="{FF2B5EF4-FFF2-40B4-BE49-F238E27FC236}">
                <a16:creationId xmlns:a16="http://schemas.microsoft.com/office/drawing/2014/main" id="{711697B4-8BE1-3A30-F576-BAE0E28C9794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7721981" cy="48287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Toward a standard 10-stack Id card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00253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>
            <a:extLst>
              <a:ext uri="{FF2B5EF4-FFF2-40B4-BE49-F238E27FC236}">
                <a16:creationId xmlns:a16="http://schemas.microsoft.com/office/drawing/2014/main" id="{131B99F8-F842-E213-4E53-9AC957DA66ED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Preliminary Test plan</a:t>
            </a:r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5437EA-2AF6-9F6B-EEEA-BC84EA91BFEB}"/>
              </a:ext>
            </a:extLst>
          </p:cNvPr>
          <p:cNvSpPr txBox="1"/>
          <p:nvPr/>
        </p:nvSpPr>
        <p:spPr>
          <a:xfrm>
            <a:off x="452806" y="3558475"/>
            <a:ext cx="155363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Keystone – non compensated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AFFBF81-9048-3CBF-EEDC-96D7FB5D2AAA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1608507" y="1207946"/>
            <a:ext cx="869081" cy="556671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E839B21-324D-FC06-8AD2-D9A4699C88EB}"/>
              </a:ext>
            </a:extLst>
          </p:cNvPr>
          <p:cNvSpPr txBox="1"/>
          <p:nvPr/>
        </p:nvSpPr>
        <p:spPr>
          <a:xfrm>
            <a:off x="2482825" y="1052954"/>
            <a:ext cx="548548" cy="2154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(tr)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8303C2E-0E7F-3422-036B-A9E00FF57537}"/>
              </a:ext>
            </a:extLst>
          </p:cNvPr>
          <p:cNvCxnSpPr>
            <a:cxnSpLocks/>
          </p:cNvCxnSpPr>
          <p:nvPr/>
        </p:nvCxnSpPr>
        <p:spPr>
          <a:xfrm>
            <a:off x="3031373" y="1169909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14C36D6-79E8-F6BA-2485-5E14968830C4}"/>
              </a:ext>
            </a:extLst>
          </p:cNvPr>
          <p:cNvSpPr txBox="1"/>
          <p:nvPr/>
        </p:nvSpPr>
        <p:spPr>
          <a:xfrm>
            <a:off x="3294130" y="1055072"/>
            <a:ext cx="595035" cy="2154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(ax)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E759AB-0E11-EF76-0E85-C9A9B1B968BE}"/>
              </a:ext>
            </a:extLst>
          </p:cNvPr>
          <p:cNvSpPr txBox="1"/>
          <p:nvPr/>
        </p:nvSpPr>
        <p:spPr>
          <a:xfrm>
            <a:off x="4151922" y="1050976"/>
            <a:ext cx="577402" cy="2154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ra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0EBC86E-CB52-8981-EF49-1C67186520B4}"/>
              </a:ext>
            </a:extLst>
          </p:cNvPr>
          <p:cNvCxnSpPr>
            <a:cxnSpLocks/>
          </p:cNvCxnSpPr>
          <p:nvPr/>
        </p:nvCxnSpPr>
        <p:spPr>
          <a:xfrm>
            <a:off x="3889165" y="1153561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B0F7D80-8EAC-B4FA-1D83-27576AE37A7C}"/>
              </a:ext>
            </a:extLst>
          </p:cNvPr>
          <p:cNvSpPr txBox="1"/>
          <p:nvPr/>
        </p:nvSpPr>
        <p:spPr>
          <a:xfrm>
            <a:off x="2482825" y="1367609"/>
            <a:ext cx="1032454" cy="33855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Strain (tr) </a:t>
            </a:r>
          </a:p>
          <a:p>
            <a:pPr algn="ctr"/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LVDT+DIC (ax)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FC70262-CD57-D347-6410-1B6E0EA67F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717" y="77030"/>
            <a:ext cx="910975" cy="768635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C69F766-7CA5-AF14-223C-09C8411259B1}"/>
              </a:ext>
            </a:extLst>
          </p:cNvPr>
          <p:cNvCxnSpPr>
            <a:cxnSpLocks/>
            <a:stCxn id="19" idx="3"/>
            <a:endCxn id="31" idx="1"/>
          </p:cNvCxnSpPr>
          <p:nvPr/>
        </p:nvCxnSpPr>
        <p:spPr>
          <a:xfrm flipV="1">
            <a:off x="3515279" y="1405989"/>
            <a:ext cx="338503" cy="130897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461CF20-4842-3F5C-924E-211C31E68351}"/>
              </a:ext>
            </a:extLst>
          </p:cNvPr>
          <p:cNvCxnSpPr>
            <a:cxnSpLocks/>
            <a:stCxn id="19" idx="3"/>
            <a:endCxn id="36" idx="1"/>
          </p:cNvCxnSpPr>
          <p:nvPr/>
        </p:nvCxnSpPr>
        <p:spPr>
          <a:xfrm>
            <a:off x="3515279" y="1536886"/>
            <a:ext cx="338503" cy="116141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00DE6B3-73B4-53FF-A180-EE056C33A80C}"/>
              </a:ext>
            </a:extLst>
          </p:cNvPr>
          <p:cNvSpPr txBox="1"/>
          <p:nvPr/>
        </p:nvSpPr>
        <p:spPr>
          <a:xfrm>
            <a:off x="3853782" y="1298267"/>
            <a:ext cx="548548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(tr)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DC29495-1CD0-2434-E3BB-44001D444FE1}"/>
              </a:ext>
            </a:extLst>
          </p:cNvPr>
          <p:cNvCxnSpPr>
            <a:cxnSpLocks/>
          </p:cNvCxnSpPr>
          <p:nvPr/>
        </p:nvCxnSpPr>
        <p:spPr>
          <a:xfrm>
            <a:off x="4402330" y="1402540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1332350-9BB2-A73E-A52F-4E6A95EA6E59}"/>
              </a:ext>
            </a:extLst>
          </p:cNvPr>
          <p:cNvSpPr txBox="1"/>
          <p:nvPr/>
        </p:nvSpPr>
        <p:spPr>
          <a:xfrm>
            <a:off x="4665087" y="1287703"/>
            <a:ext cx="595035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(ax)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F936DED-D2C6-BF45-47E6-A8466FA845F6}"/>
              </a:ext>
            </a:extLst>
          </p:cNvPr>
          <p:cNvSpPr txBox="1"/>
          <p:nvPr/>
        </p:nvSpPr>
        <p:spPr>
          <a:xfrm>
            <a:off x="5522879" y="1292840"/>
            <a:ext cx="577402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ra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8AD74B7-9AF1-E425-F964-60E327A693FA}"/>
              </a:ext>
            </a:extLst>
          </p:cNvPr>
          <p:cNvCxnSpPr>
            <a:cxnSpLocks/>
          </p:cNvCxnSpPr>
          <p:nvPr/>
        </p:nvCxnSpPr>
        <p:spPr>
          <a:xfrm>
            <a:off x="5260122" y="1395425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A87704C5-F902-5C62-3382-7AA93B7B9B33}"/>
              </a:ext>
            </a:extLst>
          </p:cNvPr>
          <p:cNvSpPr txBox="1"/>
          <p:nvPr/>
        </p:nvSpPr>
        <p:spPr>
          <a:xfrm>
            <a:off x="3853782" y="1545305"/>
            <a:ext cx="521297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Vickers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2C0DE15-E7F5-E365-3A0A-6B347185B02F}"/>
              </a:ext>
            </a:extLst>
          </p:cNvPr>
          <p:cNvCxnSpPr>
            <a:cxnSpLocks/>
            <a:stCxn id="12" idx="3"/>
            <a:endCxn id="19" idx="1"/>
          </p:cNvCxnSpPr>
          <p:nvPr/>
        </p:nvCxnSpPr>
        <p:spPr>
          <a:xfrm flipV="1">
            <a:off x="1608507" y="1536886"/>
            <a:ext cx="874318" cy="227731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05CA23D-ACF8-09C9-8328-73BD09AC181A}"/>
              </a:ext>
            </a:extLst>
          </p:cNvPr>
          <p:cNvSpPr txBox="1"/>
          <p:nvPr/>
        </p:nvSpPr>
        <p:spPr>
          <a:xfrm>
            <a:off x="2482824" y="1868334"/>
            <a:ext cx="1032454" cy="33855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Strain (ax) </a:t>
            </a:r>
          </a:p>
          <a:p>
            <a:pPr algn="ctr"/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LVDT + DIC (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ra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A7C3B7A-C550-D023-406C-874498636411}"/>
              </a:ext>
            </a:extLst>
          </p:cNvPr>
          <p:cNvCxnSpPr>
            <a:cxnSpLocks/>
            <a:stCxn id="47" idx="3"/>
          </p:cNvCxnSpPr>
          <p:nvPr/>
        </p:nvCxnSpPr>
        <p:spPr>
          <a:xfrm flipV="1">
            <a:off x="3515278" y="1908525"/>
            <a:ext cx="334912" cy="129086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3DE4988-EBB1-E846-BF29-B49C6F25F67C}"/>
              </a:ext>
            </a:extLst>
          </p:cNvPr>
          <p:cNvCxnSpPr>
            <a:cxnSpLocks/>
            <a:stCxn id="47" idx="3"/>
          </p:cNvCxnSpPr>
          <p:nvPr/>
        </p:nvCxnSpPr>
        <p:spPr>
          <a:xfrm>
            <a:off x="3515278" y="2037611"/>
            <a:ext cx="334912" cy="135395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53822CC7-ADFD-9C12-9208-131808055BE8}"/>
              </a:ext>
            </a:extLst>
          </p:cNvPr>
          <p:cNvSpPr txBox="1"/>
          <p:nvPr/>
        </p:nvSpPr>
        <p:spPr>
          <a:xfrm>
            <a:off x="3852199" y="1799537"/>
            <a:ext cx="548548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(tr)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39E40C9-DC72-B9BC-9AC7-7BD8CEFBAE7C}"/>
              </a:ext>
            </a:extLst>
          </p:cNvPr>
          <p:cNvCxnSpPr>
            <a:cxnSpLocks/>
          </p:cNvCxnSpPr>
          <p:nvPr/>
        </p:nvCxnSpPr>
        <p:spPr>
          <a:xfrm>
            <a:off x="4400747" y="1899255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96FA7302-6593-1AB0-6C84-FFDDAF4B47C0}"/>
              </a:ext>
            </a:extLst>
          </p:cNvPr>
          <p:cNvSpPr txBox="1"/>
          <p:nvPr/>
        </p:nvSpPr>
        <p:spPr>
          <a:xfrm>
            <a:off x="4663504" y="1788973"/>
            <a:ext cx="595035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(ax)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D198E0B-5FF3-3CB4-1A6D-C985EDF4ECE3}"/>
              </a:ext>
            </a:extLst>
          </p:cNvPr>
          <p:cNvSpPr txBox="1"/>
          <p:nvPr/>
        </p:nvSpPr>
        <p:spPr>
          <a:xfrm>
            <a:off x="5521296" y="1784359"/>
            <a:ext cx="577402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ra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607D505-0FC7-2781-837D-0BC07F18AB73}"/>
              </a:ext>
            </a:extLst>
          </p:cNvPr>
          <p:cNvCxnSpPr>
            <a:cxnSpLocks/>
          </p:cNvCxnSpPr>
          <p:nvPr/>
        </p:nvCxnSpPr>
        <p:spPr>
          <a:xfrm>
            <a:off x="5258539" y="1893058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D78D8F2-3563-B7E4-3C7D-335D2B09DBD3}"/>
              </a:ext>
            </a:extLst>
          </p:cNvPr>
          <p:cNvSpPr txBox="1"/>
          <p:nvPr/>
        </p:nvSpPr>
        <p:spPr>
          <a:xfrm>
            <a:off x="3852199" y="2046575"/>
            <a:ext cx="521297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Vickers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5F30710-AE56-80B3-96B4-6CE91B904C98}"/>
              </a:ext>
            </a:extLst>
          </p:cNvPr>
          <p:cNvCxnSpPr>
            <a:cxnSpLocks/>
            <a:stCxn id="12" idx="3"/>
            <a:endCxn id="47" idx="1"/>
          </p:cNvCxnSpPr>
          <p:nvPr/>
        </p:nvCxnSpPr>
        <p:spPr>
          <a:xfrm>
            <a:off x="1608507" y="1764617"/>
            <a:ext cx="874317" cy="27299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C403011E-4FDF-9B56-CD4A-2A0C263679BE}"/>
              </a:ext>
            </a:extLst>
          </p:cNvPr>
          <p:cNvSpPr txBox="1"/>
          <p:nvPr/>
        </p:nvSpPr>
        <p:spPr>
          <a:xfrm>
            <a:off x="2482825" y="2359188"/>
            <a:ext cx="1032454" cy="33855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Strain (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ra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algn="ctr"/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LVDT + DIC (ax)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0486EEA-23E9-2BDF-A2D0-2CAFBD433757}"/>
              </a:ext>
            </a:extLst>
          </p:cNvPr>
          <p:cNvCxnSpPr>
            <a:cxnSpLocks/>
          </p:cNvCxnSpPr>
          <p:nvPr/>
        </p:nvCxnSpPr>
        <p:spPr>
          <a:xfrm flipV="1">
            <a:off x="3519662" y="2400044"/>
            <a:ext cx="330529" cy="128421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9662573-6F0D-F9CE-8511-711D69FAA18A}"/>
              </a:ext>
            </a:extLst>
          </p:cNvPr>
          <p:cNvCxnSpPr>
            <a:cxnSpLocks/>
            <a:stCxn id="59" idx="3"/>
          </p:cNvCxnSpPr>
          <p:nvPr/>
        </p:nvCxnSpPr>
        <p:spPr>
          <a:xfrm>
            <a:off x="3515279" y="2528465"/>
            <a:ext cx="334912" cy="13606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59723691-C389-AADF-A3C8-0D4D7D5A51DF}"/>
              </a:ext>
            </a:extLst>
          </p:cNvPr>
          <p:cNvSpPr txBox="1"/>
          <p:nvPr/>
        </p:nvSpPr>
        <p:spPr>
          <a:xfrm>
            <a:off x="3852200" y="2291056"/>
            <a:ext cx="548548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(tr)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78492A46-0FB5-3544-DD1C-85B1ACE3EC4A}"/>
              </a:ext>
            </a:extLst>
          </p:cNvPr>
          <p:cNvCxnSpPr>
            <a:cxnSpLocks/>
          </p:cNvCxnSpPr>
          <p:nvPr/>
        </p:nvCxnSpPr>
        <p:spPr>
          <a:xfrm>
            <a:off x="4400748" y="2395329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EED1E0E4-43EF-6337-AC05-2722EB669DE6}"/>
              </a:ext>
            </a:extLst>
          </p:cNvPr>
          <p:cNvSpPr txBox="1"/>
          <p:nvPr/>
        </p:nvSpPr>
        <p:spPr>
          <a:xfrm>
            <a:off x="4663505" y="2280492"/>
            <a:ext cx="595035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(ax)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1626573-5CDD-29C8-B7FD-BDA01C4636FF}"/>
              </a:ext>
            </a:extLst>
          </p:cNvPr>
          <p:cNvSpPr txBox="1"/>
          <p:nvPr/>
        </p:nvSpPr>
        <p:spPr>
          <a:xfrm>
            <a:off x="5521297" y="2285629"/>
            <a:ext cx="577402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ra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3D9A8524-CD5C-81E8-458A-5CA23C4536EE}"/>
              </a:ext>
            </a:extLst>
          </p:cNvPr>
          <p:cNvCxnSpPr>
            <a:cxnSpLocks/>
          </p:cNvCxnSpPr>
          <p:nvPr/>
        </p:nvCxnSpPr>
        <p:spPr>
          <a:xfrm>
            <a:off x="5258540" y="2388214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95C7F410-7CCF-9E1E-92EB-DA4396DC0E2F}"/>
              </a:ext>
            </a:extLst>
          </p:cNvPr>
          <p:cNvSpPr txBox="1"/>
          <p:nvPr/>
        </p:nvSpPr>
        <p:spPr>
          <a:xfrm>
            <a:off x="3852200" y="2538094"/>
            <a:ext cx="521297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Vickers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D40C590E-E0EB-74ED-E771-BC78AF2CF559}"/>
              </a:ext>
            </a:extLst>
          </p:cNvPr>
          <p:cNvCxnSpPr>
            <a:cxnSpLocks/>
            <a:stCxn id="12" idx="3"/>
            <a:endCxn id="59" idx="1"/>
          </p:cNvCxnSpPr>
          <p:nvPr/>
        </p:nvCxnSpPr>
        <p:spPr>
          <a:xfrm>
            <a:off x="1608507" y="1764617"/>
            <a:ext cx="874318" cy="763848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B16CA1D4-3CFF-2D9E-B09A-C7EFE9037F25}"/>
              </a:ext>
            </a:extLst>
          </p:cNvPr>
          <p:cNvSpPr txBox="1"/>
          <p:nvPr/>
        </p:nvSpPr>
        <p:spPr>
          <a:xfrm>
            <a:off x="2477588" y="804843"/>
            <a:ext cx="521297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Vickers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1223FB0-9143-2E5A-219C-74D10C421FDC}"/>
              </a:ext>
            </a:extLst>
          </p:cNvPr>
          <p:cNvCxnSpPr>
            <a:cxnSpLocks/>
            <a:stCxn id="12" idx="3"/>
            <a:endCxn id="71" idx="1"/>
          </p:cNvCxnSpPr>
          <p:nvPr/>
        </p:nvCxnSpPr>
        <p:spPr>
          <a:xfrm flipV="1">
            <a:off x="1608507" y="912565"/>
            <a:ext cx="869081" cy="852052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0B9F6ED3-68E5-18EA-802E-8A0F0DDE99CE}"/>
              </a:ext>
            </a:extLst>
          </p:cNvPr>
          <p:cNvSpPr txBox="1"/>
          <p:nvPr/>
        </p:nvSpPr>
        <p:spPr>
          <a:xfrm>
            <a:off x="282067" y="592365"/>
            <a:ext cx="20120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Study case cable: 11T and SMC</a:t>
            </a:r>
            <a:endParaRPr lang="en-GB" sz="10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559296D-EED3-0A8D-7F82-2EF7FA90FBF5}"/>
              </a:ext>
            </a:extLst>
          </p:cNvPr>
          <p:cNvSpPr txBox="1"/>
          <p:nvPr/>
        </p:nvSpPr>
        <p:spPr>
          <a:xfrm>
            <a:off x="2065936" y="900521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1s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3CF8D3C-F002-55CE-8CA2-60DC049EF1C4}"/>
              </a:ext>
            </a:extLst>
          </p:cNvPr>
          <p:cNvSpPr txBox="1"/>
          <p:nvPr/>
        </p:nvSpPr>
        <p:spPr>
          <a:xfrm>
            <a:off x="2185659" y="1115210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1s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B91D87B-2CCB-9BEE-1F82-92C603AA4D8A}"/>
              </a:ext>
            </a:extLst>
          </p:cNvPr>
          <p:cNvSpPr txBox="1"/>
          <p:nvPr/>
        </p:nvSpPr>
        <p:spPr>
          <a:xfrm>
            <a:off x="2130819" y="1412873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2s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5F1EF60-92C2-B1CC-CA72-7777948F8ABB}"/>
              </a:ext>
            </a:extLst>
          </p:cNvPr>
          <p:cNvSpPr txBox="1"/>
          <p:nvPr/>
        </p:nvSpPr>
        <p:spPr>
          <a:xfrm>
            <a:off x="2165138" y="1788973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2s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A195261-B376-6489-9872-055043EE6F9D}"/>
              </a:ext>
            </a:extLst>
          </p:cNvPr>
          <p:cNvSpPr txBox="1"/>
          <p:nvPr/>
        </p:nvSpPr>
        <p:spPr>
          <a:xfrm>
            <a:off x="3527109" y="1805318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1s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5BF0D15-D945-4964-93DB-3B3676306A9E}"/>
              </a:ext>
            </a:extLst>
          </p:cNvPr>
          <p:cNvSpPr txBox="1"/>
          <p:nvPr/>
        </p:nvSpPr>
        <p:spPr>
          <a:xfrm>
            <a:off x="3603018" y="1959829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1s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8D954E9-64A3-0899-DDDC-1987ABF994F4}"/>
              </a:ext>
            </a:extLst>
          </p:cNvPr>
          <p:cNvSpPr txBox="1"/>
          <p:nvPr/>
        </p:nvSpPr>
        <p:spPr>
          <a:xfrm>
            <a:off x="2214414" y="2215620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2s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F3AFE1F-F213-4FDB-C7C1-94252273AE45}"/>
              </a:ext>
            </a:extLst>
          </p:cNvPr>
          <p:cNvSpPr txBox="1"/>
          <p:nvPr/>
        </p:nvSpPr>
        <p:spPr>
          <a:xfrm>
            <a:off x="3537349" y="2297641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1s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484BCFB-DC21-E511-3056-8F9A7FC92E70}"/>
              </a:ext>
            </a:extLst>
          </p:cNvPr>
          <p:cNvSpPr txBox="1"/>
          <p:nvPr/>
        </p:nvSpPr>
        <p:spPr>
          <a:xfrm>
            <a:off x="3589443" y="2447389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1s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6156E76-5E7F-73E3-3257-370837C8BE5F}"/>
              </a:ext>
            </a:extLst>
          </p:cNvPr>
          <p:cNvSpPr txBox="1"/>
          <p:nvPr/>
        </p:nvSpPr>
        <p:spPr>
          <a:xfrm>
            <a:off x="2477588" y="2789482"/>
            <a:ext cx="1458831" cy="2154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Strain (tr) – LVDT+DIC (ax)  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BC2BEC7-09F6-6880-FC32-48BF975CAEDF}"/>
              </a:ext>
            </a:extLst>
          </p:cNvPr>
          <p:cNvSpPr txBox="1"/>
          <p:nvPr/>
        </p:nvSpPr>
        <p:spPr>
          <a:xfrm>
            <a:off x="2477587" y="3042546"/>
            <a:ext cx="1458831" cy="2154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Strain (tr) – LVDT+DIC (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ra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)  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1021C46-4195-FC4F-1A2C-733BD9DAAB0A}"/>
              </a:ext>
            </a:extLst>
          </p:cNvPr>
          <p:cNvSpPr txBox="1"/>
          <p:nvPr/>
        </p:nvSpPr>
        <p:spPr>
          <a:xfrm>
            <a:off x="4195566" y="2786069"/>
            <a:ext cx="521297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Vickers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A342BC6C-2F21-3687-B776-953BF3F28C45}"/>
              </a:ext>
            </a:extLst>
          </p:cNvPr>
          <p:cNvCxnSpPr>
            <a:cxnSpLocks/>
            <a:stCxn id="89" idx="3"/>
            <a:endCxn id="91" idx="1"/>
          </p:cNvCxnSpPr>
          <p:nvPr/>
        </p:nvCxnSpPr>
        <p:spPr>
          <a:xfrm flipV="1">
            <a:off x="3936419" y="2893791"/>
            <a:ext cx="259147" cy="341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A0061EF4-3361-2A79-3BED-77AE9DDA5273}"/>
              </a:ext>
            </a:extLst>
          </p:cNvPr>
          <p:cNvCxnSpPr>
            <a:cxnSpLocks/>
            <a:stCxn id="12" idx="3"/>
            <a:endCxn id="89" idx="1"/>
          </p:cNvCxnSpPr>
          <p:nvPr/>
        </p:nvCxnSpPr>
        <p:spPr>
          <a:xfrm>
            <a:off x="1608507" y="1764617"/>
            <a:ext cx="869081" cy="1132587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986F13B0-A18A-D799-E773-172688669A5D}"/>
              </a:ext>
            </a:extLst>
          </p:cNvPr>
          <p:cNvCxnSpPr>
            <a:cxnSpLocks/>
            <a:stCxn id="12" idx="3"/>
            <a:endCxn id="90" idx="1"/>
          </p:cNvCxnSpPr>
          <p:nvPr/>
        </p:nvCxnSpPr>
        <p:spPr>
          <a:xfrm>
            <a:off x="1608507" y="1764617"/>
            <a:ext cx="869080" cy="1385651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14322006-ADE7-404E-FE91-467F39BF8F13}"/>
              </a:ext>
            </a:extLst>
          </p:cNvPr>
          <p:cNvSpPr txBox="1"/>
          <p:nvPr/>
        </p:nvSpPr>
        <p:spPr>
          <a:xfrm>
            <a:off x="2212771" y="2513085"/>
            <a:ext cx="2648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1l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ADC53D5-E86A-2379-56F1-F9C1B1F5C83D}"/>
              </a:ext>
            </a:extLst>
          </p:cNvPr>
          <p:cNvSpPr txBox="1"/>
          <p:nvPr/>
        </p:nvSpPr>
        <p:spPr>
          <a:xfrm>
            <a:off x="2111810" y="2818165"/>
            <a:ext cx="2648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1l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1FA21262-15EC-A05A-AE39-F926FDD68100}"/>
              </a:ext>
            </a:extLst>
          </p:cNvPr>
          <p:cNvSpPr txBox="1"/>
          <p:nvPr/>
        </p:nvSpPr>
        <p:spPr>
          <a:xfrm>
            <a:off x="3909548" y="2719608"/>
            <a:ext cx="2648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1l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563B79B-04C4-6E99-CB5C-F5310D9B4DD0}"/>
              </a:ext>
            </a:extLst>
          </p:cNvPr>
          <p:cNvSpPr txBox="1"/>
          <p:nvPr/>
        </p:nvSpPr>
        <p:spPr>
          <a:xfrm>
            <a:off x="892951" y="1832106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8s + 2l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541FB3FA-1236-20F4-46EE-89EA7A1581ED}"/>
              </a:ext>
            </a:extLst>
          </p:cNvPr>
          <p:cNvSpPr txBox="1"/>
          <p:nvPr/>
        </p:nvSpPr>
        <p:spPr>
          <a:xfrm>
            <a:off x="2487208" y="3408013"/>
            <a:ext cx="548548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(tr)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67D1490C-91FA-51B1-7F39-94C0E69A56EF}"/>
              </a:ext>
            </a:extLst>
          </p:cNvPr>
          <p:cNvCxnSpPr>
            <a:cxnSpLocks/>
          </p:cNvCxnSpPr>
          <p:nvPr/>
        </p:nvCxnSpPr>
        <p:spPr>
          <a:xfrm>
            <a:off x="3035756" y="3524968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BE9BC539-AD45-04FE-7EA3-22F89E957FB9}"/>
              </a:ext>
            </a:extLst>
          </p:cNvPr>
          <p:cNvSpPr txBox="1"/>
          <p:nvPr/>
        </p:nvSpPr>
        <p:spPr>
          <a:xfrm>
            <a:off x="3298513" y="3410131"/>
            <a:ext cx="595035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(ax)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60DD1DD-B12C-4988-7DBC-D7030F98A884}"/>
              </a:ext>
            </a:extLst>
          </p:cNvPr>
          <p:cNvSpPr txBox="1"/>
          <p:nvPr/>
        </p:nvSpPr>
        <p:spPr>
          <a:xfrm>
            <a:off x="4156305" y="3406035"/>
            <a:ext cx="577402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ra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0221B9D7-C2C7-5394-FC20-5DD53814E077}"/>
              </a:ext>
            </a:extLst>
          </p:cNvPr>
          <p:cNvCxnSpPr>
            <a:cxnSpLocks/>
          </p:cNvCxnSpPr>
          <p:nvPr/>
        </p:nvCxnSpPr>
        <p:spPr>
          <a:xfrm>
            <a:off x="3893548" y="3508620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507E52CB-89FF-860C-1E29-2AE347E2EFB9}"/>
              </a:ext>
            </a:extLst>
          </p:cNvPr>
          <p:cNvSpPr txBox="1"/>
          <p:nvPr/>
        </p:nvSpPr>
        <p:spPr>
          <a:xfrm>
            <a:off x="2487208" y="3655090"/>
            <a:ext cx="1473530" cy="2154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Strain (tr) – LVDT+DIC (ax)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246257D-6215-0B7D-6EF1-B2D55C1E7AF6}"/>
              </a:ext>
            </a:extLst>
          </p:cNvPr>
          <p:cNvSpPr txBox="1"/>
          <p:nvPr/>
        </p:nvSpPr>
        <p:spPr>
          <a:xfrm>
            <a:off x="4227878" y="3655090"/>
            <a:ext cx="548548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(tr)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90DB0029-97FA-EFA1-7421-365590086377}"/>
              </a:ext>
            </a:extLst>
          </p:cNvPr>
          <p:cNvCxnSpPr>
            <a:cxnSpLocks/>
          </p:cNvCxnSpPr>
          <p:nvPr/>
        </p:nvCxnSpPr>
        <p:spPr>
          <a:xfrm>
            <a:off x="4776426" y="3759363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FCF28D2D-6A44-3436-2B12-1646CC3D4953}"/>
              </a:ext>
            </a:extLst>
          </p:cNvPr>
          <p:cNvSpPr txBox="1"/>
          <p:nvPr/>
        </p:nvSpPr>
        <p:spPr>
          <a:xfrm>
            <a:off x="5039183" y="3644526"/>
            <a:ext cx="595035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(ax)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DB99BD02-E0EA-5CE9-682C-62F89EE556EC}"/>
              </a:ext>
            </a:extLst>
          </p:cNvPr>
          <p:cNvSpPr txBox="1"/>
          <p:nvPr/>
        </p:nvSpPr>
        <p:spPr>
          <a:xfrm>
            <a:off x="5896975" y="3649663"/>
            <a:ext cx="577402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ra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B3935F4F-0023-BEA8-F606-CF8D14B36945}"/>
              </a:ext>
            </a:extLst>
          </p:cNvPr>
          <p:cNvCxnSpPr>
            <a:cxnSpLocks/>
          </p:cNvCxnSpPr>
          <p:nvPr/>
        </p:nvCxnSpPr>
        <p:spPr>
          <a:xfrm>
            <a:off x="5634218" y="3752248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94A09EE0-D096-EEB2-AFEB-579034DB5B8F}"/>
              </a:ext>
            </a:extLst>
          </p:cNvPr>
          <p:cNvSpPr txBox="1"/>
          <p:nvPr/>
        </p:nvSpPr>
        <p:spPr>
          <a:xfrm>
            <a:off x="2487208" y="3905287"/>
            <a:ext cx="1476126" cy="2154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Strain (ax) – LVDT+DIC (ax)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9691479-45CE-2A83-6F03-949B9EAEB135}"/>
              </a:ext>
            </a:extLst>
          </p:cNvPr>
          <p:cNvSpPr txBox="1"/>
          <p:nvPr/>
        </p:nvSpPr>
        <p:spPr>
          <a:xfrm>
            <a:off x="4228269" y="3908736"/>
            <a:ext cx="548548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(tr)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434E86F9-FF32-61C7-EFDE-98F07E498092}"/>
              </a:ext>
            </a:extLst>
          </p:cNvPr>
          <p:cNvCxnSpPr>
            <a:cxnSpLocks/>
          </p:cNvCxnSpPr>
          <p:nvPr/>
        </p:nvCxnSpPr>
        <p:spPr>
          <a:xfrm>
            <a:off x="4776817" y="4013009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7C560F3C-04B4-7AFC-DD4B-130419CA4997}"/>
              </a:ext>
            </a:extLst>
          </p:cNvPr>
          <p:cNvSpPr txBox="1"/>
          <p:nvPr/>
        </p:nvSpPr>
        <p:spPr>
          <a:xfrm>
            <a:off x="5039574" y="3898172"/>
            <a:ext cx="595035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(ax)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82A31A39-0616-36BD-7C61-B5C564682B03}"/>
              </a:ext>
            </a:extLst>
          </p:cNvPr>
          <p:cNvSpPr txBox="1"/>
          <p:nvPr/>
        </p:nvSpPr>
        <p:spPr>
          <a:xfrm>
            <a:off x="5897366" y="3903309"/>
            <a:ext cx="577402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ra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1AA27088-8075-2B17-563A-598D666639AA}"/>
              </a:ext>
            </a:extLst>
          </p:cNvPr>
          <p:cNvCxnSpPr>
            <a:cxnSpLocks/>
          </p:cNvCxnSpPr>
          <p:nvPr/>
        </p:nvCxnSpPr>
        <p:spPr>
          <a:xfrm>
            <a:off x="5634609" y="4005894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4E6675A6-7F9E-3756-E563-C1ECB21EA128}"/>
              </a:ext>
            </a:extLst>
          </p:cNvPr>
          <p:cNvSpPr txBox="1"/>
          <p:nvPr/>
        </p:nvSpPr>
        <p:spPr>
          <a:xfrm>
            <a:off x="2482824" y="4150228"/>
            <a:ext cx="1484893" cy="21544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Strain (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ra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) – LVDT+DIC (ax)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F29E64A1-B90D-A54A-8DFB-6DF024E39331}"/>
              </a:ext>
            </a:extLst>
          </p:cNvPr>
          <p:cNvSpPr txBox="1"/>
          <p:nvPr/>
        </p:nvSpPr>
        <p:spPr>
          <a:xfrm>
            <a:off x="4232467" y="4162758"/>
            <a:ext cx="548548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(tr)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71640EF3-4FF4-7164-3785-0116DA8ED4F0}"/>
              </a:ext>
            </a:extLst>
          </p:cNvPr>
          <p:cNvCxnSpPr>
            <a:cxnSpLocks/>
          </p:cNvCxnSpPr>
          <p:nvPr/>
        </p:nvCxnSpPr>
        <p:spPr>
          <a:xfrm>
            <a:off x="4781015" y="4267031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46C692E8-2F4C-C517-49B1-052232086B2A}"/>
              </a:ext>
            </a:extLst>
          </p:cNvPr>
          <p:cNvSpPr txBox="1"/>
          <p:nvPr/>
        </p:nvSpPr>
        <p:spPr>
          <a:xfrm>
            <a:off x="5043772" y="4152194"/>
            <a:ext cx="595035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(ax)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96D87E7D-9DC0-D5DA-64A0-7AC818FABCFE}"/>
              </a:ext>
            </a:extLst>
          </p:cNvPr>
          <p:cNvSpPr txBox="1"/>
          <p:nvPr/>
        </p:nvSpPr>
        <p:spPr>
          <a:xfrm>
            <a:off x="5901564" y="4157331"/>
            <a:ext cx="577402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ra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98F01BD1-9D1C-B4F4-79A0-C988FF307F07}"/>
              </a:ext>
            </a:extLst>
          </p:cNvPr>
          <p:cNvCxnSpPr>
            <a:cxnSpLocks/>
          </p:cNvCxnSpPr>
          <p:nvPr/>
        </p:nvCxnSpPr>
        <p:spPr>
          <a:xfrm>
            <a:off x="5638807" y="4259916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2C7431E9-0DC8-D3A7-D757-879E00D665FD}"/>
              </a:ext>
            </a:extLst>
          </p:cNvPr>
          <p:cNvCxnSpPr>
            <a:cxnSpLocks/>
          </p:cNvCxnSpPr>
          <p:nvPr/>
        </p:nvCxnSpPr>
        <p:spPr>
          <a:xfrm>
            <a:off x="3967717" y="4014987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240BC6F3-D911-BF18-B845-2B1034B135A0}"/>
              </a:ext>
            </a:extLst>
          </p:cNvPr>
          <p:cNvCxnSpPr>
            <a:cxnSpLocks/>
          </p:cNvCxnSpPr>
          <p:nvPr/>
        </p:nvCxnSpPr>
        <p:spPr>
          <a:xfrm>
            <a:off x="3967717" y="4260029"/>
            <a:ext cx="264749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A021231E-E1C8-98D7-C483-972A09CCC3E2}"/>
              </a:ext>
            </a:extLst>
          </p:cNvPr>
          <p:cNvCxnSpPr>
            <a:cxnSpLocks/>
          </p:cNvCxnSpPr>
          <p:nvPr/>
        </p:nvCxnSpPr>
        <p:spPr>
          <a:xfrm>
            <a:off x="3965121" y="3765620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250AC22-56F1-4844-34F6-29CA23B17A26}"/>
              </a:ext>
            </a:extLst>
          </p:cNvPr>
          <p:cNvSpPr txBox="1"/>
          <p:nvPr/>
        </p:nvSpPr>
        <p:spPr>
          <a:xfrm>
            <a:off x="3526941" y="1305346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1s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F4E5A9-ED48-391C-5EA8-53CD8958A4EB}"/>
              </a:ext>
            </a:extLst>
          </p:cNvPr>
          <p:cNvSpPr txBox="1"/>
          <p:nvPr/>
        </p:nvSpPr>
        <p:spPr>
          <a:xfrm>
            <a:off x="3563624" y="1456590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1s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05A1D3-837B-78BB-24E5-17EECC2F0E5F}"/>
              </a:ext>
            </a:extLst>
          </p:cNvPr>
          <p:cNvSpPr txBox="1"/>
          <p:nvPr/>
        </p:nvSpPr>
        <p:spPr>
          <a:xfrm>
            <a:off x="7158038" y="236458"/>
            <a:ext cx="1582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s: short sample – 15 mm</a:t>
            </a:r>
          </a:p>
          <a:p>
            <a:r>
              <a:rPr lang="en-US" sz="1000" dirty="0"/>
              <a:t>l: long sample – 50 mm</a:t>
            </a:r>
            <a:endParaRPr lang="en-GB" sz="1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0EA59D-6261-7C9C-78CF-E6D9151642C6}"/>
              </a:ext>
            </a:extLst>
          </p:cNvPr>
          <p:cNvSpPr txBox="1"/>
          <p:nvPr/>
        </p:nvSpPr>
        <p:spPr>
          <a:xfrm>
            <a:off x="720122" y="1656895"/>
            <a:ext cx="888385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Flat (reference)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B90DAEA-A57A-F13B-89D3-FD2803C6D36B}"/>
              </a:ext>
            </a:extLst>
          </p:cNvPr>
          <p:cNvSpPr txBox="1"/>
          <p:nvPr/>
        </p:nvSpPr>
        <p:spPr>
          <a:xfrm>
            <a:off x="539454" y="3964485"/>
            <a:ext cx="1327608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Keystone - compensated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26A07994-80C9-1870-5563-19359F866CC9}"/>
              </a:ext>
            </a:extLst>
          </p:cNvPr>
          <p:cNvCxnSpPr>
            <a:cxnSpLocks/>
            <a:stCxn id="8" idx="3"/>
            <a:endCxn id="110" idx="1"/>
          </p:cNvCxnSpPr>
          <p:nvPr/>
        </p:nvCxnSpPr>
        <p:spPr>
          <a:xfrm flipV="1">
            <a:off x="2006436" y="3515735"/>
            <a:ext cx="480772" cy="150462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F2D8EE2-E5F2-EF24-F103-A53450962E59}"/>
              </a:ext>
            </a:extLst>
          </p:cNvPr>
          <p:cNvCxnSpPr>
            <a:cxnSpLocks/>
            <a:stCxn id="8" idx="3"/>
            <a:endCxn id="115" idx="1"/>
          </p:cNvCxnSpPr>
          <p:nvPr/>
        </p:nvCxnSpPr>
        <p:spPr>
          <a:xfrm>
            <a:off x="2006436" y="3666197"/>
            <a:ext cx="480772" cy="96615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E086D546-27D3-F6DC-BBEE-686F9F6560F5}"/>
              </a:ext>
            </a:extLst>
          </p:cNvPr>
          <p:cNvCxnSpPr>
            <a:cxnSpLocks/>
            <a:stCxn id="8" idx="3"/>
            <a:endCxn id="124" idx="1"/>
          </p:cNvCxnSpPr>
          <p:nvPr/>
        </p:nvCxnSpPr>
        <p:spPr>
          <a:xfrm>
            <a:off x="2006436" y="3666197"/>
            <a:ext cx="480772" cy="346812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079DE57-8CEE-D62E-F94C-FB9849433F91}"/>
              </a:ext>
            </a:extLst>
          </p:cNvPr>
          <p:cNvCxnSpPr>
            <a:cxnSpLocks/>
            <a:stCxn id="8" idx="3"/>
            <a:endCxn id="133" idx="1"/>
          </p:cNvCxnSpPr>
          <p:nvPr/>
        </p:nvCxnSpPr>
        <p:spPr>
          <a:xfrm>
            <a:off x="2006436" y="3666197"/>
            <a:ext cx="476388" cy="59175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BC1F2E3B-0199-7FE5-2BFA-FB2F4A78BD58}"/>
              </a:ext>
            </a:extLst>
          </p:cNvPr>
          <p:cNvCxnSpPr>
            <a:cxnSpLocks/>
            <a:stCxn id="27" idx="3"/>
            <a:endCxn id="110" idx="1"/>
          </p:cNvCxnSpPr>
          <p:nvPr/>
        </p:nvCxnSpPr>
        <p:spPr>
          <a:xfrm flipV="1">
            <a:off x="1867062" y="3515735"/>
            <a:ext cx="620146" cy="556472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0396608A-E66A-B308-0229-E91F1AB93BEB}"/>
              </a:ext>
            </a:extLst>
          </p:cNvPr>
          <p:cNvCxnSpPr>
            <a:cxnSpLocks/>
            <a:stCxn id="27" idx="3"/>
            <a:endCxn id="115" idx="1"/>
          </p:cNvCxnSpPr>
          <p:nvPr/>
        </p:nvCxnSpPr>
        <p:spPr>
          <a:xfrm flipV="1">
            <a:off x="1867062" y="3762812"/>
            <a:ext cx="620146" cy="309395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B981C878-2BA7-6EF1-C316-881497AD3A26}"/>
              </a:ext>
            </a:extLst>
          </p:cNvPr>
          <p:cNvCxnSpPr>
            <a:cxnSpLocks/>
            <a:stCxn id="27" idx="3"/>
            <a:endCxn id="124" idx="1"/>
          </p:cNvCxnSpPr>
          <p:nvPr/>
        </p:nvCxnSpPr>
        <p:spPr>
          <a:xfrm flipV="1">
            <a:off x="1867062" y="4013009"/>
            <a:ext cx="620146" cy="59198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14D96A23-88FA-A533-A176-600358518606}"/>
              </a:ext>
            </a:extLst>
          </p:cNvPr>
          <p:cNvCxnSpPr>
            <a:cxnSpLocks/>
            <a:stCxn id="27" idx="3"/>
            <a:endCxn id="133" idx="1"/>
          </p:cNvCxnSpPr>
          <p:nvPr/>
        </p:nvCxnSpPr>
        <p:spPr>
          <a:xfrm>
            <a:off x="1867062" y="4072207"/>
            <a:ext cx="615762" cy="18574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6256D251-9725-942B-D948-B721A2440405}"/>
              </a:ext>
            </a:extLst>
          </p:cNvPr>
          <p:cNvSpPr txBox="1"/>
          <p:nvPr/>
        </p:nvSpPr>
        <p:spPr>
          <a:xfrm>
            <a:off x="1066263" y="3739351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4s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38E48116-A3C7-5BF2-0120-DB0B789FA732}"/>
              </a:ext>
            </a:extLst>
          </p:cNvPr>
          <p:cNvSpPr txBox="1"/>
          <p:nvPr/>
        </p:nvSpPr>
        <p:spPr>
          <a:xfrm>
            <a:off x="1030603" y="4152307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4s</a:t>
            </a:r>
            <a:endParaRPr lang="en-GB" sz="800" dirty="0">
              <a:solidFill>
                <a:srgbClr val="FF0000"/>
              </a:solidFill>
            </a:endParaRPr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AEF472C2-3CE9-96EA-80E6-92050494FBBF}"/>
              </a:ext>
            </a:extLst>
          </p:cNvPr>
          <p:cNvCxnSpPr>
            <a:cxnSpLocks/>
          </p:cNvCxnSpPr>
          <p:nvPr/>
        </p:nvCxnSpPr>
        <p:spPr>
          <a:xfrm>
            <a:off x="4733707" y="1153561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FA311BFE-00AA-0C2E-96B5-05210B8F6F31}"/>
              </a:ext>
            </a:extLst>
          </p:cNvPr>
          <p:cNvSpPr txBox="1"/>
          <p:nvPr/>
        </p:nvSpPr>
        <p:spPr>
          <a:xfrm>
            <a:off x="5000847" y="1031124"/>
            <a:ext cx="1458831" cy="215444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Strain (tr) – LVDT+DIC (ax)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C014CE1F-1C75-DE12-1D50-82A0FD8DC0A2}"/>
              </a:ext>
            </a:extLst>
          </p:cNvPr>
          <p:cNvSpPr txBox="1"/>
          <p:nvPr/>
        </p:nvSpPr>
        <p:spPr>
          <a:xfrm>
            <a:off x="6733731" y="1031124"/>
            <a:ext cx="548548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(tr)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E2D9D7AD-2C64-BA02-8BFC-ABC927009CD2}"/>
              </a:ext>
            </a:extLst>
          </p:cNvPr>
          <p:cNvCxnSpPr>
            <a:cxnSpLocks/>
          </p:cNvCxnSpPr>
          <p:nvPr/>
        </p:nvCxnSpPr>
        <p:spPr>
          <a:xfrm>
            <a:off x="7282279" y="1135397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EF892C47-E198-D9D1-3D05-5BAA889E614B}"/>
              </a:ext>
            </a:extLst>
          </p:cNvPr>
          <p:cNvSpPr txBox="1"/>
          <p:nvPr/>
        </p:nvSpPr>
        <p:spPr>
          <a:xfrm>
            <a:off x="7545036" y="1020560"/>
            <a:ext cx="595035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(ax)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43EA5164-40D4-93A1-279E-6AE41F23A523}"/>
              </a:ext>
            </a:extLst>
          </p:cNvPr>
          <p:cNvSpPr txBox="1"/>
          <p:nvPr/>
        </p:nvSpPr>
        <p:spPr>
          <a:xfrm>
            <a:off x="8402828" y="1025697"/>
            <a:ext cx="577402" cy="2154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CTE (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ra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2867FE86-494A-F008-2B80-EA1FDCF8D549}"/>
              </a:ext>
            </a:extLst>
          </p:cNvPr>
          <p:cNvCxnSpPr>
            <a:cxnSpLocks/>
          </p:cNvCxnSpPr>
          <p:nvPr/>
        </p:nvCxnSpPr>
        <p:spPr>
          <a:xfrm>
            <a:off x="8140071" y="1128282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AFF907B4-BCF0-9CEC-1CE1-9A0615069379}"/>
              </a:ext>
            </a:extLst>
          </p:cNvPr>
          <p:cNvCxnSpPr>
            <a:cxnSpLocks/>
          </p:cNvCxnSpPr>
          <p:nvPr/>
        </p:nvCxnSpPr>
        <p:spPr>
          <a:xfrm>
            <a:off x="6464441" y="1135397"/>
            <a:ext cx="262757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43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5391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8BEB9-627E-2015-0D29-6245DF6AF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coil packs: </a:t>
            </a:r>
            <a:br>
              <a:rPr lang="en-GB" dirty="0"/>
            </a:br>
            <a:r>
              <a:rPr lang="en-GB" sz="3600" dirty="0"/>
              <a:t>mechanical characterization &amp; modelling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54378C-2B4C-BE7E-6A84-BC8F49FEF08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2858083"/>
            <a:ext cx="2743200" cy="314740"/>
          </a:xfrm>
        </p:spPr>
        <p:txBody>
          <a:bodyPr>
            <a:normAutofit/>
          </a:bodyPr>
          <a:lstStyle/>
          <a:p>
            <a:r>
              <a:rPr lang="en-US" dirty="0"/>
              <a:t>25/04/2024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92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>
            <a:extLst>
              <a:ext uri="{FF2B5EF4-FFF2-40B4-BE49-F238E27FC236}">
                <a16:creationId xmlns:a16="http://schemas.microsoft.com/office/drawing/2014/main" id="{131B99F8-F842-E213-4E53-9AC957DA66ED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Context – Nb</a:t>
            </a:r>
            <a:r>
              <a:rPr lang="en-US" sz="2400" baseline="-25000" dirty="0"/>
              <a:t>3</a:t>
            </a:r>
            <a:r>
              <a:rPr lang="en-US" sz="2400" dirty="0"/>
              <a:t>Sn magnets design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69F078-C782-84DB-73CE-735CCA48F125}"/>
              </a:ext>
            </a:extLst>
          </p:cNvPr>
          <p:cNvSpPr txBox="1"/>
          <p:nvPr/>
        </p:nvSpPr>
        <p:spPr>
          <a:xfrm>
            <a:off x="160147" y="804323"/>
            <a:ext cx="88072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Issue: </a:t>
            </a:r>
            <a:r>
              <a:rPr lang="en-US" sz="1200" u="sng" dirty="0"/>
              <a:t>Degradation</a:t>
            </a:r>
            <a:r>
              <a:rPr lang="en-US" sz="1200" dirty="0"/>
              <a:t> occurs in some magnets at computed stress below the “limit”, some other work at computed stress higher than the “limit” </a:t>
            </a:r>
            <a:r>
              <a:rPr lang="en-US" sz="1000" dirty="0"/>
              <a:t>(e.g. 11T can degrade at simulated 60 MPa, RMM can work at simulated 200 </a:t>
            </a:r>
            <a:r>
              <a:rPr lang="en-US" sz="1000" dirty="0" err="1"/>
              <a:t>Mpa</a:t>
            </a:r>
            <a:r>
              <a:rPr lang="en-US" sz="1000" dirty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lvl="1"/>
            <a:r>
              <a:rPr lang="en-US" sz="1200" b="1" dirty="0"/>
              <a:t>Non comprehensive list of unsolved questions in a general context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More accurate definition of the </a:t>
            </a:r>
            <a:r>
              <a:rPr lang="en-US" sz="1200" u="sng" dirty="0"/>
              <a:t>stress limit on conductor</a:t>
            </a:r>
            <a:r>
              <a:rPr lang="en-US" sz="1200" dirty="0"/>
              <a:t> (3D)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Model and experimental data are not in phase during cooldown and </a:t>
            </a:r>
            <a:r>
              <a:rPr lang="en-US" sz="1200" u="sng" dirty="0"/>
              <a:t>requires fine tuning</a:t>
            </a:r>
            <a:r>
              <a:rPr lang="en-US" sz="1200" dirty="0"/>
              <a:t> (loss of prestress at cold)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Local structural effect (peak stresses)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Stress during </a:t>
            </a:r>
            <a:r>
              <a:rPr lang="en-US" sz="1200" u="sng" dirty="0"/>
              <a:t>reaction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endParaRPr lang="en-GB" sz="1600" b="1" dirty="0"/>
          </a:p>
          <a:p>
            <a:r>
              <a:rPr lang="en-GB" sz="1600" b="1" dirty="0"/>
              <a:t>Our objectives: </a:t>
            </a:r>
            <a:endParaRPr lang="en-GB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Improve modelling of the coil material during the life steps of a magnet (assembly, reaction, cooldown, powering)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Provide </a:t>
            </a:r>
            <a:r>
              <a:rPr lang="en-GB" sz="1200" u="sng" dirty="0"/>
              <a:t>harmonized</a:t>
            </a:r>
            <a:r>
              <a:rPr lang="en-GB" sz="1200" dirty="0"/>
              <a:t> and </a:t>
            </a:r>
            <a:r>
              <a:rPr lang="en-GB" sz="1200" u="sng" dirty="0"/>
              <a:t>model adapted</a:t>
            </a:r>
            <a:r>
              <a:rPr lang="en-GB" sz="1200" dirty="0"/>
              <a:t> experimental data of the coil pack (ID card for each coil)</a:t>
            </a:r>
          </a:p>
          <a:p>
            <a:endParaRPr lang="en-GB" sz="1200" dirty="0"/>
          </a:p>
          <a:p>
            <a:pPr lvl="1"/>
            <a:r>
              <a:rPr lang="en-US" sz="1200" b="1" dirty="0"/>
              <a:t>In particular, in the context of HFM program</a:t>
            </a:r>
            <a:endParaRPr lang="en-US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12T, </a:t>
            </a:r>
            <a:r>
              <a:rPr lang="en-US" sz="1200" dirty="0" err="1"/>
              <a:t>Cosinus</a:t>
            </a:r>
            <a:r>
              <a:rPr lang="en-US" sz="1200" dirty="0"/>
              <a:t> theta type dipole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200" dirty="0"/>
              <a:t>14T+, Block coil type dipole</a:t>
            </a:r>
            <a:endParaRPr lang="en-US" sz="1200" u="sng" dirty="0"/>
          </a:p>
        </p:txBody>
      </p:sp>
    </p:spTree>
    <p:extLst>
      <p:ext uri="{BB962C8B-B14F-4D97-AF65-F5344CB8AC3E}">
        <p14:creationId xmlns:p14="http://schemas.microsoft.com/office/powerpoint/2010/main" val="2937016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>
            <a:extLst>
              <a:ext uri="{FF2B5EF4-FFF2-40B4-BE49-F238E27FC236}">
                <a16:creationId xmlns:a16="http://schemas.microsoft.com/office/drawing/2014/main" id="{131B99F8-F842-E213-4E53-9AC957DA66ED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A standard 10-stack sample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69F078-C782-84DB-73CE-735CCA48F125}"/>
              </a:ext>
            </a:extLst>
          </p:cNvPr>
          <p:cNvSpPr txBox="1"/>
          <p:nvPr/>
        </p:nvSpPr>
        <p:spPr>
          <a:xfrm>
            <a:off x="282067" y="1770276"/>
            <a:ext cx="88072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Standard fabrication: </a:t>
            </a:r>
            <a:r>
              <a:rPr lang="en-US" sz="1200" dirty="0"/>
              <a:t>Identical sample configurations, repeatable and documented fabrications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Void / pressure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Reaction cycle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Impregnation cycle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r>
              <a:rPr lang="en-US" sz="1600" b="1" dirty="0"/>
              <a:t>Standard characterization: </a:t>
            </a:r>
            <a:r>
              <a:rPr lang="en-US" sz="1200" dirty="0"/>
              <a:t>List of measurements and measurement methods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Stress/strain (3 directions, 2 temperatures)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CTE (3 directions)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Dimensions (non reacted/impregnated samples)</a:t>
            </a:r>
            <a:endParaRPr lang="en-US" sz="12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D8C190-B547-B191-C84F-EE300F6F0BAC}"/>
              </a:ext>
            </a:extLst>
          </p:cNvPr>
          <p:cNvSpPr txBox="1"/>
          <p:nvPr/>
        </p:nvSpPr>
        <p:spPr>
          <a:xfrm>
            <a:off x="715816" y="1056090"/>
            <a:ext cx="771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Focus put on the harmonization of the fabrication and the characterization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181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>
            <a:extLst>
              <a:ext uri="{FF2B5EF4-FFF2-40B4-BE49-F238E27FC236}">
                <a16:creationId xmlns:a16="http://schemas.microsoft.com/office/drawing/2014/main" id="{131B99F8-F842-E213-4E53-9AC957DA66ED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Toward a standard 10-stack Id card</a:t>
            </a:r>
            <a:endParaRPr lang="en-GB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AF38AE-0952-B3D4-E57F-043C76D3C4AF}"/>
              </a:ext>
            </a:extLst>
          </p:cNvPr>
          <p:cNvSpPr txBox="1"/>
          <p:nvPr/>
        </p:nvSpPr>
        <p:spPr>
          <a:xfrm>
            <a:off x="533527" y="1076063"/>
            <a:ext cx="457200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Phase 1: Resolve some open questions</a:t>
            </a:r>
            <a:endParaRPr lang="en-US" sz="1600" dirty="0"/>
          </a:p>
          <a:p>
            <a:pPr marL="742950" lvl="1" indent="-285750">
              <a:buFont typeface="+mj-lt"/>
              <a:buAutoNum type="arabicPeriod"/>
            </a:pPr>
            <a:r>
              <a:rPr lang="en-US" sz="1200" dirty="0"/>
              <a:t>Relevant sample configuration 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dirty="0"/>
              <a:t>Stress/strain measurements methods: global vs local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dirty="0"/>
              <a:t>Influence of sample’s length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dirty="0"/>
              <a:t>Effect of surface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dirty="0"/>
              <a:t>Load effect on CTE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EDDC33-2518-14C8-EBA8-AC20E2FDC2E3}"/>
              </a:ext>
            </a:extLst>
          </p:cNvPr>
          <p:cNvSpPr txBox="1"/>
          <p:nvPr/>
        </p:nvSpPr>
        <p:spPr>
          <a:xfrm>
            <a:off x="533527" y="2763173"/>
            <a:ext cx="608634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Phase 2: Only then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dirty="0"/>
              <a:t>Characterize and compare 10-stack for different magnets/coils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dirty="0"/>
              <a:t>Investigate impact of resin fraction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dirty="0"/>
              <a:t>Investigate new fiber,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12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532651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>
            <a:extLst>
              <a:ext uri="{FF2B5EF4-FFF2-40B4-BE49-F238E27FC236}">
                <a16:creationId xmlns:a16="http://schemas.microsoft.com/office/drawing/2014/main" id="{131B99F8-F842-E213-4E53-9AC957DA66ED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7721981" cy="48287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Toward a standard 10-stack Id card</a:t>
            </a:r>
            <a:endParaRPr lang="en-GB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4A36B0-CD20-6253-4EC0-09D2DE165C2A}"/>
              </a:ext>
            </a:extLst>
          </p:cNvPr>
          <p:cNvSpPr txBox="1"/>
          <p:nvPr/>
        </p:nvSpPr>
        <p:spPr>
          <a:xfrm>
            <a:off x="190627" y="941790"/>
            <a:ext cx="8816213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1. Which version of the </a:t>
            </a:r>
            <a:r>
              <a:rPr lang="en-US" sz="1400" b="1" dirty="0" err="1"/>
              <a:t>keystoned</a:t>
            </a:r>
            <a:r>
              <a:rPr lang="en-US" sz="1400" b="1" dirty="0"/>
              <a:t> stack is more representative of the non-</a:t>
            </a:r>
            <a:r>
              <a:rPr lang="en-US" sz="1400" b="1" dirty="0" err="1"/>
              <a:t>keystoned</a:t>
            </a:r>
            <a:r>
              <a:rPr lang="en-US" sz="1400" b="1" dirty="0"/>
              <a:t> stack (model)?</a:t>
            </a:r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r>
              <a:rPr lang="en-US" sz="1200" b="1" u="sng" dirty="0"/>
              <a:t>Proposed study:</a:t>
            </a:r>
            <a:r>
              <a:rPr lang="en-US" sz="1200" dirty="0"/>
              <a:t> Compare stress/strain curves and DIC for 3 configurations using identical samples</a:t>
            </a:r>
          </a:p>
          <a:p>
            <a:endParaRPr lang="en-US" sz="1400" b="1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3081E25-22BD-2CF4-26AF-FE25103CA15A}"/>
              </a:ext>
            </a:extLst>
          </p:cNvPr>
          <p:cNvGrpSpPr/>
          <p:nvPr/>
        </p:nvGrpSpPr>
        <p:grpSpPr>
          <a:xfrm>
            <a:off x="361417" y="1671377"/>
            <a:ext cx="4909592" cy="1644479"/>
            <a:chOff x="361417" y="1671377"/>
            <a:chExt cx="4909592" cy="164447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E425C73-9474-B21E-4F65-02047577FB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1417" y="1671377"/>
              <a:ext cx="1906541" cy="1587331"/>
            </a:xfrm>
            <a:prstGeom prst="rect">
              <a:avLst/>
            </a:prstGeom>
          </p:spPr>
        </p:pic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95645599-C657-9A89-C699-E761837B8178}"/>
                </a:ext>
              </a:extLst>
            </p:cNvPr>
            <p:cNvGrpSpPr/>
            <p:nvPr/>
          </p:nvGrpSpPr>
          <p:grpSpPr>
            <a:xfrm>
              <a:off x="2334376" y="1747577"/>
              <a:ext cx="2936633" cy="1568279"/>
              <a:chOff x="2334376" y="1747577"/>
              <a:chExt cx="2936633" cy="1568279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3E5256E6-1567-B3C3-4678-DF4CDE7D42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34376" y="1747577"/>
                <a:ext cx="2936633" cy="1358193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D4A7A04-3812-4F9D-03B9-C17D6A643919}"/>
                  </a:ext>
                </a:extLst>
              </p:cNvPr>
              <p:cNvSpPr txBox="1"/>
              <p:nvPr/>
            </p:nvSpPr>
            <p:spPr>
              <a:xfrm>
                <a:off x="2381604" y="3069635"/>
                <a:ext cx="136127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Cable representative</a:t>
                </a:r>
                <a:endParaRPr lang="en-GB" sz="10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7B2774-6116-E4E6-BB05-A994E97898BE}"/>
                  </a:ext>
                </a:extLst>
              </p:cNvPr>
              <p:cNvSpPr txBox="1"/>
              <p:nvPr/>
            </p:nvSpPr>
            <p:spPr>
              <a:xfrm>
                <a:off x="3809292" y="3069451"/>
                <a:ext cx="12490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Coil representative</a:t>
                </a:r>
                <a:endParaRPr lang="en-GB" sz="1000" dirty="0"/>
              </a:p>
            </p:txBody>
          </p:sp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40BE203B-CB94-37A5-1B8F-91B64BAB3B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79254" y="2217181"/>
                <a:ext cx="365970" cy="482878"/>
              </a:xfrm>
              <a:prstGeom prst="rect">
                <a:avLst/>
              </a:prstGeom>
            </p:spPr>
          </p:pic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1F6D2F2F-B31A-B9B5-AB29-D3C832E5EA0F}"/>
              </a:ext>
            </a:extLst>
          </p:cNvPr>
          <p:cNvSpPr txBox="1"/>
          <p:nvPr/>
        </p:nvSpPr>
        <p:spPr>
          <a:xfrm>
            <a:off x="5469160" y="1453098"/>
            <a:ext cx="3514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It is not only a difference in stress decomposition: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varying stiffness along the width of cable </a:t>
            </a:r>
            <a:endParaRPr lang="en-GB" sz="1200" dirty="0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33912F31-560E-0CB2-8FAE-28722294BAF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0348" y="1906393"/>
            <a:ext cx="2598002" cy="15873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2B658B-CE4A-B183-876C-409CE99BF4C5}"/>
              </a:ext>
            </a:extLst>
          </p:cNvPr>
          <p:cNvSpPr txBox="1"/>
          <p:nvPr/>
        </p:nvSpPr>
        <p:spPr>
          <a:xfrm>
            <a:off x="614304" y="3030748"/>
            <a:ext cx="129073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rgbClr val="00A940"/>
                </a:solidFill>
              </a:rPr>
              <a:t>Assumed reference</a:t>
            </a:r>
          </a:p>
          <a:p>
            <a:pPr algn="ctr"/>
            <a:r>
              <a:rPr lang="en-US" sz="1000" dirty="0">
                <a:solidFill>
                  <a:srgbClr val="00A940"/>
                </a:solidFill>
              </a:rPr>
              <a:t>In models</a:t>
            </a:r>
            <a:endParaRPr lang="en-GB" sz="1000" dirty="0">
              <a:solidFill>
                <a:srgbClr val="00A9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147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>
            <a:extLst>
              <a:ext uri="{FF2B5EF4-FFF2-40B4-BE49-F238E27FC236}">
                <a16:creationId xmlns:a16="http://schemas.microsoft.com/office/drawing/2014/main" id="{131B99F8-F842-E213-4E53-9AC957DA66ED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7721981" cy="48287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Toward a standard 10-stack Id card</a:t>
            </a:r>
            <a:endParaRPr lang="en-GB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4A36B0-CD20-6253-4EC0-09D2DE165C2A}"/>
              </a:ext>
            </a:extLst>
          </p:cNvPr>
          <p:cNvSpPr txBox="1"/>
          <p:nvPr/>
        </p:nvSpPr>
        <p:spPr>
          <a:xfrm>
            <a:off x="190627" y="941790"/>
            <a:ext cx="8816213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2. Are global (LVDT) and local (DIC, extensometer) technics measuring the same thing?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r>
              <a:rPr lang="en-US" sz="1200" b="1" u="sng" dirty="0"/>
              <a:t>Proposed study:</a:t>
            </a:r>
            <a:r>
              <a:rPr lang="en-US" sz="1200" dirty="0"/>
              <a:t> Measure simultaneously the deformation under load with both LVDT and DIC.</a:t>
            </a:r>
          </a:p>
          <a:p>
            <a:endParaRPr lang="en-US" sz="1200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0188813-9EF2-9E4E-697C-A08F34AB733B}"/>
              </a:ext>
            </a:extLst>
          </p:cNvPr>
          <p:cNvGrpSpPr/>
          <p:nvPr/>
        </p:nvGrpSpPr>
        <p:grpSpPr>
          <a:xfrm>
            <a:off x="6160929" y="1492513"/>
            <a:ext cx="2899378" cy="2013851"/>
            <a:chOff x="5566441" y="1492513"/>
            <a:chExt cx="2899378" cy="201385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D1192B58-43BE-0208-8E70-8563EDC205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34908" y="1492513"/>
              <a:ext cx="1730911" cy="1654547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4FEE304-A398-7A2D-A70C-15B3EAA4B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6441" y="1492513"/>
              <a:ext cx="1024117" cy="1654547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BCB7830-4E18-7462-1BCA-FBEC6B302AF3}"/>
                </a:ext>
              </a:extLst>
            </p:cNvPr>
            <p:cNvSpPr txBox="1"/>
            <p:nvPr/>
          </p:nvSpPr>
          <p:spPr>
            <a:xfrm>
              <a:off x="5653913" y="3167810"/>
              <a:ext cx="26052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Cable stack compression – DIC observation</a:t>
              </a:r>
            </a:p>
            <a:p>
              <a:pPr algn="ctr"/>
              <a:r>
                <a:rPr lang="en-US" sz="800" dirty="0"/>
                <a:t>(EDMS 2714314)</a:t>
              </a:r>
              <a:endParaRPr lang="en-GB" sz="800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48B9F64-CE6E-F189-00C8-726FBC52AC93}"/>
              </a:ext>
            </a:extLst>
          </p:cNvPr>
          <p:cNvGrpSpPr/>
          <p:nvPr/>
        </p:nvGrpSpPr>
        <p:grpSpPr>
          <a:xfrm>
            <a:off x="3130696" y="1492513"/>
            <a:ext cx="2898977" cy="1848858"/>
            <a:chOff x="3327487" y="2854419"/>
            <a:chExt cx="2898977" cy="1848858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41F0A36B-E4F4-110C-34CF-F9F3888669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28610" y="2955490"/>
              <a:ext cx="2097854" cy="1486559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F95354D-EDE7-8761-D0C9-FB899F6985AD}"/>
                </a:ext>
              </a:extLst>
            </p:cNvPr>
            <p:cNvSpPr txBox="1"/>
            <p:nvPr/>
          </p:nvSpPr>
          <p:spPr>
            <a:xfrm>
              <a:off x="3429000" y="4487833"/>
              <a:ext cx="267462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/>
                <a:t>Wolf </a:t>
              </a:r>
              <a:r>
                <a:rPr lang="en-US" sz="800" i="1" dirty="0"/>
                <a:t>et al.</a:t>
              </a:r>
              <a:r>
                <a:rPr lang="en-US" sz="800" dirty="0"/>
                <a:t>, </a:t>
              </a:r>
              <a:r>
                <a:rPr lang="en-US" sz="800" i="1" dirty="0"/>
                <a:t>IEEE Trans. Appl. </a:t>
              </a:r>
              <a:r>
                <a:rPr lang="en-US" sz="800" i="1" dirty="0" err="1"/>
                <a:t>Supercond</a:t>
              </a:r>
              <a:r>
                <a:rPr lang="en-US" sz="800" i="1" dirty="0"/>
                <a:t>.</a:t>
              </a:r>
              <a:r>
                <a:rPr lang="en-US" sz="800" dirty="0"/>
                <a:t>, </a:t>
              </a:r>
              <a:r>
                <a:rPr lang="en-US" sz="800" b="1" dirty="0"/>
                <a:t>29</a:t>
              </a:r>
              <a:r>
                <a:rPr lang="en-US" sz="800" dirty="0"/>
                <a:t> (2019)</a:t>
              </a:r>
              <a:endParaRPr lang="en-GB" sz="800" dirty="0"/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7563FD38-B9B3-2606-3FA4-A163280463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3333"/>
            <a:stretch/>
          </p:blipFill>
          <p:spPr>
            <a:xfrm>
              <a:off x="3327487" y="2854419"/>
              <a:ext cx="791108" cy="1563107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1011B55-080D-9A5B-3E07-594990D2E997}"/>
              </a:ext>
            </a:extLst>
          </p:cNvPr>
          <p:cNvGrpSpPr/>
          <p:nvPr/>
        </p:nvGrpSpPr>
        <p:grpSpPr>
          <a:xfrm>
            <a:off x="137160" y="1569061"/>
            <a:ext cx="2959111" cy="1772310"/>
            <a:chOff x="137160" y="1569061"/>
            <a:chExt cx="2959111" cy="1772310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2A6CCE20-0722-91F4-E70D-FD1BAEB22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7160" y="1569061"/>
              <a:ext cx="1151070" cy="1486559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440BDEEA-E632-DC96-AB1F-B1530DCDB7A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41697" y="1653066"/>
              <a:ext cx="1623318" cy="1333440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0287960-770C-6ACB-7212-15339F3A8BE6}"/>
                </a:ext>
              </a:extLst>
            </p:cNvPr>
            <p:cNvSpPr txBox="1"/>
            <p:nvPr/>
          </p:nvSpPr>
          <p:spPr>
            <a:xfrm>
              <a:off x="290395" y="3125927"/>
              <a:ext cx="2805876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 err="1"/>
                <a:t>Fichera</a:t>
              </a:r>
              <a:r>
                <a:rPr lang="en-US" sz="800" dirty="0"/>
                <a:t> </a:t>
              </a:r>
              <a:r>
                <a:rPr lang="en-US" sz="800" i="1" dirty="0"/>
                <a:t>et al.</a:t>
              </a:r>
              <a:r>
                <a:rPr lang="en-US" sz="800" dirty="0"/>
                <a:t>, </a:t>
              </a:r>
              <a:r>
                <a:rPr lang="en-US" sz="800" i="1" dirty="0"/>
                <a:t>IEEE Trans. Appl. </a:t>
              </a:r>
              <a:r>
                <a:rPr lang="en-US" sz="800" i="1" dirty="0" err="1"/>
                <a:t>Supercond</a:t>
              </a:r>
              <a:r>
                <a:rPr lang="en-US" sz="800" i="1" dirty="0"/>
                <a:t>.</a:t>
              </a:r>
              <a:r>
                <a:rPr lang="en-US" sz="800" dirty="0"/>
                <a:t>, </a:t>
              </a:r>
              <a:r>
                <a:rPr lang="en-US" sz="800" b="1" dirty="0"/>
                <a:t>29</a:t>
              </a:r>
              <a:r>
                <a:rPr lang="en-US" sz="800" dirty="0"/>
                <a:t> (2019)</a:t>
              </a:r>
              <a:endParaRPr lang="en-GB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36844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469F078-C782-84DB-73CE-735CCA48F125}"/>
              </a:ext>
            </a:extLst>
          </p:cNvPr>
          <p:cNvSpPr txBox="1"/>
          <p:nvPr/>
        </p:nvSpPr>
        <p:spPr>
          <a:xfrm>
            <a:off x="190627" y="941790"/>
            <a:ext cx="8816213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3. Is the length of the sample influencing the measurement?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lvl="1"/>
            <a:endParaRPr lang="en-US" sz="1200" dirty="0"/>
          </a:p>
          <a:p>
            <a:r>
              <a:rPr lang="en-US" sz="1200" b="1" u="sng" dirty="0"/>
              <a:t>Proposed studies:</a:t>
            </a: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With transverse load applied, compare stress gradient on the longitudinal direction for sample of different length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After load cycles, a Vickers measurement to compare hardening of copper for different length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1A3EBAB-3FC4-1D34-CCCA-1605D23B2DCD}"/>
              </a:ext>
            </a:extLst>
          </p:cNvPr>
          <p:cNvGrpSpPr/>
          <p:nvPr/>
        </p:nvGrpSpPr>
        <p:grpSpPr>
          <a:xfrm>
            <a:off x="282067" y="1456827"/>
            <a:ext cx="1843501" cy="1594662"/>
            <a:chOff x="1630917" y="1698378"/>
            <a:chExt cx="1843501" cy="1594662"/>
          </a:xfrm>
        </p:grpSpPr>
        <p:sp>
          <p:nvSpPr>
            <p:cNvPr id="19" name="Flowchart: Terminator 18">
              <a:extLst>
                <a:ext uri="{FF2B5EF4-FFF2-40B4-BE49-F238E27FC236}">
                  <a16:creationId xmlns:a16="http://schemas.microsoft.com/office/drawing/2014/main" id="{A4D41F64-EE67-7344-E86F-86AC951B7E67}"/>
                </a:ext>
              </a:extLst>
            </p:cNvPr>
            <p:cNvSpPr/>
            <p:nvPr/>
          </p:nvSpPr>
          <p:spPr>
            <a:xfrm>
              <a:off x="1847850" y="2117162"/>
              <a:ext cx="1428750" cy="768188"/>
            </a:xfrm>
            <a:prstGeom prst="flowChartTerminator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248F754-56ED-91D3-E10C-C6FB4DC17559}"/>
                </a:ext>
              </a:extLst>
            </p:cNvPr>
            <p:cNvGrpSpPr/>
            <p:nvPr/>
          </p:nvGrpSpPr>
          <p:grpSpPr>
            <a:xfrm>
              <a:off x="2138459" y="2124475"/>
              <a:ext cx="885761" cy="743145"/>
              <a:chOff x="4922309" y="4022726"/>
              <a:chExt cx="1784382" cy="1334650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8E3C908-3F76-DBC3-4EC4-EEBE0216181C}"/>
                  </a:ext>
                </a:extLst>
              </p:cNvPr>
              <p:cNvSpPr/>
              <p:nvPr/>
            </p:nvSpPr>
            <p:spPr>
              <a:xfrm>
                <a:off x="4922309" y="4022726"/>
                <a:ext cx="1784382" cy="133465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5715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8E32103-526B-90BA-0858-BEFACAEF2BFA}"/>
                  </a:ext>
                </a:extLst>
              </p:cNvPr>
              <p:cNvSpPr/>
              <p:nvPr/>
            </p:nvSpPr>
            <p:spPr>
              <a:xfrm>
                <a:off x="4922309" y="4022726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D99E0DE0-70FA-FE00-F527-FFB2CC26C4FF}"/>
                  </a:ext>
                </a:extLst>
              </p:cNvPr>
              <p:cNvSpPr/>
              <p:nvPr/>
            </p:nvSpPr>
            <p:spPr>
              <a:xfrm>
                <a:off x="4922309" y="4296412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5006105-71E2-CDD4-C02A-4EDEECD4190B}"/>
                  </a:ext>
                </a:extLst>
              </p:cNvPr>
              <p:cNvSpPr/>
              <p:nvPr/>
            </p:nvSpPr>
            <p:spPr>
              <a:xfrm>
                <a:off x="4922309" y="4570098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B6E0969-AB5B-5B84-8007-C6B97A2BE801}"/>
                  </a:ext>
                </a:extLst>
              </p:cNvPr>
              <p:cNvSpPr/>
              <p:nvPr/>
            </p:nvSpPr>
            <p:spPr>
              <a:xfrm>
                <a:off x="4922309" y="4845946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8E3595A-95F5-7BCD-1935-DB531A72366D}"/>
                  </a:ext>
                </a:extLst>
              </p:cNvPr>
              <p:cNvSpPr/>
              <p:nvPr/>
            </p:nvSpPr>
            <p:spPr>
              <a:xfrm>
                <a:off x="4922309" y="5119632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92E4324-6D51-71F9-F08B-D018A43CBA08}"/>
                </a:ext>
              </a:extLst>
            </p:cNvPr>
            <p:cNvSpPr/>
            <p:nvPr/>
          </p:nvSpPr>
          <p:spPr>
            <a:xfrm>
              <a:off x="3331161" y="2411075"/>
              <a:ext cx="143257" cy="127348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1474035C-3A73-BB2C-AF5D-09E9CAB79F73}"/>
                </a:ext>
              </a:extLst>
            </p:cNvPr>
            <p:cNvSpPr/>
            <p:nvPr/>
          </p:nvSpPr>
          <p:spPr>
            <a:xfrm rot="10800000">
              <a:off x="1630917" y="2411075"/>
              <a:ext cx="143257" cy="127348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9018A9C-A248-EEE1-8EDB-7EBE0B27A047}"/>
                </a:ext>
              </a:extLst>
            </p:cNvPr>
            <p:cNvGrpSpPr/>
            <p:nvPr/>
          </p:nvGrpSpPr>
          <p:grpSpPr>
            <a:xfrm>
              <a:off x="2107407" y="1698378"/>
              <a:ext cx="947737" cy="397355"/>
              <a:chOff x="2107407" y="1719807"/>
              <a:chExt cx="947737" cy="397355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2C04855-6EC9-3BF2-9203-692550DD28DE}"/>
                  </a:ext>
                </a:extLst>
              </p:cNvPr>
              <p:cNvSpPr/>
              <p:nvPr/>
            </p:nvSpPr>
            <p:spPr>
              <a:xfrm>
                <a:off x="2107407" y="2010856"/>
                <a:ext cx="947737" cy="10630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401B185-752E-9E13-B1FB-C7B17DEC835E}"/>
                  </a:ext>
                </a:extLst>
              </p:cNvPr>
              <p:cNvSpPr/>
              <p:nvPr/>
            </p:nvSpPr>
            <p:spPr>
              <a:xfrm rot="16200000">
                <a:off x="2397547" y="1824110"/>
                <a:ext cx="344202" cy="13559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6C18557-8514-B0E2-B3AC-214C98A4111E}"/>
                </a:ext>
              </a:extLst>
            </p:cNvPr>
            <p:cNvGrpSpPr/>
            <p:nvPr/>
          </p:nvGrpSpPr>
          <p:grpSpPr>
            <a:xfrm rot="10800000">
              <a:off x="2107406" y="2895685"/>
              <a:ext cx="947737" cy="397355"/>
              <a:chOff x="2107407" y="1719807"/>
              <a:chExt cx="947737" cy="397355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287C03D-130A-27F6-0F0F-14731CA8396D}"/>
                  </a:ext>
                </a:extLst>
              </p:cNvPr>
              <p:cNvSpPr/>
              <p:nvPr/>
            </p:nvSpPr>
            <p:spPr>
              <a:xfrm>
                <a:off x="2107407" y="2010856"/>
                <a:ext cx="947737" cy="10630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A3E34B0E-485E-6FF5-CD02-2EC410AF8C78}"/>
                  </a:ext>
                </a:extLst>
              </p:cNvPr>
              <p:cNvSpPr/>
              <p:nvPr/>
            </p:nvSpPr>
            <p:spPr>
              <a:xfrm rot="16200000">
                <a:off x="2397547" y="1824110"/>
                <a:ext cx="344202" cy="13559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B99A5EA-52F1-458B-665B-6AB50AA9164D}"/>
              </a:ext>
            </a:extLst>
          </p:cNvPr>
          <p:cNvGrpSpPr/>
          <p:nvPr/>
        </p:nvGrpSpPr>
        <p:grpSpPr>
          <a:xfrm>
            <a:off x="2274221" y="1461589"/>
            <a:ext cx="2768787" cy="1594662"/>
            <a:chOff x="4308382" y="1703139"/>
            <a:chExt cx="2768787" cy="1594662"/>
          </a:xfrm>
        </p:grpSpPr>
        <p:sp>
          <p:nvSpPr>
            <p:cNvPr id="20" name="Flowchart: Terminator 19">
              <a:extLst>
                <a:ext uri="{FF2B5EF4-FFF2-40B4-BE49-F238E27FC236}">
                  <a16:creationId xmlns:a16="http://schemas.microsoft.com/office/drawing/2014/main" id="{A5C4CB4D-3389-FE9B-05A9-2DC7BADD4AE1}"/>
                </a:ext>
              </a:extLst>
            </p:cNvPr>
            <p:cNvSpPr/>
            <p:nvPr/>
          </p:nvSpPr>
          <p:spPr>
            <a:xfrm>
              <a:off x="4540251" y="2122735"/>
              <a:ext cx="676656" cy="768188"/>
            </a:xfrm>
            <a:prstGeom prst="flowChartTerminator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Flowchart: Terminator 20">
              <a:extLst>
                <a:ext uri="{FF2B5EF4-FFF2-40B4-BE49-F238E27FC236}">
                  <a16:creationId xmlns:a16="http://schemas.microsoft.com/office/drawing/2014/main" id="{A37E78F7-1BE2-D881-C859-85B1D8B65C77}"/>
                </a:ext>
              </a:extLst>
            </p:cNvPr>
            <p:cNvSpPr/>
            <p:nvPr/>
          </p:nvSpPr>
          <p:spPr>
            <a:xfrm>
              <a:off x="6172200" y="2122735"/>
              <a:ext cx="673100" cy="768188"/>
            </a:xfrm>
            <a:prstGeom prst="flowChartTerminator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32CCE5E-5CCD-3549-34D4-690B1451EE88}"/>
                </a:ext>
              </a:extLst>
            </p:cNvPr>
            <p:cNvGrpSpPr/>
            <p:nvPr/>
          </p:nvGrpSpPr>
          <p:grpSpPr>
            <a:xfrm>
              <a:off x="4656170" y="2129505"/>
              <a:ext cx="2076450" cy="743145"/>
              <a:chOff x="4922309" y="4022726"/>
              <a:chExt cx="1784382" cy="133465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2D00811-D535-2C2C-40F3-B1AB34BF6E7E}"/>
                  </a:ext>
                </a:extLst>
              </p:cNvPr>
              <p:cNvSpPr/>
              <p:nvPr/>
            </p:nvSpPr>
            <p:spPr>
              <a:xfrm>
                <a:off x="4922309" y="4022726"/>
                <a:ext cx="1784382" cy="1334650"/>
              </a:xfrm>
              <a:prstGeom prst="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5715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DB5737B-482C-F192-F4B1-F98BFC081B64}"/>
                  </a:ext>
                </a:extLst>
              </p:cNvPr>
              <p:cNvSpPr/>
              <p:nvPr/>
            </p:nvSpPr>
            <p:spPr>
              <a:xfrm>
                <a:off x="4922309" y="4022726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F6852BE-937D-E17C-1007-85D249768FCD}"/>
                  </a:ext>
                </a:extLst>
              </p:cNvPr>
              <p:cNvSpPr/>
              <p:nvPr/>
            </p:nvSpPr>
            <p:spPr>
              <a:xfrm>
                <a:off x="4922309" y="4296412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55EFFA6-0686-F635-7438-5CF976212839}"/>
                  </a:ext>
                </a:extLst>
              </p:cNvPr>
              <p:cNvSpPr/>
              <p:nvPr/>
            </p:nvSpPr>
            <p:spPr>
              <a:xfrm>
                <a:off x="4922309" y="4570098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E85C353-BA4B-1E45-EBF8-624513D7A775}"/>
                  </a:ext>
                </a:extLst>
              </p:cNvPr>
              <p:cNvSpPr/>
              <p:nvPr/>
            </p:nvSpPr>
            <p:spPr>
              <a:xfrm>
                <a:off x="4922309" y="4845946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FF6BA2F-E630-7E2C-E0F7-55A1A613E575}"/>
                  </a:ext>
                </a:extLst>
              </p:cNvPr>
              <p:cNvSpPr/>
              <p:nvPr/>
            </p:nvSpPr>
            <p:spPr>
              <a:xfrm>
                <a:off x="4922309" y="5119632"/>
                <a:ext cx="1784382" cy="237744"/>
              </a:xfrm>
              <a:prstGeom prst="rect">
                <a:avLst/>
              </a:prstGeom>
              <a:solidFill>
                <a:srgbClr val="ED7D31"/>
              </a:solidFill>
              <a:ln w="28575" cap="flat" cmpd="sng" algn="ctr">
                <a:solidFill>
                  <a:srgbClr val="ED7D31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97CB97E7-61D9-89ED-EC9E-0C1BFE43F2C4}"/>
                </a:ext>
              </a:extLst>
            </p:cNvPr>
            <p:cNvSpPr/>
            <p:nvPr/>
          </p:nvSpPr>
          <p:spPr>
            <a:xfrm>
              <a:off x="6933912" y="2411075"/>
              <a:ext cx="143257" cy="127348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6BB25B55-C158-8DEA-8844-FB3BA1091D98}"/>
                </a:ext>
              </a:extLst>
            </p:cNvPr>
            <p:cNvSpPr/>
            <p:nvPr/>
          </p:nvSpPr>
          <p:spPr>
            <a:xfrm rot="10800000">
              <a:off x="4308382" y="2411075"/>
              <a:ext cx="143257" cy="127348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B395A4E-D07E-1E8F-3557-062144584986}"/>
                </a:ext>
              </a:extLst>
            </p:cNvPr>
            <p:cNvGrpSpPr/>
            <p:nvPr/>
          </p:nvGrpSpPr>
          <p:grpSpPr>
            <a:xfrm>
              <a:off x="4624388" y="1703139"/>
              <a:ext cx="2133600" cy="397355"/>
              <a:chOff x="1470617" y="1719807"/>
              <a:chExt cx="2133600" cy="397355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367FC449-F37B-2BA3-FAF4-D7D4022BC97F}"/>
                  </a:ext>
                </a:extLst>
              </p:cNvPr>
              <p:cNvSpPr/>
              <p:nvPr/>
            </p:nvSpPr>
            <p:spPr>
              <a:xfrm>
                <a:off x="1470617" y="2010856"/>
                <a:ext cx="2133600" cy="10630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A88718E6-72B5-0D13-DE67-0F692474C807}"/>
                  </a:ext>
                </a:extLst>
              </p:cNvPr>
              <p:cNvSpPr/>
              <p:nvPr/>
            </p:nvSpPr>
            <p:spPr>
              <a:xfrm rot="16200000">
                <a:off x="2397547" y="1824110"/>
                <a:ext cx="344202" cy="13559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2DCADEC9-CF82-A78A-841A-12991330C2BA}"/>
                </a:ext>
              </a:extLst>
            </p:cNvPr>
            <p:cNvGrpSpPr/>
            <p:nvPr/>
          </p:nvGrpSpPr>
          <p:grpSpPr>
            <a:xfrm rot="10800000">
              <a:off x="4624388" y="2900446"/>
              <a:ext cx="2133600" cy="397355"/>
              <a:chOff x="1558333" y="1719807"/>
              <a:chExt cx="2133600" cy="397355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5AC15EE0-524A-476F-7C92-871652CDACC5}"/>
                  </a:ext>
                </a:extLst>
              </p:cNvPr>
              <p:cNvSpPr/>
              <p:nvPr/>
            </p:nvSpPr>
            <p:spPr>
              <a:xfrm>
                <a:off x="1558333" y="2010856"/>
                <a:ext cx="2133600" cy="10630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8120DC29-1B30-339C-2551-3EB573045089}"/>
                  </a:ext>
                </a:extLst>
              </p:cNvPr>
              <p:cNvSpPr/>
              <p:nvPr/>
            </p:nvSpPr>
            <p:spPr>
              <a:xfrm rot="16200000">
                <a:off x="2397547" y="1824110"/>
                <a:ext cx="344202" cy="13559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8" name="Title 8">
            <a:extLst>
              <a:ext uri="{FF2B5EF4-FFF2-40B4-BE49-F238E27FC236}">
                <a16:creationId xmlns:a16="http://schemas.microsoft.com/office/drawing/2014/main" id="{B043554D-C869-F8D6-3B20-34B290034E96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7721981" cy="48287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Toward a standard 10-stack Id card</a:t>
            </a:r>
            <a:endParaRPr lang="en-GB" sz="2400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B9F70D1-1E35-9294-D13D-CA3C48A286AD}"/>
              </a:ext>
            </a:extLst>
          </p:cNvPr>
          <p:cNvGrpSpPr/>
          <p:nvPr/>
        </p:nvGrpSpPr>
        <p:grpSpPr>
          <a:xfrm>
            <a:off x="5698668" y="1265533"/>
            <a:ext cx="2843837" cy="2283911"/>
            <a:chOff x="5888682" y="1295775"/>
            <a:chExt cx="2843837" cy="2283911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9B9D56DF-3E0D-F3F0-7EA5-DB8A281041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4397" y="1295775"/>
              <a:ext cx="2463193" cy="2058680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CE94EB9-5D91-A8ED-8712-9B9CBFBF9DC0}"/>
                </a:ext>
              </a:extLst>
            </p:cNvPr>
            <p:cNvSpPr txBox="1"/>
            <p:nvPr/>
          </p:nvSpPr>
          <p:spPr>
            <a:xfrm>
              <a:off x="5888682" y="3364242"/>
              <a:ext cx="284383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/>
                <a:t>Balachandran </a:t>
              </a:r>
              <a:r>
                <a:rPr lang="en-US" sz="800" i="1" dirty="0"/>
                <a:t>et al.</a:t>
              </a:r>
              <a:r>
                <a:rPr lang="en-US" sz="800" dirty="0"/>
                <a:t>, </a:t>
              </a:r>
              <a:r>
                <a:rPr lang="en-US" sz="800" i="1" dirty="0" err="1"/>
                <a:t>Supercond</a:t>
              </a:r>
              <a:r>
                <a:rPr lang="en-US" sz="800" i="1" dirty="0"/>
                <a:t>. Sci. Technol.</a:t>
              </a:r>
              <a:r>
                <a:rPr lang="en-US" sz="800" dirty="0"/>
                <a:t>, </a:t>
              </a:r>
              <a:r>
                <a:rPr lang="en-US" sz="800" b="1" dirty="0"/>
                <a:t>34</a:t>
              </a:r>
              <a:r>
                <a:rPr lang="en-US" sz="800" dirty="0"/>
                <a:t> (2021)</a:t>
              </a:r>
              <a:endParaRPr lang="en-GB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30876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469F078-C782-84DB-73CE-735CCA48F125}"/>
              </a:ext>
            </a:extLst>
          </p:cNvPr>
          <p:cNvSpPr txBox="1"/>
          <p:nvPr/>
        </p:nvSpPr>
        <p:spPr>
          <a:xfrm>
            <a:off x="190627" y="941790"/>
            <a:ext cx="881621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4. Understand the effects of interfaces during measurements: surface irregularities, double stacks,…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r>
              <a:rPr lang="en-US" sz="1200" b="1" u="sng" dirty="0"/>
              <a:t>Proposed study:</a:t>
            </a:r>
            <a:r>
              <a:rPr lang="en-US" sz="1200" dirty="0"/>
              <a:t> DIC measurements with stacks sandwiched by different interfaces</a:t>
            </a:r>
            <a:r>
              <a:rPr lang="en-US" sz="1400" b="1" dirty="0"/>
              <a:t>.</a:t>
            </a:r>
            <a:endParaRPr lang="en-US" sz="1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433EB0-AA81-D90C-D196-0B1725474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555" y="1504844"/>
            <a:ext cx="3611348" cy="1559932"/>
          </a:xfrm>
          <a:prstGeom prst="rect">
            <a:avLst/>
          </a:prstGeom>
        </p:spPr>
      </p:pic>
      <p:sp>
        <p:nvSpPr>
          <p:cNvPr id="12" name="Title 8">
            <a:extLst>
              <a:ext uri="{FF2B5EF4-FFF2-40B4-BE49-F238E27FC236}">
                <a16:creationId xmlns:a16="http://schemas.microsoft.com/office/drawing/2014/main" id="{711697B4-8BE1-3A30-F576-BAE0E28C9794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7721981" cy="48287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Toward a standard 10-stack Id card</a:t>
            </a:r>
            <a:endParaRPr lang="en-GB" sz="2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F001F74-1B5A-BF03-741D-DC59EB8C65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970" y="1504844"/>
            <a:ext cx="2704242" cy="1869198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86EAA524-2560-A9D9-7C1A-B534CB7F73E7}"/>
              </a:ext>
            </a:extLst>
          </p:cNvPr>
          <p:cNvSpPr/>
          <p:nvPr/>
        </p:nvSpPr>
        <p:spPr>
          <a:xfrm>
            <a:off x="1227035" y="2761925"/>
            <a:ext cx="694903" cy="489006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BFD066-3D17-8726-DC25-B2FE3824F005}"/>
              </a:ext>
            </a:extLst>
          </p:cNvPr>
          <p:cNvSpPr txBox="1"/>
          <p:nvPr/>
        </p:nvSpPr>
        <p:spPr>
          <a:xfrm>
            <a:off x="1136240" y="3301463"/>
            <a:ext cx="8643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sitting effect</a:t>
            </a:r>
            <a:endParaRPr lang="en-GB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920E31-41D5-587E-27F1-BF8CB53DD162}"/>
              </a:ext>
            </a:extLst>
          </p:cNvPr>
          <p:cNvSpPr txBox="1"/>
          <p:nvPr/>
        </p:nvSpPr>
        <p:spPr>
          <a:xfrm>
            <a:off x="4687555" y="3024463"/>
            <a:ext cx="96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Cable stack </a:t>
            </a:r>
          </a:p>
          <a:p>
            <a:pPr algn="ctr"/>
            <a:r>
              <a:rPr lang="en-US" sz="1000" dirty="0"/>
              <a:t>to cable stack</a:t>
            </a:r>
            <a:endParaRPr lang="en-GB" sz="1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B77939-3BB5-80A7-2B3D-D8A8206700C8}"/>
              </a:ext>
            </a:extLst>
          </p:cNvPr>
          <p:cNvSpPr txBox="1"/>
          <p:nvPr/>
        </p:nvSpPr>
        <p:spPr>
          <a:xfrm>
            <a:off x="5711624" y="3024463"/>
            <a:ext cx="1385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Intermediary material</a:t>
            </a:r>
            <a:endParaRPr lang="en-GB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5981C8-CD1C-34C9-0898-C30D49C26F15}"/>
              </a:ext>
            </a:extLst>
          </p:cNvPr>
          <p:cNvSpPr txBox="1"/>
          <p:nvPr/>
        </p:nvSpPr>
        <p:spPr>
          <a:xfrm>
            <a:off x="7272164" y="3006428"/>
            <a:ext cx="851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Cable stack</a:t>
            </a:r>
          </a:p>
          <a:p>
            <a:pPr algn="ctr"/>
            <a:r>
              <a:rPr lang="en-US" sz="1000" dirty="0"/>
              <a:t>to wedge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792083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16567</TotalTime>
  <Words>885</Words>
  <Application>Microsoft Office PowerPoint</Application>
  <PresentationFormat>On-screen Show (16:9)</PresentationFormat>
  <Paragraphs>202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CERNCorporate16-9</vt:lpstr>
      <vt:lpstr>PowerPoint Presentation</vt:lpstr>
      <vt:lpstr>Nb3Sn coil packs:  mechanical characterization &amp; modelling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Gianluca Vernassa</dc:creator>
  <cp:lastModifiedBy>Ariel Haziot</cp:lastModifiedBy>
  <cp:revision>120</cp:revision>
  <dcterms:created xsi:type="dcterms:W3CDTF">2022-07-05T09:11:05Z</dcterms:created>
  <dcterms:modified xsi:type="dcterms:W3CDTF">2024-04-24T15:35:02Z</dcterms:modified>
</cp:coreProperties>
</file>