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2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notesSlides/notesSlide3.xml" ContentType="application/vnd.openxmlformats-officedocument.presentationml.notesSlide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notesSlides/notesSlide4.xml" ContentType="application/vnd.openxmlformats-officedocument.presentationml.notesSlide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notesSlides/notesSlide5.xml" ContentType="application/vnd.openxmlformats-officedocument.presentationml.notesSlide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notesSlides/notesSlide6.xml" ContentType="application/vnd.openxmlformats-officedocument.presentationml.notesSlide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notesSlides/notesSlide7.xml" ContentType="application/vnd.openxmlformats-officedocument.presentationml.notesSlide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notesSlides/notesSlide8.xml" ContentType="application/vnd.openxmlformats-officedocument.presentationml.notesSlide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notesSlides/notesSlide9.xml" ContentType="application/vnd.openxmlformats-officedocument.presentationml.notesSlide+xml"/>
  <Override PartName="/ppt/tags/tag14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64" r:id="rId3"/>
    <p:sldMasterId id="2147483668" r:id="rId4"/>
  </p:sldMasterIdLst>
  <p:notesMasterIdLst>
    <p:notesMasterId r:id="rId15"/>
  </p:notesMasterIdLst>
  <p:sldIdLst>
    <p:sldId id="271" r:id="rId5"/>
    <p:sldId id="281" r:id="rId6"/>
    <p:sldId id="262" r:id="rId7"/>
    <p:sldId id="280" r:id="rId8"/>
    <p:sldId id="282" r:id="rId9"/>
    <p:sldId id="288" r:id="rId10"/>
    <p:sldId id="287" r:id="rId11"/>
    <p:sldId id="267" r:id="rId12"/>
    <p:sldId id="266" r:id="rId13"/>
    <p:sldId id="269" r:id="rId14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12E7E"/>
    <a:srgbClr val="163B95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63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576" y="1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7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4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81.xml"/><Relationship Id="rId4" Type="http://schemas.openxmlformats.org/officeDocument/2006/relationships/tags" Target="../tags/tag80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5" Type="http://schemas.openxmlformats.org/officeDocument/2006/relationships/slideMaster" Target="../slideMasters/slideMaster3.xml"/><Relationship Id="rId4" Type="http://schemas.openxmlformats.org/officeDocument/2006/relationships/tags" Target="../tags/tag9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4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6" Type="http://schemas.openxmlformats.org/officeDocument/2006/relationships/slideMaster" Target="../slideMasters/slideMaster3.xml"/><Relationship Id="rId5" Type="http://schemas.openxmlformats.org/officeDocument/2006/relationships/tags" Target="../tags/tag99.xml"/><Relationship Id="rId4" Type="http://schemas.openxmlformats.org/officeDocument/2006/relationships/tags" Target="../tags/tag98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5" Type="http://schemas.openxmlformats.org/officeDocument/2006/relationships/slideMaster" Target="../slideMasters/slideMaster4.xml"/><Relationship Id="rId4" Type="http://schemas.openxmlformats.org/officeDocument/2006/relationships/tags" Target="../tags/tag109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4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6" Type="http://schemas.openxmlformats.org/officeDocument/2006/relationships/slideMaster" Target="../slideMasters/slideMaster4.xml"/><Relationship Id="rId5" Type="http://schemas.openxmlformats.org/officeDocument/2006/relationships/tags" Target="../tags/tag117.xml"/><Relationship Id="rId4" Type="http://schemas.openxmlformats.org/officeDocument/2006/relationships/tags" Target="../tags/tag1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94800" y="360000"/>
            <a:ext cx="10800000" cy="720000"/>
          </a:xfrm>
        </p:spPr>
        <p:txBody>
          <a:bodyPr vert="horz" lIns="0" tIns="0" rIns="0" bIns="0" rtlCol="0" anchor="b" anchorCtr="0">
            <a:normAutofit/>
          </a:bodyPr>
          <a:lstStyle>
            <a:lvl1pPr>
              <a:defRPr sz="3200">
                <a:latin typeface="+mj-ea"/>
                <a:ea typeface="+mj-ea"/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95960" y="1240790"/>
            <a:ext cx="10799088" cy="405553"/>
          </a:xfrm>
        </p:spPr>
        <p:txBody>
          <a:bodyPr lIns="0" tIns="0" rIns="0" bIns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400" b="0" spc="2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单击此处编辑副标题</a:t>
            </a:r>
            <a:endParaRPr lang="en-US" altLang="zh-CN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6" name="标题 5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8800" y="360000"/>
            <a:ext cx="10515600" cy="864000"/>
          </a:xfrm>
        </p:spPr>
        <p:txBody>
          <a:bodyPr vert="horz" lIns="0" tIns="0" rIns="0" bIns="0" rtlCol="0" anchor="b" anchorCtr="0">
            <a:normAutofit/>
          </a:bodyPr>
          <a:lstStyle>
            <a:lvl1pPr>
              <a:defRPr sz="3200">
                <a:latin typeface="+mj-ea"/>
                <a:ea typeface="+mj-ea"/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94800" y="1303200"/>
            <a:ext cx="10800000" cy="406800"/>
          </a:xfrm>
        </p:spPr>
        <p:txBody>
          <a:bodyPr lIns="0" tIns="0" rIns="0" bIns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400" b="0" spc="2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单击此处编辑副标题</a:t>
            </a:r>
            <a:endParaRPr lang="en-US" altLang="zh-CN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96000" y="394405"/>
            <a:ext cx="10800000" cy="792000"/>
          </a:xfrm>
        </p:spPr>
        <p:txBody>
          <a:bodyPr/>
          <a:lstStyle>
            <a:lvl1pPr algn="ctr">
              <a:defRPr sz="32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>
              <a:defRPr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330" y="1429385"/>
            <a:ext cx="10968355" cy="381635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单击此处编辑副标题</a:t>
            </a:r>
            <a:endParaRPr lang="en-US" altLang="zh-CN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2024/10/8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67.xml"/><Relationship Id="rId3" Type="http://schemas.openxmlformats.org/officeDocument/2006/relationships/slideLayout" Target="../slideLayouts/slideLayout14.xml"/><Relationship Id="rId7" Type="http://schemas.openxmlformats.org/officeDocument/2006/relationships/tags" Target="../tags/tag66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10" Type="http://schemas.openxmlformats.org/officeDocument/2006/relationships/tags" Target="../tags/tag69.xml"/><Relationship Id="rId4" Type="http://schemas.openxmlformats.org/officeDocument/2006/relationships/theme" Target="../theme/theme2.xml"/><Relationship Id="rId9" Type="http://schemas.openxmlformats.org/officeDocument/2006/relationships/tags" Target="../tags/tag6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ags" Target="../tags/tag85.xml"/><Relationship Id="rId3" Type="http://schemas.openxmlformats.org/officeDocument/2006/relationships/slideLayout" Target="../slideLayouts/slideLayout17.xml"/><Relationship Id="rId7" Type="http://schemas.openxmlformats.org/officeDocument/2006/relationships/tags" Target="../tags/tag84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10" Type="http://schemas.openxmlformats.org/officeDocument/2006/relationships/tags" Target="../tags/tag87.xml"/><Relationship Id="rId4" Type="http://schemas.openxmlformats.org/officeDocument/2006/relationships/theme" Target="../theme/theme3.xml"/><Relationship Id="rId9" Type="http://schemas.openxmlformats.org/officeDocument/2006/relationships/tags" Target="../tags/tag8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ags" Target="../tags/tag103.xml"/><Relationship Id="rId3" Type="http://schemas.openxmlformats.org/officeDocument/2006/relationships/slideLayout" Target="../slideLayouts/slideLayout20.xml"/><Relationship Id="rId7" Type="http://schemas.openxmlformats.org/officeDocument/2006/relationships/tags" Target="../tags/tag10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ags" Target="../tags/tag101.xml"/><Relationship Id="rId5" Type="http://schemas.openxmlformats.org/officeDocument/2006/relationships/tags" Target="../tags/tag100.xml"/><Relationship Id="rId10" Type="http://schemas.openxmlformats.org/officeDocument/2006/relationships/tags" Target="../tags/tag105.xml"/><Relationship Id="rId4" Type="http://schemas.openxmlformats.org/officeDocument/2006/relationships/theme" Target="../theme/theme4.xml"/><Relationship Id="rId9" Type="http://schemas.openxmlformats.org/officeDocument/2006/relationships/tags" Target="../tags/tag10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95960" y="360000"/>
            <a:ext cx="10800000" cy="7200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695960" y="1301749"/>
            <a:ext cx="10800000" cy="4873625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69596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8753983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10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200" b="1" u="none" strike="noStrike" kern="1200" cap="none" spc="300" normalizeH="0" baseline="0">
          <a:solidFill>
            <a:schemeClr val="tx1"/>
          </a:solidFill>
          <a:uFillTx/>
          <a:latin typeface="+mj-ea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10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/>
          </a:solidFill>
          <a:uFillTx/>
          <a:latin typeface="+mj-ea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7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2024/10/8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8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9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10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ea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ea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4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120.xml"/><Relationship Id="rId7" Type="http://schemas.openxmlformats.org/officeDocument/2006/relationships/slideLayout" Target="../slideLayouts/slideLayout6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6" Type="http://schemas.openxmlformats.org/officeDocument/2006/relationships/tags" Target="../tags/tag123.xml"/><Relationship Id="rId11" Type="http://schemas.openxmlformats.org/officeDocument/2006/relationships/image" Target="../media/image1.jpeg"/><Relationship Id="rId5" Type="http://schemas.openxmlformats.org/officeDocument/2006/relationships/tags" Target="../tags/tag122.xml"/><Relationship Id="rId10" Type="http://schemas.openxmlformats.org/officeDocument/2006/relationships/image" Target="../media/image5.png"/><Relationship Id="rId4" Type="http://schemas.openxmlformats.org/officeDocument/2006/relationships/tags" Target="../tags/tag121.xml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8.jpeg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6" Type="http://schemas.openxmlformats.org/officeDocument/2006/relationships/image" Target="../media/image1.jpe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131.xml"/><Relationship Id="rId7" Type="http://schemas.openxmlformats.org/officeDocument/2006/relationships/image" Target="../media/image9.jpeg"/><Relationship Id="rId2" Type="http://schemas.openxmlformats.org/officeDocument/2006/relationships/tags" Target="../tags/tag130.xml"/><Relationship Id="rId1" Type="http://schemas.openxmlformats.org/officeDocument/2006/relationships/tags" Target="../tags/tag129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132.xml"/><Relationship Id="rId9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6" Type="http://schemas.openxmlformats.org/officeDocument/2006/relationships/image" Target="../media/image11.jpe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37.xml"/><Relationship Id="rId7" Type="http://schemas.openxmlformats.org/officeDocument/2006/relationships/image" Target="../media/image1.jpeg"/><Relationship Id="rId2" Type="http://schemas.openxmlformats.org/officeDocument/2006/relationships/tags" Target="../tags/tag136.xml"/><Relationship Id="rId1" Type="http://schemas.openxmlformats.org/officeDocument/2006/relationships/tags" Target="../tags/tag135.xml"/><Relationship Id="rId6" Type="http://schemas.openxmlformats.org/officeDocument/2006/relationships/image" Target="../media/image12.jpe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.jpeg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hyperlink" Target="mailto:jiangxw@ihep.ac.cn;15313111338" TargetMode="External"/><Relationship Id="rId5" Type="http://schemas.openxmlformats.org/officeDocument/2006/relationships/hyperlink" Target="mailto:yanran@ihep.ac.cn" TargetMode="Externa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5.jpeg"/><Relationship Id="rId12" Type="http://schemas.openxmlformats.org/officeDocument/2006/relationships/image" Target="../media/image1.jpeg"/><Relationship Id="rId2" Type="http://schemas.openxmlformats.org/officeDocument/2006/relationships/tags" Target="../tags/tag141.xml"/><Relationship Id="rId1" Type="http://schemas.openxmlformats.org/officeDocument/2006/relationships/tags" Target="../tags/tag140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png"/><Relationship Id="rId10" Type="http://schemas.openxmlformats.org/officeDocument/2006/relationships/image" Target="../media/image18.jpe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822325" y="2844165"/>
            <a:ext cx="1032192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LHCOPN-LHCONE Meeting at IHEP</a:t>
            </a:r>
            <a:br>
              <a:rPr kumimoji="1" lang="en-US" altLang="zh-CN" sz="4400" dirty="0">
                <a:sym typeface="+mn-ea"/>
              </a:rPr>
            </a:br>
            <a:br>
              <a:rPr kumimoji="1" lang="en-US" altLang="zh-CN" sz="4400" dirty="0">
                <a:sym typeface="+mn-ea"/>
              </a:rPr>
            </a:br>
            <a:r>
              <a:rPr kumimoji="1" lang="en-US" altLang="zh-CN" sz="2400" dirty="0">
                <a:solidFill>
                  <a:schemeClr val="bg1"/>
                </a:solidFill>
                <a:sym typeface="+mn-ea"/>
              </a:rPr>
              <a:t>Fazhi QI</a:t>
            </a:r>
          </a:p>
        </p:txBody>
      </p:sp>
      <p:pic>
        <p:nvPicPr>
          <p:cNvPr id="43" name="图片 42" descr="LHCOPN-ONE-背景屏 拷贝"/>
          <p:cNvPicPr>
            <a:picLocks noChangeAspect="1"/>
          </p:cNvPicPr>
          <p:nvPr/>
        </p:nvPicPr>
        <p:blipFill>
          <a:blip r:embed="rId3"/>
          <a:srcRect t="5213" b="8926"/>
          <a:stretch>
            <a:fillRect/>
          </a:stretch>
        </p:blipFill>
        <p:spPr>
          <a:xfrm>
            <a:off x="0" y="0"/>
            <a:ext cx="12192000" cy="5888355"/>
          </a:xfrm>
          <a:prstGeom prst="rect">
            <a:avLst/>
          </a:prstGeom>
        </p:spPr>
      </p:pic>
      <p:sp>
        <p:nvSpPr>
          <p:cNvPr id="44" name="文本框 43"/>
          <p:cNvSpPr txBox="1"/>
          <p:nvPr/>
        </p:nvSpPr>
        <p:spPr>
          <a:xfrm>
            <a:off x="2490470" y="2505710"/>
            <a:ext cx="86537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sym typeface="+mn-ea"/>
              </a:rPr>
              <a:t>LHCOPN-LHCONE Logistics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1769110" y="3699828"/>
            <a:ext cx="86537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2800" dirty="0">
                <a:solidFill>
                  <a:schemeClr val="bg1"/>
                </a:solidFill>
                <a:sym typeface="+mn-ea"/>
              </a:rPr>
              <a:t>Fazhi Qi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7953375" y="6226810"/>
            <a:ext cx="388048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rgbClr val="012E7E"/>
                </a:solidFill>
                <a:sym typeface="+mn-ea"/>
              </a:rPr>
              <a:t>LHCOPN-LHCONE meeting</a:t>
            </a:r>
            <a:r>
              <a:rPr lang="cs-CZ" sz="1600" dirty="0">
                <a:solidFill>
                  <a:srgbClr val="012E7E"/>
                </a:solidFill>
                <a:sym typeface="+mn-ea"/>
              </a:rPr>
              <a:t>, </a:t>
            </a:r>
            <a:r>
              <a:rPr lang="en-US" sz="1600" dirty="0">
                <a:solidFill>
                  <a:srgbClr val="012E7E"/>
                </a:solidFill>
                <a:sym typeface="+mn-ea"/>
              </a:rPr>
              <a:t>9.10.</a:t>
            </a:r>
            <a:r>
              <a:rPr lang="cs-CZ" sz="1600" dirty="0">
                <a:solidFill>
                  <a:srgbClr val="012E7E"/>
                </a:solidFill>
                <a:sym typeface="+mn-ea"/>
              </a:rPr>
              <a:t>20</a:t>
            </a:r>
            <a:r>
              <a:rPr lang="en-US" sz="1600" dirty="0">
                <a:solidFill>
                  <a:srgbClr val="012E7E"/>
                </a:solidFill>
                <a:sym typeface="+mn-ea"/>
              </a:rPr>
              <a:t>24</a:t>
            </a:r>
            <a:endParaRPr lang="en-US" altLang="en-US" sz="1600" dirty="0">
              <a:solidFill>
                <a:srgbClr val="012E7E"/>
              </a:solidFill>
              <a:sym typeface="+mn-ea"/>
            </a:endParaRPr>
          </a:p>
        </p:txBody>
      </p:sp>
      <p:pic>
        <p:nvPicPr>
          <p:cNvPr id="48" name="图片 47" descr="logo1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490" y="6265545"/>
            <a:ext cx="1751330" cy="329565"/>
          </a:xfrm>
          <a:prstGeom prst="rect">
            <a:avLst/>
          </a:prstGeom>
        </p:spPr>
      </p:pic>
      <p:pic>
        <p:nvPicPr>
          <p:cNvPr id="49" name="图片 48" descr="国家高能物理科学数据中心logo-横版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7405" y="6252210"/>
            <a:ext cx="1835150" cy="3270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 descr="LHCOPN-ONE-背景屏 拷贝"/>
          <p:cNvPicPr>
            <a:picLocks noChangeAspect="1"/>
          </p:cNvPicPr>
          <p:nvPr/>
        </p:nvPicPr>
        <p:blipFill>
          <a:blip r:embed="rId3"/>
          <a:srcRect t="5213" b="69491"/>
          <a:stretch>
            <a:fillRect/>
          </a:stretch>
        </p:blipFill>
        <p:spPr>
          <a:xfrm>
            <a:off x="0" y="0"/>
            <a:ext cx="12192000" cy="17348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>
          <a:xfrm>
            <a:off x="4784725" y="3265805"/>
            <a:ext cx="2623185" cy="1405890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altLang="zh-CN" sz="3600" b="1" spc="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zh-CN" altLang="en-US" sz="3600" b="1" spc="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600" b="1" spc="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zh-CN" altLang="en-US" sz="3600" b="1" spc="0" dirty="0">
                <a:solidFill>
                  <a:schemeClr val="tx1"/>
                </a:solidFill>
                <a:uFillTx/>
                <a:latin typeface="Times New Roman" panose="02020603050405020304" charset="0"/>
                <a:cs typeface="Times New Roman" panose="02020603050405020304" charset="0"/>
              </a:rPr>
              <a:t>谢 谢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14960" y="240030"/>
            <a:ext cx="3724910" cy="6623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l"/>
            <a:r>
              <a:rPr lang="cs-CZ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case </a:t>
            </a:r>
            <a:r>
              <a:rPr lang="cs-CZ" altLang="zh-CN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cs-CZ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urgent </a:t>
            </a:r>
            <a:r>
              <a:rPr lang="cs-CZ" altLang="zh-CN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needs</a:t>
            </a:r>
            <a:r>
              <a:rPr lang="en-US" altLang="cs-CZ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/>
            <a:r>
              <a:rPr lang="cs-CZ" altLang="zh-CN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Fazhi QI. +8618910760801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63815" y="438785"/>
            <a:ext cx="2519680" cy="5626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66705" y="361315"/>
            <a:ext cx="989330" cy="64008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502920" y="323215"/>
            <a:ext cx="8481060" cy="99885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012E7E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LHCOPN-LHCONE meeting #53 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solidFill>
                  <a:srgbClr val="012E7E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October 09-12</a:t>
            </a:r>
            <a:endParaRPr lang="en-US" altLang="zh-CN" sz="2800" b="1" dirty="0">
              <a:solidFill>
                <a:srgbClr val="012E7E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15" name="矩形 14"/>
          <p:cNvSpPr/>
          <p:nvPr>
            <p:custDataLst>
              <p:tags r:id="rId3"/>
            </p:custDataLst>
          </p:nvPr>
        </p:nvSpPr>
        <p:spPr>
          <a:xfrm>
            <a:off x="772160" y="2900045"/>
            <a:ext cx="6963410" cy="91948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indent="0" algn="just" defTabSz="266700">
              <a:spcBef>
                <a:spcPct val="0"/>
              </a:spcBef>
              <a:spcAft>
                <a:spcPct val="0"/>
              </a:spcAft>
              <a:buFont typeface="+mj-lt"/>
              <a:buNone/>
            </a:pP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-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40 people in person</a:t>
            </a:r>
            <a:endParaRPr lang="en-US" altLang="zh-CN" b="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indent="0" algn="just" defTabSz="266700">
              <a:spcBef>
                <a:spcPct val="0"/>
              </a:spcBef>
              <a:spcAft>
                <a:spcPct val="0"/>
              </a:spcAft>
              <a:buFont typeface="+mj-lt"/>
              <a:buNone/>
            </a:pP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-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10 remote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participations</a:t>
            </a:r>
            <a:endParaRPr lang="en-US" altLang="zh-CN" b="0" dirty="0">
              <a:solidFill>
                <a:srgbClr val="404040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16" name="矩形 15"/>
          <p:cNvSpPr/>
          <p:nvPr>
            <p:custDataLst>
              <p:tags r:id="rId4"/>
            </p:custDataLst>
          </p:nvPr>
        </p:nvSpPr>
        <p:spPr>
          <a:xfrm>
            <a:off x="440690" y="2426335"/>
            <a:ext cx="3333115" cy="40703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012E7E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 </a:t>
            </a:r>
            <a:r>
              <a:rPr lang="en-GB" altLang="zh-CN" b="1" dirty="0">
                <a:solidFill>
                  <a:srgbClr val="012E7E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hybrid workshop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37515" y="4833620"/>
            <a:ext cx="11018520" cy="3917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zh-CN"/>
            </a:defPPr>
            <a:lvl1pPr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12E7E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r>
              <a:rPr lang="en-US" altLang="zh-CN" sz="1800" dirty="0">
                <a:sym typeface="+mn-ea"/>
              </a:rPr>
              <a:t>Agenda and presentations at</a:t>
            </a:r>
            <a:r>
              <a:rPr lang="zh-CN" altLang="en-US" sz="1800" dirty="0">
                <a:sym typeface="+mn-ea"/>
              </a:rPr>
              <a:t>：</a:t>
            </a:r>
            <a:r>
              <a:rPr lang="en-US" altLang="zh-CN" sz="1800" dirty="0">
                <a:sym typeface="+mn-ea"/>
              </a:rPr>
              <a:t>https://indico.cern.ch/event/1410638/</a:t>
            </a:r>
          </a:p>
        </p:txBody>
      </p:sp>
      <p:pic>
        <p:nvPicPr>
          <p:cNvPr id="23" name="图片 22" descr="LHCOPN-ONE-背景屏 拷贝"/>
          <p:cNvPicPr>
            <a:picLocks noChangeAspect="1"/>
          </p:cNvPicPr>
          <p:nvPr/>
        </p:nvPicPr>
        <p:blipFill>
          <a:blip r:embed="rId11"/>
          <a:srcRect t="95630" b="185"/>
          <a:stretch>
            <a:fillRect/>
          </a:stretch>
        </p:blipFill>
        <p:spPr>
          <a:xfrm>
            <a:off x="0" y="6570980"/>
            <a:ext cx="12192000" cy="287020"/>
          </a:xfrm>
          <a:prstGeom prst="rect">
            <a:avLst/>
          </a:prstGeom>
        </p:spPr>
      </p:pic>
      <p:cxnSp>
        <p:nvCxnSpPr>
          <p:cNvPr id="9" name="直接连接符 8"/>
          <p:cNvCxnSpPr/>
          <p:nvPr>
            <p:custDataLst>
              <p:tags r:id="rId5"/>
            </p:custDataLst>
          </p:nvPr>
        </p:nvCxnSpPr>
        <p:spPr>
          <a:xfrm>
            <a:off x="510540" y="1818005"/>
            <a:ext cx="450427" cy="0"/>
          </a:xfrm>
          <a:prstGeom prst="line">
            <a:avLst/>
          </a:prstGeom>
          <a:ln w="50800">
            <a:solidFill>
              <a:srgbClr val="012E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>
            <p:custDataLst>
              <p:tags r:id="rId6"/>
            </p:custDataLst>
          </p:nvPr>
        </p:nvCxnSpPr>
        <p:spPr>
          <a:xfrm>
            <a:off x="1196340" y="1818005"/>
            <a:ext cx="10259695" cy="0"/>
          </a:xfrm>
          <a:prstGeom prst="line">
            <a:avLst/>
          </a:prstGeom>
          <a:ln w="12700">
            <a:solidFill>
              <a:srgbClr val="012E7E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37515" y="3895090"/>
            <a:ext cx="9039860" cy="4254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zh-CN"/>
            </a:defPPr>
            <a:lvl1pPr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12E7E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r>
              <a:rPr lang="en-US" altLang="zh-CN" sz="1800" dirty="0">
                <a:sym typeface="+mn-ea"/>
              </a:rPr>
              <a:t>One</a:t>
            </a:r>
            <a:r>
              <a:rPr lang="zh-CN" altLang="en-US" sz="1800" dirty="0">
                <a:sym typeface="+mn-ea"/>
              </a:rPr>
              <a:t> </a:t>
            </a:r>
            <a:r>
              <a:rPr lang="en-US" altLang="zh-CN" sz="1800" dirty="0">
                <a:sym typeface="+mn-ea"/>
              </a:rPr>
              <a:t>session</a:t>
            </a:r>
            <a:r>
              <a:rPr lang="zh-CN" altLang="en-US" sz="1800" dirty="0">
                <a:sym typeface="+mn-ea"/>
              </a:rPr>
              <a:t> </a:t>
            </a:r>
            <a:r>
              <a:rPr lang="en-US" altLang="zh-CN" sz="1800" dirty="0">
                <a:sym typeface="+mn-ea"/>
              </a:rPr>
              <a:t>“</a:t>
            </a:r>
            <a:r>
              <a:rPr lang="zh-CN" altLang="en-US" sz="1800" dirty="0">
                <a:sym typeface="+mn-ea"/>
              </a:rPr>
              <a:t>Network performance assessment</a:t>
            </a:r>
            <a:r>
              <a:rPr lang="en-US" altLang="zh-CN" sz="1800" dirty="0">
                <a:sym typeface="+mn-ea"/>
              </a:rPr>
              <a:t>” added.</a:t>
            </a: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f51195233d086c75d77d5c425fa17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0738" y="1138555"/>
            <a:ext cx="5674995" cy="5318760"/>
          </a:xfrm>
          <a:prstGeom prst="rect">
            <a:avLst/>
          </a:prstGeom>
        </p:spPr>
      </p:pic>
      <p:cxnSp>
        <p:nvCxnSpPr>
          <p:cNvPr id="5" name="直接箭头连接符 4"/>
          <p:cNvCxnSpPr/>
          <p:nvPr/>
        </p:nvCxnSpPr>
        <p:spPr>
          <a:xfrm flipH="1">
            <a:off x="6719570" y="5401945"/>
            <a:ext cx="2089150" cy="0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H="1">
            <a:off x="6781800" y="3837305"/>
            <a:ext cx="635" cy="1564640"/>
          </a:xfrm>
          <a:prstGeom prst="straightConnector1">
            <a:avLst/>
          </a:prstGeom>
          <a:ln w="19050">
            <a:headEnd type="triangle"/>
            <a:tailEnd type="none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>
            <a:off x="5798185" y="3845560"/>
            <a:ext cx="1005205" cy="1270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2" name="直接箭头连接符 1"/>
          <p:cNvCxnSpPr/>
          <p:nvPr/>
        </p:nvCxnSpPr>
        <p:spPr>
          <a:xfrm flipH="1" flipV="1">
            <a:off x="5549900" y="3154680"/>
            <a:ext cx="274955" cy="628015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3081020" y="2260600"/>
            <a:ext cx="2594610" cy="5219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400">
                <a:latin typeface="Arial" panose="020B0604020202020204" pitchFamily="34" charset="0"/>
                <a:cs typeface="Arial" panose="020B0604020202020204" pitchFamily="34" charset="0"/>
              </a:rPr>
              <a:t>IHEP Multidisciplinary Building</a:t>
            </a:r>
          </a:p>
          <a:p>
            <a:r>
              <a:rPr lang="zh-CN" altLang="en-US" sz="1400">
                <a:latin typeface="Arial" panose="020B0604020202020204" pitchFamily="34" charset="0"/>
                <a:cs typeface="Arial" panose="020B0604020202020204" pitchFamily="34" charset="0"/>
              </a:rPr>
              <a:t>(Conference </a:t>
            </a:r>
            <a:r>
              <a:rPr lang="en-US" altLang="zh-CN" sz="140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zh-CN" altLang="en-US" sz="1400">
                <a:latin typeface="Arial" panose="020B0604020202020204" pitchFamily="34" charset="0"/>
                <a:cs typeface="Arial" panose="020B0604020202020204" pitchFamily="34" charset="0"/>
              </a:rPr>
              <a:t>enue)</a:t>
            </a:r>
          </a:p>
        </p:txBody>
      </p:sp>
      <p:pic>
        <p:nvPicPr>
          <p:cNvPr id="6" name="图片 5" descr="427c63e099fd40dea03bec2e5d379a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1527175"/>
            <a:ext cx="2566670" cy="178752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882380" y="5222240"/>
            <a:ext cx="631190" cy="3067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latin typeface="Arial" panose="020B0604020202020204" pitchFamily="34" charset="0"/>
                <a:cs typeface="Arial" panose="020B0604020202020204" pitchFamily="34" charset="0"/>
              </a:rPr>
              <a:t>IHEP</a:t>
            </a:r>
          </a:p>
        </p:txBody>
      </p:sp>
      <p:pic>
        <p:nvPicPr>
          <p:cNvPr id="18" name="图片 17" descr="198b317a0aaf1f0e2ce49ef887c7561"/>
          <p:cNvPicPr>
            <a:picLocks noChangeAspect="1"/>
          </p:cNvPicPr>
          <p:nvPr/>
        </p:nvPicPr>
        <p:blipFill>
          <a:blip r:embed="rId7"/>
          <a:srcRect b="14801"/>
          <a:stretch>
            <a:fillRect/>
          </a:stretch>
        </p:blipFill>
        <p:spPr>
          <a:xfrm>
            <a:off x="9553575" y="4563745"/>
            <a:ext cx="2287270" cy="146177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48310" y="4313555"/>
            <a:ext cx="2632710" cy="187325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r>
              <a:rPr lang="en-US" b="1">
                <a:solidFill>
                  <a:srgbClr val="012E7E"/>
                </a:solidFill>
              </a:rPr>
              <a:t>A</a:t>
            </a:r>
            <a:r>
              <a:rPr altLang="zh-CN" b="1">
                <a:solidFill>
                  <a:srgbClr val="012E7E"/>
                </a:solidFill>
              </a:rPr>
              <a:t>ccessible during the workshop</a:t>
            </a:r>
            <a:r>
              <a:rPr lang="en-US" b="1">
                <a:solidFill>
                  <a:srgbClr val="012E7E"/>
                </a:solidFill>
              </a:rPr>
              <a:t>.</a:t>
            </a:r>
          </a:p>
        </p:txBody>
      </p:sp>
      <p:sp>
        <p:nvSpPr>
          <p:cNvPr id="28" name="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69900" y="360000"/>
            <a:ext cx="10800000" cy="7200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200" b="1" u="none" strike="noStrike" kern="1200" cap="none" spc="300" normalizeH="0" baseline="0">
                <a:solidFill>
                  <a:schemeClr val="tx1"/>
                </a:solidFill>
                <a:uFillTx/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zh-CN" spc="0" dirty="0">
                <a:solidFill>
                  <a:srgbClr val="012E7E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Access to Meeting Room</a:t>
            </a:r>
            <a:endParaRPr lang="zh-CN" altLang="en-US" spc="0">
              <a:solidFill>
                <a:srgbClr val="012E7E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69900" y="3445510"/>
            <a:ext cx="2576830" cy="4870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r>
              <a:rPr altLang="zh-CN" sz="1400">
                <a:solidFill>
                  <a:schemeClr val="tx1"/>
                </a:solidFill>
                <a:sym typeface="+mn-ea"/>
              </a:rPr>
              <a:t>Room 124，Multidisciplinary Building</a:t>
            </a:r>
            <a:endParaRPr lang="zh-CN" altLang="zh-CN" sz="1400">
              <a:solidFill>
                <a:schemeClr val="tx1"/>
              </a:solidFill>
              <a:sym typeface="+mn-ea"/>
            </a:endParaRPr>
          </a:p>
        </p:txBody>
      </p:sp>
      <p:pic>
        <p:nvPicPr>
          <p:cNvPr id="23" name="图片 22" descr="LHCOPN-ONE-背景屏 拷贝"/>
          <p:cNvPicPr>
            <a:picLocks noChangeAspect="1"/>
          </p:cNvPicPr>
          <p:nvPr/>
        </p:nvPicPr>
        <p:blipFill>
          <a:blip r:embed="rId8"/>
          <a:srcRect t="95630" b="185"/>
          <a:stretch>
            <a:fillRect/>
          </a:stretch>
        </p:blipFill>
        <p:spPr>
          <a:xfrm>
            <a:off x="0" y="6570980"/>
            <a:ext cx="12192000" cy="28702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69900" y="360000"/>
            <a:ext cx="10800000" cy="720000"/>
          </a:xfrm>
        </p:spPr>
        <p:txBody>
          <a:bodyPr/>
          <a:lstStyle/>
          <a:p>
            <a:r>
              <a:rPr lang="zh-CN" altLang="en-US" spc="0">
                <a:solidFill>
                  <a:srgbClr val="012E7E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Network Access</a:t>
            </a:r>
          </a:p>
        </p:txBody>
      </p:sp>
      <p:sp>
        <p:nvSpPr>
          <p:cNvPr id="4" name="正文"/>
          <p:cNvSpPr txBox="1"/>
          <p:nvPr>
            <p:custDataLst>
              <p:tags r:id="rId3"/>
            </p:custDataLst>
          </p:nvPr>
        </p:nvSpPr>
        <p:spPr>
          <a:xfrm>
            <a:off x="603885" y="1654810"/>
            <a:ext cx="10665460" cy="297624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marL="285750" indent="-285750" algn="l" fontAlgn="auto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kern="0" spc="0" dirty="0">
                <a:ln>
                  <a:noFill/>
                  <a:prstDash val="sysDot"/>
                </a:ln>
                <a:solidFill>
                  <a:schemeClr val="tx1"/>
                </a:solidFill>
                <a:latin typeface="+mn-ea"/>
                <a:ea typeface="+mn-ea"/>
                <a:sym typeface="+mn-ea"/>
              </a:rPr>
              <a:t>Eduroam</a:t>
            </a:r>
          </a:p>
          <a:p>
            <a:pPr marL="285750" indent="-285750" algn="l" fontAlgn="auto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zh-CN" altLang="en-US" kern="0" spc="0" dirty="0">
                <a:ln>
                  <a:noFill/>
                  <a:prstDash val="sysDot"/>
                </a:ln>
                <a:solidFill>
                  <a:schemeClr val="tx1"/>
                </a:solidFill>
                <a:latin typeface="+mn-ea"/>
                <a:ea typeface="+mn-ea"/>
                <a:sym typeface="+mn-ea"/>
              </a:rPr>
              <a:t>Wireless  SSID: IHEP</a:t>
            </a:r>
          </a:p>
          <a:p>
            <a:pPr marL="742950" lvl="1" indent="-285750" algn="l" fontAlgn="auto">
              <a:lnSpc>
                <a:spcPct val="100000"/>
              </a:lnSpc>
              <a:spcBef>
                <a:spcPts val="1200"/>
              </a:spcBef>
              <a:buFont typeface="Wingdings" panose="05000000000000000000" charset="0"/>
              <a:buChar char="Ø"/>
            </a:pPr>
            <a:r>
              <a:rPr lang="zh-CN" altLang="en-US" kern="0" spc="0" dirty="0">
                <a:ln>
                  <a:noFill/>
                  <a:prstDash val="sysDot"/>
                </a:ln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+mn-ea"/>
              </a:rPr>
              <a:t>Connect to IHEP SSID.</a:t>
            </a:r>
          </a:p>
          <a:p>
            <a:pPr marL="742950" lvl="1" indent="-285750" algn="l" fontAlgn="auto">
              <a:lnSpc>
                <a:spcPct val="100000"/>
              </a:lnSpc>
              <a:spcBef>
                <a:spcPts val="600"/>
              </a:spcBef>
              <a:buFont typeface="Wingdings" panose="05000000000000000000" charset="0"/>
              <a:buChar char="Ø"/>
            </a:pPr>
            <a:r>
              <a:rPr lang="zh-CN" altLang="en-US" kern="0" spc="0" dirty="0">
                <a:ln>
                  <a:noFill/>
                  <a:prstDash val="sysDot"/>
                </a:ln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+mn-ea"/>
              </a:rPr>
              <a:t>Open your browser and visit any website. You will be prompted to register for network access; select the option “4. I have a Meeting Code.”</a:t>
            </a:r>
          </a:p>
          <a:p>
            <a:pPr marL="742950" lvl="1" indent="-285750" algn="l" fontAlgn="auto">
              <a:lnSpc>
                <a:spcPct val="100000"/>
              </a:lnSpc>
              <a:spcBef>
                <a:spcPts val="600"/>
              </a:spcBef>
              <a:buFont typeface="Wingdings" panose="05000000000000000000" charset="0"/>
              <a:buChar char="Ø"/>
            </a:pPr>
            <a:r>
              <a:rPr lang="zh-CN" altLang="en-US" kern="0" spc="0" dirty="0">
                <a:ln>
                  <a:noFill/>
                  <a:prstDash val="sysDot"/>
                </a:ln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+mn-ea"/>
              </a:rPr>
              <a:t>Enter your name and the Meeting Code: LHCOPN-LHCONE.</a:t>
            </a:r>
          </a:p>
          <a:p>
            <a:pPr marL="742950" lvl="1" indent="-285750" algn="l" fontAlgn="auto">
              <a:lnSpc>
                <a:spcPct val="100000"/>
              </a:lnSpc>
              <a:spcBef>
                <a:spcPts val="600"/>
              </a:spcBef>
              <a:buFont typeface="Wingdings" panose="05000000000000000000" charset="0"/>
              <a:buChar char="Ø"/>
            </a:pPr>
            <a:r>
              <a:rPr lang="zh-CN" altLang="en-US" kern="0" spc="0" dirty="0">
                <a:ln>
                  <a:noFill/>
                  <a:prstDash val="sysDot"/>
                </a:ln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+mn-ea"/>
              </a:rPr>
              <a:t>Proceed and submit your information.</a:t>
            </a:r>
          </a:p>
        </p:txBody>
      </p:sp>
      <p:pic>
        <p:nvPicPr>
          <p:cNvPr id="23" name="图片 22" descr="LHCOPN-ONE-背景屏 拷贝"/>
          <p:cNvPicPr>
            <a:picLocks noChangeAspect="1"/>
          </p:cNvPicPr>
          <p:nvPr/>
        </p:nvPicPr>
        <p:blipFill>
          <a:blip r:embed="rId6"/>
          <a:srcRect t="95630" b="185"/>
          <a:stretch>
            <a:fillRect/>
          </a:stretch>
        </p:blipFill>
        <p:spPr>
          <a:xfrm>
            <a:off x="0" y="6570980"/>
            <a:ext cx="12192000" cy="28702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女人躺在床上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rcRect t="7406" b="7406"/>
          <a:stretch>
            <a:fillRect/>
          </a:stretch>
        </p:blipFill>
        <p:spPr>
          <a:xfrm>
            <a:off x="8072120" y="3197860"/>
            <a:ext cx="3529330" cy="2258060"/>
          </a:xfrm>
          <a:custGeom>
            <a:avLst/>
            <a:gdLst>
              <a:gd name="connsiteX0" fmla="*/ 0 w 4209142"/>
              <a:gd name="connsiteY0" fmla="*/ 0 h 2693239"/>
              <a:gd name="connsiteX1" fmla="*/ 4209142 w 4209142"/>
              <a:gd name="connsiteY1" fmla="*/ 0 h 2693239"/>
              <a:gd name="connsiteX2" fmla="*/ 4209142 w 4209142"/>
              <a:gd name="connsiteY2" fmla="*/ 2693239 h 2693239"/>
              <a:gd name="connsiteX3" fmla="*/ 0 w 4209142"/>
              <a:gd name="connsiteY3" fmla="*/ 2693239 h 269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9142" h="2693239">
                <a:moveTo>
                  <a:pt x="0" y="0"/>
                </a:moveTo>
                <a:lnTo>
                  <a:pt x="4209142" y="0"/>
                </a:lnTo>
                <a:lnTo>
                  <a:pt x="4209142" y="2693239"/>
                </a:lnTo>
                <a:lnTo>
                  <a:pt x="0" y="2693239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 w="6350">
            <a:solidFill>
              <a:schemeClr val="tx1">
                <a:lumMod val="40000"/>
                <a:lumOff val="60000"/>
                <a:alpha val="20000"/>
              </a:schemeClr>
            </a:solidFill>
          </a:ln>
        </p:spPr>
      </p:pic>
      <p:pic>
        <p:nvPicPr>
          <p:cNvPr id="11" name="图片 10" descr="电脑前的人&#10;&#10;描述已自动生成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rcRect l="6240" r="6240"/>
          <a:stretch>
            <a:fillRect/>
          </a:stretch>
        </p:blipFill>
        <p:spPr>
          <a:xfrm>
            <a:off x="8079740" y="765175"/>
            <a:ext cx="3521710" cy="2252980"/>
          </a:xfrm>
          <a:custGeom>
            <a:avLst/>
            <a:gdLst>
              <a:gd name="connsiteX0" fmla="*/ 0 w 4209142"/>
              <a:gd name="connsiteY0" fmla="*/ 0 h 2693239"/>
              <a:gd name="connsiteX1" fmla="*/ 4209142 w 4209142"/>
              <a:gd name="connsiteY1" fmla="*/ 0 h 2693239"/>
              <a:gd name="connsiteX2" fmla="*/ 4209142 w 4209142"/>
              <a:gd name="connsiteY2" fmla="*/ 2693239 h 2693239"/>
              <a:gd name="connsiteX3" fmla="*/ 0 w 4209142"/>
              <a:gd name="connsiteY3" fmla="*/ 2693239 h 269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9142" h="2693239">
                <a:moveTo>
                  <a:pt x="0" y="0"/>
                </a:moveTo>
                <a:lnTo>
                  <a:pt x="4209142" y="0"/>
                </a:lnTo>
                <a:lnTo>
                  <a:pt x="4209142" y="2693239"/>
                </a:lnTo>
                <a:lnTo>
                  <a:pt x="0" y="2693239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 w="6350">
            <a:solidFill>
              <a:schemeClr val="tx1">
                <a:lumMod val="40000"/>
                <a:lumOff val="60000"/>
                <a:alpha val="20000"/>
              </a:schemeClr>
            </a:solidFill>
          </a:ln>
        </p:spPr>
      </p:pic>
      <p:sp>
        <p:nvSpPr>
          <p:cNvPr id="6" name="标题 5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469900" y="360000"/>
            <a:ext cx="10800000" cy="720000"/>
          </a:xfrm>
        </p:spPr>
        <p:txBody>
          <a:bodyPr/>
          <a:lstStyle/>
          <a:p>
            <a:r>
              <a:rPr lang="en-GB" altLang="zh-CN" sz="3200" spc="0" dirty="0">
                <a:solidFill>
                  <a:srgbClr val="012E7E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Meal &amp; Coffee Breaks</a:t>
            </a:r>
          </a:p>
        </p:txBody>
      </p:sp>
      <p:pic>
        <p:nvPicPr>
          <p:cNvPr id="8" name="图片 7" descr="LHCOPN-ONE-背景屏 拷贝"/>
          <p:cNvPicPr>
            <a:picLocks noChangeAspect="1"/>
          </p:cNvPicPr>
          <p:nvPr/>
        </p:nvPicPr>
        <p:blipFill>
          <a:blip r:embed="rId9"/>
          <a:srcRect t="95630" b="185"/>
          <a:stretch>
            <a:fillRect/>
          </a:stretch>
        </p:blipFill>
        <p:spPr>
          <a:xfrm>
            <a:off x="0" y="6570980"/>
            <a:ext cx="12192000" cy="28702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35940" y="2370455"/>
            <a:ext cx="5975350" cy="160845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R="0" lvl="0" indent="-205105" algn="l" defTabSz="914400" rtl="0" fontAlgn="auto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October 9-10: Lunch box &amp; Coffee break are provided</a:t>
            </a:r>
          </a:p>
          <a:p>
            <a:pPr indent="-205105" fontAlgn="auto" hangingPunct="0">
              <a:spcBef>
                <a:spcPts val="1800"/>
              </a:spcBef>
              <a:buFont typeface="Arial" panose="020B0604020202020204" pitchFamily="34" charset="0"/>
              <a:buChar char="•"/>
              <a:defRPr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Dinner on October 9: Zhengyuan </a:t>
            </a:r>
            <a:r>
              <a:rPr lang="en-US" altLang="zh-CN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Dazhaimen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, a bus will pick up us from the meeting room at 18:00</a:t>
            </a:r>
          </a:p>
          <a:p>
            <a:pPr indent="-205105" fontAlgn="auto" hangingPunct="0">
              <a:spcBef>
                <a:spcPts val="1800"/>
              </a:spcBef>
              <a:buFont typeface="Arial" panose="020B0604020202020204" pitchFamily="34" charset="0"/>
              <a:buChar char="•"/>
              <a:defRPr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No dinner arrangement for 10 and 11, free time for you! </a:t>
            </a:r>
            <a:endParaRPr lang="en-US" altLang="zh-CN" kern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69900" y="360000"/>
            <a:ext cx="10800000" cy="720000"/>
          </a:xfrm>
        </p:spPr>
        <p:txBody>
          <a:bodyPr>
            <a:normAutofit/>
          </a:bodyPr>
          <a:lstStyle/>
          <a:p>
            <a:r>
              <a:rPr lang="en-US" altLang="zh-CN" sz="3200" spc="0" dirty="0">
                <a:solidFill>
                  <a:srgbClr val="012E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Beijing</a:t>
            </a:r>
            <a:r>
              <a:rPr lang="zh-CN" altLang="en-US" sz="3200" spc="0" dirty="0">
                <a:solidFill>
                  <a:srgbClr val="012E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200" spc="0" dirty="0">
                <a:solidFill>
                  <a:srgbClr val="012E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T1&amp;T2/IHEP CC </a:t>
            </a:r>
            <a:r>
              <a:rPr lang="zh-CN" altLang="en-US" sz="3200" spc="0" dirty="0">
                <a:solidFill>
                  <a:srgbClr val="012E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3200" spc="0" dirty="0">
                <a:solidFill>
                  <a:srgbClr val="012E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Visit </a:t>
            </a:r>
            <a:endParaRPr lang="en-GB" altLang="zh-CN" sz="3200" spc="0" dirty="0">
              <a:solidFill>
                <a:srgbClr val="012E7E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pic>
        <p:nvPicPr>
          <p:cNvPr id="8" name="图片 7" descr="LHCOPN-ONE-背景屏 拷贝"/>
          <p:cNvPicPr>
            <a:picLocks noChangeAspect="1"/>
          </p:cNvPicPr>
          <p:nvPr/>
        </p:nvPicPr>
        <p:blipFill>
          <a:blip r:embed="rId5"/>
          <a:srcRect t="95630" b="185"/>
          <a:stretch>
            <a:fillRect/>
          </a:stretch>
        </p:blipFill>
        <p:spPr>
          <a:xfrm>
            <a:off x="0" y="6570980"/>
            <a:ext cx="12192000" cy="28702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35115" y="1524000"/>
            <a:ext cx="5080000" cy="3810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35940" y="2370455"/>
            <a:ext cx="5975350" cy="1608455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R="0" lvl="0" indent="-205105" algn="l" defTabSz="914400" rtl="0" fontAlgn="auto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October 10, 12:25-</a:t>
            </a:r>
          </a:p>
          <a:p>
            <a:pPr marR="0" lvl="0" indent="-205105" algn="l" defTabSz="914400" rtl="0" fontAlgn="auto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5 minutes walk from the meeting room to IHEP CC.</a:t>
            </a:r>
            <a:endParaRPr lang="en-US" altLang="zh-CN" kern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 descr="E:/设计图片素材/cristian-grecu-6yBAQeeNROU-unsplash.jpgcristian-grecu-6yBAQeeNROU-unsplash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email"/>
          <a:srcRect l="10997" t="15123" r="36145" b="15123"/>
          <a:stretch>
            <a:fillRect/>
          </a:stretch>
        </p:blipFill>
        <p:spPr>
          <a:xfrm>
            <a:off x="6852285" y="1080135"/>
            <a:ext cx="4705350" cy="466471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332" h="8150">
                <a:moveTo>
                  <a:pt x="4232" y="780"/>
                </a:moveTo>
                <a:lnTo>
                  <a:pt x="6216" y="780"/>
                </a:lnTo>
                <a:lnTo>
                  <a:pt x="6216" y="8150"/>
                </a:lnTo>
                <a:lnTo>
                  <a:pt x="4232" y="8150"/>
                </a:lnTo>
                <a:lnTo>
                  <a:pt x="4232" y="780"/>
                </a:lnTo>
                <a:close/>
                <a:moveTo>
                  <a:pt x="0" y="780"/>
                </a:moveTo>
                <a:lnTo>
                  <a:pt x="1984" y="780"/>
                </a:lnTo>
                <a:lnTo>
                  <a:pt x="1984" y="8150"/>
                </a:lnTo>
                <a:lnTo>
                  <a:pt x="0" y="8150"/>
                </a:lnTo>
                <a:lnTo>
                  <a:pt x="0" y="780"/>
                </a:lnTo>
                <a:close/>
                <a:moveTo>
                  <a:pt x="6348" y="0"/>
                </a:moveTo>
                <a:lnTo>
                  <a:pt x="8332" y="0"/>
                </a:lnTo>
                <a:lnTo>
                  <a:pt x="8332" y="7370"/>
                </a:lnTo>
                <a:lnTo>
                  <a:pt x="6348" y="7370"/>
                </a:lnTo>
                <a:lnTo>
                  <a:pt x="6348" y="0"/>
                </a:lnTo>
                <a:close/>
                <a:moveTo>
                  <a:pt x="2116" y="0"/>
                </a:moveTo>
                <a:lnTo>
                  <a:pt x="4100" y="0"/>
                </a:lnTo>
                <a:lnTo>
                  <a:pt x="4100" y="7370"/>
                </a:lnTo>
                <a:lnTo>
                  <a:pt x="2116" y="7370"/>
                </a:lnTo>
                <a:lnTo>
                  <a:pt x="2116" y="0"/>
                </a:lnTo>
                <a:close/>
              </a:path>
            </a:pathLst>
          </a:custGeom>
          <a:ln w="9525" cap="flat" cmpd="sng" algn="ctr">
            <a:solidFill>
              <a:schemeClr val="dk1">
                <a:lumMod val="40000"/>
                <a:lumOff val="60000"/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6" name="文本框 5"/>
          <p:cNvSpPr txBox="1"/>
          <p:nvPr/>
        </p:nvSpPr>
        <p:spPr>
          <a:xfrm>
            <a:off x="553085" y="1743710"/>
            <a:ext cx="5975350" cy="3122930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R="0" lvl="0" indent="-205105" algn="l" defTabSz="914400" rtl="0" fontAlgn="auto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kern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微软雅黑" panose="020B0503020204020204" charset="-122"/>
              </a:rPr>
              <a:t>North</a:t>
            </a:r>
            <a:r>
              <a:rPr lang="zh-CN" altLang="en-US" kern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微软雅黑" panose="020B0503020204020204" charset="-122"/>
              </a:rPr>
              <a:t> </a:t>
            </a:r>
            <a:r>
              <a:rPr lang="en-US" altLang="zh-CN" kern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微软雅黑" panose="020B0503020204020204" charset="-122"/>
              </a:rPr>
              <a:t>of</a:t>
            </a:r>
            <a:r>
              <a:rPr lang="zh-CN" altLang="en-US" kern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微软雅黑" panose="020B0503020204020204" charset="-122"/>
              </a:rPr>
              <a:t> </a:t>
            </a:r>
            <a:r>
              <a:rPr lang="en-US" altLang="zh-CN" kern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微软雅黑" panose="020B0503020204020204" charset="-122"/>
              </a:rPr>
              <a:t>Beijing, 81 kilometers from the IHEP approximately a 2-hour drive, with a visit duration of 2 hours.</a:t>
            </a:r>
            <a:endParaRPr lang="en-US" altLang="zh-CN" b="1" kern="0" dirty="0">
              <a:solidFill>
                <a:srgbClr val="012E7E"/>
              </a:solidFill>
              <a:latin typeface="Arial" panose="020B0604020202020204" pitchFamily="34" charset="0"/>
              <a:cs typeface="Arial" panose="020B0604020202020204" pitchFamily="34" charset="0"/>
              <a:sym typeface="微软雅黑" panose="020B0503020204020204" charset="-122"/>
            </a:endParaRPr>
          </a:p>
          <a:p>
            <a:pPr marR="0" lvl="0" indent="-205105" algn="l" defTabSz="914400" rtl="0" fontAlgn="auto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kern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微软雅黑" panose="020B0503020204020204" charset="-122"/>
              </a:rPr>
              <a:t>Mutianyu</a:t>
            </a:r>
            <a:r>
              <a:rPr lang="en-US" altLang="zh-CN" kern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微软雅黑" panose="020B0503020204020204" charset="-122"/>
              </a:rPr>
              <a:t> Great Wall was built on the basis of the Northern Qi Dynasty Great Wall, with a history of 1400 years, well-preserved. </a:t>
            </a:r>
            <a:endParaRPr lang="en-US" altLang="zh-CN" b="1" kern="0" noProof="0" dirty="0">
              <a:ln>
                <a:noFill/>
              </a:ln>
              <a:solidFill>
                <a:srgbClr val="012E7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微软雅黑" panose="020B0503020204020204" charset="-122"/>
            </a:endParaRPr>
          </a:p>
          <a:p>
            <a:pPr indent="-205105" fontAlgn="auto" hangingPunct="0">
              <a:spcBef>
                <a:spcPts val="1800"/>
              </a:spcBef>
              <a:buFont typeface="Arial" panose="020B0604020202020204" pitchFamily="34" charset="0"/>
              <a:buChar char="•"/>
              <a:defRPr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kern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微软雅黑" panose="020B0503020204020204" charset="-122"/>
              </a:rPr>
              <a:t>High vegetation coverage, beautiful natural scenery.</a:t>
            </a:r>
            <a:endParaRPr lang="en-US" altLang="zh-CN" kern="0" dirty="0">
              <a:latin typeface="Arial" panose="020B0604020202020204" pitchFamily="34" charset="0"/>
              <a:cs typeface="Arial" panose="020B0604020202020204" pitchFamily="34" charset="0"/>
              <a:sym typeface="微软雅黑" panose="020B0503020204020204" charset="-122"/>
            </a:endParaRPr>
          </a:p>
          <a:p>
            <a:pPr indent="-205105" fontAlgn="auto" hangingPunct="0">
              <a:spcBef>
                <a:spcPts val="1800"/>
              </a:spcBef>
              <a:buFont typeface="Arial" panose="020B0604020202020204" pitchFamily="34" charset="0"/>
              <a:buChar char="•"/>
              <a:defRPr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r>
              <a:rPr lang="en-US" altLang="zh-CN" kern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微软雅黑" panose="020B0503020204020204" charset="-122"/>
              </a:rPr>
              <a:t>Fewer tourists.</a:t>
            </a:r>
          </a:p>
        </p:txBody>
      </p:sp>
      <p:pic>
        <p:nvPicPr>
          <p:cNvPr id="25" name="图片 24" descr="LHCOPN-ONE-背景屏 拷贝"/>
          <p:cNvPicPr>
            <a:picLocks noChangeAspect="1"/>
          </p:cNvPicPr>
          <p:nvPr/>
        </p:nvPicPr>
        <p:blipFill>
          <a:blip r:embed="rId7"/>
          <a:srcRect t="95630" b="185"/>
          <a:stretch>
            <a:fillRect/>
          </a:stretch>
        </p:blipFill>
        <p:spPr>
          <a:xfrm>
            <a:off x="0" y="6570980"/>
            <a:ext cx="12192000" cy="287020"/>
          </a:xfrm>
          <a:prstGeom prst="rect">
            <a:avLst/>
          </a:prstGeom>
        </p:spPr>
      </p:pic>
      <p:sp>
        <p:nvSpPr>
          <p:cNvPr id="43" name="标题 4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69900" y="360000"/>
            <a:ext cx="10800000" cy="720000"/>
          </a:xfrm>
        </p:spPr>
        <p:txBody>
          <a:bodyPr>
            <a:normAutofit/>
          </a:bodyPr>
          <a:lstStyle/>
          <a:p>
            <a:pPr algn="l"/>
            <a:r>
              <a:rPr lang="en-US" altLang="zh-CN" spc="0" dirty="0">
                <a:solidFill>
                  <a:srgbClr val="012E7E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Mutianyu Great Wall</a:t>
            </a:r>
            <a:r>
              <a:rPr lang="en-US" altLang="zh-CN" sz="3200" spc="0" dirty="0">
                <a:solidFill>
                  <a:srgbClr val="012E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altLang="zh-CN" sz="3200" spc="0" dirty="0">
              <a:solidFill>
                <a:srgbClr val="012E7E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47345" y="1297940"/>
            <a:ext cx="11112500" cy="4679114"/>
          </a:xfrm>
          <a:prstGeom prst="rect">
            <a:avLst/>
          </a:prstGeom>
        </p:spPr>
        <p:txBody>
          <a:bodyPr>
            <a:noAutofit/>
          </a:bodyPr>
          <a:lstStyle/>
          <a:p>
            <a:pPr marL="171450" lvl="1">
              <a:spcBef>
                <a:spcPts val="600"/>
              </a:spcBef>
            </a:pP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Guests visiting the Great Wall, 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please fill in your passport information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(only be used to make advance ticket reservations) and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pay 30 Eur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(Cash or Credit card) at the registration desk before the end of the 9th meetin</a:t>
            </a:r>
            <a:r>
              <a:rPr lang="en-US" altLang="zh-CN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g.</a:t>
            </a:r>
            <a:endParaRPr lang="en-US" altLang="zh-CN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lvl="1" indent="-285750" fontAlgn="auto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lvl="1" indent="-285750" fontAlgn="auto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07:45~08:00: Pick up at  hotels (to be finalized) 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-285750" fontAlgn="auto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10:00~10:15: Arrive at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Mutianyu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Great Wall</a:t>
            </a:r>
            <a:endParaRPr lang="en-US" altLang="zh-CN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10:30~12:40: The Great Wall Tour, by foot or sightseeing car/cable car(tickets included)  </a:t>
            </a:r>
          </a:p>
          <a:p>
            <a:pPr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12:40~14:00: Lunch 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indent="-285750" fontAlgn="auto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14:00~16:00: Return to the hotels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100000"/>
              </a:lnSpc>
              <a:spcBef>
                <a:spcPts val="600"/>
              </a:spcBef>
            </a:pPr>
            <a:endParaRPr lang="en-US" altLang="zh-CN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fontAlgn="auto">
              <a:lnSpc>
                <a:spcPct val="100000"/>
              </a:lnSpc>
              <a:spcBef>
                <a:spcPts val="600"/>
              </a:spcBef>
            </a:pPr>
            <a:endParaRPr lang="en-US" altLang="zh-CN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fontAlgn="auto">
              <a:lnSpc>
                <a:spcPct val="100000"/>
              </a:lnSpc>
              <a:spcBef>
                <a:spcPts val="600"/>
              </a:spcBef>
            </a:pPr>
            <a:endParaRPr lang="en-US" altLang="zh-CN" b="0" dirty="0">
              <a:solidFill>
                <a:srgbClr val="FF0000"/>
              </a:solidFill>
              <a:latin typeface="Arial" panose="020B0604020202020204" pitchFamily="34" charset="0"/>
              <a:ea typeface="思源黑体 CN Regular" panose="020B0500000000000000" pitchFamily="34" charset="-122"/>
              <a:cs typeface="Arial" panose="020B0604020202020204" pitchFamily="34" charset="0"/>
            </a:endParaRPr>
          </a:p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b="1" dirty="0">
                <a:solidFill>
                  <a:srgbClr val="012E7E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Arial" panose="020B0604020202020204" pitchFamily="34" charset="0"/>
              </a:rPr>
              <a:t>Contacts: </a:t>
            </a:r>
            <a:r>
              <a:rPr lang="en-US" altLang="zh-CN" dirty="0">
                <a:latin typeface="Arial" panose="020B0604020202020204" pitchFamily="34" charset="0"/>
                <a:ea typeface="思源黑体 CN Regular" panose="020B0500000000000000" pitchFamily="34" charset="-122"/>
                <a:cs typeface="Arial" panose="020B0604020202020204" pitchFamily="34" charset="0"/>
              </a:rPr>
              <a:t>Ran Yan; </a:t>
            </a:r>
            <a:r>
              <a:rPr lang="en-US" altLang="zh-CN" dirty="0">
                <a:latin typeface="Arial" panose="020B0604020202020204" pitchFamily="34" charset="0"/>
                <a:ea typeface="思源黑体 CN Regular" panose="020B0500000000000000" pitchFamily="34" charset="-122"/>
                <a:cs typeface="Arial" panose="020B0604020202020204" pitchFamily="34" charset="0"/>
                <a:hlinkClick r:id="rId5"/>
              </a:rPr>
              <a:t>yanran@ihep.ac.cn</a:t>
            </a:r>
            <a:r>
              <a:rPr lang="en-US" altLang="zh-CN" dirty="0">
                <a:latin typeface="Arial" panose="020B0604020202020204" pitchFamily="34" charset="0"/>
                <a:ea typeface="思源黑体 CN Regular" panose="020B0500000000000000" pitchFamily="34" charset="-122"/>
                <a:cs typeface="Arial" panose="020B0604020202020204" pitchFamily="34" charset="0"/>
              </a:rPr>
              <a:t>; +8615330051775 </a:t>
            </a:r>
          </a:p>
          <a:p>
            <a:pPr fontAlgn="auto">
              <a:lnSpc>
                <a:spcPct val="100000"/>
              </a:lnSpc>
              <a:spcBef>
                <a:spcPts val="600"/>
              </a:spcBef>
            </a:pPr>
            <a:r>
              <a:rPr lang="en-US" altLang="zh-CN" b="1" dirty="0">
                <a:solidFill>
                  <a:srgbClr val="012E7E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Arial" panose="020B0604020202020204" pitchFamily="34" charset="0"/>
              </a:rPr>
              <a:t>                 </a:t>
            </a:r>
            <a:r>
              <a:rPr lang="en-US" altLang="zh-CN" b="0" dirty="0" err="1">
                <a:solidFill>
                  <a:schemeClr val="tx1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Arial" panose="020B0604020202020204" pitchFamily="34" charset="0"/>
              </a:rPr>
              <a:t>Xiaowei</a:t>
            </a:r>
            <a:r>
              <a:rPr lang="en-US" altLang="zh-CN" b="0" dirty="0">
                <a:solidFill>
                  <a:schemeClr val="tx1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Arial" panose="020B0604020202020204" pitchFamily="34" charset="0"/>
              </a:rPr>
              <a:t> Jiang; </a:t>
            </a:r>
            <a:r>
              <a:rPr lang="en-US" altLang="zh-CN" dirty="0">
                <a:latin typeface="Arial" panose="020B0604020202020204" pitchFamily="34" charset="0"/>
                <a:ea typeface="思源黑体 CN Regular" panose="020B0500000000000000" pitchFamily="34" charset="-122"/>
                <a:cs typeface="Arial" panose="020B0604020202020204" pitchFamily="34" charset="0"/>
                <a:hlinkClick r:id="rId6"/>
              </a:rPr>
              <a:t>jiangxw@ihep.ac.cn;</a:t>
            </a:r>
            <a:r>
              <a:rPr lang="en-US" altLang="zh-CN" dirty="0">
                <a:latin typeface="Arial" panose="020B0604020202020204" pitchFamily="34" charset="0"/>
                <a:ea typeface="思源黑体 CN Regular" panose="020B0500000000000000" pitchFamily="34" charset="-122"/>
                <a:cs typeface="Arial" panose="020B0604020202020204" pitchFamily="34" charset="0"/>
              </a:rPr>
              <a:t> +8615313111338 </a:t>
            </a:r>
          </a:p>
        </p:txBody>
      </p:sp>
      <p:sp>
        <p:nvSpPr>
          <p:cNvPr id="20" name="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69900" y="360000"/>
            <a:ext cx="10800000" cy="7200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200" b="1" u="none" strike="noStrike" kern="1200" cap="none" spc="300" normalizeH="0" baseline="0">
                <a:solidFill>
                  <a:schemeClr val="tx1"/>
                </a:solidFill>
                <a:uFillTx/>
                <a:latin typeface="+mj-ea"/>
                <a:ea typeface="+mj-ea"/>
                <a:cs typeface="+mj-cs"/>
              </a:defRPr>
            </a:lvl1pPr>
          </a:lstStyle>
          <a:p>
            <a:r>
              <a:rPr lang="zh-CN" altLang="en-US" spc="0">
                <a:solidFill>
                  <a:srgbClr val="012E7E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Tour of the Great Wall</a:t>
            </a:r>
          </a:p>
        </p:txBody>
      </p:sp>
      <p:pic>
        <p:nvPicPr>
          <p:cNvPr id="25" name="图片 24" descr="LHCOPN-ONE-背景屏 拷贝"/>
          <p:cNvPicPr>
            <a:picLocks noChangeAspect="1"/>
          </p:cNvPicPr>
          <p:nvPr/>
        </p:nvPicPr>
        <p:blipFill>
          <a:blip r:embed="rId7"/>
          <a:srcRect t="95630" b="185"/>
          <a:stretch>
            <a:fillRect/>
          </a:stretch>
        </p:blipFill>
        <p:spPr>
          <a:xfrm>
            <a:off x="0" y="6570980"/>
            <a:ext cx="12192000" cy="28702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1305a45123f16b29079dce329c3f37b"/>
          <p:cNvPicPr>
            <a:picLocks noChangeAspect="1"/>
          </p:cNvPicPr>
          <p:nvPr/>
        </p:nvPicPr>
        <p:blipFill>
          <a:blip r:embed="rId5"/>
          <a:srcRect l="8464"/>
          <a:stretch>
            <a:fillRect/>
          </a:stretch>
        </p:blipFill>
        <p:spPr>
          <a:xfrm>
            <a:off x="838200" y="1151890"/>
            <a:ext cx="10514330" cy="446786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168130" y="3352165"/>
            <a:ext cx="2839085" cy="1650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sz="90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11" name="肘形连接符 10"/>
          <p:cNvCxnSpPr/>
          <p:nvPr/>
        </p:nvCxnSpPr>
        <p:spPr>
          <a:xfrm rot="5400000">
            <a:off x="9907905" y="2758440"/>
            <a:ext cx="997585" cy="178435"/>
          </a:xfrm>
          <a:prstGeom prst="bentConnector3">
            <a:avLst>
              <a:gd name="adj1" fmla="val 13367"/>
            </a:avLst>
          </a:prstGeom>
          <a:ln>
            <a:headEnd type="oval"/>
            <a:tailEnd type="triangle" w="med" len="med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10766425" y="3001645"/>
            <a:ext cx="5080" cy="342265"/>
          </a:xfrm>
          <a:prstGeom prst="straightConnector1">
            <a:avLst/>
          </a:prstGeom>
          <a:ln w="9525">
            <a:headEnd type="oval"/>
            <a:tailEnd type="triangle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13" name="图片 12" descr="5472a7faa6bcdce1d68aa8fe5af5fa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36075" y="3418205"/>
            <a:ext cx="1259840" cy="840740"/>
          </a:xfrm>
          <a:prstGeom prst="rect">
            <a:avLst/>
          </a:prstGeom>
        </p:spPr>
      </p:pic>
      <p:pic>
        <p:nvPicPr>
          <p:cNvPr id="14" name="图片 13" descr="7697001a2f2df6e87513fb8e681c7ad"/>
          <p:cNvPicPr>
            <a:picLocks noChangeAspect="1"/>
          </p:cNvPicPr>
          <p:nvPr/>
        </p:nvPicPr>
        <p:blipFill>
          <a:blip r:embed="rId7"/>
          <a:srcRect l="6690" t="-381"/>
          <a:stretch>
            <a:fillRect/>
          </a:stretch>
        </p:blipFill>
        <p:spPr>
          <a:xfrm>
            <a:off x="10541635" y="3415030"/>
            <a:ext cx="1381760" cy="83693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9342755" y="4284980"/>
            <a:ext cx="2526030" cy="7175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0" algn="just" fontAlgn="auto">
              <a:spcBef>
                <a:spcPts val="0"/>
              </a:spcBef>
            </a:pPr>
            <a:r>
              <a:rPr sz="10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The Huaxi LIVE and Wanda Plaza are comprehensive commercial complexes that seamlessly integrate retail, dining, and entertainment facilities.</a:t>
            </a:r>
            <a:endParaRPr sz="10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  <a:p>
            <a:pPr indent="0" algn="just" fontAlgn="auto">
              <a:spcBef>
                <a:spcPts val="0"/>
              </a:spcBef>
            </a:pPr>
            <a:endParaRPr lang="zh-CN" altLang="en-US" sz="10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1080750" y="4006850"/>
            <a:ext cx="88074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Huaxi LIVE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9081770" y="3925570"/>
            <a:ext cx="1394460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sz="1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 Wanda Plaza</a:t>
            </a:r>
          </a:p>
          <a:p>
            <a:pPr algn="r"/>
            <a:r>
              <a:rPr sz="7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(Beijing Haidian Branch)</a:t>
            </a:r>
            <a:endParaRPr lang="en-US" altLang="zh-CN" sz="7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540750" y="2678430"/>
            <a:ext cx="1231265" cy="553085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Holiday Inn Chang An West Beiiing</a:t>
            </a:r>
          </a:p>
        </p:txBody>
      </p:sp>
      <p:pic>
        <p:nvPicPr>
          <p:cNvPr id="22" name="图片 21" descr="ditu-dibiao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60290" y="2094865"/>
            <a:ext cx="261620" cy="34036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5045710" y="2170430"/>
            <a:ext cx="134302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IHEP Guest House</a:t>
            </a:r>
          </a:p>
        </p:txBody>
      </p:sp>
      <p:pic>
        <p:nvPicPr>
          <p:cNvPr id="20" name="图片 19" descr="ditu-dibiao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38820" y="2678430"/>
            <a:ext cx="255270" cy="332105"/>
          </a:xfrm>
          <a:prstGeom prst="rect">
            <a:avLst/>
          </a:prstGeom>
        </p:spPr>
      </p:pic>
      <p:pic>
        <p:nvPicPr>
          <p:cNvPr id="26" name="图片 25" descr="danwei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80100" y="2489200"/>
            <a:ext cx="260350" cy="337820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6105525" y="2543175"/>
            <a:ext cx="1343025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>
                <a:solidFill>
                  <a:srgbClr val="163B95"/>
                </a:solidFill>
              </a:rPr>
              <a:t>IHEP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5279390" y="3218180"/>
            <a:ext cx="1550670" cy="245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sz="1000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The</a:t>
            </a:r>
            <a:r>
              <a:rPr lang="en-US" sz="1000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 S</a:t>
            </a:r>
            <a:r>
              <a:rPr sz="1000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upermarket</a:t>
            </a:r>
            <a:endParaRPr lang="zh-CN" altLang="en-US" sz="1000" b="1" u="sng" dirty="0">
              <a:solidFill>
                <a:schemeClr val="accent1">
                  <a:lumMod val="75000"/>
                </a:schemeClr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883400" y="3234690"/>
            <a:ext cx="858520" cy="245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sz="1000" b="1" u="sng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McDonald’s</a:t>
            </a:r>
            <a:endParaRPr lang="zh-CN" altLang="en-US" sz="1000" b="1" u="sng">
              <a:solidFill>
                <a:schemeClr val="accent1">
                  <a:lumMod val="75000"/>
                </a:schemeClr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502910" y="4096385"/>
            <a:ext cx="824865" cy="2495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t">
            <a:noAutofit/>
          </a:bodyPr>
          <a:lstStyle/>
          <a:p>
            <a:pPr algn="ctr"/>
            <a:r>
              <a:rPr sz="1000" b="1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WU MART</a:t>
            </a:r>
            <a:endParaRPr lang="zh-CN" altLang="en-US" sz="1000" b="1" u="sng" dirty="0">
              <a:solidFill>
                <a:schemeClr val="accent1">
                  <a:lumMod val="75000"/>
                </a:schemeClr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  <a:sym typeface="+mn-ea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 flipH="1" flipV="1">
            <a:off x="6443980" y="3486150"/>
            <a:ext cx="159385" cy="1422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 flipV="1">
            <a:off x="6724015" y="3463290"/>
            <a:ext cx="291465" cy="1651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 flipV="1">
            <a:off x="5941060" y="4319905"/>
            <a:ext cx="2540" cy="18034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 flipV="1">
            <a:off x="1240790" y="3429000"/>
            <a:ext cx="3175" cy="316865"/>
          </a:xfrm>
          <a:prstGeom prst="straightConnector1">
            <a:avLst/>
          </a:prstGeom>
          <a:ln w="3175">
            <a:tailEnd type="triangle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2401570" y="4356735"/>
            <a:ext cx="2091055" cy="6330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sz="90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161030" y="4640580"/>
            <a:ext cx="1431290" cy="2476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0" algn="l" fontAlgn="auto">
              <a:spcBef>
                <a:spcPts val="600"/>
              </a:spcBef>
            </a:pPr>
            <a:r>
              <a:rPr sz="10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Special food street</a:t>
            </a:r>
            <a:endParaRPr lang="en-US" sz="10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179445" y="4445635"/>
            <a:ext cx="1137920" cy="2159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0" algn="l" fontAlgn="auto">
              <a:spcBef>
                <a:spcPts val="600"/>
              </a:spcBef>
            </a:pPr>
            <a:r>
              <a:rPr lang="en-US" altLang="zh-CN" sz="1000" b="1">
                <a:solidFill>
                  <a:schemeClr val="accent1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Taiwan Street</a:t>
            </a:r>
          </a:p>
        </p:txBody>
      </p:sp>
      <p:pic>
        <p:nvPicPr>
          <p:cNvPr id="47" name="图片 46" descr="5747c28b9830d66b1ec60ee91b9213d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25395" y="4424680"/>
            <a:ext cx="635635" cy="463550"/>
          </a:xfrm>
          <a:prstGeom prst="rect">
            <a:avLst/>
          </a:prstGeom>
        </p:spPr>
      </p:pic>
      <p:sp>
        <p:nvSpPr>
          <p:cNvPr id="48" name="矩形 47"/>
          <p:cNvSpPr/>
          <p:nvPr/>
        </p:nvSpPr>
        <p:spPr>
          <a:xfrm>
            <a:off x="169545" y="2451735"/>
            <a:ext cx="2844165" cy="9747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sz="90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343025" y="2847340"/>
            <a:ext cx="1708785" cy="4438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0" algn="l" fontAlgn="auto">
              <a:spcBef>
                <a:spcPts val="600"/>
              </a:spcBef>
            </a:pPr>
            <a:r>
              <a:rPr lang="zh-CN" sz="10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Shijingshan Wanda Plaza integrates eating, drinking and </a:t>
            </a:r>
            <a:r>
              <a:rPr lang="en-US" altLang="zh-CN" sz="100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entertainment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1366520" y="2491740"/>
            <a:ext cx="1525905" cy="4273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0" algn="l" fontAlgn="auto">
              <a:spcBef>
                <a:spcPts val="0"/>
              </a:spcBef>
            </a:pPr>
            <a:r>
              <a:rPr lang="en-US" sz="10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Wanda Plaza</a:t>
            </a:r>
          </a:p>
          <a:p>
            <a:pPr indent="0" algn="l" fontAlgn="auto">
              <a:spcBef>
                <a:spcPts val="0"/>
              </a:spcBef>
            </a:pPr>
            <a:r>
              <a:rPr lang="en-US" sz="10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(Shijingshan Branch)</a:t>
            </a:r>
          </a:p>
        </p:txBody>
      </p:sp>
      <p:pic>
        <p:nvPicPr>
          <p:cNvPr id="52" name="图片 51" descr="340c9c77798a08916114f16b892402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3365" y="2526665"/>
            <a:ext cx="1089660" cy="8178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476375" y="5922010"/>
            <a:ext cx="9239250" cy="36830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xmlns="" type="text"/>
              </a:ext>
            </a:extLst>
          </a:bodyPr>
          <a:lstStyle/>
          <a:p>
            <a:pPr algn="ctr"/>
            <a:r>
              <a:rPr lang="en-US" altLang="zh-CN" sz="1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rPr>
              <a:t>The subway/bus card can be recharged and reuesd.</a:t>
            </a:r>
          </a:p>
        </p:txBody>
      </p:sp>
      <p:cxnSp>
        <p:nvCxnSpPr>
          <p:cNvPr id="33" name="直接箭头连接符 32"/>
          <p:cNvCxnSpPr/>
          <p:nvPr/>
        </p:nvCxnSpPr>
        <p:spPr>
          <a:xfrm flipV="1">
            <a:off x="3418205" y="4176395"/>
            <a:ext cx="2540" cy="18034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" name="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69900" y="360000"/>
            <a:ext cx="10800000" cy="7200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200" b="1" u="none" strike="noStrike" kern="1200" cap="none" spc="300" normalizeH="0" baseline="0">
                <a:solidFill>
                  <a:schemeClr val="tx1"/>
                </a:solidFill>
                <a:uFillTx/>
                <a:latin typeface="+mj-ea"/>
                <a:ea typeface="+mj-ea"/>
                <a:cs typeface="+mj-cs"/>
              </a:defRPr>
            </a:lvl1pPr>
          </a:lstStyle>
          <a:p>
            <a:r>
              <a:rPr lang="en-US" altLang="zh-CN" spc="0" dirty="0">
                <a:solidFill>
                  <a:srgbClr val="012E7E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Some</a:t>
            </a:r>
            <a:r>
              <a:rPr lang="zh-CN" altLang="en-US" spc="0" dirty="0">
                <a:solidFill>
                  <a:srgbClr val="012E7E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pc="0" dirty="0">
                <a:solidFill>
                  <a:srgbClr val="012E7E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places</a:t>
            </a:r>
            <a:r>
              <a:rPr lang="zh-CN" altLang="en-US" spc="0" dirty="0">
                <a:solidFill>
                  <a:srgbClr val="012E7E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pc="0" dirty="0">
                <a:solidFill>
                  <a:srgbClr val="012E7E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for</a:t>
            </a:r>
            <a:r>
              <a:rPr lang="zh-CN" altLang="en-US" spc="0" dirty="0">
                <a:solidFill>
                  <a:srgbClr val="012E7E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pc="0" dirty="0">
                <a:solidFill>
                  <a:srgbClr val="012E7E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food</a:t>
            </a:r>
            <a:r>
              <a:rPr lang="zh-CN" altLang="en-US" spc="0" dirty="0">
                <a:solidFill>
                  <a:srgbClr val="012E7E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pc="0" dirty="0">
                <a:solidFill>
                  <a:srgbClr val="012E7E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and</a:t>
            </a:r>
            <a:r>
              <a:rPr lang="zh-CN" altLang="en-US" spc="0" dirty="0">
                <a:solidFill>
                  <a:srgbClr val="012E7E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pc="0" dirty="0">
                <a:solidFill>
                  <a:srgbClr val="012E7E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drinks</a:t>
            </a:r>
            <a:r>
              <a:rPr lang="zh-CN" altLang="en-US" spc="0" dirty="0">
                <a:solidFill>
                  <a:srgbClr val="012E7E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</a:p>
        </p:txBody>
      </p:sp>
      <p:pic>
        <p:nvPicPr>
          <p:cNvPr id="25" name="图片 24" descr="LHCOPN-ONE-背景屏 拷贝"/>
          <p:cNvPicPr>
            <a:picLocks noChangeAspect="1"/>
          </p:cNvPicPr>
          <p:nvPr/>
        </p:nvPicPr>
        <p:blipFill>
          <a:blip r:embed="rId12"/>
          <a:srcRect t="95630" b="185"/>
          <a:stretch>
            <a:fillRect/>
          </a:stretch>
        </p:blipFill>
        <p:spPr>
          <a:xfrm>
            <a:off x="0" y="6570980"/>
            <a:ext cx="12192000" cy="28702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E4MTkwYzlhMWVkNWM0ZmZhMmY3MmNiZDU2MWY3Yzg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34727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34727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TEMPLATE_MASTER_TYPE" val="0"/>
  <p:tag name="KSO_WM_TEMPLATE_COLOR_TYPE" val="0"/>
  <p:tag name="KSO_WM_TAG_VERSION" val="3.0"/>
  <p:tag name="KSO_WM_BEAUTIFY_FLAG" val="#wm#"/>
  <p:tag name="KSO_WM_TEMPLATE_CATEGORY" val="custom"/>
  <p:tag name="KSO_WM_TEMPLATE_INDEX" val="20234727"/>
  <p:tag name="KSO_WM_SPECIAL_SOURCE" val="bdnul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3.0"/>
  <p:tag name="KSO_WM_BEAUTIFY_FLAG" val="#wm#"/>
  <p:tag name="KSO_WM_UNIT_ID" val="_2**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3.0"/>
  <p:tag name="KSO_WM_BEAUTIFY_FLAG" val="#wm#"/>
  <p:tag name="KSO_WM_UNIT_ID" val="_2**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3.0"/>
  <p:tag name="KSO_WM_BEAUTIFY_FLAG" val="#wm#"/>
  <p:tag name="KSO_WM_UNIT_ID" val="_2**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32459_2"/>
  <p:tag name="KSO_WM_TEMPLATE_SUBCATEGORY" val="0"/>
  <p:tag name="KSO_WM_TEMPLATE_MASTER_TYPE" val="0"/>
  <p:tag name="KSO_WM_TEMPLATE_COLOR_TYPE" val="0"/>
  <p:tag name="KSO_WM_SLIDE_ITEM_CNT" val="3"/>
  <p:tag name="KSO_WM_SLIDE_INDEX" val="2"/>
  <p:tag name="KSO_WM_TAG_VERSION" val="3.0"/>
  <p:tag name="KSO_WM_BEAUTIFY_FLAG" val="#wm#"/>
  <p:tag name="KSO_WM_TEMPLATE_CATEGORY" val="diagram"/>
  <p:tag name="KSO_WM_TEMPLATE_INDEX" val="20232459"/>
  <p:tag name="KSO_WM_SLIDE_TYPE" val="text"/>
  <p:tag name="KSO_WM_SLIDE_SUBTYPE" val="diag"/>
  <p:tag name="KSO_WM_SLIDE_SIZE" val="802.8*343.686"/>
  <p:tag name="KSO_WM_SLIDE_POSITION" val="78.6*138.264"/>
  <p:tag name="KSO_WM_SLIDE_LAYOUT" val="a_l"/>
  <p:tag name="KSO_WM_SLIDE_LAYOUT_CNT" val="1_1"/>
  <p:tag name="KSO_WM_SPECIAL_SOURCE" val="bdnull"/>
  <p:tag name="KSO_WM_DIAGRAM_GROUP_CODE" val="l1-1"/>
  <p:tag name="KSO_WM_SLIDE_DIAGTYPE" val="l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1_1"/>
  <p:tag name="KSO_WM_UNIT_ID" val="diagram20232459_2*l_h_a*1_1_1"/>
  <p:tag name="KSO_WM_TEMPLATE_CATEGORY" val="diagram"/>
  <p:tag name="KSO_WM_TEMPLATE_INDEX" val="20232459"/>
  <p:tag name="KSO_WM_UNIT_LAYERLEVEL" val="1_1_1"/>
  <p:tag name="KSO_WM_TAG_VERSION" val="3.0"/>
  <p:tag name="KSO_WM_UNIT_TEXT_FILL_FORE_SCHEMECOLOR_INDEX_BRIGHTNESS" val="0.15"/>
  <p:tag name="KSO_WM_UNIT_TEXT_FILL_TYPE" val="1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2"/>
  <p:tag name="KSO_WM_DIAGRAM_VIRTUALLY_FRAME" val="{&quot;height&quot;:382.0361075958493,&quot;left&quot;:39.6,&quot;top&quot;:99.95,&quot;width&quot;:841.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151515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TYPE" val="1"/>
  <p:tag name="KSO_WM_UNIT_USESOURCEFORMAT_APPLY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2_1"/>
  <p:tag name="KSO_WM_UNIT_ID" val="diagram20232459_2*l_h_f*1_2_1"/>
  <p:tag name="KSO_WM_TEMPLATE_CATEGORY" val="diagram"/>
  <p:tag name="KSO_WM_TEMPLATE_INDEX" val="20232459"/>
  <p:tag name="KSO_WM_UNIT_LAYERLEVEL" val="1_1_1"/>
  <p:tag name="KSO_WM_TAG_VERSION" val="3.0"/>
  <p:tag name="KSO_WM_UNIT_TEXT_FILL_FORE_SCHEMECOLOR_INDEX_BRIGHTNESS" val="0.15"/>
  <p:tag name="KSO_WM_UNIT_TEXT_FILL_TYPE" val="1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2"/>
  <p:tag name="KSO_WM_DIAGRAM_VIRTUALLY_FRAME" val="{&quot;height&quot;:256.48610759584926,&quot;left&quot;:39.6,&quot;top&quot;:225.5,&quot;width&quot;:841.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404040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您的项正文，文字是您思想的提炼，请尽量言简意赅的阐述观点。单击此处输入您的项正文，文字是您思想的提炼，请尽量言简意赅的阐述观点。"/>
  <p:tag name="KSO_WM_UNIT_TEXT_TYPE" val="1"/>
  <p:tag name="KSO_WM_UNIT_USESOURCEFORMAT_APPLY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2_1"/>
  <p:tag name="KSO_WM_UNIT_ID" val="diagram20232459_2*l_h_a*1_2_1"/>
  <p:tag name="KSO_WM_TEMPLATE_CATEGORY" val="diagram"/>
  <p:tag name="KSO_WM_TEMPLATE_INDEX" val="20232459"/>
  <p:tag name="KSO_WM_UNIT_LAYERLEVEL" val="1_1_1"/>
  <p:tag name="KSO_WM_TAG_VERSION" val="3.0"/>
  <p:tag name="KSO_WM_UNIT_TEXT_FILL_FORE_SCHEMECOLOR_INDEX_BRIGHTNESS" val="0.15"/>
  <p:tag name="KSO_WM_UNIT_TEXT_FILL_TYPE" val="1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2"/>
  <p:tag name="KSO_WM_DIAGRAM_VIRTUALLY_FRAME" val="{&quot;height&quot;:256.48610759584926,&quot;left&quot;:39.6,&quot;top&quot;:225.5,&quot;width&quot;:841.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151515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TYPE" val="1"/>
  <p:tag name="KSO_WM_UNIT_USESOURCEFORMAT_APPLY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33374_1*i*3"/>
  <p:tag name="KSO_WM_TEMPLATE_CATEGORY" val="custom"/>
  <p:tag name="KSO_WM_TEMPLATE_INDEX" val="20233374"/>
  <p:tag name="KSO_WM_UNIT_LAYERLEVEL" val="1"/>
  <p:tag name="KSO_WM_TAG_VERSION" val="3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33374_1*i*4"/>
  <p:tag name="KSO_WM_TEMPLATE_CATEGORY" val="custom"/>
  <p:tag name="KSO_WM_TEMPLATE_INDEX" val="20233374"/>
  <p:tag name="KSO_WM_UNIT_LAYERLEVEL" val="1"/>
  <p:tag name="KSO_WM_TAG_VERSION" val="3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3374_1*a*1"/>
  <p:tag name="KSO_WM_TEMPLATE_CATEGORY" val="custom"/>
  <p:tag name="KSO_WM_TEMPLATE_INDEX" val="20233374"/>
  <p:tag name="KSO_WM_UNIT_LAYERLEVEL" val="1"/>
  <p:tag name="KSO_WM_TAG_VERSION" val="3.0"/>
  <p:tag name="KSO_WM_BEAUTIFY_FLAG" val="#wm#"/>
  <p:tag name="KSO_WM_UNIT_PRESET_TEXT" val="单击此处添加标题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33374_1"/>
  <p:tag name="KSO_WM_TEMPLATE_SUBCATEGORY" val="0"/>
  <p:tag name="KSO_WM_SLIDE_ITEM_CNT" val="0"/>
  <p:tag name="KSO_WM_SLIDE_INDEX" val="1"/>
  <p:tag name="KSO_WM_TAG_VERSION" val="3.0"/>
  <p:tag name="KSO_WM_BEAUTIFY_FLAG" val="#wm#"/>
  <p:tag name="KSO_WM_TEMPLATE_CATEGORY" val="custom"/>
  <p:tag name="KSO_WM_TEMPLATE_INDEX" val="20233374"/>
  <p:tag name="KSO_WM_SLIDE_LAYOUT" val="a_f"/>
  <p:tag name="KSO_WM_SLIDE_LAYOUT_CNT" val="1_1"/>
  <p:tag name="KSO_WM_SLIDE_TYPE" val="text"/>
  <p:tag name="KSO_WM_SLIDE_SUBTYPE" val="pureTxt"/>
  <p:tag name="KSO_WM_SLIDE_SIZE" val="886*445"/>
  <p:tag name="KSO_WM_SLIDE_POSITION" val="37*28"/>
  <p:tag name="KSO_WM_TEMPLATE_MASTER_TYPE" val="0"/>
  <p:tag name="KSO_WM_TEMPLATE_COLOR_TYPE" val="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3374_1*a*1"/>
  <p:tag name="KSO_WM_TEMPLATE_CATEGORY" val="custom"/>
  <p:tag name="KSO_WM_TEMPLATE_INDEX" val="20233374"/>
  <p:tag name="KSO_WM_UNIT_LAYERLEVEL" val="1"/>
  <p:tag name="KSO_WM_TAG_VERSION" val="3.0"/>
  <p:tag name="KSO_WM_BEAUTIFY_FLAG" val="#wm#"/>
  <p:tag name="KSO_WM_UNIT_PRESET_TEXT" val="单击此处添加标题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33374_1*f*1"/>
  <p:tag name="KSO_WM_TEMPLATE_CATEGORY" val="custom"/>
  <p:tag name="KSO_WM_TEMPLATE_INDEX" val="20233374"/>
  <p:tag name="KSO_WM_UNIT_LAYERLEVEL" val="1"/>
  <p:tag name="KSO_WM_TAG_VERSION" val="3.0"/>
  <p:tag name="KSO_WM_UNIT_TEXT_FILL_FORE_SCHEMECOLOR_INDEX_BRIGHTNESS" val="0.35"/>
  <p:tag name="KSO_WM_DIAGRAM_VERSION" val="3"/>
  <p:tag name="KSO_WM_DIAGRAM_COLOR_TRICK" val="1"/>
  <p:tag name="KSO_WM_DIAGRAM_COLOR_TEXT_CAN_REMOVE" val="n"/>
  <p:tag name="KSO_WM_UNIT_LINE_FORE_SCHEMECOLOR_INDEX" val="-2"/>
  <p:tag name="KSO_WM_UNIT_TEXT_FILL_FORE_SCHEMECOLOR_INDEX" val="1"/>
  <p:tag name="KSO_WM_UNIT_TEXT_FILL_TYPE" val="1"/>
  <p:tag name="KSO_WM_DIAGRAM_MAX_ITEMCNT" val="1"/>
  <p:tag name="KSO_WM_DIAGRAM_MIN_ITEMCNT" val="1"/>
  <p:tag name="KSO_WM_DIAGRAM_VIRTUALLY_FRAME" val="{&quot;height&quot;:243.58094787597662,&quot;left&quot;:580.4,&quot;top&quot;:159.89999850295658,&quot;width&quot;:331.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BEAUTIFY_FLAG" val="#wm#"/>
  <p:tag name="KSO_WM_UNIT_PRESET_TEXT" val="单击此处添加文本具体内容，简明扼要地阐述您的观点根据需要可酌情增减文字，以便观者准确地理解您传达的思想。单击此处添加文本具体内容，简明扼要地阐述您的观点。根据需要可酌情增减文字，以便观者准确地理解您传达的思想。单击此处添加文本具体内容，简明扼要地阐述您的观点。根据需要可酌情增减文字，以便观者准确地理解您传达的思想。单击此处添加文本具体内容，简明扼要地阐述您的观点。根据需要可酌情增减文字，以便观者准确地理解您传达的思想。单击此处添加文本具体内容，简明扼要地阐述您的观点。根据需要可酌情增减文字，以便观者准确地理解您传达的思想。单击此处添加文本具体内容&#10;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34813_1"/>
  <p:tag name="KSO_WM_TEMPLATE_SUBCATEGORY" val="0"/>
  <p:tag name="KSO_WM_TEMPLATE_MASTER_TYPE" val="0"/>
  <p:tag name="KSO_WM_TEMPLATE_COLOR_TYPE" val="0"/>
  <p:tag name="KSO_WM_SLIDE_TYPE" val="text"/>
  <p:tag name="KSO_WM_SLIDE_SUBTYPE" val="picTxt"/>
  <p:tag name="KSO_WM_SLIDE_ITEM_CNT" val="3"/>
  <p:tag name="KSO_WM_SLIDE_INDEX" val="1"/>
  <p:tag name="KSO_WM_SLIDE_SIZE" val="358.629*344.119"/>
  <p:tag name="KSO_WM_SLIDE_POSITION" val="78.6857*143.026"/>
  <p:tag name="KSO_WM_DIAGRAM_GROUP_CODE" val="l1-1"/>
  <p:tag name="KSO_WM_SLIDE_DIAGTYPE" val="l"/>
  <p:tag name="KSO_WM_TAG_VERSION" val="3.0"/>
  <p:tag name="KSO_WM_BEAUTIFY_FLAG" val="#wm#"/>
  <p:tag name="KSO_WM_TEMPLATE_CATEGORY" val="custom"/>
  <p:tag name="KSO_WM_TEMPLATE_INDEX" val="20234813"/>
  <p:tag name="KSO_WM_SLIDE_LAYOUT" val="a_d_f_l"/>
  <p:tag name="KSO_WM_SLIDE_LAYOUT_CNT" val="1_2_1_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748*116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d"/>
  <p:tag name="KSO_WM_UNIT_INDEX" val="1"/>
  <p:tag name="KSO_WM_UNIT_ID" val="custom20234813_1*d*1"/>
  <p:tag name="KSO_WM_TEMPLATE_CATEGORY" val="custom"/>
  <p:tag name="KSO_WM_TEMPLATE_INDEX" val="20234813"/>
  <p:tag name="KSO_WM_UNIT_LAYERLEVEL" val="1"/>
  <p:tag name="KSO_WM_TAG_VERSION" val="3.0"/>
  <p:tag name="KSO_WM_BEAUTIFY_FLAG" val="#wm#"/>
  <p:tag name="KSO_WM_UNIT_FILL_FORE_SCHEMECOLOR_INDEX" val="5"/>
  <p:tag name="KSO_WM_UNIT_FILL_TYPE" val="1"/>
  <p:tag name="KSO_WM_UNIT_LINE_FORE_SCHEMECOLOR_INDEX" val="13"/>
  <p:tag name="KSO_WM_UNIT_LINE_FILL_TYPE" val="2"/>
  <p:tag name="KSO_WM_UNIT_USESOURCEFORMAT_APPLY" val="1"/>
  <p:tag name="KSO_WM_UNIT_PLACING_PICTURE_USER_VIEWPORT" val="{&quot;height&quot;:3997,&quot;width&quot;:6248}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748*116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d"/>
  <p:tag name="KSO_WM_UNIT_INDEX" val="2"/>
  <p:tag name="KSO_WM_UNIT_ID" val="custom20234813_1*d*2"/>
  <p:tag name="KSO_WM_TEMPLATE_CATEGORY" val="custom"/>
  <p:tag name="KSO_WM_TEMPLATE_INDEX" val="20234813"/>
  <p:tag name="KSO_WM_UNIT_LAYERLEVEL" val="1"/>
  <p:tag name="KSO_WM_TAG_VERSION" val="3.0"/>
  <p:tag name="KSO_WM_BEAUTIFY_FLAG" val="#wm#"/>
  <p:tag name="KSO_WM_UNIT_FILL_FORE_SCHEMECOLOR_INDEX" val="5"/>
  <p:tag name="KSO_WM_UNIT_FILL_TYPE" val="1"/>
  <p:tag name="KSO_WM_UNIT_LINE_FORE_SCHEMECOLOR_INDEX" val="13"/>
  <p:tag name="KSO_WM_UNIT_LINE_FILL_TYPE" val="2"/>
  <p:tag name="KSO_WM_UNIT_USESOURCEFORMAT_APPLY" val="1"/>
  <p:tag name="KSO_WM_UNIT_PLACING_PICTURE_USER_VIEWPORT" val="{&quot;height&quot;:3997,&quot;width&quot;:6248}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3374_1*a*1"/>
  <p:tag name="KSO_WM_TEMPLATE_CATEGORY" val="custom"/>
  <p:tag name="KSO_WM_TEMPLATE_INDEX" val="20233374"/>
  <p:tag name="KSO_WM_UNIT_LAYERLEVEL" val="1"/>
  <p:tag name="KSO_WM_TAG_VERSION" val="3.0"/>
  <p:tag name="KSO_WM_BEAUTIFY_FLAG" val="#wm#"/>
  <p:tag name="KSO_WM_UNIT_PRESET_TEXT" val="单击此处添加标题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34813_1"/>
  <p:tag name="KSO_WM_TEMPLATE_SUBCATEGORY" val="0"/>
  <p:tag name="KSO_WM_TEMPLATE_MASTER_TYPE" val="0"/>
  <p:tag name="KSO_WM_TEMPLATE_COLOR_TYPE" val="0"/>
  <p:tag name="KSO_WM_SLIDE_TYPE" val="text"/>
  <p:tag name="KSO_WM_SLIDE_SUBTYPE" val="picTxt"/>
  <p:tag name="KSO_WM_SLIDE_ITEM_CNT" val="3"/>
  <p:tag name="KSO_WM_SLIDE_INDEX" val="1"/>
  <p:tag name="KSO_WM_SLIDE_SIZE" val="358.629*344.119"/>
  <p:tag name="KSO_WM_SLIDE_POSITION" val="78.6857*143.026"/>
  <p:tag name="KSO_WM_DIAGRAM_GROUP_CODE" val="l1-1"/>
  <p:tag name="KSO_WM_SLIDE_DIAGTYPE" val="l"/>
  <p:tag name="KSO_WM_TAG_VERSION" val="3.0"/>
  <p:tag name="KSO_WM_BEAUTIFY_FLAG" val="#wm#"/>
  <p:tag name="KSO_WM_TEMPLATE_CATEGORY" val="custom"/>
  <p:tag name="KSO_WM_TEMPLATE_INDEX" val="20234813"/>
  <p:tag name="KSO_WM_SLIDE_LAYOUT" val="a_d_f_l"/>
  <p:tag name="KSO_WM_SLIDE_LAYOUT_CNT" val="1_2_1_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3374_1*a*1"/>
  <p:tag name="KSO_WM_TEMPLATE_CATEGORY" val="custom"/>
  <p:tag name="KSO_WM_TEMPLATE_INDEX" val="20233374"/>
  <p:tag name="KSO_WM_UNIT_LAYERLEVEL" val="1"/>
  <p:tag name="KSO_WM_TAG_VERSION" val="3.0"/>
  <p:tag name="KSO_WM_BEAUTIFY_FLAG" val="#wm#"/>
  <p:tag name="KSO_WM_UNIT_PRESET_TEXT" val="单击此处添加标题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34727_1"/>
  <p:tag name="KSO_WM_TEMPLATE_SUBCATEGORY" val="0"/>
  <p:tag name="KSO_WM_TEMPLATE_MASTER_TYPE" val="0"/>
  <p:tag name="KSO_WM_TEMPLATE_COLOR_TYPE" val="0"/>
  <p:tag name="KSO_WM_SLIDE_ITEM_CNT" val="4"/>
  <p:tag name="KSO_WM_SLIDE_INDEX" val="1"/>
  <p:tag name="KSO_WM_TAG_VERSION" val="3.0"/>
  <p:tag name="KSO_WM_BEAUTIFY_FLAG" val="#wm#"/>
  <p:tag name="KSO_WM_TEMPLATE_CATEGORY" val="custom"/>
  <p:tag name="KSO_WM_TEMPLATE_INDEX" val="20234727"/>
  <p:tag name="KSO_WM_SLIDE_TYPE" val="text"/>
  <p:tag name="KSO_WM_SLIDE_SUBTYPE" val="picTxt"/>
  <p:tag name="KSO_WM_SLIDE_SIZE" val="408.05*304.65"/>
  <p:tag name="KSO_WM_SLIDE_POSITION" val="460.7*199.5"/>
  <p:tag name="KSO_WM_SLIDE_LAYOUT" val="a_d_l"/>
  <p:tag name="KSO_WM_SLIDE_LAYOUT_CNT" val="1_1_1"/>
  <p:tag name="KSO_WM_SPECIAL_SOURCE" val="bdnull"/>
  <p:tag name="KSO_WM_DIAGRAM_GROUP_CODE" val="l1-1"/>
  <p:tag name="KSO_WM_SLIDE_DIAGTYPE" val="l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1436*1469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custom40479650_1*d*1"/>
  <p:tag name="KSO_WM_TEMPLATE_CATEGORY" val="custom"/>
  <p:tag name="KSO_WM_TEMPLATE_INDEX" val="40479650"/>
  <p:tag name="KSO_WM_UNIT_LAYERLEVEL" val="1"/>
  <p:tag name="KSO_WM_TAG_VERSION" val="3.0"/>
  <p:tag name="KSO_WM_BEAUTIFY_FLAG" val="#wm#"/>
  <p:tag name="KSO_WM_UNIT_LINE_FORE_SCHEMECOLOR_INDEX" val="13"/>
  <p:tag name="KSO_WM_UNIT_LINE_FILL_TYPE" val="2"/>
  <p:tag name="KSO_WM_UNIT_USESOURCEFORMAT_APPLY" val="1"/>
  <p:tag name="KSO_WM_UNIT_PIC_EFFECT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3374_1*a*1"/>
  <p:tag name="KSO_WM_TEMPLATE_CATEGORY" val="custom"/>
  <p:tag name="KSO_WM_TEMPLATE_INDEX" val="20233374"/>
  <p:tag name="KSO_WM_UNIT_LAYERLEVEL" val="1"/>
  <p:tag name="KSO_WM_TAG_VERSION" val="3.0"/>
  <p:tag name="KSO_WM_BEAUTIFY_FLAG" val="#wm#"/>
  <p:tag name="KSO_WM_UNIT_PRESET_TEXT" val="单击此处添加标题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3374_1*a*1"/>
  <p:tag name="KSO_WM_TEMPLATE_CATEGORY" val="custom"/>
  <p:tag name="KSO_WM_TEMPLATE_INDEX" val="20233374"/>
  <p:tag name="KSO_WM_UNIT_LAYERLEVEL" val="1"/>
  <p:tag name="KSO_WM_TAG_VERSION" val="3.0"/>
  <p:tag name="KSO_WM_BEAUTIFY_FLAG" val="#wm#"/>
  <p:tag name="KSO_WM_UNIT_PRESET_TEXT" val="单击此处添加标题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3374_1*a*1"/>
  <p:tag name="KSO_WM_TEMPLATE_CATEGORY" val="custom"/>
  <p:tag name="KSO_WM_TEMPLATE_INDEX" val="20233374"/>
  <p:tag name="KSO_WM_UNIT_LAYERLEVEL" val="1"/>
  <p:tag name="KSO_WM_TAG_VERSION" val="3.0"/>
  <p:tag name="KSO_WM_BEAUTIFY_FLAG" val="#wm#"/>
  <p:tag name="KSO_WM_UNIT_PRESET_TEXT" val="单击此处添加标题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3337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3337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TAG_VERSION" val="3.0"/>
  <p:tag name="KSO_WM_BEAUTIFY_FLAG" val="#wm#"/>
  <p:tag name="KSO_WM_TEMPLATE_CATEGORY" val="custom"/>
  <p:tag name="KSO_WM_TEMPLATE_INDEX" val="20233374"/>
  <p:tag name="KSO_WM_TEMPLATE_MASTER_TYPE" val="0"/>
  <p:tag name="KSO_WM_TEMPLATE_COLOR_TYPE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3.0"/>
  <p:tag name="KSO_WM_BEAUTIFY_FLAG" val="#wm#"/>
  <p:tag name="KSO_WM_UNIT_ID" val="_2**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3.0"/>
  <p:tag name="KSO_WM_BEAUTIFY_FLAG" val="#wm#"/>
  <p:tag name="KSO_WM_UNIT_ID" val="_2**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3.0"/>
  <p:tag name="KSO_WM_BEAUTIFY_FLAG" val="#wm#"/>
  <p:tag name="KSO_WM_UNIT_ID" val="_2**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34813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34813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TEMPLATE_MASTER_TYPE" val="0"/>
  <p:tag name="KSO_WM_TEMPLATE_COLOR_TYPE" val="0"/>
  <p:tag name="KSO_WM_TAG_VERSION" val="3.0"/>
  <p:tag name="KSO_WM_BEAUTIFY_FLAG" val="#wm#"/>
  <p:tag name="KSO_WM_TEMPLATE_CATEGORY" val="custom"/>
  <p:tag name="KSO_WM_TEMPLATE_INDEX" val="20234813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3.0"/>
  <p:tag name="KSO_WM_BEAUTIFY_FLAG" val="#wm#"/>
  <p:tag name="KSO_WM_UNIT_ID" val="_2**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3.0"/>
  <p:tag name="KSO_WM_BEAUTIFY_FLAG" val="#wm#"/>
  <p:tag name="KSO_WM_UNIT_ID" val="_2**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3.0"/>
  <p:tag name="KSO_WM_BEAUTIFY_FLAG" val="#wm#"/>
  <p:tag name="KSO_WM_UNIT_ID" val="_2**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376FFF"/>
      </a:accent1>
      <a:accent2>
        <a:srgbClr val="17D594"/>
      </a:accent2>
      <a:accent3>
        <a:srgbClr val="FFC000"/>
      </a:accent3>
      <a:accent4>
        <a:srgbClr val="FF7429"/>
      </a:accent4>
      <a:accent5>
        <a:srgbClr val="F84949"/>
      </a:accent5>
      <a:accent6>
        <a:srgbClr val="8830FE"/>
      </a:accent6>
      <a:hlink>
        <a:srgbClr val="304FFE"/>
      </a:hlink>
      <a:folHlink>
        <a:srgbClr val="492067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自定义 4">
      <a:dk1>
        <a:srgbClr val="000000"/>
      </a:dk1>
      <a:lt1>
        <a:srgbClr val="FFFFFF"/>
      </a:lt1>
      <a:dk2>
        <a:srgbClr val="000000"/>
      </a:dk2>
      <a:lt2>
        <a:srgbClr val="FEFFFF"/>
      </a:lt2>
      <a:accent1>
        <a:srgbClr val="F84949"/>
      </a:accent1>
      <a:accent2>
        <a:srgbClr val="FF7429"/>
      </a:accent2>
      <a:accent3>
        <a:srgbClr val="8830FE"/>
      </a:accent3>
      <a:accent4>
        <a:srgbClr val="17D594"/>
      </a:accent4>
      <a:accent5>
        <a:srgbClr val="376FFF"/>
      </a:accent5>
      <a:accent6>
        <a:srgbClr val="FFC000"/>
      </a:accent6>
      <a:hlink>
        <a:srgbClr val="304FFE"/>
      </a:hlink>
      <a:folHlink>
        <a:srgbClr val="492067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63756E"/>
      </a:accent1>
      <a:accent2>
        <a:srgbClr val="8B7D74"/>
      </a:accent2>
      <a:accent3>
        <a:srgbClr val="7D9085"/>
      </a:accent3>
      <a:accent4>
        <a:srgbClr val="9C8B62"/>
      </a:accent4>
      <a:accent5>
        <a:srgbClr val="567FA2"/>
      </a:accent5>
      <a:accent6>
        <a:srgbClr val="B16043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 anchor="ctr">
        <a:noAutofit/>
      </a:bodyPr>
      <a:lstStyle>
        <a:defPPr algn="l">
          <a:defRPr lang="zh-CN" altLang="en-US" sz="2400" kern="0" dirty="0">
            <a:solidFill>
              <a:schemeClr val="dk1">
                <a:lumMod val="85000"/>
                <a:lumOff val="15000"/>
              </a:schemeClr>
            </a:solidFill>
            <a:latin typeface="+mn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504</Words>
  <Application>Microsoft Macintosh PowerPoint</Application>
  <PresentationFormat>宽屏</PresentationFormat>
  <Paragraphs>74</Paragraphs>
  <Slides>10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微软雅黑</vt:lpstr>
      <vt:lpstr>Arial</vt:lpstr>
      <vt:lpstr>Calibri</vt:lpstr>
      <vt:lpstr>Times New Roman</vt:lpstr>
      <vt:lpstr>Wingdings</vt:lpstr>
      <vt:lpstr>WPS</vt:lpstr>
      <vt:lpstr>Office 主题​​</vt:lpstr>
      <vt:lpstr>1_Office 主题​​</vt:lpstr>
      <vt:lpstr>2_Office 主题​​</vt:lpstr>
      <vt:lpstr>PowerPoint 演示文稿</vt:lpstr>
      <vt:lpstr>PowerPoint 演示文稿</vt:lpstr>
      <vt:lpstr>PowerPoint 演示文稿</vt:lpstr>
      <vt:lpstr>Network Access</vt:lpstr>
      <vt:lpstr>Meal &amp; Coffee Breaks</vt:lpstr>
      <vt:lpstr>Beijing T1&amp;T2/IHEP CC  Visit </vt:lpstr>
      <vt:lpstr>Mutianyu Great Wall 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Fazhi QI</cp:lastModifiedBy>
  <cp:revision>301</cp:revision>
  <dcterms:created xsi:type="dcterms:W3CDTF">2019-06-19T02:08:00Z</dcterms:created>
  <dcterms:modified xsi:type="dcterms:W3CDTF">2024-10-08T07:28:57Z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2052-12.1.0.18276</vt:lpwstr>
  </property>
  <property fmtid="{D5CDD505-2E9C-101B-9397-08002B2CF9AE}" pid="3" name="ICV">
    <vt:lpwstr>5865D9861E604C1F84BB8D93A3551CAB_13</vt:lpwstr>
  </property>
</Properties>
</file>