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3" r:id="rId2"/>
    <p:sldId id="265" r:id="rId3"/>
  </p:sldIdLst>
  <p:sldSz cx="12192000" cy="6858000"/>
  <p:notesSz cx="6858000" cy="9144000"/>
  <p:custDataLst>
    <p:tags r:id="rId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63" autoAdjust="0"/>
    <p:restoredTop sz="94660"/>
  </p:normalViewPr>
  <p:slideViewPr>
    <p:cSldViewPr snapToGrid="0">
      <p:cViewPr varScale="1">
        <p:scale>
          <a:sx n="114" d="100"/>
          <a:sy n="114" d="100"/>
        </p:scale>
        <p:origin x="576" y="184"/>
      </p:cViewPr>
      <p:guideLst>
        <p:guide orient="horz" pos="2160"/>
        <p:guide pos="383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1.xml"/><Relationship Id="rId4" Type="http://schemas.openxmlformats.org/officeDocument/2006/relationships/tags" Target="../tags/tag58.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1.xml"/><Relationship Id="rId5" Type="http://schemas.openxmlformats.org/officeDocument/2006/relationships/tags" Target="../tags/tag63.xml"/><Relationship Id="rId4" Type="http://schemas.openxmlformats.org/officeDocument/2006/relationships/tags" Target="../tags/tag6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1.xml"/><Relationship Id="rId5" Type="http://schemas.openxmlformats.org/officeDocument/2006/relationships/tags" Target="../tags/tag22.xml"/><Relationship Id="rId4"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1.xml"/><Relationship Id="rId4" Type="http://schemas.openxmlformats.org/officeDocument/2006/relationships/tags" Target="../tags/tag40.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1.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Master" Target="../slideMasters/slideMaster1.xml"/><Relationship Id="rId5" Type="http://schemas.openxmlformats.org/officeDocument/2006/relationships/tags" Target="../tags/tag54.xml"/><Relationship Id="rId4" Type="http://schemas.openxmlformats.org/officeDocument/2006/relationships/tags" Target="../tags/tag5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p>
        </p:txBody>
      </p:sp>
      <p:sp>
        <p:nvSpPr>
          <p:cNvPr id="3" name="副标题 2"/>
          <p:cNvSpPr>
            <a:spLocks noGrp="1"/>
          </p:cNvSpPr>
          <p:nvPr>
            <p:ph type="subTitle" idx="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2024/9/30</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2024/9/30</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2024/9/30</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2024/9/30</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2024/9/30</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2024/9/30</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2024/9/30</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2024/9/30</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2024/9/30</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2024/9/30</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2024/9/30</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t>2024/9/30</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69E271-8D47-4A19-A969-6D1FCB8BD84D}"/>
              </a:ext>
            </a:extLst>
          </p:cNvPr>
          <p:cNvSpPr>
            <a:spLocks noGrp="1"/>
          </p:cNvSpPr>
          <p:nvPr>
            <p:ph type="title"/>
          </p:nvPr>
        </p:nvSpPr>
        <p:spPr/>
        <p:txBody>
          <a:bodyPr/>
          <a:lstStyle/>
          <a:p>
            <a:r>
              <a:rPr lang="en-US" altLang="zh-CN" dirty="0"/>
              <a:t>Timetable of The Great Wall Tour</a:t>
            </a:r>
            <a:endParaRPr lang="zh-CN" altLang="en-US" dirty="0"/>
          </a:p>
        </p:txBody>
      </p:sp>
      <p:sp>
        <p:nvSpPr>
          <p:cNvPr id="3" name="内容占位符 2">
            <a:extLst>
              <a:ext uri="{FF2B5EF4-FFF2-40B4-BE49-F238E27FC236}">
                <a16:creationId xmlns:a16="http://schemas.microsoft.com/office/drawing/2014/main" id="{6CCE78F5-6893-4AF8-868B-B13F8C752CB6}"/>
              </a:ext>
            </a:extLst>
          </p:cNvPr>
          <p:cNvSpPr>
            <a:spLocks noGrp="1"/>
          </p:cNvSpPr>
          <p:nvPr>
            <p:ph idx="1"/>
          </p:nvPr>
        </p:nvSpPr>
        <p:spPr>
          <a:xfrm>
            <a:off x="549023" y="1365662"/>
            <a:ext cx="10969200" cy="4883938"/>
          </a:xfrm>
        </p:spPr>
        <p:txBody>
          <a:bodyPr>
            <a:normAutofit fontScale="62500" lnSpcReduction="20000"/>
          </a:bodyPr>
          <a:lstStyle/>
          <a:p>
            <a:pPr>
              <a:lnSpc>
                <a:spcPct val="170000"/>
              </a:lnSpc>
            </a:pPr>
            <a:r>
              <a:rPr lang="en-US" altLang="zh-CN" dirty="0">
                <a:latin typeface="Arial" panose="020B0604020202020204" pitchFamily="34" charset="0"/>
                <a:cs typeface="Arial" panose="020B0604020202020204" pitchFamily="34" charset="0"/>
              </a:rPr>
              <a:t>Location: The Great Wall at </a:t>
            </a:r>
            <a:r>
              <a:rPr lang="en-US" altLang="zh-CN" dirty="0" err="1">
                <a:latin typeface="Arial" panose="020B0604020202020204" pitchFamily="34" charset="0"/>
                <a:cs typeface="Arial" panose="020B0604020202020204" pitchFamily="34" charset="0"/>
              </a:rPr>
              <a:t>Mutianyu</a:t>
            </a:r>
            <a:r>
              <a:rPr lang="en-US" altLang="zh-CN" dirty="0">
                <a:latin typeface="Arial" panose="020B0604020202020204" pitchFamily="34" charset="0"/>
                <a:cs typeface="Arial" panose="020B0604020202020204" pitchFamily="34" charset="0"/>
              </a:rPr>
              <a:t> (Because of The Great Wall at Badaling need for a reservation 15 days in advance(with the passport information ) and October being a peak tourist season with heavy crowds, so we have chosen to visit The Great Wall at </a:t>
            </a:r>
            <a:r>
              <a:rPr lang="en-US" altLang="zh-CN" dirty="0" err="1">
                <a:latin typeface="Arial" panose="020B0604020202020204" pitchFamily="34" charset="0"/>
                <a:cs typeface="Arial" panose="020B0604020202020204" pitchFamily="34" charset="0"/>
              </a:rPr>
              <a:t>Mutianyu</a:t>
            </a:r>
            <a:r>
              <a:rPr lang="en-US" altLang="zh-CN" dirty="0">
                <a:latin typeface="Arial" panose="020B0604020202020204" pitchFamily="34" charset="0"/>
                <a:cs typeface="Arial" panose="020B0604020202020204" pitchFamily="34" charset="0"/>
              </a:rPr>
              <a:t>.)</a:t>
            </a:r>
          </a:p>
          <a:p>
            <a:pPr>
              <a:lnSpc>
                <a:spcPct val="170000"/>
              </a:lnSpc>
            </a:pPr>
            <a:r>
              <a:rPr lang="en-US" altLang="zh-CN" dirty="0" err="1">
                <a:latin typeface="Arial" panose="020B0604020202020204" pitchFamily="34" charset="0"/>
                <a:cs typeface="Arial" panose="020B0604020202020204" pitchFamily="34" charset="0"/>
              </a:rPr>
              <a:t>Mutianyu</a:t>
            </a:r>
            <a:r>
              <a:rPr lang="en-US" altLang="zh-CN" dirty="0">
                <a:latin typeface="Arial" panose="020B0604020202020204" pitchFamily="34" charset="0"/>
                <a:cs typeface="Arial" panose="020B0604020202020204" pitchFamily="34" charset="0"/>
              </a:rPr>
              <a:t> Great Wall is well-preserved, surrounded by lush greenery, with relatively fewer tourists. Ticket purchase is convenient and can be done on-site. The scenic area facilities are well-equipped.</a:t>
            </a:r>
          </a:p>
          <a:p>
            <a:pPr>
              <a:lnSpc>
                <a:spcPct val="170000"/>
              </a:lnSpc>
            </a:pPr>
            <a:r>
              <a:rPr lang="en-US" altLang="zh-CN" dirty="0">
                <a:latin typeface="Arial" panose="020B0604020202020204" pitchFamily="34" charset="0"/>
                <a:cs typeface="Arial" panose="020B0604020202020204" pitchFamily="34" charset="0"/>
              </a:rPr>
              <a:t>07:45~08:00: Meet at the entrance of Holiday Inn Hotel and then to IHEP guest house, depart by bus, estimated arrival at 10:00.</a:t>
            </a:r>
          </a:p>
          <a:p>
            <a:pPr>
              <a:lnSpc>
                <a:spcPct val="170000"/>
              </a:lnSpc>
            </a:pPr>
            <a:r>
              <a:rPr lang="en-US" altLang="zh-CN" dirty="0">
                <a:latin typeface="Arial" panose="020B0604020202020204" pitchFamily="34" charset="0"/>
                <a:cs typeface="Arial" panose="020B0604020202020204" pitchFamily="34" charset="0"/>
              </a:rPr>
              <a:t>10:00~10:15: Purchase tickets </a:t>
            </a:r>
            <a:r>
              <a:rPr lang="en-US" altLang="zh-CN" dirty="0">
                <a:solidFill>
                  <a:srgbClr val="FF0000"/>
                </a:solidFill>
                <a:latin typeface="Arial" panose="020B0604020202020204" pitchFamily="34" charset="0"/>
                <a:cs typeface="Arial" panose="020B0604020202020204" pitchFamily="34" charset="0"/>
              </a:rPr>
              <a:t>(Please bring your passport.).</a:t>
            </a:r>
          </a:p>
          <a:p>
            <a:pPr>
              <a:lnSpc>
                <a:spcPct val="170000"/>
              </a:lnSpc>
            </a:pPr>
            <a:r>
              <a:rPr lang="en-US" altLang="zh-CN" dirty="0">
                <a:latin typeface="Arial" panose="020B0604020202020204" pitchFamily="34" charset="0"/>
                <a:cs typeface="Arial" panose="020B0604020202020204" pitchFamily="34" charset="0"/>
              </a:rPr>
              <a:t>10:30~12:40: Tour the Great Wall by sightseeing car and cable car (If you choosing to hike the Great Wall, there are no cable car stations along the way).</a:t>
            </a:r>
          </a:p>
          <a:p>
            <a:pPr>
              <a:lnSpc>
                <a:spcPct val="170000"/>
              </a:lnSpc>
            </a:pPr>
            <a:r>
              <a:rPr lang="en-US" altLang="zh-CN" dirty="0">
                <a:latin typeface="Arial" panose="020B0604020202020204" pitchFamily="34" charset="0"/>
                <a:cs typeface="Arial" panose="020B0604020202020204" pitchFamily="34" charset="0"/>
              </a:rPr>
              <a:t>12:40~14:00: Lunch</a:t>
            </a:r>
          </a:p>
          <a:p>
            <a:pPr>
              <a:lnSpc>
                <a:spcPct val="170000"/>
              </a:lnSpc>
            </a:pPr>
            <a:r>
              <a:rPr lang="en-US" altLang="zh-CN" dirty="0">
                <a:latin typeface="Arial" panose="020B0604020202020204" pitchFamily="34" charset="0"/>
                <a:cs typeface="Arial" panose="020B0604020202020204" pitchFamily="34" charset="0"/>
              </a:rPr>
              <a:t>14:00~16:00: Return to the hotel</a:t>
            </a:r>
          </a:p>
          <a:p>
            <a:pPr>
              <a:lnSpc>
                <a:spcPct val="170000"/>
              </a:lnSpc>
            </a:pPr>
            <a:r>
              <a:rPr lang="en-US" altLang="zh-CN" dirty="0">
                <a:solidFill>
                  <a:srgbClr val="FF0000"/>
                </a:solidFill>
                <a:latin typeface="Arial" panose="020B0604020202020204" pitchFamily="34" charset="0"/>
                <a:cs typeface="Arial" panose="020B0604020202020204" pitchFamily="34" charset="0"/>
              </a:rPr>
              <a:t>Guests visiting the Great Wall, please fill in your passport information at the registration desk before the end of the 9th meeting. This information will only be used to make advance ticket reservations for you.</a:t>
            </a:r>
            <a:endParaRPr lang="en-US" altLang="zh-CN" dirty="0"/>
          </a:p>
          <a:p>
            <a:endParaRPr lang="en-US" altLang="zh-CN" dirty="0"/>
          </a:p>
          <a:p>
            <a:endParaRPr lang="zh-CN" altLang="en-US" dirty="0"/>
          </a:p>
        </p:txBody>
      </p:sp>
    </p:spTree>
    <p:extLst>
      <p:ext uri="{BB962C8B-B14F-4D97-AF65-F5344CB8AC3E}">
        <p14:creationId xmlns:p14="http://schemas.microsoft.com/office/powerpoint/2010/main" val="2663204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sym typeface="+mn-ea"/>
              </a:rPr>
              <a:t>Introduction to The Great Wall at </a:t>
            </a:r>
            <a:r>
              <a:rPr lang="en-US" altLang="zh-CN" dirty="0" err="1">
                <a:sym typeface="+mn-ea"/>
              </a:rPr>
              <a:t>Mutianyu</a:t>
            </a:r>
            <a:endParaRPr lang="zh-CN" altLang="en-US" dirty="0">
              <a:sym typeface="+mn-ea"/>
            </a:endParaRPr>
          </a:p>
        </p:txBody>
      </p:sp>
      <p:pic>
        <p:nvPicPr>
          <p:cNvPr id="8" name="内容占位符 7"/>
          <p:cNvPicPr>
            <a:picLocks noGrp="1" noChangeAspect="1"/>
          </p:cNvPicPr>
          <p:nvPr>
            <p:ph idx="1"/>
          </p:nvPr>
        </p:nvPicPr>
        <p:blipFill>
          <a:blip r:embed="rId3"/>
          <a:stretch>
            <a:fillRect/>
          </a:stretch>
        </p:blipFill>
        <p:spPr>
          <a:xfrm>
            <a:off x="325120" y="1490345"/>
            <a:ext cx="7031990" cy="4758690"/>
          </a:xfrm>
          <a:prstGeom prst="rect">
            <a:avLst/>
          </a:prstGeom>
        </p:spPr>
      </p:pic>
      <p:sp>
        <p:nvSpPr>
          <p:cNvPr id="37" name="矩形 36"/>
          <p:cNvSpPr/>
          <p:nvPr/>
        </p:nvSpPr>
        <p:spPr>
          <a:xfrm>
            <a:off x="7357110" y="1490345"/>
            <a:ext cx="4498975" cy="4758690"/>
          </a:xfrm>
          <a:prstGeom prst="rect">
            <a:avLst/>
          </a:prstGeom>
          <a:solidFill>
            <a:schemeClr val="tx1">
              <a:alpha val="65089"/>
            </a:schemeClr>
          </a:solidFill>
          <a:ln>
            <a:noFill/>
          </a:ln>
          <a:effectLst>
            <a:outerShdw blurRad="50800" dist="38100" dir="13200000" sx="103659" sy="103659" algn="tl" rotWithShape="0">
              <a:prstClr val="black">
                <a:alpha val="9632"/>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l" defTabSz="914400" rtl="0" eaLnBrk="1" fontAlgn="auto" latinLnBrk="0" hangingPunct="0">
              <a:lnSpc>
                <a:spcPct val="200000"/>
              </a:lnSpc>
              <a:spcBef>
                <a:spcPts val="0"/>
              </a:spcBef>
              <a:spcAft>
                <a:spcPts val="0"/>
              </a:spcAft>
              <a:buClrTx/>
              <a:buSzTx/>
              <a:buFontTx/>
              <a:defRPr>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en-US" altLang="zh-CN" sz="1100" b="1" kern="0" noProof="0" dirty="0">
                <a:ln>
                  <a:noFill/>
                </a:ln>
                <a:solidFill>
                  <a:schemeClr val="accent2">
                    <a:lumMod val="60000"/>
                    <a:lumOff val="40000"/>
                  </a:schemeClr>
                </a:solidFill>
                <a:effectLst/>
                <a:uLnTx/>
                <a:uFillTx/>
                <a:sym typeface="微软雅黑" panose="020B0503020204020204" charset="-122"/>
              </a:rPr>
              <a:t>Location: </a:t>
            </a:r>
            <a:r>
              <a:rPr lang="en-US" altLang="zh-CN" sz="1100" b="1" kern="0" noProof="0" dirty="0" err="1">
                <a:ln>
                  <a:noFill/>
                </a:ln>
                <a:solidFill>
                  <a:srgbClr val="FFFFFF"/>
                </a:solidFill>
                <a:effectLst/>
                <a:uLnTx/>
                <a:uFillTx/>
                <a:sym typeface="微软雅黑" panose="020B0503020204020204" charset="-122"/>
              </a:rPr>
              <a:t>Mutianyu</a:t>
            </a:r>
            <a:r>
              <a:rPr lang="en-US" altLang="zh-CN" sz="1100" b="1" kern="0" noProof="0" dirty="0">
                <a:ln>
                  <a:noFill/>
                </a:ln>
                <a:solidFill>
                  <a:srgbClr val="FFFFFF"/>
                </a:solidFill>
                <a:effectLst/>
                <a:uLnTx/>
                <a:uFillTx/>
                <a:sym typeface="微软雅黑" panose="020B0503020204020204" charset="-122"/>
              </a:rPr>
              <a:t> Village, Bohai Town, </a:t>
            </a:r>
            <a:r>
              <a:rPr lang="en-US" altLang="zh-CN" sz="1100" b="1" kern="0" noProof="0" dirty="0" err="1">
                <a:ln>
                  <a:noFill/>
                </a:ln>
                <a:solidFill>
                  <a:srgbClr val="FFFFFF"/>
                </a:solidFill>
                <a:effectLst/>
                <a:uLnTx/>
                <a:uFillTx/>
                <a:sym typeface="微软雅黑" panose="020B0503020204020204" charset="-122"/>
              </a:rPr>
              <a:t>Huairou</a:t>
            </a:r>
            <a:r>
              <a:rPr lang="en-US" altLang="zh-CN" sz="1100" b="1" kern="0" noProof="0" dirty="0">
                <a:ln>
                  <a:noFill/>
                </a:ln>
                <a:solidFill>
                  <a:srgbClr val="FFFFFF"/>
                </a:solidFill>
                <a:effectLst/>
                <a:uLnTx/>
                <a:uFillTx/>
                <a:sym typeface="微软雅黑" panose="020B0503020204020204" charset="-122"/>
              </a:rPr>
              <a:t> District, Beijing, 81 kilometers from the IHEP, approximately a 2-hour drive, with a visit duration of 2 hours.</a:t>
            </a:r>
          </a:p>
          <a:p>
            <a:pPr marR="0" lvl="0" algn="l" defTabSz="914400" rtl="0" eaLnBrk="1" fontAlgn="auto" latinLnBrk="0" hangingPunct="0">
              <a:lnSpc>
                <a:spcPct val="200000"/>
              </a:lnSpc>
              <a:spcBef>
                <a:spcPts val="0"/>
              </a:spcBef>
              <a:spcAft>
                <a:spcPts val="0"/>
              </a:spcAft>
              <a:buClrTx/>
              <a:buSzTx/>
              <a:buFontTx/>
              <a:defRPr>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en-US" altLang="zh-CN" sz="1100" b="1" kern="0" noProof="0" dirty="0">
                <a:ln>
                  <a:noFill/>
                </a:ln>
                <a:solidFill>
                  <a:schemeClr val="accent2">
                    <a:lumMod val="60000"/>
                    <a:lumOff val="40000"/>
                  </a:schemeClr>
                </a:solidFill>
                <a:effectLst/>
                <a:uLnTx/>
                <a:uFillTx/>
                <a:sym typeface="微软雅黑" panose="020B0503020204020204" charset="-122"/>
              </a:rPr>
              <a:t>Introduction to Scenic Area Features: </a:t>
            </a:r>
            <a:r>
              <a:rPr lang="en-US" altLang="zh-CN" sz="1100" b="1" kern="0" noProof="0" dirty="0">
                <a:ln>
                  <a:noFill/>
                </a:ln>
                <a:solidFill>
                  <a:schemeClr val="bg1"/>
                </a:solidFill>
                <a:effectLst/>
                <a:uLnTx/>
                <a:uFillTx/>
                <a:sym typeface="微软雅黑" panose="020B0503020204020204" charset="-122"/>
              </a:rPr>
              <a:t>The Great Wall at </a:t>
            </a:r>
            <a:r>
              <a:rPr lang="en-US" altLang="zh-CN" sz="1100" b="1" kern="0" noProof="0" dirty="0" err="1">
                <a:ln>
                  <a:noFill/>
                </a:ln>
                <a:solidFill>
                  <a:schemeClr val="bg1"/>
                </a:solidFill>
                <a:effectLst/>
                <a:uLnTx/>
                <a:uFillTx/>
                <a:sym typeface="微软雅黑" panose="020B0503020204020204" charset="-122"/>
              </a:rPr>
              <a:t>Mutianyu</a:t>
            </a:r>
            <a:r>
              <a:rPr lang="en-US" altLang="zh-CN" sz="1100" b="1" kern="0" noProof="0" dirty="0">
                <a:ln>
                  <a:noFill/>
                </a:ln>
                <a:solidFill>
                  <a:schemeClr val="bg1"/>
                </a:solidFill>
                <a:effectLst/>
                <a:uLnTx/>
                <a:uFillTx/>
                <a:sym typeface="微软雅黑" panose="020B0503020204020204" charset="-122"/>
              </a:rPr>
              <a:t> </a:t>
            </a:r>
            <a:r>
              <a:rPr lang="en-US" altLang="zh-CN" sz="1100" b="1" kern="0" noProof="0" dirty="0">
                <a:ln>
                  <a:noFill/>
                </a:ln>
                <a:solidFill>
                  <a:srgbClr val="FFFFFF"/>
                </a:solidFill>
                <a:effectLst/>
                <a:uLnTx/>
                <a:uFillTx/>
                <a:sym typeface="微软雅黑" panose="020B0503020204020204" charset="-122"/>
              </a:rPr>
              <a:t>was built on the basis of the Northern Qi Dynasty Great Wall, with a history of 1400 years. The vegetation coverage on the two mountains is high, offering beautiful natural scenery.</a:t>
            </a:r>
          </a:p>
          <a:p>
            <a:pPr marR="0" lvl="0" algn="l" defTabSz="914400" rtl="0" eaLnBrk="1" fontAlgn="auto" latinLnBrk="0" hangingPunct="0">
              <a:lnSpc>
                <a:spcPct val="200000"/>
              </a:lnSpc>
              <a:spcBef>
                <a:spcPts val="0"/>
              </a:spcBef>
              <a:spcAft>
                <a:spcPts val="0"/>
              </a:spcAft>
              <a:buClrTx/>
              <a:buSzTx/>
              <a:buFontTx/>
              <a:defRPr>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en-US" altLang="zh-CN" sz="1100" b="1" kern="0" noProof="0" dirty="0">
                <a:ln>
                  <a:noFill/>
                </a:ln>
                <a:solidFill>
                  <a:schemeClr val="accent2">
                    <a:lumMod val="60000"/>
                    <a:lumOff val="40000"/>
                  </a:schemeClr>
                </a:solidFill>
                <a:effectLst/>
                <a:uLnTx/>
                <a:uFillTx/>
                <a:sym typeface="微软雅黑" panose="020B0503020204020204" charset="-122"/>
              </a:rPr>
              <a:t>Advantages:</a:t>
            </a:r>
            <a:r>
              <a:rPr lang="en-US" altLang="zh-CN" sz="1100" b="1" kern="0" noProof="0" dirty="0">
                <a:ln>
                  <a:noFill/>
                </a:ln>
                <a:solidFill>
                  <a:srgbClr val="FFFFFF"/>
                </a:solidFill>
                <a:effectLst/>
                <a:uLnTx/>
                <a:uFillTx/>
                <a:sym typeface="微软雅黑" panose="020B0503020204020204" charset="-122"/>
              </a:rPr>
              <a:t> The Great Wall at </a:t>
            </a:r>
            <a:r>
              <a:rPr lang="en-US" altLang="zh-CN" sz="1100" b="1" kern="0" noProof="0" dirty="0" err="1">
                <a:ln>
                  <a:noFill/>
                </a:ln>
                <a:solidFill>
                  <a:srgbClr val="FFFFFF"/>
                </a:solidFill>
                <a:effectLst/>
                <a:uLnTx/>
                <a:uFillTx/>
                <a:sym typeface="微软雅黑" panose="020B0503020204020204" charset="-122"/>
              </a:rPr>
              <a:t>Mutianyu</a:t>
            </a:r>
            <a:r>
              <a:rPr lang="en-US" altLang="zh-CN" sz="1100" b="1" kern="0" noProof="0" dirty="0">
                <a:ln>
                  <a:noFill/>
                </a:ln>
                <a:solidFill>
                  <a:srgbClr val="FFFFFF"/>
                </a:solidFill>
                <a:effectLst/>
                <a:uLnTx/>
                <a:uFillTx/>
                <a:sym typeface="微软雅黑" panose="020B0503020204020204" charset="-122"/>
              </a:rPr>
              <a:t> is well-preserved, surrounded by lush greenery, with relatively fewer tourists. Ticket purchase is convenient, and tickets can be purchased offline with a passport. The scenic area facilities are well-equipped.</a:t>
            </a:r>
            <a:endParaRPr kumimoji="1" lang="zh-CN" altLang="en-US" sz="11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
    </p:custDataLst>
    <p:extLst>
      <p:ext uri="{BB962C8B-B14F-4D97-AF65-F5344CB8AC3E}">
        <p14:creationId xmlns:p14="http://schemas.microsoft.com/office/powerpoint/2010/main" val="37670929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DE3NDUxMTEyZTljMjIzNTRiY2MzN2ZmYjBjNDgzNjQ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333</Words>
  <Application>Microsoft Macintosh PowerPoint</Application>
  <PresentationFormat>宽屏</PresentationFormat>
  <Paragraphs>13</Paragraphs>
  <Slides>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vt:i4>
      </vt:variant>
    </vt:vector>
  </HeadingPairs>
  <TitlesOfParts>
    <vt:vector size="6" baseType="lpstr">
      <vt:lpstr>微软雅黑</vt:lpstr>
      <vt:lpstr>Arial</vt:lpstr>
      <vt:lpstr>Wingdings</vt:lpstr>
      <vt:lpstr>WPS</vt:lpstr>
      <vt:lpstr>Timetable of The Great Wall Tour</vt:lpstr>
      <vt:lpstr>Introduction to The Great Wall at Mutianyu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ran yan</dc:creator>
  <cp:lastModifiedBy>Fazhi QI</cp:lastModifiedBy>
  <cp:revision>183</cp:revision>
  <dcterms:created xsi:type="dcterms:W3CDTF">2019-06-19T02:08:00Z</dcterms:created>
  <dcterms:modified xsi:type="dcterms:W3CDTF">2024-09-30T09:45:22Z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2052-12.1.0.18276</vt:lpwstr>
  </property>
  <property fmtid="{D5CDD505-2E9C-101B-9397-08002B2CF9AE}" pid="3" name="ICV">
    <vt:lpwstr>4AF66BE3EAF34D5AB17D923EF9E0A8C5_11</vt:lpwstr>
  </property>
</Properties>
</file>