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342" r:id="rId2"/>
    <p:sldId id="609" r:id="rId3"/>
    <p:sldId id="660" r:id="rId4"/>
    <p:sldId id="659" r:id="rId5"/>
    <p:sldId id="602" r:id="rId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95410BF-DD66-49BF-A54F-FBA470E5ED4B}">
          <p14:sldIdLst>
            <p14:sldId id="342"/>
            <p14:sldId id="609"/>
            <p14:sldId id="660"/>
            <p14:sldId id="659"/>
            <p14:sldId id="602"/>
          </p14:sldIdLst>
        </p14:section>
        <p14:section name="Complem. Slides" id="{D91C9C11-9DEF-49CB-9657-B4493BC9D22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an bremer" initials="jb" lastIdx="2" clrIdx="0">
    <p:extLst>
      <p:ext uri="{19B8F6BF-5375-455C-9EA6-DF929625EA0E}">
        <p15:presenceInfo xmlns:p15="http://schemas.microsoft.com/office/powerpoint/2012/main" userId="ba3cc6ebdd4a97f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D60093"/>
    <a:srgbClr val="FFFF99"/>
    <a:srgbClr val="33CCCC"/>
    <a:srgbClr val="FF9900"/>
    <a:srgbClr val="4D4D4D"/>
    <a:srgbClr val="0000FF"/>
    <a:srgbClr val="2D9DFF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08" autoAdjust="0"/>
    <p:restoredTop sz="94582" autoAdjust="0"/>
  </p:normalViewPr>
  <p:slideViewPr>
    <p:cSldViewPr snapToGrid="0">
      <p:cViewPr varScale="1">
        <p:scale>
          <a:sx n="97" d="100"/>
          <a:sy n="97" d="100"/>
        </p:scale>
        <p:origin x="714" y="9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1" d="100"/>
          <a:sy n="91" d="100"/>
        </p:scale>
        <p:origin x="2832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560290-D111-4737-BC13-B65F1C99A8DE}" type="datetime1">
              <a:rPr lang="en-GB" smtClean="0"/>
              <a:t>25/04/2024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EB561-B51F-41DF-B3CD-78D451BF2C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7531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A621-129F-46AD-95D3-279C1B82CEB8}" type="datetime1">
              <a:rPr lang="en-GB" smtClean="0"/>
              <a:t>25/04/2024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27C333-963C-491B-BB34-13BC37910F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624967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69DBC-45F2-4EDB-9869-A7A7AAB252B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F50CB7-3D33-4C43-AD8C-273310DDA38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54740C33-9E08-432E-8EBC-48F1950E57A3}" type="datetime1">
              <a:rPr lang="en-GB" smtClean="0"/>
              <a:t>25/04/2024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833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69DBC-45F2-4EDB-9869-A7A7AAB252B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F50CB7-3D33-4C43-AD8C-273310DDA38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54740C33-9E08-432E-8EBC-48F1950E57A3}" type="datetime1">
              <a:rPr lang="en-GB" smtClean="0"/>
              <a:t>25/04/2024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0930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269DBC-45F2-4EDB-9869-A7A7AAB252B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F50CB7-3D33-4C43-AD8C-273310DDA38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54740C33-9E08-432E-8EBC-48F1950E57A3}" type="datetime1">
              <a:rPr lang="en-GB" smtClean="0"/>
              <a:t>25/04/2024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030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920" y="2999946"/>
            <a:ext cx="1470128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8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0" y="6389764"/>
            <a:ext cx="12192000" cy="468236"/>
            <a:chOff x="0" y="6389764"/>
            <a:chExt cx="9144000" cy="468236"/>
          </a:xfrm>
        </p:grpSpPr>
        <p:pic>
          <p:nvPicPr>
            <p:cNvPr id="11" name="Image 4" descr="bande-01.eps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2175" y="6389764"/>
              <a:ext cx="7331825" cy="468236"/>
            </a:xfrm>
            <a:prstGeom prst="rect">
              <a:avLst/>
            </a:prstGeom>
          </p:spPr>
        </p:pic>
        <p:pic>
          <p:nvPicPr>
            <p:cNvPr id="12" name="Image 4" descr="bande-01.eps"/>
            <p:cNvPicPr>
              <a:picLocks noChangeAspect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389764"/>
              <a:ext cx="6054213" cy="468236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 userDrawn="1"/>
        </p:nvSpPr>
        <p:spPr>
          <a:xfrm>
            <a:off x="609601" y="6485382"/>
            <a:ext cx="29594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b="0" dirty="0">
                <a:solidFill>
                  <a:schemeClr val="bg1"/>
                </a:solidFill>
              </a:rPr>
              <a:t>APX Safety Meeting, AMBER, 25-APR-2024</a:t>
            </a:r>
            <a:endParaRPr lang="en-GB" sz="1100" b="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1231021" y="6525073"/>
            <a:ext cx="3497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3FCC565-1177-472D-8E58-F8F5814A11EF}" type="slidenum">
              <a:rPr lang="fr-CH" sz="1050" b="0" baseline="0" smtClean="0">
                <a:solidFill>
                  <a:schemeClr val="bg1"/>
                </a:solidFill>
              </a:rPr>
              <a:t>‹#›</a:t>
            </a:fld>
            <a:endParaRPr lang="en-GB" sz="1050" b="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656210"/>
            <a:ext cx="11599682" cy="21043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100" dirty="0"/>
              <a:t>AMBER LH2 target, pressure requalification status and ancillary</a:t>
            </a:r>
            <a:endParaRPr lang="en-US" sz="1800" dirty="0">
              <a:latin typeface="+mn-lt"/>
            </a:endParaRP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C374AE53-70E1-4646-BAA4-90E6D426A477}"/>
              </a:ext>
            </a:extLst>
          </p:cNvPr>
          <p:cNvSpPr txBox="1">
            <a:spLocks/>
          </p:cNvSpPr>
          <p:nvPr/>
        </p:nvSpPr>
        <p:spPr>
          <a:xfrm>
            <a:off x="457200" y="4135851"/>
            <a:ext cx="6400800" cy="554064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800" dirty="0"/>
              <a:t>TE-CRG, O. Pirotte</a:t>
            </a:r>
          </a:p>
        </p:txBody>
      </p:sp>
    </p:spTree>
    <p:extLst>
      <p:ext uri="{BB962C8B-B14F-4D97-AF65-F5344CB8AC3E}">
        <p14:creationId xmlns:p14="http://schemas.microsoft.com/office/powerpoint/2010/main" val="331264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1ADE172-D8A1-4C50-A7BB-CBD4C4EEC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31" y="151400"/>
            <a:ext cx="10969139" cy="516784"/>
          </a:xfrm>
        </p:spPr>
        <p:txBody>
          <a:bodyPr>
            <a:noAutofit/>
          </a:bodyPr>
          <a:lstStyle/>
          <a:p>
            <a:r>
              <a:rPr lang="fr-CH" sz="3600" dirty="0"/>
              <a:t>Design and </a:t>
            </a:r>
            <a:r>
              <a:rPr lang="fr-CH" sz="3600" dirty="0" err="1"/>
              <a:t>drawings</a:t>
            </a:r>
            <a:r>
              <a:rPr lang="fr-CH" sz="3600" dirty="0"/>
              <a:t> </a:t>
            </a:r>
            <a:r>
              <a:rPr lang="fr-CH" sz="3600" dirty="0" err="1"/>
              <a:t>status</a:t>
            </a:r>
            <a:endParaRPr lang="en-US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F74DF9-E59B-5FD0-8D8A-0508F3A73250}"/>
              </a:ext>
            </a:extLst>
          </p:cNvPr>
          <p:cNvSpPr txBox="1"/>
          <p:nvPr/>
        </p:nvSpPr>
        <p:spPr>
          <a:xfrm>
            <a:off x="304800" y="924231"/>
            <a:ext cx="33724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Main </a:t>
            </a:r>
            <a:r>
              <a:rPr lang="fr-CH" dirty="0" err="1"/>
              <a:t>studies</a:t>
            </a:r>
            <a:r>
              <a:rPr lang="fr-CH" dirty="0"/>
              <a:t> and </a:t>
            </a:r>
            <a:r>
              <a:rPr lang="fr-CH" dirty="0" err="1"/>
              <a:t>drawings</a:t>
            </a:r>
            <a:r>
              <a:rPr lang="fr-CH" dirty="0"/>
              <a:t> </a:t>
            </a:r>
            <a:r>
              <a:rPr lang="fr-CH" dirty="0" err="1"/>
              <a:t>completed</a:t>
            </a:r>
            <a:r>
              <a:rPr lang="fr-CH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cs typeface="Times New Roman" panose="02020603050405020304" pitchFamily="18" charset="0"/>
              </a:rPr>
              <a:t>Final PID released: PRELSQLC0002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Remaining</a:t>
            </a:r>
            <a:r>
              <a:rPr lang="fr-CH" dirty="0"/>
              <a:t> </a:t>
            </a:r>
            <a:r>
              <a:rPr lang="fr-CH" dirty="0" err="1"/>
              <a:t>task</a:t>
            </a:r>
            <a:r>
              <a:rPr lang="fr-CH" dirty="0"/>
              <a:t> in </a:t>
            </a:r>
            <a:r>
              <a:rPr lang="fr-CH" dirty="0" err="1"/>
              <a:t>progress</a:t>
            </a:r>
            <a:r>
              <a:rPr lang="fr-CH" dirty="0"/>
              <a:t> : </a:t>
            </a:r>
            <a:r>
              <a:rPr lang="fr-CH" dirty="0" err="1"/>
              <a:t>sizing</a:t>
            </a:r>
            <a:r>
              <a:rPr lang="fr-CH" dirty="0"/>
              <a:t> of buffer </a:t>
            </a:r>
            <a:r>
              <a:rPr lang="fr-CH" dirty="0" err="1"/>
              <a:t>safety</a:t>
            </a:r>
            <a:r>
              <a:rPr lang="fr-CH" dirty="0"/>
              <a:t> valve (SV11x)</a:t>
            </a:r>
            <a:endParaRPr lang="en-GB" sz="1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4CBE62-DB34-ECA9-DC8B-AACCA7B56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643" y="668184"/>
            <a:ext cx="8179426" cy="5773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07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1ADE172-D8A1-4C50-A7BB-CBD4C4EEC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31" y="151400"/>
            <a:ext cx="10969139" cy="516784"/>
          </a:xfrm>
        </p:spPr>
        <p:txBody>
          <a:bodyPr>
            <a:noAutofit/>
          </a:bodyPr>
          <a:lstStyle/>
          <a:p>
            <a:r>
              <a:rPr lang="fr-CH" sz="3600" dirty="0"/>
              <a:t>Design and </a:t>
            </a:r>
            <a:r>
              <a:rPr lang="fr-CH" sz="3600" dirty="0" err="1"/>
              <a:t>drawings</a:t>
            </a:r>
            <a:r>
              <a:rPr lang="fr-CH" sz="3600" dirty="0"/>
              <a:t> </a:t>
            </a:r>
            <a:r>
              <a:rPr lang="fr-CH" sz="3600" dirty="0" err="1"/>
              <a:t>status</a:t>
            </a:r>
            <a:endParaRPr lang="en-US" sz="3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909B95-8B0E-CCAD-74D0-B4CB402B8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9977" y="923823"/>
            <a:ext cx="8263093" cy="58533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0CDD66-2890-BC41-151B-A686CEB196C7}"/>
              </a:ext>
            </a:extLst>
          </p:cNvPr>
          <p:cNvSpPr txBox="1"/>
          <p:nvPr/>
        </p:nvSpPr>
        <p:spPr>
          <a:xfrm>
            <a:off x="183931" y="1307690"/>
            <a:ext cx="25101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Archiving</a:t>
            </a:r>
            <a:r>
              <a:rPr lang="fr-CH" dirty="0"/>
              <a:t> of </a:t>
            </a:r>
            <a:r>
              <a:rPr lang="fr-CH" dirty="0" err="1"/>
              <a:t>drawings</a:t>
            </a:r>
            <a:r>
              <a:rPr lang="fr-CH" dirty="0"/>
              <a:t> in </a:t>
            </a:r>
            <a:r>
              <a:rPr lang="fr-CH" dirty="0" err="1"/>
              <a:t>progress</a:t>
            </a:r>
            <a:r>
              <a:rPr lang="fr-CH" dirty="0"/>
              <a:t> in CERN </a:t>
            </a:r>
            <a:r>
              <a:rPr lang="fr-CH" dirty="0" err="1"/>
              <a:t>drawing</a:t>
            </a:r>
            <a:r>
              <a:rPr lang="fr-CH" dirty="0"/>
              <a:t> </a:t>
            </a:r>
            <a:r>
              <a:rPr lang="fr-CH" dirty="0" err="1"/>
              <a:t>database</a:t>
            </a: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Main assembly : PREQLXCA0050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462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1ADE172-D8A1-4C50-A7BB-CBD4C4EEC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931" y="151400"/>
            <a:ext cx="10969139" cy="516784"/>
          </a:xfrm>
        </p:spPr>
        <p:txBody>
          <a:bodyPr>
            <a:noAutofit/>
          </a:bodyPr>
          <a:lstStyle/>
          <a:p>
            <a:r>
              <a:rPr lang="fr-CH" sz="3600" dirty="0"/>
              <a:t>Pressure </a:t>
            </a:r>
            <a:r>
              <a:rPr lang="fr-CH" sz="3600" dirty="0" err="1"/>
              <a:t>equipment</a:t>
            </a:r>
            <a:r>
              <a:rPr lang="fr-CH" sz="3600" dirty="0"/>
              <a:t> qualification </a:t>
            </a:r>
            <a:r>
              <a:rPr lang="fr-CH" sz="3600" dirty="0" err="1"/>
              <a:t>status</a:t>
            </a:r>
            <a:endParaRPr lang="en-US" sz="3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2F74DF9-E59B-5FD0-8D8A-0508F3A73250}"/>
              </a:ext>
            </a:extLst>
          </p:cNvPr>
          <p:cNvSpPr txBox="1"/>
          <p:nvPr/>
        </p:nvSpPr>
        <p:spPr>
          <a:xfrm>
            <a:off x="304799" y="924231"/>
            <a:ext cx="10028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All </a:t>
            </a:r>
            <a:r>
              <a:rPr lang="fr-CH" dirty="0" err="1"/>
              <a:t>sub-assemblies</a:t>
            </a:r>
            <a:r>
              <a:rPr lang="fr-CH" dirty="0"/>
              <a:t> pressure </a:t>
            </a:r>
            <a:r>
              <a:rPr lang="fr-CH" dirty="0" err="1"/>
              <a:t>tested</a:t>
            </a:r>
            <a:r>
              <a:rPr lang="fr-CH" dirty="0"/>
              <a:t> as </a:t>
            </a:r>
            <a:r>
              <a:rPr lang="fr-CH" dirty="0" err="1"/>
              <a:t>agreed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HSE (</a:t>
            </a:r>
            <a:r>
              <a:rPr lang="fr-CH" dirty="0" err="1"/>
              <a:t>see</a:t>
            </a:r>
            <a:r>
              <a:rPr lang="fr-CH" dirty="0"/>
              <a:t> SRF EDMS 3077198)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err="1"/>
              <a:t>Summary</a:t>
            </a:r>
            <a:r>
              <a:rPr lang="fr-CH" dirty="0"/>
              <a:t> report in </a:t>
            </a:r>
            <a:r>
              <a:rPr lang="fr-CH" dirty="0" err="1"/>
              <a:t>progress</a:t>
            </a:r>
            <a:r>
              <a:rPr lang="fr-CH" dirty="0"/>
              <a:t> : EDMS 3083858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BEECEA-3532-7581-951A-EB8D0B0F1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7561"/>
            <a:ext cx="12192000" cy="432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599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0FC85FC-7CA7-463D-9EE7-FFF7038E69F5}"/>
              </a:ext>
            </a:extLst>
          </p:cNvPr>
          <p:cNvSpPr txBox="1">
            <a:spLocks/>
          </p:cNvSpPr>
          <p:nvPr/>
        </p:nvSpPr>
        <p:spPr>
          <a:xfrm>
            <a:off x="147013" y="952566"/>
            <a:ext cx="8903201" cy="4746411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None/>
              <a:defRPr kumimoji="0"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100000"/>
            </a:pPr>
            <a:r>
              <a:rPr lang="en-GB" b="1" dirty="0"/>
              <a:t>Tasks in progress</a:t>
            </a:r>
          </a:p>
          <a:p>
            <a:pPr marL="144000" indent="-144000" algn="just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Installation of LH2 system with target and associated infrastructure </a:t>
            </a:r>
          </a:p>
          <a:p>
            <a:pPr marL="144000" indent="-144000" algn="just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Sizing of buffer safety valve</a:t>
            </a:r>
          </a:p>
          <a:p>
            <a:pPr marL="144000" indent="-144000" algn="just">
              <a:spcBef>
                <a:spcPts val="600"/>
              </a:spcBef>
              <a:spcAft>
                <a:spcPts val="600"/>
              </a:spcAft>
              <a:buClr>
                <a:srgbClr val="0070C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dirty="0"/>
              <a:t>Documentation : technical note, </a:t>
            </a:r>
            <a:r>
              <a:rPr lang="en-GB" dirty="0" err="1"/>
              <a:t>qualifcation</a:t>
            </a:r>
            <a:r>
              <a:rPr lang="en-GB"/>
              <a:t> file, …</a:t>
            </a:r>
            <a:endParaRPr lang="en-GB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FDEF24D-ABDB-4F81-BACF-953C97047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52" y="59825"/>
            <a:ext cx="10969139" cy="610735"/>
          </a:xfrm>
        </p:spPr>
        <p:txBody>
          <a:bodyPr>
            <a:noAutofit/>
          </a:bodyPr>
          <a:lstStyle/>
          <a:p>
            <a:r>
              <a:rPr lang="fr-CH" sz="3600" dirty="0"/>
              <a:t>On-</a:t>
            </a:r>
            <a:r>
              <a:rPr lang="fr-CH" sz="3600" dirty="0" err="1"/>
              <a:t>going</a:t>
            </a:r>
            <a:r>
              <a:rPr lang="fr-CH" sz="3600" dirty="0"/>
              <a:t> </a:t>
            </a:r>
            <a:r>
              <a:rPr lang="fr-CH" sz="3600" dirty="0" err="1"/>
              <a:t>tasks</a:t>
            </a:r>
            <a:r>
              <a:rPr lang="fr-CH" sz="3600" dirty="0"/>
              <a:t> 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91516670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med" len="med"/>
          <a:tailEnd type="triangl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53505</TotalTime>
  <Words>118</Words>
  <Application>Microsoft Office PowerPoint</Application>
  <PresentationFormat>Widescreen</PresentationFormat>
  <Paragraphs>27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CERNPre¦üsentation1</vt:lpstr>
      <vt:lpstr>PowerPoint Presentation</vt:lpstr>
      <vt:lpstr>Design and drawings status</vt:lpstr>
      <vt:lpstr>Design and drawings status</vt:lpstr>
      <vt:lpstr>Pressure equipment qualification status</vt:lpstr>
      <vt:lpstr>On-going tasks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aperin</dc:creator>
  <cp:lastModifiedBy>Olivier Pirotte</cp:lastModifiedBy>
  <cp:revision>1050</cp:revision>
  <cp:lastPrinted>2017-03-23T07:14:20Z</cp:lastPrinted>
  <dcterms:created xsi:type="dcterms:W3CDTF">2012-11-01T13:38:50Z</dcterms:created>
  <dcterms:modified xsi:type="dcterms:W3CDTF">2024-04-25T10:03:55Z</dcterms:modified>
</cp:coreProperties>
</file>