
<file path=[Content_Types].xml><?xml version="1.0" encoding="utf-8"?>
<Types xmlns="http://schemas.openxmlformats.org/package/2006/content-types">
  <Default Extension="emf" ContentType="image/x-emf"/>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 id="2147483683" r:id="rId5"/>
  </p:sldMasterIdLst>
  <p:notesMasterIdLst>
    <p:notesMasterId r:id="rId66"/>
  </p:notesMasterIdLst>
  <p:sldIdLst>
    <p:sldId id="308" r:id="rId6"/>
    <p:sldId id="258" r:id="rId7"/>
    <p:sldId id="313" r:id="rId8"/>
    <p:sldId id="317" r:id="rId9"/>
    <p:sldId id="343" r:id="rId10"/>
    <p:sldId id="342" r:id="rId11"/>
    <p:sldId id="261" r:id="rId12"/>
    <p:sldId id="316" r:id="rId13"/>
    <p:sldId id="270" r:id="rId14"/>
    <p:sldId id="269" r:id="rId15"/>
    <p:sldId id="268" r:id="rId16"/>
    <p:sldId id="307" r:id="rId17"/>
    <p:sldId id="266" r:id="rId18"/>
    <p:sldId id="264" r:id="rId19"/>
    <p:sldId id="271" r:id="rId20"/>
    <p:sldId id="348" r:id="rId21"/>
    <p:sldId id="349" r:id="rId22"/>
    <p:sldId id="324" r:id="rId23"/>
    <p:sldId id="273" r:id="rId24"/>
    <p:sldId id="309" r:id="rId25"/>
    <p:sldId id="319" r:id="rId26"/>
    <p:sldId id="338" r:id="rId27"/>
    <p:sldId id="339" r:id="rId28"/>
    <p:sldId id="276" r:id="rId29"/>
    <p:sldId id="275" r:id="rId30"/>
    <p:sldId id="274" r:id="rId31"/>
    <p:sldId id="340" r:id="rId32"/>
    <p:sldId id="341" r:id="rId33"/>
    <p:sldId id="277" r:id="rId34"/>
    <p:sldId id="320" r:id="rId35"/>
    <p:sldId id="279" r:id="rId36"/>
    <p:sldId id="318" r:id="rId37"/>
    <p:sldId id="321" r:id="rId38"/>
    <p:sldId id="280" r:id="rId39"/>
    <p:sldId id="327" r:id="rId40"/>
    <p:sldId id="306" r:id="rId41"/>
    <p:sldId id="346" r:id="rId42"/>
    <p:sldId id="286" r:id="rId43"/>
    <p:sldId id="330" r:id="rId44"/>
    <p:sldId id="331" r:id="rId45"/>
    <p:sldId id="304" r:id="rId46"/>
    <p:sldId id="344" r:id="rId47"/>
    <p:sldId id="345" r:id="rId48"/>
    <p:sldId id="305" r:id="rId49"/>
    <p:sldId id="287" r:id="rId50"/>
    <p:sldId id="289" r:id="rId51"/>
    <p:sldId id="288" r:id="rId52"/>
    <p:sldId id="290" r:id="rId53"/>
    <p:sldId id="283" r:id="rId54"/>
    <p:sldId id="291" r:id="rId55"/>
    <p:sldId id="334" r:id="rId56"/>
    <p:sldId id="335" r:id="rId57"/>
    <p:sldId id="292" r:id="rId58"/>
    <p:sldId id="293" r:id="rId59"/>
    <p:sldId id="294" r:id="rId60"/>
    <p:sldId id="326" r:id="rId61"/>
    <p:sldId id="325" r:id="rId62"/>
    <p:sldId id="347" r:id="rId63"/>
    <p:sldId id="301" r:id="rId64"/>
    <p:sldId id="328" r:id="rId65"/>
  </p:sldIdLst>
  <p:sldSz cx="9144000" cy="5143500" type="screen16x9"/>
  <p:notesSz cx="7102475"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64" userDrawn="1">
          <p15:clr>
            <a:srgbClr val="A4A3A4"/>
          </p15:clr>
        </p15:guide>
        <p15:guide id="2" pos="46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E4D7"/>
    <a:srgbClr val="FFFFFF"/>
    <a:srgbClr val="1E5AAE"/>
    <a:srgbClr val="EDEBE5"/>
    <a:srgbClr val="0055A6"/>
    <a:srgbClr val="00519C"/>
    <a:srgbClr val="000000"/>
    <a:srgbClr val="AEBDE1"/>
    <a:srgbClr val="94A7D5"/>
    <a:srgbClr val="185D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61" autoAdjust="0"/>
    <p:restoredTop sz="87591" autoAdjust="0"/>
  </p:normalViewPr>
  <p:slideViewPr>
    <p:cSldViewPr snapToGrid="0" snapToObjects="1">
      <p:cViewPr varScale="1">
        <p:scale>
          <a:sx n="86" d="100"/>
          <a:sy n="86" d="100"/>
        </p:scale>
        <p:origin x="728" y="68"/>
      </p:cViewPr>
      <p:guideLst>
        <p:guide orient="horz" pos="2364"/>
        <p:guide pos="4656"/>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notesMaster" Target="notesMasters/notesMaster1.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77739" cy="513508"/>
          </a:xfrm>
          <a:prstGeom prst="rect">
            <a:avLst/>
          </a:prstGeom>
        </p:spPr>
        <p:txBody>
          <a:bodyPr vert="horz" lIns="99066" tIns="49533" rIns="99066" bIns="49533" rtlCol="0"/>
          <a:lstStyle>
            <a:lvl1pPr algn="l">
              <a:defRPr sz="1300"/>
            </a:lvl1pPr>
          </a:lstStyle>
          <a:p>
            <a:endParaRPr lang="en-GB"/>
          </a:p>
        </p:txBody>
      </p:sp>
      <p:sp>
        <p:nvSpPr>
          <p:cNvPr id="3" name="Date Placeholder 2"/>
          <p:cNvSpPr>
            <a:spLocks noGrp="1"/>
          </p:cNvSpPr>
          <p:nvPr>
            <p:ph type="dt" idx="1"/>
          </p:nvPr>
        </p:nvSpPr>
        <p:spPr>
          <a:xfrm>
            <a:off x="4023092" y="1"/>
            <a:ext cx="3077739" cy="513508"/>
          </a:xfrm>
          <a:prstGeom prst="rect">
            <a:avLst/>
          </a:prstGeom>
        </p:spPr>
        <p:txBody>
          <a:bodyPr vert="horz" lIns="99066" tIns="49533" rIns="99066" bIns="49533" rtlCol="0"/>
          <a:lstStyle>
            <a:lvl1pPr algn="r">
              <a:defRPr sz="1300"/>
            </a:lvl1pPr>
          </a:lstStyle>
          <a:p>
            <a:fld id="{4767EA63-B463-4F0E-BDB8-950D0D9E6C4B}" type="datetimeFigureOut">
              <a:rPr lang="en-GB" smtClean="0"/>
              <a:t>17/06/2024</a:t>
            </a:fld>
            <a:endParaRPr lang="en-GB"/>
          </a:p>
        </p:txBody>
      </p:sp>
      <p:sp>
        <p:nvSpPr>
          <p:cNvPr id="4" name="Slide Image Placeholder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9066" tIns="49533" rIns="99066" bIns="49533" rtlCol="0" anchor="ctr"/>
          <a:lstStyle/>
          <a:p>
            <a:endParaRPr lang="en-GB"/>
          </a:p>
        </p:txBody>
      </p:sp>
      <p:sp>
        <p:nvSpPr>
          <p:cNvPr id="5" name="Notes Placeholder 4"/>
          <p:cNvSpPr>
            <a:spLocks noGrp="1"/>
          </p:cNvSpPr>
          <p:nvPr>
            <p:ph type="body" sz="quarter" idx="3"/>
          </p:nvPr>
        </p:nvSpPr>
        <p:spPr>
          <a:xfrm>
            <a:off x="710248" y="4925407"/>
            <a:ext cx="5681980" cy="4029880"/>
          </a:xfrm>
          <a:prstGeom prst="rect">
            <a:avLst/>
          </a:prstGeom>
        </p:spPr>
        <p:txBody>
          <a:bodyPr vert="horz" lIns="99066" tIns="49533" rIns="99066" bIns="4953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7739" cy="513507"/>
          </a:xfrm>
          <a:prstGeom prst="rect">
            <a:avLst/>
          </a:prstGeom>
        </p:spPr>
        <p:txBody>
          <a:bodyPr vert="horz" lIns="99066" tIns="49533" rIns="99066" bIns="49533" rtlCol="0" anchor="b"/>
          <a:lstStyle>
            <a:lvl1pPr algn="l">
              <a:defRPr sz="1300"/>
            </a:lvl1pPr>
          </a:lstStyle>
          <a:p>
            <a:endParaRPr lang="en-GB"/>
          </a:p>
        </p:txBody>
      </p:sp>
      <p:sp>
        <p:nvSpPr>
          <p:cNvPr id="7" name="Slide Number Placeholder 6"/>
          <p:cNvSpPr>
            <a:spLocks noGrp="1"/>
          </p:cNvSpPr>
          <p:nvPr>
            <p:ph type="sldNum" sz="quarter" idx="5"/>
          </p:nvPr>
        </p:nvSpPr>
        <p:spPr>
          <a:xfrm>
            <a:off x="4023092" y="9721107"/>
            <a:ext cx="3077739" cy="513507"/>
          </a:xfrm>
          <a:prstGeom prst="rect">
            <a:avLst/>
          </a:prstGeom>
        </p:spPr>
        <p:txBody>
          <a:bodyPr vert="horz" lIns="99066" tIns="49533" rIns="99066" bIns="49533" rtlCol="0" anchor="b"/>
          <a:lstStyle>
            <a:lvl1pPr algn="r">
              <a:defRPr sz="1300"/>
            </a:lvl1pPr>
          </a:lstStyle>
          <a:p>
            <a:fld id="{1DB9E83D-9F90-495C-B504-02EA190B18C6}" type="slidenum">
              <a:rPr lang="en-GB" smtClean="0"/>
              <a:t>‹#›</a:t>
            </a:fld>
            <a:endParaRPr lang="en-GB"/>
          </a:p>
        </p:txBody>
      </p:sp>
    </p:spTree>
    <p:extLst>
      <p:ext uri="{BB962C8B-B14F-4D97-AF65-F5344CB8AC3E}">
        <p14:creationId xmlns:p14="http://schemas.microsoft.com/office/powerpoint/2010/main" val="29492656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Einen</a:t>
            </a:r>
            <a:r>
              <a:rPr lang="en-US" baseline="0" dirty="0"/>
              <a:t> </a:t>
            </a:r>
            <a:r>
              <a:rPr lang="en-US" baseline="0" dirty="0" err="1"/>
              <a:t>wunderschönen</a:t>
            </a:r>
            <a:r>
              <a:rPr lang="en-US" baseline="0" dirty="0"/>
              <a:t> </a:t>
            </a:r>
            <a:r>
              <a:rPr lang="en-US" baseline="0" dirty="0" err="1"/>
              <a:t>Nachmittag</a:t>
            </a:r>
            <a:r>
              <a:rPr lang="en-US" baseline="0" dirty="0"/>
              <a:t> </a:t>
            </a:r>
            <a:r>
              <a:rPr lang="en-US" baseline="0" dirty="0" err="1"/>
              <a:t>wünsche</a:t>
            </a:r>
            <a:r>
              <a:rPr lang="en-US" baseline="0" dirty="0"/>
              <a:t> </a:t>
            </a:r>
            <a:r>
              <a:rPr lang="en-US" baseline="0" dirty="0" err="1"/>
              <a:t>ich</a:t>
            </a:r>
            <a:r>
              <a:rPr lang="en-US" baseline="0" dirty="0"/>
              <a:t> </a:t>
            </a:r>
            <a:r>
              <a:rPr lang="en-US" baseline="0" dirty="0" err="1"/>
              <a:t>euch</a:t>
            </a:r>
            <a:r>
              <a:rPr lang="en-US" baseline="0" dirty="0"/>
              <a:t> und </a:t>
            </a:r>
            <a:r>
              <a:rPr lang="en-US" baseline="0" dirty="0" err="1"/>
              <a:t>herzlich</a:t>
            </a:r>
            <a:r>
              <a:rPr lang="en-US" baseline="0" dirty="0"/>
              <a:t> </a:t>
            </a:r>
            <a:r>
              <a:rPr lang="en-US" baseline="0" dirty="0" err="1"/>
              <a:t>Willkommen</a:t>
            </a:r>
            <a:r>
              <a:rPr lang="en-US" baseline="0" dirty="0"/>
              <a:t> </a:t>
            </a:r>
            <a:r>
              <a:rPr lang="en-US" baseline="0" dirty="0" err="1"/>
              <a:t>zu</a:t>
            </a:r>
            <a:r>
              <a:rPr lang="en-US" baseline="0" dirty="0"/>
              <a:t> </a:t>
            </a:r>
            <a:r>
              <a:rPr lang="en-US" baseline="0" dirty="0" err="1"/>
              <a:t>diesem</a:t>
            </a:r>
            <a:r>
              <a:rPr lang="en-US" baseline="0" dirty="0"/>
              <a:t> </a:t>
            </a:r>
            <a:r>
              <a:rPr lang="en-US" baseline="0" dirty="0" err="1"/>
              <a:t>Vortrag</a:t>
            </a:r>
            <a:r>
              <a:rPr lang="en-US" baseline="0" dirty="0"/>
              <a:t> </a:t>
            </a:r>
            <a:r>
              <a:rPr lang="en-US" baseline="0" dirty="0" err="1"/>
              <a:t>über</a:t>
            </a:r>
            <a:r>
              <a:rPr lang="en-US" baseline="0" dirty="0"/>
              <a:t> das CERN. </a:t>
            </a:r>
            <a:r>
              <a:rPr lang="en-US" baseline="0" dirty="0" err="1"/>
              <a:t>Ein</a:t>
            </a:r>
            <a:r>
              <a:rPr lang="en-US" baseline="0" dirty="0"/>
              <a:t> </a:t>
            </a:r>
            <a:r>
              <a:rPr lang="en-US" baseline="0" dirty="0" err="1"/>
              <a:t>paar</a:t>
            </a:r>
            <a:r>
              <a:rPr lang="en-US" baseline="0" dirty="0"/>
              <a:t> </a:t>
            </a:r>
            <a:r>
              <a:rPr lang="en-US" baseline="0" dirty="0" err="1"/>
              <a:t>Hinweise</a:t>
            </a:r>
            <a:r>
              <a:rPr lang="en-US" baseline="0" dirty="0"/>
              <a:t> </a:t>
            </a:r>
            <a:r>
              <a:rPr lang="en-US" baseline="0" dirty="0" err="1"/>
              <a:t>zu</a:t>
            </a:r>
            <a:r>
              <a:rPr lang="en-US" baseline="0" dirty="0"/>
              <a:t> </a:t>
            </a:r>
            <a:r>
              <a:rPr lang="en-US" baseline="0" dirty="0" err="1"/>
              <a:t>Beginn</a:t>
            </a:r>
            <a:r>
              <a:rPr lang="en-US" baseline="0" dirty="0"/>
              <a:t>, </a:t>
            </a:r>
            <a:r>
              <a:rPr lang="en-US" baseline="0" dirty="0" err="1"/>
              <a:t>während</a:t>
            </a:r>
            <a:r>
              <a:rPr lang="en-US" baseline="0" dirty="0"/>
              <a:t> des </a:t>
            </a:r>
            <a:r>
              <a:rPr lang="en-US" baseline="0" dirty="0" err="1"/>
              <a:t>Vortrags</a:t>
            </a:r>
            <a:r>
              <a:rPr lang="en-US" baseline="0" dirty="0"/>
              <a:t> </a:t>
            </a:r>
            <a:r>
              <a:rPr lang="en-US" baseline="0" dirty="0" err="1"/>
              <a:t>bitte</a:t>
            </a:r>
            <a:r>
              <a:rPr lang="en-US" baseline="0" dirty="0"/>
              <a:t> </a:t>
            </a:r>
            <a:r>
              <a:rPr lang="en-US" baseline="0" dirty="0" err="1"/>
              <a:t>Kamera</a:t>
            </a:r>
            <a:r>
              <a:rPr lang="en-US" baseline="0" dirty="0"/>
              <a:t> und </a:t>
            </a:r>
            <a:r>
              <a:rPr lang="en-US" baseline="0" dirty="0" err="1"/>
              <a:t>Mikro</a:t>
            </a:r>
            <a:r>
              <a:rPr lang="en-US" baseline="0" dirty="0"/>
              <a:t> </a:t>
            </a:r>
            <a:r>
              <a:rPr lang="en-US" baseline="0" dirty="0" err="1"/>
              <a:t>abschalten</a:t>
            </a:r>
            <a:r>
              <a:rPr lang="en-US" baseline="0" dirty="0"/>
              <a:t> und die Chat-Box </a:t>
            </a:r>
            <a:r>
              <a:rPr lang="en-US" baseline="0" dirty="0" err="1"/>
              <a:t>unten</a:t>
            </a:r>
            <a:r>
              <a:rPr lang="en-US" baseline="0" dirty="0"/>
              <a:t> </a:t>
            </a:r>
            <a:r>
              <a:rPr lang="en-US" baseline="0" dirty="0" err="1"/>
              <a:t>rechts</a:t>
            </a:r>
            <a:r>
              <a:rPr lang="en-US" baseline="0" dirty="0"/>
              <a:t> </a:t>
            </a:r>
            <a:r>
              <a:rPr lang="en-US" baseline="0" dirty="0" err="1"/>
              <a:t>öffnen</a:t>
            </a:r>
            <a:r>
              <a:rPr lang="en-US" baseline="0" dirty="0"/>
              <a:t>. In der </a:t>
            </a:r>
            <a:r>
              <a:rPr lang="en-US" baseline="0" dirty="0" err="1"/>
              <a:t>Frage-Antwort-Runde</a:t>
            </a:r>
            <a:r>
              <a:rPr lang="en-US" baseline="0" dirty="0"/>
              <a:t> </a:t>
            </a:r>
            <a:r>
              <a:rPr lang="en-US" baseline="0" dirty="0" err="1"/>
              <a:t>könnt</a:t>
            </a:r>
            <a:r>
              <a:rPr lang="en-US" baseline="0" dirty="0"/>
              <a:t> </a:t>
            </a:r>
            <a:r>
              <a:rPr lang="en-US" baseline="0" dirty="0" err="1"/>
              <a:t>ihr</a:t>
            </a:r>
            <a:r>
              <a:rPr lang="en-US" baseline="0" dirty="0"/>
              <a:t> </a:t>
            </a:r>
            <a:r>
              <a:rPr lang="en-US" baseline="0" dirty="0" err="1"/>
              <a:t>auch</a:t>
            </a:r>
            <a:r>
              <a:rPr lang="en-US" baseline="0" dirty="0"/>
              <a:t> </a:t>
            </a:r>
            <a:r>
              <a:rPr lang="en-US" baseline="0" dirty="0" err="1"/>
              <a:t>gerne</a:t>
            </a:r>
            <a:r>
              <a:rPr lang="en-US" baseline="0" dirty="0"/>
              <a:t> </a:t>
            </a:r>
            <a:r>
              <a:rPr lang="en-US" baseline="0" dirty="0" err="1"/>
              <a:t>Kamera</a:t>
            </a:r>
            <a:r>
              <a:rPr lang="en-US" baseline="0" dirty="0"/>
              <a:t> und </a:t>
            </a:r>
            <a:r>
              <a:rPr lang="en-US" baseline="0" dirty="0" err="1"/>
              <a:t>Mikro</a:t>
            </a:r>
            <a:r>
              <a:rPr lang="en-US" baseline="0" dirty="0"/>
              <a:t> </a:t>
            </a:r>
            <a:r>
              <a:rPr lang="en-US" baseline="0" dirty="0" err="1"/>
              <a:t>aufdrehen</a:t>
            </a:r>
            <a:r>
              <a:rPr lang="en-US" baseline="0" dirty="0"/>
              <a:t>, </a:t>
            </a:r>
            <a:r>
              <a:rPr lang="en-US" baseline="0" dirty="0" err="1"/>
              <a:t>wenn</a:t>
            </a:r>
            <a:r>
              <a:rPr lang="en-US" baseline="0" dirty="0"/>
              <a:t> </a:t>
            </a:r>
            <a:r>
              <a:rPr lang="en-US" baseline="0" dirty="0" err="1"/>
              <a:t>ihr</a:t>
            </a:r>
            <a:r>
              <a:rPr lang="en-US" baseline="0" dirty="0"/>
              <a:t> </a:t>
            </a:r>
            <a:r>
              <a:rPr lang="en-US" baseline="0" dirty="0" err="1"/>
              <a:t>eine</a:t>
            </a:r>
            <a:r>
              <a:rPr lang="en-US" baseline="0" dirty="0"/>
              <a:t> </a:t>
            </a:r>
            <a:r>
              <a:rPr lang="en-US" baseline="0" dirty="0" err="1"/>
              <a:t>Frage</a:t>
            </a:r>
            <a:r>
              <a:rPr lang="en-US" baseline="0" dirty="0"/>
              <a:t> </a:t>
            </a:r>
            <a:r>
              <a:rPr lang="en-US" baseline="0" dirty="0" err="1"/>
              <a:t>stellen</a:t>
            </a:r>
            <a:r>
              <a:rPr lang="en-US" baseline="0" dirty="0"/>
              <a:t> </a:t>
            </a:r>
            <a:r>
              <a:rPr lang="en-US" baseline="0" dirty="0" err="1"/>
              <a:t>möchtet</a:t>
            </a:r>
            <a:r>
              <a:rPr lang="en-US" baseline="0" dirty="0"/>
              <a:t>. </a:t>
            </a:r>
            <a:r>
              <a:rPr lang="en-US" baseline="0" dirty="0" err="1"/>
              <a:t>Wenn</a:t>
            </a:r>
            <a:r>
              <a:rPr lang="en-US" baseline="0" dirty="0"/>
              <a:t> </a:t>
            </a:r>
            <a:r>
              <a:rPr lang="en-US" baseline="0" dirty="0" err="1"/>
              <a:t>ihr</a:t>
            </a:r>
            <a:r>
              <a:rPr lang="en-US" baseline="0" dirty="0"/>
              <a:t> </a:t>
            </a:r>
            <a:r>
              <a:rPr lang="en-US" baseline="0" dirty="0" err="1"/>
              <a:t>während</a:t>
            </a:r>
            <a:r>
              <a:rPr lang="en-US" baseline="0" dirty="0"/>
              <a:t> des </a:t>
            </a:r>
            <a:r>
              <a:rPr lang="en-US" baseline="0" dirty="0" err="1"/>
              <a:t>Vortrags</a:t>
            </a:r>
            <a:r>
              <a:rPr lang="en-US" baseline="0" dirty="0"/>
              <a:t> </a:t>
            </a:r>
            <a:r>
              <a:rPr lang="en-US" baseline="0" dirty="0" err="1"/>
              <a:t>eine</a:t>
            </a:r>
            <a:r>
              <a:rPr lang="en-US" baseline="0" dirty="0"/>
              <a:t> </a:t>
            </a:r>
            <a:r>
              <a:rPr lang="en-US" baseline="0" dirty="0" err="1"/>
              <a:t>Frage</a:t>
            </a:r>
            <a:r>
              <a:rPr lang="en-US" baseline="0" dirty="0"/>
              <a:t> </a:t>
            </a:r>
            <a:r>
              <a:rPr lang="en-US" baseline="0" dirty="0" err="1"/>
              <a:t>habt</a:t>
            </a:r>
            <a:r>
              <a:rPr lang="en-US" baseline="0" dirty="0"/>
              <a:t>, </a:t>
            </a:r>
            <a:r>
              <a:rPr lang="en-US" baseline="0" dirty="0" err="1"/>
              <a:t>dann</a:t>
            </a:r>
            <a:r>
              <a:rPr lang="en-US" baseline="0" dirty="0"/>
              <a:t> </a:t>
            </a:r>
            <a:r>
              <a:rPr lang="en-US" baseline="0" dirty="0" err="1"/>
              <a:t>schreibt</a:t>
            </a:r>
            <a:r>
              <a:rPr lang="en-US" baseline="0" dirty="0"/>
              <a:t> die </a:t>
            </a:r>
            <a:r>
              <a:rPr lang="en-US" baseline="0" dirty="0" err="1"/>
              <a:t>bitte</a:t>
            </a:r>
            <a:r>
              <a:rPr lang="en-US" baseline="0" dirty="0"/>
              <a:t> </a:t>
            </a:r>
            <a:r>
              <a:rPr lang="en-US" baseline="0" dirty="0" err="1"/>
              <a:t>einfach</a:t>
            </a:r>
            <a:r>
              <a:rPr lang="en-US" baseline="0" dirty="0"/>
              <a:t> in den Chat. </a:t>
            </a:r>
            <a:r>
              <a:rPr lang="en-US" baseline="0" dirty="0" err="1"/>
              <a:t>Wer</a:t>
            </a:r>
            <a:r>
              <a:rPr lang="en-US" baseline="0" dirty="0"/>
              <a:t> von </a:t>
            </a:r>
            <a:r>
              <a:rPr lang="en-US" baseline="0" dirty="0" err="1"/>
              <a:t>euch</a:t>
            </a:r>
            <a:r>
              <a:rPr lang="en-US" baseline="0" dirty="0"/>
              <a:t> die Chat-Box </a:t>
            </a:r>
            <a:r>
              <a:rPr lang="en-US" baseline="0" dirty="0" err="1"/>
              <a:t>erfolgreich</a:t>
            </a:r>
            <a:r>
              <a:rPr lang="en-US" baseline="0" dirty="0"/>
              <a:t> </a:t>
            </a:r>
            <a:r>
              <a:rPr lang="en-US" baseline="0" dirty="0" err="1"/>
              <a:t>geöffnet</a:t>
            </a:r>
            <a:r>
              <a:rPr lang="en-US" baseline="0" dirty="0"/>
              <a:t> hat, </a:t>
            </a:r>
            <a:r>
              <a:rPr lang="en-US" baseline="0" dirty="0" err="1"/>
              <a:t>schreibt</a:t>
            </a:r>
            <a:r>
              <a:rPr lang="en-US" baseline="0" dirty="0"/>
              <a:t> </a:t>
            </a:r>
            <a:r>
              <a:rPr lang="en-US" baseline="0" dirty="0" err="1"/>
              <a:t>gleich</a:t>
            </a:r>
            <a:r>
              <a:rPr lang="en-US" baseline="0" dirty="0"/>
              <a:t> mal so </a:t>
            </a:r>
            <a:r>
              <a:rPr lang="en-US" baseline="0" dirty="0" err="1"/>
              <a:t>etwas</a:t>
            </a:r>
            <a:r>
              <a:rPr lang="en-US" baseline="0" dirty="0"/>
              <a:t> </a:t>
            </a:r>
            <a:r>
              <a:rPr lang="en-US" baseline="0" dirty="0" err="1"/>
              <a:t>wie</a:t>
            </a:r>
            <a:r>
              <a:rPr lang="en-US" baseline="0" dirty="0"/>
              <a:t> </a:t>
            </a:r>
            <a:r>
              <a:rPr lang="en-US" baseline="0" dirty="0" err="1"/>
              <a:t>gefunden</a:t>
            </a:r>
            <a:r>
              <a:rPr lang="en-US" baseline="0" dirty="0"/>
              <a:t> in den Chat! </a:t>
            </a:r>
            <a:endParaRPr lang="en-DE" dirty="0"/>
          </a:p>
        </p:txBody>
      </p:sp>
      <p:sp>
        <p:nvSpPr>
          <p:cNvPr id="4" name="Slide Number Placeholder 3"/>
          <p:cNvSpPr>
            <a:spLocks noGrp="1"/>
          </p:cNvSpPr>
          <p:nvPr>
            <p:ph type="sldNum" sz="quarter" idx="5"/>
          </p:nvPr>
        </p:nvSpPr>
        <p:spPr/>
        <p:txBody>
          <a:bodyPr/>
          <a:lstStyle/>
          <a:p>
            <a:fld id="{1DB9E83D-9F90-495C-B504-02EA190B18C6}" type="slidenum">
              <a:rPr lang="en-GB" smtClean="0"/>
              <a:t>1</a:t>
            </a:fld>
            <a:endParaRPr lang="en-GB"/>
          </a:p>
        </p:txBody>
      </p:sp>
    </p:spTree>
    <p:extLst>
      <p:ext uri="{BB962C8B-B14F-4D97-AF65-F5344CB8AC3E}">
        <p14:creationId xmlns:p14="http://schemas.microsoft.com/office/powerpoint/2010/main" val="6968882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First CERN </a:t>
            </a:r>
            <a:r>
              <a:rPr lang="fr-CH" dirty="0" err="1"/>
              <a:t>is</a:t>
            </a:r>
            <a:r>
              <a:rPr lang="fr-CH" dirty="0"/>
              <a:t> </a:t>
            </a:r>
            <a:r>
              <a:rPr lang="fr-CH" dirty="0" err="1"/>
              <a:t>funded</a:t>
            </a:r>
            <a:r>
              <a:rPr lang="fr-CH" dirty="0"/>
              <a:t> by 23 </a:t>
            </a:r>
            <a:r>
              <a:rPr lang="fr-CH" dirty="0" err="1"/>
              <a:t>Members</a:t>
            </a:r>
            <a:r>
              <a:rPr lang="fr-CH" dirty="0"/>
              <a:t> States and 8 Associated</a:t>
            </a:r>
            <a:r>
              <a:rPr lang="fr-CH" baseline="0" dirty="0"/>
              <a:t> </a:t>
            </a:r>
            <a:r>
              <a:rPr lang="fr-CH" baseline="0" dirty="0" err="1"/>
              <a:t>Members</a:t>
            </a:r>
            <a:r>
              <a:rPr lang="fr-CH" baseline="0" dirty="0"/>
              <a:t>. NEU: </a:t>
            </a:r>
            <a:r>
              <a:rPr lang="fr-CH" baseline="0" dirty="0" err="1"/>
              <a:t>Estland</a:t>
            </a:r>
            <a:r>
              <a:rPr lang="fr-CH" baseline="0" dirty="0"/>
              <a:t> </a:t>
            </a:r>
            <a:r>
              <a:rPr lang="fr-CH" baseline="0" dirty="0" err="1"/>
              <a:t>ist</a:t>
            </a:r>
            <a:r>
              <a:rPr lang="fr-CH" baseline="0" dirty="0"/>
              <a:t> </a:t>
            </a:r>
            <a:r>
              <a:rPr lang="fr-CH" baseline="0" dirty="0" err="1"/>
              <a:t>assoziiert</a:t>
            </a:r>
            <a:r>
              <a:rPr lang="fr-CH" baseline="0" dirty="0"/>
              <a:t> </a:t>
            </a:r>
            <a:r>
              <a:rPr lang="fr-CH" baseline="0" dirty="0" err="1"/>
              <a:t>und</a:t>
            </a:r>
            <a:r>
              <a:rPr lang="fr-CH" baseline="0" dirty="0"/>
              <a:t> </a:t>
            </a:r>
            <a:r>
              <a:rPr lang="fr-CH" baseline="0" dirty="0" err="1"/>
              <a:t>Verhandlungen</a:t>
            </a:r>
            <a:r>
              <a:rPr lang="fr-CH" baseline="0" dirty="0"/>
              <a:t> mit </a:t>
            </a:r>
            <a:r>
              <a:rPr lang="fr-CH" baseline="0" dirty="0" err="1"/>
              <a:t>Brasilien</a:t>
            </a:r>
            <a:r>
              <a:rPr lang="fr-CH" baseline="0" dirty="0"/>
              <a:t> </a:t>
            </a:r>
            <a:r>
              <a:rPr lang="fr-CH" baseline="0" dirty="0" err="1"/>
              <a:t>und</a:t>
            </a:r>
            <a:r>
              <a:rPr lang="fr-CH" baseline="0" dirty="0"/>
              <a:t> Kanada</a:t>
            </a:r>
          </a:p>
          <a:p>
            <a:r>
              <a:rPr lang="fr-CH" baseline="0" dirty="0" err="1"/>
              <a:t>Each</a:t>
            </a:r>
            <a:r>
              <a:rPr lang="fr-CH" baseline="0" dirty="0"/>
              <a:t> country </a:t>
            </a:r>
            <a:r>
              <a:rPr lang="fr-CH" baseline="0" dirty="0" err="1"/>
              <a:t>participates</a:t>
            </a:r>
            <a:r>
              <a:rPr lang="fr-CH" baseline="0" dirty="0"/>
              <a:t> </a:t>
            </a:r>
            <a:r>
              <a:rPr lang="fr-CH" baseline="0" dirty="0" err="1"/>
              <a:t>proportionnally</a:t>
            </a:r>
            <a:r>
              <a:rPr lang="fr-CH" baseline="0" dirty="0"/>
              <a:t> to GDP. </a:t>
            </a:r>
            <a:r>
              <a:rPr lang="fr-CH" baseline="0" dirty="0" err="1"/>
              <a:t>Brutto-Inlands-Produkt</a:t>
            </a:r>
            <a:endParaRPr lang="fr-CH" baseline="0" dirty="0"/>
          </a:p>
          <a:p>
            <a:endParaRPr lang="fr-CH" baseline="0" dirty="0"/>
          </a:p>
          <a:p>
            <a:r>
              <a:rPr lang="fr-CH" baseline="0" dirty="0"/>
              <a:t>The total budget corresponds to about the </a:t>
            </a:r>
            <a:r>
              <a:rPr lang="fr-CH" baseline="0" dirty="0" err="1"/>
              <a:t>price</a:t>
            </a:r>
            <a:r>
              <a:rPr lang="fr-CH" baseline="0" dirty="0"/>
              <a:t> of a </a:t>
            </a:r>
            <a:r>
              <a:rPr lang="fr-CH" baseline="0" dirty="0" err="1"/>
              <a:t>cup</a:t>
            </a:r>
            <a:r>
              <a:rPr lang="fr-CH" baseline="0" dirty="0"/>
              <a:t> of coffee (but </a:t>
            </a:r>
            <a:r>
              <a:rPr lang="fr-CH" baseline="0" dirty="0" err="1"/>
              <a:t>Swiss</a:t>
            </a:r>
            <a:r>
              <a:rPr lang="fr-CH" baseline="0" dirty="0"/>
              <a:t> </a:t>
            </a:r>
            <a:r>
              <a:rPr lang="fr-CH" baseline="0" dirty="0" err="1"/>
              <a:t>price</a:t>
            </a:r>
            <a:r>
              <a:rPr lang="fr-CH" baseline="0" dirty="0"/>
              <a:t>!) per </a:t>
            </a:r>
            <a:r>
              <a:rPr lang="fr-CH" baseline="0" dirty="0" err="1"/>
              <a:t>inhabitant</a:t>
            </a:r>
            <a:r>
              <a:rPr lang="fr-CH" baseline="0" dirty="0"/>
              <a:t> per </a:t>
            </a:r>
            <a:r>
              <a:rPr lang="fr-CH" baseline="0" dirty="0" err="1"/>
              <a:t>year</a:t>
            </a:r>
            <a:r>
              <a:rPr lang="fr-CH" baseline="0" dirty="0"/>
              <a:t>.</a:t>
            </a:r>
          </a:p>
          <a:p>
            <a:endParaRPr lang="fr-CH" baseline="0" dirty="0"/>
          </a:p>
          <a:p>
            <a:r>
              <a:rPr lang="fr-CH" baseline="0" dirty="0"/>
              <a:t>The budget </a:t>
            </a:r>
            <a:r>
              <a:rPr lang="fr-CH" baseline="0" dirty="0" err="1"/>
              <a:t>allows</a:t>
            </a:r>
            <a:r>
              <a:rPr lang="fr-CH" baseline="0" dirty="0"/>
              <a:t> CERN to </a:t>
            </a:r>
            <a:r>
              <a:rPr lang="fr-CH" baseline="0" dirty="0" err="1"/>
              <a:t>fulfill</a:t>
            </a:r>
            <a:r>
              <a:rPr lang="fr-CH" baseline="0" dirty="0"/>
              <a:t> </a:t>
            </a:r>
            <a:r>
              <a:rPr lang="fr-CH" baseline="0" dirty="0" err="1"/>
              <a:t>its</a:t>
            </a:r>
            <a:r>
              <a:rPr lang="fr-CH" baseline="0" dirty="0"/>
              <a:t> main mission: </a:t>
            </a:r>
            <a:r>
              <a:rPr lang="fr-CH" baseline="0" dirty="0" err="1"/>
              <a:t>build</a:t>
            </a:r>
            <a:r>
              <a:rPr lang="fr-CH" baseline="0" dirty="0"/>
              <a:t> </a:t>
            </a:r>
            <a:r>
              <a:rPr lang="fr-CH" baseline="0" dirty="0" err="1"/>
              <a:t>accelrators</a:t>
            </a:r>
            <a:r>
              <a:rPr lang="fr-CH" baseline="0" dirty="0"/>
              <a:t>, but </a:t>
            </a:r>
            <a:r>
              <a:rPr lang="fr-CH" baseline="0" dirty="0" err="1"/>
              <a:t>also</a:t>
            </a:r>
            <a:r>
              <a:rPr lang="fr-CH" baseline="0" dirty="0"/>
              <a:t> </a:t>
            </a:r>
            <a:r>
              <a:rPr lang="fr-CH" baseline="0" dirty="0" err="1"/>
              <a:t>maintain</a:t>
            </a:r>
            <a:r>
              <a:rPr lang="fr-CH" baseline="0" dirty="0"/>
              <a:t> site, </a:t>
            </a:r>
            <a:r>
              <a:rPr lang="fr-CH" baseline="0" dirty="0" err="1"/>
              <a:t>pay</a:t>
            </a:r>
            <a:r>
              <a:rPr lang="fr-CH" baseline="0" dirty="0"/>
              <a:t> </a:t>
            </a:r>
            <a:r>
              <a:rPr lang="fr-CH" baseline="0" dirty="0" err="1"/>
              <a:t>energy</a:t>
            </a:r>
            <a:r>
              <a:rPr lang="fr-CH" baseline="0" dirty="0"/>
              <a:t>, personnel etc.</a:t>
            </a:r>
            <a:endParaRPr lang="en-GB"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10</a:t>
            </a:fld>
            <a:endParaRPr lang="en-GB"/>
          </a:p>
        </p:txBody>
      </p:sp>
    </p:spTree>
    <p:extLst>
      <p:ext uri="{BB962C8B-B14F-4D97-AF65-F5344CB8AC3E}">
        <p14:creationId xmlns:p14="http://schemas.microsoft.com/office/powerpoint/2010/main" val="701544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Second, in addition to</a:t>
            </a:r>
            <a:r>
              <a:rPr lang="fr-CH" baseline="0" dirty="0"/>
              <a:t> </a:t>
            </a:r>
            <a:r>
              <a:rPr lang="fr-CH" baseline="0" dirty="0" err="1"/>
              <a:t>Member</a:t>
            </a:r>
            <a:r>
              <a:rPr lang="fr-CH" baseline="0" dirty="0"/>
              <a:t> States, </a:t>
            </a:r>
            <a:r>
              <a:rPr lang="fr-CH" baseline="0" dirty="0" err="1"/>
              <a:t>any</a:t>
            </a:r>
            <a:r>
              <a:rPr lang="fr-CH" baseline="0" dirty="0"/>
              <a:t> country (</a:t>
            </a:r>
            <a:r>
              <a:rPr lang="fr-CH" baseline="0" dirty="0" err="1"/>
              <a:t>see</a:t>
            </a:r>
            <a:r>
              <a:rPr lang="fr-CH" baseline="0" dirty="0"/>
              <a:t> USA and China on the illustration but </a:t>
            </a:r>
            <a:r>
              <a:rPr lang="fr-CH" baseline="0" dirty="0" err="1"/>
              <a:t>there</a:t>
            </a:r>
            <a:r>
              <a:rPr lang="fr-CH" baseline="0" dirty="0"/>
              <a:t> are </a:t>
            </a:r>
            <a:r>
              <a:rPr lang="fr-CH" baseline="0" dirty="0" err="1"/>
              <a:t>many</a:t>
            </a:r>
            <a:r>
              <a:rPr lang="fr-CH" baseline="0" dirty="0"/>
              <a:t> more) </a:t>
            </a:r>
            <a:r>
              <a:rPr lang="fr-CH" baseline="0" dirty="0" err="1"/>
              <a:t>can</a:t>
            </a:r>
            <a:r>
              <a:rPr lang="fr-CH" baseline="0" dirty="0"/>
              <a:t> </a:t>
            </a:r>
            <a:r>
              <a:rPr lang="fr-CH" baseline="0" dirty="0" err="1"/>
              <a:t>join</a:t>
            </a:r>
            <a:r>
              <a:rPr lang="fr-CH" baseline="0" dirty="0"/>
              <a:t> CERN </a:t>
            </a:r>
            <a:r>
              <a:rPr lang="fr-CH" baseline="0" dirty="0" err="1"/>
              <a:t>activities</a:t>
            </a:r>
            <a:r>
              <a:rPr lang="fr-CH" baseline="0" dirty="0"/>
              <a:t> </a:t>
            </a:r>
            <a:r>
              <a:rPr lang="fr-CH" baseline="0" dirty="0" err="1"/>
              <a:t>through</a:t>
            </a:r>
            <a:r>
              <a:rPr lang="fr-CH" baseline="0" dirty="0"/>
              <a:t> </a:t>
            </a:r>
            <a:r>
              <a:rPr lang="fr-CH" baseline="0" dirty="0" err="1"/>
              <a:t>scientific</a:t>
            </a:r>
            <a:r>
              <a:rPr lang="fr-CH" baseline="0" dirty="0"/>
              <a:t> «collaborations».</a:t>
            </a:r>
          </a:p>
          <a:p>
            <a:r>
              <a:rPr lang="fr-CH" baseline="0" dirty="0"/>
              <a:t>A collaboration </a:t>
            </a:r>
            <a:r>
              <a:rPr lang="fr-CH" baseline="0" dirty="0" err="1"/>
              <a:t>is</a:t>
            </a:r>
            <a:r>
              <a:rPr lang="fr-CH" baseline="0" dirty="0"/>
              <a:t> an agreement </a:t>
            </a:r>
            <a:r>
              <a:rPr lang="fr-CH" baseline="0" dirty="0" err="1"/>
              <a:t>with</a:t>
            </a:r>
            <a:r>
              <a:rPr lang="fr-CH" baseline="0" dirty="0"/>
              <a:t> </a:t>
            </a:r>
            <a:r>
              <a:rPr lang="fr-CH" baseline="0" dirty="0" err="1"/>
              <a:t>many</a:t>
            </a:r>
            <a:r>
              <a:rPr lang="fr-CH" baseline="0" dirty="0"/>
              <a:t> </a:t>
            </a:r>
            <a:r>
              <a:rPr lang="fr-CH" baseline="0" dirty="0" err="1"/>
              <a:t>differents</a:t>
            </a:r>
            <a:r>
              <a:rPr lang="fr-CH" baseline="0" dirty="0"/>
              <a:t> </a:t>
            </a:r>
            <a:r>
              <a:rPr lang="fr-CH" baseline="0" dirty="0" err="1"/>
              <a:t>research</a:t>
            </a:r>
            <a:r>
              <a:rPr lang="fr-CH" baseline="0" dirty="0"/>
              <a:t> institutions (</a:t>
            </a:r>
            <a:r>
              <a:rPr lang="fr-CH" baseline="0" dirty="0" err="1"/>
              <a:t>universities</a:t>
            </a:r>
            <a:r>
              <a:rPr lang="fr-CH" baseline="0" dirty="0"/>
              <a:t>, national </a:t>
            </a:r>
            <a:r>
              <a:rPr lang="fr-CH" baseline="0" dirty="0" err="1"/>
              <a:t>laboratories</a:t>
            </a:r>
            <a:r>
              <a:rPr lang="fr-CH" baseline="0" dirty="0"/>
              <a:t> </a:t>
            </a:r>
            <a:r>
              <a:rPr lang="fr-CH" baseline="0" dirty="0" err="1"/>
              <a:t>etc</a:t>
            </a:r>
            <a:r>
              <a:rPr lang="fr-CH" baseline="0" dirty="0"/>
              <a:t>) to put </a:t>
            </a:r>
            <a:r>
              <a:rPr lang="fr-CH" baseline="0" dirty="0" err="1"/>
              <a:t>resources</a:t>
            </a:r>
            <a:r>
              <a:rPr lang="fr-CH" baseline="0" dirty="0"/>
              <a:t> in </a:t>
            </a:r>
            <a:r>
              <a:rPr lang="fr-CH" baseline="0" dirty="0" err="1"/>
              <a:t>common</a:t>
            </a:r>
            <a:r>
              <a:rPr lang="fr-CH" baseline="0" dirty="0"/>
              <a:t>: money and people. </a:t>
            </a:r>
            <a:r>
              <a:rPr lang="fr-CH" baseline="0" dirty="0" err="1"/>
              <a:t>Each</a:t>
            </a:r>
            <a:r>
              <a:rPr lang="fr-CH" baseline="0" dirty="0"/>
              <a:t> institution </a:t>
            </a:r>
            <a:r>
              <a:rPr lang="fr-CH" baseline="0" dirty="0" err="1"/>
              <a:t>decide</a:t>
            </a:r>
            <a:r>
              <a:rPr lang="fr-CH" baseline="0" dirty="0"/>
              <a:t> </a:t>
            </a:r>
            <a:r>
              <a:rPr lang="fr-CH" baseline="0" dirty="0" err="1"/>
              <a:t>which</a:t>
            </a:r>
            <a:r>
              <a:rPr lang="fr-CH" baseline="0" dirty="0"/>
              <a:t> collaboration </a:t>
            </a:r>
            <a:r>
              <a:rPr lang="fr-CH" baseline="0" dirty="0" err="1"/>
              <a:t>they</a:t>
            </a:r>
            <a:r>
              <a:rPr lang="fr-CH" baseline="0" dirty="0"/>
              <a:t> </a:t>
            </a:r>
            <a:r>
              <a:rPr lang="fr-CH" baseline="0" dirty="0" err="1"/>
              <a:t>want</a:t>
            </a:r>
            <a:r>
              <a:rPr lang="fr-CH" baseline="0" dirty="0"/>
              <a:t> to </a:t>
            </a:r>
            <a:r>
              <a:rPr lang="fr-CH" baseline="0" dirty="0" err="1"/>
              <a:t>join</a:t>
            </a:r>
            <a:r>
              <a:rPr lang="fr-CH" baseline="0" dirty="0"/>
              <a:t> or not. Not all countries </a:t>
            </a:r>
            <a:r>
              <a:rPr lang="fr-CH" baseline="0" dirty="0" err="1"/>
              <a:t>participate</a:t>
            </a:r>
            <a:r>
              <a:rPr lang="fr-CH" baseline="0" dirty="0"/>
              <a:t> to all collaborations.</a:t>
            </a:r>
          </a:p>
          <a:p>
            <a:r>
              <a:rPr lang="fr-CH" baseline="0" dirty="0"/>
              <a:t>Collaborations </a:t>
            </a:r>
            <a:r>
              <a:rPr lang="fr-CH" baseline="0" dirty="0" err="1"/>
              <a:t>typically</a:t>
            </a:r>
            <a:r>
              <a:rPr lang="fr-CH" baseline="0" dirty="0"/>
              <a:t> plan, design, </a:t>
            </a:r>
            <a:r>
              <a:rPr lang="fr-CH" baseline="0" dirty="0" err="1"/>
              <a:t>build</a:t>
            </a:r>
            <a:r>
              <a:rPr lang="fr-CH" baseline="0" dirty="0"/>
              <a:t> and </a:t>
            </a:r>
            <a:r>
              <a:rPr lang="fr-CH" baseline="0" dirty="0" err="1"/>
              <a:t>operate</a:t>
            </a:r>
            <a:r>
              <a:rPr lang="fr-CH" baseline="0" dirty="0"/>
              <a:t> an </a:t>
            </a:r>
            <a:r>
              <a:rPr lang="fr-CH" baseline="0" dirty="0" err="1"/>
              <a:t>experiment</a:t>
            </a:r>
            <a:r>
              <a:rPr lang="fr-CH" baseline="0" dirty="0"/>
              <a:t> (</a:t>
            </a:r>
            <a:r>
              <a:rPr lang="fr-CH" baseline="0" dirty="0" err="1"/>
              <a:t>usually</a:t>
            </a:r>
            <a:r>
              <a:rPr lang="fr-CH" baseline="0" dirty="0"/>
              <a:t> a detector)l</a:t>
            </a:r>
          </a:p>
          <a:p>
            <a:r>
              <a:rPr lang="fr-CH" baseline="0" dirty="0"/>
              <a:t>There are </a:t>
            </a:r>
            <a:r>
              <a:rPr lang="fr-CH" baseline="0" dirty="0" err="1"/>
              <a:t>dozens</a:t>
            </a:r>
            <a:r>
              <a:rPr lang="fr-CH" baseline="0" dirty="0"/>
              <a:t> of collaborations/</a:t>
            </a:r>
            <a:r>
              <a:rPr lang="fr-CH" baseline="0" dirty="0" err="1"/>
              <a:t>experiment</a:t>
            </a:r>
            <a:r>
              <a:rPr lang="fr-CH" baseline="0" dirty="0"/>
              <a:t> at CERN </a:t>
            </a:r>
            <a:r>
              <a:rPr lang="fr-CH" baseline="0" dirty="0" err="1"/>
              <a:t>even</a:t>
            </a:r>
            <a:r>
              <a:rPr lang="fr-CH" baseline="0" dirty="0"/>
              <a:t> </a:t>
            </a:r>
            <a:r>
              <a:rPr lang="fr-CH" baseline="0" dirty="0" err="1"/>
              <a:t>though</a:t>
            </a:r>
            <a:r>
              <a:rPr lang="fr-CH" baseline="0" dirty="0"/>
              <a:t> 4 of </a:t>
            </a:r>
            <a:r>
              <a:rPr lang="fr-CH" baseline="0" dirty="0" err="1"/>
              <a:t>them</a:t>
            </a:r>
            <a:r>
              <a:rPr lang="fr-CH" baseline="0" dirty="0"/>
              <a:t> drive </a:t>
            </a:r>
            <a:r>
              <a:rPr lang="fr-CH" baseline="0" dirty="0" err="1"/>
              <a:t>most</a:t>
            </a:r>
            <a:r>
              <a:rPr lang="fr-CH" baseline="0" dirty="0"/>
              <a:t> of the </a:t>
            </a:r>
            <a:r>
              <a:rPr lang="fr-CH" baseline="0" dirty="0" err="1"/>
              <a:t>resources</a:t>
            </a:r>
            <a:r>
              <a:rPr lang="fr-CH" baseline="0" dirty="0"/>
              <a:t>, the 4 LHC </a:t>
            </a:r>
            <a:r>
              <a:rPr lang="fr-CH" baseline="0" dirty="0" err="1"/>
              <a:t>experiments</a:t>
            </a:r>
            <a:r>
              <a:rPr lang="fr-CH" baseline="0" dirty="0"/>
              <a:t>.</a:t>
            </a:r>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11</a:t>
            </a:fld>
            <a:endParaRPr lang="en-GB"/>
          </a:p>
        </p:txBody>
      </p:sp>
    </p:spTree>
    <p:extLst>
      <p:ext uri="{BB962C8B-B14F-4D97-AF65-F5344CB8AC3E}">
        <p14:creationId xmlns:p14="http://schemas.microsoft.com/office/powerpoint/2010/main" val="1255970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Number</a:t>
            </a:r>
            <a:r>
              <a:rPr lang="fr-CH" dirty="0"/>
              <a:t> of countries</a:t>
            </a:r>
            <a:r>
              <a:rPr lang="fr-CH" baseline="0" dirty="0"/>
              <a:t> </a:t>
            </a:r>
            <a:r>
              <a:rPr lang="fr-CH" baseline="0" dirty="0" err="1"/>
              <a:t>involved</a:t>
            </a:r>
            <a:r>
              <a:rPr lang="fr-CH" baseline="0" dirty="0"/>
              <a:t> in CERN </a:t>
            </a:r>
            <a:r>
              <a:rPr lang="fr-CH" baseline="0" dirty="0" err="1"/>
              <a:t>activites</a:t>
            </a:r>
            <a:r>
              <a:rPr lang="fr-CH" baseline="0" dirty="0"/>
              <a:t> at </a:t>
            </a:r>
            <a:r>
              <a:rPr lang="fr-CH" baseline="0" dirty="0" err="1"/>
              <a:t>various</a:t>
            </a:r>
            <a:r>
              <a:rPr lang="fr-CH" baseline="0" dirty="0"/>
              <a:t> </a:t>
            </a:r>
            <a:r>
              <a:rPr lang="fr-CH" baseline="0" dirty="0" err="1"/>
              <a:t>levels</a:t>
            </a:r>
            <a:endParaRPr lang="fr-CH" baseline="0" dirty="0"/>
          </a:p>
          <a:p>
            <a:endParaRPr lang="fr-CH" baseline="0" dirty="0"/>
          </a:p>
        </p:txBody>
      </p:sp>
      <p:sp>
        <p:nvSpPr>
          <p:cNvPr id="4" name="Slide Number Placeholder 3"/>
          <p:cNvSpPr>
            <a:spLocks noGrp="1"/>
          </p:cNvSpPr>
          <p:nvPr>
            <p:ph type="sldNum" sz="quarter" idx="10"/>
          </p:nvPr>
        </p:nvSpPr>
        <p:spPr/>
        <p:txBody>
          <a:bodyPr/>
          <a:lstStyle/>
          <a:p>
            <a:fld id="{2B49C6D6-DEB7-4EE3-BF8D-539D188433E6}" type="slidenum">
              <a:rPr lang="fr-CH" smtClean="0"/>
              <a:t>12</a:t>
            </a:fld>
            <a:endParaRPr lang="fr-CH"/>
          </a:p>
        </p:txBody>
      </p:sp>
    </p:spTree>
    <p:extLst>
      <p:ext uri="{BB962C8B-B14F-4D97-AF65-F5344CB8AC3E}">
        <p14:creationId xmlns:p14="http://schemas.microsoft.com/office/powerpoint/2010/main" val="20830839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CERN </a:t>
            </a:r>
            <a:r>
              <a:rPr lang="fr-CH" dirty="0" err="1"/>
              <a:t>employs</a:t>
            </a:r>
            <a:r>
              <a:rPr lang="fr-CH" dirty="0"/>
              <a:t> «</a:t>
            </a:r>
            <a:r>
              <a:rPr lang="fr-CH" dirty="0" err="1"/>
              <a:t>only</a:t>
            </a:r>
            <a:r>
              <a:rPr lang="fr-CH" dirty="0"/>
              <a:t>» 3400 </a:t>
            </a:r>
            <a:r>
              <a:rPr lang="fr-CH" dirty="0" err="1"/>
              <a:t>persons</a:t>
            </a:r>
            <a:r>
              <a:rPr lang="fr-CH" dirty="0"/>
              <a:t> (Staff,</a:t>
            </a:r>
            <a:r>
              <a:rPr lang="fr-CH" baseline="0" dirty="0"/>
              <a:t> </a:t>
            </a:r>
            <a:r>
              <a:rPr lang="fr-CH" baseline="0" dirty="0" err="1"/>
              <a:t>Fellows</a:t>
            </a:r>
            <a:r>
              <a:rPr lang="fr-CH" baseline="0" dirty="0"/>
              <a:t>, </a:t>
            </a:r>
            <a:r>
              <a:rPr lang="fr-CH" baseline="0" dirty="0" err="1"/>
              <a:t>Apprentices</a:t>
            </a:r>
            <a:r>
              <a:rPr lang="fr-CH" baseline="0" dirty="0"/>
              <a:t>)</a:t>
            </a:r>
            <a:r>
              <a:rPr lang="fr-CH" dirty="0"/>
              <a:t>. </a:t>
            </a:r>
          </a:p>
          <a:p>
            <a:r>
              <a:rPr lang="fr-CH" dirty="0"/>
              <a:t>CHAT: </a:t>
            </a:r>
            <a:r>
              <a:rPr lang="fr-CH" dirty="0" err="1"/>
              <a:t>Wie</a:t>
            </a:r>
            <a:r>
              <a:rPr lang="fr-CH" dirty="0"/>
              <a:t> </a:t>
            </a:r>
            <a:r>
              <a:rPr lang="fr-CH" dirty="0" err="1"/>
              <a:t>viele</a:t>
            </a:r>
            <a:r>
              <a:rPr lang="fr-CH" dirty="0"/>
              <a:t> </a:t>
            </a:r>
            <a:r>
              <a:rPr lang="fr-CH" dirty="0" err="1"/>
              <a:t>fest</a:t>
            </a:r>
            <a:r>
              <a:rPr lang="fr-CH" dirty="0"/>
              <a:t> </a:t>
            </a:r>
            <a:r>
              <a:rPr lang="fr-CH" dirty="0" err="1"/>
              <a:t>angestellte</a:t>
            </a:r>
            <a:r>
              <a:rPr lang="fr-CH" dirty="0"/>
              <a:t> </a:t>
            </a:r>
            <a:r>
              <a:rPr lang="fr-CH" dirty="0" err="1"/>
              <a:t>Physiker</a:t>
            </a:r>
            <a:r>
              <a:rPr lang="fr-CH" dirty="0"/>
              <a:t>*</a:t>
            </a:r>
            <a:r>
              <a:rPr lang="fr-CH" dirty="0" err="1"/>
              <a:t>innen</a:t>
            </a:r>
            <a:r>
              <a:rPr lang="fr-CH" dirty="0"/>
              <a:t> </a:t>
            </a:r>
            <a:r>
              <a:rPr lang="fr-CH" dirty="0" err="1"/>
              <a:t>am</a:t>
            </a:r>
            <a:r>
              <a:rPr lang="fr-CH" dirty="0"/>
              <a:t> CERN?</a:t>
            </a:r>
          </a:p>
          <a:p>
            <a:endParaRPr lang="fr-CH" dirty="0"/>
          </a:p>
          <a:p>
            <a:r>
              <a:rPr lang="fr-CH" dirty="0"/>
              <a:t>In </a:t>
            </a:r>
            <a:r>
              <a:rPr lang="fr-CH" dirty="0" err="1"/>
              <a:t>which</a:t>
            </a:r>
            <a:r>
              <a:rPr lang="fr-CH" dirty="0"/>
              <a:t> </a:t>
            </a:r>
            <a:r>
              <a:rPr lang="fr-CH" dirty="0" err="1"/>
              <a:t>there</a:t>
            </a:r>
            <a:r>
              <a:rPr lang="fr-CH" dirty="0"/>
              <a:t> are «</a:t>
            </a:r>
            <a:r>
              <a:rPr lang="fr-CH" dirty="0" err="1"/>
              <a:t>only</a:t>
            </a:r>
            <a:r>
              <a:rPr lang="fr-CH" dirty="0"/>
              <a:t>» 70 </a:t>
            </a:r>
            <a:r>
              <a:rPr lang="fr-CH" dirty="0" err="1"/>
              <a:t>research</a:t>
            </a:r>
            <a:r>
              <a:rPr lang="fr-CH" baseline="0" dirty="0"/>
              <a:t> </a:t>
            </a:r>
            <a:r>
              <a:rPr lang="fr-CH" baseline="0" dirty="0" err="1"/>
              <a:t>physicists</a:t>
            </a:r>
            <a:r>
              <a:rPr lang="fr-CH" baseline="0" dirty="0"/>
              <a:t> (</a:t>
            </a:r>
            <a:r>
              <a:rPr lang="fr-CH" baseline="0" dirty="0" err="1"/>
              <a:t>you</a:t>
            </a:r>
            <a:r>
              <a:rPr lang="fr-CH" baseline="0" dirty="0"/>
              <a:t> </a:t>
            </a:r>
            <a:r>
              <a:rPr lang="fr-CH" baseline="0" dirty="0" err="1"/>
              <a:t>can</a:t>
            </a:r>
            <a:r>
              <a:rPr lang="fr-CH" baseline="0" dirty="0"/>
              <a:t> </a:t>
            </a:r>
            <a:r>
              <a:rPr lang="fr-CH" baseline="0" dirty="0" err="1"/>
              <a:t>ask</a:t>
            </a:r>
            <a:r>
              <a:rPr lang="fr-CH" baseline="0" dirty="0"/>
              <a:t> the audience if </a:t>
            </a:r>
            <a:r>
              <a:rPr lang="fr-CH" baseline="0" dirty="0" err="1"/>
              <a:t>they</a:t>
            </a:r>
            <a:r>
              <a:rPr lang="fr-CH" baseline="0" dirty="0"/>
              <a:t> </a:t>
            </a:r>
            <a:r>
              <a:rPr lang="fr-CH" baseline="0" dirty="0" err="1"/>
              <a:t>can</a:t>
            </a:r>
            <a:r>
              <a:rPr lang="fr-CH" baseline="0" dirty="0"/>
              <a:t> </a:t>
            </a:r>
            <a:r>
              <a:rPr lang="fr-CH" baseline="0" dirty="0" err="1"/>
              <a:t>guess</a:t>
            </a:r>
            <a:r>
              <a:rPr lang="fr-CH" baseline="0" dirty="0"/>
              <a:t> </a:t>
            </a:r>
            <a:r>
              <a:rPr lang="fr-CH" baseline="0" dirty="0" err="1"/>
              <a:t>this</a:t>
            </a:r>
            <a:r>
              <a:rPr lang="fr-CH" baseline="0" dirty="0"/>
              <a:t>).</a:t>
            </a:r>
          </a:p>
          <a:p>
            <a:endParaRPr lang="fr-CH" baseline="0" dirty="0"/>
          </a:p>
          <a:p>
            <a:r>
              <a:rPr lang="fr-CH" baseline="0" dirty="0" err="1"/>
              <a:t>Fellows</a:t>
            </a:r>
            <a:r>
              <a:rPr lang="fr-CH" baseline="0" dirty="0"/>
              <a:t> and </a:t>
            </a:r>
            <a:r>
              <a:rPr lang="fr-CH" baseline="0" dirty="0" err="1"/>
              <a:t>Apprentices</a:t>
            </a:r>
            <a:r>
              <a:rPr lang="fr-CH" baseline="0" dirty="0"/>
              <a:t> are </a:t>
            </a:r>
            <a:r>
              <a:rPr lang="fr-CH" baseline="0" dirty="0" err="1"/>
              <a:t>here</a:t>
            </a:r>
            <a:r>
              <a:rPr lang="fr-CH" baseline="0" dirty="0"/>
              <a:t> for a first </a:t>
            </a:r>
            <a:r>
              <a:rPr lang="fr-CH" baseline="0" dirty="0" err="1"/>
              <a:t>employement</a:t>
            </a:r>
            <a:r>
              <a:rPr lang="fr-CH" baseline="0" dirty="0"/>
              <a:t> </a:t>
            </a:r>
            <a:r>
              <a:rPr lang="fr-CH" baseline="0" dirty="0" err="1"/>
              <a:t>experiences</a:t>
            </a:r>
            <a:r>
              <a:rPr lang="fr-CH" baseline="0" dirty="0"/>
              <a:t>.</a:t>
            </a:r>
          </a:p>
          <a:p>
            <a:endParaRPr lang="fr-CH" dirty="0"/>
          </a:p>
          <a:p>
            <a:r>
              <a:rPr lang="fr-CH" dirty="0"/>
              <a:t>The </a:t>
            </a:r>
            <a:r>
              <a:rPr lang="fr-CH" dirty="0" err="1"/>
              <a:t>core</a:t>
            </a:r>
            <a:r>
              <a:rPr lang="fr-CH" baseline="0" dirty="0"/>
              <a:t> population of CERN </a:t>
            </a:r>
            <a:r>
              <a:rPr lang="fr-CH" baseline="0" dirty="0" err="1"/>
              <a:t>is</a:t>
            </a:r>
            <a:r>
              <a:rPr lang="fr-CH" baseline="0" dirty="0"/>
              <a:t> made of about 15’000 «</a:t>
            </a:r>
            <a:r>
              <a:rPr lang="fr-CH" baseline="0" dirty="0" err="1"/>
              <a:t>users</a:t>
            </a:r>
            <a:r>
              <a:rPr lang="fr-CH" baseline="0" dirty="0"/>
              <a:t>», </a:t>
            </a:r>
            <a:r>
              <a:rPr lang="fr-CH" baseline="0" dirty="0" err="1"/>
              <a:t>called</a:t>
            </a:r>
            <a:r>
              <a:rPr lang="fr-CH" baseline="0" dirty="0"/>
              <a:t> </a:t>
            </a:r>
            <a:r>
              <a:rPr lang="fr-CH" baseline="0" dirty="0" err="1"/>
              <a:t>like</a:t>
            </a:r>
            <a:r>
              <a:rPr lang="fr-CH" baseline="0" dirty="0"/>
              <a:t> </a:t>
            </a:r>
            <a:r>
              <a:rPr lang="fr-CH" baseline="0" dirty="0" err="1"/>
              <a:t>that</a:t>
            </a:r>
            <a:r>
              <a:rPr lang="fr-CH" baseline="0" dirty="0"/>
              <a:t> </a:t>
            </a:r>
            <a:r>
              <a:rPr lang="fr-CH" baseline="0" dirty="0" err="1"/>
              <a:t>because</a:t>
            </a:r>
            <a:r>
              <a:rPr lang="fr-CH" baseline="0" dirty="0"/>
              <a:t> </a:t>
            </a:r>
            <a:r>
              <a:rPr lang="fr-CH" baseline="0" dirty="0" err="1"/>
              <a:t>they</a:t>
            </a:r>
            <a:r>
              <a:rPr lang="fr-CH" baseline="0" dirty="0"/>
              <a:t> are </a:t>
            </a:r>
            <a:r>
              <a:rPr lang="fr-CH" baseline="0" dirty="0" err="1"/>
              <a:t>here</a:t>
            </a:r>
            <a:r>
              <a:rPr lang="fr-CH" baseline="0" dirty="0"/>
              <a:t> to «use» </a:t>
            </a:r>
            <a:r>
              <a:rPr lang="fr-CH" baseline="0" dirty="0" err="1"/>
              <a:t>CERN’s</a:t>
            </a:r>
            <a:r>
              <a:rPr lang="fr-CH" baseline="0" dirty="0"/>
              <a:t> </a:t>
            </a:r>
            <a:r>
              <a:rPr lang="fr-CH" baseline="0" dirty="0" err="1"/>
              <a:t>facilities</a:t>
            </a:r>
            <a:r>
              <a:rPr lang="fr-CH" baseline="0" dirty="0"/>
              <a:t>.</a:t>
            </a:r>
            <a:br>
              <a:rPr lang="fr-CH" baseline="0" dirty="0"/>
            </a:br>
            <a:r>
              <a:rPr lang="fr-CH" baseline="0" dirty="0" err="1"/>
              <a:t>They</a:t>
            </a:r>
            <a:r>
              <a:rPr lang="fr-CH" baseline="0" dirty="0"/>
              <a:t> are NOT </a:t>
            </a:r>
            <a:r>
              <a:rPr lang="fr-CH" baseline="0" dirty="0" err="1"/>
              <a:t>employed</a:t>
            </a:r>
            <a:r>
              <a:rPr lang="fr-CH" baseline="0" dirty="0"/>
              <a:t> by CERN and come in the frame of the collaborations.</a:t>
            </a:r>
            <a:br>
              <a:rPr lang="fr-CH" baseline="0" dirty="0"/>
            </a:br>
            <a:r>
              <a:rPr lang="fr-CH" baseline="0" dirty="0" err="1"/>
              <a:t>They</a:t>
            </a:r>
            <a:r>
              <a:rPr lang="fr-CH" baseline="0" dirty="0"/>
              <a:t> are not all the time at CERN. </a:t>
            </a:r>
            <a:r>
              <a:rPr lang="fr-CH" baseline="0" dirty="0" err="1"/>
              <a:t>Some</a:t>
            </a:r>
            <a:r>
              <a:rPr lang="fr-CH" baseline="0" dirty="0"/>
              <a:t> </a:t>
            </a:r>
            <a:r>
              <a:rPr lang="fr-CH" baseline="0" dirty="0" err="1"/>
              <a:t>spend</a:t>
            </a:r>
            <a:r>
              <a:rPr lang="fr-CH" baseline="0" dirty="0"/>
              <a:t> 5% of </a:t>
            </a:r>
            <a:r>
              <a:rPr lang="fr-CH" baseline="0" dirty="0" err="1"/>
              <a:t>their</a:t>
            </a:r>
            <a:r>
              <a:rPr lang="fr-CH" baseline="0" dirty="0"/>
              <a:t> time at CERN (a few </a:t>
            </a:r>
            <a:r>
              <a:rPr lang="fr-CH" baseline="0" dirty="0" err="1"/>
              <a:t>days</a:t>
            </a:r>
            <a:r>
              <a:rPr lang="fr-CH" baseline="0" dirty="0"/>
              <a:t> a </a:t>
            </a:r>
            <a:r>
              <a:rPr lang="fr-CH" baseline="0" dirty="0" err="1"/>
              <a:t>year</a:t>
            </a:r>
            <a:r>
              <a:rPr lang="fr-CH" baseline="0" dirty="0"/>
              <a:t>), </a:t>
            </a:r>
            <a:r>
              <a:rPr lang="fr-CH" baseline="0" dirty="0" err="1"/>
              <a:t>some</a:t>
            </a:r>
            <a:r>
              <a:rPr lang="fr-CH" baseline="0" dirty="0"/>
              <a:t> </a:t>
            </a:r>
            <a:r>
              <a:rPr lang="fr-CH" baseline="0" dirty="0" err="1"/>
              <a:t>spend</a:t>
            </a:r>
            <a:r>
              <a:rPr lang="fr-CH" baseline="0" dirty="0"/>
              <a:t> 100% of </a:t>
            </a:r>
            <a:r>
              <a:rPr lang="fr-CH" baseline="0" dirty="0" err="1"/>
              <a:t>their</a:t>
            </a:r>
            <a:r>
              <a:rPr lang="fr-CH" baseline="0" dirty="0"/>
              <a:t> time. It </a:t>
            </a:r>
            <a:r>
              <a:rPr lang="fr-CH" baseline="0" dirty="0" err="1"/>
              <a:t>really</a:t>
            </a:r>
            <a:r>
              <a:rPr lang="fr-CH" baseline="0" dirty="0"/>
              <a:t> </a:t>
            </a:r>
            <a:r>
              <a:rPr lang="fr-CH" baseline="0" dirty="0" err="1"/>
              <a:t>depends</a:t>
            </a:r>
            <a:r>
              <a:rPr lang="fr-CH" baseline="0" dirty="0"/>
              <a:t> on </a:t>
            </a:r>
            <a:r>
              <a:rPr lang="fr-CH" baseline="0" dirty="0" err="1"/>
              <a:t>their</a:t>
            </a:r>
            <a:r>
              <a:rPr lang="fr-CH" baseline="0" dirty="0"/>
              <a:t> </a:t>
            </a:r>
            <a:r>
              <a:rPr lang="fr-CH" baseline="0" dirty="0" err="1"/>
              <a:t>function</a:t>
            </a:r>
            <a:r>
              <a:rPr lang="fr-CH" baseline="0" dirty="0"/>
              <a:t> in the collaboration, on the </a:t>
            </a:r>
            <a:r>
              <a:rPr lang="fr-CH" baseline="0" dirty="0" err="1"/>
              <a:t>need</a:t>
            </a:r>
            <a:r>
              <a:rPr lang="fr-CH" baseline="0" dirty="0"/>
              <a:t> for </a:t>
            </a:r>
            <a:r>
              <a:rPr lang="fr-CH" baseline="0" dirty="0" err="1"/>
              <a:t>them</a:t>
            </a:r>
            <a:r>
              <a:rPr lang="fr-CH" baseline="0" dirty="0"/>
              <a:t> to </a:t>
            </a:r>
            <a:r>
              <a:rPr lang="fr-CH" baseline="0" dirty="0" err="1"/>
              <a:t>be</a:t>
            </a:r>
            <a:r>
              <a:rPr lang="fr-CH" baseline="0" dirty="0"/>
              <a:t> on site, or, on the </a:t>
            </a:r>
            <a:r>
              <a:rPr lang="fr-CH" baseline="0" dirty="0" err="1"/>
              <a:t>other</a:t>
            </a:r>
            <a:r>
              <a:rPr lang="fr-CH" baseline="0" dirty="0"/>
              <a:t> hand, the </a:t>
            </a:r>
            <a:r>
              <a:rPr lang="fr-CH" baseline="0" dirty="0" err="1"/>
              <a:t>possibility</a:t>
            </a:r>
            <a:r>
              <a:rPr lang="fr-CH" baseline="0" dirty="0"/>
              <a:t> for </a:t>
            </a:r>
            <a:r>
              <a:rPr lang="fr-CH" baseline="0" dirty="0" err="1"/>
              <a:t>them</a:t>
            </a:r>
            <a:r>
              <a:rPr lang="fr-CH" baseline="0" dirty="0"/>
              <a:t> to </a:t>
            </a:r>
            <a:r>
              <a:rPr lang="fr-CH" baseline="0" dirty="0" err="1"/>
              <a:t>work</a:t>
            </a:r>
            <a:r>
              <a:rPr lang="fr-CH" baseline="0" dirty="0"/>
              <a:t> </a:t>
            </a:r>
            <a:r>
              <a:rPr lang="fr-CH" baseline="0" dirty="0" err="1"/>
              <a:t>remotely</a:t>
            </a:r>
            <a:r>
              <a:rPr lang="fr-CH" baseline="0" dirty="0"/>
              <a:t>.</a:t>
            </a:r>
          </a:p>
          <a:p>
            <a:endParaRPr lang="fr-CH" baseline="0" dirty="0"/>
          </a:p>
          <a:p>
            <a:r>
              <a:rPr lang="fr-CH" baseline="0" dirty="0" err="1"/>
              <a:t>Given</a:t>
            </a:r>
            <a:r>
              <a:rPr lang="fr-CH" baseline="0" dirty="0"/>
              <a:t> the size for </a:t>
            </a:r>
            <a:r>
              <a:rPr lang="fr-CH" baseline="0" dirty="0" err="1"/>
              <a:t>CERN’s</a:t>
            </a:r>
            <a:r>
              <a:rPr lang="fr-CH" baseline="0" dirty="0"/>
              <a:t> population, </a:t>
            </a:r>
            <a:r>
              <a:rPr lang="fr-CH" baseline="0" dirty="0" err="1"/>
              <a:t>many</a:t>
            </a:r>
            <a:r>
              <a:rPr lang="fr-CH" baseline="0" dirty="0"/>
              <a:t> services are </a:t>
            </a:r>
            <a:r>
              <a:rPr lang="fr-CH" baseline="0" dirty="0" err="1"/>
              <a:t>externalized</a:t>
            </a:r>
            <a:r>
              <a:rPr lang="fr-CH" baseline="0" dirty="0"/>
              <a:t> (mail, transport, restaurants, </a:t>
            </a:r>
            <a:r>
              <a:rPr lang="fr-CH" baseline="0" dirty="0" err="1"/>
              <a:t>etc</a:t>
            </a:r>
            <a:r>
              <a:rPr lang="fr-CH" baseline="0" dirty="0"/>
              <a:t>) to </a:t>
            </a:r>
            <a:r>
              <a:rPr lang="fr-CH" baseline="0" dirty="0" err="1"/>
              <a:t>firms</a:t>
            </a:r>
            <a:r>
              <a:rPr lang="fr-CH" baseline="0" dirty="0"/>
              <a:t>.</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13</a:t>
            </a:fld>
            <a:endParaRPr lang="en-GB"/>
          </a:p>
        </p:txBody>
      </p:sp>
    </p:spTree>
    <p:extLst>
      <p:ext uri="{BB962C8B-B14F-4D97-AF65-F5344CB8AC3E}">
        <p14:creationId xmlns:p14="http://schemas.microsoft.com/office/powerpoint/2010/main" val="24569474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DB9E83D-9F90-495C-B504-02EA190B18C6}" type="slidenum">
              <a:rPr lang="en-GB" smtClean="0"/>
              <a:t>14</a:t>
            </a:fld>
            <a:endParaRPr lang="en-GB"/>
          </a:p>
        </p:txBody>
      </p:sp>
    </p:spTree>
    <p:extLst>
      <p:ext uri="{BB962C8B-B14F-4D97-AF65-F5344CB8AC3E}">
        <p14:creationId xmlns:p14="http://schemas.microsoft.com/office/powerpoint/2010/main" val="26342004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CERN’s</a:t>
            </a:r>
            <a:r>
              <a:rPr lang="fr-CH" dirty="0"/>
              <a:t> goal </a:t>
            </a:r>
            <a:r>
              <a:rPr lang="fr-CH" dirty="0" err="1"/>
              <a:t>is</a:t>
            </a:r>
            <a:r>
              <a:rPr lang="fr-CH" dirty="0"/>
              <a:t> FUNDAMENTAL</a:t>
            </a:r>
            <a:r>
              <a:rPr lang="fr-CH" baseline="0" dirty="0"/>
              <a:t> </a:t>
            </a:r>
            <a:r>
              <a:rPr lang="fr-CH" baseline="0" dirty="0" err="1"/>
              <a:t>research</a:t>
            </a:r>
            <a:r>
              <a:rPr lang="fr-CH" baseline="0" dirty="0"/>
              <a:t>, not APPLIED </a:t>
            </a:r>
            <a:r>
              <a:rPr lang="fr-CH" baseline="0" dirty="0" err="1"/>
              <a:t>research</a:t>
            </a:r>
            <a:r>
              <a:rPr lang="fr-CH" baseline="0" dirty="0"/>
              <a:t>.</a:t>
            </a:r>
          </a:p>
          <a:p>
            <a:r>
              <a:rPr lang="fr-CH" baseline="0" dirty="0"/>
              <a:t>CERN </a:t>
            </a:r>
            <a:r>
              <a:rPr lang="fr-CH" baseline="0" dirty="0" err="1"/>
              <a:t>is</a:t>
            </a:r>
            <a:r>
              <a:rPr lang="fr-CH" baseline="0" dirty="0"/>
              <a:t> not to </a:t>
            </a:r>
            <a:r>
              <a:rPr lang="fr-CH" baseline="0" dirty="0" err="1"/>
              <a:t>improve</a:t>
            </a:r>
            <a:r>
              <a:rPr lang="fr-CH" baseline="0" dirty="0"/>
              <a:t> the </a:t>
            </a:r>
            <a:r>
              <a:rPr lang="fr-CH" baseline="0" dirty="0" err="1"/>
              <a:t>way</a:t>
            </a:r>
            <a:r>
              <a:rPr lang="fr-CH" baseline="0" dirty="0"/>
              <a:t> </a:t>
            </a:r>
            <a:r>
              <a:rPr lang="fr-CH" baseline="0" dirty="0" err="1"/>
              <a:t>electricity</a:t>
            </a:r>
            <a:r>
              <a:rPr lang="fr-CH" baseline="0" dirty="0"/>
              <a:t> </a:t>
            </a:r>
            <a:r>
              <a:rPr lang="fr-CH" baseline="0" dirty="0" err="1"/>
              <a:t>is</a:t>
            </a:r>
            <a:r>
              <a:rPr lang="fr-CH" baseline="0" dirty="0"/>
              <a:t> </a:t>
            </a:r>
            <a:r>
              <a:rPr lang="fr-CH" baseline="0" dirty="0" err="1"/>
              <a:t>produced</a:t>
            </a:r>
            <a:r>
              <a:rPr lang="fr-CH" baseline="0" dirty="0"/>
              <a:t> or rockets are </a:t>
            </a:r>
            <a:r>
              <a:rPr lang="fr-CH" baseline="0" dirty="0" err="1"/>
              <a:t>launched</a:t>
            </a:r>
            <a:r>
              <a:rPr lang="fr-CH" baseline="0" dirty="0"/>
              <a:t>.</a:t>
            </a:r>
          </a:p>
          <a:p>
            <a:r>
              <a:rPr lang="fr-CH" baseline="0" dirty="0"/>
              <a:t>CERN </a:t>
            </a:r>
            <a:r>
              <a:rPr lang="fr-CH" baseline="0" dirty="0" err="1"/>
              <a:t>is</a:t>
            </a:r>
            <a:r>
              <a:rPr lang="fr-CH" baseline="0" dirty="0"/>
              <a:t> to help </a:t>
            </a:r>
            <a:r>
              <a:rPr lang="fr-CH" baseline="0" dirty="0" err="1"/>
              <a:t>answering</a:t>
            </a:r>
            <a:r>
              <a:rPr lang="fr-CH" baseline="0" dirty="0"/>
              <a:t> questions and for a </a:t>
            </a:r>
            <a:r>
              <a:rPr lang="fr-CH" baseline="0" dirty="0" err="1"/>
              <a:t>better</a:t>
            </a:r>
            <a:r>
              <a:rPr lang="fr-CH" baseline="0" dirty="0"/>
              <a:t> </a:t>
            </a:r>
            <a:r>
              <a:rPr lang="fr-CH" baseline="0" dirty="0" err="1"/>
              <a:t>understanding</a:t>
            </a:r>
            <a:r>
              <a:rPr lang="fr-CH" baseline="0" dirty="0"/>
              <a:t> of the </a:t>
            </a:r>
            <a:r>
              <a:rPr lang="fr-CH" baseline="0" dirty="0" err="1"/>
              <a:t>Universe</a:t>
            </a:r>
            <a:r>
              <a:rPr lang="fr-CH" baseline="0" dirty="0"/>
              <a:t>.</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15</a:t>
            </a:fld>
            <a:endParaRPr lang="en-GB"/>
          </a:p>
        </p:txBody>
      </p:sp>
    </p:spTree>
    <p:extLst>
      <p:ext uri="{BB962C8B-B14F-4D97-AF65-F5344CB8AC3E}">
        <p14:creationId xmlns:p14="http://schemas.microsoft.com/office/powerpoint/2010/main" val="23065172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B9E83D-9F90-495C-B504-02EA190B18C6}" type="slidenum">
              <a:rPr lang="en-GB" smtClean="0"/>
              <a:t>17</a:t>
            </a:fld>
            <a:endParaRPr lang="en-GB"/>
          </a:p>
        </p:txBody>
      </p:sp>
    </p:spTree>
    <p:extLst>
      <p:ext uri="{BB962C8B-B14F-4D97-AF65-F5344CB8AC3E}">
        <p14:creationId xmlns:p14="http://schemas.microsoft.com/office/powerpoint/2010/main" val="42326690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B9E83D-9F90-495C-B504-02EA190B18C6}" type="slidenum">
              <a:rPr lang="en-GB" smtClean="0"/>
              <a:t>18</a:t>
            </a:fld>
            <a:endParaRPr lang="en-GB"/>
          </a:p>
        </p:txBody>
      </p:sp>
    </p:spTree>
    <p:extLst>
      <p:ext uri="{BB962C8B-B14F-4D97-AF65-F5344CB8AC3E}">
        <p14:creationId xmlns:p14="http://schemas.microsoft.com/office/powerpoint/2010/main" val="19749126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To </a:t>
            </a:r>
            <a:r>
              <a:rPr lang="fr-CH" dirty="0" err="1"/>
              <a:t>understand</a:t>
            </a:r>
            <a:r>
              <a:rPr lang="fr-CH" dirty="0"/>
              <a:t> </a:t>
            </a:r>
            <a:r>
              <a:rPr lang="fr-CH" dirty="0" err="1"/>
              <a:t>our</a:t>
            </a:r>
            <a:r>
              <a:rPr lang="fr-CH" dirty="0"/>
              <a:t> </a:t>
            </a:r>
            <a:r>
              <a:rPr lang="fr-CH" dirty="0" err="1"/>
              <a:t>universe</a:t>
            </a:r>
            <a:r>
              <a:rPr lang="fr-CH" dirty="0"/>
              <a:t> </a:t>
            </a:r>
            <a:r>
              <a:rPr lang="fr-CH" dirty="0" err="1"/>
              <a:t>better</a:t>
            </a:r>
            <a:r>
              <a:rPr lang="fr-CH" dirty="0"/>
              <a:t>, </a:t>
            </a:r>
            <a:r>
              <a:rPr lang="fr-CH" dirty="0" err="1"/>
              <a:t>there</a:t>
            </a:r>
            <a:r>
              <a:rPr lang="fr-CH" dirty="0"/>
              <a:t> are 2 essential </a:t>
            </a:r>
            <a:r>
              <a:rPr lang="fr-CH" dirty="0" err="1"/>
              <a:t>research</a:t>
            </a:r>
            <a:r>
              <a:rPr lang="fr-CH" dirty="0"/>
              <a:t> components </a:t>
            </a:r>
            <a:r>
              <a:rPr lang="fr-CH" dirty="0" err="1"/>
              <a:t>that</a:t>
            </a:r>
            <a:r>
              <a:rPr lang="fr-CH" dirty="0"/>
              <a:t> </a:t>
            </a:r>
            <a:r>
              <a:rPr lang="fr-CH" dirty="0" err="1"/>
              <a:t>need</a:t>
            </a:r>
            <a:r>
              <a:rPr lang="fr-CH" dirty="0"/>
              <a:t> to </a:t>
            </a:r>
            <a:r>
              <a:rPr lang="fr-CH" dirty="0" err="1"/>
              <a:t>work</a:t>
            </a:r>
            <a:r>
              <a:rPr lang="fr-CH" dirty="0"/>
              <a:t> </a:t>
            </a:r>
            <a:r>
              <a:rPr lang="fr-CH" dirty="0" err="1"/>
              <a:t>well</a:t>
            </a:r>
            <a:r>
              <a:rPr lang="fr-CH" dirty="0"/>
              <a:t> </a:t>
            </a:r>
            <a:r>
              <a:rPr lang="fr-CH" dirty="0" err="1"/>
              <a:t>together</a:t>
            </a:r>
            <a:endParaRPr lang="fr-CH" dirty="0"/>
          </a:p>
          <a:p>
            <a:r>
              <a:rPr lang="fr-CH" dirty="0"/>
              <a:t>Die </a:t>
            </a:r>
            <a:r>
              <a:rPr lang="fr-CH" dirty="0" err="1"/>
              <a:t>erste</a:t>
            </a:r>
            <a:r>
              <a:rPr lang="fr-CH" dirty="0"/>
              <a:t> </a:t>
            </a:r>
            <a:r>
              <a:rPr lang="fr-CH" dirty="0" err="1"/>
              <a:t>Komponente</a:t>
            </a:r>
            <a:r>
              <a:rPr lang="fr-CH" dirty="0"/>
              <a:t> </a:t>
            </a:r>
            <a:r>
              <a:rPr lang="fr-CH" dirty="0" err="1"/>
              <a:t>ist</a:t>
            </a:r>
            <a:r>
              <a:rPr lang="fr-CH" dirty="0"/>
              <a:t> die</a:t>
            </a:r>
          </a:p>
          <a:p>
            <a:r>
              <a:rPr lang="fr-CH" dirty="0"/>
              <a:t>Theory: Come up </a:t>
            </a:r>
            <a:r>
              <a:rPr lang="fr-CH" dirty="0" err="1"/>
              <a:t>with</a:t>
            </a:r>
            <a:r>
              <a:rPr lang="fr-CH" dirty="0"/>
              <a:t> new </a:t>
            </a:r>
            <a:r>
              <a:rPr lang="fr-CH" dirty="0" err="1"/>
              <a:t>ideas</a:t>
            </a:r>
            <a:r>
              <a:rPr lang="fr-CH" dirty="0"/>
              <a:t> to </a:t>
            </a:r>
            <a:r>
              <a:rPr lang="fr-CH" dirty="0" err="1"/>
              <a:t>describe</a:t>
            </a:r>
            <a:r>
              <a:rPr lang="fr-CH" dirty="0"/>
              <a:t> the </a:t>
            </a:r>
            <a:r>
              <a:rPr lang="fr-CH" dirty="0" err="1"/>
              <a:t>universe</a:t>
            </a:r>
            <a:r>
              <a:rPr lang="fr-CH" dirty="0"/>
              <a:t> … string </a:t>
            </a:r>
            <a:r>
              <a:rPr lang="fr-CH" dirty="0" err="1"/>
              <a:t>theory</a:t>
            </a:r>
            <a:r>
              <a:rPr lang="fr-CH" dirty="0"/>
              <a:t>, extra dimensions, …</a:t>
            </a:r>
          </a:p>
          <a:p>
            <a:r>
              <a:rPr lang="fr-CH" dirty="0"/>
              <a:t>For CERN: </a:t>
            </a:r>
            <a:r>
              <a:rPr lang="fr-CH" dirty="0" err="1"/>
              <a:t>That’s</a:t>
            </a:r>
            <a:r>
              <a:rPr lang="fr-CH" dirty="0"/>
              <a:t> the «</a:t>
            </a:r>
            <a:r>
              <a:rPr lang="fr-CH" dirty="0" err="1"/>
              <a:t>cheaper</a:t>
            </a:r>
            <a:r>
              <a:rPr lang="fr-CH" dirty="0"/>
              <a:t>» type of </a:t>
            </a:r>
            <a:r>
              <a:rPr lang="fr-CH" dirty="0" err="1"/>
              <a:t>physicists</a:t>
            </a:r>
            <a:r>
              <a:rPr lang="fr-CH" dirty="0"/>
              <a:t>, </a:t>
            </a:r>
            <a:r>
              <a:rPr lang="fr-CH" dirty="0" err="1"/>
              <a:t>they</a:t>
            </a:r>
            <a:r>
              <a:rPr lang="fr-CH" dirty="0"/>
              <a:t> </a:t>
            </a:r>
            <a:r>
              <a:rPr lang="fr-CH" dirty="0" err="1"/>
              <a:t>only</a:t>
            </a:r>
            <a:r>
              <a:rPr lang="fr-CH" dirty="0"/>
              <a:t> </a:t>
            </a:r>
            <a:r>
              <a:rPr lang="fr-CH" dirty="0" err="1"/>
              <a:t>need</a:t>
            </a:r>
            <a:r>
              <a:rPr lang="fr-CH" dirty="0"/>
              <a:t> </a:t>
            </a:r>
            <a:r>
              <a:rPr lang="fr-CH" dirty="0" err="1"/>
              <a:t>paper</a:t>
            </a:r>
            <a:r>
              <a:rPr lang="fr-CH" dirty="0"/>
              <a:t> (lots of </a:t>
            </a:r>
            <a:r>
              <a:rPr lang="fr-CH" dirty="0" err="1"/>
              <a:t>it</a:t>
            </a:r>
            <a:r>
              <a:rPr lang="fr-CH" dirty="0"/>
              <a:t>), black </a:t>
            </a:r>
            <a:r>
              <a:rPr lang="fr-CH" dirty="0" err="1"/>
              <a:t>boards</a:t>
            </a:r>
            <a:r>
              <a:rPr lang="fr-CH" dirty="0"/>
              <a:t>, offices, and computers</a:t>
            </a:r>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19</a:t>
            </a:fld>
            <a:endParaRPr lang="en-GB"/>
          </a:p>
        </p:txBody>
      </p:sp>
    </p:spTree>
    <p:extLst>
      <p:ext uri="{BB962C8B-B14F-4D97-AF65-F5344CB8AC3E}">
        <p14:creationId xmlns:p14="http://schemas.microsoft.com/office/powerpoint/2010/main" val="41819650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661">
              <a:defRPr/>
            </a:pPr>
            <a:r>
              <a:rPr lang="en-GB" sz="1300" dirty="0"/>
              <a:t>The Standard Model of particle physics is the most important achievement of high energy physics to date. </a:t>
            </a:r>
            <a:r>
              <a:rPr lang="fr-CH" baseline="0" dirty="0"/>
              <a:t>There are </a:t>
            </a:r>
            <a:r>
              <a:rPr lang="fr-CH" baseline="0" dirty="0" err="1"/>
              <a:t>three</a:t>
            </a:r>
            <a:r>
              <a:rPr lang="fr-CH" baseline="0" dirty="0"/>
              <a:t> important </a:t>
            </a:r>
            <a:r>
              <a:rPr lang="fr-CH" baseline="0" dirty="0" err="1"/>
              <a:t>terms</a:t>
            </a:r>
            <a:r>
              <a:rPr lang="fr-CH" baseline="0" dirty="0"/>
              <a:t>: -  - </a:t>
            </a:r>
          </a:p>
          <a:p>
            <a:pPr defTabSz="990661">
              <a:defRPr/>
            </a:pPr>
            <a:r>
              <a:rPr lang="fr-CH" baseline="0" dirty="0"/>
              <a:t>- </a:t>
            </a:r>
            <a:r>
              <a:rPr lang="fr-CH" baseline="0" dirty="0" err="1"/>
              <a:t>fundamental</a:t>
            </a:r>
            <a:r>
              <a:rPr lang="fr-CH" baseline="0" dirty="0"/>
              <a:t> interactions, </a:t>
            </a:r>
            <a:r>
              <a:rPr lang="fr-CH" baseline="0" dirty="0" err="1"/>
              <a:t>Wechselwirkungen</a:t>
            </a:r>
            <a:r>
              <a:rPr lang="fr-CH" baseline="0" dirty="0"/>
              <a:t> (Chat: </a:t>
            </a:r>
            <a:r>
              <a:rPr lang="fr-CH" baseline="0" dirty="0" err="1"/>
              <a:t>Kennt</a:t>
            </a:r>
            <a:r>
              <a:rPr lang="fr-CH" baseline="0" dirty="0"/>
              <a:t> </a:t>
            </a:r>
            <a:r>
              <a:rPr lang="fr-CH" baseline="0" dirty="0" err="1"/>
              <a:t>ihr</a:t>
            </a:r>
            <a:r>
              <a:rPr lang="fr-CH" baseline="0" dirty="0"/>
              <a:t> </a:t>
            </a:r>
            <a:r>
              <a:rPr lang="fr-CH" baseline="0" dirty="0" err="1"/>
              <a:t>Wechselwrikungen</a:t>
            </a:r>
            <a:r>
              <a:rPr lang="fr-CH" baseline="0" dirty="0"/>
              <a:t> </a:t>
            </a:r>
            <a:r>
              <a:rPr lang="fr-CH" baseline="0" dirty="0" err="1"/>
              <a:t>und</a:t>
            </a:r>
            <a:r>
              <a:rPr lang="fr-CH" baseline="0" dirty="0"/>
              <a:t> </a:t>
            </a:r>
            <a:r>
              <a:rPr lang="fr-CH" baseline="0" dirty="0" err="1"/>
              <a:t>wenn</a:t>
            </a:r>
            <a:r>
              <a:rPr lang="fr-CH" baseline="0" dirty="0"/>
              <a:t> </a:t>
            </a:r>
            <a:r>
              <a:rPr lang="fr-CH" baseline="0" dirty="0" err="1"/>
              <a:t>ja</a:t>
            </a:r>
            <a:r>
              <a:rPr lang="fr-CH" baseline="0" dirty="0"/>
              <a:t>, welche? </a:t>
            </a:r>
            <a:r>
              <a:rPr lang="fr-CH" baseline="0" dirty="0" err="1"/>
              <a:t>strong</a:t>
            </a:r>
            <a:r>
              <a:rPr lang="fr-CH" baseline="0" dirty="0"/>
              <a:t>, </a:t>
            </a:r>
            <a:r>
              <a:rPr lang="fr-CH" baseline="0" dirty="0" err="1"/>
              <a:t>weak</a:t>
            </a:r>
            <a:r>
              <a:rPr lang="fr-CH" baseline="0" dirty="0"/>
              <a:t>, </a:t>
            </a:r>
            <a:r>
              <a:rPr lang="fr-CH" baseline="0" dirty="0" err="1"/>
              <a:t>electromagnetic</a:t>
            </a:r>
            <a:r>
              <a:rPr lang="fr-CH" baseline="0" dirty="0"/>
              <a:t>, </a:t>
            </a:r>
            <a:r>
              <a:rPr lang="fr-CH" baseline="0" dirty="0" err="1"/>
              <a:t>gravity</a:t>
            </a:r>
            <a:r>
              <a:rPr lang="fr-CH" baseline="0" dirty="0"/>
              <a:t>)</a:t>
            </a:r>
          </a:p>
          <a:p>
            <a:pPr marL="185749" indent="-185749" defTabSz="990661">
              <a:buFontTx/>
              <a:buChar char="-"/>
              <a:defRPr/>
            </a:pPr>
            <a:r>
              <a:rPr lang="fr-CH" baseline="0" dirty="0"/>
              <a:t>charges (</a:t>
            </a:r>
            <a:r>
              <a:rPr lang="fr-CH" baseline="0" dirty="0" err="1"/>
              <a:t>correponding</a:t>
            </a:r>
            <a:r>
              <a:rPr lang="fr-CH" baseline="0" dirty="0"/>
              <a:t> to the interactions, in </a:t>
            </a:r>
            <a:r>
              <a:rPr lang="fr-CH" baseline="0" dirty="0" err="1"/>
              <a:t>school</a:t>
            </a:r>
            <a:r>
              <a:rPr lang="fr-CH" baseline="0" dirty="0"/>
              <a:t>: </a:t>
            </a:r>
            <a:r>
              <a:rPr lang="fr-CH" baseline="0" dirty="0" err="1"/>
              <a:t>almost</a:t>
            </a:r>
            <a:r>
              <a:rPr lang="fr-CH" baseline="0" dirty="0"/>
              <a:t> </a:t>
            </a:r>
            <a:r>
              <a:rPr lang="fr-CH" baseline="0" dirty="0" err="1"/>
              <a:t>only</a:t>
            </a:r>
            <a:r>
              <a:rPr lang="fr-CH" baseline="0" dirty="0"/>
              <a:t> </a:t>
            </a:r>
            <a:r>
              <a:rPr lang="fr-CH" baseline="0" dirty="0" err="1"/>
              <a:t>electric</a:t>
            </a:r>
            <a:r>
              <a:rPr lang="fr-CH" baseline="0" dirty="0"/>
              <a:t> charges, but </a:t>
            </a:r>
            <a:r>
              <a:rPr lang="fr-CH" baseline="0" dirty="0" err="1"/>
              <a:t>there</a:t>
            </a:r>
            <a:r>
              <a:rPr lang="fr-CH" baseline="0" dirty="0"/>
              <a:t> </a:t>
            </a:r>
            <a:r>
              <a:rPr lang="fr-CH" baseline="0" dirty="0" err="1"/>
              <a:t>is</a:t>
            </a:r>
            <a:r>
              <a:rPr lang="fr-CH" baseline="0" dirty="0"/>
              <a:t> </a:t>
            </a:r>
            <a:r>
              <a:rPr lang="fr-CH" baseline="0" dirty="0" err="1"/>
              <a:t>also</a:t>
            </a:r>
            <a:r>
              <a:rPr lang="fr-CH" baseline="0" dirty="0"/>
              <a:t> </a:t>
            </a:r>
            <a:r>
              <a:rPr lang="fr-CH" baseline="0" dirty="0" err="1"/>
              <a:t>strong</a:t>
            </a:r>
            <a:r>
              <a:rPr lang="fr-CH" baseline="0" dirty="0"/>
              <a:t>/</a:t>
            </a:r>
            <a:r>
              <a:rPr lang="fr-CH" baseline="0" dirty="0" err="1"/>
              <a:t>colour</a:t>
            </a:r>
            <a:r>
              <a:rPr lang="fr-CH" baseline="0" dirty="0"/>
              <a:t> charge and a </a:t>
            </a:r>
            <a:r>
              <a:rPr lang="fr-CH" baseline="0" dirty="0" err="1"/>
              <a:t>weak</a:t>
            </a:r>
            <a:r>
              <a:rPr lang="fr-CH" baseline="0" dirty="0"/>
              <a:t> charge)</a:t>
            </a:r>
          </a:p>
          <a:p>
            <a:pPr marL="185749" indent="-185749" defTabSz="990661">
              <a:buFontTx/>
              <a:buChar char="-"/>
              <a:defRPr/>
            </a:pPr>
            <a:r>
              <a:rPr lang="fr-CH" baseline="0" dirty="0"/>
              <a:t>and </a:t>
            </a:r>
            <a:r>
              <a:rPr lang="fr-CH" baseline="0" dirty="0" err="1"/>
              <a:t>elementary</a:t>
            </a:r>
            <a:r>
              <a:rPr lang="fr-CH" baseline="0" dirty="0"/>
              <a:t> </a:t>
            </a:r>
            <a:r>
              <a:rPr lang="fr-CH" baseline="0" dirty="0" err="1"/>
              <a:t>particles</a:t>
            </a:r>
            <a:r>
              <a:rPr lang="fr-CH" baseline="0" dirty="0"/>
              <a:t> (</a:t>
            </a:r>
            <a:r>
              <a:rPr lang="fr-CH" baseline="0" dirty="0" err="1"/>
              <a:t>cannot</a:t>
            </a:r>
            <a:r>
              <a:rPr lang="fr-CH" baseline="0" dirty="0"/>
              <a:t> </a:t>
            </a:r>
            <a:r>
              <a:rPr lang="fr-CH" baseline="0" dirty="0" err="1"/>
              <a:t>be</a:t>
            </a:r>
            <a:r>
              <a:rPr lang="fr-CH" baseline="0" dirty="0"/>
              <a:t> </a:t>
            </a:r>
            <a:r>
              <a:rPr lang="fr-CH" baseline="0" dirty="0" err="1"/>
              <a:t>devided</a:t>
            </a:r>
            <a:r>
              <a:rPr lang="fr-CH" baseline="0" dirty="0"/>
              <a:t> </a:t>
            </a:r>
            <a:r>
              <a:rPr lang="fr-CH" baseline="0" dirty="0" err="1"/>
              <a:t>further</a:t>
            </a:r>
            <a:r>
              <a:rPr lang="fr-CH" baseline="0" dirty="0"/>
              <a:t>, </a:t>
            </a:r>
            <a:r>
              <a:rPr lang="fr-CH" baseline="0" dirty="0" err="1"/>
              <a:t>example</a:t>
            </a:r>
            <a:r>
              <a:rPr lang="fr-CH" baseline="0" dirty="0"/>
              <a:t>: </a:t>
            </a:r>
            <a:r>
              <a:rPr lang="fr-CH" baseline="0" dirty="0" err="1"/>
              <a:t>electron</a:t>
            </a:r>
            <a:r>
              <a:rPr lang="fr-CH" baseline="0" dirty="0"/>
              <a:t>. Is the proton an </a:t>
            </a:r>
            <a:r>
              <a:rPr lang="fr-CH" baseline="0" dirty="0" err="1"/>
              <a:t>elementary</a:t>
            </a:r>
            <a:r>
              <a:rPr lang="fr-CH" baseline="0" dirty="0"/>
              <a:t> </a:t>
            </a:r>
            <a:r>
              <a:rPr lang="fr-CH" baseline="0" dirty="0" err="1"/>
              <a:t>particle</a:t>
            </a:r>
            <a:r>
              <a:rPr lang="fr-CH" baseline="0" dirty="0"/>
              <a:t>? No, protons are </a:t>
            </a:r>
            <a:r>
              <a:rPr lang="fr-CH" baseline="0" dirty="0" err="1"/>
              <a:t>formed</a:t>
            </a:r>
            <a:r>
              <a:rPr lang="fr-CH" baseline="0" dirty="0"/>
              <a:t> by 3 </a:t>
            </a:r>
            <a:r>
              <a:rPr lang="fr-CH" baseline="0" dirty="0" err="1"/>
              <a:t>elementary</a:t>
            </a:r>
            <a:r>
              <a:rPr lang="fr-CH" baseline="0" dirty="0"/>
              <a:t> </a:t>
            </a:r>
            <a:r>
              <a:rPr lang="fr-CH" baseline="0" dirty="0" err="1"/>
              <a:t>particles</a:t>
            </a:r>
            <a:r>
              <a:rPr lang="fr-CH" baseline="0" dirty="0"/>
              <a:t> </a:t>
            </a:r>
            <a:r>
              <a:rPr lang="fr-CH" baseline="0" dirty="0" err="1"/>
              <a:t>called</a:t>
            </a:r>
            <a:r>
              <a:rPr lang="fr-CH" baseline="0" dirty="0"/>
              <a:t> quarks. </a:t>
            </a:r>
            <a:r>
              <a:rPr lang="fr-CH" baseline="0" dirty="0" err="1"/>
              <a:t>Hence</a:t>
            </a:r>
            <a:r>
              <a:rPr lang="fr-CH" baseline="0" dirty="0"/>
              <a:t>, </a:t>
            </a:r>
            <a:r>
              <a:rPr lang="fr-CH" baseline="0" dirty="0" err="1"/>
              <a:t>we</a:t>
            </a:r>
            <a:r>
              <a:rPr lang="fr-CH" baseline="0" dirty="0"/>
              <a:t> </a:t>
            </a:r>
            <a:r>
              <a:rPr lang="fr-CH" baseline="0" dirty="0" err="1"/>
              <a:t>should</a:t>
            </a:r>
            <a:r>
              <a:rPr lang="fr-CH" baseline="0" dirty="0"/>
              <a:t> call protons «</a:t>
            </a:r>
            <a:r>
              <a:rPr lang="fr-CH" baseline="0" dirty="0" err="1"/>
              <a:t>particle</a:t>
            </a:r>
            <a:r>
              <a:rPr lang="fr-CH" baseline="0" dirty="0"/>
              <a:t> </a:t>
            </a:r>
            <a:r>
              <a:rPr lang="fr-CH" baseline="0" dirty="0" err="1"/>
              <a:t>systems</a:t>
            </a:r>
            <a:r>
              <a:rPr lang="fr-CH" baseline="0" dirty="0"/>
              <a:t>»)</a:t>
            </a:r>
            <a:endParaRPr lang="fr-CH" sz="1300" dirty="0"/>
          </a:p>
          <a:p>
            <a:pPr marL="185749" indent="-185749" defTabSz="990661">
              <a:buFontTx/>
              <a:buChar char="-"/>
              <a:defRPr/>
            </a:pPr>
            <a:endParaRPr lang="en-GB" sz="1300" dirty="0"/>
          </a:p>
          <a:p>
            <a:pPr defTabSz="990661">
              <a:defRPr/>
            </a:pPr>
            <a:r>
              <a:rPr lang="en-GB" sz="1300" dirty="0"/>
              <a:t>The Standard Model of particle physics</a:t>
            </a:r>
            <a:r>
              <a:rPr lang="fr-CH" baseline="0" dirty="0"/>
              <a:t> </a:t>
            </a:r>
            <a:r>
              <a:rPr lang="fr-CH" baseline="0" dirty="0" err="1"/>
              <a:t>is</a:t>
            </a:r>
            <a:r>
              <a:rPr lang="fr-CH" baseline="0" dirty="0"/>
              <a:t> </a:t>
            </a:r>
            <a:r>
              <a:rPr lang="fr-CH" baseline="0" dirty="0" err="1"/>
              <a:t>something</a:t>
            </a:r>
            <a:r>
              <a:rPr lang="fr-CH" baseline="0" dirty="0"/>
              <a:t> </a:t>
            </a:r>
            <a:r>
              <a:rPr lang="fr-CH" baseline="0" dirty="0" err="1"/>
              <a:t>like</a:t>
            </a:r>
            <a:r>
              <a:rPr lang="fr-CH" baseline="0" dirty="0"/>
              <a:t> a </a:t>
            </a:r>
            <a:r>
              <a:rPr lang="fr-CH" baseline="0" dirty="0" err="1"/>
              <a:t>particle</a:t>
            </a:r>
            <a:r>
              <a:rPr lang="fr-CH" baseline="0" dirty="0"/>
              <a:t> </a:t>
            </a:r>
            <a:r>
              <a:rPr lang="fr-CH" baseline="0" dirty="0" err="1"/>
              <a:t>physics</a:t>
            </a:r>
            <a:r>
              <a:rPr lang="fr-CH" baseline="0" dirty="0"/>
              <a:t> book of </a:t>
            </a:r>
            <a:r>
              <a:rPr lang="fr-CH" baseline="0" dirty="0" err="1"/>
              <a:t>rules</a:t>
            </a:r>
            <a:r>
              <a:rPr lang="fr-CH" baseline="0" dirty="0"/>
              <a:t>: </a:t>
            </a:r>
          </a:p>
          <a:p>
            <a:pPr defTabSz="990661">
              <a:defRPr/>
            </a:pPr>
            <a:r>
              <a:rPr lang="fr-CH" sz="1300" dirty="0"/>
              <a:t>It </a:t>
            </a:r>
            <a:r>
              <a:rPr lang="en-GB" sz="1300" dirty="0"/>
              <a:t>sorts elementary particles according to their respective charges and describes how they interact through fundamental interactions. In this context, a charge is a property of an elementary particle that defines the fundamental interaction by which it is influenced. We then say that the corresponding interaction particle 'couples' to a certain charge. For example, gluons, the interaction particles of the strong interaction, couple to colour-charged particles. </a:t>
            </a:r>
          </a:p>
          <a:p>
            <a:pPr defTabSz="990661">
              <a:defRPr/>
            </a:pPr>
            <a:r>
              <a:rPr lang="en-GB" sz="1300" dirty="0"/>
              <a:t>Of the four fundamental interactions in nature, all except gravity are described by the Standard Model of particle physics: particles with an electric charge are influenced by the electromagnetic interaction (quantum electrodynamics, or QED for short), particles with a weak charge are influenced by the weak interaction (quantum flavour dynamics or QFD), and those with a colour charge are influenced by the strong interaction (quantum chromodynamics or QCD). </a:t>
            </a:r>
            <a:endParaRPr lang="fr-CH" baseline="0" dirty="0"/>
          </a:p>
        </p:txBody>
      </p:sp>
      <p:sp>
        <p:nvSpPr>
          <p:cNvPr id="4" name="Slide Number Placeholder 3"/>
          <p:cNvSpPr>
            <a:spLocks noGrp="1"/>
          </p:cNvSpPr>
          <p:nvPr>
            <p:ph type="sldNum" sz="quarter" idx="10"/>
          </p:nvPr>
        </p:nvSpPr>
        <p:spPr/>
        <p:txBody>
          <a:bodyPr/>
          <a:lstStyle/>
          <a:p>
            <a:fld id="{1DB9E83D-9F90-495C-B504-02EA190B18C6}" type="slidenum">
              <a:rPr lang="en-GB" smtClean="0"/>
              <a:t>20</a:t>
            </a:fld>
            <a:endParaRPr lang="en-GB"/>
          </a:p>
        </p:txBody>
      </p:sp>
    </p:spTree>
    <p:extLst>
      <p:ext uri="{BB962C8B-B14F-4D97-AF65-F5344CB8AC3E}">
        <p14:creationId xmlns:p14="http://schemas.microsoft.com/office/powerpoint/2010/main" val="4142285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2</a:t>
            </a:fld>
            <a:endParaRPr lang="en-GB"/>
          </a:p>
        </p:txBody>
      </p:sp>
    </p:spTree>
    <p:extLst>
      <p:ext uri="{BB962C8B-B14F-4D97-AF65-F5344CB8AC3E}">
        <p14:creationId xmlns:p14="http://schemas.microsoft.com/office/powerpoint/2010/main" val="16920058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dirty="0"/>
              <a:t>Interactions are mediated by their respective interaction particles: photons (</a:t>
            </a:r>
            <a:r>
              <a:rPr lang="el-GR" sz="1300" i="1" dirty="0"/>
              <a:t>γ</a:t>
            </a:r>
            <a:r>
              <a:rPr lang="el-GR" sz="1300" dirty="0"/>
              <a:t>) </a:t>
            </a:r>
            <a:r>
              <a:rPr lang="en-GB" sz="1300" dirty="0"/>
              <a:t>for the electromagnetic interaction, the weak bosons (</a:t>
            </a:r>
            <a:r>
              <a:rPr lang="en-GB" sz="1300" i="1" dirty="0"/>
              <a:t>W</a:t>
            </a:r>
            <a:r>
              <a:rPr lang="en-GB" sz="1300" dirty="0"/>
              <a:t> </a:t>
            </a:r>
            <a:r>
              <a:rPr lang="en-GB" sz="1300" baseline="30000" dirty="0"/>
              <a:t>−</a:t>
            </a:r>
            <a:r>
              <a:rPr lang="en-GB" sz="1300" dirty="0"/>
              <a:t>, </a:t>
            </a:r>
            <a:r>
              <a:rPr lang="en-GB" sz="1300" i="1" dirty="0"/>
              <a:t>W</a:t>
            </a:r>
            <a:r>
              <a:rPr lang="en-GB" sz="1300" dirty="0"/>
              <a:t> </a:t>
            </a:r>
            <a:r>
              <a:rPr lang="en-GB" sz="1300" baseline="30000" dirty="0"/>
              <a:t>+</a:t>
            </a:r>
            <a:r>
              <a:rPr lang="en-GB" sz="1300" dirty="0"/>
              <a:t> , and </a:t>
            </a:r>
            <a:r>
              <a:rPr lang="en-GB" sz="1300" i="1" dirty="0"/>
              <a:t>Z</a:t>
            </a:r>
            <a:r>
              <a:rPr lang="en-GB" sz="1300" dirty="0"/>
              <a:t> </a:t>
            </a:r>
            <a:r>
              <a:rPr lang="en-GB" sz="1300" baseline="30000" dirty="0"/>
              <a:t>0</a:t>
            </a:r>
            <a:r>
              <a:rPr lang="en-GB" sz="1300" dirty="0"/>
              <a:t>) for the weak interaction, and gluons (</a:t>
            </a:r>
            <a:r>
              <a:rPr lang="en-GB" sz="1300" i="1" dirty="0"/>
              <a:t>g</a:t>
            </a:r>
            <a:r>
              <a:rPr lang="en-GB" sz="1300" dirty="0"/>
              <a:t>) for the strong interaction. Furthermore, an elementary particle can be influenced by more than one fundamental interaction, in which case it has several charges. For example, due to its electric and weak charges, a muon is influenced both by the electromagnetic interaction and the weak interaction.</a:t>
            </a:r>
          </a:p>
          <a:p>
            <a:endParaRPr lang="fr-CH" baseline="0" dirty="0"/>
          </a:p>
          <a:p>
            <a:r>
              <a:rPr lang="fr-CH" baseline="0" dirty="0"/>
              <a:t>So far, </a:t>
            </a:r>
            <a:r>
              <a:rPr lang="fr-CH" baseline="0" dirty="0" err="1"/>
              <a:t>with</a:t>
            </a:r>
            <a:r>
              <a:rPr lang="fr-CH" baseline="0" dirty="0"/>
              <a:t> the help of </a:t>
            </a:r>
            <a:r>
              <a:rPr lang="fr-CH" baseline="0" dirty="0" err="1"/>
              <a:t>different</a:t>
            </a:r>
            <a:r>
              <a:rPr lang="fr-CH" baseline="0" dirty="0"/>
              <a:t> </a:t>
            </a:r>
            <a:r>
              <a:rPr lang="fr-CH" baseline="0" dirty="0" err="1"/>
              <a:t>experiments</a:t>
            </a:r>
            <a:r>
              <a:rPr lang="fr-CH" baseline="0" dirty="0"/>
              <a:t>, </a:t>
            </a:r>
            <a:r>
              <a:rPr lang="fr-CH" baseline="0" dirty="0" err="1"/>
              <a:t>we</a:t>
            </a:r>
            <a:r>
              <a:rPr lang="fr-CH" baseline="0" dirty="0"/>
              <a:t> have </a:t>
            </a:r>
            <a:r>
              <a:rPr lang="fr-CH" baseline="0" dirty="0" err="1"/>
              <a:t>discovered</a:t>
            </a:r>
            <a:r>
              <a:rPr lang="fr-CH" baseline="0" dirty="0"/>
              <a:t> 12 </a:t>
            </a:r>
            <a:r>
              <a:rPr lang="fr-CH" baseline="0" dirty="0" err="1"/>
              <a:t>elementary</a:t>
            </a:r>
            <a:r>
              <a:rPr lang="fr-CH" baseline="0" dirty="0"/>
              <a:t> </a:t>
            </a:r>
            <a:r>
              <a:rPr lang="fr-CH" baseline="0" dirty="0" err="1"/>
              <a:t>particles</a:t>
            </a:r>
            <a:r>
              <a:rPr lang="fr-CH" baseline="0" dirty="0"/>
              <a:t> and 12 </a:t>
            </a:r>
            <a:r>
              <a:rPr lang="fr-CH" baseline="0" dirty="0" err="1"/>
              <a:t>correspodning</a:t>
            </a:r>
            <a:r>
              <a:rPr lang="fr-CH" baseline="0" dirty="0"/>
              <a:t> anti-</a:t>
            </a:r>
            <a:r>
              <a:rPr lang="fr-CH" baseline="0" dirty="0" err="1"/>
              <a:t>particles</a:t>
            </a:r>
            <a:r>
              <a:rPr lang="fr-CH" baseline="0" dirty="0"/>
              <a:t> in addition to </a:t>
            </a:r>
            <a:r>
              <a:rPr lang="fr-CH" baseline="0" dirty="0" err="1"/>
              <a:t>these</a:t>
            </a:r>
            <a:r>
              <a:rPr lang="fr-CH" baseline="0" dirty="0"/>
              <a:t> interaction </a:t>
            </a:r>
            <a:r>
              <a:rPr lang="fr-CH" baseline="0" dirty="0" err="1"/>
              <a:t>particles</a:t>
            </a:r>
            <a:r>
              <a:rPr lang="fr-CH" baseline="0" dirty="0"/>
              <a:t>. For </a:t>
            </a:r>
            <a:r>
              <a:rPr lang="fr-CH" baseline="0" dirty="0" err="1"/>
              <a:t>example</a:t>
            </a:r>
            <a:r>
              <a:rPr lang="fr-CH" baseline="0" dirty="0"/>
              <a:t>, quarks and </a:t>
            </a:r>
            <a:r>
              <a:rPr lang="fr-CH" baseline="0" dirty="0" err="1"/>
              <a:t>anti-quarks</a:t>
            </a:r>
            <a:r>
              <a:rPr lang="fr-CH" baseline="0" dirty="0"/>
              <a:t>, neutrinos and </a:t>
            </a:r>
            <a:r>
              <a:rPr lang="fr-CH" baseline="0" dirty="0" err="1"/>
              <a:t>anti-neutrinos</a:t>
            </a:r>
            <a:r>
              <a:rPr lang="fr-CH" baseline="0" dirty="0"/>
              <a:t>, …</a:t>
            </a:r>
          </a:p>
          <a:p>
            <a:r>
              <a:rPr lang="fr-CH" baseline="0" dirty="0"/>
              <a:t>An anti-</a:t>
            </a:r>
            <a:r>
              <a:rPr lang="fr-CH" baseline="0" dirty="0" err="1"/>
              <a:t>particle</a:t>
            </a:r>
            <a:r>
              <a:rPr lang="fr-CH" baseline="0" dirty="0"/>
              <a:t> has the </a:t>
            </a:r>
            <a:r>
              <a:rPr lang="fr-CH" baseline="0" dirty="0" err="1"/>
              <a:t>same</a:t>
            </a:r>
            <a:r>
              <a:rPr lang="fr-CH" baseline="0" dirty="0"/>
              <a:t> mass as </a:t>
            </a:r>
            <a:r>
              <a:rPr lang="fr-CH" baseline="0" dirty="0" err="1"/>
              <a:t>its</a:t>
            </a:r>
            <a:r>
              <a:rPr lang="fr-CH" baseline="0" dirty="0"/>
              <a:t> </a:t>
            </a:r>
            <a:r>
              <a:rPr lang="fr-CH" baseline="0" dirty="0" err="1"/>
              <a:t>correspodning</a:t>
            </a:r>
            <a:r>
              <a:rPr lang="fr-CH" baseline="0" dirty="0"/>
              <a:t> </a:t>
            </a:r>
            <a:r>
              <a:rPr lang="fr-CH" baseline="0" dirty="0" err="1"/>
              <a:t>particle</a:t>
            </a:r>
            <a:r>
              <a:rPr lang="fr-CH" baseline="0" dirty="0"/>
              <a:t> but opposite charges, </a:t>
            </a:r>
            <a:r>
              <a:rPr lang="fr-CH" baseline="0" dirty="0" err="1"/>
              <a:t>such</a:t>
            </a:r>
            <a:r>
              <a:rPr lang="fr-CH" baseline="0" dirty="0"/>
              <a:t> as an opposite </a:t>
            </a:r>
            <a:r>
              <a:rPr lang="fr-CH" baseline="0" dirty="0" err="1"/>
              <a:t>electric</a:t>
            </a:r>
            <a:r>
              <a:rPr lang="fr-CH" baseline="0" dirty="0"/>
              <a:t> charge - a bit </a:t>
            </a:r>
            <a:r>
              <a:rPr lang="fr-CH" baseline="0" dirty="0" err="1"/>
              <a:t>like</a:t>
            </a:r>
            <a:r>
              <a:rPr lang="fr-CH" baseline="0" dirty="0"/>
              <a:t> a </a:t>
            </a:r>
            <a:r>
              <a:rPr lang="fr-CH" baseline="0" dirty="0" err="1"/>
              <a:t>reflection</a:t>
            </a:r>
            <a:r>
              <a:rPr lang="fr-CH" baseline="0" dirty="0"/>
              <a:t> in a </a:t>
            </a:r>
            <a:r>
              <a:rPr lang="fr-CH" baseline="0" dirty="0" err="1"/>
              <a:t>mirror</a:t>
            </a:r>
            <a:r>
              <a:rPr lang="fr-CH" baseline="0" dirty="0"/>
              <a:t>. </a:t>
            </a:r>
            <a:r>
              <a:rPr lang="fr-CH" baseline="0" dirty="0" err="1"/>
              <a:t>With</a:t>
            </a:r>
            <a:r>
              <a:rPr lang="fr-CH" baseline="0" dirty="0"/>
              <a:t> </a:t>
            </a:r>
            <a:r>
              <a:rPr lang="fr-CH" baseline="0" dirty="0" err="1"/>
              <a:t>antiparticles</a:t>
            </a:r>
            <a:r>
              <a:rPr lang="fr-CH" baseline="0" dirty="0"/>
              <a:t> </a:t>
            </a:r>
            <a:r>
              <a:rPr lang="fr-CH" baseline="0" dirty="0" err="1"/>
              <a:t>you</a:t>
            </a:r>
            <a:r>
              <a:rPr lang="fr-CH" baseline="0" dirty="0"/>
              <a:t> </a:t>
            </a:r>
            <a:r>
              <a:rPr lang="fr-CH" baseline="0" dirty="0" err="1"/>
              <a:t>can</a:t>
            </a:r>
            <a:r>
              <a:rPr lang="fr-CH" baseline="0" dirty="0"/>
              <a:t> </a:t>
            </a:r>
            <a:r>
              <a:rPr lang="fr-CH" baseline="0" dirty="0" err="1"/>
              <a:t>make</a:t>
            </a:r>
            <a:r>
              <a:rPr lang="fr-CH" baseline="0" dirty="0"/>
              <a:t> </a:t>
            </a:r>
            <a:r>
              <a:rPr lang="fr-CH" baseline="0" dirty="0" err="1"/>
              <a:t>antiatoms</a:t>
            </a:r>
            <a:r>
              <a:rPr lang="fr-CH" baseline="0" dirty="0"/>
              <a:t>, </a:t>
            </a:r>
            <a:r>
              <a:rPr lang="fr-CH" baseline="0" dirty="0" err="1"/>
              <a:t>therefore</a:t>
            </a:r>
            <a:r>
              <a:rPr lang="fr-CH" baseline="0" dirty="0"/>
              <a:t> </a:t>
            </a:r>
            <a:r>
              <a:rPr lang="fr-CH" baseline="0" dirty="0" err="1"/>
              <a:t>antimatter</a:t>
            </a:r>
            <a:r>
              <a:rPr lang="fr-CH" baseline="0" dirty="0"/>
              <a:t>.</a:t>
            </a:r>
          </a:p>
          <a:p>
            <a:endParaRPr lang="fr-CH" baseline="0" dirty="0"/>
          </a:p>
          <a:p>
            <a:r>
              <a:rPr lang="fr-CH" baseline="0" dirty="0"/>
              <a:t>[</a:t>
            </a:r>
            <a:r>
              <a:rPr lang="fr-CH" baseline="0" dirty="0" err="1"/>
              <a:t>Zusatz</a:t>
            </a:r>
            <a:br>
              <a:rPr lang="fr-CH" baseline="0" dirty="0"/>
            </a:br>
            <a:r>
              <a:rPr lang="fr-CH" baseline="0" dirty="0"/>
              <a:t>Have </a:t>
            </a:r>
            <a:r>
              <a:rPr lang="fr-CH" baseline="0" dirty="0" err="1"/>
              <a:t>you</a:t>
            </a:r>
            <a:r>
              <a:rPr lang="fr-CH" baseline="0" dirty="0"/>
              <a:t> </a:t>
            </a:r>
            <a:r>
              <a:rPr lang="fr-CH" baseline="0" dirty="0" err="1"/>
              <a:t>every</a:t>
            </a:r>
            <a:r>
              <a:rPr lang="fr-CH" baseline="0" dirty="0"/>
              <a:t> </a:t>
            </a:r>
            <a:r>
              <a:rPr lang="fr-CH" baseline="0" dirty="0" err="1"/>
              <a:t>manipulated</a:t>
            </a:r>
            <a:r>
              <a:rPr lang="fr-CH" baseline="0" dirty="0"/>
              <a:t> </a:t>
            </a:r>
            <a:r>
              <a:rPr lang="fr-CH" baseline="0" dirty="0" err="1"/>
              <a:t>antimatter</a:t>
            </a:r>
            <a:r>
              <a:rPr lang="fr-CH" baseline="0" dirty="0"/>
              <a:t>? I </a:t>
            </a:r>
            <a:r>
              <a:rPr lang="fr-CH" baseline="0" dirty="0" err="1"/>
              <a:t>hope</a:t>
            </a:r>
            <a:r>
              <a:rPr lang="fr-CH" baseline="0" dirty="0"/>
              <a:t> not as </a:t>
            </a:r>
            <a:r>
              <a:rPr lang="fr-CH" baseline="0" dirty="0" err="1"/>
              <a:t>matter</a:t>
            </a:r>
            <a:r>
              <a:rPr lang="fr-CH" baseline="0" dirty="0"/>
              <a:t> and </a:t>
            </a:r>
            <a:r>
              <a:rPr lang="fr-CH" baseline="0" dirty="0" err="1"/>
              <a:t>antimatter</a:t>
            </a:r>
            <a:r>
              <a:rPr lang="fr-CH" baseline="0" dirty="0"/>
              <a:t> </a:t>
            </a:r>
            <a:r>
              <a:rPr lang="fr-CH" baseline="0" dirty="0" err="1"/>
              <a:t>when</a:t>
            </a:r>
            <a:r>
              <a:rPr lang="fr-CH" baseline="0" dirty="0"/>
              <a:t> </a:t>
            </a:r>
            <a:r>
              <a:rPr lang="fr-CH" baseline="0" dirty="0" err="1"/>
              <a:t>they</a:t>
            </a:r>
            <a:r>
              <a:rPr lang="fr-CH" baseline="0" dirty="0"/>
              <a:t> </a:t>
            </a:r>
            <a:r>
              <a:rPr lang="fr-CH" baseline="0" dirty="0" err="1"/>
              <a:t>get</a:t>
            </a:r>
            <a:r>
              <a:rPr lang="fr-CH" baseline="0" dirty="0"/>
              <a:t> in </a:t>
            </a:r>
            <a:r>
              <a:rPr lang="fr-CH" baseline="0" dirty="0" err="1"/>
              <a:t>touch</a:t>
            </a:r>
            <a:r>
              <a:rPr lang="fr-CH" baseline="0" dirty="0"/>
              <a:t> «</a:t>
            </a:r>
            <a:r>
              <a:rPr lang="fr-CH" baseline="0" dirty="0" err="1"/>
              <a:t>anihilate</a:t>
            </a:r>
            <a:r>
              <a:rPr lang="fr-CH" baseline="0" dirty="0"/>
              <a:t>», </a:t>
            </a:r>
            <a:r>
              <a:rPr lang="fr-CH" baseline="0" dirty="0" err="1"/>
              <a:t>which</a:t>
            </a:r>
            <a:r>
              <a:rPr lang="fr-CH" baseline="0" dirty="0"/>
              <a:t> </a:t>
            </a:r>
            <a:r>
              <a:rPr lang="fr-CH" baseline="0" dirty="0" err="1"/>
              <a:t>means</a:t>
            </a:r>
            <a:r>
              <a:rPr lang="fr-CH" baseline="0" dirty="0"/>
              <a:t> </a:t>
            </a:r>
            <a:r>
              <a:rPr lang="fr-CH" baseline="0" dirty="0" err="1"/>
              <a:t>they</a:t>
            </a:r>
            <a:r>
              <a:rPr lang="fr-CH" baseline="0" dirty="0"/>
              <a:t> stop </a:t>
            </a:r>
            <a:r>
              <a:rPr lang="fr-CH" baseline="0" dirty="0" err="1"/>
              <a:t>existing</a:t>
            </a:r>
            <a:r>
              <a:rPr lang="fr-CH" baseline="0" dirty="0"/>
              <a:t> and out of the </a:t>
            </a:r>
            <a:r>
              <a:rPr lang="fr-CH" baseline="0" dirty="0" err="1"/>
              <a:t>energy</a:t>
            </a:r>
            <a:r>
              <a:rPr lang="fr-CH" baseline="0" dirty="0"/>
              <a:t> </a:t>
            </a:r>
            <a:r>
              <a:rPr lang="fr-CH" baseline="0" dirty="0" err="1"/>
              <a:t>released</a:t>
            </a:r>
            <a:r>
              <a:rPr lang="fr-CH" baseline="0" dirty="0"/>
              <a:t> by </a:t>
            </a:r>
            <a:r>
              <a:rPr lang="fr-CH" baseline="0" dirty="0" err="1"/>
              <a:t>this</a:t>
            </a:r>
            <a:r>
              <a:rPr lang="fr-CH" baseline="0" dirty="0"/>
              <a:t> </a:t>
            </a:r>
            <a:r>
              <a:rPr lang="fr-CH" baseline="0" dirty="0" err="1"/>
              <a:t>process</a:t>
            </a:r>
            <a:r>
              <a:rPr lang="fr-CH" baseline="0" dirty="0"/>
              <a:t> (E=mc^2), new pairs of interactions </a:t>
            </a:r>
            <a:r>
              <a:rPr lang="fr-CH" baseline="0" dirty="0" err="1"/>
              <a:t>particles</a:t>
            </a:r>
            <a:r>
              <a:rPr lang="fr-CH" baseline="0" dirty="0"/>
              <a:t> are </a:t>
            </a:r>
            <a:r>
              <a:rPr lang="fr-CH" baseline="0" dirty="0" err="1"/>
              <a:t>produced</a:t>
            </a:r>
            <a:r>
              <a:rPr lang="fr-CH" baseline="0" dirty="0"/>
              <a:t>. That </a:t>
            </a:r>
            <a:r>
              <a:rPr lang="fr-CH" baseline="0" dirty="0" err="1"/>
              <a:t>means</a:t>
            </a:r>
            <a:r>
              <a:rPr lang="fr-CH" baseline="0" dirty="0"/>
              <a:t> </a:t>
            </a:r>
            <a:r>
              <a:rPr lang="fr-CH" baseline="0" dirty="0" err="1"/>
              <a:t>that</a:t>
            </a:r>
            <a:r>
              <a:rPr lang="fr-CH" baseline="0" dirty="0"/>
              <a:t> 1g of </a:t>
            </a:r>
            <a:r>
              <a:rPr lang="fr-CH" baseline="0" dirty="0" err="1"/>
              <a:t>matter</a:t>
            </a:r>
            <a:r>
              <a:rPr lang="fr-CH" baseline="0" dirty="0"/>
              <a:t> put </a:t>
            </a:r>
            <a:r>
              <a:rPr lang="fr-CH" baseline="0" dirty="0" err="1"/>
              <a:t>together</a:t>
            </a:r>
            <a:r>
              <a:rPr lang="fr-CH" baseline="0" dirty="0"/>
              <a:t> 1g of </a:t>
            </a:r>
            <a:r>
              <a:rPr lang="fr-CH" baseline="0" dirty="0" err="1"/>
              <a:t>antimatter</a:t>
            </a:r>
            <a:r>
              <a:rPr lang="fr-CH" baseline="0" dirty="0"/>
              <a:t> </a:t>
            </a:r>
            <a:r>
              <a:rPr lang="fr-CH" baseline="0" dirty="0" err="1"/>
              <a:t>would</a:t>
            </a:r>
            <a:r>
              <a:rPr lang="fr-CH" baseline="0" dirty="0"/>
              <a:t> </a:t>
            </a:r>
            <a:r>
              <a:rPr lang="fr-CH" baseline="0" dirty="0" err="1"/>
              <a:t>wipe</a:t>
            </a:r>
            <a:r>
              <a:rPr lang="fr-CH" baseline="0" dirty="0"/>
              <a:t> out Geneva and </a:t>
            </a:r>
            <a:r>
              <a:rPr lang="fr-CH" baseline="0" dirty="0" err="1"/>
              <a:t>its</a:t>
            </a:r>
            <a:r>
              <a:rPr lang="fr-CH" baseline="0" dirty="0"/>
              <a:t> </a:t>
            </a:r>
            <a:r>
              <a:rPr lang="fr-CH" baseline="0" dirty="0" err="1"/>
              <a:t>surroundings</a:t>
            </a:r>
            <a:r>
              <a:rPr lang="fr-CH" baseline="0" dirty="0"/>
              <a:t>… So </a:t>
            </a:r>
            <a:r>
              <a:rPr lang="fr-CH" baseline="0" dirty="0" err="1"/>
              <a:t>better</a:t>
            </a:r>
            <a:r>
              <a:rPr lang="fr-CH" baseline="0" dirty="0"/>
              <a:t> not </a:t>
            </a:r>
            <a:r>
              <a:rPr lang="fr-CH" baseline="0" dirty="0" err="1"/>
              <a:t>shake</a:t>
            </a:r>
            <a:r>
              <a:rPr lang="fr-CH" baseline="0" dirty="0"/>
              <a:t> hands </a:t>
            </a:r>
            <a:r>
              <a:rPr lang="fr-CH" baseline="0" dirty="0" err="1"/>
              <a:t>when</a:t>
            </a:r>
            <a:r>
              <a:rPr lang="fr-CH" baseline="0" dirty="0"/>
              <a:t> </a:t>
            </a:r>
            <a:r>
              <a:rPr lang="fr-CH" baseline="0" dirty="0" err="1"/>
              <a:t>you</a:t>
            </a:r>
            <a:r>
              <a:rPr lang="fr-CH" baseline="0" dirty="0"/>
              <a:t> </a:t>
            </a:r>
            <a:r>
              <a:rPr lang="fr-CH" baseline="0" dirty="0" err="1"/>
              <a:t>meet</a:t>
            </a:r>
            <a:r>
              <a:rPr lang="fr-CH" baseline="0" dirty="0"/>
              <a:t> </a:t>
            </a:r>
            <a:r>
              <a:rPr lang="fr-CH" baseline="0" dirty="0" err="1"/>
              <a:t>your</a:t>
            </a:r>
            <a:r>
              <a:rPr lang="fr-CH" baseline="0" dirty="0"/>
              <a:t> </a:t>
            </a:r>
            <a:r>
              <a:rPr lang="fr-CH" baseline="0" dirty="0" err="1"/>
              <a:t>antiyou</a:t>
            </a:r>
            <a:r>
              <a:rPr lang="fr-CH" baseline="0" dirty="0"/>
              <a:t>.]</a:t>
            </a:r>
          </a:p>
          <a:p>
            <a:endParaRPr lang="fr-CH" baseline="0" dirty="0"/>
          </a:p>
          <a:p>
            <a:r>
              <a:rPr lang="fr-CH" baseline="0" dirty="0"/>
              <a:t>WICHTIG:</a:t>
            </a:r>
          </a:p>
          <a:p>
            <a:r>
              <a:rPr lang="fr-CH" baseline="0" dirty="0"/>
              <a:t>It </a:t>
            </a:r>
            <a:r>
              <a:rPr lang="fr-CH" baseline="0" dirty="0" err="1"/>
              <a:t>seems</a:t>
            </a:r>
            <a:r>
              <a:rPr lang="fr-CH" baseline="0" dirty="0"/>
              <a:t> </a:t>
            </a:r>
            <a:r>
              <a:rPr lang="fr-CH" baseline="0" dirty="0" err="1"/>
              <a:t>that</a:t>
            </a:r>
            <a:r>
              <a:rPr lang="fr-CH" baseline="0" dirty="0"/>
              <a:t> 3 </a:t>
            </a:r>
            <a:r>
              <a:rPr lang="fr-CH" baseline="0" dirty="0" err="1"/>
              <a:t>elementary</a:t>
            </a:r>
            <a:r>
              <a:rPr lang="fr-CH" baseline="0" dirty="0"/>
              <a:t> </a:t>
            </a:r>
            <a:r>
              <a:rPr lang="fr-CH" baseline="0" dirty="0" err="1"/>
              <a:t>particles</a:t>
            </a:r>
            <a:r>
              <a:rPr lang="fr-CH" baseline="0" dirty="0"/>
              <a:t> are </a:t>
            </a:r>
            <a:r>
              <a:rPr lang="fr-CH" baseline="0" dirty="0" err="1"/>
              <a:t>sufficient</a:t>
            </a:r>
            <a:r>
              <a:rPr lang="fr-CH" baseline="0" dirty="0"/>
              <a:t> to </a:t>
            </a:r>
            <a:r>
              <a:rPr lang="fr-CH" baseline="0" dirty="0" err="1"/>
              <a:t>form</a:t>
            </a:r>
            <a:r>
              <a:rPr lang="fr-CH" baseline="0" dirty="0"/>
              <a:t> all </a:t>
            </a:r>
            <a:r>
              <a:rPr lang="fr-CH" baseline="0" dirty="0" err="1"/>
              <a:t>atoms</a:t>
            </a:r>
            <a:r>
              <a:rPr lang="fr-CH" baseline="0" dirty="0"/>
              <a:t> (up quark and down quarks </a:t>
            </a:r>
            <a:r>
              <a:rPr lang="fr-CH" baseline="0" dirty="0" err="1"/>
              <a:t>form</a:t>
            </a:r>
            <a:r>
              <a:rPr lang="fr-CH" baseline="0" dirty="0"/>
              <a:t> protons and neutrons </a:t>
            </a:r>
            <a:r>
              <a:rPr lang="fr-CH" baseline="0" dirty="0" err="1"/>
              <a:t>hence</a:t>
            </a:r>
            <a:r>
              <a:rPr lang="fr-CH" baseline="0" dirty="0"/>
              <a:t> all </a:t>
            </a:r>
            <a:r>
              <a:rPr lang="fr-CH" baseline="0" dirty="0" err="1"/>
              <a:t>nuclei</a:t>
            </a:r>
            <a:r>
              <a:rPr lang="fr-CH" baseline="0" dirty="0"/>
              <a:t>, if </a:t>
            </a:r>
            <a:r>
              <a:rPr lang="fr-CH" baseline="0" dirty="0" err="1"/>
              <a:t>you</a:t>
            </a:r>
            <a:r>
              <a:rPr lang="fr-CH" baseline="0" dirty="0"/>
              <a:t> </a:t>
            </a:r>
            <a:r>
              <a:rPr lang="fr-CH" baseline="0" dirty="0" err="1"/>
              <a:t>add</a:t>
            </a:r>
            <a:r>
              <a:rPr lang="fr-CH" baseline="0" dirty="0"/>
              <a:t> </a:t>
            </a:r>
            <a:r>
              <a:rPr lang="fr-CH" baseline="0" dirty="0" err="1"/>
              <a:t>electrons</a:t>
            </a:r>
            <a:r>
              <a:rPr lang="fr-CH" baseline="0" dirty="0"/>
              <a:t> </a:t>
            </a:r>
            <a:r>
              <a:rPr lang="fr-CH" baseline="0" dirty="0" err="1"/>
              <a:t>you</a:t>
            </a:r>
            <a:r>
              <a:rPr lang="fr-CH" baseline="0" dirty="0"/>
              <a:t> have </a:t>
            </a:r>
            <a:r>
              <a:rPr lang="fr-CH" baseline="0" dirty="0" err="1"/>
              <a:t>any</a:t>
            </a:r>
            <a:r>
              <a:rPr lang="fr-CH" baseline="0" dirty="0"/>
              <a:t> </a:t>
            </a:r>
            <a:r>
              <a:rPr lang="fr-CH" baseline="0" dirty="0" err="1"/>
              <a:t>atom</a:t>
            </a:r>
            <a:r>
              <a:rPr lang="fr-CH" baseline="0" dirty="0"/>
              <a:t>…)</a:t>
            </a:r>
            <a:br>
              <a:rPr lang="fr-CH" baseline="0" dirty="0"/>
            </a:br>
            <a:r>
              <a:rPr lang="fr-CH" baseline="0" dirty="0" err="1"/>
              <a:t>What</a:t>
            </a:r>
            <a:r>
              <a:rPr lang="fr-CH" baseline="0" dirty="0"/>
              <a:t> are the </a:t>
            </a:r>
            <a:r>
              <a:rPr lang="fr-CH" baseline="0" dirty="0" err="1"/>
              <a:t>others</a:t>
            </a:r>
            <a:r>
              <a:rPr lang="fr-CH" baseline="0" dirty="0"/>
              <a:t>? </a:t>
            </a:r>
            <a:r>
              <a:rPr lang="fr-CH" baseline="0" dirty="0" err="1"/>
              <a:t>They</a:t>
            </a:r>
            <a:r>
              <a:rPr lang="fr-CH" baseline="0" dirty="0"/>
              <a:t> are </a:t>
            </a:r>
            <a:r>
              <a:rPr lang="fr-CH" baseline="0" dirty="0" err="1"/>
              <a:t>particles</a:t>
            </a:r>
            <a:r>
              <a:rPr lang="fr-CH" baseline="0" dirty="0"/>
              <a:t> </a:t>
            </a:r>
            <a:r>
              <a:rPr lang="fr-CH" baseline="0" dirty="0" err="1"/>
              <a:t>which</a:t>
            </a:r>
            <a:r>
              <a:rPr lang="fr-CH" baseline="0" dirty="0"/>
              <a:t> </a:t>
            </a:r>
            <a:r>
              <a:rPr lang="fr-CH" baseline="0" dirty="0" err="1"/>
              <a:t>exists</a:t>
            </a:r>
            <a:r>
              <a:rPr lang="fr-CH" baseline="0" dirty="0"/>
              <a:t> </a:t>
            </a:r>
            <a:r>
              <a:rPr lang="fr-CH" baseline="0" dirty="0" err="1"/>
              <a:t>briefly</a:t>
            </a:r>
            <a:r>
              <a:rPr lang="fr-CH" baseline="0" dirty="0"/>
              <a:t> in </a:t>
            </a:r>
            <a:r>
              <a:rPr lang="fr-CH" baseline="0" dirty="0" err="1"/>
              <a:t>extreme</a:t>
            </a:r>
            <a:r>
              <a:rPr lang="fr-CH" baseline="0" dirty="0"/>
              <a:t> conditions of </a:t>
            </a:r>
            <a:r>
              <a:rPr lang="fr-CH" baseline="0" dirty="0" err="1"/>
              <a:t>energy</a:t>
            </a:r>
            <a:r>
              <a:rPr lang="fr-CH" baseline="0" dirty="0"/>
              <a:t>. </a:t>
            </a:r>
            <a:r>
              <a:rPr lang="fr-CH" baseline="0" dirty="0" err="1"/>
              <a:t>They</a:t>
            </a:r>
            <a:r>
              <a:rPr lang="fr-CH" baseline="0" dirty="0"/>
              <a:t> tend to </a:t>
            </a:r>
            <a:r>
              <a:rPr lang="fr-CH" baseline="0" dirty="0" err="1"/>
              <a:t>transform</a:t>
            </a:r>
            <a:r>
              <a:rPr lang="fr-CH" baseline="0" dirty="0"/>
              <a:t> </a:t>
            </a:r>
            <a:r>
              <a:rPr lang="fr-CH" baseline="0" dirty="0" err="1"/>
              <a:t>into</a:t>
            </a:r>
            <a:r>
              <a:rPr lang="fr-CH" baseline="0" dirty="0"/>
              <a:t> </a:t>
            </a:r>
            <a:r>
              <a:rPr lang="fr-CH" baseline="0" dirty="0" err="1"/>
              <a:t>less</a:t>
            </a:r>
            <a:r>
              <a:rPr lang="fr-CH" baseline="0" dirty="0"/>
              <a:t> massive, more stable </a:t>
            </a:r>
            <a:r>
              <a:rPr lang="fr-CH" baseline="0" dirty="0" err="1"/>
              <a:t>particles</a:t>
            </a:r>
            <a:r>
              <a:rPr lang="fr-CH" baseline="0" dirty="0"/>
              <a:t> </a:t>
            </a:r>
            <a:r>
              <a:rPr lang="fr-CH" baseline="0" dirty="0" err="1"/>
              <a:t>like</a:t>
            </a:r>
            <a:r>
              <a:rPr lang="fr-CH" baseline="0" dirty="0"/>
              <a:t> the </a:t>
            </a:r>
            <a:r>
              <a:rPr lang="fr-CH" baseline="0" dirty="0" err="1"/>
              <a:t>ones</a:t>
            </a:r>
            <a:r>
              <a:rPr lang="fr-CH" baseline="0" dirty="0"/>
              <a:t> on the first </a:t>
            </a:r>
            <a:r>
              <a:rPr lang="fr-CH" baseline="0" dirty="0" err="1"/>
              <a:t>generation</a:t>
            </a:r>
            <a:r>
              <a:rPr lang="fr-CH" baseline="0" dirty="0"/>
              <a:t>.</a:t>
            </a:r>
          </a:p>
          <a:p>
            <a:endParaRPr lang="fr-CH" baseline="0" dirty="0"/>
          </a:p>
          <a:p>
            <a:r>
              <a:rPr lang="fr-CH" baseline="0" dirty="0"/>
              <a:t>At CERN </a:t>
            </a:r>
            <a:r>
              <a:rPr lang="fr-CH" baseline="0" dirty="0" err="1"/>
              <a:t>we</a:t>
            </a:r>
            <a:r>
              <a:rPr lang="fr-CH" baseline="0" dirty="0"/>
              <a:t> are </a:t>
            </a:r>
            <a:r>
              <a:rPr lang="fr-CH" baseline="0" dirty="0" err="1"/>
              <a:t>reproducing</a:t>
            </a:r>
            <a:r>
              <a:rPr lang="fr-CH" baseline="0" dirty="0"/>
              <a:t> </a:t>
            </a:r>
            <a:r>
              <a:rPr lang="fr-CH" baseline="0" dirty="0" err="1"/>
              <a:t>these</a:t>
            </a:r>
            <a:r>
              <a:rPr lang="fr-CH" baseline="0" dirty="0"/>
              <a:t> </a:t>
            </a:r>
            <a:r>
              <a:rPr lang="fr-CH" baseline="0" dirty="0" err="1"/>
              <a:t>extreme</a:t>
            </a:r>
            <a:r>
              <a:rPr lang="fr-CH" baseline="0" dirty="0"/>
              <a:t> conditions of </a:t>
            </a:r>
            <a:r>
              <a:rPr lang="fr-CH" baseline="0" dirty="0" err="1"/>
              <a:t>energy</a:t>
            </a:r>
            <a:r>
              <a:rPr lang="fr-CH" baseline="0" dirty="0"/>
              <a:t> (on a </a:t>
            </a:r>
            <a:r>
              <a:rPr lang="fr-CH" baseline="0" dirty="0" err="1"/>
              <a:t>microscopic</a:t>
            </a:r>
            <a:r>
              <a:rPr lang="fr-CH" baseline="0" dirty="0"/>
              <a:t> and </a:t>
            </a:r>
            <a:r>
              <a:rPr lang="fr-CH" baseline="0" dirty="0" err="1"/>
              <a:t>harmless</a:t>
            </a:r>
            <a:r>
              <a:rPr lang="fr-CH" baseline="0" dirty="0"/>
              <a:t> </a:t>
            </a:r>
            <a:r>
              <a:rPr lang="fr-CH" baseline="0" dirty="0" err="1"/>
              <a:t>level</a:t>
            </a:r>
            <a:r>
              <a:rPr lang="fr-CH" baseline="0" dirty="0"/>
              <a:t>) </a:t>
            </a:r>
            <a:r>
              <a:rPr lang="fr-CH" baseline="0" dirty="0" err="1"/>
              <a:t>which</a:t>
            </a:r>
            <a:r>
              <a:rPr lang="fr-CH" baseline="0" dirty="0"/>
              <a:t> </a:t>
            </a:r>
            <a:r>
              <a:rPr lang="fr-CH" baseline="0" dirty="0" err="1"/>
              <a:t>allows</a:t>
            </a:r>
            <a:r>
              <a:rPr lang="fr-CH" baseline="0" dirty="0"/>
              <a:t> us to </a:t>
            </a:r>
            <a:r>
              <a:rPr lang="fr-CH" baseline="0" dirty="0" err="1"/>
              <a:t>produce</a:t>
            </a:r>
            <a:r>
              <a:rPr lang="fr-CH" baseline="0" dirty="0"/>
              <a:t> and observe </a:t>
            </a:r>
            <a:r>
              <a:rPr lang="fr-CH" baseline="0" dirty="0" err="1"/>
              <a:t>these</a:t>
            </a:r>
            <a:r>
              <a:rPr lang="fr-CH" baseline="0" dirty="0"/>
              <a:t> </a:t>
            </a:r>
            <a:r>
              <a:rPr lang="fr-CH" baseline="0" dirty="0" err="1"/>
              <a:t>particles</a:t>
            </a:r>
            <a:r>
              <a:rPr lang="fr-CH" baseline="0" dirty="0"/>
              <a:t>. </a:t>
            </a:r>
          </a:p>
          <a:p>
            <a:endParaRPr lang="en-GB" sz="1300" dirty="0"/>
          </a:p>
        </p:txBody>
      </p:sp>
      <p:sp>
        <p:nvSpPr>
          <p:cNvPr id="4" name="Slide Number Placeholder 3"/>
          <p:cNvSpPr>
            <a:spLocks noGrp="1"/>
          </p:cNvSpPr>
          <p:nvPr>
            <p:ph type="sldNum" sz="quarter" idx="10"/>
          </p:nvPr>
        </p:nvSpPr>
        <p:spPr/>
        <p:txBody>
          <a:bodyPr/>
          <a:lstStyle/>
          <a:p>
            <a:fld id="{1DB9E83D-9F90-495C-B504-02EA190B18C6}" type="slidenum">
              <a:rPr lang="en-GB" smtClean="0"/>
              <a:t>21</a:t>
            </a:fld>
            <a:endParaRPr lang="en-GB"/>
          </a:p>
        </p:txBody>
      </p:sp>
    </p:spTree>
    <p:extLst>
      <p:ext uri="{BB962C8B-B14F-4D97-AF65-F5344CB8AC3E}">
        <p14:creationId xmlns:p14="http://schemas.microsoft.com/office/powerpoint/2010/main" val="39228266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661">
              <a:defRPr/>
            </a:pPr>
            <a:r>
              <a:rPr lang="en-GB" sz="1300" dirty="0"/>
              <a:t>The development of the Standard Model of particle physics started in the early 1970s and has so far withstood every experimental test. The latest success was the verification of the </a:t>
            </a:r>
            <a:r>
              <a:rPr lang="en-GB" sz="1300" dirty="0" err="1"/>
              <a:t>Brout</a:t>
            </a:r>
            <a:r>
              <a:rPr lang="en-GB" sz="1300" dirty="0"/>
              <a:t>–Englert–Higgs field by ATLAS and CMS at CERN's Large Hadron Collider in 2012. Both experiments successfully detected the quantised excitation of the BEH field—the so-called Higgs boson. This confirmed the Higgs mechanism, which associates elementary particles with their respective mass.</a:t>
            </a:r>
            <a:endParaRPr lang="en-GB" dirty="0"/>
          </a:p>
          <a:p>
            <a:endParaRPr lang="fr-CH" baseline="0" dirty="0"/>
          </a:p>
          <a:p>
            <a:r>
              <a:rPr lang="fr-CH" baseline="0" dirty="0"/>
              <a:t>The </a:t>
            </a:r>
            <a:r>
              <a:rPr lang="fr-CH" baseline="0" dirty="0" err="1"/>
              <a:t>Higgs</a:t>
            </a:r>
            <a:r>
              <a:rPr lang="fr-CH" baseline="0" dirty="0"/>
              <a:t> boson </a:t>
            </a:r>
            <a:r>
              <a:rPr lang="fr-CH" baseline="0" dirty="0" err="1"/>
              <a:t>was</a:t>
            </a:r>
            <a:r>
              <a:rPr lang="fr-CH" baseline="0" dirty="0"/>
              <a:t> </a:t>
            </a:r>
            <a:r>
              <a:rPr lang="fr-CH" baseline="0" dirty="0" err="1"/>
              <a:t>predicted</a:t>
            </a:r>
            <a:r>
              <a:rPr lang="fr-CH" baseline="0" dirty="0"/>
              <a:t> in 1964 by 2 </a:t>
            </a:r>
            <a:r>
              <a:rPr lang="fr-CH" baseline="0" dirty="0" err="1"/>
              <a:t>Belgian</a:t>
            </a:r>
            <a:r>
              <a:rPr lang="fr-CH" baseline="0" dirty="0"/>
              <a:t> </a:t>
            </a:r>
            <a:r>
              <a:rPr lang="fr-CH" baseline="0" dirty="0" err="1"/>
              <a:t>physicists</a:t>
            </a:r>
            <a:r>
              <a:rPr lang="fr-CH" baseline="0" dirty="0"/>
              <a:t> (François </a:t>
            </a:r>
            <a:r>
              <a:rPr lang="fr-CH" baseline="0" dirty="0" err="1"/>
              <a:t>Englert</a:t>
            </a:r>
            <a:r>
              <a:rPr lang="fr-CH" baseline="0" dirty="0"/>
              <a:t> and Robert Brout), </a:t>
            </a:r>
            <a:r>
              <a:rPr lang="fr-CH" baseline="0" dirty="0" err="1"/>
              <a:t>then</a:t>
            </a:r>
            <a:r>
              <a:rPr lang="fr-CH" baseline="0" dirty="0"/>
              <a:t> by the Scottish </a:t>
            </a:r>
            <a:r>
              <a:rPr lang="fr-CH" baseline="0" dirty="0" err="1"/>
              <a:t>physicist</a:t>
            </a:r>
            <a:r>
              <a:rPr lang="fr-CH" baseline="0" dirty="0"/>
              <a:t> (Peter </a:t>
            </a:r>
            <a:r>
              <a:rPr lang="fr-CH" baseline="0" dirty="0" err="1"/>
              <a:t>Higgs</a:t>
            </a:r>
            <a:r>
              <a:rPr lang="fr-CH" baseline="0" dirty="0"/>
              <a:t>) and </a:t>
            </a:r>
            <a:r>
              <a:rPr lang="fr-CH" baseline="0" dirty="0" err="1"/>
              <a:t>others</a:t>
            </a:r>
            <a:r>
              <a:rPr lang="fr-CH" baseline="0" dirty="0"/>
              <a:t> </a:t>
            </a:r>
            <a:r>
              <a:rPr lang="fr-CH" baseline="0" dirty="0" err="1"/>
              <a:t>later</a:t>
            </a:r>
            <a:r>
              <a:rPr lang="fr-CH" baseline="0" dirty="0"/>
              <a:t>.</a:t>
            </a:r>
          </a:p>
          <a:p>
            <a:r>
              <a:rPr lang="fr-CH" baseline="0" dirty="0"/>
              <a:t>If </a:t>
            </a:r>
            <a:r>
              <a:rPr lang="fr-CH" baseline="0" dirty="0" err="1"/>
              <a:t>took</a:t>
            </a:r>
            <a:r>
              <a:rPr lang="fr-CH" baseline="0" dirty="0"/>
              <a:t> 48 </a:t>
            </a:r>
            <a:r>
              <a:rPr lang="fr-CH" baseline="0" dirty="0" err="1"/>
              <a:t>years</a:t>
            </a:r>
            <a:r>
              <a:rPr lang="fr-CH" baseline="0" dirty="0"/>
              <a:t> to have the </a:t>
            </a:r>
            <a:r>
              <a:rPr lang="fr-CH" baseline="0" dirty="0" err="1"/>
              <a:t>experiments</a:t>
            </a:r>
            <a:r>
              <a:rPr lang="fr-CH" baseline="0" dirty="0"/>
              <a:t> (ATLAS and CMS) </a:t>
            </a:r>
            <a:r>
              <a:rPr lang="fr-CH" baseline="0" dirty="0" err="1"/>
              <a:t>which</a:t>
            </a:r>
            <a:r>
              <a:rPr lang="fr-CH" baseline="0" dirty="0"/>
              <a:t> </a:t>
            </a:r>
            <a:r>
              <a:rPr lang="fr-CH" baseline="0" dirty="0" err="1"/>
              <a:t>proved</a:t>
            </a:r>
            <a:r>
              <a:rPr lang="fr-CH" baseline="0" dirty="0"/>
              <a:t> </a:t>
            </a:r>
            <a:r>
              <a:rPr lang="fr-CH" baseline="0" dirty="0" err="1"/>
              <a:t>its</a:t>
            </a:r>
            <a:r>
              <a:rPr lang="fr-CH" baseline="0" dirty="0"/>
              <a:t> existence. The </a:t>
            </a:r>
            <a:r>
              <a:rPr lang="fr-CH" baseline="0" dirty="0" err="1"/>
              <a:t>discovery</a:t>
            </a:r>
            <a:r>
              <a:rPr lang="fr-CH" baseline="0" dirty="0"/>
              <a:t> </a:t>
            </a:r>
            <a:r>
              <a:rPr lang="fr-CH" baseline="0" dirty="0" err="1"/>
              <a:t>was</a:t>
            </a:r>
            <a:r>
              <a:rPr lang="fr-CH" baseline="0" dirty="0"/>
              <a:t> </a:t>
            </a:r>
            <a:r>
              <a:rPr lang="fr-CH" baseline="0" dirty="0" err="1"/>
              <a:t>announced</a:t>
            </a:r>
            <a:r>
              <a:rPr lang="fr-CH" baseline="0" dirty="0"/>
              <a:t> at CERN on 4th July 2012.</a:t>
            </a:r>
          </a:p>
          <a:p>
            <a:endParaRPr lang="fr-CH" baseline="0" dirty="0"/>
          </a:p>
          <a:p>
            <a:r>
              <a:rPr lang="fr-CH" baseline="0" dirty="0"/>
              <a:t>This </a:t>
            </a:r>
            <a:r>
              <a:rPr lang="fr-CH" baseline="0" dirty="0" err="1"/>
              <a:t>discovery</a:t>
            </a:r>
            <a:r>
              <a:rPr lang="fr-CH" baseline="0" dirty="0"/>
              <a:t> </a:t>
            </a:r>
            <a:r>
              <a:rPr lang="fr-CH" baseline="0" dirty="0" err="1"/>
              <a:t>led</a:t>
            </a:r>
            <a:r>
              <a:rPr lang="fr-CH" baseline="0" dirty="0"/>
              <a:t> François </a:t>
            </a:r>
            <a:r>
              <a:rPr lang="fr-CH" baseline="0" dirty="0" err="1"/>
              <a:t>Englert</a:t>
            </a:r>
            <a:r>
              <a:rPr lang="fr-CH" baseline="0" dirty="0"/>
              <a:t> and Peter </a:t>
            </a:r>
            <a:r>
              <a:rPr lang="fr-CH" baseline="0" dirty="0" err="1"/>
              <a:t>Higgs</a:t>
            </a:r>
            <a:r>
              <a:rPr lang="fr-CH" baseline="0" dirty="0"/>
              <a:t> (</a:t>
            </a:r>
            <a:r>
              <a:rPr lang="fr-CH" baseline="0" dirty="0" err="1"/>
              <a:t>only</a:t>
            </a:r>
            <a:r>
              <a:rPr lang="fr-CH" baseline="0" dirty="0"/>
              <a:t> </a:t>
            </a:r>
            <a:r>
              <a:rPr lang="fr-CH" baseline="0" dirty="0" err="1"/>
              <a:t>surviving</a:t>
            </a:r>
            <a:r>
              <a:rPr lang="fr-CH" baseline="0" dirty="0"/>
              <a:t> of the 3) to </a:t>
            </a:r>
            <a:r>
              <a:rPr lang="fr-CH" baseline="0" dirty="0" err="1"/>
              <a:t>be</a:t>
            </a:r>
            <a:r>
              <a:rPr lang="fr-CH" baseline="0" dirty="0"/>
              <a:t> </a:t>
            </a:r>
            <a:r>
              <a:rPr lang="fr-CH" baseline="0" dirty="0" err="1"/>
              <a:t>rewarded</a:t>
            </a:r>
            <a:r>
              <a:rPr lang="fr-CH" baseline="0" dirty="0"/>
              <a:t> by a Nobel </a:t>
            </a:r>
            <a:r>
              <a:rPr lang="fr-CH" baseline="0" dirty="0" err="1"/>
              <a:t>Prize</a:t>
            </a:r>
            <a:r>
              <a:rPr lang="fr-CH" baseline="0" dirty="0"/>
              <a:t> in 2013.</a:t>
            </a:r>
          </a:p>
          <a:p>
            <a:r>
              <a:rPr lang="fr-CH" baseline="0" dirty="0"/>
              <a:t>Der Trick </a:t>
            </a:r>
            <a:r>
              <a:rPr lang="fr-CH" baseline="0" dirty="0" err="1"/>
              <a:t>um</a:t>
            </a:r>
            <a:r>
              <a:rPr lang="fr-CH" baseline="0" dirty="0"/>
              <a:t> </a:t>
            </a:r>
            <a:r>
              <a:rPr lang="fr-CH" baseline="0" dirty="0" err="1"/>
              <a:t>einen</a:t>
            </a:r>
            <a:r>
              <a:rPr lang="fr-CH" baseline="0" dirty="0"/>
              <a:t> Nobel-</a:t>
            </a:r>
            <a:r>
              <a:rPr lang="fr-CH" baseline="0" dirty="0" err="1"/>
              <a:t>Preis</a:t>
            </a:r>
            <a:r>
              <a:rPr lang="fr-CH" baseline="0" dirty="0"/>
              <a:t> </a:t>
            </a:r>
            <a:r>
              <a:rPr lang="fr-CH" baseline="0" dirty="0" err="1"/>
              <a:t>zu</a:t>
            </a:r>
            <a:r>
              <a:rPr lang="fr-CH" baseline="0" dirty="0"/>
              <a:t> </a:t>
            </a:r>
            <a:r>
              <a:rPr lang="fr-CH" baseline="0" dirty="0" err="1"/>
              <a:t>erhalten</a:t>
            </a:r>
            <a:r>
              <a:rPr lang="fr-CH" baseline="0" dirty="0"/>
              <a:t>, </a:t>
            </a:r>
            <a:r>
              <a:rPr lang="fr-CH" baseline="0" dirty="0" err="1"/>
              <a:t>ist</a:t>
            </a:r>
            <a:r>
              <a:rPr lang="fr-CH" baseline="0" dirty="0"/>
              <a:t> </a:t>
            </a:r>
            <a:r>
              <a:rPr lang="fr-CH" baseline="0" dirty="0" err="1"/>
              <a:t>etwas</a:t>
            </a:r>
            <a:r>
              <a:rPr lang="fr-CH" baseline="0" dirty="0"/>
              <a:t> </a:t>
            </a:r>
            <a:r>
              <a:rPr lang="fr-CH" baseline="0" dirty="0" err="1"/>
              <a:t>ganz</a:t>
            </a:r>
            <a:r>
              <a:rPr lang="fr-CH" baseline="0" dirty="0"/>
              <a:t> </a:t>
            </a:r>
            <a:r>
              <a:rPr lang="fr-CH" baseline="0" dirty="0" err="1"/>
              <a:t>früh</a:t>
            </a:r>
            <a:r>
              <a:rPr lang="fr-CH" baseline="0" dirty="0"/>
              <a:t> </a:t>
            </a:r>
            <a:r>
              <a:rPr lang="fr-CH" baseline="0" dirty="0" err="1"/>
              <a:t>zu</a:t>
            </a:r>
            <a:r>
              <a:rPr lang="fr-CH" baseline="0" dirty="0"/>
              <a:t> </a:t>
            </a:r>
            <a:r>
              <a:rPr lang="fr-CH" baseline="0" dirty="0" err="1"/>
              <a:t>entdecken</a:t>
            </a:r>
            <a:r>
              <a:rPr lang="fr-CH" baseline="0" dirty="0"/>
              <a:t> </a:t>
            </a:r>
            <a:r>
              <a:rPr lang="fr-CH" baseline="0" dirty="0" err="1"/>
              <a:t>und</a:t>
            </a:r>
            <a:r>
              <a:rPr lang="fr-CH" baseline="0" dirty="0"/>
              <a:t> </a:t>
            </a:r>
            <a:r>
              <a:rPr lang="fr-CH" baseline="0" dirty="0" err="1"/>
              <a:t>dann</a:t>
            </a:r>
            <a:r>
              <a:rPr lang="fr-CH" baseline="0" dirty="0"/>
              <a:t> lange </a:t>
            </a:r>
            <a:r>
              <a:rPr lang="fr-CH" baseline="0" dirty="0" err="1"/>
              <a:t>genug</a:t>
            </a:r>
            <a:r>
              <a:rPr lang="fr-CH" baseline="0" dirty="0"/>
              <a:t> </a:t>
            </a:r>
            <a:r>
              <a:rPr lang="fr-CH" baseline="0" dirty="0" err="1"/>
              <a:t>zu</a:t>
            </a:r>
            <a:r>
              <a:rPr lang="fr-CH" baseline="0" dirty="0"/>
              <a:t> leben!</a:t>
            </a:r>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24</a:t>
            </a:fld>
            <a:endParaRPr lang="en-GB"/>
          </a:p>
        </p:txBody>
      </p:sp>
    </p:spTree>
    <p:extLst>
      <p:ext uri="{BB962C8B-B14F-4D97-AF65-F5344CB8AC3E}">
        <p14:creationId xmlns:p14="http://schemas.microsoft.com/office/powerpoint/2010/main" val="24703049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One question CERN </a:t>
            </a:r>
            <a:r>
              <a:rPr lang="fr-CH" dirty="0" err="1"/>
              <a:t>is</a:t>
            </a:r>
            <a:r>
              <a:rPr lang="fr-CH" dirty="0"/>
              <a:t> </a:t>
            </a:r>
            <a:r>
              <a:rPr lang="fr-CH" dirty="0" err="1"/>
              <a:t>trying</a:t>
            </a:r>
            <a:r>
              <a:rPr lang="fr-CH" dirty="0"/>
              <a:t> to </a:t>
            </a:r>
            <a:r>
              <a:rPr lang="fr-CH" dirty="0" err="1"/>
              <a:t>answer</a:t>
            </a:r>
            <a:r>
              <a:rPr lang="fr-CH" dirty="0"/>
              <a:t>: </a:t>
            </a:r>
            <a:r>
              <a:rPr lang="fr-CH" dirty="0" err="1"/>
              <a:t>theorists</a:t>
            </a:r>
            <a:r>
              <a:rPr lang="fr-CH" baseline="0" dirty="0"/>
              <a:t> </a:t>
            </a:r>
            <a:r>
              <a:rPr lang="fr-CH" baseline="0" dirty="0" err="1"/>
              <a:t>believe</a:t>
            </a:r>
            <a:r>
              <a:rPr lang="fr-CH" baseline="0" dirty="0"/>
              <a:t> </a:t>
            </a:r>
            <a:r>
              <a:rPr lang="fr-CH" baseline="0" dirty="0" err="1"/>
              <a:t>that</a:t>
            </a:r>
            <a:r>
              <a:rPr lang="fr-CH" baseline="0" dirty="0"/>
              <a:t> at the </a:t>
            </a:r>
            <a:r>
              <a:rPr lang="fr-CH" baseline="0" dirty="0" err="1"/>
              <a:t>very</a:t>
            </a:r>
            <a:r>
              <a:rPr lang="fr-CH" baseline="0" dirty="0"/>
              <a:t> </a:t>
            </a:r>
            <a:r>
              <a:rPr lang="fr-CH" baseline="0" dirty="0" err="1"/>
              <a:t>early</a:t>
            </a:r>
            <a:r>
              <a:rPr lang="fr-CH" baseline="0" dirty="0"/>
              <a:t> moments of the </a:t>
            </a:r>
            <a:r>
              <a:rPr lang="fr-CH" baseline="0" dirty="0" err="1"/>
              <a:t>Universe</a:t>
            </a:r>
            <a:r>
              <a:rPr lang="fr-CH" baseline="0" dirty="0"/>
              <a:t>, quarks </a:t>
            </a:r>
            <a:r>
              <a:rPr lang="fr-CH" baseline="0" dirty="0" err="1"/>
              <a:t>were</a:t>
            </a:r>
            <a:r>
              <a:rPr lang="fr-CH" baseline="0" dirty="0"/>
              <a:t> not </a:t>
            </a:r>
            <a:r>
              <a:rPr lang="fr-CH" baseline="0" dirty="0" err="1"/>
              <a:t>yet</a:t>
            </a:r>
            <a:r>
              <a:rPr lang="fr-CH" baseline="0" dirty="0"/>
              <a:t> «</a:t>
            </a:r>
            <a:r>
              <a:rPr lang="fr-CH" baseline="0" dirty="0" err="1"/>
              <a:t>gluing</a:t>
            </a:r>
            <a:r>
              <a:rPr lang="fr-CH" baseline="0" dirty="0"/>
              <a:t>» </a:t>
            </a:r>
            <a:r>
              <a:rPr lang="fr-CH" baseline="0" dirty="0" err="1"/>
              <a:t>together</a:t>
            </a:r>
            <a:r>
              <a:rPr lang="fr-CH" baseline="0" dirty="0"/>
              <a:t> </a:t>
            </a:r>
            <a:r>
              <a:rPr lang="fr-CH" baseline="0" dirty="0" err="1"/>
              <a:t>thanks</a:t>
            </a:r>
            <a:r>
              <a:rPr lang="fr-CH" baseline="0" dirty="0"/>
              <a:t> to the Gluons. There </a:t>
            </a:r>
            <a:r>
              <a:rPr lang="fr-CH" baseline="0" dirty="0" err="1"/>
              <a:t>was</a:t>
            </a:r>
            <a:r>
              <a:rPr lang="fr-CH" baseline="0" dirty="0"/>
              <a:t> a primordial (</a:t>
            </a:r>
            <a:r>
              <a:rPr lang="fr-CH" baseline="0" dirty="0" err="1"/>
              <a:t>ursprüngliche</a:t>
            </a:r>
            <a:r>
              <a:rPr lang="fr-CH" baseline="0" dirty="0"/>
              <a:t>) «</a:t>
            </a:r>
            <a:r>
              <a:rPr lang="fr-CH" baseline="0" dirty="0" err="1"/>
              <a:t>soup</a:t>
            </a:r>
            <a:r>
              <a:rPr lang="fr-CH" baseline="0" dirty="0"/>
              <a:t>» of </a:t>
            </a:r>
            <a:r>
              <a:rPr lang="fr-CH" baseline="0" dirty="0" err="1"/>
              <a:t>particles</a:t>
            </a:r>
            <a:r>
              <a:rPr lang="fr-CH" baseline="0" dirty="0"/>
              <a:t> </a:t>
            </a:r>
            <a:r>
              <a:rPr lang="fr-CH" baseline="0" dirty="0" err="1"/>
              <a:t>called</a:t>
            </a:r>
            <a:r>
              <a:rPr lang="fr-CH" baseline="0" dirty="0"/>
              <a:t> the «Quark-gluon plasma». </a:t>
            </a:r>
          </a:p>
          <a:p>
            <a:r>
              <a:rPr lang="fr-CH" baseline="0" dirty="0" err="1"/>
              <a:t>CERN’s</a:t>
            </a:r>
            <a:r>
              <a:rPr lang="fr-CH" baseline="0" dirty="0"/>
              <a:t> ALICE </a:t>
            </a:r>
            <a:r>
              <a:rPr lang="fr-CH" baseline="0" dirty="0" err="1"/>
              <a:t>experiment</a:t>
            </a:r>
            <a:r>
              <a:rPr lang="fr-CH" baseline="0" dirty="0"/>
              <a:t> </a:t>
            </a:r>
            <a:r>
              <a:rPr lang="fr-CH" baseline="0" dirty="0" err="1"/>
              <a:t>tried</a:t>
            </a:r>
            <a:r>
              <a:rPr lang="fr-CH" baseline="0" dirty="0"/>
              <a:t> to </a:t>
            </a:r>
            <a:r>
              <a:rPr lang="fr-CH" baseline="0" dirty="0" err="1"/>
              <a:t>reproduce</a:t>
            </a:r>
            <a:r>
              <a:rPr lang="fr-CH" baseline="0" dirty="0"/>
              <a:t> </a:t>
            </a:r>
            <a:r>
              <a:rPr lang="fr-CH" baseline="0" dirty="0" err="1"/>
              <a:t>droplets</a:t>
            </a:r>
            <a:r>
              <a:rPr lang="fr-CH" baseline="0" dirty="0"/>
              <a:t> of </a:t>
            </a:r>
            <a:r>
              <a:rPr lang="fr-CH" baseline="0" dirty="0" err="1"/>
              <a:t>this</a:t>
            </a:r>
            <a:r>
              <a:rPr lang="fr-CH" baseline="0" dirty="0"/>
              <a:t> state of </a:t>
            </a:r>
            <a:r>
              <a:rPr lang="fr-CH" baseline="0" dirty="0" err="1"/>
              <a:t>matter</a:t>
            </a:r>
            <a:r>
              <a:rPr lang="fr-CH" baseline="0" dirty="0"/>
              <a:t> for </a:t>
            </a:r>
            <a:r>
              <a:rPr lang="fr-CH" baseline="0" dirty="0" err="1"/>
              <a:t>very</a:t>
            </a:r>
            <a:r>
              <a:rPr lang="fr-CH" baseline="0" dirty="0"/>
              <a:t> short time and observe </a:t>
            </a:r>
            <a:r>
              <a:rPr lang="fr-CH" baseline="0" dirty="0" err="1"/>
              <a:t>it</a:t>
            </a:r>
            <a:r>
              <a:rPr lang="fr-CH" baseline="0" dirty="0"/>
              <a:t>. </a:t>
            </a:r>
            <a:br>
              <a:rPr lang="fr-CH" baseline="0" dirty="0"/>
            </a:br>
            <a:r>
              <a:rPr lang="fr-CH" baseline="0" dirty="0"/>
              <a:t>This </a:t>
            </a:r>
            <a:r>
              <a:rPr lang="fr-CH" baseline="0" dirty="0" err="1"/>
              <a:t>will</a:t>
            </a:r>
            <a:r>
              <a:rPr lang="fr-CH" baseline="0" dirty="0"/>
              <a:t> help us </a:t>
            </a:r>
            <a:r>
              <a:rPr lang="fr-CH" baseline="0" dirty="0" err="1"/>
              <a:t>understand</a:t>
            </a:r>
            <a:r>
              <a:rPr lang="fr-CH" baseline="0" dirty="0"/>
              <a:t> the </a:t>
            </a:r>
            <a:r>
              <a:rPr lang="fr-CH" baseline="0" dirty="0" err="1"/>
              <a:t>way</a:t>
            </a:r>
            <a:r>
              <a:rPr lang="fr-CH" baseline="0" dirty="0"/>
              <a:t> the </a:t>
            </a:r>
            <a:r>
              <a:rPr lang="fr-CH" baseline="0" dirty="0" err="1"/>
              <a:t>Universe</a:t>
            </a:r>
            <a:r>
              <a:rPr lang="fr-CH" baseline="0" dirty="0"/>
              <a:t> </a:t>
            </a:r>
            <a:r>
              <a:rPr lang="fr-CH" baseline="0" dirty="0" err="1"/>
              <a:t>evovled</a:t>
            </a:r>
            <a:r>
              <a:rPr lang="fr-CH" baseline="0" dirty="0"/>
              <a:t> and </a:t>
            </a:r>
            <a:r>
              <a:rPr lang="fr-CH" baseline="0" dirty="0" err="1"/>
              <a:t>why</a:t>
            </a:r>
            <a:r>
              <a:rPr lang="fr-CH" baseline="0" dirty="0"/>
              <a:t> </a:t>
            </a:r>
            <a:r>
              <a:rPr lang="fr-CH" baseline="0" dirty="0" err="1"/>
              <a:t>it</a:t>
            </a:r>
            <a:r>
              <a:rPr lang="fr-CH" baseline="0" dirty="0"/>
              <a:t> </a:t>
            </a:r>
            <a:r>
              <a:rPr lang="fr-CH" baseline="0" dirty="0" err="1"/>
              <a:t>is</a:t>
            </a:r>
            <a:r>
              <a:rPr lang="fr-CH" baseline="0" dirty="0"/>
              <a:t> as </a:t>
            </a:r>
            <a:r>
              <a:rPr lang="fr-CH" baseline="0" dirty="0" err="1"/>
              <a:t>it</a:t>
            </a:r>
            <a:r>
              <a:rPr lang="fr-CH" baseline="0" dirty="0"/>
              <a:t> </a:t>
            </a:r>
            <a:r>
              <a:rPr lang="fr-CH" baseline="0" dirty="0" err="1"/>
              <a:t>is</a:t>
            </a:r>
            <a:r>
              <a:rPr lang="fr-CH" baseline="0" dirty="0"/>
              <a:t> </a:t>
            </a:r>
            <a:r>
              <a:rPr lang="fr-CH" baseline="0" dirty="0" err="1"/>
              <a:t>now</a:t>
            </a:r>
            <a:r>
              <a:rPr lang="fr-CH" baseline="0" dirty="0"/>
              <a:t>.</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25</a:t>
            </a:fld>
            <a:endParaRPr lang="en-GB"/>
          </a:p>
        </p:txBody>
      </p:sp>
    </p:spTree>
    <p:extLst>
      <p:ext uri="{BB962C8B-B14F-4D97-AF65-F5344CB8AC3E}">
        <p14:creationId xmlns:p14="http://schemas.microsoft.com/office/powerpoint/2010/main" val="12167458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661"/>
            <a:r>
              <a:rPr lang="fr-CH" dirty="0" err="1"/>
              <a:t>Theorists</a:t>
            </a:r>
            <a:r>
              <a:rPr lang="fr-CH" baseline="0" dirty="0"/>
              <a:t> </a:t>
            </a:r>
            <a:r>
              <a:rPr lang="fr-CH" baseline="0" dirty="0" err="1"/>
              <a:t>believe</a:t>
            </a:r>
            <a:r>
              <a:rPr lang="fr-CH" baseline="0" dirty="0"/>
              <a:t> </a:t>
            </a:r>
            <a:r>
              <a:rPr lang="fr-CH" baseline="0" dirty="0" err="1"/>
              <a:t>that</a:t>
            </a:r>
            <a:r>
              <a:rPr lang="fr-CH" baseline="0" dirty="0"/>
              <a:t> at the moment of the Big Bang, the </a:t>
            </a:r>
            <a:r>
              <a:rPr lang="fr-CH" baseline="0" dirty="0" err="1"/>
              <a:t>universe</a:t>
            </a:r>
            <a:r>
              <a:rPr lang="fr-CH" baseline="0" dirty="0"/>
              <a:t> </a:t>
            </a:r>
            <a:r>
              <a:rPr lang="fr-CH" baseline="0" dirty="0" err="1"/>
              <a:t>started</a:t>
            </a:r>
            <a:r>
              <a:rPr lang="fr-CH" baseline="0" dirty="0"/>
              <a:t> to </a:t>
            </a:r>
            <a:r>
              <a:rPr lang="fr-CH" baseline="0" dirty="0" err="1"/>
              <a:t>expand</a:t>
            </a:r>
            <a:r>
              <a:rPr lang="fr-CH" baseline="0" dirty="0"/>
              <a:t> </a:t>
            </a:r>
            <a:r>
              <a:rPr lang="fr-CH" baseline="0" dirty="0" err="1"/>
              <a:t>from</a:t>
            </a:r>
            <a:r>
              <a:rPr lang="fr-CH" baseline="0" dirty="0"/>
              <a:t> a </a:t>
            </a:r>
            <a:r>
              <a:rPr lang="fr-CH" baseline="0" dirty="0" err="1"/>
              <a:t>tiny</a:t>
            </a:r>
            <a:r>
              <a:rPr lang="fr-CH" baseline="0" dirty="0"/>
              <a:t> </a:t>
            </a:r>
            <a:r>
              <a:rPr lang="fr-CH" baseline="0" dirty="0" err="1"/>
              <a:t>space</a:t>
            </a:r>
            <a:r>
              <a:rPr lang="fr-CH" baseline="0" dirty="0"/>
              <a:t> of pure </a:t>
            </a:r>
            <a:r>
              <a:rPr lang="fr-CH" baseline="0" dirty="0" err="1"/>
              <a:t>energy</a:t>
            </a:r>
            <a:r>
              <a:rPr lang="fr-CH" baseline="0" dirty="0"/>
              <a:t>. Out of </a:t>
            </a:r>
            <a:r>
              <a:rPr lang="fr-CH" baseline="0" dirty="0" err="1"/>
              <a:t>this</a:t>
            </a:r>
            <a:r>
              <a:rPr lang="fr-CH" baseline="0" dirty="0"/>
              <a:t> </a:t>
            </a:r>
            <a:r>
              <a:rPr lang="fr-CH" baseline="0" dirty="0" err="1"/>
              <a:t>energy</a:t>
            </a:r>
            <a:r>
              <a:rPr lang="fr-CH" baseline="0" dirty="0"/>
              <a:t>, pairs of </a:t>
            </a:r>
            <a:r>
              <a:rPr lang="fr-CH" baseline="0" dirty="0" err="1"/>
              <a:t>particles</a:t>
            </a:r>
            <a:r>
              <a:rPr lang="fr-CH" baseline="0" dirty="0"/>
              <a:t> and </a:t>
            </a:r>
            <a:r>
              <a:rPr lang="fr-CH" baseline="0" dirty="0" err="1"/>
              <a:t>antiparticles</a:t>
            </a:r>
            <a:r>
              <a:rPr lang="fr-CH" baseline="0" dirty="0"/>
              <a:t> </a:t>
            </a:r>
            <a:r>
              <a:rPr lang="fr-CH" baseline="0" dirty="0" err="1"/>
              <a:t>were</a:t>
            </a:r>
            <a:r>
              <a:rPr lang="fr-CH" baseline="0" dirty="0"/>
              <a:t> </a:t>
            </a:r>
            <a:r>
              <a:rPr lang="fr-CH" baseline="0" dirty="0" err="1"/>
              <a:t>created</a:t>
            </a:r>
            <a:r>
              <a:rPr lang="fr-CH" baseline="0" dirty="0"/>
              <a:t>, </a:t>
            </a:r>
            <a:r>
              <a:rPr lang="fr-CH" baseline="0" dirty="0" err="1"/>
              <a:t>weil</a:t>
            </a:r>
            <a:r>
              <a:rPr lang="fr-CH" baseline="0" dirty="0"/>
              <a:t> </a:t>
            </a:r>
            <a:r>
              <a:rPr lang="fr-CH" baseline="0" dirty="0" err="1"/>
              <a:t>Teilchen</a:t>
            </a:r>
            <a:r>
              <a:rPr lang="fr-CH" baseline="0" dirty="0"/>
              <a:t> </a:t>
            </a:r>
            <a:r>
              <a:rPr lang="fr-CH" baseline="0" dirty="0" err="1"/>
              <a:t>und</a:t>
            </a:r>
            <a:r>
              <a:rPr lang="fr-CH" baseline="0" dirty="0"/>
              <a:t> </a:t>
            </a:r>
            <a:r>
              <a:rPr lang="fr-CH" baseline="0" dirty="0" err="1"/>
              <a:t>Antiteilchen</a:t>
            </a:r>
            <a:r>
              <a:rPr lang="fr-CH" baseline="0" dirty="0"/>
              <a:t> </a:t>
            </a:r>
            <a:r>
              <a:rPr lang="fr-CH" baseline="0" dirty="0" err="1"/>
              <a:t>immer</a:t>
            </a:r>
            <a:r>
              <a:rPr lang="fr-CH" baseline="0" dirty="0"/>
              <a:t> </a:t>
            </a:r>
            <a:r>
              <a:rPr lang="fr-CH" baseline="0" dirty="0" err="1"/>
              <a:t>nur</a:t>
            </a:r>
            <a:r>
              <a:rPr lang="fr-CH" baseline="0" dirty="0"/>
              <a:t> </a:t>
            </a:r>
            <a:r>
              <a:rPr lang="fr-CH" baseline="0" dirty="0" err="1"/>
              <a:t>paarweise</a:t>
            </a:r>
            <a:r>
              <a:rPr lang="fr-CH" baseline="0" dirty="0"/>
              <a:t> </a:t>
            </a:r>
            <a:r>
              <a:rPr lang="fr-CH" baseline="0" dirty="0" err="1"/>
              <a:t>entstehen</a:t>
            </a:r>
            <a:r>
              <a:rPr lang="fr-CH" baseline="0" dirty="0"/>
              <a:t>. </a:t>
            </a:r>
            <a:r>
              <a:rPr lang="fr-CH" baseline="0" dirty="0" err="1"/>
              <a:t>Ein</a:t>
            </a:r>
            <a:r>
              <a:rPr lang="fr-CH" baseline="0" dirty="0"/>
              <a:t> </a:t>
            </a:r>
            <a:r>
              <a:rPr lang="fr-CH" baseline="0" dirty="0" err="1"/>
              <a:t>Problem</a:t>
            </a:r>
            <a:r>
              <a:rPr lang="fr-CH" baseline="0" dirty="0"/>
              <a:t> </a:t>
            </a:r>
            <a:r>
              <a:rPr lang="fr-CH" baseline="0" dirty="0" err="1"/>
              <a:t>ist</a:t>
            </a:r>
            <a:r>
              <a:rPr lang="fr-CH" baseline="0" dirty="0"/>
              <a:t> </a:t>
            </a:r>
            <a:r>
              <a:rPr lang="fr-CH" baseline="0" dirty="0" err="1"/>
              <a:t>allerdings</a:t>
            </a:r>
            <a:r>
              <a:rPr lang="fr-CH" baseline="0" dirty="0"/>
              <a:t>, </a:t>
            </a:r>
            <a:r>
              <a:rPr lang="fr-CH" baseline="0" dirty="0" err="1"/>
              <a:t>dass</a:t>
            </a:r>
            <a:r>
              <a:rPr lang="fr-CH" baseline="0" dirty="0"/>
              <a:t> </a:t>
            </a:r>
            <a:r>
              <a:rPr lang="fr-CH" baseline="0" dirty="0" err="1"/>
              <a:t>sie</a:t>
            </a:r>
            <a:r>
              <a:rPr lang="fr-CH" baseline="0" dirty="0"/>
              <a:t> </a:t>
            </a:r>
            <a:r>
              <a:rPr lang="fr-CH" baseline="0" dirty="0" err="1"/>
              <a:t>sich</a:t>
            </a:r>
            <a:r>
              <a:rPr lang="fr-CH" baseline="0" dirty="0"/>
              <a:t> </a:t>
            </a:r>
            <a:r>
              <a:rPr lang="fr-CH" baseline="0" dirty="0" err="1"/>
              <a:t>auch</a:t>
            </a:r>
            <a:r>
              <a:rPr lang="fr-CH" baseline="0" dirty="0"/>
              <a:t> </a:t>
            </a:r>
            <a:r>
              <a:rPr lang="fr-CH" baseline="0" dirty="0" err="1"/>
              <a:t>paarweise</a:t>
            </a:r>
            <a:r>
              <a:rPr lang="fr-CH" baseline="0" dirty="0"/>
              <a:t> </a:t>
            </a:r>
            <a:r>
              <a:rPr lang="fr-CH" baseline="0" dirty="0" err="1"/>
              <a:t>wieder</a:t>
            </a:r>
            <a:r>
              <a:rPr lang="fr-CH" baseline="0" dirty="0"/>
              <a:t> </a:t>
            </a:r>
            <a:r>
              <a:rPr lang="fr-CH" baseline="0" dirty="0" err="1"/>
              <a:t>auslöschen</a:t>
            </a:r>
            <a:r>
              <a:rPr lang="fr-CH" baseline="0" dirty="0"/>
              <a:t>! It </a:t>
            </a:r>
            <a:r>
              <a:rPr lang="fr-CH" baseline="0" dirty="0" err="1"/>
              <a:t>is</a:t>
            </a:r>
            <a:r>
              <a:rPr lang="fr-CH" baseline="0" dirty="0"/>
              <a:t> </a:t>
            </a:r>
            <a:r>
              <a:rPr lang="fr-CH" baseline="0" dirty="0" err="1"/>
              <a:t>also</a:t>
            </a:r>
            <a:r>
              <a:rPr lang="fr-CH" baseline="0" dirty="0"/>
              <a:t> </a:t>
            </a:r>
            <a:r>
              <a:rPr lang="fr-CH" baseline="0" dirty="0" err="1"/>
              <a:t>believed</a:t>
            </a:r>
            <a:r>
              <a:rPr lang="fr-CH" baseline="0" dirty="0"/>
              <a:t> </a:t>
            </a:r>
            <a:r>
              <a:rPr lang="fr-CH" baseline="0" dirty="0" err="1"/>
              <a:t>that</a:t>
            </a:r>
            <a:r>
              <a:rPr lang="fr-CH" baseline="0" dirty="0"/>
              <a:t> the first instants of the </a:t>
            </a:r>
            <a:r>
              <a:rPr lang="fr-CH" baseline="0" dirty="0" err="1"/>
              <a:t>universe</a:t>
            </a:r>
            <a:r>
              <a:rPr lang="fr-CH" baseline="0" dirty="0"/>
              <a:t> </a:t>
            </a:r>
            <a:r>
              <a:rPr lang="fr-CH" baseline="0" dirty="0" err="1"/>
              <a:t>was</a:t>
            </a:r>
            <a:r>
              <a:rPr lang="fr-CH" baseline="0" dirty="0"/>
              <a:t> a </a:t>
            </a:r>
            <a:r>
              <a:rPr lang="fr-CH" baseline="0" dirty="0" err="1"/>
              <a:t>gigantic</a:t>
            </a:r>
            <a:r>
              <a:rPr lang="fr-CH" baseline="0" dirty="0"/>
              <a:t> </a:t>
            </a:r>
            <a:r>
              <a:rPr lang="fr-CH" baseline="0" dirty="0" err="1"/>
              <a:t>anihilation</a:t>
            </a:r>
            <a:r>
              <a:rPr lang="fr-CH" baseline="0" dirty="0"/>
              <a:t> of </a:t>
            </a:r>
            <a:r>
              <a:rPr lang="fr-CH" baseline="0" dirty="0" err="1"/>
              <a:t>partcles</a:t>
            </a:r>
            <a:r>
              <a:rPr lang="fr-CH" baseline="0" dirty="0"/>
              <a:t> and </a:t>
            </a:r>
            <a:r>
              <a:rPr lang="fr-CH" baseline="0" dirty="0" err="1"/>
              <a:t>their</a:t>
            </a:r>
            <a:r>
              <a:rPr lang="fr-CH" baseline="0" dirty="0"/>
              <a:t> </a:t>
            </a:r>
            <a:r>
              <a:rPr lang="fr-CH" baseline="0" dirty="0" err="1"/>
              <a:t>counter</a:t>
            </a:r>
            <a:r>
              <a:rPr lang="fr-CH" baseline="0" dirty="0"/>
              <a:t> anti-</a:t>
            </a:r>
            <a:r>
              <a:rPr lang="fr-CH" baseline="0" dirty="0" err="1"/>
              <a:t>particles</a:t>
            </a:r>
            <a:r>
              <a:rPr lang="fr-CH" baseline="0" dirty="0"/>
              <a:t> </a:t>
            </a:r>
            <a:r>
              <a:rPr lang="fr-CH" baseline="0" dirty="0" err="1"/>
              <a:t>which</a:t>
            </a:r>
            <a:r>
              <a:rPr lang="fr-CH" baseline="0" dirty="0"/>
              <a:t> </a:t>
            </a:r>
            <a:r>
              <a:rPr lang="fr-CH" baseline="0" dirty="0" err="1"/>
              <a:t>were</a:t>
            </a:r>
            <a:r>
              <a:rPr lang="fr-CH" baseline="0" dirty="0"/>
              <a:t> </a:t>
            </a:r>
            <a:r>
              <a:rPr lang="fr-CH" baseline="0" dirty="0" err="1"/>
              <a:t>just</a:t>
            </a:r>
            <a:r>
              <a:rPr lang="fr-CH" baseline="0" dirty="0"/>
              <a:t> </a:t>
            </a:r>
            <a:r>
              <a:rPr lang="fr-CH" baseline="0" dirty="0" err="1"/>
              <a:t>created</a:t>
            </a:r>
            <a:r>
              <a:rPr lang="fr-CH" baseline="0" dirty="0"/>
              <a:t>. But </a:t>
            </a:r>
            <a:r>
              <a:rPr lang="fr-CH" baseline="0" dirty="0" err="1"/>
              <a:t>it</a:t>
            </a:r>
            <a:r>
              <a:rPr lang="fr-CH" baseline="0" dirty="0"/>
              <a:t> </a:t>
            </a:r>
            <a:r>
              <a:rPr lang="fr-CH" baseline="0" dirty="0" err="1"/>
              <a:t>seems</a:t>
            </a:r>
            <a:r>
              <a:rPr lang="fr-CH" baseline="0" dirty="0"/>
              <a:t> </a:t>
            </a:r>
            <a:r>
              <a:rPr lang="fr-CH" baseline="0" dirty="0" err="1"/>
              <a:t>that</a:t>
            </a:r>
            <a:r>
              <a:rPr lang="fr-CH" baseline="0" dirty="0"/>
              <a:t> out of 1 billion </a:t>
            </a:r>
            <a:r>
              <a:rPr lang="fr-CH" baseline="0" dirty="0" err="1"/>
              <a:t>particle-antiparticle</a:t>
            </a:r>
            <a:r>
              <a:rPr lang="fr-CH" baseline="0" dirty="0"/>
              <a:t> </a:t>
            </a:r>
            <a:r>
              <a:rPr lang="fr-CH" baseline="0" dirty="0" err="1"/>
              <a:t>anihilation</a:t>
            </a:r>
            <a:r>
              <a:rPr lang="fr-CH" baseline="0" dirty="0"/>
              <a:t>, 1 </a:t>
            </a:r>
            <a:r>
              <a:rPr lang="fr-CH" baseline="0" dirty="0" err="1"/>
              <a:t>particle</a:t>
            </a:r>
            <a:r>
              <a:rPr lang="fr-CH" baseline="0" dirty="0"/>
              <a:t> </a:t>
            </a:r>
            <a:r>
              <a:rPr lang="fr-CH" baseline="0" dirty="0" err="1"/>
              <a:t>survived</a:t>
            </a:r>
            <a:r>
              <a:rPr lang="fr-CH" baseline="0" dirty="0"/>
              <a:t>… And </a:t>
            </a:r>
            <a:r>
              <a:rPr lang="fr-CH" baseline="0" dirty="0" err="1"/>
              <a:t>that</a:t>
            </a:r>
            <a:r>
              <a:rPr lang="fr-CH" baseline="0" dirty="0"/>
              <a:t> </a:t>
            </a:r>
            <a:r>
              <a:rPr lang="fr-CH" baseline="0" dirty="0" err="1"/>
              <a:t>what</a:t>
            </a:r>
            <a:r>
              <a:rPr lang="fr-CH" baseline="0" dirty="0"/>
              <a:t> </a:t>
            </a:r>
            <a:r>
              <a:rPr lang="fr-CH" baseline="0" dirty="0" err="1"/>
              <a:t>makes</a:t>
            </a:r>
            <a:r>
              <a:rPr lang="fr-CH" baseline="0" dirty="0"/>
              <a:t> the </a:t>
            </a:r>
            <a:r>
              <a:rPr lang="fr-CH" baseline="0" dirty="0" err="1"/>
              <a:t>current</a:t>
            </a:r>
            <a:r>
              <a:rPr lang="fr-CH" baseline="0" dirty="0"/>
              <a:t> </a:t>
            </a:r>
            <a:r>
              <a:rPr lang="fr-CH" baseline="0" dirty="0" err="1"/>
              <a:t>Universe</a:t>
            </a:r>
            <a:r>
              <a:rPr lang="fr-CH" baseline="0" dirty="0"/>
              <a:t>… </a:t>
            </a:r>
            <a:r>
              <a:rPr lang="fr-CH" baseline="0" dirty="0" err="1"/>
              <a:t>apparently</a:t>
            </a:r>
            <a:r>
              <a:rPr lang="fr-CH" baseline="0" dirty="0"/>
              <a:t> made </a:t>
            </a:r>
            <a:r>
              <a:rPr lang="fr-CH" baseline="0" dirty="0" err="1"/>
              <a:t>only</a:t>
            </a:r>
            <a:r>
              <a:rPr lang="fr-CH" baseline="0" dirty="0"/>
              <a:t> of </a:t>
            </a:r>
            <a:r>
              <a:rPr lang="fr-CH" baseline="0" dirty="0" err="1"/>
              <a:t>matter</a:t>
            </a:r>
            <a:r>
              <a:rPr lang="fr-CH" baseline="0" dirty="0"/>
              <a:t>. </a:t>
            </a:r>
            <a:r>
              <a:rPr lang="fr-CH" baseline="0" dirty="0" err="1"/>
              <a:t>Warum</a:t>
            </a:r>
            <a:r>
              <a:rPr lang="fr-CH" baseline="0" dirty="0"/>
              <a:t> </a:t>
            </a:r>
            <a:r>
              <a:rPr lang="fr-CH" baseline="0" dirty="0" err="1"/>
              <a:t>bestehen</a:t>
            </a:r>
            <a:r>
              <a:rPr lang="fr-CH" baseline="0" dirty="0"/>
              <a:t> </a:t>
            </a:r>
            <a:r>
              <a:rPr lang="fr-CH" baseline="0" dirty="0" err="1"/>
              <a:t>wir</a:t>
            </a:r>
            <a:r>
              <a:rPr lang="fr-CH" baseline="0" dirty="0"/>
              <a:t> </a:t>
            </a:r>
            <a:r>
              <a:rPr lang="fr-CH" baseline="0" dirty="0" err="1"/>
              <a:t>dann</a:t>
            </a:r>
            <a:r>
              <a:rPr lang="fr-CH" baseline="0" dirty="0"/>
              <a:t> </a:t>
            </a:r>
            <a:r>
              <a:rPr lang="fr-CH" baseline="0" dirty="0" err="1"/>
              <a:t>nur</a:t>
            </a:r>
            <a:r>
              <a:rPr lang="fr-CH" baseline="0" dirty="0"/>
              <a:t> </a:t>
            </a:r>
            <a:r>
              <a:rPr lang="fr-CH" baseline="0" dirty="0" err="1"/>
              <a:t>aus</a:t>
            </a:r>
            <a:r>
              <a:rPr lang="fr-CH" baseline="0" dirty="0"/>
              <a:t> </a:t>
            </a:r>
            <a:r>
              <a:rPr lang="fr-CH" baseline="0" dirty="0" err="1"/>
              <a:t>Materie</a:t>
            </a:r>
            <a:r>
              <a:rPr lang="fr-CH" baseline="0" dirty="0"/>
              <a:t> </a:t>
            </a:r>
            <a:r>
              <a:rPr lang="fr-CH" baseline="0" dirty="0" err="1"/>
              <a:t>und</a:t>
            </a:r>
            <a:r>
              <a:rPr lang="fr-CH" baseline="0" dirty="0"/>
              <a:t> </a:t>
            </a:r>
            <a:r>
              <a:rPr lang="fr-CH" baseline="0" dirty="0" err="1"/>
              <a:t>wo</a:t>
            </a:r>
            <a:r>
              <a:rPr lang="fr-CH" baseline="0" dirty="0"/>
              <a:t> </a:t>
            </a:r>
            <a:r>
              <a:rPr lang="fr-CH" baseline="0" dirty="0" err="1"/>
              <a:t>ist</a:t>
            </a:r>
            <a:r>
              <a:rPr lang="fr-CH" baseline="0" dirty="0"/>
              <a:t> die </a:t>
            </a:r>
            <a:r>
              <a:rPr lang="fr-CH" baseline="0" dirty="0" err="1"/>
              <a:t>ganze</a:t>
            </a:r>
            <a:r>
              <a:rPr lang="fr-CH" baseline="0" dirty="0"/>
              <a:t> </a:t>
            </a:r>
            <a:r>
              <a:rPr lang="fr-CH" baseline="0" dirty="0" err="1"/>
              <a:t>Antimaterie</a:t>
            </a:r>
            <a:r>
              <a:rPr lang="fr-CH" baseline="0" dirty="0"/>
              <a:t> </a:t>
            </a:r>
            <a:r>
              <a:rPr lang="fr-CH" baseline="0" dirty="0" err="1"/>
              <a:t>hin</a:t>
            </a:r>
            <a:r>
              <a:rPr lang="fr-CH" baseline="0" dirty="0"/>
              <a:t>?</a:t>
            </a:r>
          </a:p>
          <a:p>
            <a:endParaRPr lang="fr-CH" baseline="0" dirty="0"/>
          </a:p>
          <a:p>
            <a:endParaRPr lang="fr-CH" baseline="0" dirty="0"/>
          </a:p>
          <a:p>
            <a:r>
              <a:rPr lang="fr-CH" baseline="0" dirty="0"/>
              <a:t>CERN </a:t>
            </a:r>
            <a:r>
              <a:rPr lang="fr-CH" baseline="0" dirty="0" err="1"/>
              <a:t>is</a:t>
            </a:r>
            <a:r>
              <a:rPr lang="fr-CH" baseline="0" dirty="0"/>
              <a:t> </a:t>
            </a:r>
            <a:r>
              <a:rPr lang="fr-CH" baseline="0" dirty="0" err="1"/>
              <a:t>looking</a:t>
            </a:r>
            <a:r>
              <a:rPr lang="fr-CH" baseline="0" dirty="0"/>
              <a:t> at </a:t>
            </a:r>
            <a:r>
              <a:rPr lang="fr-CH" baseline="0" dirty="0" err="1"/>
              <a:t>that</a:t>
            </a:r>
            <a:r>
              <a:rPr lang="fr-CH" baseline="0" dirty="0"/>
              <a:t> question </a:t>
            </a:r>
            <a:r>
              <a:rPr lang="fr-CH" baseline="0" dirty="0" err="1"/>
              <a:t>with</a:t>
            </a:r>
            <a:r>
              <a:rPr lang="fr-CH" baseline="0" dirty="0"/>
              <a:t> </a:t>
            </a:r>
            <a:r>
              <a:rPr lang="fr-CH" baseline="0" dirty="0" err="1"/>
              <a:t>various</a:t>
            </a:r>
            <a:r>
              <a:rPr lang="fr-CH" baseline="0" dirty="0"/>
              <a:t> </a:t>
            </a:r>
            <a:r>
              <a:rPr lang="fr-CH" baseline="0" dirty="0" err="1"/>
              <a:t>experiments</a:t>
            </a:r>
            <a:r>
              <a:rPr lang="fr-CH" baseline="0" dirty="0"/>
              <a:t> </a:t>
            </a:r>
            <a:r>
              <a:rPr lang="fr-CH" baseline="0" dirty="0" err="1"/>
              <a:t>amongst</a:t>
            </a:r>
            <a:r>
              <a:rPr lang="fr-CH" baseline="0" dirty="0"/>
              <a:t> </a:t>
            </a:r>
            <a:r>
              <a:rPr lang="fr-CH" baseline="0" dirty="0" err="1"/>
              <a:t>which</a:t>
            </a:r>
            <a:r>
              <a:rPr lang="fr-CH" baseline="0" dirty="0"/>
              <a:t>:</a:t>
            </a:r>
          </a:p>
          <a:p>
            <a:pPr marL="185749" indent="-185749">
              <a:buFontTx/>
              <a:buChar char="-"/>
            </a:pPr>
            <a:r>
              <a:rPr lang="fr-CH" baseline="0" dirty="0"/>
              <a:t>AD (</a:t>
            </a:r>
            <a:r>
              <a:rPr lang="fr-CH" baseline="0" dirty="0" err="1"/>
              <a:t>Antimatter</a:t>
            </a:r>
            <a:r>
              <a:rPr lang="fr-CH" baseline="0" dirty="0"/>
              <a:t> </a:t>
            </a:r>
            <a:r>
              <a:rPr lang="fr-CH" baseline="0" dirty="0" err="1"/>
              <a:t>Decelerator</a:t>
            </a:r>
            <a:r>
              <a:rPr lang="fr-CH" baseline="0" dirty="0"/>
              <a:t>) slows down </a:t>
            </a:r>
            <a:r>
              <a:rPr lang="fr-CH" baseline="0" dirty="0" err="1"/>
              <a:t>anti-protons</a:t>
            </a:r>
            <a:r>
              <a:rPr lang="fr-CH" baseline="0" dirty="0"/>
              <a:t> to </a:t>
            </a:r>
            <a:r>
              <a:rPr lang="fr-CH" baseline="0" dirty="0" err="1"/>
              <a:t>creates</a:t>
            </a:r>
            <a:r>
              <a:rPr lang="fr-CH" baseline="0" dirty="0"/>
              <a:t> stable anti </a:t>
            </a:r>
            <a:r>
              <a:rPr lang="fr-CH" baseline="0" dirty="0" err="1"/>
              <a:t>atoms</a:t>
            </a:r>
            <a:r>
              <a:rPr lang="fr-CH" baseline="0" dirty="0"/>
              <a:t> in </a:t>
            </a:r>
            <a:r>
              <a:rPr lang="fr-CH" baseline="0" dirty="0" err="1"/>
              <a:t>special</a:t>
            </a:r>
            <a:r>
              <a:rPr lang="fr-CH" baseline="0" dirty="0"/>
              <a:t> </a:t>
            </a:r>
            <a:r>
              <a:rPr lang="fr-CH" baseline="0" dirty="0" err="1"/>
              <a:t>traps</a:t>
            </a:r>
            <a:r>
              <a:rPr lang="fr-CH" baseline="0" dirty="0"/>
              <a:t> (the image </a:t>
            </a:r>
            <a:r>
              <a:rPr lang="fr-CH" baseline="0" dirty="0" err="1"/>
              <a:t>here</a:t>
            </a:r>
            <a:r>
              <a:rPr lang="fr-CH" baseline="0" dirty="0"/>
              <a:t> </a:t>
            </a:r>
            <a:r>
              <a:rPr lang="fr-CH" baseline="0" dirty="0" err="1"/>
              <a:t>is</a:t>
            </a:r>
            <a:r>
              <a:rPr lang="fr-CH" baseline="0" dirty="0"/>
              <a:t> the one </a:t>
            </a:r>
            <a:r>
              <a:rPr lang="fr-CH" baseline="0" dirty="0" err="1"/>
              <a:t>from</a:t>
            </a:r>
            <a:r>
              <a:rPr lang="fr-CH" baseline="0" dirty="0"/>
              <a:t> </a:t>
            </a:r>
            <a:r>
              <a:rPr lang="fr-CH" baseline="0" dirty="0" err="1"/>
              <a:t>Angels</a:t>
            </a:r>
            <a:r>
              <a:rPr lang="fr-CH" baseline="0" dirty="0"/>
              <a:t> and </a:t>
            </a:r>
            <a:r>
              <a:rPr lang="fr-CH" baseline="0" dirty="0" err="1"/>
              <a:t>Demons</a:t>
            </a:r>
            <a:r>
              <a:rPr lang="fr-CH" baseline="0" dirty="0"/>
              <a:t> </a:t>
            </a:r>
            <a:r>
              <a:rPr lang="fr-CH" baseline="0" dirty="0" err="1"/>
              <a:t>movie</a:t>
            </a:r>
            <a:r>
              <a:rPr lang="fr-CH" baseline="0" dirty="0"/>
              <a:t>, </a:t>
            </a:r>
            <a:r>
              <a:rPr lang="fr-CH" baseline="0" dirty="0" err="1"/>
              <a:t>our</a:t>
            </a:r>
            <a:r>
              <a:rPr lang="fr-CH" baseline="0" dirty="0"/>
              <a:t> </a:t>
            </a:r>
            <a:r>
              <a:rPr lang="fr-CH" baseline="0" dirty="0" err="1"/>
              <a:t>trap</a:t>
            </a:r>
            <a:r>
              <a:rPr lang="fr-CH" baseline="0" dirty="0"/>
              <a:t> </a:t>
            </a:r>
            <a:r>
              <a:rPr lang="fr-CH" baseline="0" dirty="0" err="1"/>
              <a:t>is</a:t>
            </a:r>
            <a:r>
              <a:rPr lang="fr-CH" baseline="0" dirty="0"/>
              <a:t> </a:t>
            </a:r>
            <a:r>
              <a:rPr lang="fr-CH" baseline="0" dirty="0" err="1"/>
              <a:t>bigger</a:t>
            </a:r>
            <a:r>
              <a:rPr lang="fr-CH" baseline="0" dirty="0"/>
              <a:t> and consumes </a:t>
            </a:r>
            <a:r>
              <a:rPr lang="fr-CH" baseline="0" dirty="0" err="1"/>
              <a:t>much</a:t>
            </a:r>
            <a:r>
              <a:rPr lang="fr-CH" baseline="0" dirty="0"/>
              <a:t> more </a:t>
            </a:r>
            <a:r>
              <a:rPr lang="fr-CH" baseline="0" dirty="0" err="1"/>
              <a:t>energy</a:t>
            </a:r>
            <a:r>
              <a:rPr lang="fr-CH" baseline="0" dirty="0"/>
              <a:t>)</a:t>
            </a:r>
          </a:p>
          <a:p>
            <a:pPr marL="185749" indent="-185749">
              <a:buFontTx/>
              <a:buChar char="-"/>
            </a:pPr>
            <a:r>
              <a:rPr lang="fr-CH" baseline="0" dirty="0"/>
              <a:t>AMS </a:t>
            </a:r>
            <a:r>
              <a:rPr lang="fr-CH" baseline="0" dirty="0" err="1"/>
              <a:t>is</a:t>
            </a:r>
            <a:r>
              <a:rPr lang="fr-CH" baseline="0" dirty="0"/>
              <a:t> an </a:t>
            </a:r>
            <a:r>
              <a:rPr lang="fr-CH" baseline="0" dirty="0" err="1"/>
              <a:t>experiment</a:t>
            </a:r>
            <a:r>
              <a:rPr lang="fr-CH" baseline="0" dirty="0"/>
              <a:t> on the International </a:t>
            </a:r>
            <a:r>
              <a:rPr lang="fr-CH" baseline="0" dirty="0" err="1"/>
              <a:t>Space</a:t>
            </a:r>
            <a:r>
              <a:rPr lang="fr-CH" baseline="0" dirty="0"/>
              <a:t> Station </a:t>
            </a:r>
            <a:r>
              <a:rPr lang="fr-CH" baseline="0" dirty="0" err="1"/>
              <a:t>which</a:t>
            </a:r>
            <a:r>
              <a:rPr lang="fr-CH" baseline="0" dirty="0"/>
              <a:t> looks for traces of primordial {</a:t>
            </a:r>
            <a:r>
              <a:rPr lang="fr-CH" baseline="0" dirty="0" err="1"/>
              <a:t>ursprúnglich</a:t>
            </a:r>
            <a:r>
              <a:rPr lang="fr-CH" baseline="0" dirty="0"/>
              <a:t>} </a:t>
            </a:r>
            <a:r>
              <a:rPr lang="fr-CH" baseline="0" dirty="0" err="1"/>
              <a:t>antimatter</a:t>
            </a:r>
            <a:r>
              <a:rPr lang="fr-CH" baseline="0" dirty="0"/>
              <a:t> </a:t>
            </a:r>
            <a:r>
              <a:rPr lang="fr-CH" baseline="0" dirty="0" err="1"/>
              <a:t>from</a:t>
            </a:r>
            <a:r>
              <a:rPr lang="fr-CH" baseline="0" dirty="0"/>
              <a:t> </a:t>
            </a:r>
            <a:r>
              <a:rPr lang="fr-CH" baseline="0" dirty="0" err="1"/>
              <a:t>space</a:t>
            </a:r>
            <a:r>
              <a:rPr lang="fr-CH" baseline="0" dirty="0"/>
              <a:t>. It </a:t>
            </a:r>
            <a:r>
              <a:rPr lang="fr-CH" baseline="0" dirty="0" err="1"/>
              <a:t>needs</a:t>
            </a:r>
            <a:r>
              <a:rPr lang="fr-CH" baseline="0" dirty="0"/>
              <a:t> to </a:t>
            </a:r>
            <a:r>
              <a:rPr lang="fr-CH" baseline="0" dirty="0" err="1"/>
              <a:t>be</a:t>
            </a:r>
            <a:r>
              <a:rPr lang="fr-CH" baseline="0" dirty="0"/>
              <a:t> </a:t>
            </a:r>
            <a:r>
              <a:rPr lang="fr-CH" baseline="0" dirty="0" err="1"/>
              <a:t>there</a:t>
            </a:r>
            <a:r>
              <a:rPr lang="fr-CH" baseline="0" dirty="0"/>
              <a:t> </a:t>
            </a:r>
            <a:r>
              <a:rPr lang="fr-CH" baseline="0" dirty="0" err="1"/>
              <a:t>outside</a:t>
            </a:r>
            <a:r>
              <a:rPr lang="fr-CH" baseline="0" dirty="0"/>
              <a:t> of the </a:t>
            </a:r>
            <a:r>
              <a:rPr lang="fr-CH" baseline="0" dirty="0" err="1"/>
              <a:t>Earth’s</a:t>
            </a:r>
            <a:r>
              <a:rPr lang="fr-CH" baseline="0" dirty="0"/>
              <a:t> </a:t>
            </a:r>
            <a:r>
              <a:rPr lang="fr-CH" baseline="0" dirty="0" err="1"/>
              <a:t>atmosphere</a:t>
            </a:r>
            <a:r>
              <a:rPr lang="fr-CH" baseline="0" dirty="0"/>
              <a:t> </a:t>
            </a:r>
            <a:r>
              <a:rPr lang="fr-CH" baseline="0" dirty="0" err="1"/>
              <a:t>where</a:t>
            </a:r>
            <a:r>
              <a:rPr lang="fr-CH" baseline="0" dirty="0"/>
              <a:t> </a:t>
            </a:r>
            <a:r>
              <a:rPr lang="fr-CH" baseline="0" dirty="0" err="1"/>
              <a:t>many</a:t>
            </a:r>
            <a:r>
              <a:rPr lang="fr-CH" baseline="0" dirty="0"/>
              <a:t> </a:t>
            </a:r>
            <a:r>
              <a:rPr lang="fr-CH" baseline="0" dirty="0" err="1"/>
              <a:t>particle</a:t>
            </a:r>
            <a:r>
              <a:rPr lang="fr-CH" baseline="0" dirty="0"/>
              <a:t> collisions </a:t>
            </a:r>
            <a:r>
              <a:rPr lang="fr-CH" baseline="0" dirty="0" err="1"/>
              <a:t>occur</a:t>
            </a:r>
            <a:r>
              <a:rPr lang="fr-CH" baseline="0" dirty="0"/>
              <a:t> and </a:t>
            </a:r>
            <a:r>
              <a:rPr lang="fr-CH" baseline="0" dirty="0" err="1"/>
              <a:t>produce</a:t>
            </a:r>
            <a:r>
              <a:rPr lang="fr-CH" baseline="0" dirty="0"/>
              <a:t> </a:t>
            </a:r>
            <a:r>
              <a:rPr lang="fr-CH" baseline="0" dirty="0" err="1"/>
              <a:t>briefly</a:t>
            </a:r>
            <a:r>
              <a:rPr lang="fr-CH" baseline="0" dirty="0"/>
              <a:t> anti-</a:t>
            </a:r>
            <a:r>
              <a:rPr lang="fr-CH" baseline="0" dirty="0" err="1"/>
              <a:t>particles</a:t>
            </a:r>
            <a:r>
              <a:rPr lang="fr-CH" baseline="0" dirty="0"/>
              <a:t>. The AMS Control Centre </a:t>
            </a:r>
            <a:r>
              <a:rPr lang="fr-CH" baseline="0" dirty="0" err="1"/>
              <a:t>is</a:t>
            </a:r>
            <a:r>
              <a:rPr lang="fr-CH" baseline="0" dirty="0"/>
              <a:t> </a:t>
            </a:r>
            <a:r>
              <a:rPr lang="fr-CH" baseline="0" dirty="0" err="1"/>
              <a:t>located</a:t>
            </a:r>
            <a:r>
              <a:rPr lang="fr-CH" baseline="0" dirty="0"/>
              <a:t> at CERN and </a:t>
            </a:r>
            <a:r>
              <a:rPr lang="fr-CH" baseline="0" dirty="0" err="1"/>
              <a:t>receives</a:t>
            </a:r>
            <a:r>
              <a:rPr lang="fr-CH" baseline="0" dirty="0"/>
              <a:t> </a:t>
            </a:r>
            <a:r>
              <a:rPr lang="fr-CH" baseline="0" dirty="0" err="1"/>
              <a:t>signals</a:t>
            </a:r>
            <a:r>
              <a:rPr lang="fr-CH" baseline="0" dirty="0"/>
              <a:t> </a:t>
            </a:r>
            <a:r>
              <a:rPr lang="fr-CH" baseline="0" dirty="0" err="1"/>
              <a:t>from</a:t>
            </a:r>
            <a:r>
              <a:rPr lang="fr-CH" baseline="0" dirty="0"/>
              <a:t> the </a:t>
            </a:r>
            <a:r>
              <a:rPr lang="fr-CH" baseline="0" dirty="0" err="1"/>
              <a:t>experiment</a:t>
            </a:r>
            <a:r>
              <a:rPr lang="fr-CH" baseline="0" dirty="0"/>
              <a:t>.</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26</a:t>
            </a:fld>
            <a:endParaRPr lang="en-GB"/>
          </a:p>
        </p:txBody>
      </p:sp>
    </p:spTree>
    <p:extLst>
      <p:ext uri="{BB962C8B-B14F-4D97-AF65-F5344CB8AC3E}">
        <p14:creationId xmlns:p14="http://schemas.microsoft.com/office/powerpoint/2010/main" val="421826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1DB9E83D-9F90-495C-B504-02EA190B18C6}" type="slidenum">
              <a:rPr lang="en-GB" smtClean="0"/>
              <a:t>28</a:t>
            </a:fld>
            <a:endParaRPr lang="en-GB"/>
          </a:p>
        </p:txBody>
      </p:sp>
    </p:spTree>
    <p:extLst>
      <p:ext uri="{BB962C8B-B14F-4D97-AF65-F5344CB8AC3E}">
        <p14:creationId xmlns:p14="http://schemas.microsoft.com/office/powerpoint/2010/main" val="41221426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But </a:t>
            </a:r>
            <a:r>
              <a:rPr lang="fr-CH" dirty="0" err="1"/>
              <a:t>we</a:t>
            </a:r>
            <a:r>
              <a:rPr lang="fr-CH" dirty="0"/>
              <a:t> have </a:t>
            </a:r>
            <a:r>
              <a:rPr lang="fr-CH" dirty="0" err="1"/>
              <a:t>many</a:t>
            </a:r>
            <a:r>
              <a:rPr lang="fr-CH" dirty="0"/>
              <a:t> more questions </a:t>
            </a:r>
            <a:r>
              <a:rPr lang="fr-CH" dirty="0" err="1"/>
              <a:t>unanswered</a:t>
            </a:r>
            <a:r>
              <a:rPr lang="fr-CH" dirty="0"/>
              <a:t>.</a:t>
            </a:r>
          </a:p>
          <a:p>
            <a:r>
              <a:rPr lang="fr-CH" dirty="0"/>
              <a:t>For </a:t>
            </a:r>
            <a:r>
              <a:rPr lang="fr-CH" dirty="0" err="1"/>
              <a:t>example</a:t>
            </a:r>
            <a:r>
              <a:rPr lang="fr-CH" dirty="0"/>
              <a:t> </a:t>
            </a:r>
            <a:r>
              <a:rPr lang="fr-CH" dirty="0" err="1"/>
              <a:t>when</a:t>
            </a:r>
            <a:r>
              <a:rPr lang="fr-CH" dirty="0"/>
              <a:t> </a:t>
            </a:r>
            <a:r>
              <a:rPr lang="fr-CH" dirty="0" err="1"/>
              <a:t>we</a:t>
            </a:r>
            <a:r>
              <a:rPr lang="fr-CH" dirty="0"/>
              <a:t> look</a:t>
            </a:r>
            <a:r>
              <a:rPr lang="fr-CH" baseline="0" dirty="0"/>
              <a:t> at galaxies far </a:t>
            </a:r>
            <a:r>
              <a:rPr lang="fr-CH" baseline="0" dirty="0" err="1"/>
              <a:t>away</a:t>
            </a:r>
            <a:r>
              <a:rPr lang="fr-CH" baseline="0" dirty="0"/>
              <a:t>, and at </a:t>
            </a:r>
            <a:r>
              <a:rPr lang="fr-CH" baseline="0" dirty="0" err="1"/>
              <a:t>their</a:t>
            </a:r>
            <a:r>
              <a:rPr lang="fr-CH" baseline="0" dirty="0"/>
              <a:t> rotation speed, the </a:t>
            </a:r>
            <a:r>
              <a:rPr lang="fr-CH" baseline="0" dirty="0" err="1"/>
              <a:t>estimated</a:t>
            </a:r>
            <a:r>
              <a:rPr lang="fr-CH" baseline="0" dirty="0"/>
              <a:t> mass of the visible </a:t>
            </a:r>
            <a:r>
              <a:rPr lang="fr-CH" baseline="0" dirty="0" err="1"/>
              <a:t>matter</a:t>
            </a:r>
            <a:r>
              <a:rPr lang="fr-CH" baseline="0" dirty="0"/>
              <a:t> (stars, </a:t>
            </a:r>
            <a:r>
              <a:rPr lang="fr-CH" baseline="0" dirty="0" err="1"/>
              <a:t>planets</a:t>
            </a:r>
            <a:r>
              <a:rPr lang="fr-CH" baseline="0" dirty="0"/>
              <a:t>, </a:t>
            </a:r>
            <a:r>
              <a:rPr lang="fr-CH" baseline="0" dirty="0" err="1"/>
              <a:t>clouds</a:t>
            </a:r>
            <a:r>
              <a:rPr lang="fr-CH" baseline="0" dirty="0"/>
              <a:t> of </a:t>
            </a:r>
            <a:r>
              <a:rPr lang="fr-CH" baseline="0" dirty="0" err="1"/>
              <a:t>gas</a:t>
            </a:r>
            <a:r>
              <a:rPr lang="fr-CH" baseline="0" dirty="0"/>
              <a:t> </a:t>
            </a:r>
            <a:r>
              <a:rPr lang="fr-CH" baseline="0" dirty="0" err="1"/>
              <a:t>etc</a:t>
            </a:r>
            <a:r>
              <a:rPr lang="fr-CH" baseline="0" dirty="0"/>
              <a:t>) </a:t>
            </a:r>
            <a:r>
              <a:rPr lang="fr-CH" baseline="0" dirty="0" err="1"/>
              <a:t>is</a:t>
            </a:r>
            <a:r>
              <a:rPr lang="fr-CH" baseline="0" dirty="0"/>
              <a:t> not </a:t>
            </a:r>
            <a:r>
              <a:rPr lang="fr-CH" baseline="0" dirty="0" err="1"/>
              <a:t>sufficient</a:t>
            </a:r>
            <a:r>
              <a:rPr lang="fr-CH" baseline="0" dirty="0"/>
              <a:t> to «</a:t>
            </a:r>
            <a:r>
              <a:rPr lang="fr-CH" baseline="0" dirty="0" err="1"/>
              <a:t>keep</a:t>
            </a:r>
            <a:r>
              <a:rPr lang="fr-CH" baseline="0" dirty="0"/>
              <a:t> </a:t>
            </a:r>
            <a:r>
              <a:rPr lang="fr-CH" baseline="0" dirty="0" err="1"/>
              <a:t>it</a:t>
            </a:r>
            <a:r>
              <a:rPr lang="fr-CH" baseline="0" dirty="0"/>
              <a:t> </a:t>
            </a:r>
            <a:r>
              <a:rPr lang="fr-CH" baseline="0" dirty="0" err="1"/>
              <a:t>together</a:t>
            </a:r>
            <a:r>
              <a:rPr lang="fr-CH" baseline="0" dirty="0"/>
              <a:t>». At the speed </a:t>
            </a:r>
            <a:r>
              <a:rPr lang="fr-CH" baseline="0" dirty="0" err="1"/>
              <a:t>it</a:t>
            </a:r>
            <a:r>
              <a:rPr lang="fr-CH" baseline="0" dirty="0"/>
              <a:t> </a:t>
            </a:r>
            <a:r>
              <a:rPr lang="fr-CH" baseline="0" dirty="0" err="1"/>
              <a:t>rotates</a:t>
            </a:r>
            <a:r>
              <a:rPr lang="fr-CH" baseline="0" dirty="0"/>
              <a:t>, </a:t>
            </a:r>
            <a:r>
              <a:rPr lang="fr-CH" baseline="0" dirty="0" err="1"/>
              <a:t>this</a:t>
            </a:r>
            <a:r>
              <a:rPr lang="fr-CH" baseline="0" dirty="0"/>
              <a:t> </a:t>
            </a:r>
            <a:r>
              <a:rPr lang="fr-CH" baseline="0" dirty="0" err="1"/>
              <a:t>galaxy</a:t>
            </a:r>
            <a:r>
              <a:rPr lang="fr-CH" baseline="0" dirty="0"/>
              <a:t> </a:t>
            </a:r>
            <a:r>
              <a:rPr lang="fr-CH" baseline="0" dirty="0" err="1"/>
              <a:t>should</a:t>
            </a:r>
            <a:r>
              <a:rPr lang="fr-CH" baseline="0" dirty="0"/>
              <a:t> split </a:t>
            </a:r>
            <a:r>
              <a:rPr lang="fr-CH" baseline="0" dirty="0" err="1"/>
              <a:t>away</a:t>
            </a:r>
            <a:r>
              <a:rPr lang="fr-CH" baseline="0" dirty="0"/>
              <a:t>. </a:t>
            </a:r>
          </a:p>
          <a:p>
            <a:r>
              <a:rPr lang="fr-CH" baseline="0" dirty="0"/>
              <a:t>And the </a:t>
            </a:r>
            <a:r>
              <a:rPr lang="fr-CH" baseline="0" dirty="0" err="1"/>
              <a:t>worrying</a:t>
            </a:r>
            <a:r>
              <a:rPr lang="fr-CH" baseline="0" dirty="0"/>
              <a:t> </a:t>
            </a:r>
            <a:r>
              <a:rPr lang="fr-CH" baseline="0" dirty="0" err="1"/>
              <a:t>thing</a:t>
            </a:r>
            <a:r>
              <a:rPr lang="fr-CH" baseline="0" dirty="0"/>
              <a:t> </a:t>
            </a:r>
            <a:r>
              <a:rPr lang="fr-CH" baseline="0" dirty="0" err="1"/>
              <a:t>is</a:t>
            </a:r>
            <a:r>
              <a:rPr lang="fr-CH" baseline="0" dirty="0"/>
              <a:t> </a:t>
            </a:r>
            <a:r>
              <a:rPr lang="fr-CH" baseline="0" dirty="0" err="1"/>
              <a:t>that</a:t>
            </a:r>
            <a:r>
              <a:rPr lang="fr-CH" baseline="0" dirty="0"/>
              <a:t> </a:t>
            </a:r>
            <a:r>
              <a:rPr lang="fr-CH" baseline="0" dirty="0" err="1"/>
              <a:t>is</a:t>
            </a:r>
            <a:r>
              <a:rPr lang="fr-CH" baseline="0" dirty="0"/>
              <a:t> </a:t>
            </a:r>
            <a:r>
              <a:rPr lang="fr-CH" baseline="0" dirty="0" err="1"/>
              <a:t>seems</a:t>
            </a:r>
            <a:r>
              <a:rPr lang="fr-CH" baseline="0" dirty="0"/>
              <a:t> </a:t>
            </a:r>
            <a:r>
              <a:rPr lang="fr-CH" baseline="0" dirty="0" err="1"/>
              <a:t>we</a:t>
            </a:r>
            <a:r>
              <a:rPr lang="fr-CH" baseline="0" dirty="0"/>
              <a:t> are </a:t>
            </a:r>
            <a:r>
              <a:rPr lang="fr-CH" baseline="0" dirty="0" err="1"/>
              <a:t>missing</a:t>
            </a:r>
            <a:r>
              <a:rPr lang="fr-CH" baseline="0" dirty="0"/>
              <a:t> a large fraction of the </a:t>
            </a:r>
            <a:r>
              <a:rPr lang="fr-CH" baseline="0" dirty="0" err="1"/>
              <a:t>needed</a:t>
            </a:r>
            <a:r>
              <a:rPr lang="fr-CH" baseline="0" dirty="0"/>
              <a:t> mass…</a:t>
            </a:r>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29</a:t>
            </a:fld>
            <a:endParaRPr lang="en-GB"/>
          </a:p>
        </p:txBody>
      </p:sp>
    </p:spTree>
    <p:extLst>
      <p:ext uri="{BB962C8B-B14F-4D97-AF65-F5344CB8AC3E}">
        <p14:creationId xmlns:p14="http://schemas.microsoft.com/office/powerpoint/2010/main" val="25980237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aseline="0" dirty="0" err="1"/>
              <a:t>Only</a:t>
            </a:r>
            <a:r>
              <a:rPr lang="fr-CH" baseline="0" dirty="0"/>
              <a:t> about 5% of the </a:t>
            </a:r>
            <a:r>
              <a:rPr lang="fr-CH" baseline="0" dirty="0" err="1"/>
              <a:t>matter</a:t>
            </a:r>
            <a:r>
              <a:rPr lang="fr-CH" baseline="0" dirty="0"/>
              <a:t> and </a:t>
            </a:r>
            <a:r>
              <a:rPr lang="fr-CH" baseline="0" dirty="0" err="1"/>
              <a:t>energy</a:t>
            </a:r>
            <a:r>
              <a:rPr lang="fr-CH" baseline="0" dirty="0"/>
              <a:t> content of the </a:t>
            </a:r>
            <a:r>
              <a:rPr lang="fr-CH" baseline="0" dirty="0" err="1"/>
              <a:t>universe</a:t>
            </a:r>
            <a:r>
              <a:rPr lang="fr-CH" baseline="0" dirty="0"/>
              <a:t> </a:t>
            </a:r>
            <a:r>
              <a:rPr lang="fr-CH" baseline="0" dirty="0" err="1"/>
              <a:t>is</a:t>
            </a:r>
            <a:r>
              <a:rPr lang="fr-CH" baseline="0" dirty="0"/>
              <a:t> «visible </a:t>
            </a:r>
            <a:r>
              <a:rPr lang="fr-CH" baseline="0" dirty="0" err="1"/>
              <a:t>matter</a:t>
            </a:r>
            <a:r>
              <a:rPr lang="fr-CH" baseline="0" dirty="0"/>
              <a:t>» (stars, </a:t>
            </a:r>
            <a:r>
              <a:rPr lang="fr-CH" baseline="0" dirty="0" err="1"/>
              <a:t>humans</a:t>
            </a:r>
            <a:r>
              <a:rPr lang="fr-CH" baseline="0" dirty="0"/>
              <a:t>, …)</a:t>
            </a:r>
          </a:p>
          <a:p>
            <a:pPr defTabSz="990661">
              <a:defRPr/>
            </a:pPr>
            <a:r>
              <a:rPr lang="fr-CH" baseline="0" dirty="0" err="1"/>
              <a:t>What</a:t>
            </a:r>
            <a:r>
              <a:rPr lang="fr-CH" baseline="0" dirty="0"/>
              <a:t> </a:t>
            </a:r>
            <a:r>
              <a:rPr lang="fr-CH" baseline="0" dirty="0" err="1"/>
              <a:t>is</a:t>
            </a:r>
            <a:r>
              <a:rPr lang="fr-CH" baseline="0" dirty="0"/>
              <a:t> the </a:t>
            </a:r>
            <a:r>
              <a:rPr lang="fr-CH" baseline="0" dirty="0" err="1"/>
              <a:t>remaining</a:t>
            </a:r>
            <a:r>
              <a:rPr lang="fr-CH" baseline="0" dirty="0"/>
              <a:t> 95% of the </a:t>
            </a:r>
            <a:r>
              <a:rPr lang="fr-CH" baseline="0" dirty="0" err="1"/>
              <a:t>universe’s</a:t>
            </a:r>
            <a:r>
              <a:rPr lang="fr-CH" baseline="0" dirty="0"/>
              <a:t> mass &amp; </a:t>
            </a:r>
            <a:r>
              <a:rPr lang="fr-CH" baseline="0" dirty="0" err="1"/>
              <a:t>energy</a:t>
            </a:r>
            <a:r>
              <a:rPr lang="fr-CH" baseline="0" dirty="0"/>
              <a:t>? </a:t>
            </a:r>
          </a:p>
          <a:p>
            <a:pPr defTabSz="990661">
              <a:defRPr/>
            </a:pPr>
            <a:endParaRPr lang="fr-CH" baseline="0" dirty="0"/>
          </a:p>
          <a:p>
            <a:pPr defTabSz="990661">
              <a:defRPr/>
            </a:pPr>
            <a:endParaRPr lang="fr-CH" baseline="0" dirty="0"/>
          </a:p>
          <a:p>
            <a:pPr defTabSz="990661">
              <a:defRPr/>
            </a:pPr>
            <a:r>
              <a:rPr lang="fr-CH" baseline="0" dirty="0" err="1"/>
              <a:t>From</a:t>
            </a:r>
            <a:r>
              <a:rPr lang="fr-CH" baseline="0" dirty="0"/>
              <a:t> the rotation of galaxies </a:t>
            </a:r>
            <a:r>
              <a:rPr lang="fr-CH" baseline="0" dirty="0" err="1"/>
              <a:t>we</a:t>
            </a:r>
            <a:r>
              <a:rPr lang="fr-CH" baseline="0" dirty="0"/>
              <a:t> assume </a:t>
            </a:r>
            <a:r>
              <a:rPr lang="fr-CH" baseline="0" dirty="0" err="1"/>
              <a:t>that</a:t>
            </a:r>
            <a:r>
              <a:rPr lang="fr-CH" baseline="0" dirty="0"/>
              <a:t> about 27% </a:t>
            </a:r>
            <a:r>
              <a:rPr lang="fr-CH" baseline="0" dirty="0" err="1"/>
              <a:t>is</a:t>
            </a:r>
            <a:r>
              <a:rPr lang="fr-CH" baseline="0" dirty="0"/>
              <a:t> </a:t>
            </a:r>
            <a:r>
              <a:rPr lang="fr-CH" baseline="0" dirty="0" err="1"/>
              <a:t>dark</a:t>
            </a:r>
            <a:r>
              <a:rPr lang="fr-CH" baseline="0" dirty="0"/>
              <a:t> </a:t>
            </a:r>
            <a:r>
              <a:rPr lang="fr-CH" baseline="0" dirty="0" err="1"/>
              <a:t>matter</a:t>
            </a:r>
            <a:r>
              <a:rPr lang="fr-CH" baseline="0" dirty="0"/>
              <a:t> …</a:t>
            </a:r>
          </a:p>
          <a:p>
            <a:pPr defTabSz="990661">
              <a:defRPr/>
            </a:pPr>
            <a:r>
              <a:rPr lang="fr-CH" baseline="0" dirty="0" err="1"/>
              <a:t>Dark</a:t>
            </a:r>
            <a:r>
              <a:rPr lang="fr-CH" baseline="0" dirty="0"/>
              <a:t> </a:t>
            </a:r>
            <a:r>
              <a:rPr lang="fr-CH" baseline="0" dirty="0" err="1"/>
              <a:t>energy</a:t>
            </a:r>
            <a:r>
              <a:rPr lang="fr-CH" baseline="0" dirty="0"/>
              <a:t>? There are </a:t>
            </a:r>
            <a:r>
              <a:rPr lang="fr-CH" baseline="0" dirty="0" err="1"/>
              <a:t>many</a:t>
            </a:r>
            <a:r>
              <a:rPr lang="fr-CH" baseline="0" dirty="0"/>
              <a:t> </a:t>
            </a:r>
            <a:r>
              <a:rPr lang="fr-CH" baseline="0" dirty="0" err="1"/>
              <a:t>theories</a:t>
            </a:r>
            <a:r>
              <a:rPr lang="fr-CH" baseline="0" dirty="0"/>
              <a:t> </a:t>
            </a:r>
            <a:r>
              <a:rPr lang="fr-CH" baseline="0" dirty="0" err="1"/>
              <a:t>again</a:t>
            </a:r>
            <a:r>
              <a:rPr lang="fr-CH" baseline="0" dirty="0"/>
              <a:t> (</a:t>
            </a:r>
            <a:r>
              <a:rPr lang="fr-CH" baseline="0" dirty="0" err="1"/>
              <a:t>Supersymetry</a:t>
            </a:r>
            <a:r>
              <a:rPr lang="fr-CH" baseline="0" dirty="0"/>
              <a:t> </a:t>
            </a:r>
            <a:r>
              <a:rPr lang="fr-CH" baseline="0" dirty="0" err="1"/>
              <a:t>amongst</a:t>
            </a:r>
            <a:r>
              <a:rPr lang="fr-CH" baseline="0" dirty="0"/>
              <a:t> </a:t>
            </a:r>
            <a:r>
              <a:rPr lang="fr-CH" baseline="0" dirty="0" err="1"/>
              <a:t>others</a:t>
            </a:r>
            <a:r>
              <a:rPr lang="fr-CH" baseline="0" dirty="0"/>
              <a:t>). CERN </a:t>
            </a:r>
            <a:r>
              <a:rPr lang="fr-CH" baseline="0" dirty="0" err="1"/>
              <a:t>may</a:t>
            </a:r>
            <a:r>
              <a:rPr lang="fr-CH" baseline="0" dirty="0"/>
              <a:t> help </a:t>
            </a:r>
            <a:r>
              <a:rPr lang="fr-CH" baseline="0" dirty="0" err="1"/>
              <a:t>finding</a:t>
            </a:r>
            <a:r>
              <a:rPr lang="fr-CH" baseline="0" dirty="0"/>
              <a:t> out more about </a:t>
            </a:r>
            <a:r>
              <a:rPr lang="fr-CH" baseline="0" dirty="0" err="1"/>
              <a:t>it</a:t>
            </a:r>
            <a:r>
              <a:rPr lang="fr-CH" baseline="0" dirty="0"/>
              <a:t>.</a:t>
            </a:r>
            <a:endParaRPr lang="fr-CH" dirty="0"/>
          </a:p>
          <a:p>
            <a:endParaRPr lang="fr-CH" baseline="0" dirty="0"/>
          </a:p>
          <a:p>
            <a:r>
              <a:rPr lang="fr-CH" baseline="0" dirty="0"/>
              <a:t>Great </a:t>
            </a:r>
            <a:r>
              <a:rPr lang="fr-CH" baseline="0" dirty="0" err="1"/>
              <a:t>unified</a:t>
            </a:r>
            <a:r>
              <a:rPr lang="fr-CH" baseline="0" dirty="0"/>
              <a:t> </a:t>
            </a:r>
            <a:r>
              <a:rPr lang="fr-CH" baseline="0" dirty="0" err="1"/>
              <a:t>theory</a:t>
            </a:r>
            <a:r>
              <a:rPr lang="fr-CH" baseline="0" dirty="0"/>
              <a:t>: Can </a:t>
            </a:r>
            <a:r>
              <a:rPr lang="fr-CH" baseline="0" dirty="0" err="1"/>
              <a:t>we</a:t>
            </a:r>
            <a:r>
              <a:rPr lang="fr-CH" baseline="0" dirty="0"/>
              <a:t> </a:t>
            </a:r>
            <a:r>
              <a:rPr lang="fr-CH" baseline="0" dirty="0" err="1"/>
              <a:t>merge</a:t>
            </a:r>
            <a:r>
              <a:rPr lang="fr-CH" baseline="0" dirty="0"/>
              <a:t> the Standard </a:t>
            </a:r>
            <a:r>
              <a:rPr lang="fr-CH" baseline="0" dirty="0" err="1"/>
              <a:t>Modell</a:t>
            </a:r>
            <a:r>
              <a:rPr lang="fr-CH" baseline="0" dirty="0"/>
              <a:t> and General </a:t>
            </a:r>
            <a:r>
              <a:rPr lang="fr-CH" baseline="0" dirty="0" err="1"/>
              <a:t>Relativity</a:t>
            </a:r>
            <a:r>
              <a:rPr lang="fr-CH" baseline="0" dirty="0"/>
              <a:t>?</a:t>
            </a:r>
          </a:p>
          <a:p>
            <a:endParaRPr lang="fr-CH" baseline="0" dirty="0"/>
          </a:p>
          <a:p>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30</a:t>
            </a:fld>
            <a:endParaRPr lang="en-GB"/>
          </a:p>
        </p:txBody>
      </p:sp>
    </p:spTree>
    <p:extLst>
      <p:ext uri="{BB962C8B-B14F-4D97-AF65-F5344CB8AC3E}">
        <p14:creationId xmlns:p14="http://schemas.microsoft.com/office/powerpoint/2010/main" val="623343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661">
              <a:defRPr/>
            </a:pPr>
            <a:r>
              <a:rPr lang="fr-CH" dirty="0" err="1"/>
              <a:t>Now</a:t>
            </a:r>
            <a:r>
              <a:rPr lang="fr-CH" dirty="0"/>
              <a:t> </a:t>
            </a:r>
            <a:r>
              <a:rPr lang="fr-CH" dirty="0" err="1"/>
              <a:t>we</a:t>
            </a:r>
            <a:r>
              <a:rPr lang="fr-CH" baseline="0" dirty="0"/>
              <a:t> have </a:t>
            </a:r>
            <a:r>
              <a:rPr lang="fr-CH" baseline="0" dirty="0" err="1"/>
              <a:t>many</a:t>
            </a:r>
            <a:r>
              <a:rPr lang="fr-CH" baseline="0" dirty="0"/>
              <a:t> questions to </a:t>
            </a:r>
            <a:r>
              <a:rPr lang="fr-CH" baseline="0" dirty="0" err="1"/>
              <a:t>answer</a:t>
            </a:r>
            <a:r>
              <a:rPr lang="fr-CH" baseline="0" dirty="0"/>
              <a:t>. But how are </a:t>
            </a:r>
            <a:r>
              <a:rPr lang="fr-CH" baseline="0" dirty="0" err="1"/>
              <a:t>we</a:t>
            </a:r>
            <a:r>
              <a:rPr lang="fr-CH" baseline="0" dirty="0"/>
              <a:t> </a:t>
            </a:r>
            <a:r>
              <a:rPr lang="fr-CH" baseline="0" dirty="0" err="1"/>
              <a:t>going</a:t>
            </a:r>
            <a:r>
              <a:rPr lang="fr-CH" baseline="0" dirty="0"/>
              <a:t> to </a:t>
            </a:r>
            <a:r>
              <a:rPr lang="fr-CH" baseline="0" dirty="0" err="1"/>
              <a:t>proceed</a:t>
            </a:r>
            <a:r>
              <a:rPr lang="fr-CH" baseline="0" dirty="0"/>
              <a:t>?</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31</a:t>
            </a:fld>
            <a:endParaRPr lang="en-GB"/>
          </a:p>
        </p:txBody>
      </p:sp>
    </p:spTree>
    <p:extLst>
      <p:ext uri="{BB962C8B-B14F-4D97-AF65-F5344CB8AC3E}">
        <p14:creationId xmlns:p14="http://schemas.microsoft.com/office/powerpoint/2010/main" val="27694581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DE" dirty="0"/>
              <a:t>On the more expensive side, experimentalists</a:t>
            </a:r>
          </a:p>
          <a:p>
            <a:r>
              <a:rPr lang="en-GB" dirty="0"/>
              <a:t>P</a:t>
            </a:r>
            <a:r>
              <a:rPr lang="en-DE" dirty="0"/>
              <a:t>hysicists, engineers, technician build huge machines to test the predictors from ideas the theorists developped</a:t>
            </a:r>
          </a:p>
          <a:p>
            <a:endParaRPr lang="en-DE" dirty="0"/>
          </a:p>
          <a:p>
            <a:r>
              <a:rPr lang="en-DE" dirty="0"/>
              <a:t>Most exciting: It the observations differ from the predictions!</a:t>
            </a:r>
          </a:p>
        </p:txBody>
      </p:sp>
      <p:sp>
        <p:nvSpPr>
          <p:cNvPr id="4" name="Slide Number Placeholder 3"/>
          <p:cNvSpPr>
            <a:spLocks noGrp="1"/>
          </p:cNvSpPr>
          <p:nvPr>
            <p:ph type="sldNum" sz="quarter" idx="5"/>
          </p:nvPr>
        </p:nvSpPr>
        <p:spPr/>
        <p:txBody>
          <a:bodyPr/>
          <a:lstStyle/>
          <a:p>
            <a:fld id="{1DB9E83D-9F90-495C-B504-02EA190B18C6}" type="slidenum">
              <a:rPr lang="en-GB" smtClean="0"/>
              <a:t>32</a:t>
            </a:fld>
            <a:endParaRPr lang="en-GB"/>
          </a:p>
        </p:txBody>
      </p:sp>
    </p:spTree>
    <p:extLst>
      <p:ext uri="{BB962C8B-B14F-4D97-AF65-F5344CB8AC3E}">
        <p14:creationId xmlns:p14="http://schemas.microsoft.com/office/powerpoint/2010/main" val="20684225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many experiments at CERN, we compare the prediction from theory (in the graph, horizontal bars coming from prediction of the standard model of particle physics) with experimental data from the experiment (in the graph, dots coming from the ATLAS experiment).</a:t>
            </a:r>
          </a:p>
          <a:p>
            <a:r>
              <a:rPr lang="en-GB" dirty="0"/>
              <a:t>So far, we see no significant deviation from the Standard Model predictions to the experimental data </a:t>
            </a:r>
          </a:p>
          <a:p>
            <a:endParaRPr lang="en-GB" dirty="0"/>
          </a:p>
          <a:p>
            <a:pPr defTabSz="990661">
              <a:defRPr/>
            </a:pPr>
            <a:r>
              <a:rPr lang="en-GB" sz="1300" dirty="0"/>
              <a:t>One might think that, given this great success story, the particle physics community is happy and content. But, as a matter of fact, the exact opposite is the case! While the Standard Model of particle physics provides a unique and elegant description of fundamental interactions between elementary particles, it is assumed that this quantum field theory is only part of a broader theory. Indeed, the Standard Model of particle physics describes only about 5% of the universe. It does not explain dark matter or dark energy.. </a:t>
            </a:r>
          </a:p>
          <a:p>
            <a:pPr defTabSz="990661">
              <a:defRPr/>
            </a:pPr>
            <a:endParaRPr lang="en-GB" sz="1300" dirty="0"/>
          </a:p>
          <a:p>
            <a:pPr defTabSz="990661">
              <a:defRPr/>
            </a:pPr>
            <a:r>
              <a:rPr lang="en-GB" sz="1300" dirty="0"/>
              <a:t>Their description can only be achieved by theories which go beyond the Standard Model of particle physics. Hence, any signs of irregularities between the predictions of the Standard Model of particle physics and experimental results would spark tremendous excitement. After all, this would enable the physics community to update and modify the current description of nature.</a:t>
            </a:r>
            <a:endParaRPr lang="en-GB"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33</a:t>
            </a:fld>
            <a:endParaRPr lang="en-GB"/>
          </a:p>
        </p:txBody>
      </p:sp>
    </p:spTree>
    <p:extLst>
      <p:ext uri="{BB962C8B-B14F-4D97-AF65-F5344CB8AC3E}">
        <p14:creationId xmlns:p14="http://schemas.microsoft.com/office/powerpoint/2010/main" val="492976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Present</a:t>
            </a:r>
            <a:r>
              <a:rPr lang="fr-CH" baseline="0" dirty="0"/>
              <a:t> </a:t>
            </a:r>
            <a:r>
              <a:rPr lang="fr-CH" baseline="0" dirty="0" err="1"/>
              <a:t>yourself</a:t>
            </a:r>
            <a:r>
              <a:rPr lang="fr-CH" baseline="0" dirty="0"/>
              <a:t>: Name, </a:t>
            </a:r>
            <a:r>
              <a:rPr lang="fr-CH" baseline="0" dirty="0" err="1"/>
              <a:t>Ausbildung</a:t>
            </a:r>
            <a:endParaRPr lang="fr-CH" baseline="0" dirty="0"/>
          </a:p>
          <a:p>
            <a:r>
              <a:rPr lang="fr-CH" baseline="0" dirty="0" err="1"/>
              <a:t>Your</a:t>
            </a:r>
            <a:r>
              <a:rPr lang="fr-CH" baseline="0" dirty="0"/>
              <a:t> background: </a:t>
            </a:r>
            <a:r>
              <a:rPr lang="fr-CH" baseline="0" dirty="0" err="1"/>
              <a:t>Masterarbeit</a:t>
            </a:r>
            <a:r>
              <a:rPr lang="fr-CH" baseline="0" dirty="0"/>
              <a:t>, </a:t>
            </a:r>
            <a:r>
              <a:rPr lang="fr-CH" baseline="0" dirty="0" err="1"/>
              <a:t>Lehrerin</a:t>
            </a:r>
            <a:endParaRPr lang="fr-CH" baseline="0" dirty="0"/>
          </a:p>
          <a:p>
            <a:r>
              <a:rPr lang="fr-CH" baseline="0" dirty="0" err="1"/>
              <a:t>Your</a:t>
            </a:r>
            <a:r>
              <a:rPr lang="fr-CH" baseline="0" dirty="0"/>
              <a:t> (dis)</a:t>
            </a:r>
            <a:r>
              <a:rPr lang="fr-CH" baseline="0" dirty="0" err="1"/>
              <a:t>interest</a:t>
            </a:r>
            <a:r>
              <a:rPr lang="fr-CH" baseline="0" dirty="0"/>
              <a:t> in science: </a:t>
            </a:r>
            <a:r>
              <a:rPr lang="fr-CH" baseline="0" dirty="0" err="1"/>
              <a:t>Physik</a:t>
            </a:r>
            <a:r>
              <a:rPr lang="fr-CH" baseline="0" dirty="0"/>
              <a:t> </a:t>
            </a:r>
            <a:r>
              <a:rPr lang="fr-CH" baseline="0" dirty="0" err="1"/>
              <a:t>als</a:t>
            </a:r>
            <a:r>
              <a:rPr lang="fr-CH" baseline="0" dirty="0"/>
              <a:t> </a:t>
            </a:r>
            <a:r>
              <a:rPr lang="fr-CH" baseline="0" dirty="0" err="1"/>
              <a:t>große</a:t>
            </a:r>
            <a:r>
              <a:rPr lang="fr-CH" baseline="0" dirty="0"/>
              <a:t> </a:t>
            </a:r>
            <a:r>
              <a:rPr lang="fr-CH" baseline="0" dirty="0" err="1"/>
              <a:t>Liebe</a:t>
            </a:r>
            <a:r>
              <a:rPr lang="fr-CH" baseline="0" dirty="0"/>
              <a:t> – </a:t>
            </a:r>
            <a:r>
              <a:rPr lang="fr-CH" baseline="0" dirty="0" err="1"/>
              <a:t>Doktorandin</a:t>
            </a:r>
            <a:r>
              <a:rPr lang="fr-CH" baseline="0" dirty="0"/>
              <a:t> </a:t>
            </a:r>
            <a:r>
              <a:rPr lang="fr-CH" baseline="0" dirty="0" err="1"/>
              <a:t>am</a:t>
            </a:r>
            <a:r>
              <a:rPr lang="fr-CH" baseline="0" dirty="0"/>
              <a:t> CERN, </a:t>
            </a:r>
            <a:r>
              <a:rPr lang="fr-CH" baseline="0" dirty="0" err="1"/>
              <a:t>um</a:t>
            </a:r>
            <a:r>
              <a:rPr lang="fr-CH" baseline="0" dirty="0"/>
              <a:t> </a:t>
            </a:r>
            <a:r>
              <a:rPr lang="fr-CH" baseline="0" dirty="0" err="1"/>
              <a:t>herauszufinden</a:t>
            </a:r>
            <a:r>
              <a:rPr lang="fr-CH" baseline="0" dirty="0"/>
              <a:t>, welche </a:t>
            </a:r>
            <a:r>
              <a:rPr lang="fr-CH" baseline="0" dirty="0" err="1"/>
              <a:t>Themen</a:t>
            </a:r>
            <a:r>
              <a:rPr lang="fr-CH" baseline="0" dirty="0"/>
              <a:t> </a:t>
            </a:r>
            <a:r>
              <a:rPr lang="fr-CH" baseline="0" dirty="0" err="1"/>
              <a:t>und</a:t>
            </a:r>
            <a:r>
              <a:rPr lang="fr-CH" baseline="0" dirty="0"/>
              <a:t> </a:t>
            </a:r>
            <a:r>
              <a:rPr lang="fr-CH" baseline="0" dirty="0" err="1"/>
              <a:t>Kontext</a:t>
            </a:r>
            <a:r>
              <a:rPr lang="fr-CH" baseline="0" dirty="0"/>
              <a:t> </a:t>
            </a:r>
            <a:r>
              <a:rPr lang="fr-CH" baseline="0" dirty="0" err="1"/>
              <a:t>besonderes</a:t>
            </a:r>
            <a:r>
              <a:rPr lang="fr-CH" baseline="0" dirty="0"/>
              <a:t> </a:t>
            </a:r>
            <a:r>
              <a:rPr lang="fr-CH" baseline="0" dirty="0" err="1"/>
              <a:t>Interesse</a:t>
            </a:r>
            <a:r>
              <a:rPr lang="fr-CH" baseline="0" dirty="0"/>
              <a:t> an </a:t>
            </a:r>
            <a:r>
              <a:rPr lang="fr-CH" baseline="0" dirty="0" err="1"/>
              <a:t>Physik</a:t>
            </a:r>
            <a:r>
              <a:rPr lang="fr-CH" baseline="0" dirty="0"/>
              <a:t> </a:t>
            </a:r>
            <a:r>
              <a:rPr lang="fr-CH" baseline="0" dirty="0" err="1"/>
              <a:t>wecken</a:t>
            </a:r>
            <a:endParaRPr lang="fr-CH" baseline="0" dirty="0"/>
          </a:p>
          <a:p>
            <a:endParaRPr lang="fr-CH" baseline="0" dirty="0"/>
          </a:p>
          <a:p>
            <a:endParaRPr lang="fr-CH" dirty="0"/>
          </a:p>
          <a:p>
            <a:endParaRPr lang="en-DE" dirty="0"/>
          </a:p>
        </p:txBody>
      </p:sp>
      <p:sp>
        <p:nvSpPr>
          <p:cNvPr id="4" name="Slide Number Placeholder 3"/>
          <p:cNvSpPr>
            <a:spLocks noGrp="1"/>
          </p:cNvSpPr>
          <p:nvPr>
            <p:ph type="sldNum" sz="quarter" idx="5"/>
          </p:nvPr>
        </p:nvSpPr>
        <p:spPr/>
        <p:txBody>
          <a:bodyPr/>
          <a:lstStyle/>
          <a:p>
            <a:fld id="{1DB9E83D-9F90-495C-B504-02EA190B18C6}" type="slidenum">
              <a:rPr lang="en-GB" smtClean="0"/>
              <a:t>3</a:t>
            </a:fld>
            <a:endParaRPr lang="en-GB"/>
          </a:p>
        </p:txBody>
      </p:sp>
    </p:spTree>
    <p:extLst>
      <p:ext uri="{BB962C8B-B14F-4D97-AF65-F5344CB8AC3E}">
        <p14:creationId xmlns:p14="http://schemas.microsoft.com/office/powerpoint/2010/main" val="4950021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Most</a:t>
            </a:r>
            <a:r>
              <a:rPr lang="fr-CH" baseline="0" dirty="0"/>
              <a:t> of </a:t>
            </a:r>
            <a:r>
              <a:rPr lang="fr-CH" baseline="0" dirty="0" err="1"/>
              <a:t>CERN’s</a:t>
            </a:r>
            <a:r>
              <a:rPr lang="fr-CH" baseline="0" dirty="0"/>
              <a:t> </a:t>
            </a:r>
            <a:r>
              <a:rPr lang="fr-CH" baseline="0" dirty="0" err="1"/>
              <a:t>experiments</a:t>
            </a:r>
            <a:r>
              <a:rPr lang="fr-CH" baseline="0" dirty="0"/>
              <a:t> are made of collisions. </a:t>
            </a:r>
            <a:r>
              <a:rPr lang="fr-CH" baseline="0" dirty="0" err="1"/>
              <a:t>We</a:t>
            </a:r>
            <a:r>
              <a:rPr lang="fr-CH" baseline="0" dirty="0"/>
              <a:t> </a:t>
            </a:r>
            <a:r>
              <a:rPr lang="fr-CH" baseline="0" dirty="0" err="1"/>
              <a:t>take</a:t>
            </a:r>
            <a:r>
              <a:rPr lang="fr-CH" baseline="0" dirty="0"/>
              <a:t> 2 </a:t>
            </a:r>
            <a:r>
              <a:rPr lang="fr-CH" baseline="0" dirty="0" err="1"/>
              <a:t>objects</a:t>
            </a:r>
            <a:r>
              <a:rPr lang="fr-CH" baseline="0" dirty="0"/>
              <a:t> and smash </a:t>
            </a:r>
            <a:r>
              <a:rPr lang="fr-CH" baseline="0" dirty="0" err="1"/>
              <a:t>them</a:t>
            </a:r>
            <a:r>
              <a:rPr lang="fr-CH" baseline="0" dirty="0"/>
              <a:t> </a:t>
            </a:r>
            <a:r>
              <a:rPr lang="fr-CH" baseline="0" dirty="0" err="1"/>
              <a:t>together</a:t>
            </a:r>
            <a:r>
              <a:rPr lang="fr-CH" baseline="0" dirty="0"/>
              <a:t> at </a:t>
            </a:r>
            <a:r>
              <a:rPr lang="fr-CH" baseline="0" dirty="0" err="1"/>
              <a:t>very</a:t>
            </a:r>
            <a:r>
              <a:rPr lang="fr-CH" baseline="0" dirty="0"/>
              <a:t> high speed.</a:t>
            </a:r>
          </a:p>
          <a:p>
            <a:endParaRPr lang="fr-CH" baseline="0" dirty="0"/>
          </a:p>
          <a:p>
            <a:r>
              <a:rPr lang="fr-CH" baseline="0" dirty="0" err="1"/>
              <a:t>Let’s</a:t>
            </a:r>
            <a:r>
              <a:rPr lang="fr-CH" baseline="0" dirty="0"/>
              <a:t> </a:t>
            </a:r>
            <a:r>
              <a:rPr lang="fr-CH" baseline="0" dirty="0" err="1"/>
              <a:t>take</a:t>
            </a:r>
            <a:r>
              <a:rPr lang="fr-CH" baseline="0" dirty="0"/>
              <a:t> 2 </a:t>
            </a:r>
            <a:r>
              <a:rPr lang="fr-CH" baseline="0" dirty="0" err="1"/>
              <a:t>Erdbeeren</a:t>
            </a:r>
            <a:r>
              <a:rPr lang="fr-CH" baseline="0" dirty="0"/>
              <a:t>. </a:t>
            </a:r>
            <a:r>
              <a:rPr lang="fr-CH" baseline="0" dirty="0" err="1"/>
              <a:t>What</a:t>
            </a:r>
            <a:r>
              <a:rPr lang="fr-CH" baseline="0" dirty="0"/>
              <a:t> </a:t>
            </a:r>
            <a:r>
              <a:rPr lang="fr-CH" baseline="0" dirty="0" err="1"/>
              <a:t>happens</a:t>
            </a:r>
            <a:r>
              <a:rPr lang="fr-CH" baseline="0" dirty="0"/>
              <a:t> if </a:t>
            </a:r>
            <a:r>
              <a:rPr lang="fr-CH" baseline="0" dirty="0" err="1"/>
              <a:t>we</a:t>
            </a:r>
            <a:r>
              <a:rPr lang="fr-CH" baseline="0" dirty="0"/>
              <a:t> smash </a:t>
            </a:r>
            <a:r>
              <a:rPr lang="fr-CH" baseline="0" dirty="0" err="1"/>
              <a:t>them</a:t>
            </a:r>
            <a:r>
              <a:rPr lang="fr-CH" baseline="0" dirty="0"/>
              <a:t> </a:t>
            </a:r>
            <a:r>
              <a:rPr lang="fr-CH" baseline="0" dirty="0" err="1"/>
              <a:t>together</a:t>
            </a:r>
            <a:r>
              <a:rPr lang="fr-CH" baseline="0" dirty="0"/>
              <a:t>?</a:t>
            </a:r>
          </a:p>
          <a:p>
            <a:pPr marL="185749" indent="-185749">
              <a:buFontTx/>
              <a:buChar char="-"/>
            </a:pPr>
            <a:r>
              <a:rPr lang="fr-CH" baseline="0" dirty="0"/>
              <a:t>At </a:t>
            </a:r>
            <a:r>
              <a:rPr lang="fr-CH" baseline="0" dirty="0" err="1"/>
              <a:t>very</a:t>
            </a:r>
            <a:r>
              <a:rPr lang="fr-CH" baseline="0" dirty="0"/>
              <a:t> </a:t>
            </a:r>
            <a:r>
              <a:rPr lang="fr-CH" baseline="0" dirty="0" err="1"/>
              <a:t>low</a:t>
            </a:r>
            <a:r>
              <a:rPr lang="fr-CH" baseline="0" dirty="0"/>
              <a:t> speed, not </a:t>
            </a:r>
            <a:r>
              <a:rPr lang="fr-CH" baseline="0" dirty="0" err="1"/>
              <a:t>much</a:t>
            </a:r>
            <a:r>
              <a:rPr lang="fr-CH" baseline="0" dirty="0"/>
              <a:t>. </a:t>
            </a:r>
            <a:r>
              <a:rPr lang="fr-CH" baseline="0" dirty="0" err="1"/>
              <a:t>They</a:t>
            </a:r>
            <a:r>
              <a:rPr lang="fr-CH" baseline="0" dirty="0"/>
              <a:t> </a:t>
            </a:r>
            <a:r>
              <a:rPr lang="fr-CH" baseline="0" dirty="0" err="1"/>
              <a:t>will</a:t>
            </a:r>
            <a:r>
              <a:rPr lang="fr-CH" baseline="0" dirty="0"/>
              <a:t> stop </a:t>
            </a:r>
            <a:r>
              <a:rPr lang="fr-CH" baseline="0" dirty="0" err="1"/>
              <a:t>each</a:t>
            </a:r>
            <a:r>
              <a:rPr lang="fr-CH" baseline="0" dirty="0"/>
              <a:t> </a:t>
            </a:r>
            <a:r>
              <a:rPr lang="fr-CH" baseline="0" dirty="0" err="1"/>
              <a:t>other</a:t>
            </a:r>
            <a:r>
              <a:rPr lang="fr-CH" baseline="0" dirty="0"/>
              <a:t>. </a:t>
            </a:r>
          </a:p>
          <a:p>
            <a:pPr marL="185749" indent="-185749">
              <a:buFontTx/>
              <a:buChar char="-"/>
            </a:pPr>
            <a:r>
              <a:rPr lang="fr-CH" baseline="0" dirty="0"/>
              <a:t>At </a:t>
            </a:r>
            <a:r>
              <a:rPr lang="fr-CH" baseline="0" dirty="0" err="1"/>
              <a:t>higher</a:t>
            </a:r>
            <a:r>
              <a:rPr lang="fr-CH" baseline="0" dirty="0"/>
              <a:t> speed, </a:t>
            </a:r>
            <a:r>
              <a:rPr lang="fr-CH" baseline="0" dirty="0" err="1"/>
              <a:t>they</a:t>
            </a:r>
            <a:r>
              <a:rPr lang="fr-CH" baseline="0" dirty="0"/>
              <a:t> </a:t>
            </a:r>
            <a:r>
              <a:rPr lang="fr-CH" baseline="0" dirty="0" err="1"/>
              <a:t>will</a:t>
            </a:r>
            <a:r>
              <a:rPr lang="fr-CH" baseline="0" dirty="0"/>
              <a:t> damage </a:t>
            </a:r>
            <a:r>
              <a:rPr lang="fr-CH" baseline="0" dirty="0" err="1"/>
              <a:t>each</a:t>
            </a:r>
            <a:r>
              <a:rPr lang="fr-CH" baseline="0" dirty="0"/>
              <a:t> </a:t>
            </a:r>
            <a:r>
              <a:rPr lang="fr-CH" baseline="0" dirty="0" err="1"/>
              <a:t>other</a:t>
            </a:r>
            <a:r>
              <a:rPr lang="fr-CH" baseline="0" dirty="0"/>
              <a:t>, change direction, slow down. </a:t>
            </a:r>
          </a:p>
          <a:p>
            <a:pPr marL="185749" indent="-185749">
              <a:buFontTx/>
              <a:buChar char="-"/>
            </a:pPr>
            <a:r>
              <a:rPr lang="fr-CH" baseline="0" dirty="0"/>
              <a:t>At </a:t>
            </a:r>
            <a:r>
              <a:rPr lang="fr-CH" baseline="0" dirty="0" err="1"/>
              <a:t>very</a:t>
            </a:r>
            <a:r>
              <a:rPr lang="fr-CH" baseline="0" dirty="0"/>
              <a:t> high speed (imagine </a:t>
            </a:r>
            <a:r>
              <a:rPr lang="fr-CH" baseline="0" dirty="0" err="1"/>
              <a:t>we</a:t>
            </a:r>
            <a:r>
              <a:rPr lang="fr-CH" baseline="0" dirty="0"/>
              <a:t> use </a:t>
            </a:r>
            <a:r>
              <a:rPr lang="fr-CH" baseline="0" dirty="0" err="1"/>
              <a:t>Erdbeer</a:t>
            </a:r>
            <a:r>
              <a:rPr lang="fr-CH" baseline="0" dirty="0"/>
              <a:t> cannons), </a:t>
            </a:r>
            <a:r>
              <a:rPr lang="fr-CH" baseline="0" dirty="0" err="1"/>
              <a:t>things</a:t>
            </a:r>
            <a:r>
              <a:rPr lang="fr-CH" baseline="0" dirty="0"/>
              <a:t> </a:t>
            </a:r>
            <a:r>
              <a:rPr lang="fr-CH" baseline="0" dirty="0" err="1"/>
              <a:t>will</a:t>
            </a:r>
            <a:r>
              <a:rPr lang="fr-CH" baseline="0" dirty="0"/>
              <a:t> </a:t>
            </a:r>
            <a:r>
              <a:rPr lang="fr-CH" baseline="0" dirty="0" err="1"/>
              <a:t>get</a:t>
            </a:r>
            <a:r>
              <a:rPr lang="fr-CH" baseline="0" dirty="0"/>
              <a:t> </a:t>
            </a:r>
            <a:r>
              <a:rPr lang="fr-CH" baseline="0" dirty="0" err="1"/>
              <a:t>very</a:t>
            </a:r>
            <a:r>
              <a:rPr lang="fr-CH" baseline="0" dirty="0"/>
              <a:t> </a:t>
            </a:r>
            <a:r>
              <a:rPr lang="fr-CH" baseline="0" dirty="0" err="1"/>
              <a:t>messy</a:t>
            </a:r>
            <a:r>
              <a:rPr lang="fr-CH" baseline="0" dirty="0"/>
              <a:t> and </a:t>
            </a:r>
            <a:r>
              <a:rPr lang="fr-CH" baseline="0" dirty="0" err="1"/>
              <a:t>sticky</a:t>
            </a:r>
            <a:r>
              <a:rPr lang="fr-CH" baseline="0" dirty="0"/>
              <a:t>. </a:t>
            </a:r>
            <a:r>
              <a:rPr lang="fr-CH" baseline="0" dirty="0" err="1"/>
              <a:t>Kleine</a:t>
            </a:r>
            <a:r>
              <a:rPr lang="fr-CH" baseline="0" dirty="0"/>
              <a:t> </a:t>
            </a:r>
            <a:r>
              <a:rPr lang="fr-CH" baseline="0" dirty="0" err="1"/>
              <a:t>Erdbeerstücke</a:t>
            </a:r>
            <a:r>
              <a:rPr lang="fr-CH" baseline="0" dirty="0"/>
              <a:t> </a:t>
            </a:r>
            <a:r>
              <a:rPr lang="fr-CH" baseline="0" dirty="0" err="1"/>
              <a:t>fliegen</a:t>
            </a:r>
            <a:r>
              <a:rPr lang="fr-CH" baseline="0" dirty="0"/>
              <a:t> </a:t>
            </a:r>
            <a:r>
              <a:rPr lang="fr-CH" baseline="0" dirty="0" err="1"/>
              <a:t>davon</a:t>
            </a:r>
            <a:r>
              <a:rPr lang="fr-CH" baseline="0" dirty="0"/>
              <a:t>.</a:t>
            </a:r>
          </a:p>
          <a:p>
            <a:r>
              <a:rPr lang="fr-CH" baseline="0" dirty="0" err="1"/>
              <a:t>We</a:t>
            </a:r>
            <a:r>
              <a:rPr lang="fr-CH" baseline="0" dirty="0"/>
              <a:t> have all </a:t>
            </a:r>
            <a:r>
              <a:rPr lang="fr-CH" baseline="0" dirty="0" err="1"/>
              <a:t>experienced</a:t>
            </a:r>
            <a:r>
              <a:rPr lang="fr-CH" baseline="0" dirty="0"/>
              <a:t> </a:t>
            </a:r>
            <a:r>
              <a:rPr lang="fr-CH" baseline="0" dirty="0" err="1"/>
              <a:t>such</a:t>
            </a:r>
            <a:r>
              <a:rPr lang="fr-CH" baseline="0" dirty="0"/>
              <a:t> collisions: </a:t>
            </a:r>
            <a:r>
              <a:rPr lang="fr-CH" baseline="0" dirty="0" err="1"/>
              <a:t>with</a:t>
            </a:r>
            <a:r>
              <a:rPr lang="fr-CH" baseline="0" dirty="0"/>
              <a:t> cars, bikes, </a:t>
            </a:r>
            <a:r>
              <a:rPr lang="fr-CH" baseline="0" dirty="0" err="1"/>
              <a:t>ourselves</a:t>
            </a:r>
            <a:r>
              <a:rPr lang="fr-CH" baseline="0" dirty="0"/>
              <a:t> (not «</a:t>
            </a:r>
            <a:r>
              <a:rPr lang="fr-CH" baseline="0" dirty="0" err="1"/>
              <a:t>Level</a:t>
            </a:r>
            <a:r>
              <a:rPr lang="fr-CH" baseline="0" dirty="0"/>
              <a:t> 3» </a:t>
            </a:r>
            <a:r>
              <a:rPr lang="fr-CH" baseline="0" dirty="0" err="1"/>
              <a:t>hopefully</a:t>
            </a:r>
            <a:r>
              <a:rPr lang="fr-CH" baseline="0" dirty="0"/>
              <a:t>).</a:t>
            </a:r>
          </a:p>
          <a:p>
            <a:endParaRPr lang="fr-CH" baseline="0" dirty="0"/>
          </a:p>
        </p:txBody>
      </p:sp>
      <p:sp>
        <p:nvSpPr>
          <p:cNvPr id="4" name="Slide Number Placeholder 3"/>
          <p:cNvSpPr>
            <a:spLocks noGrp="1"/>
          </p:cNvSpPr>
          <p:nvPr>
            <p:ph type="sldNum" sz="quarter" idx="10"/>
          </p:nvPr>
        </p:nvSpPr>
        <p:spPr/>
        <p:txBody>
          <a:bodyPr/>
          <a:lstStyle/>
          <a:p>
            <a:fld id="{1DB9E83D-9F90-495C-B504-02EA190B18C6}" type="slidenum">
              <a:rPr lang="en-GB" smtClean="0"/>
              <a:t>34</a:t>
            </a:fld>
            <a:endParaRPr lang="en-GB"/>
          </a:p>
        </p:txBody>
      </p:sp>
    </p:spTree>
    <p:extLst>
      <p:ext uri="{BB962C8B-B14F-4D97-AF65-F5344CB8AC3E}">
        <p14:creationId xmlns:p14="http://schemas.microsoft.com/office/powerpoint/2010/main" val="46200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661"/>
            <a:r>
              <a:rPr lang="fr-CH" baseline="0" dirty="0"/>
              <a:t>Chat: </a:t>
            </a:r>
            <a:r>
              <a:rPr lang="fr-CH" baseline="0" dirty="0" err="1"/>
              <a:t>Wie</a:t>
            </a:r>
            <a:r>
              <a:rPr lang="fr-CH" baseline="0" dirty="0"/>
              <a:t> </a:t>
            </a:r>
            <a:r>
              <a:rPr lang="fr-CH" baseline="0" dirty="0" err="1"/>
              <a:t>lautet</a:t>
            </a:r>
            <a:r>
              <a:rPr lang="fr-CH" baseline="0" dirty="0"/>
              <a:t> die </a:t>
            </a:r>
            <a:r>
              <a:rPr lang="fr-CH" baseline="0" dirty="0" err="1"/>
              <a:t>berühmteste</a:t>
            </a:r>
            <a:r>
              <a:rPr lang="fr-CH" baseline="0" dirty="0"/>
              <a:t> formel </a:t>
            </a:r>
            <a:r>
              <a:rPr lang="fr-CH" baseline="0" dirty="0" err="1"/>
              <a:t>von</a:t>
            </a:r>
            <a:r>
              <a:rPr lang="fr-CH" baseline="0" dirty="0"/>
              <a:t> </a:t>
            </a:r>
            <a:r>
              <a:rPr lang="fr-CH" baseline="0" dirty="0" err="1"/>
              <a:t>einstein</a:t>
            </a:r>
            <a:r>
              <a:rPr lang="fr-CH" baseline="0" dirty="0"/>
              <a:t>?</a:t>
            </a:r>
          </a:p>
          <a:p>
            <a:pPr defTabSz="990661"/>
            <a:endParaRPr lang="fr-CH" baseline="0" dirty="0"/>
          </a:p>
          <a:p>
            <a:pPr defTabSz="990661"/>
            <a:r>
              <a:rPr lang="fr-CH" baseline="0" dirty="0" err="1"/>
              <a:t>Dank</a:t>
            </a:r>
            <a:r>
              <a:rPr lang="fr-CH" baseline="0" dirty="0"/>
              <a:t> </a:t>
            </a:r>
            <a:r>
              <a:rPr lang="fr-CH" baseline="0" dirty="0" err="1"/>
              <a:t>dieser</a:t>
            </a:r>
            <a:r>
              <a:rPr lang="fr-CH" baseline="0" dirty="0"/>
              <a:t> formel </a:t>
            </a:r>
            <a:r>
              <a:rPr lang="fr-CH" baseline="0" dirty="0" err="1"/>
              <a:t>entstehen</a:t>
            </a:r>
            <a:r>
              <a:rPr lang="fr-CH" baseline="0" dirty="0"/>
              <a:t>, </a:t>
            </a:r>
            <a:r>
              <a:rPr lang="fr-CH" baseline="0" dirty="0" err="1"/>
              <a:t>wenn</a:t>
            </a:r>
            <a:r>
              <a:rPr lang="fr-CH" baseline="0" dirty="0"/>
              <a:t> man 2 </a:t>
            </a:r>
            <a:r>
              <a:rPr lang="fr-CH" baseline="0" dirty="0" err="1"/>
              <a:t>erdbeeren</a:t>
            </a:r>
            <a:r>
              <a:rPr lang="fr-CH" baseline="0" dirty="0"/>
              <a:t> mit </a:t>
            </a:r>
            <a:r>
              <a:rPr lang="fr-CH" baseline="0" dirty="0" err="1"/>
              <a:t>enorm</a:t>
            </a:r>
            <a:r>
              <a:rPr lang="fr-CH" baseline="0" dirty="0"/>
              <a:t> </a:t>
            </a:r>
            <a:r>
              <a:rPr lang="fr-CH" baseline="0" dirty="0" err="1"/>
              <a:t>hoher</a:t>
            </a:r>
            <a:r>
              <a:rPr lang="fr-CH" baseline="0" dirty="0"/>
              <a:t> </a:t>
            </a:r>
            <a:r>
              <a:rPr lang="fr-CH" baseline="0" dirty="0" err="1"/>
              <a:t>energie</a:t>
            </a:r>
            <a:r>
              <a:rPr lang="fr-CH" baseline="0" dirty="0"/>
              <a:t> </a:t>
            </a:r>
            <a:r>
              <a:rPr lang="fr-CH" baseline="0" dirty="0" err="1"/>
              <a:t>aufeinander</a:t>
            </a:r>
            <a:r>
              <a:rPr lang="fr-CH" baseline="0" dirty="0"/>
              <a:t> </a:t>
            </a:r>
            <a:r>
              <a:rPr lang="fr-CH" baseline="0" dirty="0" err="1"/>
              <a:t>schiesst</a:t>
            </a:r>
            <a:r>
              <a:rPr lang="fr-CH" baseline="0" dirty="0"/>
              <a:t>, </a:t>
            </a:r>
            <a:r>
              <a:rPr lang="fr-CH" baseline="0" dirty="0" err="1"/>
              <a:t>ganz</a:t>
            </a:r>
            <a:r>
              <a:rPr lang="fr-CH" baseline="0" dirty="0"/>
              <a:t> </a:t>
            </a:r>
            <a:r>
              <a:rPr lang="fr-CH" baseline="0" dirty="0" err="1"/>
              <a:t>viele</a:t>
            </a:r>
            <a:r>
              <a:rPr lang="fr-CH" baseline="0" dirty="0"/>
              <a:t> </a:t>
            </a:r>
            <a:r>
              <a:rPr lang="fr-CH" baseline="0" dirty="0" err="1"/>
              <a:t>und</a:t>
            </a:r>
            <a:r>
              <a:rPr lang="fr-CH" baseline="0" dirty="0"/>
              <a:t> </a:t>
            </a:r>
            <a:r>
              <a:rPr lang="fr-CH" baseline="0" dirty="0" err="1"/>
              <a:t>noch</a:t>
            </a:r>
            <a:r>
              <a:rPr lang="fr-CH" baseline="0" dirty="0"/>
              <a:t> </a:t>
            </a:r>
            <a:r>
              <a:rPr lang="fr-CH" baseline="0" dirty="0" err="1"/>
              <a:t>dazu</a:t>
            </a:r>
            <a:r>
              <a:rPr lang="fr-CH" baseline="0" dirty="0"/>
              <a:t> </a:t>
            </a:r>
            <a:r>
              <a:rPr lang="fr-CH" baseline="0" dirty="0" err="1"/>
              <a:t>massereichere</a:t>
            </a:r>
            <a:r>
              <a:rPr lang="fr-CH" baseline="0" dirty="0"/>
              <a:t> </a:t>
            </a:r>
            <a:r>
              <a:rPr lang="fr-CH" baseline="0" dirty="0" err="1"/>
              <a:t>neue</a:t>
            </a:r>
            <a:r>
              <a:rPr lang="fr-CH" baseline="0" dirty="0"/>
              <a:t> </a:t>
            </a:r>
            <a:r>
              <a:rPr lang="fr-CH" baseline="0" dirty="0" err="1"/>
              <a:t>Früchte</a:t>
            </a:r>
            <a:r>
              <a:rPr lang="fr-CH" baseline="0" dirty="0"/>
              <a:t>, </a:t>
            </a:r>
            <a:r>
              <a:rPr lang="fr-CH" baseline="0" dirty="0" err="1"/>
              <a:t>ein</a:t>
            </a:r>
            <a:r>
              <a:rPr lang="fr-CH" baseline="0" dirty="0"/>
              <a:t> </a:t>
            </a:r>
            <a:r>
              <a:rPr lang="fr-CH" baseline="0" dirty="0" err="1"/>
              <a:t>ganzer</a:t>
            </a:r>
            <a:r>
              <a:rPr lang="fr-CH" baseline="0" dirty="0"/>
              <a:t> </a:t>
            </a:r>
            <a:r>
              <a:rPr lang="fr-CH" baseline="0" dirty="0" err="1"/>
              <a:t>Obstkorb</a:t>
            </a:r>
            <a:r>
              <a:rPr lang="fr-CH" baseline="0" dirty="0"/>
              <a:t> </a:t>
            </a:r>
            <a:r>
              <a:rPr lang="fr-CH" baseline="0" dirty="0" err="1"/>
              <a:t>sozusagen</a:t>
            </a:r>
            <a:r>
              <a:rPr lang="fr-CH" baseline="0" dirty="0"/>
              <a:t>! </a:t>
            </a:r>
          </a:p>
          <a:p>
            <a:pPr defTabSz="990661"/>
            <a:r>
              <a:rPr lang="fr-CH" baseline="0" dirty="0" err="1"/>
              <a:t>Das</a:t>
            </a:r>
            <a:r>
              <a:rPr lang="fr-CH" baseline="0" dirty="0"/>
              <a:t> </a:t>
            </a:r>
            <a:r>
              <a:rPr lang="fr-CH" baseline="0" dirty="0" err="1"/>
              <a:t>ist</a:t>
            </a:r>
            <a:r>
              <a:rPr lang="fr-CH" baseline="0" dirty="0"/>
              <a:t> der </a:t>
            </a:r>
            <a:r>
              <a:rPr lang="fr-CH" baseline="0" dirty="0" err="1"/>
              <a:t>Grund</a:t>
            </a:r>
            <a:r>
              <a:rPr lang="fr-CH" baseline="0" dirty="0"/>
              <a:t> </a:t>
            </a:r>
            <a:r>
              <a:rPr lang="fr-CH" baseline="0" dirty="0" err="1"/>
              <a:t>weshalb</a:t>
            </a:r>
            <a:r>
              <a:rPr lang="fr-CH" baseline="0" dirty="0"/>
              <a:t> man </a:t>
            </a:r>
            <a:r>
              <a:rPr lang="fr-CH" baseline="0" dirty="0" err="1"/>
              <a:t>teilchen</a:t>
            </a:r>
            <a:r>
              <a:rPr lang="fr-CH" baseline="0" dirty="0"/>
              <a:t> </a:t>
            </a:r>
            <a:r>
              <a:rPr lang="fr-CH" baseline="0" dirty="0" err="1"/>
              <a:t>auf</a:t>
            </a:r>
            <a:r>
              <a:rPr lang="fr-CH" baseline="0" dirty="0"/>
              <a:t> </a:t>
            </a:r>
            <a:r>
              <a:rPr lang="fr-CH" baseline="0" dirty="0" err="1"/>
              <a:t>so</a:t>
            </a:r>
            <a:r>
              <a:rPr lang="fr-CH" baseline="0" dirty="0"/>
              <a:t> </a:t>
            </a:r>
            <a:r>
              <a:rPr lang="fr-CH" baseline="0" dirty="0" err="1"/>
              <a:t>hohe</a:t>
            </a:r>
            <a:r>
              <a:rPr lang="fr-CH" baseline="0" dirty="0"/>
              <a:t> </a:t>
            </a:r>
            <a:r>
              <a:rPr lang="fr-CH" baseline="0" dirty="0" err="1"/>
              <a:t>energien</a:t>
            </a:r>
            <a:r>
              <a:rPr lang="fr-CH" baseline="0" dirty="0"/>
              <a:t> </a:t>
            </a:r>
            <a:r>
              <a:rPr lang="fr-CH" baseline="0" dirty="0" err="1"/>
              <a:t>beschleunigen</a:t>
            </a:r>
            <a:r>
              <a:rPr lang="fr-CH" baseline="0" dirty="0"/>
              <a:t> </a:t>
            </a:r>
            <a:r>
              <a:rPr lang="fr-CH" baseline="0" dirty="0" err="1"/>
              <a:t>muss</a:t>
            </a:r>
            <a:r>
              <a:rPr lang="fr-CH" baseline="0" dirty="0"/>
              <a:t>!</a:t>
            </a:r>
          </a:p>
          <a:p>
            <a:pPr defTabSz="990661"/>
            <a:r>
              <a:rPr lang="fr-CH" baseline="0" dirty="0"/>
              <a:t>At CERN </a:t>
            </a:r>
            <a:r>
              <a:rPr lang="fr-CH" baseline="0" dirty="0" err="1"/>
              <a:t>we</a:t>
            </a:r>
            <a:r>
              <a:rPr lang="fr-CH" baseline="0" dirty="0"/>
              <a:t> </a:t>
            </a:r>
            <a:r>
              <a:rPr lang="fr-CH" baseline="0" dirty="0" err="1"/>
              <a:t>collide</a:t>
            </a:r>
            <a:r>
              <a:rPr lang="fr-CH" baseline="0" dirty="0"/>
              <a:t> </a:t>
            </a:r>
            <a:r>
              <a:rPr lang="fr-CH" baseline="0" dirty="0" err="1"/>
              <a:t>with</a:t>
            </a:r>
            <a:r>
              <a:rPr lang="fr-CH" baseline="0" dirty="0"/>
              <a:t> protons (</a:t>
            </a:r>
            <a:r>
              <a:rPr lang="fr-CH" baseline="0" dirty="0" err="1"/>
              <a:t>instead</a:t>
            </a:r>
            <a:r>
              <a:rPr lang="fr-CH" baseline="0" dirty="0"/>
              <a:t> of </a:t>
            </a:r>
            <a:r>
              <a:rPr lang="fr-CH" baseline="0" dirty="0" err="1"/>
              <a:t>Erdbeeren</a:t>
            </a:r>
            <a:r>
              <a:rPr lang="fr-CH" baseline="0" dirty="0"/>
              <a:t>…) In </a:t>
            </a:r>
            <a:r>
              <a:rPr lang="fr-CH" baseline="0" dirty="0" err="1"/>
              <a:t>these</a:t>
            </a:r>
            <a:r>
              <a:rPr lang="fr-CH" baseline="0" dirty="0"/>
              <a:t> collisions, the </a:t>
            </a:r>
            <a:r>
              <a:rPr lang="fr-CH" baseline="0" dirty="0" err="1"/>
              <a:t>colliding</a:t>
            </a:r>
            <a:r>
              <a:rPr lang="fr-CH" baseline="0" dirty="0"/>
              <a:t> protons stop </a:t>
            </a:r>
            <a:r>
              <a:rPr lang="fr-CH" baseline="0" dirty="0" err="1"/>
              <a:t>existing</a:t>
            </a:r>
            <a:r>
              <a:rPr lang="fr-CH" baseline="0" dirty="0"/>
              <a:t>, </a:t>
            </a:r>
            <a:r>
              <a:rPr lang="fr-CH" baseline="0" dirty="0" err="1"/>
              <a:t>their</a:t>
            </a:r>
            <a:r>
              <a:rPr lang="fr-CH" baseline="0" dirty="0"/>
              <a:t> mass </a:t>
            </a:r>
            <a:r>
              <a:rPr lang="fr-CH" baseline="0" dirty="0" err="1"/>
              <a:t>transforms</a:t>
            </a:r>
            <a:r>
              <a:rPr lang="fr-CH" baseline="0" dirty="0"/>
              <a:t> </a:t>
            </a:r>
            <a:r>
              <a:rPr lang="fr-CH" baseline="0" dirty="0" err="1"/>
              <a:t>into</a:t>
            </a:r>
            <a:r>
              <a:rPr lang="fr-CH" baseline="0" dirty="0"/>
              <a:t> </a:t>
            </a:r>
            <a:r>
              <a:rPr lang="fr-CH" baseline="0" dirty="0" err="1"/>
              <a:t>energy</a:t>
            </a:r>
            <a:r>
              <a:rPr lang="fr-CH" baseline="0" dirty="0"/>
              <a:t> (</a:t>
            </a:r>
            <a:r>
              <a:rPr lang="fr-CH" baseline="0" dirty="0" err="1"/>
              <a:t>remember</a:t>
            </a:r>
            <a:r>
              <a:rPr lang="fr-CH" baseline="0" dirty="0"/>
              <a:t> E=mc^2), and out of the </a:t>
            </a:r>
            <a:r>
              <a:rPr lang="fr-CH" baseline="0" dirty="0" err="1"/>
              <a:t>energy</a:t>
            </a:r>
            <a:r>
              <a:rPr lang="fr-CH" baseline="0" dirty="0"/>
              <a:t> new </a:t>
            </a:r>
            <a:r>
              <a:rPr lang="fr-CH" baseline="0" dirty="0" err="1"/>
              <a:t>particles</a:t>
            </a:r>
            <a:r>
              <a:rPr lang="fr-CH" baseline="0" dirty="0"/>
              <a:t> </a:t>
            </a:r>
            <a:r>
              <a:rPr lang="fr-CH" baseline="0" dirty="0" err="1"/>
              <a:t>can</a:t>
            </a:r>
            <a:r>
              <a:rPr lang="fr-CH" baseline="0" dirty="0"/>
              <a:t> </a:t>
            </a:r>
            <a:r>
              <a:rPr lang="fr-CH" baseline="0" dirty="0" err="1"/>
              <a:t>be</a:t>
            </a:r>
            <a:r>
              <a:rPr lang="fr-CH" baseline="0" dirty="0"/>
              <a:t> </a:t>
            </a:r>
            <a:r>
              <a:rPr lang="fr-CH" baseline="0" dirty="0" err="1"/>
              <a:t>created</a:t>
            </a:r>
            <a:r>
              <a:rPr lang="fr-CH" baseline="0" dirty="0"/>
              <a:t> </a:t>
            </a:r>
            <a:r>
              <a:rPr lang="fr-CH" baseline="0" dirty="0" err="1"/>
              <a:t>such</a:t>
            </a:r>
            <a:r>
              <a:rPr lang="fr-CH" baseline="0" dirty="0"/>
              <a:t> as </a:t>
            </a:r>
            <a:r>
              <a:rPr lang="fr-CH" baseline="0" dirty="0" err="1"/>
              <a:t>Higgs</a:t>
            </a:r>
            <a:r>
              <a:rPr lang="fr-CH" baseline="0" dirty="0"/>
              <a:t> bosons, </a:t>
            </a:r>
            <a:r>
              <a:rPr lang="fr-CH" baseline="0" dirty="0" err="1"/>
              <a:t>electrons</a:t>
            </a:r>
            <a:r>
              <a:rPr lang="fr-CH" baseline="0" dirty="0"/>
              <a:t> and positrons, or new protons and </a:t>
            </a:r>
            <a:r>
              <a:rPr lang="fr-CH" baseline="0" dirty="0" err="1"/>
              <a:t>anti-protons</a:t>
            </a:r>
            <a:r>
              <a:rPr lang="fr-CH" baseline="0" dirty="0"/>
              <a:t>.</a:t>
            </a:r>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35</a:t>
            </a:fld>
            <a:endParaRPr lang="en-GB"/>
          </a:p>
        </p:txBody>
      </p:sp>
    </p:spTree>
    <p:extLst>
      <p:ext uri="{BB962C8B-B14F-4D97-AF65-F5344CB8AC3E}">
        <p14:creationId xmlns:p14="http://schemas.microsoft.com/office/powerpoint/2010/main" val="7914236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This</a:t>
            </a:r>
            <a:r>
              <a:rPr lang="fr-CH" baseline="0" dirty="0"/>
              <a:t> </a:t>
            </a:r>
            <a:r>
              <a:rPr lang="fr-CH" baseline="0" dirty="0" err="1"/>
              <a:t>is</a:t>
            </a:r>
            <a:r>
              <a:rPr lang="fr-CH" baseline="0" dirty="0"/>
              <a:t> a </a:t>
            </a:r>
            <a:r>
              <a:rPr lang="fr-CH" baseline="0" dirty="0" err="1"/>
              <a:t>map</a:t>
            </a:r>
            <a:r>
              <a:rPr lang="fr-CH" baseline="0" dirty="0"/>
              <a:t> of the </a:t>
            </a:r>
            <a:r>
              <a:rPr lang="fr-CH" baseline="0" dirty="0" err="1"/>
              <a:t>complex</a:t>
            </a:r>
            <a:r>
              <a:rPr lang="fr-CH" baseline="0" dirty="0"/>
              <a:t> of main </a:t>
            </a:r>
            <a:r>
              <a:rPr lang="fr-CH" baseline="0" dirty="0" err="1"/>
              <a:t>accelerators</a:t>
            </a:r>
            <a:r>
              <a:rPr lang="fr-CH" baseline="0" dirty="0"/>
              <a:t> of CERN.</a:t>
            </a:r>
          </a:p>
          <a:p>
            <a:r>
              <a:rPr lang="fr-CH" baseline="0" dirty="0"/>
              <a:t>The </a:t>
            </a:r>
            <a:r>
              <a:rPr lang="fr-CH" baseline="0" dirty="0" err="1"/>
              <a:t>dotted</a:t>
            </a:r>
            <a:r>
              <a:rPr lang="fr-CH" baseline="0" dirty="0"/>
              <a:t> line </a:t>
            </a:r>
            <a:r>
              <a:rPr lang="fr-CH" baseline="0" dirty="0" err="1"/>
              <a:t>is</a:t>
            </a:r>
            <a:r>
              <a:rPr lang="fr-CH" baseline="0" dirty="0"/>
              <a:t> the French-</a:t>
            </a:r>
            <a:r>
              <a:rPr lang="fr-CH" baseline="0" dirty="0" err="1"/>
              <a:t>Swiss</a:t>
            </a:r>
            <a:r>
              <a:rPr lang="fr-CH" baseline="0" dirty="0"/>
              <a:t> border.</a:t>
            </a:r>
          </a:p>
          <a:p>
            <a:r>
              <a:rPr lang="fr-CH" baseline="0" dirty="0"/>
              <a:t>The 2 main CERN sites are Meyrin and </a:t>
            </a:r>
            <a:r>
              <a:rPr lang="fr-CH" baseline="0" dirty="0" err="1"/>
              <a:t>Prévessin</a:t>
            </a:r>
            <a:r>
              <a:rPr lang="fr-CH" baseline="0" dirty="0"/>
              <a:t> (as big, but not as </a:t>
            </a:r>
            <a:r>
              <a:rPr lang="fr-CH" baseline="0" dirty="0" err="1"/>
              <a:t>built</a:t>
            </a:r>
            <a:r>
              <a:rPr lang="fr-CH" baseline="0" dirty="0"/>
              <a:t> </a:t>
            </a:r>
            <a:r>
              <a:rPr lang="fr-CH" baseline="0" dirty="0" err="1"/>
              <a:t>nor</a:t>
            </a:r>
            <a:r>
              <a:rPr lang="fr-CH" baseline="0" dirty="0"/>
              <a:t> </a:t>
            </a:r>
            <a:r>
              <a:rPr lang="fr-CH" baseline="0" dirty="0" err="1"/>
              <a:t>populated</a:t>
            </a:r>
            <a:r>
              <a:rPr lang="fr-CH" baseline="0" dirty="0"/>
              <a:t>)</a:t>
            </a:r>
          </a:p>
          <a:p>
            <a:r>
              <a:rPr lang="fr-CH" baseline="0" dirty="0"/>
              <a:t>The PS </a:t>
            </a:r>
            <a:r>
              <a:rPr lang="fr-CH" baseline="0" dirty="0" err="1"/>
              <a:t>is</a:t>
            </a:r>
            <a:r>
              <a:rPr lang="fr-CH" baseline="0" dirty="0"/>
              <a:t> the </a:t>
            </a:r>
            <a:r>
              <a:rPr lang="fr-CH" baseline="0" dirty="0" err="1"/>
              <a:t>tiny</a:t>
            </a:r>
            <a:r>
              <a:rPr lang="fr-CH" baseline="0" dirty="0"/>
              <a:t> 600m ring on the Meyrin site, the SPS </a:t>
            </a:r>
            <a:r>
              <a:rPr lang="fr-CH" baseline="0" dirty="0" err="1"/>
              <a:t>goes</a:t>
            </a:r>
            <a:r>
              <a:rPr lang="fr-CH" baseline="0" dirty="0"/>
              <a:t> </a:t>
            </a:r>
            <a:r>
              <a:rPr lang="fr-CH" baseline="0" dirty="0" err="1"/>
              <a:t>accross</a:t>
            </a:r>
            <a:r>
              <a:rPr lang="fr-CH" baseline="0" dirty="0"/>
              <a:t> the border and the LHC </a:t>
            </a:r>
            <a:r>
              <a:rPr lang="fr-CH" baseline="0" dirty="0" err="1"/>
              <a:t>takes</a:t>
            </a:r>
            <a:r>
              <a:rPr lang="fr-CH" baseline="0" dirty="0"/>
              <a:t> all the </a:t>
            </a:r>
            <a:r>
              <a:rPr lang="fr-CH" baseline="0" dirty="0" err="1"/>
              <a:t>space</a:t>
            </a:r>
            <a:r>
              <a:rPr lang="fr-CH" baseline="0" dirty="0"/>
              <a:t> </a:t>
            </a:r>
            <a:r>
              <a:rPr lang="fr-CH" baseline="0" dirty="0" err="1"/>
              <a:t>between</a:t>
            </a:r>
            <a:r>
              <a:rPr lang="fr-CH" baseline="0" dirty="0"/>
              <a:t> Geneva </a:t>
            </a:r>
            <a:r>
              <a:rPr lang="fr-CH" baseline="0" dirty="0" err="1"/>
              <a:t>airport</a:t>
            </a:r>
            <a:r>
              <a:rPr lang="fr-CH" baseline="0" dirty="0"/>
              <a:t> and the Jura (</a:t>
            </a:r>
            <a:r>
              <a:rPr lang="fr-CH" baseline="0" dirty="0" err="1"/>
              <a:t>dark</a:t>
            </a:r>
            <a:r>
              <a:rPr lang="fr-CH" baseline="0" dirty="0"/>
              <a:t> green on the </a:t>
            </a:r>
            <a:r>
              <a:rPr lang="fr-CH" baseline="0" dirty="0" err="1"/>
              <a:t>left</a:t>
            </a:r>
            <a:r>
              <a:rPr lang="fr-CH" baseline="0" dirty="0"/>
              <a:t>).</a:t>
            </a:r>
          </a:p>
          <a:p>
            <a:r>
              <a:rPr lang="fr-CH" baseline="0" dirty="0" err="1"/>
              <a:t>Acceleration</a:t>
            </a:r>
            <a:r>
              <a:rPr lang="fr-CH" baseline="0" dirty="0"/>
              <a:t> </a:t>
            </a:r>
            <a:r>
              <a:rPr lang="fr-CH" baseline="0" dirty="0" err="1"/>
              <a:t>occurs</a:t>
            </a:r>
            <a:r>
              <a:rPr lang="fr-CH" baseline="0" dirty="0"/>
              <a:t> </a:t>
            </a:r>
            <a:r>
              <a:rPr lang="fr-CH" baseline="0" dirty="0" err="1"/>
              <a:t>only</a:t>
            </a:r>
            <a:r>
              <a:rPr lang="fr-CH" baseline="0" dirty="0"/>
              <a:t> in one point, over a few </a:t>
            </a:r>
            <a:r>
              <a:rPr lang="fr-CH" baseline="0" dirty="0" err="1"/>
              <a:t>hundred</a:t>
            </a:r>
            <a:r>
              <a:rPr lang="fr-CH" baseline="0" dirty="0"/>
              <a:t> </a:t>
            </a:r>
            <a:r>
              <a:rPr lang="fr-CH" baseline="0" dirty="0" err="1"/>
              <a:t>metres</a:t>
            </a:r>
            <a:r>
              <a:rPr lang="fr-CH" baseline="0" dirty="0"/>
              <a:t>. But </a:t>
            </a:r>
            <a:r>
              <a:rPr lang="fr-CH" baseline="0" dirty="0" err="1"/>
              <a:t>this</a:t>
            </a:r>
            <a:r>
              <a:rPr lang="fr-CH" baseline="0" dirty="0"/>
              <a:t> </a:t>
            </a:r>
            <a:r>
              <a:rPr lang="fr-CH" baseline="0" dirty="0" err="1"/>
              <a:t>is</a:t>
            </a:r>
            <a:r>
              <a:rPr lang="fr-CH" baseline="0" dirty="0"/>
              <a:t> </a:t>
            </a:r>
            <a:r>
              <a:rPr lang="fr-CH" baseline="0" dirty="0" err="1"/>
              <a:t>sufficient</a:t>
            </a:r>
            <a:r>
              <a:rPr lang="fr-CH" baseline="0" dirty="0"/>
              <a:t> as the protons </a:t>
            </a:r>
            <a:r>
              <a:rPr lang="fr-CH" baseline="0" dirty="0" err="1"/>
              <a:t>pass</a:t>
            </a:r>
            <a:r>
              <a:rPr lang="fr-CH" baseline="0" dirty="0"/>
              <a:t> </a:t>
            </a:r>
            <a:r>
              <a:rPr lang="fr-CH" baseline="0" dirty="0" err="1"/>
              <a:t>through</a:t>
            </a:r>
            <a:r>
              <a:rPr lang="fr-CH" baseline="0" dirty="0"/>
              <a:t> </a:t>
            </a:r>
            <a:r>
              <a:rPr lang="fr-CH" baseline="0" dirty="0" err="1"/>
              <a:t>it</a:t>
            </a:r>
            <a:r>
              <a:rPr lang="fr-CH" baseline="0" dirty="0"/>
              <a:t> 11’250 times per second</a:t>
            </a:r>
          </a:p>
          <a:p>
            <a:r>
              <a:rPr lang="fr-CH" baseline="0" dirty="0"/>
              <a:t>The </a:t>
            </a:r>
            <a:r>
              <a:rPr lang="fr-CH" baseline="0" dirty="0" err="1"/>
              <a:t>other</a:t>
            </a:r>
            <a:r>
              <a:rPr lang="fr-CH" baseline="0" dirty="0"/>
              <a:t> 4 </a:t>
            </a:r>
            <a:r>
              <a:rPr lang="fr-CH" baseline="0" dirty="0" err="1"/>
              <a:t>red</a:t>
            </a:r>
            <a:r>
              <a:rPr lang="fr-CH" baseline="0" dirty="0"/>
              <a:t> dots </a:t>
            </a:r>
            <a:r>
              <a:rPr lang="fr-CH" baseline="0" dirty="0" err="1"/>
              <a:t>represent</a:t>
            </a:r>
            <a:r>
              <a:rPr lang="fr-CH" baseline="0" dirty="0"/>
              <a:t> </a:t>
            </a:r>
            <a:r>
              <a:rPr lang="fr-CH" baseline="0" dirty="0" err="1"/>
              <a:t>where</a:t>
            </a:r>
            <a:r>
              <a:rPr lang="fr-CH" baseline="0" dirty="0"/>
              <a:t> the 4 detectors are </a:t>
            </a:r>
            <a:r>
              <a:rPr lang="fr-CH" baseline="0" dirty="0" err="1"/>
              <a:t>located</a:t>
            </a:r>
            <a:r>
              <a:rPr lang="fr-CH" baseline="0" dirty="0"/>
              <a:t>.</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36</a:t>
            </a:fld>
            <a:endParaRPr lang="en-GB"/>
          </a:p>
        </p:txBody>
      </p:sp>
    </p:spTree>
    <p:extLst>
      <p:ext uri="{BB962C8B-B14F-4D97-AF65-F5344CB8AC3E}">
        <p14:creationId xmlns:p14="http://schemas.microsoft.com/office/powerpoint/2010/main" val="27571828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This</a:t>
            </a:r>
            <a:r>
              <a:rPr lang="fr-CH" baseline="0" dirty="0"/>
              <a:t> </a:t>
            </a:r>
            <a:r>
              <a:rPr lang="fr-CH" baseline="0" dirty="0" err="1"/>
              <a:t>is</a:t>
            </a:r>
            <a:r>
              <a:rPr lang="fr-CH" baseline="0" dirty="0"/>
              <a:t> a </a:t>
            </a:r>
            <a:r>
              <a:rPr lang="fr-CH" baseline="0" dirty="0" err="1"/>
              <a:t>map</a:t>
            </a:r>
            <a:r>
              <a:rPr lang="fr-CH" baseline="0" dirty="0"/>
              <a:t> of the </a:t>
            </a:r>
            <a:r>
              <a:rPr lang="fr-CH" baseline="0" dirty="0" err="1"/>
              <a:t>complex</a:t>
            </a:r>
            <a:r>
              <a:rPr lang="fr-CH" baseline="0" dirty="0"/>
              <a:t> of main </a:t>
            </a:r>
            <a:r>
              <a:rPr lang="fr-CH" baseline="0" dirty="0" err="1"/>
              <a:t>accelerators</a:t>
            </a:r>
            <a:r>
              <a:rPr lang="fr-CH" baseline="0" dirty="0"/>
              <a:t> of CERN.</a:t>
            </a:r>
          </a:p>
          <a:p>
            <a:r>
              <a:rPr lang="fr-CH" baseline="0" dirty="0"/>
              <a:t>The </a:t>
            </a:r>
            <a:r>
              <a:rPr lang="fr-CH" baseline="0" dirty="0" err="1"/>
              <a:t>dotted</a:t>
            </a:r>
            <a:r>
              <a:rPr lang="fr-CH" baseline="0" dirty="0"/>
              <a:t> line </a:t>
            </a:r>
            <a:r>
              <a:rPr lang="fr-CH" baseline="0" dirty="0" err="1"/>
              <a:t>is</a:t>
            </a:r>
            <a:r>
              <a:rPr lang="fr-CH" baseline="0" dirty="0"/>
              <a:t> the French-</a:t>
            </a:r>
            <a:r>
              <a:rPr lang="fr-CH" baseline="0" dirty="0" err="1"/>
              <a:t>Swiss</a:t>
            </a:r>
            <a:r>
              <a:rPr lang="fr-CH" baseline="0" dirty="0"/>
              <a:t> border.</a:t>
            </a:r>
          </a:p>
          <a:p>
            <a:r>
              <a:rPr lang="fr-CH" baseline="0" dirty="0"/>
              <a:t>The 2 main CERN sites are Meyrin and </a:t>
            </a:r>
            <a:r>
              <a:rPr lang="fr-CH" baseline="0" dirty="0" err="1"/>
              <a:t>Prévessin</a:t>
            </a:r>
            <a:r>
              <a:rPr lang="fr-CH" baseline="0" dirty="0"/>
              <a:t> (as big, but not as </a:t>
            </a:r>
            <a:r>
              <a:rPr lang="fr-CH" baseline="0" dirty="0" err="1"/>
              <a:t>built</a:t>
            </a:r>
            <a:r>
              <a:rPr lang="fr-CH" baseline="0" dirty="0"/>
              <a:t> </a:t>
            </a:r>
            <a:r>
              <a:rPr lang="fr-CH" baseline="0" dirty="0" err="1"/>
              <a:t>nor</a:t>
            </a:r>
            <a:r>
              <a:rPr lang="fr-CH" baseline="0" dirty="0"/>
              <a:t> </a:t>
            </a:r>
            <a:r>
              <a:rPr lang="fr-CH" baseline="0" dirty="0" err="1"/>
              <a:t>populated</a:t>
            </a:r>
            <a:r>
              <a:rPr lang="fr-CH" baseline="0" dirty="0"/>
              <a:t>)</a:t>
            </a:r>
          </a:p>
          <a:p>
            <a:r>
              <a:rPr lang="fr-CH" baseline="0" dirty="0"/>
              <a:t>The PS </a:t>
            </a:r>
            <a:r>
              <a:rPr lang="fr-CH" baseline="0" dirty="0" err="1"/>
              <a:t>is</a:t>
            </a:r>
            <a:r>
              <a:rPr lang="fr-CH" baseline="0" dirty="0"/>
              <a:t> the </a:t>
            </a:r>
            <a:r>
              <a:rPr lang="fr-CH" baseline="0" dirty="0" err="1"/>
              <a:t>tiny</a:t>
            </a:r>
            <a:r>
              <a:rPr lang="fr-CH" baseline="0" dirty="0"/>
              <a:t> 600m ring on the Meyrin site, the SPS </a:t>
            </a:r>
            <a:r>
              <a:rPr lang="fr-CH" baseline="0" dirty="0" err="1"/>
              <a:t>goes</a:t>
            </a:r>
            <a:r>
              <a:rPr lang="fr-CH" baseline="0" dirty="0"/>
              <a:t> </a:t>
            </a:r>
            <a:r>
              <a:rPr lang="fr-CH" baseline="0" dirty="0" err="1"/>
              <a:t>accross</a:t>
            </a:r>
            <a:r>
              <a:rPr lang="fr-CH" baseline="0" dirty="0"/>
              <a:t> the border and the LHC </a:t>
            </a:r>
            <a:r>
              <a:rPr lang="fr-CH" baseline="0" dirty="0" err="1"/>
              <a:t>takes</a:t>
            </a:r>
            <a:r>
              <a:rPr lang="fr-CH" baseline="0" dirty="0"/>
              <a:t> all the </a:t>
            </a:r>
            <a:r>
              <a:rPr lang="fr-CH" baseline="0" dirty="0" err="1"/>
              <a:t>space</a:t>
            </a:r>
            <a:r>
              <a:rPr lang="fr-CH" baseline="0" dirty="0"/>
              <a:t> </a:t>
            </a:r>
            <a:r>
              <a:rPr lang="fr-CH" baseline="0" dirty="0" err="1"/>
              <a:t>between</a:t>
            </a:r>
            <a:r>
              <a:rPr lang="fr-CH" baseline="0" dirty="0"/>
              <a:t> Geneva </a:t>
            </a:r>
            <a:r>
              <a:rPr lang="fr-CH" baseline="0" dirty="0" err="1"/>
              <a:t>airport</a:t>
            </a:r>
            <a:r>
              <a:rPr lang="fr-CH" baseline="0" dirty="0"/>
              <a:t> and the Jura (</a:t>
            </a:r>
            <a:r>
              <a:rPr lang="fr-CH" baseline="0" dirty="0" err="1"/>
              <a:t>dark</a:t>
            </a:r>
            <a:r>
              <a:rPr lang="fr-CH" baseline="0" dirty="0"/>
              <a:t> green on the </a:t>
            </a:r>
            <a:r>
              <a:rPr lang="fr-CH" baseline="0" dirty="0" err="1"/>
              <a:t>left</a:t>
            </a:r>
            <a:r>
              <a:rPr lang="fr-CH" baseline="0" dirty="0"/>
              <a:t>).</a:t>
            </a:r>
          </a:p>
          <a:p>
            <a:r>
              <a:rPr lang="fr-CH" baseline="0" dirty="0" err="1"/>
              <a:t>Acceleration</a:t>
            </a:r>
            <a:r>
              <a:rPr lang="fr-CH" baseline="0" dirty="0"/>
              <a:t> </a:t>
            </a:r>
            <a:r>
              <a:rPr lang="fr-CH" baseline="0" dirty="0" err="1"/>
              <a:t>occurs</a:t>
            </a:r>
            <a:r>
              <a:rPr lang="fr-CH" baseline="0" dirty="0"/>
              <a:t> </a:t>
            </a:r>
            <a:r>
              <a:rPr lang="fr-CH" baseline="0" dirty="0" err="1"/>
              <a:t>only</a:t>
            </a:r>
            <a:r>
              <a:rPr lang="fr-CH" baseline="0" dirty="0"/>
              <a:t> in one point, over a few </a:t>
            </a:r>
            <a:r>
              <a:rPr lang="fr-CH" baseline="0" dirty="0" err="1"/>
              <a:t>hundred</a:t>
            </a:r>
            <a:r>
              <a:rPr lang="fr-CH" baseline="0" dirty="0"/>
              <a:t> </a:t>
            </a:r>
            <a:r>
              <a:rPr lang="fr-CH" baseline="0" dirty="0" err="1"/>
              <a:t>metres</a:t>
            </a:r>
            <a:r>
              <a:rPr lang="fr-CH" baseline="0" dirty="0"/>
              <a:t>. But </a:t>
            </a:r>
            <a:r>
              <a:rPr lang="fr-CH" baseline="0" dirty="0" err="1"/>
              <a:t>this</a:t>
            </a:r>
            <a:r>
              <a:rPr lang="fr-CH" baseline="0" dirty="0"/>
              <a:t> </a:t>
            </a:r>
            <a:r>
              <a:rPr lang="fr-CH" baseline="0" dirty="0" err="1"/>
              <a:t>is</a:t>
            </a:r>
            <a:r>
              <a:rPr lang="fr-CH" baseline="0" dirty="0"/>
              <a:t> </a:t>
            </a:r>
            <a:r>
              <a:rPr lang="fr-CH" baseline="0" dirty="0" err="1"/>
              <a:t>sufficient</a:t>
            </a:r>
            <a:r>
              <a:rPr lang="fr-CH" baseline="0" dirty="0"/>
              <a:t> as the protons </a:t>
            </a:r>
            <a:r>
              <a:rPr lang="fr-CH" baseline="0" dirty="0" err="1"/>
              <a:t>pass</a:t>
            </a:r>
            <a:r>
              <a:rPr lang="fr-CH" baseline="0" dirty="0"/>
              <a:t> </a:t>
            </a:r>
            <a:r>
              <a:rPr lang="fr-CH" baseline="0" dirty="0" err="1"/>
              <a:t>through</a:t>
            </a:r>
            <a:r>
              <a:rPr lang="fr-CH" baseline="0" dirty="0"/>
              <a:t> </a:t>
            </a:r>
            <a:r>
              <a:rPr lang="fr-CH" baseline="0" dirty="0" err="1"/>
              <a:t>it</a:t>
            </a:r>
            <a:r>
              <a:rPr lang="fr-CH" baseline="0" dirty="0"/>
              <a:t> 11’250 times per second</a:t>
            </a:r>
          </a:p>
          <a:p>
            <a:r>
              <a:rPr lang="fr-CH" baseline="0" dirty="0"/>
              <a:t>The </a:t>
            </a:r>
            <a:r>
              <a:rPr lang="fr-CH" baseline="0" dirty="0" err="1"/>
              <a:t>other</a:t>
            </a:r>
            <a:r>
              <a:rPr lang="fr-CH" baseline="0" dirty="0"/>
              <a:t> 4 </a:t>
            </a:r>
            <a:r>
              <a:rPr lang="fr-CH" baseline="0" dirty="0" err="1"/>
              <a:t>red</a:t>
            </a:r>
            <a:r>
              <a:rPr lang="fr-CH" baseline="0" dirty="0"/>
              <a:t> dots </a:t>
            </a:r>
            <a:r>
              <a:rPr lang="fr-CH" baseline="0" dirty="0" err="1"/>
              <a:t>represent</a:t>
            </a:r>
            <a:r>
              <a:rPr lang="fr-CH" baseline="0" dirty="0"/>
              <a:t> </a:t>
            </a:r>
            <a:r>
              <a:rPr lang="fr-CH" baseline="0" dirty="0" err="1"/>
              <a:t>where</a:t>
            </a:r>
            <a:r>
              <a:rPr lang="fr-CH" baseline="0" dirty="0"/>
              <a:t> the 4 detectors are </a:t>
            </a:r>
            <a:r>
              <a:rPr lang="fr-CH" baseline="0" dirty="0" err="1"/>
              <a:t>located</a:t>
            </a:r>
            <a:r>
              <a:rPr lang="fr-CH" baseline="0" dirty="0"/>
              <a:t>.</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37</a:t>
            </a:fld>
            <a:endParaRPr lang="en-GB"/>
          </a:p>
        </p:txBody>
      </p:sp>
    </p:spTree>
    <p:extLst>
      <p:ext uri="{BB962C8B-B14F-4D97-AF65-F5344CB8AC3E}">
        <p14:creationId xmlns:p14="http://schemas.microsoft.com/office/powerpoint/2010/main" val="6982050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The LHC</a:t>
            </a:r>
            <a:r>
              <a:rPr lang="fr-CH" baseline="0" dirty="0"/>
              <a:t> </a:t>
            </a:r>
            <a:r>
              <a:rPr lang="fr-CH" baseline="0" dirty="0" err="1"/>
              <a:t>is</a:t>
            </a:r>
            <a:r>
              <a:rPr lang="fr-CH" baseline="0" dirty="0"/>
              <a:t> </a:t>
            </a:r>
            <a:r>
              <a:rPr lang="fr-CH" baseline="0" dirty="0" err="1"/>
              <a:t>built</a:t>
            </a:r>
            <a:r>
              <a:rPr lang="fr-CH" baseline="0" dirty="0"/>
              <a:t> underground, </a:t>
            </a:r>
            <a:r>
              <a:rPr lang="fr-CH" baseline="0" dirty="0" err="1"/>
              <a:t>mainly</a:t>
            </a:r>
            <a:r>
              <a:rPr lang="fr-CH" baseline="0" dirty="0"/>
              <a:t> for </a:t>
            </a:r>
            <a:r>
              <a:rPr lang="fr-CH" baseline="0" dirty="0" err="1"/>
              <a:t>financial</a:t>
            </a:r>
            <a:r>
              <a:rPr lang="fr-CH" baseline="0" dirty="0"/>
              <a:t> </a:t>
            </a:r>
            <a:r>
              <a:rPr lang="fr-CH" baseline="0" dirty="0" err="1"/>
              <a:t>reasons</a:t>
            </a:r>
            <a:r>
              <a:rPr lang="fr-CH" baseline="0" dirty="0"/>
              <a:t> (</a:t>
            </a:r>
            <a:r>
              <a:rPr lang="fr-CH" baseline="0" dirty="0" err="1"/>
              <a:t>would</a:t>
            </a:r>
            <a:r>
              <a:rPr lang="fr-CH" baseline="0" dirty="0"/>
              <a:t> have </a:t>
            </a:r>
            <a:r>
              <a:rPr lang="fr-CH" baseline="0" dirty="0" err="1"/>
              <a:t>cost</a:t>
            </a:r>
            <a:r>
              <a:rPr lang="fr-CH" baseline="0" dirty="0"/>
              <a:t> </a:t>
            </a:r>
            <a:r>
              <a:rPr lang="fr-CH" baseline="0" dirty="0" err="1"/>
              <a:t>too</a:t>
            </a:r>
            <a:r>
              <a:rPr lang="fr-CH" baseline="0" dirty="0"/>
              <a:t> </a:t>
            </a:r>
            <a:r>
              <a:rPr lang="fr-CH" baseline="0" dirty="0" err="1"/>
              <a:t>much</a:t>
            </a:r>
            <a:r>
              <a:rPr lang="fr-CH" baseline="0" dirty="0"/>
              <a:t> to </a:t>
            </a:r>
            <a:r>
              <a:rPr lang="fr-CH" baseline="0" dirty="0" err="1"/>
              <a:t>buy</a:t>
            </a:r>
            <a:r>
              <a:rPr lang="fr-CH" baseline="0" dirty="0"/>
              <a:t> all the land and </a:t>
            </a:r>
            <a:r>
              <a:rPr lang="fr-CH" baseline="0" dirty="0" err="1"/>
              <a:t>would</a:t>
            </a:r>
            <a:r>
              <a:rPr lang="fr-CH" baseline="0" dirty="0"/>
              <a:t> have been </a:t>
            </a:r>
            <a:r>
              <a:rPr lang="fr-CH" baseline="0" dirty="0" err="1"/>
              <a:t>impractical</a:t>
            </a:r>
            <a:r>
              <a:rPr lang="fr-CH" baseline="0" dirty="0"/>
              <a:t> </a:t>
            </a:r>
            <a:r>
              <a:rPr lang="fr-CH" baseline="0" dirty="0" err="1"/>
              <a:t>anyway</a:t>
            </a:r>
            <a:r>
              <a:rPr lang="fr-CH" baseline="0" dirty="0"/>
              <a:t>).</a:t>
            </a:r>
          </a:p>
          <a:p>
            <a:r>
              <a:rPr lang="fr-CH" baseline="0" dirty="0"/>
              <a:t>It </a:t>
            </a:r>
            <a:r>
              <a:rPr lang="fr-CH" baseline="0" dirty="0" err="1"/>
              <a:t>also</a:t>
            </a:r>
            <a:r>
              <a:rPr lang="fr-CH" baseline="0" dirty="0"/>
              <a:t> </a:t>
            </a:r>
            <a:r>
              <a:rPr lang="fr-CH" baseline="0" dirty="0" err="1"/>
              <a:t>provide</a:t>
            </a:r>
            <a:r>
              <a:rPr lang="fr-CH" baseline="0" dirty="0"/>
              <a:t> </a:t>
            </a:r>
            <a:r>
              <a:rPr lang="fr-CH" baseline="0" dirty="0" err="1"/>
              <a:t>natural</a:t>
            </a:r>
            <a:r>
              <a:rPr lang="fr-CH" baseline="0" dirty="0"/>
              <a:t> </a:t>
            </a:r>
            <a:r>
              <a:rPr lang="fr-CH" baseline="0" dirty="0" err="1"/>
              <a:t>shielding</a:t>
            </a:r>
            <a:r>
              <a:rPr lang="fr-CH" baseline="0" dirty="0"/>
              <a:t> of radiation for the population but </a:t>
            </a:r>
            <a:r>
              <a:rPr lang="fr-CH" baseline="0" dirty="0" err="1"/>
              <a:t>also</a:t>
            </a:r>
            <a:r>
              <a:rPr lang="fr-CH" baseline="0" dirty="0"/>
              <a:t> </a:t>
            </a:r>
            <a:r>
              <a:rPr lang="fr-CH" baseline="0" dirty="0" err="1"/>
              <a:t>shielding</a:t>
            </a:r>
            <a:r>
              <a:rPr lang="fr-CH" baseline="0" dirty="0"/>
              <a:t> </a:t>
            </a:r>
            <a:r>
              <a:rPr lang="fr-CH" baseline="0" dirty="0" err="1"/>
              <a:t>from</a:t>
            </a:r>
            <a:r>
              <a:rPr lang="fr-CH" baseline="0" dirty="0"/>
              <a:t> </a:t>
            </a:r>
            <a:r>
              <a:rPr lang="fr-CH" baseline="0" dirty="0" err="1"/>
              <a:t>cosmic</a:t>
            </a:r>
            <a:r>
              <a:rPr lang="fr-CH" baseline="0" dirty="0"/>
              <a:t> rays to the 4 detectors.</a:t>
            </a:r>
          </a:p>
          <a:p>
            <a:r>
              <a:rPr lang="fr-CH" baseline="0" dirty="0"/>
              <a:t>You </a:t>
            </a:r>
            <a:r>
              <a:rPr lang="fr-CH" baseline="0" dirty="0" err="1"/>
              <a:t>can</a:t>
            </a:r>
            <a:r>
              <a:rPr lang="fr-CH" baseline="0" dirty="0"/>
              <a:t> </a:t>
            </a:r>
            <a:r>
              <a:rPr lang="fr-CH" baseline="0" dirty="0" err="1"/>
              <a:t>see</a:t>
            </a:r>
            <a:r>
              <a:rPr lang="fr-CH" baseline="0" dirty="0"/>
              <a:t> on the </a:t>
            </a:r>
            <a:r>
              <a:rPr lang="fr-CH" baseline="0" dirty="0" err="1"/>
              <a:t>picture</a:t>
            </a:r>
            <a:r>
              <a:rPr lang="fr-CH" baseline="0" dirty="0"/>
              <a:t> </a:t>
            </a:r>
            <a:r>
              <a:rPr lang="fr-CH" baseline="0" dirty="0" err="1"/>
              <a:t>that</a:t>
            </a:r>
            <a:r>
              <a:rPr lang="fr-CH" baseline="0" dirty="0"/>
              <a:t> the 2 </a:t>
            </a:r>
            <a:r>
              <a:rPr lang="fr-CH" baseline="0" dirty="0" err="1"/>
              <a:t>counter-rotating</a:t>
            </a:r>
            <a:r>
              <a:rPr lang="fr-CH" baseline="0" dirty="0"/>
              <a:t> </a:t>
            </a:r>
            <a:r>
              <a:rPr lang="fr-CH" baseline="0" dirty="0" err="1"/>
              <a:t>beams</a:t>
            </a:r>
            <a:r>
              <a:rPr lang="fr-CH" baseline="0" dirty="0"/>
              <a:t> are </a:t>
            </a:r>
            <a:r>
              <a:rPr lang="fr-CH" baseline="0" dirty="0" err="1"/>
              <a:t>hosted</a:t>
            </a:r>
            <a:r>
              <a:rPr lang="fr-CH" baseline="0" dirty="0"/>
              <a:t> in </a:t>
            </a:r>
            <a:r>
              <a:rPr lang="fr-CH" baseline="0" dirty="0" err="1"/>
              <a:t>different</a:t>
            </a:r>
            <a:r>
              <a:rPr lang="fr-CH" baseline="0" dirty="0"/>
              <a:t> pipes, </a:t>
            </a:r>
            <a:r>
              <a:rPr lang="fr-CH" baseline="0" dirty="0" err="1"/>
              <a:t>making</a:t>
            </a:r>
            <a:r>
              <a:rPr lang="fr-CH" baseline="0" dirty="0"/>
              <a:t> collisions impossible </a:t>
            </a:r>
            <a:r>
              <a:rPr lang="fr-CH" baseline="0" dirty="0" err="1"/>
              <a:t>there</a:t>
            </a:r>
            <a:r>
              <a:rPr lang="fr-CH" baseline="0" dirty="0"/>
              <a:t>.</a:t>
            </a:r>
          </a:p>
          <a:p>
            <a:endParaRPr lang="fr-CH" baseline="0" dirty="0"/>
          </a:p>
          <a:p>
            <a:r>
              <a:rPr lang="fr-CH" baseline="0" dirty="0"/>
              <a:t>The LHC </a:t>
            </a:r>
            <a:r>
              <a:rPr lang="fr-CH" baseline="0" dirty="0" err="1"/>
              <a:t>is</a:t>
            </a:r>
            <a:r>
              <a:rPr lang="fr-CH" baseline="0" dirty="0"/>
              <a:t> </a:t>
            </a:r>
            <a:r>
              <a:rPr lang="fr-CH" baseline="0" dirty="0" err="1"/>
              <a:t>mainly</a:t>
            </a:r>
            <a:r>
              <a:rPr lang="fr-CH" baseline="0" dirty="0"/>
              <a:t> </a:t>
            </a:r>
            <a:r>
              <a:rPr lang="fr-CH" baseline="0" dirty="0" err="1"/>
              <a:t>hosted</a:t>
            </a:r>
            <a:r>
              <a:rPr lang="fr-CH" baseline="0" dirty="0"/>
              <a:t> in a 3m </a:t>
            </a:r>
            <a:r>
              <a:rPr lang="fr-CH" baseline="0" dirty="0" err="1"/>
              <a:t>diameter</a:t>
            </a:r>
            <a:r>
              <a:rPr lang="fr-CH" baseline="0" dirty="0"/>
              <a:t> tunnel </a:t>
            </a:r>
            <a:r>
              <a:rPr lang="fr-CH" baseline="0" dirty="0" err="1"/>
              <a:t>containing</a:t>
            </a:r>
            <a:r>
              <a:rPr lang="fr-CH" baseline="0" dirty="0"/>
              <a:t> </a:t>
            </a:r>
            <a:r>
              <a:rPr lang="fr-CH" baseline="0" dirty="0" err="1"/>
              <a:t>mostly</a:t>
            </a:r>
            <a:r>
              <a:rPr lang="fr-CH" baseline="0" dirty="0"/>
              <a:t> </a:t>
            </a:r>
            <a:r>
              <a:rPr lang="fr-CH" baseline="0" dirty="0" err="1"/>
              <a:t>superconducting</a:t>
            </a:r>
            <a:r>
              <a:rPr lang="fr-CH" baseline="0" dirty="0"/>
              <a:t> </a:t>
            </a:r>
            <a:r>
              <a:rPr lang="fr-CH" baseline="0" dirty="0" err="1"/>
              <a:t>magnets</a:t>
            </a:r>
            <a:r>
              <a:rPr lang="fr-CH" baseline="0" dirty="0"/>
              <a:t>.</a:t>
            </a:r>
          </a:p>
          <a:p>
            <a:r>
              <a:rPr lang="fr-CH" baseline="0" dirty="0"/>
              <a:t>Chat: </a:t>
            </a:r>
            <a:r>
              <a:rPr lang="fr-CH" baseline="0" dirty="0" err="1"/>
              <a:t>Wie</a:t>
            </a:r>
            <a:r>
              <a:rPr lang="fr-CH" baseline="0" dirty="0"/>
              <a:t> </a:t>
            </a:r>
            <a:r>
              <a:rPr lang="fr-CH" baseline="0" dirty="0" err="1"/>
              <a:t>heißt</a:t>
            </a:r>
            <a:r>
              <a:rPr lang="fr-CH" baseline="0" dirty="0"/>
              <a:t> die Kraft </a:t>
            </a:r>
            <a:r>
              <a:rPr lang="fr-CH" baseline="0" dirty="0" err="1"/>
              <a:t>auf</a:t>
            </a:r>
            <a:r>
              <a:rPr lang="fr-CH" baseline="0" dirty="0"/>
              <a:t> </a:t>
            </a:r>
            <a:r>
              <a:rPr lang="fr-CH" baseline="0" dirty="0" err="1"/>
              <a:t>elektrische</a:t>
            </a:r>
            <a:r>
              <a:rPr lang="fr-CH" baseline="0" dirty="0"/>
              <a:t> </a:t>
            </a:r>
            <a:r>
              <a:rPr lang="fr-CH" baseline="0" dirty="0" err="1"/>
              <a:t>geladene</a:t>
            </a:r>
            <a:r>
              <a:rPr lang="fr-CH" baseline="0" dirty="0"/>
              <a:t> </a:t>
            </a:r>
            <a:r>
              <a:rPr lang="fr-CH" baseline="0" dirty="0" err="1"/>
              <a:t>Teilchen</a:t>
            </a:r>
            <a:r>
              <a:rPr lang="fr-CH" baseline="0" dirty="0"/>
              <a:t> </a:t>
            </a:r>
            <a:r>
              <a:rPr lang="fr-CH" baseline="0" dirty="0" err="1"/>
              <a:t>im</a:t>
            </a:r>
            <a:r>
              <a:rPr lang="fr-CH" baseline="0" dirty="0"/>
              <a:t> </a:t>
            </a:r>
            <a:r>
              <a:rPr lang="fr-CH" baseline="0" dirty="0" err="1"/>
              <a:t>Magnetfeld</a:t>
            </a:r>
            <a:r>
              <a:rPr lang="fr-CH" baseline="0" dirty="0"/>
              <a:t>? </a:t>
            </a:r>
          </a:p>
          <a:p>
            <a:r>
              <a:rPr lang="fr-CH" baseline="0" dirty="0"/>
              <a:t>The </a:t>
            </a:r>
            <a:r>
              <a:rPr lang="fr-CH" baseline="0" dirty="0" err="1"/>
              <a:t>magnetic</a:t>
            </a:r>
            <a:r>
              <a:rPr lang="fr-CH" baseline="0" dirty="0"/>
              <a:t> </a:t>
            </a:r>
            <a:r>
              <a:rPr lang="fr-CH" baseline="0" dirty="0" err="1"/>
              <a:t>field</a:t>
            </a:r>
            <a:r>
              <a:rPr lang="fr-CH" baseline="0" dirty="0"/>
              <a:t> </a:t>
            </a:r>
            <a:r>
              <a:rPr lang="fr-CH" baseline="0" dirty="0" err="1"/>
              <a:t>which</a:t>
            </a:r>
            <a:r>
              <a:rPr lang="fr-CH" baseline="0" dirty="0"/>
              <a:t> </a:t>
            </a:r>
            <a:r>
              <a:rPr lang="fr-CH" baseline="0" dirty="0" err="1"/>
              <a:t>curves</a:t>
            </a:r>
            <a:r>
              <a:rPr lang="fr-CH" baseline="0" dirty="0"/>
              <a:t> the </a:t>
            </a:r>
            <a:r>
              <a:rPr lang="fr-CH" baseline="0" dirty="0" err="1"/>
              <a:t>beam</a:t>
            </a:r>
            <a:r>
              <a:rPr lang="fr-CH" baseline="0" dirty="0"/>
              <a:t>, </a:t>
            </a:r>
            <a:r>
              <a:rPr lang="fr-CH" baseline="0" dirty="0" err="1"/>
              <a:t>is</a:t>
            </a:r>
            <a:r>
              <a:rPr lang="fr-CH" baseline="0" dirty="0"/>
              <a:t> </a:t>
            </a:r>
            <a:r>
              <a:rPr lang="fr-CH" baseline="0" dirty="0" err="1"/>
              <a:t>provided</a:t>
            </a:r>
            <a:r>
              <a:rPr lang="fr-CH" baseline="0" dirty="0"/>
              <a:t> by the </a:t>
            </a:r>
            <a:r>
              <a:rPr lang="fr-CH" baseline="0" dirty="0" err="1"/>
              <a:t>coils</a:t>
            </a:r>
            <a:r>
              <a:rPr lang="fr-CH" baseline="0" dirty="0"/>
              <a:t> </a:t>
            </a:r>
            <a:r>
              <a:rPr lang="fr-CH" baseline="0" dirty="0" err="1"/>
              <a:t>surrounding</a:t>
            </a:r>
            <a:r>
              <a:rPr lang="fr-CH" baseline="0" dirty="0"/>
              <a:t> the pipes. the </a:t>
            </a:r>
            <a:r>
              <a:rPr lang="fr-CH" baseline="0" dirty="0" err="1"/>
              <a:t>magnets</a:t>
            </a:r>
            <a:r>
              <a:rPr lang="fr-CH" baseline="0" dirty="0"/>
              <a:t> must </a:t>
            </a:r>
            <a:r>
              <a:rPr lang="fr-CH" baseline="0" dirty="0" err="1"/>
              <a:t>deliver</a:t>
            </a:r>
            <a:r>
              <a:rPr lang="fr-CH" baseline="0" dirty="0"/>
              <a:t> a </a:t>
            </a:r>
            <a:r>
              <a:rPr lang="fr-CH" baseline="0" dirty="0" err="1"/>
              <a:t>tremendous</a:t>
            </a:r>
            <a:r>
              <a:rPr lang="fr-CH" baseline="0" dirty="0"/>
              <a:t> </a:t>
            </a:r>
            <a:r>
              <a:rPr lang="fr-CH" baseline="0" dirty="0" err="1"/>
              <a:t>magnetic</a:t>
            </a:r>
            <a:r>
              <a:rPr lang="fr-CH" baseline="0" dirty="0"/>
              <a:t> </a:t>
            </a:r>
            <a:r>
              <a:rPr lang="fr-CH" baseline="0" dirty="0" err="1"/>
              <a:t>field</a:t>
            </a:r>
            <a:r>
              <a:rPr lang="fr-CH" baseline="0" dirty="0"/>
              <a:t> of 9 T (tesla). This </a:t>
            </a:r>
            <a:r>
              <a:rPr lang="fr-CH" baseline="0" dirty="0" err="1"/>
              <a:t>equates</a:t>
            </a:r>
            <a:r>
              <a:rPr lang="fr-CH" baseline="0" dirty="0"/>
              <a:t> to 200’000 times the </a:t>
            </a:r>
            <a:r>
              <a:rPr lang="fr-CH" baseline="0" dirty="0" err="1"/>
              <a:t>magnetic</a:t>
            </a:r>
            <a:r>
              <a:rPr lang="fr-CH" baseline="0" dirty="0"/>
              <a:t> </a:t>
            </a:r>
            <a:r>
              <a:rPr lang="fr-CH" baseline="0" dirty="0" err="1"/>
              <a:t>field</a:t>
            </a:r>
            <a:r>
              <a:rPr lang="fr-CH" baseline="0" dirty="0"/>
              <a:t> of </a:t>
            </a:r>
            <a:r>
              <a:rPr lang="fr-CH" baseline="0" dirty="0" err="1"/>
              <a:t>Earth</a:t>
            </a:r>
            <a:r>
              <a:rPr lang="fr-CH" baseline="0" dirty="0"/>
              <a:t> (ca 45 micro tesla)</a:t>
            </a:r>
          </a:p>
          <a:p>
            <a:r>
              <a:rPr lang="fr-CH" baseline="0" dirty="0"/>
              <a:t>For </a:t>
            </a:r>
            <a:r>
              <a:rPr lang="fr-CH" baseline="0" dirty="0" err="1"/>
              <a:t>that</a:t>
            </a:r>
            <a:r>
              <a:rPr lang="fr-CH" baseline="0" dirty="0"/>
              <a:t>, </a:t>
            </a:r>
            <a:r>
              <a:rPr lang="fr-CH" baseline="0" dirty="0" err="1"/>
              <a:t>each</a:t>
            </a:r>
            <a:r>
              <a:rPr lang="fr-CH" baseline="0" dirty="0"/>
              <a:t> of the </a:t>
            </a:r>
            <a:r>
              <a:rPr lang="fr-CH" baseline="0" dirty="0" err="1"/>
              <a:t>small</a:t>
            </a:r>
            <a:r>
              <a:rPr lang="fr-CH" baseline="0" dirty="0"/>
              <a:t> </a:t>
            </a:r>
            <a:r>
              <a:rPr lang="fr-CH" baseline="0" dirty="0" err="1"/>
              <a:t>electric</a:t>
            </a:r>
            <a:r>
              <a:rPr lang="fr-CH" baseline="0" dirty="0"/>
              <a:t> </a:t>
            </a:r>
            <a:r>
              <a:rPr lang="fr-CH" baseline="0" dirty="0" err="1"/>
              <a:t>cable</a:t>
            </a:r>
            <a:r>
              <a:rPr lang="fr-CH" baseline="0" dirty="0"/>
              <a:t> </a:t>
            </a:r>
            <a:r>
              <a:rPr lang="fr-CH" baseline="0" dirty="0" err="1"/>
              <a:t>you</a:t>
            </a:r>
            <a:r>
              <a:rPr lang="fr-CH" baseline="0" dirty="0"/>
              <a:t> </a:t>
            </a:r>
            <a:r>
              <a:rPr lang="fr-CH" baseline="0" dirty="0" err="1"/>
              <a:t>see</a:t>
            </a:r>
            <a:r>
              <a:rPr lang="fr-CH" baseline="0" dirty="0"/>
              <a:t> </a:t>
            </a:r>
            <a:r>
              <a:rPr lang="fr-CH" baseline="0" dirty="0" err="1"/>
              <a:t>around</a:t>
            </a:r>
            <a:r>
              <a:rPr lang="fr-CH" baseline="0" dirty="0"/>
              <a:t> the vacuum pipes (1mm by 10mm section) a </a:t>
            </a:r>
            <a:r>
              <a:rPr lang="fr-CH" baseline="0" dirty="0" err="1"/>
              <a:t>current</a:t>
            </a:r>
            <a:r>
              <a:rPr lang="fr-CH" baseline="0" dirty="0"/>
              <a:t> of 11’000 </a:t>
            </a:r>
            <a:r>
              <a:rPr lang="fr-CH" baseline="0" dirty="0" err="1"/>
              <a:t>amperes</a:t>
            </a:r>
            <a:r>
              <a:rPr lang="fr-CH" baseline="0" dirty="0"/>
              <a:t> (in </a:t>
            </a:r>
            <a:r>
              <a:rPr lang="fr-CH" baseline="0" dirty="0" err="1"/>
              <a:t>comparison</a:t>
            </a:r>
            <a:r>
              <a:rPr lang="fr-CH" baseline="0" dirty="0"/>
              <a:t> in </a:t>
            </a:r>
            <a:r>
              <a:rPr lang="fr-CH" baseline="0" dirty="0" err="1"/>
              <a:t>your</a:t>
            </a:r>
            <a:r>
              <a:rPr lang="fr-CH" baseline="0" dirty="0"/>
              <a:t> home </a:t>
            </a:r>
            <a:r>
              <a:rPr lang="fr-CH" baseline="0" dirty="0" err="1"/>
              <a:t>there</a:t>
            </a:r>
            <a:r>
              <a:rPr lang="fr-CH" baseline="0" dirty="0"/>
              <a:t> </a:t>
            </a:r>
            <a:r>
              <a:rPr lang="fr-CH" baseline="0" dirty="0" err="1"/>
              <a:t>is</a:t>
            </a:r>
            <a:r>
              <a:rPr lang="fr-CH" baseline="0" dirty="0"/>
              <a:t> a </a:t>
            </a:r>
            <a:r>
              <a:rPr lang="fr-CH" baseline="0" dirty="0" err="1"/>
              <a:t>current</a:t>
            </a:r>
            <a:r>
              <a:rPr lang="fr-CH" baseline="0" dirty="0"/>
              <a:t> of about 20 </a:t>
            </a:r>
            <a:r>
              <a:rPr lang="fr-CH" baseline="0" dirty="0" err="1"/>
              <a:t>amperes</a:t>
            </a:r>
            <a:r>
              <a:rPr lang="fr-CH" baseline="0" dirty="0"/>
              <a:t> in the </a:t>
            </a:r>
            <a:r>
              <a:rPr lang="fr-CH" baseline="0" dirty="0" err="1"/>
              <a:t>wires</a:t>
            </a:r>
            <a:r>
              <a:rPr lang="fr-CH" baseline="0" dirty="0"/>
              <a:t>).</a:t>
            </a:r>
            <a:endParaRPr lang="fr-CH" dirty="0"/>
          </a:p>
          <a:p>
            <a:endParaRPr lang="fr-CH" baseline="0" dirty="0"/>
          </a:p>
          <a:p>
            <a:endParaRPr lang="fr-CH" baseline="0" dirty="0"/>
          </a:p>
          <a:p>
            <a:endParaRPr lang="fr-CH" baseline="0"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38</a:t>
            </a:fld>
            <a:endParaRPr lang="en-GB"/>
          </a:p>
        </p:txBody>
      </p:sp>
    </p:spTree>
    <p:extLst>
      <p:ext uri="{BB962C8B-B14F-4D97-AF65-F5344CB8AC3E}">
        <p14:creationId xmlns:p14="http://schemas.microsoft.com/office/powerpoint/2010/main" val="3165034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We</a:t>
            </a:r>
            <a:r>
              <a:rPr lang="fr-CH" baseline="0" dirty="0"/>
              <a:t> </a:t>
            </a:r>
            <a:r>
              <a:rPr lang="fr-CH" baseline="0" dirty="0" err="1"/>
              <a:t>need</a:t>
            </a:r>
            <a:r>
              <a:rPr lang="fr-CH" baseline="0" dirty="0"/>
              <a:t> to cool down the </a:t>
            </a:r>
            <a:r>
              <a:rPr lang="fr-CH" baseline="0" dirty="0" err="1"/>
              <a:t>cables</a:t>
            </a:r>
            <a:r>
              <a:rPr lang="fr-CH" baseline="0" dirty="0"/>
              <a:t> to the </a:t>
            </a:r>
            <a:r>
              <a:rPr lang="fr-CH" baseline="0" dirty="0" err="1"/>
              <a:t>lowest</a:t>
            </a:r>
            <a:r>
              <a:rPr lang="fr-CH" baseline="0" dirty="0"/>
              <a:t> </a:t>
            </a:r>
            <a:r>
              <a:rPr lang="fr-CH" baseline="0" dirty="0" err="1"/>
              <a:t>temperature</a:t>
            </a:r>
            <a:r>
              <a:rPr lang="fr-CH" baseline="0" dirty="0"/>
              <a:t> possible.</a:t>
            </a:r>
          </a:p>
          <a:p>
            <a:r>
              <a:rPr lang="fr-CH" baseline="0" dirty="0" err="1"/>
              <a:t>Ask</a:t>
            </a:r>
            <a:r>
              <a:rPr lang="fr-CH" baseline="0" dirty="0"/>
              <a:t> participants </a:t>
            </a:r>
            <a:r>
              <a:rPr lang="fr-CH" baseline="0" dirty="0" err="1"/>
              <a:t>why</a:t>
            </a:r>
            <a:r>
              <a:rPr lang="fr-CH" baseline="0" dirty="0"/>
              <a:t> in chat</a:t>
            </a:r>
          </a:p>
          <a:p>
            <a:r>
              <a:rPr lang="fr-CH" baseline="0" dirty="0" err="1"/>
              <a:t>We</a:t>
            </a:r>
            <a:r>
              <a:rPr lang="fr-CH" baseline="0" dirty="0"/>
              <a:t> have to </a:t>
            </a:r>
            <a:r>
              <a:rPr lang="fr-CH" baseline="0" dirty="0" err="1"/>
              <a:t>reach</a:t>
            </a:r>
            <a:r>
              <a:rPr lang="fr-CH" baseline="0" dirty="0"/>
              <a:t> -271°C (or 1.9° kelvin, </a:t>
            </a:r>
            <a:r>
              <a:rPr lang="fr-CH" baseline="0" dirty="0" err="1"/>
              <a:t>which</a:t>
            </a:r>
            <a:r>
              <a:rPr lang="fr-CH" baseline="0" dirty="0"/>
              <a:t> </a:t>
            </a:r>
            <a:r>
              <a:rPr lang="fr-CH" baseline="0" dirty="0" err="1"/>
              <a:t>is</a:t>
            </a:r>
            <a:r>
              <a:rPr lang="fr-CH" baseline="0" dirty="0"/>
              <a:t> 1.9° </a:t>
            </a:r>
            <a:r>
              <a:rPr lang="fr-CH" baseline="0" dirty="0" err="1"/>
              <a:t>above</a:t>
            </a:r>
            <a:r>
              <a:rPr lang="fr-CH" baseline="0" dirty="0"/>
              <a:t> the </a:t>
            </a:r>
            <a:r>
              <a:rPr lang="fr-CH" baseline="0" dirty="0" err="1"/>
              <a:t>absolute</a:t>
            </a:r>
            <a:r>
              <a:rPr lang="fr-CH" baseline="0" dirty="0"/>
              <a:t> </a:t>
            </a:r>
            <a:r>
              <a:rPr lang="fr-CH" baseline="0" dirty="0" err="1"/>
              <a:t>zero</a:t>
            </a:r>
            <a:r>
              <a:rPr lang="fr-CH" baseline="0" dirty="0"/>
              <a:t>).</a:t>
            </a:r>
          </a:p>
          <a:p>
            <a:r>
              <a:rPr lang="fr-CH" baseline="0" dirty="0"/>
              <a:t>At </a:t>
            </a:r>
            <a:r>
              <a:rPr lang="fr-CH" baseline="0" dirty="0" err="1"/>
              <a:t>that</a:t>
            </a:r>
            <a:r>
              <a:rPr lang="fr-CH" baseline="0" dirty="0"/>
              <a:t> </a:t>
            </a:r>
            <a:r>
              <a:rPr lang="fr-CH" baseline="0" dirty="0" err="1"/>
              <a:t>temperature</a:t>
            </a:r>
            <a:r>
              <a:rPr lang="fr-CH" baseline="0" dirty="0"/>
              <a:t>, the </a:t>
            </a:r>
            <a:r>
              <a:rPr lang="fr-CH" baseline="0" dirty="0" err="1"/>
              <a:t>cables</a:t>
            </a:r>
            <a:r>
              <a:rPr lang="fr-CH" baseline="0" dirty="0"/>
              <a:t> made of Niobium </a:t>
            </a:r>
            <a:r>
              <a:rPr lang="fr-CH" baseline="0" dirty="0" err="1"/>
              <a:t>Titanium</a:t>
            </a:r>
            <a:r>
              <a:rPr lang="fr-CH" baseline="0" dirty="0"/>
              <a:t> (</a:t>
            </a:r>
            <a:r>
              <a:rPr lang="fr-CH" sz="1300" dirty="0" err="1"/>
              <a:t>NbTi</a:t>
            </a:r>
            <a:r>
              <a:rPr lang="fr-CH" baseline="0" dirty="0"/>
              <a:t>) are «</a:t>
            </a:r>
            <a:r>
              <a:rPr lang="fr-CH" baseline="0" dirty="0" err="1"/>
              <a:t>superconducting</a:t>
            </a:r>
            <a:r>
              <a:rPr lang="fr-CH" baseline="0" dirty="0"/>
              <a:t>», </a:t>
            </a:r>
            <a:r>
              <a:rPr lang="fr-CH" baseline="0" dirty="0" err="1"/>
              <a:t>it</a:t>
            </a:r>
            <a:r>
              <a:rPr lang="fr-CH" baseline="0" dirty="0"/>
              <a:t> </a:t>
            </a:r>
            <a:r>
              <a:rPr lang="fr-CH" baseline="0" dirty="0" err="1"/>
              <a:t>means</a:t>
            </a:r>
            <a:r>
              <a:rPr lang="fr-CH" baseline="0" dirty="0"/>
              <a:t> </a:t>
            </a:r>
            <a:r>
              <a:rPr lang="fr-CH" baseline="0" dirty="0" err="1"/>
              <a:t>they</a:t>
            </a:r>
            <a:r>
              <a:rPr lang="fr-CH" baseline="0" dirty="0"/>
              <a:t> </a:t>
            </a:r>
            <a:r>
              <a:rPr lang="fr-CH" baseline="0" dirty="0" err="1"/>
              <a:t>don’t</a:t>
            </a:r>
            <a:r>
              <a:rPr lang="fr-CH" baseline="0" dirty="0"/>
              <a:t> </a:t>
            </a:r>
            <a:r>
              <a:rPr lang="fr-CH" baseline="0" dirty="0" err="1"/>
              <a:t>heat</a:t>
            </a:r>
            <a:r>
              <a:rPr lang="fr-CH" baseline="0" dirty="0"/>
              <a:t> up </a:t>
            </a:r>
            <a:r>
              <a:rPr lang="fr-CH" baseline="0" dirty="0" err="1"/>
              <a:t>anymore</a:t>
            </a:r>
            <a:r>
              <a:rPr lang="fr-CH" baseline="0" dirty="0"/>
              <a:t> as </a:t>
            </a:r>
            <a:r>
              <a:rPr lang="fr-CH" baseline="0" dirty="0" err="1"/>
              <a:t>they</a:t>
            </a:r>
            <a:r>
              <a:rPr lang="fr-CH" baseline="0" dirty="0"/>
              <a:t> have no </a:t>
            </a:r>
            <a:r>
              <a:rPr lang="fr-CH" baseline="0" dirty="0" err="1"/>
              <a:t>electric</a:t>
            </a:r>
            <a:r>
              <a:rPr lang="fr-CH" baseline="0" dirty="0"/>
              <a:t> </a:t>
            </a:r>
            <a:r>
              <a:rPr lang="fr-CH" baseline="0" dirty="0" err="1"/>
              <a:t>resistance</a:t>
            </a:r>
            <a:r>
              <a:rPr lang="fr-CH" baseline="0" dirty="0"/>
              <a:t>.</a:t>
            </a:r>
          </a:p>
          <a:p>
            <a:endParaRPr lang="fr-CH" baseline="0" dirty="0"/>
          </a:p>
          <a:p>
            <a:r>
              <a:rPr lang="fr-CH" baseline="0" dirty="0"/>
              <a:t>LHC </a:t>
            </a:r>
            <a:r>
              <a:rPr lang="fr-CH" baseline="0" dirty="0" err="1"/>
              <a:t>is</a:t>
            </a:r>
            <a:r>
              <a:rPr lang="fr-CH" baseline="0" dirty="0"/>
              <a:t> </a:t>
            </a:r>
            <a:r>
              <a:rPr lang="fr-CH" baseline="0" dirty="0" err="1"/>
              <a:t>colder</a:t>
            </a:r>
            <a:r>
              <a:rPr lang="fr-CH" baseline="0" dirty="0"/>
              <a:t> </a:t>
            </a:r>
            <a:r>
              <a:rPr lang="fr-CH" baseline="0" dirty="0" err="1"/>
              <a:t>than</a:t>
            </a:r>
            <a:r>
              <a:rPr lang="fr-CH" baseline="0" dirty="0"/>
              <a:t> the </a:t>
            </a:r>
            <a:r>
              <a:rPr lang="fr-CH" baseline="0" dirty="0" err="1"/>
              <a:t>vast</a:t>
            </a:r>
            <a:r>
              <a:rPr lang="fr-CH" baseline="0" dirty="0"/>
              <a:t> </a:t>
            </a:r>
            <a:r>
              <a:rPr lang="fr-CH" baseline="0" dirty="0" err="1"/>
              <a:t>majority</a:t>
            </a:r>
            <a:r>
              <a:rPr lang="fr-CH" baseline="0" dirty="0"/>
              <a:t> of the </a:t>
            </a:r>
            <a:r>
              <a:rPr lang="fr-CH" baseline="0" dirty="0" err="1"/>
              <a:t>Universe</a:t>
            </a:r>
            <a:r>
              <a:rPr lang="fr-CH" baseline="0" dirty="0"/>
              <a:t> </a:t>
            </a:r>
            <a:r>
              <a:rPr lang="fr-CH" baseline="0" dirty="0" err="1"/>
              <a:t>whose</a:t>
            </a:r>
            <a:r>
              <a:rPr lang="fr-CH" baseline="0" dirty="0"/>
              <a:t> </a:t>
            </a:r>
            <a:r>
              <a:rPr lang="fr-CH" baseline="0" dirty="0" err="1"/>
              <a:t>average</a:t>
            </a:r>
            <a:r>
              <a:rPr lang="fr-CH" baseline="0" dirty="0"/>
              <a:t> </a:t>
            </a:r>
            <a:r>
              <a:rPr lang="fr-CH" baseline="0" dirty="0" err="1"/>
              <a:t>temperature</a:t>
            </a:r>
            <a:r>
              <a:rPr lang="fr-CH" baseline="0" dirty="0"/>
              <a:t> </a:t>
            </a:r>
            <a:r>
              <a:rPr lang="fr-CH" baseline="0" dirty="0" err="1"/>
              <a:t>is</a:t>
            </a:r>
            <a:r>
              <a:rPr lang="fr-CH" baseline="0" dirty="0"/>
              <a:t> 2.725° kelvin  (if </a:t>
            </a:r>
            <a:r>
              <a:rPr lang="fr-CH" baseline="0" dirty="0" err="1"/>
              <a:t>you</a:t>
            </a:r>
            <a:r>
              <a:rPr lang="fr-CH" baseline="0" dirty="0"/>
              <a:t> look for a «cool» place to </a:t>
            </a:r>
            <a:r>
              <a:rPr lang="fr-CH" baseline="0" dirty="0" err="1"/>
              <a:t>work</a:t>
            </a:r>
            <a:r>
              <a:rPr lang="fr-CH" baseline="0" dirty="0"/>
              <a:t>, CERN </a:t>
            </a:r>
            <a:r>
              <a:rPr lang="fr-CH" baseline="0" dirty="0" err="1"/>
              <a:t>is</a:t>
            </a:r>
            <a:r>
              <a:rPr lang="fr-CH" baseline="0" dirty="0"/>
              <a:t> a good one)</a:t>
            </a:r>
          </a:p>
          <a:p>
            <a:endParaRPr lang="fr-CH" baseline="0" dirty="0"/>
          </a:p>
          <a:p>
            <a:r>
              <a:rPr lang="fr-CH" baseline="0" dirty="0"/>
              <a:t>This </a:t>
            </a:r>
            <a:r>
              <a:rPr lang="fr-CH" baseline="0" dirty="0" err="1"/>
              <a:t>is</a:t>
            </a:r>
            <a:r>
              <a:rPr lang="fr-CH" baseline="0" dirty="0"/>
              <a:t> possible </a:t>
            </a:r>
            <a:r>
              <a:rPr lang="fr-CH" baseline="0" dirty="0" err="1"/>
              <a:t>thanks</a:t>
            </a:r>
            <a:r>
              <a:rPr lang="fr-CH" baseline="0" dirty="0"/>
              <a:t> to </a:t>
            </a:r>
            <a:r>
              <a:rPr lang="fr-CH" baseline="0" dirty="0" err="1"/>
              <a:t>cryogenic</a:t>
            </a:r>
            <a:r>
              <a:rPr lang="fr-CH" baseline="0" dirty="0"/>
              <a:t> </a:t>
            </a:r>
            <a:r>
              <a:rPr lang="fr-CH" baseline="0" dirty="0" err="1"/>
              <a:t>facilities</a:t>
            </a:r>
            <a:r>
              <a:rPr lang="fr-CH" baseline="0" dirty="0"/>
              <a:t> </a:t>
            </a:r>
            <a:r>
              <a:rPr lang="fr-CH" baseline="0" dirty="0" err="1"/>
              <a:t>using</a:t>
            </a:r>
            <a:r>
              <a:rPr lang="fr-CH" baseline="0" dirty="0"/>
              <a:t> 120 tonnes or 700’000 litres of </a:t>
            </a:r>
            <a:r>
              <a:rPr lang="fr-CH" baseline="0" dirty="0" err="1"/>
              <a:t>Helium</a:t>
            </a:r>
            <a:r>
              <a:rPr lang="fr-CH" baseline="0" dirty="0"/>
              <a:t>! </a:t>
            </a:r>
            <a:endParaRPr lang="fr-CH" dirty="0"/>
          </a:p>
        </p:txBody>
      </p:sp>
      <p:sp>
        <p:nvSpPr>
          <p:cNvPr id="4" name="Slide Number Placeholder 3"/>
          <p:cNvSpPr>
            <a:spLocks noGrp="1"/>
          </p:cNvSpPr>
          <p:nvPr>
            <p:ph type="sldNum" sz="quarter" idx="10"/>
          </p:nvPr>
        </p:nvSpPr>
        <p:spPr/>
        <p:txBody>
          <a:bodyPr/>
          <a:lstStyle/>
          <a:p>
            <a:fld id="{1DB9E83D-9F90-495C-B504-02EA190B18C6}" type="slidenum">
              <a:rPr lang="en-GB" smtClean="0"/>
              <a:t>41</a:t>
            </a:fld>
            <a:endParaRPr lang="en-GB"/>
          </a:p>
        </p:txBody>
      </p:sp>
    </p:spTree>
    <p:extLst>
      <p:ext uri="{BB962C8B-B14F-4D97-AF65-F5344CB8AC3E}">
        <p14:creationId xmlns:p14="http://schemas.microsoft.com/office/powerpoint/2010/main" val="12076616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These</a:t>
            </a:r>
            <a:r>
              <a:rPr lang="fr-CH" dirty="0"/>
              <a:t> 2 pipes </a:t>
            </a:r>
            <a:r>
              <a:rPr lang="fr-CH" dirty="0" err="1"/>
              <a:t>need</a:t>
            </a:r>
            <a:r>
              <a:rPr lang="fr-CH" dirty="0"/>
              <a:t> to </a:t>
            </a:r>
            <a:r>
              <a:rPr lang="fr-CH" dirty="0" err="1"/>
              <a:t>be</a:t>
            </a:r>
            <a:r>
              <a:rPr lang="fr-CH" dirty="0"/>
              <a:t> as </a:t>
            </a:r>
            <a:r>
              <a:rPr lang="fr-CH" dirty="0" err="1"/>
              <a:t>empty</a:t>
            </a:r>
            <a:r>
              <a:rPr lang="fr-CH" dirty="0"/>
              <a:t> as possible (</a:t>
            </a:r>
            <a:r>
              <a:rPr lang="fr-CH" dirty="0" err="1"/>
              <a:t>otherwise</a:t>
            </a:r>
            <a:r>
              <a:rPr lang="fr-CH" dirty="0"/>
              <a:t> protons </a:t>
            </a:r>
            <a:r>
              <a:rPr lang="fr-CH" dirty="0" err="1"/>
              <a:t>would</a:t>
            </a:r>
            <a:r>
              <a:rPr lang="fr-CH" dirty="0"/>
              <a:t> hit air </a:t>
            </a:r>
            <a:r>
              <a:rPr lang="fr-CH" dirty="0" err="1"/>
              <a:t>molecules</a:t>
            </a:r>
            <a:r>
              <a:rPr lang="fr-CH" baseline="0" dirty="0"/>
              <a:t> all the time)</a:t>
            </a:r>
            <a:r>
              <a:rPr lang="fr-CH" dirty="0"/>
              <a:t>.</a:t>
            </a:r>
          </a:p>
          <a:p>
            <a:endParaRPr lang="fr-CH" dirty="0"/>
          </a:p>
          <a:p>
            <a:r>
              <a:rPr lang="fr-CH" dirty="0" err="1"/>
              <a:t>Thanks</a:t>
            </a:r>
            <a:r>
              <a:rPr lang="fr-CH" dirty="0"/>
              <a:t> to</a:t>
            </a:r>
            <a:r>
              <a:rPr lang="fr-CH" baseline="0" dirty="0"/>
              <a:t> turbo-</a:t>
            </a:r>
            <a:r>
              <a:rPr lang="fr-CH" baseline="0" dirty="0" err="1"/>
              <a:t>molecular</a:t>
            </a:r>
            <a:r>
              <a:rPr lang="fr-CH" baseline="0" dirty="0"/>
              <a:t> </a:t>
            </a:r>
            <a:r>
              <a:rPr lang="fr-CH" baseline="0" dirty="0" err="1"/>
              <a:t>pumps</a:t>
            </a:r>
            <a:r>
              <a:rPr lang="fr-CH" baseline="0" dirty="0"/>
              <a:t> and </a:t>
            </a:r>
            <a:r>
              <a:rPr lang="fr-CH" baseline="0" dirty="0" err="1"/>
              <a:t>other</a:t>
            </a:r>
            <a:r>
              <a:rPr lang="fr-CH" baseline="0" dirty="0"/>
              <a:t> technologies, </a:t>
            </a:r>
            <a:r>
              <a:rPr lang="fr-CH" baseline="0" dirty="0" err="1"/>
              <a:t>we</a:t>
            </a:r>
            <a:r>
              <a:rPr lang="fr-CH" baseline="0" dirty="0"/>
              <a:t> </a:t>
            </a:r>
            <a:r>
              <a:rPr lang="fr-CH" baseline="0" dirty="0" err="1"/>
              <a:t>reach</a:t>
            </a:r>
            <a:r>
              <a:rPr lang="fr-CH" baseline="0" dirty="0"/>
              <a:t> a vacuum of 10^-13 </a:t>
            </a:r>
            <a:r>
              <a:rPr lang="fr-CH" baseline="0" dirty="0" err="1"/>
              <a:t>atmosphere</a:t>
            </a:r>
            <a:r>
              <a:rPr lang="fr-CH" baseline="0" dirty="0"/>
              <a:t> in the centre of the pipes: </a:t>
            </a:r>
            <a:r>
              <a:rPr lang="fr-CH" baseline="0" dirty="0" err="1"/>
              <a:t>this</a:t>
            </a:r>
            <a:r>
              <a:rPr lang="fr-CH" baseline="0" dirty="0"/>
              <a:t> </a:t>
            </a:r>
            <a:r>
              <a:rPr lang="fr-CH" baseline="0" dirty="0" err="1"/>
              <a:t>is</a:t>
            </a:r>
            <a:r>
              <a:rPr lang="fr-CH" baseline="0" dirty="0"/>
              <a:t> 10 times </a:t>
            </a:r>
            <a:r>
              <a:rPr lang="fr-CH" baseline="0" dirty="0" err="1"/>
              <a:t>emptiers</a:t>
            </a:r>
            <a:r>
              <a:rPr lang="fr-CH" baseline="0" dirty="0"/>
              <a:t> </a:t>
            </a:r>
            <a:r>
              <a:rPr lang="fr-CH" baseline="0" dirty="0" err="1"/>
              <a:t>than</a:t>
            </a:r>
            <a:r>
              <a:rPr lang="fr-CH" baseline="0" dirty="0"/>
              <a:t> on the surface of the Moon or as </a:t>
            </a:r>
            <a:r>
              <a:rPr lang="fr-CH" baseline="0" dirty="0" err="1"/>
              <a:t>empty</a:t>
            </a:r>
            <a:r>
              <a:rPr lang="fr-CH" baseline="0" dirty="0"/>
              <a:t> as in the </a:t>
            </a:r>
            <a:r>
              <a:rPr lang="fr-CH" baseline="0" dirty="0" err="1"/>
              <a:t>solar</a:t>
            </a:r>
            <a:r>
              <a:rPr lang="fr-CH" baseline="0" dirty="0"/>
              <a:t> system.</a:t>
            </a:r>
          </a:p>
          <a:p>
            <a:endParaRPr lang="fr-CH" baseline="0"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44</a:t>
            </a:fld>
            <a:endParaRPr lang="en-GB"/>
          </a:p>
        </p:txBody>
      </p:sp>
    </p:spTree>
    <p:extLst>
      <p:ext uri="{BB962C8B-B14F-4D97-AF65-F5344CB8AC3E}">
        <p14:creationId xmlns:p14="http://schemas.microsoft.com/office/powerpoint/2010/main" val="25107574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Here</a:t>
            </a:r>
            <a:r>
              <a:rPr lang="fr-CH" baseline="0" dirty="0"/>
              <a:t> </a:t>
            </a:r>
            <a:r>
              <a:rPr lang="fr-CH" baseline="0" dirty="0" err="1"/>
              <a:t>is</a:t>
            </a:r>
            <a:r>
              <a:rPr lang="fr-CH" baseline="0" dirty="0"/>
              <a:t> a real </a:t>
            </a:r>
            <a:r>
              <a:rPr lang="fr-CH" baseline="0" dirty="0" err="1"/>
              <a:t>picture</a:t>
            </a:r>
            <a:r>
              <a:rPr lang="fr-CH" baseline="0" dirty="0"/>
              <a:t> of ATLAS.</a:t>
            </a:r>
          </a:p>
          <a:p>
            <a:r>
              <a:rPr lang="fr-CH" baseline="0" dirty="0" err="1"/>
              <a:t>Noticed</a:t>
            </a:r>
            <a:r>
              <a:rPr lang="fr-CH" baseline="0" dirty="0"/>
              <a:t> the man at the </a:t>
            </a:r>
            <a:r>
              <a:rPr lang="fr-CH" baseline="0" dirty="0" err="1"/>
              <a:t>bottom</a:t>
            </a:r>
            <a:r>
              <a:rPr lang="fr-CH" baseline="0" dirty="0"/>
              <a:t>?</a:t>
            </a:r>
          </a:p>
          <a:p>
            <a:r>
              <a:rPr lang="fr-CH" baseline="0" dirty="0"/>
              <a:t>ATLAS </a:t>
            </a:r>
            <a:r>
              <a:rPr lang="fr-CH" baseline="0" dirty="0" err="1"/>
              <a:t>is</a:t>
            </a:r>
            <a:r>
              <a:rPr lang="fr-CH" baseline="0" dirty="0"/>
              <a:t> a </a:t>
            </a:r>
            <a:r>
              <a:rPr lang="fr-CH" baseline="0" dirty="0" err="1"/>
              <a:t>multi-purpose</a:t>
            </a:r>
            <a:r>
              <a:rPr lang="fr-CH" baseline="0" dirty="0"/>
              <a:t> </a:t>
            </a:r>
            <a:r>
              <a:rPr lang="fr-CH" baseline="0" dirty="0" err="1"/>
              <a:t>experiment</a:t>
            </a:r>
            <a:r>
              <a:rPr lang="fr-CH" baseline="0" dirty="0"/>
              <a:t> </a:t>
            </a:r>
            <a:r>
              <a:rPr lang="fr-CH" baseline="0" dirty="0" err="1"/>
              <a:t>looking</a:t>
            </a:r>
            <a:r>
              <a:rPr lang="fr-CH" baseline="0" dirty="0"/>
              <a:t> for the </a:t>
            </a:r>
            <a:r>
              <a:rPr lang="fr-CH" baseline="0" dirty="0" err="1"/>
              <a:t>Higgs</a:t>
            </a:r>
            <a:r>
              <a:rPr lang="fr-CH" baseline="0" dirty="0"/>
              <a:t> Boson (</a:t>
            </a:r>
            <a:r>
              <a:rPr lang="fr-CH" baseline="0" dirty="0" err="1"/>
              <a:t>which</a:t>
            </a:r>
            <a:r>
              <a:rPr lang="fr-CH" baseline="0" dirty="0"/>
              <a:t> </a:t>
            </a:r>
            <a:r>
              <a:rPr lang="fr-CH" baseline="0" dirty="0" err="1"/>
              <a:t>it</a:t>
            </a:r>
            <a:r>
              <a:rPr lang="fr-CH" baseline="0" dirty="0"/>
              <a:t> has </a:t>
            </a:r>
            <a:r>
              <a:rPr lang="fr-CH" baseline="0" dirty="0" err="1"/>
              <a:t>found</a:t>
            </a:r>
            <a:r>
              <a:rPr lang="fr-CH" baseline="0" dirty="0"/>
              <a:t> in 2012), </a:t>
            </a:r>
            <a:r>
              <a:rPr lang="fr-CH" baseline="0" dirty="0" err="1"/>
              <a:t>dark</a:t>
            </a:r>
            <a:r>
              <a:rPr lang="fr-CH" baseline="0" dirty="0"/>
              <a:t> </a:t>
            </a:r>
            <a:r>
              <a:rPr lang="fr-CH" baseline="0" dirty="0" err="1"/>
              <a:t>matter</a:t>
            </a:r>
            <a:r>
              <a:rPr lang="fr-CH" baseline="0" dirty="0"/>
              <a:t> candidates etc.</a:t>
            </a:r>
          </a:p>
          <a:p>
            <a:r>
              <a:rPr lang="fr-CH" baseline="0" dirty="0"/>
              <a:t>It </a:t>
            </a:r>
            <a:r>
              <a:rPr lang="fr-CH" baseline="0" dirty="0" err="1"/>
              <a:t>gathers</a:t>
            </a:r>
            <a:r>
              <a:rPr lang="fr-CH" baseline="0" dirty="0"/>
              <a:t> 3000 </a:t>
            </a:r>
            <a:r>
              <a:rPr lang="fr-CH" baseline="0" dirty="0" err="1"/>
              <a:t>physicists</a:t>
            </a:r>
            <a:r>
              <a:rPr lang="fr-CH" baseline="0" dirty="0"/>
              <a:t> </a:t>
            </a:r>
            <a:r>
              <a:rPr lang="fr-CH" baseline="0" dirty="0" err="1"/>
              <a:t>from</a:t>
            </a:r>
            <a:r>
              <a:rPr lang="fr-CH" baseline="0" dirty="0"/>
              <a:t> 174 </a:t>
            </a:r>
            <a:r>
              <a:rPr lang="fr-CH" baseline="0" dirty="0" err="1"/>
              <a:t>universities</a:t>
            </a:r>
            <a:r>
              <a:rPr lang="fr-CH" baseline="0" dirty="0"/>
              <a:t> and institutes in 38 countries.</a:t>
            </a:r>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45</a:t>
            </a:fld>
            <a:endParaRPr lang="en-GB"/>
          </a:p>
        </p:txBody>
      </p:sp>
    </p:spTree>
    <p:extLst>
      <p:ext uri="{BB962C8B-B14F-4D97-AF65-F5344CB8AC3E}">
        <p14:creationId xmlns:p14="http://schemas.microsoft.com/office/powerpoint/2010/main" val="398110572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Here</a:t>
            </a:r>
            <a:r>
              <a:rPr lang="fr-CH" baseline="0" dirty="0"/>
              <a:t> </a:t>
            </a:r>
            <a:r>
              <a:rPr lang="fr-CH" baseline="0" dirty="0" err="1"/>
              <a:t>is</a:t>
            </a:r>
            <a:r>
              <a:rPr lang="fr-CH" baseline="0" dirty="0"/>
              <a:t> a CMS.</a:t>
            </a:r>
          </a:p>
          <a:p>
            <a:r>
              <a:rPr lang="fr-CH" baseline="0" dirty="0" err="1"/>
              <a:t>Like</a:t>
            </a:r>
            <a:r>
              <a:rPr lang="fr-CH" baseline="0" dirty="0"/>
              <a:t> ATLAS, </a:t>
            </a:r>
            <a:r>
              <a:rPr lang="fr-CH" baseline="0" dirty="0" err="1"/>
              <a:t>this</a:t>
            </a:r>
            <a:r>
              <a:rPr lang="fr-CH" baseline="0" dirty="0"/>
              <a:t> </a:t>
            </a:r>
            <a:r>
              <a:rPr lang="fr-CH" baseline="0" dirty="0" err="1"/>
              <a:t>is</a:t>
            </a:r>
            <a:r>
              <a:rPr lang="fr-CH" baseline="0" dirty="0"/>
              <a:t> </a:t>
            </a:r>
            <a:r>
              <a:rPr lang="fr-CH" baseline="0" dirty="0" err="1"/>
              <a:t>another</a:t>
            </a:r>
            <a:r>
              <a:rPr lang="fr-CH" baseline="0" dirty="0"/>
              <a:t> </a:t>
            </a:r>
            <a:r>
              <a:rPr lang="fr-CH" baseline="0" dirty="0" err="1"/>
              <a:t>multi-purpose</a:t>
            </a:r>
            <a:r>
              <a:rPr lang="fr-CH" baseline="0" dirty="0"/>
              <a:t> </a:t>
            </a:r>
            <a:r>
              <a:rPr lang="fr-CH" baseline="0" dirty="0" err="1"/>
              <a:t>experiment</a:t>
            </a:r>
            <a:r>
              <a:rPr lang="fr-CH" baseline="0" dirty="0"/>
              <a:t>. It </a:t>
            </a:r>
            <a:r>
              <a:rPr lang="fr-CH" baseline="0" dirty="0" err="1"/>
              <a:t>also</a:t>
            </a:r>
            <a:r>
              <a:rPr lang="fr-CH" baseline="0" dirty="0"/>
              <a:t> </a:t>
            </a:r>
            <a:r>
              <a:rPr lang="fr-CH" baseline="0" dirty="0" err="1"/>
              <a:t>discovered</a:t>
            </a:r>
            <a:r>
              <a:rPr lang="fr-CH" baseline="0" dirty="0"/>
              <a:t> the </a:t>
            </a:r>
            <a:r>
              <a:rPr lang="fr-CH" baseline="0" dirty="0" err="1"/>
              <a:t>Higgs</a:t>
            </a:r>
            <a:r>
              <a:rPr lang="fr-CH" baseline="0" dirty="0"/>
              <a:t> Boson in 2012.</a:t>
            </a:r>
          </a:p>
          <a:p>
            <a:r>
              <a:rPr lang="fr-CH" baseline="0" dirty="0"/>
              <a:t>The C in CMS stands for Compact. </a:t>
            </a:r>
            <a:r>
              <a:rPr lang="fr-CH" baseline="0" dirty="0" err="1"/>
              <a:t>Even</a:t>
            </a:r>
            <a:r>
              <a:rPr lang="fr-CH" baseline="0" dirty="0"/>
              <a:t> </a:t>
            </a:r>
            <a:r>
              <a:rPr lang="fr-CH" baseline="0" dirty="0" err="1"/>
              <a:t>though</a:t>
            </a:r>
            <a:r>
              <a:rPr lang="fr-CH" baseline="0" dirty="0"/>
              <a:t> </a:t>
            </a:r>
            <a:r>
              <a:rPr lang="fr-CH" baseline="0" dirty="0" err="1"/>
              <a:t>it</a:t>
            </a:r>
            <a:r>
              <a:rPr lang="fr-CH" baseline="0" dirty="0"/>
              <a:t> </a:t>
            </a:r>
            <a:r>
              <a:rPr lang="fr-CH" baseline="0" dirty="0" err="1"/>
              <a:t>does</a:t>
            </a:r>
            <a:r>
              <a:rPr lang="fr-CH" baseline="0" dirty="0"/>
              <a:t> not look compact to </a:t>
            </a:r>
            <a:r>
              <a:rPr lang="fr-CH" baseline="0" dirty="0" err="1"/>
              <a:t>most</a:t>
            </a:r>
            <a:r>
              <a:rPr lang="fr-CH" baseline="0" dirty="0"/>
              <a:t> of </a:t>
            </a:r>
            <a:r>
              <a:rPr lang="fr-CH" baseline="0" dirty="0" err="1"/>
              <a:t>you</a:t>
            </a:r>
            <a:r>
              <a:rPr lang="fr-CH" baseline="0" dirty="0"/>
              <a:t>, </a:t>
            </a:r>
            <a:r>
              <a:rPr lang="fr-CH" baseline="0" dirty="0" err="1"/>
              <a:t>this</a:t>
            </a:r>
            <a:r>
              <a:rPr lang="fr-CH" baseline="0" dirty="0"/>
              <a:t> </a:t>
            </a:r>
            <a:r>
              <a:rPr lang="fr-CH" baseline="0" dirty="0" err="1"/>
              <a:t>experiment</a:t>
            </a:r>
            <a:r>
              <a:rPr lang="fr-CH" baseline="0" dirty="0"/>
              <a:t> </a:t>
            </a:r>
            <a:r>
              <a:rPr lang="fr-CH" baseline="0" dirty="0" err="1"/>
              <a:t>is</a:t>
            </a:r>
            <a:r>
              <a:rPr lang="fr-CH" baseline="0" dirty="0"/>
              <a:t> </a:t>
            </a:r>
            <a:r>
              <a:rPr lang="fr-CH" baseline="0" dirty="0" err="1"/>
              <a:t>twice</a:t>
            </a:r>
            <a:r>
              <a:rPr lang="fr-CH" baseline="0" dirty="0"/>
              <a:t> as </a:t>
            </a:r>
            <a:r>
              <a:rPr lang="fr-CH" baseline="0" dirty="0" err="1"/>
              <a:t>small</a:t>
            </a:r>
            <a:r>
              <a:rPr lang="fr-CH" baseline="0" dirty="0"/>
              <a:t> as ATLAS but </a:t>
            </a:r>
            <a:r>
              <a:rPr lang="fr-CH" baseline="0" dirty="0" err="1"/>
              <a:t>twice</a:t>
            </a:r>
            <a:r>
              <a:rPr lang="fr-CH" baseline="0" dirty="0"/>
              <a:t> as </a:t>
            </a:r>
            <a:r>
              <a:rPr lang="fr-CH" baseline="0" dirty="0" err="1"/>
              <a:t>heavy</a:t>
            </a:r>
            <a:r>
              <a:rPr lang="fr-CH" baseline="0" dirty="0"/>
              <a:t>: 2 times the Eiffel Tower (14’000 tonnes)!</a:t>
            </a:r>
          </a:p>
          <a:p>
            <a:r>
              <a:rPr lang="fr-CH" baseline="0" dirty="0"/>
              <a:t>It </a:t>
            </a:r>
            <a:r>
              <a:rPr lang="fr-CH" baseline="0" dirty="0" err="1"/>
              <a:t>gathers</a:t>
            </a:r>
            <a:r>
              <a:rPr lang="fr-CH" baseline="0" dirty="0"/>
              <a:t> 2600 </a:t>
            </a:r>
            <a:r>
              <a:rPr lang="fr-CH" baseline="0" dirty="0" err="1"/>
              <a:t>physicists</a:t>
            </a:r>
            <a:r>
              <a:rPr lang="fr-CH" baseline="0" dirty="0"/>
              <a:t> </a:t>
            </a:r>
            <a:r>
              <a:rPr lang="fr-CH" baseline="0" dirty="0" err="1"/>
              <a:t>from</a:t>
            </a:r>
            <a:r>
              <a:rPr lang="fr-CH" baseline="0" dirty="0"/>
              <a:t> 182 </a:t>
            </a:r>
            <a:r>
              <a:rPr lang="fr-CH" baseline="0" dirty="0" err="1"/>
              <a:t>universities</a:t>
            </a:r>
            <a:r>
              <a:rPr lang="fr-CH" baseline="0" dirty="0"/>
              <a:t> and institutes in 42 countries.</a:t>
            </a:r>
          </a:p>
          <a:p>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46</a:t>
            </a:fld>
            <a:endParaRPr lang="en-GB"/>
          </a:p>
        </p:txBody>
      </p:sp>
    </p:spTree>
    <p:extLst>
      <p:ext uri="{BB962C8B-B14F-4D97-AF65-F5344CB8AC3E}">
        <p14:creationId xmlns:p14="http://schemas.microsoft.com/office/powerpoint/2010/main" val="355234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Here</a:t>
            </a:r>
            <a:r>
              <a:rPr lang="fr-CH" baseline="0" dirty="0"/>
              <a:t> </a:t>
            </a:r>
            <a:r>
              <a:rPr lang="fr-CH" baseline="0" dirty="0" err="1"/>
              <a:t>is</a:t>
            </a:r>
            <a:r>
              <a:rPr lang="fr-CH" baseline="0" dirty="0"/>
              <a:t> a ALICE.</a:t>
            </a:r>
          </a:p>
          <a:p>
            <a:r>
              <a:rPr lang="fr-CH" baseline="0" dirty="0"/>
              <a:t>This </a:t>
            </a:r>
            <a:r>
              <a:rPr lang="fr-CH" baseline="0" dirty="0" err="1"/>
              <a:t>experiment</a:t>
            </a:r>
            <a:r>
              <a:rPr lang="fr-CH" baseline="0" dirty="0"/>
              <a:t> looks more </a:t>
            </a:r>
            <a:r>
              <a:rPr lang="fr-CH" baseline="0" dirty="0" err="1"/>
              <a:t>particularly</a:t>
            </a:r>
            <a:r>
              <a:rPr lang="fr-CH" baseline="0" dirty="0"/>
              <a:t> at the </a:t>
            </a:r>
            <a:r>
              <a:rPr lang="fr-CH" baseline="0" dirty="0" err="1"/>
              <a:t>creation</a:t>
            </a:r>
            <a:r>
              <a:rPr lang="fr-CH" baseline="0" dirty="0"/>
              <a:t> of the «Quark Gluon Plasma» state of </a:t>
            </a:r>
            <a:r>
              <a:rPr lang="fr-CH" baseline="0" dirty="0" err="1"/>
              <a:t>matter</a:t>
            </a:r>
            <a:r>
              <a:rPr lang="fr-CH" baseline="0" dirty="0"/>
              <a:t> </a:t>
            </a:r>
            <a:r>
              <a:rPr lang="fr-CH" baseline="0" dirty="0" err="1"/>
              <a:t>which</a:t>
            </a:r>
            <a:r>
              <a:rPr lang="fr-CH" baseline="0" dirty="0"/>
              <a:t> </a:t>
            </a:r>
            <a:r>
              <a:rPr lang="fr-CH" baseline="0" dirty="0" err="1"/>
              <a:t>existed</a:t>
            </a:r>
            <a:r>
              <a:rPr lang="fr-CH" baseline="0" dirty="0"/>
              <a:t> moments </a:t>
            </a:r>
            <a:r>
              <a:rPr lang="fr-CH" baseline="0" dirty="0" err="1"/>
              <a:t>after</a:t>
            </a:r>
            <a:r>
              <a:rPr lang="fr-CH" baseline="0" dirty="0"/>
              <a:t> the Big Bang.</a:t>
            </a:r>
          </a:p>
          <a:p>
            <a:r>
              <a:rPr lang="fr-CH" baseline="0" dirty="0"/>
              <a:t>For </a:t>
            </a:r>
            <a:r>
              <a:rPr lang="fr-CH" baseline="0" dirty="0" err="1"/>
              <a:t>that</a:t>
            </a:r>
            <a:r>
              <a:rPr lang="fr-CH" baseline="0" dirty="0"/>
              <a:t> </a:t>
            </a:r>
            <a:r>
              <a:rPr lang="fr-CH" baseline="0" dirty="0" err="1"/>
              <a:t>it</a:t>
            </a:r>
            <a:r>
              <a:rPr lang="fr-CH" baseline="0" dirty="0"/>
              <a:t> </a:t>
            </a:r>
            <a:r>
              <a:rPr lang="fr-CH" baseline="0" dirty="0" err="1"/>
              <a:t>wait</a:t>
            </a:r>
            <a:r>
              <a:rPr lang="fr-CH" baseline="0" dirty="0"/>
              <a:t> for the </a:t>
            </a:r>
            <a:r>
              <a:rPr lang="fr-CH" baseline="0" dirty="0" err="1"/>
              <a:t>beams</a:t>
            </a:r>
            <a:r>
              <a:rPr lang="fr-CH" baseline="0" dirty="0"/>
              <a:t> of Lead </a:t>
            </a:r>
            <a:r>
              <a:rPr lang="fr-CH" baseline="0" dirty="0" err="1"/>
              <a:t>Nuclei</a:t>
            </a:r>
            <a:r>
              <a:rPr lang="fr-CH" baseline="0" dirty="0"/>
              <a:t> </a:t>
            </a:r>
            <a:r>
              <a:rPr lang="fr-CH" baseline="0" dirty="0" err="1"/>
              <a:t>which</a:t>
            </a:r>
            <a:r>
              <a:rPr lang="fr-CH" baseline="0" dirty="0"/>
              <a:t> </a:t>
            </a:r>
            <a:r>
              <a:rPr lang="fr-CH" baseline="0" dirty="0" err="1"/>
              <a:t>occur</a:t>
            </a:r>
            <a:r>
              <a:rPr lang="fr-CH" baseline="0" dirty="0"/>
              <a:t> about 10% of the </a:t>
            </a:r>
            <a:r>
              <a:rPr lang="fr-CH" baseline="0" dirty="0" err="1"/>
              <a:t>beamtime</a:t>
            </a:r>
            <a:r>
              <a:rPr lang="fr-CH" baseline="0" dirty="0"/>
              <a:t> of the LHC.</a:t>
            </a:r>
          </a:p>
          <a:p>
            <a:r>
              <a:rPr lang="fr-CH" baseline="0" dirty="0"/>
              <a:t>It </a:t>
            </a:r>
            <a:r>
              <a:rPr lang="fr-CH" baseline="0" dirty="0" err="1"/>
              <a:t>gathers</a:t>
            </a:r>
            <a:r>
              <a:rPr lang="fr-CH" baseline="0" dirty="0"/>
              <a:t> 1500 </a:t>
            </a:r>
            <a:r>
              <a:rPr lang="fr-CH" baseline="0" dirty="0" err="1"/>
              <a:t>physicists</a:t>
            </a:r>
            <a:r>
              <a:rPr lang="fr-CH" baseline="0" dirty="0"/>
              <a:t> </a:t>
            </a:r>
            <a:r>
              <a:rPr lang="fr-CH" baseline="0" dirty="0" err="1"/>
              <a:t>from</a:t>
            </a:r>
            <a:r>
              <a:rPr lang="fr-CH" baseline="0" dirty="0"/>
              <a:t> 154 </a:t>
            </a:r>
            <a:r>
              <a:rPr lang="fr-CH" baseline="0" dirty="0" err="1"/>
              <a:t>universities</a:t>
            </a:r>
            <a:r>
              <a:rPr lang="fr-CH" baseline="0" dirty="0"/>
              <a:t> and institutes in 37 countries.</a:t>
            </a:r>
          </a:p>
          <a:p>
            <a:endParaRPr lang="fr-CH" baseline="0" dirty="0"/>
          </a:p>
          <a:p>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47</a:t>
            </a:fld>
            <a:endParaRPr lang="en-GB"/>
          </a:p>
        </p:txBody>
      </p:sp>
    </p:spTree>
    <p:extLst>
      <p:ext uri="{BB962C8B-B14F-4D97-AF65-F5344CB8AC3E}">
        <p14:creationId xmlns:p14="http://schemas.microsoft.com/office/powerpoint/2010/main" val="2119079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KLICK</a:t>
            </a:r>
          </a:p>
          <a:p>
            <a:r>
              <a:rPr lang="en-GB" dirty="0" err="1"/>
              <a:t>Derzeitige</a:t>
            </a:r>
            <a:r>
              <a:rPr lang="en-GB" dirty="0"/>
              <a:t> </a:t>
            </a:r>
            <a:r>
              <a:rPr lang="en-GB" dirty="0" err="1"/>
              <a:t>Umstände</a:t>
            </a:r>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4</a:t>
            </a:fld>
            <a:endParaRPr lang="en-GB"/>
          </a:p>
        </p:txBody>
      </p:sp>
    </p:spTree>
    <p:extLst>
      <p:ext uri="{BB962C8B-B14F-4D97-AF65-F5344CB8AC3E}">
        <p14:creationId xmlns:p14="http://schemas.microsoft.com/office/powerpoint/2010/main" val="23604671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And the</a:t>
            </a:r>
            <a:r>
              <a:rPr lang="fr-CH" baseline="0" dirty="0"/>
              <a:t> final </a:t>
            </a:r>
            <a:r>
              <a:rPr lang="fr-CH" baseline="0" dirty="0" err="1"/>
              <a:t>experiment</a:t>
            </a:r>
            <a:r>
              <a:rPr lang="fr-CH" baseline="0" dirty="0"/>
              <a:t> on the LHC </a:t>
            </a:r>
            <a:r>
              <a:rPr lang="fr-CH" baseline="0" dirty="0" err="1"/>
              <a:t>is</a:t>
            </a:r>
            <a:r>
              <a:rPr lang="fr-CH" baseline="0" dirty="0"/>
              <a:t> </a:t>
            </a:r>
            <a:r>
              <a:rPr lang="fr-CH" baseline="0" dirty="0" err="1"/>
              <a:t>LHCb</a:t>
            </a:r>
            <a:r>
              <a:rPr lang="fr-CH" baseline="0" dirty="0"/>
              <a:t>. Is </a:t>
            </a:r>
            <a:r>
              <a:rPr lang="fr-CH" baseline="0" dirty="0" err="1"/>
              <a:t>is</a:t>
            </a:r>
            <a:r>
              <a:rPr lang="fr-CH" baseline="0" dirty="0"/>
              <a:t> </a:t>
            </a:r>
            <a:r>
              <a:rPr lang="fr-CH" baseline="0" dirty="0" err="1"/>
              <a:t>name</a:t>
            </a:r>
            <a:r>
              <a:rPr lang="fr-CH" baseline="0" dirty="0"/>
              <a:t> </a:t>
            </a:r>
            <a:r>
              <a:rPr lang="fr-CH" baseline="0" dirty="0" err="1"/>
              <a:t>after</a:t>
            </a:r>
            <a:r>
              <a:rPr lang="fr-CH" baseline="0" dirty="0"/>
              <a:t> the «b» quark (</a:t>
            </a:r>
            <a:r>
              <a:rPr lang="fr-CH" baseline="0" dirty="0" err="1"/>
              <a:t>bottom</a:t>
            </a:r>
            <a:r>
              <a:rPr lang="fr-CH" baseline="0" dirty="0"/>
              <a:t> quark) </a:t>
            </a:r>
            <a:r>
              <a:rPr lang="fr-CH" baseline="0" dirty="0" err="1"/>
              <a:t>which</a:t>
            </a:r>
            <a:r>
              <a:rPr lang="fr-CH" baseline="0" dirty="0"/>
              <a:t> </a:t>
            </a:r>
            <a:r>
              <a:rPr lang="fr-CH" baseline="0" dirty="0" err="1"/>
              <a:t>it</a:t>
            </a:r>
            <a:r>
              <a:rPr lang="fr-CH" baseline="0" dirty="0"/>
              <a:t> </a:t>
            </a:r>
            <a:r>
              <a:rPr lang="fr-CH" baseline="0" dirty="0" err="1"/>
              <a:t>studies</a:t>
            </a:r>
            <a:r>
              <a:rPr lang="fr-CH" baseline="0" dirty="0"/>
              <a:t>.</a:t>
            </a:r>
          </a:p>
          <a:p>
            <a:r>
              <a:rPr lang="fr-CH" baseline="0" dirty="0"/>
              <a:t>In </a:t>
            </a:r>
            <a:r>
              <a:rPr lang="fr-CH" baseline="0" dirty="0" err="1"/>
              <a:t>fact</a:t>
            </a:r>
            <a:r>
              <a:rPr lang="fr-CH" baseline="0" dirty="0"/>
              <a:t> </a:t>
            </a:r>
            <a:r>
              <a:rPr lang="fr-CH" baseline="0" dirty="0" err="1"/>
              <a:t>LHCb</a:t>
            </a:r>
            <a:r>
              <a:rPr lang="fr-CH" baseline="0" dirty="0"/>
              <a:t> </a:t>
            </a:r>
            <a:r>
              <a:rPr lang="fr-CH" baseline="0" dirty="0" err="1"/>
              <a:t>studies</a:t>
            </a:r>
            <a:r>
              <a:rPr lang="fr-CH" baseline="0" dirty="0"/>
              <a:t> the </a:t>
            </a:r>
            <a:r>
              <a:rPr lang="fr-CH" baseline="0" dirty="0" err="1"/>
              <a:t>behaviour</a:t>
            </a:r>
            <a:r>
              <a:rPr lang="fr-CH" baseline="0" dirty="0"/>
              <a:t> </a:t>
            </a:r>
            <a:r>
              <a:rPr lang="fr-CH" baseline="0" dirty="0" err="1"/>
              <a:t>difference</a:t>
            </a:r>
            <a:r>
              <a:rPr lang="fr-CH" baseline="0" dirty="0"/>
              <a:t> </a:t>
            </a:r>
            <a:r>
              <a:rPr lang="fr-CH" baseline="0" dirty="0" err="1"/>
              <a:t>between</a:t>
            </a:r>
            <a:r>
              <a:rPr lang="fr-CH" baseline="0" dirty="0"/>
              <a:t> the b quark and the </a:t>
            </a:r>
            <a:r>
              <a:rPr lang="fr-CH" baseline="0" dirty="0" err="1"/>
              <a:t>anti-b</a:t>
            </a:r>
            <a:r>
              <a:rPr lang="fr-CH" baseline="0" dirty="0"/>
              <a:t> quark.</a:t>
            </a:r>
          </a:p>
          <a:p>
            <a:r>
              <a:rPr lang="fr-CH" baseline="0" dirty="0"/>
              <a:t>It tries to </a:t>
            </a:r>
            <a:r>
              <a:rPr lang="fr-CH" baseline="0" dirty="0" err="1"/>
              <a:t>find</a:t>
            </a:r>
            <a:r>
              <a:rPr lang="fr-CH" baseline="0" dirty="0"/>
              <a:t> </a:t>
            </a:r>
            <a:r>
              <a:rPr lang="fr-CH" baseline="0" dirty="0" err="1"/>
              <a:t>difference</a:t>
            </a:r>
            <a:r>
              <a:rPr lang="fr-CH" baseline="0" dirty="0"/>
              <a:t> in the </a:t>
            </a:r>
            <a:r>
              <a:rPr lang="fr-CH" baseline="0" dirty="0" err="1"/>
              <a:t>symmetry</a:t>
            </a:r>
            <a:r>
              <a:rPr lang="fr-CH" baseline="0" dirty="0"/>
              <a:t> </a:t>
            </a:r>
            <a:r>
              <a:rPr lang="fr-CH" baseline="0" dirty="0" err="1"/>
              <a:t>which</a:t>
            </a:r>
            <a:r>
              <a:rPr lang="fr-CH" baseline="0" dirty="0"/>
              <a:t> </a:t>
            </a:r>
            <a:r>
              <a:rPr lang="fr-CH" baseline="0" dirty="0" err="1"/>
              <a:t>may</a:t>
            </a:r>
            <a:r>
              <a:rPr lang="fr-CH" baseline="0" dirty="0"/>
              <a:t> </a:t>
            </a:r>
            <a:r>
              <a:rPr lang="fr-CH" baseline="0" dirty="0" err="1"/>
              <a:t>account</a:t>
            </a:r>
            <a:r>
              <a:rPr lang="fr-CH" baseline="0" dirty="0"/>
              <a:t> for the </a:t>
            </a:r>
            <a:r>
              <a:rPr lang="fr-CH" baseline="0" dirty="0" err="1"/>
              <a:t>lack</a:t>
            </a:r>
            <a:r>
              <a:rPr lang="fr-CH" baseline="0" dirty="0"/>
              <a:t> of </a:t>
            </a:r>
            <a:r>
              <a:rPr lang="fr-CH" baseline="0" dirty="0" err="1"/>
              <a:t>antimatter</a:t>
            </a:r>
            <a:r>
              <a:rPr lang="fr-CH" baseline="0" dirty="0"/>
              <a:t> in the </a:t>
            </a:r>
            <a:r>
              <a:rPr lang="fr-CH" baseline="0" dirty="0" err="1"/>
              <a:t>Universe</a:t>
            </a:r>
            <a:r>
              <a:rPr lang="fr-CH" baseline="0" dirty="0"/>
              <a:t>.</a:t>
            </a:r>
          </a:p>
          <a:p>
            <a:r>
              <a:rPr lang="fr-CH" baseline="0" dirty="0"/>
              <a:t>It </a:t>
            </a:r>
            <a:r>
              <a:rPr lang="fr-CH" baseline="0" dirty="0" err="1"/>
              <a:t>gathers</a:t>
            </a:r>
            <a:r>
              <a:rPr lang="fr-CH" baseline="0" dirty="0"/>
              <a:t> 800 </a:t>
            </a:r>
            <a:r>
              <a:rPr lang="fr-CH" baseline="0" dirty="0" err="1"/>
              <a:t>physicists</a:t>
            </a:r>
            <a:r>
              <a:rPr lang="fr-CH" baseline="0" dirty="0"/>
              <a:t> </a:t>
            </a:r>
            <a:r>
              <a:rPr lang="fr-CH" baseline="0" dirty="0" err="1"/>
              <a:t>from</a:t>
            </a:r>
            <a:r>
              <a:rPr lang="fr-CH" baseline="0" dirty="0"/>
              <a:t> 69 </a:t>
            </a:r>
            <a:r>
              <a:rPr lang="fr-CH" baseline="0" dirty="0" err="1"/>
              <a:t>universities</a:t>
            </a:r>
            <a:r>
              <a:rPr lang="fr-CH" baseline="0" dirty="0"/>
              <a:t> and institutes in 17 countries.</a:t>
            </a:r>
          </a:p>
          <a:p>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48</a:t>
            </a:fld>
            <a:endParaRPr lang="en-GB"/>
          </a:p>
        </p:txBody>
      </p:sp>
    </p:spTree>
    <p:extLst>
      <p:ext uri="{BB962C8B-B14F-4D97-AF65-F5344CB8AC3E}">
        <p14:creationId xmlns:p14="http://schemas.microsoft.com/office/powerpoint/2010/main" val="409996197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The 2 </a:t>
            </a:r>
            <a:r>
              <a:rPr lang="fr-CH" dirty="0" err="1"/>
              <a:t>beams</a:t>
            </a:r>
            <a:r>
              <a:rPr lang="fr-CH" dirty="0"/>
              <a:t> are</a:t>
            </a:r>
            <a:r>
              <a:rPr lang="fr-CH" baseline="0" dirty="0"/>
              <a:t> </a:t>
            </a:r>
            <a:r>
              <a:rPr lang="fr-CH" baseline="0" dirty="0" err="1"/>
              <a:t>circulating</a:t>
            </a:r>
            <a:r>
              <a:rPr lang="fr-CH" baseline="0" dirty="0"/>
              <a:t> in </a:t>
            </a:r>
            <a:r>
              <a:rPr lang="fr-CH" baseline="0" dirty="0" err="1"/>
              <a:t>separate</a:t>
            </a:r>
            <a:r>
              <a:rPr lang="fr-CH" baseline="0" dirty="0"/>
              <a:t> pipes and in 4 places </a:t>
            </a:r>
            <a:r>
              <a:rPr lang="fr-CH" baseline="0" dirty="0" err="1"/>
              <a:t>we</a:t>
            </a:r>
            <a:r>
              <a:rPr lang="fr-CH" baseline="0" dirty="0"/>
              <a:t> cross the 2 pipes over </a:t>
            </a:r>
            <a:r>
              <a:rPr lang="fr-CH" baseline="0" dirty="0" err="1"/>
              <a:t>so</a:t>
            </a:r>
            <a:r>
              <a:rPr lang="fr-CH" baseline="0" dirty="0"/>
              <a:t> </a:t>
            </a:r>
            <a:r>
              <a:rPr lang="fr-CH" baseline="0" dirty="0" err="1"/>
              <a:t>that</a:t>
            </a:r>
            <a:r>
              <a:rPr lang="fr-CH" baseline="0" dirty="0"/>
              <a:t> collision </a:t>
            </a:r>
            <a:r>
              <a:rPr lang="fr-CH" baseline="0" dirty="0" err="1"/>
              <a:t>occur</a:t>
            </a:r>
            <a:r>
              <a:rPr lang="fr-CH" baseline="0" dirty="0"/>
              <a:t> </a:t>
            </a:r>
            <a:r>
              <a:rPr lang="fr-CH" baseline="0" dirty="0" err="1"/>
              <a:t>there</a:t>
            </a:r>
            <a:r>
              <a:rPr lang="fr-CH" baseline="0" dirty="0"/>
              <a:t> and </a:t>
            </a:r>
            <a:r>
              <a:rPr lang="fr-CH" baseline="0" dirty="0" err="1"/>
              <a:t>only</a:t>
            </a:r>
            <a:r>
              <a:rPr lang="fr-CH" baseline="0" dirty="0"/>
              <a:t> </a:t>
            </a:r>
            <a:r>
              <a:rPr lang="fr-CH" baseline="0" dirty="0" err="1"/>
              <a:t>there</a:t>
            </a:r>
            <a:r>
              <a:rPr lang="fr-CH" baseline="0" dirty="0"/>
              <a:t>.</a:t>
            </a:r>
          </a:p>
          <a:p>
            <a:r>
              <a:rPr lang="fr-CH" baseline="0" dirty="0" err="1"/>
              <a:t>We</a:t>
            </a:r>
            <a:r>
              <a:rPr lang="fr-CH" baseline="0" dirty="0"/>
              <a:t> have </a:t>
            </a:r>
            <a:r>
              <a:rPr lang="fr-CH" baseline="0" dirty="0" err="1"/>
              <a:t>built</a:t>
            </a:r>
            <a:r>
              <a:rPr lang="fr-CH" baseline="0" dirty="0"/>
              <a:t> </a:t>
            </a:r>
            <a:r>
              <a:rPr lang="fr-CH" baseline="0" dirty="0" err="1"/>
              <a:t>particle</a:t>
            </a:r>
            <a:r>
              <a:rPr lang="fr-CH" baseline="0" dirty="0"/>
              <a:t> detectors </a:t>
            </a:r>
            <a:r>
              <a:rPr lang="fr-CH" baseline="0" dirty="0" err="1"/>
              <a:t>which</a:t>
            </a:r>
            <a:r>
              <a:rPr lang="fr-CH" baseline="0" dirty="0"/>
              <a:t> </a:t>
            </a:r>
            <a:r>
              <a:rPr lang="fr-CH" baseline="0" dirty="0" err="1"/>
              <a:t>will</a:t>
            </a:r>
            <a:r>
              <a:rPr lang="fr-CH" baseline="0" dirty="0"/>
              <a:t> observe and record the traces of new </a:t>
            </a:r>
            <a:r>
              <a:rPr lang="fr-CH" baseline="0" dirty="0" err="1"/>
              <a:t>particles</a:t>
            </a:r>
            <a:r>
              <a:rPr lang="fr-CH" baseline="0" dirty="0"/>
              <a:t> </a:t>
            </a:r>
            <a:r>
              <a:rPr lang="fr-CH" baseline="0" dirty="0" err="1"/>
              <a:t>created</a:t>
            </a:r>
            <a:r>
              <a:rPr lang="fr-CH" baseline="0" dirty="0"/>
              <a:t> in the collision.</a:t>
            </a:r>
          </a:p>
          <a:p>
            <a:r>
              <a:rPr lang="fr-CH" baseline="0" dirty="0"/>
              <a:t>There are </a:t>
            </a:r>
            <a:r>
              <a:rPr lang="fr-CH" baseline="0" dirty="0" err="1"/>
              <a:t>so</a:t>
            </a:r>
            <a:r>
              <a:rPr lang="fr-CH" baseline="0" dirty="0"/>
              <a:t> </a:t>
            </a:r>
            <a:r>
              <a:rPr lang="fr-CH" baseline="0" dirty="0" err="1"/>
              <a:t>many</a:t>
            </a:r>
            <a:r>
              <a:rPr lang="fr-CH" baseline="0" dirty="0"/>
              <a:t> protons and </a:t>
            </a:r>
            <a:r>
              <a:rPr lang="fr-CH" baseline="0" dirty="0" err="1"/>
              <a:t>they</a:t>
            </a:r>
            <a:r>
              <a:rPr lang="fr-CH" baseline="0" dirty="0"/>
              <a:t> go </a:t>
            </a:r>
            <a:r>
              <a:rPr lang="fr-CH" baseline="0" dirty="0" err="1"/>
              <a:t>so</a:t>
            </a:r>
            <a:r>
              <a:rPr lang="fr-CH" baseline="0" dirty="0"/>
              <a:t> </a:t>
            </a:r>
            <a:r>
              <a:rPr lang="fr-CH" baseline="0" dirty="0" err="1"/>
              <a:t>fast</a:t>
            </a:r>
            <a:r>
              <a:rPr lang="fr-CH" baseline="0" dirty="0"/>
              <a:t> </a:t>
            </a:r>
            <a:r>
              <a:rPr lang="fr-CH" baseline="0" dirty="0" err="1"/>
              <a:t>that</a:t>
            </a:r>
            <a:r>
              <a:rPr lang="fr-CH" baseline="0" dirty="0"/>
              <a:t> </a:t>
            </a:r>
            <a:r>
              <a:rPr lang="fr-CH" baseline="0" dirty="0" err="1"/>
              <a:t>around</a:t>
            </a:r>
            <a:r>
              <a:rPr lang="fr-CH" baseline="0" dirty="0"/>
              <a:t> 600 million collisions </a:t>
            </a:r>
            <a:r>
              <a:rPr lang="fr-CH" baseline="0" dirty="0" err="1"/>
              <a:t>will</a:t>
            </a:r>
            <a:r>
              <a:rPr lang="fr-CH" baseline="0" dirty="0"/>
              <a:t> </a:t>
            </a:r>
            <a:r>
              <a:rPr lang="fr-CH" baseline="0" dirty="0" err="1"/>
              <a:t>occur</a:t>
            </a:r>
            <a:r>
              <a:rPr lang="fr-CH" baseline="0" dirty="0"/>
              <a:t> </a:t>
            </a:r>
            <a:r>
              <a:rPr lang="fr-CH" baseline="0" dirty="0" err="1"/>
              <a:t>every</a:t>
            </a:r>
            <a:r>
              <a:rPr lang="fr-CH" baseline="0" dirty="0"/>
              <a:t> SECOND in </a:t>
            </a:r>
            <a:r>
              <a:rPr lang="fr-CH" baseline="0" dirty="0" err="1"/>
              <a:t>each</a:t>
            </a:r>
            <a:r>
              <a:rPr lang="fr-CH" baseline="0" dirty="0"/>
              <a:t> of the 4 detectors.</a:t>
            </a:r>
          </a:p>
          <a:p>
            <a:endParaRPr lang="fr-CH" baseline="0" dirty="0"/>
          </a:p>
          <a:p>
            <a:r>
              <a:rPr lang="fr-CH" baseline="0" dirty="0" err="1"/>
              <a:t>These</a:t>
            </a:r>
            <a:r>
              <a:rPr lang="fr-CH" baseline="0" dirty="0"/>
              <a:t> detectors are a bit </a:t>
            </a:r>
            <a:r>
              <a:rPr lang="fr-CH" baseline="0" dirty="0" err="1"/>
              <a:t>like</a:t>
            </a:r>
            <a:r>
              <a:rPr lang="fr-CH" baseline="0" dirty="0"/>
              <a:t> </a:t>
            </a:r>
            <a:r>
              <a:rPr lang="fr-CH" baseline="0" dirty="0" err="1"/>
              <a:t>huge</a:t>
            </a:r>
            <a:r>
              <a:rPr lang="fr-CH" baseline="0" dirty="0"/>
              <a:t> digital cameras of about 100 </a:t>
            </a:r>
            <a:r>
              <a:rPr lang="fr-CH" baseline="0" dirty="0" err="1"/>
              <a:t>Megapixel</a:t>
            </a:r>
            <a:r>
              <a:rPr lang="fr-CH" baseline="0" dirty="0"/>
              <a:t> </a:t>
            </a:r>
            <a:r>
              <a:rPr lang="fr-CH" baseline="0" dirty="0" err="1"/>
              <a:t>resolution</a:t>
            </a:r>
            <a:r>
              <a:rPr lang="fr-CH" baseline="0" dirty="0"/>
              <a:t>. </a:t>
            </a:r>
            <a:r>
              <a:rPr lang="fr-CH" baseline="0" dirty="0" err="1"/>
              <a:t>Guess</a:t>
            </a:r>
            <a:r>
              <a:rPr lang="fr-CH" baseline="0" dirty="0"/>
              <a:t> the size of the SD </a:t>
            </a:r>
            <a:r>
              <a:rPr lang="fr-CH" baseline="0" dirty="0" err="1"/>
              <a:t>card</a:t>
            </a:r>
            <a:r>
              <a:rPr lang="fr-CH" baseline="0" dirty="0"/>
              <a:t> to store the </a:t>
            </a:r>
            <a:r>
              <a:rPr lang="fr-CH" baseline="0" dirty="0" err="1"/>
              <a:t>LHC’s</a:t>
            </a:r>
            <a:r>
              <a:rPr lang="fr-CH" baseline="0" dirty="0"/>
              <a:t> </a:t>
            </a:r>
            <a:r>
              <a:rPr lang="fr-CH" baseline="0" dirty="0" err="1"/>
              <a:t>pictures</a:t>
            </a:r>
            <a:r>
              <a:rPr lang="fr-CH" baseline="0" dirty="0"/>
              <a:t>?</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49</a:t>
            </a:fld>
            <a:endParaRPr lang="en-GB"/>
          </a:p>
        </p:txBody>
      </p:sp>
    </p:spTree>
    <p:extLst>
      <p:ext uri="{BB962C8B-B14F-4D97-AF65-F5344CB8AC3E}">
        <p14:creationId xmlns:p14="http://schemas.microsoft.com/office/powerpoint/2010/main" val="303701568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All </a:t>
            </a:r>
            <a:r>
              <a:rPr lang="fr-CH" dirty="0" err="1"/>
              <a:t>these</a:t>
            </a:r>
            <a:r>
              <a:rPr lang="fr-CH" dirty="0"/>
              <a:t> detectors </a:t>
            </a:r>
            <a:r>
              <a:rPr lang="fr-CH" dirty="0" err="1"/>
              <a:t>will</a:t>
            </a:r>
            <a:r>
              <a:rPr lang="fr-CH" dirty="0"/>
              <a:t> </a:t>
            </a:r>
            <a:r>
              <a:rPr lang="fr-CH" dirty="0" err="1"/>
              <a:t>generate</a:t>
            </a:r>
            <a:r>
              <a:rPr lang="fr-CH" dirty="0"/>
              <a:t> </a:t>
            </a:r>
            <a:r>
              <a:rPr lang="fr-CH" dirty="0" err="1"/>
              <a:t>loads</a:t>
            </a:r>
            <a:r>
              <a:rPr lang="fr-CH" dirty="0"/>
              <a:t> of data… about 1 PB (</a:t>
            </a:r>
            <a:r>
              <a:rPr lang="fr-CH" dirty="0" err="1"/>
              <a:t>petabyte</a:t>
            </a:r>
            <a:r>
              <a:rPr lang="fr-CH" baseline="0" dirty="0"/>
              <a:t> = million of </a:t>
            </a:r>
            <a:r>
              <a:rPr lang="fr-CH" baseline="0" dirty="0" err="1"/>
              <a:t>gigabyte</a:t>
            </a:r>
            <a:r>
              <a:rPr lang="fr-CH" baseline="0" dirty="0"/>
              <a:t> per… SECOND!)</a:t>
            </a:r>
          </a:p>
          <a:p>
            <a:r>
              <a:rPr lang="fr-CH" baseline="0" dirty="0"/>
              <a:t>Impossible to store </a:t>
            </a:r>
            <a:r>
              <a:rPr lang="fr-CH" baseline="0" dirty="0" err="1"/>
              <a:t>so</a:t>
            </a:r>
            <a:r>
              <a:rPr lang="fr-CH" baseline="0" dirty="0"/>
              <a:t> </a:t>
            </a:r>
            <a:r>
              <a:rPr lang="fr-CH" baseline="0" dirty="0" err="1"/>
              <a:t>much</a:t>
            </a:r>
            <a:r>
              <a:rPr lang="fr-CH" baseline="0" dirty="0"/>
              <a:t> data. </a:t>
            </a:r>
            <a:r>
              <a:rPr lang="fr-CH" baseline="0" dirty="0" err="1"/>
              <a:t>Anyway</a:t>
            </a:r>
            <a:r>
              <a:rPr lang="fr-CH" baseline="0" dirty="0"/>
              <a:t> not </a:t>
            </a:r>
            <a:r>
              <a:rPr lang="fr-CH" baseline="0" dirty="0" err="1"/>
              <a:t>needed</a:t>
            </a:r>
            <a:r>
              <a:rPr lang="fr-CH" baseline="0" dirty="0"/>
              <a:t>.</a:t>
            </a:r>
          </a:p>
          <a:p>
            <a:r>
              <a:rPr lang="fr-CH" baseline="0" dirty="0"/>
              <a:t>The </a:t>
            </a:r>
            <a:r>
              <a:rPr lang="fr-CH" baseline="0" dirty="0" err="1"/>
              <a:t>event</a:t>
            </a:r>
            <a:r>
              <a:rPr lang="fr-CH" baseline="0" dirty="0"/>
              <a:t> the </a:t>
            </a:r>
            <a:r>
              <a:rPr lang="fr-CH" baseline="0" dirty="0" err="1"/>
              <a:t>experiments</a:t>
            </a:r>
            <a:r>
              <a:rPr lang="fr-CH" baseline="0" dirty="0"/>
              <a:t> are </a:t>
            </a:r>
            <a:r>
              <a:rPr lang="fr-CH" baseline="0" dirty="0" err="1"/>
              <a:t>trying</a:t>
            </a:r>
            <a:r>
              <a:rPr lang="fr-CH" baseline="0" dirty="0"/>
              <a:t> to </a:t>
            </a:r>
            <a:r>
              <a:rPr lang="fr-CH" baseline="0" dirty="0" err="1"/>
              <a:t>create</a:t>
            </a:r>
            <a:r>
              <a:rPr lang="fr-CH" baseline="0" dirty="0"/>
              <a:t> and observe are </a:t>
            </a:r>
            <a:r>
              <a:rPr lang="fr-CH" baseline="0" dirty="0" err="1"/>
              <a:t>very</a:t>
            </a:r>
            <a:r>
              <a:rPr lang="fr-CH" baseline="0" dirty="0"/>
              <a:t> rare.</a:t>
            </a:r>
          </a:p>
          <a:p>
            <a:r>
              <a:rPr lang="fr-CH" baseline="0" dirty="0" err="1"/>
              <a:t>That’s</a:t>
            </a:r>
            <a:r>
              <a:rPr lang="fr-CH" baseline="0" dirty="0"/>
              <a:t> </a:t>
            </a:r>
            <a:r>
              <a:rPr lang="fr-CH" baseline="0" dirty="0" err="1"/>
              <a:t>why</a:t>
            </a:r>
            <a:r>
              <a:rPr lang="fr-CH" baseline="0" dirty="0"/>
              <a:t> </a:t>
            </a:r>
            <a:r>
              <a:rPr lang="fr-CH" baseline="0" dirty="0" err="1"/>
              <a:t>we</a:t>
            </a:r>
            <a:r>
              <a:rPr lang="fr-CH" baseline="0" dirty="0"/>
              <a:t> </a:t>
            </a:r>
            <a:r>
              <a:rPr lang="fr-CH" baseline="0" dirty="0" err="1"/>
              <a:t>make</a:t>
            </a:r>
            <a:r>
              <a:rPr lang="fr-CH" baseline="0" dirty="0"/>
              <a:t> </a:t>
            </a:r>
            <a:r>
              <a:rPr lang="fr-CH" baseline="0" dirty="0" err="1"/>
              <a:t>so</a:t>
            </a:r>
            <a:r>
              <a:rPr lang="fr-CH" baseline="0" dirty="0"/>
              <a:t> </a:t>
            </a:r>
            <a:r>
              <a:rPr lang="fr-CH" baseline="0" dirty="0" err="1"/>
              <a:t>many</a:t>
            </a:r>
            <a:r>
              <a:rPr lang="fr-CH" baseline="0" dirty="0"/>
              <a:t> collisions but </a:t>
            </a:r>
            <a:r>
              <a:rPr lang="fr-CH" baseline="0" dirty="0" err="1"/>
              <a:t>we</a:t>
            </a:r>
            <a:r>
              <a:rPr lang="fr-CH" baseline="0" dirty="0"/>
              <a:t> </a:t>
            </a:r>
            <a:r>
              <a:rPr lang="fr-CH" baseline="0" dirty="0" err="1"/>
              <a:t>keep</a:t>
            </a:r>
            <a:r>
              <a:rPr lang="fr-CH" baseline="0" dirty="0"/>
              <a:t> </a:t>
            </a:r>
            <a:r>
              <a:rPr lang="fr-CH" baseline="0" dirty="0" err="1"/>
              <a:t>only</a:t>
            </a:r>
            <a:r>
              <a:rPr lang="fr-CH" baseline="0" dirty="0"/>
              <a:t> the </a:t>
            </a:r>
            <a:r>
              <a:rPr lang="fr-CH" baseline="0" dirty="0" err="1"/>
              <a:t>interesting</a:t>
            </a:r>
            <a:r>
              <a:rPr lang="fr-CH" baseline="0" dirty="0"/>
              <a:t> </a:t>
            </a:r>
            <a:r>
              <a:rPr lang="fr-CH" baseline="0" dirty="0" err="1"/>
              <a:t>ones</a:t>
            </a:r>
            <a:r>
              <a:rPr lang="fr-CH" baseline="0" dirty="0"/>
              <a:t>.</a:t>
            </a:r>
          </a:p>
          <a:p>
            <a:r>
              <a:rPr lang="fr-CH" baseline="0" dirty="0" err="1"/>
              <a:t>Therefore</a:t>
            </a:r>
            <a:r>
              <a:rPr lang="fr-CH" baseline="0" dirty="0"/>
              <a:t> </a:t>
            </a:r>
            <a:r>
              <a:rPr lang="fr-CH" baseline="0" dirty="0" err="1"/>
              <a:t>next</a:t>
            </a:r>
            <a:r>
              <a:rPr lang="fr-CH" baseline="0" dirty="0"/>
              <a:t> to </a:t>
            </a:r>
            <a:r>
              <a:rPr lang="fr-CH" baseline="0" dirty="0" err="1"/>
              <a:t>each</a:t>
            </a:r>
            <a:r>
              <a:rPr lang="fr-CH" baseline="0" dirty="0"/>
              <a:t> detector </a:t>
            </a:r>
            <a:r>
              <a:rPr lang="fr-CH" baseline="0" dirty="0" err="1"/>
              <a:t>is</a:t>
            </a:r>
            <a:r>
              <a:rPr lang="fr-CH" baseline="0" dirty="0"/>
              <a:t> a «trigger», a </a:t>
            </a:r>
            <a:r>
              <a:rPr lang="fr-CH" baseline="0" dirty="0" err="1"/>
              <a:t>kind</a:t>
            </a:r>
            <a:r>
              <a:rPr lang="fr-CH" baseline="0" dirty="0"/>
              <a:t> of </a:t>
            </a:r>
            <a:r>
              <a:rPr lang="fr-CH" baseline="0" dirty="0" err="1"/>
              <a:t>filter</a:t>
            </a:r>
            <a:r>
              <a:rPr lang="fr-CH" baseline="0" dirty="0"/>
              <a:t> made of </a:t>
            </a:r>
            <a:r>
              <a:rPr lang="fr-CH" baseline="0" dirty="0" err="1"/>
              <a:t>various</a:t>
            </a:r>
            <a:r>
              <a:rPr lang="fr-CH" baseline="0" dirty="0"/>
              <a:t> </a:t>
            </a:r>
            <a:r>
              <a:rPr lang="fr-CH" baseline="0" dirty="0" err="1"/>
              <a:t>layers</a:t>
            </a:r>
            <a:r>
              <a:rPr lang="fr-CH" baseline="0" dirty="0"/>
              <a:t>  (first </a:t>
            </a:r>
            <a:r>
              <a:rPr lang="fr-CH" baseline="0" dirty="0" err="1"/>
              <a:t>electronic</a:t>
            </a:r>
            <a:r>
              <a:rPr lang="fr-CH" baseline="0" dirty="0"/>
              <a:t>, </a:t>
            </a:r>
            <a:r>
              <a:rPr lang="fr-CH" baseline="0" dirty="0" err="1"/>
              <a:t>then</a:t>
            </a:r>
            <a:r>
              <a:rPr lang="fr-CH" baseline="0" dirty="0"/>
              <a:t> computers) </a:t>
            </a:r>
            <a:r>
              <a:rPr lang="fr-CH" baseline="0" dirty="0" err="1"/>
              <a:t>which</a:t>
            </a:r>
            <a:r>
              <a:rPr lang="fr-CH" baseline="0" dirty="0"/>
              <a:t> </a:t>
            </a:r>
            <a:r>
              <a:rPr lang="fr-CH" baseline="0" dirty="0" err="1"/>
              <a:t>will</a:t>
            </a:r>
            <a:r>
              <a:rPr lang="fr-CH" baseline="0" dirty="0"/>
              <a:t> select and </a:t>
            </a:r>
            <a:r>
              <a:rPr lang="fr-CH" baseline="0" dirty="0" err="1"/>
              <a:t>keep</a:t>
            </a:r>
            <a:r>
              <a:rPr lang="fr-CH" baseline="0" dirty="0"/>
              <a:t> </a:t>
            </a:r>
            <a:r>
              <a:rPr lang="fr-CH" baseline="0" dirty="0" err="1"/>
              <a:t>only</a:t>
            </a:r>
            <a:r>
              <a:rPr lang="fr-CH" baseline="0" dirty="0"/>
              <a:t> 1 collision out of a million </a:t>
            </a:r>
            <a:r>
              <a:rPr lang="fr-CH" baseline="0" dirty="0" err="1"/>
              <a:t>average</a:t>
            </a:r>
            <a:r>
              <a:rPr lang="fr-CH" baseline="0" dirty="0"/>
              <a:t>.</a:t>
            </a:r>
          </a:p>
          <a:p>
            <a:r>
              <a:rPr lang="fr-CH" baseline="0" dirty="0"/>
              <a:t>In the end </a:t>
            </a:r>
            <a:r>
              <a:rPr lang="fr-CH" baseline="0" dirty="0" err="1"/>
              <a:t>will</a:t>
            </a:r>
            <a:r>
              <a:rPr lang="fr-CH" baseline="0" dirty="0"/>
              <a:t> </a:t>
            </a:r>
            <a:r>
              <a:rPr lang="fr-CH" baseline="0" dirty="0" err="1"/>
              <a:t>still</a:t>
            </a:r>
            <a:r>
              <a:rPr lang="fr-CH" baseline="0" dirty="0"/>
              <a:t> </a:t>
            </a:r>
            <a:r>
              <a:rPr lang="fr-CH" baseline="0" dirty="0" err="1"/>
              <a:t>generate</a:t>
            </a:r>
            <a:r>
              <a:rPr lang="fr-CH" baseline="0" dirty="0"/>
              <a:t> </a:t>
            </a:r>
            <a:r>
              <a:rPr lang="fr-CH" baseline="0" dirty="0" err="1"/>
              <a:t>dozens</a:t>
            </a:r>
            <a:r>
              <a:rPr lang="fr-CH" baseline="0" dirty="0"/>
              <a:t> of </a:t>
            </a:r>
            <a:r>
              <a:rPr lang="fr-CH" baseline="0" dirty="0" err="1"/>
              <a:t>Petabytes</a:t>
            </a:r>
            <a:r>
              <a:rPr lang="fr-CH" baseline="0" dirty="0"/>
              <a:t> of data </a:t>
            </a:r>
            <a:r>
              <a:rPr lang="fr-CH" baseline="0" dirty="0" err="1"/>
              <a:t>each</a:t>
            </a:r>
            <a:r>
              <a:rPr lang="fr-CH" baseline="0" dirty="0"/>
              <a:t> </a:t>
            </a:r>
            <a:r>
              <a:rPr lang="fr-CH" baseline="0" dirty="0" err="1"/>
              <a:t>year</a:t>
            </a:r>
            <a:r>
              <a:rPr lang="fr-CH" baseline="0" dirty="0"/>
              <a:t>. </a:t>
            </a:r>
            <a:r>
              <a:rPr lang="fr-CH" baseline="0" dirty="0" err="1"/>
              <a:t>We</a:t>
            </a:r>
            <a:r>
              <a:rPr lang="fr-CH" baseline="0" dirty="0"/>
              <a:t> </a:t>
            </a:r>
            <a:r>
              <a:rPr lang="fr-CH" baseline="0" dirty="0" err="1"/>
              <a:t>need</a:t>
            </a:r>
            <a:r>
              <a:rPr lang="fr-CH" baseline="0" dirty="0"/>
              <a:t> more </a:t>
            </a:r>
            <a:r>
              <a:rPr lang="fr-CH" baseline="0" dirty="0" err="1"/>
              <a:t>than</a:t>
            </a:r>
            <a:r>
              <a:rPr lang="fr-CH" baseline="0" dirty="0"/>
              <a:t> 800’000 computer </a:t>
            </a:r>
            <a:r>
              <a:rPr lang="fr-CH" baseline="0" dirty="0" err="1"/>
              <a:t>CPUs</a:t>
            </a:r>
            <a:r>
              <a:rPr lang="fr-CH" baseline="0" dirty="0"/>
              <a:t> to </a:t>
            </a:r>
            <a:r>
              <a:rPr lang="fr-CH" baseline="0" dirty="0" err="1"/>
              <a:t>analyze</a:t>
            </a:r>
            <a:r>
              <a:rPr lang="fr-CH" baseline="0" dirty="0"/>
              <a:t> </a:t>
            </a:r>
            <a:r>
              <a:rPr lang="fr-CH" baseline="0" dirty="0" err="1"/>
              <a:t>this</a:t>
            </a:r>
            <a:r>
              <a:rPr lang="fr-CH" baseline="0" dirty="0"/>
              <a:t> data.</a:t>
            </a:r>
          </a:p>
          <a:p>
            <a:r>
              <a:rPr lang="fr-CH" baseline="0" dirty="0"/>
              <a:t>As CERN has </a:t>
            </a:r>
            <a:r>
              <a:rPr lang="fr-CH" baseline="0" dirty="0" err="1"/>
              <a:t>only</a:t>
            </a:r>
            <a:r>
              <a:rPr lang="fr-CH" baseline="0" dirty="0"/>
              <a:t> about 200’000 CPUS </a:t>
            </a:r>
            <a:r>
              <a:rPr lang="fr-CH" baseline="0" dirty="0" err="1"/>
              <a:t>we</a:t>
            </a:r>
            <a:r>
              <a:rPr lang="fr-CH" baseline="0" dirty="0"/>
              <a:t> </a:t>
            </a:r>
            <a:r>
              <a:rPr lang="fr-CH" baseline="0" dirty="0" err="1"/>
              <a:t>share</a:t>
            </a:r>
            <a:r>
              <a:rPr lang="fr-CH" baseline="0" dirty="0"/>
              <a:t> the date over more </a:t>
            </a:r>
            <a:r>
              <a:rPr lang="fr-CH" baseline="0" dirty="0" err="1"/>
              <a:t>than</a:t>
            </a:r>
            <a:r>
              <a:rPr lang="fr-CH" baseline="0" dirty="0"/>
              <a:t> 100 computer centre over the </a:t>
            </a:r>
            <a:r>
              <a:rPr lang="fr-CH" baseline="0" dirty="0" err="1"/>
              <a:t>planet</a:t>
            </a:r>
            <a:r>
              <a:rPr lang="fr-CH" baseline="0" dirty="0"/>
              <a:t> (</a:t>
            </a:r>
            <a:r>
              <a:rPr lang="fr-CH" baseline="0" dirty="0" err="1"/>
              <a:t>usually</a:t>
            </a:r>
            <a:r>
              <a:rPr lang="fr-CH" baseline="0" dirty="0"/>
              <a:t> </a:t>
            </a:r>
            <a:r>
              <a:rPr lang="fr-CH" baseline="0" dirty="0" err="1"/>
              <a:t>located</a:t>
            </a:r>
            <a:r>
              <a:rPr lang="fr-CH" baseline="0" dirty="0"/>
              <a:t> in the </a:t>
            </a:r>
            <a:r>
              <a:rPr lang="fr-CH" baseline="0" dirty="0" err="1"/>
              <a:t>physics</a:t>
            </a:r>
            <a:r>
              <a:rPr lang="fr-CH" baseline="0" dirty="0"/>
              <a:t> institutes </a:t>
            </a:r>
            <a:r>
              <a:rPr lang="fr-CH" baseline="0" dirty="0" err="1"/>
              <a:t>participating</a:t>
            </a:r>
            <a:r>
              <a:rPr lang="fr-CH" baseline="0" dirty="0"/>
              <a:t> to the LHC collaboration). This </a:t>
            </a:r>
            <a:r>
              <a:rPr lang="fr-CH" baseline="0" dirty="0" err="1"/>
              <a:t>is</a:t>
            </a:r>
            <a:r>
              <a:rPr lang="fr-CH" baseline="0" dirty="0"/>
              <a:t> the </a:t>
            </a:r>
            <a:r>
              <a:rPr lang="fr-CH" baseline="0" dirty="0" err="1"/>
              <a:t>Computing</a:t>
            </a:r>
            <a:r>
              <a:rPr lang="fr-CH" baseline="0" dirty="0"/>
              <a:t> </a:t>
            </a:r>
            <a:r>
              <a:rPr lang="fr-CH" baseline="0" dirty="0" err="1"/>
              <a:t>Grid</a:t>
            </a:r>
            <a:r>
              <a:rPr lang="fr-CH" baseline="0" dirty="0"/>
              <a:t>, a </a:t>
            </a:r>
            <a:r>
              <a:rPr lang="fr-CH" baseline="0" dirty="0" err="1"/>
              <a:t>gigantic</a:t>
            </a:r>
            <a:r>
              <a:rPr lang="fr-CH" baseline="0" dirty="0"/>
              <a:t> </a:t>
            </a:r>
            <a:r>
              <a:rPr lang="fr-CH" baseline="0" dirty="0" err="1"/>
              <a:t>planetary</a:t>
            </a:r>
            <a:r>
              <a:rPr lang="fr-CH" baseline="0" dirty="0"/>
              <a:t> computer and hard drive!</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50</a:t>
            </a:fld>
            <a:endParaRPr lang="en-GB"/>
          </a:p>
        </p:txBody>
      </p:sp>
    </p:spTree>
    <p:extLst>
      <p:ext uri="{BB962C8B-B14F-4D97-AF65-F5344CB8AC3E}">
        <p14:creationId xmlns:p14="http://schemas.microsoft.com/office/powerpoint/2010/main" val="4186809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a:t>Exa</a:t>
            </a:r>
            <a:r>
              <a:rPr lang="de-CH" baseline="0" dirty="0"/>
              <a:t> byte</a:t>
            </a:r>
            <a:endParaRPr lang="de-CH" dirty="0"/>
          </a:p>
        </p:txBody>
      </p:sp>
      <p:sp>
        <p:nvSpPr>
          <p:cNvPr id="4" name="Slide Number Placeholder 3"/>
          <p:cNvSpPr>
            <a:spLocks noGrp="1"/>
          </p:cNvSpPr>
          <p:nvPr>
            <p:ph type="sldNum" sz="quarter" idx="10"/>
          </p:nvPr>
        </p:nvSpPr>
        <p:spPr/>
        <p:txBody>
          <a:bodyPr/>
          <a:lstStyle/>
          <a:p>
            <a:fld id="{1DB9E83D-9F90-495C-B504-02EA190B18C6}" type="slidenum">
              <a:rPr lang="en-GB" smtClean="0"/>
              <a:t>52</a:t>
            </a:fld>
            <a:endParaRPr lang="en-GB"/>
          </a:p>
        </p:txBody>
      </p:sp>
    </p:spTree>
    <p:extLst>
      <p:ext uri="{BB962C8B-B14F-4D97-AF65-F5344CB8AC3E}">
        <p14:creationId xmlns:p14="http://schemas.microsoft.com/office/powerpoint/2010/main" val="29949231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That</a:t>
            </a:r>
            <a:r>
              <a:rPr lang="fr-CH" baseline="0" dirty="0"/>
              <a:t> </a:t>
            </a:r>
            <a:r>
              <a:rPr lang="fr-CH" baseline="0" dirty="0" err="1"/>
              <a:t>was</a:t>
            </a:r>
            <a:r>
              <a:rPr lang="fr-CH" dirty="0"/>
              <a:t> «how» </a:t>
            </a:r>
            <a:r>
              <a:rPr lang="fr-CH" dirty="0" err="1"/>
              <a:t>we</a:t>
            </a:r>
            <a:r>
              <a:rPr lang="fr-CH" dirty="0"/>
              <a:t> </a:t>
            </a:r>
            <a:r>
              <a:rPr lang="fr-CH" dirty="0" err="1"/>
              <a:t>make</a:t>
            </a:r>
            <a:r>
              <a:rPr lang="fr-CH" dirty="0"/>
              <a:t> </a:t>
            </a:r>
            <a:r>
              <a:rPr lang="fr-CH" dirty="0" err="1"/>
              <a:t>research</a:t>
            </a:r>
            <a:r>
              <a:rPr lang="fr-CH" dirty="0"/>
              <a:t> at</a:t>
            </a:r>
            <a:r>
              <a:rPr lang="fr-CH" baseline="0" dirty="0"/>
              <a:t> CERN.</a:t>
            </a:r>
          </a:p>
          <a:p>
            <a:r>
              <a:rPr lang="fr-CH" baseline="0" dirty="0"/>
              <a:t>You </a:t>
            </a:r>
            <a:r>
              <a:rPr lang="fr-CH" baseline="0" dirty="0" err="1"/>
              <a:t>may</a:t>
            </a:r>
            <a:r>
              <a:rPr lang="fr-CH" baseline="0" dirty="0"/>
              <a:t> </a:t>
            </a:r>
            <a:r>
              <a:rPr lang="fr-CH" baseline="0" dirty="0" err="1"/>
              <a:t>now</a:t>
            </a:r>
            <a:r>
              <a:rPr lang="fr-CH" baseline="0" dirty="0"/>
              <a:t> </a:t>
            </a:r>
            <a:r>
              <a:rPr lang="fr-CH" baseline="0" dirty="0" err="1"/>
              <a:t>wonder</a:t>
            </a:r>
            <a:r>
              <a:rPr lang="fr-CH" baseline="0" dirty="0"/>
              <a:t> if </a:t>
            </a:r>
            <a:r>
              <a:rPr lang="fr-CH" baseline="0" dirty="0" err="1"/>
              <a:t>this</a:t>
            </a:r>
            <a:r>
              <a:rPr lang="fr-CH" baseline="0" dirty="0"/>
              <a:t> </a:t>
            </a:r>
            <a:r>
              <a:rPr lang="fr-CH" baseline="0" dirty="0" err="1"/>
              <a:t>is</a:t>
            </a:r>
            <a:r>
              <a:rPr lang="fr-CH" baseline="0" dirty="0"/>
              <a:t> </a:t>
            </a:r>
            <a:r>
              <a:rPr lang="fr-CH" baseline="0" dirty="0" err="1"/>
              <a:t>useful</a:t>
            </a:r>
            <a:r>
              <a:rPr lang="fr-CH" baseline="0" dirty="0"/>
              <a:t> for </a:t>
            </a:r>
            <a:r>
              <a:rPr lang="fr-CH" baseline="0" dirty="0" err="1"/>
              <a:t>you</a:t>
            </a:r>
            <a:r>
              <a:rPr lang="fr-CH" baseline="0" dirty="0"/>
              <a:t> in </a:t>
            </a:r>
            <a:r>
              <a:rPr lang="fr-CH" baseline="0" dirty="0" err="1"/>
              <a:t>your</a:t>
            </a:r>
            <a:r>
              <a:rPr lang="fr-CH" baseline="0" dirty="0"/>
              <a:t> </a:t>
            </a:r>
            <a:r>
              <a:rPr lang="fr-CH" baseline="0" dirty="0" err="1"/>
              <a:t>everyday</a:t>
            </a:r>
            <a:r>
              <a:rPr lang="fr-CH" baseline="0" dirty="0"/>
              <a:t> life?</a:t>
            </a:r>
          </a:p>
          <a:p>
            <a:r>
              <a:rPr lang="fr-CH" baseline="0" dirty="0"/>
              <a:t>The </a:t>
            </a:r>
            <a:r>
              <a:rPr lang="fr-CH" baseline="0" dirty="0" err="1"/>
              <a:t>answer</a:t>
            </a:r>
            <a:r>
              <a:rPr lang="fr-CH" baseline="0" dirty="0"/>
              <a:t> </a:t>
            </a:r>
            <a:r>
              <a:rPr lang="fr-CH" baseline="0" dirty="0" err="1"/>
              <a:t>is</a:t>
            </a:r>
            <a:r>
              <a:rPr lang="fr-CH" baseline="0" dirty="0"/>
              <a:t> </a:t>
            </a:r>
            <a:r>
              <a:rPr lang="fr-CH" baseline="0" dirty="0" err="1"/>
              <a:t>simply</a:t>
            </a:r>
            <a:r>
              <a:rPr lang="fr-CH" baseline="0" dirty="0"/>
              <a:t>… </a:t>
            </a:r>
            <a:r>
              <a:rPr lang="fr-CH" baseline="0" dirty="0" err="1"/>
              <a:t>probably</a:t>
            </a:r>
            <a:r>
              <a:rPr lang="fr-CH" baseline="0" dirty="0"/>
              <a:t> not. </a:t>
            </a:r>
          </a:p>
          <a:p>
            <a:r>
              <a:rPr lang="fr-CH" baseline="0" dirty="0"/>
              <a:t>As </a:t>
            </a:r>
            <a:r>
              <a:rPr lang="fr-CH" baseline="0" dirty="0" err="1"/>
              <a:t>explained</a:t>
            </a:r>
            <a:r>
              <a:rPr lang="fr-CH" baseline="0" dirty="0"/>
              <a:t> </a:t>
            </a:r>
            <a:r>
              <a:rPr lang="fr-CH" baseline="0" dirty="0" err="1"/>
              <a:t>earlier</a:t>
            </a:r>
            <a:r>
              <a:rPr lang="fr-CH" baseline="0" dirty="0"/>
              <a:t>, </a:t>
            </a:r>
            <a:r>
              <a:rPr lang="fr-CH" baseline="0" dirty="0" err="1"/>
              <a:t>fundamental</a:t>
            </a:r>
            <a:r>
              <a:rPr lang="fr-CH" baseline="0" dirty="0"/>
              <a:t> </a:t>
            </a:r>
            <a:r>
              <a:rPr lang="fr-CH" baseline="0" dirty="0" err="1"/>
              <a:t>research</a:t>
            </a:r>
            <a:r>
              <a:rPr lang="fr-CH" baseline="0" dirty="0"/>
              <a:t> </a:t>
            </a:r>
            <a:r>
              <a:rPr lang="fr-CH" baseline="0" dirty="0" err="1"/>
              <a:t>is</a:t>
            </a:r>
            <a:r>
              <a:rPr lang="fr-CH" baseline="0" dirty="0"/>
              <a:t> not made for </a:t>
            </a:r>
            <a:r>
              <a:rPr lang="fr-CH" baseline="0" dirty="0" err="1"/>
              <a:t>practical</a:t>
            </a:r>
            <a:r>
              <a:rPr lang="fr-CH" baseline="0" dirty="0"/>
              <a:t> applications. It </a:t>
            </a:r>
            <a:r>
              <a:rPr lang="fr-CH" baseline="0" dirty="0" err="1"/>
              <a:t>helps</a:t>
            </a:r>
            <a:r>
              <a:rPr lang="fr-CH" baseline="0" dirty="0"/>
              <a:t> us to </a:t>
            </a:r>
            <a:r>
              <a:rPr lang="fr-CH" baseline="0" dirty="0" err="1"/>
              <a:t>understand</a:t>
            </a:r>
            <a:r>
              <a:rPr lang="fr-CH" baseline="0" dirty="0"/>
              <a:t> the </a:t>
            </a:r>
            <a:r>
              <a:rPr lang="fr-CH" baseline="0" dirty="0" err="1"/>
              <a:t>universe</a:t>
            </a:r>
            <a:r>
              <a:rPr lang="fr-CH" baseline="0" dirty="0"/>
              <a:t> </a:t>
            </a:r>
            <a:r>
              <a:rPr lang="fr-CH" baseline="0" dirty="0" err="1"/>
              <a:t>we</a:t>
            </a:r>
            <a:r>
              <a:rPr lang="fr-CH" baseline="0" dirty="0"/>
              <a:t> live in.</a:t>
            </a:r>
          </a:p>
          <a:p>
            <a:endParaRPr lang="fr-CH" baseline="0" dirty="0"/>
          </a:p>
          <a:p>
            <a:r>
              <a:rPr lang="fr-CH" baseline="0" dirty="0"/>
              <a:t>But…</a:t>
            </a:r>
          </a:p>
          <a:p>
            <a:r>
              <a:rPr lang="fr-CH" baseline="0" dirty="0"/>
              <a:t>To </a:t>
            </a:r>
            <a:r>
              <a:rPr lang="fr-CH" baseline="0" dirty="0" err="1"/>
              <a:t>make</a:t>
            </a:r>
            <a:r>
              <a:rPr lang="fr-CH" baseline="0" dirty="0"/>
              <a:t> </a:t>
            </a:r>
            <a:r>
              <a:rPr lang="fr-CH" baseline="0" dirty="0" err="1"/>
              <a:t>its</a:t>
            </a:r>
            <a:r>
              <a:rPr lang="fr-CH" baseline="0" dirty="0"/>
              <a:t> </a:t>
            </a:r>
            <a:r>
              <a:rPr lang="fr-CH" baseline="0" dirty="0" err="1"/>
              <a:t>fundamental</a:t>
            </a:r>
            <a:r>
              <a:rPr lang="fr-CH" baseline="0" dirty="0"/>
              <a:t> </a:t>
            </a:r>
            <a:r>
              <a:rPr lang="fr-CH" baseline="0" dirty="0" err="1"/>
              <a:t>research</a:t>
            </a:r>
            <a:r>
              <a:rPr lang="fr-CH" baseline="0" dirty="0"/>
              <a:t>, CERN </a:t>
            </a:r>
            <a:r>
              <a:rPr lang="fr-CH" baseline="0" dirty="0" err="1"/>
              <a:t>had</a:t>
            </a:r>
            <a:r>
              <a:rPr lang="fr-CH" baseline="0" dirty="0"/>
              <a:t> to </a:t>
            </a:r>
            <a:r>
              <a:rPr lang="fr-CH" baseline="0" dirty="0" err="1"/>
              <a:t>organize</a:t>
            </a:r>
            <a:r>
              <a:rPr lang="fr-CH" baseline="0" dirty="0"/>
              <a:t> the </a:t>
            </a:r>
            <a:r>
              <a:rPr lang="fr-CH" baseline="0" dirty="0" err="1"/>
              <a:t>largest</a:t>
            </a:r>
            <a:r>
              <a:rPr lang="fr-CH" baseline="0" dirty="0"/>
              <a:t> </a:t>
            </a:r>
            <a:r>
              <a:rPr lang="fr-CH" baseline="0" dirty="0" err="1"/>
              <a:t>scientific</a:t>
            </a:r>
            <a:r>
              <a:rPr lang="fr-CH" baseline="0" dirty="0"/>
              <a:t> collaborative </a:t>
            </a:r>
            <a:r>
              <a:rPr lang="fr-CH" baseline="0" dirty="0" err="1"/>
              <a:t>project</a:t>
            </a:r>
            <a:r>
              <a:rPr lang="fr-CH" baseline="0" dirty="0"/>
              <a:t>, </a:t>
            </a:r>
            <a:r>
              <a:rPr lang="fr-CH" baseline="0" dirty="0" err="1"/>
              <a:t>build</a:t>
            </a:r>
            <a:r>
              <a:rPr lang="fr-CH" baseline="0" dirty="0"/>
              <a:t> the </a:t>
            </a:r>
            <a:r>
              <a:rPr lang="fr-CH" baseline="0" dirty="0" err="1"/>
              <a:t>largest</a:t>
            </a:r>
            <a:r>
              <a:rPr lang="fr-CH" baseline="0" dirty="0"/>
              <a:t> machine on </a:t>
            </a:r>
            <a:r>
              <a:rPr lang="fr-CH" baseline="0" dirty="0" err="1"/>
              <a:t>Earth</a:t>
            </a:r>
            <a:r>
              <a:rPr lang="fr-CH" baseline="0" dirty="0"/>
              <a:t>, </a:t>
            </a:r>
            <a:r>
              <a:rPr lang="fr-CH" baseline="0" dirty="0" err="1"/>
              <a:t>build</a:t>
            </a:r>
            <a:r>
              <a:rPr lang="fr-CH" baseline="0" dirty="0"/>
              <a:t> the </a:t>
            </a:r>
            <a:r>
              <a:rPr lang="fr-CH" baseline="0" dirty="0" err="1"/>
              <a:t>coldest</a:t>
            </a:r>
            <a:r>
              <a:rPr lang="fr-CH" baseline="0" dirty="0"/>
              <a:t> place in the </a:t>
            </a:r>
            <a:r>
              <a:rPr lang="fr-CH" baseline="0" dirty="0" err="1"/>
              <a:t>galaxy</a:t>
            </a:r>
            <a:r>
              <a:rPr lang="fr-CH" baseline="0" dirty="0"/>
              <a:t>, </a:t>
            </a:r>
            <a:r>
              <a:rPr lang="fr-CH" baseline="0" dirty="0" err="1"/>
              <a:t>make</a:t>
            </a:r>
            <a:r>
              <a:rPr lang="fr-CH" baseline="0" dirty="0"/>
              <a:t> the </a:t>
            </a:r>
            <a:r>
              <a:rPr lang="fr-CH" baseline="0" dirty="0" err="1"/>
              <a:t>highest</a:t>
            </a:r>
            <a:r>
              <a:rPr lang="fr-CH" baseline="0" dirty="0"/>
              <a:t> vacuum, </a:t>
            </a:r>
            <a:r>
              <a:rPr lang="fr-CH" baseline="0" dirty="0" err="1"/>
              <a:t>build</a:t>
            </a:r>
            <a:r>
              <a:rPr lang="fr-CH" baseline="0" dirty="0"/>
              <a:t> the </a:t>
            </a:r>
            <a:r>
              <a:rPr lang="fr-CH" baseline="0" dirty="0" err="1"/>
              <a:t>largest</a:t>
            </a:r>
            <a:r>
              <a:rPr lang="fr-CH" baseline="0" dirty="0"/>
              <a:t> and </a:t>
            </a:r>
            <a:r>
              <a:rPr lang="fr-CH" baseline="0" dirty="0" err="1"/>
              <a:t>heaviest</a:t>
            </a:r>
            <a:r>
              <a:rPr lang="fr-CH" baseline="0" dirty="0"/>
              <a:t> </a:t>
            </a:r>
            <a:r>
              <a:rPr lang="fr-CH" baseline="0" dirty="0" err="1"/>
              <a:t>experiments</a:t>
            </a:r>
            <a:r>
              <a:rPr lang="fr-CH" baseline="0" dirty="0"/>
              <a:t>, </a:t>
            </a:r>
            <a:r>
              <a:rPr lang="fr-CH" baseline="0" dirty="0" err="1"/>
              <a:t>build</a:t>
            </a:r>
            <a:r>
              <a:rPr lang="fr-CH" baseline="0" dirty="0"/>
              <a:t> the </a:t>
            </a:r>
            <a:r>
              <a:rPr lang="fr-CH" baseline="0" dirty="0" err="1"/>
              <a:t>largest</a:t>
            </a:r>
            <a:r>
              <a:rPr lang="fr-CH" baseline="0" dirty="0"/>
              <a:t> </a:t>
            </a:r>
            <a:r>
              <a:rPr lang="fr-CH" baseline="0" dirty="0" err="1"/>
              <a:t>computing</a:t>
            </a:r>
            <a:r>
              <a:rPr lang="fr-CH" baseline="0" dirty="0"/>
              <a:t> </a:t>
            </a:r>
            <a:r>
              <a:rPr lang="fr-CH" baseline="0" dirty="0" err="1"/>
              <a:t>grid</a:t>
            </a:r>
            <a:r>
              <a:rPr lang="fr-CH" baseline="0" dirty="0"/>
              <a:t>…</a:t>
            </a:r>
          </a:p>
          <a:p>
            <a:r>
              <a:rPr lang="fr-CH" baseline="0" dirty="0"/>
              <a:t>All </a:t>
            </a:r>
            <a:r>
              <a:rPr lang="fr-CH" baseline="0" dirty="0" err="1"/>
              <a:t>these</a:t>
            </a:r>
            <a:r>
              <a:rPr lang="fr-CH" baseline="0" dirty="0"/>
              <a:t> </a:t>
            </a:r>
            <a:r>
              <a:rPr lang="fr-CH" baseline="0" dirty="0" err="1"/>
              <a:t>technological</a:t>
            </a:r>
            <a:r>
              <a:rPr lang="fr-CH" baseline="0" dirty="0"/>
              <a:t> challenges </a:t>
            </a:r>
            <a:r>
              <a:rPr lang="fr-CH" baseline="0" dirty="0" err="1"/>
              <a:t>ended</a:t>
            </a:r>
            <a:r>
              <a:rPr lang="fr-CH" baseline="0" dirty="0"/>
              <a:t> up in new technologies </a:t>
            </a:r>
            <a:r>
              <a:rPr lang="fr-CH" baseline="0" dirty="0" err="1"/>
              <a:t>which</a:t>
            </a:r>
            <a:r>
              <a:rPr lang="fr-CH" baseline="0" dirty="0"/>
              <a:t> </a:t>
            </a:r>
            <a:r>
              <a:rPr lang="fr-CH" baseline="0" dirty="0" err="1"/>
              <a:t>can</a:t>
            </a:r>
            <a:r>
              <a:rPr lang="fr-CH" baseline="0" dirty="0"/>
              <a:t> </a:t>
            </a:r>
            <a:r>
              <a:rPr lang="fr-CH" baseline="0" dirty="0" err="1"/>
              <a:t>find</a:t>
            </a:r>
            <a:r>
              <a:rPr lang="fr-CH" baseline="0" dirty="0"/>
              <a:t> application on a </a:t>
            </a:r>
            <a:r>
              <a:rPr lang="fr-CH" baseline="0" dirty="0" err="1"/>
              <a:t>much</a:t>
            </a:r>
            <a:r>
              <a:rPr lang="fr-CH" baseline="0" dirty="0"/>
              <a:t> </a:t>
            </a:r>
            <a:r>
              <a:rPr lang="fr-CH" baseline="0" dirty="0" err="1"/>
              <a:t>shorter</a:t>
            </a:r>
            <a:r>
              <a:rPr lang="fr-CH" baseline="0" dirty="0"/>
              <a:t> </a:t>
            </a:r>
            <a:r>
              <a:rPr lang="fr-CH" baseline="0" dirty="0" err="1"/>
              <a:t>scale</a:t>
            </a:r>
            <a:r>
              <a:rPr lang="fr-CH" baseline="0" dirty="0"/>
              <a:t>… </a:t>
            </a:r>
          </a:p>
          <a:p>
            <a:r>
              <a:rPr lang="fr-CH" baseline="0" dirty="0" err="1"/>
              <a:t>Let’s</a:t>
            </a:r>
            <a:r>
              <a:rPr lang="fr-CH" baseline="0" dirty="0"/>
              <a:t> </a:t>
            </a:r>
            <a:r>
              <a:rPr lang="fr-CH" baseline="0" dirty="0" err="1"/>
              <a:t>review</a:t>
            </a:r>
            <a:r>
              <a:rPr lang="fr-CH" baseline="0" dirty="0"/>
              <a:t> </a:t>
            </a:r>
            <a:r>
              <a:rPr lang="fr-CH" baseline="0" dirty="0" err="1"/>
              <a:t>some</a:t>
            </a:r>
            <a:r>
              <a:rPr lang="fr-CH" baseline="0" dirty="0"/>
              <a:t> of </a:t>
            </a:r>
            <a:r>
              <a:rPr lang="fr-CH" baseline="0" dirty="0" err="1"/>
              <a:t>them</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53</a:t>
            </a:fld>
            <a:endParaRPr lang="en-GB"/>
          </a:p>
        </p:txBody>
      </p:sp>
    </p:spTree>
    <p:extLst>
      <p:ext uri="{BB962C8B-B14F-4D97-AF65-F5344CB8AC3E}">
        <p14:creationId xmlns:p14="http://schemas.microsoft.com/office/powerpoint/2010/main" val="100843744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How do </a:t>
            </a:r>
            <a:r>
              <a:rPr lang="fr-CH" dirty="0" err="1"/>
              <a:t>you</a:t>
            </a:r>
            <a:r>
              <a:rPr lang="fr-CH" dirty="0"/>
              <a:t> </a:t>
            </a:r>
            <a:r>
              <a:rPr lang="fr-CH" dirty="0" err="1"/>
              <a:t>share</a:t>
            </a:r>
            <a:r>
              <a:rPr lang="fr-CH" dirty="0"/>
              <a:t> data and documentation </a:t>
            </a:r>
            <a:r>
              <a:rPr lang="fr-CH" dirty="0" err="1"/>
              <a:t>amongst</a:t>
            </a:r>
            <a:r>
              <a:rPr lang="fr-CH" dirty="0"/>
              <a:t> 10’000 </a:t>
            </a:r>
            <a:r>
              <a:rPr lang="fr-CH" dirty="0" err="1"/>
              <a:t>physicists</a:t>
            </a:r>
            <a:r>
              <a:rPr lang="fr-CH" dirty="0"/>
              <a:t>?</a:t>
            </a:r>
          </a:p>
          <a:p>
            <a:r>
              <a:rPr lang="fr-CH" dirty="0"/>
              <a:t>The internet</a:t>
            </a:r>
            <a:r>
              <a:rPr lang="fr-CH" baseline="0" dirty="0"/>
              <a:t> </a:t>
            </a:r>
            <a:r>
              <a:rPr lang="fr-CH" baseline="0" dirty="0" err="1"/>
              <a:t>was</a:t>
            </a:r>
            <a:r>
              <a:rPr lang="fr-CH" baseline="0" dirty="0"/>
              <a:t> </a:t>
            </a:r>
            <a:r>
              <a:rPr lang="fr-CH" baseline="0" dirty="0" err="1"/>
              <a:t>invented</a:t>
            </a:r>
            <a:r>
              <a:rPr lang="fr-CH" baseline="0" dirty="0"/>
              <a:t> in the 70’s but </a:t>
            </a:r>
            <a:r>
              <a:rPr lang="fr-CH" baseline="0" dirty="0" err="1"/>
              <a:t>was</a:t>
            </a:r>
            <a:r>
              <a:rPr lang="fr-CH" baseline="0" dirty="0"/>
              <a:t> </a:t>
            </a:r>
            <a:r>
              <a:rPr lang="fr-CH" baseline="0" dirty="0" err="1"/>
              <a:t>really</a:t>
            </a:r>
            <a:r>
              <a:rPr lang="fr-CH" baseline="0" dirty="0"/>
              <a:t> not user </a:t>
            </a:r>
            <a:r>
              <a:rPr lang="fr-CH" baseline="0" dirty="0" err="1"/>
              <a:t>friendly</a:t>
            </a:r>
            <a:r>
              <a:rPr lang="fr-CH" baseline="0" dirty="0"/>
              <a:t>.</a:t>
            </a:r>
          </a:p>
          <a:p>
            <a:r>
              <a:rPr lang="fr-CH" baseline="0" dirty="0"/>
              <a:t>One man </a:t>
            </a:r>
            <a:r>
              <a:rPr lang="fr-CH" baseline="0" dirty="0" err="1"/>
              <a:t>proposed</a:t>
            </a:r>
            <a:r>
              <a:rPr lang="fr-CH" baseline="0" dirty="0"/>
              <a:t> a system to </a:t>
            </a:r>
            <a:r>
              <a:rPr lang="fr-CH" baseline="0" dirty="0" err="1"/>
              <a:t>unify</a:t>
            </a:r>
            <a:r>
              <a:rPr lang="fr-CH" baseline="0" dirty="0"/>
              <a:t> </a:t>
            </a:r>
            <a:r>
              <a:rPr lang="fr-CH" baseline="0" dirty="0" err="1"/>
              <a:t>it</a:t>
            </a:r>
            <a:r>
              <a:rPr lang="fr-CH" baseline="0" dirty="0"/>
              <a:t> in1989. He </a:t>
            </a:r>
            <a:r>
              <a:rPr lang="fr-CH" baseline="0" dirty="0" err="1"/>
              <a:t>is</a:t>
            </a:r>
            <a:r>
              <a:rPr lang="fr-CH" baseline="0" dirty="0"/>
              <a:t> Tim </a:t>
            </a:r>
            <a:r>
              <a:rPr lang="fr-CH" baseline="0" dirty="0" err="1"/>
              <a:t>Berners</a:t>
            </a:r>
            <a:r>
              <a:rPr lang="fr-CH" baseline="0" dirty="0"/>
              <a:t>-Lee and </a:t>
            </a:r>
            <a:r>
              <a:rPr lang="fr-CH" baseline="0" dirty="0" err="1"/>
              <a:t>was</a:t>
            </a:r>
            <a:r>
              <a:rPr lang="fr-CH" baseline="0" dirty="0"/>
              <a:t> </a:t>
            </a:r>
            <a:r>
              <a:rPr lang="fr-CH" baseline="0" dirty="0" err="1"/>
              <a:t>working</a:t>
            </a:r>
            <a:r>
              <a:rPr lang="fr-CH" baseline="0" dirty="0"/>
              <a:t> at CERN.</a:t>
            </a:r>
          </a:p>
          <a:p>
            <a:r>
              <a:rPr lang="fr-CH" baseline="0" dirty="0" err="1"/>
              <a:t>Like</a:t>
            </a:r>
            <a:r>
              <a:rPr lang="fr-CH" baseline="0" dirty="0"/>
              <a:t> </a:t>
            </a:r>
            <a:r>
              <a:rPr lang="fr-CH" baseline="0" dirty="0" err="1"/>
              <a:t>any</a:t>
            </a:r>
            <a:r>
              <a:rPr lang="fr-CH" baseline="0" dirty="0"/>
              <a:t> </a:t>
            </a:r>
            <a:r>
              <a:rPr lang="fr-CH" baseline="0" dirty="0" err="1"/>
              <a:t>technology</a:t>
            </a:r>
            <a:r>
              <a:rPr lang="fr-CH" baseline="0" dirty="0"/>
              <a:t> </a:t>
            </a:r>
            <a:r>
              <a:rPr lang="fr-CH" baseline="0" dirty="0" err="1"/>
              <a:t>developed</a:t>
            </a:r>
            <a:r>
              <a:rPr lang="fr-CH" baseline="0" dirty="0"/>
              <a:t> by CERN, </a:t>
            </a:r>
            <a:r>
              <a:rPr lang="fr-CH" baseline="0" dirty="0" err="1"/>
              <a:t>it</a:t>
            </a:r>
            <a:r>
              <a:rPr lang="fr-CH" baseline="0" dirty="0"/>
              <a:t> </a:t>
            </a:r>
            <a:r>
              <a:rPr lang="fr-CH" baseline="0" dirty="0" err="1"/>
              <a:t>was</a:t>
            </a:r>
            <a:r>
              <a:rPr lang="fr-CH" baseline="0" dirty="0"/>
              <a:t> </a:t>
            </a:r>
            <a:r>
              <a:rPr lang="fr-CH" baseline="0" dirty="0" err="1"/>
              <a:t>freely</a:t>
            </a:r>
            <a:r>
              <a:rPr lang="fr-CH" baseline="0" dirty="0"/>
              <a:t> </a:t>
            </a:r>
            <a:r>
              <a:rPr lang="fr-CH" baseline="0" dirty="0" err="1"/>
              <a:t>given</a:t>
            </a:r>
            <a:r>
              <a:rPr lang="fr-CH" baseline="0" dirty="0"/>
              <a:t> to the World in 1993. </a:t>
            </a:r>
            <a:r>
              <a:rPr lang="fr-CH" baseline="0" dirty="0" err="1"/>
              <a:t>Which</a:t>
            </a:r>
            <a:r>
              <a:rPr lang="fr-CH" baseline="0" dirty="0"/>
              <a:t> made the Web a </a:t>
            </a:r>
            <a:r>
              <a:rPr lang="fr-CH" baseline="0" dirty="0" err="1"/>
              <a:t>planetary</a:t>
            </a:r>
            <a:r>
              <a:rPr lang="fr-CH" baseline="0" dirty="0"/>
              <a:t> star!</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54</a:t>
            </a:fld>
            <a:endParaRPr lang="en-GB"/>
          </a:p>
        </p:txBody>
      </p:sp>
    </p:spTree>
    <p:extLst>
      <p:ext uri="{BB962C8B-B14F-4D97-AF65-F5344CB8AC3E}">
        <p14:creationId xmlns:p14="http://schemas.microsoft.com/office/powerpoint/2010/main" val="108163882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If </a:t>
            </a:r>
            <a:r>
              <a:rPr lang="fr-CH" dirty="0" err="1"/>
              <a:t>you</a:t>
            </a:r>
            <a:r>
              <a:rPr lang="fr-CH" dirty="0"/>
              <a:t> have </a:t>
            </a:r>
            <a:r>
              <a:rPr lang="fr-CH" dirty="0" err="1"/>
              <a:t>brain</a:t>
            </a:r>
            <a:r>
              <a:rPr lang="fr-CH" dirty="0"/>
              <a:t> </a:t>
            </a:r>
            <a:r>
              <a:rPr lang="fr-CH" dirty="0" err="1"/>
              <a:t>tumor</a:t>
            </a:r>
            <a:r>
              <a:rPr lang="fr-CH" dirty="0"/>
              <a:t>, </a:t>
            </a:r>
            <a:r>
              <a:rPr lang="fr-CH" dirty="0" err="1"/>
              <a:t>you</a:t>
            </a:r>
            <a:r>
              <a:rPr lang="fr-CH" dirty="0"/>
              <a:t> </a:t>
            </a:r>
            <a:r>
              <a:rPr lang="fr-CH" dirty="0" err="1"/>
              <a:t>may</a:t>
            </a:r>
            <a:r>
              <a:rPr lang="fr-CH" dirty="0"/>
              <a:t> </a:t>
            </a:r>
            <a:r>
              <a:rPr lang="fr-CH" dirty="0" err="1"/>
              <a:t>try</a:t>
            </a:r>
            <a:r>
              <a:rPr lang="fr-CH" dirty="0"/>
              <a:t> to use </a:t>
            </a:r>
            <a:r>
              <a:rPr lang="fr-CH" dirty="0" err="1"/>
              <a:t>chemotherapy</a:t>
            </a:r>
            <a:r>
              <a:rPr lang="fr-CH" baseline="0" dirty="0"/>
              <a:t> to cure </a:t>
            </a:r>
            <a:r>
              <a:rPr lang="fr-CH" baseline="0" dirty="0" err="1"/>
              <a:t>it</a:t>
            </a:r>
            <a:r>
              <a:rPr lang="fr-CH" baseline="0" dirty="0"/>
              <a:t>. But the cure </a:t>
            </a:r>
            <a:r>
              <a:rPr lang="fr-CH" baseline="0" dirty="0" err="1"/>
              <a:t>goes</a:t>
            </a:r>
            <a:r>
              <a:rPr lang="fr-CH" baseline="0" dirty="0"/>
              <a:t> all over </a:t>
            </a:r>
            <a:r>
              <a:rPr lang="fr-CH" baseline="0" dirty="0" err="1"/>
              <a:t>your</a:t>
            </a:r>
            <a:r>
              <a:rPr lang="fr-CH" baseline="0" dirty="0"/>
              <a:t> body and damage </a:t>
            </a:r>
            <a:r>
              <a:rPr lang="fr-CH" baseline="0" dirty="0" err="1"/>
              <a:t>healthy</a:t>
            </a:r>
            <a:r>
              <a:rPr lang="fr-CH" baseline="0" dirty="0"/>
              <a:t> </a:t>
            </a:r>
            <a:r>
              <a:rPr lang="fr-CH" baseline="0" dirty="0" err="1"/>
              <a:t>organs</a:t>
            </a:r>
            <a:r>
              <a:rPr lang="fr-CH" baseline="0" dirty="0"/>
              <a:t>.</a:t>
            </a:r>
          </a:p>
          <a:p>
            <a:r>
              <a:rPr lang="fr-CH" baseline="0" dirty="0"/>
              <a:t>You </a:t>
            </a:r>
            <a:r>
              <a:rPr lang="fr-CH" baseline="0" dirty="0" err="1"/>
              <a:t>may</a:t>
            </a:r>
            <a:r>
              <a:rPr lang="fr-CH" baseline="0" dirty="0"/>
              <a:t> use </a:t>
            </a:r>
            <a:r>
              <a:rPr lang="fr-CH" baseline="0" dirty="0" err="1"/>
              <a:t>conventional</a:t>
            </a:r>
            <a:r>
              <a:rPr lang="fr-CH" baseline="0" dirty="0"/>
              <a:t> </a:t>
            </a:r>
            <a:r>
              <a:rPr lang="fr-CH" baseline="0" dirty="0" err="1"/>
              <a:t>radiotherapy</a:t>
            </a:r>
            <a:r>
              <a:rPr lang="fr-CH" baseline="0" dirty="0"/>
              <a:t>, but </a:t>
            </a:r>
            <a:r>
              <a:rPr lang="fr-CH" baseline="0" dirty="0" err="1"/>
              <a:t>this</a:t>
            </a:r>
            <a:r>
              <a:rPr lang="fr-CH" baseline="0" dirty="0"/>
              <a:t> </a:t>
            </a:r>
            <a:r>
              <a:rPr lang="fr-CH" baseline="0" dirty="0" err="1"/>
              <a:t>will</a:t>
            </a:r>
            <a:r>
              <a:rPr lang="fr-CH" baseline="0" dirty="0"/>
              <a:t> </a:t>
            </a:r>
            <a:r>
              <a:rPr lang="fr-CH" baseline="0" dirty="0" err="1"/>
              <a:t>certainly</a:t>
            </a:r>
            <a:r>
              <a:rPr lang="fr-CH" baseline="0" dirty="0"/>
              <a:t> damage </a:t>
            </a:r>
            <a:r>
              <a:rPr lang="fr-CH" baseline="0" dirty="0" err="1"/>
              <a:t>some</a:t>
            </a:r>
            <a:r>
              <a:rPr lang="fr-CH" baseline="0" dirty="0"/>
              <a:t> of the </a:t>
            </a:r>
            <a:r>
              <a:rPr lang="fr-CH" baseline="0" dirty="0" err="1"/>
              <a:t>healthy</a:t>
            </a:r>
            <a:r>
              <a:rPr lang="fr-CH" baseline="0" dirty="0"/>
              <a:t> tissues </a:t>
            </a:r>
            <a:r>
              <a:rPr lang="fr-CH" baseline="0" dirty="0" err="1"/>
              <a:t>around</a:t>
            </a:r>
            <a:r>
              <a:rPr lang="fr-CH" baseline="0" dirty="0"/>
              <a:t> the </a:t>
            </a:r>
            <a:r>
              <a:rPr lang="fr-CH" baseline="0" dirty="0" err="1"/>
              <a:t>tumor</a:t>
            </a:r>
            <a:r>
              <a:rPr lang="fr-CH" baseline="0" dirty="0"/>
              <a:t> (image on the right).</a:t>
            </a:r>
          </a:p>
          <a:p>
            <a:r>
              <a:rPr lang="fr-CH" baseline="0" dirty="0"/>
              <a:t>Or </a:t>
            </a:r>
            <a:r>
              <a:rPr lang="fr-CH" baseline="0" dirty="0" err="1"/>
              <a:t>you</a:t>
            </a:r>
            <a:r>
              <a:rPr lang="fr-CH" baseline="0" dirty="0"/>
              <a:t> </a:t>
            </a:r>
            <a:r>
              <a:rPr lang="fr-CH" baseline="0" dirty="0" err="1"/>
              <a:t>can</a:t>
            </a:r>
            <a:r>
              <a:rPr lang="fr-CH" baseline="0" dirty="0"/>
              <a:t> use proton </a:t>
            </a:r>
            <a:r>
              <a:rPr lang="fr-CH" baseline="0" dirty="0" err="1"/>
              <a:t>therapy</a:t>
            </a:r>
            <a:r>
              <a:rPr lang="fr-CH" baseline="0" dirty="0"/>
              <a:t> </a:t>
            </a:r>
            <a:r>
              <a:rPr lang="fr-CH" baseline="0" dirty="0" err="1"/>
              <a:t>using</a:t>
            </a:r>
            <a:r>
              <a:rPr lang="fr-CH" baseline="0" dirty="0"/>
              <a:t> </a:t>
            </a:r>
            <a:r>
              <a:rPr lang="fr-CH" baseline="0" dirty="0" err="1"/>
              <a:t>acceleration</a:t>
            </a:r>
            <a:r>
              <a:rPr lang="fr-CH" baseline="0" dirty="0"/>
              <a:t> techniques </a:t>
            </a:r>
            <a:r>
              <a:rPr lang="fr-CH" baseline="0" dirty="0" err="1"/>
              <a:t>directly</a:t>
            </a:r>
            <a:r>
              <a:rPr lang="fr-CH" baseline="0" dirty="0"/>
              <a:t> </a:t>
            </a:r>
            <a:r>
              <a:rPr lang="fr-CH" baseline="0" dirty="0" err="1"/>
              <a:t>derived</a:t>
            </a:r>
            <a:r>
              <a:rPr lang="fr-CH" baseline="0" dirty="0"/>
              <a:t> </a:t>
            </a:r>
            <a:r>
              <a:rPr lang="fr-CH" baseline="0" dirty="0" err="1"/>
              <a:t>from</a:t>
            </a:r>
            <a:r>
              <a:rPr lang="fr-CH" baseline="0" dirty="0"/>
              <a:t> </a:t>
            </a:r>
            <a:r>
              <a:rPr lang="fr-CH" baseline="0" dirty="0" err="1"/>
              <a:t>CERN’s</a:t>
            </a:r>
            <a:r>
              <a:rPr lang="fr-CH" baseline="0" dirty="0"/>
              <a:t> </a:t>
            </a:r>
            <a:r>
              <a:rPr lang="fr-CH" baseline="0" dirty="0" err="1"/>
              <a:t>technology</a:t>
            </a:r>
            <a:r>
              <a:rPr lang="fr-CH" baseline="0" dirty="0"/>
              <a:t>. Proton </a:t>
            </a:r>
            <a:r>
              <a:rPr lang="fr-CH" baseline="0" dirty="0" err="1"/>
              <a:t>therapy</a:t>
            </a:r>
            <a:r>
              <a:rPr lang="fr-CH" baseline="0" dirty="0"/>
              <a:t> </a:t>
            </a:r>
            <a:r>
              <a:rPr lang="fr-CH" baseline="0" dirty="0" err="1"/>
              <a:t>will</a:t>
            </a:r>
            <a:r>
              <a:rPr lang="fr-CH" baseline="0" dirty="0"/>
              <a:t> damage more </a:t>
            </a:r>
            <a:r>
              <a:rPr lang="fr-CH" baseline="0" dirty="0" err="1"/>
              <a:t>precisely</a:t>
            </a:r>
            <a:r>
              <a:rPr lang="fr-CH" baseline="0" dirty="0"/>
              <a:t> </a:t>
            </a:r>
            <a:r>
              <a:rPr lang="fr-CH" baseline="0" dirty="0" err="1"/>
              <a:t>leaving</a:t>
            </a:r>
            <a:r>
              <a:rPr lang="fr-CH" baseline="0" dirty="0"/>
              <a:t> </a:t>
            </a:r>
            <a:r>
              <a:rPr lang="fr-CH" baseline="0" dirty="0" err="1"/>
              <a:t>healthy</a:t>
            </a:r>
            <a:r>
              <a:rPr lang="fr-CH" baseline="0" dirty="0"/>
              <a:t> </a:t>
            </a:r>
            <a:r>
              <a:rPr lang="fr-CH" baseline="0" dirty="0" err="1"/>
              <a:t>tissued</a:t>
            </a:r>
            <a:r>
              <a:rPr lang="fr-CH" baseline="0" dirty="0"/>
              <a:t> </a:t>
            </a:r>
            <a:r>
              <a:rPr lang="fr-CH" baseline="0" dirty="0" err="1"/>
              <a:t>basically</a:t>
            </a:r>
            <a:r>
              <a:rPr lang="fr-CH" baseline="0" dirty="0"/>
              <a:t> </a:t>
            </a:r>
            <a:r>
              <a:rPr lang="fr-CH" baseline="0" dirty="0" err="1"/>
              <a:t>untouched</a:t>
            </a:r>
            <a:r>
              <a:rPr lang="fr-CH" baseline="0" dirty="0"/>
              <a:t> (image on the </a:t>
            </a:r>
            <a:r>
              <a:rPr lang="fr-CH" baseline="0" dirty="0" err="1"/>
              <a:t>left</a:t>
            </a:r>
            <a:r>
              <a:rPr lang="fr-CH" baseline="0" dirty="0"/>
              <a:t>).</a:t>
            </a:r>
          </a:p>
          <a:p>
            <a:r>
              <a:rPr lang="fr-CH" baseline="0" dirty="0"/>
              <a:t>…</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55</a:t>
            </a:fld>
            <a:endParaRPr lang="en-GB"/>
          </a:p>
        </p:txBody>
      </p:sp>
    </p:spTree>
    <p:extLst>
      <p:ext uri="{BB962C8B-B14F-4D97-AF65-F5344CB8AC3E}">
        <p14:creationId xmlns:p14="http://schemas.microsoft.com/office/powerpoint/2010/main" val="32200128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If </a:t>
            </a:r>
            <a:r>
              <a:rPr lang="fr-CH" dirty="0" err="1"/>
              <a:t>you</a:t>
            </a:r>
            <a:r>
              <a:rPr lang="fr-CH" dirty="0"/>
              <a:t> have </a:t>
            </a:r>
            <a:r>
              <a:rPr lang="fr-CH" dirty="0" err="1"/>
              <a:t>brain</a:t>
            </a:r>
            <a:r>
              <a:rPr lang="fr-CH" dirty="0"/>
              <a:t> </a:t>
            </a:r>
            <a:r>
              <a:rPr lang="fr-CH" dirty="0" err="1"/>
              <a:t>tumor</a:t>
            </a:r>
            <a:r>
              <a:rPr lang="fr-CH" dirty="0"/>
              <a:t>, </a:t>
            </a:r>
            <a:r>
              <a:rPr lang="fr-CH" dirty="0" err="1"/>
              <a:t>you</a:t>
            </a:r>
            <a:r>
              <a:rPr lang="fr-CH" dirty="0"/>
              <a:t> </a:t>
            </a:r>
            <a:r>
              <a:rPr lang="fr-CH" dirty="0" err="1"/>
              <a:t>may</a:t>
            </a:r>
            <a:r>
              <a:rPr lang="fr-CH" dirty="0"/>
              <a:t> </a:t>
            </a:r>
            <a:r>
              <a:rPr lang="fr-CH" dirty="0" err="1"/>
              <a:t>try</a:t>
            </a:r>
            <a:r>
              <a:rPr lang="fr-CH" dirty="0"/>
              <a:t> to use </a:t>
            </a:r>
            <a:r>
              <a:rPr lang="fr-CH" dirty="0" err="1"/>
              <a:t>chemotherapy</a:t>
            </a:r>
            <a:r>
              <a:rPr lang="fr-CH" baseline="0" dirty="0"/>
              <a:t> to cure </a:t>
            </a:r>
            <a:r>
              <a:rPr lang="fr-CH" baseline="0" dirty="0" err="1"/>
              <a:t>it</a:t>
            </a:r>
            <a:r>
              <a:rPr lang="fr-CH" baseline="0" dirty="0"/>
              <a:t>. But the cure </a:t>
            </a:r>
            <a:r>
              <a:rPr lang="fr-CH" baseline="0" dirty="0" err="1"/>
              <a:t>goes</a:t>
            </a:r>
            <a:r>
              <a:rPr lang="fr-CH" baseline="0" dirty="0"/>
              <a:t> all over </a:t>
            </a:r>
            <a:r>
              <a:rPr lang="fr-CH" baseline="0" dirty="0" err="1"/>
              <a:t>your</a:t>
            </a:r>
            <a:r>
              <a:rPr lang="fr-CH" baseline="0" dirty="0"/>
              <a:t> body and damage </a:t>
            </a:r>
            <a:r>
              <a:rPr lang="fr-CH" baseline="0" dirty="0" err="1"/>
              <a:t>healthy</a:t>
            </a:r>
            <a:r>
              <a:rPr lang="fr-CH" baseline="0" dirty="0"/>
              <a:t> </a:t>
            </a:r>
            <a:r>
              <a:rPr lang="fr-CH" baseline="0" dirty="0" err="1"/>
              <a:t>organs</a:t>
            </a:r>
            <a:r>
              <a:rPr lang="fr-CH" baseline="0" dirty="0"/>
              <a:t>.</a:t>
            </a:r>
          </a:p>
          <a:p>
            <a:r>
              <a:rPr lang="fr-CH" baseline="0" dirty="0"/>
              <a:t>You </a:t>
            </a:r>
            <a:r>
              <a:rPr lang="fr-CH" baseline="0" dirty="0" err="1"/>
              <a:t>may</a:t>
            </a:r>
            <a:r>
              <a:rPr lang="fr-CH" baseline="0" dirty="0"/>
              <a:t> use </a:t>
            </a:r>
            <a:r>
              <a:rPr lang="fr-CH" baseline="0" dirty="0" err="1"/>
              <a:t>conventional</a:t>
            </a:r>
            <a:r>
              <a:rPr lang="fr-CH" baseline="0" dirty="0"/>
              <a:t> </a:t>
            </a:r>
            <a:r>
              <a:rPr lang="fr-CH" baseline="0" dirty="0" err="1"/>
              <a:t>radiotherapy</a:t>
            </a:r>
            <a:r>
              <a:rPr lang="fr-CH" baseline="0" dirty="0"/>
              <a:t>, but </a:t>
            </a:r>
            <a:r>
              <a:rPr lang="fr-CH" baseline="0" dirty="0" err="1"/>
              <a:t>this</a:t>
            </a:r>
            <a:r>
              <a:rPr lang="fr-CH" baseline="0" dirty="0"/>
              <a:t> </a:t>
            </a:r>
            <a:r>
              <a:rPr lang="fr-CH" baseline="0" dirty="0" err="1"/>
              <a:t>will</a:t>
            </a:r>
            <a:r>
              <a:rPr lang="fr-CH" baseline="0" dirty="0"/>
              <a:t> </a:t>
            </a:r>
            <a:r>
              <a:rPr lang="fr-CH" baseline="0" dirty="0" err="1"/>
              <a:t>certainly</a:t>
            </a:r>
            <a:r>
              <a:rPr lang="fr-CH" baseline="0" dirty="0"/>
              <a:t> damage </a:t>
            </a:r>
            <a:r>
              <a:rPr lang="fr-CH" baseline="0" dirty="0" err="1"/>
              <a:t>some</a:t>
            </a:r>
            <a:r>
              <a:rPr lang="fr-CH" baseline="0" dirty="0"/>
              <a:t> of the </a:t>
            </a:r>
            <a:r>
              <a:rPr lang="fr-CH" baseline="0" dirty="0" err="1"/>
              <a:t>healthy</a:t>
            </a:r>
            <a:r>
              <a:rPr lang="fr-CH" baseline="0" dirty="0"/>
              <a:t> tissues </a:t>
            </a:r>
            <a:r>
              <a:rPr lang="fr-CH" baseline="0" dirty="0" err="1"/>
              <a:t>around</a:t>
            </a:r>
            <a:r>
              <a:rPr lang="fr-CH" baseline="0" dirty="0"/>
              <a:t> the </a:t>
            </a:r>
            <a:r>
              <a:rPr lang="fr-CH" baseline="0" dirty="0" err="1"/>
              <a:t>tumor</a:t>
            </a:r>
            <a:r>
              <a:rPr lang="fr-CH" baseline="0" dirty="0"/>
              <a:t> (image on the right).</a:t>
            </a:r>
          </a:p>
          <a:p>
            <a:r>
              <a:rPr lang="fr-CH" baseline="0" dirty="0"/>
              <a:t>Or </a:t>
            </a:r>
            <a:r>
              <a:rPr lang="fr-CH" baseline="0" dirty="0" err="1"/>
              <a:t>you</a:t>
            </a:r>
            <a:r>
              <a:rPr lang="fr-CH" baseline="0" dirty="0"/>
              <a:t> </a:t>
            </a:r>
            <a:r>
              <a:rPr lang="fr-CH" baseline="0" dirty="0" err="1"/>
              <a:t>can</a:t>
            </a:r>
            <a:r>
              <a:rPr lang="fr-CH" baseline="0" dirty="0"/>
              <a:t> use proton </a:t>
            </a:r>
            <a:r>
              <a:rPr lang="fr-CH" baseline="0" dirty="0" err="1"/>
              <a:t>therapy</a:t>
            </a:r>
            <a:r>
              <a:rPr lang="fr-CH" baseline="0" dirty="0"/>
              <a:t> </a:t>
            </a:r>
            <a:r>
              <a:rPr lang="fr-CH" baseline="0" dirty="0" err="1"/>
              <a:t>using</a:t>
            </a:r>
            <a:r>
              <a:rPr lang="fr-CH" baseline="0" dirty="0"/>
              <a:t> </a:t>
            </a:r>
            <a:r>
              <a:rPr lang="fr-CH" baseline="0" dirty="0" err="1"/>
              <a:t>acceleration</a:t>
            </a:r>
            <a:r>
              <a:rPr lang="fr-CH" baseline="0" dirty="0"/>
              <a:t> techniques </a:t>
            </a:r>
            <a:r>
              <a:rPr lang="fr-CH" baseline="0" dirty="0" err="1"/>
              <a:t>directly</a:t>
            </a:r>
            <a:r>
              <a:rPr lang="fr-CH" baseline="0" dirty="0"/>
              <a:t> </a:t>
            </a:r>
            <a:r>
              <a:rPr lang="fr-CH" baseline="0" dirty="0" err="1"/>
              <a:t>derived</a:t>
            </a:r>
            <a:r>
              <a:rPr lang="fr-CH" baseline="0" dirty="0"/>
              <a:t> </a:t>
            </a:r>
            <a:r>
              <a:rPr lang="fr-CH" baseline="0" dirty="0" err="1"/>
              <a:t>from</a:t>
            </a:r>
            <a:r>
              <a:rPr lang="fr-CH" baseline="0" dirty="0"/>
              <a:t> </a:t>
            </a:r>
            <a:r>
              <a:rPr lang="fr-CH" baseline="0" dirty="0" err="1"/>
              <a:t>CERN’s</a:t>
            </a:r>
            <a:r>
              <a:rPr lang="fr-CH" baseline="0" dirty="0"/>
              <a:t> </a:t>
            </a:r>
            <a:r>
              <a:rPr lang="fr-CH" baseline="0" dirty="0" err="1"/>
              <a:t>technology</a:t>
            </a:r>
            <a:r>
              <a:rPr lang="fr-CH" baseline="0" dirty="0"/>
              <a:t>. Proton </a:t>
            </a:r>
            <a:r>
              <a:rPr lang="fr-CH" baseline="0" dirty="0" err="1"/>
              <a:t>therapy</a:t>
            </a:r>
            <a:r>
              <a:rPr lang="fr-CH" baseline="0" dirty="0"/>
              <a:t> </a:t>
            </a:r>
            <a:r>
              <a:rPr lang="fr-CH" baseline="0" dirty="0" err="1"/>
              <a:t>will</a:t>
            </a:r>
            <a:r>
              <a:rPr lang="fr-CH" baseline="0" dirty="0"/>
              <a:t> damage more </a:t>
            </a:r>
            <a:r>
              <a:rPr lang="fr-CH" baseline="0" dirty="0" err="1"/>
              <a:t>precisely</a:t>
            </a:r>
            <a:r>
              <a:rPr lang="fr-CH" baseline="0" dirty="0"/>
              <a:t> </a:t>
            </a:r>
            <a:r>
              <a:rPr lang="fr-CH" baseline="0" dirty="0" err="1"/>
              <a:t>leaving</a:t>
            </a:r>
            <a:r>
              <a:rPr lang="fr-CH" baseline="0" dirty="0"/>
              <a:t> </a:t>
            </a:r>
            <a:r>
              <a:rPr lang="fr-CH" baseline="0" dirty="0" err="1"/>
              <a:t>healthy</a:t>
            </a:r>
            <a:r>
              <a:rPr lang="fr-CH" baseline="0" dirty="0"/>
              <a:t> </a:t>
            </a:r>
            <a:r>
              <a:rPr lang="fr-CH" baseline="0" dirty="0" err="1"/>
              <a:t>tissued</a:t>
            </a:r>
            <a:r>
              <a:rPr lang="fr-CH" baseline="0" dirty="0"/>
              <a:t> </a:t>
            </a:r>
            <a:r>
              <a:rPr lang="fr-CH" baseline="0" dirty="0" err="1"/>
              <a:t>basically</a:t>
            </a:r>
            <a:r>
              <a:rPr lang="fr-CH" baseline="0" dirty="0"/>
              <a:t> </a:t>
            </a:r>
            <a:r>
              <a:rPr lang="fr-CH" baseline="0" dirty="0" err="1"/>
              <a:t>untouched</a:t>
            </a:r>
            <a:r>
              <a:rPr lang="fr-CH" baseline="0" dirty="0"/>
              <a:t> (image on the </a:t>
            </a:r>
            <a:r>
              <a:rPr lang="fr-CH" baseline="0" dirty="0" err="1"/>
              <a:t>left</a:t>
            </a:r>
            <a:r>
              <a:rPr lang="fr-CH" baseline="0" dirty="0"/>
              <a:t>).</a:t>
            </a:r>
          </a:p>
          <a:p>
            <a:r>
              <a:rPr lang="fr-CH" baseline="0" dirty="0"/>
              <a:t>…</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56</a:t>
            </a:fld>
            <a:endParaRPr lang="en-GB"/>
          </a:p>
        </p:txBody>
      </p:sp>
    </p:spTree>
    <p:extLst>
      <p:ext uri="{BB962C8B-B14F-4D97-AF65-F5344CB8AC3E}">
        <p14:creationId xmlns:p14="http://schemas.microsoft.com/office/powerpoint/2010/main" val="7594223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If </a:t>
            </a:r>
            <a:r>
              <a:rPr lang="fr-CH" dirty="0" err="1"/>
              <a:t>you</a:t>
            </a:r>
            <a:r>
              <a:rPr lang="fr-CH" dirty="0"/>
              <a:t> have </a:t>
            </a:r>
            <a:r>
              <a:rPr lang="fr-CH" dirty="0" err="1"/>
              <a:t>brain</a:t>
            </a:r>
            <a:r>
              <a:rPr lang="fr-CH" dirty="0"/>
              <a:t> </a:t>
            </a:r>
            <a:r>
              <a:rPr lang="fr-CH" dirty="0" err="1"/>
              <a:t>tumor</a:t>
            </a:r>
            <a:r>
              <a:rPr lang="fr-CH" dirty="0"/>
              <a:t>, </a:t>
            </a:r>
            <a:r>
              <a:rPr lang="fr-CH" dirty="0" err="1"/>
              <a:t>you</a:t>
            </a:r>
            <a:r>
              <a:rPr lang="fr-CH" dirty="0"/>
              <a:t> </a:t>
            </a:r>
            <a:r>
              <a:rPr lang="fr-CH" dirty="0" err="1"/>
              <a:t>may</a:t>
            </a:r>
            <a:r>
              <a:rPr lang="fr-CH" dirty="0"/>
              <a:t> </a:t>
            </a:r>
            <a:r>
              <a:rPr lang="fr-CH" dirty="0" err="1"/>
              <a:t>try</a:t>
            </a:r>
            <a:r>
              <a:rPr lang="fr-CH" dirty="0"/>
              <a:t> to use </a:t>
            </a:r>
            <a:r>
              <a:rPr lang="fr-CH" dirty="0" err="1"/>
              <a:t>chemotherapy</a:t>
            </a:r>
            <a:r>
              <a:rPr lang="fr-CH" baseline="0" dirty="0"/>
              <a:t> to cure </a:t>
            </a:r>
            <a:r>
              <a:rPr lang="fr-CH" baseline="0" dirty="0" err="1"/>
              <a:t>it</a:t>
            </a:r>
            <a:r>
              <a:rPr lang="fr-CH" baseline="0" dirty="0"/>
              <a:t>. But the cure </a:t>
            </a:r>
            <a:r>
              <a:rPr lang="fr-CH" baseline="0" dirty="0" err="1"/>
              <a:t>goes</a:t>
            </a:r>
            <a:r>
              <a:rPr lang="fr-CH" baseline="0" dirty="0"/>
              <a:t> all over </a:t>
            </a:r>
            <a:r>
              <a:rPr lang="fr-CH" baseline="0" dirty="0" err="1"/>
              <a:t>your</a:t>
            </a:r>
            <a:r>
              <a:rPr lang="fr-CH" baseline="0" dirty="0"/>
              <a:t> body and damage </a:t>
            </a:r>
            <a:r>
              <a:rPr lang="fr-CH" baseline="0" dirty="0" err="1"/>
              <a:t>healthy</a:t>
            </a:r>
            <a:r>
              <a:rPr lang="fr-CH" baseline="0" dirty="0"/>
              <a:t> </a:t>
            </a:r>
            <a:r>
              <a:rPr lang="fr-CH" baseline="0" dirty="0" err="1"/>
              <a:t>organs</a:t>
            </a:r>
            <a:r>
              <a:rPr lang="fr-CH" baseline="0" dirty="0"/>
              <a:t>.</a:t>
            </a:r>
          </a:p>
          <a:p>
            <a:r>
              <a:rPr lang="fr-CH" baseline="0" dirty="0"/>
              <a:t>You </a:t>
            </a:r>
            <a:r>
              <a:rPr lang="fr-CH" baseline="0" dirty="0" err="1"/>
              <a:t>may</a:t>
            </a:r>
            <a:r>
              <a:rPr lang="fr-CH" baseline="0" dirty="0"/>
              <a:t> use </a:t>
            </a:r>
            <a:r>
              <a:rPr lang="fr-CH" baseline="0" dirty="0" err="1"/>
              <a:t>conventional</a:t>
            </a:r>
            <a:r>
              <a:rPr lang="fr-CH" baseline="0" dirty="0"/>
              <a:t> </a:t>
            </a:r>
            <a:r>
              <a:rPr lang="fr-CH" baseline="0" dirty="0" err="1"/>
              <a:t>radiotherapy</a:t>
            </a:r>
            <a:r>
              <a:rPr lang="fr-CH" baseline="0" dirty="0"/>
              <a:t>, but </a:t>
            </a:r>
            <a:r>
              <a:rPr lang="fr-CH" baseline="0" dirty="0" err="1"/>
              <a:t>this</a:t>
            </a:r>
            <a:r>
              <a:rPr lang="fr-CH" baseline="0" dirty="0"/>
              <a:t> </a:t>
            </a:r>
            <a:r>
              <a:rPr lang="fr-CH" baseline="0" dirty="0" err="1"/>
              <a:t>will</a:t>
            </a:r>
            <a:r>
              <a:rPr lang="fr-CH" baseline="0" dirty="0"/>
              <a:t> </a:t>
            </a:r>
            <a:r>
              <a:rPr lang="fr-CH" baseline="0" dirty="0" err="1"/>
              <a:t>certainly</a:t>
            </a:r>
            <a:r>
              <a:rPr lang="fr-CH" baseline="0" dirty="0"/>
              <a:t> damage </a:t>
            </a:r>
            <a:r>
              <a:rPr lang="fr-CH" baseline="0" dirty="0" err="1"/>
              <a:t>some</a:t>
            </a:r>
            <a:r>
              <a:rPr lang="fr-CH" baseline="0" dirty="0"/>
              <a:t> of the </a:t>
            </a:r>
            <a:r>
              <a:rPr lang="fr-CH" baseline="0" dirty="0" err="1"/>
              <a:t>healthy</a:t>
            </a:r>
            <a:r>
              <a:rPr lang="fr-CH" baseline="0" dirty="0"/>
              <a:t> tissues </a:t>
            </a:r>
            <a:r>
              <a:rPr lang="fr-CH" baseline="0" dirty="0" err="1"/>
              <a:t>around</a:t>
            </a:r>
            <a:r>
              <a:rPr lang="fr-CH" baseline="0" dirty="0"/>
              <a:t> the </a:t>
            </a:r>
            <a:r>
              <a:rPr lang="fr-CH" baseline="0" dirty="0" err="1"/>
              <a:t>tumor</a:t>
            </a:r>
            <a:r>
              <a:rPr lang="fr-CH" baseline="0" dirty="0"/>
              <a:t> (image on the right).</a:t>
            </a:r>
          </a:p>
          <a:p>
            <a:r>
              <a:rPr lang="fr-CH" baseline="0" dirty="0"/>
              <a:t>Or </a:t>
            </a:r>
            <a:r>
              <a:rPr lang="fr-CH" baseline="0" dirty="0" err="1"/>
              <a:t>you</a:t>
            </a:r>
            <a:r>
              <a:rPr lang="fr-CH" baseline="0" dirty="0"/>
              <a:t> </a:t>
            </a:r>
            <a:r>
              <a:rPr lang="fr-CH" baseline="0" dirty="0" err="1"/>
              <a:t>can</a:t>
            </a:r>
            <a:r>
              <a:rPr lang="fr-CH" baseline="0" dirty="0"/>
              <a:t> use proton </a:t>
            </a:r>
            <a:r>
              <a:rPr lang="fr-CH" baseline="0" dirty="0" err="1"/>
              <a:t>therapy</a:t>
            </a:r>
            <a:r>
              <a:rPr lang="fr-CH" baseline="0" dirty="0"/>
              <a:t> </a:t>
            </a:r>
            <a:r>
              <a:rPr lang="fr-CH" baseline="0" dirty="0" err="1"/>
              <a:t>using</a:t>
            </a:r>
            <a:r>
              <a:rPr lang="fr-CH" baseline="0" dirty="0"/>
              <a:t> </a:t>
            </a:r>
            <a:r>
              <a:rPr lang="fr-CH" baseline="0" dirty="0" err="1"/>
              <a:t>acceleration</a:t>
            </a:r>
            <a:r>
              <a:rPr lang="fr-CH" baseline="0" dirty="0"/>
              <a:t> techniques </a:t>
            </a:r>
            <a:r>
              <a:rPr lang="fr-CH" baseline="0" dirty="0" err="1"/>
              <a:t>directly</a:t>
            </a:r>
            <a:r>
              <a:rPr lang="fr-CH" baseline="0" dirty="0"/>
              <a:t> </a:t>
            </a:r>
            <a:r>
              <a:rPr lang="fr-CH" baseline="0" dirty="0" err="1"/>
              <a:t>derived</a:t>
            </a:r>
            <a:r>
              <a:rPr lang="fr-CH" baseline="0" dirty="0"/>
              <a:t> </a:t>
            </a:r>
            <a:r>
              <a:rPr lang="fr-CH" baseline="0" dirty="0" err="1"/>
              <a:t>from</a:t>
            </a:r>
            <a:r>
              <a:rPr lang="fr-CH" baseline="0" dirty="0"/>
              <a:t> </a:t>
            </a:r>
            <a:r>
              <a:rPr lang="fr-CH" baseline="0" dirty="0" err="1"/>
              <a:t>CERN’s</a:t>
            </a:r>
            <a:r>
              <a:rPr lang="fr-CH" baseline="0" dirty="0"/>
              <a:t> </a:t>
            </a:r>
            <a:r>
              <a:rPr lang="fr-CH" baseline="0" dirty="0" err="1"/>
              <a:t>technology</a:t>
            </a:r>
            <a:r>
              <a:rPr lang="fr-CH" baseline="0" dirty="0"/>
              <a:t>. Proton </a:t>
            </a:r>
            <a:r>
              <a:rPr lang="fr-CH" baseline="0" dirty="0" err="1"/>
              <a:t>therapy</a:t>
            </a:r>
            <a:r>
              <a:rPr lang="fr-CH" baseline="0" dirty="0"/>
              <a:t> </a:t>
            </a:r>
            <a:r>
              <a:rPr lang="fr-CH" baseline="0" dirty="0" err="1"/>
              <a:t>will</a:t>
            </a:r>
            <a:r>
              <a:rPr lang="fr-CH" baseline="0" dirty="0"/>
              <a:t> damage more </a:t>
            </a:r>
            <a:r>
              <a:rPr lang="fr-CH" baseline="0" dirty="0" err="1"/>
              <a:t>precisely</a:t>
            </a:r>
            <a:r>
              <a:rPr lang="fr-CH" baseline="0" dirty="0"/>
              <a:t> </a:t>
            </a:r>
            <a:r>
              <a:rPr lang="fr-CH" baseline="0" dirty="0" err="1"/>
              <a:t>leaving</a:t>
            </a:r>
            <a:r>
              <a:rPr lang="fr-CH" baseline="0" dirty="0"/>
              <a:t> </a:t>
            </a:r>
            <a:r>
              <a:rPr lang="fr-CH" baseline="0" dirty="0" err="1"/>
              <a:t>healthy</a:t>
            </a:r>
            <a:r>
              <a:rPr lang="fr-CH" baseline="0" dirty="0"/>
              <a:t> </a:t>
            </a:r>
            <a:r>
              <a:rPr lang="fr-CH" baseline="0" dirty="0" err="1"/>
              <a:t>tissued</a:t>
            </a:r>
            <a:r>
              <a:rPr lang="fr-CH" baseline="0" dirty="0"/>
              <a:t> </a:t>
            </a:r>
            <a:r>
              <a:rPr lang="fr-CH" baseline="0" dirty="0" err="1"/>
              <a:t>basically</a:t>
            </a:r>
            <a:r>
              <a:rPr lang="fr-CH" baseline="0" dirty="0"/>
              <a:t> </a:t>
            </a:r>
            <a:r>
              <a:rPr lang="fr-CH" baseline="0" dirty="0" err="1"/>
              <a:t>untouched</a:t>
            </a:r>
            <a:r>
              <a:rPr lang="fr-CH" baseline="0" dirty="0"/>
              <a:t> (image on the </a:t>
            </a:r>
            <a:r>
              <a:rPr lang="fr-CH" baseline="0" dirty="0" err="1"/>
              <a:t>left</a:t>
            </a:r>
            <a:r>
              <a:rPr lang="fr-CH" baseline="0" dirty="0"/>
              <a:t>).</a:t>
            </a:r>
          </a:p>
          <a:p>
            <a:r>
              <a:rPr lang="fr-CH" baseline="0" dirty="0"/>
              <a:t>…</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57</a:t>
            </a:fld>
            <a:endParaRPr lang="en-GB"/>
          </a:p>
        </p:txBody>
      </p:sp>
    </p:spTree>
    <p:extLst>
      <p:ext uri="{BB962C8B-B14F-4D97-AF65-F5344CB8AC3E}">
        <p14:creationId xmlns:p14="http://schemas.microsoft.com/office/powerpoint/2010/main" val="3677669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Kapazitiver</a:t>
            </a:r>
            <a:r>
              <a:rPr lang="fr-CH" dirty="0"/>
              <a:t> </a:t>
            </a:r>
            <a:r>
              <a:rPr lang="fr-CH" dirty="0" err="1"/>
              <a:t>Touchscreen</a:t>
            </a:r>
            <a:r>
              <a:rPr lang="fr-CH" dirty="0"/>
              <a:t> – </a:t>
            </a:r>
            <a:r>
              <a:rPr lang="fr-CH" dirty="0" err="1"/>
              <a:t>erfunden</a:t>
            </a:r>
            <a:r>
              <a:rPr lang="fr-CH" dirty="0"/>
              <a:t> </a:t>
            </a:r>
            <a:r>
              <a:rPr lang="fr-CH" dirty="0" err="1"/>
              <a:t>von</a:t>
            </a:r>
            <a:r>
              <a:rPr lang="fr-CH" baseline="0" dirty="0"/>
              <a:t> </a:t>
            </a:r>
            <a:r>
              <a:rPr lang="en-GB" dirty="0"/>
              <a:t>Bent </a:t>
            </a:r>
            <a:r>
              <a:rPr lang="en-GB" dirty="0" err="1"/>
              <a:t>Stumpe</a:t>
            </a:r>
            <a:r>
              <a:rPr lang="en-GB" dirty="0"/>
              <a:t> 1973</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58</a:t>
            </a:fld>
            <a:endParaRPr lang="en-GB"/>
          </a:p>
        </p:txBody>
      </p:sp>
    </p:spTree>
    <p:extLst>
      <p:ext uri="{BB962C8B-B14F-4D97-AF65-F5344CB8AC3E}">
        <p14:creationId xmlns:p14="http://schemas.microsoft.com/office/powerpoint/2010/main" val="328485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KLICK</a:t>
            </a:r>
          </a:p>
          <a:p>
            <a:r>
              <a:rPr lang="en-GB" dirty="0" err="1"/>
              <a:t>Derzeitige</a:t>
            </a:r>
            <a:r>
              <a:rPr lang="en-GB" dirty="0"/>
              <a:t> </a:t>
            </a:r>
            <a:r>
              <a:rPr lang="en-GB" dirty="0" err="1"/>
              <a:t>Umstände</a:t>
            </a:r>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5</a:t>
            </a:fld>
            <a:endParaRPr lang="en-GB"/>
          </a:p>
        </p:txBody>
      </p:sp>
    </p:spTree>
    <p:extLst>
      <p:ext uri="{BB962C8B-B14F-4D97-AF65-F5344CB8AC3E}">
        <p14:creationId xmlns:p14="http://schemas.microsoft.com/office/powerpoint/2010/main" val="93302778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661">
              <a:defRPr/>
            </a:pPr>
            <a:r>
              <a:rPr lang="fr-CH" dirty="0" err="1"/>
              <a:t>We</a:t>
            </a:r>
            <a:r>
              <a:rPr lang="fr-CH" dirty="0"/>
              <a:t> have </a:t>
            </a:r>
            <a:r>
              <a:rPr lang="fr-CH" dirty="0" err="1"/>
              <a:t>invented</a:t>
            </a:r>
            <a:r>
              <a:rPr lang="fr-CH" dirty="0"/>
              <a:t> the web, </a:t>
            </a:r>
            <a:r>
              <a:rPr lang="fr-CH" dirty="0" err="1"/>
              <a:t>so</a:t>
            </a:r>
            <a:r>
              <a:rPr lang="fr-CH" baseline="0" dirty="0"/>
              <a:t> </a:t>
            </a:r>
            <a:r>
              <a:rPr lang="fr-CH" baseline="0" dirty="0" err="1"/>
              <a:t>please</a:t>
            </a:r>
            <a:r>
              <a:rPr lang="fr-CH" baseline="0" dirty="0"/>
              <a:t> use </a:t>
            </a:r>
            <a:r>
              <a:rPr lang="fr-CH" baseline="0" dirty="0" err="1"/>
              <a:t>it!</a:t>
            </a:r>
            <a:r>
              <a:rPr lang="fr-CH" baseline="0" dirty="0"/>
              <a:t> ;-)</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59</a:t>
            </a:fld>
            <a:endParaRPr lang="en-GB"/>
          </a:p>
        </p:txBody>
      </p:sp>
    </p:spTree>
    <p:extLst>
      <p:ext uri="{BB962C8B-B14F-4D97-AF65-F5344CB8AC3E}">
        <p14:creationId xmlns:p14="http://schemas.microsoft.com/office/powerpoint/2010/main" val="250721760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dirty="0"/>
              <a:t>Interactions are mediated by their respective interaction particles: photons (</a:t>
            </a:r>
            <a:r>
              <a:rPr lang="el-GR" sz="1300" i="1" dirty="0"/>
              <a:t>γ</a:t>
            </a:r>
            <a:r>
              <a:rPr lang="el-GR" sz="1300" dirty="0"/>
              <a:t>) </a:t>
            </a:r>
            <a:r>
              <a:rPr lang="en-GB" sz="1300" dirty="0"/>
              <a:t>for the electromagnetic interaction, the weak bosons (</a:t>
            </a:r>
            <a:r>
              <a:rPr lang="en-GB" sz="1300" i="1" dirty="0"/>
              <a:t>W</a:t>
            </a:r>
            <a:r>
              <a:rPr lang="en-GB" sz="1300" dirty="0"/>
              <a:t> </a:t>
            </a:r>
            <a:r>
              <a:rPr lang="en-GB" sz="1300" baseline="30000" dirty="0"/>
              <a:t>−</a:t>
            </a:r>
            <a:r>
              <a:rPr lang="en-GB" sz="1300" dirty="0"/>
              <a:t>, </a:t>
            </a:r>
            <a:r>
              <a:rPr lang="en-GB" sz="1300" i="1" dirty="0"/>
              <a:t>W</a:t>
            </a:r>
            <a:r>
              <a:rPr lang="en-GB" sz="1300" dirty="0"/>
              <a:t> </a:t>
            </a:r>
            <a:r>
              <a:rPr lang="en-GB" sz="1300" baseline="30000" dirty="0"/>
              <a:t>+</a:t>
            </a:r>
            <a:r>
              <a:rPr lang="en-GB" sz="1300" dirty="0"/>
              <a:t> , and </a:t>
            </a:r>
            <a:r>
              <a:rPr lang="en-GB" sz="1300" i="1" dirty="0"/>
              <a:t>Z</a:t>
            </a:r>
            <a:r>
              <a:rPr lang="en-GB" sz="1300" dirty="0"/>
              <a:t> </a:t>
            </a:r>
            <a:r>
              <a:rPr lang="en-GB" sz="1300" baseline="30000" dirty="0"/>
              <a:t>0</a:t>
            </a:r>
            <a:r>
              <a:rPr lang="en-GB" sz="1300" dirty="0"/>
              <a:t>) for the weak interaction, and gluons (</a:t>
            </a:r>
            <a:r>
              <a:rPr lang="en-GB" sz="1300" i="1" dirty="0"/>
              <a:t>g</a:t>
            </a:r>
            <a:r>
              <a:rPr lang="en-GB" sz="1300" dirty="0"/>
              <a:t>) for the strong interaction. Furthermore, an elementary particle can be influenced by more than one fundamental interaction, in which case it has several charges. For example, due to its electric and weak charges, a muon is influenced both by the electromagnetic interaction and the weak interaction.</a:t>
            </a:r>
          </a:p>
          <a:p>
            <a:endParaRPr lang="fr-CH" baseline="0" dirty="0"/>
          </a:p>
          <a:p>
            <a:r>
              <a:rPr lang="fr-CH" baseline="0" dirty="0"/>
              <a:t>So far, </a:t>
            </a:r>
            <a:r>
              <a:rPr lang="fr-CH" baseline="0" dirty="0" err="1"/>
              <a:t>with</a:t>
            </a:r>
            <a:r>
              <a:rPr lang="fr-CH" baseline="0" dirty="0"/>
              <a:t> the help of </a:t>
            </a:r>
            <a:r>
              <a:rPr lang="fr-CH" baseline="0" dirty="0" err="1"/>
              <a:t>different</a:t>
            </a:r>
            <a:r>
              <a:rPr lang="fr-CH" baseline="0" dirty="0"/>
              <a:t> </a:t>
            </a:r>
            <a:r>
              <a:rPr lang="fr-CH" baseline="0" dirty="0" err="1"/>
              <a:t>experiments</a:t>
            </a:r>
            <a:r>
              <a:rPr lang="fr-CH" baseline="0" dirty="0"/>
              <a:t>, </a:t>
            </a:r>
            <a:r>
              <a:rPr lang="fr-CH" baseline="0" dirty="0" err="1"/>
              <a:t>we</a:t>
            </a:r>
            <a:r>
              <a:rPr lang="fr-CH" baseline="0" dirty="0"/>
              <a:t> have </a:t>
            </a:r>
            <a:r>
              <a:rPr lang="fr-CH" baseline="0" dirty="0" err="1"/>
              <a:t>discovered</a:t>
            </a:r>
            <a:r>
              <a:rPr lang="fr-CH" baseline="0" dirty="0"/>
              <a:t> 12 </a:t>
            </a:r>
            <a:r>
              <a:rPr lang="fr-CH" baseline="0" dirty="0" err="1"/>
              <a:t>elementary</a:t>
            </a:r>
            <a:r>
              <a:rPr lang="fr-CH" baseline="0" dirty="0"/>
              <a:t> </a:t>
            </a:r>
            <a:r>
              <a:rPr lang="fr-CH" baseline="0" dirty="0" err="1"/>
              <a:t>particles</a:t>
            </a:r>
            <a:r>
              <a:rPr lang="fr-CH" baseline="0" dirty="0"/>
              <a:t> and 12 </a:t>
            </a:r>
            <a:r>
              <a:rPr lang="fr-CH" baseline="0" dirty="0" err="1"/>
              <a:t>correspodning</a:t>
            </a:r>
            <a:r>
              <a:rPr lang="fr-CH" baseline="0" dirty="0"/>
              <a:t> anti-</a:t>
            </a:r>
            <a:r>
              <a:rPr lang="fr-CH" baseline="0" dirty="0" err="1"/>
              <a:t>particles</a:t>
            </a:r>
            <a:r>
              <a:rPr lang="fr-CH" baseline="0" dirty="0"/>
              <a:t> in addition to </a:t>
            </a:r>
            <a:r>
              <a:rPr lang="fr-CH" baseline="0" dirty="0" err="1"/>
              <a:t>these</a:t>
            </a:r>
            <a:r>
              <a:rPr lang="fr-CH" baseline="0" dirty="0"/>
              <a:t> interaction </a:t>
            </a:r>
            <a:r>
              <a:rPr lang="fr-CH" baseline="0" dirty="0" err="1"/>
              <a:t>particles</a:t>
            </a:r>
            <a:r>
              <a:rPr lang="fr-CH" baseline="0" dirty="0"/>
              <a:t>. For </a:t>
            </a:r>
            <a:r>
              <a:rPr lang="fr-CH" baseline="0" dirty="0" err="1"/>
              <a:t>example</a:t>
            </a:r>
            <a:r>
              <a:rPr lang="fr-CH" baseline="0" dirty="0"/>
              <a:t>, quarks and </a:t>
            </a:r>
            <a:r>
              <a:rPr lang="fr-CH" baseline="0" dirty="0" err="1"/>
              <a:t>anti-quarks</a:t>
            </a:r>
            <a:r>
              <a:rPr lang="fr-CH" baseline="0" dirty="0"/>
              <a:t>, neutrinos and </a:t>
            </a:r>
            <a:r>
              <a:rPr lang="fr-CH" baseline="0" dirty="0" err="1"/>
              <a:t>anti-neutrinos</a:t>
            </a:r>
            <a:r>
              <a:rPr lang="fr-CH" baseline="0" dirty="0"/>
              <a:t>, …</a:t>
            </a:r>
          </a:p>
          <a:p>
            <a:r>
              <a:rPr lang="fr-CH" baseline="0" dirty="0"/>
              <a:t>An anti-</a:t>
            </a:r>
            <a:r>
              <a:rPr lang="fr-CH" baseline="0" dirty="0" err="1"/>
              <a:t>particle</a:t>
            </a:r>
            <a:r>
              <a:rPr lang="fr-CH" baseline="0" dirty="0"/>
              <a:t> has the </a:t>
            </a:r>
            <a:r>
              <a:rPr lang="fr-CH" baseline="0" dirty="0" err="1"/>
              <a:t>same</a:t>
            </a:r>
            <a:r>
              <a:rPr lang="fr-CH" baseline="0" dirty="0"/>
              <a:t> mass as </a:t>
            </a:r>
            <a:r>
              <a:rPr lang="fr-CH" baseline="0" dirty="0" err="1"/>
              <a:t>its</a:t>
            </a:r>
            <a:r>
              <a:rPr lang="fr-CH" baseline="0" dirty="0"/>
              <a:t> </a:t>
            </a:r>
            <a:r>
              <a:rPr lang="fr-CH" baseline="0" dirty="0" err="1"/>
              <a:t>correspodning</a:t>
            </a:r>
            <a:r>
              <a:rPr lang="fr-CH" baseline="0" dirty="0"/>
              <a:t> </a:t>
            </a:r>
            <a:r>
              <a:rPr lang="fr-CH" baseline="0" dirty="0" err="1"/>
              <a:t>particle</a:t>
            </a:r>
            <a:r>
              <a:rPr lang="fr-CH" baseline="0" dirty="0"/>
              <a:t> but opposite charges, </a:t>
            </a:r>
            <a:r>
              <a:rPr lang="fr-CH" baseline="0" dirty="0" err="1"/>
              <a:t>such</a:t>
            </a:r>
            <a:r>
              <a:rPr lang="fr-CH" baseline="0" dirty="0"/>
              <a:t> as an opposite </a:t>
            </a:r>
            <a:r>
              <a:rPr lang="fr-CH" baseline="0" dirty="0" err="1"/>
              <a:t>electric</a:t>
            </a:r>
            <a:r>
              <a:rPr lang="fr-CH" baseline="0" dirty="0"/>
              <a:t> charge - a bit </a:t>
            </a:r>
            <a:r>
              <a:rPr lang="fr-CH" baseline="0" dirty="0" err="1"/>
              <a:t>like</a:t>
            </a:r>
            <a:r>
              <a:rPr lang="fr-CH" baseline="0" dirty="0"/>
              <a:t> a </a:t>
            </a:r>
            <a:r>
              <a:rPr lang="fr-CH" baseline="0" dirty="0" err="1"/>
              <a:t>reflection</a:t>
            </a:r>
            <a:r>
              <a:rPr lang="fr-CH" baseline="0" dirty="0"/>
              <a:t> in a </a:t>
            </a:r>
            <a:r>
              <a:rPr lang="fr-CH" baseline="0" dirty="0" err="1"/>
              <a:t>mirror</a:t>
            </a:r>
            <a:r>
              <a:rPr lang="fr-CH" baseline="0" dirty="0"/>
              <a:t>. </a:t>
            </a:r>
            <a:r>
              <a:rPr lang="fr-CH" baseline="0" dirty="0" err="1"/>
              <a:t>With</a:t>
            </a:r>
            <a:r>
              <a:rPr lang="fr-CH" baseline="0" dirty="0"/>
              <a:t> </a:t>
            </a:r>
            <a:r>
              <a:rPr lang="fr-CH" baseline="0" dirty="0" err="1"/>
              <a:t>antiparticles</a:t>
            </a:r>
            <a:r>
              <a:rPr lang="fr-CH" baseline="0" dirty="0"/>
              <a:t> </a:t>
            </a:r>
            <a:r>
              <a:rPr lang="fr-CH" baseline="0" dirty="0" err="1"/>
              <a:t>you</a:t>
            </a:r>
            <a:r>
              <a:rPr lang="fr-CH" baseline="0" dirty="0"/>
              <a:t> </a:t>
            </a:r>
            <a:r>
              <a:rPr lang="fr-CH" baseline="0" dirty="0" err="1"/>
              <a:t>can</a:t>
            </a:r>
            <a:r>
              <a:rPr lang="fr-CH" baseline="0" dirty="0"/>
              <a:t> </a:t>
            </a:r>
            <a:r>
              <a:rPr lang="fr-CH" baseline="0" dirty="0" err="1"/>
              <a:t>make</a:t>
            </a:r>
            <a:r>
              <a:rPr lang="fr-CH" baseline="0" dirty="0"/>
              <a:t> </a:t>
            </a:r>
            <a:r>
              <a:rPr lang="fr-CH" baseline="0" dirty="0" err="1"/>
              <a:t>antiatoms</a:t>
            </a:r>
            <a:r>
              <a:rPr lang="fr-CH" baseline="0" dirty="0"/>
              <a:t>, </a:t>
            </a:r>
            <a:r>
              <a:rPr lang="fr-CH" baseline="0" dirty="0" err="1"/>
              <a:t>therefore</a:t>
            </a:r>
            <a:r>
              <a:rPr lang="fr-CH" baseline="0" dirty="0"/>
              <a:t> </a:t>
            </a:r>
            <a:r>
              <a:rPr lang="fr-CH" baseline="0" dirty="0" err="1"/>
              <a:t>antimatter</a:t>
            </a:r>
            <a:r>
              <a:rPr lang="fr-CH" baseline="0" dirty="0"/>
              <a:t>.</a:t>
            </a:r>
          </a:p>
          <a:p>
            <a:endParaRPr lang="fr-CH" baseline="0" dirty="0"/>
          </a:p>
          <a:p>
            <a:r>
              <a:rPr lang="fr-CH" baseline="0" dirty="0"/>
              <a:t>[</a:t>
            </a:r>
            <a:r>
              <a:rPr lang="fr-CH" baseline="0" dirty="0" err="1"/>
              <a:t>Zusatz</a:t>
            </a:r>
            <a:br>
              <a:rPr lang="fr-CH" baseline="0" dirty="0"/>
            </a:br>
            <a:r>
              <a:rPr lang="fr-CH" baseline="0" dirty="0"/>
              <a:t>Have </a:t>
            </a:r>
            <a:r>
              <a:rPr lang="fr-CH" baseline="0" dirty="0" err="1"/>
              <a:t>you</a:t>
            </a:r>
            <a:r>
              <a:rPr lang="fr-CH" baseline="0" dirty="0"/>
              <a:t> </a:t>
            </a:r>
            <a:r>
              <a:rPr lang="fr-CH" baseline="0" dirty="0" err="1"/>
              <a:t>every</a:t>
            </a:r>
            <a:r>
              <a:rPr lang="fr-CH" baseline="0" dirty="0"/>
              <a:t> </a:t>
            </a:r>
            <a:r>
              <a:rPr lang="fr-CH" baseline="0" dirty="0" err="1"/>
              <a:t>manipulated</a:t>
            </a:r>
            <a:r>
              <a:rPr lang="fr-CH" baseline="0" dirty="0"/>
              <a:t> </a:t>
            </a:r>
            <a:r>
              <a:rPr lang="fr-CH" baseline="0" dirty="0" err="1"/>
              <a:t>antimatter</a:t>
            </a:r>
            <a:r>
              <a:rPr lang="fr-CH" baseline="0" dirty="0"/>
              <a:t>? I </a:t>
            </a:r>
            <a:r>
              <a:rPr lang="fr-CH" baseline="0" dirty="0" err="1"/>
              <a:t>hope</a:t>
            </a:r>
            <a:r>
              <a:rPr lang="fr-CH" baseline="0" dirty="0"/>
              <a:t> not as </a:t>
            </a:r>
            <a:r>
              <a:rPr lang="fr-CH" baseline="0" dirty="0" err="1"/>
              <a:t>matter</a:t>
            </a:r>
            <a:r>
              <a:rPr lang="fr-CH" baseline="0" dirty="0"/>
              <a:t> and </a:t>
            </a:r>
            <a:r>
              <a:rPr lang="fr-CH" baseline="0" dirty="0" err="1"/>
              <a:t>antimatter</a:t>
            </a:r>
            <a:r>
              <a:rPr lang="fr-CH" baseline="0" dirty="0"/>
              <a:t> </a:t>
            </a:r>
            <a:r>
              <a:rPr lang="fr-CH" baseline="0" dirty="0" err="1"/>
              <a:t>when</a:t>
            </a:r>
            <a:r>
              <a:rPr lang="fr-CH" baseline="0" dirty="0"/>
              <a:t> </a:t>
            </a:r>
            <a:r>
              <a:rPr lang="fr-CH" baseline="0" dirty="0" err="1"/>
              <a:t>they</a:t>
            </a:r>
            <a:r>
              <a:rPr lang="fr-CH" baseline="0" dirty="0"/>
              <a:t> </a:t>
            </a:r>
            <a:r>
              <a:rPr lang="fr-CH" baseline="0" dirty="0" err="1"/>
              <a:t>get</a:t>
            </a:r>
            <a:r>
              <a:rPr lang="fr-CH" baseline="0" dirty="0"/>
              <a:t> in </a:t>
            </a:r>
            <a:r>
              <a:rPr lang="fr-CH" baseline="0" dirty="0" err="1"/>
              <a:t>touch</a:t>
            </a:r>
            <a:r>
              <a:rPr lang="fr-CH" baseline="0" dirty="0"/>
              <a:t> «</a:t>
            </a:r>
            <a:r>
              <a:rPr lang="fr-CH" baseline="0" dirty="0" err="1"/>
              <a:t>anihilate</a:t>
            </a:r>
            <a:r>
              <a:rPr lang="fr-CH" baseline="0" dirty="0"/>
              <a:t>», </a:t>
            </a:r>
            <a:r>
              <a:rPr lang="fr-CH" baseline="0" dirty="0" err="1"/>
              <a:t>which</a:t>
            </a:r>
            <a:r>
              <a:rPr lang="fr-CH" baseline="0" dirty="0"/>
              <a:t> </a:t>
            </a:r>
            <a:r>
              <a:rPr lang="fr-CH" baseline="0" dirty="0" err="1"/>
              <a:t>means</a:t>
            </a:r>
            <a:r>
              <a:rPr lang="fr-CH" baseline="0" dirty="0"/>
              <a:t> </a:t>
            </a:r>
            <a:r>
              <a:rPr lang="fr-CH" baseline="0" dirty="0" err="1"/>
              <a:t>they</a:t>
            </a:r>
            <a:r>
              <a:rPr lang="fr-CH" baseline="0" dirty="0"/>
              <a:t> stop </a:t>
            </a:r>
            <a:r>
              <a:rPr lang="fr-CH" baseline="0" dirty="0" err="1"/>
              <a:t>existing</a:t>
            </a:r>
            <a:r>
              <a:rPr lang="fr-CH" baseline="0" dirty="0"/>
              <a:t> and out of the </a:t>
            </a:r>
            <a:r>
              <a:rPr lang="fr-CH" baseline="0" dirty="0" err="1"/>
              <a:t>energy</a:t>
            </a:r>
            <a:r>
              <a:rPr lang="fr-CH" baseline="0" dirty="0"/>
              <a:t> </a:t>
            </a:r>
            <a:r>
              <a:rPr lang="fr-CH" baseline="0" dirty="0" err="1"/>
              <a:t>released</a:t>
            </a:r>
            <a:r>
              <a:rPr lang="fr-CH" baseline="0" dirty="0"/>
              <a:t> by </a:t>
            </a:r>
            <a:r>
              <a:rPr lang="fr-CH" baseline="0" dirty="0" err="1"/>
              <a:t>this</a:t>
            </a:r>
            <a:r>
              <a:rPr lang="fr-CH" baseline="0" dirty="0"/>
              <a:t> </a:t>
            </a:r>
            <a:r>
              <a:rPr lang="fr-CH" baseline="0" dirty="0" err="1"/>
              <a:t>process</a:t>
            </a:r>
            <a:r>
              <a:rPr lang="fr-CH" baseline="0" dirty="0"/>
              <a:t> (E=mc^2), new pairs of interactions </a:t>
            </a:r>
            <a:r>
              <a:rPr lang="fr-CH" baseline="0" dirty="0" err="1"/>
              <a:t>particles</a:t>
            </a:r>
            <a:r>
              <a:rPr lang="fr-CH" baseline="0" dirty="0"/>
              <a:t> are </a:t>
            </a:r>
            <a:r>
              <a:rPr lang="fr-CH" baseline="0" dirty="0" err="1"/>
              <a:t>produced</a:t>
            </a:r>
            <a:r>
              <a:rPr lang="fr-CH" baseline="0" dirty="0"/>
              <a:t>. That </a:t>
            </a:r>
            <a:r>
              <a:rPr lang="fr-CH" baseline="0" dirty="0" err="1"/>
              <a:t>means</a:t>
            </a:r>
            <a:r>
              <a:rPr lang="fr-CH" baseline="0" dirty="0"/>
              <a:t> </a:t>
            </a:r>
            <a:r>
              <a:rPr lang="fr-CH" baseline="0" dirty="0" err="1"/>
              <a:t>that</a:t>
            </a:r>
            <a:r>
              <a:rPr lang="fr-CH" baseline="0" dirty="0"/>
              <a:t> 1g of </a:t>
            </a:r>
            <a:r>
              <a:rPr lang="fr-CH" baseline="0" dirty="0" err="1"/>
              <a:t>matter</a:t>
            </a:r>
            <a:r>
              <a:rPr lang="fr-CH" baseline="0" dirty="0"/>
              <a:t> put </a:t>
            </a:r>
            <a:r>
              <a:rPr lang="fr-CH" baseline="0" dirty="0" err="1"/>
              <a:t>together</a:t>
            </a:r>
            <a:r>
              <a:rPr lang="fr-CH" baseline="0" dirty="0"/>
              <a:t> 1g of </a:t>
            </a:r>
            <a:r>
              <a:rPr lang="fr-CH" baseline="0" dirty="0" err="1"/>
              <a:t>antimatter</a:t>
            </a:r>
            <a:r>
              <a:rPr lang="fr-CH" baseline="0" dirty="0"/>
              <a:t> </a:t>
            </a:r>
            <a:r>
              <a:rPr lang="fr-CH" baseline="0" dirty="0" err="1"/>
              <a:t>would</a:t>
            </a:r>
            <a:r>
              <a:rPr lang="fr-CH" baseline="0" dirty="0"/>
              <a:t> </a:t>
            </a:r>
            <a:r>
              <a:rPr lang="fr-CH" baseline="0" dirty="0" err="1"/>
              <a:t>wipe</a:t>
            </a:r>
            <a:r>
              <a:rPr lang="fr-CH" baseline="0" dirty="0"/>
              <a:t> out Geneva and </a:t>
            </a:r>
            <a:r>
              <a:rPr lang="fr-CH" baseline="0" dirty="0" err="1"/>
              <a:t>its</a:t>
            </a:r>
            <a:r>
              <a:rPr lang="fr-CH" baseline="0" dirty="0"/>
              <a:t> </a:t>
            </a:r>
            <a:r>
              <a:rPr lang="fr-CH" baseline="0" dirty="0" err="1"/>
              <a:t>surroundings</a:t>
            </a:r>
            <a:r>
              <a:rPr lang="fr-CH" baseline="0" dirty="0"/>
              <a:t>… So </a:t>
            </a:r>
            <a:r>
              <a:rPr lang="fr-CH" baseline="0" dirty="0" err="1"/>
              <a:t>better</a:t>
            </a:r>
            <a:r>
              <a:rPr lang="fr-CH" baseline="0" dirty="0"/>
              <a:t> not </a:t>
            </a:r>
            <a:r>
              <a:rPr lang="fr-CH" baseline="0" dirty="0" err="1"/>
              <a:t>shake</a:t>
            </a:r>
            <a:r>
              <a:rPr lang="fr-CH" baseline="0" dirty="0"/>
              <a:t> hands </a:t>
            </a:r>
            <a:r>
              <a:rPr lang="fr-CH" baseline="0" dirty="0" err="1"/>
              <a:t>when</a:t>
            </a:r>
            <a:r>
              <a:rPr lang="fr-CH" baseline="0" dirty="0"/>
              <a:t> </a:t>
            </a:r>
            <a:r>
              <a:rPr lang="fr-CH" baseline="0" dirty="0" err="1"/>
              <a:t>you</a:t>
            </a:r>
            <a:r>
              <a:rPr lang="fr-CH" baseline="0" dirty="0"/>
              <a:t> </a:t>
            </a:r>
            <a:r>
              <a:rPr lang="fr-CH" baseline="0" dirty="0" err="1"/>
              <a:t>meet</a:t>
            </a:r>
            <a:r>
              <a:rPr lang="fr-CH" baseline="0" dirty="0"/>
              <a:t> </a:t>
            </a:r>
            <a:r>
              <a:rPr lang="fr-CH" baseline="0" dirty="0" err="1"/>
              <a:t>your</a:t>
            </a:r>
            <a:r>
              <a:rPr lang="fr-CH" baseline="0" dirty="0"/>
              <a:t> </a:t>
            </a:r>
            <a:r>
              <a:rPr lang="fr-CH" baseline="0" dirty="0" err="1"/>
              <a:t>antiyou</a:t>
            </a:r>
            <a:r>
              <a:rPr lang="fr-CH" baseline="0" dirty="0"/>
              <a:t>.]</a:t>
            </a:r>
          </a:p>
          <a:p>
            <a:endParaRPr lang="fr-CH" baseline="0" dirty="0"/>
          </a:p>
          <a:p>
            <a:r>
              <a:rPr lang="fr-CH" baseline="0" dirty="0"/>
              <a:t>WICHTIG:</a:t>
            </a:r>
          </a:p>
          <a:p>
            <a:r>
              <a:rPr lang="fr-CH" baseline="0" dirty="0"/>
              <a:t>It </a:t>
            </a:r>
            <a:r>
              <a:rPr lang="fr-CH" baseline="0" dirty="0" err="1"/>
              <a:t>seems</a:t>
            </a:r>
            <a:r>
              <a:rPr lang="fr-CH" baseline="0" dirty="0"/>
              <a:t> </a:t>
            </a:r>
            <a:r>
              <a:rPr lang="fr-CH" baseline="0" dirty="0" err="1"/>
              <a:t>that</a:t>
            </a:r>
            <a:r>
              <a:rPr lang="fr-CH" baseline="0" dirty="0"/>
              <a:t> 3 </a:t>
            </a:r>
            <a:r>
              <a:rPr lang="fr-CH" baseline="0" dirty="0" err="1"/>
              <a:t>elementary</a:t>
            </a:r>
            <a:r>
              <a:rPr lang="fr-CH" baseline="0" dirty="0"/>
              <a:t> </a:t>
            </a:r>
            <a:r>
              <a:rPr lang="fr-CH" baseline="0" dirty="0" err="1"/>
              <a:t>particles</a:t>
            </a:r>
            <a:r>
              <a:rPr lang="fr-CH" baseline="0" dirty="0"/>
              <a:t> are </a:t>
            </a:r>
            <a:r>
              <a:rPr lang="fr-CH" baseline="0" dirty="0" err="1"/>
              <a:t>sufficient</a:t>
            </a:r>
            <a:r>
              <a:rPr lang="fr-CH" baseline="0" dirty="0"/>
              <a:t> to </a:t>
            </a:r>
            <a:r>
              <a:rPr lang="fr-CH" baseline="0" dirty="0" err="1"/>
              <a:t>form</a:t>
            </a:r>
            <a:r>
              <a:rPr lang="fr-CH" baseline="0" dirty="0"/>
              <a:t> all </a:t>
            </a:r>
            <a:r>
              <a:rPr lang="fr-CH" baseline="0" dirty="0" err="1"/>
              <a:t>atoms</a:t>
            </a:r>
            <a:r>
              <a:rPr lang="fr-CH" baseline="0" dirty="0"/>
              <a:t> (up quark and down quarks </a:t>
            </a:r>
            <a:r>
              <a:rPr lang="fr-CH" baseline="0" dirty="0" err="1"/>
              <a:t>form</a:t>
            </a:r>
            <a:r>
              <a:rPr lang="fr-CH" baseline="0" dirty="0"/>
              <a:t> protons and neutrons </a:t>
            </a:r>
            <a:r>
              <a:rPr lang="fr-CH" baseline="0" dirty="0" err="1"/>
              <a:t>hence</a:t>
            </a:r>
            <a:r>
              <a:rPr lang="fr-CH" baseline="0" dirty="0"/>
              <a:t> all </a:t>
            </a:r>
            <a:r>
              <a:rPr lang="fr-CH" baseline="0" dirty="0" err="1"/>
              <a:t>nuclei</a:t>
            </a:r>
            <a:r>
              <a:rPr lang="fr-CH" baseline="0" dirty="0"/>
              <a:t>, if </a:t>
            </a:r>
            <a:r>
              <a:rPr lang="fr-CH" baseline="0" dirty="0" err="1"/>
              <a:t>you</a:t>
            </a:r>
            <a:r>
              <a:rPr lang="fr-CH" baseline="0" dirty="0"/>
              <a:t> </a:t>
            </a:r>
            <a:r>
              <a:rPr lang="fr-CH" baseline="0" dirty="0" err="1"/>
              <a:t>add</a:t>
            </a:r>
            <a:r>
              <a:rPr lang="fr-CH" baseline="0" dirty="0"/>
              <a:t> </a:t>
            </a:r>
            <a:r>
              <a:rPr lang="fr-CH" baseline="0" dirty="0" err="1"/>
              <a:t>electrons</a:t>
            </a:r>
            <a:r>
              <a:rPr lang="fr-CH" baseline="0" dirty="0"/>
              <a:t> </a:t>
            </a:r>
            <a:r>
              <a:rPr lang="fr-CH" baseline="0" dirty="0" err="1"/>
              <a:t>you</a:t>
            </a:r>
            <a:r>
              <a:rPr lang="fr-CH" baseline="0" dirty="0"/>
              <a:t> have </a:t>
            </a:r>
            <a:r>
              <a:rPr lang="fr-CH" baseline="0" dirty="0" err="1"/>
              <a:t>any</a:t>
            </a:r>
            <a:r>
              <a:rPr lang="fr-CH" baseline="0" dirty="0"/>
              <a:t> </a:t>
            </a:r>
            <a:r>
              <a:rPr lang="fr-CH" baseline="0" dirty="0" err="1"/>
              <a:t>atom</a:t>
            </a:r>
            <a:r>
              <a:rPr lang="fr-CH" baseline="0" dirty="0"/>
              <a:t>…)</a:t>
            </a:r>
            <a:br>
              <a:rPr lang="fr-CH" baseline="0" dirty="0"/>
            </a:br>
            <a:r>
              <a:rPr lang="fr-CH" baseline="0" dirty="0" err="1"/>
              <a:t>What</a:t>
            </a:r>
            <a:r>
              <a:rPr lang="fr-CH" baseline="0" dirty="0"/>
              <a:t> are the </a:t>
            </a:r>
            <a:r>
              <a:rPr lang="fr-CH" baseline="0" dirty="0" err="1"/>
              <a:t>others</a:t>
            </a:r>
            <a:r>
              <a:rPr lang="fr-CH" baseline="0" dirty="0"/>
              <a:t>? </a:t>
            </a:r>
            <a:r>
              <a:rPr lang="fr-CH" baseline="0" dirty="0" err="1"/>
              <a:t>They</a:t>
            </a:r>
            <a:r>
              <a:rPr lang="fr-CH" baseline="0" dirty="0"/>
              <a:t> are </a:t>
            </a:r>
            <a:r>
              <a:rPr lang="fr-CH" baseline="0" dirty="0" err="1"/>
              <a:t>particles</a:t>
            </a:r>
            <a:r>
              <a:rPr lang="fr-CH" baseline="0" dirty="0"/>
              <a:t> </a:t>
            </a:r>
            <a:r>
              <a:rPr lang="fr-CH" baseline="0" dirty="0" err="1"/>
              <a:t>which</a:t>
            </a:r>
            <a:r>
              <a:rPr lang="fr-CH" baseline="0" dirty="0"/>
              <a:t> </a:t>
            </a:r>
            <a:r>
              <a:rPr lang="fr-CH" baseline="0" dirty="0" err="1"/>
              <a:t>exists</a:t>
            </a:r>
            <a:r>
              <a:rPr lang="fr-CH" baseline="0" dirty="0"/>
              <a:t> </a:t>
            </a:r>
            <a:r>
              <a:rPr lang="fr-CH" baseline="0" dirty="0" err="1"/>
              <a:t>briefly</a:t>
            </a:r>
            <a:r>
              <a:rPr lang="fr-CH" baseline="0" dirty="0"/>
              <a:t> in </a:t>
            </a:r>
            <a:r>
              <a:rPr lang="fr-CH" baseline="0" dirty="0" err="1"/>
              <a:t>extreme</a:t>
            </a:r>
            <a:r>
              <a:rPr lang="fr-CH" baseline="0" dirty="0"/>
              <a:t> conditions of </a:t>
            </a:r>
            <a:r>
              <a:rPr lang="fr-CH" baseline="0" dirty="0" err="1"/>
              <a:t>energy</a:t>
            </a:r>
            <a:r>
              <a:rPr lang="fr-CH" baseline="0" dirty="0"/>
              <a:t>. </a:t>
            </a:r>
            <a:r>
              <a:rPr lang="fr-CH" baseline="0" dirty="0" err="1"/>
              <a:t>They</a:t>
            </a:r>
            <a:r>
              <a:rPr lang="fr-CH" baseline="0" dirty="0"/>
              <a:t> tend to </a:t>
            </a:r>
            <a:r>
              <a:rPr lang="fr-CH" baseline="0" dirty="0" err="1"/>
              <a:t>transform</a:t>
            </a:r>
            <a:r>
              <a:rPr lang="fr-CH" baseline="0" dirty="0"/>
              <a:t> </a:t>
            </a:r>
            <a:r>
              <a:rPr lang="fr-CH" baseline="0" dirty="0" err="1"/>
              <a:t>into</a:t>
            </a:r>
            <a:r>
              <a:rPr lang="fr-CH" baseline="0" dirty="0"/>
              <a:t> </a:t>
            </a:r>
            <a:r>
              <a:rPr lang="fr-CH" baseline="0" dirty="0" err="1"/>
              <a:t>less</a:t>
            </a:r>
            <a:r>
              <a:rPr lang="fr-CH" baseline="0" dirty="0"/>
              <a:t> massive, more stable </a:t>
            </a:r>
            <a:r>
              <a:rPr lang="fr-CH" baseline="0" dirty="0" err="1"/>
              <a:t>particles</a:t>
            </a:r>
            <a:r>
              <a:rPr lang="fr-CH" baseline="0" dirty="0"/>
              <a:t> </a:t>
            </a:r>
            <a:r>
              <a:rPr lang="fr-CH" baseline="0" dirty="0" err="1"/>
              <a:t>like</a:t>
            </a:r>
            <a:r>
              <a:rPr lang="fr-CH" baseline="0" dirty="0"/>
              <a:t> the </a:t>
            </a:r>
            <a:r>
              <a:rPr lang="fr-CH" baseline="0" dirty="0" err="1"/>
              <a:t>ones</a:t>
            </a:r>
            <a:r>
              <a:rPr lang="fr-CH" baseline="0" dirty="0"/>
              <a:t> on the first </a:t>
            </a:r>
            <a:r>
              <a:rPr lang="fr-CH" baseline="0" dirty="0" err="1"/>
              <a:t>generation</a:t>
            </a:r>
            <a:r>
              <a:rPr lang="fr-CH" baseline="0" dirty="0"/>
              <a:t>.</a:t>
            </a:r>
          </a:p>
          <a:p>
            <a:endParaRPr lang="fr-CH" baseline="0" dirty="0"/>
          </a:p>
          <a:p>
            <a:r>
              <a:rPr lang="fr-CH" baseline="0" dirty="0"/>
              <a:t>At CERN </a:t>
            </a:r>
            <a:r>
              <a:rPr lang="fr-CH" baseline="0" dirty="0" err="1"/>
              <a:t>we</a:t>
            </a:r>
            <a:r>
              <a:rPr lang="fr-CH" baseline="0" dirty="0"/>
              <a:t> are </a:t>
            </a:r>
            <a:r>
              <a:rPr lang="fr-CH" baseline="0" dirty="0" err="1"/>
              <a:t>reproducing</a:t>
            </a:r>
            <a:r>
              <a:rPr lang="fr-CH" baseline="0" dirty="0"/>
              <a:t> </a:t>
            </a:r>
            <a:r>
              <a:rPr lang="fr-CH" baseline="0" dirty="0" err="1"/>
              <a:t>these</a:t>
            </a:r>
            <a:r>
              <a:rPr lang="fr-CH" baseline="0" dirty="0"/>
              <a:t> </a:t>
            </a:r>
            <a:r>
              <a:rPr lang="fr-CH" baseline="0" dirty="0" err="1"/>
              <a:t>extreme</a:t>
            </a:r>
            <a:r>
              <a:rPr lang="fr-CH" baseline="0" dirty="0"/>
              <a:t> conditions of </a:t>
            </a:r>
            <a:r>
              <a:rPr lang="fr-CH" baseline="0" dirty="0" err="1"/>
              <a:t>energy</a:t>
            </a:r>
            <a:r>
              <a:rPr lang="fr-CH" baseline="0" dirty="0"/>
              <a:t> (on a </a:t>
            </a:r>
            <a:r>
              <a:rPr lang="fr-CH" baseline="0" dirty="0" err="1"/>
              <a:t>microscopic</a:t>
            </a:r>
            <a:r>
              <a:rPr lang="fr-CH" baseline="0" dirty="0"/>
              <a:t> and </a:t>
            </a:r>
            <a:r>
              <a:rPr lang="fr-CH" baseline="0" dirty="0" err="1"/>
              <a:t>harmless</a:t>
            </a:r>
            <a:r>
              <a:rPr lang="fr-CH" baseline="0" dirty="0"/>
              <a:t> </a:t>
            </a:r>
            <a:r>
              <a:rPr lang="fr-CH" baseline="0" dirty="0" err="1"/>
              <a:t>level</a:t>
            </a:r>
            <a:r>
              <a:rPr lang="fr-CH" baseline="0" dirty="0"/>
              <a:t>) </a:t>
            </a:r>
            <a:r>
              <a:rPr lang="fr-CH" baseline="0" dirty="0" err="1"/>
              <a:t>which</a:t>
            </a:r>
            <a:r>
              <a:rPr lang="fr-CH" baseline="0" dirty="0"/>
              <a:t> </a:t>
            </a:r>
            <a:r>
              <a:rPr lang="fr-CH" baseline="0" dirty="0" err="1"/>
              <a:t>allows</a:t>
            </a:r>
            <a:r>
              <a:rPr lang="fr-CH" baseline="0" dirty="0"/>
              <a:t> us to </a:t>
            </a:r>
            <a:r>
              <a:rPr lang="fr-CH" baseline="0" dirty="0" err="1"/>
              <a:t>produce</a:t>
            </a:r>
            <a:r>
              <a:rPr lang="fr-CH" baseline="0" dirty="0"/>
              <a:t> and observe </a:t>
            </a:r>
            <a:r>
              <a:rPr lang="fr-CH" baseline="0" dirty="0" err="1"/>
              <a:t>these</a:t>
            </a:r>
            <a:r>
              <a:rPr lang="fr-CH" baseline="0" dirty="0"/>
              <a:t> </a:t>
            </a:r>
            <a:r>
              <a:rPr lang="fr-CH" baseline="0" dirty="0" err="1"/>
              <a:t>particles</a:t>
            </a:r>
            <a:r>
              <a:rPr lang="fr-CH" baseline="0" dirty="0"/>
              <a:t>. </a:t>
            </a:r>
          </a:p>
          <a:p>
            <a:endParaRPr lang="en-GB" sz="1300" dirty="0"/>
          </a:p>
        </p:txBody>
      </p:sp>
      <p:sp>
        <p:nvSpPr>
          <p:cNvPr id="4" name="Slide Number Placeholder 3"/>
          <p:cNvSpPr>
            <a:spLocks noGrp="1"/>
          </p:cNvSpPr>
          <p:nvPr>
            <p:ph type="sldNum" sz="quarter" idx="10"/>
          </p:nvPr>
        </p:nvSpPr>
        <p:spPr/>
        <p:txBody>
          <a:bodyPr/>
          <a:lstStyle/>
          <a:p>
            <a:fld id="{1DB9E83D-9F90-495C-B504-02EA190B18C6}" type="slidenum">
              <a:rPr lang="en-GB" smtClean="0"/>
              <a:t>60</a:t>
            </a:fld>
            <a:endParaRPr lang="en-GB"/>
          </a:p>
        </p:txBody>
      </p:sp>
    </p:spTree>
    <p:extLst>
      <p:ext uri="{BB962C8B-B14F-4D97-AF65-F5344CB8AC3E}">
        <p14:creationId xmlns:p14="http://schemas.microsoft.com/office/powerpoint/2010/main" val="12238877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DB9E83D-9F90-495C-B504-02EA190B18C6}" type="slidenum">
              <a:rPr lang="en-GB" smtClean="0"/>
              <a:t>6</a:t>
            </a:fld>
            <a:endParaRPr lang="en-GB"/>
          </a:p>
        </p:txBody>
      </p:sp>
    </p:spTree>
    <p:extLst>
      <p:ext uri="{BB962C8B-B14F-4D97-AF65-F5344CB8AC3E}">
        <p14:creationId xmlns:p14="http://schemas.microsoft.com/office/powerpoint/2010/main" val="26724079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Chat: </a:t>
            </a:r>
            <a:r>
              <a:rPr lang="fr-CH" dirty="0" err="1"/>
              <a:t>Wofür</a:t>
            </a:r>
            <a:r>
              <a:rPr lang="fr-CH" dirty="0"/>
              <a:t> </a:t>
            </a:r>
            <a:r>
              <a:rPr lang="fr-CH" dirty="0" err="1"/>
              <a:t>steht</a:t>
            </a:r>
            <a:r>
              <a:rPr lang="fr-CH" dirty="0"/>
              <a:t> </a:t>
            </a:r>
            <a:r>
              <a:rPr lang="fr-CH" dirty="0" err="1"/>
              <a:t>das</a:t>
            </a:r>
            <a:r>
              <a:rPr lang="fr-CH" dirty="0"/>
              <a:t> </a:t>
            </a:r>
            <a:r>
              <a:rPr lang="fr-CH" dirty="0" err="1"/>
              <a:t>Akronym</a:t>
            </a:r>
            <a:r>
              <a:rPr lang="fr-CH" dirty="0"/>
              <a:t> </a:t>
            </a:r>
            <a:r>
              <a:rPr lang="fr-CH" baseline="0" dirty="0"/>
              <a:t>«CERN»?</a:t>
            </a:r>
          </a:p>
          <a:p>
            <a:endParaRPr lang="fr-CH" baseline="0" dirty="0"/>
          </a:p>
          <a:p>
            <a:r>
              <a:rPr lang="fr-CH" baseline="0" dirty="0" err="1"/>
              <a:t>eminent</a:t>
            </a:r>
            <a:r>
              <a:rPr lang="fr-CH" baseline="0" dirty="0"/>
              <a:t> </a:t>
            </a:r>
            <a:r>
              <a:rPr lang="fr-CH" baseline="0" dirty="0" err="1"/>
              <a:t>scientists</a:t>
            </a:r>
            <a:r>
              <a:rPr lang="fr-CH" baseline="0" dirty="0"/>
              <a:t> </a:t>
            </a:r>
            <a:r>
              <a:rPr lang="fr-CH" baseline="0" dirty="0" err="1"/>
              <a:t>gathered</a:t>
            </a:r>
            <a:r>
              <a:rPr lang="fr-CH" baseline="0" dirty="0"/>
              <a:t> in meetings to setup a structure to continue </a:t>
            </a:r>
            <a:r>
              <a:rPr lang="fr-CH" baseline="0" dirty="0" err="1"/>
              <a:t>fundamental</a:t>
            </a:r>
            <a:r>
              <a:rPr lang="fr-CH" baseline="0" dirty="0"/>
              <a:t> </a:t>
            </a:r>
            <a:r>
              <a:rPr lang="fr-CH" baseline="0" dirty="0" err="1"/>
              <a:t>research</a:t>
            </a:r>
            <a:r>
              <a:rPr lang="fr-CH" baseline="0" dirty="0"/>
              <a:t> in </a:t>
            </a:r>
            <a:r>
              <a:rPr lang="fr-CH" baseline="0" dirty="0" err="1"/>
              <a:t>physics</a:t>
            </a:r>
            <a:r>
              <a:rPr lang="fr-CH" baseline="0" dirty="0"/>
              <a:t> in Europe.</a:t>
            </a:r>
          </a:p>
          <a:p>
            <a:r>
              <a:rPr lang="fr-CH" baseline="0" dirty="0" err="1"/>
              <a:t>They</a:t>
            </a:r>
            <a:r>
              <a:rPr lang="fr-CH" baseline="0" dirty="0"/>
              <a:t> </a:t>
            </a:r>
            <a:r>
              <a:rPr lang="fr-CH" baseline="0" dirty="0" err="1"/>
              <a:t>were</a:t>
            </a:r>
            <a:r>
              <a:rPr lang="fr-CH" baseline="0" dirty="0"/>
              <a:t> </a:t>
            </a:r>
            <a:r>
              <a:rPr lang="fr-CH" baseline="0" dirty="0" err="1"/>
              <a:t>gathered</a:t>
            </a:r>
            <a:r>
              <a:rPr lang="fr-CH" baseline="0" dirty="0"/>
              <a:t> as a «Council», </a:t>
            </a:r>
            <a:r>
              <a:rPr lang="fr-CH" baseline="0" dirty="0" err="1"/>
              <a:t>also</a:t>
            </a:r>
            <a:r>
              <a:rPr lang="fr-CH" baseline="0" dirty="0"/>
              <a:t> </a:t>
            </a:r>
            <a:r>
              <a:rPr lang="fr-CH" baseline="0" dirty="0" err="1"/>
              <a:t>einen</a:t>
            </a:r>
            <a:r>
              <a:rPr lang="fr-CH" baseline="0" dirty="0"/>
              <a:t> Rat, </a:t>
            </a:r>
            <a:r>
              <a:rPr lang="fr-CH" baseline="0" dirty="0" err="1"/>
              <a:t>which</a:t>
            </a:r>
            <a:r>
              <a:rPr lang="fr-CH" baseline="0" dirty="0"/>
              <a:t> </a:t>
            </a:r>
            <a:r>
              <a:rPr lang="fr-CH" baseline="0" dirty="0" err="1"/>
              <a:t>means</a:t>
            </a:r>
            <a:r>
              <a:rPr lang="fr-CH" baseline="0" dirty="0"/>
              <a:t> </a:t>
            </a:r>
            <a:r>
              <a:rPr lang="fr-CH" baseline="0" dirty="0" err="1"/>
              <a:t>there</a:t>
            </a:r>
            <a:r>
              <a:rPr lang="fr-CH" baseline="0" dirty="0"/>
              <a:t> </a:t>
            </a:r>
            <a:r>
              <a:rPr lang="fr-CH" baseline="0" dirty="0" err="1"/>
              <a:t>were</a:t>
            </a:r>
            <a:r>
              <a:rPr lang="fr-CH" baseline="0" dirty="0"/>
              <a:t> </a:t>
            </a:r>
            <a:r>
              <a:rPr lang="fr-CH" baseline="0" dirty="0" err="1"/>
              <a:t>just</a:t>
            </a:r>
            <a:r>
              <a:rPr lang="fr-CH" baseline="0" dirty="0"/>
              <a:t> holding meetings and </a:t>
            </a:r>
            <a:r>
              <a:rPr lang="fr-CH" baseline="0" dirty="0" err="1"/>
              <a:t>they</a:t>
            </a:r>
            <a:r>
              <a:rPr lang="fr-CH" baseline="0" dirty="0"/>
              <a:t> </a:t>
            </a:r>
            <a:r>
              <a:rPr lang="fr-CH" baseline="0" dirty="0" err="1"/>
              <a:t>did</a:t>
            </a:r>
            <a:r>
              <a:rPr lang="fr-CH" baseline="0" dirty="0"/>
              <a:t> not (</a:t>
            </a:r>
            <a:r>
              <a:rPr lang="fr-CH" baseline="0" dirty="0" err="1"/>
              <a:t>yet</a:t>
            </a:r>
            <a:r>
              <a:rPr lang="fr-CH" baseline="0" dirty="0"/>
              <a:t>) </a:t>
            </a:r>
            <a:r>
              <a:rPr lang="fr-CH" baseline="0" dirty="0" err="1"/>
              <a:t>had</a:t>
            </a:r>
            <a:r>
              <a:rPr lang="fr-CH" baseline="0" dirty="0"/>
              <a:t> a </a:t>
            </a:r>
            <a:r>
              <a:rPr lang="fr-CH" baseline="0" dirty="0" err="1"/>
              <a:t>lab</a:t>
            </a:r>
            <a:r>
              <a:rPr lang="fr-CH" baseline="0" dirty="0"/>
              <a:t> or </a:t>
            </a:r>
            <a:r>
              <a:rPr lang="fr-CH" baseline="0" dirty="0" err="1"/>
              <a:t>led</a:t>
            </a:r>
            <a:r>
              <a:rPr lang="fr-CH" baseline="0" dirty="0"/>
              <a:t> </a:t>
            </a:r>
            <a:r>
              <a:rPr lang="fr-CH" baseline="0" dirty="0" err="1"/>
              <a:t>experiments</a:t>
            </a:r>
            <a:r>
              <a:rPr lang="fr-CH" baseline="0" dirty="0"/>
              <a:t>.</a:t>
            </a:r>
          </a:p>
          <a:p>
            <a:endParaRPr lang="fr-CH" baseline="0" dirty="0"/>
          </a:p>
          <a:p>
            <a:r>
              <a:rPr lang="fr-CH" baseline="0" dirty="0"/>
              <a:t>Chat: </a:t>
            </a:r>
            <a:r>
              <a:rPr lang="fr-CH" baseline="0" dirty="0" err="1"/>
              <a:t>Was</a:t>
            </a:r>
            <a:r>
              <a:rPr lang="fr-CH" baseline="0" dirty="0"/>
              <a:t> </a:t>
            </a:r>
            <a:r>
              <a:rPr lang="fr-CH" baseline="0" dirty="0" err="1"/>
              <a:t>glaub</a:t>
            </a:r>
            <a:r>
              <a:rPr lang="fr-CH" baseline="0" dirty="0"/>
              <a:t> </a:t>
            </a:r>
            <a:r>
              <a:rPr lang="fr-CH" baseline="0" dirty="0" err="1"/>
              <a:t>iht</a:t>
            </a:r>
            <a:r>
              <a:rPr lang="fr-CH" baseline="0" dirty="0"/>
              <a:t>, </a:t>
            </a:r>
            <a:r>
              <a:rPr lang="fr-CH" baseline="0" dirty="0" err="1"/>
              <a:t>warum</a:t>
            </a:r>
            <a:r>
              <a:rPr lang="fr-CH" baseline="0" dirty="0"/>
              <a:t> </a:t>
            </a:r>
            <a:r>
              <a:rPr lang="fr-CH" baseline="0" dirty="0" err="1"/>
              <a:t>hat</a:t>
            </a:r>
            <a:r>
              <a:rPr lang="fr-CH" baseline="0" dirty="0"/>
              <a:t> man </a:t>
            </a:r>
            <a:r>
              <a:rPr lang="fr-CH" baseline="0" dirty="0" err="1"/>
              <a:t>das</a:t>
            </a:r>
            <a:r>
              <a:rPr lang="fr-CH" baseline="0" dirty="0"/>
              <a:t> in den 50ern </a:t>
            </a:r>
            <a:r>
              <a:rPr lang="fr-CH" baseline="0" dirty="0" err="1"/>
              <a:t>gemacht</a:t>
            </a:r>
            <a:r>
              <a:rPr lang="fr-CH" baseline="0" dirty="0"/>
              <a:t>? </a:t>
            </a:r>
            <a:r>
              <a:rPr lang="fr-CH" baseline="0" dirty="0" err="1"/>
              <a:t>Was</a:t>
            </a:r>
            <a:r>
              <a:rPr lang="fr-CH" baseline="0" dirty="0"/>
              <a:t> </a:t>
            </a:r>
            <a:r>
              <a:rPr lang="fr-CH" baseline="0" dirty="0" err="1"/>
              <a:t>war</a:t>
            </a:r>
            <a:r>
              <a:rPr lang="fr-CH" baseline="0" dirty="0"/>
              <a:t> da </a:t>
            </a:r>
            <a:r>
              <a:rPr lang="fr-CH" baseline="0" dirty="0" err="1"/>
              <a:t>davor</a:t>
            </a:r>
            <a:r>
              <a:rPr lang="fr-CH" baseline="0" dirty="0"/>
              <a:t>?</a:t>
            </a:r>
          </a:p>
          <a:p>
            <a:endParaRPr lang="fr-CH" baseline="0" dirty="0"/>
          </a:p>
          <a:p>
            <a:r>
              <a:rPr lang="fr-CH" baseline="0" dirty="0" err="1"/>
              <a:t>After</a:t>
            </a:r>
            <a:r>
              <a:rPr lang="fr-CH" baseline="0" dirty="0"/>
              <a:t> WW II, </a:t>
            </a:r>
            <a:r>
              <a:rPr lang="fr-CH" baseline="0" dirty="0" err="1"/>
              <a:t>fundamental</a:t>
            </a:r>
            <a:r>
              <a:rPr lang="fr-CH" baseline="0" dirty="0"/>
              <a:t> </a:t>
            </a:r>
            <a:r>
              <a:rPr lang="fr-CH" baseline="0" dirty="0" err="1"/>
              <a:t>research</a:t>
            </a:r>
            <a:r>
              <a:rPr lang="fr-CH" baseline="0" dirty="0"/>
              <a:t> in Europe </a:t>
            </a:r>
            <a:r>
              <a:rPr lang="fr-CH" baseline="0" dirty="0" err="1"/>
              <a:t>was</a:t>
            </a:r>
            <a:r>
              <a:rPr lang="fr-CH" baseline="0" dirty="0"/>
              <a:t> not </a:t>
            </a:r>
            <a:r>
              <a:rPr lang="fr-CH" baseline="0" dirty="0" err="1"/>
              <a:t>leading</a:t>
            </a:r>
            <a:r>
              <a:rPr lang="fr-CH" baseline="0" dirty="0"/>
              <a:t> </a:t>
            </a:r>
            <a:r>
              <a:rPr lang="fr-CH" baseline="0" dirty="0" err="1"/>
              <a:t>anymore</a:t>
            </a:r>
            <a:r>
              <a:rPr lang="fr-CH" baseline="0" dirty="0"/>
              <a:t>. </a:t>
            </a:r>
            <a:r>
              <a:rPr lang="fr-CH" baseline="0" dirty="0" err="1"/>
              <a:t>Many</a:t>
            </a:r>
            <a:r>
              <a:rPr lang="fr-CH" baseline="0" dirty="0"/>
              <a:t> </a:t>
            </a:r>
            <a:r>
              <a:rPr lang="fr-CH" baseline="0" dirty="0" err="1"/>
              <a:t>scientists</a:t>
            </a:r>
            <a:r>
              <a:rPr lang="fr-CH" baseline="0" dirty="0"/>
              <a:t> </a:t>
            </a:r>
            <a:r>
              <a:rPr lang="fr-CH" baseline="0" dirty="0" err="1"/>
              <a:t>were</a:t>
            </a:r>
            <a:r>
              <a:rPr lang="fr-CH" baseline="0" dirty="0"/>
              <a:t> </a:t>
            </a:r>
            <a:r>
              <a:rPr lang="fr-CH" baseline="0" dirty="0" err="1"/>
              <a:t>flying</a:t>
            </a:r>
            <a:r>
              <a:rPr lang="fr-CH" baseline="0" dirty="0"/>
              <a:t> </a:t>
            </a:r>
            <a:r>
              <a:rPr lang="fr-CH" baseline="0" dirty="0" err="1"/>
              <a:t>away</a:t>
            </a:r>
            <a:r>
              <a:rPr lang="fr-CH" baseline="0" dirty="0"/>
              <a:t> to the United States.</a:t>
            </a:r>
          </a:p>
          <a:p>
            <a:r>
              <a:rPr lang="fr-CH" baseline="0" dirty="0"/>
              <a:t>In </a:t>
            </a:r>
            <a:r>
              <a:rPr lang="fr-CH" baseline="0" dirty="0" err="1"/>
              <a:t>order</a:t>
            </a:r>
            <a:r>
              <a:rPr lang="fr-CH" baseline="0" dirty="0"/>
              <a:t> to stop </a:t>
            </a:r>
            <a:r>
              <a:rPr lang="fr-CH" baseline="0" dirty="0" err="1"/>
              <a:t>this</a:t>
            </a:r>
            <a:r>
              <a:rPr lang="fr-CH" baseline="0" dirty="0"/>
              <a:t> </a:t>
            </a:r>
            <a:r>
              <a:rPr lang="fr-CH" baseline="0" dirty="0" err="1"/>
              <a:t>movement</a:t>
            </a:r>
            <a:r>
              <a:rPr lang="fr-CH" baseline="0" dirty="0"/>
              <a:t>. The images are </a:t>
            </a:r>
            <a:r>
              <a:rPr lang="fr-CH" baseline="0" dirty="0" err="1"/>
              <a:t>from</a:t>
            </a:r>
            <a:r>
              <a:rPr lang="fr-CH" baseline="0" dirty="0"/>
              <a:t> Amsterdam meeting in 1953 </a:t>
            </a:r>
            <a:r>
              <a:rPr lang="fr-CH" baseline="0" dirty="0" err="1"/>
              <a:t>when</a:t>
            </a:r>
            <a:r>
              <a:rPr lang="fr-CH" baseline="0" dirty="0"/>
              <a:t> the CERN convention </a:t>
            </a:r>
            <a:r>
              <a:rPr lang="fr-CH" baseline="0" dirty="0" err="1"/>
              <a:t>was</a:t>
            </a:r>
            <a:r>
              <a:rPr lang="fr-CH" baseline="0" dirty="0"/>
              <a:t> </a:t>
            </a:r>
            <a:r>
              <a:rPr lang="fr-CH" baseline="0" dirty="0" err="1"/>
              <a:t>signed</a:t>
            </a:r>
            <a:r>
              <a:rPr lang="fr-CH" baseline="0" dirty="0"/>
              <a:t>.</a:t>
            </a:r>
          </a:p>
          <a:p>
            <a:r>
              <a:rPr lang="fr-CH" dirty="0"/>
              <a:t>It </a:t>
            </a:r>
            <a:r>
              <a:rPr lang="fr-CH" dirty="0" err="1"/>
              <a:t>is</a:t>
            </a:r>
            <a:r>
              <a:rPr lang="fr-CH" dirty="0"/>
              <a:t> </a:t>
            </a:r>
            <a:r>
              <a:rPr lang="fr-CH" dirty="0" err="1"/>
              <a:t>decided</a:t>
            </a:r>
            <a:r>
              <a:rPr lang="fr-CH" baseline="0" dirty="0"/>
              <a:t> to </a:t>
            </a:r>
            <a:r>
              <a:rPr lang="fr-CH" baseline="0" dirty="0" err="1"/>
              <a:t>build</a:t>
            </a:r>
            <a:r>
              <a:rPr lang="fr-CH" baseline="0" dirty="0"/>
              <a:t> the «</a:t>
            </a:r>
            <a:r>
              <a:rPr lang="fr-CH" baseline="0" dirty="0" err="1"/>
              <a:t>European</a:t>
            </a:r>
            <a:r>
              <a:rPr lang="fr-CH" baseline="0" dirty="0"/>
              <a:t> </a:t>
            </a:r>
            <a:r>
              <a:rPr lang="fr-CH" baseline="0" dirty="0" err="1"/>
              <a:t>Organization</a:t>
            </a:r>
            <a:r>
              <a:rPr lang="fr-CH" baseline="0" dirty="0"/>
              <a:t> for </a:t>
            </a:r>
            <a:r>
              <a:rPr lang="fr-CH" baseline="0" dirty="0" err="1"/>
              <a:t>Nuclear</a:t>
            </a:r>
            <a:r>
              <a:rPr lang="fr-CH" baseline="0" dirty="0"/>
              <a:t> </a:t>
            </a:r>
            <a:r>
              <a:rPr lang="fr-CH" baseline="0" dirty="0" err="1"/>
              <a:t>Research</a:t>
            </a:r>
            <a:r>
              <a:rPr lang="fr-CH" baseline="0" dirty="0"/>
              <a:t>». It </a:t>
            </a:r>
            <a:r>
              <a:rPr lang="fr-CH" baseline="0" dirty="0" err="1"/>
              <a:t>comes</a:t>
            </a:r>
            <a:r>
              <a:rPr lang="fr-CH" baseline="0" dirty="0"/>
              <a:t> </a:t>
            </a:r>
            <a:r>
              <a:rPr lang="fr-CH" baseline="0" dirty="0" err="1"/>
              <a:t>into</a:t>
            </a:r>
            <a:r>
              <a:rPr lang="fr-CH" baseline="0" dirty="0"/>
              <a:t> existence in 1954.</a:t>
            </a:r>
          </a:p>
          <a:p>
            <a:r>
              <a:rPr lang="fr-CH" baseline="0" dirty="0"/>
              <a:t>Geneva </a:t>
            </a:r>
            <a:r>
              <a:rPr lang="fr-CH" baseline="0" dirty="0" err="1"/>
              <a:t>is</a:t>
            </a:r>
            <a:r>
              <a:rPr lang="fr-CH" baseline="0" dirty="0"/>
              <a:t> </a:t>
            </a:r>
            <a:r>
              <a:rPr lang="fr-CH" baseline="0" dirty="0" err="1"/>
              <a:t>chosen</a:t>
            </a:r>
            <a:r>
              <a:rPr lang="fr-CH" baseline="0" dirty="0"/>
              <a:t> for </a:t>
            </a:r>
            <a:r>
              <a:rPr lang="fr-CH" baseline="0" dirty="0" err="1"/>
              <a:t>its</a:t>
            </a:r>
            <a:r>
              <a:rPr lang="fr-CH" baseline="0" dirty="0"/>
              <a:t> central location, the </a:t>
            </a:r>
            <a:r>
              <a:rPr lang="fr-CH" baseline="0" dirty="0" err="1"/>
              <a:t>neutrality</a:t>
            </a:r>
            <a:r>
              <a:rPr lang="fr-CH" baseline="0" dirty="0"/>
              <a:t> of </a:t>
            </a:r>
            <a:r>
              <a:rPr lang="fr-CH" baseline="0" dirty="0" err="1"/>
              <a:t>Switzerland</a:t>
            </a:r>
            <a:r>
              <a:rPr lang="fr-CH" baseline="0" dirty="0"/>
              <a:t>.</a:t>
            </a:r>
          </a:p>
          <a:p>
            <a:r>
              <a:rPr lang="fr-CH" baseline="0" dirty="0"/>
              <a:t>International </a:t>
            </a:r>
            <a:r>
              <a:rPr lang="fr-CH" baseline="0" dirty="0" err="1"/>
              <a:t>Organization</a:t>
            </a:r>
            <a:r>
              <a:rPr lang="fr-CH" baseline="0" dirty="0"/>
              <a:t> format </a:t>
            </a:r>
            <a:r>
              <a:rPr lang="fr-CH" baseline="0" dirty="0" err="1"/>
              <a:t>was</a:t>
            </a:r>
            <a:r>
              <a:rPr lang="fr-CH" baseline="0" dirty="0"/>
              <a:t> </a:t>
            </a:r>
            <a:r>
              <a:rPr lang="fr-CH" baseline="0" dirty="0" err="1"/>
              <a:t>chosed</a:t>
            </a:r>
            <a:r>
              <a:rPr lang="fr-CH" baseline="0" dirty="0"/>
              <a:t> to </a:t>
            </a:r>
            <a:r>
              <a:rPr lang="fr-CH" baseline="0" dirty="0" err="1"/>
              <a:t>guarantee</a:t>
            </a:r>
            <a:r>
              <a:rPr lang="fr-CH" baseline="0" dirty="0"/>
              <a:t> </a:t>
            </a:r>
            <a:r>
              <a:rPr lang="fr-CH" baseline="0" dirty="0" err="1"/>
              <a:t>neutrality</a:t>
            </a:r>
            <a:r>
              <a:rPr lang="fr-CH" baseline="0" dirty="0"/>
              <a:t> and </a:t>
            </a:r>
            <a:r>
              <a:rPr lang="fr-CH" baseline="0" dirty="0" err="1"/>
              <a:t>independance</a:t>
            </a:r>
            <a:r>
              <a:rPr lang="fr-CH" baseline="0" dirty="0"/>
              <a:t>.</a:t>
            </a:r>
            <a:endParaRPr lang="fr-CH" dirty="0"/>
          </a:p>
          <a:p>
            <a:r>
              <a:rPr lang="fr-CH" dirty="0"/>
              <a:t>The </a:t>
            </a:r>
            <a:r>
              <a:rPr lang="fr-CH" dirty="0" err="1"/>
              <a:t>Organization</a:t>
            </a:r>
            <a:r>
              <a:rPr lang="fr-CH" dirty="0"/>
              <a:t>, </a:t>
            </a:r>
            <a:r>
              <a:rPr lang="fr-CH" baseline="0" dirty="0" err="1"/>
              <a:t>unlike</a:t>
            </a:r>
            <a:r>
              <a:rPr lang="fr-CH" baseline="0" dirty="0"/>
              <a:t> the Council, has </a:t>
            </a:r>
            <a:r>
              <a:rPr lang="fr-CH" baseline="0" dirty="0" err="1"/>
              <a:t>labs</a:t>
            </a:r>
            <a:r>
              <a:rPr lang="fr-CH" baseline="0" dirty="0"/>
              <a:t> and has </a:t>
            </a:r>
            <a:r>
              <a:rPr lang="fr-CH" baseline="0" dirty="0" err="1"/>
              <a:t>research</a:t>
            </a:r>
            <a:r>
              <a:rPr lang="fr-CH" baseline="0" dirty="0"/>
              <a:t> </a:t>
            </a:r>
            <a:r>
              <a:rPr lang="fr-CH" baseline="0" dirty="0" err="1"/>
              <a:t>activties</a:t>
            </a:r>
            <a:r>
              <a:rPr lang="fr-CH" baseline="0" dirty="0"/>
              <a:t>.</a:t>
            </a:r>
          </a:p>
          <a:p>
            <a:r>
              <a:rPr lang="fr-CH" baseline="0" dirty="0"/>
              <a:t>But as the </a:t>
            </a:r>
            <a:r>
              <a:rPr lang="fr-CH" baseline="0" dirty="0" err="1"/>
              <a:t>Organization</a:t>
            </a:r>
            <a:r>
              <a:rPr lang="fr-CH" baseline="0" dirty="0"/>
              <a:t> </a:t>
            </a:r>
            <a:r>
              <a:rPr lang="fr-CH" baseline="0" dirty="0" err="1"/>
              <a:t>is</a:t>
            </a:r>
            <a:r>
              <a:rPr lang="fr-CH" baseline="0" dirty="0"/>
              <a:t> </a:t>
            </a:r>
            <a:r>
              <a:rPr lang="fr-CH" baseline="0" dirty="0" err="1"/>
              <a:t>still</a:t>
            </a:r>
            <a:r>
              <a:rPr lang="fr-CH" baseline="0" dirty="0"/>
              <a:t> «</a:t>
            </a:r>
            <a:r>
              <a:rPr lang="fr-CH" baseline="0" dirty="0" err="1"/>
              <a:t>led</a:t>
            </a:r>
            <a:r>
              <a:rPr lang="fr-CH" baseline="0" dirty="0"/>
              <a:t>» by a Council, the CERN </a:t>
            </a:r>
            <a:r>
              <a:rPr lang="fr-CH" baseline="0" dirty="0" err="1"/>
              <a:t>acronym</a:t>
            </a:r>
            <a:r>
              <a:rPr lang="fr-CH" baseline="0" dirty="0"/>
              <a:t> </a:t>
            </a:r>
            <a:r>
              <a:rPr lang="fr-CH" baseline="0" dirty="0" err="1"/>
              <a:t>was</a:t>
            </a:r>
            <a:r>
              <a:rPr lang="fr-CH" baseline="0" dirty="0"/>
              <a:t> </a:t>
            </a:r>
            <a:r>
              <a:rPr lang="fr-CH" baseline="0" dirty="0" err="1"/>
              <a:t>kept</a:t>
            </a:r>
            <a:r>
              <a:rPr lang="fr-CH" baseline="0" dirty="0"/>
              <a:t>.</a:t>
            </a:r>
          </a:p>
          <a:p>
            <a:endParaRPr lang="en-GB" dirty="0"/>
          </a:p>
          <a:p>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7</a:t>
            </a:fld>
            <a:endParaRPr lang="en-GB"/>
          </a:p>
        </p:txBody>
      </p:sp>
    </p:spTree>
    <p:extLst>
      <p:ext uri="{BB962C8B-B14F-4D97-AF65-F5344CB8AC3E}">
        <p14:creationId xmlns:p14="http://schemas.microsoft.com/office/powerpoint/2010/main" val="3093440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So</a:t>
            </a:r>
            <a:r>
              <a:rPr lang="fr-CH" baseline="0" dirty="0"/>
              <a:t> </a:t>
            </a:r>
            <a:r>
              <a:rPr lang="fr-CH" baseline="0" dirty="0" err="1"/>
              <a:t>wie</a:t>
            </a:r>
            <a:r>
              <a:rPr lang="fr-CH" baseline="0" dirty="0"/>
              <a:t> C </a:t>
            </a:r>
            <a:r>
              <a:rPr lang="fr-CH" baseline="0" dirty="0" err="1"/>
              <a:t>für</a:t>
            </a:r>
            <a:r>
              <a:rPr lang="fr-CH" baseline="0" dirty="0"/>
              <a:t> </a:t>
            </a:r>
            <a:r>
              <a:rPr lang="fr-CH" baseline="0" dirty="0" err="1"/>
              <a:t>council</a:t>
            </a:r>
            <a:r>
              <a:rPr lang="fr-CH" baseline="0" dirty="0"/>
              <a:t> </a:t>
            </a:r>
            <a:r>
              <a:rPr lang="fr-CH" baseline="0" dirty="0" err="1"/>
              <a:t>statt</a:t>
            </a:r>
            <a:r>
              <a:rPr lang="fr-CH" baseline="0" dirty="0"/>
              <a:t> O </a:t>
            </a:r>
            <a:r>
              <a:rPr lang="fr-CH" baseline="0" dirty="0" err="1"/>
              <a:t>für</a:t>
            </a:r>
            <a:r>
              <a:rPr lang="fr-CH" baseline="0" dirty="0"/>
              <a:t> organisation </a:t>
            </a:r>
            <a:r>
              <a:rPr lang="fr-CH" baseline="0" dirty="0" err="1"/>
              <a:t>ist</a:t>
            </a:r>
            <a:r>
              <a:rPr lang="fr-CH" baseline="0" dirty="0"/>
              <a:t> </a:t>
            </a:r>
            <a:r>
              <a:rPr lang="fr-CH" baseline="0" dirty="0" err="1"/>
              <a:t>das</a:t>
            </a:r>
            <a:r>
              <a:rPr lang="fr-CH" baseline="0" dirty="0"/>
              <a:t> N </a:t>
            </a:r>
            <a:r>
              <a:rPr lang="fr-CH" baseline="0" dirty="0" err="1"/>
              <a:t>für</a:t>
            </a:r>
            <a:r>
              <a:rPr lang="fr-CH" baseline="0" dirty="0"/>
              <a:t> «</a:t>
            </a:r>
            <a:r>
              <a:rPr lang="fr-CH" baseline="0" dirty="0" err="1"/>
              <a:t>Nuclear</a:t>
            </a:r>
            <a:r>
              <a:rPr lang="fr-CH" baseline="0" dirty="0"/>
              <a:t>» </a:t>
            </a:r>
            <a:r>
              <a:rPr lang="fr-CH" baseline="0" dirty="0" err="1"/>
              <a:t>nicht</a:t>
            </a:r>
            <a:r>
              <a:rPr lang="fr-CH" baseline="0" dirty="0"/>
              <a:t> </a:t>
            </a:r>
            <a:r>
              <a:rPr lang="fr-CH" baseline="0" dirty="0" err="1"/>
              <a:t>mehr</a:t>
            </a:r>
            <a:r>
              <a:rPr lang="fr-CH" baseline="0" dirty="0"/>
              <a:t> </a:t>
            </a:r>
            <a:r>
              <a:rPr lang="fr-CH" baseline="0" dirty="0" err="1"/>
              <a:t>ganz</a:t>
            </a:r>
            <a:r>
              <a:rPr lang="fr-CH" baseline="0" dirty="0"/>
              <a:t> </a:t>
            </a:r>
            <a:r>
              <a:rPr lang="fr-CH" baseline="0" dirty="0" err="1"/>
              <a:t>richtig</a:t>
            </a:r>
            <a:r>
              <a:rPr lang="fr-CH" baseline="0" dirty="0"/>
              <a:t>: </a:t>
            </a:r>
          </a:p>
          <a:p>
            <a:r>
              <a:rPr lang="fr-CH" baseline="0" dirty="0"/>
              <a:t>- CERN </a:t>
            </a:r>
            <a:r>
              <a:rPr lang="fr-CH" baseline="0" dirty="0" err="1"/>
              <a:t>does</a:t>
            </a:r>
            <a:r>
              <a:rPr lang="fr-CH" baseline="0" dirty="0"/>
              <a:t> not </a:t>
            </a:r>
            <a:r>
              <a:rPr lang="fr-CH" baseline="0" dirty="0" err="1"/>
              <a:t>produce</a:t>
            </a:r>
            <a:r>
              <a:rPr lang="fr-CH" baseline="0" dirty="0"/>
              <a:t> </a:t>
            </a:r>
            <a:r>
              <a:rPr lang="fr-CH" baseline="0" dirty="0" err="1"/>
              <a:t>electricity</a:t>
            </a:r>
            <a:r>
              <a:rPr lang="fr-CH" baseline="0" dirty="0"/>
              <a:t> (but consumes a lot)</a:t>
            </a:r>
          </a:p>
          <a:p>
            <a:r>
              <a:rPr lang="fr-CH" baseline="0" dirty="0"/>
              <a:t>- CERN </a:t>
            </a:r>
            <a:r>
              <a:rPr lang="fr-CH" baseline="0" dirty="0" err="1"/>
              <a:t>does</a:t>
            </a:r>
            <a:r>
              <a:rPr lang="fr-CH" baseline="0" dirty="0"/>
              <a:t> not </a:t>
            </a:r>
            <a:r>
              <a:rPr lang="fr-CH" baseline="0" dirty="0" err="1"/>
              <a:t>produce</a:t>
            </a:r>
            <a:r>
              <a:rPr lang="fr-CH" baseline="0" dirty="0"/>
              <a:t> </a:t>
            </a:r>
            <a:r>
              <a:rPr lang="fr-CH" baseline="0" dirty="0" err="1"/>
              <a:t>military</a:t>
            </a:r>
            <a:r>
              <a:rPr lang="fr-CH" baseline="0" dirty="0"/>
              <a:t> applications out of </a:t>
            </a:r>
            <a:r>
              <a:rPr lang="fr-CH" baseline="0" dirty="0" err="1"/>
              <a:t>nuclear</a:t>
            </a:r>
            <a:r>
              <a:rPr lang="fr-CH" baseline="0" dirty="0"/>
              <a:t> power (</a:t>
            </a:r>
            <a:r>
              <a:rPr lang="fr-CH" baseline="0" dirty="0" err="1"/>
              <a:t>forbidden</a:t>
            </a:r>
            <a:r>
              <a:rPr lang="fr-CH" baseline="0" dirty="0"/>
              <a:t> by CERN convention, and, </a:t>
            </a:r>
            <a:r>
              <a:rPr lang="fr-CH" baseline="0" dirty="0" err="1"/>
              <a:t>anyway</a:t>
            </a:r>
            <a:r>
              <a:rPr lang="fr-CH" baseline="0" dirty="0"/>
              <a:t>, all </a:t>
            </a:r>
            <a:r>
              <a:rPr lang="fr-CH" baseline="0" dirty="0" err="1"/>
              <a:t>research</a:t>
            </a:r>
            <a:r>
              <a:rPr lang="fr-CH" baseline="0" dirty="0"/>
              <a:t> </a:t>
            </a:r>
            <a:r>
              <a:rPr lang="fr-CH" baseline="0" dirty="0" err="1"/>
              <a:t>results</a:t>
            </a:r>
            <a:r>
              <a:rPr lang="fr-CH" baseline="0" dirty="0"/>
              <a:t> are made </a:t>
            </a:r>
            <a:r>
              <a:rPr lang="fr-CH" baseline="0" dirty="0" err="1"/>
              <a:t>publicly</a:t>
            </a:r>
            <a:r>
              <a:rPr lang="fr-CH" baseline="0" dirty="0"/>
              <a:t> </a:t>
            </a:r>
            <a:r>
              <a:rPr lang="fr-CH" baseline="0" dirty="0" err="1"/>
              <a:t>available</a:t>
            </a:r>
            <a:r>
              <a:rPr lang="fr-CH" baseline="0" dirty="0"/>
              <a:t> and </a:t>
            </a:r>
            <a:r>
              <a:rPr lang="fr-CH" baseline="0" dirty="0" err="1"/>
              <a:t>there</a:t>
            </a:r>
            <a:r>
              <a:rPr lang="fr-CH" baseline="0" dirty="0"/>
              <a:t> are </a:t>
            </a:r>
            <a:r>
              <a:rPr lang="fr-CH" baseline="0" dirty="0" err="1"/>
              <a:t>scientists</a:t>
            </a:r>
            <a:r>
              <a:rPr lang="fr-CH" baseline="0" dirty="0"/>
              <a:t> </a:t>
            </a:r>
            <a:r>
              <a:rPr lang="fr-CH" baseline="0" dirty="0" err="1"/>
              <a:t>from</a:t>
            </a:r>
            <a:r>
              <a:rPr lang="fr-CH" baseline="0" dirty="0"/>
              <a:t> </a:t>
            </a:r>
            <a:r>
              <a:rPr lang="fr-CH" baseline="0" dirty="0" err="1"/>
              <a:t>many</a:t>
            </a:r>
            <a:r>
              <a:rPr lang="fr-CH" baseline="0" dirty="0"/>
              <a:t> countries in </a:t>
            </a:r>
            <a:r>
              <a:rPr lang="fr-CH" baseline="0" dirty="0" err="1"/>
              <a:t>each</a:t>
            </a:r>
            <a:r>
              <a:rPr lang="fr-CH" baseline="0" dirty="0"/>
              <a:t> </a:t>
            </a:r>
            <a:r>
              <a:rPr lang="fr-CH" baseline="0" dirty="0" err="1"/>
              <a:t>experiment</a:t>
            </a:r>
            <a:r>
              <a:rPr lang="fr-CH" baseline="0" dirty="0"/>
              <a:t>… </a:t>
            </a:r>
            <a:r>
              <a:rPr lang="fr-CH" baseline="0" dirty="0" err="1"/>
              <a:t>therefore</a:t>
            </a:r>
            <a:r>
              <a:rPr lang="fr-CH" baseline="0" dirty="0"/>
              <a:t> no </a:t>
            </a:r>
            <a:r>
              <a:rPr lang="fr-CH" baseline="0" dirty="0" err="1"/>
              <a:t>risk</a:t>
            </a:r>
            <a:r>
              <a:rPr lang="fr-CH" baseline="0" dirty="0"/>
              <a:t> </a:t>
            </a:r>
            <a:r>
              <a:rPr lang="fr-CH" baseline="0" dirty="0" err="1"/>
              <a:t>that</a:t>
            </a:r>
            <a:r>
              <a:rPr lang="fr-CH" baseline="0" dirty="0"/>
              <a:t> exclusive </a:t>
            </a:r>
            <a:r>
              <a:rPr lang="fr-CH" baseline="0" dirty="0" err="1"/>
              <a:t>military</a:t>
            </a:r>
            <a:r>
              <a:rPr lang="fr-CH" baseline="0" dirty="0"/>
              <a:t> applications are </a:t>
            </a:r>
            <a:r>
              <a:rPr lang="fr-CH" baseline="0" dirty="0" err="1"/>
              <a:t>developed</a:t>
            </a:r>
            <a:r>
              <a:rPr lang="fr-CH" baseline="0" dirty="0"/>
              <a:t>).</a:t>
            </a:r>
          </a:p>
          <a:p>
            <a:r>
              <a:rPr lang="fr-CH" baseline="0" dirty="0"/>
              <a:t>- CERN </a:t>
            </a:r>
            <a:r>
              <a:rPr lang="fr-CH" baseline="0" dirty="0" err="1"/>
              <a:t>studies</a:t>
            </a:r>
            <a:r>
              <a:rPr lang="fr-CH" baseline="0" dirty="0"/>
              <a:t> the structure of </a:t>
            </a:r>
            <a:r>
              <a:rPr lang="fr-CH" baseline="0" dirty="0" err="1"/>
              <a:t>matter</a:t>
            </a:r>
            <a:r>
              <a:rPr lang="fr-CH" baseline="0" dirty="0"/>
              <a:t>. In the 50s, the nucleus </a:t>
            </a:r>
            <a:r>
              <a:rPr lang="fr-CH" baseline="0" dirty="0" err="1"/>
              <a:t>is</a:t>
            </a:r>
            <a:r>
              <a:rPr lang="fr-CH" baseline="0" dirty="0"/>
              <a:t> the main </a:t>
            </a:r>
            <a:r>
              <a:rPr lang="fr-CH" baseline="0" dirty="0" err="1"/>
              <a:t>object</a:t>
            </a:r>
            <a:r>
              <a:rPr lang="fr-CH" baseline="0" dirty="0"/>
              <a:t> of </a:t>
            </a:r>
            <a:r>
              <a:rPr lang="fr-CH" baseline="0" dirty="0" err="1"/>
              <a:t>study</a:t>
            </a:r>
            <a:r>
              <a:rPr lang="fr-CH" baseline="0" dirty="0"/>
              <a:t> about </a:t>
            </a:r>
            <a:r>
              <a:rPr lang="fr-CH" baseline="0" dirty="0" err="1"/>
              <a:t>matter</a:t>
            </a:r>
            <a:r>
              <a:rPr lang="fr-CH" baseline="0" dirty="0"/>
              <a:t>. The </a:t>
            </a:r>
            <a:r>
              <a:rPr lang="fr-CH" baseline="0" dirty="0" err="1"/>
              <a:t>word</a:t>
            </a:r>
            <a:r>
              <a:rPr lang="fr-CH" baseline="0" dirty="0"/>
              <a:t> «</a:t>
            </a:r>
            <a:r>
              <a:rPr lang="fr-CH" baseline="0" dirty="0" err="1"/>
              <a:t>Nuclear</a:t>
            </a:r>
            <a:r>
              <a:rPr lang="fr-CH" baseline="0" dirty="0"/>
              <a:t>» </a:t>
            </a:r>
            <a:r>
              <a:rPr lang="fr-CH" baseline="0" dirty="0" err="1"/>
              <a:t>comes</a:t>
            </a:r>
            <a:r>
              <a:rPr lang="fr-CH" baseline="0" dirty="0"/>
              <a:t> </a:t>
            </a:r>
            <a:r>
              <a:rPr lang="fr-CH" baseline="0" dirty="0" err="1"/>
              <a:t>from</a:t>
            </a:r>
            <a:r>
              <a:rPr lang="fr-CH" baseline="0" dirty="0"/>
              <a:t> </a:t>
            </a:r>
            <a:r>
              <a:rPr lang="fr-CH" baseline="0" dirty="0" err="1"/>
              <a:t>that</a:t>
            </a:r>
            <a:r>
              <a:rPr lang="fr-CH" baseline="0" dirty="0"/>
              <a:t>.</a:t>
            </a:r>
          </a:p>
          <a:p>
            <a:endParaRPr lang="fr-CH" baseline="0" dirty="0"/>
          </a:p>
          <a:p>
            <a:r>
              <a:rPr lang="fr-CH" baseline="0" dirty="0" err="1"/>
              <a:t>Nowadays</a:t>
            </a:r>
            <a:r>
              <a:rPr lang="fr-CH" baseline="0" dirty="0"/>
              <a:t> CERN </a:t>
            </a:r>
            <a:r>
              <a:rPr lang="fr-CH" baseline="0" dirty="0" err="1"/>
              <a:t>is</a:t>
            </a:r>
            <a:r>
              <a:rPr lang="fr-CH" baseline="0" dirty="0"/>
              <a:t> </a:t>
            </a:r>
            <a:r>
              <a:rPr lang="fr-CH" baseline="0" dirty="0" err="1"/>
              <a:t>studying</a:t>
            </a:r>
            <a:r>
              <a:rPr lang="fr-CH" baseline="0" dirty="0"/>
              <a:t> the components of the components of the nucleus. </a:t>
            </a:r>
            <a:r>
              <a:rPr lang="fr-CH" baseline="0" dirty="0" err="1"/>
              <a:t>Therefore</a:t>
            </a:r>
            <a:r>
              <a:rPr lang="fr-CH" baseline="0" dirty="0"/>
              <a:t> CERN </a:t>
            </a:r>
            <a:r>
              <a:rPr lang="fr-CH" baseline="0" dirty="0" err="1"/>
              <a:t>can</a:t>
            </a:r>
            <a:r>
              <a:rPr lang="fr-CH" baseline="0" dirty="0"/>
              <a:t> use an alternative «</a:t>
            </a:r>
            <a:r>
              <a:rPr lang="fr-CH" baseline="0" dirty="0" err="1"/>
              <a:t>branding</a:t>
            </a:r>
            <a:r>
              <a:rPr lang="fr-CH" baseline="0" dirty="0"/>
              <a:t>» </a:t>
            </a:r>
            <a:r>
              <a:rPr lang="fr-CH" baseline="0" dirty="0" err="1"/>
              <a:t>which</a:t>
            </a:r>
            <a:r>
              <a:rPr lang="fr-CH" baseline="0" dirty="0"/>
              <a:t> </a:t>
            </a:r>
            <a:r>
              <a:rPr lang="fr-CH" baseline="0" dirty="0" err="1"/>
              <a:t>is</a:t>
            </a:r>
            <a:r>
              <a:rPr lang="fr-CH" baseline="0" dirty="0"/>
              <a:t> more </a:t>
            </a:r>
            <a:r>
              <a:rPr lang="fr-CH" baseline="0" dirty="0" err="1"/>
              <a:t>accurate</a:t>
            </a:r>
            <a:r>
              <a:rPr lang="fr-CH" baseline="0" dirty="0"/>
              <a:t> and </a:t>
            </a:r>
            <a:r>
              <a:rPr lang="fr-CH" baseline="0" dirty="0" err="1"/>
              <a:t>less</a:t>
            </a:r>
            <a:r>
              <a:rPr lang="fr-CH" baseline="0" dirty="0"/>
              <a:t> open to </a:t>
            </a:r>
            <a:r>
              <a:rPr lang="fr-CH" baseline="0" dirty="0" err="1"/>
              <a:t>interpretation</a:t>
            </a:r>
            <a:r>
              <a:rPr lang="fr-CH" baseline="0" dirty="0"/>
              <a:t>: « </a:t>
            </a:r>
            <a:r>
              <a:rPr lang="fr-CH" baseline="0" dirty="0" err="1"/>
              <a:t>European</a:t>
            </a:r>
            <a:r>
              <a:rPr lang="fr-CH" baseline="0" dirty="0"/>
              <a:t> </a:t>
            </a:r>
            <a:r>
              <a:rPr lang="fr-CH" baseline="0" dirty="0" err="1"/>
              <a:t>laboratory</a:t>
            </a:r>
            <a:r>
              <a:rPr lang="fr-CH" baseline="0" dirty="0"/>
              <a:t> for </a:t>
            </a:r>
            <a:r>
              <a:rPr lang="fr-CH" baseline="0" dirty="0" err="1"/>
              <a:t>particle</a:t>
            </a:r>
            <a:r>
              <a:rPr lang="fr-CH" baseline="0" dirty="0"/>
              <a:t> </a:t>
            </a:r>
            <a:r>
              <a:rPr lang="fr-CH" baseline="0" dirty="0" err="1"/>
              <a:t>physics</a:t>
            </a:r>
            <a:r>
              <a:rPr lang="fr-CH" baseline="0" dirty="0"/>
              <a:t> »</a:t>
            </a:r>
            <a:endParaRPr lang="fr-CH" dirty="0"/>
          </a:p>
          <a:p>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8</a:t>
            </a:fld>
            <a:endParaRPr lang="en-GB"/>
          </a:p>
        </p:txBody>
      </p:sp>
    </p:spTree>
    <p:extLst>
      <p:ext uri="{BB962C8B-B14F-4D97-AF65-F5344CB8AC3E}">
        <p14:creationId xmlns:p14="http://schemas.microsoft.com/office/powerpoint/2010/main" val="2159748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661">
              <a:defRPr/>
            </a:pPr>
            <a:r>
              <a:rPr lang="en-US" dirty="0"/>
              <a:t>Chat: </a:t>
            </a:r>
            <a:r>
              <a:rPr lang="en-US" dirty="0" err="1"/>
              <a:t>Wie</a:t>
            </a:r>
            <a:r>
              <a:rPr lang="en-US" dirty="0"/>
              <a:t> </a:t>
            </a:r>
            <a:r>
              <a:rPr lang="en-US" dirty="0" err="1"/>
              <a:t>viele</a:t>
            </a:r>
            <a:r>
              <a:rPr lang="en-US" dirty="0"/>
              <a:t> </a:t>
            </a:r>
            <a:r>
              <a:rPr lang="en-US" dirty="0" err="1"/>
              <a:t>Nationen</a:t>
            </a:r>
            <a:r>
              <a:rPr lang="en-US" dirty="0"/>
              <a:t> </a:t>
            </a:r>
            <a:r>
              <a:rPr lang="en-US" dirty="0" err="1"/>
              <a:t>arbeiten</a:t>
            </a:r>
            <a:r>
              <a:rPr lang="en-US" baseline="0" dirty="0"/>
              <a:t> am CERN </a:t>
            </a:r>
            <a:r>
              <a:rPr lang="en-US" baseline="0" dirty="0" err="1"/>
              <a:t>zusammen</a:t>
            </a:r>
            <a:r>
              <a:rPr lang="en-US" baseline="0" dirty="0"/>
              <a:t>? </a:t>
            </a:r>
            <a:endParaRPr lang="en-GB" dirty="0"/>
          </a:p>
        </p:txBody>
      </p:sp>
      <p:sp>
        <p:nvSpPr>
          <p:cNvPr id="4" name="Slide Number Placeholder 3"/>
          <p:cNvSpPr>
            <a:spLocks noGrp="1"/>
          </p:cNvSpPr>
          <p:nvPr>
            <p:ph type="sldNum" sz="quarter" idx="10"/>
          </p:nvPr>
        </p:nvSpPr>
        <p:spPr/>
        <p:txBody>
          <a:bodyPr/>
          <a:lstStyle/>
          <a:p>
            <a:fld id="{1DB9E83D-9F90-495C-B504-02EA190B18C6}" type="slidenum">
              <a:rPr lang="en-GB" smtClean="0"/>
              <a:t>9</a:t>
            </a:fld>
            <a:endParaRPr lang="en-GB"/>
          </a:p>
        </p:txBody>
      </p:sp>
    </p:spTree>
    <p:extLst>
      <p:ext uri="{BB962C8B-B14F-4D97-AF65-F5344CB8AC3E}">
        <p14:creationId xmlns:p14="http://schemas.microsoft.com/office/powerpoint/2010/main" val="511721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6/17/2024</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6/17/2024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6/17/2024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Leer">
    <p:spTree>
      <p:nvGrpSpPr>
        <p:cNvPr id="1" name=""/>
        <p:cNvGrpSpPr/>
        <p:nvPr/>
      </p:nvGrpSpPr>
      <p:grpSpPr>
        <a:xfrm>
          <a:off x="0" y="0"/>
          <a:ext cx="0" cy="0"/>
          <a:chOff x="0" y="0"/>
          <a:chExt cx="0" cy="0"/>
        </a:xfrm>
      </p:grpSpPr>
      <p:sp>
        <p:nvSpPr>
          <p:cNvPr id="110"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22573637"/>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3087290" y="1201033"/>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3087290" y="20493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28 February 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de-DE"/>
              <a:t>Zöchling und Wiener | Virtueller Besuch am CERN</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2456" y="3808894"/>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3038" y="12010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6174291" y="3808894"/>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6174291" y="12010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1565136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Titel">
    <p:spTree>
      <p:nvGrpSpPr>
        <p:cNvPr id="1" name=""/>
        <p:cNvGrpSpPr/>
        <p:nvPr/>
      </p:nvGrpSpPr>
      <p:grpSpPr>
        <a:xfrm>
          <a:off x="0" y="0"/>
          <a:ext cx="0" cy="0"/>
          <a:chOff x="0" y="0"/>
          <a:chExt cx="0" cy="0"/>
        </a:xfrm>
      </p:grpSpPr>
      <p:sp>
        <p:nvSpPr>
          <p:cNvPr id="11" name="Autor und Datum"/>
          <p:cNvSpPr txBox="1">
            <a:spLocks noGrp="1"/>
          </p:cNvSpPr>
          <p:nvPr>
            <p:ph type="body" sz="quarter" idx="21" hasCustomPrompt="1"/>
          </p:nvPr>
        </p:nvSpPr>
        <p:spPr>
          <a:xfrm>
            <a:off x="457200" y="4494811"/>
            <a:ext cx="8229600" cy="227172"/>
          </a:xfrm>
          <a:prstGeom prst="rect">
            <a:avLst/>
          </a:prstGeom>
        </p:spPr>
        <p:txBody>
          <a:bodyPr/>
          <a:lstStyle>
            <a:lvl1pPr marL="0" indent="0" algn="ctr" defTabSz="303371">
              <a:lnSpc>
                <a:spcPct val="100000"/>
              </a:lnSpc>
              <a:spcBef>
                <a:spcPts val="0"/>
              </a:spcBef>
              <a:buSzTx/>
              <a:buNone/>
              <a:defRPr sz="1103" spc="-11">
                <a:latin typeface="Avenir Next Medium"/>
                <a:ea typeface="Avenir Next Medium"/>
                <a:cs typeface="Avenir Next Medium"/>
                <a:sym typeface="Avenir Next Medium"/>
              </a:defRPr>
            </a:lvl1pPr>
          </a:lstStyle>
          <a:p>
            <a:r>
              <a:t>Autor und Datum</a:t>
            </a:r>
          </a:p>
        </p:txBody>
      </p:sp>
      <p:sp>
        <p:nvSpPr>
          <p:cNvPr id="12" name="Titel der Präsentation"/>
          <p:cNvSpPr txBox="1">
            <a:spLocks noGrp="1"/>
          </p:cNvSpPr>
          <p:nvPr>
            <p:ph type="title" hasCustomPrompt="1"/>
          </p:nvPr>
        </p:nvSpPr>
        <p:spPr>
          <a:xfrm>
            <a:off x="457200" y="1328738"/>
            <a:ext cx="8229600" cy="1600200"/>
          </a:xfrm>
          <a:prstGeom prst="rect">
            <a:avLst/>
          </a:prstGeom>
        </p:spPr>
        <p:txBody>
          <a:bodyPr anchor="b"/>
          <a:lstStyle>
            <a:lvl1pPr>
              <a:defRPr sz="4800" spc="-48"/>
            </a:lvl1pPr>
          </a:lstStyle>
          <a:p>
            <a:r>
              <a:t>Titel der Präsentation</a:t>
            </a:r>
          </a:p>
        </p:txBody>
      </p:sp>
      <p:sp>
        <p:nvSpPr>
          <p:cNvPr id="13" name="Textebene 1…"/>
          <p:cNvSpPr txBox="1">
            <a:spLocks noGrp="1"/>
          </p:cNvSpPr>
          <p:nvPr>
            <p:ph type="body" sz="quarter" idx="1" hasCustomPrompt="1"/>
          </p:nvPr>
        </p:nvSpPr>
        <p:spPr>
          <a:xfrm>
            <a:off x="457200" y="2837843"/>
            <a:ext cx="8229600" cy="843972"/>
          </a:xfrm>
          <a:prstGeom prst="rect">
            <a:avLst/>
          </a:prstGeom>
        </p:spPr>
        <p:txBody>
          <a:bodyPr/>
          <a:lstStyle>
            <a:lvl1pPr marL="0" indent="0" algn="ctr" defTabSz="309563">
              <a:lnSpc>
                <a:spcPct val="100000"/>
              </a:lnSpc>
              <a:spcBef>
                <a:spcPts val="0"/>
              </a:spcBef>
              <a:buSzTx/>
              <a:buNone/>
              <a:defRPr sz="2250" spc="-22">
                <a:latin typeface="Avenir Next Demi Bold"/>
                <a:ea typeface="Avenir Next Demi Bold"/>
                <a:cs typeface="Avenir Next Demi Bold"/>
                <a:sym typeface="Avenir Next Demi Bold"/>
              </a:defRPr>
            </a:lvl1pPr>
            <a:lvl2pPr marL="0" indent="171450" algn="ctr" defTabSz="309563">
              <a:lnSpc>
                <a:spcPct val="100000"/>
              </a:lnSpc>
              <a:spcBef>
                <a:spcPts val="0"/>
              </a:spcBef>
              <a:buSzTx/>
              <a:buNone/>
              <a:defRPr sz="2250" spc="-22">
                <a:latin typeface="Avenir Next Demi Bold"/>
                <a:ea typeface="Avenir Next Demi Bold"/>
                <a:cs typeface="Avenir Next Demi Bold"/>
                <a:sym typeface="Avenir Next Demi Bold"/>
              </a:defRPr>
            </a:lvl2pPr>
            <a:lvl3pPr marL="0" indent="342900" algn="ctr" defTabSz="309563">
              <a:lnSpc>
                <a:spcPct val="100000"/>
              </a:lnSpc>
              <a:spcBef>
                <a:spcPts val="0"/>
              </a:spcBef>
              <a:buSzTx/>
              <a:buNone/>
              <a:defRPr sz="2250" spc="-22">
                <a:latin typeface="Avenir Next Demi Bold"/>
                <a:ea typeface="Avenir Next Demi Bold"/>
                <a:cs typeface="Avenir Next Demi Bold"/>
                <a:sym typeface="Avenir Next Demi Bold"/>
              </a:defRPr>
            </a:lvl3pPr>
            <a:lvl4pPr marL="0" indent="514350" algn="ctr" defTabSz="309563">
              <a:lnSpc>
                <a:spcPct val="100000"/>
              </a:lnSpc>
              <a:spcBef>
                <a:spcPts val="0"/>
              </a:spcBef>
              <a:buSzTx/>
              <a:buNone/>
              <a:defRPr sz="2250" spc="-22">
                <a:latin typeface="Avenir Next Demi Bold"/>
                <a:ea typeface="Avenir Next Demi Bold"/>
                <a:cs typeface="Avenir Next Demi Bold"/>
                <a:sym typeface="Avenir Next Demi Bold"/>
              </a:defRPr>
            </a:lvl4pPr>
            <a:lvl5pPr marL="0" indent="685800" algn="ctr" defTabSz="309563">
              <a:lnSpc>
                <a:spcPct val="100000"/>
              </a:lnSpc>
              <a:spcBef>
                <a:spcPts val="0"/>
              </a:spcBef>
              <a:buSzTx/>
              <a:buNone/>
              <a:defRPr sz="2250" spc="-22">
                <a:latin typeface="Avenir Next Demi Bold"/>
                <a:ea typeface="Avenir Next Demi Bold"/>
                <a:cs typeface="Avenir Next Demi Bold"/>
                <a:sym typeface="Avenir Next Demi Bold"/>
              </a:defRPr>
            </a:lvl5pPr>
          </a:lstStyle>
          <a:p>
            <a:r>
              <a:t>Präsentationsuntertitel</a:t>
            </a:r>
          </a:p>
          <a:p>
            <a:pPr lvl="1"/>
            <a:endParaRPr/>
          </a:p>
          <a:p>
            <a:pPr lvl="2"/>
            <a:endParaRPr/>
          </a:p>
          <a:p>
            <a:pPr lvl="3"/>
            <a:endParaRPr/>
          </a:p>
          <a:p>
            <a:pPr lvl="4"/>
            <a:endParaRPr/>
          </a:p>
        </p:txBody>
      </p:sp>
      <p:sp>
        <p:nvSpPr>
          <p:cNvPr id="14" name="Foliennummer"/>
          <p:cNvSpPr txBox="1">
            <a:spLocks noGrp="1"/>
          </p:cNvSpPr>
          <p:nvPr>
            <p:ph type="sldNum" sz="quarter" idx="2"/>
          </p:nvPr>
        </p:nvSpPr>
        <p:spPr>
          <a:xfrm>
            <a:off x="4496752" y="4705465"/>
            <a:ext cx="219612" cy="218008"/>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485986378"/>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el &amp; Foto">
    <p:spTree>
      <p:nvGrpSpPr>
        <p:cNvPr id="1" name=""/>
        <p:cNvGrpSpPr/>
        <p:nvPr/>
      </p:nvGrpSpPr>
      <p:grpSpPr>
        <a:xfrm>
          <a:off x="0" y="0"/>
          <a:ext cx="0" cy="0"/>
          <a:chOff x="0" y="0"/>
          <a:chExt cx="0" cy="0"/>
        </a:xfrm>
      </p:grpSpPr>
      <p:sp>
        <p:nvSpPr>
          <p:cNvPr id="21" name="740519873_3318x2212.jpeg"/>
          <p:cNvSpPr>
            <a:spLocks noGrp="1"/>
          </p:cNvSpPr>
          <p:nvPr>
            <p:ph type="pic" idx="21"/>
          </p:nvPr>
        </p:nvSpPr>
        <p:spPr>
          <a:xfrm>
            <a:off x="0" y="-476250"/>
            <a:ext cx="9144000" cy="6096000"/>
          </a:xfrm>
          <a:prstGeom prst="rect">
            <a:avLst/>
          </a:prstGeom>
        </p:spPr>
        <p:txBody>
          <a:bodyPr lIns="91439" tIns="45719" rIns="91439" bIns="45719">
            <a:noAutofit/>
          </a:bodyPr>
          <a:lstStyle/>
          <a:p>
            <a:endParaRPr/>
          </a:p>
        </p:txBody>
      </p:sp>
      <p:sp>
        <p:nvSpPr>
          <p:cNvPr id="22" name="Titel der Präsentation"/>
          <p:cNvSpPr txBox="1">
            <a:spLocks noGrp="1"/>
          </p:cNvSpPr>
          <p:nvPr>
            <p:ph type="title" hasCustomPrompt="1"/>
          </p:nvPr>
        </p:nvSpPr>
        <p:spPr>
          <a:xfrm>
            <a:off x="457200" y="1328738"/>
            <a:ext cx="8229600" cy="1600200"/>
          </a:xfrm>
          <a:prstGeom prst="rect">
            <a:avLst/>
          </a:prstGeom>
        </p:spPr>
        <p:txBody>
          <a:bodyPr anchor="b"/>
          <a:lstStyle>
            <a:lvl1pPr>
              <a:defRPr sz="4800" spc="-48">
                <a:solidFill>
                  <a:srgbClr val="FFFFFF"/>
                </a:solidFill>
              </a:defRPr>
            </a:lvl1pPr>
          </a:lstStyle>
          <a:p>
            <a:r>
              <a:t>Titel der Präsentation</a:t>
            </a:r>
          </a:p>
        </p:txBody>
      </p:sp>
      <p:sp>
        <p:nvSpPr>
          <p:cNvPr id="23" name="Textebene 1…"/>
          <p:cNvSpPr txBox="1">
            <a:spLocks noGrp="1"/>
          </p:cNvSpPr>
          <p:nvPr>
            <p:ph type="body" sz="quarter" idx="1" hasCustomPrompt="1"/>
          </p:nvPr>
        </p:nvSpPr>
        <p:spPr>
          <a:xfrm>
            <a:off x="457200" y="2838450"/>
            <a:ext cx="8229600" cy="844542"/>
          </a:xfrm>
          <a:prstGeom prst="rect">
            <a:avLst/>
          </a:prstGeom>
        </p:spPr>
        <p:txBody>
          <a:bodyPr/>
          <a:lstStyle>
            <a:lvl1pPr marL="0" indent="0" algn="ctr" defTabSz="309563">
              <a:lnSpc>
                <a:spcPct val="100000"/>
              </a:lnSpc>
              <a:spcBef>
                <a:spcPts val="0"/>
              </a:spcBef>
              <a:buSzTx/>
              <a:buNone/>
              <a:defRPr sz="2250" spc="-22">
                <a:solidFill>
                  <a:srgbClr val="FFFFFF"/>
                </a:solidFill>
                <a:latin typeface="Avenir Next Demi Bold"/>
                <a:ea typeface="Avenir Next Demi Bold"/>
                <a:cs typeface="Avenir Next Demi Bold"/>
                <a:sym typeface="Avenir Next Demi Bold"/>
              </a:defRPr>
            </a:lvl1pPr>
            <a:lvl2pPr marL="0" indent="171450" algn="ctr" defTabSz="309563">
              <a:lnSpc>
                <a:spcPct val="100000"/>
              </a:lnSpc>
              <a:spcBef>
                <a:spcPts val="0"/>
              </a:spcBef>
              <a:buSzTx/>
              <a:buNone/>
              <a:defRPr sz="2250" spc="-22">
                <a:solidFill>
                  <a:srgbClr val="FFFFFF"/>
                </a:solidFill>
                <a:latin typeface="Avenir Next Demi Bold"/>
                <a:ea typeface="Avenir Next Demi Bold"/>
                <a:cs typeface="Avenir Next Demi Bold"/>
                <a:sym typeface="Avenir Next Demi Bold"/>
              </a:defRPr>
            </a:lvl2pPr>
            <a:lvl3pPr marL="0" indent="342900" algn="ctr" defTabSz="309563">
              <a:lnSpc>
                <a:spcPct val="100000"/>
              </a:lnSpc>
              <a:spcBef>
                <a:spcPts val="0"/>
              </a:spcBef>
              <a:buSzTx/>
              <a:buNone/>
              <a:defRPr sz="2250" spc="-22">
                <a:solidFill>
                  <a:srgbClr val="FFFFFF"/>
                </a:solidFill>
                <a:latin typeface="Avenir Next Demi Bold"/>
                <a:ea typeface="Avenir Next Demi Bold"/>
                <a:cs typeface="Avenir Next Demi Bold"/>
                <a:sym typeface="Avenir Next Demi Bold"/>
              </a:defRPr>
            </a:lvl3pPr>
            <a:lvl4pPr marL="0" indent="514350" algn="ctr" defTabSz="309563">
              <a:lnSpc>
                <a:spcPct val="100000"/>
              </a:lnSpc>
              <a:spcBef>
                <a:spcPts val="0"/>
              </a:spcBef>
              <a:buSzTx/>
              <a:buNone/>
              <a:defRPr sz="2250" spc="-22">
                <a:solidFill>
                  <a:srgbClr val="FFFFFF"/>
                </a:solidFill>
                <a:latin typeface="Avenir Next Demi Bold"/>
                <a:ea typeface="Avenir Next Demi Bold"/>
                <a:cs typeface="Avenir Next Demi Bold"/>
                <a:sym typeface="Avenir Next Demi Bold"/>
              </a:defRPr>
            </a:lvl4pPr>
            <a:lvl5pPr marL="0" indent="685800" algn="ctr" defTabSz="309563">
              <a:lnSpc>
                <a:spcPct val="100000"/>
              </a:lnSpc>
              <a:spcBef>
                <a:spcPts val="0"/>
              </a:spcBef>
              <a:buSzTx/>
              <a:buNone/>
              <a:defRPr sz="2250" spc="-22">
                <a:solidFill>
                  <a:srgbClr val="FFFFFF"/>
                </a:solidFill>
                <a:latin typeface="Avenir Next Demi Bold"/>
                <a:ea typeface="Avenir Next Demi Bold"/>
                <a:cs typeface="Avenir Next Demi Bold"/>
                <a:sym typeface="Avenir Next Demi Bold"/>
              </a:defRPr>
            </a:lvl5pPr>
          </a:lstStyle>
          <a:p>
            <a:r>
              <a:t>Präsentationsuntertitel</a:t>
            </a:r>
          </a:p>
          <a:p>
            <a:pPr lvl="1"/>
            <a:endParaRPr/>
          </a:p>
          <a:p>
            <a:pPr lvl="2"/>
            <a:endParaRPr/>
          </a:p>
          <a:p>
            <a:pPr lvl="3"/>
            <a:endParaRPr/>
          </a:p>
          <a:p>
            <a:pPr lvl="4"/>
            <a:endParaRPr/>
          </a:p>
        </p:txBody>
      </p:sp>
      <p:sp>
        <p:nvSpPr>
          <p:cNvPr id="24" name="Autor und Datum"/>
          <p:cNvSpPr txBox="1">
            <a:spLocks noGrp="1"/>
          </p:cNvSpPr>
          <p:nvPr>
            <p:ph type="body" sz="quarter" idx="22" hasCustomPrompt="1"/>
          </p:nvPr>
        </p:nvSpPr>
        <p:spPr>
          <a:xfrm>
            <a:off x="457200" y="4495800"/>
            <a:ext cx="8229601" cy="227172"/>
          </a:xfrm>
          <a:prstGeom prst="rect">
            <a:avLst/>
          </a:prstGeom>
        </p:spPr>
        <p:txBody>
          <a:bodyPr/>
          <a:lstStyle>
            <a:lvl1pPr marL="0" indent="0" algn="ctr" defTabSz="303371">
              <a:lnSpc>
                <a:spcPct val="100000"/>
              </a:lnSpc>
              <a:spcBef>
                <a:spcPts val="0"/>
              </a:spcBef>
              <a:buSzTx/>
              <a:buNone/>
              <a:defRPr sz="1103" spc="-11">
                <a:solidFill>
                  <a:srgbClr val="FFFFFF"/>
                </a:solidFill>
                <a:latin typeface="Avenir Next Medium"/>
                <a:ea typeface="Avenir Next Medium"/>
                <a:cs typeface="Avenir Next Medium"/>
                <a:sym typeface="Avenir Next Medium"/>
              </a:defRPr>
            </a:lvl1pPr>
          </a:lstStyle>
          <a:p>
            <a:r>
              <a:t>Autor und Datum</a:t>
            </a:r>
          </a:p>
        </p:txBody>
      </p:sp>
      <p:sp>
        <p:nvSpPr>
          <p:cNvPr id="25" name="Foliennumm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extLst>
      <p:ext uri="{BB962C8B-B14F-4D97-AF65-F5344CB8AC3E}">
        <p14:creationId xmlns:p14="http://schemas.microsoft.com/office/powerpoint/2010/main" val="3177232476"/>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el &amp; Foto 2">
    <p:spTree>
      <p:nvGrpSpPr>
        <p:cNvPr id="1" name=""/>
        <p:cNvGrpSpPr/>
        <p:nvPr/>
      </p:nvGrpSpPr>
      <p:grpSpPr>
        <a:xfrm>
          <a:off x="0" y="0"/>
          <a:ext cx="0" cy="0"/>
          <a:chOff x="0" y="0"/>
          <a:chExt cx="0" cy="0"/>
        </a:xfrm>
      </p:grpSpPr>
      <p:sp>
        <p:nvSpPr>
          <p:cNvPr id="32" name="Folientitel"/>
          <p:cNvSpPr txBox="1">
            <a:spLocks noGrp="1"/>
          </p:cNvSpPr>
          <p:nvPr>
            <p:ph type="title" hasCustomPrompt="1"/>
          </p:nvPr>
        </p:nvSpPr>
        <p:spPr>
          <a:xfrm>
            <a:off x="455811" y="1719414"/>
            <a:ext cx="3659002" cy="952500"/>
          </a:xfrm>
          <a:prstGeom prst="rect">
            <a:avLst/>
          </a:prstGeom>
        </p:spPr>
        <p:txBody>
          <a:bodyPr anchor="b"/>
          <a:lstStyle/>
          <a:p>
            <a:r>
              <a:t>Folientitel</a:t>
            </a:r>
          </a:p>
        </p:txBody>
      </p:sp>
      <p:sp>
        <p:nvSpPr>
          <p:cNvPr id="33" name="Bild"/>
          <p:cNvSpPr>
            <a:spLocks noGrp="1"/>
          </p:cNvSpPr>
          <p:nvPr>
            <p:ph type="pic" idx="21"/>
          </p:nvPr>
        </p:nvSpPr>
        <p:spPr>
          <a:xfrm>
            <a:off x="3481387" y="476250"/>
            <a:ext cx="6281738" cy="4191000"/>
          </a:xfrm>
          <a:prstGeom prst="rect">
            <a:avLst/>
          </a:prstGeom>
        </p:spPr>
        <p:txBody>
          <a:bodyPr lIns="91439" tIns="45719" rIns="91439" bIns="45719">
            <a:noAutofit/>
          </a:bodyPr>
          <a:lstStyle/>
          <a:p>
            <a:endParaRPr/>
          </a:p>
        </p:txBody>
      </p:sp>
      <p:sp>
        <p:nvSpPr>
          <p:cNvPr id="34" name="Textebene 1…"/>
          <p:cNvSpPr txBox="1">
            <a:spLocks noGrp="1"/>
          </p:cNvSpPr>
          <p:nvPr>
            <p:ph type="body" sz="quarter" idx="1" hasCustomPrompt="1"/>
          </p:nvPr>
        </p:nvSpPr>
        <p:spPr>
          <a:xfrm>
            <a:off x="457200" y="2631281"/>
            <a:ext cx="3657600" cy="2031206"/>
          </a:xfrm>
          <a:prstGeom prst="rect">
            <a:avLst/>
          </a:prstGeom>
        </p:spPr>
        <p:txBody>
          <a:bodyPr/>
          <a:lstStyle>
            <a:lvl1pPr marL="0" indent="0" algn="ctr" defTabSz="309563">
              <a:lnSpc>
                <a:spcPct val="100000"/>
              </a:lnSpc>
              <a:spcBef>
                <a:spcPts val="0"/>
              </a:spcBef>
              <a:buSzTx/>
              <a:buNone/>
              <a:defRPr spc="-17">
                <a:latin typeface="Avenir Next Demi Bold"/>
                <a:ea typeface="Avenir Next Demi Bold"/>
                <a:cs typeface="Avenir Next Demi Bold"/>
                <a:sym typeface="Avenir Next Demi Bold"/>
              </a:defRPr>
            </a:lvl1pPr>
            <a:lvl2pPr marL="0" indent="171450" algn="ctr" defTabSz="309563">
              <a:lnSpc>
                <a:spcPct val="100000"/>
              </a:lnSpc>
              <a:spcBef>
                <a:spcPts val="0"/>
              </a:spcBef>
              <a:buSzTx/>
              <a:buNone/>
              <a:defRPr spc="-17">
                <a:latin typeface="Avenir Next Demi Bold"/>
                <a:ea typeface="Avenir Next Demi Bold"/>
                <a:cs typeface="Avenir Next Demi Bold"/>
                <a:sym typeface="Avenir Next Demi Bold"/>
              </a:defRPr>
            </a:lvl2pPr>
            <a:lvl3pPr marL="0" indent="342900" algn="ctr" defTabSz="309563">
              <a:lnSpc>
                <a:spcPct val="100000"/>
              </a:lnSpc>
              <a:spcBef>
                <a:spcPts val="0"/>
              </a:spcBef>
              <a:buSzTx/>
              <a:buNone/>
              <a:defRPr spc="-17">
                <a:latin typeface="Avenir Next Demi Bold"/>
                <a:ea typeface="Avenir Next Demi Bold"/>
                <a:cs typeface="Avenir Next Demi Bold"/>
                <a:sym typeface="Avenir Next Demi Bold"/>
              </a:defRPr>
            </a:lvl3pPr>
            <a:lvl4pPr marL="0" indent="514350" algn="ctr" defTabSz="309563">
              <a:lnSpc>
                <a:spcPct val="100000"/>
              </a:lnSpc>
              <a:spcBef>
                <a:spcPts val="0"/>
              </a:spcBef>
              <a:buSzTx/>
              <a:buNone/>
              <a:defRPr spc="-17">
                <a:latin typeface="Avenir Next Demi Bold"/>
                <a:ea typeface="Avenir Next Demi Bold"/>
                <a:cs typeface="Avenir Next Demi Bold"/>
                <a:sym typeface="Avenir Next Demi Bold"/>
              </a:defRPr>
            </a:lvl4pPr>
            <a:lvl5pPr marL="0" indent="685800" algn="ctr" defTabSz="309563">
              <a:lnSpc>
                <a:spcPct val="100000"/>
              </a:lnSpc>
              <a:spcBef>
                <a:spcPts val="0"/>
              </a:spcBef>
              <a:buSzTx/>
              <a:buNone/>
              <a:defRPr spc="-17">
                <a:latin typeface="Avenir Next Demi Bold"/>
                <a:ea typeface="Avenir Next Demi Bold"/>
                <a:cs typeface="Avenir Next Demi Bold"/>
                <a:sym typeface="Avenir Next Demi Bold"/>
              </a:defRPr>
            </a:lvl5pPr>
          </a:lstStyle>
          <a:p>
            <a:r>
              <a:t>Folien-Untertitel</a:t>
            </a:r>
          </a:p>
          <a:p>
            <a:pPr lvl="1"/>
            <a:endParaRPr/>
          </a:p>
          <a:p>
            <a:pPr lvl="2"/>
            <a:endParaRPr/>
          </a:p>
          <a:p>
            <a:pPr lvl="3"/>
            <a:endParaRPr/>
          </a:p>
          <a:p>
            <a:pPr lvl="4"/>
            <a:endParaRPr/>
          </a:p>
        </p:txBody>
      </p:sp>
      <p:sp>
        <p:nvSpPr>
          <p:cNvPr id="35"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73929852"/>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42" name="Folientitel"/>
          <p:cNvSpPr txBox="1">
            <a:spLocks noGrp="1"/>
          </p:cNvSpPr>
          <p:nvPr>
            <p:ph type="title" hasCustomPrompt="1"/>
          </p:nvPr>
        </p:nvSpPr>
        <p:spPr>
          <a:prstGeom prst="rect">
            <a:avLst/>
          </a:prstGeom>
        </p:spPr>
        <p:txBody>
          <a:bodyPr/>
          <a:lstStyle/>
          <a:p>
            <a:r>
              <a:t>Folientitel</a:t>
            </a:r>
          </a:p>
        </p:txBody>
      </p:sp>
      <p:sp>
        <p:nvSpPr>
          <p:cNvPr id="43" name="Textebene 1…"/>
          <p:cNvSpPr txBox="1">
            <a:spLocks noGrp="1"/>
          </p:cNvSpPr>
          <p:nvPr>
            <p:ph type="body" idx="1" hasCustomPrompt="1"/>
          </p:nvPr>
        </p:nvSpPr>
        <p:spPr>
          <a:prstGeom prst="rect">
            <a:avLst/>
          </a:prstGeom>
        </p:spPr>
        <p:txBody>
          <a:bodyPr/>
          <a:lstStyle/>
          <a:p>
            <a:r>
              <a:t>Text für Folienpunkt</a:t>
            </a:r>
          </a:p>
          <a:p>
            <a:pPr lvl="1"/>
            <a:endParaRPr/>
          </a:p>
          <a:p>
            <a:pPr lvl="2"/>
            <a:endParaRPr/>
          </a:p>
          <a:p>
            <a:pPr lvl="3"/>
            <a:endParaRPr/>
          </a:p>
          <a:p>
            <a:pPr lvl="4"/>
            <a:endParaRPr/>
          </a:p>
        </p:txBody>
      </p:sp>
      <p:sp>
        <p:nvSpPr>
          <p:cNvPr id="44" name="Folien-Untertitel"/>
          <p:cNvSpPr txBox="1">
            <a:spLocks noGrp="1"/>
          </p:cNvSpPr>
          <p:nvPr>
            <p:ph type="body" sz="quarter" idx="21" hasCustomPrompt="1"/>
          </p:nvPr>
        </p:nvSpPr>
        <p:spPr>
          <a:xfrm>
            <a:off x="457200" y="894243"/>
            <a:ext cx="8229601" cy="312230"/>
          </a:xfrm>
          <a:prstGeom prst="rect">
            <a:avLst/>
          </a:prstGeom>
        </p:spPr>
        <p:txBody>
          <a:bodyPr/>
          <a:lstStyle>
            <a:lvl1pPr marL="0" indent="0" algn="ctr" defTabSz="297180">
              <a:lnSpc>
                <a:spcPct val="100000"/>
              </a:lnSpc>
              <a:spcBef>
                <a:spcPts val="0"/>
              </a:spcBef>
              <a:buSzTx/>
              <a:buNone/>
              <a:defRPr sz="1584" spc="-16">
                <a:latin typeface="Avenir Next Demi Bold"/>
                <a:ea typeface="Avenir Next Demi Bold"/>
                <a:cs typeface="Avenir Next Demi Bold"/>
                <a:sym typeface="Avenir Next Demi Bold"/>
              </a:defRPr>
            </a:lvl1pPr>
          </a:lstStyle>
          <a:p>
            <a:r>
              <a:t>Folien-Untertitel</a:t>
            </a:r>
          </a:p>
        </p:txBody>
      </p:sp>
      <p:sp>
        <p:nvSpPr>
          <p:cNvPr id="45"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3438249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52" name="Textebene 1…"/>
          <p:cNvSpPr txBox="1">
            <a:spLocks noGrp="1"/>
          </p:cNvSpPr>
          <p:nvPr>
            <p:ph type="body" idx="1" hasCustomPrompt="1"/>
          </p:nvPr>
        </p:nvSpPr>
        <p:spPr>
          <a:xfrm>
            <a:off x="457200" y="1504950"/>
            <a:ext cx="8229600" cy="3182681"/>
          </a:xfrm>
          <a:prstGeom prst="rect">
            <a:avLst/>
          </a:prstGeom>
        </p:spPr>
        <p:txBody>
          <a:bodyPr numCol="2" spcCol="2558384"/>
          <a:lstStyle/>
          <a:p>
            <a:r>
              <a:t>Text für Folienpunkt</a:t>
            </a:r>
          </a:p>
          <a:p>
            <a:pPr lvl="1"/>
            <a:endParaRPr/>
          </a:p>
          <a:p>
            <a:pPr lvl="2"/>
            <a:endParaRPr/>
          </a:p>
          <a:p>
            <a:pPr lvl="3"/>
            <a:endParaRPr/>
          </a:p>
          <a:p>
            <a:pPr lvl="4"/>
            <a:endParaRPr/>
          </a:p>
        </p:txBody>
      </p:sp>
      <p:sp>
        <p:nvSpPr>
          <p:cNvPr id="53" name="Foliennummer"/>
          <p:cNvSpPr txBox="1">
            <a:spLocks noGrp="1"/>
          </p:cNvSpPr>
          <p:nvPr>
            <p:ph type="sldNum" sz="quarter" idx="2"/>
          </p:nvPr>
        </p:nvSpPr>
        <p:spPr>
          <a:xfrm>
            <a:off x="4496752" y="4705465"/>
            <a:ext cx="219612" cy="218008"/>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199335175"/>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itel, Punkte &amp; Foto">
    <p:spTree>
      <p:nvGrpSpPr>
        <p:cNvPr id="1" name=""/>
        <p:cNvGrpSpPr/>
        <p:nvPr/>
      </p:nvGrpSpPr>
      <p:grpSpPr>
        <a:xfrm>
          <a:off x="0" y="0"/>
          <a:ext cx="0" cy="0"/>
          <a:chOff x="0" y="0"/>
          <a:chExt cx="0" cy="0"/>
        </a:xfrm>
      </p:grpSpPr>
      <p:sp>
        <p:nvSpPr>
          <p:cNvPr id="60" name="Folientitel"/>
          <p:cNvSpPr txBox="1">
            <a:spLocks noGrp="1"/>
          </p:cNvSpPr>
          <p:nvPr>
            <p:ph type="title" hasCustomPrompt="1"/>
          </p:nvPr>
        </p:nvSpPr>
        <p:spPr>
          <a:xfrm>
            <a:off x="457200" y="290513"/>
            <a:ext cx="3657600" cy="600075"/>
          </a:xfrm>
          <a:prstGeom prst="rect">
            <a:avLst/>
          </a:prstGeom>
        </p:spPr>
        <p:txBody>
          <a:bodyPr/>
          <a:lstStyle/>
          <a:p>
            <a:r>
              <a:t>Folientitel</a:t>
            </a:r>
          </a:p>
        </p:txBody>
      </p:sp>
      <p:sp>
        <p:nvSpPr>
          <p:cNvPr id="61" name="Bild"/>
          <p:cNvSpPr>
            <a:spLocks noGrp="1"/>
          </p:cNvSpPr>
          <p:nvPr>
            <p:ph type="pic" idx="21"/>
          </p:nvPr>
        </p:nvSpPr>
        <p:spPr>
          <a:xfrm>
            <a:off x="4572242" y="269471"/>
            <a:ext cx="4114800" cy="4623609"/>
          </a:xfrm>
          <a:prstGeom prst="rect">
            <a:avLst/>
          </a:prstGeom>
        </p:spPr>
        <p:txBody>
          <a:bodyPr lIns="91439" tIns="45719" rIns="91439" bIns="45719">
            <a:noAutofit/>
          </a:bodyPr>
          <a:lstStyle/>
          <a:p>
            <a:endParaRPr/>
          </a:p>
        </p:txBody>
      </p:sp>
      <p:sp>
        <p:nvSpPr>
          <p:cNvPr id="62" name="Folien-Untertitel"/>
          <p:cNvSpPr txBox="1">
            <a:spLocks noGrp="1"/>
          </p:cNvSpPr>
          <p:nvPr>
            <p:ph type="body" sz="quarter" idx="22" hasCustomPrompt="1"/>
          </p:nvPr>
        </p:nvSpPr>
        <p:spPr>
          <a:xfrm>
            <a:off x="457200" y="895350"/>
            <a:ext cx="3659088" cy="312230"/>
          </a:xfrm>
          <a:prstGeom prst="rect">
            <a:avLst/>
          </a:prstGeom>
        </p:spPr>
        <p:txBody>
          <a:bodyPr/>
          <a:lstStyle>
            <a:lvl1pPr marL="0" indent="0" algn="ctr" defTabSz="297180">
              <a:lnSpc>
                <a:spcPct val="100000"/>
              </a:lnSpc>
              <a:spcBef>
                <a:spcPts val="0"/>
              </a:spcBef>
              <a:buSzTx/>
              <a:buNone/>
              <a:defRPr sz="1584" spc="-16">
                <a:latin typeface="Avenir Next Demi Bold"/>
                <a:ea typeface="Avenir Next Demi Bold"/>
                <a:cs typeface="Avenir Next Demi Bold"/>
                <a:sym typeface="Avenir Next Demi Bold"/>
              </a:defRPr>
            </a:lvl1pPr>
          </a:lstStyle>
          <a:p>
            <a:r>
              <a:t>Folien-Untertitel</a:t>
            </a:r>
          </a:p>
        </p:txBody>
      </p:sp>
      <p:sp>
        <p:nvSpPr>
          <p:cNvPr id="63" name="Textebene 1…"/>
          <p:cNvSpPr txBox="1">
            <a:spLocks noGrp="1"/>
          </p:cNvSpPr>
          <p:nvPr>
            <p:ph type="body" sz="half" idx="1" hasCustomPrompt="1"/>
          </p:nvPr>
        </p:nvSpPr>
        <p:spPr>
          <a:xfrm>
            <a:off x="457200" y="1508708"/>
            <a:ext cx="3659088" cy="3144255"/>
          </a:xfrm>
          <a:prstGeom prst="rect">
            <a:avLst/>
          </a:prstGeom>
        </p:spPr>
        <p:txBody>
          <a:bodyPr/>
          <a:lstStyle/>
          <a:p>
            <a:r>
              <a:t>Text für Folienpunkt</a:t>
            </a:r>
          </a:p>
          <a:p>
            <a:pPr lvl="1"/>
            <a:endParaRPr/>
          </a:p>
          <a:p>
            <a:pPr lvl="2"/>
            <a:endParaRPr/>
          </a:p>
          <a:p>
            <a:pPr lvl="3"/>
            <a:endParaRPr/>
          </a:p>
          <a:p>
            <a:pPr lvl="4"/>
            <a:endParaRPr/>
          </a:p>
        </p:txBody>
      </p:sp>
      <p:sp>
        <p:nvSpPr>
          <p:cNvPr id="64" name="Foliennummer"/>
          <p:cNvSpPr txBox="1">
            <a:spLocks noGrp="1"/>
          </p:cNvSpPr>
          <p:nvPr>
            <p:ph type="sldNum" sz="quarter" idx="2"/>
          </p:nvPr>
        </p:nvSpPr>
        <p:spPr>
          <a:xfrm>
            <a:off x="4497705" y="4705465"/>
            <a:ext cx="219612" cy="218008"/>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6549002"/>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Abschnitt">
    <p:spTree>
      <p:nvGrpSpPr>
        <p:cNvPr id="1" name=""/>
        <p:cNvGrpSpPr/>
        <p:nvPr/>
      </p:nvGrpSpPr>
      <p:grpSpPr>
        <a:xfrm>
          <a:off x="0" y="0"/>
          <a:ext cx="0" cy="0"/>
          <a:chOff x="0" y="0"/>
          <a:chExt cx="0" cy="0"/>
        </a:xfrm>
      </p:grpSpPr>
      <p:sp>
        <p:nvSpPr>
          <p:cNvPr id="71" name="Titel des Abschnitts"/>
          <p:cNvSpPr txBox="1">
            <a:spLocks noGrp="1"/>
          </p:cNvSpPr>
          <p:nvPr>
            <p:ph type="title" hasCustomPrompt="1"/>
          </p:nvPr>
        </p:nvSpPr>
        <p:spPr>
          <a:xfrm>
            <a:off x="457200" y="1215852"/>
            <a:ext cx="8229600" cy="2476500"/>
          </a:xfrm>
          <a:prstGeom prst="rect">
            <a:avLst/>
          </a:prstGeom>
        </p:spPr>
        <p:txBody>
          <a:bodyPr anchor="ctr"/>
          <a:lstStyle>
            <a:lvl1pPr>
              <a:defRPr sz="4800" spc="0"/>
            </a:lvl1pPr>
          </a:lstStyle>
          <a:p>
            <a:r>
              <a:t>Titel des Abschnitts</a:t>
            </a:r>
          </a:p>
        </p:txBody>
      </p:sp>
      <p:sp>
        <p:nvSpPr>
          <p:cNvPr id="72" name="Foliennummer"/>
          <p:cNvSpPr txBox="1">
            <a:spLocks noGrp="1"/>
          </p:cNvSpPr>
          <p:nvPr>
            <p:ph type="sldNum" sz="quarter" idx="2"/>
          </p:nvPr>
        </p:nvSpPr>
        <p:spPr>
          <a:xfrm>
            <a:off x="4496752" y="4705465"/>
            <a:ext cx="219612" cy="218008"/>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022770486"/>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Nur Titel">
    <p:spTree>
      <p:nvGrpSpPr>
        <p:cNvPr id="1" name=""/>
        <p:cNvGrpSpPr/>
        <p:nvPr/>
      </p:nvGrpSpPr>
      <p:grpSpPr>
        <a:xfrm>
          <a:off x="0" y="0"/>
          <a:ext cx="0" cy="0"/>
          <a:chOff x="0" y="0"/>
          <a:chExt cx="0" cy="0"/>
        </a:xfrm>
      </p:grpSpPr>
      <p:sp>
        <p:nvSpPr>
          <p:cNvPr id="79" name="Folientitel"/>
          <p:cNvSpPr txBox="1">
            <a:spLocks noGrp="1"/>
          </p:cNvSpPr>
          <p:nvPr>
            <p:ph type="title" hasCustomPrompt="1"/>
          </p:nvPr>
        </p:nvSpPr>
        <p:spPr>
          <a:prstGeom prst="rect">
            <a:avLst/>
          </a:prstGeom>
        </p:spPr>
        <p:txBody>
          <a:bodyPr/>
          <a:lstStyle/>
          <a:p>
            <a:r>
              <a:t>Folientitel</a:t>
            </a:r>
          </a:p>
        </p:txBody>
      </p:sp>
      <p:sp>
        <p:nvSpPr>
          <p:cNvPr id="80" name="Folien-Untertitel"/>
          <p:cNvSpPr txBox="1">
            <a:spLocks noGrp="1"/>
          </p:cNvSpPr>
          <p:nvPr>
            <p:ph type="body" sz="quarter" idx="21" hasCustomPrompt="1"/>
          </p:nvPr>
        </p:nvSpPr>
        <p:spPr>
          <a:xfrm>
            <a:off x="457200" y="894243"/>
            <a:ext cx="8229601" cy="312230"/>
          </a:xfrm>
          <a:prstGeom prst="rect">
            <a:avLst/>
          </a:prstGeom>
        </p:spPr>
        <p:txBody>
          <a:bodyPr/>
          <a:lstStyle>
            <a:lvl1pPr marL="0" indent="0" algn="ctr" defTabSz="297180">
              <a:lnSpc>
                <a:spcPct val="100000"/>
              </a:lnSpc>
              <a:spcBef>
                <a:spcPts val="0"/>
              </a:spcBef>
              <a:buSzTx/>
              <a:buNone/>
              <a:defRPr sz="1584" spc="-16">
                <a:latin typeface="Avenir Next Demi Bold"/>
                <a:ea typeface="Avenir Next Demi Bold"/>
                <a:cs typeface="Avenir Next Demi Bold"/>
                <a:sym typeface="Avenir Next Demi Bold"/>
              </a:defRPr>
            </a:lvl1pPr>
          </a:lstStyle>
          <a:p>
            <a:r>
              <a:t>Folien-Untertitel</a:t>
            </a:r>
          </a:p>
        </p:txBody>
      </p:sp>
      <p:sp>
        <p:nvSpPr>
          <p:cNvPr id="81" name="Foliennummer"/>
          <p:cNvSpPr txBox="1">
            <a:spLocks noGrp="1"/>
          </p:cNvSpPr>
          <p:nvPr>
            <p:ph type="sldNum" sz="quarter" idx="2"/>
          </p:nvPr>
        </p:nvSpPr>
        <p:spPr>
          <a:xfrm>
            <a:off x="4496752" y="4705465"/>
            <a:ext cx="219612" cy="218008"/>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660581120"/>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8" name="Agenda-Titel"/>
          <p:cNvSpPr txBox="1">
            <a:spLocks noGrp="1"/>
          </p:cNvSpPr>
          <p:nvPr>
            <p:ph type="title" hasCustomPrompt="1"/>
          </p:nvPr>
        </p:nvSpPr>
        <p:spPr>
          <a:prstGeom prst="rect">
            <a:avLst/>
          </a:prstGeom>
        </p:spPr>
        <p:txBody>
          <a:bodyPr/>
          <a:lstStyle/>
          <a:p>
            <a:r>
              <a:t>Agenda-Titel</a:t>
            </a:r>
          </a:p>
        </p:txBody>
      </p:sp>
      <p:sp>
        <p:nvSpPr>
          <p:cNvPr id="89" name="Textebene 1…"/>
          <p:cNvSpPr txBox="1">
            <a:spLocks noGrp="1"/>
          </p:cNvSpPr>
          <p:nvPr>
            <p:ph type="body" idx="1" hasCustomPrompt="1"/>
          </p:nvPr>
        </p:nvSpPr>
        <p:spPr>
          <a:xfrm>
            <a:off x="457200" y="1504950"/>
            <a:ext cx="8229600" cy="3144581"/>
          </a:xfrm>
          <a:prstGeom prst="rect">
            <a:avLst/>
          </a:prstGeom>
        </p:spPr>
        <p:txBody>
          <a:bodyPr/>
          <a:lstStyle>
            <a:lvl1pPr marL="0" indent="0" defTabSz="309563">
              <a:lnSpc>
                <a:spcPct val="100000"/>
              </a:lnSpc>
              <a:buSzTx/>
              <a:buNone/>
              <a:defRPr sz="2550" spc="-51">
                <a:latin typeface="Canela Deck Regular"/>
                <a:ea typeface="Canela Deck Regular"/>
                <a:cs typeface="Canela Deck Regular"/>
                <a:sym typeface="Canela Deck Regular"/>
              </a:defRPr>
            </a:lvl1pPr>
            <a:lvl2pPr marL="0" indent="171450" defTabSz="309563">
              <a:lnSpc>
                <a:spcPct val="100000"/>
              </a:lnSpc>
              <a:buSzTx/>
              <a:buNone/>
              <a:defRPr sz="2550" spc="-51">
                <a:latin typeface="Canela Deck Regular"/>
                <a:ea typeface="Canela Deck Regular"/>
                <a:cs typeface="Canela Deck Regular"/>
                <a:sym typeface="Canela Deck Regular"/>
              </a:defRPr>
            </a:lvl2pPr>
            <a:lvl3pPr marL="0" indent="342900" defTabSz="309563">
              <a:lnSpc>
                <a:spcPct val="100000"/>
              </a:lnSpc>
              <a:buSzTx/>
              <a:buNone/>
              <a:defRPr sz="2550" spc="-51">
                <a:latin typeface="Canela Deck Regular"/>
                <a:ea typeface="Canela Deck Regular"/>
                <a:cs typeface="Canela Deck Regular"/>
                <a:sym typeface="Canela Deck Regular"/>
              </a:defRPr>
            </a:lvl3pPr>
            <a:lvl4pPr marL="0" indent="514350" defTabSz="309563">
              <a:lnSpc>
                <a:spcPct val="100000"/>
              </a:lnSpc>
              <a:buSzTx/>
              <a:buNone/>
              <a:defRPr sz="2550" spc="-51">
                <a:latin typeface="Canela Deck Regular"/>
                <a:ea typeface="Canela Deck Regular"/>
                <a:cs typeface="Canela Deck Regular"/>
                <a:sym typeface="Canela Deck Regular"/>
              </a:defRPr>
            </a:lvl4pPr>
            <a:lvl5pPr marL="0" indent="685800" defTabSz="309563">
              <a:lnSpc>
                <a:spcPct val="100000"/>
              </a:lnSpc>
              <a:buSzTx/>
              <a:buNone/>
              <a:defRPr sz="2550" spc="-51">
                <a:latin typeface="Canela Deck Regular"/>
                <a:ea typeface="Canela Deck Regular"/>
                <a:cs typeface="Canela Deck Regular"/>
                <a:sym typeface="Canela Deck Regular"/>
              </a:defRPr>
            </a:lvl5pPr>
          </a:lstStyle>
          <a:p>
            <a:r>
              <a:t>Agendathemen</a:t>
            </a:r>
          </a:p>
          <a:p>
            <a:pPr lvl="1"/>
            <a:endParaRPr/>
          </a:p>
          <a:p>
            <a:pPr lvl="2"/>
            <a:endParaRPr/>
          </a:p>
          <a:p>
            <a:pPr lvl="3"/>
            <a:endParaRPr/>
          </a:p>
          <a:p>
            <a:pPr lvl="4"/>
            <a:endParaRPr/>
          </a:p>
        </p:txBody>
      </p:sp>
      <p:sp>
        <p:nvSpPr>
          <p:cNvPr id="90" name="Agenda-Untertitel"/>
          <p:cNvSpPr txBox="1">
            <a:spLocks noGrp="1"/>
          </p:cNvSpPr>
          <p:nvPr>
            <p:ph type="body" sz="quarter" idx="21" hasCustomPrompt="1"/>
          </p:nvPr>
        </p:nvSpPr>
        <p:spPr>
          <a:xfrm>
            <a:off x="457200" y="895168"/>
            <a:ext cx="8229601" cy="312230"/>
          </a:xfrm>
          <a:prstGeom prst="rect">
            <a:avLst/>
          </a:prstGeom>
        </p:spPr>
        <p:txBody>
          <a:bodyPr/>
          <a:lstStyle>
            <a:lvl1pPr marL="0" indent="0" algn="ctr" defTabSz="297180">
              <a:lnSpc>
                <a:spcPct val="100000"/>
              </a:lnSpc>
              <a:spcBef>
                <a:spcPts val="0"/>
              </a:spcBef>
              <a:buSzTx/>
              <a:buNone/>
              <a:defRPr sz="1584" spc="-16">
                <a:latin typeface="Avenir Next Demi Bold"/>
                <a:ea typeface="Avenir Next Demi Bold"/>
                <a:cs typeface="Avenir Next Demi Bold"/>
                <a:sym typeface="Avenir Next Demi Bold"/>
              </a:defRPr>
            </a:lvl1pPr>
          </a:lstStyle>
          <a:p>
            <a:r>
              <a:t>Agenda-Untertitel</a:t>
            </a:r>
          </a:p>
        </p:txBody>
      </p:sp>
      <p:sp>
        <p:nvSpPr>
          <p:cNvPr id="91" name="Foliennummer"/>
          <p:cNvSpPr txBox="1">
            <a:spLocks noGrp="1"/>
          </p:cNvSpPr>
          <p:nvPr>
            <p:ph type="sldNum" sz="quarter" idx="2"/>
          </p:nvPr>
        </p:nvSpPr>
        <p:spPr>
          <a:xfrm>
            <a:off x="4496752" y="4705465"/>
            <a:ext cx="219612" cy="218008"/>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75315615"/>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Aufstellung">
    <p:spTree>
      <p:nvGrpSpPr>
        <p:cNvPr id="1" name=""/>
        <p:cNvGrpSpPr/>
        <p:nvPr/>
      </p:nvGrpSpPr>
      <p:grpSpPr>
        <a:xfrm>
          <a:off x="0" y="0"/>
          <a:ext cx="0" cy="0"/>
          <a:chOff x="0" y="0"/>
          <a:chExt cx="0" cy="0"/>
        </a:xfrm>
      </p:grpSpPr>
      <p:sp>
        <p:nvSpPr>
          <p:cNvPr id="98" name="Textebene 1…"/>
          <p:cNvSpPr txBox="1">
            <a:spLocks noGrp="1"/>
          </p:cNvSpPr>
          <p:nvPr>
            <p:ph type="body" idx="1" hasCustomPrompt="1"/>
          </p:nvPr>
        </p:nvSpPr>
        <p:spPr>
          <a:xfrm>
            <a:off x="457200" y="1219200"/>
            <a:ext cx="8229600" cy="2476500"/>
          </a:xfrm>
          <a:prstGeom prst="rect">
            <a:avLst/>
          </a:prstGeom>
        </p:spPr>
        <p:txBody>
          <a:bodyPr anchor="ctr"/>
          <a:lstStyle>
            <a:lvl1pPr marL="0" indent="0" algn="ctr" defTabSz="914400">
              <a:lnSpc>
                <a:spcPct val="80000"/>
              </a:lnSpc>
              <a:spcBef>
                <a:spcPts val="0"/>
              </a:spcBef>
              <a:buSzTx/>
              <a:buNone/>
              <a:defRPr sz="4800">
                <a:latin typeface="Canela Regular"/>
                <a:ea typeface="Canela Regular"/>
                <a:cs typeface="Canela Regular"/>
                <a:sym typeface="Canela Regular"/>
              </a:defRPr>
            </a:lvl1pPr>
            <a:lvl2pPr marL="0" indent="171450" algn="ctr" defTabSz="914400">
              <a:lnSpc>
                <a:spcPct val="80000"/>
              </a:lnSpc>
              <a:spcBef>
                <a:spcPts val="0"/>
              </a:spcBef>
              <a:buSzTx/>
              <a:buNone/>
              <a:defRPr sz="4800">
                <a:latin typeface="Canela Regular"/>
                <a:ea typeface="Canela Regular"/>
                <a:cs typeface="Canela Regular"/>
                <a:sym typeface="Canela Regular"/>
              </a:defRPr>
            </a:lvl2pPr>
            <a:lvl3pPr marL="0" indent="342900" algn="ctr" defTabSz="914400">
              <a:lnSpc>
                <a:spcPct val="80000"/>
              </a:lnSpc>
              <a:spcBef>
                <a:spcPts val="0"/>
              </a:spcBef>
              <a:buSzTx/>
              <a:buNone/>
              <a:defRPr sz="4800">
                <a:latin typeface="Canela Regular"/>
                <a:ea typeface="Canela Regular"/>
                <a:cs typeface="Canela Regular"/>
                <a:sym typeface="Canela Regular"/>
              </a:defRPr>
            </a:lvl3pPr>
            <a:lvl4pPr marL="0" indent="514350" algn="ctr" defTabSz="914400">
              <a:lnSpc>
                <a:spcPct val="80000"/>
              </a:lnSpc>
              <a:spcBef>
                <a:spcPts val="0"/>
              </a:spcBef>
              <a:buSzTx/>
              <a:buNone/>
              <a:defRPr sz="4800">
                <a:latin typeface="Canela Regular"/>
                <a:ea typeface="Canela Regular"/>
                <a:cs typeface="Canela Regular"/>
                <a:sym typeface="Canela Regular"/>
              </a:defRPr>
            </a:lvl4pPr>
            <a:lvl5pPr marL="0" indent="685800" algn="ctr" defTabSz="914400">
              <a:lnSpc>
                <a:spcPct val="80000"/>
              </a:lnSpc>
              <a:spcBef>
                <a:spcPts val="0"/>
              </a:spcBef>
              <a:buSzTx/>
              <a:buNone/>
              <a:defRPr sz="4800">
                <a:latin typeface="Canela Regular"/>
                <a:ea typeface="Canela Regular"/>
                <a:cs typeface="Canela Regular"/>
                <a:sym typeface="Canela Regular"/>
              </a:defRPr>
            </a:lvl5pPr>
          </a:lstStyle>
          <a:p>
            <a:r>
              <a:t>Aufstellung</a:t>
            </a:r>
          </a:p>
          <a:p>
            <a:pPr lvl="1"/>
            <a:endParaRPr/>
          </a:p>
          <a:p>
            <a:pPr lvl="2"/>
            <a:endParaRPr/>
          </a:p>
          <a:p>
            <a:pPr lvl="3"/>
            <a:endParaRPr/>
          </a:p>
          <a:p>
            <a:pPr lvl="4"/>
            <a:endParaRPr/>
          </a:p>
        </p:txBody>
      </p:sp>
      <p:sp>
        <p:nvSpPr>
          <p:cNvPr id="99"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66804284"/>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Fakt (groß)">
    <p:spTree>
      <p:nvGrpSpPr>
        <p:cNvPr id="1" name=""/>
        <p:cNvGrpSpPr/>
        <p:nvPr/>
      </p:nvGrpSpPr>
      <p:grpSpPr>
        <a:xfrm>
          <a:off x="0" y="0"/>
          <a:ext cx="0" cy="0"/>
          <a:chOff x="0" y="0"/>
          <a:chExt cx="0" cy="0"/>
        </a:xfrm>
      </p:grpSpPr>
      <p:sp>
        <p:nvSpPr>
          <p:cNvPr id="106" name="Fakten"/>
          <p:cNvSpPr txBox="1">
            <a:spLocks noGrp="1"/>
          </p:cNvSpPr>
          <p:nvPr>
            <p:ph type="body" sz="quarter" idx="21" hasCustomPrompt="1"/>
          </p:nvPr>
        </p:nvSpPr>
        <p:spPr>
          <a:xfrm>
            <a:off x="457200" y="3173340"/>
            <a:ext cx="8229601" cy="312230"/>
          </a:xfrm>
          <a:prstGeom prst="rect">
            <a:avLst/>
          </a:prstGeom>
        </p:spPr>
        <p:txBody>
          <a:bodyPr/>
          <a:lstStyle>
            <a:lvl1pPr marL="0" indent="0" algn="ctr" defTabSz="297180">
              <a:lnSpc>
                <a:spcPct val="100000"/>
              </a:lnSpc>
              <a:spcBef>
                <a:spcPts val="0"/>
              </a:spcBef>
              <a:buSzTx/>
              <a:buNone/>
              <a:defRPr sz="1584" spc="-16">
                <a:latin typeface="Avenir Next Demi Bold"/>
                <a:ea typeface="Avenir Next Demi Bold"/>
                <a:cs typeface="Avenir Next Demi Bold"/>
                <a:sym typeface="Avenir Next Demi Bold"/>
              </a:defRPr>
            </a:lvl1pPr>
          </a:lstStyle>
          <a:p>
            <a:r>
              <a:t>Fakten</a:t>
            </a:r>
          </a:p>
        </p:txBody>
      </p:sp>
      <p:sp>
        <p:nvSpPr>
          <p:cNvPr id="107" name="Textebene 1…"/>
          <p:cNvSpPr txBox="1">
            <a:spLocks noGrp="1"/>
          </p:cNvSpPr>
          <p:nvPr>
            <p:ph type="body" sz="half" idx="1" hasCustomPrompt="1"/>
          </p:nvPr>
        </p:nvSpPr>
        <p:spPr>
          <a:xfrm>
            <a:off x="457200" y="1580431"/>
            <a:ext cx="8229600" cy="1601141"/>
          </a:xfrm>
          <a:prstGeom prst="rect">
            <a:avLst/>
          </a:prstGeom>
        </p:spPr>
        <p:txBody>
          <a:bodyPr anchor="b"/>
          <a:lstStyle>
            <a:lvl1pPr marL="0" indent="0" algn="ctr" defTabSz="914400">
              <a:lnSpc>
                <a:spcPct val="80000"/>
              </a:lnSpc>
              <a:spcBef>
                <a:spcPts val="0"/>
              </a:spcBef>
              <a:buSzTx/>
              <a:buNone/>
              <a:defRPr sz="8400">
                <a:latin typeface="+mn-lt"/>
                <a:ea typeface="+mn-ea"/>
                <a:cs typeface="+mn-cs"/>
                <a:sym typeface="Canela Bold"/>
              </a:defRPr>
            </a:lvl1pPr>
            <a:lvl2pPr marL="0" indent="171450" algn="ctr" defTabSz="914400">
              <a:lnSpc>
                <a:spcPct val="80000"/>
              </a:lnSpc>
              <a:spcBef>
                <a:spcPts val="0"/>
              </a:spcBef>
              <a:buSzTx/>
              <a:buNone/>
              <a:defRPr sz="8400">
                <a:latin typeface="+mn-lt"/>
                <a:ea typeface="+mn-ea"/>
                <a:cs typeface="+mn-cs"/>
                <a:sym typeface="Canela Bold"/>
              </a:defRPr>
            </a:lvl2pPr>
            <a:lvl3pPr marL="0" indent="342900" algn="ctr" defTabSz="914400">
              <a:lnSpc>
                <a:spcPct val="80000"/>
              </a:lnSpc>
              <a:spcBef>
                <a:spcPts val="0"/>
              </a:spcBef>
              <a:buSzTx/>
              <a:buNone/>
              <a:defRPr sz="8400">
                <a:latin typeface="+mn-lt"/>
                <a:ea typeface="+mn-ea"/>
                <a:cs typeface="+mn-cs"/>
                <a:sym typeface="Canela Bold"/>
              </a:defRPr>
            </a:lvl3pPr>
            <a:lvl4pPr marL="0" indent="514350" algn="ctr" defTabSz="914400">
              <a:lnSpc>
                <a:spcPct val="80000"/>
              </a:lnSpc>
              <a:spcBef>
                <a:spcPts val="0"/>
              </a:spcBef>
              <a:buSzTx/>
              <a:buNone/>
              <a:defRPr sz="8400">
                <a:latin typeface="+mn-lt"/>
                <a:ea typeface="+mn-ea"/>
                <a:cs typeface="+mn-cs"/>
                <a:sym typeface="Canela Bold"/>
              </a:defRPr>
            </a:lvl4pPr>
            <a:lvl5pPr marL="0" indent="685800" algn="ctr" defTabSz="914400">
              <a:lnSpc>
                <a:spcPct val="80000"/>
              </a:lnSpc>
              <a:spcBef>
                <a:spcPts val="0"/>
              </a:spcBef>
              <a:buSzTx/>
              <a:buNone/>
              <a:defRPr sz="8400">
                <a:latin typeface="+mn-lt"/>
                <a:ea typeface="+mn-ea"/>
                <a:cs typeface="+mn-cs"/>
                <a:sym typeface="Canela Bold"/>
              </a:defRPr>
            </a:lvl5pPr>
          </a:lstStyle>
          <a:p>
            <a:r>
              <a:t>100 %</a:t>
            </a:r>
          </a:p>
          <a:p>
            <a:pPr lvl="1"/>
            <a:endParaRPr/>
          </a:p>
          <a:p>
            <a:pPr lvl="2"/>
            <a:endParaRPr/>
          </a:p>
          <a:p>
            <a:pPr lvl="3"/>
            <a:endParaRPr/>
          </a:p>
          <a:p>
            <a:pPr lvl="4"/>
            <a:endParaRPr/>
          </a:p>
        </p:txBody>
      </p:sp>
      <p:sp>
        <p:nvSpPr>
          <p:cNvPr id="108" name="Foliennumm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936706499"/>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115" name="Quellenangabe"/>
          <p:cNvSpPr txBox="1">
            <a:spLocks noGrp="1"/>
          </p:cNvSpPr>
          <p:nvPr>
            <p:ph type="body" sz="quarter" idx="21" hasCustomPrompt="1"/>
          </p:nvPr>
        </p:nvSpPr>
        <p:spPr>
          <a:xfrm>
            <a:off x="457200" y="4162520"/>
            <a:ext cx="8229601" cy="312230"/>
          </a:xfrm>
          <a:prstGeom prst="rect">
            <a:avLst/>
          </a:prstGeom>
        </p:spPr>
        <p:txBody>
          <a:bodyPr anchor="ctr"/>
          <a:lstStyle>
            <a:lvl1pPr marL="0" indent="0" algn="ctr" defTabSz="297180">
              <a:lnSpc>
                <a:spcPct val="100000"/>
              </a:lnSpc>
              <a:spcBef>
                <a:spcPts val="0"/>
              </a:spcBef>
              <a:buSzTx/>
              <a:buNone/>
              <a:defRPr sz="1584" spc="-16">
                <a:latin typeface="Avenir Next Demi Bold"/>
                <a:ea typeface="Avenir Next Demi Bold"/>
                <a:cs typeface="Avenir Next Demi Bold"/>
                <a:sym typeface="Avenir Next Demi Bold"/>
              </a:defRPr>
            </a:lvl1pPr>
          </a:lstStyle>
          <a:p>
            <a:r>
              <a:t>Quellenangabe</a:t>
            </a:r>
          </a:p>
        </p:txBody>
      </p:sp>
      <p:sp>
        <p:nvSpPr>
          <p:cNvPr id="116" name="Textebene 1…"/>
          <p:cNvSpPr txBox="1">
            <a:spLocks noGrp="1"/>
          </p:cNvSpPr>
          <p:nvPr>
            <p:ph type="body" sz="half" idx="1" hasCustomPrompt="1"/>
          </p:nvPr>
        </p:nvSpPr>
        <p:spPr>
          <a:xfrm>
            <a:off x="457200" y="1566863"/>
            <a:ext cx="8229600" cy="1656159"/>
          </a:xfrm>
          <a:prstGeom prst="rect">
            <a:avLst/>
          </a:prstGeom>
        </p:spPr>
        <p:txBody>
          <a:bodyPr anchor="ctr"/>
          <a:lstStyle>
            <a:lvl1pPr marL="0" indent="0" algn="ctr" defTabSz="914400">
              <a:lnSpc>
                <a:spcPct val="80000"/>
              </a:lnSpc>
              <a:spcBef>
                <a:spcPts val="0"/>
              </a:spcBef>
              <a:buSzTx/>
              <a:buNone/>
              <a:defRPr sz="3150">
                <a:latin typeface="+mn-lt"/>
                <a:ea typeface="+mn-ea"/>
                <a:cs typeface="+mn-cs"/>
                <a:sym typeface="Canela Bold"/>
              </a:defRPr>
            </a:lvl1pPr>
            <a:lvl2pPr marL="0" indent="171450" algn="ctr" defTabSz="914400">
              <a:lnSpc>
                <a:spcPct val="80000"/>
              </a:lnSpc>
              <a:spcBef>
                <a:spcPts val="0"/>
              </a:spcBef>
              <a:buSzTx/>
              <a:buNone/>
              <a:defRPr sz="3150">
                <a:latin typeface="+mn-lt"/>
                <a:ea typeface="+mn-ea"/>
                <a:cs typeface="+mn-cs"/>
                <a:sym typeface="Canela Bold"/>
              </a:defRPr>
            </a:lvl2pPr>
            <a:lvl3pPr marL="0" indent="342900" algn="ctr" defTabSz="914400">
              <a:lnSpc>
                <a:spcPct val="80000"/>
              </a:lnSpc>
              <a:spcBef>
                <a:spcPts val="0"/>
              </a:spcBef>
              <a:buSzTx/>
              <a:buNone/>
              <a:defRPr sz="3150">
                <a:latin typeface="+mn-lt"/>
                <a:ea typeface="+mn-ea"/>
                <a:cs typeface="+mn-cs"/>
                <a:sym typeface="Canela Bold"/>
              </a:defRPr>
            </a:lvl3pPr>
            <a:lvl4pPr marL="0" indent="514350" algn="ctr" defTabSz="914400">
              <a:lnSpc>
                <a:spcPct val="80000"/>
              </a:lnSpc>
              <a:spcBef>
                <a:spcPts val="0"/>
              </a:spcBef>
              <a:buSzTx/>
              <a:buNone/>
              <a:defRPr sz="3150">
                <a:latin typeface="+mn-lt"/>
                <a:ea typeface="+mn-ea"/>
                <a:cs typeface="+mn-cs"/>
                <a:sym typeface="Canela Bold"/>
              </a:defRPr>
            </a:lvl4pPr>
            <a:lvl5pPr marL="0" indent="685800" algn="ctr" defTabSz="914400">
              <a:lnSpc>
                <a:spcPct val="80000"/>
              </a:lnSpc>
              <a:spcBef>
                <a:spcPts val="0"/>
              </a:spcBef>
              <a:buSzTx/>
              <a:buNone/>
              <a:defRPr sz="3150">
                <a:latin typeface="+mn-lt"/>
                <a:ea typeface="+mn-ea"/>
                <a:cs typeface="+mn-cs"/>
                <a:sym typeface="Canela Bold"/>
              </a:defRPr>
            </a:lvl5pPr>
          </a:lstStyle>
          <a:p>
            <a:r>
              <a:t>„Bemerkenswert“</a:t>
            </a:r>
          </a:p>
          <a:p>
            <a:pPr lvl="1"/>
            <a:endParaRPr/>
          </a:p>
          <a:p>
            <a:pPr lvl="2"/>
            <a:endParaRPr/>
          </a:p>
          <a:p>
            <a:pPr lvl="3"/>
            <a:endParaRPr/>
          </a:p>
          <a:p>
            <a:pPr lvl="4"/>
            <a:endParaRPr/>
          </a:p>
        </p:txBody>
      </p:sp>
      <p:sp>
        <p:nvSpPr>
          <p:cNvPr id="117" name="Foliennummer"/>
          <p:cNvSpPr txBox="1">
            <a:spLocks noGrp="1"/>
          </p:cNvSpPr>
          <p:nvPr>
            <p:ph type="sldNum" sz="quarter" idx="2"/>
          </p:nvPr>
        </p:nvSpPr>
        <p:spPr>
          <a:xfrm>
            <a:off x="4496752" y="4705465"/>
            <a:ext cx="219612" cy="218008"/>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8122902"/>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Foto - 3 Stück">
    <p:spTree>
      <p:nvGrpSpPr>
        <p:cNvPr id="1" name=""/>
        <p:cNvGrpSpPr/>
        <p:nvPr/>
      </p:nvGrpSpPr>
      <p:grpSpPr>
        <a:xfrm>
          <a:off x="0" y="0"/>
          <a:ext cx="0" cy="0"/>
          <a:chOff x="0" y="0"/>
          <a:chExt cx="0" cy="0"/>
        </a:xfrm>
      </p:grpSpPr>
      <p:sp>
        <p:nvSpPr>
          <p:cNvPr id="124" name="941297804_1296x1457.jpeg"/>
          <p:cNvSpPr>
            <a:spLocks noGrp="1"/>
          </p:cNvSpPr>
          <p:nvPr>
            <p:ph type="pic" sz="quarter" idx="21"/>
          </p:nvPr>
        </p:nvSpPr>
        <p:spPr>
          <a:xfrm>
            <a:off x="5904309" y="2093157"/>
            <a:ext cx="2762028" cy="3105150"/>
          </a:xfrm>
          <a:prstGeom prst="rect">
            <a:avLst/>
          </a:prstGeom>
        </p:spPr>
        <p:txBody>
          <a:bodyPr lIns="91439" tIns="45719" rIns="91439" bIns="45719">
            <a:noAutofit/>
          </a:bodyPr>
          <a:lstStyle/>
          <a:p>
            <a:endParaRPr/>
          </a:p>
        </p:txBody>
      </p:sp>
      <p:sp>
        <p:nvSpPr>
          <p:cNvPr id="125" name="915009552_2264x1509.jpeg"/>
          <p:cNvSpPr>
            <a:spLocks noGrp="1"/>
          </p:cNvSpPr>
          <p:nvPr>
            <p:ph type="pic" sz="quarter" idx="22"/>
          </p:nvPr>
        </p:nvSpPr>
        <p:spPr>
          <a:xfrm>
            <a:off x="5761434" y="476250"/>
            <a:ext cx="3043238" cy="2028377"/>
          </a:xfrm>
          <a:prstGeom prst="rect">
            <a:avLst/>
          </a:prstGeom>
        </p:spPr>
        <p:txBody>
          <a:bodyPr lIns="91439" tIns="45719" rIns="91439" bIns="45719">
            <a:noAutofit/>
          </a:bodyPr>
          <a:lstStyle/>
          <a:p>
            <a:endParaRPr/>
          </a:p>
        </p:txBody>
      </p:sp>
      <p:sp>
        <p:nvSpPr>
          <p:cNvPr id="126" name="740519873_3318x2212.jpeg"/>
          <p:cNvSpPr>
            <a:spLocks noGrp="1"/>
          </p:cNvSpPr>
          <p:nvPr>
            <p:ph type="pic" idx="23"/>
          </p:nvPr>
        </p:nvSpPr>
        <p:spPr>
          <a:xfrm>
            <a:off x="-23813" y="476250"/>
            <a:ext cx="6286500" cy="4191000"/>
          </a:xfrm>
          <a:prstGeom prst="rect">
            <a:avLst/>
          </a:prstGeom>
        </p:spPr>
        <p:txBody>
          <a:bodyPr lIns="91439" tIns="45719" rIns="91439" bIns="45719">
            <a:noAutofit/>
          </a:bodyPr>
          <a:lstStyle/>
          <a:p>
            <a:endParaRPr/>
          </a:p>
        </p:txBody>
      </p:sp>
      <p:sp>
        <p:nvSpPr>
          <p:cNvPr id="127" name="Foliennummer"/>
          <p:cNvSpPr txBox="1">
            <a:spLocks noGrp="1"/>
          </p:cNvSpPr>
          <p:nvPr>
            <p:ph type="sldNum" sz="quarter" idx="2"/>
          </p:nvPr>
        </p:nvSpPr>
        <p:spPr>
          <a:xfrm>
            <a:off x="4496752" y="4705465"/>
            <a:ext cx="219612" cy="218008"/>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211319703"/>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34" name="740519873_3318x2212.jpeg"/>
          <p:cNvSpPr>
            <a:spLocks noGrp="1"/>
          </p:cNvSpPr>
          <p:nvPr>
            <p:ph type="pic" idx="21"/>
          </p:nvPr>
        </p:nvSpPr>
        <p:spPr>
          <a:xfrm>
            <a:off x="476250" y="-158751"/>
            <a:ext cx="8191500" cy="5461001"/>
          </a:xfrm>
          <a:prstGeom prst="rect">
            <a:avLst/>
          </a:prstGeom>
        </p:spPr>
        <p:txBody>
          <a:bodyPr lIns="91439" tIns="45719" rIns="91439" bIns="45719">
            <a:noAutofit/>
          </a:bodyPr>
          <a:lstStyle/>
          <a:p>
            <a:endParaRPr/>
          </a:p>
        </p:txBody>
      </p:sp>
      <p:sp>
        <p:nvSpPr>
          <p:cNvPr id="135" name="Foliennummer"/>
          <p:cNvSpPr txBox="1">
            <a:spLocks noGrp="1"/>
          </p:cNvSpPr>
          <p:nvPr>
            <p:ph type="sldNum" sz="quarter" idx="2"/>
          </p:nvPr>
        </p:nvSpPr>
        <p:spPr>
          <a:xfrm>
            <a:off x="4496752" y="4705465"/>
            <a:ext cx="219612" cy="218008"/>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8535890"/>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Leer">
    <p:spTree>
      <p:nvGrpSpPr>
        <p:cNvPr id="1" name=""/>
        <p:cNvGrpSpPr/>
        <p:nvPr/>
      </p:nvGrpSpPr>
      <p:grpSpPr>
        <a:xfrm>
          <a:off x="0" y="0"/>
          <a:ext cx="0" cy="0"/>
          <a:chOff x="0" y="0"/>
          <a:chExt cx="0" cy="0"/>
        </a:xfrm>
      </p:grpSpPr>
      <p:sp>
        <p:nvSpPr>
          <p:cNvPr id="142" name="Foliennummer"/>
          <p:cNvSpPr txBox="1">
            <a:spLocks noGrp="1"/>
          </p:cNvSpPr>
          <p:nvPr>
            <p:ph type="sldNum" sz="quarter" idx="2"/>
          </p:nvPr>
        </p:nvSpPr>
        <p:spPr>
          <a:xfrm>
            <a:off x="4496752" y="4705465"/>
            <a:ext cx="219612" cy="218008"/>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51939881"/>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6/17/2024</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6/17/2024</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6/17/2024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6/17/2024</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6/17/2024</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99" r:id="rId1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Folientitel"/>
          <p:cNvSpPr txBox="1">
            <a:spLocks noGrp="1"/>
          </p:cNvSpPr>
          <p:nvPr>
            <p:ph type="title" hasCustomPrompt="1"/>
          </p:nvPr>
        </p:nvSpPr>
        <p:spPr>
          <a:xfrm>
            <a:off x="457200" y="290513"/>
            <a:ext cx="8229600" cy="6477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Folientitel</a:t>
            </a:r>
          </a:p>
        </p:txBody>
      </p:sp>
      <p:sp>
        <p:nvSpPr>
          <p:cNvPr id="3" name="Textebene 1…"/>
          <p:cNvSpPr txBox="1">
            <a:spLocks noGrp="1"/>
          </p:cNvSpPr>
          <p:nvPr>
            <p:ph type="body" idx="1" hasCustomPrompt="1"/>
          </p:nvPr>
        </p:nvSpPr>
        <p:spPr>
          <a:xfrm>
            <a:off x="457200" y="1504950"/>
            <a:ext cx="8230716" cy="31813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Text für Folienpunkt</a:t>
            </a:r>
          </a:p>
          <a:p>
            <a:pPr lvl="1"/>
            <a:endParaRPr/>
          </a:p>
          <a:p>
            <a:pPr lvl="2"/>
            <a:endParaRPr/>
          </a:p>
          <a:p>
            <a:pPr lvl="3"/>
            <a:endParaRPr/>
          </a:p>
          <a:p>
            <a:pPr lvl="4"/>
            <a:endParaRPr/>
          </a:p>
        </p:txBody>
      </p:sp>
      <p:sp>
        <p:nvSpPr>
          <p:cNvPr id="4" name="Foliennummer"/>
          <p:cNvSpPr txBox="1">
            <a:spLocks noGrp="1"/>
          </p:cNvSpPr>
          <p:nvPr>
            <p:ph type="sldNum" sz="quarter" idx="2"/>
          </p:nvPr>
        </p:nvSpPr>
        <p:spPr>
          <a:xfrm>
            <a:off x="4495324" y="4705465"/>
            <a:ext cx="219612" cy="218008"/>
          </a:xfrm>
          <a:prstGeom prst="rect">
            <a:avLst/>
          </a:prstGeom>
          <a:ln w="12700">
            <a:miter lim="400000"/>
          </a:ln>
        </p:spPr>
        <p:txBody>
          <a:bodyPr wrap="none" lIns="50800" tIns="50800" rIns="50800" bIns="50800" anchor="b">
            <a:spAutoFit/>
          </a:bodyPr>
          <a:lstStyle>
            <a:lvl1pPr defTabSz="219075">
              <a:lnSpc>
                <a:spcPct val="100000"/>
              </a:lnSpc>
              <a:defRPr sz="750">
                <a:solidFill>
                  <a:srgbClr val="5E5E5E"/>
                </a:solidFill>
                <a:latin typeface="Avenir Next Regular"/>
                <a:ea typeface="Avenir Next Regular"/>
                <a:cs typeface="Avenir Next Regular"/>
                <a:sym typeface="Avenir Next Regular"/>
              </a:defRPr>
            </a:lvl1pPr>
          </a:lstStyle>
          <a:p>
            <a:fld id="{86CB4B4D-7CA3-9044-876B-883B54F8677D}" type="slidenum">
              <a:t>‹#›</a:t>
            </a:fld>
            <a:endParaRPr/>
          </a:p>
        </p:txBody>
      </p:sp>
    </p:spTree>
    <p:extLst>
      <p:ext uri="{BB962C8B-B14F-4D97-AF65-F5344CB8AC3E}">
        <p14:creationId xmlns:p14="http://schemas.microsoft.com/office/powerpoint/2010/main" val="368929819"/>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Lst>
  <p:transition spd="med"/>
  <p:txStyles>
    <p:titleStyle>
      <a:lvl1pPr marL="0" marR="0" indent="0" algn="ctr" defTabSz="914400" rtl="0" latinLnBrk="0">
        <a:lnSpc>
          <a:spcPct val="80000"/>
        </a:lnSpc>
        <a:spcBef>
          <a:spcPts val="0"/>
        </a:spcBef>
        <a:spcAft>
          <a:spcPts val="0"/>
        </a:spcAft>
        <a:buClrTx/>
        <a:buSzTx/>
        <a:buFontTx/>
        <a:buNone/>
        <a:tabLst/>
        <a:defRPr sz="3150" b="0" i="0" u="none" strike="noStrike" cap="none" spc="-32" baseline="0">
          <a:solidFill>
            <a:srgbClr val="000000"/>
          </a:solidFill>
          <a:uFillTx/>
          <a:latin typeface="+mn-lt"/>
          <a:ea typeface="+mn-ea"/>
          <a:cs typeface="+mn-cs"/>
          <a:sym typeface="Canela Bold"/>
        </a:defRPr>
      </a:lvl1pPr>
      <a:lvl2pPr marL="0" marR="0" indent="171450" algn="ctr" defTabSz="914400" rtl="0" latinLnBrk="0">
        <a:lnSpc>
          <a:spcPct val="80000"/>
        </a:lnSpc>
        <a:spcBef>
          <a:spcPts val="0"/>
        </a:spcBef>
        <a:spcAft>
          <a:spcPts val="0"/>
        </a:spcAft>
        <a:buClrTx/>
        <a:buSzTx/>
        <a:buFontTx/>
        <a:buNone/>
        <a:tabLst/>
        <a:defRPr sz="3150" b="0" i="0" u="none" strike="noStrike" cap="none" spc="-32" baseline="0">
          <a:solidFill>
            <a:srgbClr val="000000"/>
          </a:solidFill>
          <a:uFillTx/>
          <a:latin typeface="+mn-lt"/>
          <a:ea typeface="+mn-ea"/>
          <a:cs typeface="+mn-cs"/>
          <a:sym typeface="Canela Bold"/>
        </a:defRPr>
      </a:lvl2pPr>
      <a:lvl3pPr marL="0" marR="0" indent="342900" algn="ctr" defTabSz="914400" rtl="0" latinLnBrk="0">
        <a:lnSpc>
          <a:spcPct val="80000"/>
        </a:lnSpc>
        <a:spcBef>
          <a:spcPts val="0"/>
        </a:spcBef>
        <a:spcAft>
          <a:spcPts val="0"/>
        </a:spcAft>
        <a:buClrTx/>
        <a:buSzTx/>
        <a:buFontTx/>
        <a:buNone/>
        <a:tabLst/>
        <a:defRPr sz="3150" b="0" i="0" u="none" strike="noStrike" cap="none" spc="-32" baseline="0">
          <a:solidFill>
            <a:srgbClr val="000000"/>
          </a:solidFill>
          <a:uFillTx/>
          <a:latin typeface="+mn-lt"/>
          <a:ea typeface="+mn-ea"/>
          <a:cs typeface="+mn-cs"/>
          <a:sym typeface="Canela Bold"/>
        </a:defRPr>
      </a:lvl3pPr>
      <a:lvl4pPr marL="0" marR="0" indent="514350" algn="ctr" defTabSz="914400" rtl="0" latinLnBrk="0">
        <a:lnSpc>
          <a:spcPct val="80000"/>
        </a:lnSpc>
        <a:spcBef>
          <a:spcPts val="0"/>
        </a:spcBef>
        <a:spcAft>
          <a:spcPts val="0"/>
        </a:spcAft>
        <a:buClrTx/>
        <a:buSzTx/>
        <a:buFontTx/>
        <a:buNone/>
        <a:tabLst/>
        <a:defRPr sz="3150" b="0" i="0" u="none" strike="noStrike" cap="none" spc="-32" baseline="0">
          <a:solidFill>
            <a:srgbClr val="000000"/>
          </a:solidFill>
          <a:uFillTx/>
          <a:latin typeface="+mn-lt"/>
          <a:ea typeface="+mn-ea"/>
          <a:cs typeface="+mn-cs"/>
          <a:sym typeface="Canela Bold"/>
        </a:defRPr>
      </a:lvl4pPr>
      <a:lvl5pPr marL="0" marR="0" indent="685800" algn="ctr" defTabSz="914400" rtl="0" latinLnBrk="0">
        <a:lnSpc>
          <a:spcPct val="80000"/>
        </a:lnSpc>
        <a:spcBef>
          <a:spcPts val="0"/>
        </a:spcBef>
        <a:spcAft>
          <a:spcPts val="0"/>
        </a:spcAft>
        <a:buClrTx/>
        <a:buSzTx/>
        <a:buFontTx/>
        <a:buNone/>
        <a:tabLst/>
        <a:defRPr sz="3150" b="0" i="0" u="none" strike="noStrike" cap="none" spc="-32" baseline="0">
          <a:solidFill>
            <a:srgbClr val="000000"/>
          </a:solidFill>
          <a:uFillTx/>
          <a:latin typeface="+mn-lt"/>
          <a:ea typeface="+mn-ea"/>
          <a:cs typeface="+mn-cs"/>
          <a:sym typeface="Canela Bold"/>
        </a:defRPr>
      </a:lvl5pPr>
      <a:lvl6pPr marL="0" marR="0" indent="857250" algn="ctr" defTabSz="914400" rtl="0" latinLnBrk="0">
        <a:lnSpc>
          <a:spcPct val="80000"/>
        </a:lnSpc>
        <a:spcBef>
          <a:spcPts val="0"/>
        </a:spcBef>
        <a:spcAft>
          <a:spcPts val="0"/>
        </a:spcAft>
        <a:buClrTx/>
        <a:buSzTx/>
        <a:buFontTx/>
        <a:buNone/>
        <a:tabLst/>
        <a:defRPr sz="3150" b="0" i="0" u="none" strike="noStrike" cap="none" spc="-32" baseline="0">
          <a:solidFill>
            <a:srgbClr val="000000"/>
          </a:solidFill>
          <a:uFillTx/>
          <a:latin typeface="+mn-lt"/>
          <a:ea typeface="+mn-ea"/>
          <a:cs typeface="+mn-cs"/>
          <a:sym typeface="Canela Bold"/>
        </a:defRPr>
      </a:lvl6pPr>
      <a:lvl7pPr marL="0" marR="0" indent="1028700" algn="ctr" defTabSz="914400" rtl="0" latinLnBrk="0">
        <a:lnSpc>
          <a:spcPct val="80000"/>
        </a:lnSpc>
        <a:spcBef>
          <a:spcPts val="0"/>
        </a:spcBef>
        <a:spcAft>
          <a:spcPts val="0"/>
        </a:spcAft>
        <a:buClrTx/>
        <a:buSzTx/>
        <a:buFontTx/>
        <a:buNone/>
        <a:tabLst/>
        <a:defRPr sz="3150" b="0" i="0" u="none" strike="noStrike" cap="none" spc="-32" baseline="0">
          <a:solidFill>
            <a:srgbClr val="000000"/>
          </a:solidFill>
          <a:uFillTx/>
          <a:latin typeface="+mn-lt"/>
          <a:ea typeface="+mn-ea"/>
          <a:cs typeface="+mn-cs"/>
          <a:sym typeface="Canela Bold"/>
        </a:defRPr>
      </a:lvl7pPr>
      <a:lvl8pPr marL="0" marR="0" indent="1200150" algn="ctr" defTabSz="914400" rtl="0" latinLnBrk="0">
        <a:lnSpc>
          <a:spcPct val="80000"/>
        </a:lnSpc>
        <a:spcBef>
          <a:spcPts val="0"/>
        </a:spcBef>
        <a:spcAft>
          <a:spcPts val="0"/>
        </a:spcAft>
        <a:buClrTx/>
        <a:buSzTx/>
        <a:buFontTx/>
        <a:buNone/>
        <a:tabLst/>
        <a:defRPr sz="3150" b="0" i="0" u="none" strike="noStrike" cap="none" spc="-32" baseline="0">
          <a:solidFill>
            <a:srgbClr val="000000"/>
          </a:solidFill>
          <a:uFillTx/>
          <a:latin typeface="+mn-lt"/>
          <a:ea typeface="+mn-ea"/>
          <a:cs typeface="+mn-cs"/>
          <a:sym typeface="Canela Bold"/>
        </a:defRPr>
      </a:lvl8pPr>
      <a:lvl9pPr marL="0" marR="0" indent="1371600" algn="ctr" defTabSz="914400" rtl="0" latinLnBrk="0">
        <a:lnSpc>
          <a:spcPct val="80000"/>
        </a:lnSpc>
        <a:spcBef>
          <a:spcPts val="0"/>
        </a:spcBef>
        <a:spcAft>
          <a:spcPts val="0"/>
        </a:spcAft>
        <a:buClrTx/>
        <a:buSzTx/>
        <a:buFontTx/>
        <a:buNone/>
        <a:tabLst/>
        <a:defRPr sz="3150" b="0" i="0" u="none" strike="noStrike" cap="none" spc="-32" baseline="0">
          <a:solidFill>
            <a:srgbClr val="000000"/>
          </a:solidFill>
          <a:uFillTx/>
          <a:latin typeface="+mn-lt"/>
          <a:ea typeface="+mn-ea"/>
          <a:cs typeface="+mn-cs"/>
          <a:sym typeface="Canela Bold"/>
        </a:defRPr>
      </a:lvl9pPr>
    </p:titleStyle>
    <p:bodyStyle>
      <a:lvl1pPr marL="204788" marR="0" indent="-204788" algn="l" defTabSz="914377" rtl="0" latinLnBrk="0">
        <a:lnSpc>
          <a:spcPct val="90000"/>
        </a:lnSpc>
        <a:spcBef>
          <a:spcPts val="900"/>
        </a:spcBef>
        <a:spcAft>
          <a:spcPts val="0"/>
        </a:spcAft>
        <a:buClrTx/>
        <a:buSzPct val="150000"/>
        <a:buFontTx/>
        <a:buChar char="•"/>
        <a:tabLst/>
        <a:defRPr sz="1650" b="0" i="0" u="none" strike="noStrike" cap="none" spc="0" baseline="0">
          <a:solidFill>
            <a:srgbClr val="000000"/>
          </a:solidFill>
          <a:uFillTx/>
          <a:latin typeface="Canela Text Regular"/>
          <a:ea typeface="Canela Text Regular"/>
          <a:cs typeface="Canela Text Regular"/>
          <a:sym typeface="Canela Text Regular"/>
        </a:defRPr>
      </a:lvl1pPr>
      <a:lvl2pPr marL="409575" marR="0" indent="-204788" algn="l" defTabSz="914377" rtl="0" latinLnBrk="0">
        <a:lnSpc>
          <a:spcPct val="90000"/>
        </a:lnSpc>
        <a:spcBef>
          <a:spcPts val="900"/>
        </a:spcBef>
        <a:spcAft>
          <a:spcPts val="0"/>
        </a:spcAft>
        <a:buClrTx/>
        <a:buSzPct val="150000"/>
        <a:buFontTx/>
        <a:buChar char="•"/>
        <a:tabLst/>
        <a:defRPr sz="1650" b="0" i="0" u="none" strike="noStrike" cap="none" spc="0" baseline="0">
          <a:solidFill>
            <a:srgbClr val="000000"/>
          </a:solidFill>
          <a:uFillTx/>
          <a:latin typeface="Canela Text Regular"/>
          <a:ea typeface="Canela Text Regular"/>
          <a:cs typeface="Canela Text Regular"/>
          <a:sym typeface="Canela Text Regular"/>
        </a:defRPr>
      </a:lvl2pPr>
      <a:lvl3pPr marL="614363" marR="0" indent="-204788" algn="l" defTabSz="914377" rtl="0" latinLnBrk="0">
        <a:lnSpc>
          <a:spcPct val="90000"/>
        </a:lnSpc>
        <a:spcBef>
          <a:spcPts val="900"/>
        </a:spcBef>
        <a:spcAft>
          <a:spcPts val="0"/>
        </a:spcAft>
        <a:buClrTx/>
        <a:buSzPct val="150000"/>
        <a:buFontTx/>
        <a:buChar char="•"/>
        <a:tabLst/>
        <a:defRPr sz="1650" b="0" i="0" u="none" strike="noStrike" cap="none" spc="0" baseline="0">
          <a:solidFill>
            <a:srgbClr val="000000"/>
          </a:solidFill>
          <a:uFillTx/>
          <a:latin typeface="Canela Text Regular"/>
          <a:ea typeface="Canela Text Regular"/>
          <a:cs typeface="Canela Text Regular"/>
          <a:sym typeface="Canela Text Regular"/>
        </a:defRPr>
      </a:lvl3pPr>
      <a:lvl4pPr marL="819150" marR="0" indent="-204788" algn="l" defTabSz="914377" rtl="0" latinLnBrk="0">
        <a:lnSpc>
          <a:spcPct val="90000"/>
        </a:lnSpc>
        <a:spcBef>
          <a:spcPts val="900"/>
        </a:spcBef>
        <a:spcAft>
          <a:spcPts val="0"/>
        </a:spcAft>
        <a:buClrTx/>
        <a:buSzPct val="150000"/>
        <a:buFontTx/>
        <a:buChar char="•"/>
        <a:tabLst/>
        <a:defRPr sz="1650" b="0" i="0" u="none" strike="noStrike" cap="none" spc="0" baseline="0">
          <a:solidFill>
            <a:srgbClr val="000000"/>
          </a:solidFill>
          <a:uFillTx/>
          <a:latin typeface="Canela Text Regular"/>
          <a:ea typeface="Canela Text Regular"/>
          <a:cs typeface="Canela Text Regular"/>
          <a:sym typeface="Canela Text Regular"/>
        </a:defRPr>
      </a:lvl4pPr>
      <a:lvl5pPr marL="1023938" marR="0" indent="-204788" algn="l" defTabSz="914377" rtl="0" latinLnBrk="0">
        <a:lnSpc>
          <a:spcPct val="90000"/>
        </a:lnSpc>
        <a:spcBef>
          <a:spcPts val="900"/>
        </a:spcBef>
        <a:spcAft>
          <a:spcPts val="0"/>
        </a:spcAft>
        <a:buClrTx/>
        <a:buSzPct val="150000"/>
        <a:buFontTx/>
        <a:buChar char="•"/>
        <a:tabLst/>
        <a:defRPr sz="1650" b="0" i="0" u="none" strike="noStrike" cap="none" spc="0" baseline="0">
          <a:solidFill>
            <a:srgbClr val="000000"/>
          </a:solidFill>
          <a:uFillTx/>
          <a:latin typeface="Canela Text Regular"/>
          <a:ea typeface="Canela Text Regular"/>
          <a:cs typeface="Canela Text Regular"/>
          <a:sym typeface="Canela Text Regular"/>
        </a:defRPr>
      </a:lvl5pPr>
      <a:lvl6pPr marL="1228725" marR="0" indent="-204788" algn="l" defTabSz="914377" rtl="0" latinLnBrk="0">
        <a:lnSpc>
          <a:spcPct val="90000"/>
        </a:lnSpc>
        <a:spcBef>
          <a:spcPts val="900"/>
        </a:spcBef>
        <a:spcAft>
          <a:spcPts val="0"/>
        </a:spcAft>
        <a:buClrTx/>
        <a:buSzPct val="150000"/>
        <a:buFontTx/>
        <a:buChar char="•"/>
        <a:tabLst/>
        <a:defRPr sz="1650" b="0" i="0" u="none" strike="noStrike" cap="none" spc="0" baseline="0">
          <a:solidFill>
            <a:srgbClr val="000000"/>
          </a:solidFill>
          <a:uFillTx/>
          <a:latin typeface="Canela Text Regular"/>
          <a:ea typeface="Canela Text Regular"/>
          <a:cs typeface="Canela Text Regular"/>
          <a:sym typeface="Canela Text Regular"/>
        </a:defRPr>
      </a:lvl6pPr>
      <a:lvl7pPr marL="1433513" marR="0" indent="-204788" algn="l" defTabSz="914377" rtl="0" latinLnBrk="0">
        <a:lnSpc>
          <a:spcPct val="90000"/>
        </a:lnSpc>
        <a:spcBef>
          <a:spcPts val="900"/>
        </a:spcBef>
        <a:spcAft>
          <a:spcPts val="0"/>
        </a:spcAft>
        <a:buClrTx/>
        <a:buSzPct val="150000"/>
        <a:buFontTx/>
        <a:buChar char="•"/>
        <a:tabLst/>
        <a:defRPr sz="1650" b="0" i="0" u="none" strike="noStrike" cap="none" spc="0" baseline="0">
          <a:solidFill>
            <a:srgbClr val="000000"/>
          </a:solidFill>
          <a:uFillTx/>
          <a:latin typeface="Canela Text Regular"/>
          <a:ea typeface="Canela Text Regular"/>
          <a:cs typeface="Canela Text Regular"/>
          <a:sym typeface="Canela Text Regular"/>
        </a:defRPr>
      </a:lvl7pPr>
      <a:lvl8pPr marL="1638300" marR="0" indent="-204788" algn="l" defTabSz="914377" rtl="0" latinLnBrk="0">
        <a:lnSpc>
          <a:spcPct val="90000"/>
        </a:lnSpc>
        <a:spcBef>
          <a:spcPts val="900"/>
        </a:spcBef>
        <a:spcAft>
          <a:spcPts val="0"/>
        </a:spcAft>
        <a:buClrTx/>
        <a:buSzPct val="150000"/>
        <a:buFontTx/>
        <a:buChar char="•"/>
        <a:tabLst/>
        <a:defRPr sz="1650" b="0" i="0" u="none" strike="noStrike" cap="none" spc="0" baseline="0">
          <a:solidFill>
            <a:srgbClr val="000000"/>
          </a:solidFill>
          <a:uFillTx/>
          <a:latin typeface="Canela Text Regular"/>
          <a:ea typeface="Canela Text Regular"/>
          <a:cs typeface="Canela Text Regular"/>
          <a:sym typeface="Canela Text Regular"/>
        </a:defRPr>
      </a:lvl8pPr>
      <a:lvl9pPr marL="1843088" marR="0" indent="-204788" algn="l" defTabSz="914377" rtl="0" latinLnBrk="0">
        <a:lnSpc>
          <a:spcPct val="90000"/>
        </a:lnSpc>
        <a:spcBef>
          <a:spcPts val="900"/>
        </a:spcBef>
        <a:spcAft>
          <a:spcPts val="0"/>
        </a:spcAft>
        <a:buClrTx/>
        <a:buSzPct val="150000"/>
        <a:buFontTx/>
        <a:buChar char="•"/>
        <a:tabLst/>
        <a:defRPr sz="1650" b="0" i="0" u="none" strike="noStrike" cap="none" spc="0" baseline="0">
          <a:solidFill>
            <a:srgbClr val="000000"/>
          </a:solidFill>
          <a:uFillTx/>
          <a:latin typeface="Canela Text Regular"/>
          <a:ea typeface="Canela Text Regular"/>
          <a:cs typeface="Canela Text Regular"/>
          <a:sym typeface="Canela Text Regular"/>
        </a:defRPr>
      </a:lvl9pPr>
    </p:bodyStyle>
    <p:otherStyle>
      <a:lvl1pPr marL="0" marR="0" indent="0" algn="ctr" defTabSz="219075"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Avenir Next Regular"/>
        </a:defRPr>
      </a:lvl1pPr>
      <a:lvl2pPr marL="0" marR="0" indent="171450" algn="ctr" defTabSz="219075"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Avenir Next Regular"/>
        </a:defRPr>
      </a:lvl2pPr>
      <a:lvl3pPr marL="0" marR="0" indent="342900" algn="ctr" defTabSz="219075"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Avenir Next Regular"/>
        </a:defRPr>
      </a:lvl3pPr>
      <a:lvl4pPr marL="0" marR="0" indent="514350" algn="ctr" defTabSz="219075"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Avenir Next Regular"/>
        </a:defRPr>
      </a:lvl4pPr>
      <a:lvl5pPr marL="0" marR="0" indent="685800" algn="ctr" defTabSz="219075"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Avenir Next Regular"/>
        </a:defRPr>
      </a:lvl5pPr>
      <a:lvl6pPr marL="0" marR="0" indent="857250" algn="ctr" defTabSz="219075"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Avenir Next Regular"/>
        </a:defRPr>
      </a:lvl6pPr>
      <a:lvl7pPr marL="0" marR="0" indent="1028700" algn="ctr" defTabSz="219075"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Avenir Next Regular"/>
        </a:defRPr>
      </a:lvl7pPr>
      <a:lvl8pPr marL="0" marR="0" indent="1200150" algn="ctr" defTabSz="219075"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Avenir Next Regular"/>
        </a:defRPr>
      </a:lvl8pPr>
      <a:lvl9pPr marL="0" marR="0" indent="1371600" algn="ctr" defTabSz="219075" rtl="0" latinLnBrk="0">
        <a:lnSpc>
          <a:spcPct val="100000"/>
        </a:lnSpc>
        <a:spcBef>
          <a:spcPts val="0"/>
        </a:spcBef>
        <a:spcAft>
          <a:spcPts val="0"/>
        </a:spcAft>
        <a:buClrTx/>
        <a:buSzTx/>
        <a:buFontTx/>
        <a:buNone/>
        <a:tabLst/>
        <a:defRPr sz="750" b="0" i="0" u="none" strike="noStrike" cap="none" spc="0" baseline="0">
          <a:solidFill>
            <a:schemeClr val="tx1"/>
          </a:solidFill>
          <a:uFillTx/>
          <a:latin typeface="+mn-lt"/>
          <a:ea typeface="+mn-ea"/>
          <a:cs typeface="+mn-cs"/>
          <a:sym typeface="Avenir Next Regular"/>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1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0.png"/><Relationship Id="rId7"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1.png"/><Relationship Id="rId9"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12" Type="http://schemas.openxmlformats.org/officeDocument/2006/relationships/image" Target="../media/image51.pn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53.png"/><Relationship Id="rId1" Type="http://schemas.openxmlformats.org/officeDocument/2006/relationships/slideLayout" Target="../slideLayouts/slideLayout15.xml"/><Relationship Id="rId4" Type="http://schemas.openxmlformats.org/officeDocument/2006/relationships/image" Target="../media/image55.jpg"/></Relationships>
</file>

<file path=ppt/slides/_rels/slide1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17.xml"/><Relationship Id="rId1" Type="http://schemas.openxmlformats.org/officeDocument/2006/relationships/slideLayout" Target="../slideLayouts/slideLayout10.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19.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0.xml"/><Relationship Id="rId1" Type="http://schemas.openxmlformats.org/officeDocument/2006/relationships/slideLayout" Target="../slideLayouts/slideLayout10.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2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gif"/><Relationship Id="rId1" Type="http://schemas.openxmlformats.org/officeDocument/2006/relationships/slideLayout" Target="../slideLayouts/slideLayout30.xml"/><Relationship Id="rId4" Type="http://schemas.openxmlformats.org/officeDocument/2006/relationships/image" Target="../media/image70.png"/></Relationships>
</file>

<file path=ppt/slides/_rels/slide2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gif"/><Relationship Id="rId1" Type="http://schemas.openxmlformats.org/officeDocument/2006/relationships/slideLayout" Target="../slideLayouts/slideLayout30.xml"/><Relationship Id="rId6" Type="http://schemas.openxmlformats.org/officeDocument/2006/relationships/image" Target="../media/image310.png"/><Relationship Id="rId5" Type="http://schemas.openxmlformats.org/officeDocument/2006/relationships/image" Target="../media/image300.png"/><Relationship Id="rId4" Type="http://schemas.openxmlformats.org/officeDocument/2006/relationships/image" Target="../media/image70.png"/></Relationships>
</file>

<file path=ppt/slides/_rels/slide2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image" Target="../media/image72.jpeg"/></Relationships>
</file>

<file path=ppt/slides/_rels/slide25.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23.xml"/><Relationship Id="rId1" Type="http://schemas.openxmlformats.org/officeDocument/2006/relationships/slideLayout" Target="../slideLayouts/slideLayout10.xml"/><Relationship Id="rId4" Type="http://schemas.openxmlformats.org/officeDocument/2006/relationships/image" Target="../media/image75.jpeg"/></Relationships>
</file>

<file path=ppt/slides/_rels/slide2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0.png"/><Relationship Id="rId1" Type="http://schemas.openxmlformats.org/officeDocument/2006/relationships/slideLayout" Target="../slideLayouts/slideLayout30.xml"/><Relationship Id="rId4" Type="http://schemas.openxmlformats.org/officeDocument/2006/relationships/image" Target="../media/image77.gif"/></Relationships>
</file>

<file path=ppt/slides/_rels/slide2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4.xml"/><Relationship Id="rId1" Type="http://schemas.openxmlformats.org/officeDocument/2006/relationships/slideLayout" Target="../slideLayouts/slideLayout30.xml"/><Relationship Id="rId5" Type="http://schemas.openxmlformats.org/officeDocument/2006/relationships/image" Target="../media/image77.gif"/><Relationship Id="rId4" Type="http://schemas.openxmlformats.org/officeDocument/2006/relationships/image" Target="../media/image76.png"/></Relationships>
</file>

<file path=ppt/slides/_rels/slide29.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notesSlide" Target="../notesSlides/notesSlide26.xml"/><Relationship Id="rId1" Type="http://schemas.openxmlformats.org/officeDocument/2006/relationships/slideLayout" Target="../slideLayouts/slideLayout10.xml"/><Relationship Id="rId4" Type="http://schemas.openxmlformats.org/officeDocument/2006/relationships/image" Target="../media/image80.jpg"/></Relationships>
</file>

<file path=ppt/slides/_rels/slide3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9.xml"/><Relationship Id="rId1" Type="http://schemas.openxmlformats.org/officeDocument/2006/relationships/slideLayout" Target="../slideLayouts/slideLayout10.xml"/><Relationship Id="rId4" Type="http://schemas.openxmlformats.org/officeDocument/2006/relationships/hyperlink" Target="https://twiki.cern.ch/twiki/bin/view/AtlasPublic"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83.jp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1.xml"/><Relationship Id="rId1" Type="http://schemas.openxmlformats.org/officeDocument/2006/relationships/slideLayout" Target="../slideLayouts/slideLayout14.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7.png"/></Relationships>
</file>

<file path=ppt/slides/_rels/slide3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2.xml"/><Relationship Id="rId1" Type="http://schemas.openxmlformats.org/officeDocument/2006/relationships/slideLayout" Target="../slideLayouts/slideLayout10.xml"/><Relationship Id="rId5" Type="http://schemas.openxmlformats.org/officeDocument/2006/relationships/image" Target="../media/image89.png"/><Relationship Id="rId4" Type="http://schemas.openxmlformats.org/officeDocument/2006/relationships/image" Target="../media/image88.png"/></Relationships>
</file>

<file path=ppt/slides/_rels/slide3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93.gif"/><Relationship Id="rId2" Type="http://schemas.openxmlformats.org/officeDocument/2006/relationships/image" Target="../media/image92.gif"/><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13.emf"/></Relationships>
</file>

<file path=ppt/slides/_rels/slide40.xml.rels><?xml version="1.0" encoding="UTF-8" standalone="yes"?>
<Relationships xmlns="http://schemas.openxmlformats.org/package/2006/relationships"><Relationship Id="rId3" Type="http://schemas.openxmlformats.org/officeDocument/2006/relationships/image" Target="../media/image93.gif"/><Relationship Id="rId2" Type="http://schemas.openxmlformats.org/officeDocument/2006/relationships/image" Target="../media/image92.gif"/><Relationship Id="rId1" Type="http://schemas.openxmlformats.org/officeDocument/2006/relationships/slideLayout" Target="../slideLayouts/slideLayout30.xml"/></Relationships>
</file>

<file path=ppt/slides/_rels/slide41.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image" Target="../media/image96.gif"/><Relationship Id="rId2" Type="http://schemas.openxmlformats.org/officeDocument/2006/relationships/image" Target="../media/image95.gif"/><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96.gif"/><Relationship Id="rId2" Type="http://schemas.openxmlformats.org/officeDocument/2006/relationships/image" Target="../media/image95.gif"/><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image" Target="../media/image99.jpg"/><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image" Target="../media/image100.jpg"/><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101.jpg"/><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3.emf"/></Relationships>
</file>

<file path=ppt/slides/_rels/slide50.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3" Type="http://schemas.openxmlformats.org/officeDocument/2006/relationships/image" Target="../media/image105.gif"/><Relationship Id="rId2" Type="http://schemas.openxmlformats.org/officeDocument/2006/relationships/image" Target="../media/image104.gif"/><Relationship Id="rId1" Type="http://schemas.openxmlformats.org/officeDocument/2006/relationships/slideLayout" Target="../slideLayouts/slideLayout30.xml"/></Relationships>
</file>

<file path=ppt/slides/_rels/slide52.xml.rels><?xml version="1.0" encoding="UTF-8" standalone="yes"?>
<Relationships xmlns="http://schemas.openxmlformats.org/package/2006/relationships"><Relationship Id="rId3" Type="http://schemas.openxmlformats.org/officeDocument/2006/relationships/image" Target="../media/image104.gif"/><Relationship Id="rId2" Type="http://schemas.openxmlformats.org/officeDocument/2006/relationships/notesSlide" Target="../notesSlides/notesSlide43.xml"/><Relationship Id="rId1" Type="http://schemas.openxmlformats.org/officeDocument/2006/relationships/slideLayout" Target="../slideLayouts/slideLayout30.xml"/><Relationship Id="rId4" Type="http://schemas.openxmlformats.org/officeDocument/2006/relationships/image" Target="../media/image105.gif"/></Relationships>
</file>

<file path=ppt/slides/_rels/slide5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notesSlide" Target="../notesSlides/notesSlide45.xml"/><Relationship Id="rId1" Type="http://schemas.openxmlformats.org/officeDocument/2006/relationships/slideLayout" Target="../slideLayouts/slideLayout10.xml"/><Relationship Id="rId4" Type="http://schemas.openxmlformats.org/officeDocument/2006/relationships/image" Target="../media/image107.jpeg"/></Relationships>
</file>

<file path=ppt/slides/_rels/slide55.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47.xml"/><Relationship Id="rId1" Type="http://schemas.openxmlformats.org/officeDocument/2006/relationships/slideLayout" Target="../slideLayouts/slideLayout10.xml"/><Relationship Id="rId4" Type="http://schemas.openxmlformats.org/officeDocument/2006/relationships/image" Target="../media/image110.jfif"/></Relationships>
</file>

<file path=ppt/slides/_rels/slide57.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48.xml"/><Relationship Id="rId1" Type="http://schemas.openxmlformats.org/officeDocument/2006/relationships/slideLayout" Target="../slideLayouts/slideLayout10.xml"/><Relationship Id="rId4" Type="http://schemas.openxmlformats.org/officeDocument/2006/relationships/image" Target="../media/image100.jpg"/></Relationships>
</file>

<file path=ppt/slides/_rels/slide58.xml.rels><?xml version="1.0" encoding="UTF-8" standalone="yes"?>
<Relationships xmlns="http://schemas.openxmlformats.org/package/2006/relationships"><Relationship Id="rId3" Type="http://schemas.openxmlformats.org/officeDocument/2006/relationships/image" Target="../media/image112.jpg"/><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50.xml"/><Relationship Id="rId1" Type="http://schemas.openxmlformats.org/officeDocument/2006/relationships/slideLayout" Target="../slideLayouts/slideLayout10.xml"/><Relationship Id="rId4" Type="http://schemas.openxmlformats.org/officeDocument/2006/relationships/image" Target="../media/image114.pn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1.xml"/><Relationship Id="rId1" Type="http://schemas.openxmlformats.org/officeDocument/2006/relationships/slideLayout" Target="../slideLayouts/slideLayout10.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0.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jpeg"/><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val="0"/>
              </a:ext>
            </a:extLst>
          </a:blip>
          <a:srcRect t="12160" b="9887"/>
          <a:stretch/>
        </p:blipFill>
        <p:spPr>
          <a:xfrm>
            <a:off x="0" y="-1184"/>
            <a:ext cx="9144000" cy="4454957"/>
          </a:xfrm>
          <a:prstGeom prst="rect">
            <a:avLst/>
          </a:prstGeom>
        </p:spPr>
      </p:pic>
      <p:sp>
        <p:nvSpPr>
          <p:cNvPr id="7" name="Subtitle 4"/>
          <p:cNvSpPr txBox="1">
            <a:spLocks/>
          </p:cNvSpPr>
          <p:nvPr/>
        </p:nvSpPr>
        <p:spPr>
          <a:xfrm>
            <a:off x="201198" y="3300761"/>
            <a:ext cx="4763083" cy="1009982"/>
          </a:xfrm>
          <a:prstGeom prst="rect">
            <a:avLst/>
          </a:prstGeom>
        </p:spPr>
        <p:txBody>
          <a:bodyPr rtlCol="0">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a:lnSpc>
                <a:spcPts val="2580"/>
              </a:lnSpc>
              <a:spcBef>
                <a:spcPts val="0"/>
              </a:spcBef>
              <a:buFont typeface="Arial" pitchFamily="34" charset="0"/>
              <a:buNone/>
              <a:defRPr/>
            </a:pPr>
            <a:r>
              <a:rPr lang="fr-FR" sz="2000" b="1" dirty="0">
                <a:solidFill>
                  <a:schemeClr val="bg1"/>
                </a:solidFill>
              </a:rPr>
              <a:t>Dr. Sarah Zöchling </a:t>
            </a:r>
          </a:p>
          <a:p>
            <a:pPr marL="0">
              <a:lnSpc>
                <a:spcPts val="2580"/>
              </a:lnSpc>
              <a:spcBef>
                <a:spcPts val="0"/>
              </a:spcBef>
              <a:buFont typeface="Arial" pitchFamily="34" charset="0"/>
              <a:buNone/>
              <a:defRPr/>
            </a:pPr>
            <a:r>
              <a:rPr lang="en-GB" sz="1800" i="1" dirty="0">
                <a:solidFill>
                  <a:schemeClr val="bg1"/>
                </a:solidFill>
              </a:rPr>
              <a:t>School and Student Programmes Manager</a:t>
            </a:r>
          </a:p>
          <a:p>
            <a:pPr marL="0">
              <a:lnSpc>
                <a:spcPts val="2580"/>
              </a:lnSpc>
              <a:spcBef>
                <a:spcPts val="0"/>
              </a:spcBef>
              <a:buFont typeface="Arial" pitchFamily="34" charset="0"/>
              <a:buNone/>
              <a:defRPr/>
            </a:pPr>
            <a:r>
              <a:rPr lang="fr-FR" sz="1800" dirty="0">
                <a:solidFill>
                  <a:schemeClr val="bg1"/>
                </a:solidFill>
              </a:rPr>
              <a:t>CERN</a:t>
            </a:r>
            <a:endParaRPr lang="en-GB" sz="1800" dirty="0">
              <a:solidFill>
                <a:schemeClr val="bg1"/>
              </a:solidFill>
            </a:endParaRPr>
          </a:p>
        </p:txBody>
      </p:sp>
      <p:sp>
        <p:nvSpPr>
          <p:cNvPr id="8" name="Title 1"/>
          <p:cNvSpPr txBox="1">
            <a:spLocks/>
          </p:cNvSpPr>
          <p:nvPr/>
        </p:nvSpPr>
        <p:spPr>
          <a:xfrm>
            <a:off x="201201" y="178111"/>
            <a:ext cx="5794865" cy="1845561"/>
          </a:xfrm>
          <a:prstGeom prst="rect">
            <a:avLst/>
          </a:prstGeom>
        </p:spPr>
        <p:txBody>
          <a:bodyPr anchor="t"/>
          <a:lstStyle/>
          <a:p>
            <a:pPr fontAlgn="auto">
              <a:spcAft>
                <a:spcPts val="0"/>
              </a:spcAft>
              <a:defRPr/>
            </a:pPr>
            <a:r>
              <a:rPr lang="fr-FR" sz="6000" b="1" dirty="0" err="1">
                <a:solidFill>
                  <a:schemeClr val="tx1">
                    <a:lumMod val="20000"/>
                    <a:lumOff val="80000"/>
                  </a:schemeClr>
                </a:solidFill>
              </a:rPr>
              <a:t>Herzlich</a:t>
            </a:r>
            <a:r>
              <a:rPr lang="fr-FR" sz="6000" b="1" dirty="0">
                <a:solidFill>
                  <a:schemeClr val="tx1">
                    <a:lumMod val="20000"/>
                    <a:lumOff val="80000"/>
                  </a:schemeClr>
                </a:solidFill>
              </a:rPr>
              <a:t> </a:t>
            </a:r>
            <a:r>
              <a:rPr lang="fr-FR" sz="6000" b="1" dirty="0" err="1">
                <a:solidFill>
                  <a:schemeClr val="tx1">
                    <a:lumMod val="20000"/>
                    <a:lumOff val="80000"/>
                  </a:schemeClr>
                </a:solidFill>
              </a:rPr>
              <a:t>Willkommen</a:t>
            </a:r>
            <a:endParaRPr lang="fr-FR" sz="6000" b="1" dirty="0">
              <a:solidFill>
                <a:schemeClr val="tx1">
                  <a:lumMod val="20000"/>
                  <a:lumOff val="80000"/>
                </a:schemeClr>
              </a:solidFill>
            </a:endParaRPr>
          </a:p>
          <a:p>
            <a:pPr fontAlgn="auto">
              <a:spcAft>
                <a:spcPts val="0"/>
              </a:spcAft>
              <a:defRPr/>
            </a:pPr>
            <a:endParaRPr lang="fr-FR" sz="3600" dirty="0">
              <a:solidFill>
                <a:schemeClr val="tx1">
                  <a:lumMod val="20000"/>
                  <a:lumOff val="80000"/>
                </a:schemeClr>
              </a:solidFill>
            </a:endParaRPr>
          </a:p>
        </p:txBody>
      </p:sp>
      <p:sp>
        <p:nvSpPr>
          <p:cNvPr id="3" name="TextBox 2"/>
          <p:cNvSpPr txBox="1"/>
          <p:nvPr/>
        </p:nvSpPr>
        <p:spPr>
          <a:xfrm>
            <a:off x="5172076" y="2741083"/>
            <a:ext cx="3764130" cy="1384995"/>
          </a:xfrm>
          <a:prstGeom prst="rect">
            <a:avLst/>
          </a:prstGeom>
          <a:solidFill>
            <a:srgbClr val="0055A6">
              <a:alpha val="69804"/>
            </a:srgbClr>
          </a:solidFill>
        </p:spPr>
        <p:txBody>
          <a:bodyPr wrap="square" rtlCol="0">
            <a:spAutoFit/>
          </a:bodyPr>
          <a:lstStyle/>
          <a:p>
            <a:pPr algn="r"/>
            <a:r>
              <a:rPr lang="fr-CH" sz="2800" b="1" dirty="0">
                <a:solidFill>
                  <a:schemeClr val="bg1"/>
                </a:solidFill>
              </a:rPr>
              <a:t>Gratulation </a:t>
            </a:r>
            <a:r>
              <a:rPr lang="fr-CH" sz="2800" b="1" dirty="0" err="1">
                <a:solidFill>
                  <a:schemeClr val="bg1"/>
                </a:solidFill>
              </a:rPr>
              <a:t>zu</a:t>
            </a:r>
            <a:r>
              <a:rPr lang="fr-CH" sz="2800" b="1" dirty="0">
                <a:solidFill>
                  <a:schemeClr val="bg1"/>
                </a:solidFill>
              </a:rPr>
              <a:t> </a:t>
            </a:r>
            <a:r>
              <a:rPr lang="fr-CH" sz="2800" b="1" dirty="0" err="1">
                <a:solidFill>
                  <a:schemeClr val="bg1"/>
                </a:solidFill>
              </a:rPr>
              <a:t>eurem</a:t>
            </a:r>
            <a:r>
              <a:rPr lang="fr-CH" sz="2800" b="1" dirty="0">
                <a:solidFill>
                  <a:schemeClr val="bg1"/>
                </a:solidFill>
              </a:rPr>
              <a:t> </a:t>
            </a:r>
            <a:r>
              <a:rPr lang="fr-CH" sz="2800" b="1" dirty="0" err="1">
                <a:solidFill>
                  <a:schemeClr val="bg1"/>
                </a:solidFill>
              </a:rPr>
              <a:t>Gewinn</a:t>
            </a:r>
            <a:r>
              <a:rPr lang="fr-CH" sz="2800" b="1" dirty="0">
                <a:solidFill>
                  <a:schemeClr val="bg1"/>
                </a:solidFill>
              </a:rPr>
              <a:t> von Physik </a:t>
            </a:r>
            <a:r>
              <a:rPr lang="fr-CH" sz="2800" b="1" dirty="0" err="1">
                <a:solidFill>
                  <a:schemeClr val="bg1"/>
                </a:solidFill>
              </a:rPr>
              <a:t>im</a:t>
            </a:r>
            <a:r>
              <a:rPr lang="fr-CH" sz="2800" b="1" dirty="0">
                <a:solidFill>
                  <a:schemeClr val="bg1"/>
                </a:solidFill>
              </a:rPr>
              <a:t> </a:t>
            </a:r>
            <a:r>
              <a:rPr lang="fr-CH" sz="2800" b="1" dirty="0" err="1">
                <a:solidFill>
                  <a:schemeClr val="bg1"/>
                </a:solidFill>
              </a:rPr>
              <a:t>Advent</a:t>
            </a:r>
            <a:r>
              <a:rPr lang="fr-CH" sz="2800" b="1" dirty="0">
                <a:solidFill>
                  <a:schemeClr val="bg1"/>
                </a:solidFill>
              </a:rPr>
              <a:t>! </a:t>
            </a:r>
          </a:p>
        </p:txBody>
      </p:sp>
    </p:spTree>
    <p:extLst>
      <p:ext uri="{BB962C8B-B14F-4D97-AF65-F5344CB8AC3E}">
        <p14:creationId xmlns:p14="http://schemas.microsoft.com/office/powerpoint/2010/main" val="37394320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Group 71"/>
          <p:cNvGrpSpPr/>
          <p:nvPr/>
        </p:nvGrpSpPr>
        <p:grpSpPr>
          <a:xfrm>
            <a:off x="-23746" y="0"/>
            <a:ext cx="9167745" cy="4438567"/>
            <a:chOff x="-23746" y="0"/>
            <a:chExt cx="9167745" cy="4438567"/>
          </a:xfrm>
        </p:grpSpPr>
        <p:sp>
          <p:nvSpPr>
            <p:cNvPr id="375" name="Rectangle 374"/>
            <p:cNvSpPr/>
            <p:nvPr/>
          </p:nvSpPr>
          <p:spPr>
            <a:xfrm>
              <a:off x="-23746" y="1677"/>
              <a:ext cx="2954822" cy="4436890"/>
            </a:xfrm>
            <a:prstGeom prst="rect">
              <a:avLst/>
            </a:prstGeom>
            <a:solidFill>
              <a:srgbClr val="E7E4D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61" name="Group 60"/>
            <p:cNvGrpSpPr/>
            <p:nvPr/>
          </p:nvGrpSpPr>
          <p:grpSpPr>
            <a:xfrm>
              <a:off x="2931076" y="0"/>
              <a:ext cx="6212923" cy="4438567"/>
              <a:chOff x="2931076" y="0"/>
              <a:chExt cx="6212923" cy="4438567"/>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1076" y="265554"/>
                <a:ext cx="6212923" cy="4173013"/>
              </a:xfrm>
              <a:prstGeom prst="rect">
                <a:avLst/>
              </a:prstGeom>
            </p:spPr>
          </p:pic>
          <p:sp>
            <p:nvSpPr>
              <p:cNvPr id="3" name="Rectangle 2"/>
              <p:cNvSpPr/>
              <p:nvPr/>
            </p:nvSpPr>
            <p:spPr>
              <a:xfrm>
                <a:off x="2931076" y="0"/>
                <a:ext cx="2498174" cy="800100"/>
              </a:xfrm>
              <a:prstGeom prst="rect">
                <a:avLst/>
              </a:prstGeom>
              <a:solidFill>
                <a:srgbClr val="EDEBE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2" name="Rectangle 391"/>
              <p:cNvSpPr/>
              <p:nvPr/>
            </p:nvSpPr>
            <p:spPr>
              <a:xfrm>
                <a:off x="5429250" y="0"/>
                <a:ext cx="3714749" cy="265554"/>
              </a:xfrm>
              <a:prstGeom prst="rect">
                <a:avLst/>
              </a:prstGeom>
              <a:solidFill>
                <a:srgbClr val="EDEBE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sp>
        <p:nvSpPr>
          <p:cNvPr id="374" name="Title 1"/>
          <p:cNvSpPr txBox="1">
            <a:spLocks/>
          </p:cNvSpPr>
          <p:nvPr/>
        </p:nvSpPr>
        <p:spPr>
          <a:xfrm>
            <a:off x="60843" y="2758068"/>
            <a:ext cx="3430791" cy="597602"/>
          </a:xfrm>
          <a:prstGeom prst="rect">
            <a:avLst/>
          </a:prstGeom>
        </p:spPr>
        <p:txBody>
          <a:bodyPr anchor="t"/>
          <a:lstStyle/>
          <a:p>
            <a:pPr fontAlgn="auto">
              <a:spcAft>
                <a:spcPts val="0"/>
              </a:spcAft>
              <a:defRPr/>
            </a:pPr>
            <a:r>
              <a:rPr lang="fr-FR" sz="1600" b="1" dirty="0">
                <a:solidFill>
                  <a:schemeClr val="accent6">
                    <a:lumMod val="50000"/>
                  </a:schemeClr>
                </a:solidFill>
              </a:rPr>
              <a:t>Budget (2023)</a:t>
            </a:r>
          </a:p>
          <a:p>
            <a:pPr fontAlgn="auto">
              <a:spcAft>
                <a:spcPts val="0"/>
              </a:spcAft>
              <a:defRPr/>
            </a:pPr>
            <a:r>
              <a:rPr lang="fr-FR" sz="1600" dirty="0">
                <a:solidFill>
                  <a:schemeClr val="accent6">
                    <a:lumMod val="50000"/>
                  </a:schemeClr>
                </a:solidFill>
              </a:rPr>
              <a:t>1,2 Mrd. CHF</a:t>
            </a:r>
          </a:p>
          <a:p>
            <a:pPr fontAlgn="auto">
              <a:spcAft>
                <a:spcPts val="0"/>
              </a:spcAft>
              <a:defRPr/>
            </a:pPr>
            <a:br>
              <a:rPr lang="fr-FR" sz="1600" i="1" dirty="0">
                <a:solidFill>
                  <a:schemeClr val="accent6">
                    <a:lumMod val="50000"/>
                  </a:schemeClr>
                </a:solidFill>
              </a:rPr>
            </a:br>
            <a:endParaRPr lang="fr-FR" sz="1600" i="1" dirty="0">
              <a:solidFill>
                <a:schemeClr val="accent6">
                  <a:lumMod val="50000"/>
                </a:schemeClr>
              </a:solidFill>
            </a:endParaRPr>
          </a:p>
        </p:txBody>
      </p:sp>
      <p:pic>
        <p:nvPicPr>
          <p:cNvPr id="377" name="Picture 376"/>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42078" y="3477280"/>
            <a:ext cx="324260" cy="324260"/>
          </a:xfrm>
          <a:prstGeom prst="rect">
            <a:avLst/>
          </a:prstGeom>
        </p:spPr>
      </p:pic>
      <p:pic>
        <p:nvPicPr>
          <p:cNvPr id="378" name="Picture 377"/>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548080" y="3477280"/>
            <a:ext cx="324260" cy="324260"/>
          </a:xfrm>
          <a:prstGeom prst="rect">
            <a:avLst/>
          </a:prstGeom>
        </p:spPr>
      </p:pic>
      <p:pic>
        <p:nvPicPr>
          <p:cNvPr id="379" name="Picture 378"/>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943282" y="3474881"/>
            <a:ext cx="324260" cy="324260"/>
          </a:xfrm>
          <a:prstGeom prst="rect">
            <a:avLst/>
          </a:prstGeom>
        </p:spPr>
      </p:pic>
      <p:pic>
        <p:nvPicPr>
          <p:cNvPr id="380" name="Picture 379"/>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1349284" y="3474881"/>
            <a:ext cx="324260" cy="324260"/>
          </a:xfrm>
          <a:prstGeom prst="rect">
            <a:avLst/>
          </a:prstGeom>
        </p:spPr>
      </p:pic>
      <p:pic>
        <p:nvPicPr>
          <p:cNvPr id="381" name="Picture 380"/>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742354" y="3466931"/>
            <a:ext cx="324260" cy="324260"/>
          </a:xfrm>
          <a:prstGeom prst="rect">
            <a:avLst/>
          </a:prstGeom>
        </p:spPr>
      </p:pic>
      <p:pic>
        <p:nvPicPr>
          <p:cNvPr id="382" name="Picture 381"/>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2129710" y="3465636"/>
            <a:ext cx="324260" cy="324260"/>
          </a:xfrm>
          <a:prstGeom prst="rect">
            <a:avLst/>
          </a:prstGeom>
        </p:spPr>
      </p:pic>
      <p:grpSp>
        <p:nvGrpSpPr>
          <p:cNvPr id="391" name="Group 390"/>
          <p:cNvGrpSpPr/>
          <p:nvPr/>
        </p:nvGrpSpPr>
        <p:grpSpPr>
          <a:xfrm>
            <a:off x="181963" y="3877916"/>
            <a:ext cx="2279028" cy="246525"/>
            <a:chOff x="3348892" y="3836100"/>
            <a:chExt cx="2278185" cy="282234"/>
          </a:xfrm>
        </p:grpSpPr>
        <p:sp>
          <p:nvSpPr>
            <p:cNvPr id="386" name="Rounded Rectangle 385"/>
            <p:cNvSpPr/>
            <p:nvPr/>
          </p:nvSpPr>
          <p:spPr>
            <a:xfrm>
              <a:off x="3348892" y="3871809"/>
              <a:ext cx="2278185" cy="217200"/>
            </a:xfrm>
            <a:prstGeom prst="roundRect">
              <a:avLst/>
            </a:prstGeom>
            <a:solidFill>
              <a:schemeClr val="accent1">
                <a:lumMod val="1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400" b="1" dirty="0">
                  <a:latin typeface="Arial Rounded MT Bold" panose="020F0704030504030204" pitchFamily="34" charset="0"/>
                </a:rPr>
                <a:t>LHC</a:t>
              </a:r>
              <a:endParaRPr lang="en-GB" b="1" dirty="0">
                <a:latin typeface="Arial Rounded MT Bold" panose="020F0704030504030204" pitchFamily="34" charset="0"/>
              </a:endParaRPr>
            </a:p>
          </p:txBody>
        </p:sp>
        <p:sp>
          <p:nvSpPr>
            <p:cNvPr id="387" name="Rectangle 386"/>
            <p:cNvSpPr/>
            <p:nvPr/>
          </p:nvSpPr>
          <p:spPr>
            <a:xfrm>
              <a:off x="3477846" y="3836100"/>
              <a:ext cx="45719" cy="278699"/>
            </a:xfrm>
            <a:prstGeom prst="rect">
              <a:avLst/>
            </a:prstGeom>
            <a:solidFill>
              <a:schemeClr val="accent1">
                <a:lumMod val="1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8" name="Rectangle 387"/>
            <p:cNvSpPr/>
            <p:nvPr/>
          </p:nvSpPr>
          <p:spPr>
            <a:xfrm>
              <a:off x="3977909" y="3839635"/>
              <a:ext cx="45719" cy="278699"/>
            </a:xfrm>
            <a:prstGeom prst="rect">
              <a:avLst/>
            </a:prstGeom>
            <a:solidFill>
              <a:schemeClr val="accent1">
                <a:lumMod val="1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9" name="Rectangle 388"/>
            <p:cNvSpPr/>
            <p:nvPr/>
          </p:nvSpPr>
          <p:spPr>
            <a:xfrm>
              <a:off x="4919719" y="3839635"/>
              <a:ext cx="45719" cy="278699"/>
            </a:xfrm>
            <a:prstGeom prst="rect">
              <a:avLst/>
            </a:prstGeom>
            <a:solidFill>
              <a:schemeClr val="accent1">
                <a:lumMod val="1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0" name="Rectangle 389"/>
            <p:cNvSpPr/>
            <p:nvPr/>
          </p:nvSpPr>
          <p:spPr>
            <a:xfrm>
              <a:off x="5442368" y="3839635"/>
              <a:ext cx="45719" cy="278699"/>
            </a:xfrm>
            <a:prstGeom prst="rect">
              <a:avLst/>
            </a:prstGeom>
            <a:solidFill>
              <a:schemeClr val="accent1">
                <a:lumMod val="1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393" name="Rectangle 392"/>
          <p:cNvSpPr/>
          <p:nvPr/>
        </p:nvSpPr>
        <p:spPr>
          <a:xfrm>
            <a:off x="4063045" y="1411823"/>
            <a:ext cx="1181726" cy="260067"/>
          </a:xfrm>
          <a:prstGeom prst="rect">
            <a:avLst/>
          </a:prstGeom>
          <a:solidFill>
            <a:srgbClr val="EDEBE5"/>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r>
              <a:rPr lang="fr-CH" sz="1400" dirty="0" err="1">
                <a:solidFill>
                  <a:srgbClr val="00519C"/>
                </a:solidFill>
              </a:rPr>
              <a:t>Assoziierte</a:t>
            </a:r>
            <a:endParaRPr lang="en-GB" sz="1600" dirty="0">
              <a:solidFill>
                <a:srgbClr val="00519C"/>
              </a:solidFill>
            </a:endParaRPr>
          </a:p>
        </p:txBody>
      </p:sp>
      <p:pic>
        <p:nvPicPr>
          <p:cNvPr id="5" name="Picture 4" descr="A map of europe with flags&#10;&#10;Description automatically generated">
            <a:extLst>
              <a:ext uri="{FF2B5EF4-FFF2-40B4-BE49-F238E27FC236}">
                <a16:creationId xmlns:a16="http://schemas.microsoft.com/office/drawing/2014/main" id="{6402B180-F69C-A3E7-0E55-EE274380D285}"/>
              </a:ext>
            </a:extLst>
          </p:cNvPr>
          <p:cNvPicPr>
            <a:picLocks noChangeAspect="1"/>
          </p:cNvPicPr>
          <p:nvPr/>
        </p:nvPicPr>
        <p:blipFill>
          <a:blip r:embed="rId10"/>
          <a:stretch>
            <a:fillRect/>
          </a:stretch>
        </p:blipFill>
        <p:spPr>
          <a:xfrm>
            <a:off x="2546891" y="1677"/>
            <a:ext cx="6605791" cy="4436890"/>
          </a:xfrm>
          <a:prstGeom prst="rect">
            <a:avLst/>
          </a:prstGeom>
        </p:spPr>
      </p:pic>
      <p:sp>
        <p:nvSpPr>
          <p:cNvPr id="13" name="Content Placeholder 1">
            <a:extLst>
              <a:ext uri="{FF2B5EF4-FFF2-40B4-BE49-F238E27FC236}">
                <a16:creationId xmlns:a16="http://schemas.microsoft.com/office/drawing/2014/main" id="{BC58C65D-64D7-375A-5A5E-07E3F1D828A4}"/>
              </a:ext>
            </a:extLst>
          </p:cNvPr>
          <p:cNvSpPr txBox="1">
            <a:spLocks/>
          </p:cNvSpPr>
          <p:nvPr/>
        </p:nvSpPr>
        <p:spPr>
          <a:xfrm>
            <a:off x="3713449" y="1262593"/>
            <a:ext cx="1298180" cy="260067"/>
          </a:xfrm>
          <a:prstGeom prst="rect">
            <a:avLst/>
          </a:prstGeom>
          <a:solidFill>
            <a:srgbClr val="E7E4D7"/>
          </a:solidFill>
        </p:spPr>
        <p:txBody>
          <a:bodyPr vert="horz" lIns="0" tIns="0" rIns="0" bIns="0" rtlCol="0">
            <a:normAutofit/>
          </a:bodyPr>
          <a:lstStyle>
            <a:lvl1pPr marL="342900" indent="-3429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1" i="0" u="none" strike="noStrike" kern="1200" cap="none" spc="0" normalizeH="0" baseline="0" noProof="0" dirty="0" err="1">
                <a:ln>
                  <a:noFill/>
                </a:ln>
                <a:solidFill>
                  <a:srgbClr val="2F2F2F">
                    <a:lumMod val="50000"/>
                  </a:srgbClr>
                </a:solidFill>
                <a:effectLst/>
                <a:uLnTx/>
                <a:uFillTx/>
                <a:latin typeface="Arial"/>
                <a:ea typeface="+mn-ea"/>
                <a:cs typeface="+mn-cs"/>
              </a:rPr>
              <a:t>Assoziierte</a:t>
            </a:r>
            <a:endParaRPr kumimoji="0" lang="en-US" sz="1800" b="1" i="0" u="none" strike="noStrike" kern="1200" cap="none" spc="0" normalizeH="0" baseline="0" noProof="0" dirty="0">
              <a:ln>
                <a:noFill/>
              </a:ln>
              <a:solidFill>
                <a:srgbClr val="2F2F2F">
                  <a:lumMod val="50000"/>
                </a:srgbClr>
              </a:solidFill>
              <a:effectLst/>
              <a:uLnTx/>
              <a:uFillTx/>
              <a:latin typeface="Arial"/>
              <a:ea typeface="+mn-ea"/>
              <a:cs typeface="+mn-cs"/>
            </a:endParaRPr>
          </a:p>
        </p:txBody>
      </p:sp>
      <p:sp>
        <p:nvSpPr>
          <p:cNvPr id="8" name="Title 1"/>
          <p:cNvSpPr txBox="1">
            <a:spLocks/>
          </p:cNvSpPr>
          <p:nvPr/>
        </p:nvSpPr>
        <p:spPr>
          <a:xfrm>
            <a:off x="167276" y="27850"/>
            <a:ext cx="4953990" cy="597602"/>
          </a:xfrm>
          <a:prstGeom prst="rect">
            <a:avLst/>
          </a:prstGeom>
          <a:solidFill>
            <a:srgbClr val="E7E4D7"/>
          </a:solidFill>
        </p:spPr>
        <p:txBody>
          <a:bodyPr anchor="t"/>
          <a:lstStyle/>
          <a:p>
            <a:pPr fontAlgn="auto">
              <a:spcAft>
                <a:spcPts val="0"/>
              </a:spcAft>
              <a:defRPr/>
            </a:pPr>
            <a:r>
              <a:rPr lang="fr-FR" sz="3600" i="1" dirty="0" err="1">
                <a:solidFill>
                  <a:schemeClr val="accent6">
                    <a:lumMod val="50000"/>
                  </a:schemeClr>
                </a:solidFill>
              </a:rPr>
              <a:t>Mitgliedsstaaten</a:t>
            </a:r>
            <a:endParaRPr lang="fr-FR" sz="3600" i="1" dirty="0">
              <a:solidFill>
                <a:schemeClr val="accent6">
                  <a:lumMod val="50000"/>
                </a:schemeClr>
              </a:solidFill>
            </a:endParaRPr>
          </a:p>
        </p:txBody>
      </p:sp>
      <p:pic>
        <p:nvPicPr>
          <p:cNvPr id="14" name="Picture 13">
            <a:extLst>
              <a:ext uri="{FF2B5EF4-FFF2-40B4-BE49-F238E27FC236}">
                <a16:creationId xmlns:a16="http://schemas.microsoft.com/office/drawing/2014/main" id="{69921542-7C1C-7751-2AF3-CC5901CADEA1}"/>
              </a:ext>
            </a:extLst>
          </p:cNvPr>
          <p:cNvPicPr>
            <a:picLocks noChangeAspect="1"/>
          </p:cNvPicPr>
          <p:nvPr/>
        </p:nvPicPr>
        <p:blipFill>
          <a:blip r:embed="rId11"/>
          <a:stretch>
            <a:fillRect/>
          </a:stretch>
        </p:blipFill>
        <p:spPr>
          <a:xfrm>
            <a:off x="181963" y="1438819"/>
            <a:ext cx="1706847" cy="1197639"/>
          </a:xfrm>
          <a:prstGeom prst="rect">
            <a:avLst/>
          </a:prstGeom>
        </p:spPr>
      </p:pic>
    </p:spTree>
    <p:extLst>
      <p:ext uri="{BB962C8B-B14F-4D97-AF65-F5344CB8AC3E}">
        <p14:creationId xmlns:p14="http://schemas.microsoft.com/office/powerpoint/2010/main" val="1194701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7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7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8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8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8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9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67275" y="109623"/>
            <a:ext cx="8809449" cy="781050"/>
          </a:xfrm>
          <a:prstGeom prst="rect">
            <a:avLst/>
          </a:prstGeom>
        </p:spPr>
        <p:txBody>
          <a:bodyPr anchor="t"/>
          <a:lstStyle/>
          <a:p>
            <a:pPr fontAlgn="auto">
              <a:spcAft>
                <a:spcPts val="0"/>
              </a:spcAft>
              <a:defRPr/>
            </a:pPr>
            <a:r>
              <a:rPr lang="fr-FR" sz="3600" dirty="0" err="1">
                <a:solidFill>
                  <a:schemeClr val="accent6">
                    <a:lumMod val="50000"/>
                  </a:schemeClr>
                </a:solidFill>
              </a:rPr>
              <a:t>Kollaborationen</a:t>
            </a:r>
            <a:r>
              <a:rPr lang="fr-FR" sz="3600" dirty="0">
                <a:solidFill>
                  <a:schemeClr val="accent6">
                    <a:lumMod val="50000"/>
                  </a:schemeClr>
                </a:solidFill>
              </a:rPr>
              <a:t> – </a:t>
            </a:r>
            <a:r>
              <a:rPr lang="fr-FR" sz="3600" dirty="0" err="1">
                <a:solidFill>
                  <a:schemeClr val="accent6">
                    <a:lumMod val="50000"/>
                  </a:schemeClr>
                </a:solidFill>
              </a:rPr>
              <a:t>ein</a:t>
            </a:r>
            <a:r>
              <a:rPr lang="fr-FR" sz="3600" dirty="0">
                <a:solidFill>
                  <a:schemeClr val="accent6">
                    <a:lumMod val="50000"/>
                  </a:schemeClr>
                </a:solidFill>
              </a:rPr>
              <a:t> </a:t>
            </a:r>
            <a:r>
              <a:rPr lang="fr-FR" sz="3600" dirty="0" err="1">
                <a:solidFill>
                  <a:schemeClr val="accent6">
                    <a:lumMod val="50000"/>
                  </a:schemeClr>
                </a:solidFill>
              </a:rPr>
              <a:t>Beispiel</a:t>
            </a:r>
            <a:endParaRPr lang="fr-FR" sz="3600" i="1" dirty="0">
              <a:solidFill>
                <a:schemeClr val="accent6">
                  <a:lumMod val="50000"/>
                </a:schemeClr>
              </a:solidFill>
            </a:endParaRPr>
          </a:p>
        </p:txBody>
      </p:sp>
      <p:pic>
        <p:nvPicPr>
          <p:cNvPr id="17" name="Picture 16"/>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165575" y="1267127"/>
            <a:ext cx="365760" cy="365760"/>
          </a:xfrm>
          <a:prstGeom prst="rect">
            <a:avLst/>
          </a:prstGeom>
        </p:spPr>
      </p:pic>
      <p:pic>
        <p:nvPicPr>
          <p:cNvPr id="18" name="Picture 17"/>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165575" y="3058186"/>
            <a:ext cx="365760" cy="365760"/>
          </a:xfrm>
          <a:prstGeom prst="rect">
            <a:avLst/>
          </a:prstGeom>
        </p:spPr>
      </p:pic>
      <p:pic>
        <p:nvPicPr>
          <p:cNvPr id="19" name="Picture 18"/>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165575" y="1868405"/>
            <a:ext cx="365760" cy="365760"/>
          </a:xfrm>
          <a:prstGeom prst="rect">
            <a:avLst/>
          </a:prstGeom>
        </p:spPr>
      </p:pic>
      <p:pic>
        <p:nvPicPr>
          <p:cNvPr id="20" name="Picture 19"/>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165575" y="2469683"/>
            <a:ext cx="365760" cy="365760"/>
          </a:xfrm>
          <a:prstGeom prst="rect">
            <a:avLst/>
          </a:prstGeom>
        </p:spPr>
      </p:pic>
      <p:pic>
        <p:nvPicPr>
          <p:cNvPr id="21" name="Picture 20"/>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531335" y="1868405"/>
            <a:ext cx="365760" cy="365760"/>
          </a:xfrm>
          <a:prstGeom prst="rect">
            <a:avLst/>
          </a:prstGeom>
        </p:spPr>
      </p:pic>
      <p:pic>
        <p:nvPicPr>
          <p:cNvPr id="22" name="Picture 21"/>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531335" y="3670126"/>
            <a:ext cx="365760" cy="365760"/>
          </a:xfrm>
          <a:prstGeom prst="rect">
            <a:avLst/>
          </a:prstGeom>
        </p:spPr>
      </p:pic>
      <p:pic>
        <p:nvPicPr>
          <p:cNvPr id="23" name="Picture 22"/>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531335" y="3061329"/>
            <a:ext cx="365760" cy="365760"/>
          </a:xfrm>
          <a:prstGeom prst="rect">
            <a:avLst/>
          </a:prstGeom>
        </p:spPr>
      </p:pic>
      <p:pic>
        <p:nvPicPr>
          <p:cNvPr id="24" name="Picture 23"/>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165575" y="3670126"/>
            <a:ext cx="365760" cy="365760"/>
          </a:xfrm>
          <a:prstGeom prst="rect">
            <a:avLst/>
          </a:prstGeom>
        </p:spPr>
      </p:pic>
      <p:pic>
        <p:nvPicPr>
          <p:cNvPr id="25" name="Picture 24"/>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531335" y="1267127"/>
            <a:ext cx="365760" cy="365760"/>
          </a:xfrm>
          <a:prstGeom prst="rect">
            <a:avLst/>
          </a:prstGeom>
        </p:spPr>
      </p:pic>
      <p:pic>
        <p:nvPicPr>
          <p:cNvPr id="26" name="Picture 25"/>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880683" y="1267127"/>
            <a:ext cx="365760" cy="365760"/>
          </a:xfrm>
          <a:prstGeom prst="rect">
            <a:avLst/>
          </a:prstGeom>
        </p:spPr>
      </p:pic>
      <p:pic>
        <p:nvPicPr>
          <p:cNvPr id="27" name="Picture 26"/>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531335" y="2469683"/>
            <a:ext cx="365760" cy="365760"/>
          </a:xfrm>
          <a:prstGeom prst="rect">
            <a:avLst/>
          </a:prstGeom>
        </p:spPr>
      </p:pic>
      <p:pic>
        <p:nvPicPr>
          <p:cNvPr id="28" name="Picture 27"/>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880683" y="2469683"/>
            <a:ext cx="365760" cy="365760"/>
          </a:xfrm>
          <a:prstGeom prst="rect">
            <a:avLst/>
          </a:prstGeom>
        </p:spPr>
      </p:pic>
      <p:grpSp>
        <p:nvGrpSpPr>
          <p:cNvPr id="188" name="Group 187"/>
          <p:cNvGrpSpPr/>
          <p:nvPr/>
        </p:nvGrpSpPr>
        <p:grpSpPr>
          <a:xfrm>
            <a:off x="136042" y="1165008"/>
            <a:ext cx="846293" cy="2889868"/>
            <a:chOff x="136042" y="1165008"/>
            <a:chExt cx="846293" cy="2889868"/>
          </a:xfrm>
        </p:grpSpPr>
        <p:pic>
          <p:nvPicPr>
            <p:cNvPr id="2" name="Picture 1"/>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73258" y="1165008"/>
              <a:ext cx="509077" cy="486869"/>
            </a:xfrm>
            <a:prstGeom prst="rect">
              <a:avLst/>
            </a:prstGeom>
          </p:spPr>
        </p:pic>
        <p:pic>
          <p:nvPicPr>
            <p:cNvPr id="11" name="Picture 10"/>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73258" y="1766286"/>
              <a:ext cx="509077" cy="486869"/>
            </a:xfrm>
            <a:prstGeom prst="rect">
              <a:avLst/>
            </a:prstGeom>
          </p:spPr>
        </p:pic>
        <p:pic>
          <p:nvPicPr>
            <p:cNvPr id="12" name="Picture 11"/>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73258" y="2367564"/>
              <a:ext cx="509077" cy="486869"/>
            </a:xfrm>
            <a:prstGeom prst="rect">
              <a:avLst/>
            </a:prstGeom>
          </p:spPr>
        </p:pic>
        <p:pic>
          <p:nvPicPr>
            <p:cNvPr id="9" name="Picture 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73258" y="2956067"/>
              <a:ext cx="509077" cy="486869"/>
            </a:xfrm>
            <a:prstGeom prst="rect">
              <a:avLst/>
            </a:prstGeom>
          </p:spPr>
        </p:pic>
        <p:pic>
          <p:nvPicPr>
            <p:cNvPr id="10" name="Picture 9"/>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73258" y="3568007"/>
              <a:ext cx="509077" cy="486869"/>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136045" y="1272029"/>
              <a:ext cx="325079" cy="325079"/>
            </a:xfrm>
            <a:prstGeom prst="rect">
              <a:avLst/>
            </a:prstGeom>
          </p:spPr>
        </p:pic>
        <p:pic>
          <p:nvPicPr>
            <p:cNvPr id="3" name="Picture 2"/>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136044" y="1877706"/>
              <a:ext cx="325079" cy="325079"/>
            </a:xfrm>
            <a:prstGeom prst="rect">
              <a:avLst/>
            </a:prstGeom>
          </p:spPr>
        </p:pic>
        <p:pic>
          <p:nvPicPr>
            <p:cNvPr id="4" name="Picture 3"/>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36043" y="3063088"/>
              <a:ext cx="325079" cy="325079"/>
            </a:xfrm>
            <a:prstGeom prst="rect">
              <a:avLst/>
            </a:prstGeom>
          </p:spPr>
        </p:pic>
        <p:pic>
          <p:nvPicPr>
            <p:cNvPr id="6" name="Picture 5"/>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136042" y="3675028"/>
              <a:ext cx="325079" cy="325079"/>
            </a:xfrm>
            <a:prstGeom prst="rect">
              <a:avLst/>
            </a:prstGeom>
          </p:spPr>
        </p:pic>
        <p:pic>
          <p:nvPicPr>
            <p:cNvPr id="29" name="Picture 28"/>
            <p:cNvPicPr>
              <a:picLocks noChangeAspect="1"/>
            </p:cNvPicPr>
            <p:nvPr/>
          </p:nvPicPr>
          <p:blipFill>
            <a:blip r:embed="rId10" cstate="screen">
              <a:extLst>
                <a:ext uri="{28A0092B-C50C-407E-A947-70E740481C1C}">
                  <a14:useLocalDpi xmlns:a14="http://schemas.microsoft.com/office/drawing/2010/main" val="0"/>
                </a:ext>
              </a:extLst>
            </a:blip>
            <a:stretch>
              <a:fillRect/>
            </a:stretch>
          </p:blipFill>
          <p:spPr>
            <a:xfrm>
              <a:off x="136045" y="2470397"/>
              <a:ext cx="325079" cy="325079"/>
            </a:xfrm>
            <a:prstGeom prst="rect">
              <a:avLst/>
            </a:prstGeom>
          </p:spPr>
        </p:pic>
      </p:grpSp>
      <p:grpSp>
        <p:nvGrpSpPr>
          <p:cNvPr id="13" name="Group 12"/>
          <p:cNvGrpSpPr/>
          <p:nvPr/>
        </p:nvGrpSpPr>
        <p:grpSpPr>
          <a:xfrm rot="16200000">
            <a:off x="2264461" y="1342590"/>
            <a:ext cx="240253" cy="121744"/>
            <a:chOff x="7724647" y="1280121"/>
            <a:chExt cx="240253" cy="121744"/>
          </a:xfrm>
        </p:grpSpPr>
        <p:sp>
          <p:nvSpPr>
            <p:cNvPr id="38" name="Flowchart: Magnetic Disk 37"/>
            <p:cNvSpPr/>
            <p:nvPr/>
          </p:nvSpPr>
          <p:spPr>
            <a:xfrm rot="5400000">
              <a:off x="7688874"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Flowchart: Magnetic Disk 38"/>
            <p:cNvSpPr/>
            <p:nvPr/>
          </p:nvSpPr>
          <p:spPr>
            <a:xfrm rot="5400000">
              <a:off x="7732989" y="131590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Flowchart: Magnetic Disk 39"/>
            <p:cNvSpPr/>
            <p:nvPr/>
          </p:nvSpPr>
          <p:spPr>
            <a:xfrm rot="5400000">
              <a:off x="7781111"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Flowchart: Magnetic Disk 40"/>
            <p:cNvSpPr/>
            <p:nvPr/>
          </p:nvSpPr>
          <p:spPr>
            <a:xfrm rot="5400000">
              <a:off x="7831299"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 name="Flowchart: Magnetic Disk 41"/>
            <p:cNvSpPr/>
            <p:nvPr/>
          </p:nvSpPr>
          <p:spPr>
            <a:xfrm rot="5400000">
              <a:off x="7878939"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8" name="Group 47"/>
          <p:cNvGrpSpPr/>
          <p:nvPr/>
        </p:nvGrpSpPr>
        <p:grpSpPr>
          <a:xfrm rot="16200000">
            <a:off x="2351171" y="1383434"/>
            <a:ext cx="240253" cy="121744"/>
            <a:chOff x="7724647" y="1280121"/>
            <a:chExt cx="240253" cy="121744"/>
          </a:xfrm>
        </p:grpSpPr>
        <p:sp>
          <p:nvSpPr>
            <p:cNvPr id="49" name="Flowchart: Magnetic Disk 48"/>
            <p:cNvSpPr/>
            <p:nvPr/>
          </p:nvSpPr>
          <p:spPr>
            <a:xfrm rot="5400000">
              <a:off x="7688874"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Flowchart: Magnetic Disk 49"/>
            <p:cNvSpPr/>
            <p:nvPr/>
          </p:nvSpPr>
          <p:spPr>
            <a:xfrm rot="5400000">
              <a:off x="7732989" y="131590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Flowchart: Magnetic Disk 50"/>
            <p:cNvSpPr/>
            <p:nvPr/>
          </p:nvSpPr>
          <p:spPr>
            <a:xfrm rot="5400000">
              <a:off x="7781111"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Flowchart: Magnetic Disk 51"/>
            <p:cNvSpPr/>
            <p:nvPr/>
          </p:nvSpPr>
          <p:spPr>
            <a:xfrm rot="5400000">
              <a:off x="7831299"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 name="Flowchart: Magnetic Disk 52"/>
            <p:cNvSpPr/>
            <p:nvPr/>
          </p:nvSpPr>
          <p:spPr>
            <a:xfrm rot="5400000">
              <a:off x="7878939"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54" name="Group 53"/>
          <p:cNvGrpSpPr/>
          <p:nvPr/>
        </p:nvGrpSpPr>
        <p:grpSpPr>
          <a:xfrm rot="16200000">
            <a:off x="2203600" y="1433775"/>
            <a:ext cx="240253" cy="121744"/>
            <a:chOff x="7724647" y="1280121"/>
            <a:chExt cx="240253" cy="121744"/>
          </a:xfrm>
        </p:grpSpPr>
        <p:sp>
          <p:nvSpPr>
            <p:cNvPr id="55" name="Flowchart: Magnetic Disk 54"/>
            <p:cNvSpPr/>
            <p:nvPr/>
          </p:nvSpPr>
          <p:spPr>
            <a:xfrm rot="5400000">
              <a:off x="7688874"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 name="Flowchart: Magnetic Disk 55"/>
            <p:cNvSpPr/>
            <p:nvPr/>
          </p:nvSpPr>
          <p:spPr>
            <a:xfrm rot="5400000">
              <a:off x="7732989" y="131590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 name="Flowchart: Magnetic Disk 56"/>
            <p:cNvSpPr/>
            <p:nvPr/>
          </p:nvSpPr>
          <p:spPr>
            <a:xfrm rot="5400000">
              <a:off x="7781111"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 name="Flowchart: Magnetic Disk 57"/>
            <p:cNvSpPr/>
            <p:nvPr/>
          </p:nvSpPr>
          <p:spPr>
            <a:xfrm rot="5400000">
              <a:off x="7831299"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Flowchart: Magnetic Disk 58"/>
            <p:cNvSpPr/>
            <p:nvPr/>
          </p:nvSpPr>
          <p:spPr>
            <a:xfrm rot="5400000">
              <a:off x="7878939"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60" name="Group 59"/>
          <p:cNvGrpSpPr/>
          <p:nvPr/>
        </p:nvGrpSpPr>
        <p:grpSpPr>
          <a:xfrm rot="16200000">
            <a:off x="1918622" y="1942264"/>
            <a:ext cx="240253" cy="121744"/>
            <a:chOff x="7724647" y="1280121"/>
            <a:chExt cx="240253" cy="121744"/>
          </a:xfrm>
        </p:grpSpPr>
        <p:sp>
          <p:nvSpPr>
            <p:cNvPr id="61" name="Flowchart: Magnetic Disk 60"/>
            <p:cNvSpPr/>
            <p:nvPr/>
          </p:nvSpPr>
          <p:spPr>
            <a:xfrm rot="5400000">
              <a:off x="7688874"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62" name="Flowchart: Magnetic Disk 61"/>
            <p:cNvSpPr/>
            <p:nvPr/>
          </p:nvSpPr>
          <p:spPr>
            <a:xfrm rot="5400000">
              <a:off x="7732989" y="131590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63" name="Flowchart: Magnetic Disk 62"/>
            <p:cNvSpPr/>
            <p:nvPr/>
          </p:nvSpPr>
          <p:spPr>
            <a:xfrm rot="5400000">
              <a:off x="7781111"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64" name="Flowchart: Magnetic Disk 63"/>
            <p:cNvSpPr/>
            <p:nvPr/>
          </p:nvSpPr>
          <p:spPr>
            <a:xfrm rot="5400000">
              <a:off x="7831299"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65" name="Flowchart: Magnetic Disk 64"/>
            <p:cNvSpPr/>
            <p:nvPr/>
          </p:nvSpPr>
          <p:spPr>
            <a:xfrm rot="5400000">
              <a:off x="7878939"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grpSp>
      <p:grpSp>
        <p:nvGrpSpPr>
          <p:cNvPr id="72" name="Group 71"/>
          <p:cNvGrpSpPr/>
          <p:nvPr/>
        </p:nvGrpSpPr>
        <p:grpSpPr>
          <a:xfrm rot="16200000">
            <a:off x="1857764" y="2033451"/>
            <a:ext cx="240252" cy="121743"/>
            <a:chOff x="7724648" y="1280121"/>
            <a:chExt cx="240252" cy="121743"/>
          </a:xfrm>
        </p:grpSpPr>
        <p:sp>
          <p:nvSpPr>
            <p:cNvPr id="73" name="Flowchart: Magnetic Disk 72"/>
            <p:cNvSpPr/>
            <p:nvPr/>
          </p:nvSpPr>
          <p:spPr>
            <a:xfrm rot="5400000">
              <a:off x="7688875" y="1315897"/>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74" name="Flowchart: Magnetic Disk 73"/>
            <p:cNvSpPr/>
            <p:nvPr/>
          </p:nvSpPr>
          <p:spPr>
            <a:xfrm rot="5400000">
              <a:off x="7732990" y="1315903"/>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75" name="Flowchart: Magnetic Disk 74"/>
            <p:cNvSpPr/>
            <p:nvPr/>
          </p:nvSpPr>
          <p:spPr>
            <a:xfrm rot="5400000">
              <a:off x="7781112"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76" name="Flowchart: Magnetic Disk 75"/>
            <p:cNvSpPr/>
            <p:nvPr/>
          </p:nvSpPr>
          <p:spPr>
            <a:xfrm rot="5400000">
              <a:off x="7831299"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sp>
          <p:nvSpPr>
            <p:cNvPr id="77" name="Flowchart: Magnetic Disk 76"/>
            <p:cNvSpPr/>
            <p:nvPr/>
          </p:nvSpPr>
          <p:spPr>
            <a:xfrm rot="5400000">
              <a:off x="7878939" y="1315899"/>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p>
          </p:txBody>
        </p:sp>
      </p:grpSp>
      <p:grpSp>
        <p:nvGrpSpPr>
          <p:cNvPr id="78" name="Group 77"/>
          <p:cNvGrpSpPr/>
          <p:nvPr/>
        </p:nvGrpSpPr>
        <p:grpSpPr>
          <a:xfrm rot="16200000">
            <a:off x="2187189" y="2570947"/>
            <a:ext cx="240253" cy="121744"/>
            <a:chOff x="7724647" y="1280121"/>
            <a:chExt cx="240253" cy="121744"/>
          </a:xfrm>
        </p:grpSpPr>
        <p:sp>
          <p:nvSpPr>
            <p:cNvPr id="79" name="Flowchart: Magnetic Disk 78"/>
            <p:cNvSpPr/>
            <p:nvPr/>
          </p:nvSpPr>
          <p:spPr>
            <a:xfrm rot="5400000">
              <a:off x="7688874"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0" name="Flowchart: Magnetic Disk 79"/>
            <p:cNvSpPr/>
            <p:nvPr/>
          </p:nvSpPr>
          <p:spPr>
            <a:xfrm rot="5400000">
              <a:off x="7732989" y="131590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Flowchart: Magnetic Disk 80"/>
            <p:cNvSpPr/>
            <p:nvPr/>
          </p:nvSpPr>
          <p:spPr>
            <a:xfrm rot="5400000">
              <a:off x="7781111"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2" name="Flowchart: Magnetic Disk 81"/>
            <p:cNvSpPr/>
            <p:nvPr/>
          </p:nvSpPr>
          <p:spPr>
            <a:xfrm rot="5400000">
              <a:off x="7831299"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3" name="Flowchart: Magnetic Disk 82"/>
            <p:cNvSpPr/>
            <p:nvPr/>
          </p:nvSpPr>
          <p:spPr>
            <a:xfrm rot="5400000">
              <a:off x="7878939"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84" name="Group 83"/>
          <p:cNvGrpSpPr/>
          <p:nvPr/>
        </p:nvGrpSpPr>
        <p:grpSpPr>
          <a:xfrm rot="16200000">
            <a:off x="2292296" y="2621135"/>
            <a:ext cx="240253" cy="121744"/>
            <a:chOff x="7724647" y="1280121"/>
            <a:chExt cx="240253" cy="121744"/>
          </a:xfrm>
        </p:grpSpPr>
        <p:sp>
          <p:nvSpPr>
            <p:cNvPr id="85" name="Flowchart: Magnetic Disk 84"/>
            <p:cNvSpPr/>
            <p:nvPr/>
          </p:nvSpPr>
          <p:spPr>
            <a:xfrm rot="5400000">
              <a:off x="7688874"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6" name="Flowchart: Magnetic Disk 85"/>
            <p:cNvSpPr/>
            <p:nvPr/>
          </p:nvSpPr>
          <p:spPr>
            <a:xfrm rot="5400000">
              <a:off x="7732989" y="131590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7" name="Flowchart: Magnetic Disk 86"/>
            <p:cNvSpPr/>
            <p:nvPr/>
          </p:nvSpPr>
          <p:spPr>
            <a:xfrm rot="5400000">
              <a:off x="7781111"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8" name="Flowchart: Magnetic Disk 87"/>
            <p:cNvSpPr/>
            <p:nvPr/>
          </p:nvSpPr>
          <p:spPr>
            <a:xfrm rot="5400000">
              <a:off x="7831299"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9" name="Flowchart: Magnetic Disk 88"/>
            <p:cNvSpPr/>
            <p:nvPr/>
          </p:nvSpPr>
          <p:spPr>
            <a:xfrm rot="5400000">
              <a:off x="7878939"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96" name="Group 95"/>
          <p:cNvGrpSpPr/>
          <p:nvPr/>
        </p:nvGrpSpPr>
        <p:grpSpPr>
          <a:xfrm rot="16200000">
            <a:off x="1938208" y="3125152"/>
            <a:ext cx="240253" cy="121744"/>
            <a:chOff x="7724647" y="1280121"/>
            <a:chExt cx="240253" cy="121744"/>
          </a:xfrm>
        </p:grpSpPr>
        <p:sp>
          <p:nvSpPr>
            <p:cNvPr id="97" name="Flowchart: Magnetic Disk 96"/>
            <p:cNvSpPr/>
            <p:nvPr/>
          </p:nvSpPr>
          <p:spPr>
            <a:xfrm rot="5400000">
              <a:off x="7688874"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8" name="Flowchart: Magnetic Disk 97"/>
            <p:cNvSpPr/>
            <p:nvPr/>
          </p:nvSpPr>
          <p:spPr>
            <a:xfrm rot="5400000">
              <a:off x="7732989" y="131590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9" name="Flowchart: Magnetic Disk 98"/>
            <p:cNvSpPr/>
            <p:nvPr/>
          </p:nvSpPr>
          <p:spPr>
            <a:xfrm rot="5400000">
              <a:off x="7781111"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0" name="Flowchart: Magnetic Disk 99"/>
            <p:cNvSpPr/>
            <p:nvPr/>
          </p:nvSpPr>
          <p:spPr>
            <a:xfrm rot="5400000">
              <a:off x="7831299"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1" name="Flowchart: Magnetic Disk 100"/>
            <p:cNvSpPr/>
            <p:nvPr/>
          </p:nvSpPr>
          <p:spPr>
            <a:xfrm rot="5400000">
              <a:off x="7878939"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02" name="Group 101"/>
          <p:cNvGrpSpPr/>
          <p:nvPr/>
        </p:nvGrpSpPr>
        <p:grpSpPr>
          <a:xfrm rot="16200000">
            <a:off x="2024918" y="3165996"/>
            <a:ext cx="240253" cy="121744"/>
            <a:chOff x="7724647" y="1280121"/>
            <a:chExt cx="240253" cy="121744"/>
          </a:xfrm>
        </p:grpSpPr>
        <p:sp>
          <p:nvSpPr>
            <p:cNvPr id="103" name="Flowchart: Magnetic Disk 102"/>
            <p:cNvSpPr/>
            <p:nvPr/>
          </p:nvSpPr>
          <p:spPr>
            <a:xfrm rot="5400000">
              <a:off x="7688874"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4" name="Flowchart: Magnetic Disk 103"/>
            <p:cNvSpPr/>
            <p:nvPr/>
          </p:nvSpPr>
          <p:spPr>
            <a:xfrm rot="5400000">
              <a:off x="7732989" y="131590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5" name="Flowchart: Magnetic Disk 104"/>
            <p:cNvSpPr/>
            <p:nvPr/>
          </p:nvSpPr>
          <p:spPr>
            <a:xfrm rot="5400000">
              <a:off x="7781111"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6" name="Flowchart: Magnetic Disk 105"/>
            <p:cNvSpPr/>
            <p:nvPr/>
          </p:nvSpPr>
          <p:spPr>
            <a:xfrm rot="5400000">
              <a:off x="7831299"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7" name="Flowchart: Magnetic Disk 106"/>
            <p:cNvSpPr/>
            <p:nvPr/>
          </p:nvSpPr>
          <p:spPr>
            <a:xfrm rot="5400000">
              <a:off x="7878939"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08" name="Group 107"/>
          <p:cNvGrpSpPr/>
          <p:nvPr/>
        </p:nvGrpSpPr>
        <p:grpSpPr>
          <a:xfrm rot="16200000">
            <a:off x="1877347" y="3216337"/>
            <a:ext cx="240253" cy="121744"/>
            <a:chOff x="7724647" y="1280121"/>
            <a:chExt cx="240253" cy="121744"/>
          </a:xfrm>
        </p:grpSpPr>
        <p:sp>
          <p:nvSpPr>
            <p:cNvPr id="109" name="Flowchart: Magnetic Disk 108"/>
            <p:cNvSpPr/>
            <p:nvPr/>
          </p:nvSpPr>
          <p:spPr>
            <a:xfrm rot="5400000">
              <a:off x="7688874"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0" name="Flowchart: Magnetic Disk 109"/>
            <p:cNvSpPr/>
            <p:nvPr/>
          </p:nvSpPr>
          <p:spPr>
            <a:xfrm rot="5400000">
              <a:off x="7732989" y="131590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1" name="Flowchart: Magnetic Disk 110"/>
            <p:cNvSpPr/>
            <p:nvPr/>
          </p:nvSpPr>
          <p:spPr>
            <a:xfrm rot="5400000">
              <a:off x="7781111"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2" name="Flowchart: Magnetic Disk 111"/>
            <p:cNvSpPr/>
            <p:nvPr/>
          </p:nvSpPr>
          <p:spPr>
            <a:xfrm rot="5400000">
              <a:off x="7831299"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3" name="Flowchart: Magnetic Disk 112"/>
            <p:cNvSpPr/>
            <p:nvPr/>
          </p:nvSpPr>
          <p:spPr>
            <a:xfrm rot="5400000">
              <a:off x="7878939"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14" name="Group 113"/>
          <p:cNvGrpSpPr/>
          <p:nvPr/>
        </p:nvGrpSpPr>
        <p:grpSpPr>
          <a:xfrm rot="16200000">
            <a:off x="1964057" y="3784768"/>
            <a:ext cx="240253" cy="121744"/>
            <a:chOff x="7724647" y="1280121"/>
            <a:chExt cx="240253" cy="121744"/>
          </a:xfrm>
        </p:grpSpPr>
        <p:sp>
          <p:nvSpPr>
            <p:cNvPr id="115" name="Flowchart: Magnetic Disk 114"/>
            <p:cNvSpPr/>
            <p:nvPr/>
          </p:nvSpPr>
          <p:spPr>
            <a:xfrm rot="5400000">
              <a:off x="7688874"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6" name="Flowchart: Magnetic Disk 115"/>
            <p:cNvSpPr/>
            <p:nvPr/>
          </p:nvSpPr>
          <p:spPr>
            <a:xfrm rot="5400000">
              <a:off x="7732989" y="131590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7" name="Flowchart: Magnetic Disk 116"/>
            <p:cNvSpPr/>
            <p:nvPr/>
          </p:nvSpPr>
          <p:spPr>
            <a:xfrm rot="5400000">
              <a:off x="7781111"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8" name="Flowchart: Magnetic Disk 117"/>
            <p:cNvSpPr/>
            <p:nvPr/>
          </p:nvSpPr>
          <p:spPr>
            <a:xfrm rot="5400000">
              <a:off x="7831299"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9" name="Flowchart: Magnetic Disk 118"/>
            <p:cNvSpPr/>
            <p:nvPr/>
          </p:nvSpPr>
          <p:spPr>
            <a:xfrm rot="5400000">
              <a:off x="7878939"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20" name="Group 119"/>
          <p:cNvGrpSpPr/>
          <p:nvPr/>
        </p:nvGrpSpPr>
        <p:grpSpPr>
          <a:xfrm rot="16200000">
            <a:off x="1870952" y="3828065"/>
            <a:ext cx="240253" cy="121744"/>
            <a:chOff x="7724647" y="1280121"/>
            <a:chExt cx="240253" cy="121744"/>
          </a:xfrm>
        </p:grpSpPr>
        <p:sp>
          <p:nvSpPr>
            <p:cNvPr id="121" name="Flowchart: Magnetic Disk 120"/>
            <p:cNvSpPr/>
            <p:nvPr/>
          </p:nvSpPr>
          <p:spPr>
            <a:xfrm rot="5400000">
              <a:off x="7688874"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2" name="Flowchart: Magnetic Disk 121"/>
            <p:cNvSpPr/>
            <p:nvPr/>
          </p:nvSpPr>
          <p:spPr>
            <a:xfrm rot="5400000">
              <a:off x="7732989" y="131590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3" name="Flowchart: Magnetic Disk 122"/>
            <p:cNvSpPr/>
            <p:nvPr/>
          </p:nvSpPr>
          <p:spPr>
            <a:xfrm rot="5400000">
              <a:off x="7781111"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4" name="Flowchart: Magnetic Disk 123"/>
            <p:cNvSpPr/>
            <p:nvPr/>
          </p:nvSpPr>
          <p:spPr>
            <a:xfrm rot="5400000">
              <a:off x="7831299" y="1315894"/>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5" name="Flowchart: Magnetic Disk 124"/>
            <p:cNvSpPr/>
            <p:nvPr/>
          </p:nvSpPr>
          <p:spPr>
            <a:xfrm rot="5400000">
              <a:off x="7878939" y="1315898"/>
              <a:ext cx="121734" cy="50188"/>
            </a:xfrm>
            <a:prstGeom prst="flowChartMagneticDisk">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100000" t="100000"/>
              </a:path>
              <a:tileRect r="-100000" b="-100000"/>
            </a:gradFill>
            <a:ln>
              <a:solidFill>
                <a:srgbClr val="002060"/>
              </a:solidFill>
            </a:ln>
            <a:effectLst>
              <a:glow rad="12700">
                <a:schemeClr val="accent1">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84" name="Group 183"/>
          <p:cNvGrpSpPr/>
          <p:nvPr/>
        </p:nvGrpSpPr>
        <p:grpSpPr>
          <a:xfrm>
            <a:off x="5523426" y="954648"/>
            <a:ext cx="3303499" cy="1355343"/>
            <a:chOff x="5523426" y="954648"/>
            <a:chExt cx="3303499" cy="1355343"/>
          </a:xfrm>
        </p:grpSpPr>
        <p:cxnSp>
          <p:nvCxnSpPr>
            <p:cNvPr id="143" name="Straight Arrow Connector 142"/>
            <p:cNvCxnSpPr>
              <a:stCxn id="37" idx="3"/>
            </p:cNvCxnSpPr>
            <p:nvPr/>
          </p:nvCxnSpPr>
          <p:spPr>
            <a:xfrm>
              <a:off x="5523426" y="1661907"/>
              <a:ext cx="640483" cy="2583"/>
            </a:xfrm>
            <a:prstGeom prst="straightConnector1">
              <a:avLst/>
            </a:prstGeom>
            <a:ln w="57150">
              <a:tailEnd type="triangle"/>
            </a:ln>
            <a:effectLst/>
          </p:spPr>
          <p:style>
            <a:lnRef idx="2">
              <a:schemeClr val="dk1"/>
            </a:lnRef>
            <a:fillRef idx="0">
              <a:schemeClr val="dk1"/>
            </a:fillRef>
            <a:effectRef idx="1">
              <a:schemeClr val="dk1"/>
            </a:effectRef>
            <a:fontRef idx="minor">
              <a:schemeClr val="tx1"/>
            </a:fontRef>
          </p:style>
        </p:cxnSp>
        <p:pic>
          <p:nvPicPr>
            <p:cNvPr id="151" name="Picture 150"/>
            <p:cNvPicPr>
              <a:picLocks noChangeAspect="1"/>
            </p:cNvPicPr>
            <p:nvPr/>
          </p:nvPicPr>
          <p:blipFill>
            <a:blip r:embed="rId11" cstate="screen">
              <a:extLst>
                <a:ext uri="{28A0092B-C50C-407E-A947-70E740481C1C}">
                  <a14:useLocalDpi xmlns:a14="http://schemas.microsoft.com/office/drawing/2010/main" val="0"/>
                </a:ext>
              </a:extLst>
            </a:blip>
            <a:stretch>
              <a:fillRect/>
            </a:stretch>
          </p:blipFill>
          <p:spPr>
            <a:xfrm>
              <a:off x="6358558" y="954648"/>
              <a:ext cx="2468367" cy="1355343"/>
            </a:xfrm>
            <a:prstGeom prst="rect">
              <a:avLst/>
            </a:prstGeom>
          </p:spPr>
        </p:pic>
      </p:grpSp>
      <p:sp>
        <p:nvSpPr>
          <p:cNvPr id="146" name="TextBox 145"/>
          <p:cNvSpPr txBox="1"/>
          <p:nvPr/>
        </p:nvSpPr>
        <p:spPr>
          <a:xfrm>
            <a:off x="3504755" y="2661373"/>
            <a:ext cx="5639245" cy="1569660"/>
          </a:xfrm>
          <a:prstGeom prst="rect">
            <a:avLst/>
          </a:prstGeom>
          <a:noFill/>
        </p:spPr>
        <p:txBody>
          <a:bodyPr wrap="square" rtlCol="0">
            <a:spAutoFit/>
          </a:bodyPr>
          <a:lstStyle/>
          <a:p>
            <a:r>
              <a:rPr lang="fr-CH" sz="2400" dirty="0">
                <a:solidFill>
                  <a:schemeClr val="bg2">
                    <a:lumMod val="10000"/>
                  </a:schemeClr>
                </a:solidFill>
              </a:rPr>
              <a:t>Die ATLAS </a:t>
            </a:r>
            <a:r>
              <a:rPr lang="fr-CH" sz="2400" dirty="0" err="1">
                <a:solidFill>
                  <a:schemeClr val="bg2">
                    <a:lumMod val="10000"/>
                  </a:schemeClr>
                </a:solidFill>
              </a:rPr>
              <a:t>Kollaboration</a:t>
            </a:r>
            <a:r>
              <a:rPr lang="fr-CH" sz="2400" dirty="0">
                <a:solidFill>
                  <a:schemeClr val="bg2">
                    <a:lumMod val="10000"/>
                  </a:schemeClr>
                </a:solidFill>
              </a:rPr>
              <a:t> </a:t>
            </a:r>
            <a:r>
              <a:rPr lang="fr-CH" sz="2400" dirty="0" err="1">
                <a:solidFill>
                  <a:schemeClr val="bg2">
                    <a:lumMod val="10000"/>
                  </a:schemeClr>
                </a:solidFill>
              </a:rPr>
              <a:t>besteht</a:t>
            </a:r>
            <a:r>
              <a:rPr lang="fr-CH" sz="2400" dirty="0">
                <a:solidFill>
                  <a:schemeClr val="bg2">
                    <a:lumMod val="10000"/>
                  </a:schemeClr>
                </a:solidFill>
              </a:rPr>
              <a:t> </a:t>
            </a:r>
            <a:r>
              <a:rPr lang="fr-CH" sz="2400" dirty="0" err="1">
                <a:solidFill>
                  <a:schemeClr val="bg2">
                    <a:lumMod val="10000"/>
                  </a:schemeClr>
                </a:solidFill>
              </a:rPr>
              <a:t>aus</a:t>
            </a:r>
            <a:endParaRPr lang="fr-CH" sz="2400" dirty="0">
              <a:solidFill>
                <a:schemeClr val="bg2">
                  <a:lumMod val="10000"/>
                </a:schemeClr>
              </a:solidFill>
            </a:endParaRPr>
          </a:p>
          <a:p>
            <a:pPr lvl="1"/>
            <a:r>
              <a:rPr lang="fr-CH" sz="2400" dirty="0">
                <a:solidFill>
                  <a:schemeClr val="bg2">
                    <a:lumMod val="10000"/>
                  </a:schemeClr>
                </a:solidFill>
              </a:rPr>
              <a:t>&gt;40 </a:t>
            </a:r>
            <a:r>
              <a:rPr lang="fr-CH" sz="2400" dirty="0" err="1">
                <a:solidFill>
                  <a:schemeClr val="bg2">
                    <a:lumMod val="10000"/>
                  </a:schemeClr>
                </a:solidFill>
              </a:rPr>
              <a:t>Ländern</a:t>
            </a:r>
            <a:endParaRPr lang="fr-CH" sz="2400" dirty="0">
              <a:solidFill>
                <a:schemeClr val="bg2">
                  <a:lumMod val="10000"/>
                </a:schemeClr>
              </a:solidFill>
            </a:endParaRPr>
          </a:p>
          <a:p>
            <a:pPr lvl="1"/>
            <a:r>
              <a:rPr lang="fr-CH" sz="2400" dirty="0">
                <a:solidFill>
                  <a:schemeClr val="bg2">
                    <a:lumMod val="10000"/>
                  </a:schemeClr>
                </a:solidFill>
              </a:rPr>
              <a:t>&gt;180 </a:t>
            </a:r>
            <a:r>
              <a:rPr lang="fr-CH" sz="2400" dirty="0" err="1">
                <a:solidFill>
                  <a:schemeClr val="bg2">
                    <a:lumMod val="10000"/>
                  </a:schemeClr>
                </a:solidFill>
              </a:rPr>
              <a:t>Forschungsinstituten</a:t>
            </a:r>
            <a:endParaRPr lang="fr-CH" sz="2400" dirty="0">
              <a:solidFill>
                <a:schemeClr val="bg2">
                  <a:lumMod val="10000"/>
                </a:schemeClr>
              </a:solidFill>
            </a:endParaRPr>
          </a:p>
          <a:p>
            <a:pPr lvl="1"/>
            <a:r>
              <a:rPr lang="fr-CH" sz="2400" dirty="0">
                <a:solidFill>
                  <a:schemeClr val="bg2">
                    <a:lumMod val="10000"/>
                  </a:schemeClr>
                </a:solidFill>
              </a:rPr>
              <a:t>&gt;6000 </a:t>
            </a:r>
            <a:r>
              <a:rPr lang="fr-CH" sz="2400" dirty="0" err="1">
                <a:solidFill>
                  <a:schemeClr val="bg2">
                    <a:lumMod val="10000"/>
                  </a:schemeClr>
                </a:solidFill>
              </a:rPr>
              <a:t>Mitgliedern</a:t>
            </a:r>
            <a:endParaRPr lang="fr-CH" sz="2400" dirty="0">
              <a:solidFill>
                <a:schemeClr val="bg2">
                  <a:lumMod val="10000"/>
                </a:schemeClr>
              </a:solidFill>
            </a:endParaRPr>
          </a:p>
        </p:txBody>
      </p:sp>
      <p:grpSp>
        <p:nvGrpSpPr>
          <p:cNvPr id="186" name="Group 185"/>
          <p:cNvGrpSpPr/>
          <p:nvPr/>
        </p:nvGrpSpPr>
        <p:grpSpPr>
          <a:xfrm>
            <a:off x="2797694" y="1018632"/>
            <a:ext cx="2725732" cy="3141177"/>
            <a:chOff x="2797694" y="1018632"/>
            <a:chExt cx="2725732" cy="3141177"/>
          </a:xfrm>
        </p:grpSpPr>
        <p:sp>
          <p:nvSpPr>
            <p:cNvPr id="37" name="Rectangle 36"/>
            <p:cNvSpPr/>
            <p:nvPr/>
          </p:nvSpPr>
          <p:spPr>
            <a:xfrm>
              <a:off x="3666199" y="1137795"/>
              <a:ext cx="1857227" cy="1048223"/>
            </a:xfrm>
            <a:prstGeom prst="rect">
              <a:avLst/>
            </a:prstGeom>
            <a:ln>
              <a:solidFill>
                <a:schemeClr val="tx2">
                  <a:lumMod val="50000"/>
                </a:schemeClr>
              </a:solidFill>
            </a:ln>
            <a:effectLst/>
          </p:spPr>
          <p:style>
            <a:lnRef idx="1">
              <a:schemeClr val="dk1"/>
            </a:lnRef>
            <a:fillRef idx="3">
              <a:schemeClr val="dk1"/>
            </a:fillRef>
            <a:effectRef idx="2">
              <a:schemeClr val="dk1"/>
            </a:effectRef>
            <a:fontRef idx="minor">
              <a:schemeClr val="lt1"/>
            </a:fontRef>
          </p:style>
          <p:txBody>
            <a:bodyPr rtlCol="0" anchor="ctr"/>
            <a:lstStyle/>
            <a:p>
              <a:pPr algn="ctr"/>
              <a:r>
                <a:rPr lang="fr-CH" sz="3600" dirty="0"/>
                <a:t>ATLAS</a:t>
              </a:r>
              <a:endParaRPr lang="en-GB" sz="3600" dirty="0"/>
            </a:p>
          </p:txBody>
        </p:sp>
        <p:grpSp>
          <p:nvGrpSpPr>
            <p:cNvPr id="181" name="Group 180"/>
            <p:cNvGrpSpPr/>
            <p:nvPr/>
          </p:nvGrpSpPr>
          <p:grpSpPr>
            <a:xfrm>
              <a:off x="2797694" y="1018632"/>
              <a:ext cx="868505" cy="3141177"/>
              <a:chOff x="2797694" y="1018632"/>
              <a:chExt cx="868505" cy="3141177"/>
            </a:xfrm>
          </p:grpSpPr>
          <p:cxnSp>
            <p:nvCxnSpPr>
              <p:cNvPr id="177" name="Straight Arrow Connector 176"/>
              <p:cNvCxnSpPr>
                <a:endCxn id="37" idx="1"/>
              </p:cNvCxnSpPr>
              <p:nvPr/>
            </p:nvCxnSpPr>
            <p:spPr>
              <a:xfrm>
                <a:off x="2977754" y="1661907"/>
                <a:ext cx="688445" cy="0"/>
              </a:xfrm>
              <a:prstGeom prst="straightConnector1">
                <a:avLst/>
              </a:prstGeom>
              <a:ln w="57150">
                <a:tailEnd type="triangle"/>
              </a:ln>
              <a:effectLst/>
            </p:spPr>
            <p:style>
              <a:lnRef idx="2">
                <a:schemeClr val="dk1"/>
              </a:lnRef>
              <a:fillRef idx="0">
                <a:schemeClr val="dk1"/>
              </a:fillRef>
              <a:effectRef idx="1">
                <a:schemeClr val="dk1"/>
              </a:effectRef>
              <a:fontRef idx="minor">
                <a:schemeClr val="tx1"/>
              </a:fontRef>
            </p:style>
          </p:cxnSp>
          <p:cxnSp>
            <p:nvCxnSpPr>
              <p:cNvPr id="174" name="Straight Connector 173"/>
              <p:cNvCxnSpPr/>
              <p:nvPr/>
            </p:nvCxnSpPr>
            <p:spPr>
              <a:xfrm>
                <a:off x="2977754" y="1018632"/>
                <a:ext cx="0" cy="3141177"/>
              </a:xfrm>
              <a:prstGeom prst="line">
                <a:avLst/>
              </a:prstGeom>
              <a:ln w="57150"/>
              <a:effectLst/>
            </p:spPr>
            <p:style>
              <a:lnRef idx="2">
                <a:schemeClr val="dk1"/>
              </a:lnRef>
              <a:fillRef idx="0">
                <a:schemeClr val="dk1"/>
              </a:fillRef>
              <a:effectRef idx="1">
                <a:schemeClr val="dk1"/>
              </a:effectRef>
              <a:fontRef idx="minor">
                <a:schemeClr val="tx1"/>
              </a:fontRef>
            </p:style>
          </p:cxnSp>
          <p:cxnSp>
            <p:nvCxnSpPr>
              <p:cNvPr id="182" name="Straight Connector 181"/>
              <p:cNvCxnSpPr/>
              <p:nvPr/>
            </p:nvCxnSpPr>
            <p:spPr>
              <a:xfrm flipH="1">
                <a:off x="2807171" y="1018632"/>
                <a:ext cx="199011" cy="0"/>
              </a:xfrm>
              <a:prstGeom prst="line">
                <a:avLst/>
              </a:prstGeom>
              <a:ln w="57150"/>
              <a:effectLst/>
            </p:spPr>
            <p:style>
              <a:lnRef idx="2">
                <a:schemeClr val="dk1"/>
              </a:lnRef>
              <a:fillRef idx="0">
                <a:schemeClr val="dk1"/>
              </a:fillRef>
              <a:effectRef idx="1">
                <a:schemeClr val="dk1"/>
              </a:effectRef>
              <a:fontRef idx="minor">
                <a:schemeClr val="tx1"/>
              </a:fontRef>
            </p:style>
          </p:cxnSp>
          <p:cxnSp>
            <p:nvCxnSpPr>
              <p:cNvPr id="185" name="Straight Connector 184"/>
              <p:cNvCxnSpPr/>
              <p:nvPr/>
            </p:nvCxnSpPr>
            <p:spPr>
              <a:xfrm flipH="1">
                <a:off x="2797694" y="4132173"/>
                <a:ext cx="199011" cy="0"/>
              </a:xfrm>
              <a:prstGeom prst="line">
                <a:avLst/>
              </a:prstGeom>
              <a:ln w="57150"/>
              <a:effectLst/>
            </p:spPr>
            <p:style>
              <a:lnRef idx="2">
                <a:schemeClr val="dk1"/>
              </a:lnRef>
              <a:fillRef idx="0">
                <a:schemeClr val="dk1"/>
              </a:fillRef>
              <a:effectRef idx="1">
                <a:schemeClr val="dk1"/>
              </a:effectRef>
              <a:fontRef idx="minor">
                <a:schemeClr val="tx1"/>
              </a:fontRef>
            </p:style>
          </p:cxnSp>
        </p:grpSp>
      </p:grpSp>
    </p:spTree>
    <p:extLst>
      <p:ext uri="{BB962C8B-B14F-4D97-AF65-F5344CB8AC3E}">
        <p14:creationId xmlns:p14="http://schemas.microsoft.com/office/powerpoint/2010/main" val="25573655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9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0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08"/>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1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2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86"/>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84"/>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67273" y="2454312"/>
            <a:ext cx="2618024" cy="461665"/>
          </a:xfrm>
          <a:prstGeom prst="rect">
            <a:avLst/>
          </a:prstGeom>
          <a:noFill/>
        </p:spPr>
        <p:txBody>
          <a:bodyPr wrap="none" rtlCol="0">
            <a:spAutoFit/>
          </a:bodyPr>
          <a:lstStyle/>
          <a:p>
            <a:r>
              <a:rPr lang="fr-CH" sz="2400" dirty="0">
                <a:solidFill>
                  <a:srgbClr val="FF3300"/>
                </a:solidFill>
              </a:rPr>
              <a:t>61 </a:t>
            </a:r>
            <a:r>
              <a:rPr lang="fr-CH" sz="2400" dirty="0" err="1">
                <a:solidFill>
                  <a:srgbClr val="FF3300"/>
                </a:solidFill>
              </a:rPr>
              <a:t>Kooperationen</a:t>
            </a:r>
            <a:endParaRPr lang="en-GB" sz="2400" dirty="0">
              <a:solidFill>
                <a:srgbClr val="FF3300"/>
              </a:solidFill>
            </a:endParaRPr>
          </a:p>
        </p:txBody>
      </p:sp>
      <p:sp>
        <p:nvSpPr>
          <p:cNvPr id="7" name="TextBox 6"/>
          <p:cNvSpPr txBox="1"/>
          <p:nvPr/>
        </p:nvSpPr>
        <p:spPr>
          <a:xfrm>
            <a:off x="167275" y="1992647"/>
            <a:ext cx="2016899" cy="461665"/>
          </a:xfrm>
          <a:prstGeom prst="rect">
            <a:avLst/>
          </a:prstGeom>
          <a:noFill/>
        </p:spPr>
        <p:txBody>
          <a:bodyPr wrap="none" rtlCol="0">
            <a:spAutoFit/>
          </a:bodyPr>
          <a:lstStyle/>
          <a:p>
            <a:r>
              <a:rPr lang="fr-CH" sz="2400" dirty="0">
                <a:solidFill>
                  <a:schemeClr val="tx1">
                    <a:lumMod val="40000"/>
                    <a:lumOff val="60000"/>
                  </a:schemeClr>
                </a:solidFill>
              </a:rPr>
              <a:t>3 </a:t>
            </a:r>
            <a:r>
              <a:rPr lang="fr-CH" sz="2400" dirty="0" err="1">
                <a:solidFill>
                  <a:schemeClr val="tx1">
                    <a:lumMod val="40000"/>
                    <a:lumOff val="60000"/>
                  </a:schemeClr>
                </a:solidFill>
              </a:rPr>
              <a:t>Beobachter</a:t>
            </a:r>
            <a:endParaRPr lang="en-GB" sz="2400" dirty="0">
              <a:solidFill>
                <a:schemeClr val="tx1">
                  <a:lumMod val="40000"/>
                  <a:lumOff val="60000"/>
                </a:schemeClr>
              </a:solidFill>
            </a:endParaRPr>
          </a:p>
        </p:txBody>
      </p:sp>
      <p:sp>
        <p:nvSpPr>
          <p:cNvPr id="5" name="TextBox 4"/>
          <p:cNvSpPr txBox="1"/>
          <p:nvPr/>
        </p:nvSpPr>
        <p:spPr>
          <a:xfrm>
            <a:off x="167275" y="1581722"/>
            <a:ext cx="2079672" cy="461665"/>
          </a:xfrm>
          <a:prstGeom prst="rect">
            <a:avLst/>
          </a:prstGeom>
          <a:noFill/>
        </p:spPr>
        <p:txBody>
          <a:bodyPr wrap="none" rtlCol="0">
            <a:spAutoFit/>
          </a:bodyPr>
          <a:lstStyle/>
          <a:p>
            <a:r>
              <a:rPr lang="fr-CH" sz="2400" dirty="0">
                <a:solidFill>
                  <a:srgbClr val="6666FF"/>
                </a:solidFill>
              </a:rPr>
              <a:t>11 </a:t>
            </a:r>
            <a:r>
              <a:rPr lang="fr-CH" sz="2400" dirty="0" err="1">
                <a:solidFill>
                  <a:srgbClr val="6666FF"/>
                </a:solidFill>
              </a:rPr>
              <a:t>Assoziierte</a:t>
            </a:r>
            <a:endParaRPr lang="en-GB" sz="2400" dirty="0">
              <a:solidFill>
                <a:srgbClr val="6666FF"/>
              </a:solidFill>
            </a:endParaRPr>
          </a:p>
        </p:txBody>
      </p:sp>
      <p:sp>
        <p:nvSpPr>
          <p:cNvPr id="4" name="TextBox 3"/>
          <p:cNvSpPr txBox="1"/>
          <p:nvPr/>
        </p:nvSpPr>
        <p:spPr>
          <a:xfrm>
            <a:off x="167275" y="1185142"/>
            <a:ext cx="1949573" cy="461665"/>
          </a:xfrm>
          <a:prstGeom prst="rect">
            <a:avLst/>
          </a:prstGeom>
          <a:noFill/>
        </p:spPr>
        <p:txBody>
          <a:bodyPr wrap="none" rtlCol="0">
            <a:spAutoFit/>
          </a:bodyPr>
          <a:lstStyle/>
          <a:p>
            <a:r>
              <a:rPr lang="fr-CH" sz="2400" dirty="0">
                <a:solidFill>
                  <a:schemeClr val="tx1">
                    <a:lumMod val="75000"/>
                  </a:schemeClr>
                </a:solidFill>
              </a:rPr>
              <a:t>23 </a:t>
            </a:r>
            <a:r>
              <a:rPr lang="fr-CH" sz="2400" dirty="0" err="1">
                <a:solidFill>
                  <a:schemeClr val="tx1">
                    <a:lumMod val="75000"/>
                  </a:schemeClr>
                </a:solidFill>
              </a:rPr>
              <a:t>Mitglieder</a:t>
            </a:r>
            <a:endParaRPr lang="en-GB" sz="2400" dirty="0">
              <a:solidFill>
                <a:schemeClr val="tx1">
                  <a:lumMod val="75000"/>
                </a:schemeClr>
              </a:solidFill>
            </a:endParaRPr>
          </a:p>
        </p:txBody>
      </p:sp>
      <p:sp>
        <p:nvSpPr>
          <p:cNvPr id="8" name="Title 1"/>
          <p:cNvSpPr txBox="1">
            <a:spLocks/>
          </p:cNvSpPr>
          <p:nvPr/>
        </p:nvSpPr>
        <p:spPr>
          <a:xfrm>
            <a:off x="167275" y="109623"/>
            <a:ext cx="8809449" cy="781050"/>
          </a:xfrm>
          <a:prstGeom prst="rect">
            <a:avLst/>
          </a:prstGeom>
        </p:spPr>
        <p:txBody>
          <a:bodyPr anchor="t"/>
          <a:lstStyle/>
          <a:p>
            <a:pPr fontAlgn="auto">
              <a:spcAft>
                <a:spcPts val="0"/>
              </a:spcAft>
              <a:defRPr/>
            </a:pPr>
            <a:r>
              <a:rPr lang="fr-FR" sz="3600" dirty="0" err="1">
                <a:solidFill>
                  <a:schemeClr val="accent6">
                    <a:lumMod val="50000"/>
                  </a:schemeClr>
                </a:solidFill>
              </a:rPr>
              <a:t>Weltweite</a:t>
            </a:r>
            <a:r>
              <a:rPr lang="fr-FR" sz="3600" dirty="0">
                <a:solidFill>
                  <a:schemeClr val="accent6">
                    <a:lumMod val="50000"/>
                  </a:schemeClr>
                </a:solidFill>
              </a:rPr>
              <a:t> </a:t>
            </a:r>
            <a:r>
              <a:rPr lang="fr-FR" sz="3600" dirty="0" err="1">
                <a:solidFill>
                  <a:schemeClr val="accent6">
                    <a:lumMod val="50000"/>
                  </a:schemeClr>
                </a:solidFill>
              </a:rPr>
              <a:t>Kollaboration</a:t>
            </a:r>
            <a:endParaRPr lang="fr-FR" sz="3600" i="1" dirty="0">
              <a:solidFill>
                <a:schemeClr val="accent6">
                  <a:lumMod val="50000"/>
                </a:schemeClr>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7697" y="1013894"/>
            <a:ext cx="7544532" cy="3216126"/>
          </a:xfrm>
          <a:prstGeom prst="rect">
            <a:avLst/>
          </a:prstGeom>
        </p:spPr>
      </p:pic>
    </p:spTree>
    <p:extLst>
      <p:ext uri="{BB962C8B-B14F-4D97-AF65-F5344CB8AC3E}">
        <p14:creationId xmlns:p14="http://schemas.microsoft.com/office/powerpoint/2010/main" val="17194654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67275" y="109623"/>
            <a:ext cx="8809449" cy="781050"/>
          </a:xfrm>
          <a:prstGeom prst="rect">
            <a:avLst/>
          </a:prstGeom>
        </p:spPr>
        <p:txBody>
          <a:bodyPr anchor="t"/>
          <a:lstStyle/>
          <a:p>
            <a:pPr fontAlgn="auto">
              <a:spcAft>
                <a:spcPts val="0"/>
              </a:spcAft>
              <a:defRPr/>
            </a:pPr>
            <a:r>
              <a:rPr lang="fr-FR" sz="3600" dirty="0">
                <a:solidFill>
                  <a:schemeClr val="accent6">
                    <a:lumMod val="50000"/>
                  </a:schemeClr>
                </a:solidFill>
              </a:rPr>
              <a:t>Wer </a:t>
            </a:r>
            <a:r>
              <a:rPr lang="fr-FR" sz="3600" dirty="0" err="1">
                <a:solidFill>
                  <a:schemeClr val="accent6">
                    <a:lumMod val="50000"/>
                  </a:schemeClr>
                </a:solidFill>
              </a:rPr>
              <a:t>arbeitet</a:t>
            </a:r>
            <a:r>
              <a:rPr lang="fr-FR" sz="3600" dirty="0">
                <a:solidFill>
                  <a:schemeClr val="accent6">
                    <a:lumMod val="50000"/>
                  </a:schemeClr>
                </a:solidFill>
              </a:rPr>
              <a:t> </a:t>
            </a:r>
            <a:r>
              <a:rPr lang="fr-FR" sz="3600" dirty="0" err="1">
                <a:solidFill>
                  <a:schemeClr val="accent6">
                    <a:lumMod val="50000"/>
                  </a:schemeClr>
                </a:solidFill>
              </a:rPr>
              <a:t>am</a:t>
            </a:r>
            <a:r>
              <a:rPr lang="fr-FR" sz="3600" dirty="0">
                <a:solidFill>
                  <a:schemeClr val="accent6">
                    <a:lumMod val="50000"/>
                  </a:schemeClr>
                </a:solidFill>
              </a:rPr>
              <a:t> CERN?</a:t>
            </a:r>
            <a:endParaRPr lang="fr-FR" sz="3600" i="1" dirty="0">
              <a:solidFill>
                <a:schemeClr val="accent6">
                  <a:lumMod val="50000"/>
                </a:schemeClr>
              </a:solidFill>
            </a:endParaRPr>
          </a:p>
        </p:txBody>
      </p:sp>
      <p:sp>
        <p:nvSpPr>
          <p:cNvPr id="116" name="Title 1"/>
          <p:cNvSpPr txBox="1">
            <a:spLocks/>
          </p:cNvSpPr>
          <p:nvPr/>
        </p:nvSpPr>
        <p:spPr>
          <a:xfrm>
            <a:off x="6383794" y="108783"/>
            <a:ext cx="2754956" cy="781050"/>
          </a:xfrm>
          <a:prstGeom prst="rect">
            <a:avLst/>
          </a:prstGeom>
        </p:spPr>
        <p:txBody>
          <a:bodyPr anchor="t"/>
          <a:lstStyle/>
          <a:p>
            <a:pPr fontAlgn="auto">
              <a:spcAft>
                <a:spcPts val="0"/>
              </a:spcAft>
              <a:defRPr/>
            </a:pPr>
            <a:r>
              <a:rPr lang="fr-FR" sz="3600" dirty="0">
                <a:solidFill>
                  <a:schemeClr val="accent6">
                    <a:lumMod val="50000"/>
                  </a:schemeClr>
                </a:solidFill>
              </a:rPr>
              <a:t> 20 000!</a:t>
            </a:r>
            <a:endParaRPr lang="fr-FR" sz="3600" i="1" dirty="0">
              <a:solidFill>
                <a:schemeClr val="accent6">
                  <a:lumMod val="50000"/>
                </a:schemeClr>
              </a:solidFill>
            </a:endParaRPr>
          </a:p>
        </p:txBody>
      </p:sp>
      <p:grpSp>
        <p:nvGrpSpPr>
          <p:cNvPr id="21" name="Group 20"/>
          <p:cNvGrpSpPr/>
          <p:nvPr/>
        </p:nvGrpSpPr>
        <p:grpSpPr>
          <a:xfrm>
            <a:off x="2113588" y="1386673"/>
            <a:ext cx="7019187" cy="1426180"/>
            <a:chOff x="2113588" y="1386673"/>
            <a:chExt cx="7019187" cy="1426180"/>
          </a:xfrm>
        </p:grpSpPr>
        <p:sp>
          <p:nvSpPr>
            <p:cNvPr id="108" name="TextBox 107"/>
            <p:cNvSpPr txBox="1"/>
            <p:nvPr/>
          </p:nvSpPr>
          <p:spPr>
            <a:xfrm>
              <a:off x="6277506" y="2351188"/>
              <a:ext cx="2855269" cy="461665"/>
            </a:xfrm>
            <a:prstGeom prst="rect">
              <a:avLst/>
            </a:prstGeom>
            <a:noFill/>
          </p:spPr>
          <p:txBody>
            <a:bodyPr wrap="none" rtlCol="0">
              <a:spAutoFit/>
            </a:bodyPr>
            <a:lstStyle/>
            <a:p>
              <a:r>
                <a:rPr lang="fr-CH" sz="2400" dirty="0">
                  <a:solidFill>
                    <a:srgbClr val="C00000"/>
                  </a:solidFill>
                </a:rPr>
                <a:t>550 	 </a:t>
              </a:r>
              <a:r>
                <a:rPr lang="fr-CH" sz="2400" dirty="0" err="1">
                  <a:solidFill>
                    <a:srgbClr val="C00000"/>
                  </a:solidFill>
                </a:rPr>
                <a:t>Studierende</a:t>
              </a:r>
              <a:endParaRPr lang="en-GB" sz="2400" dirty="0">
                <a:solidFill>
                  <a:srgbClr val="C00000"/>
                </a:solidFill>
              </a:endParaRPr>
            </a:p>
          </p:txBody>
        </p:sp>
        <p:grpSp>
          <p:nvGrpSpPr>
            <p:cNvPr id="20" name="Group 19"/>
            <p:cNvGrpSpPr/>
            <p:nvPr/>
          </p:nvGrpSpPr>
          <p:grpSpPr>
            <a:xfrm>
              <a:off x="2113588" y="1386673"/>
              <a:ext cx="970817" cy="492525"/>
              <a:chOff x="2113588" y="1386673"/>
              <a:chExt cx="970817" cy="492525"/>
            </a:xfrm>
          </p:grpSpPr>
          <p:pic>
            <p:nvPicPr>
              <p:cNvPr id="10" name="Picture 9"/>
              <p:cNvPicPr>
                <a:picLocks noChangeAspect="1"/>
              </p:cNvPicPr>
              <p:nvPr/>
            </p:nvPicPr>
            <p:blipFill>
              <a:blip r:embed="rId3"/>
              <a:stretch>
                <a:fillRect/>
              </a:stretch>
            </p:blipFill>
            <p:spPr>
              <a:xfrm>
                <a:off x="2596657" y="1391450"/>
                <a:ext cx="487748" cy="487748"/>
              </a:xfrm>
              <a:prstGeom prst="rect">
                <a:avLst/>
              </a:prstGeom>
            </p:spPr>
          </p:pic>
          <p:pic>
            <p:nvPicPr>
              <p:cNvPr id="11" name="Picture 10"/>
              <p:cNvPicPr>
                <a:picLocks noChangeAspect="1"/>
              </p:cNvPicPr>
              <p:nvPr/>
            </p:nvPicPr>
            <p:blipFill>
              <a:blip r:embed="rId4"/>
              <a:stretch>
                <a:fillRect/>
              </a:stretch>
            </p:blipFill>
            <p:spPr>
              <a:xfrm>
                <a:off x="2113588" y="1386673"/>
                <a:ext cx="487748" cy="487748"/>
              </a:xfrm>
              <a:prstGeom prst="rect">
                <a:avLst/>
              </a:prstGeom>
            </p:spPr>
          </p:pic>
        </p:grpSp>
      </p:grpSp>
      <p:grpSp>
        <p:nvGrpSpPr>
          <p:cNvPr id="17" name="Group 16"/>
          <p:cNvGrpSpPr/>
          <p:nvPr/>
        </p:nvGrpSpPr>
        <p:grpSpPr>
          <a:xfrm>
            <a:off x="162596" y="887261"/>
            <a:ext cx="7933869" cy="975496"/>
            <a:chOff x="162596" y="887261"/>
            <a:chExt cx="7933869" cy="975496"/>
          </a:xfrm>
        </p:grpSpPr>
        <p:sp>
          <p:nvSpPr>
            <p:cNvPr id="106" name="TextBox 105"/>
            <p:cNvSpPr txBox="1"/>
            <p:nvPr/>
          </p:nvSpPr>
          <p:spPr>
            <a:xfrm>
              <a:off x="6277506" y="1057946"/>
              <a:ext cx="1818959" cy="461665"/>
            </a:xfrm>
            <a:prstGeom prst="rect">
              <a:avLst/>
            </a:prstGeom>
            <a:noFill/>
          </p:spPr>
          <p:txBody>
            <a:bodyPr wrap="none" rtlCol="0">
              <a:spAutoFit/>
            </a:bodyPr>
            <a:lstStyle/>
            <a:p>
              <a:r>
                <a:rPr lang="fr-CH" sz="2400" dirty="0">
                  <a:solidFill>
                    <a:schemeClr val="tx2"/>
                  </a:solidFill>
                </a:rPr>
                <a:t>2 600	 Staff</a:t>
              </a:r>
              <a:endParaRPr lang="en-GB" sz="2400" dirty="0">
                <a:solidFill>
                  <a:schemeClr val="tx2"/>
                </a:solidFill>
              </a:endParaRPr>
            </a:p>
          </p:txBody>
        </p:sp>
        <p:grpSp>
          <p:nvGrpSpPr>
            <p:cNvPr id="16" name="Group 15"/>
            <p:cNvGrpSpPr/>
            <p:nvPr/>
          </p:nvGrpSpPr>
          <p:grpSpPr>
            <a:xfrm>
              <a:off x="162596" y="887261"/>
              <a:ext cx="5857655" cy="975496"/>
              <a:chOff x="162596" y="887261"/>
              <a:chExt cx="5857655" cy="975496"/>
            </a:xfrm>
          </p:grpSpPr>
          <p:pic>
            <p:nvPicPr>
              <p:cNvPr id="4" name="Picture 3"/>
              <p:cNvPicPr>
                <a:picLocks noChangeAspect="1"/>
              </p:cNvPicPr>
              <p:nvPr/>
            </p:nvPicPr>
            <p:blipFill>
              <a:blip r:embed="rId5"/>
              <a:stretch>
                <a:fillRect/>
              </a:stretch>
            </p:blipFill>
            <p:spPr>
              <a:xfrm>
                <a:off x="167275" y="890673"/>
                <a:ext cx="487748" cy="487748"/>
              </a:xfrm>
              <a:prstGeom prst="rect">
                <a:avLst/>
              </a:prstGeom>
            </p:spPr>
          </p:pic>
          <p:pic>
            <p:nvPicPr>
              <p:cNvPr id="5" name="Picture 4"/>
              <p:cNvPicPr>
                <a:picLocks noChangeAspect="1"/>
              </p:cNvPicPr>
              <p:nvPr/>
            </p:nvPicPr>
            <p:blipFill>
              <a:blip r:embed="rId6"/>
              <a:stretch>
                <a:fillRect/>
              </a:stretch>
            </p:blipFill>
            <p:spPr>
              <a:xfrm>
                <a:off x="655023" y="890673"/>
                <a:ext cx="487748" cy="487748"/>
              </a:xfrm>
              <a:prstGeom prst="rect">
                <a:avLst/>
              </a:prstGeom>
            </p:spPr>
          </p:pic>
          <p:pic>
            <p:nvPicPr>
              <p:cNvPr id="66" name="Picture 65"/>
              <p:cNvPicPr>
                <a:picLocks noChangeAspect="1"/>
              </p:cNvPicPr>
              <p:nvPr/>
            </p:nvPicPr>
            <p:blipFill>
              <a:blip r:embed="rId5"/>
              <a:stretch>
                <a:fillRect/>
              </a:stretch>
            </p:blipFill>
            <p:spPr>
              <a:xfrm>
                <a:off x="1142771" y="890673"/>
                <a:ext cx="487748" cy="487748"/>
              </a:xfrm>
              <a:prstGeom prst="rect">
                <a:avLst/>
              </a:prstGeom>
            </p:spPr>
          </p:pic>
          <p:pic>
            <p:nvPicPr>
              <p:cNvPr id="67" name="Picture 66"/>
              <p:cNvPicPr>
                <a:picLocks noChangeAspect="1"/>
              </p:cNvPicPr>
              <p:nvPr/>
            </p:nvPicPr>
            <p:blipFill>
              <a:blip r:embed="rId6"/>
              <a:stretch>
                <a:fillRect/>
              </a:stretch>
            </p:blipFill>
            <p:spPr>
              <a:xfrm>
                <a:off x="1630519" y="889308"/>
                <a:ext cx="487748" cy="487748"/>
              </a:xfrm>
              <a:prstGeom prst="rect">
                <a:avLst/>
              </a:prstGeom>
            </p:spPr>
          </p:pic>
          <p:pic>
            <p:nvPicPr>
              <p:cNvPr id="68" name="Picture 67"/>
              <p:cNvPicPr>
                <a:picLocks noChangeAspect="1"/>
              </p:cNvPicPr>
              <p:nvPr/>
            </p:nvPicPr>
            <p:blipFill>
              <a:blip r:embed="rId5"/>
              <a:stretch>
                <a:fillRect/>
              </a:stretch>
            </p:blipFill>
            <p:spPr>
              <a:xfrm>
                <a:off x="2118267" y="888626"/>
                <a:ext cx="487748" cy="487748"/>
              </a:xfrm>
              <a:prstGeom prst="rect">
                <a:avLst/>
              </a:prstGeom>
            </p:spPr>
          </p:pic>
          <p:pic>
            <p:nvPicPr>
              <p:cNvPr id="69" name="Picture 68"/>
              <p:cNvPicPr>
                <a:picLocks noChangeAspect="1"/>
              </p:cNvPicPr>
              <p:nvPr/>
            </p:nvPicPr>
            <p:blipFill>
              <a:blip r:embed="rId6"/>
              <a:stretch>
                <a:fillRect/>
              </a:stretch>
            </p:blipFill>
            <p:spPr>
              <a:xfrm>
                <a:off x="2606015" y="887261"/>
                <a:ext cx="487748" cy="487748"/>
              </a:xfrm>
              <a:prstGeom prst="rect">
                <a:avLst/>
              </a:prstGeom>
            </p:spPr>
          </p:pic>
          <p:pic>
            <p:nvPicPr>
              <p:cNvPr id="70" name="Picture 69"/>
              <p:cNvPicPr>
                <a:picLocks noChangeAspect="1"/>
              </p:cNvPicPr>
              <p:nvPr/>
            </p:nvPicPr>
            <p:blipFill>
              <a:blip r:embed="rId5"/>
              <a:stretch>
                <a:fillRect/>
              </a:stretch>
            </p:blipFill>
            <p:spPr>
              <a:xfrm>
                <a:off x="3093763" y="894085"/>
                <a:ext cx="487748" cy="487748"/>
              </a:xfrm>
              <a:prstGeom prst="rect">
                <a:avLst/>
              </a:prstGeom>
            </p:spPr>
          </p:pic>
          <p:pic>
            <p:nvPicPr>
              <p:cNvPr id="80" name="Picture 79"/>
              <p:cNvPicPr>
                <a:picLocks noChangeAspect="1"/>
              </p:cNvPicPr>
              <p:nvPr/>
            </p:nvPicPr>
            <p:blipFill>
              <a:blip r:embed="rId6"/>
              <a:stretch>
                <a:fillRect/>
              </a:stretch>
            </p:blipFill>
            <p:spPr>
              <a:xfrm>
                <a:off x="3581511" y="894085"/>
                <a:ext cx="487748" cy="487748"/>
              </a:xfrm>
              <a:prstGeom prst="rect">
                <a:avLst/>
              </a:prstGeom>
            </p:spPr>
          </p:pic>
          <p:pic>
            <p:nvPicPr>
              <p:cNvPr id="81" name="Picture 80"/>
              <p:cNvPicPr>
                <a:picLocks noChangeAspect="1"/>
              </p:cNvPicPr>
              <p:nvPr/>
            </p:nvPicPr>
            <p:blipFill>
              <a:blip r:embed="rId5"/>
              <a:stretch>
                <a:fillRect/>
              </a:stretch>
            </p:blipFill>
            <p:spPr>
              <a:xfrm>
                <a:off x="4069259" y="894085"/>
                <a:ext cx="487748" cy="487748"/>
              </a:xfrm>
              <a:prstGeom prst="rect">
                <a:avLst/>
              </a:prstGeom>
            </p:spPr>
          </p:pic>
          <p:pic>
            <p:nvPicPr>
              <p:cNvPr id="90" name="Picture 89"/>
              <p:cNvPicPr>
                <a:picLocks noChangeAspect="1"/>
              </p:cNvPicPr>
              <p:nvPr/>
            </p:nvPicPr>
            <p:blipFill>
              <a:blip r:embed="rId6"/>
              <a:stretch>
                <a:fillRect/>
              </a:stretch>
            </p:blipFill>
            <p:spPr>
              <a:xfrm>
                <a:off x="4557007" y="892720"/>
                <a:ext cx="487748" cy="487748"/>
              </a:xfrm>
              <a:prstGeom prst="rect">
                <a:avLst/>
              </a:prstGeom>
            </p:spPr>
          </p:pic>
          <p:pic>
            <p:nvPicPr>
              <p:cNvPr id="94" name="Picture 93"/>
              <p:cNvPicPr>
                <a:picLocks noChangeAspect="1"/>
              </p:cNvPicPr>
              <p:nvPr/>
            </p:nvPicPr>
            <p:blipFill>
              <a:blip r:embed="rId5"/>
              <a:stretch>
                <a:fillRect/>
              </a:stretch>
            </p:blipFill>
            <p:spPr>
              <a:xfrm>
                <a:off x="5044755" y="892038"/>
                <a:ext cx="487748" cy="487748"/>
              </a:xfrm>
              <a:prstGeom prst="rect">
                <a:avLst/>
              </a:prstGeom>
            </p:spPr>
          </p:pic>
          <p:pic>
            <p:nvPicPr>
              <p:cNvPr id="95" name="Picture 94"/>
              <p:cNvPicPr>
                <a:picLocks noChangeAspect="1"/>
              </p:cNvPicPr>
              <p:nvPr/>
            </p:nvPicPr>
            <p:blipFill>
              <a:blip r:embed="rId6"/>
              <a:stretch>
                <a:fillRect/>
              </a:stretch>
            </p:blipFill>
            <p:spPr>
              <a:xfrm>
                <a:off x="5532503" y="890673"/>
                <a:ext cx="487748" cy="487748"/>
              </a:xfrm>
              <a:prstGeom prst="rect">
                <a:avLst/>
              </a:prstGeom>
            </p:spPr>
          </p:pic>
          <p:pic>
            <p:nvPicPr>
              <p:cNvPr id="114" name="Picture 113"/>
              <p:cNvPicPr>
                <a:picLocks noChangeAspect="1"/>
              </p:cNvPicPr>
              <p:nvPr/>
            </p:nvPicPr>
            <p:blipFill>
              <a:blip r:embed="rId5"/>
              <a:stretch>
                <a:fillRect/>
              </a:stretch>
            </p:blipFill>
            <p:spPr>
              <a:xfrm>
                <a:off x="162596" y="1375009"/>
                <a:ext cx="487748" cy="487748"/>
              </a:xfrm>
              <a:prstGeom prst="rect">
                <a:avLst/>
              </a:prstGeom>
            </p:spPr>
          </p:pic>
        </p:grpSp>
      </p:grpSp>
      <p:grpSp>
        <p:nvGrpSpPr>
          <p:cNvPr id="19" name="Group 18"/>
          <p:cNvGrpSpPr/>
          <p:nvPr/>
        </p:nvGrpSpPr>
        <p:grpSpPr>
          <a:xfrm>
            <a:off x="650344" y="1380124"/>
            <a:ext cx="8427929" cy="971064"/>
            <a:chOff x="650344" y="1380124"/>
            <a:chExt cx="8427929" cy="971064"/>
          </a:xfrm>
        </p:grpSpPr>
        <p:sp>
          <p:nvSpPr>
            <p:cNvPr id="107" name="TextBox 106"/>
            <p:cNvSpPr txBox="1"/>
            <p:nvPr/>
          </p:nvSpPr>
          <p:spPr>
            <a:xfrm>
              <a:off x="6277506" y="1520191"/>
              <a:ext cx="2800767" cy="830997"/>
            </a:xfrm>
            <a:prstGeom prst="rect">
              <a:avLst/>
            </a:prstGeom>
            <a:noFill/>
          </p:spPr>
          <p:txBody>
            <a:bodyPr wrap="none" rtlCol="0">
              <a:spAutoFit/>
            </a:bodyPr>
            <a:lstStyle/>
            <a:p>
              <a:r>
                <a:rPr lang="fr-CH" sz="2400" dirty="0">
                  <a:solidFill>
                    <a:schemeClr val="tx1">
                      <a:lumMod val="60000"/>
                      <a:lumOff val="40000"/>
                    </a:schemeClr>
                  </a:solidFill>
                </a:rPr>
                <a:t>800	 </a:t>
              </a:r>
              <a:r>
                <a:rPr lang="fr-CH" sz="2400" dirty="0" err="1">
                  <a:solidFill>
                    <a:schemeClr val="tx1">
                      <a:lumMod val="60000"/>
                      <a:lumOff val="40000"/>
                    </a:schemeClr>
                  </a:solidFill>
                </a:rPr>
                <a:t>Fellows</a:t>
              </a:r>
              <a:r>
                <a:rPr lang="fr-CH" sz="2400" dirty="0">
                  <a:solidFill>
                    <a:schemeClr val="tx1">
                      <a:lumMod val="60000"/>
                      <a:lumOff val="40000"/>
                    </a:schemeClr>
                  </a:solidFill>
                </a:rPr>
                <a:t> </a:t>
              </a:r>
              <a:br>
                <a:rPr lang="fr-CH" sz="2400" dirty="0">
                  <a:solidFill>
                    <a:schemeClr val="tx1">
                      <a:lumMod val="60000"/>
                      <a:lumOff val="40000"/>
                    </a:schemeClr>
                  </a:solidFill>
                </a:rPr>
              </a:br>
              <a:r>
                <a:rPr lang="fr-CH" sz="2400" dirty="0">
                  <a:solidFill>
                    <a:schemeClr val="tx1">
                      <a:lumMod val="60000"/>
                      <a:lumOff val="40000"/>
                    </a:schemeClr>
                  </a:solidFill>
                </a:rPr>
                <a:t>	 (</a:t>
              </a:r>
              <a:r>
                <a:rPr lang="fr-CH" sz="2400" dirty="0" err="1">
                  <a:solidFill>
                    <a:schemeClr val="tx1">
                      <a:lumMod val="60000"/>
                      <a:lumOff val="40000"/>
                    </a:schemeClr>
                  </a:solidFill>
                </a:rPr>
                <a:t>PostDocs</a:t>
              </a:r>
              <a:r>
                <a:rPr lang="fr-CH" sz="2400" dirty="0">
                  <a:solidFill>
                    <a:schemeClr val="tx1">
                      <a:lumMod val="60000"/>
                      <a:lumOff val="40000"/>
                    </a:schemeClr>
                  </a:solidFill>
                </a:rPr>
                <a:t>)</a:t>
              </a:r>
              <a:endParaRPr lang="en-GB" sz="2400" dirty="0">
                <a:solidFill>
                  <a:schemeClr val="tx1">
                    <a:lumMod val="60000"/>
                    <a:lumOff val="40000"/>
                  </a:schemeClr>
                </a:solidFill>
              </a:endParaRPr>
            </a:p>
          </p:txBody>
        </p:sp>
        <p:grpSp>
          <p:nvGrpSpPr>
            <p:cNvPr id="18" name="Group 17"/>
            <p:cNvGrpSpPr/>
            <p:nvPr/>
          </p:nvGrpSpPr>
          <p:grpSpPr>
            <a:xfrm>
              <a:off x="650344" y="1380124"/>
              <a:ext cx="1463244" cy="494883"/>
              <a:chOff x="650344" y="1380124"/>
              <a:chExt cx="1463244" cy="494883"/>
            </a:xfrm>
          </p:grpSpPr>
          <p:pic>
            <p:nvPicPr>
              <p:cNvPr id="6" name="Picture 5"/>
              <p:cNvPicPr>
                <a:picLocks noChangeAspect="1"/>
              </p:cNvPicPr>
              <p:nvPr/>
            </p:nvPicPr>
            <p:blipFill>
              <a:blip r:embed="rId7"/>
              <a:stretch>
                <a:fillRect/>
              </a:stretch>
            </p:blipFill>
            <p:spPr>
              <a:xfrm>
                <a:off x="1138092" y="1385239"/>
                <a:ext cx="487748" cy="487748"/>
              </a:xfrm>
              <a:prstGeom prst="rect">
                <a:avLst/>
              </a:prstGeom>
            </p:spPr>
          </p:pic>
          <p:pic>
            <p:nvPicPr>
              <p:cNvPr id="7" name="Picture 6"/>
              <p:cNvPicPr>
                <a:picLocks noChangeAspect="1"/>
              </p:cNvPicPr>
              <p:nvPr/>
            </p:nvPicPr>
            <p:blipFill>
              <a:blip r:embed="rId8"/>
              <a:stretch>
                <a:fillRect/>
              </a:stretch>
            </p:blipFill>
            <p:spPr>
              <a:xfrm>
                <a:off x="650344" y="1380124"/>
                <a:ext cx="487748" cy="487748"/>
              </a:xfrm>
              <a:prstGeom prst="rect">
                <a:avLst/>
              </a:prstGeom>
            </p:spPr>
          </p:pic>
          <p:pic>
            <p:nvPicPr>
              <p:cNvPr id="117" name="Picture 116"/>
              <p:cNvPicPr>
                <a:picLocks noChangeAspect="1"/>
              </p:cNvPicPr>
              <p:nvPr/>
            </p:nvPicPr>
            <p:blipFill>
              <a:blip r:embed="rId8"/>
              <a:stretch>
                <a:fillRect/>
              </a:stretch>
            </p:blipFill>
            <p:spPr>
              <a:xfrm>
                <a:off x="1625840" y="1387259"/>
                <a:ext cx="487748" cy="487748"/>
              </a:xfrm>
              <a:prstGeom prst="rect">
                <a:avLst/>
              </a:prstGeom>
            </p:spPr>
          </p:pic>
        </p:grpSp>
      </p:grpSp>
      <p:grpSp>
        <p:nvGrpSpPr>
          <p:cNvPr id="23" name="Group 22"/>
          <p:cNvGrpSpPr/>
          <p:nvPr/>
        </p:nvGrpSpPr>
        <p:grpSpPr>
          <a:xfrm>
            <a:off x="167275" y="1393865"/>
            <a:ext cx="7969360" cy="2965851"/>
            <a:chOff x="167275" y="1393865"/>
            <a:chExt cx="7969360" cy="2965851"/>
          </a:xfrm>
        </p:grpSpPr>
        <p:sp>
          <p:nvSpPr>
            <p:cNvPr id="109" name="TextBox 108"/>
            <p:cNvSpPr txBox="1"/>
            <p:nvPr/>
          </p:nvSpPr>
          <p:spPr>
            <a:xfrm>
              <a:off x="6273624" y="2812853"/>
              <a:ext cx="1863011" cy="461665"/>
            </a:xfrm>
            <a:prstGeom prst="rect">
              <a:avLst/>
            </a:prstGeom>
            <a:noFill/>
          </p:spPr>
          <p:txBody>
            <a:bodyPr wrap="none" rtlCol="0">
              <a:spAutoFit/>
            </a:bodyPr>
            <a:lstStyle/>
            <a:p>
              <a:r>
                <a:rPr lang="fr-CH" sz="2400" dirty="0">
                  <a:solidFill>
                    <a:srgbClr val="EB7F4F"/>
                  </a:solidFill>
                </a:rPr>
                <a:t>15 000 User</a:t>
              </a:r>
            </a:p>
          </p:txBody>
        </p:sp>
        <p:grpSp>
          <p:nvGrpSpPr>
            <p:cNvPr id="22" name="Group 21"/>
            <p:cNvGrpSpPr/>
            <p:nvPr/>
          </p:nvGrpSpPr>
          <p:grpSpPr>
            <a:xfrm>
              <a:off x="167275" y="1393865"/>
              <a:ext cx="5860654" cy="2965851"/>
              <a:chOff x="167275" y="1393865"/>
              <a:chExt cx="5860654" cy="2965851"/>
            </a:xfrm>
          </p:grpSpPr>
          <p:pic>
            <p:nvPicPr>
              <p:cNvPr id="12" name="Picture 11"/>
              <p:cNvPicPr>
                <a:picLocks noChangeAspect="1"/>
              </p:cNvPicPr>
              <p:nvPr/>
            </p:nvPicPr>
            <p:blipFill>
              <a:blip r:embed="rId9"/>
              <a:stretch>
                <a:fillRect/>
              </a:stretch>
            </p:blipFill>
            <p:spPr>
              <a:xfrm>
                <a:off x="3089084" y="1393865"/>
                <a:ext cx="487748" cy="487748"/>
              </a:xfrm>
              <a:prstGeom prst="rect">
                <a:avLst/>
              </a:prstGeom>
            </p:spPr>
          </p:pic>
          <p:pic>
            <p:nvPicPr>
              <p:cNvPr id="13" name="Picture 12"/>
              <p:cNvPicPr>
                <a:picLocks noChangeAspect="1"/>
              </p:cNvPicPr>
              <p:nvPr/>
            </p:nvPicPr>
            <p:blipFill>
              <a:blip r:embed="rId10"/>
              <a:stretch>
                <a:fillRect/>
              </a:stretch>
            </p:blipFill>
            <p:spPr>
              <a:xfrm>
                <a:off x="3576832" y="1393865"/>
                <a:ext cx="487748" cy="487748"/>
              </a:xfrm>
              <a:prstGeom prst="rect">
                <a:avLst/>
              </a:prstGeom>
            </p:spPr>
          </p:pic>
          <p:pic>
            <p:nvPicPr>
              <p:cNvPr id="118" name="Picture 117"/>
              <p:cNvPicPr>
                <a:picLocks noChangeAspect="1"/>
              </p:cNvPicPr>
              <p:nvPr/>
            </p:nvPicPr>
            <p:blipFill>
              <a:blip r:embed="rId9"/>
              <a:stretch>
                <a:fillRect/>
              </a:stretch>
            </p:blipFill>
            <p:spPr>
              <a:xfrm>
                <a:off x="4064580" y="1393865"/>
                <a:ext cx="487748" cy="487748"/>
              </a:xfrm>
              <a:prstGeom prst="rect">
                <a:avLst/>
              </a:prstGeom>
            </p:spPr>
          </p:pic>
          <p:pic>
            <p:nvPicPr>
              <p:cNvPr id="119" name="Picture 118"/>
              <p:cNvPicPr>
                <a:picLocks noChangeAspect="1"/>
              </p:cNvPicPr>
              <p:nvPr/>
            </p:nvPicPr>
            <p:blipFill>
              <a:blip r:embed="rId10"/>
              <a:stretch>
                <a:fillRect/>
              </a:stretch>
            </p:blipFill>
            <p:spPr>
              <a:xfrm>
                <a:off x="4552328" y="1393865"/>
                <a:ext cx="487748" cy="487748"/>
              </a:xfrm>
              <a:prstGeom prst="rect">
                <a:avLst/>
              </a:prstGeom>
            </p:spPr>
          </p:pic>
          <p:pic>
            <p:nvPicPr>
              <p:cNvPr id="120" name="Picture 119"/>
              <p:cNvPicPr>
                <a:picLocks noChangeAspect="1"/>
              </p:cNvPicPr>
              <p:nvPr/>
            </p:nvPicPr>
            <p:blipFill>
              <a:blip r:embed="rId9"/>
              <a:stretch>
                <a:fillRect/>
              </a:stretch>
            </p:blipFill>
            <p:spPr>
              <a:xfrm>
                <a:off x="5035397" y="1393865"/>
                <a:ext cx="487748" cy="487748"/>
              </a:xfrm>
              <a:prstGeom prst="rect">
                <a:avLst/>
              </a:prstGeom>
            </p:spPr>
          </p:pic>
          <p:pic>
            <p:nvPicPr>
              <p:cNvPr id="121" name="Picture 120"/>
              <p:cNvPicPr>
                <a:picLocks noChangeAspect="1"/>
              </p:cNvPicPr>
              <p:nvPr/>
            </p:nvPicPr>
            <p:blipFill>
              <a:blip r:embed="rId10"/>
              <a:stretch>
                <a:fillRect/>
              </a:stretch>
            </p:blipFill>
            <p:spPr>
              <a:xfrm>
                <a:off x="5523145" y="1393865"/>
                <a:ext cx="487748" cy="487748"/>
              </a:xfrm>
              <a:prstGeom prst="rect">
                <a:avLst/>
              </a:prstGeom>
            </p:spPr>
          </p:pic>
          <p:pic>
            <p:nvPicPr>
              <p:cNvPr id="124" name="Picture 123"/>
              <p:cNvPicPr>
                <a:picLocks noChangeAspect="1"/>
              </p:cNvPicPr>
              <p:nvPr/>
            </p:nvPicPr>
            <p:blipFill>
              <a:blip r:embed="rId9"/>
              <a:stretch>
                <a:fillRect/>
              </a:stretch>
            </p:blipFill>
            <p:spPr>
              <a:xfrm>
                <a:off x="2596657" y="1862757"/>
                <a:ext cx="487748" cy="487748"/>
              </a:xfrm>
              <a:prstGeom prst="rect">
                <a:avLst/>
              </a:prstGeom>
            </p:spPr>
          </p:pic>
          <p:pic>
            <p:nvPicPr>
              <p:cNvPr id="125" name="Picture 124"/>
              <p:cNvPicPr>
                <a:picLocks noChangeAspect="1"/>
              </p:cNvPicPr>
              <p:nvPr/>
            </p:nvPicPr>
            <p:blipFill>
              <a:blip r:embed="rId10"/>
              <a:stretch>
                <a:fillRect/>
              </a:stretch>
            </p:blipFill>
            <p:spPr>
              <a:xfrm>
                <a:off x="167275" y="1862757"/>
                <a:ext cx="487748" cy="487748"/>
              </a:xfrm>
              <a:prstGeom prst="rect">
                <a:avLst/>
              </a:prstGeom>
            </p:spPr>
          </p:pic>
          <p:pic>
            <p:nvPicPr>
              <p:cNvPr id="126" name="Picture 125"/>
              <p:cNvPicPr>
                <a:picLocks noChangeAspect="1"/>
              </p:cNvPicPr>
              <p:nvPr/>
            </p:nvPicPr>
            <p:blipFill>
              <a:blip r:embed="rId9"/>
              <a:stretch>
                <a:fillRect/>
              </a:stretch>
            </p:blipFill>
            <p:spPr>
              <a:xfrm>
                <a:off x="655023" y="1862757"/>
                <a:ext cx="487748" cy="487748"/>
              </a:xfrm>
              <a:prstGeom prst="rect">
                <a:avLst/>
              </a:prstGeom>
            </p:spPr>
          </p:pic>
          <p:pic>
            <p:nvPicPr>
              <p:cNvPr id="127" name="Picture 126"/>
              <p:cNvPicPr>
                <a:picLocks noChangeAspect="1"/>
              </p:cNvPicPr>
              <p:nvPr/>
            </p:nvPicPr>
            <p:blipFill>
              <a:blip r:embed="rId10"/>
              <a:stretch>
                <a:fillRect/>
              </a:stretch>
            </p:blipFill>
            <p:spPr>
              <a:xfrm>
                <a:off x="1142771" y="1862757"/>
                <a:ext cx="487748" cy="487748"/>
              </a:xfrm>
              <a:prstGeom prst="rect">
                <a:avLst/>
              </a:prstGeom>
            </p:spPr>
          </p:pic>
          <p:pic>
            <p:nvPicPr>
              <p:cNvPr id="128" name="Picture 127"/>
              <p:cNvPicPr>
                <a:picLocks noChangeAspect="1"/>
              </p:cNvPicPr>
              <p:nvPr/>
            </p:nvPicPr>
            <p:blipFill>
              <a:blip r:embed="rId9"/>
              <a:stretch>
                <a:fillRect/>
              </a:stretch>
            </p:blipFill>
            <p:spPr>
              <a:xfrm>
                <a:off x="1625840" y="1862757"/>
                <a:ext cx="487748" cy="487748"/>
              </a:xfrm>
              <a:prstGeom prst="rect">
                <a:avLst/>
              </a:prstGeom>
            </p:spPr>
          </p:pic>
          <p:pic>
            <p:nvPicPr>
              <p:cNvPr id="129" name="Picture 128"/>
              <p:cNvPicPr>
                <a:picLocks noChangeAspect="1"/>
              </p:cNvPicPr>
              <p:nvPr/>
            </p:nvPicPr>
            <p:blipFill>
              <a:blip r:embed="rId10"/>
              <a:stretch>
                <a:fillRect/>
              </a:stretch>
            </p:blipFill>
            <p:spPr>
              <a:xfrm>
                <a:off x="2113588" y="1862757"/>
                <a:ext cx="487748" cy="487748"/>
              </a:xfrm>
              <a:prstGeom prst="rect">
                <a:avLst/>
              </a:prstGeom>
            </p:spPr>
          </p:pic>
          <p:pic>
            <p:nvPicPr>
              <p:cNvPr id="130" name="Picture 129"/>
              <p:cNvPicPr>
                <a:picLocks noChangeAspect="1"/>
              </p:cNvPicPr>
              <p:nvPr/>
            </p:nvPicPr>
            <p:blipFill>
              <a:blip r:embed="rId9"/>
              <a:stretch>
                <a:fillRect/>
              </a:stretch>
            </p:blipFill>
            <p:spPr>
              <a:xfrm>
                <a:off x="5523145" y="1862757"/>
                <a:ext cx="487748" cy="487748"/>
              </a:xfrm>
              <a:prstGeom prst="rect">
                <a:avLst/>
              </a:prstGeom>
            </p:spPr>
          </p:pic>
          <p:pic>
            <p:nvPicPr>
              <p:cNvPr id="131" name="Picture 130"/>
              <p:cNvPicPr>
                <a:picLocks noChangeAspect="1"/>
              </p:cNvPicPr>
              <p:nvPr/>
            </p:nvPicPr>
            <p:blipFill>
              <a:blip r:embed="rId10"/>
              <a:stretch>
                <a:fillRect/>
              </a:stretch>
            </p:blipFill>
            <p:spPr>
              <a:xfrm>
                <a:off x="3093763" y="1862757"/>
                <a:ext cx="487748" cy="487748"/>
              </a:xfrm>
              <a:prstGeom prst="rect">
                <a:avLst/>
              </a:prstGeom>
            </p:spPr>
          </p:pic>
          <p:pic>
            <p:nvPicPr>
              <p:cNvPr id="132" name="Picture 131"/>
              <p:cNvPicPr>
                <a:picLocks noChangeAspect="1"/>
              </p:cNvPicPr>
              <p:nvPr/>
            </p:nvPicPr>
            <p:blipFill>
              <a:blip r:embed="rId9"/>
              <a:stretch>
                <a:fillRect/>
              </a:stretch>
            </p:blipFill>
            <p:spPr>
              <a:xfrm>
                <a:off x="3581511" y="1862757"/>
                <a:ext cx="487748" cy="487748"/>
              </a:xfrm>
              <a:prstGeom prst="rect">
                <a:avLst/>
              </a:prstGeom>
            </p:spPr>
          </p:pic>
          <p:pic>
            <p:nvPicPr>
              <p:cNvPr id="133" name="Picture 132"/>
              <p:cNvPicPr>
                <a:picLocks noChangeAspect="1"/>
              </p:cNvPicPr>
              <p:nvPr/>
            </p:nvPicPr>
            <p:blipFill>
              <a:blip r:embed="rId10"/>
              <a:stretch>
                <a:fillRect/>
              </a:stretch>
            </p:blipFill>
            <p:spPr>
              <a:xfrm>
                <a:off x="4069259" y="1862757"/>
                <a:ext cx="487748" cy="487748"/>
              </a:xfrm>
              <a:prstGeom prst="rect">
                <a:avLst/>
              </a:prstGeom>
            </p:spPr>
          </p:pic>
          <p:pic>
            <p:nvPicPr>
              <p:cNvPr id="134" name="Picture 133"/>
              <p:cNvPicPr>
                <a:picLocks noChangeAspect="1"/>
              </p:cNvPicPr>
              <p:nvPr/>
            </p:nvPicPr>
            <p:blipFill>
              <a:blip r:embed="rId9"/>
              <a:stretch>
                <a:fillRect/>
              </a:stretch>
            </p:blipFill>
            <p:spPr>
              <a:xfrm>
                <a:off x="4552328" y="1862757"/>
                <a:ext cx="487748" cy="487748"/>
              </a:xfrm>
              <a:prstGeom prst="rect">
                <a:avLst/>
              </a:prstGeom>
            </p:spPr>
          </p:pic>
          <p:pic>
            <p:nvPicPr>
              <p:cNvPr id="135" name="Picture 134"/>
              <p:cNvPicPr>
                <a:picLocks noChangeAspect="1"/>
              </p:cNvPicPr>
              <p:nvPr/>
            </p:nvPicPr>
            <p:blipFill>
              <a:blip r:embed="rId10"/>
              <a:stretch>
                <a:fillRect/>
              </a:stretch>
            </p:blipFill>
            <p:spPr>
              <a:xfrm>
                <a:off x="5040076" y="1862757"/>
                <a:ext cx="487748" cy="487748"/>
              </a:xfrm>
              <a:prstGeom prst="rect">
                <a:avLst/>
              </a:prstGeom>
            </p:spPr>
          </p:pic>
          <p:pic>
            <p:nvPicPr>
              <p:cNvPr id="136" name="Picture 135"/>
              <p:cNvPicPr>
                <a:picLocks noChangeAspect="1"/>
              </p:cNvPicPr>
              <p:nvPr/>
            </p:nvPicPr>
            <p:blipFill>
              <a:blip r:embed="rId9"/>
              <a:stretch>
                <a:fillRect/>
              </a:stretch>
            </p:blipFill>
            <p:spPr>
              <a:xfrm>
                <a:off x="2108909" y="2365113"/>
                <a:ext cx="487748" cy="487748"/>
              </a:xfrm>
              <a:prstGeom prst="rect">
                <a:avLst/>
              </a:prstGeom>
            </p:spPr>
          </p:pic>
          <p:pic>
            <p:nvPicPr>
              <p:cNvPr id="138" name="Picture 137"/>
              <p:cNvPicPr>
                <a:picLocks noChangeAspect="1"/>
              </p:cNvPicPr>
              <p:nvPr/>
            </p:nvPicPr>
            <p:blipFill>
              <a:blip r:embed="rId9"/>
              <a:stretch>
                <a:fillRect/>
              </a:stretch>
            </p:blipFill>
            <p:spPr>
              <a:xfrm>
                <a:off x="167275" y="2365113"/>
                <a:ext cx="487748" cy="487748"/>
              </a:xfrm>
              <a:prstGeom prst="rect">
                <a:avLst/>
              </a:prstGeom>
            </p:spPr>
          </p:pic>
          <p:pic>
            <p:nvPicPr>
              <p:cNvPr id="139" name="Picture 138"/>
              <p:cNvPicPr>
                <a:picLocks noChangeAspect="1"/>
              </p:cNvPicPr>
              <p:nvPr/>
            </p:nvPicPr>
            <p:blipFill>
              <a:blip r:embed="rId10"/>
              <a:stretch>
                <a:fillRect/>
              </a:stretch>
            </p:blipFill>
            <p:spPr>
              <a:xfrm>
                <a:off x="655023" y="2365113"/>
                <a:ext cx="487748" cy="487748"/>
              </a:xfrm>
              <a:prstGeom prst="rect">
                <a:avLst/>
              </a:prstGeom>
            </p:spPr>
          </p:pic>
          <p:pic>
            <p:nvPicPr>
              <p:cNvPr id="140" name="Picture 139"/>
              <p:cNvPicPr>
                <a:picLocks noChangeAspect="1"/>
              </p:cNvPicPr>
              <p:nvPr/>
            </p:nvPicPr>
            <p:blipFill>
              <a:blip r:embed="rId9"/>
              <a:stretch>
                <a:fillRect/>
              </a:stretch>
            </p:blipFill>
            <p:spPr>
              <a:xfrm>
                <a:off x="1138092" y="2365113"/>
                <a:ext cx="487748" cy="487748"/>
              </a:xfrm>
              <a:prstGeom prst="rect">
                <a:avLst/>
              </a:prstGeom>
            </p:spPr>
          </p:pic>
          <p:pic>
            <p:nvPicPr>
              <p:cNvPr id="141" name="Picture 140"/>
              <p:cNvPicPr>
                <a:picLocks noChangeAspect="1"/>
              </p:cNvPicPr>
              <p:nvPr/>
            </p:nvPicPr>
            <p:blipFill>
              <a:blip r:embed="rId10"/>
              <a:stretch>
                <a:fillRect/>
              </a:stretch>
            </p:blipFill>
            <p:spPr>
              <a:xfrm>
                <a:off x="1625840" y="2365113"/>
                <a:ext cx="487748" cy="487748"/>
              </a:xfrm>
              <a:prstGeom prst="rect">
                <a:avLst/>
              </a:prstGeom>
            </p:spPr>
          </p:pic>
          <p:pic>
            <p:nvPicPr>
              <p:cNvPr id="142" name="Picture 141"/>
              <p:cNvPicPr>
                <a:picLocks noChangeAspect="1"/>
              </p:cNvPicPr>
              <p:nvPr/>
            </p:nvPicPr>
            <p:blipFill>
              <a:blip r:embed="rId9"/>
              <a:stretch>
                <a:fillRect/>
              </a:stretch>
            </p:blipFill>
            <p:spPr>
              <a:xfrm>
                <a:off x="5035397" y="2365113"/>
                <a:ext cx="487748" cy="487748"/>
              </a:xfrm>
              <a:prstGeom prst="rect">
                <a:avLst/>
              </a:prstGeom>
            </p:spPr>
          </p:pic>
          <p:pic>
            <p:nvPicPr>
              <p:cNvPr id="143" name="Picture 142"/>
              <p:cNvPicPr>
                <a:picLocks noChangeAspect="1"/>
              </p:cNvPicPr>
              <p:nvPr/>
            </p:nvPicPr>
            <p:blipFill>
              <a:blip r:embed="rId10"/>
              <a:stretch>
                <a:fillRect/>
              </a:stretch>
            </p:blipFill>
            <p:spPr>
              <a:xfrm>
                <a:off x="2606015" y="2365113"/>
                <a:ext cx="487748" cy="487748"/>
              </a:xfrm>
              <a:prstGeom prst="rect">
                <a:avLst/>
              </a:prstGeom>
            </p:spPr>
          </p:pic>
          <p:pic>
            <p:nvPicPr>
              <p:cNvPr id="144" name="Picture 143"/>
              <p:cNvPicPr>
                <a:picLocks noChangeAspect="1"/>
              </p:cNvPicPr>
              <p:nvPr/>
            </p:nvPicPr>
            <p:blipFill>
              <a:blip r:embed="rId9"/>
              <a:stretch>
                <a:fillRect/>
              </a:stretch>
            </p:blipFill>
            <p:spPr>
              <a:xfrm>
                <a:off x="3093763" y="2365113"/>
                <a:ext cx="487748" cy="487748"/>
              </a:xfrm>
              <a:prstGeom prst="rect">
                <a:avLst/>
              </a:prstGeom>
            </p:spPr>
          </p:pic>
          <p:pic>
            <p:nvPicPr>
              <p:cNvPr id="145" name="Picture 144"/>
              <p:cNvPicPr>
                <a:picLocks noChangeAspect="1"/>
              </p:cNvPicPr>
              <p:nvPr/>
            </p:nvPicPr>
            <p:blipFill>
              <a:blip r:embed="rId10"/>
              <a:stretch>
                <a:fillRect/>
              </a:stretch>
            </p:blipFill>
            <p:spPr>
              <a:xfrm>
                <a:off x="3581511" y="2365113"/>
                <a:ext cx="487748" cy="487748"/>
              </a:xfrm>
              <a:prstGeom prst="rect">
                <a:avLst/>
              </a:prstGeom>
            </p:spPr>
          </p:pic>
          <p:pic>
            <p:nvPicPr>
              <p:cNvPr id="146" name="Picture 145"/>
              <p:cNvPicPr>
                <a:picLocks noChangeAspect="1"/>
              </p:cNvPicPr>
              <p:nvPr/>
            </p:nvPicPr>
            <p:blipFill>
              <a:blip r:embed="rId9"/>
              <a:stretch>
                <a:fillRect/>
              </a:stretch>
            </p:blipFill>
            <p:spPr>
              <a:xfrm>
                <a:off x="4064580" y="2365113"/>
                <a:ext cx="487748" cy="487748"/>
              </a:xfrm>
              <a:prstGeom prst="rect">
                <a:avLst/>
              </a:prstGeom>
            </p:spPr>
          </p:pic>
          <p:pic>
            <p:nvPicPr>
              <p:cNvPr id="147" name="Picture 146"/>
              <p:cNvPicPr>
                <a:picLocks noChangeAspect="1"/>
              </p:cNvPicPr>
              <p:nvPr/>
            </p:nvPicPr>
            <p:blipFill>
              <a:blip r:embed="rId10"/>
              <a:stretch>
                <a:fillRect/>
              </a:stretch>
            </p:blipFill>
            <p:spPr>
              <a:xfrm>
                <a:off x="4552328" y="2365113"/>
                <a:ext cx="487748" cy="487748"/>
              </a:xfrm>
              <a:prstGeom prst="rect">
                <a:avLst/>
              </a:prstGeom>
            </p:spPr>
          </p:pic>
          <p:pic>
            <p:nvPicPr>
              <p:cNvPr id="148" name="Picture 147"/>
              <p:cNvPicPr>
                <a:picLocks noChangeAspect="1"/>
              </p:cNvPicPr>
              <p:nvPr/>
            </p:nvPicPr>
            <p:blipFill>
              <a:blip r:embed="rId10"/>
              <a:stretch>
                <a:fillRect/>
              </a:stretch>
            </p:blipFill>
            <p:spPr>
              <a:xfrm>
                <a:off x="5527824" y="2367222"/>
                <a:ext cx="487748" cy="487748"/>
              </a:xfrm>
              <a:prstGeom prst="rect">
                <a:avLst/>
              </a:prstGeom>
            </p:spPr>
          </p:pic>
          <p:pic>
            <p:nvPicPr>
              <p:cNvPr id="149" name="Picture 148"/>
              <p:cNvPicPr>
                <a:picLocks noChangeAspect="1"/>
              </p:cNvPicPr>
              <p:nvPr/>
            </p:nvPicPr>
            <p:blipFill>
              <a:blip r:embed="rId9"/>
              <a:stretch>
                <a:fillRect/>
              </a:stretch>
            </p:blipFill>
            <p:spPr>
              <a:xfrm>
                <a:off x="2606015" y="2869302"/>
                <a:ext cx="487748" cy="487748"/>
              </a:xfrm>
              <a:prstGeom prst="rect">
                <a:avLst/>
              </a:prstGeom>
            </p:spPr>
          </p:pic>
          <p:pic>
            <p:nvPicPr>
              <p:cNvPr id="150" name="Picture 149"/>
              <p:cNvPicPr>
                <a:picLocks noChangeAspect="1"/>
              </p:cNvPicPr>
              <p:nvPr/>
            </p:nvPicPr>
            <p:blipFill>
              <a:blip r:embed="rId10"/>
              <a:stretch>
                <a:fillRect/>
              </a:stretch>
            </p:blipFill>
            <p:spPr>
              <a:xfrm>
                <a:off x="176633" y="2869302"/>
                <a:ext cx="487748" cy="487748"/>
              </a:xfrm>
              <a:prstGeom prst="rect">
                <a:avLst/>
              </a:prstGeom>
            </p:spPr>
          </p:pic>
          <p:pic>
            <p:nvPicPr>
              <p:cNvPr id="151" name="Picture 150"/>
              <p:cNvPicPr>
                <a:picLocks noChangeAspect="1"/>
              </p:cNvPicPr>
              <p:nvPr/>
            </p:nvPicPr>
            <p:blipFill>
              <a:blip r:embed="rId9"/>
              <a:stretch>
                <a:fillRect/>
              </a:stretch>
            </p:blipFill>
            <p:spPr>
              <a:xfrm>
                <a:off x="664381" y="2869302"/>
                <a:ext cx="487748" cy="487748"/>
              </a:xfrm>
              <a:prstGeom prst="rect">
                <a:avLst/>
              </a:prstGeom>
            </p:spPr>
          </p:pic>
          <p:pic>
            <p:nvPicPr>
              <p:cNvPr id="152" name="Picture 151"/>
              <p:cNvPicPr>
                <a:picLocks noChangeAspect="1"/>
              </p:cNvPicPr>
              <p:nvPr/>
            </p:nvPicPr>
            <p:blipFill>
              <a:blip r:embed="rId10"/>
              <a:stretch>
                <a:fillRect/>
              </a:stretch>
            </p:blipFill>
            <p:spPr>
              <a:xfrm>
                <a:off x="1152129" y="2869302"/>
                <a:ext cx="487748" cy="487748"/>
              </a:xfrm>
              <a:prstGeom prst="rect">
                <a:avLst/>
              </a:prstGeom>
            </p:spPr>
          </p:pic>
          <p:pic>
            <p:nvPicPr>
              <p:cNvPr id="153" name="Picture 152"/>
              <p:cNvPicPr>
                <a:picLocks noChangeAspect="1"/>
              </p:cNvPicPr>
              <p:nvPr/>
            </p:nvPicPr>
            <p:blipFill>
              <a:blip r:embed="rId9"/>
              <a:stretch>
                <a:fillRect/>
              </a:stretch>
            </p:blipFill>
            <p:spPr>
              <a:xfrm>
                <a:off x="1635198" y="2869302"/>
                <a:ext cx="487748" cy="487748"/>
              </a:xfrm>
              <a:prstGeom prst="rect">
                <a:avLst/>
              </a:prstGeom>
            </p:spPr>
          </p:pic>
          <p:pic>
            <p:nvPicPr>
              <p:cNvPr id="154" name="Picture 153"/>
              <p:cNvPicPr>
                <a:picLocks noChangeAspect="1"/>
              </p:cNvPicPr>
              <p:nvPr/>
            </p:nvPicPr>
            <p:blipFill>
              <a:blip r:embed="rId10"/>
              <a:stretch>
                <a:fillRect/>
              </a:stretch>
            </p:blipFill>
            <p:spPr>
              <a:xfrm>
                <a:off x="2122946" y="2869302"/>
                <a:ext cx="487748" cy="487748"/>
              </a:xfrm>
              <a:prstGeom prst="rect">
                <a:avLst/>
              </a:prstGeom>
            </p:spPr>
          </p:pic>
          <p:pic>
            <p:nvPicPr>
              <p:cNvPr id="155" name="Picture 154"/>
              <p:cNvPicPr>
                <a:picLocks noChangeAspect="1"/>
              </p:cNvPicPr>
              <p:nvPr/>
            </p:nvPicPr>
            <p:blipFill>
              <a:blip r:embed="rId9"/>
              <a:stretch>
                <a:fillRect/>
              </a:stretch>
            </p:blipFill>
            <p:spPr>
              <a:xfrm>
                <a:off x="5532503" y="2869302"/>
                <a:ext cx="487748" cy="487748"/>
              </a:xfrm>
              <a:prstGeom prst="rect">
                <a:avLst/>
              </a:prstGeom>
            </p:spPr>
          </p:pic>
          <p:pic>
            <p:nvPicPr>
              <p:cNvPr id="156" name="Picture 155"/>
              <p:cNvPicPr>
                <a:picLocks noChangeAspect="1"/>
              </p:cNvPicPr>
              <p:nvPr/>
            </p:nvPicPr>
            <p:blipFill>
              <a:blip r:embed="rId10"/>
              <a:stretch>
                <a:fillRect/>
              </a:stretch>
            </p:blipFill>
            <p:spPr>
              <a:xfrm>
                <a:off x="3103121" y="2869302"/>
                <a:ext cx="487748" cy="487748"/>
              </a:xfrm>
              <a:prstGeom prst="rect">
                <a:avLst/>
              </a:prstGeom>
            </p:spPr>
          </p:pic>
          <p:pic>
            <p:nvPicPr>
              <p:cNvPr id="157" name="Picture 156"/>
              <p:cNvPicPr>
                <a:picLocks noChangeAspect="1"/>
              </p:cNvPicPr>
              <p:nvPr/>
            </p:nvPicPr>
            <p:blipFill>
              <a:blip r:embed="rId9"/>
              <a:stretch>
                <a:fillRect/>
              </a:stretch>
            </p:blipFill>
            <p:spPr>
              <a:xfrm>
                <a:off x="3590869" y="2869302"/>
                <a:ext cx="487748" cy="487748"/>
              </a:xfrm>
              <a:prstGeom prst="rect">
                <a:avLst/>
              </a:prstGeom>
            </p:spPr>
          </p:pic>
          <p:pic>
            <p:nvPicPr>
              <p:cNvPr id="158" name="Picture 157"/>
              <p:cNvPicPr>
                <a:picLocks noChangeAspect="1"/>
              </p:cNvPicPr>
              <p:nvPr/>
            </p:nvPicPr>
            <p:blipFill>
              <a:blip r:embed="rId10"/>
              <a:stretch>
                <a:fillRect/>
              </a:stretch>
            </p:blipFill>
            <p:spPr>
              <a:xfrm>
                <a:off x="4078617" y="2869302"/>
                <a:ext cx="487748" cy="487748"/>
              </a:xfrm>
              <a:prstGeom prst="rect">
                <a:avLst/>
              </a:prstGeom>
            </p:spPr>
          </p:pic>
          <p:pic>
            <p:nvPicPr>
              <p:cNvPr id="159" name="Picture 158"/>
              <p:cNvPicPr>
                <a:picLocks noChangeAspect="1"/>
              </p:cNvPicPr>
              <p:nvPr/>
            </p:nvPicPr>
            <p:blipFill>
              <a:blip r:embed="rId9"/>
              <a:stretch>
                <a:fillRect/>
              </a:stretch>
            </p:blipFill>
            <p:spPr>
              <a:xfrm>
                <a:off x="4561686" y="2869302"/>
                <a:ext cx="487748" cy="487748"/>
              </a:xfrm>
              <a:prstGeom prst="rect">
                <a:avLst/>
              </a:prstGeom>
            </p:spPr>
          </p:pic>
          <p:pic>
            <p:nvPicPr>
              <p:cNvPr id="160" name="Picture 159"/>
              <p:cNvPicPr>
                <a:picLocks noChangeAspect="1"/>
              </p:cNvPicPr>
              <p:nvPr/>
            </p:nvPicPr>
            <p:blipFill>
              <a:blip r:embed="rId10"/>
              <a:stretch>
                <a:fillRect/>
              </a:stretch>
            </p:blipFill>
            <p:spPr>
              <a:xfrm>
                <a:off x="5049434" y="2869302"/>
                <a:ext cx="487748" cy="487748"/>
              </a:xfrm>
              <a:prstGeom prst="rect">
                <a:avLst/>
              </a:prstGeom>
            </p:spPr>
          </p:pic>
          <p:pic>
            <p:nvPicPr>
              <p:cNvPr id="162" name="Picture 161"/>
              <p:cNvPicPr>
                <a:picLocks noChangeAspect="1"/>
              </p:cNvPicPr>
              <p:nvPr/>
            </p:nvPicPr>
            <p:blipFill>
              <a:blip r:embed="rId10"/>
              <a:stretch>
                <a:fillRect/>
              </a:stretch>
            </p:blipFill>
            <p:spPr>
              <a:xfrm>
                <a:off x="184311" y="3871968"/>
                <a:ext cx="487748" cy="487748"/>
              </a:xfrm>
              <a:prstGeom prst="rect">
                <a:avLst/>
              </a:prstGeom>
            </p:spPr>
          </p:pic>
          <p:pic>
            <p:nvPicPr>
              <p:cNvPr id="163" name="Picture 162"/>
              <p:cNvPicPr>
                <a:picLocks noChangeAspect="1"/>
              </p:cNvPicPr>
              <p:nvPr/>
            </p:nvPicPr>
            <p:blipFill>
              <a:blip r:embed="rId9"/>
              <a:stretch>
                <a:fillRect/>
              </a:stretch>
            </p:blipFill>
            <p:spPr>
              <a:xfrm>
                <a:off x="672059" y="3871968"/>
                <a:ext cx="487748" cy="487748"/>
              </a:xfrm>
              <a:prstGeom prst="rect">
                <a:avLst/>
              </a:prstGeom>
            </p:spPr>
          </p:pic>
          <p:pic>
            <p:nvPicPr>
              <p:cNvPr id="173" name="Picture 172"/>
              <p:cNvPicPr>
                <a:picLocks noChangeAspect="1"/>
              </p:cNvPicPr>
              <p:nvPr/>
            </p:nvPicPr>
            <p:blipFill>
              <a:blip r:embed="rId9"/>
              <a:stretch>
                <a:fillRect/>
              </a:stretch>
            </p:blipFill>
            <p:spPr>
              <a:xfrm>
                <a:off x="2121266" y="3370079"/>
                <a:ext cx="487748" cy="487748"/>
              </a:xfrm>
              <a:prstGeom prst="rect">
                <a:avLst/>
              </a:prstGeom>
            </p:spPr>
          </p:pic>
          <p:pic>
            <p:nvPicPr>
              <p:cNvPr id="174" name="Picture 173"/>
              <p:cNvPicPr>
                <a:picLocks noChangeAspect="1"/>
              </p:cNvPicPr>
              <p:nvPr/>
            </p:nvPicPr>
            <p:blipFill>
              <a:blip r:embed="rId9"/>
              <a:stretch>
                <a:fillRect/>
              </a:stretch>
            </p:blipFill>
            <p:spPr>
              <a:xfrm>
                <a:off x="179632" y="3370079"/>
                <a:ext cx="487748" cy="487748"/>
              </a:xfrm>
              <a:prstGeom prst="rect">
                <a:avLst/>
              </a:prstGeom>
            </p:spPr>
          </p:pic>
          <p:pic>
            <p:nvPicPr>
              <p:cNvPr id="175" name="Picture 174"/>
              <p:cNvPicPr>
                <a:picLocks noChangeAspect="1"/>
              </p:cNvPicPr>
              <p:nvPr/>
            </p:nvPicPr>
            <p:blipFill>
              <a:blip r:embed="rId10"/>
              <a:stretch>
                <a:fillRect/>
              </a:stretch>
            </p:blipFill>
            <p:spPr>
              <a:xfrm>
                <a:off x="667380" y="3370079"/>
                <a:ext cx="487748" cy="487748"/>
              </a:xfrm>
              <a:prstGeom prst="rect">
                <a:avLst/>
              </a:prstGeom>
            </p:spPr>
          </p:pic>
          <p:pic>
            <p:nvPicPr>
              <p:cNvPr id="176" name="Picture 175"/>
              <p:cNvPicPr>
                <a:picLocks noChangeAspect="1"/>
              </p:cNvPicPr>
              <p:nvPr/>
            </p:nvPicPr>
            <p:blipFill>
              <a:blip r:embed="rId9"/>
              <a:stretch>
                <a:fillRect/>
              </a:stretch>
            </p:blipFill>
            <p:spPr>
              <a:xfrm>
                <a:off x="1150449" y="3370079"/>
                <a:ext cx="487748" cy="487748"/>
              </a:xfrm>
              <a:prstGeom prst="rect">
                <a:avLst/>
              </a:prstGeom>
            </p:spPr>
          </p:pic>
          <p:pic>
            <p:nvPicPr>
              <p:cNvPr id="177" name="Picture 176"/>
              <p:cNvPicPr>
                <a:picLocks noChangeAspect="1"/>
              </p:cNvPicPr>
              <p:nvPr/>
            </p:nvPicPr>
            <p:blipFill>
              <a:blip r:embed="rId10"/>
              <a:stretch>
                <a:fillRect/>
              </a:stretch>
            </p:blipFill>
            <p:spPr>
              <a:xfrm>
                <a:off x="1638197" y="3370079"/>
                <a:ext cx="487748" cy="487748"/>
              </a:xfrm>
              <a:prstGeom prst="rect">
                <a:avLst/>
              </a:prstGeom>
            </p:spPr>
          </p:pic>
          <p:pic>
            <p:nvPicPr>
              <p:cNvPr id="178" name="Picture 177"/>
              <p:cNvPicPr>
                <a:picLocks noChangeAspect="1"/>
              </p:cNvPicPr>
              <p:nvPr/>
            </p:nvPicPr>
            <p:blipFill>
              <a:blip r:embed="rId9"/>
              <a:stretch>
                <a:fillRect/>
              </a:stretch>
            </p:blipFill>
            <p:spPr>
              <a:xfrm>
                <a:off x="5047754" y="3370079"/>
                <a:ext cx="487748" cy="487748"/>
              </a:xfrm>
              <a:prstGeom prst="rect">
                <a:avLst/>
              </a:prstGeom>
            </p:spPr>
          </p:pic>
          <p:pic>
            <p:nvPicPr>
              <p:cNvPr id="179" name="Picture 178"/>
              <p:cNvPicPr>
                <a:picLocks noChangeAspect="1"/>
              </p:cNvPicPr>
              <p:nvPr/>
            </p:nvPicPr>
            <p:blipFill>
              <a:blip r:embed="rId10"/>
              <a:stretch>
                <a:fillRect/>
              </a:stretch>
            </p:blipFill>
            <p:spPr>
              <a:xfrm>
                <a:off x="2618372" y="3370079"/>
                <a:ext cx="487748" cy="487748"/>
              </a:xfrm>
              <a:prstGeom prst="rect">
                <a:avLst/>
              </a:prstGeom>
            </p:spPr>
          </p:pic>
          <p:pic>
            <p:nvPicPr>
              <p:cNvPr id="180" name="Picture 179"/>
              <p:cNvPicPr>
                <a:picLocks noChangeAspect="1"/>
              </p:cNvPicPr>
              <p:nvPr/>
            </p:nvPicPr>
            <p:blipFill>
              <a:blip r:embed="rId9"/>
              <a:stretch>
                <a:fillRect/>
              </a:stretch>
            </p:blipFill>
            <p:spPr>
              <a:xfrm>
                <a:off x="3106120" y="3370079"/>
                <a:ext cx="487748" cy="487748"/>
              </a:xfrm>
              <a:prstGeom prst="rect">
                <a:avLst/>
              </a:prstGeom>
            </p:spPr>
          </p:pic>
          <p:pic>
            <p:nvPicPr>
              <p:cNvPr id="181" name="Picture 180"/>
              <p:cNvPicPr>
                <a:picLocks noChangeAspect="1"/>
              </p:cNvPicPr>
              <p:nvPr/>
            </p:nvPicPr>
            <p:blipFill>
              <a:blip r:embed="rId10"/>
              <a:stretch>
                <a:fillRect/>
              </a:stretch>
            </p:blipFill>
            <p:spPr>
              <a:xfrm>
                <a:off x="3593868" y="3370079"/>
                <a:ext cx="487748" cy="487748"/>
              </a:xfrm>
              <a:prstGeom prst="rect">
                <a:avLst/>
              </a:prstGeom>
            </p:spPr>
          </p:pic>
          <p:pic>
            <p:nvPicPr>
              <p:cNvPr id="182" name="Picture 181"/>
              <p:cNvPicPr>
                <a:picLocks noChangeAspect="1"/>
              </p:cNvPicPr>
              <p:nvPr/>
            </p:nvPicPr>
            <p:blipFill>
              <a:blip r:embed="rId9"/>
              <a:stretch>
                <a:fillRect/>
              </a:stretch>
            </p:blipFill>
            <p:spPr>
              <a:xfrm>
                <a:off x="4076937" y="3370079"/>
                <a:ext cx="487748" cy="487748"/>
              </a:xfrm>
              <a:prstGeom prst="rect">
                <a:avLst/>
              </a:prstGeom>
            </p:spPr>
          </p:pic>
          <p:pic>
            <p:nvPicPr>
              <p:cNvPr id="183" name="Picture 182"/>
              <p:cNvPicPr>
                <a:picLocks noChangeAspect="1"/>
              </p:cNvPicPr>
              <p:nvPr/>
            </p:nvPicPr>
            <p:blipFill>
              <a:blip r:embed="rId10"/>
              <a:stretch>
                <a:fillRect/>
              </a:stretch>
            </p:blipFill>
            <p:spPr>
              <a:xfrm>
                <a:off x="4564685" y="3370079"/>
                <a:ext cx="487748" cy="487748"/>
              </a:xfrm>
              <a:prstGeom prst="rect">
                <a:avLst/>
              </a:prstGeom>
            </p:spPr>
          </p:pic>
          <p:pic>
            <p:nvPicPr>
              <p:cNvPr id="184" name="Picture 183"/>
              <p:cNvPicPr>
                <a:picLocks noChangeAspect="1"/>
              </p:cNvPicPr>
              <p:nvPr/>
            </p:nvPicPr>
            <p:blipFill>
              <a:blip r:embed="rId10"/>
              <a:stretch>
                <a:fillRect/>
              </a:stretch>
            </p:blipFill>
            <p:spPr>
              <a:xfrm>
                <a:off x="5540181" y="3372188"/>
                <a:ext cx="487748" cy="487748"/>
              </a:xfrm>
              <a:prstGeom prst="rect">
                <a:avLst/>
              </a:prstGeom>
            </p:spPr>
          </p:pic>
        </p:grpSp>
      </p:grpSp>
      <p:grpSp>
        <p:nvGrpSpPr>
          <p:cNvPr id="25" name="Group 24"/>
          <p:cNvGrpSpPr/>
          <p:nvPr/>
        </p:nvGrpSpPr>
        <p:grpSpPr>
          <a:xfrm>
            <a:off x="1161809" y="3274518"/>
            <a:ext cx="7404494" cy="1088610"/>
            <a:chOff x="1161809" y="3274518"/>
            <a:chExt cx="7404494" cy="1088610"/>
          </a:xfrm>
        </p:grpSpPr>
        <p:sp>
          <p:nvSpPr>
            <p:cNvPr id="110" name="TextBox 109"/>
            <p:cNvSpPr txBox="1"/>
            <p:nvPr/>
          </p:nvSpPr>
          <p:spPr>
            <a:xfrm>
              <a:off x="6310557" y="3274518"/>
              <a:ext cx="2255746" cy="830997"/>
            </a:xfrm>
            <a:prstGeom prst="rect">
              <a:avLst/>
            </a:prstGeom>
            <a:noFill/>
          </p:spPr>
          <p:txBody>
            <a:bodyPr wrap="none" rtlCol="0">
              <a:spAutoFit/>
            </a:bodyPr>
            <a:lstStyle/>
            <a:p>
              <a:r>
                <a:rPr lang="fr-CH" sz="2400" dirty="0">
                  <a:solidFill>
                    <a:srgbClr val="5E975B"/>
                  </a:solidFill>
                </a:rPr>
                <a:t>2 000	 Externe</a:t>
              </a:r>
              <a:br>
                <a:rPr lang="fr-CH" sz="2400" dirty="0">
                  <a:solidFill>
                    <a:srgbClr val="5E975B"/>
                  </a:solidFill>
                </a:rPr>
              </a:br>
              <a:r>
                <a:rPr lang="fr-CH" sz="2400" dirty="0">
                  <a:solidFill>
                    <a:srgbClr val="5E975B"/>
                  </a:solidFill>
                </a:rPr>
                <a:t>	 </a:t>
              </a:r>
              <a:r>
                <a:rPr lang="fr-CH" sz="2400" dirty="0" err="1">
                  <a:solidFill>
                    <a:srgbClr val="5E975B"/>
                  </a:solidFill>
                </a:rPr>
                <a:t>Firmen</a:t>
              </a:r>
              <a:endParaRPr lang="fr-CH" sz="2400" dirty="0">
                <a:solidFill>
                  <a:srgbClr val="5E975B"/>
                </a:solidFill>
              </a:endParaRPr>
            </a:p>
          </p:txBody>
        </p:sp>
        <p:grpSp>
          <p:nvGrpSpPr>
            <p:cNvPr id="24" name="Group 23"/>
            <p:cNvGrpSpPr/>
            <p:nvPr/>
          </p:nvGrpSpPr>
          <p:grpSpPr>
            <a:xfrm>
              <a:off x="1161809" y="3870856"/>
              <a:ext cx="4866120" cy="492272"/>
              <a:chOff x="1161809" y="3870856"/>
              <a:chExt cx="4866120" cy="492272"/>
            </a:xfrm>
          </p:grpSpPr>
          <p:pic>
            <p:nvPicPr>
              <p:cNvPr id="14" name="Picture 13"/>
              <p:cNvPicPr>
                <a:picLocks noChangeAspect="1"/>
              </p:cNvPicPr>
              <p:nvPr/>
            </p:nvPicPr>
            <p:blipFill>
              <a:blip r:embed="rId11"/>
              <a:stretch>
                <a:fillRect/>
              </a:stretch>
            </p:blipFill>
            <p:spPr>
              <a:xfrm>
                <a:off x="5052433" y="3875380"/>
                <a:ext cx="487748" cy="487748"/>
              </a:xfrm>
              <a:prstGeom prst="rect">
                <a:avLst/>
              </a:prstGeom>
            </p:spPr>
          </p:pic>
          <p:pic>
            <p:nvPicPr>
              <p:cNvPr id="15" name="Picture 14"/>
              <p:cNvPicPr>
                <a:picLocks noChangeAspect="1"/>
              </p:cNvPicPr>
              <p:nvPr/>
            </p:nvPicPr>
            <p:blipFill>
              <a:blip r:embed="rId12"/>
              <a:stretch>
                <a:fillRect/>
              </a:stretch>
            </p:blipFill>
            <p:spPr>
              <a:xfrm>
                <a:off x="5540181" y="3875380"/>
                <a:ext cx="487748" cy="487748"/>
              </a:xfrm>
              <a:prstGeom prst="rect">
                <a:avLst/>
              </a:prstGeom>
            </p:spPr>
          </p:pic>
          <p:pic>
            <p:nvPicPr>
              <p:cNvPr id="185" name="Picture 184"/>
              <p:cNvPicPr>
                <a:picLocks noChangeAspect="1"/>
              </p:cNvPicPr>
              <p:nvPr/>
            </p:nvPicPr>
            <p:blipFill>
              <a:blip r:embed="rId11"/>
              <a:stretch>
                <a:fillRect/>
              </a:stretch>
            </p:blipFill>
            <p:spPr>
              <a:xfrm>
                <a:off x="4078617" y="3875380"/>
                <a:ext cx="487748" cy="487748"/>
              </a:xfrm>
              <a:prstGeom prst="rect">
                <a:avLst/>
              </a:prstGeom>
            </p:spPr>
          </p:pic>
          <p:pic>
            <p:nvPicPr>
              <p:cNvPr id="186" name="Picture 185"/>
              <p:cNvPicPr>
                <a:picLocks noChangeAspect="1"/>
              </p:cNvPicPr>
              <p:nvPr/>
            </p:nvPicPr>
            <p:blipFill>
              <a:blip r:embed="rId12"/>
              <a:stretch>
                <a:fillRect/>
              </a:stretch>
            </p:blipFill>
            <p:spPr>
              <a:xfrm>
                <a:off x="4566365" y="3875380"/>
                <a:ext cx="487748" cy="487748"/>
              </a:xfrm>
              <a:prstGeom prst="rect">
                <a:avLst/>
              </a:prstGeom>
            </p:spPr>
          </p:pic>
          <p:pic>
            <p:nvPicPr>
              <p:cNvPr id="187" name="Picture 186"/>
              <p:cNvPicPr>
                <a:picLocks noChangeAspect="1"/>
              </p:cNvPicPr>
              <p:nvPr/>
            </p:nvPicPr>
            <p:blipFill>
              <a:blip r:embed="rId11"/>
              <a:stretch>
                <a:fillRect/>
              </a:stretch>
            </p:blipFill>
            <p:spPr>
              <a:xfrm>
                <a:off x="3097436" y="3870856"/>
                <a:ext cx="487748" cy="487748"/>
              </a:xfrm>
              <a:prstGeom prst="rect">
                <a:avLst/>
              </a:prstGeom>
            </p:spPr>
          </p:pic>
          <p:pic>
            <p:nvPicPr>
              <p:cNvPr id="188" name="Picture 187"/>
              <p:cNvPicPr>
                <a:picLocks noChangeAspect="1"/>
              </p:cNvPicPr>
              <p:nvPr/>
            </p:nvPicPr>
            <p:blipFill>
              <a:blip r:embed="rId12"/>
              <a:stretch>
                <a:fillRect/>
              </a:stretch>
            </p:blipFill>
            <p:spPr>
              <a:xfrm>
                <a:off x="3585184" y="3870856"/>
                <a:ext cx="487748" cy="487748"/>
              </a:xfrm>
              <a:prstGeom prst="rect">
                <a:avLst/>
              </a:prstGeom>
            </p:spPr>
          </p:pic>
          <p:pic>
            <p:nvPicPr>
              <p:cNvPr id="189" name="Picture 188"/>
              <p:cNvPicPr>
                <a:picLocks noChangeAspect="1"/>
              </p:cNvPicPr>
              <p:nvPr/>
            </p:nvPicPr>
            <p:blipFill>
              <a:blip r:embed="rId11"/>
              <a:stretch>
                <a:fillRect/>
              </a:stretch>
            </p:blipFill>
            <p:spPr>
              <a:xfrm>
                <a:off x="2123620" y="3870856"/>
                <a:ext cx="487748" cy="487748"/>
              </a:xfrm>
              <a:prstGeom prst="rect">
                <a:avLst/>
              </a:prstGeom>
            </p:spPr>
          </p:pic>
          <p:pic>
            <p:nvPicPr>
              <p:cNvPr id="190" name="Picture 189"/>
              <p:cNvPicPr>
                <a:picLocks noChangeAspect="1"/>
              </p:cNvPicPr>
              <p:nvPr/>
            </p:nvPicPr>
            <p:blipFill>
              <a:blip r:embed="rId12"/>
              <a:stretch>
                <a:fillRect/>
              </a:stretch>
            </p:blipFill>
            <p:spPr>
              <a:xfrm>
                <a:off x="2611368" y="3870856"/>
                <a:ext cx="487748" cy="487748"/>
              </a:xfrm>
              <a:prstGeom prst="rect">
                <a:avLst/>
              </a:prstGeom>
            </p:spPr>
          </p:pic>
          <p:pic>
            <p:nvPicPr>
              <p:cNvPr id="191" name="Picture 190"/>
              <p:cNvPicPr>
                <a:picLocks noChangeAspect="1"/>
              </p:cNvPicPr>
              <p:nvPr/>
            </p:nvPicPr>
            <p:blipFill>
              <a:blip r:embed="rId11"/>
              <a:stretch>
                <a:fillRect/>
              </a:stretch>
            </p:blipFill>
            <p:spPr>
              <a:xfrm>
                <a:off x="1161809" y="3870856"/>
                <a:ext cx="487748" cy="487748"/>
              </a:xfrm>
              <a:prstGeom prst="rect">
                <a:avLst/>
              </a:prstGeom>
            </p:spPr>
          </p:pic>
          <p:pic>
            <p:nvPicPr>
              <p:cNvPr id="192" name="Picture 191"/>
              <p:cNvPicPr>
                <a:picLocks noChangeAspect="1"/>
              </p:cNvPicPr>
              <p:nvPr/>
            </p:nvPicPr>
            <p:blipFill>
              <a:blip r:embed="rId12"/>
              <a:stretch>
                <a:fillRect/>
              </a:stretch>
            </p:blipFill>
            <p:spPr>
              <a:xfrm>
                <a:off x="1649557" y="3870856"/>
                <a:ext cx="487748" cy="487748"/>
              </a:xfrm>
              <a:prstGeom prst="rect">
                <a:avLst/>
              </a:prstGeom>
            </p:spPr>
          </p:pic>
        </p:grpSp>
      </p:grpSp>
    </p:spTree>
    <p:extLst>
      <p:ext uri="{BB962C8B-B14F-4D97-AF65-F5344CB8AC3E}">
        <p14:creationId xmlns:p14="http://schemas.microsoft.com/office/powerpoint/2010/main" val="37783840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116"/>
                                        </p:tgtEl>
                                        <p:attrNameLst>
                                          <p:attrName>style.visibility</p:attrName>
                                        </p:attrNameLst>
                                      </p:cBhvr>
                                      <p:to>
                                        <p:strVal val="visible"/>
                                      </p:to>
                                    </p:set>
                                    <p:animEffect transition="in" filter="fade">
                                      <p:cBhvr>
                                        <p:cTn id="31"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Higgsfield.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0" y="-24143"/>
            <a:ext cx="9144006" cy="44715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itle 1"/>
          <p:cNvSpPr txBox="1">
            <a:spLocks/>
          </p:cNvSpPr>
          <p:nvPr/>
        </p:nvSpPr>
        <p:spPr>
          <a:xfrm>
            <a:off x="167275" y="190500"/>
            <a:ext cx="8809449" cy="2457450"/>
          </a:xfrm>
          <a:prstGeom prst="rect">
            <a:avLst/>
          </a:prstGeom>
        </p:spPr>
        <p:txBody>
          <a:bodyPr anchor="t"/>
          <a:lstStyle/>
          <a:p>
            <a:pPr fontAlgn="auto">
              <a:spcAft>
                <a:spcPts val="0"/>
              </a:spcAft>
              <a:defRPr/>
            </a:pPr>
            <a:r>
              <a:rPr lang="fr-CH" sz="3600" dirty="0">
                <a:solidFill>
                  <a:schemeClr val="bg1"/>
                </a:solidFill>
              </a:rPr>
              <a:t>CERN</a:t>
            </a:r>
          </a:p>
          <a:p>
            <a:pPr fontAlgn="auto">
              <a:spcAft>
                <a:spcPts val="0"/>
              </a:spcAft>
              <a:defRPr/>
            </a:pPr>
            <a:r>
              <a:rPr lang="fr-CH" sz="3600" i="1" dirty="0" err="1">
                <a:solidFill>
                  <a:schemeClr val="bg1"/>
                </a:solidFill>
              </a:rPr>
              <a:t>Was</a:t>
            </a:r>
            <a:r>
              <a:rPr lang="fr-CH" sz="3600" i="1" dirty="0">
                <a:solidFill>
                  <a:schemeClr val="bg1"/>
                </a:solidFill>
              </a:rPr>
              <a:t> </a:t>
            </a:r>
            <a:r>
              <a:rPr lang="fr-CH" sz="3600" i="1" dirty="0" err="1">
                <a:solidFill>
                  <a:schemeClr val="bg1"/>
                </a:solidFill>
              </a:rPr>
              <a:t>untersuchen</a:t>
            </a:r>
            <a:r>
              <a:rPr lang="fr-CH" sz="3600" i="1" dirty="0">
                <a:solidFill>
                  <a:schemeClr val="bg1"/>
                </a:solidFill>
              </a:rPr>
              <a:t> </a:t>
            </a:r>
            <a:r>
              <a:rPr lang="fr-CH" sz="3600" i="1" dirty="0" err="1">
                <a:solidFill>
                  <a:schemeClr val="bg1"/>
                </a:solidFill>
              </a:rPr>
              <a:t>wir</a:t>
            </a:r>
            <a:r>
              <a:rPr lang="fr-CH" sz="3600" i="1" dirty="0">
                <a:solidFill>
                  <a:schemeClr val="bg1"/>
                </a:solidFill>
              </a:rPr>
              <a:t>?</a:t>
            </a:r>
          </a:p>
        </p:txBody>
      </p:sp>
    </p:spTree>
    <p:extLst>
      <p:ext uri="{BB962C8B-B14F-4D97-AF65-F5344CB8AC3E}">
        <p14:creationId xmlns:p14="http://schemas.microsoft.com/office/powerpoint/2010/main" val="23656716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screen">
            <a:extLst>
              <a:ext uri="{28A0092B-C50C-407E-A947-70E740481C1C}">
                <a14:useLocalDpi xmlns:a14="http://schemas.microsoft.com/office/drawing/2010/main" val="0"/>
              </a:ext>
            </a:extLst>
          </a:blip>
          <a:srcRect t="26362"/>
          <a:stretch/>
        </p:blipFill>
        <p:spPr>
          <a:xfrm>
            <a:off x="0" y="0"/>
            <a:ext cx="9144000" cy="4446827"/>
          </a:xfrm>
          <a:prstGeom prst="rect">
            <a:avLst/>
          </a:prstGeom>
        </p:spPr>
      </p:pic>
      <p:sp>
        <p:nvSpPr>
          <p:cNvPr id="4" name="Title 1"/>
          <p:cNvSpPr txBox="1">
            <a:spLocks/>
          </p:cNvSpPr>
          <p:nvPr/>
        </p:nvSpPr>
        <p:spPr>
          <a:xfrm>
            <a:off x="153910" y="190500"/>
            <a:ext cx="5055171" cy="704850"/>
          </a:xfrm>
          <a:prstGeom prst="rect">
            <a:avLst/>
          </a:prstGeom>
          <a:solidFill>
            <a:srgbClr val="00519C">
              <a:alpha val="69804"/>
            </a:srgbClr>
          </a:solidFill>
          <a:ln>
            <a:noFill/>
          </a:ln>
        </p:spPr>
        <p:txBody>
          <a:bodyPr anchor="t"/>
          <a:lstStyle/>
          <a:p>
            <a:pPr fontAlgn="auto">
              <a:spcAft>
                <a:spcPts val="0"/>
              </a:spcAft>
              <a:defRPr/>
            </a:pPr>
            <a:r>
              <a:rPr lang="fr-CH" sz="3600" b="1" dirty="0" err="1">
                <a:solidFill>
                  <a:schemeClr val="bg1"/>
                </a:solidFill>
              </a:rPr>
              <a:t>Grundlagenforschung</a:t>
            </a:r>
            <a:endParaRPr lang="fr-FR" sz="3600" b="1" i="1" dirty="0">
              <a:solidFill>
                <a:schemeClr val="bg1"/>
              </a:solidFill>
            </a:endParaRPr>
          </a:p>
        </p:txBody>
      </p:sp>
    </p:spTree>
    <p:extLst>
      <p:ext uri="{BB962C8B-B14F-4D97-AF65-F5344CB8AC3E}">
        <p14:creationId xmlns:p14="http://schemas.microsoft.com/office/powerpoint/2010/main" val="30373338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E3B87B9-5728-0C98-670A-2DEC3DCFDC2A}"/>
              </a:ext>
            </a:extLst>
          </p:cNvPr>
          <p:cNvSpPr/>
          <p:nvPr/>
        </p:nvSpPr>
        <p:spPr>
          <a:xfrm>
            <a:off x="2505307" y="4036741"/>
            <a:ext cx="4267200" cy="124893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937534E8-CEEA-6548-B940-7DD3656CF467}"/>
              </a:ext>
            </a:extLst>
          </p:cNvPr>
          <p:cNvSpPr>
            <a:spLocks noGrp="1"/>
          </p:cNvSpPr>
          <p:nvPr>
            <p:ph type="title"/>
          </p:nvPr>
        </p:nvSpPr>
        <p:spPr/>
        <p:txBody>
          <a:bodyPr>
            <a:noAutofit/>
          </a:bodyPr>
          <a:lstStyle/>
          <a:p>
            <a:r>
              <a:rPr lang="en-US" sz="3600" b="1" dirty="0" err="1">
                <a:solidFill>
                  <a:srgbClr val="1E5AAE"/>
                </a:solidFill>
                <a:latin typeface="+mn-lt"/>
              </a:rPr>
              <a:t>Grundlegende</a:t>
            </a:r>
            <a:r>
              <a:rPr lang="en-US" sz="3600" b="1" dirty="0">
                <a:solidFill>
                  <a:srgbClr val="1E5AAE"/>
                </a:solidFill>
                <a:latin typeface="+mn-lt"/>
              </a:rPr>
              <a:t> </a:t>
            </a:r>
            <a:r>
              <a:rPr lang="en-US" sz="3600" b="1" dirty="0" err="1">
                <a:solidFill>
                  <a:srgbClr val="1E5AAE"/>
                </a:solidFill>
                <a:latin typeface="+mn-lt"/>
              </a:rPr>
              <a:t>Fragen</a:t>
            </a:r>
            <a:r>
              <a:rPr lang="en-US" sz="3600" b="1" dirty="0">
                <a:solidFill>
                  <a:srgbClr val="1E5AAE"/>
                </a:solidFill>
                <a:latin typeface="+mn-lt"/>
              </a:rPr>
              <a:t> der </a:t>
            </a:r>
            <a:r>
              <a:rPr lang="en-US" sz="3600" b="1" dirty="0" err="1">
                <a:solidFill>
                  <a:srgbClr val="1E5AAE"/>
                </a:solidFill>
                <a:latin typeface="+mn-lt"/>
              </a:rPr>
              <a:t>Menschheit</a:t>
            </a:r>
            <a:endParaRPr lang="en-US" sz="3600" b="1" dirty="0">
              <a:solidFill>
                <a:srgbClr val="1E5AAE"/>
              </a:solidFill>
              <a:latin typeface="+mn-lt"/>
            </a:endParaRPr>
          </a:p>
        </p:txBody>
      </p:sp>
      <p:sp>
        <p:nvSpPr>
          <p:cNvPr id="3" name="Text Placeholder 2">
            <a:extLst>
              <a:ext uri="{FF2B5EF4-FFF2-40B4-BE49-F238E27FC236}">
                <a16:creationId xmlns:a16="http://schemas.microsoft.com/office/drawing/2014/main" id="{15BAAF65-563B-D844-B158-68E83CEEBA49}"/>
              </a:ext>
            </a:extLst>
          </p:cNvPr>
          <p:cNvSpPr>
            <a:spLocks noGrp="1"/>
          </p:cNvSpPr>
          <p:nvPr>
            <p:ph type="body" idx="15"/>
          </p:nvPr>
        </p:nvSpPr>
        <p:spPr>
          <a:xfrm>
            <a:off x="3087290" y="1691689"/>
            <a:ext cx="2970000" cy="848411"/>
          </a:xfrm>
          <a:solidFill>
            <a:srgbClr val="1E5AAE"/>
          </a:solidFill>
        </p:spPr>
        <p:txBody>
          <a:bodyPr/>
          <a:lstStyle/>
          <a:p>
            <a:r>
              <a:rPr lang="en-US" b="1" dirty="0" err="1"/>
              <a:t>Woraus</a:t>
            </a:r>
            <a:r>
              <a:rPr lang="en-US" b="1" dirty="0"/>
              <a:t> </a:t>
            </a:r>
            <a:r>
              <a:rPr lang="en-US" b="1" dirty="0" err="1"/>
              <a:t>bestehen</a:t>
            </a:r>
            <a:r>
              <a:rPr lang="en-US" b="1" dirty="0"/>
              <a:t> </a:t>
            </a:r>
            <a:r>
              <a:rPr lang="en-US" b="1" dirty="0" err="1"/>
              <a:t>wir</a:t>
            </a:r>
            <a:r>
              <a:rPr lang="en-US" b="1" dirty="0"/>
              <a:t>?</a:t>
            </a:r>
          </a:p>
        </p:txBody>
      </p:sp>
      <p:pic>
        <p:nvPicPr>
          <p:cNvPr id="15" name="Picture Placeholder 14" descr="A screenshot of a computer&#10;&#10;Description automatically generated">
            <a:extLst>
              <a:ext uri="{FF2B5EF4-FFF2-40B4-BE49-F238E27FC236}">
                <a16:creationId xmlns:a16="http://schemas.microsoft.com/office/drawing/2014/main" id="{A5F36037-7C4E-228E-BF51-E93CA35AD147}"/>
              </a:ext>
            </a:extLst>
          </p:cNvPr>
          <p:cNvPicPr>
            <a:picLocks noGrp="1" noChangeAspect="1"/>
          </p:cNvPicPr>
          <p:nvPr>
            <p:ph type="pic" sz="quarter" idx="16"/>
          </p:nvPr>
        </p:nvPicPr>
        <p:blipFill rotWithShape="1">
          <a:blip r:embed="rId2"/>
          <a:srcRect l="9790" t="16" r="26182" b="-16"/>
          <a:stretch/>
        </p:blipFill>
        <p:spPr>
          <a:xfrm>
            <a:off x="3087291" y="2539722"/>
            <a:ext cx="2969419" cy="2608659"/>
          </a:xfrm>
        </p:spPr>
      </p:pic>
      <p:sp>
        <p:nvSpPr>
          <p:cNvPr id="7" name="Slide Number Placeholder 6">
            <a:extLst>
              <a:ext uri="{FF2B5EF4-FFF2-40B4-BE49-F238E27FC236}">
                <a16:creationId xmlns:a16="http://schemas.microsoft.com/office/drawing/2014/main" id="{C8A85407-B5DD-464D-84B5-FDBF59A39EAA}"/>
              </a:ext>
            </a:extLst>
          </p:cNvPr>
          <p:cNvSpPr>
            <a:spLocks noGrp="1"/>
          </p:cNvSpPr>
          <p:nvPr>
            <p:ph type="sldNum" sz="quarter" idx="19"/>
          </p:nvPr>
        </p:nvSpPr>
        <p:spPr/>
        <p:txBody>
          <a:bodyPr/>
          <a:lstStyle/>
          <a:p>
            <a:fld id="{36B5EA5A-BC32-A742-B11B-8E7414D5B535}" type="slidenum">
              <a:rPr lang="en-US" smtClean="0"/>
              <a:pPr/>
              <a:t>16</a:t>
            </a:fld>
            <a:endParaRPr lang="en-US" dirty="0"/>
          </a:p>
        </p:txBody>
      </p:sp>
      <p:sp>
        <p:nvSpPr>
          <p:cNvPr id="8" name="Text Placeholder 7">
            <a:extLst>
              <a:ext uri="{FF2B5EF4-FFF2-40B4-BE49-F238E27FC236}">
                <a16:creationId xmlns:a16="http://schemas.microsoft.com/office/drawing/2014/main" id="{90E73C96-09EA-B04E-BD06-4E6632EB656F}"/>
              </a:ext>
            </a:extLst>
          </p:cNvPr>
          <p:cNvSpPr>
            <a:spLocks noGrp="1"/>
          </p:cNvSpPr>
          <p:nvPr>
            <p:ph type="body" idx="20"/>
          </p:nvPr>
        </p:nvSpPr>
        <p:spPr>
          <a:xfrm>
            <a:off x="2456" y="4299550"/>
            <a:ext cx="2970000" cy="848411"/>
          </a:xfrm>
          <a:solidFill>
            <a:srgbClr val="1E5AAE"/>
          </a:solidFill>
        </p:spPr>
        <p:txBody>
          <a:bodyPr/>
          <a:lstStyle/>
          <a:p>
            <a:r>
              <a:rPr lang="en-US" b="1" dirty="0" err="1"/>
              <a:t>Woher</a:t>
            </a:r>
            <a:r>
              <a:rPr lang="en-US" b="1" dirty="0"/>
              <a:t> </a:t>
            </a:r>
            <a:r>
              <a:rPr lang="en-US" b="1" dirty="0" err="1"/>
              <a:t>kommen</a:t>
            </a:r>
            <a:r>
              <a:rPr lang="en-US" b="1" dirty="0"/>
              <a:t> </a:t>
            </a:r>
            <a:r>
              <a:rPr lang="en-US" b="1" dirty="0" err="1"/>
              <a:t>wir</a:t>
            </a:r>
            <a:r>
              <a:rPr lang="en-US" b="1" dirty="0"/>
              <a:t>?</a:t>
            </a:r>
          </a:p>
        </p:txBody>
      </p:sp>
      <p:pic>
        <p:nvPicPr>
          <p:cNvPr id="13" name="Picture Placeholder 12" descr="A colorful lights in a tunnel&#10;&#10;Description automatically generated with medium confidence">
            <a:extLst>
              <a:ext uri="{FF2B5EF4-FFF2-40B4-BE49-F238E27FC236}">
                <a16:creationId xmlns:a16="http://schemas.microsoft.com/office/drawing/2014/main" id="{A39D2CE3-22D7-34DB-4C06-422312B741DB}"/>
              </a:ext>
            </a:extLst>
          </p:cNvPr>
          <p:cNvPicPr>
            <a:picLocks noGrp="1" noChangeAspect="1"/>
          </p:cNvPicPr>
          <p:nvPr>
            <p:ph type="pic" sz="quarter" idx="21"/>
          </p:nvPr>
        </p:nvPicPr>
        <p:blipFill>
          <a:blip r:embed="rId3"/>
          <a:srcRect l="12040" r="12040"/>
          <a:stretch>
            <a:fillRect/>
          </a:stretch>
        </p:blipFill>
        <p:spPr>
          <a:xfrm>
            <a:off x="3038" y="1691688"/>
            <a:ext cx="2969419" cy="2607973"/>
          </a:xfrm>
        </p:spPr>
      </p:pic>
      <p:sp>
        <p:nvSpPr>
          <p:cNvPr id="10" name="Text Placeholder 9">
            <a:extLst>
              <a:ext uri="{FF2B5EF4-FFF2-40B4-BE49-F238E27FC236}">
                <a16:creationId xmlns:a16="http://schemas.microsoft.com/office/drawing/2014/main" id="{03501A17-4615-5B44-971C-F00D2FF0DCF9}"/>
              </a:ext>
            </a:extLst>
          </p:cNvPr>
          <p:cNvSpPr>
            <a:spLocks noGrp="1"/>
          </p:cNvSpPr>
          <p:nvPr>
            <p:ph type="body" idx="22"/>
          </p:nvPr>
        </p:nvSpPr>
        <p:spPr>
          <a:xfrm>
            <a:off x="6174291" y="4299550"/>
            <a:ext cx="2970000" cy="848411"/>
          </a:xfrm>
          <a:solidFill>
            <a:srgbClr val="1E5AAE"/>
          </a:solidFill>
        </p:spPr>
        <p:txBody>
          <a:bodyPr/>
          <a:lstStyle/>
          <a:p>
            <a:r>
              <a:rPr lang="en-US" b="1" dirty="0" err="1"/>
              <a:t>Wohin</a:t>
            </a:r>
            <a:r>
              <a:rPr lang="en-US" b="1" dirty="0"/>
              <a:t> </a:t>
            </a:r>
            <a:r>
              <a:rPr lang="en-US" b="1" dirty="0" err="1"/>
              <a:t>gehen</a:t>
            </a:r>
            <a:r>
              <a:rPr lang="en-US" b="1" dirty="0"/>
              <a:t> </a:t>
            </a:r>
            <a:r>
              <a:rPr lang="en-US" b="1" dirty="0" err="1"/>
              <a:t>wir</a:t>
            </a:r>
            <a:r>
              <a:rPr lang="en-US" b="1" dirty="0"/>
              <a:t>?</a:t>
            </a:r>
          </a:p>
        </p:txBody>
      </p:sp>
      <p:pic>
        <p:nvPicPr>
          <p:cNvPr id="20" name="Picture 19" descr="A screenshot of a computer&#10;&#10;Description automatically generated">
            <a:extLst>
              <a:ext uri="{FF2B5EF4-FFF2-40B4-BE49-F238E27FC236}">
                <a16:creationId xmlns:a16="http://schemas.microsoft.com/office/drawing/2014/main" id="{0D68AF4F-32E0-4E39-874B-8F6EF8FD0D72}"/>
              </a:ext>
            </a:extLst>
          </p:cNvPr>
          <p:cNvPicPr>
            <a:picLocks noChangeAspect="1"/>
          </p:cNvPicPr>
          <p:nvPr/>
        </p:nvPicPr>
        <p:blipFill rotWithShape="1">
          <a:blip r:embed="rId2"/>
          <a:srcRect l="59292" r="8685"/>
          <a:stretch/>
        </p:blipFill>
        <p:spPr>
          <a:xfrm>
            <a:off x="4572000" y="2540409"/>
            <a:ext cx="1484710" cy="2607973"/>
          </a:xfrm>
          <a:prstGeom prst="rect">
            <a:avLst/>
          </a:prstGeom>
        </p:spPr>
      </p:pic>
      <p:pic>
        <p:nvPicPr>
          <p:cNvPr id="29" name="Picture Placeholder 28" descr="Stars and galaxies in space&#10;&#10;Description automatically generated">
            <a:extLst>
              <a:ext uri="{FF2B5EF4-FFF2-40B4-BE49-F238E27FC236}">
                <a16:creationId xmlns:a16="http://schemas.microsoft.com/office/drawing/2014/main" id="{39C8ACAD-E2AB-1B27-2FF3-BC034B2E9779}"/>
              </a:ext>
            </a:extLst>
          </p:cNvPr>
          <p:cNvPicPr>
            <a:picLocks noGrp="1" noChangeAspect="1"/>
          </p:cNvPicPr>
          <p:nvPr>
            <p:ph type="pic" sz="quarter" idx="23"/>
          </p:nvPr>
        </p:nvPicPr>
        <p:blipFill>
          <a:blip r:embed="rId4"/>
          <a:srcRect l="12040" r="12040"/>
          <a:stretch>
            <a:fillRect/>
          </a:stretch>
        </p:blipFill>
        <p:spPr>
          <a:xfrm>
            <a:off x="6174291" y="1691688"/>
            <a:ext cx="2969419" cy="2607973"/>
          </a:xfrm>
        </p:spPr>
      </p:pic>
      <p:pic>
        <p:nvPicPr>
          <p:cNvPr id="30" name="Picture Placeholder 14" descr="A screenshot of a computer&#10;&#10;Description automatically generated">
            <a:extLst>
              <a:ext uri="{FF2B5EF4-FFF2-40B4-BE49-F238E27FC236}">
                <a16:creationId xmlns:a16="http://schemas.microsoft.com/office/drawing/2014/main" id="{EDF918C7-66AC-28FB-444A-B67705FF2AA3}"/>
              </a:ext>
            </a:extLst>
          </p:cNvPr>
          <p:cNvPicPr>
            <a:picLocks noChangeAspect="1"/>
          </p:cNvPicPr>
          <p:nvPr/>
        </p:nvPicPr>
        <p:blipFill rotWithShape="1">
          <a:blip r:embed="rId2"/>
          <a:srcRect l="61288" t="16" r="35224" b="-16"/>
          <a:stretch/>
        </p:blipFill>
        <p:spPr>
          <a:xfrm>
            <a:off x="4453838" y="2539301"/>
            <a:ext cx="161745" cy="2608659"/>
          </a:xfrm>
          <a:prstGeom prst="rect">
            <a:avLst/>
          </a:prstGeom>
          <a:pattFill prst="lgCheck">
            <a:fgClr>
              <a:schemeClr val="accent4"/>
            </a:fgClr>
            <a:bgClr>
              <a:schemeClr val="bg1"/>
            </a:bgClr>
          </a:pattFill>
        </p:spPr>
      </p:pic>
      <p:pic>
        <p:nvPicPr>
          <p:cNvPr id="21" name="Picture 20" descr="A screenshot of a computer&#10;&#10;Description automatically generated">
            <a:extLst>
              <a:ext uri="{FF2B5EF4-FFF2-40B4-BE49-F238E27FC236}">
                <a16:creationId xmlns:a16="http://schemas.microsoft.com/office/drawing/2014/main" id="{20D2B55E-5F70-C42D-C98E-7CB35B108162}"/>
              </a:ext>
            </a:extLst>
          </p:cNvPr>
          <p:cNvPicPr>
            <a:picLocks noChangeAspect="1"/>
          </p:cNvPicPr>
          <p:nvPr/>
        </p:nvPicPr>
        <p:blipFill rotWithShape="1">
          <a:blip r:embed="rId2"/>
          <a:srcRect l="39557" t="32437" r="40159" b="29975"/>
          <a:stretch/>
        </p:blipFill>
        <p:spPr>
          <a:xfrm>
            <a:off x="4464574" y="2905516"/>
            <a:ext cx="648765" cy="676276"/>
          </a:xfrm>
          <a:prstGeom prst="rect">
            <a:avLst/>
          </a:prstGeom>
        </p:spPr>
      </p:pic>
    </p:spTree>
    <p:extLst>
      <p:ext uri="{BB962C8B-B14F-4D97-AF65-F5344CB8AC3E}">
        <p14:creationId xmlns:p14="http://schemas.microsoft.com/office/powerpoint/2010/main" val="16769328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8664354-7FC0-A3BF-E397-184F07B6DF5E}"/>
              </a:ext>
            </a:extLst>
          </p:cNvPr>
          <p:cNvSpPr/>
          <p:nvPr/>
        </p:nvSpPr>
        <p:spPr>
          <a:xfrm>
            <a:off x="1869544" y="4036741"/>
            <a:ext cx="7371100" cy="124893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B06418C9-01E6-1139-FCEE-8161786B8056}"/>
              </a:ext>
            </a:extLst>
          </p:cNvPr>
          <p:cNvPicPr>
            <a:picLocks noChangeAspect="1"/>
          </p:cNvPicPr>
          <p:nvPr/>
        </p:nvPicPr>
        <p:blipFill>
          <a:blip r:embed="rId3"/>
          <a:stretch>
            <a:fillRect/>
          </a:stretch>
        </p:blipFill>
        <p:spPr>
          <a:xfrm>
            <a:off x="1869544" y="0"/>
            <a:ext cx="7274456" cy="5143500"/>
          </a:xfrm>
          <a:prstGeom prst="rect">
            <a:avLst/>
          </a:prstGeom>
        </p:spPr>
      </p:pic>
    </p:spTree>
    <p:extLst>
      <p:ext uri="{BB962C8B-B14F-4D97-AF65-F5344CB8AC3E}">
        <p14:creationId xmlns:p14="http://schemas.microsoft.com/office/powerpoint/2010/main" val="3473225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E227F83-19FE-4DA2-BDBF-75B33E81568C}"/>
              </a:ext>
            </a:extLst>
          </p:cNvPr>
          <p:cNvPicPr>
            <a:picLocks noChangeAspect="1"/>
          </p:cNvPicPr>
          <p:nvPr/>
        </p:nvPicPr>
        <p:blipFill rotWithShape="1">
          <a:blip r:embed="rId3"/>
          <a:srcRect l="9692" r="9692"/>
          <a:stretch/>
        </p:blipFill>
        <p:spPr>
          <a:xfrm>
            <a:off x="0" y="1391384"/>
            <a:ext cx="1828800" cy="1828800"/>
          </a:xfrm>
          <a:prstGeom prst="ellipse">
            <a:avLst/>
          </a:prstGeom>
        </p:spPr>
      </p:pic>
      <p:grpSp>
        <p:nvGrpSpPr>
          <p:cNvPr id="19" name="Group 18">
            <a:extLst>
              <a:ext uri="{FF2B5EF4-FFF2-40B4-BE49-F238E27FC236}">
                <a16:creationId xmlns:a16="http://schemas.microsoft.com/office/drawing/2014/main" id="{9C1B602A-F205-47E2-B314-2641B889CC78}"/>
              </a:ext>
            </a:extLst>
          </p:cNvPr>
          <p:cNvGrpSpPr/>
          <p:nvPr/>
        </p:nvGrpSpPr>
        <p:grpSpPr>
          <a:xfrm>
            <a:off x="1114425" y="1391384"/>
            <a:ext cx="2517774" cy="1828800"/>
            <a:chOff x="1139826" y="1930398"/>
            <a:chExt cx="2517774" cy="1828800"/>
          </a:xfrm>
        </p:grpSpPr>
        <p:sp>
          <p:nvSpPr>
            <p:cNvPr id="18" name="Isosceles Triangle 17">
              <a:extLst>
                <a:ext uri="{FF2B5EF4-FFF2-40B4-BE49-F238E27FC236}">
                  <a16:creationId xmlns:a16="http://schemas.microsoft.com/office/drawing/2014/main" id="{4995E27B-0C6E-4A1A-93F6-332528FBB15A}"/>
                </a:ext>
              </a:extLst>
            </p:cNvPr>
            <p:cNvSpPr/>
            <p:nvPr/>
          </p:nvSpPr>
          <p:spPr>
            <a:xfrm rot="16200000">
              <a:off x="930159" y="2278059"/>
              <a:ext cx="1552811" cy="1133477"/>
            </a:xfrm>
            <a:prstGeom prst="triangle">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40B6C6A2-9B3E-4241-8B54-9C3F150CABB9}"/>
                </a:ext>
              </a:extLst>
            </p:cNvPr>
            <p:cNvPicPr>
              <a:picLocks noChangeAspect="1"/>
            </p:cNvPicPr>
            <p:nvPr/>
          </p:nvPicPr>
          <p:blipFill rotWithShape="1">
            <a:blip r:embed="rId4"/>
            <a:srcRect l="4826" r="4826"/>
            <a:stretch/>
          </p:blipFill>
          <p:spPr>
            <a:xfrm>
              <a:off x="1828800" y="1930398"/>
              <a:ext cx="1828800" cy="1828800"/>
            </a:xfrm>
            <a:prstGeom prst="ellipse">
              <a:avLst/>
            </a:prstGeom>
          </p:spPr>
        </p:pic>
      </p:grpSp>
      <p:grpSp>
        <p:nvGrpSpPr>
          <p:cNvPr id="23" name="Group 22">
            <a:extLst>
              <a:ext uri="{FF2B5EF4-FFF2-40B4-BE49-F238E27FC236}">
                <a16:creationId xmlns:a16="http://schemas.microsoft.com/office/drawing/2014/main" id="{8CF9C25D-610E-412D-A1FA-441DF00269AD}"/>
              </a:ext>
            </a:extLst>
          </p:cNvPr>
          <p:cNvGrpSpPr/>
          <p:nvPr/>
        </p:nvGrpSpPr>
        <p:grpSpPr>
          <a:xfrm>
            <a:off x="2943934" y="1391384"/>
            <a:ext cx="2517065" cy="1828800"/>
            <a:chOff x="2969335" y="1930398"/>
            <a:chExt cx="2517065" cy="1828800"/>
          </a:xfrm>
        </p:grpSpPr>
        <p:sp>
          <p:nvSpPr>
            <p:cNvPr id="20" name="Isosceles Triangle 19">
              <a:extLst>
                <a:ext uri="{FF2B5EF4-FFF2-40B4-BE49-F238E27FC236}">
                  <a16:creationId xmlns:a16="http://schemas.microsoft.com/office/drawing/2014/main" id="{D07FF6A6-A429-468D-B900-8A738D7AB2E8}"/>
                </a:ext>
              </a:extLst>
            </p:cNvPr>
            <p:cNvSpPr/>
            <p:nvPr/>
          </p:nvSpPr>
          <p:spPr>
            <a:xfrm rot="16200000">
              <a:off x="2759668" y="2278059"/>
              <a:ext cx="1552811" cy="1133477"/>
            </a:xfrm>
            <a:prstGeom prst="triangle">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4" name="Picture 13">
              <a:extLst>
                <a:ext uri="{FF2B5EF4-FFF2-40B4-BE49-F238E27FC236}">
                  <a16:creationId xmlns:a16="http://schemas.microsoft.com/office/drawing/2014/main" id="{AA360D1E-BAE0-40D0-A13D-4B0C524B7807}"/>
                </a:ext>
              </a:extLst>
            </p:cNvPr>
            <p:cNvPicPr>
              <a:picLocks noChangeAspect="1"/>
            </p:cNvPicPr>
            <p:nvPr/>
          </p:nvPicPr>
          <p:blipFill rotWithShape="1">
            <a:blip r:embed="rId5"/>
            <a:srcRect l="4243" r="4243"/>
            <a:stretch/>
          </p:blipFill>
          <p:spPr>
            <a:xfrm>
              <a:off x="3657600" y="1930398"/>
              <a:ext cx="1828800" cy="1828800"/>
            </a:xfrm>
            <a:prstGeom prst="ellipse">
              <a:avLst/>
            </a:prstGeom>
          </p:spPr>
        </p:pic>
      </p:grpSp>
      <p:grpSp>
        <p:nvGrpSpPr>
          <p:cNvPr id="25" name="Group 24">
            <a:extLst>
              <a:ext uri="{FF2B5EF4-FFF2-40B4-BE49-F238E27FC236}">
                <a16:creationId xmlns:a16="http://schemas.microsoft.com/office/drawing/2014/main" id="{7BCBB2CE-A020-4E9B-9ED3-386CBBAEBF6B}"/>
              </a:ext>
            </a:extLst>
          </p:cNvPr>
          <p:cNvGrpSpPr/>
          <p:nvPr/>
        </p:nvGrpSpPr>
        <p:grpSpPr>
          <a:xfrm>
            <a:off x="4773441" y="1391384"/>
            <a:ext cx="2516358" cy="1828800"/>
            <a:chOff x="4798842" y="1930398"/>
            <a:chExt cx="2516358" cy="1828800"/>
          </a:xfrm>
        </p:grpSpPr>
        <p:sp>
          <p:nvSpPr>
            <p:cNvPr id="21" name="Isosceles Triangle 20">
              <a:extLst>
                <a:ext uri="{FF2B5EF4-FFF2-40B4-BE49-F238E27FC236}">
                  <a16:creationId xmlns:a16="http://schemas.microsoft.com/office/drawing/2014/main" id="{A70329EF-B2C4-4FDC-8330-8B2B2DD303FD}"/>
                </a:ext>
              </a:extLst>
            </p:cNvPr>
            <p:cNvSpPr/>
            <p:nvPr/>
          </p:nvSpPr>
          <p:spPr>
            <a:xfrm rot="16200000">
              <a:off x="4589175" y="2278058"/>
              <a:ext cx="1552811" cy="1133477"/>
            </a:xfrm>
            <a:prstGeom prst="triangle">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7" name="Picture 16">
              <a:extLst>
                <a:ext uri="{FF2B5EF4-FFF2-40B4-BE49-F238E27FC236}">
                  <a16:creationId xmlns:a16="http://schemas.microsoft.com/office/drawing/2014/main" id="{6A66B3A3-BA89-44BA-8996-E871BA0C0DD6}"/>
                </a:ext>
              </a:extLst>
            </p:cNvPr>
            <p:cNvPicPr>
              <a:picLocks noChangeAspect="1"/>
            </p:cNvPicPr>
            <p:nvPr/>
          </p:nvPicPr>
          <p:blipFill rotWithShape="1">
            <a:blip r:embed="rId6"/>
            <a:srcRect l="32943" t="33086" r="41640" b="21728"/>
            <a:stretch/>
          </p:blipFill>
          <p:spPr>
            <a:xfrm>
              <a:off x="5486400" y="1930398"/>
              <a:ext cx="1828800" cy="1828800"/>
            </a:xfrm>
            <a:prstGeom prst="ellipse">
              <a:avLst/>
            </a:prstGeom>
          </p:spPr>
        </p:pic>
      </p:grpSp>
      <p:grpSp>
        <p:nvGrpSpPr>
          <p:cNvPr id="26" name="Group 25">
            <a:extLst>
              <a:ext uri="{FF2B5EF4-FFF2-40B4-BE49-F238E27FC236}">
                <a16:creationId xmlns:a16="http://schemas.microsoft.com/office/drawing/2014/main" id="{ADD7AD5E-FD17-4B88-B47D-60F21608205A}"/>
              </a:ext>
            </a:extLst>
          </p:cNvPr>
          <p:cNvGrpSpPr/>
          <p:nvPr/>
        </p:nvGrpSpPr>
        <p:grpSpPr>
          <a:xfrm>
            <a:off x="6630464" y="1391384"/>
            <a:ext cx="2515651" cy="1828800"/>
            <a:chOff x="6628349" y="1930398"/>
            <a:chExt cx="2515651" cy="1828800"/>
          </a:xfrm>
        </p:grpSpPr>
        <p:sp>
          <p:nvSpPr>
            <p:cNvPr id="22" name="Isosceles Triangle 21">
              <a:extLst>
                <a:ext uri="{FF2B5EF4-FFF2-40B4-BE49-F238E27FC236}">
                  <a16:creationId xmlns:a16="http://schemas.microsoft.com/office/drawing/2014/main" id="{4015E077-2EBB-442E-81DA-09CEDB2AA5A2}"/>
                </a:ext>
              </a:extLst>
            </p:cNvPr>
            <p:cNvSpPr/>
            <p:nvPr/>
          </p:nvSpPr>
          <p:spPr>
            <a:xfrm rot="16200000">
              <a:off x="6418682" y="2278058"/>
              <a:ext cx="1552811" cy="1133477"/>
            </a:xfrm>
            <a:prstGeom prst="triangle">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57D48BDA-C35F-4979-8CDD-3D12BEF835F0}"/>
                </a:ext>
              </a:extLst>
            </p:cNvPr>
            <p:cNvPicPr>
              <a:picLocks noChangeAspect="1"/>
            </p:cNvPicPr>
            <p:nvPr/>
          </p:nvPicPr>
          <p:blipFill rotWithShape="1">
            <a:blip r:embed="rId7"/>
            <a:srcRect l="11404" t="6233" r="8597" b="10479"/>
            <a:stretch/>
          </p:blipFill>
          <p:spPr>
            <a:xfrm>
              <a:off x="7315200" y="1930398"/>
              <a:ext cx="1828800" cy="1828800"/>
            </a:xfrm>
            <a:prstGeom prst="ellipse">
              <a:avLst/>
            </a:prstGeom>
          </p:spPr>
        </p:pic>
      </p:grpSp>
      <p:sp>
        <p:nvSpPr>
          <p:cNvPr id="27" name="TextBox 26">
            <a:extLst>
              <a:ext uri="{FF2B5EF4-FFF2-40B4-BE49-F238E27FC236}">
                <a16:creationId xmlns:a16="http://schemas.microsoft.com/office/drawing/2014/main" id="{99D1BBDF-0B2C-4EDC-A9BB-ACC4C913FBCA}"/>
              </a:ext>
            </a:extLst>
          </p:cNvPr>
          <p:cNvSpPr txBox="1"/>
          <p:nvPr/>
        </p:nvSpPr>
        <p:spPr>
          <a:xfrm>
            <a:off x="3904664" y="3219664"/>
            <a:ext cx="1411605" cy="646331"/>
          </a:xfrm>
          <a:prstGeom prst="rect">
            <a:avLst/>
          </a:prstGeom>
          <a:noFill/>
        </p:spPr>
        <p:txBody>
          <a:bodyPr wrap="none" rtlCol="0">
            <a:spAutoFit/>
          </a:bodyPr>
          <a:lstStyle/>
          <a:p>
            <a:r>
              <a:rPr lang="fr-CH" dirty="0" err="1"/>
              <a:t>Kohlenstoff</a:t>
            </a:r>
            <a:r>
              <a:rPr lang="fr-CH" dirty="0"/>
              <a:t>-</a:t>
            </a:r>
          </a:p>
          <a:p>
            <a:pPr algn="ctr"/>
            <a:r>
              <a:rPr lang="fr-CH" dirty="0"/>
              <a:t>Atom</a:t>
            </a:r>
            <a:endParaRPr lang="en-GB" dirty="0"/>
          </a:p>
        </p:txBody>
      </p:sp>
      <p:sp>
        <p:nvSpPr>
          <p:cNvPr id="30" name="TextBox 29">
            <a:extLst>
              <a:ext uri="{FF2B5EF4-FFF2-40B4-BE49-F238E27FC236}">
                <a16:creationId xmlns:a16="http://schemas.microsoft.com/office/drawing/2014/main" id="{BB65EDC7-6971-4639-9F1C-C60D796CE4CD}"/>
              </a:ext>
            </a:extLst>
          </p:cNvPr>
          <p:cNvSpPr txBox="1"/>
          <p:nvPr/>
        </p:nvSpPr>
        <p:spPr>
          <a:xfrm>
            <a:off x="5786714" y="3220184"/>
            <a:ext cx="1249060" cy="646331"/>
          </a:xfrm>
          <a:prstGeom prst="rect">
            <a:avLst/>
          </a:prstGeom>
          <a:noFill/>
        </p:spPr>
        <p:txBody>
          <a:bodyPr wrap="none" rtlCol="0">
            <a:spAutoFit/>
          </a:bodyPr>
          <a:lstStyle/>
          <a:p>
            <a:pPr algn="ctr"/>
            <a:r>
              <a:rPr lang="fr-CH" dirty="0" err="1"/>
              <a:t>Atomkern</a:t>
            </a:r>
            <a:r>
              <a:rPr lang="fr-CH" dirty="0"/>
              <a:t>-</a:t>
            </a:r>
          </a:p>
          <a:p>
            <a:pPr algn="ctr"/>
            <a:r>
              <a:rPr lang="fr-CH" dirty="0" err="1"/>
              <a:t>Bereich</a:t>
            </a:r>
            <a:endParaRPr lang="en-GB" dirty="0"/>
          </a:p>
        </p:txBody>
      </p:sp>
      <p:sp>
        <p:nvSpPr>
          <p:cNvPr id="31" name="TextBox 30">
            <a:extLst>
              <a:ext uri="{FF2B5EF4-FFF2-40B4-BE49-F238E27FC236}">
                <a16:creationId xmlns:a16="http://schemas.microsoft.com/office/drawing/2014/main" id="{15A2BF95-70CD-4894-B77D-A31F7C3B1CD0}"/>
              </a:ext>
            </a:extLst>
          </p:cNvPr>
          <p:cNvSpPr txBox="1"/>
          <p:nvPr/>
        </p:nvSpPr>
        <p:spPr>
          <a:xfrm>
            <a:off x="7368065" y="3217937"/>
            <a:ext cx="1762084" cy="646331"/>
          </a:xfrm>
          <a:prstGeom prst="rect">
            <a:avLst/>
          </a:prstGeom>
          <a:noFill/>
        </p:spPr>
        <p:txBody>
          <a:bodyPr wrap="none" rtlCol="0">
            <a:spAutoFit/>
          </a:bodyPr>
          <a:lstStyle/>
          <a:p>
            <a:pPr algn="ctr"/>
            <a:r>
              <a:rPr lang="fr-CH" dirty="0" err="1"/>
              <a:t>Teilchensystem</a:t>
            </a:r>
            <a:endParaRPr lang="fr-CH" dirty="0"/>
          </a:p>
          <a:p>
            <a:pPr algn="ctr"/>
            <a:r>
              <a:rPr lang="fr-CH" dirty="0"/>
              <a:t>«Proton»</a:t>
            </a:r>
            <a:endParaRPr lang="en-GB" dirty="0"/>
          </a:p>
        </p:txBody>
      </p:sp>
      <p:sp>
        <p:nvSpPr>
          <p:cNvPr id="32" name="TextBox 31">
            <a:extLst>
              <a:ext uri="{FF2B5EF4-FFF2-40B4-BE49-F238E27FC236}">
                <a16:creationId xmlns:a16="http://schemas.microsoft.com/office/drawing/2014/main" id="{887BABAC-DE2E-446B-A6C7-7B6A5F36FB66}"/>
              </a:ext>
            </a:extLst>
          </p:cNvPr>
          <p:cNvSpPr txBox="1"/>
          <p:nvPr/>
        </p:nvSpPr>
        <p:spPr>
          <a:xfrm>
            <a:off x="2252091" y="3217937"/>
            <a:ext cx="992579" cy="646331"/>
          </a:xfrm>
          <a:prstGeom prst="rect">
            <a:avLst/>
          </a:prstGeom>
          <a:noFill/>
        </p:spPr>
        <p:txBody>
          <a:bodyPr wrap="none" rtlCol="0">
            <a:spAutoFit/>
          </a:bodyPr>
          <a:lstStyle/>
          <a:p>
            <a:pPr algn="ctr"/>
            <a:r>
              <a:rPr lang="fr-CH" dirty="0" err="1"/>
              <a:t>Keratin</a:t>
            </a:r>
            <a:r>
              <a:rPr lang="fr-CH" dirty="0"/>
              <a:t>-</a:t>
            </a:r>
          </a:p>
          <a:p>
            <a:pPr algn="ctr"/>
            <a:r>
              <a:rPr lang="fr-CH" dirty="0" err="1"/>
              <a:t>Molekül</a:t>
            </a:r>
            <a:endParaRPr lang="en-GB" dirty="0"/>
          </a:p>
        </p:txBody>
      </p:sp>
      <p:sp>
        <p:nvSpPr>
          <p:cNvPr id="33" name="TextBox 32">
            <a:extLst>
              <a:ext uri="{FF2B5EF4-FFF2-40B4-BE49-F238E27FC236}">
                <a16:creationId xmlns:a16="http://schemas.microsoft.com/office/drawing/2014/main" id="{66D42CD1-0599-4629-8E11-AAF565354B6C}"/>
              </a:ext>
            </a:extLst>
          </p:cNvPr>
          <p:cNvSpPr txBox="1"/>
          <p:nvPr/>
        </p:nvSpPr>
        <p:spPr>
          <a:xfrm>
            <a:off x="99564" y="3220182"/>
            <a:ext cx="1646605" cy="646331"/>
          </a:xfrm>
          <a:prstGeom prst="rect">
            <a:avLst/>
          </a:prstGeom>
          <a:noFill/>
        </p:spPr>
        <p:txBody>
          <a:bodyPr wrap="none" rtlCol="0">
            <a:spAutoFit/>
          </a:bodyPr>
          <a:lstStyle/>
          <a:p>
            <a:pPr algn="ctr"/>
            <a:r>
              <a:rPr lang="fr-CH" dirty="0" err="1"/>
              <a:t>Menschliches</a:t>
            </a:r>
            <a:r>
              <a:rPr lang="fr-CH" dirty="0"/>
              <a:t> </a:t>
            </a:r>
          </a:p>
          <a:p>
            <a:pPr algn="ctr"/>
            <a:r>
              <a:rPr lang="fr-CH" dirty="0" err="1"/>
              <a:t>Haar</a:t>
            </a:r>
            <a:endParaRPr lang="en-GB" dirty="0"/>
          </a:p>
        </p:txBody>
      </p:sp>
      <p:sp>
        <p:nvSpPr>
          <p:cNvPr id="34" name="Title 1">
            <a:extLst>
              <a:ext uri="{FF2B5EF4-FFF2-40B4-BE49-F238E27FC236}">
                <a16:creationId xmlns:a16="http://schemas.microsoft.com/office/drawing/2014/main" id="{A34D82B6-09F2-408A-AA0B-F0234B13B20A}"/>
              </a:ext>
            </a:extLst>
          </p:cNvPr>
          <p:cNvSpPr txBox="1">
            <a:spLocks/>
          </p:cNvSpPr>
          <p:nvPr/>
        </p:nvSpPr>
        <p:spPr>
          <a:xfrm>
            <a:off x="153909" y="190500"/>
            <a:ext cx="8926717" cy="750046"/>
          </a:xfrm>
          <a:prstGeom prst="rect">
            <a:avLst/>
          </a:prstGeom>
          <a:ln>
            <a:noFill/>
          </a:ln>
        </p:spPr>
        <p:txBody>
          <a:bodyPr anchor="t"/>
          <a:lstStyle/>
          <a:p>
            <a:pPr fontAlgn="auto">
              <a:spcAft>
                <a:spcPts val="0"/>
              </a:spcAft>
              <a:defRPr/>
            </a:pPr>
            <a:r>
              <a:rPr lang="fr-CH" sz="3600" dirty="0" err="1">
                <a:solidFill>
                  <a:sysClr val="windowText" lastClr="000000"/>
                </a:solidFill>
              </a:rPr>
              <a:t>Woraus</a:t>
            </a:r>
            <a:r>
              <a:rPr lang="fr-CH" sz="3600" dirty="0">
                <a:solidFill>
                  <a:sysClr val="windowText" lastClr="000000"/>
                </a:solidFill>
              </a:rPr>
              <a:t> </a:t>
            </a:r>
            <a:r>
              <a:rPr lang="fr-CH" sz="3600" dirty="0" err="1">
                <a:solidFill>
                  <a:sysClr val="windowText" lastClr="000000"/>
                </a:solidFill>
              </a:rPr>
              <a:t>besteht</a:t>
            </a:r>
            <a:r>
              <a:rPr lang="fr-CH" sz="3600" dirty="0">
                <a:solidFill>
                  <a:sysClr val="windowText" lastClr="000000"/>
                </a:solidFill>
              </a:rPr>
              <a:t> </a:t>
            </a:r>
            <a:r>
              <a:rPr lang="fr-CH" sz="3600" dirty="0" err="1">
                <a:solidFill>
                  <a:sysClr val="windowText" lastClr="000000"/>
                </a:solidFill>
              </a:rPr>
              <a:t>ein</a:t>
            </a:r>
            <a:r>
              <a:rPr lang="fr-CH" sz="3600" dirty="0">
                <a:solidFill>
                  <a:sysClr val="windowText" lastClr="000000"/>
                </a:solidFill>
              </a:rPr>
              <a:t> </a:t>
            </a:r>
            <a:r>
              <a:rPr lang="fr-CH" sz="3600" dirty="0" err="1">
                <a:solidFill>
                  <a:sysClr val="windowText" lastClr="000000"/>
                </a:solidFill>
              </a:rPr>
              <a:t>Haar</a:t>
            </a:r>
            <a:r>
              <a:rPr lang="fr-CH" sz="3600" dirty="0">
                <a:solidFill>
                  <a:sysClr val="windowText" lastClr="000000"/>
                </a:solidFill>
              </a:rPr>
              <a:t>?</a:t>
            </a:r>
            <a:endParaRPr lang="fr-FR" sz="3600" dirty="0">
              <a:solidFill>
                <a:schemeClr val="bg1"/>
              </a:solidFill>
            </a:endParaRPr>
          </a:p>
        </p:txBody>
      </p:sp>
    </p:spTree>
    <p:extLst>
      <p:ext uri="{BB962C8B-B14F-4D97-AF65-F5344CB8AC3E}">
        <p14:creationId xmlns:p14="http://schemas.microsoft.com/office/powerpoint/2010/main" val="1123019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1EEEA02-98F2-4CBF-9752-D274215BBEF6}"/>
              </a:ext>
            </a:extLst>
          </p:cNvPr>
          <p:cNvPicPr>
            <a:picLocks noChangeAspect="1"/>
          </p:cNvPicPr>
          <p:nvPr/>
        </p:nvPicPr>
        <p:blipFill rotWithShape="1">
          <a:blip r:embed="rId3"/>
          <a:srcRect t="27084"/>
          <a:stretch/>
        </p:blipFill>
        <p:spPr>
          <a:xfrm>
            <a:off x="0" y="0"/>
            <a:ext cx="9144000" cy="4450482"/>
          </a:xfrm>
          <a:prstGeom prst="rect">
            <a:avLst/>
          </a:prstGeom>
        </p:spPr>
      </p:pic>
      <p:sp>
        <p:nvSpPr>
          <p:cNvPr id="3" name="Title 1"/>
          <p:cNvSpPr txBox="1">
            <a:spLocks/>
          </p:cNvSpPr>
          <p:nvPr/>
        </p:nvSpPr>
        <p:spPr>
          <a:xfrm>
            <a:off x="153910" y="190500"/>
            <a:ext cx="2297059" cy="750046"/>
          </a:xfrm>
          <a:prstGeom prst="rect">
            <a:avLst/>
          </a:prstGeom>
          <a:solidFill>
            <a:srgbClr val="00519C">
              <a:alpha val="80000"/>
            </a:srgbClr>
          </a:solidFill>
          <a:ln>
            <a:noFill/>
          </a:ln>
        </p:spPr>
        <p:txBody>
          <a:bodyPr anchor="t"/>
          <a:lstStyle>
            <a:defPPr>
              <a:defRPr lang="en-US"/>
            </a:defPPr>
            <a:lvl1pPr algn="ctr" fontAlgn="auto">
              <a:spcAft>
                <a:spcPts val="0"/>
              </a:spcAft>
              <a:defRPr sz="3600" b="1">
                <a:solidFill>
                  <a:schemeClr val="bg1"/>
                </a:solidFill>
                <a:effectLst>
                  <a:outerShdw blurRad="38100" dist="38100" dir="2700000" algn="tl">
                    <a:srgbClr val="000000">
                      <a:alpha val="43137"/>
                    </a:srgbClr>
                  </a:outerShdw>
                </a:effectLst>
              </a:defRPr>
            </a:lvl1pPr>
          </a:lstStyle>
          <a:p>
            <a:r>
              <a:rPr lang="fr-CH" dirty="0" err="1">
                <a:effectLst/>
              </a:rPr>
              <a:t>Theorie</a:t>
            </a:r>
            <a:endParaRPr lang="fr-FR" dirty="0">
              <a:effectLst/>
            </a:endParaRPr>
          </a:p>
        </p:txBody>
      </p:sp>
    </p:spTree>
    <p:extLst>
      <p:ext uri="{BB962C8B-B14F-4D97-AF65-F5344CB8AC3E}">
        <p14:creationId xmlns:p14="http://schemas.microsoft.com/office/powerpoint/2010/main" val="41904658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201200" y="178111"/>
            <a:ext cx="8804777" cy="736289"/>
          </a:xfrm>
          <a:prstGeom prst="rect">
            <a:avLst/>
          </a:prstGeom>
        </p:spPr>
        <p:txBody>
          <a:bodyPr anchor="t"/>
          <a:lstStyle/>
          <a:p>
            <a:pPr fontAlgn="auto">
              <a:spcAft>
                <a:spcPts val="0"/>
              </a:spcAft>
              <a:defRPr/>
            </a:pPr>
            <a:r>
              <a:rPr lang="fr-FR" sz="3600" dirty="0" err="1">
                <a:solidFill>
                  <a:srgbClr val="0055A0"/>
                </a:solidFill>
                <a:latin typeface="+mj-lt"/>
                <a:ea typeface="+mj-ea"/>
                <a:cs typeface="+mj-cs"/>
              </a:rPr>
              <a:t>Was</a:t>
            </a:r>
            <a:r>
              <a:rPr lang="fr-FR" sz="3600" dirty="0">
                <a:solidFill>
                  <a:srgbClr val="0055A0"/>
                </a:solidFill>
                <a:latin typeface="+mj-lt"/>
                <a:ea typeface="+mj-ea"/>
                <a:cs typeface="+mj-cs"/>
              </a:rPr>
              <a:t> </a:t>
            </a:r>
            <a:r>
              <a:rPr lang="fr-FR" sz="3600" dirty="0" err="1">
                <a:solidFill>
                  <a:srgbClr val="0055A0"/>
                </a:solidFill>
                <a:latin typeface="+mj-lt"/>
                <a:ea typeface="+mj-ea"/>
                <a:cs typeface="+mj-cs"/>
              </a:rPr>
              <a:t>erwartet</a:t>
            </a:r>
            <a:r>
              <a:rPr lang="fr-FR" sz="3600" dirty="0">
                <a:solidFill>
                  <a:srgbClr val="0055A0"/>
                </a:solidFill>
                <a:latin typeface="+mj-lt"/>
                <a:ea typeface="+mj-ea"/>
                <a:cs typeface="+mj-cs"/>
              </a:rPr>
              <a:t> </a:t>
            </a:r>
            <a:r>
              <a:rPr lang="fr-FR" sz="3600" dirty="0" err="1">
                <a:solidFill>
                  <a:srgbClr val="0055A0"/>
                </a:solidFill>
                <a:latin typeface="+mj-lt"/>
                <a:ea typeface="+mj-ea"/>
                <a:cs typeface="+mj-cs"/>
              </a:rPr>
              <a:t>euch</a:t>
            </a:r>
            <a:r>
              <a:rPr lang="fr-FR" sz="3600" dirty="0">
                <a:solidFill>
                  <a:srgbClr val="0055A0"/>
                </a:solidFill>
                <a:latin typeface="+mj-lt"/>
                <a:ea typeface="+mj-ea"/>
                <a:cs typeface="+mj-cs"/>
              </a:rPr>
              <a:t>?</a:t>
            </a:r>
            <a:endParaRPr lang="fr-FR" sz="4800" dirty="0">
              <a:solidFill>
                <a:srgbClr val="0055A0"/>
              </a:solidFill>
              <a:latin typeface="+mj-lt"/>
              <a:ea typeface="+mj-ea"/>
              <a:cs typeface="+mj-cs"/>
            </a:endParaRPr>
          </a:p>
        </p:txBody>
      </p:sp>
      <p:grpSp>
        <p:nvGrpSpPr>
          <p:cNvPr id="2" name="Group 1"/>
          <p:cNvGrpSpPr>
            <a:grpSpLocks noChangeAspect="1"/>
          </p:cNvGrpSpPr>
          <p:nvPr/>
        </p:nvGrpSpPr>
        <p:grpSpPr>
          <a:xfrm>
            <a:off x="1870585" y="1345915"/>
            <a:ext cx="6688689" cy="2903375"/>
            <a:chOff x="480437" y="3587095"/>
            <a:chExt cx="13000686" cy="5643237"/>
          </a:xfrm>
        </p:grpSpPr>
        <p:sp>
          <p:nvSpPr>
            <p:cNvPr id="5" name="WER redet hier?"/>
            <p:cNvSpPr txBox="1"/>
            <p:nvPr/>
          </p:nvSpPr>
          <p:spPr>
            <a:xfrm>
              <a:off x="765906" y="4445787"/>
              <a:ext cx="3146885" cy="677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sz="1600" dirty="0"/>
                <a:t>WER </a:t>
              </a:r>
              <a:r>
                <a:rPr sz="1600" dirty="0" err="1"/>
                <a:t>redet</a:t>
              </a:r>
              <a:r>
                <a:rPr sz="1600" dirty="0"/>
                <a:t> </a:t>
              </a:r>
              <a:r>
                <a:rPr sz="1600" dirty="0" err="1"/>
                <a:t>hier</a:t>
              </a:r>
              <a:r>
                <a:rPr sz="1600" dirty="0"/>
                <a:t>?</a:t>
              </a:r>
            </a:p>
          </p:txBody>
        </p:sp>
        <p:sp>
          <p:nvSpPr>
            <p:cNvPr id="10" name="Atom"/>
            <p:cNvSpPr/>
            <p:nvPr/>
          </p:nvSpPr>
          <p:spPr>
            <a:xfrm>
              <a:off x="5008210" y="4199131"/>
              <a:ext cx="343538" cy="386966"/>
            </a:xfrm>
            <a:custGeom>
              <a:avLst/>
              <a:gdLst/>
              <a:ahLst/>
              <a:cxnLst>
                <a:cxn ang="0">
                  <a:pos x="wd2" y="hd2"/>
                </a:cxn>
                <a:cxn ang="5400000">
                  <a:pos x="wd2" y="hd2"/>
                </a:cxn>
                <a:cxn ang="10800000">
                  <a:pos x="wd2" y="hd2"/>
                </a:cxn>
                <a:cxn ang="16200000">
                  <a:pos x="wd2" y="hd2"/>
                </a:cxn>
              </a:cxnLst>
              <a:rect l="0" t="0" r="r" b="b"/>
              <a:pathLst>
                <a:path w="21048" h="21600" extrusionOk="0">
                  <a:moveTo>
                    <a:pt x="10524" y="0"/>
                  </a:moveTo>
                  <a:cubicBezTo>
                    <a:pt x="9635" y="0"/>
                    <a:pt x="8359" y="577"/>
                    <a:pt x="7326" y="3327"/>
                  </a:cubicBezTo>
                  <a:cubicBezTo>
                    <a:pt x="7137" y="3832"/>
                    <a:pt x="6970" y="4380"/>
                    <a:pt x="6824" y="4961"/>
                  </a:cubicBezTo>
                  <a:cubicBezTo>
                    <a:pt x="6200" y="4785"/>
                    <a:pt x="5595" y="4643"/>
                    <a:pt x="5020" y="4540"/>
                  </a:cubicBezTo>
                  <a:cubicBezTo>
                    <a:pt x="1890" y="3980"/>
                    <a:pt x="703" y="4698"/>
                    <a:pt x="258" y="5400"/>
                  </a:cubicBezTo>
                  <a:cubicBezTo>
                    <a:pt x="-186" y="6101"/>
                    <a:pt x="-276" y="7396"/>
                    <a:pt x="1822" y="9586"/>
                  </a:cubicBezTo>
                  <a:cubicBezTo>
                    <a:pt x="2207" y="9988"/>
                    <a:pt x="2643" y="10394"/>
                    <a:pt x="3123" y="10799"/>
                  </a:cubicBezTo>
                  <a:cubicBezTo>
                    <a:pt x="2644" y="11204"/>
                    <a:pt x="2207" y="11610"/>
                    <a:pt x="1822" y="12013"/>
                  </a:cubicBezTo>
                  <a:cubicBezTo>
                    <a:pt x="-276" y="14202"/>
                    <a:pt x="-186" y="15499"/>
                    <a:pt x="258" y="16200"/>
                  </a:cubicBezTo>
                  <a:cubicBezTo>
                    <a:pt x="591" y="16726"/>
                    <a:pt x="1341" y="17260"/>
                    <a:pt x="3011" y="17260"/>
                  </a:cubicBezTo>
                  <a:cubicBezTo>
                    <a:pt x="3571" y="17260"/>
                    <a:pt x="4234" y="17200"/>
                    <a:pt x="5020" y="17060"/>
                  </a:cubicBezTo>
                  <a:cubicBezTo>
                    <a:pt x="5595" y="16957"/>
                    <a:pt x="6200" y="16815"/>
                    <a:pt x="6824" y="16639"/>
                  </a:cubicBezTo>
                  <a:cubicBezTo>
                    <a:pt x="6970" y="17220"/>
                    <a:pt x="7137" y="17766"/>
                    <a:pt x="7326" y="18271"/>
                  </a:cubicBezTo>
                  <a:cubicBezTo>
                    <a:pt x="8359" y="21022"/>
                    <a:pt x="9635" y="21600"/>
                    <a:pt x="10524" y="21600"/>
                  </a:cubicBezTo>
                  <a:cubicBezTo>
                    <a:pt x="11413" y="21600"/>
                    <a:pt x="12689" y="21022"/>
                    <a:pt x="13722" y="18271"/>
                  </a:cubicBezTo>
                  <a:cubicBezTo>
                    <a:pt x="13911" y="17766"/>
                    <a:pt x="14080" y="17220"/>
                    <a:pt x="14226" y="16639"/>
                  </a:cubicBezTo>
                  <a:cubicBezTo>
                    <a:pt x="14850" y="16815"/>
                    <a:pt x="15453" y="16957"/>
                    <a:pt x="16028" y="17060"/>
                  </a:cubicBezTo>
                  <a:cubicBezTo>
                    <a:pt x="16814" y="17200"/>
                    <a:pt x="17479" y="17260"/>
                    <a:pt x="18038" y="17260"/>
                  </a:cubicBezTo>
                  <a:cubicBezTo>
                    <a:pt x="19709" y="17260"/>
                    <a:pt x="20457" y="16726"/>
                    <a:pt x="20790" y="16200"/>
                  </a:cubicBezTo>
                  <a:cubicBezTo>
                    <a:pt x="21234" y="15499"/>
                    <a:pt x="21324" y="14202"/>
                    <a:pt x="19226" y="12013"/>
                  </a:cubicBezTo>
                  <a:cubicBezTo>
                    <a:pt x="18841" y="11610"/>
                    <a:pt x="18405" y="11204"/>
                    <a:pt x="17925" y="10799"/>
                  </a:cubicBezTo>
                  <a:cubicBezTo>
                    <a:pt x="18404" y="10394"/>
                    <a:pt x="18841" y="9988"/>
                    <a:pt x="19226" y="9586"/>
                  </a:cubicBezTo>
                  <a:cubicBezTo>
                    <a:pt x="21324" y="7396"/>
                    <a:pt x="21234" y="6101"/>
                    <a:pt x="20790" y="5400"/>
                  </a:cubicBezTo>
                  <a:cubicBezTo>
                    <a:pt x="20345" y="4698"/>
                    <a:pt x="19158" y="3980"/>
                    <a:pt x="16028" y="4540"/>
                  </a:cubicBezTo>
                  <a:cubicBezTo>
                    <a:pt x="15453" y="4643"/>
                    <a:pt x="14850" y="4785"/>
                    <a:pt x="14226" y="4961"/>
                  </a:cubicBezTo>
                  <a:cubicBezTo>
                    <a:pt x="14080" y="4380"/>
                    <a:pt x="13911" y="3832"/>
                    <a:pt x="13722" y="3327"/>
                  </a:cubicBezTo>
                  <a:cubicBezTo>
                    <a:pt x="12689" y="577"/>
                    <a:pt x="11413" y="0"/>
                    <a:pt x="10524" y="0"/>
                  </a:cubicBezTo>
                  <a:close/>
                  <a:moveTo>
                    <a:pt x="10524" y="856"/>
                  </a:moveTo>
                  <a:cubicBezTo>
                    <a:pt x="11556" y="856"/>
                    <a:pt x="12661" y="2513"/>
                    <a:pt x="13329" y="5231"/>
                  </a:cubicBezTo>
                  <a:cubicBezTo>
                    <a:pt x="12420" y="5525"/>
                    <a:pt x="11478" y="5885"/>
                    <a:pt x="10524" y="6304"/>
                  </a:cubicBezTo>
                  <a:cubicBezTo>
                    <a:pt x="9571" y="5885"/>
                    <a:pt x="8628" y="5525"/>
                    <a:pt x="7719" y="5231"/>
                  </a:cubicBezTo>
                  <a:cubicBezTo>
                    <a:pt x="8386" y="2513"/>
                    <a:pt x="9492" y="856"/>
                    <a:pt x="10524" y="856"/>
                  </a:cubicBezTo>
                  <a:close/>
                  <a:moveTo>
                    <a:pt x="3015" y="5197"/>
                  </a:moveTo>
                  <a:cubicBezTo>
                    <a:pt x="3968" y="5197"/>
                    <a:pt x="5206" y="5394"/>
                    <a:pt x="6633" y="5801"/>
                  </a:cubicBezTo>
                  <a:cubicBezTo>
                    <a:pt x="6458" y="6665"/>
                    <a:pt x="6330" y="7591"/>
                    <a:pt x="6252" y="8553"/>
                  </a:cubicBezTo>
                  <a:cubicBezTo>
                    <a:pt x="5377" y="9095"/>
                    <a:pt x="4562" y="9658"/>
                    <a:pt x="3828" y="10229"/>
                  </a:cubicBezTo>
                  <a:cubicBezTo>
                    <a:pt x="3348" y="9826"/>
                    <a:pt x="2912" y="9422"/>
                    <a:pt x="2530" y="9023"/>
                  </a:cubicBezTo>
                  <a:cubicBezTo>
                    <a:pt x="1217" y="7653"/>
                    <a:pt x="672" y="6459"/>
                    <a:pt x="1072" y="5828"/>
                  </a:cubicBezTo>
                  <a:cubicBezTo>
                    <a:pt x="1335" y="5413"/>
                    <a:pt x="2020" y="5197"/>
                    <a:pt x="3015" y="5197"/>
                  </a:cubicBezTo>
                  <a:close/>
                  <a:moveTo>
                    <a:pt x="18035" y="5197"/>
                  </a:moveTo>
                  <a:cubicBezTo>
                    <a:pt x="19030" y="5197"/>
                    <a:pt x="19713" y="5413"/>
                    <a:pt x="19976" y="5828"/>
                  </a:cubicBezTo>
                  <a:cubicBezTo>
                    <a:pt x="20376" y="6459"/>
                    <a:pt x="19831" y="7653"/>
                    <a:pt x="18518" y="9023"/>
                  </a:cubicBezTo>
                  <a:cubicBezTo>
                    <a:pt x="18136" y="9422"/>
                    <a:pt x="17702" y="9826"/>
                    <a:pt x="17221" y="10229"/>
                  </a:cubicBezTo>
                  <a:cubicBezTo>
                    <a:pt x="16488" y="9658"/>
                    <a:pt x="15673" y="9095"/>
                    <a:pt x="14798" y="8553"/>
                  </a:cubicBezTo>
                  <a:cubicBezTo>
                    <a:pt x="14720" y="7591"/>
                    <a:pt x="14590" y="6665"/>
                    <a:pt x="14415" y="5801"/>
                  </a:cubicBezTo>
                  <a:cubicBezTo>
                    <a:pt x="15842" y="5394"/>
                    <a:pt x="17082" y="5197"/>
                    <a:pt x="18035" y="5197"/>
                  </a:cubicBezTo>
                  <a:close/>
                  <a:moveTo>
                    <a:pt x="7532" y="6078"/>
                  </a:moveTo>
                  <a:cubicBezTo>
                    <a:pt x="8148" y="6281"/>
                    <a:pt x="8794" y="6520"/>
                    <a:pt x="9461" y="6795"/>
                  </a:cubicBezTo>
                  <a:cubicBezTo>
                    <a:pt x="9088" y="6975"/>
                    <a:pt x="8715" y="7162"/>
                    <a:pt x="8343" y="7358"/>
                  </a:cubicBezTo>
                  <a:cubicBezTo>
                    <a:pt x="7971" y="7553"/>
                    <a:pt x="7605" y="7754"/>
                    <a:pt x="7248" y="7958"/>
                  </a:cubicBezTo>
                  <a:cubicBezTo>
                    <a:pt x="7320" y="7295"/>
                    <a:pt x="7416" y="6666"/>
                    <a:pt x="7532" y="6078"/>
                  </a:cubicBezTo>
                  <a:close/>
                  <a:moveTo>
                    <a:pt x="13516" y="6078"/>
                  </a:moveTo>
                  <a:cubicBezTo>
                    <a:pt x="13632" y="6666"/>
                    <a:pt x="13728" y="7295"/>
                    <a:pt x="13800" y="7958"/>
                  </a:cubicBezTo>
                  <a:cubicBezTo>
                    <a:pt x="13443" y="7754"/>
                    <a:pt x="13078" y="7553"/>
                    <a:pt x="12706" y="7358"/>
                  </a:cubicBezTo>
                  <a:cubicBezTo>
                    <a:pt x="12335" y="7162"/>
                    <a:pt x="11962" y="6975"/>
                    <a:pt x="11589" y="6795"/>
                  </a:cubicBezTo>
                  <a:cubicBezTo>
                    <a:pt x="12256" y="6520"/>
                    <a:pt x="12900" y="6281"/>
                    <a:pt x="13516" y="6078"/>
                  </a:cubicBezTo>
                  <a:close/>
                  <a:moveTo>
                    <a:pt x="10524" y="7258"/>
                  </a:moveTo>
                  <a:cubicBezTo>
                    <a:pt x="11084" y="7514"/>
                    <a:pt x="11656" y="7793"/>
                    <a:pt x="12236" y="8099"/>
                  </a:cubicBezTo>
                  <a:cubicBezTo>
                    <a:pt x="12807" y="8399"/>
                    <a:pt x="13361" y="8709"/>
                    <a:pt x="13892" y="9029"/>
                  </a:cubicBezTo>
                  <a:cubicBezTo>
                    <a:pt x="13929" y="9598"/>
                    <a:pt x="13948" y="10189"/>
                    <a:pt x="13948" y="10799"/>
                  </a:cubicBezTo>
                  <a:cubicBezTo>
                    <a:pt x="13948" y="11410"/>
                    <a:pt x="13927" y="12000"/>
                    <a:pt x="13890" y="12570"/>
                  </a:cubicBezTo>
                  <a:cubicBezTo>
                    <a:pt x="13359" y="12889"/>
                    <a:pt x="12806" y="13201"/>
                    <a:pt x="12236" y="13501"/>
                  </a:cubicBezTo>
                  <a:cubicBezTo>
                    <a:pt x="11655" y="13807"/>
                    <a:pt x="11084" y="14087"/>
                    <a:pt x="10524" y="14342"/>
                  </a:cubicBezTo>
                  <a:cubicBezTo>
                    <a:pt x="9964" y="14087"/>
                    <a:pt x="9393" y="13807"/>
                    <a:pt x="8812" y="13501"/>
                  </a:cubicBezTo>
                  <a:cubicBezTo>
                    <a:pt x="8241" y="13201"/>
                    <a:pt x="7689" y="12891"/>
                    <a:pt x="7158" y="12571"/>
                  </a:cubicBezTo>
                  <a:cubicBezTo>
                    <a:pt x="7121" y="12002"/>
                    <a:pt x="7100" y="11410"/>
                    <a:pt x="7100" y="10799"/>
                  </a:cubicBezTo>
                  <a:cubicBezTo>
                    <a:pt x="7100" y="10189"/>
                    <a:pt x="7121" y="9598"/>
                    <a:pt x="7158" y="9029"/>
                  </a:cubicBezTo>
                  <a:cubicBezTo>
                    <a:pt x="7689" y="8709"/>
                    <a:pt x="8241" y="8399"/>
                    <a:pt x="8812" y="8099"/>
                  </a:cubicBezTo>
                  <a:cubicBezTo>
                    <a:pt x="9393" y="7793"/>
                    <a:pt x="9964" y="7514"/>
                    <a:pt x="10524" y="7258"/>
                  </a:cubicBezTo>
                  <a:close/>
                  <a:moveTo>
                    <a:pt x="10524" y="9608"/>
                  </a:moveTo>
                  <a:cubicBezTo>
                    <a:pt x="10189" y="9608"/>
                    <a:pt x="9855" y="9724"/>
                    <a:pt x="9600" y="9957"/>
                  </a:cubicBezTo>
                  <a:cubicBezTo>
                    <a:pt x="9089" y="10422"/>
                    <a:pt x="9089" y="11178"/>
                    <a:pt x="9600" y="11643"/>
                  </a:cubicBezTo>
                  <a:cubicBezTo>
                    <a:pt x="10110" y="12108"/>
                    <a:pt x="10938" y="12108"/>
                    <a:pt x="11448" y="11643"/>
                  </a:cubicBezTo>
                  <a:cubicBezTo>
                    <a:pt x="11959" y="11178"/>
                    <a:pt x="11959" y="10422"/>
                    <a:pt x="11448" y="9957"/>
                  </a:cubicBezTo>
                  <a:cubicBezTo>
                    <a:pt x="11193" y="9724"/>
                    <a:pt x="10859" y="9608"/>
                    <a:pt x="10524" y="9608"/>
                  </a:cubicBezTo>
                  <a:close/>
                  <a:moveTo>
                    <a:pt x="6185" y="9638"/>
                  </a:moveTo>
                  <a:cubicBezTo>
                    <a:pt x="6169" y="10021"/>
                    <a:pt x="6161" y="10408"/>
                    <a:pt x="6161" y="10799"/>
                  </a:cubicBezTo>
                  <a:cubicBezTo>
                    <a:pt x="6161" y="11190"/>
                    <a:pt x="6169" y="11579"/>
                    <a:pt x="6185" y="11962"/>
                  </a:cubicBezTo>
                  <a:cubicBezTo>
                    <a:pt x="5601" y="11581"/>
                    <a:pt x="5050" y="11191"/>
                    <a:pt x="4540" y="10799"/>
                  </a:cubicBezTo>
                  <a:cubicBezTo>
                    <a:pt x="5050" y="10407"/>
                    <a:pt x="5601" y="10019"/>
                    <a:pt x="6185" y="9638"/>
                  </a:cubicBezTo>
                  <a:close/>
                  <a:moveTo>
                    <a:pt x="14863" y="9638"/>
                  </a:moveTo>
                  <a:cubicBezTo>
                    <a:pt x="15447" y="10019"/>
                    <a:pt x="15998" y="10407"/>
                    <a:pt x="16508" y="10799"/>
                  </a:cubicBezTo>
                  <a:cubicBezTo>
                    <a:pt x="15998" y="11191"/>
                    <a:pt x="15447" y="11581"/>
                    <a:pt x="14863" y="11962"/>
                  </a:cubicBezTo>
                  <a:cubicBezTo>
                    <a:pt x="14879" y="11579"/>
                    <a:pt x="14887" y="11190"/>
                    <a:pt x="14887" y="10799"/>
                  </a:cubicBezTo>
                  <a:cubicBezTo>
                    <a:pt x="14887" y="10408"/>
                    <a:pt x="14879" y="10021"/>
                    <a:pt x="14863" y="9638"/>
                  </a:cubicBezTo>
                  <a:close/>
                  <a:moveTo>
                    <a:pt x="3828" y="11371"/>
                  </a:moveTo>
                  <a:cubicBezTo>
                    <a:pt x="4562" y="11942"/>
                    <a:pt x="5377" y="12505"/>
                    <a:pt x="6252" y="13047"/>
                  </a:cubicBezTo>
                  <a:cubicBezTo>
                    <a:pt x="6330" y="14009"/>
                    <a:pt x="6458" y="14933"/>
                    <a:pt x="6633" y="15797"/>
                  </a:cubicBezTo>
                  <a:cubicBezTo>
                    <a:pt x="5206" y="16204"/>
                    <a:pt x="3968" y="16403"/>
                    <a:pt x="3015" y="16403"/>
                  </a:cubicBezTo>
                  <a:cubicBezTo>
                    <a:pt x="2020" y="16403"/>
                    <a:pt x="1335" y="16187"/>
                    <a:pt x="1072" y="15772"/>
                  </a:cubicBezTo>
                  <a:cubicBezTo>
                    <a:pt x="672" y="15141"/>
                    <a:pt x="1217" y="13947"/>
                    <a:pt x="2530" y="12577"/>
                  </a:cubicBezTo>
                  <a:cubicBezTo>
                    <a:pt x="2912" y="12178"/>
                    <a:pt x="3348" y="11774"/>
                    <a:pt x="3828" y="11371"/>
                  </a:cubicBezTo>
                  <a:close/>
                  <a:moveTo>
                    <a:pt x="17220" y="11371"/>
                  </a:moveTo>
                  <a:cubicBezTo>
                    <a:pt x="17700" y="11774"/>
                    <a:pt x="18136" y="12178"/>
                    <a:pt x="18518" y="12577"/>
                  </a:cubicBezTo>
                  <a:cubicBezTo>
                    <a:pt x="19831" y="13947"/>
                    <a:pt x="20376" y="15141"/>
                    <a:pt x="19976" y="15772"/>
                  </a:cubicBezTo>
                  <a:cubicBezTo>
                    <a:pt x="19713" y="16187"/>
                    <a:pt x="19030" y="16403"/>
                    <a:pt x="18035" y="16403"/>
                  </a:cubicBezTo>
                  <a:cubicBezTo>
                    <a:pt x="17082" y="16403"/>
                    <a:pt x="15842" y="16204"/>
                    <a:pt x="14415" y="15797"/>
                  </a:cubicBezTo>
                  <a:cubicBezTo>
                    <a:pt x="14590" y="14933"/>
                    <a:pt x="14718" y="14009"/>
                    <a:pt x="14796" y="13047"/>
                  </a:cubicBezTo>
                  <a:cubicBezTo>
                    <a:pt x="15671" y="12505"/>
                    <a:pt x="16486" y="11942"/>
                    <a:pt x="17220" y="11371"/>
                  </a:cubicBezTo>
                  <a:close/>
                  <a:moveTo>
                    <a:pt x="7248" y="13642"/>
                  </a:moveTo>
                  <a:cubicBezTo>
                    <a:pt x="7605" y="13846"/>
                    <a:pt x="7971" y="14047"/>
                    <a:pt x="8343" y="14242"/>
                  </a:cubicBezTo>
                  <a:cubicBezTo>
                    <a:pt x="8715" y="14438"/>
                    <a:pt x="9088" y="14625"/>
                    <a:pt x="9461" y="14805"/>
                  </a:cubicBezTo>
                  <a:cubicBezTo>
                    <a:pt x="8794" y="15080"/>
                    <a:pt x="8148" y="15319"/>
                    <a:pt x="7532" y="15522"/>
                  </a:cubicBezTo>
                  <a:cubicBezTo>
                    <a:pt x="7416" y="14934"/>
                    <a:pt x="7320" y="14305"/>
                    <a:pt x="7248" y="13642"/>
                  </a:cubicBezTo>
                  <a:close/>
                  <a:moveTo>
                    <a:pt x="13800" y="13642"/>
                  </a:moveTo>
                  <a:cubicBezTo>
                    <a:pt x="13728" y="14305"/>
                    <a:pt x="13632" y="14934"/>
                    <a:pt x="13516" y="15522"/>
                  </a:cubicBezTo>
                  <a:cubicBezTo>
                    <a:pt x="12900" y="15319"/>
                    <a:pt x="12256" y="15080"/>
                    <a:pt x="11589" y="14805"/>
                  </a:cubicBezTo>
                  <a:cubicBezTo>
                    <a:pt x="11962" y="14625"/>
                    <a:pt x="12335" y="14438"/>
                    <a:pt x="12706" y="14242"/>
                  </a:cubicBezTo>
                  <a:cubicBezTo>
                    <a:pt x="13078" y="14047"/>
                    <a:pt x="13443" y="13846"/>
                    <a:pt x="13800" y="13642"/>
                  </a:cubicBezTo>
                  <a:close/>
                  <a:moveTo>
                    <a:pt x="10524" y="15294"/>
                  </a:moveTo>
                  <a:cubicBezTo>
                    <a:pt x="11478" y="15713"/>
                    <a:pt x="12420" y="16075"/>
                    <a:pt x="13329" y="16369"/>
                  </a:cubicBezTo>
                  <a:cubicBezTo>
                    <a:pt x="12661" y="19087"/>
                    <a:pt x="11556" y="20744"/>
                    <a:pt x="10524" y="20744"/>
                  </a:cubicBezTo>
                  <a:cubicBezTo>
                    <a:pt x="9492" y="20744"/>
                    <a:pt x="8386" y="19087"/>
                    <a:pt x="7719" y="16369"/>
                  </a:cubicBezTo>
                  <a:cubicBezTo>
                    <a:pt x="8628" y="16075"/>
                    <a:pt x="9571" y="15713"/>
                    <a:pt x="10524" y="15294"/>
                  </a:cubicBezTo>
                  <a:close/>
                </a:path>
              </a:pathLst>
            </a:custGeom>
            <a:solidFill>
              <a:srgbClr val="FFFFFF"/>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2000"/>
            </a:p>
          </p:txBody>
        </p:sp>
        <p:sp>
          <p:nvSpPr>
            <p:cNvPr id="11" name="WAS ist das CERN?"/>
            <p:cNvSpPr txBox="1"/>
            <p:nvPr/>
          </p:nvSpPr>
          <p:spPr>
            <a:xfrm>
              <a:off x="3640814" y="5611486"/>
              <a:ext cx="3060394" cy="677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sz="1600" dirty="0"/>
                <a:t>WAS </a:t>
              </a:r>
              <a:r>
                <a:rPr sz="1600" dirty="0" err="1"/>
                <a:t>ist</a:t>
              </a:r>
              <a:r>
                <a:rPr sz="1600" dirty="0"/>
                <a:t> CERN?</a:t>
              </a:r>
            </a:p>
          </p:txBody>
        </p:sp>
        <p:sp>
          <p:nvSpPr>
            <p:cNvPr id="15" name="WER arbeitet dort?"/>
            <p:cNvSpPr txBox="1"/>
            <p:nvPr/>
          </p:nvSpPr>
          <p:spPr>
            <a:xfrm>
              <a:off x="7083738" y="4718997"/>
              <a:ext cx="3567510" cy="677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sz="1600" dirty="0"/>
                <a:t>WER </a:t>
              </a:r>
              <a:r>
                <a:rPr sz="1600" dirty="0" err="1"/>
                <a:t>arbeitet</a:t>
              </a:r>
              <a:r>
                <a:rPr sz="1600" dirty="0"/>
                <a:t> </a:t>
              </a:r>
              <a:r>
                <a:rPr lang="en-US" sz="1600" dirty="0" err="1"/>
                <a:t>hier</a:t>
              </a:r>
              <a:r>
                <a:rPr sz="1600" dirty="0"/>
                <a:t>?</a:t>
              </a:r>
            </a:p>
          </p:txBody>
        </p:sp>
        <p:sp>
          <p:nvSpPr>
            <p:cNvPr id="17" name="WAS untersuchen wir?"/>
            <p:cNvSpPr txBox="1"/>
            <p:nvPr/>
          </p:nvSpPr>
          <p:spPr>
            <a:xfrm>
              <a:off x="9242984" y="7713030"/>
              <a:ext cx="4238139" cy="677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sz="1600"/>
                <a:t>WAS untersuchen wir?</a:t>
              </a:r>
            </a:p>
          </p:txBody>
        </p:sp>
        <p:sp>
          <p:nvSpPr>
            <p:cNvPr id="18" name="WIE untersuchen wir?"/>
            <p:cNvSpPr txBox="1"/>
            <p:nvPr/>
          </p:nvSpPr>
          <p:spPr>
            <a:xfrm>
              <a:off x="3762039" y="8540461"/>
              <a:ext cx="4100299" cy="677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sz="1600" dirty="0"/>
                <a:t>WIE </a:t>
              </a:r>
              <a:r>
                <a:rPr sz="1600" dirty="0" err="1"/>
                <a:t>untersuchen</a:t>
              </a:r>
              <a:r>
                <a:rPr sz="1600" dirty="0"/>
                <a:t> </a:t>
              </a:r>
              <a:r>
                <a:rPr sz="1600" dirty="0" err="1"/>
                <a:t>wir</a:t>
              </a:r>
              <a:r>
                <a:rPr sz="1600" dirty="0"/>
                <a:t>?</a:t>
              </a:r>
            </a:p>
          </p:txBody>
        </p:sp>
        <p:pic>
          <p:nvPicPr>
            <p:cNvPr id="19" name="Bild" descr="Bild"/>
            <p:cNvPicPr>
              <a:picLocks noChangeAspect="1"/>
            </p:cNvPicPr>
            <p:nvPr/>
          </p:nvPicPr>
          <p:blipFill>
            <a:blip r:embed="rId3"/>
            <a:stretch>
              <a:fillRect/>
            </a:stretch>
          </p:blipFill>
          <p:spPr>
            <a:xfrm rot="17169461">
              <a:off x="3426937" y="3189428"/>
              <a:ext cx="701759" cy="1497094"/>
            </a:xfrm>
            <a:prstGeom prst="rect">
              <a:avLst/>
            </a:prstGeom>
            <a:ln w="12700">
              <a:miter lim="400000"/>
            </a:ln>
          </p:spPr>
        </p:pic>
        <p:pic>
          <p:nvPicPr>
            <p:cNvPr id="20" name="Bild" descr="Bild"/>
            <p:cNvPicPr>
              <a:picLocks noChangeAspect="1"/>
            </p:cNvPicPr>
            <p:nvPr/>
          </p:nvPicPr>
          <p:blipFill>
            <a:blip r:embed="rId3"/>
            <a:stretch>
              <a:fillRect/>
            </a:stretch>
          </p:blipFill>
          <p:spPr>
            <a:xfrm rot="13906540" flipH="1">
              <a:off x="6718034" y="5464225"/>
              <a:ext cx="701758" cy="1497095"/>
            </a:xfrm>
            <a:prstGeom prst="rect">
              <a:avLst/>
            </a:prstGeom>
            <a:ln w="12700">
              <a:miter lim="400000"/>
            </a:ln>
          </p:spPr>
        </p:pic>
        <p:pic>
          <p:nvPicPr>
            <p:cNvPr id="21" name="Bild" descr="Bild"/>
            <p:cNvPicPr>
              <a:picLocks noChangeAspect="1"/>
            </p:cNvPicPr>
            <p:nvPr/>
          </p:nvPicPr>
          <p:blipFill>
            <a:blip r:embed="rId3"/>
            <a:stretch>
              <a:fillRect/>
            </a:stretch>
          </p:blipFill>
          <p:spPr>
            <a:xfrm rot="19205193">
              <a:off x="10889036" y="4128253"/>
              <a:ext cx="701758" cy="1497095"/>
            </a:xfrm>
            <a:prstGeom prst="rect">
              <a:avLst/>
            </a:prstGeom>
            <a:ln w="12700">
              <a:miter lim="400000"/>
            </a:ln>
          </p:spPr>
        </p:pic>
        <p:pic>
          <p:nvPicPr>
            <p:cNvPr id="22" name="Bild" descr="Bild"/>
            <p:cNvPicPr>
              <a:picLocks noChangeAspect="1"/>
            </p:cNvPicPr>
            <p:nvPr/>
          </p:nvPicPr>
          <p:blipFill>
            <a:blip r:embed="rId4"/>
            <a:stretch>
              <a:fillRect/>
            </a:stretch>
          </p:blipFill>
          <p:spPr>
            <a:xfrm rot="6839907">
              <a:off x="8261164" y="7387570"/>
              <a:ext cx="903695" cy="906426"/>
            </a:xfrm>
            <a:prstGeom prst="rect">
              <a:avLst/>
            </a:prstGeom>
            <a:ln w="12700">
              <a:miter lim="400000"/>
            </a:ln>
          </p:spPr>
        </p:pic>
        <p:grpSp>
          <p:nvGrpSpPr>
            <p:cNvPr id="23" name="Gruppieren"/>
            <p:cNvGrpSpPr/>
            <p:nvPr/>
          </p:nvGrpSpPr>
          <p:grpSpPr>
            <a:xfrm>
              <a:off x="3813892" y="7335508"/>
              <a:ext cx="4133419" cy="1443842"/>
              <a:chOff x="0" y="46357"/>
              <a:chExt cx="4133417" cy="1443840"/>
            </a:xfrm>
          </p:grpSpPr>
          <p:sp>
            <p:nvSpPr>
              <p:cNvPr id="24" name="Balkendiagramm"/>
              <p:cNvSpPr/>
              <p:nvPr/>
            </p:nvSpPr>
            <p:spPr>
              <a:xfrm>
                <a:off x="0" y="46357"/>
                <a:ext cx="1253347" cy="1250026"/>
              </a:xfrm>
              <a:custGeom>
                <a:avLst/>
                <a:gdLst/>
                <a:ahLst/>
                <a:cxnLst>
                  <a:cxn ang="0">
                    <a:pos x="wd2" y="hd2"/>
                  </a:cxn>
                  <a:cxn ang="5400000">
                    <a:pos x="wd2" y="hd2"/>
                  </a:cxn>
                  <a:cxn ang="10800000">
                    <a:pos x="wd2" y="hd2"/>
                  </a:cxn>
                  <a:cxn ang="16200000">
                    <a:pos x="wd2" y="hd2"/>
                  </a:cxn>
                </a:cxnLst>
                <a:rect l="0" t="0" r="r" b="b"/>
                <a:pathLst>
                  <a:path w="21600" h="21600" extrusionOk="0">
                    <a:moveTo>
                      <a:pt x="194" y="0"/>
                    </a:moveTo>
                    <a:cubicBezTo>
                      <a:pt x="87" y="0"/>
                      <a:pt x="0" y="87"/>
                      <a:pt x="0" y="194"/>
                    </a:cubicBezTo>
                    <a:lnTo>
                      <a:pt x="0" y="21404"/>
                    </a:lnTo>
                    <a:cubicBezTo>
                      <a:pt x="0" y="21511"/>
                      <a:pt x="87" y="21600"/>
                      <a:pt x="194" y="21600"/>
                    </a:cubicBezTo>
                    <a:lnTo>
                      <a:pt x="21406" y="21600"/>
                    </a:lnTo>
                    <a:cubicBezTo>
                      <a:pt x="21513" y="21600"/>
                      <a:pt x="21600" y="21511"/>
                      <a:pt x="21600" y="21404"/>
                    </a:cubicBezTo>
                    <a:lnTo>
                      <a:pt x="21600" y="20822"/>
                    </a:lnTo>
                    <a:cubicBezTo>
                      <a:pt x="21600" y="20715"/>
                      <a:pt x="21513" y="20628"/>
                      <a:pt x="21406" y="20628"/>
                    </a:cubicBezTo>
                    <a:lnTo>
                      <a:pt x="1163" y="20628"/>
                    </a:lnTo>
                    <a:cubicBezTo>
                      <a:pt x="1057" y="20628"/>
                      <a:pt x="970" y="20539"/>
                      <a:pt x="970" y="20432"/>
                    </a:cubicBezTo>
                    <a:lnTo>
                      <a:pt x="970" y="194"/>
                    </a:lnTo>
                    <a:cubicBezTo>
                      <a:pt x="970" y="87"/>
                      <a:pt x="883" y="0"/>
                      <a:pt x="776" y="0"/>
                    </a:cubicBezTo>
                    <a:lnTo>
                      <a:pt x="194" y="0"/>
                    </a:lnTo>
                    <a:close/>
                    <a:moveTo>
                      <a:pt x="16860" y="3004"/>
                    </a:moveTo>
                    <a:lnTo>
                      <a:pt x="16860" y="19065"/>
                    </a:lnTo>
                    <a:lnTo>
                      <a:pt x="19553" y="19065"/>
                    </a:lnTo>
                    <a:lnTo>
                      <a:pt x="19553" y="3004"/>
                    </a:lnTo>
                    <a:lnTo>
                      <a:pt x="16860" y="3004"/>
                    </a:lnTo>
                    <a:close/>
                    <a:moveTo>
                      <a:pt x="7272" y="6922"/>
                    </a:moveTo>
                    <a:lnTo>
                      <a:pt x="7272" y="19065"/>
                    </a:lnTo>
                    <a:lnTo>
                      <a:pt x="9965" y="19065"/>
                    </a:lnTo>
                    <a:lnTo>
                      <a:pt x="9965" y="6922"/>
                    </a:lnTo>
                    <a:lnTo>
                      <a:pt x="7272" y="6922"/>
                    </a:lnTo>
                    <a:close/>
                    <a:moveTo>
                      <a:pt x="12066" y="10127"/>
                    </a:moveTo>
                    <a:lnTo>
                      <a:pt x="12066" y="19065"/>
                    </a:lnTo>
                    <a:lnTo>
                      <a:pt x="14759" y="19065"/>
                    </a:lnTo>
                    <a:lnTo>
                      <a:pt x="14759" y="10127"/>
                    </a:lnTo>
                    <a:lnTo>
                      <a:pt x="12066" y="10127"/>
                    </a:lnTo>
                    <a:close/>
                    <a:moveTo>
                      <a:pt x="2478" y="15151"/>
                    </a:moveTo>
                    <a:lnTo>
                      <a:pt x="2478" y="19065"/>
                    </a:lnTo>
                    <a:lnTo>
                      <a:pt x="5171" y="19065"/>
                    </a:lnTo>
                    <a:lnTo>
                      <a:pt x="5171" y="15151"/>
                    </a:lnTo>
                    <a:lnTo>
                      <a:pt x="2478" y="15151"/>
                    </a:lnTo>
                    <a:close/>
                  </a:path>
                </a:pathLst>
              </a:custGeom>
              <a:solidFill>
                <a:schemeClr val="accent1">
                  <a:lumOff val="-13575"/>
                </a:schemeClr>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2000"/>
              </a:p>
            </p:txBody>
          </p:sp>
          <p:grpSp>
            <p:nvGrpSpPr>
              <p:cNvPr id="25" name="Gruppieren"/>
              <p:cNvGrpSpPr/>
              <p:nvPr/>
            </p:nvGrpSpPr>
            <p:grpSpPr>
              <a:xfrm>
                <a:off x="2298789" y="185688"/>
                <a:ext cx="1834628" cy="1304509"/>
                <a:chOff x="-11962" y="185688"/>
                <a:chExt cx="1834627" cy="1304508"/>
              </a:xfrm>
            </p:grpSpPr>
            <p:sp>
              <p:nvSpPr>
                <p:cNvPr id="27" name="Oval"/>
                <p:cNvSpPr/>
                <p:nvPr/>
              </p:nvSpPr>
              <p:spPr>
                <a:xfrm rot="833862">
                  <a:off x="91543" y="185688"/>
                  <a:ext cx="1663806" cy="965044"/>
                </a:xfrm>
                <a:prstGeom prst="ellipse">
                  <a:avLst/>
                </a:prstGeom>
                <a:noFill/>
                <a:ln w="25400" cap="flat">
                  <a:solidFill>
                    <a:srgbClr val="000000"/>
                  </a:solidFill>
                  <a:prstDash val="solid"/>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2000"/>
                </a:p>
              </p:txBody>
            </p:sp>
            <p:sp>
              <p:nvSpPr>
                <p:cNvPr id="28" name="Kreis"/>
                <p:cNvSpPr/>
                <p:nvPr/>
              </p:nvSpPr>
              <p:spPr>
                <a:xfrm>
                  <a:off x="-11962" y="481972"/>
                  <a:ext cx="321528" cy="360274"/>
                </a:xfrm>
                <a:prstGeom prst="ellipse">
                  <a:avLst/>
                </a:prstGeom>
                <a:solidFill>
                  <a:schemeClr val="accent1">
                    <a:lumOff val="-13575"/>
                  </a:schemeClr>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2000"/>
                </a:p>
              </p:txBody>
            </p:sp>
            <p:sp>
              <p:nvSpPr>
                <p:cNvPr id="29" name="Kreis"/>
                <p:cNvSpPr/>
                <p:nvPr/>
              </p:nvSpPr>
              <p:spPr>
                <a:xfrm>
                  <a:off x="1498630" y="874799"/>
                  <a:ext cx="313823" cy="299859"/>
                </a:xfrm>
                <a:prstGeom prst="ellipse">
                  <a:avLst/>
                </a:prstGeom>
                <a:solidFill>
                  <a:schemeClr val="accent1">
                    <a:lumOff val="-13575"/>
                  </a:schemeClr>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2000"/>
                </a:p>
              </p:txBody>
            </p:sp>
            <p:sp>
              <p:nvSpPr>
                <p:cNvPr id="30" name="Rechteck"/>
                <p:cNvSpPr/>
                <p:nvPr/>
              </p:nvSpPr>
              <p:spPr>
                <a:xfrm rot="506495">
                  <a:off x="474821" y="828295"/>
                  <a:ext cx="548983" cy="585163"/>
                </a:xfrm>
                <a:prstGeom prst="rect">
                  <a:avLst/>
                </a:prstGeom>
                <a:solidFill>
                  <a:schemeClr val="accent1">
                    <a:lumOff val="-13575"/>
                  </a:schemeClr>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2000"/>
                </a:p>
              </p:txBody>
            </p:sp>
            <p:sp>
              <p:nvSpPr>
                <p:cNvPr id="31" name="p"/>
                <p:cNvSpPr txBox="1"/>
                <p:nvPr/>
              </p:nvSpPr>
              <p:spPr>
                <a:xfrm>
                  <a:off x="-3" y="393329"/>
                  <a:ext cx="324035" cy="46860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
                      <a:solidFill>
                        <a:srgbClr val="FFFFFF"/>
                      </a:solidFill>
                    </a:defRPr>
                  </a:lvl1pPr>
                </a:lstStyle>
                <a:p>
                  <a:r>
                    <a:rPr sz="900" dirty="0"/>
                    <a:t>p</a:t>
                  </a:r>
                </a:p>
              </p:txBody>
            </p:sp>
            <p:sp>
              <p:nvSpPr>
                <p:cNvPr id="32" name="p"/>
                <p:cNvSpPr txBox="1"/>
                <p:nvPr/>
              </p:nvSpPr>
              <p:spPr>
                <a:xfrm>
                  <a:off x="1498630" y="744378"/>
                  <a:ext cx="324035" cy="46860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1000">
                      <a:solidFill>
                        <a:srgbClr val="FFFFFF"/>
                      </a:solidFill>
                    </a:defRPr>
                  </a:lvl1pPr>
                </a:lstStyle>
                <a:p>
                  <a:r>
                    <a:rPr sz="900" dirty="0"/>
                    <a:t>p</a:t>
                  </a:r>
                </a:p>
              </p:txBody>
            </p:sp>
            <p:sp>
              <p:nvSpPr>
                <p:cNvPr id="33" name="Dreieck"/>
                <p:cNvSpPr/>
                <p:nvPr/>
              </p:nvSpPr>
              <p:spPr>
                <a:xfrm rot="8072477">
                  <a:off x="248664" y="869729"/>
                  <a:ext cx="204615" cy="10127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000000"/>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2000"/>
                </a:p>
              </p:txBody>
            </p:sp>
            <p:sp>
              <p:nvSpPr>
                <p:cNvPr id="34" name="Dreieck"/>
                <p:cNvSpPr/>
                <p:nvPr/>
              </p:nvSpPr>
              <p:spPr>
                <a:xfrm rot="16040609">
                  <a:off x="1116985" y="1123729"/>
                  <a:ext cx="204615" cy="10127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000000"/>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2000"/>
                </a:p>
              </p:txBody>
            </p:sp>
            <p:sp>
              <p:nvSpPr>
                <p:cNvPr id="35" name="?"/>
                <p:cNvSpPr txBox="1"/>
                <p:nvPr/>
              </p:nvSpPr>
              <p:spPr>
                <a:xfrm rot="473091">
                  <a:off x="524922" y="752394"/>
                  <a:ext cx="448664" cy="73780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2000">
                      <a:solidFill>
                        <a:srgbClr val="FFFFFF"/>
                      </a:solidFill>
                    </a:defRPr>
                  </a:lvl1pPr>
                </a:lstStyle>
                <a:p>
                  <a:r>
                    <a:rPr sz="1800" dirty="0"/>
                    <a:t>?</a:t>
                  </a:r>
                </a:p>
              </p:txBody>
            </p:sp>
          </p:grpSp>
          <p:sp>
            <p:nvSpPr>
              <p:cNvPr id="26" name="Pfeil"/>
              <p:cNvSpPr/>
              <p:nvPr/>
            </p:nvSpPr>
            <p:spPr>
              <a:xfrm flipH="1">
                <a:off x="1408973" y="649216"/>
                <a:ext cx="746151" cy="339655"/>
              </a:xfrm>
              <a:prstGeom prst="rightArrow">
                <a:avLst>
                  <a:gd name="adj1" fmla="val 40569"/>
                  <a:gd name="adj2" fmla="val 97892"/>
                </a:avLst>
              </a:prstGeom>
              <a:solidFill>
                <a:schemeClr val="accent1">
                  <a:lumOff val="-13575"/>
                </a:schemeClr>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2000"/>
              </a:p>
            </p:txBody>
          </p:sp>
        </p:grpSp>
        <p:pic>
          <p:nvPicPr>
            <p:cNvPr id="36" name="Bild" descr="Bild"/>
            <p:cNvPicPr>
              <a:picLocks noChangeAspect="1"/>
            </p:cNvPicPr>
            <p:nvPr/>
          </p:nvPicPr>
          <p:blipFill>
            <a:blip r:embed="rId3"/>
            <a:stretch>
              <a:fillRect/>
            </a:stretch>
          </p:blipFill>
          <p:spPr>
            <a:xfrm rot="6615300">
              <a:off x="2109885" y="8130905"/>
              <a:ext cx="701758" cy="1497095"/>
            </a:xfrm>
            <a:prstGeom prst="rect">
              <a:avLst/>
            </a:prstGeom>
            <a:ln w="12700">
              <a:miter lim="400000"/>
            </a:ln>
          </p:spPr>
        </p:pic>
        <p:grpSp>
          <p:nvGrpSpPr>
            <p:cNvPr id="37" name="Gruppieren"/>
            <p:cNvGrpSpPr/>
            <p:nvPr/>
          </p:nvGrpSpPr>
          <p:grpSpPr>
            <a:xfrm>
              <a:off x="480437" y="6212140"/>
              <a:ext cx="2657211" cy="1500890"/>
              <a:chOff x="106364" y="-283517"/>
              <a:chExt cx="2657210" cy="1500888"/>
            </a:xfrm>
          </p:grpSpPr>
          <p:sp>
            <p:nvSpPr>
              <p:cNvPr id="38" name="Sprechblase"/>
              <p:cNvSpPr/>
              <p:nvPr/>
            </p:nvSpPr>
            <p:spPr>
              <a:xfrm>
                <a:off x="1177774" y="-111429"/>
                <a:ext cx="1585800" cy="1041555"/>
              </a:xfrm>
              <a:prstGeom prst="wedgeEllipseCallout">
                <a:avLst>
                  <a:gd name="adj1" fmla="val -49243"/>
                  <a:gd name="adj2" fmla="val 70000"/>
                </a:avLst>
              </a:prstGeom>
              <a:solidFill>
                <a:schemeClr val="accent1">
                  <a:lumOff val="-13575"/>
                </a:schemeClr>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2000"/>
              </a:p>
            </p:txBody>
          </p:sp>
          <p:sp>
            <p:nvSpPr>
              <p:cNvPr id="39" name="Sprechblase"/>
              <p:cNvSpPr/>
              <p:nvPr/>
            </p:nvSpPr>
            <p:spPr>
              <a:xfrm flipH="1">
                <a:off x="106364" y="174758"/>
                <a:ext cx="952978" cy="865249"/>
              </a:xfrm>
              <a:prstGeom prst="wedgeEllipseCallout">
                <a:avLst>
                  <a:gd name="adj1" fmla="val -49226"/>
                  <a:gd name="adj2" fmla="val 70000"/>
                </a:avLst>
              </a:prstGeom>
              <a:solidFill>
                <a:schemeClr val="accent1">
                  <a:lumOff val="-13575"/>
                </a:schemeClr>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2000"/>
              </a:p>
            </p:txBody>
          </p:sp>
          <p:sp>
            <p:nvSpPr>
              <p:cNvPr id="40" name="?"/>
              <p:cNvSpPr txBox="1"/>
              <p:nvPr/>
            </p:nvSpPr>
            <p:spPr>
              <a:xfrm>
                <a:off x="1414742" y="-283517"/>
                <a:ext cx="697924" cy="12762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4000">
                    <a:solidFill>
                      <a:srgbClr val="FFFFFF"/>
                    </a:solidFill>
                  </a:defRPr>
                </a:lvl1pPr>
              </a:lstStyle>
              <a:p>
                <a:r>
                  <a:rPr sz="3600"/>
                  <a:t>?</a:t>
                </a:r>
              </a:p>
            </p:txBody>
          </p:sp>
          <p:sp>
            <p:nvSpPr>
              <p:cNvPr id="41" name="?"/>
              <p:cNvSpPr txBox="1"/>
              <p:nvPr/>
            </p:nvSpPr>
            <p:spPr>
              <a:xfrm>
                <a:off x="1835618" y="122737"/>
                <a:ext cx="532790" cy="91726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2600">
                    <a:solidFill>
                      <a:srgbClr val="FFFFFF"/>
                    </a:solidFill>
                  </a:defRPr>
                </a:lvl1pPr>
              </a:lstStyle>
              <a:p>
                <a:r>
                  <a:rPr sz="2400" dirty="0"/>
                  <a:t>?</a:t>
                </a:r>
              </a:p>
            </p:txBody>
          </p:sp>
          <p:sp>
            <p:nvSpPr>
              <p:cNvPr id="42" name="?"/>
              <p:cNvSpPr txBox="1"/>
              <p:nvPr/>
            </p:nvSpPr>
            <p:spPr>
              <a:xfrm>
                <a:off x="2084825" y="-244620"/>
                <a:ext cx="641840" cy="115655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300">
                    <a:solidFill>
                      <a:srgbClr val="FFFFFF"/>
                    </a:solidFill>
                  </a:defRPr>
                </a:lvl1pPr>
              </a:lstStyle>
              <a:p>
                <a:r>
                  <a:rPr sz="3200" dirty="0"/>
                  <a:t>?</a:t>
                </a:r>
              </a:p>
            </p:txBody>
          </p:sp>
          <p:sp>
            <p:nvSpPr>
              <p:cNvPr id="43" name="!"/>
              <p:cNvSpPr txBox="1"/>
              <p:nvPr/>
            </p:nvSpPr>
            <p:spPr>
              <a:xfrm>
                <a:off x="357593" y="60814"/>
                <a:ext cx="420624" cy="115655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defRPr sz="3500">
                    <a:solidFill>
                      <a:srgbClr val="FFFFFF"/>
                    </a:solidFill>
                  </a:defRPr>
                </a:lvl1pPr>
              </a:lstStyle>
              <a:p>
                <a:r>
                  <a:rPr sz="3200" dirty="0"/>
                  <a:t>!</a:t>
                </a:r>
              </a:p>
            </p:txBody>
          </p:sp>
        </p:grpSp>
        <p:sp>
          <p:nvSpPr>
            <p:cNvPr id="44" name="Q&amp;A"/>
            <p:cNvSpPr txBox="1"/>
            <p:nvPr/>
          </p:nvSpPr>
          <p:spPr>
            <a:xfrm>
              <a:off x="1243921" y="7621533"/>
              <a:ext cx="1040653" cy="677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sz="1600"/>
                <a:t>Q&amp;A</a:t>
              </a:r>
            </a:p>
          </p:txBody>
        </p:sp>
      </p:grpSp>
      <p:pic>
        <p:nvPicPr>
          <p:cNvPr id="3" name="Picture 2"/>
          <p:cNvPicPr>
            <a:picLocks noChangeAspect="1"/>
          </p:cNvPicPr>
          <p:nvPr/>
        </p:nvPicPr>
        <p:blipFill>
          <a:blip r:embed="rId5">
            <a:clrChange>
              <a:clrFrom>
                <a:srgbClr val="F7F7F7"/>
              </a:clrFrom>
              <a:clrTo>
                <a:srgbClr val="F7F7F7">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259873" y="1012131"/>
            <a:ext cx="1864315" cy="938372"/>
          </a:xfrm>
          <a:prstGeom prst="rect">
            <a:avLst/>
          </a:prstGeom>
        </p:spPr>
      </p:pic>
      <p:pic>
        <p:nvPicPr>
          <p:cNvPr id="45" name="Picture 44"/>
          <p:cNvPicPr>
            <a:picLocks noChangeAspect="1"/>
          </p:cNvPicPr>
          <p:nvPr/>
        </p:nvPicPr>
        <p:blipFill rotWithShape="1">
          <a:blip r:embed="rId5">
            <a:clrChange>
              <a:clrFrom>
                <a:srgbClr val="F7F7F7"/>
              </a:clrFrom>
              <a:clrTo>
                <a:srgbClr val="F7F7F7">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rcRect l="18179" r="65155"/>
          <a:stretch/>
        </p:blipFill>
        <p:spPr>
          <a:xfrm>
            <a:off x="2459116" y="942729"/>
            <a:ext cx="310718" cy="938372"/>
          </a:xfrm>
          <a:prstGeom prst="rect">
            <a:avLst/>
          </a:prstGeom>
        </p:spPr>
      </p:pic>
      <p:sp>
        <p:nvSpPr>
          <p:cNvPr id="46" name="Rectangle 45"/>
          <p:cNvSpPr/>
          <p:nvPr/>
        </p:nvSpPr>
        <p:spPr>
          <a:xfrm>
            <a:off x="6757109" y="2633759"/>
            <a:ext cx="1454245" cy="923330"/>
          </a:xfrm>
          <a:prstGeom prst="rect">
            <a:avLst/>
          </a:prstGeom>
          <a:noFill/>
        </p:spPr>
        <p:txBody>
          <a:bodyPr wrap="none" lIns="91440" tIns="45720" rIns="91440" bIns="45720">
            <a:spAutoFit/>
          </a:bodyPr>
          <a:lstStyle/>
          <a:p>
            <a:pPr algn="ctr"/>
            <a:r>
              <a:rPr lang="en-US" sz="5400" b="1" dirty="0">
                <a:ln w="22225">
                  <a:solidFill>
                    <a:schemeClr val="accent2"/>
                  </a:solidFill>
                  <a:prstDash val="solid"/>
                </a:ln>
                <a:solidFill>
                  <a:schemeClr val="accent2">
                    <a:lumMod val="40000"/>
                    <a:lumOff val="60000"/>
                  </a:schemeClr>
                </a:solidFill>
              </a:rPr>
              <a:t>???</a:t>
            </a:r>
          </a:p>
        </p:txBody>
      </p:sp>
      <p:pic>
        <p:nvPicPr>
          <p:cNvPr id="4" name="Picture 3"/>
          <p:cNvPicPr>
            <a:picLocks noChangeAspect="1"/>
          </p:cNvPicPr>
          <p:nvPr/>
        </p:nvPicPr>
        <p:blipFill>
          <a:blip r:embed="rId6">
            <a:lum bright="70000" contrast="-70000"/>
            <a:extLst>
              <a:ext uri="{28A0092B-C50C-407E-A947-70E740481C1C}">
                <a14:useLocalDpi xmlns:a14="http://schemas.microsoft.com/office/drawing/2010/main" val="0"/>
              </a:ext>
            </a:extLst>
          </a:blip>
          <a:stretch>
            <a:fillRect/>
          </a:stretch>
        </p:blipFill>
        <p:spPr>
          <a:xfrm>
            <a:off x="3541202" y="1256746"/>
            <a:ext cx="1468633" cy="1468633"/>
          </a:xfrm>
          <a:prstGeom prst="rect">
            <a:avLst/>
          </a:prstGeom>
        </p:spPr>
      </p:pic>
      <p:pic>
        <p:nvPicPr>
          <p:cNvPr id="47" name="Picture 46"/>
          <p:cNvPicPr>
            <a:picLocks noChangeAspect="1"/>
          </p:cNvPicPr>
          <p:nvPr/>
        </p:nvPicPr>
        <p:blipFill rotWithShape="1">
          <a:blip r:embed="rId5">
            <a:clrChange>
              <a:clrFrom>
                <a:srgbClr val="F7F7F7"/>
              </a:clrFrom>
              <a:clrTo>
                <a:srgbClr val="F7F7F7">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rcRect l="64025" r="20648"/>
          <a:stretch/>
        </p:blipFill>
        <p:spPr>
          <a:xfrm>
            <a:off x="2773345" y="942729"/>
            <a:ext cx="285750" cy="938372"/>
          </a:xfrm>
          <a:prstGeom prst="rect">
            <a:avLst/>
          </a:prstGeom>
        </p:spPr>
      </p:pic>
    </p:spTree>
    <p:extLst>
      <p:ext uri="{BB962C8B-B14F-4D97-AF65-F5344CB8AC3E}">
        <p14:creationId xmlns:p14="http://schemas.microsoft.com/office/powerpoint/2010/main" val="32452874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 name="Title 1"/>
          <p:cNvSpPr txBox="1">
            <a:spLocks/>
          </p:cNvSpPr>
          <p:nvPr/>
        </p:nvSpPr>
        <p:spPr>
          <a:xfrm>
            <a:off x="122913" y="187461"/>
            <a:ext cx="5399421" cy="750046"/>
          </a:xfrm>
          <a:prstGeom prst="rect">
            <a:avLst/>
          </a:prstGeom>
          <a:ln>
            <a:noFill/>
          </a:ln>
        </p:spPr>
        <p:txBody>
          <a:bodyPr anchor="t"/>
          <a:lstStyle/>
          <a:p>
            <a:pPr fontAlgn="auto">
              <a:spcAft>
                <a:spcPts val="0"/>
              </a:spcAft>
              <a:defRPr/>
            </a:pPr>
            <a:r>
              <a:rPr lang="fr-CH" sz="3600" dirty="0" err="1">
                <a:solidFill>
                  <a:srgbClr val="000000"/>
                </a:solidFill>
              </a:rPr>
              <a:t>Das</a:t>
            </a:r>
            <a:r>
              <a:rPr lang="fr-CH" sz="3600" dirty="0">
                <a:solidFill>
                  <a:srgbClr val="000000"/>
                </a:solidFill>
              </a:rPr>
              <a:t> Standard Model</a:t>
            </a:r>
            <a:br>
              <a:rPr lang="fr-CH" sz="3600" dirty="0">
                <a:solidFill>
                  <a:srgbClr val="000000"/>
                </a:solidFill>
              </a:rPr>
            </a:br>
            <a:r>
              <a:rPr lang="fr-CH" sz="3600" dirty="0">
                <a:solidFill>
                  <a:srgbClr val="000000"/>
                </a:solidFill>
              </a:rPr>
              <a:t>der </a:t>
            </a:r>
            <a:r>
              <a:rPr lang="fr-CH" sz="3600" dirty="0" err="1">
                <a:solidFill>
                  <a:srgbClr val="000000"/>
                </a:solidFill>
              </a:rPr>
              <a:t>Teilchenphysik</a:t>
            </a:r>
            <a:endParaRPr lang="fr-FR" sz="3600" i="1" dirty="0">
              <a:solidFill>
                <a:srgbClr val="000000"/>
              </a:solidFill>
            </a:endParaRPr>
          </a:p>
        </p:txBody>
      </p:sp>
      <p:pic>
        <p:nvPicPr>
          <p:cNvPr id="3" name="Picture 2">
            <a:extLst>
              <a:ext uri="{FF2B5EF4-FFF2-40B4-BE49-F238E27FC236}">
                <a16:creationId xmlns:a16="http://schemas.microsoft.com/office/drawing/2014/main" id="{E54A6674-6E36-4FC3-B4ED-7C63ED39435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743202" y="88077"/>
            <a:ext cx="6319297" cy="4561743"/>
          </a:xfrm>
          <a:prstGeom prst="rect">
            <a:avLst/>
          </a:prstGeom>
        </p:spPr>
      </p:pic>
      <p:sp>
        <p:nvSpPr>
          <p:cNvPr id="5" name="Rectangle 4">
            <a:extLst>
              <a:ext uri="{FF2B5EF4-FFF2-40B4-BE49-F238E27FC236}">
                <a16:creationId xmlns:a16="http://schemas.microsoft.com/office/drawing/2014/main" id="{6D08687B-BC92-473D-827C-817770D8F3CA}"/>
              </a:ext>
            </a:extLst>
          </p:cNvPr>
          <p:cNvSpPr/>
          <p:nvPr/>
        </p:nvSpPr>
        <p:spPr>
          <a:xfrm>
            <a:off x="28316" y="4096464"/>
            <a:ext cx="2262222" cy="369332"/>
          </a:xfrm>
          <a:prstGeom prst="rect">
            <a:avLst/>
          </a:prstGeom>
        </p:spPr>
        <p:txBody>
          <a:bodyPr wrap="none">
            <a:spAutoFit/>
          </a:bodyPr>
          <a:lstStyle/>
          <a:p>
            <a:r>
              <a:rPr lang="en-GB" dirty="0"/>
              <a:t>www.teilchenwelt.de</a:t>
            </a:r>
          </a:p>
        </p:txBody>
      </p:sp>
      <p:grpSp>
        <p:nvGrpSpPr>
          <p:cNvPr id="4" name="Group 3"/>
          <p:cNvGrpSpPr/>
          <p:nvPr/>
        </p:nvGrpSpPr>
        <p:grpSpPr>
          <a:xfrm>
            <a:off x="4684708" y="957064"/>
            <a:ext cx="633015" cy="2583221"/>
            <a:chOff x="4684708" y="957064"/>
            <a:chExt cx="633015" cy="2583221"/>
          </a:xfrm>
        </p:grpSpPr>
        <p:sp>
          <p:nvSpPr>
            <p:cNvPr id="2" name="Rectangle 1"/>
            <p:cNvSpPr/>
            <p:nvPr/>
          </p:nvSpPr>
          <p:spPr>
            <a:xfrm rot="18235407">
              <a:off x="3535170" y="2106602"/>
              <a:ext cx="2583221" cy="284145"/>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6" name="Rectangle 5"/>
            <p:cNvSpPr/>
            <p:nvPr/>
          </p:nvSpPr>
          <p:spPr>
            <a:xfrm rot="18235407">
              <a:off x="4467656" y="2142346"/>
              <a:ext cx="1261984" cy="438150"/>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grpSp>
        <p:nvGrpSpPr>
          <p:cNvPr id="8" name="Group 7"/>
          <p:cNvGrpSpPr/>
          <p:nvPr/>
        </p:nvGrpSpPr>
        <p:grpSpPr>
          <a:xfrm flipH="1">
            <a:off x="6484933" y="957063"/>
            <a:ext cx="633015" cy="2583221"/>
            <a:chOff x="4684708" y="957064"/>
            <a:chExt cx="633015" cy="2583221"/>
          </a:xfrm>
        </p:grpSpPr>
        <p:sp>
          <p:nvSpPr>
            <p:cNvPr id="9" name="Rectangle 8"/>
            <p:cNvSpPr/>
            <p:nvPr/>
          </p:nvSpPr>
          <p:spPr>
            <a:xfrm rot="18235407">
              <a:off x="3535170" y="2106602"/>
              <a:ext cx="2583221" cy="284145"/>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 name="Rectangle 9"/>
            <p:cNvSpPr/>
            <p:nvPr/>
          </p:nvSpPr>
          <p:spPr>
            <a:xfrm rot="18235407">
              <a:off x="4467656" y="2142346"/>
              <a:ext cx="1261984" cy="438150"/>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grpSp>
        <p:nvGrpSpPr>
          <p:cNvPr id="11" name="Group 10"/>
          <p:cNvGrpSpPr/>
          <p:nvPr/>
        </p:nvGrpSpPr>
        <p:grpSpPr>
          <a:xfrm rot="3444131" flipH="1" flipV="1">
            <a:off x="5529342" y="2268270"/>
            <a:ext cx="560039" cy="2583221"/>
            <a:chOff x="4684708" y="957064"/>
            <a:chExt cx="560039" cy="2583221"/>
          </a:xfrm>
        </p:grpSpPr>
        <p:sp>
          <p:nvSpPr>
            <p:cNvPr id="12" name="Rectangle 11"/>
            <p:cNvSpPr/>
            <p:nvPr/>
          </p:nvSpPr>
          <p:spPr>
            <a:xfrm rot="18235407">
              <a:off x="3535170" y="2106602"/>
              <a:ext cx="2583221" cy="284145"/>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3" name="Rectangle 12"/>
            <p:cNvSpPr/>
            <p:nvPr/>
          </p:nvSpPr>
          <p:spPr>
            <a:xfrm rot="18235407">
              <a:off x="4263915" y="2250852"/>
              <a:ext cx="1523513" cy="438150"/>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42123946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D08687B-BC92-473D-827C-817770D8F3CA}"/>
              </a:ext>
            </a:extLst>
          </p:cNvPr>
          <p:cNvSpPr/>
          <p:nvPr/>
        </p:nvSpPr>
        <p:spPr>
          <a:xfrm>
            <a:off x="28316" y="4096464"/>
            <a:ext cx="2262222" cy="369332"/>
          </a:xfrm>
          <a:prstGeom prst="rect">
            <a:avLst/>
          </a:prstGeom>
        </p:spPr>
        <p:txBody>
          <a:bodyPr wrap="none">
            <a:spAutoFit/>
          </a:bodyPr>
          <a:lstStyle/>
          <a:p>
            <a:r>
              <a:rPr lang="en-GB" dirty="0"/>
              <a:t>www.teilchenwelt.de</a:t>
            </a:r>
          </a:p>
        </p:txBody>
      </p:sp>
      <p:pic>
        <p:nvPicPr>
          <p:cNvPr id="4" name="Picture 3"/>
          <p:cNvPicPr>
            <a:picLocks noChangeAspect="1"/>
          </p:cNvPicPr>
          <p:nvPr/>
        </p:nvPicPr>
        <p:blipFill rotWithShape="1">
          <a:blip r:embed="rId3"/>
          <a:srcRect l="80188"/>
          <a:stretch/>
        </p:blipFill>
        <p:spPr>
          <a:xfrm>
            <a:off x="6206647" y="232938"/>
            <a:ext cx="1486824" cy="3863525"/>
          </a:xfrm>
          <a:prstGeom prst="rect">
            <a:avLst/>
          </a:prstGeom>
        </p:spPr>
      </p:pic>
      <p:pic>
        <p:nvPicPr>
          <p:cNvPr id="6" name="Bildschirmfoto 2020-06-08 um 13.57.45.png" descr="Bildschirmfoto 2020-06-08 um 13.57.45.png"/>
          <p:cNvPicPr>
            <a:picLocks noChangeAspect="1"/>
          </p:cNvPicPr>
          <p:nvPr/>
        </p:nvPicPr>
        <p:blipFill>
          <a:blip r:embed="rId4">
            <a:clrChange>
              <a:clrFrom>
                <a:srgbClr val="EDECF1"/>
              </a:clrFrom>
              <a:clrTo>
                <a:srgbClr val="EDECF1">
                  <a:alpha val="0"/>
                </a:srgbClr>
              </a:clrTo>
            </a:clrChange>
          </a:blip>
          <a:stretch>
            <a:fillRect/>
          </a:stretch>
        </p:blipFill>
        <p:spPr>
          <a:xfrm>
            <a:off x="7831365" y="5625"/>
            <a:ext cx="709556" cy="1580043"/>
          </a:xfrm>
          <a:prstGeom prst="rect">
            <a:avLst/>
          </a:prstGeom>
          <a:ln w="12700" cap="flat">
            <a:noFill/>
            <a:miter lim="400000"/>
          </a:ln>
          <a:effectLst/>
        </p:spPr>
      </p:pic>
      <p:pic>
        <p:nvPicPr>
          <p:cNvPr id="7" name="Bildschirmfoto 2020-06-08 um 13.58.05.png" descr="Bildschirmfoto 2020-06-08 um 13.58.05.png"/>
          <p:cNvPicPr>
            <a:picLocks noChangeAspect="1"/>
          </p:cNvPicPr>
          <p:nvPr/>
        </p:nvPicPr>
        <p:blipFill>
          <a:blip r:embed="rId5">
            <a:clrChange>
              <a:clrFrom>
                <a:srgbClr val="EDECF1"/>
              </a:clrFrom>
              <a:clrTo>
                <a:srgbClr val="EDECF1">
                  <a:alpha val="0"/>
                </a:srgbClr>
              </a:clrTo>
            </a:clrChange>
          </a:blip>
          <a:stretch>
            <a:fillRect/>
          </a:stretch>
        </p:blipFill>
        <p:spPr>
          <a:xfrm>
            <a:off x="8323100" y="1585668"/>
            <a:ext cx="820900" cy="763628"/>
          </a:xfrm>
          <a:prstGeom prst="rect">
            <a:avLst/>
          </a:prstGeom>
          <a:ln w="12700" cap="flat">
            <a:noFill/>
            <a:miter lim="400000"/>
          </a:ln>
          <a:effectLst/>
        </p:spPr>
      </p:pic>
      <p:pic>
        <p:nvPicPr>
          <p:cNvPr id="8" name="Bildschirmfoto 2020-06-08 um 13.58.52.png" descr="Bildschirmfoto 2020-06-08 um 13.58.52.png"/>
          <p:cNvPicPr>
            <a:picLocks noChangeAspect="1"/>
          </p:cNvPicPr>
          <p:nvPr/>
        </p:nvPicPr>
        <p:blipFill>
          <a:blip r:embed="rId6">
            <a:clrChange>
              <a:clrFrom>
                <a:srgbClr val="EDECF1"/>
              </a:clrFrom>
              <a:clrTo>
                <a:srgbClr val="EDECF1">
                  <a:alpha val="0"/>
                </a:srgbClr>
              </a:clrTo>
            </a:clrChange>
          </a:blip>
          <a:stretch>
            <a:fillRect/>
          </a:stretch>
        </p:blipFill>
        <p:spPr>
          <a:xfrm>
            <a:off x="7779895" y="2542199"/>
            <a:ext cx="709556" cy="1826903"/>
          </a:xfrm>
          <a:prstGeom prst="rect">
            <a:avLst/>
          </a:prstGeom>
          <a:ln w="12700" cap="flat">
            <a:noFill/>
            <a:miter lim="400000"/>
          </a:ln>
          <a:effectLst/>
        </p:spPr>
      </p:pic>
      <p:cxnSp>
        <p:nvCxnSpPr>
          <p:cNvPr id="10" name="Straight Arrow Connector 9"/>
          <p:cNvCxnSpPr/>
          <p:nvPr/>
        </p:nvCxnSpPr>
        <p:spPr>
          <a:xfrm flipH="1">
            <a:off x="7050884" y="3166720"/>
            <a:ext cx="729011" cy="1"/>
          </a:xfrm>
          <a:prstGeom prst="straightConnector1">
            <a:avLst/>
          </a:prstGeom>
          <a:ln w="57150">
            <a:tailEnd type="triangle"/>
          </a:ln>
        </p:spPr>
        <p:style>
          <a:lnRef idx="2">
            <a:schemeClr val="accent2"/>
          </a:lnRef>
          <a:fillRef idx="0">
            <a:schemeClr val="accent2"/>
          </a:fillRef>
          <a:effectRef idx="1">
            <a:schemeClr val="accent2"/>
          </a:effectRef>
          <a:fontRef idx="minor">
            <a:schemeClr val="tx1"/>
          </a:fontRef>
        </p:style>
      </p:cxnSp>
      <p:cxnSp>
        <p:nvCxnSpPr>
          <p:cNvPr id="12" name="Straight Arrow Connector 11"/>
          <p:cNvCxnSpPr/>
          <p:nvPr/>
        </p:nvCxnSpPr>
        <p:spPr>
          <a:xfrm flipH="1">
            <a:off x="7050884" y="2074376"/>
            <a:ext cx="1268658" cy="0"/>
          </a:xfrm>
          <a:prstGeom prst="straightConnector1">
            <a:avLst/>
          </a:prstGeom>
          <a:ln w="57150">
            <a:tailEnd type="triangle"/>
          </a:ln>
        </p:spPr>
        <p:style>
          <a:lnRef idx="2">
            <a:schemeClr val="accent2"/>
          </a:lnRef>
          <a:fillRef idx="0">
            <a:schemeClr val="accent2"/>
          </a:fillRef>
          <a:effectRef idx="1">
            <a:schemeClr val="accent2"/>
          </a:effectRef>
          <a:fontRef idx="minor">
            <a:schemeClr val="tx1"/>
          </a:fontRef>
        </p:style>
      </p:cxnSp>
      <p:cxnSp>
        <p:nvCxnSpPr>
          <p:cNvPr id="14" name="Straight Arrow Connector 13"/>
          <p:cNvCxnSpPr/>
          <p:nvPr/>
        </p:nvCxnSpPr>
        <p:spPr>
          <a:xfrm flipH="1">
            <a:off x="6999413" y="921894"/>
            <a:ext cx="831952" cy="0"/>
          </a:xfrm>
          <a:prstGeom prst="straightConnector1">
            <a:avLst/>
          </a:prstGeom>
          <a:ln w="57150">
            <a:tailEnd type="triangle"/>
          </a:ln>
        </p:spPr>
        <p:style>
          <a:lnRef idx="2">
            <a:schemeClr val="accent2"/>
          </a:lnRef>
          <a:fillRef idx="0">
            <a:schemeClr val="accent2"/>
          </a:fillRef>
          <a:effectRef idx="1">
            <a:schemeClr val="accent2"/>
          </a:effectRef>
          <a:fontRef idx="minor">
            <a:schemeClr val="tx1"/>
          </a:fontRef>
        </p:style>
      </p:cxnSp>
      <p:pic>
        <p:nvPicPr>
          <p:cNvPr id="11" name="Picture 10"/>
          <p:cNvPicPr>
            <a:picLocks noChangeAspect="1"/>
          </p:cNvPicPr>
          <p:nvPr/>
        </p:nvPicPr>
        <p:blipFill rotWithShape="1">
          <a:blip r:embed="rId3"/>
          <a:srcRect r="61205"/>
          <a:stretch/>
        </p:blipFill>
        <p:spPr>
          <a:xfrm>
            <a:off x="3364124" y="232938"/>
            <a:ext cx="2911410" cy="3863525"/>
          </a:xfrm>
          <a:prstGeom prst="rect">
            <a:avLst/>
          </a:prstGeom>
        </p:spPr>
      </p:pic>
    </p:spTree>
    <p:extLst>
      <p:ext uri="{BB962C8B-B14F-4D97-AF65-F5344CB8AC3E}">
        <p14:creationId xmlns:p14="http://schemas.microsoft.com/office/powerpoint/2010/main" val="40690586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Rechteck"/>
          <p:cNvSpPr/>
          <p:nvPr/>
        </p:nvSpPr>
        <p:spPr>
          <a:xfrm>
            <a:off x="-1458" y="1041226"/>
            <a:ext cx="4573111" cy="4101389"/>
          </a:xfrm>
          <a:prstGeom prst="rect">
            <a:avLst/>
          </a:prstGeom>
          <a:solidFill>
            <a:srgbClr val="92BCD0"/>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310" name="Rechteck"/>
          <p:cNvSpPr/>
          <p:nvPr/>
        </p:nvSpPr>
        <p:spPr>
          <a:xfrm>
            <a:off x="4570362" y="885"/>
            <a:ext cx="4573111" cy="5141730"/>
          </a:xfrm>
          <a:prstGeom prst="rect">
            <a:avLst/>
          </a:prstGeom>
          <a:solidFill>
            <a:srgbClr val="FAE1C9"/>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311" name="Up-Quarks"/>
          <p:cNvSpPr txBox="1"/>
          <p:nvPr/>
        </p:nvSpPr>
        <p:spPr>
          <a:xfrm>
            <a:off x="1741679" y="4066989"/>
            <a:ext cx="1086837"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solidFill>
                  <a:srgbClr val="FFFFFF"/>
                </a:solidFill>
                <a:latin typeface="Helvetica Neue"/>
                <a:ea typeface="Helvetica Neue"/>
                <a:cs typeface="Helvetica Neue"/>
                <a:sym typeface="Helvetica Neue"/>
              </a:defRPr>
            </a:lvl1pPr>
          </a:lstStyle>
          <a:p>
            <a:pPr algn="ctr" hangingPunct="0">
              <a:lnSpc>
                <a:spcPct val="90000"/>
              </a:lnSpc>
            </a:pPr>
            <a:r>
              <a:rPr sz="1688" kern="0"/>
              <a:t>Up-Quarks</a:t>
            </a:r>
          </a:p>
        </p:txBody>
      </p:sp>
      <p:sp>
        <p:nvSpPr>
          <p:cNvPr id="312" name="Elektronen"/>
          <p:cNvSpPr txBox="1"/>
          <p:nvPr/>
        </p:nvSpPr>
        <p:spPr>
          <a:xfrm>
            <a:off x="6319912" y="4066989"/>
            <a:ext cx="1074013"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latin typeface="Helvetica Neue"/>
                <a:ea typeface="Helvetica Neue"/>
                <a:cs typeface="Helvetica Neue"/>
                <a:sym typeface="Helvetica Neue"/>
              </a:defRPr>
            </a:lvl1pPr>
          </a:lstStyle>
          <a:p>
            <a:pPr algn="ctr" hangingPunct="0">
              <a:lnSpc>
                <a:spcPct val="90000"/>
              </a:lnSpc>
            </a:pPr>
            <a:r>
              <a:rPr sz="1688" kern="0">
                <a:solidFill>
                  <a:srgbClr val="000000"/>
                </a:solidFill>
              </a:rPr>
              <a:t>Elektronen</a:t>
            </a:r>
          </a:p>
        </p:txBody>
      </p:sp>
      <p:pic>
        <p:nvPicPr>
          <p:cNvPr id="313" name="sketchnotes-walk-cycle-1.gif" descr="sketchnotes-walk-cycle-1.gif"/>
          <p:cNvPicPr>
            <a:picLocks/>
          </p:cNvPicPr>
          <p:nvPr/>
        </p:nvPicPr>
        <p:blipFill>
          <a:blip r:embed="rId2"/>
          <a:stretch>
            <a:fillRect/>
          </a:stretch>
        </p:blipFill>
        <p:spPr>
          <a:xfrm>
            <a:off x="191129" y="915404"/>
            <a:ext cx="4280580" cy="2607587"/>
          </a:xfrm>
          <a:prstGeom prst="rect">
            <a:avLst/>
          </a:prstGeom>
          <a:ln w="12700">
            <a:miter lim="400000"/>
          </a:ln>
        </p:spPr>
      </p:pic>
      <p:sp>
        <p:nvSpPr>
          <p:cNvPr id="314" name="Was ist das häufigste Elementarteilchen in Deinem Körper?"/>
          <p:cNvSpPr txBox="1"/>
          <p:nvPr/>
        </p:nvSpPr>
        <p:spPr>
          <a:xfrm>
            <a:off x="358322" y="418602"/>
            <a:ext cx="3895297" cy="50603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p>
            <a:pPr hangingPunct="0">
              <a:lnSpc>
                <a:spcPct val="90000"/>
              </a:lnSpc>
              <a:defRPr sz="4500">
                <a:latin typeface="Helvetica Neue"/>
                <a:ea typeface="Helvetica Neue"/>
                <a:cs typeface="Helvetica Neue"/>
                <a:sym typeface="Helvetica Neue"/>
              </a:defRPr>
            </a:pPr>
            <a:r>
              <a:rPr sz="1688" kern="0">
                <a:solidFill>
                  <a:srgbClr val="000000"/>
                </a:solidFill>
                <a:latin typeface="Helvetica Neue"/>
                <a:sym typeface="Helvetica Neue"/>
              </a:rPr>
              <a:t>Was ist das häufigste Elementarteilchen</a:t>
            </a:r>
            <a:br>
              <a:rPr sz="1688" kern="0">
                <a:solidFill>
                  <a:srgbClr val="000000"/>
                </a:solidFill>
                <a:latin typeface="Helvetica Neue"/>
                <a:sym typeface="Helvetica Neue"/>
              </a:rPr>
            </a:br>
            <a:r>
              <a:rPr sz="1688" kern="0">
                <a:solidFill>
                  <a:srgbClr val="000000"/>
                </a:solidFill>
                <a:latin typeface="Helvetica Neue"/>
                <a:sym typeface="Helvetica Neue"/>
              </a:rPr>
              <a:t>in Deinem Körper?</a:t>
            </a:r>
          </a:p>
        </p:txBody>
      </p:sp>
      <p:pic>
        <p:nvPicPr>
          <p:cNvPr id="315" name="Bildschirmfoto 2020-09-07 um 10.38.42.png" descr="Bildschirmfoto 2020-09-07 um 10.38.42.png"/>
          <p:cNvPicPr>
            <a:picLocks noChangeAspect="1"/>
          </p:cNvPicPr>
          <p:nvPr/>
        </p:nvPicPr>
        <p:blipFill>
          <a:blip r:embed="rId3"/>
          <a:srcRect l="36760" t="19388" r="37204" b="19538"/>
          <a:stretch>
            <a:fillRect/>
          </a:stretch>
        </p:blipFill>
        <p:spPr>
          <a:xfrm>
            <a:off x="1971764" y="3197026"/>
            <a:ext cx="722859" cy="634081"/>
          </a:xfrm>
          <a:custGeom>
            <a:avLst/>
            <a:gdLst/>
            <a:ahLst/>
            <a:cxnLst>
              <a:cxn ang="0">
                <a:pos x="wd2" y="hd2"/>
              </a:cxn>
              <a:cxn ang="5400000">
                <a:pos x="wd2" y="hd2"/>
              </a:cxn>
              <a:cxn ang="10800000">
                <a:pos x="wd2" y="hd2"/>
              </a:cxn>
              <a:cxn ang="16200000">
                <a:pos x="wd2" y="hd2"/>
              </a:cxn>
            </a:cxnLst>
            <a:rect l="0" t="0" r="r" b="b"/>
            <a:pathLst>
              <a:path w="21600" h="21518" extrusionOk="0">
                <a:moveTo>
                  <a:pt x="10918" y="2"/>
                </a:moveTo>
                <a:cubicBezTo>
                  <a:pt x="10845" y="-82"/>
                  <a:pt x="9708" y="2013"/>
                  <a:pt x="8392" y="4659"/>
                </a:cubicBezTo>
                <a:cubicBezTo>
                  <a:pt x="7076" y="7305"/>
                  <a:pt x="4748" y="11975"/>
                  <a:pt x="3215" y="15038"/>
                </a:cubicBezTo>
                <a:cubicBezTo>
                  <a:pt x="1682" y="18101"/>
                  <a:pt x="331" y="20813"/>
                  <a:pt x="213" y="21063"/>
                </a:cubicBezTo>
                <a:lnTo>
                  <a:pt x="0" y="21518"/>
                </a:lnTo>
                <a:lnTo>
                  <a:pt x="10798" y="21518"/>
                </a:lnTo>
                <a:cubicBezTo>
                  <a:pt x="16738" y="21518"/>
                  <a:pt x="21600" y="21475"/>
                  <a:pt x="21600" y="21422"/>
                </a:cubicBezTo>
                <a:cubicBezTo>
                  <a:pt x="21600" y="21369"/>
                  <a:pt x="20044" y="18203"/>
                  <a:pt x="18145" y="14387"/>
                </a:cubicBezTo>
                <a:cubicBezTo>
                  <a:pt x="12337" y="2719"/>
                  <a:pt x="11055" y="162"/>
                  <a:pt x="10918" y="2"/>
                </a:cubicBezTo>
                <a:close/>
              </a:path>
            </a:pathLst>
          </a:custGeom>
          <a:ln w="12700">
            <a:miter lim="400000"/>
          </a:ln>
        </p:spPr>
      </p:pic>
      <p:pic>
        <p:nvPicPr>
          <p:cNvPr id="316" name="Bildschirmfoto 2020-09-07 um 10.39.56.png" descr="Bildschirmfoto 2020-09-07 um 10.39.56.png"/>
          <p:cNvPicPr>
            <a:picLocks noChangeAspect="1"/>
          </p:cNvPicPr>
          <p:nvPr/>
        </p:nvPicPr>
        <p:blipFill>
          <a:blip r:embed="rId4"/>
          <a:srcRect l="16439" t="20863" r="18384" b="21599"/>
          <a:stretch>
            <a:fillRect/>
          </a:stretch>
        </p:blipFill>
        <p:spPr>
          <a:xfrm>
            <a:off x="6327685" y="3272879"/>
            <a:ext cx="1058466" cy="476793"/>
          </a:xfrm>
          <a:custGeom>
            <a:avLst/>
            <a:gdLst/>
            <a:ahLst/>
            <a:cxnLst>
              <a:cxn ang="0">
                <a:pos x="wd2" y="hd2"/>
              </a:cxn>
              <a:cxn ang="5400000">
                <a:pos x="wd2" y="hd2"/>
              </a:cxn>
              <a:cxn ang="10800000">
                <a:pos x="wd2" y="hd2"/>
              </a:cxn>
              <a:cxn ang="16200000">
                <a:pos x="wd2" y="hd2"/>
              </a:cxn>
            </a:cxnLst>
            <a:rect l="0" t="0" r="r" b="b"/>
            <a:pathLst>
              <a:path w="21600" h="20038" extrusionOk="0">
                <a:moveTo>
                  <a:pt x="0" y="0"/>
                </a:moveTo>
                <a:lnTo>
                  <a:pt x="76" y="1520"/>
                </a:lnTo>
                <a:cubicBezTo>
                  <a:pt x="540" y="10650"/>
                  <a:pt x="3980" y="17908"/>
                  <a:pt x="8668" y="19653"/>
                </a:cubicBezTo>
                <a:cubicBezTo>
                  <a:pt x="13900" y="21600"/>
                  <a:pt x="19266" y="15996"/>
                  <a:pt x="20947" y="6830"/>
                </a:cubicBezTo>
                <a:cubicBezTo>
                  <a:pt x="21271" y="5064"/>
                  <a:pt x="21600" y="1988"/>
                  <a:pt x="21600" y="732"/>
                </a:cubicBezTo>
                <a:lnTo>
                  <a:pt x="21600" y="0"/>
                </a:lnTo>
                <a:lnTo>
                  <a:pt x="10800" y="0"/>
                </a:lnTo>
                <a:lnTo>
                  <a:pt x="0" y="0"/>
                </a:lnTo>
                <a:close/>
              </a:path>
            </a:pathLst>
          </a:custGeom>
          <a:ln w="12700">
            <a:miter lim="400000"/>
          </a:ln>
        </p:spPr>
      </p:pic>
      <p:pic>
        <p:nvPicPr>
          <p:cNvPr id="317" name="sketchnotes-walk-cycle-1.gif" descr="sketchnotes-walk-cycle-1.gif"/>
          <p:cNvPicPr>
            <a:picLocks/>
          </p:cNvPicPr>
          <p:nvPr/>
        </p:nvPicPr>
        <p:blipFill>
          <a:blip r:embed="rId2"/>
          <a:stretch>
            <a:fillRect/>
          </a:stretch>
        </p:blipFill>
        <p:spPr>
          <a:xfrm>
            <a:off x="4777985" y="915404"/>
            <a:ext cx="4280580" cy="2607587"/>
          </a:xfrm>
          <a:prstGeom prst="rect">
            <a:avLst/>
          </a:prstGeom>
          <a:ln w="12700">
            <a:miter lim="400000"/>
          </a:ln>
        </p:spPr>
      </p:pic>
      <p:sp>
        <p:nvSpPr>
          <p:cNvPr id="318" name="Das Standardmodell"/>
          <p:cNvSpPr txBox="1"/>
          <p:nvPr/>
        </p:nvSpPr>
        <p:spPr>
          <a:xfrm>
            <a:off x="345272" y="220239"/>
            <a:ext cx="1134926" cy="1683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2500">
                <a:latin typeface="Helvetica Neue"/>
                <a:ea typeface="Helvetica Neue"/>
                <a:cs typeface="Helvetica Neue"/>
                <a:sym typeface="Helvetica Neue"/>
              </a:defRPr>
            </a:lvl1pPr>
          </a:lstStyle>
          <a:p>
            <a:pPr algn="ctr" hangingPunct="0">
              <a:lnSpc>
                <a:spcPct val="90000"/>
              </a:lnSpc>
            </a:pPr>
            <a:r>
              <a:rPr sz="938" kern="0">
                <a:solidFill>
                  <a:srgbClr val="000000"/>
                </a:solidFill>
              </a:rPr>
              <a:t>Das Standardmodell</a:t>
            </a:r>
          </a:p>
        </p:txBody>
      </p:sp>
    </p:spTree>
    <p:extLst>
      <p:ext uri="{BB962C8B-B14F-4D97-AF65-F5344CB8AC3E}">
        <p14:creationId xmlns:p14="http://schemas.microsoft.com/office/powerpoint/2010/main" val="3907745901"/>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Rechteck"/>
          <p:cNvSpPr/>
          <p:nvPr/>
        </p:nvSpPr>
        <p:spPr>
          <a:xfrm>
            <a:off x="-1458" y="1041226"/>
            <a:ext cx="4573111" cy="4101389"/>
          </a:xfrm>
          <a:prstGeom prst="rect">
            <a:avLst/>
          </a:prstGeom>
          <a:solidFill>
            <a:srgbClr val="92BCD0"/>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322" name="Rechteck"/>
          <p:cNvSpPr/>
          <p:nvPr/>
        </p:nvSpPr>
        <p:spPr>
          <a:xfrm>
            <a:off x="4570362" y="885"/>
            <a:ext cx="4573111" cy="5141730"/>
          </a:xfrm>
          <a:prstGeom prst="rect">
            <a:avLst/>
          </a:prstGeom>
          <a:solidFill>
            <a:srgbClr val="FAE1C9"/>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323" name="Das Standardmodell"/>
          <p:cNvSpPr txBox="1"/>
          <p:nvPr/>
        </p:nvSpPr>
        <p:spPr>
          <a:xfrm>
            <a:off x="345272" y="220239"/>
            <a:ext cx="1134926" cy="1683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2500">
                <a:latin typeface="Helvetica Neue"/>
                <a:ea typeface="Helvetica Neue"/>
                <a:cs typeface="Helvetica Neue"/>
                <a:sym typeface="Helvetica Neue"/>
              </a:defRPr>
            </a:lvl1pPr>
          </a:lstStyle>
          <a:p>
            <a:pPr algn="ctr" hangingPunct="0">
              <a:lnSpc>
                <a:spcPct val="90000"/>
              </a:lnSpc>
            </a:pPr>
            <a:r>
              <a:rPr sz="938" kern="0">
                <a:solidFill>
                  <a:srgbClr val="000000"/>
                </a:solidFill>
              </a:rPr>
              <a:t>Das Standardmodell</a:t>
            </a:r>
          </a:p>
        </p:txBody>
      </p:sp>
      <p:pic>
        <p:nvPicPr>
          <p:cNvPr id="324" name="sketchnotes-walk-cycle-1.gif" descr="sketchnotes-walk-cycle-1.gif"/>
          <p:cNvPicPr>
            <a:picLocks/>
          </p:cNvPicPr>
          <p:nvPr/>
        </p:nvPicPr>
        <p:blipFill>
          <a:blip r:embed="rId2"/>
          <a:stretch>
            <a:fillRect/>
          </a:stretch>
        </p:blipFill>
        <p:spPr>
          <a:xfrm>
            <a:off x="191129" y="915404"/>
            <a:ext cx="4280580" cy="2607587"/>
          </a:xfrm>
          <a:prstGeom prst="rect">
            <a:avLst/>
          </a:prstGeom>
          <a:ln w="12700">
            <a:miter lim="400000"/>
          </a:ln>
        </p:spPr>
      </p:pic>
      <p:sp>
        <p:nvSpPr>
          <p:cNvPr id="325" name="Was ist das häufigste Elementarteilchen in Deinem Körper?"/>
          <p:cNvSpPr txBox="1"/>
          <p:nvPr/>
        </p:nvSpPr>
        <p:spPr>
          <a:xfrm>
            <a:off x="358322" y="418602"/>
            <a:ext cx="3895297" cy="50603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p>
            <a:pPr hangingPunct="0">
              <a:lnSpc>
                <a:spcPct val="90000"/>
              </a:lnSpc>
              <a:defRPr sz="4500">
                <a:latin typeface="Helvetica Neue"/>
                <a:ea typeface="Helvetica Neue"/>
                <a:cs typeface="Helvetica Neue"/>
                <a:sym typeface="Helvetica Neue"/>
              </a:defRPr>
            </a:pPr>
            <a:r>
              <a:rPr sz="1688" kern="0">
                <a:solidFill>
                  <a:srgbClr val="000000"/>
                </a:solidFill>
                <a:latin typeface="Helvetica Neue"/>
                <a:sym typeface="Helvetica Neue"/>
              </a:rPr>
              <a:t>Was ist das häufigste Elementarteilchen</a:t>
            </a:r>
            <a:br>
              <a:rPr sz="1688" kern="0">
                <a:solidFill>
                  <a:srgbClr val="000000"/>
                </a:solidFill>
                <a:latin typeface="Helvetica Neue"/>
                <a:sym typeface="Helvetica Neue"/>
              </a:rPr>
            </a:br>
            <a:r>
              <a:rPr sz="1688" kern="0">
                <a:solidFill>
                  <a:srgbClr val="000000"/>
                </a:solidFill>
                <a:latin typeface="Helvetica Neue"/>
                <a:sym typeface="Helvetica Neue"/>
              </a:rPr>
              <a:t>in Deinem Körper?</a:t>
            </a:r>
          </a:p>
        </p:txBody>
      </p:sp>
      <p:pic>
        <p:nvPicPr>
          <p:cNvPr id="326" name="Bildschirmfoto 2020-09-07 um 10.38.42.png" descr="Bildschirmfoto 2020-09-07 um 10.38.42.png"/>
          <p:cNvPicPr>
            <a:picLocks noChangeAspect="1"/>
          </p:cNvPicPr>
          <p:nvPr/>
        </p:nvPicPr>
        <p:blipFill>
          <a:blip r:embed="rId3"/>
          <a:srcRect l="36760" t="19388" r="37205" b="19538"/>
          <a:stretch>
            <a:fillRect/>
          </a:stretch>
        </p:blipFill>
        <p:spPr>
          <a:xfrm>
            <a:off x="1971743" y="3197026"/>
            <a:ext cx="722859" cy="634081"/>
          </a:xfrm>
          <a:custGeom>
            <a:avLst/>
            <a:gdLst/>
            <a:ahLst/>
            <a:cxnLst>
              <a:cxn ang="0">
                <a:pos x="wd2" y="hd2"/>
              </a:cxn>
              <a:cxn ang="5400000">
                <a:pos x="wd2" y="hd2"/>
              </a:cxn>
              <a:cxn ang="10800000">
                <a:pos x="wd2" y="hd2"/>
              </a:cxn>
              <a:cxn ang="16200000">
                <a:pos x="wd2" y="hd2"/>
              </a:cxn>
            </a:cxnLst>
            <a:rect l="0" t="0" r="r" b="b"/>
            <a:pathLst>
              <a:path w="21600" h="21518" extrusionOk="0">
                <a:moveTo>
                  <a:pt x="10918" y="2"/>
                </a:moveTo>
                <a:cubicBezTo>
                  <a:pt x="10845" y="-82"/>
                  <a:pt x="9708" y="2013"/>
                  <a:pt x="8392" y="4659"/>
                </a:cubicBezTo>
                <a:cubicBezTo>
                  <a:pt x="7076" y="7305"/>
                  <a:pt x="4748" y="11975"/>
                  <a:pt x="3215" y="15038"/>
                </a:cubicBezTo>
                <a:cubicBezTo>
                  <a:pt x="1682" y="18101"/>
                  <a:pt x="331" y="20813"/>
                  <a:pt x="213" y="21063"/>
                </a:cubicBezTo>
                <a:lnTo>
                  <a:pt x="0" y="21518"/>
                </a:lnTo>
                <a:lnTo>
                  <a:pt x="10798" y="21518"/>
                </a:lnTo>
                <a:cubicBezTo>
                  <a:pt x="16738" y="21518"/>
                  <a:pt x="21600" y="21475"/>
                  <a:pt x="21600" y="21422"/>
                </a:cubicBezTo>
                <a:cubicBezTo>
                  <a:pt x="21600" y="21369"/>
                  <a:pt x="20044" y="18203"/>
                  <a:pt x="18145" y="14387"/>
                </a:cubicBezTo>
                <a:cubicBezTo>
                  <a:pt x="12337" y="2719"/>
                  <a:pt x="11055" y="162"/>
                  <a:pt x="10918" y="2"/>
                </a:cubicBezTo>
                <a:close/>
              </a:path>
            </a:pathLst>
          </a:custGeom>
          <a:ln w="12700">
            <a:miter lim="400000"/>
          </a:ln>
        </p:spPr>
      </p:pic>
      <p:pic>
        <p:nvPicPr>
          <p:cNvPr id="327" name="Bildschirmfoto 2020-09-07 um 10.39.56.png" descr="Bildschirmfoto 2020-09-07 um 10.39.56.png"/>
          <p:cNvPicPr>
            <a:picLocks noChangeAspect="1"/>
          </p:cNvPicPr>
          <p:nvPr/>
        </p:nvPicPr>
        <p:blipFill>
          <a:blip r:embed="rId4"/>
          <a:srcRect l="16439" t="20863" r="18384" b="21599"/>
          <a:stretch>
            <a:fillRect/>
          </a:stretch>
        </p:blipFill>
        <p:spPr>
          <a:xfrm>
            <a:off x="6327685" y="3272879"/>
            <a:ext cx="1058466" cy="476793"/>
          </a:xfrm>
          <a:custGeom>
            <a:avLst/>
            <a:gdLst/>
            <a:ahLst/>
            <a:cxnLst>
              <a:cxn ang="0">
                <a:pos x="wd2" y="hd2"/>
              </a:cxn>
              <a:cxn ang="5400000">
                <a:pos x="wd2" y="hd2"/>
              </a:cxn>
              <a:cxn ang="10800000">
                <a:pos x="wd2" y="hd2"/>
              </a:cxn>
              <a:cxn ang="16200000">
                <a:pos x="wd2" y="hd2"/>
              </a:cxn>
            </a:cxnLst>
            <a:rect l="0" t="0" r="r" b="b"/>
            <a:pathLst>
              <a:path w="21600" h="20038" extrusionOk="0">
                <a:moveTo>
                  <a:pt x="0" y="0"/>
                </a:moveTo>
                <a:lnTo>
                  <a:pt x="76" y="1520"/>
                </a:lnTo>
                <a:cubicBezTo>
                  <a:pt x="540" y="10650"/>
                  <a:pt x="3980" y="17908"/>
                  <a:pt x="8668" y="19653"/>
                </a:cubicBezTo>
                <a:cubicBezTo>
                  <a:pt x="13900" y="21600"/>
                  <a:pt x="19266" y="15996"/>
                  <a:pt x="20947" y="6830"/>
                </a:cubicBezTo>
                <a:cubicBezTo>
                  <a:pt x="21271" y="5064"/>
                  <a:pt x="21600" y="1988"/>
                  <a:pt x="21600" y="732"/>
                </a:cubicBezTo>
                <a:lnTo>
                  <a:pt x="21600" y="0"/>
                </a:lnTo>
                <a:lnTo>
                  <a:pt x="10800" y="0"/>
                </a:lnTo>
                <a:lnTo>
                  <a:pt x="0" y="0"/>
                </a:lnTo>
                <a:close/>
              </a:path>
            </a:pathLst>
          </a:custGeom>
          <a:ln w="12700">
            <a:miter lim="400000"/>
          </a:ln>
        </p:spPr>
      </p:pic>
      <p:pic>
        <p:nvPicPr>
          <p:cNvPr id="328" name="sketchnotes-walk-cycle-1.gif" descr="sketchnotes-walk-cycle-1.gif"/>
          <p:cNvPicPr>
            <a:picLocks/>
          </p:cNvPicPr>
          <p:nvPr/>
        </p:nvPicPr>
        <p:blipFill>
          <a:blip r:embed="rId2"/>
          <a:stretch>
            <a:fillRect/>
          </a:stretch>
        </p:blipFill>
        <p:spPr>
          <a:xfrm>
            <a:off x="4777985" y="915404"/>
            <a:ext cx="4280580" cy="2607587"/>
          </a:xfrm>
          <a:prstGeom prst="rect">
            <a:avLst/>
          </a:prstGeom>
          <a:ln w="12700">
            <a:miter lim="400000"/>
          </a:ln>
        </p:spPr>
      </p:pic>
      <p:sp>
        <p:nvSpPr>
          <p:cNvPr id="329" name="Rechteck"/>
          <p:cNvSpPr/>
          <p:nvPr/>
        </p:nvSpPr>
        <p:spPr>
          <a:xfrm>
            <a:off x="1005087" y="4103886"/>
            <a:ext cx="2560021" cy="720244"/>
          </a:xfrm>
          <a:prstGeom prst="rect">
            <a:avLst/>
          </a:prstGeom>
          <a:solidFill>
            <a:srgbClr val="FAE1C9"/>
          </a:solidFill>
          <a:ln w="12700">
            <a:miter lim="400000"/>
          </a:ln>
        </p:spPr>
        <p:txBody>
          <a:bodyPr lIns="19050" tIns="19050" rIns="19050" bIns="19050" anchor="ctr"/>
          <a:lstStyle/>
          <a:p>
            <a:pPr algn="ctr" hangingPunct="0">
              <a:lnSpc>
                <a:spcPct val="80000"/>
              </a:lnSpc>
              <a:defRPr sz="10200">
                <a:latin typeface="+mn-lt"/>
                <a:ea typeface="+mn-ea"/>
                <a:cs typeface="+mn-cs"/>
                <a:sym typeface="Canela Bold"/>
              </a:defRPr>
            </a:pPr>
            <a:endParaRPr sz="3825" kern="0">
              <a:solidFill>
                <a:srgbClr val="000000"/>
              </a:solidFill>
              <a:latin typeface="Canela Bold"/>
              <a:sym typeface="Canela Bold"/>
            </a:endParaRPr>
          </a:p>
        </p:txBody>
      </p:sp>
      <p:sp>
        <p:nvSpPr>
          <p:cNvPr id="330" name="Rechteck"/>
          <p:cNvSpPr/>
          <p:nvPr/>
        </p:nvSpPr>
        <p:spPr>
          <a:xfrm>
            <a:off x="5642504" y="4058760"/>
            <a:ext cx="2579463" cy="720244"/>
          </a:xfrm>
          <a:prstGeom prst="rect">
            <a:avLst/>
          </a:prstGeom>
          <a:solidFill>
            <a:srgbClr val="92BCD0"/>
          </a:solidFill>
          <a:ln w="12700">
            <a:miter lim="400000"/>
          </a:ln>
        </p:spPr>
        <p:txBody>
          <a:bodyPr lIns="19050" tIns="19050" rIns="19050" bIns="19050" anchor="ctr"/>
          <a:lstStyle/>
          <a:p>
            <a:pPr algn="ctr" hangingPunct="0">
              <a:lnSpc>
                <a:spcPct val="80000"/>
              </a:lnSpc>
              <a:defRPr sz="12700">
                <a:latin typeface="+mn-lt"/>
                <a:ea typeface="+mn-ea"/>
                <a:cs typeface="+mn-cs"/>
                <a:sym typeface="Canela Bold"/>
              </a:defRPr>
            </a:pPr>
            <a:endParaRPr sz="4763" kern="0">
              <a:solidFill>
                <a:srgbClr val="000000"/>
              </a:solidFill>
              <a:latin typeface="Canela Bold"/>
              <a:sym typeface="Canela Bold"/>
            </a:endParaRPr>
          </a:p>
        </p:txBody>
      </p:sp>
      <mc:AlternateContent xmlns:mc="http://schemas.openxmlformats.org/markup-compatibility/2006" xmlns:a14="http://schemas.microsoft.com/office/drawing/2010/main">
        <mc:Choice Requires="a14">
          <p:sp>
            <p:nvSpPr>
              <p:cNvPr id="331" name="Gleichung"/>
              <p:cNvSpPr txBox="1"/>
              <p:nvPr/>
            </p:nvSpPr>
            <p:spPr>
              <a:xfrm>
                <a:off x="1025074" y="4175467"/>
                <a:ext cx="2561792" cy="577081"/>
              </a:xfrm>
              <a:prstGeom prst="rect">
                <a:avLst/>
              </a:prstGeom>
              <a:ln w="12700">
                <a:miter lim="400000"/>
              </a:ln>
            </p:spPr>
            <p:txBody>
              <a:bodyPr wrap="none" lIns="0" tIns="0" rIns="0" bIns="0">
                <a:spAutoFit/>
              </a:bodyPr>
              <a:lstStyle/>
              <a:p>
                <a:pPr defTabSz="342900" latinLnBrk="1" hangingPunct="0">
                  <a:defRPr sz="1800"/>
                </a:pPr>
                <a14:m>
                  <m:oMathPara xmlns:m="http://schemas.openxmlformats.org/officeDocument/2006/math">
                    <m:oMathParaPr>
                      <m:jc m:val="centerGroup"/>
                    </m:oMathParaPr>
                    <m:oMath xmlns:m="http://schemas.openxmlformats.org/officeDocument/2006/math">
                      <m:r>
                        <a:rPr sz="3750" i="1" kern="0">
                          <a:solidFill>
                            <a:srgbClr val="000000"/>
                          </a:solidFill>
                          <a:latin typeface="Cambria Math" panose="02040503050406030204" pitchFamily="18" charset="0"/>
                          <a:sym typeface="Canela Text Regular"/>
                        </a:rPr>
                        <m:t>≈6,4⋅</m:t>
                      </m:r>
                      <m:sSup>
                        <m:sSupPr>
                          <m:ctrlPr>
                            <a:rPr sz="3750" i="1" kern="0">
                              <a:solidFill>
                                <a:srgbClr val="000000"/>
                              </a:solidFill>
                              <a:latin typeface="Cambria Math" panose="02040503050406030204" pitchFamily="18" charset="0"/>
                              <a:sym typeface="Canela Text Regular"/>
                            </a:rPr>
                          </m:ctrlPr>
                        </m:sSupPr>
                        <m:e>
                          <m:r>
                            <a:rPr sz="3750" i="1" kern="0">
                              <a:solidFill>
                                <a:srgbClr val="000000"/>
                              </a:solidFill>
                              <a:latin typeface="Cambria Math" panose="02040503050406030204" pitchFamily="18" charset="0"/>
                              <a:sym typeface="Canela Text Regular"/>
                            </a:rPr>
                            <m:t>10</m:t>
                          </m:r>
                        </m:e>
                        <m:sup>
                          <m:r>
                            <a:rPr sz="3750" i="1" kern="0">
                              <a:solidFill>
                                <a:srgbClr val="000000"/>
                              </a:solidFill>
                              <a:latin typeface="Cambria Math" panose="02040503050406030204" pitchFamily="18" charset="0"/>
                              <a:sym typeface="Canela Text Regular"/>
                            </a:rPr>
                            <m:t>28</m:t>
                          </m:r>
                        </m:sup>
                      </m:sSup>
                    </m:oMath>
                  </m:oMathPara>
                </a14:m>
                <a:endParaRPr sz="3750" kern="0" dirty="0">
                  <a:solidFill>
                    <a:srgbClr val="000000"/>
                  </a:solidFill>
                  <a:latin typeface="Canela Text Regular"/>
                  <a:sym typeface="Canela Text Regular"/>
                </a:endParaRPr>
              </a:p>
            </p:txBody>
          </p:sp>
        </mc:Choice>
        <mc:Fallback xmlns="">
          <p:sp>
            <p:nvSpPr>
              <p:cNvPr id="331" name="Gleichung"/>
              <p:cNvSpPr txBox="1">
                <a:spLocks noRot="1" noChangeAspect="1" noMove="1" noResize="1" noEditPoints="1" noAdjustHandles="1" noChangeArrowheads="1" noChangeShapeType="1" noTextEdit="1"/>
              </p:cNvSpPr>
              <p:nvPr/>
            </p:nvSpPr>
            <p:spPr>
              <a:xfrm>
                <a:off x="1025074" y="4175467"/>
                <a:ext cx="2561792" cy="577081"/>
              </a:xfrm>
              <a:prstGeom prst="rect">
                <a:avLst/>
              </a:prstGeom>
              <a:blipFill>
                <a:blip r:embed="rId5"/>
                <a:stretch>
                  <a:fillRect/>
                </a:stretch>
              </a:blipFill>
              <a:ln w="12700">
                <a:miter lim="400000"/>
              </a:ln>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332" name="Gleichung"/>
              <p:cNvSpPr txBox="1"/>
              <p:nvPr/>
            </p:nvSpPr>
            <p:spPr>
              <a:xfrm>
                <a:off x="5651339" y="4130341"/>
                <a:ext cx="2561792" cy="577081"/>
              </a:xfrm>
              <a:prstGeom prst="rect">
                <a:avLst/>
              </a:prstGeom>
              <a:ln w="12700">
                <a:miter lim="400000"/>
              </a:ln>
            </p:spPr>
            <p:txBody>
              <a:bodyPr wrap="none" lIns="0" tIns="0" rIns="0" bIns="0">
                <a:spAutoFit/>
              </a:bodyPr>
              <a:lstStyle/>
              <a:p>
                <a:pPr defTabSz="342900" latinLnBrk="1" hangingPunct="0">
                  <a:defRPr sz="1800"/>
                </a:pPr>
                <a14:m>
                  <m:oMathPara xmlns:m="http://schemas.openxmlformats.org/officeDocument/2006/math">
                    <m:oMathParaPr>
                      <m:jc m:val="centerGroup"/>
                    </m:oMathParaPr>
                    <m:oMath xmlns:m="http://schemas.openxmlformats.org/officeDocument/2006/math">
                      <m:r>
                        <a:rPr sz="3750" i="1" kern="0">
                          <a:solidFill>
                            <a:srgbClr val="000000"/>
                          </a:solidFill>
                          <a:latin typeface="Cambria Math" panose="02040503050406030204" pitchFamily="18" charset="0"/>
                          <a:sym typeface="Canela Text Regular"/>
                        </a:rPr>
                        <m:t>≈2,3⋅</m:t>
                      </m:r>
                      <m:sSup>
                        <m:sSupPr>
                          <m:ctrlPr>
                            <a:rPr sz="3750" i="1" kern="0">
                              <a:solidFill>
                                <a:srgbClr val="000000"/>
                              </a:solidFill>
                              <a:latin typeface="Cambria Math" panose="02040503050406030204" pitchFamily="18" charset="0"/>
                              <a:sym typeface="Canela Text Regular"/>
                            </a:rPr>
                          </m:ctrlPr>
                        </m:sSupPr>
                        <m:e>
                          <m:r>
                            <a:rPr sz="3750" i="1" kern="0">
                              <a:solidFill>
                                <a:srgbClr val="000000"/>
                              </a:solidFill>
                              <a:latin typeface="Cambria Math" panose="02040503050406030204" pitchFamily="18" charset="0"/>
                              <a:sym typeface="Canela Text Regular"/>
                            </a:rPr>
                            <m:t>10</m:t>
                          </m:r>
                        </m:e>
                        <m:sup>
                          <m:r>
                            <a:rPr sz="3750" i="1" kern="0">
                              <a:solidFill>
                                <a:srgbClr val="000000"/>
                              </a:solidFill>
                              <a:latin typeface="Cambria Math" panose="02040503050406030204" pitchFamily="18" charset="0"/>
                              <a:sym typeface="Canela Text Regular"/>
                            </a:rPr>
                            <m:t>28</m:t>
                          </m:r>
                        </m:sup>
                      </m:sSup>
                    </m:oMath>
                  </m:oMathPara>
                </a14:m>
                <a:endParaRPr sz="3750" kern="0" dirty="0">
                  <a:solidFill>
                    <a:srgbClr val="000000"/>
                  </a:solidFill>
                  <a:latin typeface="Canela Text Regular"/>
                  <a:sym typeface="Canela Text Regular"/>
                </a:endParaRPr>
              </a:p>
            </p:txBody>
          </p:sp>
        </mc:Choice>
        <mc:Fallback xmlns="">
          <p:sp>
            <p:nvSpPr>
              <p:cNvPr id="332" name="Gleichung"/>
              <p:cNvSpPr txBox="1">
                <a:spLocks noRot="1" noChangeAspect="1" noMove="1" noResize="1" noEditPoints="1" noAdjustHandles="1" noChangeArrowheads="1" noChangeShapeType="1" noTextEdit="1"/>
              </p:cNvSpPr>
              <p:nvPr/>
            </p:nvSpPr>
            <p:spPr>
              <a:xfrm>
                <a:off x="5651339" y="4130341"/>
                <a:ext cx="2561792" cy="577081"/>
              </a:xfrm>
              <a:prstGeom prst="rect">
                <a:avLst/>
              </a:prstGeom>
              <a:blipFill>
                <a:blip r:embed="rId6"/>
                <a:stretch>
                  <a:fillRect/>
                </a:stretch>
              </a:blipFill>
              <a:ln w="12700">
                <a:miter lim="400000"/>
              </a:ln>
            </p:spPr>
            <p:txBody>
              <a:bodyPr/>
              <a:lstStyle/>
              <a:p>
                <a:r>
                  <a:rPr lang="de-CH">
                    <a:noFill/>
                  </a:rPr>
                  <a:t> </a:t>
                </a:r>
              </a:p>
            </p:txBody>
          </p:sp>
        </mc:Fallback>
      </mc:AlternateContent>
    </p:spTree>
    <p:extLst>
      <p:ext uri="{BB962C8B-B14F-4D97-AF65-F5344CB8AC3E}">
        <p14:creationId xmlns:p14="http://schemas.microsoft.com/office/powerpoint/2010/main" val="1989003683"/>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screen">
            <a:extLst>
              <a:ext uri="{28A0092B-C50C-407E-A947-70E740481C1C}">
                <a14:useLocalDpi xmlns:a14="http://schemas.microsoft.com/office/drawing/2010/main" val="0"/>
              </a:ext>
            </a:extLst>
          </a:blip>
          <a:srcRect t="16128" b="10690"/>
          <a:stretch/>
        </p:blipFill>
        <p:spPr>
          <a:xfrm>
            <a:off x="0" y="-13856"/>
            <a:ext cx="9144000" cy="4461165"/>
          </a:xfrm>
          <a:prstGeom prst="rect">
            <a:avLst/>
          </a:prstGeom>
        </p:spPr>
      </p:pic>
      <p:sp>
        <p:nvSpPr>
          <p:cNvPr id="3" name="Title 1"/>
          <p:cNvSpPr txBox="1">
            <a:spLocks/>
          </p:cNvSpPr>
          <p:nvPr/>
        </p:nvSpPr>
        <p:spPr>
          <a:xfrm>
            <a:off x="153909" y="190500"/>
            <a:ext cx="8926717" cy="750046"/>
          </a:xfrm>
          <a:prstGeom prst="rect">
            <a:avLst/>
          </a:prstGeom>
          <a:ln>
            <a:noFill/>
          </a:ln>
        </p:spPr>
        <p:txBody>
          <a:bodyPr anchor="t"/>
          <a:lstStyle/>
          <a:p>
            <a:pPr fontAlgn="auto">
              <a:spcAft>
                <a:spcPts val="0"/>
              </a:spcAft>
              <a:defRPr/>
            </a:pPr>
            <a:r>
              <a:rPr lang="fr-CH" sz="3600" dirty="0" err="1">
                <a:solidFill>
                  <a:schemeClr val="bg1"/>
                </a:solidFill>
              </a:rPr>
              <a:t>Offene</a:t>
            </a:r>
            <a:r>
              <a:rPr lang="fr-CH" sz="3600" dirty="0">
                <a:solidFill>
                  <a:schemeClr val="bg1"/>
                </a:solidFill>
              </a:rPr>
              <a:t> </a:t>
            </a:r>
            <a:r>
              <a:rPr lang="fr-CH" sz="3600" dirty="0" err="1">
                <a:solidFill>
                  <a:schemeClr val="bg1"/>
                </a:solidFill>
              </a:rPr>
              <a:t>Fragen</a:t>
            </a:r>
            <a:endParaRPr lang="fr-FR" sz="3600" dirty="0">
              <a:solidFill>
                <a:schemeClr val="bg1"/>
              </a:solidFill>
            </a:endParaRPr>
          </a:p>
        </p:txBody>
      </p:sp>
      <p:sp>
        <p:nvSpPr>
          <p:cNvPr id="46" name="Title 1"/>
          <p:cNvSpPr txBox="1">
            <a:spLocks/>
          </p:cNvSpPr>
          <p:nvPr/>
        </p:nvSpPr>
        <p:spPr>
          <a:xfrm>
            <a:off x="1325812" y="3538044"/>
            <a:ext cx="7671043" cy="750046"/>
          </a:xfrm>
          <a:prstGeom prst="rect">
            <a:avLst/>
          </a:prstGeom>
          <a:ln>
            <a:noFill/>
          </a:ln>
        </p:spPr>
        <p:txBody>
          <a:bodyPr anchor="t"/>
          <a:lstStyle/>
          <a:p>
            <a:pPr algn="r" fontAlgn="auto">
              <a:spcAft>
                <a:spcPts val="0"/>
              </a:spcAft>
              <a:defRPr/>
            </a:pPr>
            <a:r>
              <a:rPr lang="fr-CH" sz="3600" i="1" dirty="0">
                <a:solidFill>
                  <a:schemeClr val="bg1"/>
                </a:solidFill>
              </a:rPr>
              <a:t>Higgs?</a:t>
            </a:r>
            <a:endParaRPr lang="fr-FR" sz="3600" i="1" dirty="0">
              <a:solidFill>
                <a:schemeClr val="bg1"/>
              </a:solidFill>
            </a:endParaRPr>
          </a:p>
        </p:txBody>
      </p:sp>
      <p:pic>
        <p:nvPicPr>
          <p:cNvPr id="5" name="Picture 4"/>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359022" y="1334450"/>
            <a:ext cx="3912165" cy="2718955"/>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370916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7" name="Group 6"/>
          <p:cNvGrpSpPr/>
          <p:nvPr/>
        </p:nvGrpSpPr>
        <p:grpSpPr>
          <a:xfrm>
            <a:off x="0" y="0"/>
            <a:ext cx="9144000" cy="4443531"/>
            <a:chOff x="0" y="0"/>
            <a:chExt cx="9144000" cy="4443531"/>
          </a:xfrm>
        </p:grpSpPr>
        <p:sp>
          <p:nvSpPr>
            <p:cNvPr id="4" name="Rectangle 3"/>
            <p:cNvSpPr/>
            <p:nvPr/>
          </p:nvSpPr>
          <p:spPr>
            <a:xfrm>
              <a:off x="0" y="0"/>
              <a:ext cx="9144000" cy="4443531"/>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rotWithShape="1">
            <a:blip r:embed="rId3" cstate="screen">
              <a:extLst>
                <a:ext uri="{28A0092B-C50C-407E-A947-70E740481C1C}">
                  <a14:useLocalDpi xmlns:a14="http://schemas.microsoft.com/office/drawing/2010/main" val="0"/>
                </a:ext>
              </a:extLst>
            </a:blip>
            <a:srcRect t="6159" r="2893" b="14748"/>
            <a:stretch/>
          </p:blipFill>
          <p:spPr>
            <a:xfrm>
              <a:off x="823715" y="250910"/>
              <a:ext cx="6744569" cy="3662157"/>
            </a:xfrm>
            <a:prstGeom prst="rect">
              <a:avLst/>
            </a:prstGeom>
          </p:spPr>
        </p:pic>
      </p:grpSp>
      <p:sp>
        <p:nvSpPr>
          <p:cNvPr id="46" name="Title 1"/>
          <p:cNvSpPr txBox="1">
            <a:spLocks/>
          </p:cNvSpPr>
          <p:nvPr/>
        </p:nvSpPr>
        <p:spPr>
          <a:xfrm>
            <a:off x="1325812" y="3538044"/>
            <a:ext cx="7671043" cy="750046"/>
          </a:xfrm>
          <a:prstGeom prst="rect">
            <a:avLst/>
          </a:prstGeom>
          <a:ln>
            <a:noFill/>
          </a:ln>
        </p:spPr>
        <p:txBody>
          <a:bodyPr anchor="t"/>
          <a:lstStyle/>
          <a:p>
            <a:pPr algn="r" fontAlgn="auto">
              <a:spcAft>
                <a:spcPts val="0"/>
              </a:spcAft>
              <a:defRPr/>
            </a:pPr>
            <a:r>
              <a:rPr lang="fr-CH" sz="3600" i="1" dirty="0">
                <a:solidFill>
                  <a:schemeClr val="bg1"/>
                </a:solidFill>
              </a:rPr>
              <a:t>Quark Gluon Plasma?</a:t>
            </a:r>
            <a:endParaRPr lang="fr-FR" sz="3600" i="1" dirty="0">
              <a:solidFill>
                <a:schemeClr val="bg1"/>
              </a:solidFill>
            </a:endParaRPr>
          </a:p>
        </p:txBody>
      </p:sp>
      <p:sp>
        <p:nvSpPr>
          <p:cNvPr id="5" name="Title 1"/>
          <p:cNvSpPr txBox="1">
            <a:spLocks/>
          </p:cNvSpPr>
          <p:nvPr/>
        </p:nvSpPr>
        <p:spPr>
          <a:xfrm>
            <a:off x="153909" y="190500"/>
            <a:ext cx="8926717" cy="750046"/>
          </a:xfrm>
          <a:prstGeom prst="rect">
            <a:avLst/>
          </a:prstGeom>
          <a:ln>
            <a:noFill/>
          </a:ln>
        </p:spPr>
        <p:txBody>
          <a:bodyPr anchor="t"/>
          <a:lstStyle/>
          <a:p>
            <a:pPr fontAlgn="auto">
              <a:spcAft>
                <a:spcPts val="0"/>
              </a:spcAft>
              <a:defRPr/>
            </a:pPr>
            <a:r>
              <a:rPr lang="fr-CH" sz="3600" dirty="0" err="1">
                <a:solidFill>
                  <a:schemeClr val="bg1"/>
                </a:solidFill>
              </a:rPr>
              <a:t>Offene</a:t>
            </a:r>
            <a:r>
              <a:rPr lang="fr-CH" sz="3600" dirty="0">
                <a:solidFill>
                  <a:schemeClr val="bg1"/>
                </a:solidFill>
              </a:rPr>
              <a:t> </a:t>
            </a:r>
            <a:r>
              <a:rPr lang="fr-CH" sz="3600" dirty="0" err="1">
                <a:solidFill>
                  <a:schemeClr val="bg1"/>
                </a:solidFill>
              </a:rPr>
              <a:t>Fragen</a:t>
            </a:r>
            <a:endParaRPr lang="fr-FR" sz="3600" i="1" dirty="0">
              <a:solidFill>
                <a:schemeClr val="bg1"/>
              </a:solidFill>
            </a:endParaRPr>
          </a:p>
        </p:txBody>
      </p:sp>
    </p:spTree>
    <p:extLst>
      <p:ext uri="{BB962C8B-B14F-4D97-AF65-F5344CB8AC3E}">
        <p14:creationId xmlns:p14="http://schemas.microsoft.com/office/powerpoint/2010/main" val="36517591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val="0"/>
              </a:ext>
            </a:extLst>
          </a:blip>
          <a:srcRect t="1" b="27105"/>
          <a:stretch/>
        </p:blipFill>
        <p:spPr>
          <a:xfrm>
            <a:off x="0" y="-1"/>
            <a:ext cx="9144000" cy="4445877"/>
          </a:xfrm>
          <a:prstGeom prst="rect">
            <a:avLst/>
          </a:prstGeom>
        </p:spPr>
      </p:pic>
      <p:sp>
        <p:nvSpPr>
          <p:cNvPr id="46" name="Title 1"/>
          <p:cNvSpPr txBox="1">
            <a:spLocks/>
          </p:cNvSpPr>
          <p:nvPr/>
        </p:nvSpPr>
        <p:spPr>
          <a:xfrm>
            <a:off x="1325812" y="3538044"/>
            <a:ext cx="7671043" cy="750046"/>
          </a:xfrm>
          <a:prstGeom prst="rect">
            <a:avLst/>
          </a:prstGeom>
          <a:ln>
            <a:noFill/>
          </a:ln>
        </p:spPr>
        <p:txBody>
          <a:bodyPr anchor="t"/>
          <a:lstStyle/>
          <a:p>
            <a:pPr algn="r" fontAlgn="auto">
              <a:spcAft>
                <a:spcPts val="0"/>
              </a:spcAft>
              <a:defRPr/>
            </a:pPr>
            <a:r>
              <a:rPr lang="fr-CH" sz="3600" i="1">
                <a:solidFill>
                  <a:schemeClr val="bg1"/>
                </a:solidFill>
              </a:rPr>
              <a:t>Antimaterie?</a:t>
            </a:r>
            <a:endParaRPr lang="fr-FR" sz="3600" i="1" dirty="0">
              <a:solidFill>
                <a:schemeClr val="bg1"/>
              </a:solidFill>
            </a:endParaRPr>
          </a:p>
        </p:txBody>
      </p:sp>
      <p:pic>
        <p:nvPicPr>
          <p:cNvPr id="49" name="Picture 2" descr="http://www.enjoyspace.com/uploads/news/mars2010/planck/AMS-station.001.jpg"/>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769913" y="1400722"/>
            <a:ext cx="4391420" cy="2584977"/>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Title 1">
            <a:extLst>
              <a:ext uri="{FF2B5EF4-FFF2-40B4-BE49-F238E27FC236}">
                <a16:creationId xmlns:a16="http://schemas.microsoft.com/office/drawing/2014/main" id="{A7C8C19A-03DF-4981-8FC5-BF852583FF07}"/>
              </a:ext>
            </a:extLst>
          </p:cNvPr>
          <p:cNvSpPr txBox="1">
            <a:spLocks/>
          </p:cNvSpPr>
          <p:nvPr/>
        </p:nvSpPr>
        <p:spPr>
          <a:xfrm>
            <a:off x="153909" y="190500"/>
            <a:ext cx="8926717" cy="750046"/>
          </a:xfrm>
          <a:prstGeom prst="rect">
            <a:avLst/>
          </a:prstGeom>
          <a:ln>
            <a:noFill/>
          </a:ln>
        </p:spPr>
        <p:txBody>
          <a:bodyPr anchor="t"/>
          <a:lstStyle/>
          <a:p>
            <a:pPr fontAlgn="auto">
              <a:spcAft>
                <a:spcPts val="0"/>
              </a:spcAft>
              <a:defRPr/>
            </a:pPr>
            <a:r>
              <a:rPr lang="fr-CH" sz="3600" dirty="0" err="1">
                <a:solidFill>
                  <a:schemeClr val="bg1"/>
                </a:solidFill>
              </a:rPr>
              <a:t>Offene</a:t>
            </a:r>
            <a:r>
              <a:rPr lang="fr-CH" sz="3600" dirty="0">
                <a:solidFill>
                  <a:schemeClr val="bg1"/>
                </a:solidFill>
              </a:rPr>
              <a:t> </a:t>
            </a:r>
            <a:r>
              <a:rPr lang="fr-CH" sz="3600" dirty="0" err="1">
                <a:solidFill>
                  <a:schemeClr val="bg1"/>
                </a:solidFill>
              </a:rPr>
              <a:t>Fragen</a:t>
            </a:r>
            <a:endParaRPr lang="fr-FR" sz="3600" i="1" dirty="0">
              <a:solidFill>
                <a:schemeClr val="bg1"/>
              </a:solidFill>
            </a:endParaRPr>
          </a:p>
        </p:txBody>
      </p:sp>
    </p:spTree>
    <p:extLst>
      <p:ext uri="{BB962C8B-B14F-4D97-AF65-F5344CB8AC3E}">
        <p14:creationId xmlns:p14="http://schemas.microsoft.com/office/powerpoint/2010/main" val="20447794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Rechteck"/>
          <p:cNvSpPr/>
          <p:nvPr/>
        </p:nvSpPr>
        <p:spPr>
          <a:xfrm>
            <a:off x="-1458" y="1041226"/>
            <a:ext cx="4573111" cy="4101389"/>
          </a:xfrm>
          <a:prstGeom prst="rect">
            <a:avLst/>
          </a:prstGeom>
          <a:solidFill>
            <a:srgbClr val="92BCD0"/>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336" name="Rechteck"/>
          <p:cNvSpPr/>
          <p:nvPr/>
        </p:nvSpPr>
        <p:spPr>
          <a:xfrm>
            <a:off x="4570363" y="885"/>
            <a:ext cx="4573111" cy="5141730"/>
          </a:xfrm>
          <a:prstGeom prst="rect">
            <a:avLst/>
          </a:prstGeom>
          <a:solidFill>
            <a:srgbClr val="FAE1C9"/>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337" name="Elektron"/>
          <p:cNvSpPr txBox="1"/>
          <p:nvPr/>
        </p:nvSpPr>
        <p:spPr>
          <a:xfrm>
            <a:off x="1868317" y="4066989"/>
            <a:ext cx="833562"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solidFill>
                  <a:srgbClr val="FFFFFF"/>
                </a:solidFill>
                <a:latin typeface="Helvetica Neue"/>
                <a:ea typeface="Helvetica Neue"/>
                <a:cs typeface="Helvetica Neue"/>
                <a:sym typeface="Helvetica Neue"/>
              </a:defRPr>
            </a:lvl1pPr>
          </a:lstStyle>
          <a:p>
            <a:pPr algn="ctr" hangingPunct="0">
              <a:lnSpc>
                <a:spcPct val="90000"/>
              </a:lnSpc>
            </a:pPr>
            <a:r>
              <a:rPr sz="1688" kern="0"/>
              <a:t>Elektron</a:t>
            </a:r>
          </a:p>
        </p:txBody>
      </p:sp>
      <p:sp>
        <p:nvSpPr>
          <p:cNvPr id="338" name="Positron"/>
          <p:cNvSpPr txBox="1"/>
          <p:nvPr/>
        </p:nvSpPr>
        <p:spPr>
          <a:xfrm>
            <a:off x="6217323" y="4066989"/>
            <a:ext cx="1279196"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latin typeface="Helvetica Neue"/>
                <a:ea typeface="Helvetica Neue"/>
                <a:cs typeface="Helvetica Neue"/>
                <a:sym typeface="Helvetica Neue"/>
              </a:defRPr>
            </a:lvl1pPr>
          </a:lstStyle>
          <a:p>
            <a:pPr algn="ctr" hangingPunct="0">
              <a:lnSpc>
                <a:spcPct val="90000"/>
              </a:lnSpc>
            </a:pPr>
            <a:r>
              <a:rPr lang="en-US" sz="1688" kern="0" dirty="0">
                <a:solidFill>
                  <a:srgbClr val="000000"/>
                </a:solidFill>
              </a:rPr>
              <a:t>Anti-</a:t>
            </a:r>
            <a:r>
              <a:rPr lang="en-US" sz="1688" kern="0" dirty="0" err="1">
                <a:solidFill>
                  <a:srgbClr val="000000"/>
                </a:solidFill>
              </a:rPr>
              <a:t>Elektron</a:t>
            </a:r>
            <a:endParaRPr sz="1688" kern="0" dirty="0">
              <a:solidFill>
                <a:srgbClr val="000000"/>
              </a:solidFill>
            </a:endParaRPr>
          </a:p>
        </p:txBody>
      </p:sp>
      <p:sp>
        <p:nvSpPr>
          <p:cNvPr id="339" name="Was ist schwerer?"/>
          <p:cNvSpPr txBox="1"/>
          <p:nvPr/>
        </p:nvSpPr>
        <p:spPr>
          <a:xfrm>
            <a:off x="358322" y="535492"/>
            <a:ext cx="1811393"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lgn="l">
              <a:defRPr sz="4500">
                <a:latin typeface="Helvetica Neue"/>
                <a:ea typeface="Helvetica Neue"/>
                <a:cs typeface="Helvetica Neue"/>
                <a:sym typeface="Helvetica Neue"/>
              </a:defRPr>
            </a:lvl1pPr>
          </a:lstStyle>
          <a:p>
            <a:pPr hangingPunct="0">
              <a:lnSpc>
                <a:spcPct val="90000"/>
              </a:lnSpc>
            </a:pPr>
            <a:r>
              <a:rPr sz="1688" kern="0">
                <a:solidFill>
                  <a:srgbClr val="000000"/>
                </a:solidFill>
              </a:rPr>
              <a:t>Was ist schwerer?</a:t>
            </a:r>
          </a:p>
        </p:txBody>
      </p:sp>
      <p:pic>
        <p:nvPicPr>
          <p:cNvPr id="340" name="Bildschirmfoto 2020-09-07 um 10.39.56.png" descr="Bildschirmfoto 2020-09-07 um 10.39.56.png"/>
          <p:cNvPicPr>
            <a:picLocks noChangeAspect="1"/>
          </p:cNvPicPr>
          <p:nvPr/>
        </p:nvPicPr>
        <p:blipFill>
          <a:blip r:embed="rId2"/>
          <a:srcRect l="16439" t="20863" r="18384" b="21599"/>
          <a:stretch>
            <a:fillRect/>
          </a:stretch>
        </p:blipFill>
        <p:spPr>
          <a:xfrm>
            <a:off x="1703486" y="3272879"/>
            <a:ext cx="1058466" cy="476793"/>
          </a:xfrm>
          <a:custGeom>
            <a:avLst/>
            <a:gdLst/>
            <a:ahLst/>
            <a:cxnLst>
              <a:cxn ang="0">
                <a:pos x="wd2" y="hd2"/>
              </a:cxn>
              <a:cxn ang="5400000">
                <a:pos x="wd2" y="hd2"/>
              </a:cxn>
              <a:cxn ang="10800000">
                <a:pos x="wd2" y="hd2"/>
              </a:cxn>
              <a:cxn ang="16200000">
                <a:pos x="wd2" y="hd2"/>
              </a:cxn>
            </a:cxnLst>
            <a:rect l="0" t="0" r="r" b="b"/>
            <a:pathLst>
              <a:path w="21600" h="20038" extrusionOk="0">
                <a:moveTo>
                  <a:pt x="0" y="0"/>
                </a:moveTo>
                <a:lnTo>
                  <a:pt x="76" y="1520"/>
                </a:lnTo>
                <a:cubicBezTo>
                  <a:pt x="540" y="10650"/>
                  <a:pt x="3980" y="17908"/>
                  <a:pt x="8668" y="19653"/>
                </a:cubicBezTo>
                <a:cubicBezTo>
                  <a:pt x="13900" y="21600"/>
                  <a:pt x="19266" y="15996"/>
                  <a:pt x="20947" y="6830"/>
                </a:cubicBezTo>
                <a:cubicBezTo>
                  <a:pt x="21271" y="5064"/>
                  <a:pt x="21600" y="1988"/>
                  <a:pt x="21600" y="732"/>
                </a:cubicBezTo>
                <a:lnTo>
                  <a:pt x="21600" y="0"/>
                </a:lnTo>
                <a:lnTo>
                  <a:pt x="10800" y="0"/>
                </a:lnTo>
                <a:lnTo>
                  <a:pt x="0" y="0"/>
                </a:lnTo>
                <a:close/>
              </a:path>
            </a:pathLst>
          </a:custGeom>
          <a:ln w="12700">
            <a:miter lim="400000"/>
          </a:ln>
        </p:spPr>
      </p:pic>
      <p:sp>
        <p:nvSpPr>
          <p:cNvPr id="341" name="Das Standardmodell"/>
          <p:cNvSpPr txBox="1"/>
          <p:nvPr/>
        </p:nvSpPr>
        <p:spPr>
          <a:xfrm>
            <a:off x="345272" y="220239"/>
            <a:ext cx="1134926" cy="1683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2500">
                <a:latin typeface="Helvetica Neue"/>
                <a:ea typeface="Helvetica Neue"/>
                <a:cs typeface="Helvetica Neue"/>
                <a:sym typeface="Helvetica Neue"/>
              </a:defRPr>
            </a:lvl1pPr>
          </a:lstStyle>
          <a:p>
            <a:pPr algn="ctr" hangingPunct="0">
              <a:lnSpc>
                <a:spcPct val="90000"/>
              </a:lnSpc>
            </a:pPr>
            <a:r>
              <a:rPr sz="938" kern="0">
                <a:solidFill>
                  <a:srgbClr val="000000"/>
                </a:solidFill>
              </a:rPr>
              <a:t>Das Standardmodell</a:t>
            </a:r>
          </a:p>
        </p:txBody>
      </p:sp>
      <p:pic>
        <p:nvPicPr>
          <p:cNvPr id="342" name="Bildschirmfoto 2020-09-07 um 16.33.05.png" descr="Bildschirmfoto 2020-09-07 um 16.33.05.png"/>
          <p:cNvPicPr>
            <a:picLocks noChangeAspect="1"/>
          </p:cNvPicPr>
          <p:nvPr/>
        </p:nvPicPr>
        <p:blipFill>
          <a:blip r:embed="rId3"/>
          <a:srcRect l="8205" t="18661" r="6842" b="12491"/>
          <a:stretch>
            <a:fillRect/>
          </a:stretch>
        </p:blipFill>
        <p:spPr>
          <a:xfrm>
            <a:off x="6330066" y="3256692"/>
            <a:ext cx="1053704" cy="509166"/>
          </a:xfrm>
          <a:custGeom>
            <a:avLst/>
            <a:gdLst/>
            <a:ahLst/>
            <a:cxnLst>
              <a:cxn ang="0">
                <a:pos x="wd2" y="hd2"/>
              </a:cxn>
              <a:cxn ang="5400000">
                <a:pos x="wd2" y="hd2"/>
              </a:cxn>
              <a:cxn ang="10800000">
                <a:pos x="wd2" y="hd2"/>
              </a:cxn>
              <a:cxn ang="16200000">
                <a:pos x="wd2" y="hd2"/>
              </a:cxn>
            </a:cxnLst>
            <a:rect l="0" t="0" r="r" b="b"/>
            <a:pathLst>
              <a:path w="21600" h="21522" extrusionOk="0">
                <a:moveTo>
                  <a:pt x="10385" y="14"/>
                </a:moveTo>
                <a:cubicBezTo>
                  <a:pt x="9599" y="69"/>
                  <a:pt x="8823" y="290"/>
                  <a:pt x="8073" y="681"/>
                </a:cubicBezTo>
                <a:cubicBezTo>
                  <a:pt x="7049" y="1214"/>
                  <a:pt x="6537" y="1621"/>
                  <a:pt x="5607" y="2612"/>
                </a:cubicBezTo>
                <a:cubicBezTo>
                  <a:pt x="2624" y="5795"/>
                  <a:pt x="598" y="11631"/>
                  <a:pt x="98" y="18496"/>
                </a:cubicBezTo>
                <a:cubicBezTo>
                  <a:pt x="44" y="19234"/>
                  <a:pt x="0" y="20216"/>
                  <a:pt x="0" y="20679"/>
                </a:cubicBezTo>
                <a:lnTo>
                  <a:pt x="0" y="21522"/>
                </a:lnTo>
                <a:lnTo>
                  <a:pt x="10800" y="21522"/>
                </a:lnTo>
                <a:lnTo>
                  <a:pt x="21600" y="21522"/>
                </a:lnTo>
                <a:lnTo>
                  <a:pt x="21557" y="20006"/>
                </a:lnTo>
                <a:cubicBezTo>
                  <a:pt x="21455" y="16309"/>
                  <a:pt x="20782" y="12406"/>
                  <a:pt x="19702" y="9255"/>
                </a:cubicBezTo>
                <a:cubicBezTo>
                  <a:pt x="19144" y="7624"/>
                  <a:pt x="18072" y="5406"/>
                  <a:pt x="17277" y="4235"/>
                </a:cubicBezTo>
                <a:cubicBezTo>
                  <a:pt x="16563" y="3185"/>
                  <a:pt x="15072" y="1622"/>
                  <a:pt x="14312" y="1127"/>
                </a:cubicBezTo>
                <a:cubicBezTo>
                  <a:pt x="13032" y="295"/>
                  <a:pt x="11695" y="-78"/>
                  <a:pt x="10385" y="14"/>
                </a:cubicBezTo>
                <a:close/>
              </a:path>
            </a:pathLst>
          </a:custGeom>
          <a:ln w="12700">
            <a:miter lim="400000"/>
          </a:ln>
        </p:spPr>
      </p:pic>
      <p:pic>
        <p:nvPicPr>
          <p:cNvPr id="2" name="GIF_Waage_Anti.gif" descr="GIF_Waage_Anti.gif">
            <a:extLst>
              <a:ext uri="{FF2B5EF4-FFF2-40B4-BE49-F238E27FC236}">
                <a16:creationId xmlns:a16="http://schemas.microsoft.com/office/drawing/2014/main" id="{FF3F4394-6BDE-6BDE-EB12-2B9EB97CCC71}"/>
              </a:ext>
            </a:extLst>
          </p:cNvPr>
          <p:cNvPicPr>
            <a:picLocks/>
          </p:cNvPicPr>
          <p:nvPr/>
        </p:nvPicPr>
        <p:blipFill>
          <a:blip r:embed="rId4"/>
          <a:stretch>
            <a:fillRect/>
          </a:stretch>
        </p:blipFill>
        <p:spPr>
          <a:xfrm>
            <a:off x="413165" y="-291001"/>
            <a:ext cx="8279571" cy="4661092"/>
          </a:xfrm>
          <a:prstGeom prst="rect">
            <a:avLst/>
          </a:prstGeom>
          <a:ln w="12700">
            <a:miter lim="400000"/>
          </a:ln>
        </p:spPr>
      </p:pic>
    </p:spTree>
    <p:extLst>
      <p:ext uri="{BB962C8B-B14F-4D97-AF65-F5344CB8AC3E}">
        <p14:creationId xmlns:p14="http://schemas.microsoft.com/office/powerpoint/2010/main" val="321106084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Rechteck"/>
          <p:cNvSpPr/>
          <p:nvPr/>
        </p:nvSpPr>
        <p:spPr>
          <a:xfrm>
            <a:off x="-1458" y="1041226"/>
            <a:ext cx="4573111" cy="4101389"/>
          </a:xfrm>
          <a:prstGeom prst="rect">
            <a:avLst/>
          </a:prstGeom>
          <a:solidFill>
            <a:srgbClr val="92BCD0"/>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347" name="Rechteck"/>
          <p:cNvSpPr/>
          <p:nvPr/>
        </p:nvSpPr>
        <p:spPr>
          <a:xfrm>
            <a:off x="4570363" y="885"/>
            <a:ext cx="4573111" cy="5141730"/>
          </a:xfrm>
          <a:prstGeom prst="rect">
            <a:avLst/>
          </a:prstGeom>
          <a:solidFill>
            <a:srgbClr val="FAE1C9"/>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348" name="Elektron"/>
          <p:cNvSpPr txBox="1"/>
          <p:nvPr/>
        </p:nvSpPr>
        <p:spPr>
          <a:xfrm>
            <a:off x="1868317" y="4066989"/>
            <a:ext cx="833562"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solidFill>
                  <a:srgbClr val="FFFFFF"/>
                </a:solidFill>
                <a:latin typeface="Helvetica Neue"/>
                <a:ea typeface="Helvetica Neue"/>
                <a:cs typeface="Helvetica Neue"/>
                <a:sym typeface="Helvetica Neue"/>
              </a:defRPr>
            </a:lvl1pPr>
          </a:lstStyle>
          <a:p>
            <a:pPr algn="ctr" hangingPunct="0">
              <a:lnSpc>
                <a:spcPct val="90000"/>
              </a:lnSpc>
            </a:pPr>
            <a:r>
              <a:rPr sz="1688" kern="0"/>
              <a:t>Elektron</a:t>
            </a:r>
          </a:p>
        </p:txBody>
      </p:sp>
      <p:sp>
        <p:nvSpPr>
          <p:cNvPr id="349" name="Positron"/>
          <p:cNvSpPr txBox="1"/>
          <p:nvPr/>
        </p:nvSpPr>
        <p:spPr>
          <a:xfrm>
            <a:off x="6440137" y="4066989"/>
            <a:ext cx="833562"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latin typeface="Helvetica Neue"/>
                <a:ea typeface="Helvetica Neue"/>
                <a:cs typeface="Helvetica Neue"/>
                <a:sym typeface="Helvetica Neue"/>
              </a:defRPr>
            </a:lvl1pPr>
          </a:lstStyle>
          <a:p>
            <a:pPr algn="ctr" hangingPunct="0">
              <a:lnSpc>
                <a:spcPct val="90000"/>
              </a:lnSpc>
            </a:pPr>
            <a:r>
              <a:rPr sz="1688" kern="0">
                <a:solidFill>
                  <a:srgbClr val="000000"/>
                </a:solidFill>
              </a:rPr>
              <a:t>Positron</a:t>
            </a:r>
          </a:p>
        </p:txBody>
      </p:sp>
      <p:sp>
        <p:nvSpPr>
          <p:cNvPr id="350" name="Was ist schwerer?"/>
          <p:cNvSpPr txBox="1"/>
          <p:nvPr/>
        </p:nvSpPr>
        <p:spPr>
          <a:xfrm>
            <a:off x="358322" y="535492"/>
            <a:ext cx="1811393"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lgn="l">
              <a:defRPr sz="4500">
                <a:latin typeface="Helvetica Neue"/>
                <a:ea typeface="Helvetica Neue"/>
                <a:cs typeface="Helvetica Neue"/>
                <a:sym typeface="Helvetica Neue"/>
              </a:defRPr>
            </a:lvl1pPr>
          </a:lstStyle>
          <a:p>
            <a:pPr hangingPunct="0">
              <a:lnSpc>
                <a:spcPct val="90000"/>
              </a:lnSpc>
            </a:pPr>
            <a:r>
              <a:rPr sz="1688" kern="0">
                <a:solidFill>
                  <a:srgbClr val="000000"/>
                </a:solidFill>
              </a:rPr>
              <a:t>Was ist schwerer?</a:t>
            </a:r>
          </a:p>
        </p:txBody>
      </p:sp>
      <p:pic>
        <p:nvPicPr>
          <p:cNvPr id="351" name="Bildschirmfoto 2020-09-07 um 10.39.56.png" descr="Bildschirmfoto 2020-09-07 um 10.39.56.png"/>
          <p:cNvPicPr>
            <a:picLocks noChangeAspect="1"/>
          </p:cNvPicPr>
          <p:nvPr/>
        </p:nvPicPr>
        <p:blipFill>
          <a:blip r:embed="rId3"/>
          <a:srcRect l="16439" t="20863" r="18384" b="21599"/>
          <a:stretch>
            <a:fillRect/>
          </a:stretch>
        </p:blipFill>
        <p:spPr>
          <a:xfrm>
            <a:off x="1703486" y="3272879"/>
            <a:ext cx="1058466" cy="476793"/>
          </a:xfrm>
          <a:custGeom>
            <a:avLst/>
            <a:gdLst/>
            <a:ahLst/>
            <a:cxnLst>
              <a:cxn ang="0">
                <a:pos x="wd2" y="hd2"/>
              </a:cxn>
              <a:cxn ang="5400000">
                <a:pos x="wd2" y="hd2"/>
              </a:cxn>
              <a:cxn ang="10800000">
                <a:pos x="wd2" y="hd2"/>
              </a:cxn>
              <a:cxn ang="16200000">
                <a:pos x="wd2" y="hd2"/>
              </a:cxn>
            </a:cxnLst>
            <a:rect l="0" t="0" r="r" b="b"/>
            <a:pathLst>
              <a:path w="21600" h="20038" extrusionOk="0">
                <a:moveTo>
                  <a:pt x="0" y="0"/>
                </a:moveTo>
                <a:lnTo>
                  <a:pt x="76" y="1520"/>
                </a:lnTo>
                <a:cubicBezTo>
                  <a:pt x="540" y="10650"/>
                  <a:pt x="3980" y="17908"/>
                  <a:pt x="8668" y="19653"/>
                </a:cubicBezTo>
                <a:cubicBezTo>
                  <a:pt x="13900" y="21600"/>
                  <a:pt x="19266" y="15996"/>
                  <a:pt x="20947" y="6830"/>
                </a:cubicBezTo>
                <a:cubicBezTo>
                  <a:pt x="21271" y="5064"/>
                  <a:pt x="21600" y="1988"/>
                  <a:pt x="21600" y="732"/>
                </a:cubicBezTo>
                <a:lnTo>
                  <a:pt x="21600" y="0"/>
                </a:lnTo>
                <a:lnTo>
                  <a:pt x="10800" y="0"/>
                </a:lnTo>
                <a:lnTo>
                  <a:pt x="0" y="0"/>
                </a:lnTo>
                <a:close/>
              </a:path>
            </a:pathLst>
          </a:custGeom>
          <a:ln w="12700">
            <a:miter lim="400000"/>
          </a:ln>
        </p:spPr>
      </p:pic>
      <p:sp>
        <p:nvSpPr>
          <p:cNvPr id="352" name="Das Standardmodell"/>
          <p:cNvSpPr txBox="1"/>
          <p:nvPr/>
        </p:nvSpPr>
        <p:spPr>
          <a:xfrm>
            <a:off x="345272" y="220239"/>
            <a:ext cx="1134926" cy="1683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2500">
                <a:latin typeface="Helvetica Neue"/>
                <a:ea typeface="Helvetica Neue"/>
                <a:cs typeface="Helvetica Neue"/>
                <a:sym typeface="Helvetica Neue"/>
              </a:defRPr>
            </a:lvl1pPr>
          </a:lstStyle>
          <a:p>
            <a:pPr algn="ctr" hangingPunct="0">
              <a:lnSpc>
                <a:spcPct val="90000"/>
              </a:lnSpc>
            </a:pPr>
            <a:r>
              <a:rPr sz="938" kern="0">
                <a:solidFill>
                  <a:srgbClr val="000000"/>
                </a:solidFill>
              </a:rPr>
              <a:t>Das Standardmodell</a:t>
            </a:r>
          </a:p>
        </p:txBody>
      </p:sp>
      <p:pic>
        <p:nvPicPr>
          <p:cNvPr id="353" name="Bildschirmfoto 2020-09-07 um 16.33.05.png" descr="Bildschirmfoto 2020-09-07 um 16.33.05.png"/>
          <p:cNvPicPr>
            <a:picLocks noChangeAspect="1"/>
          </p:cNvPicPr>
          <p:nvPr/>
        </p:nvPicPr>
        <p:blipFill>
          <a:blip r:embed="rId4"/>
          <a:srcRect l="8205" t="18661" r="6842" b="12491"/>
          <a:stretch>
            <a:fillRect/>
          </a:stretch>
        </p:blipFill>
        <p:spPr>
          <a:xfrm>
            <a:off x="6330066" y="3256692"/>
            <a:ext cx="1053704" cy="509166"/>
          </a:xfrm>
          <a:custGeom>
            <a:avLst/>
            <a:gdLst/>
            <a:ahLst/>
            <a:cxnLst>
              <a:cxn ang="0">
                <a:pos x="wd2" y="hd2"/>
              </a:cxn>
              <a:cxn ang="5400000">
                <a:pos x="wd2" y="hd2"/>
              </a:cxn>
              <a:cxn ang="10800000">
                <a:pos x="wd2" y="hd2"/>
              </a:cxn>
              <a:cxn ang="16200000">
                <a:pos x="wd2" y="hd2"/>
              </a:cxn>
            </a:cxnLst>
            <a:rect l="0" t="0" r="r" b="b"/>
            <a:pathLst>
              <a:path w="21600" h="21522" extrusionOk="0">
                <a:moveTo>
                  <a:pt x="10385" y="14"/>
                </a:moveTo>
                <a:cubicBezTo>
                  <a:pt x="9599" y="69"/>
                  <a:pt x="8823" y="290"/>
                  <a:pt x="8073" y="681"/>
                </a:cubicBezTo>
                <a:cubicBezTo>
                  <a:pt x="7049" y="1214"/>
                  <a:pt x="6537" y="1621"/>
                  <a:pt x="5607" y="2612"/>
                </a:cubicBezTo>
                <a:cubicBezTo>
                  <a:pt x="2624" y="5795"/>
                  <a:pt x="598" y="11631"/>
                  <a:pt x="98" y="18496"/>
                </a:cubicBezTo>
                <a:cubicBezTo>
                  <a:pt x="44" y="19234"/>
                  <a:pt x="0" y="20216"/>
                  <a:pt x="0" y="20679"/>
                </a:cubicBezTo>
                <a:lnTo>
                  <a:pt x="0" y="21522"/>
                </a:lnTo>
                <a:lnTo>
                  <a:pt x="10800" y="21522"/>
                </a:lnTo>
                <a:lnTo>
                  <a:pt x="21600" y="21522"/>
                </a:lnTo>
                <a:lnTo>
                  <a:pt x="21557" y="20006"/>
                </a:lnTo>
                <a:cubicBezTo>
                  <a:pt x="21455" y="16309"/>
                  <a:pt x="20782" y="12406"/>
                  <a:pt x="19702" y="9255"/>
                </a:cubicBezTo>
                <a:cubicBezTo>
                  <a:pt x="19144" y="7624"/>
                  <a:pt x="18072" y="5406"/>
                  <a:pt x="17277" y="4235"/>
                </a:cubicBezTo>
                <a:cubicBezTo>
                  <a:pt x="16563" y="3185"/>
                  <a:pt x="15072" y="1622"/>
                  <a:pt x="14312" y="1127"/>
                </a:cubicBezTo>
                <a:cubicBezTo>
                  <a:pt x="13032" y="295"/>
                  <a:pt x="11695" y="-78"/>
                  <a:pt x="10385" y="14"/>
                </a:cubicBezTo>
                <a:close/>
              </a:path>
            </a:pathLst>
          </a:custGeom>
          <a:ln w="12700">
            <a:miter lim="400000"/>
          </a:ln>
        </p:spPr>
      </p:pic>
      <p:pic>
        <p:nvPicPr>
          <p:cNvPr id="354" name="GIF_Waage_Anti.gif" descr="GIF_Waage_Anti.gif"/>
          <p:cNvPicPr>
            <a:picLocks/>
          </p:cNvPicPr>
          <p:nvPr/>
        </p:nvPicPr>
        <p:blipFill>
          <a:blip r:embed="rId5"/>
          <a:stretch>
            <a:fillRect/>
          </a:stretch>
        </p:blipFill>
        <p:spPr>
          <a:xfrm>
            <a:off x="413165" y="-291001"/>
            <a:ext cx="8279571" cy="4661092"/>
          </a:xfrm>
          <a:prstGeom prst="rect">
            <a:avLst/>
          </a:prstGeom>
          <a:ln w="12700">
            <a:miter lim="400000"/>
          </a:ln>
        </p:spPr>
      </p:pic>
      <p:sp>
        <p:nvSpPr>
          <p:cNvPr id="355" name="~0,511 MeV/c²"/>
          <p:cNvSpPr/>
          <p:nvPr/>
        </p:nvSpPr>
        <p:spPr>
          <a:xfrm>
            <a:off x="904875" y="4103886"/>
            <a:ext cx="2743981" cy="720244"/>
          </a:xfrm>
          <a:prstGeom prst="rect">
            <a:avLst/>
          </a:prstGeom>
          <a:solidFill>
            <a:srgbClr val="FAE1C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lstStyle>
            <a:lvl1pPr>
              <a:lnSpc>
                <a:spcPct val="80000"/>
              </a:lnSpc>
              <a:defRPr sz="8600">
                <a:latin typeface="+mn-lt"/>
                <a:ea typeface="+mn-ea"/>
                <a:cs typeface="+mn-cs"/>
                <a:sym typeface="Canela Bold"/>
              </a:defRPr>
            </a:lvl1pPr>
          </a:lstStyle>
          <a:p>
            <a:pPr algn="ctr" hangingPunct="0"/>
            <a:r>
              <a:rPr sz="3225" kern="0" dirty="0">
                <a:solidFill>
                  <a:srgbClr val="000000"/>
                </a:solidFill>
                <a:latin typeface="Canela Bold"/>
              </a:rPr>
              <a:t>~0,511 MeV/c²</a:t>
            </a:r>
          </a:p>
        </p:txBody>
      </p:sp>
      <p:sp>
        <p:nvSpPr>
          <p:cNvPr id="356" name="~0,511 MeV/c²"/>
          <p:cNvSpPr/>
          <p:nvPr/>
        </p:nvSpPr>
        <p:spPr>
          <a:xfrm>
            <a:off x="5641214" y="4058479"/>
            <a:ext cx="2731926" cy="720244"/>
          </a:xfrm>
          <a:prstGeom prst="rect">
            <a:avLst/>
          </a:prstGeom>
          <a:solidFill>
            <a:srgbClr val="92BCD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lstStyle>
            <a:lvl1pPr>
              <a:lnSpc>
                <a:spcPct val="80000"/>
              </a:lnSpc>
              <a:defRPr sz="8600">
                <a:latin typeface="+mn-lt"/>
                <a:ea typeface="+mn-ea"/>
                <a:cs typeface="+mn-cs"/>
                <a:sym typeface="Canela Bold"/>
              </a:defRPr>
            </a:lvl1pPr>
          </a:lstStyle>
          <a:p>
            <a:pPr algn="ctr" hangingPunct="0"/>
            <a:r>
              <a:rPr sz="3225" kern="0">
                <a:solidFill>
                  <a:srgbClr val="000000"/>
                </a:solidFill>
                <a:latin typeface="Canela Bold"/>
              </a:rPr>
              <a:t>~0,511 MeV/c²</a:t>
            </a:r>
          </a:p>
        </p:txBody>
      </p:sp>
    </p:spTree>
    <p:extLst>
      <p:ext uri="{BB962C8B-B14F-4D97-AF65-F5344CB8AC3E}">
        <p14:creationId xmlns:p14="http://schemas.microsoft.com/office/powerpoint/2010/main" val="741496406"/>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screen">
            <a:extLst>
              <a:ext uri="{28A0092B-C50C-407E-A947-70E740481C1C}">
                <a14:useLocalDpi xmlns:a14="http://schemas.microsoft.com/office/drawing/2010/main" val="0"/>
              </a:ext>
            </a:extLst>
          </a:blip>
          <a:srcRect t="9272" b="11939"/>
          <a:stretch/>
        </p:blipFill>
        <p:spPr>
          <a:xfrm>
            <a:off x="0" y="-41564"/>
            <a:ext cx="9144000" cy="4502728"/>
          </a:xfrm>
          <a:prstGeom prst="rect">
            <a:avLst/>
          </a:prstGeom>
        </p:spPr>
      </p:pic>
      <p:sp>
        <p:nvSpPr>
          <p:cNvPr id="46" name="Title 1"/>
          <p:cNvSpPr txBox="1">
            <a:spLocks/>
          </p:cNvSpPr>
          <p:nvPr/>
        </p:nvSpPr>
        <p:spPr>
          <a:xfrm>
            <a:off x="1325812" y="3538044"/>
            <a:ext cx="7671043" cy="750046"/>
          </a:xfrm>
          <a:prstGeom prst="rect">
            <a:avLst/>
          </a:prstGeom>
          <a:ln>
            <a:noFill/>
          </a:ln>
        </p:spPr>
        <p:txBody>
          <a:bodyPr anchor="t"/>
          <a:lstStyle/>
          <a:p>
            <a:pPr algn="r" fontAlgn="auto">
              <a:spcAft>
                <a:spcPts val="0"/>
              </a:spcAft>
              <a:defRPr/>
            </a:pPr>
            <a:r>
              <a:rPr lang="fr-CH" sz="3600" i="1" dirty="0" err="1">
                <a:solidFill>
                  <a:schemeClr val="bg1"/>
                </a:solidFill>
              </a:rPr>
              <a:t>Dunkle</a:t>
            </a:r>
            <a:r>
              <a:rPr lang="fr-CH" sz="3600" i="1" dirty="0">
                <a:solidFill>
                  <a:schemeClr val="bg1"/>
                </a:solidFill>
              </a:rPr>
              <a:t> </a:t>
            </a:r>
            <a:r>
              <a:rPr lang="fr-CH" sz="3600" i="1" dirty="0" err="1">
                <a:solidFill>
                  <a:schemeClr val="bg1"/>
                </a:solidFill>
              </a:rPr>
              <a:t>Materie</a:t>
            </a:r>
            <a:r>
              <a:rPr lang="fr-CH" sz="3600" i="1" dirty="0">
                <a:solidFill>
                  <a:schemeClr val="bg1"/>
                </a:solidFill>
              </a:rPr>
              <a:t>?</a:t>
            </a:r>
            <a:endParaRPr lang="fr-FR" sz="3600" i="1" dirty="0">
              <a:solidFill>
                <a:schemeClr val="bg1"/>
              </a:solidFill>
            </a:endParaRPr>
          </a:p>
        </p:txBody>
      </p:sp>
      <p:sp>
        <p:nvSpPr>
          <p:cNvPr id="5" name="Title 1">
            <a:extLst>
              <a:ext uri="{FF2B5EF4-FFF2-40B4-BE49-F238E27FC236}">
                <a16:creationId xmlns:a16="http://schemas.microsoft.com/office/drawing/2014/main" id="{0B33B7FC-3440-4BA5-BD3C-254004FDBD01}"/>
              </a:ext>
            </a:extLst>
          </p:cNvPr>
          <p:cNvSpPr txBox="1">
            <a:spLocks/>
          </p:cNvSpPr>
          <p:nvPr/>
        </p:nvSpPr>
        <p:spPr>
          <a:xfrm>
            <a:off x="153909" y="190500"/>
            <a:ext cx="8926717" cy="750046"/>
          </a:xfrm>
          <a:prstGeom prst="rect">
            <a:avLst/>
          </a:prstGeom>
          <a:ln>
            <a:noFill/>
          </a:ln>
        </p:spPr>
        <p:txBody>
          <a:bodyPr anchor="t"/>
          <a:lstStyle/>
          <a:p>
            <a:pPr fontAlgn="auto">
              <a:spcAft>
                <a:spcPts val="0"/>
              </a:spcAft>
              <a:defRPr/>
            </a:pPr>
            <a:r>
              <a:rPr lang="fr-CH" sz="3600" dirty="0" err="1">
                <a:solidFill>
                  <a:schemeClr val="bg1"/>
                </a:solidFill>
              </a:rPr>
              <a:t>Offene</a:t>
            </a:r>
            <a:r>
              <a:rPr lang="fr-CH" sz="3600" dirty="0">
                <a:solidFill>
                  <a:schemeClr val="bg1"/>
                </a:solidFill>
              </a:rPr>
              <a:t> </a:t>
            </a:r>
            <a:r>
              <a:rPr lang="fr-CH" sz="3600" dirty="0" err="1">
                <a:solidFill>
                  <a:schemeClr val="bg1"/>
                </a:solidFill>
              </a:rPr>
              <a:t>Fragen</a:t>
            </a:r>
            <a:endParaRPr lang="fr-FR" sz="3600" i="1" dirty="0">
              <a:solidFill>
                <a:schemeClr val="bg1"/>
              </a:solidFill>
            </a:endParaRPr>
          </a:p>
        </p:txBody>
      </p:sp>
    </p:spTree>
    <p:extLst>
      <p:ext uri="{BB962C8B-B14F-4D97-AF65-F5344CB8AC3E}">
        <p14:creationId xmlns:p14="http://schemas.microsoft.com/office/powerpoint/2010/main" val="18685357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4846129" y="148577"/>
            <a:ext cx="3109325" cy="41457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itle 1">
            <a:extLst>
              <a:ext uri="{FF2B5EF4-FFF2-40B4-BE49-F238E27FC236}">
                <a16:creationId xmlns:a16="http://schemas.microsoft.com/office/drawing/2014/main" id="{AF527193-FE2F-FC4D-86E7-4E562886B5A5}"/>
              </a:ext>
            </a:extLst>
          </p:cNvPr>
          <p:cNvSpPr txBox="1">
            <a:spLocks/>
          </p:cNvSpPr>
          <p:nvPr/>
        </p:nvSpPr>
        <p:spPr>
          <a:xfrm>
            <a:off x="1185487" y="570665"/>
            <a:ext cx="3582457" cy="616459"/>
          </a:xfrm>
          <a:prstGeom prst="rect">
            <a:avLst/>
          </a:prstGeom>
        </p:spPr>
        <p:txBody>
          <a:bodyPr anchor="t"/>
          <a:lstStyle/>
          <a:p>
            <a:pPr algn="r" fontAlgn="auto">
              <a:spcAft>
                <a:spcPts val="0"/>
              </a:spcAft>
              <a:defRPr/>
            </a:pPr>
            <a:r>
              <a:rPr lang="fr-CH" sz="3600" dirty="0" err="1"/>
              <a:t>Wer</a:t>
            </a:r>
            <a:r>
              <a:rPr lang="fr-CH" sz="3600" dirty="0"/>
              <a:t> </a:t>
            </a:r>
            <a:r>
              <a:rPr lang="fr-CH" sz="3600" dirty="0" err="1"/>
              <a:t>redet</a:t>
            </a:r>
            <a:r>
              <a:rPr lang="fr-CH" sz="3600" dirty="0"/>
              <a:t> hier?</a:t>
            </a:r>
          </a:p>
        </p:txBody>
      </p:sp>
      <p:sp>
        <p:nvSpPr>
          <p:cNvPr id="6" name="TextBox 5"/>
          <p:cNvSpPr txBox="1"/>
          <p:nvPr/>
        </p:nvSpPr>
        <p:spPr>
          <a:xfrm>
            <a:off x="1986647" y="4608868"/>
            <a:ext cx="5497278" cy="369332"/>
          </a:xfrm>
          <a:prstGeom prst="rect">
            <a:avLst/>
          </a:prstGeom>
          <a:noFill/>
        </p:spPr>
        <p:txBody>
          <a:bodyPr wrap="square" rtlCol="0">
            <a:spAutoFit/>
          </a:bodyPr>
          <a:lstStyle/>
          <a:p>
            <a:pPr algn="ctr"/>
            <a:r>
              <a:rPr lang="de-DE" dirty="0">
                <a:solidFill>
                  <a:schemeClr val="bg1"/>
                </a:solidFill>
                <a:latin typeface="Helvetica Neue"/>
              </a:rPr>
              <a:t>sarah.zoechling@cern.ch </a:t>
            </a:r>
            <a:endParaRPr lang="en-GB" dirty="0">
              <a:solidFill>
                <a:schemeClr val="bg1"/>
              </a:solidFill>
              <a:latin typeface="Helvetica Neue"/>
            </a:endParaRPr>
          </a:p>
        </p:txBody>
      </p:sp>
    </p:spTree>
    <p:extLst>
      <p:ext uri="{BB962C8B-B14F-4D97-AF65-F5344CB8AC3E}">
        <p14:creationId xmlns:p14="http://schemas.microsoft.com/office/powerpoint/2010/main" val="3120801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4B9032F-7A83-46BB-B96F-5CB04AF5F0FC}"/>
              </a:ext>
            </a:extLst>
          </p:cNvPr>
          <p:cNvPicPr>
            <a:picLocks noChangeAspect="1"/>
          </p:cNvPicPr>
          <p:nvPr/>
        </p:nvPicPr>
        <p:blipFill>
          <a:blip r:embed="rId3"/>
          <a:stretch>
            <a:fillRect/>
          </a:stretch>
        </p:blipFill>
        <p:spPr>
          <a:xfrm>
            <a:off x="4805110" y="101600"/>
            <a:ext cx="4288090" cy="4288090"/>
          </a:xfrm>
          <a:prstGeom prst="rect">
            <a:avLst/>
          </a:prstGeom>
        </p:spPr>
      </p:pic>
      <p:sp>
        <p:nvSpPr>
          <p:cNvPr id="5" name="Title 1">
            <a:extLst>
              <a:ext uri="{FF2B5EF4-FFF2-40B4-BE49-F238E27FC236}">
                <a16:creationId xmlns:a16="http://schemas.microsoft.com/office/drawing/2014/main" id="{0B33B7FC-3440-4BA5-BD3C-254004FDBD01}"/>
              </a:ext>
            </a:extLst>
          </p:cNvPr>
          <p:cNvSpPr txBox="1">
            <a:spLocks/>
          </p:cNvSpPr>
          <p:nvPr/>
        </p:nvSpPr>
        <p:spPr>
          <a:xfrm>
            <a:off x="153909" y="190500"/>
            <a:ext cx="8926717" cy="750046"/>
          </a:xfrm>
          <a:prstGeom prst="rect">
            <a:avLst/>
          </a:prstGeom>
          <a:ln>
            <a:noFill/>
          </a:ln>
        </p:spPr>
        <p:txBody>
          <a:bodyPr anchor="t"/>
          <a:lstStyle/>
          <a:p>
            <a:pPr fontAlgn="auto">
              <a:spcAft>
                <a:spcPts val="0"/>
              </a:spcAft>
              <a:defRPr/>
            </a:pPr>
            <a:r>
              <a:rPr lang="fr-CH" sz="3600" dirty="0" err="1">
                <a:solidFill>
                  <a:srgbClr val="000000"/>
                </a:solidFill>
              </a:rPr>
              <a:t>Offene</a:t>
            </a:r>
            <a:r>
              <a:rPr lang="fr-CH" sz="3600" dirty="0">
                <a:solidFill>
                  <a:srgbClr val="000000"/>
                </a:solidFill>
              </a:rPr>
              <a:t> </a:t>
            </a:r>
            <a:r>
              <a:rPr lang="fr-CH" sz="3600" dirty="0" err="1">
                <a:solidFill>
                  <a:srgbClr val="000000"/>
                </a:solidFill>
              </a:rPr>
              <a:t>Fragen</a:t>
            </a:r>
            <a:endParaRPr lang="fr-FR" sz="3600" i="1" dirty="0">
              <a:solidFill>
                <a:srgbClr val="000000"/>
              </a:solidFill>
            </a:endParaRPr>
          </a:p>
        </p:txBody>
      </p:sp>
      <p:pic>
        <p:nvPicPr>
          <p:cNvPr id="12" name="Picture 11">
            <a:extLst>
              <a:ext uri="{FF2B5EF4-FFF2-40B4-BE49-F238E27FC236}">
                <a16:creationId xmlns:a16="http://schemas.microsoft.com/office/drawing/2014/main" id="{C288B8C8-EA55-418C-827B-B2337158F897}"/>
              </a:ext>
            </a:extLst>
          </p:cNvPr>
          <p:cNvPicPr>
            <a:picLocks noChangeAspect="1"/>
          </p:cNvPicPr>
          <p:nvPr/>
        </p:nvPicPr>
        <p:blipFill rotWithShape="1">
          <a:blip r:embed="rId4"/>
          <a:srcRect b="10564"/>
          <a:stretch/>
        </p:blipFill>
        <p:spPr>
          <a:xfrm>
            <a:off x="151785" y="1107487"/>
            <a:ext cx="3747115" cy="2517616"/>
          </a:xfrm>
          <a:prstGeom prst="rect">
            <a:avLst/>
          </a:prstGeom>
        </p:spPr>
      </p:pic>
    </p:spTree>
    <p:extLst>
      <p:ext uri="{BB962C8B-B14F-4D97-AF65-F5344CB8AC3E}">
        <p14:creationId xmlns:p14="http://schemas.microsoft.com/office/powerpoint/2010/main" val="34032008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Higgsfield.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0" y="-26194"/>
            <a:ext cx="9144006" cy="44715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itle 1"/>
          <p:cNvSpPr txBox="1">
            <a:spLocks/>
          </p:cNvSpPr>
          <p:nvPr/>
        </p:nvSpPr>
        <p:spPr>
          <a:xfrm>
            <a:off x="167275" y="190500"/>
            <a:ext cx="8809449" cy="2457450"/>
          </a:xfrm>
          <a:prstGeom prst="rect">
            <a:avLst/>
          </a:prstGeom>
        </p:spPr>
        <p:txBody>
          <a:bodyPr anchor="t"/>
          <a:lstStyle/>
          <a:p>
            <a:pPr fontAlgn="auto">
              <a:spcAft>
                <a:spcPts val="0"/>
              </a:spcAft>
              <a:defRPr/>
            </a:pPr>
            <a:r>
              <a:rPr lang="fr-CH" sz="3600" dirty="0">
                <a:solidFill>
                  <a:schemeClr val="bg1"/>
                </a:solidFill>
              </a:rPr>
              <a:t>CERN</a:t>
            </a:r>
          </a:p>
          <a:p>
            <a:pPr fontAlgn="auto">
              <a:spcAft>
                <a:spcPts val="0"/>
              </a:spcAft>
              <a:defRPr/>
            </a:pPr>
            <a:r>
              <a:rPr lang="fr-CH" sz="3600" i="1" dirty="0" err="1">
                <a:solidFill>
                  <a:schemeClr val="bg1"/>
                </a:solidFill>
              </a:rPr>
              <a:t>Wie</a:t>
            </a:r>
            <a:r>
              <a:rPr lang="fr-CH" sz="3600" i="1" dirty="0">
                <a:solidFill>
                  <a:schemeClr val="bg1"/>
                </a:solidFill>
              </a:rPr>
              <a:t> </a:t>
            </a:r>
            <a:r>
              <a:rPr lang="fr-CH" sz="3600" i="1" dirty="0" err="1">
                <a:solidFill>
                  <a:schemeClr val="bg1"/>
                </a:solidFill>
              </a:rPr>
              <a:t>untersuchen</a:t>
            </a:r>
            <a:r>
              <a:rPr lang="fr-CH" sz="3600" i="1" dirty="0">
                <a:solidFill>
                  <a:schemeClr val="bg1"/>
                </a:solidFill>
              </a:rPr>
              <a:t> </a:t>
            </a:r>
            <a:r>
              <a:rPr lang="fr-CH" sz="3600" i="1" dirty="0" err="1">
                <a:solidFill>
                  <a:schemeClr val="bg1"/>
                </a:solidFill>
              </a:rPr>
              <a:t>wir</a:t>
            </a:r>
            <a:r>
              <a:rPr lang="fr-CH" sz="3600" i="1" dirty="0">
                <a:solidFill>
                  <a:schemeClr val="bg1"/>
                </a:solidFill>
              </a:rPr>
              <a:t>?</a:t>
            </a:r>
          </a:p>
        </p:txBody>
      </p:sp>
    </p:spTree>
    <p:extLst>
      <p:ext uri="{BB962C8B-B14F-4D97-AF65-F5344CB8AC3E}">
        <p14:creationId xmlns:p14="http://schemas.microsoft.com/office/powerpoint/2010/main" val="4969349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BB25F5C-1DE2-4EBE-86EF-C8CD3C05FB8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13617"/>
          <a:stretch/>
        </p:blipFill>
        <p:spPr>
          <a:xfrm>
            <a:off x="0" y="0"/>
            <a:ext cx="9144000" cy="4443110"/>
          </a:xfrm>
          <a:prstGeom prst="rect">
            <a:avLst/>
          </a:prstGeom>
        </p:spPr>
      </p:pic>
      <p:sp>
        <p:nvSpPr>
          <p:cNvPr id="6" name="Title 1">
            <a:extLst>
              <a:ext uri="{FF2B5EF4-FFF2-40B4-BE49-F238E27FC236}">
                <a16:creationId xmlns:a16="http://schemas.microsoft.com/office/drawing/2014/main" id="{EBA1047A-4DF9-4605-A92C-B51632E5C5AC}"/>
              </a:ext>
            </a:extLst>
          </p:cNvPr>
          <p:cNvSpPr txBox="1">
            <a:spLocks/>
          </p:cNvSpPr>
          <p:nvPr/>
        </p:nvSpPr>
        <p:spPr>
          <a:xfrm>
            <a:off x="370725" y="454451"/>
            <a:ext cx="2787253" cy="750046"/>
          </a:xfrm>
          <a:prstGeom prst="rect">
            <a:avLst/>
          </a:prstGeom>
          <a:solidFill>
            <a:srgbClr val="00519C">
              <a:alpha val="80000"/>
            </a:srgbClr>
          </a:solidFill>
          <a:ln>
            <a:noFill/>
          </a:ln>
        </p:spPr>
        <p:txBody>
          <a:bodyPr anchor="t"/>
          <a:lstStyle/>
          <a:p>
            <a:pPr algn="ctr" fontAlgn="auto">
              <a:spcAft>
                <a:spcPts val="0"/>
              </a:spcAft>
              <a:defRPr/>
            </a:pPr>
            <a:r>
              <a:rPr lang="fr-CH" sz="3600" b="1" dirty="0" err="1">
                <a:solidFill>
                  <a:schemeClr val="bg1"/>
                </a:solidFill>
                <a:effectLst>
                  <a:outerShdw blurRad="38100" dist="38100" dir="2700000" algn="tl">
                    <a:srgbClr val="000000">
                      <a:alpha val="43137"/>
                    </a:srgbClr>
                  </a:outerShdw>
                </a:effectLst>
              </a:rPr>
              <a:t>Experiment</a:t>
            </a:r>
            <a:endParaRPr lang="fr-FR" sz="3600" b="1" i="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53136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A415982-115E-4610-91F2-B53843C047F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98062" y="24779"/>
            <a:ext cx="6687164" cy="4517311"/>
          </a:xfrm>
          <a:prstGeom prst="rect">
            <a:avLst/>
          </a:prstGeom>
        </p:spPr>
      </p:pic>
      <p:sp>
        <p:nvSpPr>
          <p:cNvPr id="13" name="Rectangle 12">
            <a:extLst>
              <a:ext uri="{FF2B5EF4-FFF2-40B4-BE49-F238E27FC236}">
                <a16:creationId xmlns:a16="http://schemas.microsoft.com/office/drawing/2014/main" id="{C6837C6B-4273-409E-B6CD-07398DF7BF73}"/>
              </a:ext>
            </a:extLst>
          </p:cNvPr>
          <p:cNvSpPr/>
          <p:nvPr/>
        </p:nvSpPr>
        <p:spPr>
          <a:xfrm>
            <a:off x="3984444" y="4577416"/>
            <a:ext cx="5300663" cy="369332"/>
          </a:xfrm>
          <a:prstGeom prst="rect">
            <a:avLst/>
          </a:prstGeom>
        </p:spPr>
        <p:txBody>
          <a:bodyPr wrap="square">
            <a:spAutoFit/>
          </a:bodyPr>
          <a:lstStyle/>
          <a:p>
            <a:pPr algn="ctr"/>
            <a:r>
              <a:rPr lang="en-GB" dirty="0">
                <a:solidFill>
                  <a:schemeClr val="bg1"/>
                </a:solidFill>
                <a:latin typeface="Helvetica Neue"/>
                <a:hlinkClick r:id="rId4">
                  <a:extLst>
                    <a:ext uri="{A12FA001-AC4F-418D-AE19-62706E023703}">
                      <ahyp:hlinkClr xmlns:ahyp="http://schemas.microsoft.com/office/drawing/2018/hyperlinkcolor" val="tx"/>
                    </a:ext>
                  </a:extLst>
                </a:hlinkClick>
              </a:rPr>
              <a:t>https://twiki.cern.ch/twiki/bin/view/AtlasPublic</a:t>
            </a:r>
            <a:r>
              <a:rPr lang="en-GB" dirty="0">
                <a:solidFill>
                  <a:schemeClr val="bg1"/>
                </a:solidFill>
                <a:latin typeface="Helvetica Neue"/>
              </a:rPr>
              <a:t> </a:t>
            </a:r>
          </a:p>
        </p:txBody>
      </p:sp>
    </p:spTree>
    <p:extLst>
      <p:ext uri="{BB962C8B-B14F-4D97-AF65-F5344CB8AC3E}">
        <p14:creationId xmlns:p14="http://schemas.microsoft.com/office/powerpoint/2010/main" val="28388632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67275" y="190500"/>
            <a:ext cx="8809449" cy="858371"/>
          </a:xfrm>
          <a:prstGeom prst="rect">
            <a:avLst/>
          </a:prstGeom>
        </p:spPr>
        <p:txBody>
          <a:bodyPr anchor="t"/>
          <a:lstStyle/>
          <a:p>
            <a:pPr fontAlgn="auto">
              <a:spcAft>
                <a:spcPts val="0"/>
              </a:spcAft>
              <a:defRPr/>
            </a:pPr>
            <a:r>
              <a:rPr lang="fr-FR" sz="3600" dirty="0" err="1">
                <a:solidFill>
                  <a:schemeClr val="accent6">
                    <a:lumMod val="50000"/>
                  </a:schemeClr>
                </a:solidFill>
              </a:rPr>
              <a:t>Beschleunigung</a:t>
            </a:r>
            <a:r>
              <a:rPr lang="fr-FR" sz="3600" dirty="0">
                <a:solidFill>
                  <a:schemeClr val="accent6">
                    <a:lumMod val="50000"/>
                  </a:schemeClr>
                </a:solidFill>
              </a:rPr>
              <a:t> und </a:t>
            </a:r>
            <a:r>
              <a:rPr lang="fr-FR" sz="3600" dirty="0" err="1">
                <a:solidFill>
                  <a:schemeClr val="accent6">
                    <a:lumMod val="50000"/>
                  </a:schemeClr>
                </a:solidFill>
              </a:rPr>
              <a:t>Kollision</a:t>
            </a:r>
            <a:endParaRPr lang="fr-FR" sz="3600" dirty="0">
              <a:solidFill>
                <a:schemeClr val="accent6">
                  <a:lumMod val="50000"/>
                </a:schemeClr>
              </a:solidFill>
            </a:endParaRPr>
          </a:p>
        </p:txBody>
      </p:sp>
      <p:pic>
        <p:nvPicPr>
          <p:cNvPr id="3" name="Picture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85764" y="757744"/>
            <a:ext cx="5372470" cy="3581647"/>
          </a:xfrm>
          <a:prstGeom prst="rect">
            <a:avLst/>
          </a:prstGeom>
        </p:spPr>
      </p:pic>
    </p:spTree>
    <p:extLst>
      <p:ext uri="{BB962C8B-B14F-4D97-AF65-F5344CB8AC3E}">
        <p14:creationId xmlns:p14="http://schemas.microsoft.com/office/powerpoint/2010/main" val="3347561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 name="Bildschirmfoto 2020-06-08 um 17.14.51.png" descr="Bildschirmfoto 2020-06-08 um 17.14.51.png"/>
          <p:cNvPicPr>
            <a:picLocks noChangeAspect="1"/>
          </p:cNvPicPr>
          <p:nvPr/>
        </p:nvPicPr>
        <p:blipFill>
          <a:blip r:embed="rId3">
            <a:clrChange>
              <a:clrFrom>
                <a:srgbClr val="FFFFFF"/>
              </a:clrFrom>
              <a:clrTo>
                <a:srgbClr val="FFFFFF">
                  <a:alpha val="0"/>
                </a:srgbClr>
              </a:clrTo>
            </a:clrChange>
          </a:blip>
          <a:stretch>
            <a:fillRect/>
          </a:stretch>
        </p:blipFill>
        <p:spPr>
          <a:xfrm>
            <a:off x="5420412" y="0"/>
            <a:ext cx="3733990" cy="5170140"/>
          </a:xfrm>
          <a:prstGeom prst="rect">
            <a:avLst/>
          </a:prstGeom>
          <a:ln w="12700">
            <a:miter lim="400000"/>
          </a:ln>
        </p:spPr>
      </p:pic>
      <p:sp>
        <p:nvSpPr>
          <p:cNvPr id="351" name="E=mc²"/>
          <p:cNvSpPr txBox="1"/>
          <p:nvPr/>
        </p:nvSpPr>
        <p:spPr>
          <a:xfrm>
            <a:off x="3047823" y="3034193"/>
            <a:ext cx="1832645" cy="773640"/>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6789" tIns="26789" rIns="26789" bIns="26789" anchor="ctr">
            <a:normAutofit/>
          </a:bodyPr>
          <a:lstStyle>
            <a:lvl1pPr defTabSz="280415">
              <a:defRPr sz="8640" b="0">
                <a:solidFill>
                  <a:schemeClr val="accent1">
                    <a:lumOff val="-13575"/>
                  </a:schemeClr>
                </a:solidFill>
                <a:latin typeface="+mn-lt"/>
                <a:ea typeface="+mn-ea"/>
                <a:cs typeface="+mn-cs"/>
                <a:sym typeface="Helvetica Neue Medium"/>
              </a:defRPr>
            </a:lvl1pPr>
          </a:lstStyle>
          <a:p>
            <a:r>
              <a:rPr sz="4556" dirty="0"/>
              <a:t>E=mc² </a:t>
            </a:r>
          </a:p>
        </p:txBody>
      </p:sp>
      <p:pic>
        <p:nvPicPr>
          <p:cNvPr id="352" name="Bild" descr="Bild"/>
          <p:cNvPicPr>
            <a:picLocks noChangeAspect="1"/>
          </p:cNvPicPr>
          <p:nvPr/>
        </p:nvPicPr>
        <p:blipFill>
          <a:blip r:embed="rId4"/>
          <a:stretch>
            <a:fillRect/>
          </a:stretch>
        </p:blipFill>
        <p:spPr>
          <a:xfrm rot="15147661">
            <a:off x="4257402" y="1892686"/>
            <a:ext cx="624175" cy="1331583"/>
          </a:xfrm>
          <a:prstGeom prst="rect">
            <a:avLst/>
          </a:prstGeom>
          <a:ln w="12700">
            <a:miter lim="400000"/>
          </a:ln>
        </p:spPr>
      </p:pic>
      <p:pic>
        <p:nvPicPr>
          <p:cNvPr id="2" name="Picture 1"/>
          <p:cNvPicPr>
            <a:picLocks noChangeAspect="1"/>
          </p:cNvPicPr>
          <p:nvPr/>
        </p:nvPicPr>
        <p:blipFill>
          <a:blip r:embed="rId5"/>
          <a:stretch>
            <a:fillRect/>
          </a:stretch>
        </p:blipFill>
        <p:spPr>
          <a:xfrm flipH="1">
            <a:off x="330497" y="309878"/>
            <a:ext cx="2447354" cy="2746819"/>
          </a:xfrm>
          <a:prstGeom prst="rect">
            <a:avLst/>
          </a:prstGeom>
        </p:spPr>
      </p:pic>
      <p:grpSp>
        <p:nvGrpSpPr>
          <p:cNvPr id="4" name="Group 3"/>
          <p:cNvGrpSpPr/>
          <p:nvPr/>
        </p:nvGrpSpPr>
        <p:grpSpPr>
          <a:xfrm>
            <a:off x="979534" y="1113183"/>
            <a:ext cx="1521983" cy="872946"/>
            <a:chOff x="979534" y="1113183"/>
            <a:chExt cx="1521983" cy="872946"/>
          </a:xfrm>
        </p:grpSpPr>
        <p:pic>
          <p:nvPicPr>
            <p:cNvPr id="3" name="Picture 2"/>
            <p:cNvPicPr>
              <a:picLocks noChangeAspect="1"/>
            </p:cNvPicPr>
            <p:nvPr/>
          </p:nvPicPr>
          <p:blipFill>
            <a:blip r:embed="rId6">
              <a:clrChange>
                <a:clrFrom>
                  <a:srgbClr val="FFFFFF"/>
                </a:clrFrom>
                <a:clrTo>
                  <a:srgbClr val="FFFFFF">
                    <a:alpha val="0"/>
                  </a:srgbClr>
                </a:clrTo>
              </a:clrChange>
            </a:blip>
            <a:stretch>
              <a:fillRect/>
            </a:stretch>
          </p:blipFill>
          <p:spPr>
            <a:xfrm>
              <a:off x="979534" y="1113183"/>
              <a:ext cx="872946" cy="872946"/>
            </a:xfrm>
            <a:prstGeom prst="rect">
              <a:avLst/>
            </a:prstGeom>
          </p:spPr>
        </p:pic>
        <p:pic>
          <p:nvPicPr>
            <p:cNvPr id="7" name="Picture 6"/>
            <p:cNvPicPr>
              <a:picLocks noChangeAspect="1"/>
            </p:cNvPicPr>
            <p:nvPr/>
          </p:nvPicPr>
          <p:blipFill>
            <a:blip r:embed="rId6">
              <a:clrChange>
                <a:clrFrom>
                  <a:srgbClr val="FFFFFF"/>
                </a:clrFrom>
                <a:clrTo>
                  <a:srgbClr val="FFFFFF">
                    <a:alpha val="0"/>
                  </a:srgbClr>
                </a:clrTo>
              </a:clrChange>
            </a:blip>
            <a:stretch>
              <a:fillRect/>
            </a:stretch>
          </p:blipFill>
          <p:spPr>
            <a:xfrm>
              <a:off x="1628571" y="1113183"/>
              <a:ext cx="872946" cy="872946"/>
            </a:xfrm>
            <a:prstGeom prst="rect">
              <a:avLst/>
            </a:prstGeom>
          </p:spPr>
        </p:pic>
      </p:grpSp>
    </p:spTree>
    <p:extLst>
      <p:ext uri="{BB962C8B-B14F-4D97-AF65-F5344CB8AC3E}">
        <p14:creationId xmlns:p14="http://schemas.microsoft.com/office/powerpoint/2010/main" val="335704230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69" t="6628" r="-1" b="5989"/>
          <a:stretch/>
        </p:blipFill>
        <p:spPr>
          <a:xfrm>
            <a:off x="-15496" y="-46495"/>
            <a:ext cx="9159496" cy="4494509"/>
          </a:xfrm>
          <a:prstGeom prst="rect">
            <a:avLst/>
          </a:prstGeom>
        </p:spPr>
      </p:pic>
      <p:sp>
        <p:nvSpPr>
          <p:cNvPr id="29" name="Freeform 28"/>
          <p:cNvSpPr/>
          <p:nvPr/>
        </p:nvSpPr>
        <p:spPr>
          <a:xfrm>
            <a:off x="3124874" y="-31805"/>
            <a:ext cx="3673491" cy="4490919"/>
          </a:xfrm>
          <a:custGeom>
            <a:avLst/>
            <a:gdLst>
              <a:gd name="connsiteX0" fmla="*/ 3164619 w 3689405"/>
              <a:gd name="connsiteY0" fmla="*/ 0 h 4524292"/>
              <a:gd name="connsiteX1" fmla="*/ 3188473 w 3689405"/>
              <a:gd name="connsiteY1" fmla="*/ 71562 h 4524292"/>
              <a:gd name="connsiteX2" fmla="*/ 3204376 w 3689405"/>
              <a:gd name="connsiteY2" fmla="*/ 294198 h 4524292"/>
              <a:gd name="connsiteX3" fmla="*/ 3196424 w 3689405"/>
              <a:gd name="connsiteY3" fmla="*/ 588396 h 4524292"/>
              <a:gd name="connsiteX4" fmla="*/ 3164619 w 3689405"/>
              <a:gd name="connsiteY4" fmla="*/ 636104 h 4524292"/>
              <a:gd name="connsiteX5" fmla="*/ 3148717 w 3689405"/>
              <a:gd name="connsiteY5" fmla="*/ 683812 h 4524292"/>
              <a:gd name="connsiteX6" fmla="*/ 3140765 w 3689405"/>
              <a:gd name="connsiteY6" fmla="*/ 707666 h 4524292"/>
              <a:gd name="connsiteX7" fmla="*/ 3124863 w 3689405"/>
              <a:gd name="connsiteY7" fmla="*/ 763325 h 4524292"/>
              <a:gd name="connsiteX8" fmla="*/ 3069203 w 3689405"/>
              <a:gd name="connsiteY8" fmla="*/ 834887 h 4524292"/>
              <a:gd name="connsiteX9" fmla="*/ 3037398 w 3689405"/>
              <a:gd name="connsiteY9" fmla="*/ 882595 h 4524292"/>
              <a:gd name="connsiteX10" fmla="*/ 2997642 w 3689405"/>
              <a:gd name="connsiteY10" fmla="*/ 930302 h 4524292"/>
              <a:gd name="connsiteX11" fmla="*/ 2973788 w 3689405"/>
              <a:gd name="connsiteY11" fmla="*/ 954156 h 4524292"/>
              <a:gd name="connsiteX12" fmla="*/ 2941983 w 3689405"/>
              <a:gd name="connsiteY12" fmla="*/ 1009815 h 4524292"/>
              <a:gd name="connsiteX13" fmla="*/ 2918129 w 3689405"/>
              <a:gd name="connsiteY13" fmla="*/ 1033669 h 4524292"/>
              <a:gd name="connsiteX14" fmla="*/ 2902226 w 3689405"/>
              <a:gd name="connsiteY14" fmla="*/ 1057523 h 4524292"/>
              <a:gd name="connsiteX15" fmla="*/ 2894275 w 3689405"/>
              <a:gd name="connsiteY15" fmla="*/ 1081377 h 4524292"/>
              <a:gd name="connsiteX16" fmla="*/ 2870421 w 3689405"/>
              <a:gd name="connsiteY16" fmla="*/ 1168842 h 4524292"/>
              <a:gd name="connsiteX17" fmla="*/ 2854518 w 3689405"/>
              <a:gd name="connsiteY17" fmla="*/ 1192695 h 4524292"/>
              <a:gd name="connsiteX18" fmla="*/ 2830664 w 3689405"/>
              <a:gd name="connsiteY18" fmla="*/ 1208598 h 4524292"/>
              <a:gd name="connsiteX19" fmla="*/ 2790908 w 3689405"/>
              <a:gd name="connsiteY19" fmla="*/ 1256306 h 4524292"/>
              <a:gd name="connsiteX20" fmla="*/ 2735249 w 3689405"/>
              <a:gd name="connsiteY20" fmla="*/ 1319916 h 4524292"/>
              <a:gd name="connsiteX21" fmla="*/ 2719346 w 3689405"/>
              <a:gd name="connsiteY21" fmla="*/ 1343770 h 4524292"/>
              <a:gd name="connsiteX22" fmla="*/ 2711395 w 3689405"/>
              <a:gd name="connsiteY22" fmla="*/ 1367624 h 4524292"/>
              <a:gd name="connsiteX23" fmla="*/ 2759103 w 3689405"/>
              <a:gd name="connsiteY23" fmla="*/ 1375575 h 4524292"/>
              <a:gd name="connsiteX24" fmla="*/ 2782957 w 3689405"/>
              <a:gd name="connsiteY24" fmla="*/ 1439186 h 4524292"/>
              <a:gd name="connsiteX25" fmla="*/ 2806810 w 3689405"/>
              <a:gd name="connsiteY25" fmla="*/ 1455088 h 4524292"/>
              <a:gd name="connsiteX26" fmla="*/ 2846567 w 3689405"/>
              <a:gd name="connsiteY26" fmla="*/ 1510748 h 4524292"/>
              <a:gd name="connsiteX27" fmla="*/ 2822713 w 3689405"/>
              <a:gd name="connsiteY27" fmla="*/ 1518699 h 4524292"/>
              <a:gd name="connsiteX28" fmla="*/ 2790908 w 3689405"/>
              <a:gd name="connsiteY28" fmla="*/ 1566407 h 4524292"/>
              <a:gd name="connsiteX29" fmla="*/ 2790908 w 3689405"/>
              <a:gd name="connsiteY29" fmla="*/ 1677725 h 4524292"/>
              <a:gd name="connsiteX30" fmla="*/ 2838616 w 3689405"/>
              <a:gd name="connsiteY30" fmla="*/ 1709530 h 4524292"/>
              <a:gd name="connsiteX31" fmla="*/ 2886323 w 3689405"/>
              <a:gd name="connsiteY31" fmla="*/ 1725433 h 4524292"/>
              <a:gd name="connsiteX32" fmla="*/ 2941983 w 3689405"/>
              <a:gd name="connsiteY32" fmla="*/ 1765189 h 4524292"/>
              <a:gd name="connsiteX33" fmla="*/ 2965837 w 3689405"/>
              <a:gd name="connsiteY33" fmla="*/ 1773141 h 4524292"/>
              <a:gd name="connsiteX34" fmla="*/ 2981739 w 3689405"/>
              <a:gd name="connsiteY34" fmla="*/ 1796995 h 4524292"/>
              <a:gd name="connsiteX35" fmla="*/ 3013544 w 3689405"/>
              <a:gd name="connsiteY35" fmla="*/ 1844702 h 4524292"/>
              <a:gd name="connsiteX36" fmla="*/ 3061252 w 3689405"/>
              <a:gd name="connsiteY36" fmla="*/ 1860605 h 4524292"/>
              <a:gd name="connsiteX37" fmla="*/ 3085106 w 3689405"/>
              <a:gd name="connsiteY37" fmla="*/ 1868556 h 4524292"/>
              <a:gd name="connsiteX38" fmla="*/ 3093057 w 3689405"/>
              <a:gd name="connsiteY38" fmla="*/ 1963972 h 4524292"/>
              <a:gd name="connsiteX39" fmla="*/ 3077155 w 3689405"/>
              <a:gd name="connsiteY39" fmla="*/ 2011680 h 4524292"/>
              <a:gd name="connsiteX40" fmla="*/ 3069203 w 3689405"/>
              <a:gd name="connsiteY40" fmla="*/ 2035534 h 4524292"/>
              <a:gd name="connsiteX41" fmla="*/ 3116911 w 3689405"/>
              <a:gd name="connsiteY41" fmla="*/ 2051436 h 4524292"/>
              <a:gd name="connsiteX42" fmla="*/ 3180522 w 3689405"/>
              <a:gd name="connsiteY42" fmla="*/ 2107095 h 4524292"/>
              <a:gd name="connsiteX43" fmla="*/ 3204376 w 3689405"/>
              <a:gd name="connsiteY43" fmla="*/ 2115047 h 4524292"/>
              <a:gd name="connsiteX44" fmla="*/ 3252083 w 3689405"/>
              <a:gd name="connsiteY44" fmla="*/ 2138901 h 4524292"/>
              <a:gd name="connsiteX45" fmla="*/ 3283889 w 3689405"/>
              <a:gd name="connsiteY45" fmla="*/ 2146852 h 4524292"/>
              <a:gd name="connsiteX46" fmla="*/ 3331597 w 3689405"/>
              <a:gd name="connsiteY46" fmla="*/ 2178657 h 4524292"/>
              <a:gd name="connsiteX47" fmla="*/ 3355450 w 3689405"/>
              <a:gd name="connsiteY47" fmla="*/ 2194560 h 4524292"/>
              <a:gd name="connsiteX48" fmla="*/ 3395207 w 3689405"/>
              <a:gd name="connsiteY48" fmla="*/ 2234316 h 4524292"/>
              <a:gd name="connsiteX49" fmla="*/ 3466769 w 3689405"/>
              <a:gd name="connsiteY49" fmla="*/ 2289975 h 4524292"/>
              <a:gd name="connsiteX50" fmla="*/ 3490623 w 3689405"/>
              <a:gd name="connsiteY50" fmla="*/ 2297927 h 4524292"/>
              <a:gd name="connsiteX51" fmla="*/ 3538330 w 3689405"/>
              <a:gd name="connsiteY51" fmla="*/ 2329732 h 4524292"/>
              <a:gd name="connsiteX52" fmla="*/ 3562184 w 3689405"/>
              <a:gd name="connsiteY52" fmla="*/ 2345635 h 4524292"/>
              <a:gd name="connsiteX53" fmla="*/ 3586038 w 3689405"/>
              <a:gd name="connsiteY53" fmla="*/ 2361537 h 4524292"/>
              <a:gd name="connsiteX54" fmla="*/ 3617843 w 3689405"/>
              <a:gd name="connsiteY54" fmla="*/ 2385391 h 4524292"/>
              <a:gd name="connsiteX55" fmla="*/ 3633746 w 3689405"/>
              <a:gd name="connsiteY55" fmla="*/ 2425148 h 4524292"/>
              <a:gd name="connsiteX56" fmla="*/ 3657600 w 3689405"/>
              <a:gd name="connsiteY56" fmla="*/ 2433099 h 4524292"/>
              <a:gd name="connsiteX57" fmla="*/ 3681454 w 3689405"/>
              <a:gd name="connsiteY57" fmla="*/ 2449002 h 4524292"/>
              <a:gd name="connsiteX58" fmla="*/ 3657600 w 3689405"/>
              <a:gd name="connsiteY58" fmla="*/ 2536466 h 4524292"/>
              <a:gd name="connsiteX59" fmla="*/ 3625795 w 3689405"/>
              <a:gd name="connsiteY59" fmla="*/ 2584174 h 4524292"/>
              <a:gd name="connsiteX60" fmla="*/ 3609892 w 3689405"/>
              <a:gd name="connsiteY60" fmla="*/ 2631882 h 4524292"/>
              <a:gd name="connsiteX61" fmla="*/ 3601941 w 3689405"/>
              <a:gd name="connsiteY61" fmla="*/ 2655735 h 4524292"/>
              <a:gd name="connsiteX62" fmla="*/ 3593990 w 3689405"/>
              <a:gd name="connsiteY62" fmla="*/ 2719346 h 4524292"/>
              <a:gd name="connsiteX63" fmla="*/ 3586038 w 3689405"/>
              <a:gd name="connsiteY63" fmla="*/ 2751151 h 4524292"/>
              <a:gd name="connsiteX64" fmla="*/ 3593990 w 3689405"/>
              <a:gd name="connsiteY64" fmla="*/ 2854518 h 4524292"/>
              <a:gd name="connsiteX65" fmla="*/ 3609892 w 3689405"/>
              <a:gd name="connsiteY65" fmla="*/ 2878372 h 4524292"/>
              <a:gd name="connsiteX66" fmla="*/ 3633746 w 3689405"/>
              <a:gd name="connsiteY66" fmla="*/ 2886323 h 4524292"/>
              <a:gd name="connsiteX67" fmla="*/ 3673503 w 3689405"/>
              <a:gd name="connsiteY67" fmla="*/ 2941982 h 4524292"/>
              <a:gd name="connsiteX68" fmla="*/ 3689405 w 3689405"/>
              <a:gd name="connsiteY68" fmla="*/ 2989690 h 4524292"/>
              <a:gd name="connsiteX69" fmla="*/ 3665551 w 3689405"/>
              <a:gd name="connsiteY69" fmla="*/ 3077155 h 4524292"/>
              <a:gd name="connsiteX70" fmla="*/ 3657600 w 3689405"/>
              <a:gd name="connsiteY70" fmla="*/ 3101008 h 4524292"/>
              <a:gd name="connsiteX71" fmla="*/ 3649649 w 3689405"/>
              <a:gd name="connsiteY71" fmla="*/ 3148716 h 4524292"/>
              <a:gd name="connsiteX72" fmla="*/ 3625795 w 3689405"/>
              <a:gd name="connsiteY72" fmla="*/ 3156668 h 4524292"/>
              <a:gd name="connsiteX73" fmla="*/ 3593990 w 3689405"/>
              <a:gd name="connsiteY73" fmla="*/ 3172570 h 4524292"/>
              <a:gd name="connsiteX74" fmla="*/ 3562184 w 3689405"/>
              <a:gd name="connsiteY74" fmla="*/ 3212327 h 4524292"/>
              <a:gd name="connsiteX75" fmla="*/ 3554233 w 3689405"/>
              <a:gd name="connsiteY75" fmla="*/ 3236181 h 4524292"/>
              <a:gd name="connsiteX76" fmla="*/ 3514477 w 3689405"/>
              <a:gd name="connsiteY76" fmla="*/ 3275937 h 4524292"/>
              <a:gd name="connsiteX77" fmla="*/ 3498574 w 3689405"/>
              <a:gd name="connsiteY77" fmla="*/ 3299791 h 4524292"/>
              <a:gd name="connsiteX78" fmla="*/ 3450866 w 3689405"/>
              <a:gd name="connsiteY78" fmla="*/ 3315694 h 4524292"/>
              <a:gd name="connsiteX79" fmla="*/ 3403158 w 3689405"/>
              <a:gd name="connsiteY79" fmla="*/ 3355450 h 4524292"/>
              <a:gd name="connsiteX80" fmla="*/ 3355450 w 3689405"/>
              <a:gd name="connsiteY80" fmla="*/ 3411109 h 4524292"/>
              <a:gd name="connsiteX81" fmla="*/ 3323645 w 3689405"/>
              <a:gd name="connsiteY81" fmla="*/ 3458817 h 4524292"/>
              <a:gd name="connsiteX82" fmla="*/ 3307743 w 3689405"/>
              <a:gd name="connsiteY82" fmla="*/ 3506525 h 4524292"/>
              <a:gd name="connsiteX83" fmla="*/ 3267986 w 3689405"/>
              <a:gd name="connsiteY83" fmla="*/ 3554233 h 4524292"/>
              <a:gd name="connsiteX84" fmla="*/ 3260035 w 3689405"/>
              <a:gd name="connsiteY84" fmla="*/ 3578087 h 4524292"/>
              <a:gd name="connsiteX85" fmla="*/ 3212327 w 3689405"/>
              <a:gd name="connsiteY85" fmla="*/ 3593989 h 4524292"/>
              <a:gd name="connsiteX86" fmla="*/ 3124863 w 3689405"/>
              <a:gd name="connsiteY86" fmla="*/ 3609892 h 4524292"/>
              <a:gd name="connsiteX87" fmla="*/ 3077155 w 3689405"/>
              <a:gd name="connsiteY87" fmla="*/ 3601941 h 4524292"/>
              <a:gd name="connsiteX88" fmla="*/ 3029447 w 3689405"/>
              <a:gd name="connsiteY88" fmla="*/ 3570135 h 4524292"/>
              <a:gd name="connsiteX89" fmla="*/ 3005593 w 3689405"/>
              <a:gd name="connsiteY89" fmla="*/ 3562184 h 4524292"/>
              <a:gd name="connsiteX90" fmla="*/ 2981739 w 3689405"/>
              <a:gd name="connsiteY90" fmla="*/ 3570135 h 4524292"/>
              <a:gd name="connsiteX91" fmla="*/ 2949934 w 3689405"/>
              <a:gd name="connsiteY91" fmla="*/ 3578087 h 4524292"/>
              <a:gd name="connsiteX92" fmla="*/ 2934031 w 3689405"/>
              <a:gd name="connsiteY92" fmla="*/ 3601941 h 4524292"/>
              <a:gd name="connsiteX93" fmla="*/ 2926080 w 3689405"/>
              <a:gd name="connsiteY93" fmla="*/ 3689405 h 4524292"/>
              <a:gd name="connsiteX94" fmla="*/ 2902226 w 3689405"/>
              <a:gd name="connsiteY94" fmla="*/ 3697356 h 4524292"/>
              <a:gd name="connsiteX95" fmla="*/ 2782957 w 3689405"/>
              <a:gd name="connsiteY95" fmla="*/ 3721210 h 4524292"/>
              <a:gd name="connsiteX96" fmla="*/ 2727297 w 3689405"/>
              <a:gd name="connsiteY96" fmla="*/ 3713259 h 4524292"/>
              <a:gd name="connsiteX97" fmla="*/ 2703443 w 3689405"/>
              <a:gd name="connsiteY97" fmla="*/ 3705308 h 4524292"/>
              <a:gd name="connsiteX98" fmla="*/ 2584174 w 3689405"/>
              <a:gd name="connsiteY98" fmla="*/ 3697356 h 4524292"/>
              <a:gd name="connsiteX99" fmla="*/ 2528515 w 3689405"/>
              <a:gd name="connsiteY99" fmla="*/ 3633746 h 4524292"/>
              <a:gd name="connsiteX100" fmla="*/ 2480807 w 3689405"/>
              <a:gd name="connsiteY100" fmla="*/ 3617843 h 4524292"/>
              <a:gd name="connsiteX101" fmla="*/ 2456953 w 3689405"/>
              <a:gd name="connsiteY101" fmla="*/ 3609892 h 4524292"/>
              <a:gd name="connsiteX102" fmla="*/ 2401294 w 3689405"/>
              <a:gd name="connsiteY102" fmla="*/ 3562184 h 4524292"/>
              <a:gd name="connsiteX103" fmla="*/ 2377440 w 3689405"/>
              <a:gd name="connsiteY103" fmla="*/ 3546282 h 4524292"/>
              <a:gd name="connsiteX104" fmla="*/ 2274073 w 3689405"/>
              <a:gd name="connsiteY104" fmla="*/ 3530379 h 4524292"/>
              <a:gd name="connsiteX105" fmla="*/ 2234317 w 3689405"/>
              <a:gd name="connsiteY105" fmla="*/ 3498574 h 4524292"/>
              <a:gd name="connsiteX106" fmla="*/ 2210463 w 3689405"/>
              <a:gd name="connsiteY106" fmla="*/ 3474720 h 4524292"/>
              <a:gd name="connsiteX107" fmla="*/ 2162755 w 3689405"/>
              <a:gd name="connsiteY107" fmla="*/ 3458817 h 4524292"/>
              <a:gd name="connsiteX108" fmla="*/ 2138901 w 3689405"/>
              <a:gd name="connsiteY108" fmla="*/ 3450866 h 4524292"/>
              <a:gd name="connsiteX109" fmla="*/ 2115047 w 3689405"/>
              <a:gd name="connsiteY109" fmla="*/ 3434963 h 4524292"/>
              <a:gd name="connsiteX110" fmla="*/ 2083242 w 3689405"/>
              <a:gd name="connsiteY110" fmla="*/ 3482671 h 4524292"/>
              <a:gd name="connsiteX111" fmla="*/ 2075290 w 3689405"/>
              <a:gd name="connsiteY111" fmla="*/ 3506525 h 4524292"/>
              <a:gd name="connsiteX112" fmla="*/ 2051437 w 3689405"/>
              <a:gd name="connsiteY112" fmla="*/ 3514476 h 4524292"/>
              <a:gd name="connsiteX113" fmla="*/ 1995777 w 3689405"/>
              <a:gd name="connsiteY113" fmla="*/ 3578087 h 4524292"/>
              <a:gd name="connsiteX114" fmla="*/ 1971923 w 3689405"/>
              <a:gd name="connsiteY114" fmla="*/ 3601941 h 4524292"/>
              <a:gd name="connsiteX115" fmla="*/ 1908313 w 3689405"/>
              <a:gd name="connsiteY115" fmla="*/ 3609892 h 4524292"/>
              <a:gd name="connsiteX116" fmla="*/ 1876508 w 3689405"/>
              <a:gd name="connsiteY116" fmla="*/ 3681454 h 4524292"/>
              <a:gd name="connsiteX117" fmla="*/ 1868557 w 3689405"/>
              <a:gd name="connsiteY117" fmla="*/ 3705308 h 4524292"/>
              <a:gd name="connsiteX118" fmla="*/ 1860605 w 3689405"/>
              <a:gd name="connsiteY118" fmla="*/ 3729162 h 4524292"/>
              <a:gd name="connsiteX119" fmla="*/ 1868557 w 3689405"/>
              <a:gd name="connsiteY119" fmla="*/ 3753015 h 4524292"/>
              <a:gd name="connsiteX120" fmla="*/ 1860605 w 3689405"/>
              <a:gd name="connsiteY120" fmla="*/ 3776869 h 4524292"/>
              <a:gd name="connsiteX121" fmla="*/ 1828800 w 3689405"/>
              <a:gd name="connsiteY121" fmla="*/ 3768918 h 4524292"/>
              <a:gd name="connsiteX122" fmla="*/ 1781092 w 3689405"/>
              <a:gd name="connsiteY122" fmla="*/ 3760967 h 4524292"/>
              <a:gd name="connsiteX123" fmla="*/ 1733384 w 3689405"/>
              <a:gd name="connsiteY123" fmla="*/ 3745064 h 4524292"/>
              <a:gd name="connsiteX124" fmla="*/ 1709530 w 3689405"/>
              <a:gd name="connsiteY124" fmla="*/ 3737113 h 4524292"/>
              <a:gd name="connsiteX125" fmla="*/ 1614115 w 3689405"/>
              <a:gd name="connsiteY125" fmla="*/ 3673502 h 4524292"/>
              <a:gd name="connsiteX126" fmla="*/ 1590261 w 3689405"/>
              <a:gd name="connsiteY126" fmla="*/ 3657600 h 4524292"/>
              <a:gd name="connsiteX127" fmla="*/ 1566407 w 3689405"/>
              <a:gd name="connsiteY127" fmla="*/ 3641697 h 4524292"/>
              <a:gd name="connsiteX128" fmla="*/ 1558456 w 3689405"/>
              <a:gd name="connsiteY128" fmla="*/ 3617843 h 4524292"/>
              <a:gd name="connsiteX129" fmla="*/ 1494845 w 3689405"/>
              <a:gd name="connsiteY129" fmla="*/ 3562184 h 4524292"/>
              <a:gd name="connsiteX130" fmla="*/ 1447137 w 3689405"/>
              <a:gd name="connsiteY130" fmla="*/ 3546282 h 4524292"/>
              <a:gd name="connsiteX131" fmla="*/ 1423283 w 3689405"/>
              <a:gd name="connsiteY131" fmla="*/ 3530379 h 4524292"/>
              <a:gd name="connsiteX132" fmla="*/ 1391478 w 3689405"/>
              <a:gd name="connsiteY132" fmla="*/ 3482671 h 4524292"/>
              <a:gd name="connsiteX133" fmla="*/ 1343770 w 3689405"/>
              <a:gd name="connsiteY133" fmla="*/ 3490622 h 4524292"/>
              <a:gd name="connsiteX134" fmla="*/ 1319917 w 3689405"/>
              <a:gd name="connsiteY134" fmla="*/ 3538330 h 4524292"/>
              <a:gd name="connsiteX135" fmla="*/ 1280160 w 3689405"/>
              <a:gd name="connsiteY135" fmla="*/ 3578087 h 4524292"/>
              <a:gd name="connsiteX136" fmla="*/ 1248355 w 3689405"/>
              <a:gd name="connsiteY136" fmla="*/ 3625795 h 4524292"/>
              <a:gd name="connsiteX137" fmla="*/ 1240403 w 3689405"/>
              <a:gd name="connsiteY137" fmla="*/ 3649648 h 4524292"/>
              <a:gd name="connsiteX138" fmla="*/ 1208598 w 3689405"/>
              <a:gd name="connsiteY138" fmla="*/ 3697356 h 4524292"/>
              <a:gd name="connsiteX139" fmla="*/ 1192696 w 3689405"/>
              <a:gd name="connsiteY139" fmla="*/ 3721210 h 4524292"/>
              <a:gd name="connsiteX140" fmla="*/ 1152939 w 3689405"/>
              <a:gd name="connsiteY140" fmla="*/ 3768918 h 4524292"/>
              <a:gd name="connsiteX141" fmla="*/ 1137037 w 3689405"/>
              <a:gd name="connsiteY141" fmla="*/ 3832528 h 4524292"/>
              <a:gd name="connsiteX142" fmla="*/ 1121134 w 3689405"/>
              <a:gd name="connsiteY142" fmla="*/ 3880236 h 4524292"/>
              <a:gd name="connsiteX143" fmla="*/ 1113183 w 3689405"/>
              <a:gd name="connsiteY143" fmla="*/ 3904090 h 4524292"/>
              <a:gd name="connsiteX144" fmla="*/ 1105231 w 3689405"/>
              <a:gd name="connsiteY144" fmla="*/ 3927944 h 4524292"/>
              <a:gd name="connsiteX145" fmla="*/ 1097280 w 3689405"/>
              <a:gd name="connsiteY145" fmla="*/ 3959749 h 4524292"/>
              <a:gd name="connsiteX146" fmla="*/ 1081377 w 3689405"/>
              <a:gd name="connsiteY146" fmla="*/ 4007457 h 4524292"/>
              <a:gd name="connsiteX147" fmla="*/ 1073426 w 3689405"/>
              <a:gd name="connsiteY147" fmla="*/ 4031311 h 4524292"/>
              <a:gd name="connsiteX148" fmla="*/ 1049572 w 3689405"/>
              <a:gd name="connsiteY148" fmla="*/ 4102873 h 4524292"/>
              <a:gd name="connsiteX149" fmla="*/ 1041621 w 3689405"/>
              <a:gd name="connsiteY149" fmla="*/ 4126727 h 4524292"/>
              <a:gd name="connsiteX150" fmla="*/ 1025718 w 3689405"/>
              <a:gd name="connsiteY150" fmla="*/ 4150581 h 4524292"/>
              <a:gd name="connsiteX151" fmla="*/ 985962 w 3689405"/>
              <a:gd name="connsiteY151" fmla="*/ 4222142 h 4524292"/>
              <a:gd name="connsiteX152" fmla="*/ 970059 w 3689405"/>
              <a:gd name="connsiteY152" fmla="*/ 4253948 h 4524292"/>
              <a:gd name="connsiteX153" fmla="*/ 954157 w 3689405"/>
              <a:gd name="connsiteY153" fmla="*/ 4277802 h 4524292"/>
              <a:gd name="connsiteX154" fmla="*/ 946205 w 3689405"/>
              <a:gd name="connsiteY154" fmla="*/ 4301655 h 4524292"/>
              <a:gd name="connsiteX155" fmla="*/ 906449 w 3689405"/>
              <a:gd name="connsiteY155" fmla="*/ 4285753 h 4524292"/>
              <a:gd name="connsiteX156" fmla="*/ 858741 w 3689405"/>
              <a:gd name="connsiteY156" fmla="*/ 4238045 h 4524292"/>
              <a:gd name="connsiteX157" fmla="*/ 834887 w 3689405"/>
              <a:gd name="connsiteY157" fmla="*/ 4222142 h 4524292"/>
              <a:gd name="connsiteX158" fmla="*/ 795130 w 3689405"/>
              <a:gd name="connsiteY158" fmla="*/ 4190337 h 4524292"/>
              <a:gd name="connsiteX159" fmla="*/ 771277 w 3689405"/>
              <a:gd name="connsiteY159" fmla="*/ 4174435 h 4524292"/>
              <a:gd name="connsiteX160" fmla="*/ 723569 w 3689405"/>
              <a:gd name="connsiteY160" fmla="*/ 4158532 h 4524292"/>
              <a:gd name="connsiteX161" fmla="*/ 699715 w 3689405"/>
              <a:gd name="connsiteY161" fmla="*/ 4150581 h 4524292"/>
              <a:gd name="connsiteX162" fmla="*/ 675861 w 3689405"/>
              <a:gd name="connsiteY162" fmla="*/ 4134678 h 4524292"/>
              <a:gd name="connsiteX163" fmla="*/ 604299 w 3689405"/>
              <a:gd name="connsiteY163" fmla="*/ 4102873 h 4524292"/>
              <a:gd name="connsiteX164" fmla="*/ 588397 w 3689405"/>
              <a:gd name="connsiteY164" fmla="*/ 4079019 h 4524292"/>
              <a:gd name="connsiteX165" fmla="*/ 532737 w 3689405"/>
              <a:gd name="connsiteY165" fmla="*/ 4063116 h 4524292"/>
              <a:gd name="connsiteX166" fmla="*/ 485030 w 3689405"/>
              <a:gd name="connsiteY166" fmla="*/ 4047214 h 4524292"/>
              <a:gd name="connsiteX167" fmla="*/ 461176 w 3689405"/>
              <a:gd name="connsiteY167" fmla="*/ 4039262 h 4524292"/>
              <a:gd name="connsiteX168" fmla="*/ 421419 w 3689405"/>
              <a:gd name="connsiteY168" fmla="*/ 3999506 h 4524292"/>
              <a:gd name="connsiteX169" fmla="*/ 397565 w 3689405"/>
              <a:gd name="connsiteY169" fmla="*/ 4071068 h 4524292"/>
              <a:gd name="connsiteX170" fmla="*/ 365760 w 3689405"/>
              <a:gd name="connsiteY170" fmla="*/ 4118775 h 4524292"/>
              <a:gd name="connsiteX171" fmla="*/ 333955 w 3689405"/>
              <a:gd name="connsiteY171" fmla="*/ 4150581 h 4524292"/>
              <a:gd name="connsiteX172" fmla="*/ 326003 w 3689405"/>
              <a:gd name="connsiteY172" fmla="*/ 4174435 h 4524292"/>
              <a:gd name="connsiteX173" fmla="*/ 302150 w 3689405"/>
              <a:gd name="connsiteY173" fmla="*/ 4198288 h 4524292"/>
              <a:gd name="connsiteX174" fmla="*/ 238539 w 3689405"/>
              <a:gd name="connsiteY174" fmla="*/ 4269850 h 4524292"/>
              <a:gd name="connsiteX175" fmla="*/ 190831 w 3689405"/>
              <a:gd name="connsiteY175" fmla="*/ 4301655 h 4524292"/>
              <a:gd name="connsiteX176" fmla="*/ 166977 w 3689405"/>
              <a:gd name="connsiteY176" fmla="*/ 4309607 h 4524292"/>
              <a:gd name="connsiteX177" fmla="*/ 143123 w 3689405"/>
              <a:gd name="connsiteY177" fmla="*/ 4325509 h 4524292"/>
              <a:gd name="connsiteX178" fmla="*/ 87464 w 3689405"/>
              <a:gd name="connsiteY178" fmla="*/ 4365266 h 4524292"/>
              <a:gd name="connsiteX179" fmla="*/ 71562 w 3689405"/>
              <a:gd name="connsiteY179" fmla="*/ 4428876 h 4524292"/>
              <a:gd name="connsiteX180" fmla="*/ 55659 w 3689405"/>
              <a:gd name="connsiteY180" fmla="*/ 4476584 h 4524292"/>
              <a:gd name="connsiteX181" fmla="*/ 31805 w 3689405"/>
              <a:gd name="connsiteY181" fmla="*/ 4492487 h 4524292"/>
              <a:gd name="connsiteX182" fmla="*/ 0 w 3689405"/>
              <a:gd name="connsiteY182" fmla="*/ 4524292 h 4524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Lst>
            <a:rect l="l" t="t" r="r" b="b"/>
            <a:pathLst>
              <a:path w="3689405" h="4524292">
                <a:moveTo>
                  <a:pt x="3164619" y="0"/>
                </a:moveTo>
                <a:cubicBezTo>
                  <a:pt x="3172570" y="23854"/>
                  <a:pt x="3187468" y="46438"/>
                  <a:pt x="3188473" y="71562"/>
                </a:cubicBezTo>
                <a:cubicBezTo>
                  <a:pt x="3196759" y="278719"/>
                  <a:pt x="3175452" y="207434"/>
                  <a:pt x="3204376" y="294198"/>
                </a:cubicBezTo>
                <a:cubicBezTo>
                  <a:pt x="3201725" y="392264"/>
                  <a:pt x="3207755" y="490951"/>
                  <a:pt x="3196424" y="588396"/>
                </a:cubicBezTo>
                <a:cubicBezTo>
                  <a:pt x="3194216" y="607381"/>
                  <a:pt x="3164619" y="636104"/>
                  <a:pt x="3164619" y="636104"/>
                </a:cubicBezTo>
                <a:lnTo>
                  <a:pt x="3148717" y="683812"/>
                </a:lnTo>
                <a:cubicBezTo>
                  <a:pt x="3146067" y="691763"/>
                  <a:pt x="3142798" y="699535"/>
                  <a:pt x="3140765" y="707666"/>
                </a:cubicBezTo>
                <a:cubicBezTo>
                  <a:pt x="3138894" y="715151"/>
                  <a:pt x="3130047" y="753993"/>
                  <a:pt x="3124863" y="763325"/>
                </a:cubicBezTo>
                <a:cubicBezTo>
                  <a:pt x="3073725" y="855373"/>
                  <a:pt x="3114276" y="776936"/>
                  <a:pt x="3069203" y="834887"/>
                </a:cubicBezTo>
                <a:cubicBezTo>
                  <a:pt x="3057469" y="849974"/>
                  <a:pt x="3050913" y="869081"/>
                  <a:pt x="3037398" y="882595"/>
                </a:cubicBezTo>
                <a:cubicBezTo>
                  <a:pt x="2967717" y="952273"/>
                  <a:pt x="3052985" y="863890"/>
                  <a:pt x="2997642" y="930302"/>
                </a:cubicBezTo>
                <a:cubicBezTo>
                  <a:pt x="2990443" y="938941"/>
                  <a:pt x="2980987" y="945517"/>
                  <a:pt x="2973788" y="954156"/>
                </a:cubicBezTo>
                <a:cubicBezTo>
                  <a:pt x="2936223" y="999234"/>
                  <a:pt x="2980871" y="955371"/>
                  <a:pt x="2941983" y="1009815"/>
                </a:cubicBezTo>
                <a:cubicBezTo>
                  <a:pt x="2935447" y="1018965"/>
                  <a:pt x="2925328" y="1025030"/>
                  <a:pt x="2918129" y="1033669"/>
                </a:cubicBezTo>
                <a:cubicBezTo>
                  <a:pt x="2912011" y="1041010"/>
                  <a:pt x="2907527" y="1049572"/>
                  <a:pt x="2902226" y="1057523"/>
                </a:cubicBezTo>
                <a:cubicBezTo>
                  <a:pt x="2899576" y="1065474"/>
                  <a:pt x="2896308" y="1073246"/>
                  <a:pt x="2894275" y="1081377"/>
                </a:cubicBezTo>
                <a:cubicBezTo>
                  <a:pt x="2888302" y="1105269"/>
                  <a:pt x="2884064" y="1148379"/>
                  <a:pt x="2870421" y="1168842"/>
                </a:cubicBezTo>
                <a:cubicBezTo>
                  <a:pt x="2865120" y="1176793"/>
                  <a:pt x="2861275" y="1185938"/>
                  <a:pt x="2854518" y="1192695"/>
                </a:cubicBezTo>
                <a:cubicBezTo>
                  <a:pt x="2847761" y="1199452"/>
                  <a:pt x="2838615" y="1203297"/>
                  <a:pt x="2830664" y="1208598"/>
                </a:cubicBezTo>
                <a:cubicBezTo>
                  <a:pt x="2773847" y="1293827"/>
                  <a:pt x="2862325" y="1164484"/>
                  <a:pt x="2790908" y="1256306"/>
                </a:cubicBezTo>
                <a:cubicBezTo>
                  <a:pt x="2740958" y="1320528"/>
                  <a:pt x="2781428" y="1289131"/>
                  <a:pt x="2735249" y="1319916"/>
                </a:cubicBezTo>
                <a:cubicBezTo>
                  <a:pt x="2729948" y="1327867"/>
                  <a:pt x="2723620" y="1335223"/>
                  <a:pt x="2719346" y="1343770"/>
                </a:cubicBezTo>
                <a:cubicBezTo>
                  <a:pt x="2715598" y="1351267"/>
                  <a:pt x="2704850" y="1362388"/>
                  <a:pt x="2711395" y="1367624"/>
                </a:cubicBezTo>
                <a:cubicBezTo>
                  <a:pt x="2723984" y="1377695"/>
                  <a:pt x="2743200" y="1372925"/>
                  <a:pt x="2759103" y="1375575"/>
                </a:cubicBezTo>
                <a:cubicBezTo>
                  <a:pt x="2764792" y="1404022"/>
                  <a:pt x="2762482" y="1418711"/>
                  <a:pt x="2782957" y="1439186"/>
                </a:cubicBezTo>
                <a:cubicBezTo>
                  <a:pt x="2789714" y="1445943"/>
                  <a:pt x="2798859" y="1449787"/>
                  <a:pt x="2806810" y="1455088"/>
                </a:cubicBezTo>
                <a:cubicBezTo>
                  <a:pt x="2825364" y="1510747"/>
                  <a:pt x="2806810" y="1497495"/>
                  <a:pt x="2846567" y="1510748"/>
                </a:cubicBezTo>
                <a:cubicBezTo>
                  <a:pt x="2838616" y="1513398"/>
                  <a:pt x="2828640" y="1512772"/>
                  <a:pt x="2822713" y="1518699"/>
                </a:cubicBezTo>
                <a:cubicBezTo>
                  <a:pt x="2809198" y="1532214"/>
                  <a:pt x="2790908" y="1566407"/>
                  <a:pt x="2790908" y="1566407"/>
                </a:cubicBezTo>
                <a:cubicBezTo>
                  <a:pt x="2783789" y="1602001"/>
                  <a:pt x="2771627" y="1641918"/>
                  <a:pt x="2790908" y="1677725"/>
                </a:cubicBezTo>
                <a:cubicBezTo>
                  <a:pt x="2799969" y="1694553"/>
                  <a:pt x="2820484" y="1703486"/>
                  <a:pt x="2838616" y="1709530"/>
                </a:cubicBezTo>
                <a:lnTo>
                  <a:pt x="2886323" y="1725433"/>
                </a:lnTo>
                <a:cubicBezTo>
                  <a:pt x="2899576" y="1765190"/>
                  <a:pt x="2886323" y="1746636"/>
                  <a:pt x="2941983" y="1765189"/>
                </a:cubicBezTo>
                <a:lnTo>
                  <a:pt x="2965837" y="1773141"/>
                </a:lnTo>
                <a:cubicBezTo>
                  <a:pt x="2971138" y="1781092"/>
                  <a:pt x="2977975" y="1788211"/>
                  <a:pt x="2981739" y="1796995"/>
                </a:cubicBezTo>
                <a:cubicBezTo>
                  <a:pt x="2996636" y="1831756"/>
                  <a:pt x="2976550" y="1828260"/>
                  <a:pt x="3013544" y="1844702"/>
                </a:cubicBezTo>
                <a:cubicBezTo>
                  <a:pt x="3028862" y="1851510"/>
                  <a:pt x="3045349" y="1855304"/>
                  <a:pt x="3061252" y="1860605"/>
                </a:cubicBezTo>
                <a:lnTo>
                  <a:pt x="3085106" y="1868556"/>
                </a:lnTo>
                <a:cubicBezTo>
                  <a:pt x="3112116" y="1909070"/>
                  <a:pt x="3107606" y="1891225"/>
                  <a:pt x="3093057" y="1963972"/>
                </a:cubicBezTo>
                <a:cubicBezTo>
                  <a:pt x="3089770" y="1980409"/>
                  <a:pt x="3082456" y="1995777"/>
                  <a:pt x="3077155" y="2011680"/>
                </a:cubicBezTo>
                <a:lnTo>
                  <a:pt x="3069203" y="2035534"/>
                </a:lnTo>
                <a:cubicBezTo>
                  <a:pt x="3085106" y="2040835"/>
                  <a:pt x="3107613" y="2037489"/>
                  <a:pt x="3116911" y="2051436"/>
                </a:cubicBezTo>
                <a:cubicBezTo>
                  <a:pt x="3135465" y="2079266"/>
                  <a:pt x="3140764" y="2093841"/>
                  <a:pt x="3180522" y="2107095"/>
                </a:cubicBezTo>
                <a:cubicBezTo>
                  <a:pt x="3188473" y="2109746"/>
                  <a:pt x="3196717" y="2111643"/>
                  <a:pt x="3204376" y="2115047"/>
                </a:cubicBezTo>
                <a:cubicBezTo>
                  <a:pt x="3220623" y="2122268"/>
                  <a:pt x="3235575" y="2132298"/>
                  <a:pt x="3252083" y="2138901"/>
                </a:cubicBezTo>
                <a:cubicBezTo>
                  <a:pt x="3262230" y="2142960"/>
                  <a:pt x="3273287" y="2144202"/>
                  <a:pt x="3283889" y="2146852"/>
                </a:cubicBezTo>
                <a:lnTo>
                  <a:pt x="3331597" y="2178657"/>
                </a:lnTo>
                <a:lnTo>
                  <a:pt x="3355450" y="2194560"/>
                </a:lnTo>
                <a:cubicBezTo>
                  <a:pt x="3384606" y="2238294"/>
                  <a:pt x="3355449" y="2201185"/>
                  <a:pt x="3395207" y="2234316"/>
                </a:cubicBezTo>
                <a:cubicBezTo>
                  <a:pt x="3422652" y="2257186"/>
                  <a:pt x="3426572" y="2276575"/>
                  <a:pt x="3466769" y="2289975"/>
                </a:cubicBezTo>
                <a:cubicBezTo>
                  <a:pt x="3474720" y="2292626"/>
                  <a:pt x="3483296" y="2293857"/>
                  <a:pt x="3490623" y="2297927"/>
                </a:cubicBezTo>
                <a:cubicBezTo>
                  <a:pt x="3507330" y="2307209"/>
                  <a:pt x="3522428" y="2319130"/>
                  <a:pt x="3538330" y="2329732"/>
                </a:cubicBezTo>
                <a:lnTo>
                  <a:pt x="3562184" y="2345635"/>
                </a:lnTo>
                <a:cubicBezTo>
                  <a:pt x="3570135" y="2350936"/>
                  <a:pt x="3578393" y="2355803"/>
                  <a:pt x="3586038" y="2361537"/>
                </a:cubicBezTo>
                <a:lnTo>
                  <a:pt x="3617843" y="2385391"/>
                </a:lnTo>
                <a:cubicBezTo>
                  <a:pt x="3623144" y="2398643"/>
                  <a:pt x="3624608" y="2414183"/>
                  <a:pt x="3633746" y="2425148"/>
                </a:cubicBezTo>
                <a:cubicBezTo>
                  <a:pt x="3639112" y="2431587"/>
                  <a:pt x="3650103" y="2429351"/>
                  <a:pt x="3657600" y="2433099"/>
                </a:cubicBezTo>
                <a:cubicBezTo>
                  <a:pt x="3666147" y="2437373"/>
                  <a:pt x="3673503" y="2443701"/>
                  <a:pt x="3681454" y="2449002"/>
                </a:cubicBezTo>
                <a:cubicBezTo>
                  <a:pt x="3677186" y="2470340"/>
                  <a:pt x="3669130" y="2519170"/>
                  <a:pt x="3657600" y="2536466"/>
                </a:cubicBezTo>
                <a:cubicBezTo>
                  <a:pt x="3646998" y="2552369"/>
                  <a:pt x="3631839" y="2566042"/>
                  <a:pt x="3625795" y="2584174"/>
                </a:cubicBezTo>
                <a:lnTo>
                  <a:pt x="3609892" y="2631882"/>
                </a:lnTo>
                <a:lnTo>
                  <a:pt x="3601941" y="2655735"/>
                </a:lnTo>
                <a:cubicBezTo>
                  <a:pt x="3599291" y="2676939"/>
                  <a:pt x="3597503" y="2698268"/>
                  <a:pt x="3593990" y="2719346"/>
                </a:cubicBezTo>
                <a:cubicBezTo>
                  <a:pt x="3592193" y="2730125"/>
                  <a:pt x="3586038" y="2740223"/>
                  <a:pt x="3586038" y="2751151"/>
                </a:cubicBezTo>
                <a:cubicBezTo>
                  <a:pt x="3586038" y="2785708"/>
                  <a:pt x="3587621" y="2820552"/>
                  <a:pt x="3593990" y="2854518"/>
                </a:cubicBezTo>
                <a:cubicBezTo>
                  <a:pt x="3595751" y="2863911"/>
                  <a:pt x="3602430" y="2872402"/>
                  <a:pt x="3609892" y="2878372"/>
                </a:cubicBezTo>
                <a:cubicBezTo>
                  <a:pt x="3616437" y="2883608"/>
                  <a:pt x="3625795" y="2883673"/>
                  <a:pt x="3633746" y="2886323"/>
                </a:cubicBezTo>
                <a:cubicBezTo>
                  <a:pt x="3636949" y="2890594"/>
                  <a:pt x="3669276" y="2932470"/>
                  <a:pt x="3673503" y="2941982"/>
                </a:cubicBezTo>
                <a:cubicBezTo>
                  <a:pt x="3680311" y="2957300"/>
                  <a:pt x="3689405" y="2989690"/>
                  <a:pt x="3689405" y="2989690"/>
                </a:cubicBezTo>
                <a:cubicBezTo>
                  <a:pt x="3678167" y="3045885"/>
                  <a:pt x="3685728" y="3016625"/>
                  <a:pt x="3665551" y="3077155"/>
                </a:cubicBezTo>
                <a:lnTo>
                  <a:pt x="3657600" y="3101008"/>
                </a:lnTo>
                <a:cubicBezTo>
                  <a:pt x="3654950" y="3116911"/>
                  <a:pt x="3657648" y="3134718"/>
                  <a:pt x="3649649" y="3148716"/>
                </a:cubicBezTo>
                <a:cubicBezTo>
                  <a:pt x="3645491" y="3155993"/>
                  <a:pt x="3633499" y="3153366"/>
                  <a:pt x="3625795" y="3156668"/>
                </a:cubicBezTo>
                <a:cubicBezTo>
                  <a:pt x="3614900" y="3161337"/>
                  <a:pt x="3604592" y="3167269"/>
                  <a:pt x="3593990" y="3172570"/>
                </a:cubicBezTo>
                <a:cubicBezTo>
                  <a:pt x="3574002" y="3232530"/>
                  <a:pt x="3603290" y="3160944"/>
                  <a:pt x="3562184" y="3212327"/>
                </a:cubicBezTo>
                <a:cubicBezTo>
                  <a:pt x="3556948" y="3218872"/>
                  <a:pt x="3557981" y="3228684"/>
                  <a:pt x="3554233" y="3236181"/>
                </a:cubicBezTo>
                <a:cubicBezTo>
                  <a:pt x="3540981" y="3262685"/>
                  <a:pt x="3538330" y="3260035"/>
                  <a:pt x="3514477" y="3275937"/>
                </a:cubicBezTo>
                <a:cubicBezTo>
                  <a:pt x="3509176" y="3283888"/>
                  <a:pt x="3506678" y="3294726"/>
                  <a:pt x="3498574" y="3299791"/>
                </a:cubicBezTo>
                <a:cubicBezTo>
                  <a:pt x="3484359" y="3308675"/>
                  <a:pt x="3450866" y="3315694"/>
                  <a:pt x="3450866" y="3315694"/>
                </a:cubicBezTo>
                <a:cubicBezTo>
                  <a:pt x="3381176" y="3385384"/>
                  <a:pt x="3469579" y="3300100"/>
                  <a:pt x="3403158" y="3355450"/>
                </a:cubicBezTo>
                <a:cubicBezTo>
                  <a:pt x="3381009" y="3373907"/>
                  <a:pt x="3372998" y="3387712"/>
                  <a:pt x="3355450" y="3411109"/>
                </a:cubicBezTo>
                <a:cubicBezTo>
                  <a:pt x="3329146" y="3490025"/>
                  <a:pt x="3373278" y="3369475"/>
                  <a:pt x="3323645" y="3458817"/>
                </a:cubicBezTo>
                <a:cubicBezTo>
                  <a:pt x="3315504" y="3473470"/>
                  <a:pt x="3319596" y="3494672"/>
                  <a:pt x="3307743" y="3506525"/>
                </a:cubicBezTo>
                <a:cubicBezTo>
                  <a:pt x="3277132" y="3537136"/>
                  <a:pt x="3290127" y="3521023"/>
                  <a:pt x="3267986" y="3554233"/>
                </a:cubicBezTo>
                <a:cubicBezTo>
                  <a:pt x="3265336" y="3562184"/>
                  <a:pt x="3266855" y="3573215"/>
                  <a:pt x="3260035" y="3578087"/>
                </a:cubicBezTo>
                <a:cubicBezTo>
                  <a:pt x="3246394" y="3587830"/>
                  <a:pt x="3228764" y="3590701"/>
                  <a:pt x="3212327" y="3593989"/>
                </a:cubicBezTo>
                <a:cubicBezTo>
                  <a:pt x="3156761" y="3605103"/>
                  <a:pt x="3185901" y="3599719"/>
                  <a:pt x="3124863" y="3609892"/>
                </a:cubicBezTo>
                <a:cubicBezTo>
                  <a:pt x="3108960" y="3607242"/>
                  <a:pt x="3092037" y="3608142"/>
                  <a:pt x="3077155" y="3601941"/>
                </a:cubicBezTo>
                <a:cubicBezTo>
                  <a:pt x="3059512" y="3594590"/>
                  <a:pt x="3047579" y="3576179"/>
                  <a:pt x="3029447" y="3570135"/>
                </a:cubicBezTo>
                <a:lnTo>
                  <a:pt x="3005593" y="3562184"/>
                </a:lnTo>
                <a:cubicBezTo>
                  <a:pt x="2997642" y="3564834"/>
                  <a:pt x="2989798" y="3567832"/>
                  <a:pt x="2981739" y="3570135"/>
                </a:cubicBezTo>
                <a:cubicBezTo>
                  <a:pt x="2971231" y="3573137"/>
                  <a:pt x="2959027" y="3572025"/>
                  <a:pt x="2949934" y="3578087"/>
                </a:cubicBezTo>
                <a:cubicBezTo>
                  <a:pt x="2941983" y="3583388"/>
                  <a:pt x="2939332" y="3593990"/>
                  <a:pt x="2934031" y="3601941"/>
                </a:cubicBezTo>
                <a:cubicBezTo>
                  <a:pt x="2931381" y="3631096"/>
                  <a:pt x="2935338" y="3661632"/>
                  <a:pt x="2926080" y="3689405"/>
                </a:cubicBezTo>
                <a:cubicBezTo>
                  <a:pt x="2923430" y="3697356"/>
                  <a:pt x="2909723" y="3693608"/>
                  <a:pt x="2902226" y="3697356"/>
                </a:cubicBezTo>
                <a:cubicBezTo>
                  <a:pt x="2831652" y="3732643"/>
                  <a:pt x="2955240" y="3706853"/>
                  <a:pt x="2782957" y="3721210"/>
                </a:cubicBezTo>
                <a:cubicBezTo>
                  <a:pt x="2764404" y="3718560"/>
                  <a:pt x="2745675" y="3716934"/>
                  <a:pt x="2727297" y="3713259"/>
                </a:cubicBezTo>
                <a:cubicBezTo>
                  <a:pt x="2719078" y="3711615"/>
                  <a:pt x="2711773" y="3706234"/>
                  <a:pt x="2703443" y="3705308"/>
                </a:cubicBezTo>
                <a:cubicBezTo>
                  <a:pt x="2663842" y="3700908"/>
                  <a:pt x="2623930" y="3700007"/>
                  <a:pt x="2584174" y="3697356"/>
                </a:cubicBezTo>
                <a:cubicBezTo>
                  <a:pt x="2563806" y="3666804"/>
                  <a:pt x="2559903" y="3647696"/>
                  <a:pt x="2528515" y="3633746"/>
                </a:cubicBezTo>
                <a:cubicBezTo>
                  <a:pt x="2513197" y="3626938"/>
                  <a:pt x="2496710" y="3623144"/>
                  <a:pt x="2480807" y="3617843"/>
                </a:cubicBezTo>
                <a:lnTo>
                  <a:pt x="2456953" y="3609892"/>
                </a:lnTo>
                <a:cubicBezTo>
                  <a:pt x="2428058" y="3580997"/>
                  <a:pt x="2436993" y="3587683"/>
                  <a:pt x="2401294" y="3562184"/>
                </a:cubicBezTo>
                <a:cubicBezTo>
                  <a:pt x="2393518" y="3556630"/>
                  <a:pt x="2386388" y="3549637"/>
                  <a:pt x="2377440" y="3546282"/>
                </a:cubicBezTo>
                <a:cubicBezTo>
                  <a:pt x="2359222" y="3539450"/>
                  <a:pt x="2283908" y="3531608"/>
                  <a:pt x="2274073" y="3530379"/>
                </a:cubicBezTo>
                <a:cubicBezTo>
                  <a:pt x="2238506" y="3477029"/>
                  <a:pt x="2280404" y="3529299"/>
                  <a:pt x="2234317" y="3498574"/>
                </a:cubicBezTo>
                <a:cubicBezTo>
                  <a:pt x="2224961" y="3492336"/>
                  <a:pt x="2220293" y="3480181"/>
                  <a:pt x="2210463" y="3474720"/>
                </a:cubicBezTo>
                <a:cubicBezTo>
                  <a:pt x="2195810" y="3466579"/>
                  <a:pt x="2178658" y="3464118"/>
                  <a:pt x="2162755" y="3458817"/>
                </a:cubicBezTo>
                <a:lnTo>
                  <a:pt x="2138901" y="3450866"/>
                </a:lnTo>
                <a:cubicBezTo>
                  <a:pt x="2130950" y="3445565"/>
                  <a:pt x="2123344" y="3430222"/>
                  <a:pt x="2115047" y="3434963"/>
                </a:cubicBezTo>
                <a:cubicBezTo>
                  <a:pt x="2098453" y="3444445"/>
                  <a:pt x="2089286" y="3464539"/>
                  <a:pt x="2083242" y="3482671"/>
                </a:cubicBezTo>
                <a:cubicBezTo>
                  <a:pt x="2080591" y="3490622"/>
                  <a:pt x="2081217" y="3500598"/>
                  <a:pt x="2075290" y="3506525"/>
                </a:cubicBezTo>
                <a:cubicBezTo>
                  <a:pt x="2069364" y="3512451"/>
                  <a:pt x="2059388" y="3511826"/>
                  <a:pt x="2051437" y="3514476"/>
                </a:cubicBezTo>
                <a:cubicBezTo>
                  <a:pt x="1994451" y="3599953"/>
                  <a:pt x="2045473" y="3536673"/>
                  <a:pt x="1995777" y="3578087"/>
                </a:cubicBezTo>
                <a:cubicBezTo>
                  <a:pt x="1987138" y="3585286"/>
                  <a:pt x="1982491" y="3598098"/>
                  <a:pt x="1971923" y="3601941"/>
                </a:cubicBezTo>
                <a:cubicBezTo>
                  <a:pt x="1951841" y="3609243"/>
                  <a:pt x="1929516" y="3607242"/>
                  <a:pt x="1908313" y="3609892"/>
                </a:cubicBezTo>
                <a:cubicBezTo>
                  <a:pt x="1883112" y="3647693"/>
                  <a:pt x="1895432" y="3624680"/>
                  <a:pt x="1876508" y="3681454"/>
                </a:cubicBezTo>
                <a:lnTo>
                  <a:pt x="1868557" y="3705308"/>
                </a:lnTo>
                <a:lnTo>
                  <a:pt x="1860605" y="3729162"/>
                </a:lnTo>
                <a:cubicBezTo>
                  <a:pt x="1863256" y="3737113"/>
                  <a:pt x="1863321" y="3746470"/>
                  <a:pt x="1868557" y="3753015"/>
                </a:cubicBezTo>
                <a:cubicBezTo>
                  <a:pt x="1888691" y="3778183"/>
                  <a:pt x="1916331" y="3762938"/>
                  <a:pt x="1860605" y="3776869"/>
                </a:cubicBezTo>
                <a:cubicBezTo>
                  <a:pt x="1850003" y="3774219"/>
                  <a:pt x="1839516" y="3771061"/>
                  <a:pt x="1828800" y="3768918"/>
                </a:cubicBezTo>
                <a:cubicBezTo>
                  <a:pt x="1812991" y="3765756"/>
                  <a:pt x="1796733" y="3764877"/>
                  <a:pt x="1781092" y="3760967"/>
                </a:cubicBezTo>
                <a:cubicBezTo>
                  <a:pt x="1764830" y="3756901"/>
                  <a:pt x="1749287" y="3750365"/>
                  <a:pt x="1733384" y="3745064"/>
                </a:cubicBezTo>
                <a:lnTo>
                  <a:pt x="1709530" y="3737113"/>
                </a:lnTo>
                <a:lnTo>
                  <a:pt x="1614115" y="3673502"/>
                </a:lnTo>
                <a:lnTo>
                  <a:pt x="1590261" y="3657600"/>
                </a:lnTo>
                <a:lnTo>
                  <a:pt x="1566407" y="3641697"/>
                </a:lnTo>
                <a:cubicBezTo>
                  <a:pt x="1563757" y="3633746"/>
                  <a:pt x="1562204" y="3625340"/>
                  <a:pt x="1558456" y="3617843"/>
                </a:cubicBezTo>
                <a:cubicBezTo>
                  <a:pt x="1545469" y="3591869"/>
                  <a:pt x="1523469" y="3571725"/>
                  <a:pt x="1494845" y="3562184"/>
                </a:cubicBezTo>
                <a:lnTo>
                  <a:pt x="1447137" y="3546282"/>
                </a:lnTo>
                <a:cubicBezTo>
                  <a:pt x="1439186" y="3540981"/>
                  <a:pt x="1429576" y="3537571"/>
                  <a:pt x="1423283" y="3530379"/>
                </a:cubicBezTo>
                <a:cubicBezTo>
                  <a:pt x="1410697" y="3515995"/>
                  <a:pt x="1391478" y="3482671"/>
                  <a:pt x="1391478" y="3482671"/>
                </a:cubicBezTo>
                <a:cubicBezTo>
                  <a:pt x="1375575" y="3485321"/>
                  <a:pt x="1358190" y="3483412"/>
                  <a:pt x="1343770" y="3490622"/>
                </a:cubicBezTo>
                <a:cubicBezTo>
                  <a:pt x="1328579" y="3498218"/>
                  <a:pt x="1326189" y="3525786"/>
                  <a:pt x="1319917" y="3538330"/>
                </a:cubicBezTo>
                <a:cubicBezTo>
                  <a:pt x="1306665" y="3564834"/>
                  <a:pt x="1304013" y="3562185"/>
                  <a:pt x="1280160" y="3578087"/>
                </a:cubicBezTo>
                <a:cubicBezTo>
                  <a:pt x="1261256" y="3634801"/>
                  <a:pt x="1288060" y="3566240"/>
                  <a:pt x="1248355" y="3625795"/>
                </a:cubicBezTo>
                <a:cubicBezTo>
                  <a:pt x="1243706" y="3632768"/>
                  <a:pt x="1244473" y="3642322"/>
                  <a:pt x="1240403" y="3649648"/>
                </a:cubicBezTo>
                <a:cubicBezTo>
                  <a:pt x="1231121" y="3666355"/>
                  <a:pt x="1219200" y="3681453"/>
                  <a:pt x="1208598" y="3697356"/>
                </a:cubicBezTo>
                <a:cubicBezTo>
                  <a:pt x="1203297" y="3705307"/>
                  <a:pt x="1199453" y="3714453"/>
                  <a:pt x="1192696" y="3721210"/>
                </a:cubicBezTo>
                <a:cubicBezTo>
                  <a:pt x="1162085" y="3751821"/>
                  <a:pt x="1175080" y="3735708"/>
                  <a:pt x="1152939" y="3768918"/>
                </a:cubicBezTo>
                <a:cubicBezTo>
                  <a:pt x="1128809" y="3841310"/>
                  <a:pt x="1165828" y="3726963"/>
                  <a:pt x="1137037" y="3832528"/>
                </a:cubicBezTo>
                <a:cubicBezTo>
                  <a:pt x="1132626" y="3848700"/>
                  <a:pt x="1126435" y="3864333"/>
                  <a:pt x="1121134" y="3880236"/>
                </a:cubicBezTo>
                <a:lnTo>
                  <a:pt x="1113183" y="3904090"/>
                </a:lnTo>
                <a:cubicBezTo>
                  <a:pt x="1110532" y="3912041"/>
                  <a:pt x="1107264" y="3919813"/>
                  <a:pt x="1105231" y="3927944"/>
                </a:cubicBezTo>
                <a:cubicBezTo>
                  <a:pt x="1102581" y="3938546"/>
                  <a:pt x="1100420" y="3949282"/>
                  <a:pt x="1097280" y="3959749"/>
                </a:cubicBezTo>
                <a:cubicBezTo>
                  <a:pt x="1092463" y="3975805"/>
                  <a:pt x="1086678" y="3991554"/>
                  <a:pt x="1081377" y="4007457"/>
                </a:cubicBezTo>
                <a:lnTo>
                  <a:pt x="1073426" y="4031311"/>
                </a:lnTo>
                <a:lnTo>
                  <a:pt x="1049572" y="4102873"/>
                </a:lnTo>
                <a:cubicBezTo>
                  <a:pt x="1046922" y="4110824"/>
                  <a:pt x="1046270" y="4119753"/>
                  <a:pt x="1041621" y="4126727"/>
                </a:cubicBezTo>
                <a:lnTo>
                  <a:pt x="1025718" y="4150581"/>
                </a:lnTo>
                <a:cubicBezTo>
                  <a:pt x="1003731" y="4216545"/>
                  <a:pt x="1040642" y="4112783"/>
                  <a:pt x="985962" y="4222142"/>
                </a:cubicBezTo>
                <a:cubicBezTo>
                  <a:pt x="980661" y="4232744"/>
                  <a:pt x="975940" y="4243656"/>
                  <a:pt x="970059" y="4253948"/>
                </a:cubicBezTo>
                <a:cubicBezTo>
                  <a:pt x="965318" y="4262245"/>
                  <a:pt x="958431" y="4269255"/>
                  <a:pt x="954157" y="4277802"/>
                </a:cubicBezTo>
                <a:cubicBezTo>
                  <a:pt x="950409" y="4285298"/>
                  <a:pt x="948856" y="4293704"/>
                  <a:pt x="946205" y="4301655"/>
                </a:cubicBezTo>
                <a:cubicBezTo>
                  <a:pt x="932953" y="4296354"/>
                  <a:pt x="917992" y="4294148"/>
                  <a:pt x="906449" y="4285753"/>
                </a:cubicBezTo>
                <a:cubicBezTo>
                  <a:pt x="888261" y="4272525"/>
                  <a:pt x="877453" y="4250520"/>
                  <a:pt x="858741" y="4238045"/>
                </a:cubicBezTo>
                <a:lnTo>
                  <a:pt x="834887" y="4222142"/>
                </a:lnTo>
                <a:cubicBezTo>
                  <a:pt x="808079" y="4181930"/>
                  <a:pt x="833537" y="4209540"/>
                  <a:pt x="795130" y="4190337"/>
                </a:cubicBezTo>
                <a:cubicBezTo>
                  <a:pt x="786583" y="4186064"/>
                  <a:pt x="780009" y="4178316"/>
                  <a:pt x="771277" y="4174435"/>
                </a:cubicBezTo>
                <a:cubicBezTo>
                  <a:pt x="755959" y="4167627"/>
                  <a:pt x="739472" y="4163833"/>
                  <a:pt x="723569" y="4158532"/>
                </a:cubicBezTo>
                <a:lnTo>
                  <a:pt x="699715" y="4150581"/>
                </a:lnTo>
                <a:cubicBezTo>
                  <a:pt x="691764" y="4145280"/>
                  <a:pt x="684594" y="4138559"/>
                  <a:pt x="675861" y="4134678"/>
                </a:cubicBezTo>
                <a:cubicBezTo>
                  <a:pt x="590695" y="4096826"/>
                  <a:pt x="658287" y="4138863"/>
                  <a:pt x="604299" y="4102873"/>
                </a:cubicBezTo>
                <a:cubicBezTo>
                  <a:pt x="598998" y="4094922"/>
                  <a:pt x="595859" y="4084989"/>
                  <a:pt x="588397" y="4079019"/>
                </a:cubicBezTo>
                <a:cubicBezTo>
                  <a:pt x="583055" y="4074745"/>
                  <a:pt x="535019" y="4063801"/>
                  <a:pt x="532737" y="4063116"/>
                </a:cubicBezTo>
                <a:cubicBezTo>
                  <a:pt x="516681" y="4058299"/>
                  <a:pt x="500932" y="4052515"/>
                  <a:pt x="485030" y="4047214"/>
                </a:cubicBezTo>
                <a:lnTo>
                  <a:pt x="461176" y="4039262"/>
                </a:lnTo>
                <a:cubicBezTo>
                  <a:pt x="460254" y="4037879"/>
                  <a:pt x="432943" y="3990287"/>
                  <a:pt x="421419" y="3999506"/>
                </a:cubicBezTo>
                <a:cubicBezTo>
                  <a:pt x="404387" y="4013132"/>
                  <a:pt x="410058" y="4052328"/>
                  <a:pt x="397565" y="4071068"/>
                </a:cubicBezTo>
                <a:lnTo>
                  <a:pt x="365760" y="4118775"/>
                </a:lnTo>
                <a:cubicBezTo>
                  <a:pt x="344558" y="4182383"/>
                  <a:pt x="376361" y="4108175"/>
                  <a:pt x="333955" y="4150581"/>
                </a:cubicBezTo>
                <a:cubicBezTo>
                  <a:pt x="328028" y="4156508"/>
                  <a:pt x="330652" y="4167461"/>
                  <a:pt x="326003" y="4174435"/>
                </a:cubicBezTo>
                <a:cubicBezTo>
                  <a:pt x="319766" y="4183791"/>
                  <a:pt x="309349" y="4189650"/>
                  <a:pt x="302150" y="4198288"/>
                </a:cubicBezTo>
                <a:cubicBezTo>
                  <a:pt x="272275" y="4234137"/>
                  <a:pt x="296526" y="4231192"/>
                  <a:pt x="238539" y="4269850"/>
                </a:cubicBezTo>
                <a:cubicBezTo>
                  <a:pt x="222636" y="4280452"/>
                  <a:pt x="208963" y="4295611"/>
                  <a:pt x="190831" y="4301655"/>
                </a:cubicBezTo>
                <a:cubicBezTo>
                  <a:pt x="182880" y="4304306"/>
                  <a:pt x="174474" y="4305859"/>
                  <a:pt x="166977" y="4309607"/>
                </a:cubicBezTo>
                <a:cubicBezTo>
                  <a:pt x="158430" y="4313881"/>
                  <a:pt x="150899" y="4319955"/>
                  <a:pt x="143123" y="4325509"/>
                </a:cubicBezTo>
                <a:cubicBezTo>
                  <a:pt x="74059" y="4374840"/>
                  <a:pt x="143700" y="4327775"/>
                  <a:pt x="87464" y="4365266"/>
                </a:cubicBezTo>
                <a:cubicBezTo>
                  <a:pt x="63334" y="4437658"/>
                  <a:pt x="100353" y="4323311"/>
                  <a:pt x="71562" y="4428876"/>
                </a:cubicBezTo>
                <a:cubicBezTo>
                  <a:pt x="67151" y="4445048"/>
                  <a:pt x="69607" y="4467285"/>
                  <a:pt x="55659" y="4476584"/>
                </a:cubicBezTo>
                <a:lnTo>
                  <a:pt x="31805" y="4492487"/>
                </a:lnTo>
                <a:cubicBezTo>
                  <a:pt x="12616" y="4521272"/>
                  <a:pt x="24450" y="4512068"/>
                  <a:pt x="0" y="4524292"/>
                </a:cubicBezTo>
              </a:path>
            </a:pathLst>
          </a:custGeom>
          <a:noFill/>
          <a:ln w="19050">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167275" y="190500"/>
            <a:ext cx="8809449" cy="858371"/>
          </a:xfrm>
          <a:prstGeom prst="rect">
            <a:avLst/>
          </a:prstGeom>
        </p:spPr>
        <p:txBody>
          <a:bodyPr anchor="t"/>
          <a:lstStyle/>
          <a:p>
            <a:pPr fontAlgn="auto">
              <a:spcAft>
                <a:spcPts val="0"/>
              </a:spcAft>
              <a:defRPr/>
            </a:pPr>
            <a:r>
              <a:rPr lang="fr-FR" sz="3600" dirty="0">
                <a:solidFill>
                  <a:schemeClr val="bg1"/>
                </a:solidFill>
              </a:rPr>
              <a:t>LHC</a:t>
            </a:r>
          </a:p>
        </p:txBody>
      </p:sp>
      <p:sp>
        <p:nvSpPr>
          <p:cNvPr id="2" name="Right Triangle 1"/>
          <p:cNvSpPr/>
          <p:nvPr/>
        </p:nvSpPr>
        <p:spPr>
          <a:xfrm rot="16918249" flipH="1">
            <a:off x="3879458" y="3739082"/>
            <a:ext cx="319612" cy="933733"/>
          </a:xfrm>
          <a:custGeom>
            <a:avLst/>
            <a:gdLst>
              <a:gd name="connsiteX0" fmla="*/ 0 w 401718"/>
              <a:gd name="connsiteY0" fmla="*/ 924321 h 924321"/>
              <a:gd name="connsiteX1" fmla="*/ 0 w 401718"/>
              <a:gd name="connsiteY1" fmla="*/ 0 h 924321"/>
              <a:gd name="connsiteX2" fmla="*/ 401718 w 401718"/>
              <a:gd name="connsiteY2" fmla="*/ 924321 h 924321"/>
              <a:gd name="connsiteX3" fmla="*/ 0 w 401718"/>
              <a:gd name="connsiteY3" fmla="*/ 924321 h 924321"/>
              <a:gd name="connsiteX0" fmla="*/ 0 w 401718"/>
              <a:gd name="connsiteY0" fmla="*/ 924321 h 924321"/>
              <a:gd name="connsiteX1" fmla="*/ 0 w 401718"/>
              <a:gd name="connsiteY1" fmla="*/ 0 h 924321"/>
              <a:gd name="connsiteX2" fmla="*/ 322181 w 401718"/>
              <a:gd name="connsiteY2" fmla="*/ 760128 h 924321"/>
              <a:gd name="connsiteX3" fmla="*/ 401718 w 401718"/>
              <a:gd name="connsiteY3" fmla="*/ 924321 h 924321"/>
              <a:gd name="connsiteX4" fmla="*/ 0 w 401718"/>
              <a:gd name="connsiteY4" fmla="*/ 924321 h 924321"/>
              <a:gd name="connsiteX0" fmla="*/ 0 w 322181"/>
              <a:gd name="connsiteY0" fmla="*/ 924321 h 933733"/>
              <a:gd name="connsiteX1" fmla="*/ 0 w 322181"/>
              <a:gd name="connsiteY1" fmla="*/ 0 h 933733"/>
              <a:gd name="connsiteX2" fmla="*/ 322181 w 322181"/>
              <a:gd name="connsiteY2" fmla="*/ 760128 h 933733"/>
              <a:gd name="connsiteX3" fmla="*/ 294566 w 322181"/>
              <a:gd name="connsiteY3" fmla="*/ 933733 h 933733"/>
              <a:gd name="connsiteX4" fmla="*/ 0 w 322181"/>
              <a:gd name="connsiteY4" fmla="*/ 924321 h 933733"/>
              <a:gd name="connsiteX0" fmla="*/ 0 w 322181"/>
              <a:gd name="connsiteY0" fmla="*/ 924321 h 933733"/>
              <a:gd name="connsiteX1" fmla="*/ 0 w 322181"/>
              <a:gd name="connsiteY1" fmla="*/ 0 h 933733"/>
              <a:gd name="connsiteX2" fmla="*/ 322181 w 322181"/>
              <a:gd name="connsiteY2" fmla="*/ 760128 h 933733"/>
              <a:gd name="connsiteX3" fmla="*/ 294566 w 322181"/>
              <a:gd name="connsiteY3" fmla="*/ 933733 h 933733"/>
              <a:gd name="connsiteX4" fmla="*/ 0 w 322181"/>
              <a:gd name="connsiteY4" fmla="*/ 924321 h 933733"/>
              <a:gd name="connsiteX0" fmla="*/ 0 w 305977"/>
              <a:gd name="connsiteY0" fmla="*/ 924321 h 933733"/>
              <a:gd name="connsiteX1" fmla="*/ 0 w 305977"/>
              <a:gd name="connsiteY1" fmla="*/ 0 h 933733"/>
              <a:gd name="connsiteX2" fmla="*/ 294732 w 305977"/>
              <a:gd name="connsiteY2" fmla="*/ 710493 h 933733"/>
              <a:gd name="connsiteX3" fmla="*/ 294566 w 305977"/>
              <a:gd name="connsiteY3" fmla="*/ 933733 h 933733"/>
              <a:gd name="connsiteX4" fmla="*/ 0 w 305977"/>
              <a:gd name="connsiteY4" fmla="*/ 924321 h 933733"/>
              <a:gd name="connsiteX0" fmla="*/ 0 w 313026"/>
              <a:gd name="connsiteY0" fmla="*/ 924321 h 933733"/>
              <a:gd name="connsiteX1" fmla="*/ 0 w 313026"/>
              <a:gd name="connsiteY1" fmla="*/ 0 h 933733"/>
              <a:gd name="connsiteX2" fmla="*/ 313026 w 313026"/>
              <a:gd name="connsiteY2" fmla="*/ 679320 h 933733"/>
              <a:gd name="connsiteX3" fmla="*/ 294566 w 313026"/>
              <a:gd name="connsiteY3" fmla="*/ 933733 h 933733"/>
              <a:gd name="connsiteX4" fmla="*/ 0 w 313026"/>
              <a:gd name="connsiteY4" fmla="*/ 924321 h 933733"/>
              <a:gd name="connsiteX0" fmla="*/ 0 w 319612"/>
              <a:gd name="connsiteY0" fmla="*/ 924321 h 933733"/>
              <a:gd name="connsiteX1" fmla="*/ 0 w 319612"/>
              <a:gd name="connsiteY1" fmla="*/ 0 h 933733"/>
              <a:gd name="connsiteX2" fmla="*/ 313026 w 319612"/>
              <a:gd name="connsiteY2" fmla="*/ 679320 h 933733"/>
              <a:gd name="connsiteX3" fmla="*/ 294566 w 319612"/>
              <a:gd name="connsiteY3" fmla="*/ 933733 h 933733"/>
              <a:gd name="connsiteX4" fmla="*/ 0 w 319612"/>
              <a:gd name="connsiteY4" fmla="*/ 924321 h 93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612" h="933733">
                <a:moveTo>
                  <a:pt x="0" y="924321"/>
                </a:moveTo>
                <a:lnTo>
                  <a:pt x="0" y="0"/>
                </a:lnTo>
                <a:lnTo>
                  <a:pt x="313026" y="679320"/>
                </a:lnTo>
                <a:cubicBezTo>
                  <a:pt x="323477" y="782250"/>
                  <a:pt x="324267" y="848079"/>
                  <a:pt x="294566" y="933733"/>
                </a:cubicBezTo>
                <a:lnTo>
                  <a:pt x="0" y="924321"/>
                </a:lnTo>
                <a:close/>
              </a:path>
            </a:pathLst>
          </a:custGeom>
          <a:solidFill>
            <a:srgbClr val="C00000">
              <a:alpha val="3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Rectangle 2"/>
          <p:cNvSpPr/>
          <p:nvPr/>
        </p:nvSpPr>
        <p:spPr>
          <a:xfrm>
            <a:off x="4093633" y="2429932"/>
            <a:ext cx="469899" cy="660402"/>
          </a:xfrm>
          <a:custGeom>
            <a:avLst/>
            <a:gdLst>
              <a:gd name="connsiteX0" fmla="*/ 0 w 452967"/>
              <a:gd name="connsiteY0" fmla="*/ 0 h 622300"/>
              <a:gd name="connsiteX1" fmla="*/ 452967 w 452967"/>
              <a:gd name="connsiteY1" fmla="*/ 0 h 622300"/>
              <a:gd name="connsiteX2" fmla="*/ 452967 w 452967"/>
              <a:gd name="connsiteY2" fmla="*/ 622300 h 622300"/>
              <a:gd name="connsiteX3" fmla="*/ 0 w 452967"/>
              <a:gd name="connsiteY3" fmla="*/ 622300 h 622300"/>
              <a:gd name="connsiteX4" fmla="*/ 0 w 452967"/>
              <a:gd name="connsiteY4" fmla="*/ 0 h 622300"/>
              <a:gd name="connsiteX0" fmla="*/ 0 w 452967"/>
              <a:gd name="connsiteY0" fmla="*/ 4234 h 626534"/>
              <a:gd name="connsiteX1" fmla="*/ 127000 w 452967"/>
              <a:gd name="connsiteY1" fmla="*/ 0 h 626534"/>
              <a:gd name="connsiteX2" fmla="*/ 452967 w 452967"/>
              <a:gd name="connsiteY2" fmla="*/ 4234 h 626534"/>
              <a:gd name="connsiteX3" fmla="*/ 452967 w 452967"/>
              <a:gd name="connsiteY3" fmla="*/ 626534 h 626534"/>
              <a:gd name="connsiteX4" fmla="*/ 0 w 452967"/>
              <a:gd name="connsiteY4" fmla="*/ 626534 h 626534"/>
              <a:gd name="connsiteX5" fmla="*/ 0 w 452967"/>
              <a:gd name="connsiteY5" fmla="*/ 4234 h 626534"/>
              <a:gd name="connsiteX0" fmla="*/ 0 w 452967"/>
              <a:gd name="connsiteY0" fmla="*/ 36867 h 659167"/>
              <a:gd name="connsiteX1" fmla="*/ 329150 w 452967"/>
              <a:gd name="connsiteY1" fmla="*/ 0 h 659167"/>
              <a:gd name="connsiteX2" fmla="*/ 452967 w 452967"/>
              <a:gd name="connsiteY2" fmla="*/ 36867 h 659167"/>
              <a:gd name="connsiteX3" fmla="*/ 452967 w 452967"/>
              <a:gd name="connsiteY3" fmla="*/ 659167 h 659167"/>
              <a:gd name="connsiteX4" fmla="*/ 0 w 452967"/>
              <a:gd name="connsiteY4" fmla="*/ 659167 h 659167"/>
              <a:gd name="connsiteX5" fmla="*/ 0 w 452967"/>
              <a:gd name="connsiteY5" fmla="*/ 36867 h 659167"/>
              <a:gd name="connsiteX0" fmla="*/ 0 w 452967"/>
              <a:gd name="connsiteY0" fmla="*/ 36867 h 659167"/>
              <a:gd name="connsiteX1" fmla="*/ 329150 w 452967"/>
              <a:gd name="connsiteY1" fmla="*/ 0 h 659167"/>
              <a:gd name="connsiteX2" fmla="*/ 430506 w 452967"/>
              <a:gd name="connsiteY2" fmla="*/ 141290 h 659167"/>
              <a:gd name="connsiteX3" fmla="*/ 452967 w 452967"/>
              <a:gd name="connsiteY3" fmla="*/ 659167 h 659167"/>
              <a:gd name="connsiteX4" fmla="*/ 0 w 452967"/>
              <a:gd name="connsiteY4" fmla="*/ 659167 h 659167"/>
              <a:gd name="connsiteX5" fmla="*/ 0 w 452967"/>
              <a:gd name="connsiteY5" fmla="*/ 36867 h 659167"/>
              <a:gd name="connsiteX0" fmla="*/ 449223 w 452967"/>
              <a:gd name="connsiteY0" fmla="*/ 0 h 974726"/>
              <a:gd name="connsiteX1" fmla="*/ 329150 w 452967"/>
              <a:gd name="connsiteY1" fmla="*/ 315559 h 974726"/>
              <a:gd name="connsiteX2" fmla="*/ 430506 w 452967"/>
              <a:gd name="connsiteY2" fmla="*/ 456849 h 974726"/>
              <a:gd name="connsiteX3" fmla="*/ 452967 w 452967"/>
              <a:gd name="connsiteY3" fmla="*/ 974726 h 974726"/>
              <a:gd name="connsiteX4" fmla="*/ 0 w 452967"/>
              <a:gd name="connsiteY4" fmla="*/ 974726 h 974726"/>
              <a:gd name="connsiteX5" fmla="*/ 449223 w 452967"/>
              <a:gd name="connsiteY5" fmla="*/ 0 h 974726"/>
              <a:gd name="connsiteX0" fmla="*/ 449223 w 452967"/>
              <a:gd name="connsiteY0" fmla="*/ 0 h 974726"/>
              <a:gd name="connsiteX1" fmla="*/ 329150 w 452967"/>
              <a:gd name="connsiteY1" fmla="*/ 315559 h 974726"/>
              <a:gd name="connsiteX2" fmla="*/ 430506 w 452967"/>
              <a:gd name="connsiteY2" fmla="*/ 456849 h 974726"/>
              <a:gd name="connsiteX3" fmla="*/ 452967 w 452967"/>
              <a:gd name="connsiteY3" fmla="*/ 974726 h 974726"/>
              <a:gd name="connsiteX4" fmla="*/ 0 w 452967"/>
              <a:gd name="connsiteY4" fmla="*/ 974726 h 974726"/>
              <a:gd name="connsiteX5" fmla="*/ 239586 w 452967"/>
              <a:gd name="connsiteY5" fmla="*/ 472193 h 974726"/>
              <a:gd name="connsiteX6" fmla="*/ 449223 w 452967"/>
              <a:gd name="connsiteY6" fmla="*/ 0 h 974726"/>
              <a:gd name="connsiteX0" fmla="*/ 449223 w 452967"/>
              <a:gd name="connsiteY0" fmla="*/ 0 h 974726"/>
              <a:gd name="connsiteX1" fmla="*/ 329150 w 452967"/>
              <a:gd name="connsiteY1" fmla="*/ 315559 h 974726"/>
              <a:gd name="connsiteX2" fmla="*/ 430506 w 452967"/>
              <a:gd name="connsiteY2" fmla="*/ 456849 h 974726"/>
              <a:gd name="connsiteX3" fmla="*/ 452967 w 452967"/>
              <a:gd name="connsiteY3" fmla="*/ 974726 h 974726"/>
              <a:gd name="connsiteX4" fmla="*/ 0 w 452967"/>
              <a:gd name="connsiteY4" fmla="*/ 974726 h 974726"/>
              <a:gd name="connsiteX5" fmla="*/ 104819 w 452967"/>
              <a:gd name="connsiteY5" fmla="*/ 765882 h 974726"/>
              <a:gd name="connsiteX6" fmla="*/ 239586 w 452967"/>
              <a:gd name="connsiteY6" fmla="*/ 472193 h 974726"/>
              <a:gd name="connsiteX7" fmla="*/ 449223 w 452967"/>
              <a:gd name="connsiteY7" fmla="*/ 0 h 974726"/>
              <a:gd name="connsiteX0" fmla="*/ 449223 w 452967"/>
              <a:gd name="connsiteY0" fmla="*/ 69500 h 1044226"/>
              <a:gd name="connsiteX1" fmla="*/ 329150 w 452967"/>
              <a:gd name="connsiteY1" fmla="*/ 385059 h 1044226"/>
              <a:gd name="connsiteX2" fmla="*/ 430506 w 452967"/>
              <a:gd name="connsiteY2" fmla="*/ 526349 h 1044226"/>
              <a:gd name="connsiteX3" fmla="*/ 452967 w 452967"/>
              <a:gd name="connsiteY3" fmla="*/ 1044226 h 1044226"/>
              <a:gd name="connsiteX4" fmla="*/ 0 w 452967"/>
              <a:gd name="connsiteY4" fmla="*/ 1044226 h 1044226"/>
              <a:gd name="connsiteX5" fmla="*/ 104819 w 452967"/>
              <a:gd name="connsiteY5" fmla="*/ 835382 h 1044226"/>
              <a:gd name="connsiteX6" fmla="*/ 415532 w 452967"/>
              <a:gd name="connsiteY6" fmla="*/ 0 h 1044226"/>
              <a:gd name="connsiteX7" fmla="*/ 449223 w 452967"/>
              <a:gd name="connsiteY7" fmla="*/ 69500 h 1044226"/>
              <a:gd name="connsiteX0" fmla="*/ 344404 w 348148"/>
              <a:gd name="connsiteY0" fmla="*/ 69500 h 1220439"/>
              <a:gd name="connsiteX1" fmla="*/ 224331 w 348148"/>
              <a:gd name="connsiteY1" fmla="*/ 385059 h 1220439"/>
              <a:gd name="connsiteX2" fmla="*/ 325687 w 348148"/>
              <a:gd name="connsiteY2" fmla="*/ 526349 h 1220439"/>
              <a:gd name="connsiteX3" fmla="*/ 348148 w 348148"/>
              <a:gd name="connsiteY3" fmla="*/ 1044226 h 1220439"/>
              <a:gd name="connsiteX4" fmla="*/ 194662 w 348148"/>
              <a:gd name="connsiteY4" fmla="*/ 1220439 h 1220439"/>
              <a:gd name="connsiteX5" fmla="*/ 0 w 348148"/>
              <a:gd name="connsiteY5" fmla="*/ 835382 h 1220439"/>
              <a:gd name="connsiteX6" fmla="*/ 310713 w 348148"/>
              <a:gd name="connsiteY6" fmla="*/ 0 h 1220439"/>
              <a:gd name="connsiteX7" fmla="*/ 344404 w 348148"/>
              <a:gd name="connsiteY7" fmla="*/ 69500 h 1220439"/>
              <a:gd name="connsiteX0" fmla="*/ 415531 w 419275"/>
              <a:gd name="connsiteY0" fmla="*/ 69500 h 1220439"/>
              <a:gd name="connsiteX1" fmla="*/ 295458 w 419275"/>
              <a:gd name="connsiteY1" fmla="*/ 385059 h 1220439"/>
              <a:gd name="connsiteX2" fmla="*/ 396814 w 419275"/>
              <a:gd name="connsiteY2" fmla="*/ 526349 h 1220439"/>
              <a:gd name="connsiteX3" fmla="*/ 419275 w 419275"/>
              <a:gd name="connsiteY3" fmla="*/ 1044226 h 1220439"/>
              <a:gd name="connsiteX4" fmla="*/ 265789 w 419275"/>
              <a:gd name="connsiteY4" fmla="*/ 1220439 h 1220439"/>
              <a:gd name="connsiteX5" fmla="*/ 0 w 419275"/>
              <a:gd name="connsiteY5" fmla="*/ 881066 h 1220439"/>
              <a:gd name="connsiteX6" fmla="*/ 381840 w 419275"/>
              <a:gd name="connsiteY6" fmla="*/ 0 h 1220439"/>
              <a:gd name="connsiteX7" fmla="*/ 415531 w 419275"/>
              <a:gd name="connsiteY7" fmla="*/ 69500 h 1220439"/>
              <a:gd name="connsiteX0" fmla="*/ 415531 w 415531"/>
              <a:gd name="connsiteY0" fmla="*/ 69500 h 1220439"/>
              <a:gd name="connsiteX1" fmla="*/ 295458 w 415531"/>
              <a:gd name="connsiteY1" fmla="*/ 385059 h 1220439"/>
              <a:gd name="connsiteX2" fmla="*/ 396814 w 415531"/>
              <a:gd name="connsiteY2" fmla="*/ 526349 h 1220439"/>
              <a:gd name="connsiteX3" fmla="*/ 160971 w 415531"/>
              <a:gd name="connsiteY3" fmla="*/ 711379 h 1220439"/>
              <a:gd name="connsiteX4" fmla="*/ 265789 w 415531"/>
              <a:gd name="connsiteY4" fmla="*/ 1220439 h 1220439"/>
              <a:gd name="connsiteX5" fmla="*/ 0 w 415531"/>
              <a:gd name="connsiteY5" fmla="*/ 881066 h 1220439"/>
              <a:gd name="connsiteX6" fmla="*/ 381840 w 415531"/>
              <a:gd name="connsiteY6" fmla="*/ 0 h 1220439"/>
              <a:gd name="connsiteX7" fmla="*/ 415531 w 415531"/>
              <a:gd name="connsiteY7" fmla="*/ 69500 h 1220439"/>
              <a:gd name="connsiteX0" fmla="*/ 415531 w 415531"/>
              <a:gd name="connsiteY0" fmla="*/ 69500 h 1220439"/>
              <a:gd name="connsiteX1" fmla="*/ 295458 w 415531"/>
              <a:gd name="connsiteY1" fmla="*/ 385059 h 1220439"/>
              <a:gd name="connsiteX2" fmla="*/ 396814 w 415531"/>
              <a:gd name="connsiteY2" fmla="*/ 526349 h 1220439"/>
              <a:gd name="connsiteX3" fmla="*/ 404300 w 415531"/>
              <a:gd name="connsiteY3" fmla="*/ 685274 h 1220439"/>
              <a:gd name="connsiteX4" fmla="*/ 265789 w 415531"/>
              <a:gd name="connsiteY4" fmla="*/ 1220439 h 1220439"/>
              <a:gd name="connsiteX5" fmla="*/ 0 w 415531"/>
              <a:gd name="connsiteY5" fmla="*/ 881066 h 1220439"/>
              <a:gd name="connsiteX6" fmla="*/ 381840 w 415531"/>
              <a:gd name="connsiteY6" fmla="*/ 0 h 1220439"/>
              <a:gd name="connsiteX7" fmla="*/ 415531 w 415531"/>
              <a:gd name="connsiteY7" fmla="*/ 69500 h 1220439"/>
              <a:gd name="connsiteX0" fmla="*/ 415531 w 415531"/>
              <a:gd name="connsiteY0" fmla="*/ 69500 h 1076858"/>
              <a:gd name="connsiteX1" fmla="*/ 295458 w 415531"/>
              <a:gd name="connsiteY1" fmla="*/ 385059 h 1076858"/>
              <a:gd name="connsiteX2" fmla="*/ 396814 w 415531"/>
              <a:gd name="connsiteY2" fmla="*/ 526349 h 1076858"/>
              <a:gd name="connsiteX3" fmla="*/ 404300 w 415531"/>
              <a:gd name="connsiteY3" fmla="*/ 685274 h 1076858"/>
              <a:gd name="connsiteX4" fmla="*/ 149740 w 415531"/>
              <a:gd name="connsiteY4" fmla="*/ 1076858 h 1076858"/>
              <a:gd name="connsiteX5" fmla="*/ 0 w 415531"/>
              <a:gd name="connsiteY5" fmla="*/ 881066 h 1076858"/>
              <a:gd name="connsiteX6" fmla="*/ 381840 w 415531"/>
              <a:gd name="connsiteY6" fmla="*/ 0 h 1076858"/>
              <a:gd name="connsiteX7" fmla="*/ 415531 w 415531"/>
              <a:gd name="connsiteY7" fmla="*/ 69500 h 1076858"/>
              <a:gd name="connsiteX0" fmla="*/ 415531 w 415531"/>
              <a:gd name="connsiteY0" fmla="*/ 69500 h 978962"/>
              <a:gd name="connsiteX1" fmla="*/ 295458 w 415531"/>
              <a:gd name="connsiteY1" fmla="*/ 385059 h 978962"/>
              <a:gd name="connsiteX2" fmla="*/ 396814 w 415531"/>
              <a:gd name="connsiteY2" fmla="*/ 526349 h 978962"/>
              <a:gd name="connsiteX3" fmla="*/ 404300 w 415531"/>
              <a:gd name="connsiteY3" fmla="*/ 685274 h 978962"/>
              <a:gd name="connsiteX4" fmla="*/ 288250 w 415531"/>
              <a:gd name="connsiteY4" fmla="*/ 978962 h 978962"/>
              <a:gd name="connsiteX5" fmla="*/ 0 w 415531"/>
              <a:gd name="connsiteY5" fmla="*/ 881066 h 978962"/>
              <a:gd name="connsiteX6" fmla="*/ 381840 w 415531"/>
              <a:gd name="connsiteY6" fmla="*/ 0 h 978962"/>
              <a:gd name="connsiteX7" fmla="*/ 415531 w 415531"/>
              <a:gd name="connsiteY7" fmla="*/ 69500 h 978962"/>
              <a:gd name="connsiteX0" fmla="*/ 415531 w 415531"/>
              <a:gd name="connsiteY0" fmla="*/ 69500 h 978962"/>
              <a:gd name="connsiteX1" fmla="*/ 295458 w 415531"/>
              <a:gd name="connsiteY1" fmla="*/ 385059 h 978962"/>
              <a:gd name="connsiteX2" fmla="*/ 396814 w 415531"/>
              <a:gd name="connsiteY2" fmla="*/ 526349 h 978962"/>
              <a:gd name="connsiteX3" fmla="*/ 404300 w 415531"/>
              <a:gd name="connsiteY3" fmla="*/ 685274 h 978962"/>
              <a:gd name="connsiteX4" fmla="*/ 288250 w 415531"/>
              <a:gd name="connsiteY4" fmla="*/ 978962 h 978962"/>
              <a:gd name="connsiteX5" fmla="*/ 127281 w 415531"/>
              <a:gd name="connsiteY5" fmla="*/ 926753 h 978962"/>
              <a:gd name="connsiteX6" fmla="*/ 0 w 415531"/>
              <a:gd name="connsiteY6" fmla="*/ 881066 h 978962"/>
              <a:gd name="connsiteX7" fmla="*/ 381840 w 415531"/>
              <a:gd name="connsiteY7" fmla="*/ 0 h 978962"/>
              <a:gd name="connsiteX8" fmla="*/ 415531 w 415531"/>
              <a:gd name="connsiteY8" fmla="*/ 69500 h 978962"/>
              <a:gd name="connsiteX0" fmla="*/ 415531 w 415531"/>
              <a:gd name="connsiteY0" fmla="*/ 69500 h 1018124"/>
              <a:gd name="connsiteX1" fmla="*/ 295458 w 415531"/>
              <a:gd name="connsiteY1" fmla="*/ 385059 h 1018124"/>
              <a:gd name="connsiteX2" fmla="*/ 396814 w 415531"/>
              <a:gd name="connsiteY2" fmla="*/ 526349 h 1018124"/>
              <a:gd name="connsiteX3" fmla="*/ 404300 w 415531"/>
              <a:gd name="connsiteY3" fmla="*/ 685274 h 1018124"/>
              <a:gd name="connsiteX4" fmla="*/ 288250 w 415531"/>
              <a:gd name="connsiteY4" fmla="*/ 978962 h 1018124"/>
              <a:gd name="connsiteX5" fmla="*/ 101076 w 415531"/>
              <a:gd name="connsiteY5" fmla="*/ 1018124 h 1018124"/>
              <a:gd name="connsiteX6" fmla="*/ 0 w 415531"/>
              <a:gd name="connsiteY6" fmla="*/ 881066 h 1018124"/>
              <a:gd name="connsiteX7" fmla="*/ 381840 w 415531"/>
              <a:gd name="connsiteY7" fmla="*/ 0 h 1018124"/>
              <a:gd name="connsiteX8" fmla="*/ 415531 w 415531"/>
              <a:gd name="connsiteY8" fmla="*/ 69500 h 1018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5531" h="1018124">
                <a:moveTo>
                  <a:pt x="415531" y="69500"/>
                </a:moveTo>
                <a:lnTo>
                  <a:pt x="295458" y="385059"/>
                </a:lnTo>
                <a:lnTo>
                  <a:pt x="396814" y="526349"/>
                </a:lnTo>
                <a:lnTo>
                  <a:pt x="404300" y="685274"/>
                </a:lnTo>
                <a:lnTo>
                  <a:pt x="288250" y="978962"/>
                </a:lnTo>
                <a:lnTo>
                  <a:pt x="101076" y="1018124"/>
                </a:lnTo>
                <a:lnTo>
                  <a:pt x="0" y="881066"/>
                </a:lnTo>
                <a:lnTo>
                  <a:pt x="381840" y="0"/>
                </a:lnTo>
                <a:lnTo>
                  <a:pt x="415531" y="69500"/>
                </a:lnTo>
                <a:close/>
              </a:path>
            </a:pathLst>
          </a:custGeom>
          <a:solidFill>
            <a:srgbClr val="C00000">
              <a:alpha val="3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Oval 4"/>
          <p:cNvSpPr/>
          <p:nvPr/>
        </p:nvSpPr>
        <p:spPr>
          <a:xfrm>
            <a:off x="4107418" y="4247810"/>
            <a:ext cx="96984" cy="96984"/>
          </a:xfrm>
          <a:prstGeom prst="ellipse">
            <a:avLst/>
          </a:prstGeom>
          <a:no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8" name="Group 17"/>
          <p:cNvGrpSpPr/>
          <p:nvPr/>
        </p:nvGrpSpPr>
        <p:grpSpPr>
          <a:xfrm>
            <a:off x="3850589" y="3033161"/>
            <a:ext cx="1043059" cy="1263140"/>
            <a:chOff x="3850589" y="3033161"/>
            <a:chExt cx="1043059" cy="1216441"/>
          </a:xfrm>
        </p:grpSpPr>
        <p:sp>
          <p:nvSpPr>
            <p:cNvPr id="7" name="Oval 6"/>
            <p:cNvSpPr/>
            <p:nvPr/>
          </p:nvSpPr>
          <p:spPr>
            <a:xfrm>
              <a:off x="3850589" y="3033161"/>
              <a:ext cx="1043059" cy="1042582"/>
            </a:xfrm>
            <a:prstGeom prst="ellipse">
              <a:avLst/>
            </a:prstGeom>
            <a:no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4" name="Straight Connector 13"/>
            <p:cNvCxnSpPr>
              <a:stCxn id="5" idx="2"/>
            </p:cNvCxnSpPr>
            <p:nvPr/>
          </p:nvCxnSpPr>
          <p:spPr>
            <a:xfrm flipH="1" flipV="1">
              <a:off x="3880340" y="3739663"/>
              <a:ext cx="227078" cy="509939"/>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grpSp>
      <p:grpSp>
        <p:nvGrpSpPr>
          <p:cNvPr id="24" name="Group 23"/>
          <p:cNvGrpSpPr/>
          <p:nvPr/>
        </p:nvGrpSpPr>
        <p:grpSpPr>
          <a:xfrm>
            <a:off x="2589659" y="60293"/>
            <a:ext cx="4017286" cy="4117590"/>
            <a:chOff x="2589659" y="60293"/>
            <a:chExt cx="4017286" cy="4117590"/>
          </a:xfrm>
          <a:effectLst/>
        </p:grpSpPr>
        <p:sp>
          <p:nvSpPr>
            <p:cNvPr id="9" name="Oval 8"/>
            <p:cNvSpPr/>
            <p:nvPr/>
          </p:nvSpPr>
          <p:spPr>
            <a:xfrm>
              <a:off x="2589659" y="60293"/>
              <a:ext cx="4017286" cy="4015449"/>
            </a:xfrm>
            <a:prstGeom prst="ellipse">
              <a:avLst/>
            </a:prstGeom>
            <a:no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Freeform 21"/>
            <p:cNvSpPr/>
            <p:nvPr/>
          </p:nvSpPr>
          <p:spPr>
            <a:xfrm>
              <a:off x="3226931" y="3516923"/>
              <a:ext cx="1196901" cy="660960"/>
            </a:xfrm>
            <a:custGeom>
              <a:avLst/>
              <a:gdLst>
                <a:gd name="connsiteX0" fmla="*/ 1047262 w 1047262"/>
                <a:gd name="connsiteY0" fmla="*/ 547077 h 593770"/>
                <a:gd name="connsiteX1" fmla="*/ 566616 w 1047262"/>
                <a:gd name="connsiteY1" fmla="*/ 539262 h 593770"/>
                <a:gd name="connsiteX2" fmla="*/ 0 w 1047262"/>
                <a:gd name="connsiteY2" fmla="*/ 0 h 593770"/>
              </a:gdLst>
              <a:ahLst/>
              <a:cxnLst>
                <a:cxn ang="0">
                  <a:pos x="connsiteX0" y="connsiteY0"/>
                </a:cxn>
                <a:cxn ang="0">
                  <a:pos x="connsiteX1" y="connsiteY1"/>
                </a:cxn>
                <a:cxn ang="0">
                  <a:pos x="connsiteX2" y="connsiteY2"/>
                </a:cxn>
              </a:cxnLst>
              <a:rect l="l" t="t" r="r" b="b"/>
              <a:pathLst>
                <a:path w="1047262" h="593770">
                  <a:moveTo>
                    <a:pt x="1047262" y="547077"/>
                  </a:moveTo>
                  <a:cubicBezTo>
                    <a:pt x="894211" y="588759"/>
                    <a:pt x="741160" y="630441"/>
                    <a:pt x="566616" y="539262"/>
                  </a:cubicBezTo>
                  <a:cubicBezTo>
                    <a:pt x="392072" y="448083"/>
                    <a:pt x="196036" y="224041"/>
                    <a:pt x="0" y="0"/>
                  </a:cubicBezTo>
                </a:path>
              </a:pathLst>
            </a:custGeom>
            <a:noFill/>
            <a:ln w="190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Arc 22"/>
            <p:cNvSpPr/>
            <p:nvPr/>
          </p:nvSpPr>
          <p:spPr>
            <a:xfrm rot="9448172">
              <a:off x="4860913" y="2695725"/>
              <a:ext cx="931409" cy="1183614"/>
            </a:xfrm>
            <a:prstGeom prst="arc">
              <a:avLst>
                <a:gd name="adj1" fmla="val 15812969"/>
                <a:gd name="adj2" fmla="val 214241"/>
              </a:avLst>
            </a:prstGeom>
            <a:ln w="19050">
              <a:solidFill>
                <a:srgbClr val="FFFF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pSp>
      <p:sp>
        <p:nvSpPr>
          <p:cNvPr id="6" name="Oval 5"/>
          <p:cNvSpPr/>
          <p:nvPr/>
        </p:nvSpPr>
        <p:spPr>
          <a:xfrm>
            <a:off x="4762500" y="-23247"/>
            <a:ext cx="190500" cy="190500"/>
          </a:xfrm>
          <a:prstGeom prst="ellipse">
            <a:avLst/>
          </a:prstGeom>
          <a:solidFill>
            <a:srgbClr val="FF33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Oval 9"/>
          <p:cNvSpPr/>
          <p:nvPr/>
        </p:nvSpPr>
        <p:spPr>
          <a:xfrm>
            <a:off x="2934374" y="3215253"/>
            <a:ext cx="190500" cy="190500"/>
          </a:xfrm>
          <a:prstGeom prst="ellipse">
            <a:avLst/>
          </a:prstGeom>
          <a:solidFill>
            <a:srgbClr val="FF33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Oval 10"/>
          <p:cNvSpPr/>
          <p:nvPr/>
        </p:nvSpPr>
        <p:spPr>
          <a:xfrm>
            <a:off x="5792787" y="3459202"/>
            <a:ext cx="190500" cy="190500"/>
          </a:xfrm>
          <a:prstGeom prst="ellipse">
            <a:avLst/>
          </a:prstGeom>
          <a:solidFill>
            <a:srgbClr val="FF33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p:cNvSpPr/>
          <p:nvPr/>
        </p:nvSpPr>
        <p:spPr>
          <a:xfrm>
            <a:off x="4233332" y="3952783"/>
            <a:ext cx="190500" cy="190500"/>
          </a:xfrm>
          <a:prstGeom prst="ellipse">
            <a:avLst/>
          </a:prstGeom>
          <a:solidFill>
            <a:srgbClr val="FF33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TextBox 24"/>
          <p:cNvSpPr txBox="1"/>
          <p:nvPr/>
        </p:nvSpPr>
        <p:spPr>
          <a:xfrm>
            <a:off x="4508936" y="167253"/>
            <a:ext cx="697627" cy="369332"/>
          </a:xfrm>
          <a:prstGeom prst="rect">
            <a:avLst/>
          </a:prstGeom>
          <a:noFill/>
        </p:spPr>
        <p:txBody>
          <a:bodyPr wrap="none" rtlCol="0">
            <a:spAutoFit/>
          </a:bodyPr>
          <a:lstStyle/>
          <a:p>
            <a:r>
              <a:rPr lang="fr-CH" dirty="0">
                <a:solidFill>
                  <a:schemeClr val="bg1"/>
                </a:solidFill>
                <a:effectLst>
                  <a:glow rad="228600">
                    <a:schemeClr val="accent2">
                      <a:satMod val="175000"/>
                      <a:alpha val="40000"/>
                    </a:schemeClr>
                  </a:glow>
                </a:effectLst>
              </a:rPr>
              <a:t>CMS</a:t>
            </a:r>
            <a:endParaRPr lang="en-GB" dirty="0">
              <a:solidFill>
                <a:schemeClr val="bg1"/>
              </a:solidFill>
              <a:effectLst>
                <a:glow rad="228600">
                  <a:schemeClr val="accent2">
                    <a:satMod val="175000"/>
                    <a:alpha val="40000"/>
                  </a:schemeClr>
                </a:glow>
              </a:effectLst>
            </a:endParaRPr>
          </a:p>
        </p:txBody>
      </p:sp>
      <p:sp>
        <p:nvSpPr>
          <p:cNvPr id="26" name="TextBox 25"/>
          <p:cNvSpPr txBox="1"/>
          <p:nvPr/>
        </p:nvSpPr>
        <p:spPr>
          <a:xfrm>
            <a:off x="2012575" y="3125837"/>
            <a:ext cx="851515" cy="369332"/>
          </a:xfrm>
          <a:prstGeom prst="rect">
            <a:avLst/>
          </a:prstGeom>
          <a:noFill/>
        </p:spPr>
        <p:txBody>
          <a:bodyPr wrap="none" rtlCol="0">
            <a:spAutoFit/>
          </a:bodyPr>
          <a:lstStyle/>
          <a:p>
            <a:r>
              <a:rPr lang="fr-CH" dirty="0">
                <a:solidFill>
                  <a:schemeClr val="bg1"/>
                </a:solidFill>
                <a:effectLst>
                  <a:glow rad="228600">
                    <a:schemeClr val="accent2">
                      <a:satMod val="175000"/>
                      <a:alpha val="40000"/>
                    </a:schemeClr>
                  </a:glow>
                </a:effectLst>
              </a:rPr>
              <a:t>ALICE</a:t>
            </a:r>
            <a:endParaRPr lang="en-GB" dirty="0">
              <a:solidFill>
                <a:schemeClr val="bg1"/>
              </a:solidFill>
              <a:effectLst>
                <a:glow rad="228600">
                  <a:schemeClr val="accent2">
                    <a:satMod val="175000"/>
                    <a:alpha val="40000"/>
                  </a:schemeClr>
                </a:glow>
              </a:effectLst>
            </a:endParaRPr>
          </a:p>
        </p:txBody>
      </p:sp>
      <p:sp>
        <p:nvSpPr>
          <p:cNvPr id="27" name="TextBox 26"/>
          <p:cNvSpPr txBox="1"/>
          <p:nvPr/>
        </p:nvSpPr>
        <p:spPr>
          <a:xfrm>
            <a:off x="3930874" y="3541681"/>
            <a:ext cx="898516" cy="369332"/>
          </a:xfrm>
          <a:prstGeom prst="rect">
            <a:avLst/>
          </a:prstGeom>
          <a:noFill/>
        </p:spPr>
        <p:txBody>
          <a:bodyPr wrap="none" rtlCol="0">
            <a:spAutoFit/>
          </a:bodyPr>
          <a:lstStyle/>
          <a:p>
            <a:r>
              <a:rPr lang="fr-CH" dirty="0">
                <a:solidFill>
                  <a:schemeClr val="bg1"/>
                </a:solidFill>
                <a:effectLst>
                  <a:glow rad="228600">
                    <a:schemeClr val="accent2">
                      <a:satMod val="175000"/>
                      <a:alpha val="40000"/>
                    </a:schemeClr>
                  </a:glow>
                </a:effectLst>
              </a:rPr>
              <a:t>ATLAS</a:t>
            </a:r>
            <a:endParaRPr lang="en-GB" dirty="0">
              <a:solidFill>
                <a:schemeClr val="bg1"/>
              </a:solidFill>
              <a:effectLst>
                <a:glow rad="228600">
                  <a:schemeClr val="accent2">
                    <a:satMod val="175000"/>
                    <a:alpha val="40000"/>
                  </a:schemeClr>
                </a:glow>
              </a:effectLst>
            </a:endParaRPr>
          </a:p>
        </p:txBody>
      </p:sp>
      <p:sp>
        <p:nvSpPr>
          <p:cNvPr id="28" name="TextBox 27"/>
          <p:cNvSpPr txBox="1"/>
          <p:nvPr/>
        </p:nvSpPr>
        <p:spPr>
          <a:xfrm>
            <a:off x="5983543" y="3490182"/>
            <a:ext cx="774571" cy="369332"/>
          </a:xfrm>
          <a:prstGeom prst="rect">
            <a:avLst/>
          </a:prstGeom>
          <a:noFill/>
        </p:spPr>
        <p:txBody>
          <a:bodyPr wrap="none" rtlCol="0">
            <a:spAutoFit/>
          </a:bodyPr>
          <a:lstStyle/>
          <a:p>
            <a:r>
              <a:rPr lang="fr-CH" dirty="0">
                <a:solidFill>
                  <a:schemeClr val="bg1"/>
                </a:solidFill>
                <a:effectLst>
                  <a:glow rad="228600">
                    <a:schemeClr val="accent2">
                      <a:satMod val="175000"/>
                      <a:alpha val="40000"/>
                    </a:schemeClr>
                  </a:glow>
                </a:effectLst>
              </a:rPr>
              <a:t>LHCb</a:t>
            </a:r>
            <a:endParaRPr lang="en-GB" dirty="0">
              <a:solidFill>
                <a:schemeClr val="bg1"/>
              </a:solidFill>
              <a:effectLst>
                <a:glow rad="228600">
                  <a:schemeClr val="accent2">
                    <a:satMod val="175000"/>
                    <a:alpha val="40000"/>
                  </a:schemeClr>
                </a:glow>
              </a:effectLst>
            </a:endParaRPr>
          </a:p>
        </p:txBody>
      </p:sp>
      <p:pic>
        <p:nvPicPr>
          <p:cNvPr id="13" name="Picture 12" descr="Flag of France - Wikipedi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02303" y="2776749"/>
            <a:ext cx="187400" cy="124933"/>
          </a:xfrm>
          <a:prstGeom prst="rect">
            <a:avLst/>
          </a:prstGeom>
          <a:ln w="6350">
            <a:solidFill>
              <a:schemeClr val="bg1"/>
            </a:solidFill>
          </a:ln>
        </p:spPr>
      </p:pic>
      <p:pic>
        <p:nvPicPr>
          <p:cNvPr id="15" name="Picture 14" descr="Flag of Switzerland - Wikipedi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6984616" y="3616998"/>
            <a:ext cx="124933" cy="124933"/>
          </a:xfrm>
          <a:prstGeom prst="rect">
            <a:avLst/>
          </a:prstGeom>
          <a:ln w="6350">
            <a:solidFill>
              <a:schemeClr val="bg1"/>
            </a:solidFill>
          </a:ln>
        </p:spPr>
      </p:pic>
      <p:grpSp>
        <p:nvGrpSpPr>
          <p:cNvPr id="16" name="Group 15"/>
          <p:cNvGrpSpPr/>
          <p:nvPr/>
        </p:nvGrpSpPr>
        <p:grpSpPr>
          <a:xfrm>
            <a:off x="3079941" y="576777"/>
            <a:ext cx="1890258" cy="584590"/>
            <a:chOff x="3079941" y="576777"/>
            <a:chExt cx="1890258" cy="584590"/>
          </a:xfrm>
        </p:grpSpPr>
        <p:sp>
          <p:nvSpPr>
            <p:cNvPr id="30" name="Oval 29"/>
            <p:cNvSpPr/>
            <p:nvPr/>
          </p:nvSpPr>
          <p:spPr>
            <a:xfrm>
              <a:off x="3079941" y="576777"/>
              <a:ext cx="190500" cy="190500"/>
            </a:xfrm>
            <a:prstGeom prst="ellipse">
              <a:avLst/>
            </a:prstGeom>
            <a:solidFill>
              <a:srgbClr val="FF33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TextBox 30"/>
            <p:cNvSpPr txBox="1"/>
            <p:nvPr/>
          </p:nvSpPr>
          <p:spPr>
            <a:xfrm>
              <a:off x="3144058" y="792035"/>
              <a:ext cx="1826141" cy="369332"/>
            </a:xfrm>
            <a:prstGeom prst="rect">
              <a:avLst/>
            </a:prstGeom>
            <a:noFill/>
          </p:spPr>
          <p:txBody>
            <a:bodyPr wrap="none" rtlCol="0">
              <a:spAutoFit/>
            </a:bodyPr>
            <a:lstStyle/>
            <a:p>
              <a:r>
                <a:rPr lang="fr-CH" dirty="0" err="1">
                  <a:solidFill>
                    <a:schemeClr val="bg1"/>
                  </a:solidFill>
                  <a:effectLst>
                    <a:glow rad="228600">
                      <a:schemeClr val="accent2">
                        <a:satMod val="175000"/>
                        <a:alpha val="40000"/>
                      </a:schemeClr>
                    </a:glow>
                  </a:effectLst>
                </a:rPr>
                <a:t>Beschleunigung</a:t>
              </a:r>
              <a:endParaRPr lang="en-GB" dirty="0">
                <a:solidFill>
                  <a:schemeClr val="bg1"/>
                </a:solidFill>
                <a:effectLst>
                  <a:glow rad="228600">
                    <a:schemeClr val="accent2">
                      <a:satMod val="175000"/>
                      <a:alpha val="40000"/>
                    </a:schemeClr>
                  </a:glow>
                </a:effectLst>
              </a:endParaRPr>
            </a:p>
          </p:txBody>
        </p:sp>
      </p:grpSp>
    </p:spTree>
    <p:extLst>
      <p:ext uri="{BB962C8B-B14F-4D97-AF65-F5344CB8AC3E}">
        <p14:creationId xmlns:p14="http://schemas.microsoft.com/office/powerpoint/2010/main" val="21456629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 grpId="0" animBg="1"/>
      <p:bldP spid="3" grpId="0" animBg="1"/>
      <p:bldP spid="5" grpId="0" animBg="1"/>
      <p:bldP spid="6" grpId="0" animBg="1"/>
      <p:bldP spid="10" grpId="0" animBg="1"/>
      <p:bldP spid="11" grpId="0" animBg="1"/>
      <p:bldP spid="12" grpId="0" animBg="1"/>
      <p:bldP spid="25" grpId="0"/>
      <p:bldP spid="26" grpId="0"/>
      <p:bldP spid="27" grpId="0"/>
      <p:bldP spid="28" grpId="0"/>
    </p:bld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3"/>
          <a:srcRect l="7740" r="9851"/>
          <a:stretch/>
        </p:blipFill>
        <p:spPr>
          <a:xfrm>
            <a:off x="-60456" y="0"/>
            <a:ext cx="9264912" cy="4453116"/>
          </a:xfrm>
          <a:prstGeom prst="rect">
            <a:avLst/>
          </a:prstGeom>
        </p:spPr>
      </p:pic>
    </p:spTree>
    <p:extLst>
      <p:ext uri="{BB962C8B-B14F-4D97-AF65-F5344CB8AC3E}">
        <p14:creationId xmlns:p14="http://schemas.microsoft.com/office/powerpoint/2010/main" val="23486250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26888"/>
          <a:stretch/>
        </p:blipFill>
        <p:spPr>
          <a:xfrm>
            <a:off x="0" y="-15498"/>
            <a:ext cx="9144000" cy="4461574"/>
          </a:xfrm>
          <a:prstGeom prst="rect">
            <a:avLst/>
          </a:prstGeom>
        </p:spPr>
      </p:pic>
      <p:sp>
        <p:nvSpPr>
          <p:cNvPr id="8" name="Title 1"/>
          <p:cNvSpPr txBox="1">
            <a:spLocks/>
          </p:cNvSpPr>
          <p:nvPr/>
        </p:nvSpPr>
        <p:spPr>
          <a:xfrm>
            <a:off x="167275" y="2524797"/>
            <a:ext cx="8809449" cy="858371"/>
          </a:xfrm>
          <a:prstGeom prst="rect">
            <a:avLst/>
          </a:prstGeom>
        </p:spPr>
        <p:txBody>
          <a:bodyPr anchor="t"/>
          <a:lstStyle/>
          <a:p>
            <a:pPr fontAlgn="auto">
              <a:spcAft>
                <a:spcPts val="0"/>
              </a:spcAft>
              <a:defRPr/>
            </a:pPr>
            <a:r>
              <a:rPr lang="fr-FR" sz="3600" dirty="0" err="1">
                <a:solidFill>
                  <a:schemeClr val="accent6">
                    <a:lumMod val="50000"/>
                  </a:schemeClr>
                </a:solidFill>
              </a:rPr>
              <a:t>Extrem</a:t>
            </a:r>
            <a:r>
              <a:rPr lang="fr-FR" sz="3600" dirty="0">
                <a:solidFill>
                  <a:schemeClr val="accent6">
                    <a:lumMod val="50000"/>
                  </a:schemeClr>
                </a:solidFill>
              </a:rPr>
              <a:t> </a:t>
            </a:r>
            <a:r>
              <a:rPr lang="fr-FR" sz="3600" dirty="0" err="1">
                <a:solidFill>
                  <a:schemeClr val="accent6">
                    <a:lumMod val="50000"/>
                  </a:schemeClr>
                </a:solidFill>
              </a:rPr>
              <a:t>starke</a:t>
            </a:r>
            <a:br>
              <a:rPr lang="fr-FR" sz="3600" dirty="0">
                <a:solidFill>
                  <a:schemeClr val="accent6">
                    <a:lumMod val="50000"/>
                  </a:schemeClr>
                </a:solidFill>
              </a:rPr>
            </a:br>
            <a:r>
              <a:rPr lang="fr-FR" sz="3600" dirty="0" err="1">
                <a:solidFill>
                  <a:schemeClr val="accent6">
                    <a:lumMod val="50000"/>
                  </a:schemeClr>
                </a:solidFill>
              </a:rPr>
              <a:t>Elektromagnete</a:t>
            </a:r>
            <a:endParaRPr lang="fr-FR" sz="3600" dirty="0">
              <a:solidFill>
                <a:schemeClr val="accent6">
                  <a:lumMod val="50000"/>
                </a:schemeClr>
              </a:solidFill>
            </a:endParaRPr>
          </a:p>
        </p:txBody>
      </p:sp>
    </p:spTree>
    <p:extLst>
      <p:ext uri="{BB962C8B-B14F-4D97-AF65-F5344CB8AC3E}">
        <p14:creationId xmlns:p14="http://schemas.microsoft.com/office/powerpoint/2010/main" val="25115628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Rechteck"/>
          <p:cNvSpPr/>
          <p:nvPr/>
        </p:nvSpPr>
        <p:spPr>
          <a:xfrm>
            <a:off x="-1458" y="1041226"/>
            <a:ext cx="4573111" cy="4101389"/>
          </a:xfrm>
          <a:prstGeom prst="rect">
            <a:avLst/>
          </a:prstGeom>
          <a:solidFill>
            <a:srgbClr val="92BCD0"/>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192" name="Rechteck"/>
          <p:cNvSpPr/>
          <p:nvPr/>
        </p:nvSpPr>
        <p:spPr>
          <a:xfrm>
            <a:off x="4570362" y="885"/>
            <a:ext cx="4573111" cy="5141730"/>
          </a:xfrm>
          <a:prstGeom prst="rect">
            <a:avLst/>
          </a:prstGeom>
          <a:solidFill>
            <a:srgbClr val="FAE1C9"/>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193" name="Größerer jährlicher Stromverbrauch?"/>
          <p:cNvSpPr txBox="1"/>
          <p:nvPr/>
        </p:nvSpPr>
        <p:spPr>
          <a:xfrm>
            <a:off x="616332" y="364779"/>
            <a:ext cx="2915863" cy="50603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latin typeface="Helvetica Neue"/>
                <a:ea typeface="Helvetica Neue"/>
                <a:cs typeface="Helvetica Neue"/>
                <a:sym typeface="Helvetica Neue"/>
              </a:defRPr>
            </a:lvl1pPr>
          </a:lstStyle>
          <a:p>
            <a:pPr algn="ctr" hangingPunct="0">
              <a:lnSpc>
                <a:spcPct val="90000"/>
              </a:lnSpc>
            </a:pPr>
            <a:r>
              <a:rPr sz="1688" kern="0" dirty="0" err="1">
                <a:solidFill>
                  <a:srgbClr val="000000"/>
                </a:solidFill>
              </a:rPr>
              <a:t>Größerer</a:t>
            </a:r>
            <a:r>
              <a:rPr sz="1688" kern="0" dirty="0">
                <a:solidFill>
                  <a:srgbClr val="000000"/>
                </a:solidFill>
              </a:rPr>
              <a:t> </a:t>
            </a:r>
            <a:r>
              <a:rPr sz="1688" kern="0" dirty="0" err="1">
                <a:solidFill>
                  <a:srgbClr val="000000"/>
                </a:solidFill>
              </a:rPr>
              <a:t>jährlicher</a:t>
            </a:r>
            <a:r>
              <a:rPr sz="1688" kern="0" dirty="0">
                <a:solidFill>
                  <a:srgbClr val="000000"/>
                </a:solidFill>
              </a:rPr>
              <a:t> </a:t>
            </a:r>
            <a:r>
              <a:rPr lang="en-US" sz="1688" kern="0" dirty="0" err="1">
                <a:solidFill>
                  <a:srgbClr val="000000"/>
                </a:solidFill>
              </a:rPr>
              <a:t>Bedarf</a:t>
            </a:r>
            <a:r>
              <a:rPr lang="en-US" sz="1688" kern="0" dirty="0">
                <a:solidFill>
                  <a:srgbClr val="000000"/>
                </a:solidFill>
              </a:rPr>
              <a:t> an </a:t>
            </a:r>
            <a:br>
              <a:rPr lang="en-US" sz="1688" kern="0" dirty="0">
                <a:solidFill>
                  <a:srgbClr val="000000"/>
                </a:solidFill>
              </a:rPr>
            </a:br>
            <a:r>
              <a:rPr lang="en-US" sz="1688" kern="0" dirty="0" err="1">
                <a:solidFill>
                  <a:srgbClr val="000000"/>
                </a:solidFill>
              </a:rPr>
              <a:t>elektrischer</a:t>
            </a:r>
            <a:r>
              <a:rPr lang="en-US" sz="1688" kern="0" dirty="0">
                <a:solidFill>
                  <a:srgbClr val="000000"/>
                </a:solidFill>
              </a:rPr>
              <a:t> </a:t>
            </a:r>
            <a:r>
              <a:rPr lang="en-US" sz="1688" kern="0" dirty="0" err="1">
                <a:solidFill>
                  <a:srgbClr val="000000"/>
                </a:solidFill>
              </a:rPr>
              <a:t>Energie</a:t>
            </a:r>
            <a:r>
              <a:rPr sz="1688" kern="0" dirty="0">
                <a:solidFill>
                  <a:srgbClr val="000000"/>
                </a:solidFill>
              </a:rPr>
              <a:t>?</a:t>
            </a:r>
          </a:p>
        </p:txBody>
      </p:sp>
      <p:sp>
        <p:nvSpPr>
          <p:cNvPr id="194" name="CERN in Zahlen"/>
          <p:cNvSpPr txBox="1"/>
          <p:nvPr/>
        </p:nvSpPr>
        <p:spPr>
          <a:xfrm>
            <a:off x="337876" y="220239"/>
            <a:ext cx="910507" cy="1683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2500">
                <a:latin typeface="Helvetica Neue"/>
                <a:ea typeface="Helvetica Neue"/>
                <a:cs typeface="Helvetica Neue"/>
                <a:sym typeface="Helvetica Neue"/>
              </a:defRPr>
            </a:lvl1pPr>
          </a:lstStyle>
          <a:p>
            <a:pPr algn="ctr" hangingPunct="0">
              <a:lnSpc>
                <a:spcPct val="90000"/>
              </a:lnSpc>
            </a:pPr>
            <a:r>
              <a:rPr sz="938" kern="0">
                <a:solidFill>
                  <a:srgbClr val="000000"/>
                </a:solidFill>
              </a:rPr>
              <a:t>CERN in Zahlen</a:t>
            </a:r>
          </a:p>
        </p:txBody>
      </p:sp>
      <p:pic>
        <p:nvPicPr>
          <p:cNvPr id="195" name="7h09.gif" descr="7h09.gif"/>
          <p:cNvPicPr>
            <a:picLocks/>
          </p:cNvPicPr>
          <p:nvPr/>
        </p:nvPicPr>
        <p:blipFill>
          <a:blip r:embed="rId2"/>
          <a:stretch>
            <a:fillRect/>
          </a:stretch>
        </p:blipFill>
        <p:spPr>
          <a:xfrm>
            <a:off x="826159" y="1947216"/>
            <a:ext cx="2917877" cy="1639847"/>
          </a:xfrm>
          <a:prstGeom prst="rect">
            <a:avLst/>
          </a:prstGeom>
          <a:ln w="12700">
            <a:miter lim="400000"/>
          </a:ln>
        </p:spPr>
      </p:pic>
      <p:pic>
        <p:nvPicPr>
          <p:cNvPr id="196" name="Stadt_GIF.gif" descr="Stadt_GIF.gif"/>
          <p:cNvPicPr>
            <a:picLocks/>
          </p:cNvPicPr>
          <p:nvPr/>
        </p:nvPicPr>
        <p:blipFill>
          <a:blip r:embed="rId3"/>
          <a:stretch>
            <a:fillRect/>
          </a:stretch>
        </p:blipFill>
        <p:spPr>
          <a:xfrm>
            <a:off x="4917725" y="1480954"/>
            <a:ext cx="3878385" cy="2181592"/>
          </a:xfrm>
          <a:prstGeom prst="rect">
            <a:avLst/>
          </a:prstGeom>
          <a:ln w="12700">
            <a:miter lim="400000"/>
          </a:ln>
        </p:spPr>
      </p:pic>
      <p:sp>
        <p:nvSpPr>
          <p:cNvPr id="197" name="Das ganze CERN Gelände im Betrieb"/>
          <p:cNvSpPr txBox="1"/>
          <p:nvPr/>
        </p:nvSpPr>
        <p:spPr>
          <a:xfrm>
            <a:off x="452064" y="4066989"/>
            <a:ext cx="3666068"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solidFill>
                  <a:srgbClr val="FFFFFF"/>
                </a:solidFill>
                <a:latin typeface="Helvetica Neue"/>
                <a:ea typeface="Helvetica Neue"/>
                <a:cs typeface="Helvetica Neue"/>
                <a:sym typeface="Helvetica Neue"/>
              </a:defRPr>
            </a:lvl1pPr>
          </a:lstStyle>
          <a:p>
            <a:pPr algn="ctr" hangingPunct="0">
              <a:lnSpc>
                <a:spcPct val="90000"/>
              </a:lnSpc>
            </a:pPr>
            <a:r>
              <a:rPr sz="1688" kern="0" dirty="0"/>
              <a:t>Das </a:t>
            </a:r>
            <a:r>
              <a:rPr sz="1688" kern="0" dirty="0" err="1"/>
              <a:t>ganze</a:t>
            </a:r>
            <a:r>
              <a:rPr sz="1688" kern="0" dirty="0"/>
              <a:t> CERN </a:t>
            </a:r>
            <a:r>
              <a:rPr sz="1688" kern="0" dirty="0" err="1"/>
              <a:t>Gelände</a:t>
            </a:r>
            <a:r>
              <a:rPr sz="1688" kern="0" dirty="0"/>
              <a:t> </a:t>
            </a:r>
            <a:r>
              <a:rPr sz="1688" kern="0" dirty="0" err="1"/>
              <a:t>im</a:t>
            </a:r>
            <a:r>
              <a:rPr sz="1688" kern="0" dirty="0"/>
              <a:t> </a:t>
            </a:r>
            <a:r>
              <a:rPr sz="1688" kern="0" dirty="0" err="1"/>
              <a:t>Betrieb</a:t>
            </a:r>
            <a:endParaRPr sz="1688" kern="0" dirty="0"/>
          </a:p>
        </p:txBody>
      </p:sp>
      <p:sp>
        <p:nvSpPr>
          <p:cNvPr id="198" name="Der gesamte Kanton Genf"/>
          <p:cNvSpPr txBox="1"/>
          <p:nvPr/>
        </p:nvSpPr>
        <p:spPr>
          <a:xfrm>
            <a:off x="5578524" y="4066989"/>
            <a:ext cx="2556790"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latin typeface="Helvetica Neue"/>
                <a:ea typeface="Helvetica Neue"/>
                <a:cs typeface="Helvetica Neue"/>
                <a:sym typeface="Helvetica Neue"/>
              </a:defRPr>
            </a:lvl1pPr>
          </a:lstStyle>
          <a:p>
            <a:pPr algn="ctr" hangingPunct="0">
              <a:lnSpc>
                <a:spcPct val="90000"/>
              </a:lnSpc>
            </a:pPr>
            <a:r>
              <a:rPr sz="1688" kern="0" dirty="0">
                <a:solidFill>
                  <a:srgbClr val="000000"/>
                </a:solidFill>
              </a:rPr>
              <a:t>Der </a:t>
            </a:r>
            <a:r>
              <a:rPr sz="1688" kern="0" dirty="0" err="1">
                <a:solidFill>
                  <a:srgbClr val="000000"/>
                </a:solidFill>
              </a:rPr>
              <a:t>gesamte</a:t>
            </a:r>
            <a:r>
              <a:rPr sz="1688" kern="0" dirty="0">
                <a:solidFill>
                  <a:srgbClr val="000000"/>
                </a:solidFill>
              </a:rPr>
              <a:t> Kanton </a:t>
            </a:r>
            <a:r>
              <a:rPr sz="1688" kern="0" dirty="0" err="1">
                <a:solidFill>
                  <a:srgbClr val="000000"/>
                </a:solidFill>
              </a:rPr>
              <a:t>Genf</a:t>
            </a:r>
            <a:endParaRPr sz="1688" kern="0" dirty="0">
              <a:solidFill>
                <a:srgbClr val="000000"/>
              </a:solidFill>
            </a:endParaRPr>
          </a:p>
        </p:txBody>
      </p:sp>
    </p:spTree>
    <p:extLst>
      <p:ext uri="{BB962C8B-B14F-4D97-AF65-F5344CB8AC3E}">
        <p14:creationId xmlns:p14="http://schemas.microsoft.com/office/powerpoint/2010/main" val="383724516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Content Placeholder 5" descr="SL_Groupshots - 6.jpg"/>
          <p:cNvPicPr>
            <a:picLocks noChangeAspect="1"/>
          </p:cNvPicPr>
          <p:nvPr/>
        </p:nvPicPr>
        <p:blipFill rotWithShape="1">
          <a:blip r:embed="rId3" cstate="print">
            <a:extLst>
              <a:ext uri="{28A0092B-C50C-407E-A947-70E740481C1C}">
                <a14:useLocalDpi xmlns:a14="http://schemas.microsoft.com/office/drawing/2010/main"/>
              </a:ext>
            </a:extLst>
          </a:blip>
          <a:srcRect l="16565" t="1" b="-7791"/>
          <a:stretch/>
        </p:blipFill>
        <p:spPr>
          <a:xfrm>
            <a:off x="-1" y="0"/>
            <a:ext cx="9144001" cy="4786008"/>
          </a:xfrm>
          <a:prstGeom prst="rect">
            <a:avLst/>
          </a:prstGeom>
        </p:spPr>
      </p:pic>
      <p:sp>
        <p:nvSpPr>
          <p:cNvPr id="2" name="Title 1"/>
          <p:cNvSpPr txBox="1">
            <a:spLocks/>
          </p:cNvSpPr>
          <p:nvPr/>
        </p:nvSpPr>
        <p:spPr>
          <a:xfrm>
            <a:off x="3661570" y="192058"/>
            <a:ext cx="5482430" cy="1529834"/>
          </a:xfrm>
          <a:prstGeom prst="rect">
            <a:avLst/>
          </a:prstGeom>
          <a:solidFill>
            <a:schemeClr val="accent6">
              <a:lumMod val="50000"/>
              <a:alpha val="70000"/>
            </a:schemeClr>
          </a:solidFill>
        </p:spPr>
        <p:txBody>
          <a:bodyPr>
            <a:normAutofit fontScale="90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solidFill>
                  <a:schemeClr val="bg1"/>
                </a:solidFill>
                <a:latin typeface="Helvetica Neue"/>
                <a:cs typeface="Helvetica Neue"/>
              </a:rPr>
              <a:t>S’Cool LAB</a:t>
            </a:r>
            <a:br>
              <a:rPr lang="en-US" b="1" dirty="0">
                <a:solidFill>
                  <a:schemeClr val="bg1"/>
                </a:solidFill>
                <a:latin typeface="Helvetica Neue"/>
                <a:cs typeface="Helvetica Neue"/>
              </a:rPr>
            </a:br>
            <a:r>
              <a:rPr lang="en-US" sz="3600" dirty="0" err="1">
                <a:solidFill>
                  <a:schemeClr val="bg1"/>
                </a:solidFill>
                <a:latin typeface="Helvetica Neue"/>
                <a:cs typeface="Helvetica Neue"/>
              </a:rPr>
              <a:t>Schüler</a:t>
            </a:r>
            <a:r>
              <a:rPr lang="en-US" sz="3600" dirty="0">
                <a:solidFill>
                  <a:schemeClr val="bg1"/>
                </a:solidFill>
                <a:latin typeface="Helvetica Neue"/>
                <a:cs typeface="Helvetica Neue"/>
              </a:rPr>
              <a:t>*</a:t>
            </a:r>
            <a:r>
              <a:rPr lang="en-US" sz="3600" dirty="0" err="1">
                <a:solidFill>
                  <a:schemeClr val="bg1"/>
                </a:solidFill>
                <a:latin typeface="Helvetica Neue"/>
                <a:cs typeface="Helvetica Neue"/>
              </a:rPr>
              <a:t>innenlabor</a:t>
            </a:r>
            <a:r>
              <a:rPr lang="en-US" sz="3600" dirty="0">
                <a:solidFill>
                  <a:schemeClr val="bg1"/>
                </a:solidFill>
                <a:latin typeface="Helvetica Neue"/>
                <a:cs typeface="Helvetica Neue"/>
              </a:rPr>
              <a:t> </a:t>
            </a:r>
            <a:r>
              <a:rPr lang="en-US" sz="3600" dirty="0" err="1">
                <a:solidFill>
                  <a:schemeClr val="bg1"/>
                </a:solidFill>
                <a:latin typeface="Helvetica Neue"/>
                <a:cs typeface="Helvetica Neue"/>
              </a:rPr>
              <a:t>für</a:t>
            </a:r>
            <a:r>
              <a:rPr lang="en-US" sz="3600" dirty="0">
                <a:solidFill>
                  <a:schemeClr val="bg1"/>
                </a:solidFill>
                <a:latin typeface="Helvetica Neue"/>
                <a:cs typeface="Helvetica Neue"/>
              </a:rPr>
              <a:t> </a:t>
            </a:r>
            <a:r>
              <a:rPr lang="en-US" sz="3600" dirty="0" err="1">
                <a:solidFill>
                  <a:schemeClr val="bg1"/>
                </a:solidFill>
                <a:latin typeface="Helvetica Neue"/>
                <a:cs typeface="Helvetica Neue"/>
              </a:rPr>
              <a:t>Teilchenphysik</a:t>
            </a:r>
            <a:r>
              <a:rPr lang="en-US" sz="3600" dirty="0">
                <a:solidFill>
                  <a:schemeClr val="bg1"/>
                </a:solidFill>
                <a:latin typeface="Helvetica Neue"/>
                <a:cs typeface="Helvetica Neue"/>
              </a:rPr>
              <a:t> des CERN</a:t>
            </a:r>
            <a:endParaRPr lang="en-US" dirty="0">
              <a:solidFill>
                <a:schemeClr val="bg1"/>
              </a:solidFill>
              <a:latin typeface="Helvetica Neue"/>
              <a:cs typeface="Helvetica Neue"/>
            </a:endParaRPr>
          </a:p>
        </p:txBody>
      </p:sp>
      <p:pic>
        <p:nvPicPr>
          <p:cNvPr id="5" name="Picture 4" descr="SL_Logo_FINAL.pdf"/>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52401" y="176189"/>
            <a:ext cx="1364551" cy="1561572"/>
          </a:xfrm>
          <a:prstGeom prst="rect">
            <a:avLst/>
          </a:prstGeom>
        </p:spPr>
      </p:pic>
      <p:sp>
        <p:nvSpPr>
          <p:cNvPr id="6" name="TextBox 5"/>
          <p:cNvSpPr txBox="1"/>
          <p:nvPr/>
        </p:nvSpPr>
        <p:spPr>
          <a:xfrm>
            <a:off x="2247892" y="4619754"/>
            <a:ext cx="4686300" cy="369332"/>
          </a:xfrm>
          <a:prstGeom prst="rect">
            <a:avLst/>
          </a:prstGeom>
          <a:noFill/>
        </p:spPr>
        <p:txBody>
          <a:bodyPr wrap="square" rtlCol="0">
            <a:spAutoFit/>
          </a:bodyPr>
          <a:lstStyle/>
          <a:p>
            <a:pPr algn="ctr"/>
            <a:r>
              <a:rPr lang="de-DE" dirty="0">
                <a:solidFill>
                  <a:schemeClr val="bg1"/>
                </a:solidFill>
                <a:latin typeface="Helvetica Neue"/>
              </a:rPr>
              <a:t>cern.ch/scool </a:t>
            </a:r>
            <a:endParaRPr lang="en-GB" dirty="0">
              <a:solidFill>
                <a:schemeClr val="bg1"/>
              </a:solidFill>
              <a:latin typeface="Helvetica Neue"/>
            </a:endParaRPr>
          </a:p>
        </p:txBody>
      </p:sp>
    </p:spTree>
    <p:extLst>
      <p:ext uri="{BB962C8B-B14F-4D97-AF65-F5344CB8AC3E}">
        <p14:creationId xmlns:p14="http://schemas.microsoft.com/office/powerpoint/2010/main" val="407652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Rechteck"/>
          <p:cNvSpPr/>
          <p:nvPr/>
        </p:nvSpPr>
        <p:spPr>
          <a:xfrm>
            <a:off x="-1458" y="1041226"/>
            <a:ext cx="4573111" cy="4101389"/>
          </a:xfrm>
          <a:prstGeom prst="rect">
            <a:avLst/>
          </a:prstGeom>
          <a:solidFill>
            <a:srgbClr val="92BCD0"/>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202" name="Rechteck"/>
          <p:cNvSpPr/>
          <p:nvPr/>
        </p:nvSpPr>
        <p:spPr>
          <a:xfrm>
            <a:off x="4570362" y="885"/>
            <a:ext cx="4573111" cy="5141730"/>
          </a:xfrm>
          <a:prstGeom prst="rect">
            <a:avLst/>
          </a:prstGeom>
          <a:solidFill>
            <a:srgbClr val="FAE1C9"/>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203" name="Größerer jährlicher Stromverbrauch?"/>
          <p:cNvSpPr txBox="1"/>
          <p:nvPr/>
        </p:nvSpPr>
        <p:spPr>
          <a:xfrm>
            <a:off x="286109" y="481670"/>
            <a:ext cx="3576300"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latin typeface="Helvetica Neue"/>
                <a:ea typeface="Helvetica Neue"/>
                <a:cs typeface="Helvetica Neue"/>
                <a:sym typeface="Helvetica Neue"/>
              </a:defRPr>
            </a:lvl1pPr>
          </a:lstStyle>
          <a:p>
            <a:pPr algn="ctr" hangingPunct="0">
              <a:lnSpc>
                <a:spcPct val="90000"/>
              </a:lnSpc>
            </a:pPr>
            <a:r>
              <a:rPr sz="1688" kern="0">
                <a:solidFill>
                  <a:srgbClr val="000000"/>
                </a:solidFill>
              </a:rPr>
              <a:t>Größerer jährlicher Stromverbrauch?</a:t>
            </a:r>
          </a:p>
        </p:txBody>
      </p:sp>
      <p:sp>
        <p:nvSpPr>
          <p:cNvPr id="204" name="CERN in Zahlen"/>
          <p:cNvSpPr txBox="1"/>
          <p:nvPr/>
        </p:nvSpPr>
        <p:spPr>
          <a:xfrm>
            <a:off x="337876" y="220239"/>
            <a:ext cx="910507" cy="1683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2500">
                <a:latin typeface="Helvetica Neue"/>
                <a:ea typeface="Helvetica Neue"/>
                <a:cs typeface="Helvetica Neue"/>
                <a:sym typeface="Helvetica Neue"/>
              </a:defRPr>
            </a:lvl1pPr>
          </a:lstStyle>
          <a:p>
            <a:pPr algn="ctr" hangingPunct="0">
              <a:lnSpc>
                <a:spcPct val="90000"/>
              </a:lnSpc>
            </a:pPr>
            <a:r>
              <a:rPr sz="938" kern="0">
                <a:solidFill>
                  <a:srgbClr val="000000"/>
                </a:solidFill>
              </a:rPr>
              <a:t>CERN in Zahlen</a:t>
            </a:r>
          </a:p>
        </p:txBody>
      </p:sp>
      <p:pic>
        <p:nvPicPr>
          <p:cNvPr id="205" name="7h09.gif" descr="7h09.gif"/>
          <p:cNvPicPr>
            <a:picLocks/>
          </p:cNvPicPr>
          <p:nvPr/>
        </p:nvPicPr>
        <p:blipFill>
          <a:blip r:embed="rId2"/>
          <a:stretch>
            <a:fillRect/>
          </a:stretch>
        </p:blipFill>
        <p:spPr>
          <a:xfrm>
            <a:off x="826159" y="1947216"/>
            <a:ext cx="2917877" cy="1639847"/>
          </a:xfrm>
          <a:prstGeom prst="rect">
            <a:avLst/>
          </a:prstGeom>
          <a:ln w="12700">
            <a:miter lim="400000"/>
          </a:ln>
        </p:spPr>
      </p:pic>
      <p:pic>
        <p:nvPicPr>
          <p:cNvPr id="206" name="Stadt_GIF.gif" descr="Stadt_GIF.gif"/>
          <p:cNvPicPr>
            <a:picLocks/>
          </p:cNvPicPr>
          <p:nvPr/>
        </p:nvPicPr>
        <p:blipFill>
          <a:blip r:embed="rId3"/>
          <a:stretch>
            <a:fillRect/>
          </a:stretch>
        </p:blipFill>
        <p:spPr>
          <a:xfrm>
            <a:off x="4917725" y="1480954"/>
            <a:ext cx="3878385" cy="2181592"/>
          </a:xfrm>
          <a:prstGeom prst="rect">
            <a:avLst/>
          </a:prstGeom>
          <a:ln w="12700">
            <a:miter lim="400000"/>
          </a:ln>
        </p:spPr>
      </p:pic>
      <p:sp>
        <p:nvSpPr>
          <p:cNvPr id="207" name="1,2 TWh"/>
          <p:cNvSpPr/>
          <p:nvPr/>
        </p:nvSpPr>
        <p:spPr>
          <a:xfrm>
            <a:off x="935678" y="3974531"/>
            <a:ext cx="2698840" cy="931328"/>
          </a:xfrm>
          <a:prstGeom prst="rect">
            <a:avLst/>
          </a:prstGeom>
          <a:solidFill>
            <a:srgbClr val="FAE1C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lstStyle>
            <a:lvl1pPr>
              <a:lnSpc>
                <a:spcPct val="80000"/>
              </a:lnSpc>
              <a:defRPr sz="12700">
                <a:latin typeface="+mn-lt"/>
                <a:ea typeface="+mn-ea"/>
                <a:cs typeface="+mn-cs"/>
                <a:sym typeface="Canela Bold"/>
              </a:defRPr>
            </a:lvl1pPr>
          </a:lstStyle>
          <a:p>
            <a:pPr algn="ctr" hangingPunct="0"/>
            <a:r>
              <a:rPr sz="4763" kern="0">
                <a:solidFill>
                  <a:srgbClr val="000000"/>
                </a:solidFill>
                <a:latin typeface="Canela Bold"/>
              </a:rPr>
              <a:t>1,2 TWh</a:t>
            </a:r>
          </a:p>
        </p:txBody>
      </p:sp>
      <p:sp>
        <p:nvSpPr>
          <p:cNvPr id="208" name="3 TWh"/>
          <p:cNvSpPr/>
          <p:nvPr/>
        </p:nvSpPr>
        <p:spPr>
          <a:xfrm>
            <a:off x="5473297" y="3953218"/>
            <a:ext cx="2917877" cy="931328"/>
          </a:xfrm>
          <a:prstGeom prst="rect">
            <a:avLst/>
          </a:prstGeom>
          <a:solidFill>
            <a:srgbClr val="92BCD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lstStyle>
            <a:lvl1pPr>
              <a:lnSpc>
                <a:spcPct val="80000"/>
              </a:lnSpc>
              <a:defRPr sz="12700">
                <a:latin typeface="+mn-lt"/>
                <a:ea typeface="+mn-ea"/>
                <a:cs typeface="+mn-cs"/>
                <a:sym typeface="Canela Bold"/>
              </a:defRPr>
            </a:lvl1pPr>
          </a:lstStyle>
          <a:p>
            <a:pPr algn="ctr" hangingPunct="0"/>
            <a:r>
              <a:rPr sz="4763" kern="0">
                <a:solidFill>
                  <a:srgbClr val="000000"/>
                </a:solidFill>
                <a:latin typeface="Canela Bold"/>
              </a:rPr>
              <a:t>3 TWh</a:t>
            </a:r>
          </a:p>
        </p:txBody>
      </p:sp>
    </p:spTree>
    <p:extLst>
      <p:ext uri="{BB962C8B-B14F-4D97-AF65-F5344CB8AC3E}">
        <p14:creationId xmlns:p14="http://schemas.microsoft.com/office/powerpoint/2010/main" val="2553286581"/>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val="0"/>
              </a:ext>
            </a:extLst>
          </a:blip>
          <a:srcRect b="27326"/>
          <a:stretch/>
        </p:blipFill>
        <p:spPr>
          <a:xfrm>
            <a:off x="0" y="-1"/>
            <a:ext cx="9144000" cy="4448015"/>
          </a:xfrm>
          <a:prstGeom prst="rect">
            <a:avLst/>
          </a:prstGeom>
        </p:spPr>
      </p:pic>
      <p:sp>
        <p:nvSpPr>
          <p:cNvPr id="8" name="Title 1"/>
          <p:cNvSpPr txBox="1">
            <a:spLocks/>
          </p:cNvSpPr>
          <p:nvPr/>
        </p:nvSpPr>
        <p:spPr>
          <a:xfrm>
            <a:off x="5353234" y="2224006"/>
            <a:ext cx="3030291" cy="1340477"/>
          </a:xfrm>
          <a:prstGeom prst="rect">
            <a:avLst/>
          </a:prstGeom>
        </p:spPr>
        <p:txBody>
          <a:bodyPr anchor="t"/>
          <a:lstStyle/>
          <a:p>
            <a:pPr algn="ctr" fontAlgn="auto">
              <a:spcAft>
                <a:spcPts val="0"/>
              </a:spcAft>
              <a:defRPr/>
            </a:pPr>
            <a:r>
              <a:rPr lang="fr-FR" sz="3600" dirty="0" err="1">
                <a:solidFill>
                  <a:schemeClr val="accent6">
                    <a:lumMod val="50000"/>
                  </a:schemeClr>
                </a:solidFill>
                <a:effectLst>
                  <a:outerShdw blurRad="38100" dist="38100" dir="2700000" algn="tl">
                    <a:srgbClr val="000000">
                      <a:alpha val="43137"/>
                    </a:srgbClr>
                  </a:outerShdw>
                </a:effectLst>
              </a:rPr>
              <a:t>Sehr</a:t>
            </a:r>
            <a:r>
              <a:rPr lang="fr-FR" sz="3600" dirty="0">
                <a:solidFill>
                  <a:schemeClr val="accent6">
                    <a:lumMod val="50000"/>
                  </a:schemeClr>
                </a:solidFill>
                <a:effectLst>
                  <a:outerShdw blurRad="38100" dist="38100" dir="2700000" algn="tl">
                    <a:srgbClr val="000000">
                      <a:alpha val="43137"/>
                    </a:srgbClr>
                  </a:outerShdw>
                </a:effectLst>
              </a:rPr>
              <a:t> </a:t>
            </a:r>
            <a:r>
              <a:rPr lang="fr-FR" sz="3600" dirty="0" err="1">
                <a:solidFill>
                  <a:schemeClr val="accent6">
                    <a:lumMod val="50000"/>
                  </a:schemeClr>
                </a:solidFill>
                <a:effectLst>
                  <a:outerShdw blurRad="38100" dist="38100" dir="2700000" algn="tl">
                    <a:srgbClr val="000000">
                      <a:alpha val="43137"/>
                    </a:srgbClr>
                  </a:outerShdw>
                </a:effectLst>
              </a:rPr>
              <a:t>niedrige</a:t>
            </a:r>
            <a:r>
              <a:rPr lang="fr-FR" sz="3600" dirty="0">
                <a:solidFill>
                  <a:schemeClr val="accent6">
                    <a:lumMod val="50000"/>
                  </a:schemeClr>
                </a:solidFill>
                <a:effectLst>
                  <a:outerShdw blurRad="38100" dist="38100" dir="2700000" algn="tl">
                    <a:srgbClr val="000000">
                      <a:alpha val="43137"/>
                    </a:srgbClr>
                  </a:outerShdw>
                </a:effectLst>
              </a:rPr>
              <a:t> </a:t>
            </a:r>
            <a:r>
              <a:rPr lang="fr-FR" sz="3600" dirty="0" err="1">
                <a:solidFill>
                  <a:schemeClr val="accent6">
                    <a:lumMod val="50000"/>
                  </a:schemeClr>
                </a:solidFill>
                <a:effectLst>
                  <a:outerShdw blurRad="38100" dist="38100" dir="2700000" algn="tl">
                    <a:srgbClr val="000000">
                      <a:alpha val="43137"/>
                    </a:srgbClr>
                  </a:outerShdw>
                </a:effectLst>
              </a:rPr>
              <a:t>Temperaturen</a:t>
            </a:r>
            <a:endParaRPr lang="fr-FR" sz="3600" dirty="0">
              <a:solidFill>
                <a:schemeClr val="accent6">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89886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Rechteck"/>
          <p:cNvSpPr/>
          <p:nvPr/>
        </p:nvSpPr>
        <p:spPr>
          <a:xfrm>
            <a:off x="-1458" y="1041226"/>
            <a:ext cx="4573111" cy="4101389"/>
          </a:xfrm>
          <a:prstGeom prst="rect">
            <a:avLst/>
          </a:prstGeom>
          <a:solidFill>
            <a:srgbClr val="FAE1C9"/>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256" name="Rechteck"/>
          <p:cNvSpPr/>
          <p:nvPr/>
        </p:nvSpPr>
        <p:spPr>
          <a:xfrm>
            <a:off x="4570362" y="885"/>
            <a:ext cx="4573111" cy="5141730"/>
          </a:xfrm>
          <a:prstGeom prst="rect">
            <a:avLst/>
          </a:prstGeom>
          <a:solidFill>
            <a:srgbClr val="92BCD0"/>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257" name="Wo ist es kälter?"/>
          <p:cNvSpPr txBox="1"/>
          <p:nvPr/>
        </p:nvSpPr>
        <p:spPr>
          <a:xfrm>
            <a:off x="338580" y="481670"/>
            <a:ext cx="1643079"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latin typeface="Helvetica Neue"/>
                <a:ea typeface="Helvetica Neue"/>
                <a:cs typeface="Helvetica Neue"/>
                <a:sym typeface="Helvetica Neue"/>
              </a:defRPr>
            </a:lvl1pPr>
          </a:lstStyle>
          <a:p>
            <a:pPr algn="ctr" hangingPunct="0">
              <a:lnSpc>
                <a:spcPct val="90000"/>
              </a:lnSpc>
            </a:pPr>
            <a:r>
              <a:rPr sz="1688" kern="0">
                <a:solidFill>
                  <a:srgbClr val="000000"/>
                </a:solidFill>
              </a:rPr>
              <a:t>Wo ist es kälter?</a:t>
            </a:r>
          </a:p>
        </p:txBody>
      </p:sp>
      <p:sp>
        <p:nvSpPr>
          <p:cNvPr id="258" name="CERN in Zahlen"/>
          <p:cNvSpPr txBox="1"/>
          <p:nvPr/>
        </p:nvSpPr>
        <p:spPr>
          <a:xfrm>
            <a:off x="337876" y="220239"/>
            <a:ext cx="910507" cy="1683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2500">
                <a:latin typeface="Helvetica Neue"/>
                <a:ea typeface="Helvetica Neue"/>
                <a:cs typeface="Helvetica Neue"/>
                <a:sym typeface="Helvetica Neue"/>
              </a:defRPr>
            </a:lvl1pPr>
          </a:lstStyle>
          <a:p>
            <a:pPr algn="ctr" hangingPunct="0">
              <a:lnSpc>
                <a:spcPct val="90000"/>
              </a:lnSpc>
            </a:pPr>
            <a:r>
              <a:rPr sz="938" kern="0">
                <a:solidFill>
                  <a:srgbClr val="000000"/>
                </a:solidFill>
              </a:rPr>
              <a:t>CERN in Zahlen</a:t>
            </a:r>
          </a:p>
        </p:txBody>
      </p:sp>
      <p:sp>
        <p:nvSpPr>
          <p:cNvPr id="259" name="Auf der Mondoberfläche bei Nacht"/>
          <p:cNvSpPr txBox="1"/>
          <p:nvPr/>
        </p:nvSpPr>
        <p:spPr>
          <a:xfrm>
            <a:off x="721347" y="4066989"/>
            <a:ext cx="3327835"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latin typeface="Helvetica Neue"/>
                <a:ea typeface="Helvetica Neue"/>
                <a:cs typeface="Helvetica Neue"/>
                <a:sym typeface="Helvetica Neue"/>
              </a:defRPr>
            </a:lvl1pPr>
          </a:lstStyle>
          <a:p>
            <a:pPr algn="ctr" hangingPunct="0">
              <a:lnSpc>
                <a:spcPct val="90000"/>
              </a:lnSpc>
            </a:pPr>
            <a:r>
              <a:rPr sz="1688" kern="0">
                <a:solidFill>
                  <a:srgbClr val="000000"/>
                </a:solidFill>
              </a:rPr>
              <a:t>Auf der Mondoberfläche bei Nacht</a:t>
            </a:r>
          </a:p>
        </p:txBody>
      </p:sp>
      <p:sp>
        <p:nvSpPr>
          <p:cNvPr id="260" name="Im Inneren des LHC Strahlrohrs"/>
          <p:cNvSpPr txBox="1"/>
          <p:nvPr/>
        </p:nvSpPr>
        <p:spPr>
          <a:xfrm>
            <a:off x="5306814" y="4066989"/>
            <a:ext cx="3100209"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solidFill>
                  <a:srgbClr val="FFFFFF"/>
                </a:solidFill>
                <a:latin typeface="Helvetica Neue"/>
                <a:ea typeface="Helvetica Neue"/>
                <a:cs typeface="Helvetica Neue"/>
                <a:sym typeface="Helvetica Neue"/>
              </a:defRPr>
            </a:lvl1pPr>
          </a:lstStyle>
          <a:p>
            <a:pPr algn="ctr" hangingPunct="0">
              <a:lnSpc>
                <a:spcPct val="90000"/>
              </a:lnSpc>
            </a:pPr>
            <a:r>
              <a:rPr sz="1688" kern="0"/>
              <a:t>Im Inneren des LHC Strahlrohrs</a:t>
            </a:r>
          </a:p>
        </p:txBody>
      </p:sp>
      <p:pic>
        <p:nvPicPr>
          <p:cNvPr id="261" name="giphy.gif" descr="giphy.gif"/>
          <p:cNvPicPr>
            <a:picLocks/>
          </p:cNvPicPr>
          <p:nvPr/>
        </p:nvPicPr>
        <p:blipFill>
          <a:blip r:embed="rId2"/>
          <a:stretch>
            <a:fillRect/>
          </a:stretch>
        </p:blipFill>
        <p:spPr>
          <a:xfrm>
            <a:off x="5443645" y="1776784"/>
            <a:ext cx="2826547" cy="1589933"/>
          </a:xfrm>
          <a:prstGeom prst="rect">
            <a:avLst/>
          </a:prstGeom>
          <a:ln w="12700">
            <a:miter lim="400000"/>
          </a:ln>
          <a:effectLst>
            <a:outerShdw blurRad="76200" dist="50800" dir="3180000" rotWithShape="0">
              <a:srgbClr val="000000">
                <a:alpha val="50000"/>
              </a:srgbClr>
            </a:outerShdw>
          </a:effectLst>
        </p:spPr>
      </p:pic>
      <p:pic>
        <p:nvPicPr>
          <p:cNvPr id="262" name="animated-phases-of-the-moon-clipart.gif" descr="animated-phases-of-the-moon-clipart.gif"/>
          <p:cNvPicPr>
            <a:picLocks/>
          </p:cNvPicPr>
          <p:nvPr/>
        </p:nvPicPr>
        <p:blipFill>
          <a:blip r:embed="rId3"/>
          <a:stretch>
            <a:fillRect/>
          </a:stretch>
        </p:blipFill>
        <p:spPr>
          <a:xfrm>
            <a:off x="728203" y="1173805"/>
            <a:ext cx="3113790" cy="2795891"/>
          </a:xfrm>
          <a:prstGeom prst="rect">
            <a:avLst/>
          </a:prstGeom>
          <a:ln w="12700">
            <a:miter lim="400000"/>
          </a:ln>
        </p:spPr>
      </p:pic>
    </p:spTree>
    <p:extLst>
      <p:ext uri="{BB962C8B-B14F-4D97-AF65-F5344CB8AC3E}">
        <p14:creationId xmlns:p14="http://schemas.microsoft.com/office/powerpoint/2010/main" val="3312777954"/>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Rechteck"/>
          <p:cNvSpPr/>
          <p:nvPr/>
        </p:nvSpPr>
        <p:spPr>
          <a:xfrm>
            <a:off x="-1458" y="1041226"/>
            <a:ext cx="4573111" cy="4101389"/>
          </a:xfrm>
          <a:prstGeom prst="rect">
            <a:avLst/>
          </a:prstGeom>
          <a:solidFill>
            <a:srgbClr val="FAE1C9"/>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266" name="Rechteck"/>
          <p:cNvSpPr/>
          <p:nvPr/>
        </p:nvSpPr>
        <p:spPr>
          <a:xfrm>
            <a:off x="4570362" y="885"/>
            <a:ext cx="4573111" cy="5141730"/>
          </a:xfrm>
          <a:prstGeom prst="rect">
            <a:avLst/>
          </a:prstGeom>
          <a:solidFill>
            <a:srgbClr val="92BCD0"/>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267" name="Wo ist es kälter?"/>
          <p:cNvSpPr txBox="1"/>
          <p:nvPr/>
        </p:nvSpPr>
        <p:spPr>
          <a:xfrm>
            <a:off x="338580" y="481670"/>
            <a:ext cx="1643079"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latin typeface="Helvetica Neue"/>
                <a:ea typeface="Helvetica Neue"/>
                <a:cs typeface="Helvetica Neue"/>
                <a:sym typeface="Helvetica Neue"/>
              </a:defRPr>
            </a:lvl1pPr>
          </a:lstStyle>
          <a:p>
            <a:pPr algn="ctr" hangingPunct="0">
              <a:lnSpc>
                <a:spcPct val="90000"/>
              </a:lnSpc>
            </a:pPr>
            <a:r>
              <a:rPr sz="1688" kern="0">
                <a:solidFill>
                  <a:srgbClr val="000000"/>
                </a:solidFill>
              </a:rPr>
              <a:t>Wo ist es kälter?</a:t>
            </a:r>
          </a:p>
        </p:txBody>
      </p:sp>
      <p:sp>
        <p:nvSpPr>
          <p:cNvPr id="268" name="CERN in Zahlen"/>
          <p:cNvSpPr txBox="1"/>
          <p:nvPr/>
        </p:nvSpPr>
        <p:spPr>
          <a:xfrm>
            <a:off x="337876" y="220239"/>
            <a:ext cx="910507" cy="1683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2500">
                <a:latin typeface="Helvetica Neue"/>
                <a:ea typeface="Helvetica Neue"/>
                <a:cs typeface="Helvetica Neue"/>
                <a:sym typeface="Helvetica Neue"/>
              </a:defRPr>
            </a:lvl1pPr>
          </a:lstStyle>
          <a:p>
            <a:pPr algn="ctr" hangingPunct="0">
              <a:lnSpc>
                <a:spcPct val="90000"/>
              </a:lnSpc>
            </a:pPr>
            <a:r>
              <a:rPr sz="938" kern="0">
                <a:solidFill>
                  <a:srgbClr val="000000"/>
                </a:solidFill>
              </a:rPr>
              <a:t>CERN in Zahlen</a:t>
            </a:r>
          </a:p>
        </p:txBody>
      </p:sp>
      <p:pic>
        <p:nvPicPr>
          <p:cNvPr id="269" name="giphy.gif" descr="giphy.gif"/>
          <p:cNvPicPr>
            <a:picLocks/>
          </p:cNvPicPr>
          <p:nvPr/>
        </p:nvPicPr>
        <p:blipFill>
          <a:blip r:embed="rId2"/>
          <a:stretch>
            <a:fillRect/>
          </a:stretch>
        </p:blipFill>
        <p:spPr>
          <a:xfrm>
            <a:off x="5443645" y="1776784"/>
            <a:ext cx="2826547" cy="1589933"/>
          </a:xfrm>
          <a:prstGeom prst="rect">
            <a:avLst/>
          </a:prstGeom>
          <a:ln w="12700">
            <a:miter lim="400000"/>
          </a:ln>
          <a:effectLst>
            <a:outerShdw blurRad="76200" dist="50800" dir="3180000" rotWithShape="0">
              <a:srgbClr val="000000">
                <a:alpha val="50000"/>
              </a:srgbClr>
            </a:outerShdw>
          </a:effectLst>
        </p:spPr>
      </p:pic>
      <p:pic>
        <p:nvPicPr>
          <p:cNvPr id="270" name="animated-phases-of-the-moon-clipart.gif" descr="animated-phases-of-the-moon-clipart.gif"/>
          <p:cNvPicPr>
            <a:picLocks/>
          </p:cNvPicPr>
          <p:nvPr/>
        </p:nvPicPr>
        <p:blipFill>
          <a:blip r:embed="rId3"/>
          <a:stretch>
            <a:fillRect/>
          </a:stretch>
        </p:blipFill>
        <p:spPr>
          <a:xfrm>
            <a:off x="728203" y="1173805"/>
            <a:ext cx="3113790" cy="2795891"/>
          </a:xfrm>
          <a:prstGeom prst="rect">
            <a:avLst/>
          </a:prstGeom>
          <a:ln w="12700">
            <a:miter lim="400000"/>
          </a:ln>
        </p:spPr>
      </p:pic>
      <p:sp>
        <p:nvSpPr>
          <p:cNvPr id="271" name="-160°C"/>
          <p:cNvSpPr/>
          <p:nvPr/>
        </p:nvSpPr>
        <p:spPr>
          <a:xfrm>
            <a:off x="1251020" y="3796675"/>
            <a:ext cx="2068157" cy="931328"/>
          </a:xfrm>
          <a:prstGeom prst="rect">
            <a:avLst/>
          </a:prstGeom>
          <a:solidFill>
            <a:srgbClr val="92BCD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lstStyle>
            <a:lvl1pPr>
              <a:lnSpc>
                <a:spcPct val="80000"/>
              </a:lnSpc>
              <a:defRPr sz="12700">
                <a:latin typeface="+mn-lt"/>
                <a:ea typeface="+mn-ea"/>
                <a:cs typeface="+mn-cs"/>
                <a:sym typeface="Canela Bold"/>
              </a:defRPr>
            </a:lvl1pPr>
          </a:lstStyle>
          <a:p>
            <a:pPr algn="ctr" hangingPunct="0"/>
            <a:r>
              <a:rPr sz="4763" kern="0">
                <a:solidFill>
                  <a:srgbClr val="000000"/>
                </a:solidFill>
                <a:latin typeface="Canela Bold"/>
              </a:rPr>
              <a:t>-160°C</a:t>
            </a:r>
          </a:p>
        </p:txBody>
      </p:sp>
      <p:sp>
        <p:nvSpPr>
          <p:cNvPr id="272" name="-271°C"/>
          <p:cNvSpPr/>
          <p:nvPr/>
        </p:nvSpPr>
        <p:spPr>
          <a:xfrm>
            <a:off x="5890424" y="3796675"/>
            <a:ext cx="2068157" cy="931328"/>
          </a:xfrm>
          <a:prstGeom prst="rect">
            <a:avLst/>
          </a:prstGeom>
          <a:solidFill>
            <a:srgbClr val="FAE1C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lstStyle>
            <a:lvl1pPr>
              <a:lnSpc>
                <a:spcPct val="80000"/>
              </a:lnSpc>
              <a:defRPr sz="12700">
                <a:latin typeface="+mn-lt"/>
                <a:ea typeface="+mn-ea"/>
                <a:cs typeface="+mn-cs"/>
                <a:sym typeface="Canela Bold"/>
              </a:defRPr>
            </a:lvl1pPr>
          </a:lstStyle>
          <a:p>
            <a:pPr algn="ctr" hangingPunct="0"/>
            <a:r>
              <a:rPr sz="4763" kern="0">
                <a:solidFill>
                  <a:srgbClr val="000000"/>
                </a:solidFill>
                <a:latin typeface="Canela Bold"/>
              </a:rPr>
              <a:t>-271°C</a:t>
            </a:r>
          </a:p>
        </p:txBody>
      </p:sp>
    </p:spTree>
    <p:extLst>
      <p:ext uri="{BB962C8B-B14F-4D97-AF65-F5344CB8AC3E}">
        <p14:creationId xmlns:p14="http://schemas.microsoft.com/office/powerpoint/2010/main" val="3010391867"/>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34327"/>
          <a:stretch/>
        </p:blipFill>
        <p:spPr>
          <a:xfrm>
            <a:off x="-1" y="-30997"/>
            <a:ext cx="9144000" cy="4524988"/>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
        <p:nvSpPr>
          <p:cNvPr id="8" name="Title 1"/>
          <p:cNvSpPr txBox="1">
            <a:spLocks/>
          </p:cNvSpPr>
          <p:nvPr/>
        </p:nvSpPr>
        <p:spPr>
          <a:xfrm>
            <a:off x="2972468" y="3635620"/>
            <a:ext cx="6171531" cy="858371"/>
          </a:xfrm>
          <a:prstGeom prst="rect">
            <a:avLst/>
          </a:prstGeom>
        </p:spPr>
        <p:txBody>
          <a:bodyPr anchor="t"/>
          <a:lstStyle/>
          <a:p>
            <a:pPr algn="r" fontAlgn="auto">
              <a:spcAft>
                <a:spcPts val="0"/>
              </a:spcAft>
              <a:defRPr/>
            </a:pPr>
            <a:r>
              <a:rPr lang="fr-FR" sz="3600" dirty="0">
                <a:solidFill>
                  <a:schemeClr val="bg1"/>
                </a:solidFill>
              </a:rPr>
              <a:t>Ultra-Hoch-</a:t>
            </a:r>
            <a:r>
              <a:rPr lang="fr-FR" sz="3600" dirty="0" err="1">
                <a:solidFill>
                  <a:schemeClr val="bg1"/>
                </a:solidFill>
              </a:rPr>
              <a:t>Vakuum</a:t>
            </a:r>
            <a:endParaRPr lang="fr-FR" sz="3600" dirty="0">
              <a:solidFill>
                <a:schemeClr val="bg1"/>
              </a:solidFill>
            </a:endParaRPr>
          </a:p>
        </p:txBody>
      </p:sp>
    </p:spTree>
    <p:extLst>
      <p:ext uri="{BB962C8B-B14F-4D97-AF65-F5344CB8AC3E}">
        <p14:creationId xmlns:p14="http://schemas.microsoft.com/office/powerpoint/2010/main" val="8600526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val="0"/>
              </a:ext>
            </a:extLst>
          </a:blip>
          <a:srcRect t="8402" b="18783"/>
          <a:stretch/>
        </p:blipFill>
        <p:spPr>
          <a:xfrm>
            <a:off x="0" y="-3551"/>
            <a:ext cx="9144000" cy="4457700"/>
          </a:xfrm>
          <a:prstGeom prst="rect">
            <a:avLst/>
          </a:prstGeom>
        </p:spPr>
      </p:pic>
      <p:sp>
        <p:nvSpPr>
          <p:cNvPr id="8" name="Title 1"/>
          <p:cNvSpPr txBox="1">
            <a:spLocks/>
          </p:cNvSpPr>
          <p:nvPr/>
        </p:nvSpPr>
        <p:spPr>
          <a:xfrm>
            <a:off x="786400" y="3648075"/>
            <a:ext cx="8142915" cy="858371"/>
          </a:xfrm>
          <a:prstGeom prst="rect">
            <a:avLst/>
          </a:prstGeom>
        </p:spPr>
        <p:txBody>
          <a:bodyPr anchor="t"/>
          <a:lstStyle/>
          <a:p>
            <a:pPr algn="r" fontAlgn="auto">
              <a:spcAft>
                <a:spcPts val="0"/>
              </a:spcAft>
              <a:defRPr/>
            </a:pPr>
            <a:r>
              <a:rPr lang="fr-FR" sz="3600" dirty="0">
                <a:solidFill>
                  <a:schemeClr val="bg1"/>
                </a:solidFill>
                <a:effectLst>
                  <a:glow rad="228600">
                    <a:schemeClr val="accent2">
                      <a:satMod val="175000"/>
                      <a:alpha val="40000"/>
                    </a:schemeClr>
                  </a:glow>
                </a:effectLst>
              </a:rPr>
              <a:t>ATLAS</a:t>
            </a:r>
          </a:p>
        </p:txBody>
      </p:sp>
    </p:spTree>
    <p:extLst>
      <p:ext uri="{BB962C8B-B14F-4D97-AF65-F5344CB8AC3E}">
        <p14:creationId xmlns:p14="http://schemas.microsoft.com/office/powerpoint/2010/main" val="398232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958" t="16827" r="17605" b="23570"/>
          <a:stretch/>
        </p:blipFill>
        <p:spPr>
          <a:xfrm>
            <a:off x="-1" y="-13447"/>
            <a:ext cx="9143999" cy="4454688"/>
          </a:xfrm>
          <a:prstGeom prst="rect">
            <a:avLst/>
          </a:prstGeom>
        </p:spPr>
      </p:pic>
      <p:sp>
        <p:nvSpPr>
          <p:cNvPr id="8" name="Title 1"/>
          <p:cNvSpPr txBox="1">
            <a:spLocks/>
          </p:cNvSpPr>
          <p:nvPr/>
        </p:nvSpPr>
        <p:spPr>
          <a:xfrm>
            <a:off x="167273" y="24653"/>
            <a:ext cx="8809449" cy="858371"/>
          </a:xfrm>
          <a:prstGeom prst="rect">
            <a:avLst/>
          </a:prstGeom>
        </p:spPr>
        <p:txBody>
          <a:bodyPr anchor="t"/>
          <a:lstStyle/>
          <a:p>
            <a:pPr fontAlgn="auto">
              <a:spcAft>
                <a:spcPts val="0"/>
              </a:spcAft>
              <a:defRPr/>
            </a:pPr>
            <a:r>
              <a:rPr lang="fr-FR" sz="3600" dirty="0">
                <a:solidFill>
                  <a:schemeClr val="bg1"/>
                </a:solidFill>
                <a:effectLst>
                  <a:glow rad="228600">
                    <a:schemeClr val="accent2">
                      <a:satMod val="175000"/>
                      <a:alpha val="40000"/>
                    </a:schemeClr>
                  </a:glow>
                </a:effectLst>
              </a:rPr>
              <a:t>CMS</a:t>
            </a:r>
          </a:p>
        </p:txBody>
      </p:sp>
    </p:spTree>
    <p:extLst>
      <p:ext uri="{BB962C8B-B14F-4D97-AF65-F5344CB8AC3E}">
        <p14:creationId xmlns:p14="http://schemas.microsoft.com/office/powerpoint/2010/main" val="7836075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9789" b="33652"/>
          <a:stretch/>
        </p:blipFill>
        <p:spPr>
          <a:xfrm>
            <a:off x="0" y="-9526"/>
            <a:ext cx="9144000" cy="4457701"/>
          </a:xfrm>
          <a:prstGeom prst="rect">
            <a:avLst/>
          </a:prstGeom>
        </p:spPr>
      </p:pic>
      <p:sp>
        <p:nvSpPr>
          <p:cNvPr id="8" name="Title 1"/>
          <p:cNvSpPr txBox="1">
            <a:spLocks/>
          </p:cNvSpPr>
          <p:nvPr/>
        </p:nvSpPr>
        <p:spPr>
          <a:xfrm>
            <a:off x="167275" y="19049"/>
            <a:ext cx="8809449" cy="858371"/>
          </a:xfrm>
          <a:prstGeom prst="rect">
            <a:avLst/>
          </a:prstGeom>
        </p:spPr>
        <p:txBody>
          <a:bodyPr anchor="t"/>
          <a:lstStyle/>
          <a:p>
            <a:pPr fontAlgn="auto">
              <a:spcAft>
                <a:spcPts val="0"/>
              </a:spcAft>
              <a:defRPr/>
            </a:pPr>
            <a:r>
              <a:rPr lang="fr-FR" sz="3600" dirty="0">
                <a:solidFill>
                  <a:schemeClr val="bg1"/>
                </a:solidFill>
                <a:effectLst>
                  <a:glow rad="228600">
                    <a:schemeClr val="accent2">
                      <a:satMod val="175000"/>
                      <a:alpha val="40000"/>
                    </a:schemeClr>
                  </a:glow>
                </a:effectLst>
              </a:rPr>
              <a:t>ALICE</a:t>
            </a:r>
          </a:p>
        </p:txBody>
      </p:sp>
    </p:spTree>
    <p:extLst>
      <p:ext uri="{BB962C8B-B14F-4D97-AF65-F5344CB8AC3E}">
        <p14:creationId xmlns:p14="http://schemas.microsoft.com/office/powerpoint/2010/main" val="32055292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9328"/>
          <a:stretch/>
        </p:blipFill>
        <p:spPr>
          <a:xfrm>
            <a:off x="0" y="-13447"/>
            <a:ext cx="9144000" cy="4464423"/>
          </a:xfrm>
          <a:prstGeom prst="rect">
            <a:avLst/>
          </a:prstGeom>
        </p:spPr>
      </p:pic>
      <p:sp>
        <p:nvSpPr>
          <p:cNvPr id="8" name="Title 1"/>
          <p:cNvSpPr txBox="1">
            <a:spLocks/>
          </p:cNvSpPr>
          <p:nvPr/>
        </p:nvSpPr>
        <p:spPr>
          <a:xfrm>
            <a:off x="6025935" y="3712987"/>
            <a:ext cx="2969210" cy="858371"/>
          </a:xfrm>
          <a:prstGeom prst="rect">
            <a:avLst/>
          </a:prstGeom>
        </p:spPr>
        <p:txBody>
          <a:bodyPr anchor="t"/>
          <a:lstStyle/>
          <a:p>
            <a:pPr fontAlgn="auto">
              <a:spcAft>
                <a:spcPts val="0"/>
              </a:spcAft>
              <a:defRPr/>
            </a:pPr>
            <a:r>
              <a:rPr lang="fr-FR" sz="3600" dirty="0">
                <a:solidFill>
                  <a:schemeClr val="bg1"/>
                </a:solidFill>
                <a:effectLst>
                  <a:glow rad="228600">
                    <a:schemeClr val="accent2">
                      <a:satMod val="175000"/>
                      <a:alpha val="40000"/>
                    </a:schemeClr>
                  </a:glow>
                </a:effectLst>
              </a:rPr>
              <a:t>LHCb</a:t>
            </a:r>
          </a:p>
        </p:txBody>
      </p:sp>
    </p:spTree>
    <p:extLst>
      <p:ext uri="{BB962C8B-B14F-4D97-AF65-F5344CB8AC3E}">
        <p14:creationId xmlns:p14="http://schemas.microsoft.com/office/powerpoint/2010/main" val="1362690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0"/>
            <a:ext cx="9144000" cy="4445000"/>
            <a:chOff x="0" y="0"/>
            <a:chExt cx="9144000" cy="4445000"/>
          </a:xfrm>
        </p:grpSpPr>
        <p:sp>
          <p:nvSpPr>
            <p:cNvPr id="2" name="Rectangle 1"/>
            <p:cNvSpPr/>
            <p:nvPr/>
          </p:nvSpPr>
          <p:spPr>
            <a:xfrm>
              <a:off x="0" y="0"/>
              <a:ext cx="9144000" cy="4445000"/>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26" name="Picture 2" descr="Des collisions d’ions au LHC à une nouvelle énergie record"/>
            <p:cNvPicPr>
              <a:picLocks noChangeAspect="1" noChangeArrowheads="1"/>
            </p:cNvPicPr>
            <p:nvPr/>
          </p:nvPicPr>
          <p:blipFill rotWithShape="1">
            <a:blip r:embed="rId3">
              <a:extLst>
                <a:ext uri="{28A0092B-C50C-407E-A947-70E740481C1C}">
                  <a14:useLocalDpi xmlns:a14="http://schemas.microsoft.com/office/drawing/2010/main" val="0"/>
                </a:ext>
              </a:extLst>
            </a:blip>
            <a:srcRect l="12619"/>
            <a:stretch/>
          </p:blipFill>
          <p:spPr bwMode="auto">
            <a:xfrm>
              <a:off x="2025650" y="133350"/>
              <a:ext cx="6155666" cy="41338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720850" y="133350"/>
              <a:ext cx="2387600" cy="831850"/>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 name="Title 1"/>
          <p:cNvSpPr txBox="1">
            <a:spLocks/>
          </p:cNvSpPr>
          <p:nvPr/>
        </p:nvSpPr>
        <p:spPr>
          <a:xfrm>
            <a:off x="167275" y="190500"/>
            <a:ext cx="8809449" cy="858371"/>
          </a:xfrm>
          <a:prstGeom prst="rect">
            <a:avLst/>
          </a:prstGeom>
        </p:spPr>
        <p:txBody>
          <a:bodyPr anchor="t"/>
          <a:lstStyle/>
          <a:p>
            <a:pPr fontAlgn="auto">
              <a:spcAft>
                <a:spcPts val="0"/>
              </a:spcAft>
              <a:defRPr/>
            </a:pPr>
            <a:r>
              <a:rPr lang="fr-FR" sz="3600" dirty="0" err="1">
                <a:solidFill>
                  <a:schemeClr val="bg1"/>
                </a:solidFill>
              </a:rPr>
              <a:t>Millionen</a:t>
            </a:r>
            <a:r>
              <a:rPr lang="fr-FR" sz="3600" dirty="0">
                <a:solidFill>
                  <a:schemeClr val="bg1"/>
                </a:solidFill>
              </a:rPr>
              <a:t> von </a:t>
            </a:r>
            <a:r>
              <a:rPr lang="fr-FR" sz="3600" dirty="0" err="1">
                <a:solidFill>
                  <a:schemeClr val="bg1"/>
                </a:solidFill>
              </a:rPr>
              <a:t>Kollisionen</a:t>
            </a:r>
            <a:endParaRPr lang="fr-FR" sz="3600" dirty="0">
              <a:solidFill>
                <a:schemeClr val="bg1"/>
              </a:solidFill>
            </a:endParaRPr>
          </a:p>
        </p:txBody>
      </p:sp>
    </p:spTree>
    <p:extLst>
      <p:ext uri="{BB962C8B-B14F-4D97-AF65-F5344CB8AC3E}">
        <p14:creationId xmlns:p14="http://schemas.microsoft.com/office/powerpoint/2010/main" val="689854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srcRect l="16845" r="4058" b="2099"/>
          <a:stretch/>
        </p:blipFill>
        <p:spPr>
          <a:xfrm rot="10800000" flipV="1">
            <a:off x="0" y="10886"/>
            <a:ext cx="9144000" cy="4432852"/>
          </a:xfrm>
          <a:prstGeom prst="rect">
            <a:avLst/>
          </a:prstGeom>
        </p:spPr>
      </p:pic>
      <p:sp>
        <p:nvSpPr>
          <p:cNvPr id="2" name="Title 1"/>
          <p:cNvSpPr txBox="1">
            <a:spLocks/>
          </p:cNvSpPr>
          <p:nvPr/>
        </p:nvSpPr>
        <p:spPr>
          <a:xfrm>
            <a:off x="3661570" y="192058"/>
            <a:ext cx="5482430" cy="1529834"/>
          </a:xfrm>
          <a:prstGeom prst="rect">
            <a:avLst/>
          </a:prstGeom>
          <a:solidFill>
            <a:schemeClr val="accent6">
              <a:lumMod val="50000"/>
              <a:alpha val="70000"/>
            </a:schemeClr>
          </a:solidFill>
        </p:spPr>
        <p:txBody>
          <a:bodyPr>
            <a:normAutofit fontScale="900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solidFill>
                  <a:schemeClr val="bg1"/>
                </a:solidFill>
                <a:latin typeface="Helvetica Neue"/>
                <a:cs typeface="Helvetica Neue"/>
              </a:rPr>
              <a:t>S’Cool LAB</a:t>
            </a:r>
            <a:br>
              <a:rPr lang="en-US" b="1" dirty="0">
                <a:solidFill>
                  <a:schemeClr val="bg1"/>
                </a:solidFill>
                <a:latin typeface="Helvetica Neue"/>
                <a:cs typeface="Helvetica Neue"/>
              </a:rPr>
            </a:br>
            <a:r>
              <a:rPr lang="en-US" sz="3600" dirty="0" err="1">
                <a:solidFill>
                  <a:schemeClr val="bg1"/>
                </a:solidFill>
                <a:latin typeface="Helvetica Neue"/>
                <a:cs typeface="Helvetica Neue"/>
              </a:rPr>
              <a:t>Schüler</a:t>
            </a:r>
            <a:r>
              <a:rPr lang="en-US" sz="3600" dirty="0">
                <a:solidFill>
                  <a:schemeClr val="bg1"/>
                </a:solidFill>
                <a:latin typeface="Helvetica Neue"/>
                <a:cs typeface="Helvetica Neue"/>
              </a:rPr>
              <a:t>*</a:t>
            </a:r>
            <a:r>
              <a:rPr lang="en-US" sz="3600" dirty="0" err="1">
                <a:solidFill>
                  <a:schemeClr val="bg1"/>
                </a:solidFill>
                <a:latin typeface="Helvetica Neue"/>
                <a:cs typeface="Helvetica Neue"/>
              </a:rPr>
              <a:t>innenlabor</a:t>
            </a:r>
            <a:r>
              <a:rPr lang="en-US" sz="3600" dirty="0">
                <a:solidFill>
                  <a:schemeClr val="bg1"/>
                </a:solidFill>
                <a:latin typeface="Helvetica Neue"/>
                <a:cs typeface="Helvetica Neue"/>
              </a:rPr>
              <a:t> </a:t>
            </a:r>
            <a:r>
              <a:rPr lang="en-US" sz="3600" dirty="0" err="1">
                <a:solidFill>
                  <a:schemeClr val="bg1"/>
                </a:solidFill>
                <a:latin typeface="Helvetica Neue"/>
                <a:cs typeface="Helvetica Neue"/>
              </a:rPr>
              <a:t>für</a:t>
            </a:r>
            <a:r>
              <a:rPr lang="en-US" sz="3600" dirty="0">
                <a:solidFill>
                  <a:schemeClr val="bg1"/>
                </a:solidFill>
                <a:latin typeface="Helvetica Neue"/>
                <a:cs typeface="Helvetica Neue"/>
              </a:rPr>
              <a:t> </a:t>
            </a:r>
            <a:r>
              <a:rPr lang="en-US" sz="3600" dirty="0" err="1">
                <a:solidFill>
                  <a:schemeClr val="bg1"/>
                </a:solidFill>
                <a:latin typeface="Helvetica Neue"/>
                <a:cs typeface="Helvetica Neue"/>
              </a:rPr>
              <a:t>Teilchenphysik</a:t>
            </a:r>
            <a:r>
              <a:rPr lang="en-US" sz="3600" dirty="0">
                <a:solidFill>
                  <a:schemeClr val="bg1"/>
                </a:solidFill>
                <a:latin typeface="Helvetica Neue"/>
                <a:cs typeface="Helvetica Neue"/>
              </a:rPr>
              <a:t> des CERN</a:t>
            </a:r>
            <a:endParaRPr lang="en-US" dirty="0">
              <a:solidFill>
                <a:schemeClr val="bg1"/>
              </a:solidFill>
              <a:latin typeface="Helvetica Neue"/>
              <a:cs typeface="Helvetica Neue"/>
            </a:endParaRPr>
          </a:p>
        </p:txBody>
      </p:sp>
      <p:pic>
        <p:nvPicPr>
          <p:cNvPr id="5" name="Picture 4" descr="SL_Logo_FINAL.pdf"/>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52401" y="176189"/>
            <a:ext cx="1364551" cy="1561572"/>
          </a:xfrm>
          <a:prstGeom prst="rect">
            <a:avLst/>
          </a:prstGeom>
        </p:spPr>
      </p:pic>
      <p:sp>
        <p:nvSpPr>
          <p:cNvPr id="6" name="TextBox 5"/>
          <p:cNvSpPr txBox="1"/>
          <p:nvPr/>
        </p:nvSpPr>
        <p:spPr>
          <a:xfrm>
            <a:off x="2247892" y="4619754"/>
            <a:ext cx="4686300" cy="369332"/>
          </a:xfrm>
          <a:prstGeom prst="rect">
            <a:avLst/>
          </a:prstGeom>
          <a:noFill/>
        </p:spPr>
        <p:txBody>
          <a:bodyPr wrap="square" rtlCol="0">
            <a:spAutoFit/>
          </a:bodyPr>
          <a:lstStyle/>
          <a:p>
            <a:pPr algn="ctr"/>
            <a:r>
              <a:rPr lang="de-DE" dirty="0">
                <a:solidFill>
                  <a:schemeClr val="bg1"/>
                </a:solidFill>
                <a:latin typeface="Helvetica Neue"/>
              </a:rPr>
              <a:t>cern.ch/scool </a:t>
            </a:r>
            <a:endParaRPr lang="en-GB" dirty="0">
              <a:solidFill>
                <a:schemeClr val="bg1"/>
              </a:solidFill>
              <a:latin typeface="Helvetica Neue"/>
            </a:endParaRPr>
          </a:p>
        </p:txBody>
      </p:sp>
    </p:spTree>
    <p:extLst>
      <p:ext uri="{BB962C8B-B14F-4D97-AF65-F5344CB8AC3E}">
        <p14:creationId xmlns:p14="http://schemas.microsoft.com/office/powerpoint/2010/main" val="3449263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1428" y="0"/>
            <a:ext cx="5742572" cy="4444251"/>
          </a:xfrm>
          <a:prstGeom prst="rect">
            <a:avLst/>
          </a:prstGeom>
        </p:spPr>
      </p:pic>
      <p:sp>
        <p:nvSpPr>
          <p:cNvPr id="3" name="Rectangle 2"/>
          <p:cNvSpPr/>
          <p:nvPr/>
        </p:nvSpPr>
        <p:spPr>
          <a:xfrm>
            <a:off x="-17374" y="0"/>
            <a:ext cx="3418802" cy="4444251"/>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Title 1"/>
          <p:cNvSpPr txBox="1">
            <a:spLocks/>
          </p:cNvSpPr>
          <p:nvPr/>
        </p:nvSpPr>
        <p:spPr>
          <a:xfrm>
            <a:off x="167275" y="190500"/>
            <a:ext cx="8809449" cy="858371"/>
          </a:xfrm>
          <a:prstGeom prst="rect">
            <a:avLst/>
          </a:prstGeom>
        </p:spPr>
        <p:txBody>
          <a:bodyPr anchor="t"/>
          <a:lstStyle/>
          <a:p>
            <a:pPr fontAlgn="auto">
              <a:spcAft>
                <a:spcPts val="0"/>
              </a:spcAft>
              <a:defRPr/>
            </a:pPr>
            <a:r>
              <a:rPr lang="fr-FR" sz="3600" dirty="0">
                <a:solidFill>
                  <a:schemeClr val="bg1"/>
                </a:solidFill>
              </a:rPr>
              <a:t>Das </a:t>
            </a:r>
            <a:r>
              <a:rPr lang="fr-FR" sz="3600" dirty="0" err="1">
                <a:solidFill>
                  <a:schemeClr val="bg1"/>
                </a:solidFill>
              </a:rPr>
              <a:t>größ­te</a:t>
            </a:r>
            <a:r>
              <a:rPr lang="fr-FR" sz="3600" dirty="0">
                <a:solidFill>
                  <a:schemeClr val="bg1"/>
                </a:solidFill>
              </a:rPr>
              <a:t> </a:t>
            </a:r>
            <a:br>
              <a:rPr lang="fr-FR" sz="3600" dirty="0">
                <a:solidFill>
                  <a:schemeClr val="bg1"/>
                </a:solidFill>
              </a:rPr>
            </a:br>
            <a:r>
              <a:rPr lang="fr-FR" sz="3600" dirty="0">
                <a:solidFill>
                  <a:schemeClr val="bg1"/>
                </a:solidFill>
              </a:rPr>
              <a:t>Computer-</a:t>
            </a:r>
            <a:r>
              <a:rPr lang="fr-FR" sz="3600" dirty="0" err="1">
                <a:solidFill>
                  <a:schemeClr val="bg1"/>
                </a:solidFill>
              </a:rPr>
              <a:t>Netzwerk</a:t>
            </a:r>
            <a:endParaRPr lang="fr-FR" sz="3600" dirty="0">
              <a:solidFill>
                <a:schemeClr val="bg1"/>
              </a:solidFill>
            </a:endParaRPr>
          </a:p>
        </p:txBody>
      </p:sp>
    </p:spTree>
    <p:extLst>
      <p:ext uri="{BB962C8B-B14F-4D97-AF65-F5344CB8AC3E}">
        <p14:creationId xmlns:p14="http://schemas.microsoft.com/office/powerpoint/2010/main" val="26603422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Rechteck"/>
          <p:cNvSpPr/>
          <p:nvPr/>
        </p:nvSpPr>
        <p:spPr>
          <a:xfrm>
            <a:off x="-1458" y="1041226"/>
            <a:ext cx="4573111" cy="4101389"/>
          </a:xfrm>
          <a:prstGeom prst="rect">
            <a:avLst/>
          </a:prstGeom>
          <a:solidFill>
            <a:srgbClr val="92BCD0"/>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234" name="Rechteck"/>
          <p:cNvSpPr/>
          <p:nvPr/>
        </p:nvSpPr>
        <p:spPr>
          <a:xfrm>
            <a:off x="4570362" y="885"/>
            <a:ext cx="4573111" cy="5141730"/>
          </a:xfrm>
          <a:prstGeom prst="rect">
            <a:avLst/>
          </a:prstGeom>
          <a:solidFill>
            <a:srgbClr val="FAE1C9"/>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235" name="Wo liegen mehr Daten?"/>
          <p:cNvSpPr txBox="1"/>
          <p:nvPr/>
        </p:nvSpPr>
        <p:spPr>
          <a:xfrm>
            <a:off x="322258" y="481670"/>
            <a:ext cx="2313134"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latin typeface="Helvetica Neue"/>
                <a:ea typeface="Helvetica Neue"/>
                <a:cs typeface="Helvetica Neue"/>
                <a:sym typeface="Helvetica Neue"/>
              </a:defRPr>
            </a:lvl1pPr>
          </a:lstStyle>
          <a:p>
            <a:pPr algn="ctr" hangingPunct="0">
              <a:lnSpc>
                <a:spcPct val="90000"/>
              </a:lnSpc>
            </a:pPr>
            <a:r>
              <a:rPr sz="1688" kern="0" dirty="0">
                <a:solidFill>
                  <a:srgbClr val="000000"/>
                </a:solidFill>
              </a:rPr>
              <a:t>Wo </a:t>
            </a:r>
            <a:r>
              <a:rPr sz="1688" kern="0" dirty="0" err="1">
                <a:solidFill>
                  <a:srgbClr val="000000"/>
                </a:solidFill>
              </a:rPr>
              <a:t>liegen</a:t>
            </a:r>
            <a:r>
              <a:rPr sz="1688" kern="0" dirty="0">
                <a:solidFill>
                  <a:srgbClr val="000000"/>
                </a:solidFill>
              </a:rPr>
              <a:t> </a:t>
            </a:r>
            <a:r>
              <a:rPr sz="1688" kern="0" dirty="0" err="1">
                <a:solidFill>
                  <a:srgbClr val="000000"/>
                </a:solidFill>
              </a:rPr>
              <a:t>mehr</a:t>
            </a:r>
            <a:r>
              <a:rPr sz="1688" kern="0" dirty="0">
                <a:solidFill>
                  <a:srgbClr val="000000"/>
                </a:solidFill>
              </a:rPr>
              <a:t> </a:t>
            </a:r>
            <a:r>
              <a:rPr sz="1688" kern="0" dirty="0" err="1">
                <a:solidFill>
                  <a:srgbClr val="000000"/>
                </a:solidFill>
              </a:rPr>
              <a:t>Daten</a:t>
            </a:r>
            <a:r>
              <a:rPr sz="1688" kern="0" dirty="0">
                <a:solidFill>
                  <a:srgbClr val="000000"/>
                </a:solidFill>
              </a:rPr>
              <a:t>?</a:t>
            </a:r>
          </a:p>
        </p:txBody>
      </p:sp>
      <p:sp>
        <p:nvSpPr>
          <p:cNvPr id="236" name="CERN in Zahlen"/>
          <p:cNvSpPr txBox="1"/>
          <p:nvPr/>
        </p:nvSpPr>
        <p:spPr>
          <a:xfrm>
            <a:off x="337876" y="220239"/>
            <a:ext cx="910507" cy="1683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2500">
                <a:latin typeface="Helvetica Neue"/>
                <a:ea typeface="Helvetica Neue"/>
                <a:cs typeface="Helvetica Neue"/>
                <a:sym typeface="Helvetica Neue"/>
              </a:defRPr>
            </a:lvl1pPr>
          </a:lstStyle>
          <a:p>
            <a:pPr algn="ctr" hangingPunct="0">
              <a:lnSpc>
                <a:spcPct val="90000"/>
              </a:lnSpc>
            </a:pPr>
            <a:r>
              <a:rPr sz="938" kern="0">
                <a:solidFill>
                  <a:srgbClr val="000000"/>
                </a:solidFill>
              </a:rPr>
              <a:t>CERN in Zahlen</a:t>
            </a:r>
          </a:p>
        </p:txBody>
      </p:sp>
      <p:sp>
        <p:nvSpPr>
          <p:cNvPr id="237" name="Im CERN Datenzentrum"/>
          <p:cNvSpPr txBox="1"/>
          <p:nvPr/>
        </p:nvSpPr>
        <p:spPr>
          <a:xfrm>
            <a:off x="885632" y="4066989"/>
            <a:ext cx="2377254"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solidFill>
                  <a:srgbClr val="FFFFFF"/>
                </a:solidFill>
                <a:latin typeface="Helvetica Neue"/>
                <a:ea typeface="Helvetica Neue"/>
                <a:cs typeface="Helvetica Neue"/>
                <a:sym typeface="Helvetica Neue"/>
              </a:defRPr>
            </a:lvl1pPr>
          </a:lstStyle>
          <a:p>
            <a:pPr algn="ctr" hangingPunct="0">
              <a:lnSpc>
                <a:spcPct val="90000"/>
              </a:lnSpc>
            </a:pPr>
            <a:r>
              <a:rPr sz="1688" kern="0"/>
              <a:t>Im CERN Datenzentrum</a:t>
            </a:r>
          </a:p>
        </p:txBody>
      </p:sp>
      <p:sp>
        <p:nvSpPr>
          <p:cNvPr id="238" name="Auf den Servern von YouTube"/>
          <p:cNvSpPr txBox="1"/>
          <p:nvPr/>
        </p:nvSpPr>
        <p:spPr>
          <a:xfrm>
            <a:off x="5380552" y="4066989"/>
            <a:ext cx="2952732"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latin typeface="Helvetica Neue"/>
                <a:ea typeface="Helvetica Neue"/>
                <a:cs typeface="Helvetica Neue"/>
                <a:sym typeface="Helvetica Neue"/>
              </a:defRPr>
            </a:lvl1pPr>
          </a:lstStyle>
          <a:p>
            <a:pPr algn="ctr" hangingPunct="0">
              <a:lnSpc>
                <a:spcPct val="90000"/>
              </a:lnSpc>
            </a:pPr>
            <a:r>
              <a:rPr sz="1688" kern="0">
                <a:solidFill>
                  <a:srgbClr val="000000"/>
                </a:solidFill>
              </a:rPr>
              <a:t>Auf den Servern von YouTube</a:t>
            </a:r>
          </a:p>
        </p:txBody>
      </p:sp>
      <p:pic>
        <p:nvPicPr>
          <p:cNvPr id="239" name="GIF_YouTube.gif" descr="GIF_YouTube.gif"/>
          <p:cNvPicPr>
            <a:picLocks/>
          </p:cNvPicPr>
          <p:nvPr/>
        </p:nvPicPr>
        <p:blipFill>
          <a:blip r:embed="rId2"/>
          <a:stretch>
            <a:fillRect/>
          </a:stretch>
        </p:blipFill>
        <p:spPr>
          <a:xfrm>
            <a:off x="4622057" y="1630743"/>
            <a:ext cx="4251726" cy="2393565"/>
          </a:xfrm>
          <a:prstGeom prst="rect">
            <a:avLst/>
          </a:prstGeom>
          <a:ln w="12700">
            <a:miter lim="400000"/>
          </a:ln>
        </p:spPr>
      </p:pic>
      <p:pic>
        <p:nvPicPr>
          <p:cNvPr id="240" name="GIF_Datenzentrum.gif" descr="GIF_Datenzentrum.gif"/>
          <p:cNvPicPr>
            <a:picLocks/>
          </p:cNvPicPr>
          <p:nvPr/>
        </p:nvPicPr>
        <p:blipFill>
          <a:blip r:embed="rId3"/>
          <a:stretch>
            <a:fillRect/>
          </a:stretch>
        </p:blipFill>
        <p:spPr>
          <a:xfrm>
            <a:off x="24321" y="1684639"/>
            <a:ext cx="4357692" cy="2453219"/>
          </a:xfrm>
          <a:prstGeom prst="rect">
            <a:avLst/>
          </a:prstGeom>
          <a:ln w="12700">
            <a:miter lim="400000"/>
          </a:ln>
        </p:spPr>
      </p:pic>
    </p:spTree>
    <p:extLst>
      <p:ext uri="{BB962C8B-B14F-4D97-AF65-F5344CB8AC3E}">
        <p14:creationId xmlns:p14="http://schemas.microsoft.com/office/powerpoint/2010/main" val="3576092485"/>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Rechteck"/>
          <p:cNvSpPr/>
          <p:nvPr/>
        </p:nvSpPr>
        <p:spPr>
          <a:xfrm>
            <a:off x="-1458" y="1041226"/>
            <a:ext cx="4573111" cy="4101389"/>
          </a:xfrm>
          <a:prstGeom prst="rect">
            <a:avLst/>
          </a:prstGeom>
          <a:solidFill>
            <a:srgbClr val="92BCD0"/>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244" name="Rechteck"/>
          <p:cNvSpPr/>
          <p:nvPr/>
        </p:nvSpPr>
        <p:spPr>
          <a:xfrm>
            <a:off x="4570362" y="885"/>
            <a:ext cx="4573111" cy="5141730"/>
          </a:xfrm>
          <a:prstGeom prst="rect">
            <a:avLst/>
          </a:prstGeom>
          <a:solidFill>
            <a:srgbClr val="FAE1C9"/>
          </a:solidFill>
          <a:ln w="12700">
            <a:miter lim="400000"/>
          </a:ln>
        </p:spPr>
        <p:txBody>
          <a:bodyPr lIns="19050" tIns="19050" rIns="19050" bIns="19050" anchor="ctr"/>
          <a:lstStyle/>
          <a:p>
            <a:pPr algn="ctr" defTabSz="423863" hangingPunct="0">
              <a:defRPr sz="3200">
                <a:solidFill>
                  <a:srgbClr val="FFFFFF"/>
                </a:solidFill>
                <a:latin typeface="Avenir Next Regular"/>
                <a:ea typeface="Avenir Next Regular"/>
                <a:cs typeface="Avenir Next Regular"/>
                <a:sym typeface="Avenir Next Regular"/>
              </a:defRPr>
            </a:pPr>
            <a:endParaRPr sz="1200" kern="0">
              <a:solidFill>
                <a:srgbClr val="FFFFFF"/>
              </a:solidFill>
              <a:latin typeface="Avenir Next Regular"/>
              <a:sym typeface="Avenir Next Regular"/>
            </a:endParaRPr>
          </a:p>
        </p:txBody>
      </p:sp>
      <p:sp>
        <p:nvSpPr>
          <p:cNvPr id="245" name="Wo liegen mehr Daten?"/>
          <p:cNvSpPr txBox="1"/>
          <p:nvPr/>
        </p:nvSpPr>
        <p:spPr>
          <a:xfrm>
            <a:off x="322258" y="481670"/>
            <a:ext cx="2313134"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latin typeface="Helvetica Neue"/>
                <a:ea typeface="Helvetica Neue"/>
                <a:cs typeface="Helvetica Neue"/>
                <a:sym typeface="Helvetica Neue"/>
              </a:defRPr>
            </a:lvl1pPr>
          </a:lstStyle>
          <a:p>
            <a:pPr algn="ctr" hangingPunct="0">
              <a:lnSpc>
                <a:spcPct val="90000"/>
              </a:lnSpc>
            </a:pPr>
            <a:r>
              <a:rPr sz="1688" kern="0">
                <a:solidFill>
                  <a:srgbClr val="000000"/>
                </a:solidFill>
              </a:rPr>
              <a:t>Wo liegen mehr Daten?</a:t>
            </a:r>
          </a:p>
        </p:txBody>
      </p:sp>
      <p:sp>
        <p:nvSpPr>
          <p:cNvPr id="246" name="CERN in Zahlen"/>
          <p:cNvSpPr txBox="1"/>
          <p:nvPr/>
        </p:nvSpPr>
        <p:spPr>
          <a:xfrm>
            <a:off x="337876" y="220239"/>
            <a:ext cx="910507" cy="1683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2500">
                <a:latin typeface="Helvetica Neue"/>
                <a:ea typeface="Helvetica Neue"/>
                <a:cs typeface="Helvetica Neue"/>
                <a:sym typeface="Helvetica Neue"/>
              </a:defRPr>
            </a:lvl1pPr>
          </a:lstStyle>
          <a:p>
            <a:pPr algn="ctr" hangingPunct="0">
              <a:lnSpc>
                <a:spcPct val="90000"/>
              </a:lnSpc>
            </a:pPr>
            <a:r>
              <a:rPr sz="938" kern="0">
                <a:solidFill>
                  <a:srgbClr val="000000"/>
                </a:solidFill>
              </a:rPr>
              <a:t>CERN in Zahlen</a:t>
            </a:r>
          </a:p>
        </p:txBody>
      </p:sp>
      <p:pic>
        <p:nvPicPr>
          <p:cNvPr id="247" name="GIF_YouTube.gif" descr="GIF_YouTube.gif"/>
          <p:cNvPicPr>
            <a:picLocks/>
          </p:cNvPicPr>
          <p:nvPr/>
        </p:nvPicPr>
        <p:blipFill>
          <a:blip r:embed="rId3"/>
          <a:stretch>
            <a:fillRect/>
          </a:stretch>
        </p:blipFill>
        <p:spPr>
          <a:xfrm>
            <a:off x="4622057" y="1630743"/>
            <a:ext cx="4251726" cy="2393565"/>
          </a:xfrm>
          <a:prstGeom prst="rect">
            <a:avLst/>
          </a:prstGeom>
          <a:ln w="12700">
            <a:miter lim="400000"/>
          </a:ln>
        </p:spPr>
      </p:pic>
      <p:pic>
        <p:nvPicPr>
          <p:cNvPr id="248" name="GIF_Datenzentrum.gif" descr="GIF_Datenzentrum.gif"/>
          <p:cNvPicPr>
            <a:picLocks/>
          </p:cNvPicPr>
          <p:nvPr/>
        </p:nvPicPr>
        <p:blipFill>
          <a:blip r:embed="rId4"/>
          <a:stretch>
            <a:fillRect/>
          </a:stretch>
        </p:blipFill>
        <p:spPr>
          <a:xfrm>
            <a:off x="24321" y="1684639"/>
            <a:ext cx="4357692" cy="2453219"/>
          </a:xfrm>
          <a:prstGeom prst="rect">
            <a:avLst/>
          </a:prstGeom>
          <a:ln w="12700">
            <a:miter lim="400000"/>
          </a:ln>
        </p:spPr>
      </p:pic>
      <p:sp>
        <p:nvSpPr>
          <p:cNvPr id="249" name="200 PB"/>
          <p:cNvSpPr/>
          <p:nvPr/>
        </p:nvSpPr>
        <p:spPr>
          <a:xfrm>
            <a:off x="935678" y="3974531"/>
            <a:ext cx="2698840" cy="931328"/>
          </a:xfrm>
          <a:prstGeom prst="rect">
            <a:avLst/>
          </a:prstGeom>
          <a:solidFill>
            <a:srgbClr val="FAE1C9"/>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lstStyle>
            <a:lvl1pPr>
              <a:lnSpc>
                <a:spcPct val="80000"/>
              </a:lnSpc>
              <a:defRPr sz="12700">
                <a:latin typeface="+mn-lt"/>
                <a:ea typeface="+mn-ea"/>
                <a:cs typeface="+mn-cs"/>
                <a:sym typeface="Canela Bold"/>
              </a:defRPr>
            </a:lvl1pPr>
          </a:lstStyle>
          <a:p>
            <a:pPr algn="ctr" hangingPunct="0"/>
            <a:r>
              <a:rPr sz="4763" kern="0">
                <a:solidFill>
                  <a:srgbClr val="000000"/>
                </a:solidFill>
                <a:latin typeface="Canela Bold"/>
              </a:rPr>
              <a:t> 200 PB</a:t>
            </a:r>
          </a:p>
        </p:txBody>
      </p:sp>
      <p:sp>
        <p:nvSpPr>
          <p:cNvPr id="250" name="Einige EB"/>
          <p:cNvSpPr/>
          <p:nvPr/>
        </p:nvSpPr>
        <p:spPr>
          <a:xfrm>
            <a:off x="5473297" y="3953218"/>
            <a:ext cx="2917877" cy="931328"/>
          </a:xfrm>
          <a:prstGeom prst="rect">
            <a:avLst/>
          </a:prstGeom>
          <a:solidFill>
            <a:srgbClr val="92BCD0"/>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9050" tIns="19050" rIns="19050" bIns="19050" anchor="ctr"/>
          <a:lstStyle/>
          <a:p>
            <a:pPr algn="ctr" hangingPunct="0">
              <a:lnSpc>
                <a:spcPct val="80000"/>
              </a:lnSpc>
              <a:defRPr sz="12700">
                <a:latin typeface="+mn-lt"/>
                <a:ea typeface="+mn-ea"/>
                <a:cs typeface="+mn-cs"/>
                <a:sym typeface="Canela Bold"/>
              </a:defRPr>
            </a:pPr>
            <a:r>
              <a:rPr sz="2925" kern="0">
                <a:solidFill>
                  <a:srgbClr val="000000"/>
                </a:solidFill>
                <a:latin typeface="Canela Bold"/>
                <a:sym typeface="Canela Bold"/>
              </a:rPr>
              <a:t>Einige</a:t>
            </a:r>
            <a:r>
              <a:rPr sz="4763" kern="0">
                <a:solidFill>
                  <a:srgbClr val="000000"/>
                </a:solidFill>
                <a:latin typeface="Canela Bold"/>
                <a:sym typeface="Canela Bold"/>
              </a:rPr>
              <a:t> EB</a:t>
            </a:r>
          </a:p>
        </p:txBody>
      </p:sp>
      <p:sp>
        <p:nvSpPr>
          <p:cNvPr id="252" name="1 PB = 1000 TB"/>
          <p:cNvSpPr txBox="1"/>
          <p:nvPr/>
        </p:nvSpPr>
        <p:spPr>
          <a:xfrm>
            <a:off x="104835" y="1194113"/>
            <a:ext cx="1574149"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latin typeface="Helvetica Neue"/>
                <a:ea typeface="Helvetica Neue"/>
                <a:cs typeface="Helvetica Neue"/>
                <a:sym typeface="Helvetica Neue"/>
              </a:defRPr>
            </a:lvl1pPr>
          </a:lstStyle>
          <a:p>
            <a:pPr algn="ctr" hangingPunct="0">
              <a:lnSpc>
                <a:spcPct val="90000"/>
              </a:lnSpc>
            </a:pPr>
            <a:r>
              <a:rPr sz="1688" kern="0">
                <a:solidFill>
                  <a:srgbClr val="000000"/>
                </a:solidFill>
              </a:rPr>
              <a:t>1 PB = 1000 TB</a:t>
            </a:r>
          </a:p>
        </p:txBody>
      </p:sp>
      <p:sp>
        <p:nvSpPr>
          <p:cNvPr id="253" name="1 EB = 1000 PB = 10^6 TB"/>
          <p:cNvSpPr txBox="1"/>
          <p:nvPr/>
        </p:nvSpPr>
        <p:spPr>
          <a:xfrm>
            <a:off x="6380710" y="168301"/>
            <a:ext cx="2633734" cy="272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19050" tIns="19050" rIns="19050" bIns="19050" anchor="ctr">
            <a:spAutoFit/>
          </a:bodyPr>
          <a:lstStyle>
            <a:lvl1pPr>
              <a:defRPr sz="4500">
                <a:latin typeface="Helvetica Neue"/>
                <a:ea typeface="Helvetica Neue"/>
                <a:cs typeface="Helvetica Neue"/>
                <a:sym typeface="Helvetica Neue"/>
              </a:defRPr>
            </a:lvl1pPr>
          </a:lstStyle>
          <a:p>
            <a:pPr algn="ctr" hangingPunct="0">
              <a:lnSpc>
                <a:spcPct val="90000"/>
              </a:lnSpc>
            </a:pPr>
            <a:r>
              <a:rPr sz="1688" kern="0">
                <a:solidFill>
                  <a:srgbClr val="000000"/>
                </a:solidFill>
              </a:rPr>
              <a:t>1 EB = 1000 PB = 10^6 TB</a:t>
            </a:r>
          </a:p>
        </p:txBody>
      </p:sp>
    </p:spTree>
    <p:extLst>
      <p:ext uri="{BB962C8B-B14F-4D97-AF65-F5344CB8AC3E}">
        <p14:creationId xmlns:p14="http://schemas.microsoft.com/office/powerpoint/2010/main" val="476561737"/>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Higgsfield.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0" y="-26194"/>
            <a:ext cx="9144006" cy="44715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itle 1"/>
          <p:cNvSpPr txBox="1">
            <a:spLocks/>
          </p:cNvSpPr>
          <p:nvPr/>
        </p:nvSpPr>
        <p:spPr>
          <a:xfrm>
            <a:off x="167275" y="190500"/>
            <a:ext cx="8809449" cy="2457450"/>
          </a:xfrm>
          <a:prstGeom prst="rect">
            <a:avLst/>
          </a:prstGeom>
        </p:spPr>
        <p:txBody>
          <a:bodyPr anchor="t"/>
          <a:lstStyle/>
          <a:p>
            <a:pPr fontAlgn="auto">
              <a:spcAft>
                <a:spcPts val="0"/>
              </a:spcAft>
              <a:defRPr/>
            </a:pPr>
            <a:r>
              <a:rPr lang="fr-CH" sz="3600" dirty="0">
                <a:solidFill>
                  <a:schemeClr val="bg1"/>
                </a:solidFill>
              </a:rPr>
              <a:t>CERN</a:t>
            </a:r>
          </a:p>
          <a:p>
            <a:pPr fontAlgn="auto">
              <a:spcAft>
                <a:spcPts val="0"/>
              </a:spcAft>
              <a:defRPr/>
            </a:pPr>
            <a:r>
              <a:rPr lang="fr-CH" sz="3600" i="1" dirty="0" err="1">
                <a:solidFill>
                  <a:schemeClr val="bg1"/>
                </a:solidFill>
              </a:rPr>
              <a:t>Und</a:t>
            </a:r>
            <a:r>
              <a:rPr lang="fr-CH" sz="3600" i="1" dirty="0">
                <a:solidFill>
                  <a:schemeClr val="bg1"/>
                </a:solidFill>
              </a:rPr>
              <a:t> </a:t>
            </a:r>
            <a:r>
              <a:rPr lang="fr-CH" sz="3600" i="1" dirty="0" err="1">
                <a:solidFill>
                  <a:schemeClr val="bg1"/>
                </a:solidFill>
              </a:rPr>
              <a:t>was</a:t>
            </a:r>
            <a:r>
              <a:rPr lang="fr-CH" sz="3600" i="1" dirty="0">
                <a:solidFill>
                  <a:schemeClr val="bg1"/>
                </a:solidFill>
              </a:rPr>
              <a:t> </a:t>
            </a:r>
            <a:r>
              <a:rPr lang="fr-CH" sz="3600" i="1" dirty="0" err="1">
                <a:solidFill>
                  <a:schemeClr val="bg1"/>
                </a:solidFill>
              </a:rPr>
              <a:t>geht</a:t>
            </a:r>
            <a:r>
              <a:rPr lang="fr-CH" sz="3600" i="1" dirty="0">
                <a:solidFill>
                  <a:schemeClr val="bg1"/>
                </a:solidFill>
              </a:rPr>
              <a:t> </a:t>
            </a:r>
            <a:r>
              <a:rPr lang="fr-CH" sz="3600" i="1" dirty="0" err="1">
                <a:solidFill>
                  <a:schemeClr val="bg1"/>
                </a:solidFill>
              </a:rPr>
              <a:t>mich</a:t>
            </a:r>
            <a:r>
              <a:rPr lang="fr-CH" sz="3600" i="1" dirty="0">
                <a:solidFill>
                  <a:schemeClr val="bg1"/>
                </a:solidFill>
              </a:rPr>
              <a:t> </a:t>
            </a:r>
            <a:r>
              <a:rPr lang="fr-CH" sz="3600" i="1" dirty="0" err="1">
                <a:solidFill>
                  <a:schemeClr val="bg1"/>
                </a:solidFill>
              </a:rPr>
              <a:t>das</a:t>
            </a:r>
            <a:r>
              <a:rPr lang="fr-CH" sz="3600" i="1" dirty="0">
                <a:solidFill>
                  <a:schemeClr val="bg1"/>
                </a:solidFill>
              </a:rPr>
              <a:t> an?</a:t>
            </a:r>
            <a:endParaRPr lang="fr-FR" sz="3600" i="1" dirty="0">
              <a:solidFill>
                <a:schemeClr val="bg1"/>
              </a:solidFill>
            </a:endParaRPr>
          </a:p>
        </p:txBody>
      </p:sp>
    </p:spTree>
    <p:extLst>
      <p:ext uri="{BB962C8B-B14F-4D97-AF65-F5344CB8AC3E}">
        <p14:creationId xmlns:p14="http://schemas.microsoft.com/office/powerpoint/2010/main" val="3334558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screen">
            <a:extLst>
              <a:ext uri="{28A0092B-C50C-407E-A947-70E740481C1C}">
                <a14:useLocalDpi xmlns:a14="http://schemas.microsoft.com/office/drawing/2010/main" val="0"/>
              </a:ext>
            </a:extLst>
          </a:blip>
          <a:srcRect l="-147" t="20490" r="2023" b="15825"/>
          <a:stretch/>
        </p:blipFill>
        <p:spPr>
          <a:xfrm>
            <a:off x="-13447" y="0"/>
            <a:ext cx="9144000" cy="4450976"/>
          </a:xfrm>
          <a:prstGeom prst="rect">
            <a:avLst/>
          </a:prstGeom>
        </p:spPr>
      </p:pic>
      <p:pic>
        <p:nvPicPr>
          <p:cNvPr id="2" name="Picture 1"/>
          <p:cNvPicPr>
            <a:picLocks noChangeAspect="1"/>
          </p:cNvPicPr>
          <p:nvPr/>
        </p:nvPicPr>
        <p:blipFill rotWithShape="1">
          <a:blip r:embed="rId4" cstate="screen">
            <a:extLst>
              <a:ext uri="{28A0092B-C50C-407E-A947-70E740481C1C}">
                <a14:useLocalDpi xmlns:a14="http://schemas.microsoft.com/office/drawing/2010/main" val="0"/>
              </a:ext>
            </a:extLst>
          </a:blip>
          <a:srcRect r="23530" b="18872"/>
          <a:stretch/>
        </p:blipFill>
        <p:spPr>
          <a:xfrm>
            <a:off x="5217458" y="2437279"/>
            <a:ext cx="3496236" cy="2225488"/>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Title 1"/>
          <p:cNvSpPr txBox="1">
            <a:spLocks/>
          </p:cNvSpPr>
          <p:nvPr/>
        </p:nvSpPr>
        <p:spPr>
          <a:xfrm>
            <a:off x="167275" y="105402"/>
            <a:ext cx="5050183" cy="2095500"/>
          </a:xfrm>
          <a:prstGeom prst="rect">
            <a:avLst/>
          </a:prstGeom>
        </p:spPr>
        <p:txBody>
          <a:bodyPr anchor="t"/>
          <a:lstStyle/>
          <a:p>
            <a:pPr fontAlgn="auto">
              <a:spcAft>
                <a:spcPts val="0"/>
              </a:spcAft>
              <a:defRPr/>
            </a:pPr>
            <a:r>
              <a:rPr lang="fr-CH" sz="3600" dirty="0">
                <a:solidFill>
                  <a:schemeClr val="accent6">
                    <a:lumMod val="50000"/>
                  </a:schemeClr>
                </a:solidFill>
                <a:effectLst/>
              </a:rPr>
              <a:t>World Wide Web</a:t>
            </a:r>
          </a:p>
        </p:txBody>
      </p:sp>
    </p:spTree>
    <p:extLst>
      <p:ext uri="{BB962C8B-B14F-4D97-AF65-F5344CB8AC3E}">
        <p14:creationId xmlns:p14="http://schemas.microsoft.com/office/powerpoint/2010/main" val="23483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374" y="0"/>
            <a:ext cx="9161374" cy="4444251"/>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rotWithShape="1">
          <a:blip r:embed="rId3" cstate="screen">
            <a:extLst>
              <a:ext uri="{28A0092B-C50C-407E-A947-70E740481C1C}">
                <a14:useLocalDpi xmlns:a14="http://schemas.microsoft.com/office/drawing/2010/main" val="0"/>
              </a:ext>
            </a:extLst>
          </a:blip>
          <a:srcRect r="428"/>
          <a:stretch/>
        </p:blipFill>
        <p:spPr>
          <a:xfrm>
            <a:off x="3146926" y="988346"/>
            <a:ext cx="5634003" cy="3304680"/>
          </a:xfrm>
          <a:prstGeom prst="rect">
            <a:avLst/>
          </a:prstGeom>
        </p:spPr>
      </p:pic>
      <p:sp>
        <p:nvSpPr>
          <p:cNvPr id="8" name="Title 1"/>
          <p:cNvSpPr txBox="1">
            <a:spLocks/>
          </p:cNvSpPr>
          <p:nvPr/>
        </p:nvSpPr>
        <p:spPr>
          <a:xfrm>
            <a:off x="167275" y="129988"/>
            <a:ext cx="6206631" cy="838200"/>
          </a:xfrm>
          <a:prstGeom prst="rect">
            <a:avLst/>
          </a:prstGeom>
        </p:spPr>
        <p:txBody>
          <a:bodyPr anchor="t"/>
          <a:lstStyle/>
          <a:p>
            <a:pPr fontAlgn="auto">
              <a:spcAft>
                <a:spcPts val="0"/>
              </a:spcAft>
              <a:defRPr/>
            </a:pPr>
            <a:r>
              <a:rPr lang="fr-CH" sz="3600" dirty="0" err="1">
                <a:solidFill>
                  <a:schemeClr val="bg1"/>
                </a:solidFill>
                <a:effectLst/>
              </a:rPr>
              <a:t>Medizinische</a:t>
            </a:r>
            <a:r>
              <a:rPr lang="fr-CH" sz="3600" dirty="0">
                <a:solidFill>
                  <a:schemeClr val="bg1"/>
                </a:solidFill>
                <a:effectLst/>
              </a:rPr>
              <a:t> </a:t>
            </a:r>
            <a:r>
              <a:rPr lang="fr-CH" sz="3600" dirty="0" err="1">
                <a:solidFill>
                  <a:schemeClr val="bg1"/>
                </a:solidFill>
                <a:effectLst/>
              </a:rPr>
              <a:t>Anwendungen</a:t>
            </a:r>
            <a:endParaRPr lang="fr-CH" sz="3600" dirty="0">
              <a:solidFill>
                <a:schemeClr val="bg1"/>
              </a:solidFill>
              <a:effectLst/>
            </a:endParaRPr>
          </a:p>
        </p:txBody>
      </p:sp>
    </p:spTree>
    <p:extLst>
      <p:ext uri="{BB962C8B-B14F-4D97-AF65-F5344CB8AC3E}">
        <p14:creationId xmlns:p14="http://schemas.microsoft.com/office/powerpoint/2010/main" val="2546603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374" y="0"/>
            <a:ext cx="9161374" cy="4444251"/>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167275" y="129988"/>
            <a:ext cx="6206631" cy="838200"/>
          </a:xfrm>
          <a:prstGeom prst="rect">
            <a:avLst/>
          </a:prstGeom>
        </p:spPr>
        <p:txBody>
          <a:bodyPr anchor="t"/>
          <a:lstStyle/>
          <a:p>
            <a:pPr fontAlgn="auto">
              <a:spcAft>
                <a:spcPts val="0"/>
              </a:spcAft>
              <a:defRPr/>
            </a:pPr>
            <a:r>
              <a:rPr lang="fr-CH" sz="3600" dirty="0" err="1">
                <a:solidFill>
                  <a:schemeClr val="bg1"/>
                </a:solidFill>
                <a:effectLst/>
              </a:rPr>
              <a:t>Medizinische</a:t>
            </a:r>
            <a:r>
              <a:rPr lang="fr-CH" sz="3600" dirty="0">
                <a:solidFill>
                  <a:schemeClr val="bg1"/>
                </a:solidFill>
                <a:effectLst/>
              </a:rPr>
              <a:t> </a:t>
            </a:r>
            <a:r>
              <a:rPr lang="fr-CH" sz="3600" dirty="0" err="1">
                <a:solidFill>
                  <a:schemeClr val="bg1"/>
                </a:solidFill>
                <a:effectLst/>
              </a:rPr>
              <a:t>Anwendungen</a:t>
            </a:r>
            <a:endParaRPr lang="fr-CH" sz="3600" dirty="0">
              <a:solidFill>
                <a:schemeClr val="bg1"/>
              </a:solidFill>
              <a:effectLst/>
            </a:endParaRPr>
          </a:p>
        </p:txBody>
      </p:sp>
      <p:grpSp>
        <p:nvGrpSpPr>
          <p:cNvPr id="2" name="Group 1"/>
          <p:cNvGrpSpPr>
            <a:grpSpLocks noChangeAspect="1"/>
          </p:cNvGrpSpPr>
          <p:nvPr/>
        </p:nvGrpSpPr>
        <p:grpSpPr>
          <a:xfrm>
            <a:off x="167275" y="1098176"/>
            <a:ext cx="6542064" cy="1778958"/>
            <a:chOff x="-948441" y="6152510"/>
            <a:chExt cx="13922222" cy="3785814"/>
          </a:xfrm>
        </p:grpSpPr>
        <p:sp>
          <p:nvSpPr>
            <p:cNvPr id="14" name="Teilchenbeschleuniger"/>
            <p:cNvSpPr txBox="1"/>
            <p:nvPr/>
          </p:nvSpPr>
          <p:spPr>
            <a:xfrm>
              <a:off x="-948441" y="7855890"/>
              <a:ext cx="5626296" cy="20824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lnSpc>
                  <a:spcPts val="8500"/>
                </a:lnSpc>
                <a:defRPr sz="3000" b="0"/>
              </a:lvl1pPr>
            </a:lstStyle>
            <a:p>
              <a:pPr>
                <a:defRPr sz="4266"/>
              </a:pPr>
              <a:r>
                <a:rPr sz="2000" dirty="0" err="1">
                  <a:solidFill>
                    <a:schemeClr val="tx2">
                      <a:lumMod val="40000"/>
                      <a:lumOff val="60000"/>
                    </a:schemeClr>
                  </a:solidFill>
                </a:rPr>
                <a:t>Teilchenbeschleuniger</a:t>
              </a:r>
              <a:endParaRPr sz="2000" dirty="0">
                <a:solidFill>
                  <a:schemeClr val="tx2">
                    <a:lumMod val="40000"/>
                    <a:lumOff val="60000"/>
                  </a:schemeClr>
                </a:solidFill>
              </a:endParaRPr>
            </a:p>
          </p:txBody>
        </p:sp>
        <p:sp>
          <p:nvSpPr>
            <p:cNvPr id="15" name="Pfeil"/>
            <p:cNvSpPr/>
            <p:nvPr/>
          </p:nvSpPr>
          <p:spPr>
            <a:xfrm>
              <a:off x="4927600" y="6152510"/>
              <a:ext cx="1270000" cy="1270001"/>
            </a:xfrm>
            <a:prstGeom prst="rightArrow">
              <a:avLst>
                <a:gd name="adj1" fmla="val 32000"/>
                <a:gd name="adj2" fmla="val 64000"/>
              </a:avLst>
            </a:prstGeom>
            <a:solidFill>
              <a:schemeClr val="accent1">
                <a:lumOff val="-13575"/>
              </a:schemeClr>
            </a:solidFill>
            <a:ln w="12700">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sz="2000">
                <a:solidFill>
                  <a:schemeClr val="tx2">
                    <a:lumMod val="40000"/>
                    <a:lumOff val="60000"/>
                  </a:schemeClr>
                </a:solidFill>
              </a:endParaRPr>
            </a:p>
          </p:txBody>
        </p:sp>
        <p:sp>
          <p:nvSpPr>
            <p:cNvPr id="16" name="Hadronen-Therapie…"/>
            <p:cNvSpPr txBox="1"/>
            <p:nvPr/>
          </p:nvSpPr>
          <p:spPr>
            <a:xfrm>
              <a:off x="6480181" y="6168574"/>
              <a:ext cx="6493600" cy="14791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defTabSz="457200">
                <a:defRPr sz="4266"/>
              </a:pPr>
              <a:r>
                <a:rPr sz="2000" dirty="0" err="1">
                  <a:solidFill>
                    <a:schemeClr val="tx2">
                      <a:lumMod val="40000"/>
                      <a:lumOff val="60000"/>
                    </a:schemeClr>
                  </a:solidFill>
                </a:rPr>
                <a:t>Hadronen-Therapie</a:t>
              </a:r>
              <a:endParaRPr sz="2000" dirty="0">
                <a:solidFill>
                  <a:schemeClr val="tx2">
                    <a:lumMod val="40000"/>
                    <a:lumOff val="60000"/>
                  </a:schemeClr>
                </a:solidFill>
              </a:endParaRPr>
            </a:p>
            <a:p>
              <a:pPr defTabSz="457200">
                <a:defRPr sz="1850" b="0"/>
              </a:pPr>
              <a:r>
                <a:rPr dirty="0" err="1">
                  <a:solidFill>
                    <a:schemeClr val="tx2">
                      <a:lumMod val="40000"/>
                      <a:lumOff val="60000"/>
                    </a:schemeClr>
                  </a:solidFill>
                </a:rPr>
                <a:t>Tumorbehandlung</a:t>
              </a:r>
              <a:r>
                <a:rPr dirty="0">
                  <a:solidFill>
                    <a:schemeClr val="tx2">
                      <a:lumMod val="40000"/>
                      <a:lumOff val="60000"/>
                    </a:schemeClr>
                  </a:solidFill>
                </a:rPr>
                <a:t> </a:t>
              </a:r>
              <a:r>
                <a:rPr dirty="0" err="1">
                  <a:solidFill>
                    <a:schemeClr val="tx2">
                      <a:lumMod val="40000"/>
                      <a:lumOff val="60000"/>
                    </a:schemeClr>
                  </a:solidFill>
                </a:rPr>
                <a:t>mit</a:t>
              </a:r>
              <a:r>
                <a:rPr dirty="0">
                  <a:solidFill>
                    <a:schemeClr val="tx2">
                      <a:lumMod val="40000"/>
                      <a:lumOff val="60000"/>
                    </a:schemeClr>
                  </a:solidFill>
                </a:rPr>
                <a:t> </a:t>
              </a:r>
              <a:r>
                <a:rPr dirty="0" err="1">
                  <a:solidFill>
                    <a:schemeClr val="tx2">
                      <a:lumMod val="40000"/>
                      <a:lumOff val="60000"/>
                    </a:schemeClr>
                  </a:solidFill>
                </a:rPr>
                <a:t>Ionen</a:t>
              </a:r>
              <a:endParaRPr dirty="0">
                <a:solidFill>
                  <a:schemeClr val="tx2">
                    <a:lumMod val="40000"/>
                    <a:lumOff val="60000"/>
                  </a:schemeClr>
                </a:solidFill>
              </a:endParaRPr>
            </a:p>
          </p:txBody>
        </p:sp>
      </p:grpSp>
      <p:pic>
        <p:nvPicPr>
          <p:cNvPr id="3" name="Picture 2"/>
          <p:cNvPicPr>
            <a:picLocks noChangeAspect="1"/>
          </p:cNvPicPr>
          <p:nvPr/>
        </p:nvPicPr>
        <p:blipFill>
          <a:blip r:embed="rId3"/>
          <a:stretch>
            <a:fillRect/>
          </a:stretch>
        </p:blipFill>
        <p:spPr>
          <a:xfrm>
            <a:off x="4784196" y="1878921"/>
            <a:ext cx="4339132" cy="2545248"/>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967" y="908440"/>
            <a:ext cx="2109800" cy="1406533"/>
          </a:xfrm>
          <a:prstGeom prst="rect">
            <a:avLst/>
          </a:prstGeom>
        </p:spPr>
      </p:pic>
    </p:spTree>
    <p:extLst>
      <p:ext uri="{BB962C8B-B14F-4D97-AF65-F5344CB8AC3E}">
        <p14:creationId xmlns:p14="http://schemas.microsoft.com/office/powerpoint/2010/main" val="19133266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7374" y="0"/>
            <a:ext cx="9161374" cy="4444251"/>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167275" y="129988"/>
            <a:ext cx="6206631" cy="838200"/>
          </a:xfrm>
          <a:prstGeom prst="rect">
            <a:avLst/>
          </a:prstGeom>
        </p:spPr>
        <p:txBody>
          <a:bodyPr anchor="t"/>
          <a:lstStyle/>
          <a:p>
            <a:pPr fontAlgn="auto">
              <a:spcAft>
                <a:spcPts val="0"/>
              </a:spcAft>
              <a:defRPr/>
            </a:pPr>
            <a:r>
              <a:rPr lang="fr-CH" sz="3600" dirty="0" err="1">
                <a:solidFill>
                  <a:schemeClr val="bg1"/>
                </a:solidFill>
                <a:effectLst/>
              </a:rPr>
              <a:t>Medizinische</a:t>
            </a:r>
            <a:r>
              <a:rPr lang="fr-CH" sz="3600" dirty="0">
                <a:solidFill>
                  <a:schemeClr val="bg1"/>
                </a:solidFill>
                <a:effectLst/>
              </a:rPr>
              <a:t> </a:t>
            </a:r>
            <a:r>
              <a:rPr lang="fr-CH" sz="3600" dirty="0" err="1">
                <a:solidFill>
                  <a:schemeClr val="bg1"/>
                </a:solidFill>
                <a:effectLst/>
              </a:rPr>
              <a:t>Anwendungen</a:t>
            </a:r>
            <a:endParaRPr lang="fr-CH" sz="3600" dirty="0">
              <a:solidFill>
                <a:schemeClr val="bg1"/>
              </a:solidFill>
              <a:effectLst/>
            </a:endParaRPr>
          </a:p>
        </p:txBody>
      </p:sp>
      <p:grpSp>
        <p:nvGrpSpPr>
          <p:cNvPr id="5" name="Gruppieren"/>
          <p:cNvGrpSpPr/>
          <p:nvPr/>
        </p:nvGrpSpPr>
        <p:grpSpPr>
          <a:xfrm>
            <a:off x="347987" y="781773"/>
            <a:ext cx="8427255" cy="2808372"/>
            <a:chOff x="0" y="181400"/>
            <a:chExt cx="17934111" cy="5976518"/>
          </a:xfrm>
        </p:grpSpPr>
        <p:pic>
          <p:nvPicPr>
            <p:cNvPr id="7" name="Bild" descr="Bild"/>
            <p:cNvPicPr>
              <a:picLocks noChangeAspect="1"/>
            </p:cNvPicPr>
            <p:nvPr/>
          </p:nvPicPr>
          <p:blipFill>
            <a:blip r:embed="rId3"/>
            <a:srcRect/>
            <a:stretch>
              <a:fillRect/>
            </a:stretch>
          </p:blipFill>
          <p:spPr>
            <a:xfrm>
              <a:off x="13190611" y="181400"/>
              <a:ext cx="4743500" cy="5976518"/>
            </a:xfrm>
            <a:prstGeom prst="rect">
              <a:avLst/>
            </a:prstGeom>
            <a:ln w="12700" cap="flat">
              <a:noFill/>
              <a:miter lim="400000"/>
            </a:ln>
            <a:effectLst/>
          </p:spPr>
        </p:pic>
        <p:sp>
          <p:nvSpPr>
            <p:cNvPr id="9" name="Bildgebende Verfahren…"/>
            <p:cNvSpPr txBox="1"/>
            <p:nvPr/>
          </p:nvSpPr>
          <p:spPr>
            <a:xfrm>
              <a:off x="6610638" y="2364249"/>
              <a:ext cx="6213170" cy="269088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numCol="1" anchor="ctr">
              <a:spAutoFit/>
            </a:bodyPr>
            <a:lstStyle/>
            <a:p>
              <a:pPr algn="l" defTabSz="457200">
                <a:defRPr sz="4266"/>
              </a:pPr>
              <a:r>
                <a:rPr sz="2000" dirty="0" err="1">
                  <a:solidFill>
                    <a:schemeClr val="tx2">
                      <a:lumMod val="40000"/>
                      <a:lumOff val="60000"/>
                    </a:schemeClr>
                  </a:solidFill>
                </a:rPr>
                <a:t>Bildgebende</a:t>
              </a:r>
              <a:r>
                <a:rPr sz="2000" dirty="0">
                  <a:solidFill>
                    <a:schemeClr val="tx2">
                      <a:lumMod val="40000"/>
                      <a:lumOff val="60000"/>
                    </a:schemeClr>
                  </a:solidFill>
                </a:rPr>
                <a:t> </a:t>
              </a:r>
              <a:r>
                <a:rPr sz="2000" dirty="0" err="1">
                  <a:solidFill>
                    <a:schemeClr val="tx2">
                      <a:lumMod val="40000"/>
                      <a:lumOff val="60000"/>
                    </a:schemeClr>
                  </a:solidFill>
                </a:rPr>
                <a:t>Verfahren</a:t>
              </a:r>
              <a:endParaRPr sz="2000" dirty="0">
                <a:solidFill>
                  <a:schemeClr val="tx2">
                    <a:lumMod val="40000"/>
                    <a:lumOff val="60000"/>
                  </a:schemeClr>
                </a:solidFill>
              </a:endParaRPr>
            </a:p>
            <a:p>
              <a:pPr algn="l" defTabSz="457200">
                <a:defRPr sz="1850" b="0"/>
              </a:pPr>
              <a:r>
                <a:rPr lang="en-US" dirty="0">
                  <a:solidFill>
                    <a:schemeClr val="tx2">
                      <a:lumMod val="40000"/>
                      <a:lumOff val="60000"/>
                    </a:schemeClr>
                  </a:solidFill>
                </a:rPr>
                <a:t>z. B. </a:t>
              </a:r>
              <a:r>
                <a:rPr dirty="0" err="1">
                  <a:solidFill>
                    <a:schemeClr val="tx2">
                      <a:lumMod val="40000"/>
                      <a:lumOff val="60000"/>
                    </a:schemeClr>
                  </a:solidFill>
                </a:rPr>
                <a:t>Positronen</a:t>
              </a:r>
              <a:r>
                <a:rPr dirty="0">
                  <a:solidFill>
                    <a:schemeClr val="tx2">
                      <a:lumMod val="40000"/>
                      <a:lumOff val="60000"/>
                    </a:schemeClr>
                  </a:solidFill>
                </a:rPr>
                <a:t>-Emissions-</a:t>
              </a:r>
              <a:r>
                <a:rPr dirty="0" err="1">
                  <a:solidFill>
                    <a:schemeClr val="tx2">
                      <a:lumMod val="40000"/>
                      <a:lumOff val="60000"/>
                    </a:schemeClr>
                  </a:solidFill>
                </a:rPr>
                <a:t>Tomografie</a:t>
              </a:r>
              <a:r>
                <a:rPr dirty="0">
                  <a:solidFill>
                    <a:schemeClr val="tx2">
                      <a:lumMod val="40000"/>
                      <a:lumOff val="60000"/>
                    </a:schemeClr>
                  </a:solidFill>
                </a:rPr>
                <a:t> (PET)</a:t>
              </a:r>
            </a:p>
          </p:txBody>
        </p:sp>
        <p:sp>
          <p:nvSpPr>
            <p:cNvPr id="11" name="Teilchendetektion"/>
            <p:cNvSpPr txBox="1"/>
            <p:nvPr/>
          </p:nvSpPr>
          <p:spPr>
            <a:xfrm>
              <a:off x="0" y="1759557"/>
              <a:ext cx="4439140" cy="20824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numCol="1" anchor="ctr">
              <a:spAutoFit/>
            </a:bodyPr>
            <a:lstStyle>
              <a:lvl1pPr algn="l" defTabSz="457200">
                <a:lnSpc>
                  <a:spcPts val="8500"/>
                </a:lnSpc>
                <a:defRPr sz="3000" b="0"/>
              </a:lvl1pPr>
            </a:lstStyle>
            <a:p>
              <a:pPr>
                <a:defRPr sz="4266"/>
              </a:pPr>
              <a:r>
                <a:rPr sz="2000" dirty="0" err="1">
                  <a:solidFill>
                    <a:schemeClr val="tx2">
                      <a:lumMod val="40000"/>
                      <a:lumOff val="60000"/>
                    </a:schemeClr>
                  </a:solidFill>
                </a:rPr>
                <a:t>Teilchendetektion</a:t>
              </a:r>
              <a:endParaRPr sz="2000" dirty="0">
                <a:solidFill>
                  <a:schemeClr val="tx2">
                    <a:lumMod val="40000"/>
                    <a:lumOff val="60000"/>
                  </a:schemeClr>
                </a:solidFill>
              </a:endParaRPr>
            </a:p>
          </p:txBody>
        </p:sp>
        <p:sp>
          <p:nvSpPr>
            <p:cNvPr id="12" name="Pfeil"/>
            <p:cNvSpPr/>
            <p:nvPr/>
          </p:nvSpPr>
          <p:spPr>
            <a:xfrm>
              <a:off x="4975409" y="3074688"/>
              <a:ext cx="1270002" cy="1270001"/>
            </a:xfrm>
            <a:prstGeom prst="rightArrow">
              <a:avLst>
                <a:gd name="adj1" fmla="val 32000"/>
                <a:gd name="adj2" fmla="val 64000"/>
              </a:avLst>
            </a:prstGeom>
            <a:solidFill>
              <a:schemeClr val="accent1">
                <a:lumOff val="-13575"/>
              </a:schemeClr>
            </a:solidFill>
            <a:ln w="12700" cap="flat">
              <a:noFill/>
              <a:miter lim="400000"/>
            </a:ln>
            <a:effectLst/>
          </p:spPr>
          <p:txBody>
            <a:bodyPr wrap="square" lIns="50800" tIns="50800" rIns="50800" bIns="50800" numCol="1" anchor="ctr">
              <a:noAutofit/>
            </a:bodyPr>
            <a:lstStyle/>
            <a:p>
              <a:pPr>
                <a:defRPr sz="2200" b="0">
                  <a:solidFill>
                    <a:srgbClr val="FFFFFF"/>
                  </a:solidFill>
                  <a:latin typeface="+mn-lt"/>
                  <a:ea typeface="+mn-ea"/>
                  <a:cs typeface="+mn-cs"/>
                  <a:sym typeface="Helvetica Neue Medium"/>
                </a:defRPr>
              </a:pPr>
              <a:endParaRPr sz="2000">
                <a:solidFill>
                  <a:schemeClr val="tx2">
                    <a:lumMod val="40000"/>
                    <a:lumOff val="60000"/>
                  </a:schemeClr>
                </a:solidFill>
              </a:endParaRPr>
            </a:p>
          </p:txBody>
        </p:sp>
      </p:grpSp>
      <p:pic>
        <p:nvPicPr>
          <p:cNvPr id="13" name="Picture 12"/>
          <p:cNvPicPr>
            <a:picLocks noChangeAspect="1"/>
          </p:cNvPicPr>
          <p:nvPr/>
        </p:nvPicPr>
        <p:blipFill rotWithShape="1">
          <a:blip r:embed="rId4">
            <a:extLst>
              <a:ext uri="{28A0092B-C50C-407E-A947-70E740481C1C}">
                <a14:useLocalDpi xmlns:a14="http://schemas.microsoft.com/office/drawing/2010/main" val="0"/>
              </a:ext>
            </a:extLst>
          </a:blip>
          <a:srcRect l="16764" t="9789" b="33652"/>
          <a:stretch/>
        </p:blipFill>
        <p:spPr>
          <a:xfrm>
            <a:off x="347987" y="2439720"/>
            <a:ext cx="2108074" cy="1234663"/>
          </a:xfrm>
          <a:prstGeom prst="rect">
            <a:avLst/>
          </a:prstGeom>
        </p:spPr>
      </p:pic>
    </p:spTree>
    <p:extLst>
      <p:ext uri="{BB962C8B-B14F-4D97-AF65-F5344CB8AC3E}">
        <p14:creationId xmlns:p14="http://schemas.microsoft.com/office/powerpoint/2010/main" val="24439785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67275" y="105402"/>
            <a:ext cx="5050183" cy="2095500"/>
          </a:xfrm>
          <a:prstGeom prst="rect">
            <a:avLst/>
          </a:prstGeom>
        </p:spPr>
        <p:txBody>
          <a:bodyPr anchor="t"/>
          <a:lstStyle/>
          <a:p>
            <a:pPr fontAlgn="auto">
              <a:spcAft>
                <a:spcPts val="0"/>
              </a:spcAft>
              <a:defRPr/>
            </a:pPr>
            <a:r>
              <a:rPr lang="fr-CH" sz="3600" dirty="0" err="1">
                <a:solidFill>
                  <a:schemeClr val="accent6">
                    <a:lumMod val="50000"/>
                  </a:schemeClr>
                </a:solidFill>
                <a:effectLst/>
              </a:rPr>
              <a:t>Touchscreen</a:t>
            </a:r>
            <a:endParaRPr lang="fr-CH" sz="3600" dirty="0">
              <a:solidFill>
                <a:schemeClr val="accent6">
                  <a:lumMod val="50000"/>
                </a:schemeClr>
              </a:solidFill>
              <a:effectLst/>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070868">
            <a:off x="3088600" y="440695"/>
            <a:ext cx="5183437" cy="34592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853300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14314" b="20784"/>
          <a:stretch/>
        </p:blipFill>
        <p:spPr>
          <a:xfrm>
            <a:off x="0" y="0"/>
            <a:ext cx="9144000" cy="4450976"/>
          </a:xfrm>
          <a:prstGeom prst="rect">
            <a:avLst/>
          </a:prstGeom>
        </p:spPr>
      </p:pic>
      <p:sp>
        <p:nvSpPr>
          <p:cNvPr id="8" name="Title 1"/>
          <p:cNvSpPr txBox="1">
            <a:spLocks/>
          </p:cNvSpPr>
          <p:nvPr/>
        </p:nvSpPr>
        <p:spPr>
          <a:xfrm>
            <a:off x="167274" y="129988"/>
            <a:ext cx="8509587" cy="838200"/>
          </a:xfrm>
          <a:prstGeom prst="rect">
            <a:avLst/>
          </a:prstGeom>
        </p:spPr>
        <p:txBody>
          <a:bodyPr anchor="t"/>
          <a:lstStyle/>
          <a:p>
            <a:pPr fontAlgn="auto">
              <a:spcAft>
                <a:spcPts val="0"/>
              </a:spcAft>
              <a:defRPr/>
            </a:pPr>
            <a:r>
              <a:rPr lang="fr-CH" sz="4000" b="1" dirty="0" err="1">
                <a:solidFill>
                  <a:schemeClr val="tx1">
                    <a:lumMod val="20000"/>
                    <a:lumOff val="80000"/>
                  </a:schemeClr>
                </a:solidFill>
              </a:rPr>
              <a:t>Vielen</a:t>
            </a:r>
            <a:r>
              <a:rPr lang="fr-CH" sz="4000" b="1" dirty="0">
                <a:solidFill>
                  <a:schemeClr val="tx1">
                    <a:lumMod val="20000"/>
                    <a:lumOff val="80000"/>
                  </a:schemeClr>
                </a:solidFill>
              </a:rPr>
              <a:t> </a:t>
            </a:r>
            <a:r>
              <a:rPr lang="fr-CH" sz="4000" b="1" dirty="0" err="1">
                <a:solidFill>
                  <a:schemeClr val="tx1">
                    <a:lumMod val="20000"/>
                    <a:lumOff val="80000"/>
                  </a:schemeClr>
                </a:solidFill>
              </a:rPr>
              <a:t>Dank</a:t>
            </a:r>
            <a:r>
              <a:rPr lang="fr-CH" sz="4000" b="1" dirty="0">
                <a:solidFill>
                  <a:schemeClr val="tx1">
                    <a:lumMod val="20000"/>
                    <a:lumOff val="80000"/>
                  </a:schemeClr>
                </a:solidFill>
              </a:rPr>
              <a:t> </a:t>
            </a:r>
            <a:r>
              <a:rPr lang="fr-CH" sz="4000" b="1" dirty="0" err="1">
                <a:solidFill>
                  <a:schemeClr val="tx1">
                    <a:lumMod val="20000"/>
                    <a:lumOff val="80000"/>
                  </a:schemeClr>
                </a:solidFill>
              </a:rPr>
              <a:t>für</a:t>
            </a:r>
            <a:r>
              <a:rPr lang="fr-CH" sz="4000" b="1" dirty="0">
                <a:solidFill>
                  <a:schemeClr val="tx1">
                    <a:lumMod val="20000"/>
                    <a:lumOff val="80000"/>
                  </a:schemeClr>
                </a:solidFill>
              </a:rPr>
              <a:t> Eure </a:t>
            </a:r>
            <a:r>
              <a:rPr lang="fr-CH" sz="4000" b="1" dirty="0" err="1">
                <a:solidFill>
                  <a:schemeClr val="tx1">
                    <a:lumMod val="20000"/>
                    <a:lumOff val="80000"/>
                  </a:schemeClr>
                </a:solidFill>
              </a:rPr>
              <a:t>Aufmerksamkeit</a:t>
            </a:r>
            <a:r>
              <a:rPr lang="fr-CH" sz="4000" b="1" dirty="0">
                <a:solidFill>
                  <a:schemeClr val="tx1">
                    <a:lumMod val="20000"/>
                    <a:lumOff val="80000"/>
                  </a:schemeClr>
                </a:solidFill>
              </a:rPr>
              <a:t>!</a:t>
            </a:r>
            <a:endParaRPr lang="fr-CH" sz="4000" b="1" dirty="0">
              <a:solidFill>
                <a:schemeClr val="tx1">
                  <a:lumMod val="20000"/>
                  <a:lumOff val="80000"/>
                </a:schemeClr>
              </a:solidFill>
              <a:effectLst/>
            </a:endParaRPr>
          </a:p>
        </p:txBody>
      </p:sp>
      <p:sp>
        <p:nvSpPr>
          <p:cNvPr id="6" name="Title 1"/>
          <p:cNvSpPr txBox="1">
            <a:spLocks/>
          </p:cNvSpPr>
          <p:nvPr/>
        </p:nvSpPr>
        <p:spPr>
          <a:xfrm>
            <a:off x="167274" y="999564"/>
            <a:ext cx="8801913" cy="3316942"/>
          </a:xfrm>
          <a:prstGeom prst="rect">
            <a:avLst/>
          </a:prstGeom>
        </p:spPr>
        <p:txBody>
          <a:bodyPr anchor="b"/>
          <a:lstStyle/>
          <a:p>
            <a:pPr fontAlgn="auto">
              <a:spcAft>
                <a:spcPts val="0"/>
              </a:spcAft>
              <a:defRPr/>
            </a:pPr>
            <a:r>
              <a:rPr lang="fr-CH" sz="2800" dirty="0" err="1">
                <a:solidFill>
                  <a:schemeClr val="bg1"/>
                </a:solidFill>
              </a:rPr>
              <a:t>Mehr</a:t>
            </a:r>
            <a:r>
              <a:rPr lang="fr-CH" sz="2800" dirty="0">
                <a:solidFill>
                  <a:schemeClr val="bg1"/>
                </a:solidFill>
              </a:rPr>
              <a:t> </a:t>
            </a:r>
            <a:r>
              <a:rPr lang="fr-CH" sz="2800" dirty="0" err="1">
                <a:solidFill>
                  <a:schemeClr val="bg1"/>
                </a:solidFill>
              </a:rPr>
              <a:t>Informationen</a:t>
            </a:r>
            <a:r>
              <a:rPr lang="fr-CH" sz="2800" dirty="0">
                <a:solidFill>
                  <a:schemeClr val="bg1"/>
                </a:solidFill>
              </a:rPr>
              <a:t>…</a:t>
            </a:r>
          </a:p>
          <a:p>
            <a:pPr marL="342900" indent="-342900" fontAlgn="auto">
              <a:spcAft>
                <a:spcPts val="0"/>
              </a:spcAft>
              <a:buFont typeface="Arial" panose="020B0604020202020204" pitchFamily="34" charset="0"/>
              <a:buChar char="•"/>
              <a:defRPr/>
            </a:pPr>
            <a:r>
              <a:rPr lang="fr-CH" sz="2800" dirty="0" err="1">
                <a:solidFill>
                  <a:schemeClr val="bg1"/>
                </a:solidFill>
              </a:rPr>
              <a:t>h</a:t>
            </a:r>
            <a:r>
              <a:rPr lang="fr-CH" sz="2800" dirty="0" err="1">
                <a:solidFill>
                  <a:schemeClr val="bg1"/>
                </a:solidFill>
                <a:effectLst/>
              </a:rPr>
              <a:t>ome.cern</a:t>
            </a:r>
            <a:endParaRPr lang="fr-CH" sz="2800" dirty="0">
              <a:solidFill>
                <a:schemeClr val="bg1"/>
              </a:solidFill>
              <a:effectLst/>
            </a:endParaRPr>
          </a:p>
          <a:p>
            <a:pPr marL="342900" indent="-342900" fontAlgn="auto">
              <a:spcAft>
                <a:spcPts val="0"/>
              </a:spcAft>
              <a:buFont typeface="Arial" panose="020B0604020202020204" pitchFamily="34" charset="0"/>
              <a:buChar char="•"/>
              <a:defRPr/>
            </a:pPr>
            <a:r>
              <a:rPr lang="fr-CH" sz="2800" dirty="0" err="1">
                <a:solidFill>
                  <a:schemeClr val="bg1"/>
                </a:solidFill>
              </a:rPr>
              <a:t>v</a:t>
            </a:r>
            <a:r>
              <a:rPr lang="fr-CH" sz="2800" dirty="0" err="1">
                <a:solidFill>
                  <a:schemeClr val="bg1"/>
                </a:solidFill>
                <a:effectLst/>
              </a:rPr>
              <a:t>isit.cern</a:t>
            </a:r>
            <a:endParaRPr lang="fr-CH" sz="2800" dirty="0">
              <a:solidFill>
                <a:schemeClr val="bg1"/>
              </a:solidFill>
              <a:effectLst/>
            </a:endParaRPr>
          </a:p>
          <a:p>
            <a:pPr marL="342900" indent="-342900">
              <a:buFont typeface="Arial" panose="020B0604020202020204" pitchFamily="34" charset="0"/>
              <a:buChar char="•"/>
              <a:defRPr/>
            </a:pPr>
            <a:r>
              <a:rPr lang="fr-CH" sz="2800" dirty="0" err="1">
                <a:solidFill>
                  <a:schemeClr val="bg1"/>
                </a:solidFill>
              </a:rPr>
              <a:t>careers.cern</a:t>
            </a:r>
            <a:endParaRPr lang="fr-CH" sz="2800" dirty="0">
              <a:solidFill>
                <a:schemeClr val="bg1"/>
              </a:solidFill>
              <a:effectLst/>
            </a:endParaRPr>
          </a:p>
        </p:txBody>
      </p:sp>
      <p:sp>
        <p:nvSpPr>
          <p:cNvPr id="5" name="Rectangle 4"/>
          <p:cNvSpPr/>
          <p:nvPr/>
        </p:nvSpPr>
        <p:spPr>
          <a:xfrm>
            <a:off x="4397187" y="2974565"/>
            <a:ext cx="4572000" cy="1200329"/>
          </a:xfrm>
          <a:prstGeom prst="rect">
            <a:avLst/>
          </a:prstGeom>
          <a:solidFill>
            <a:srgbClr val="0055A6">
              <a:alpha val="69804"/>
            </a:srgbClr>
          </a:solidFill>
        </p:spPr>
        <p:txBody>
          <a:bodyPr wrap="square" rtlCol="0">
            <a:spAutoFit/>
          </a:bodyPr>
          <a:lstStyle/>
          <a:p>
            <a:r>
              <a:rPr lang="fr-CH" sz="2400" dirty="0">
                <a:solidFill>
                  <a:schemeClr val="bg1"/>
                </a:solidFill>
              </a:rPr>
              <a:t>Welches </a:t>
            </a:r>
            <a:r>
              <a:rPr lang="fr-CH" sz="2400" b="1" dirty="0" err="1">
                <a:solidFill>
                  <a:schemeClr val="bg1"/>
                </a:solidFill>
              </a:rPr>
              <a:t>Elementarteilchen</a:t>
            </a:r>
            <a:r>
              <a:rPr lang="fr-CH" sz="2400" dirty="0">
                <a:solidFill>
                  <a:schemeClr val="bg1"/>
                </a:solidFill>
              </a:rPr>
              <a:t> </a:t>
            </a:r>
            <a:r>
              <a:rPr lang="fr-CH" sz="2400" dirty="0" err="1">
                <a:solidFill>
                  <a:schemeClr val="bg1"/>
                </a:solidFill>
              </a:rPr>
              <a:t>passt</a:t>
            </a:r>
            <a:r>
              <a:rPr lang="fr-CH" sz="2400" dirty="0">
                <a:solidFill>
                  <a:schemeClr val="bg1"/>
                </a:solidFill>
              </a:rPr>
              <a:t> </a:t>
            </a:r>
            <a:r>
              <a:rPr lang="fr-CH" sz="2400" dirty="0" err="1">
                <a:solidFill>
                  <a:schemeClr val="bg1"/>
                </a:solidFill>
              </a:rPr>
              <a:t>am</a:t>
            </a:r>
            <a:r>
              <a:rPr lang="fr-CH" sz="2400" dirty="0">
                <a:solidFill>
                  <a:schemeClr val="bg1"/>
                </a:solidFill>
              </a:rPr>
              <a:t> </a:t>
            </a:r>
            <a:r>
              <a:rPr lang="fr-CH" sz="2400" dirty="0" err="1">
                <a:solidFill>
                  <a:schemeClr val="bg1"/>
                </a:solidFill>
              </a:rPr>
              <a:t>besten</a:t>
            </a:r>
            <a:r>
              <a:rPr lang="fr-CH" sz="2400" dirty="0">
                <a:solidFill>
                  <a:schemeClr val="bg1"/>
                </a:solidFill>
              </a:rPr>
              <a:t> </a:t>
            </a:r>
            <a:r>
              <a:rPr lang="fr-CH" sz="2400" dirty="0" err="1">
                <a:solidFill>
                  <a:schemeClr val="bg1"/>
                </a:solidFill>
              </a:rPr>
              <a:t>zu</a:t>
            </a:r>
            <a:r>
              <a:rPr lang="fr-CH" sz="2400" dirty="0">
                <a:solidFill>
                  <a:schemeClr val="bg1"/>
                </a:solidFill>
              </a:rPr>
              <a:t> </a:t>
            </a:r>
            <a:r>
              <a:rPr lang="fr-CH" sz="2400" dirty="0" err="1">
                <a:solidFill>
                  <a:schemeClr val="bg1"/>
                </a:solidFill>
              </a:rPr>
              <a:t>dir</a:t>
            </a:r>
            <a:r>
              <a:rPr lang="fr-CH" sz="2400" dirty="0">
                <a:solidFill>
                  <a:schemeClr val="bg1"/>
                </a:solidFill>
              </a:rPr>
              <a:t>? </a:t>
            </a:r>
            <a:r>
              <a:rPr lang="fr-CH" sz="2400" b="1" dirty="0">
                <a:solidFill>
                  <a:schemeClr val="bg1"/>
                </a:solidFill>
              </a:rPr>
              <a:t>cern.ch/</a:t>
            </a:r>
            <a:r>
              <a:rPr lang="fr-CH" sz="2400" b="1" dirty="0" err="1">
                <a:solidFill>
                  <a:schemeClr val="bg1"/>
                </a:solidFill>
              </a:rPr>
              <a:t>identities</a:t>
            </a:r>
            <a:r>
              <a:rPr lang="fr-CH" sz="2400" dirty="0">
                <a:solidFill>
                  <a:schemeClr val="bg1"/>
                </a:solidFill>
              </a:rPr>
              <a:t> </a:t>
            </a:r>
            <a:endParaRPr lang="en-GB" sz="2400" dirty="0">
              <a:solidFill>
                <a:schemeClr val="bg1"/>
              </a:solidFill>
            </a:endParaRPr>
          </a:p>
        </p:txBody>
      </p:sp>
      <p:pic>
        <p:nvPicPr>
          <p:cNvPr id="9" name="Picture 8"/>
          <p:cNvPicPr>
            <a:picLocks noChangeAspect="1"/>
          </p:cNvPicPr>
          <p:nvPr/>
        </p:nvPicPr>
        <p:blipFill>
          <a:blip r:embed="rId4"/>
          <a:stretch>
            <a:fillRect/>
          </a:stretch>
        </p:blipFill>
        <p:spPr>
          <a:xfrm>
            <a:off x="7252070" y="424849"/>
            <a:ext cx="1512197" cy="2338423"/>
          </a:xfrm>
          <a:prstGeom prst="rect">
            <a:avLst/>
          </a:prstGeom>
        </p:spPr>
      </p:pic>
      <p:sp>
        <p:nvSpPr>
          <p:cNvPr id="10" name="Graphic 7">
            <a:extLst>
              <a:ext uri="{FF2B5EF4-FFF2-40B4-BE49-F238E27FC236}">
                <a16:creationId xmlns:a16="http://schemas.microsoft.com/office/drawing/2014/main" id="{BBC179CC-CA98-4CD3-A6FA-62C8EDADEDE8}"/>
              </a:ext>
            </a:extLst>
          </p:cNvPr>
          <p:cNvSpPr>
            <a:spLocks noChangeAspect="1"/>
          </p:cNvSpPr>
          <p:nvPr/>
        </p:nvSpPr>
        <p:spPr>
          <a:xfrm rot="19679914">
            <a:off x="5827269" y="1992046"/>
            <a:ext cx="429068" cy="748635"/>
          </a:xfrm>
          <a:custGeom>
            <a:avLst/>
            <a:gdLst>
              <a:gd name="connsiteX0" fmla="*/ 321256 w 2089376"/>
              <a:gd name="connsiteY0" fmla="*/ 0 h 3614056"/>
              <a:gd name="connsiteX1" fmla="*/ 0 w 2089376"/>
              <a:gd name="connsiteY1" fmla="*/ 321256 h 3614056"/>
              <a:gd name="connsiteX2" fmla="*/ 0 w 2089376"/>
              <a:gd name="connsiteY2" fmla="*/ 3292801 h 3614056"/>
              <a:gd name="connsiteX3" fmla="*/ 321256 w 2089376"/>
              <a:gd name="connsiteY3" fmla="*/ 3614057 h 3614056"/>
              <a:gd name="connsiteX4" fmla="*/ 1815047 w 2089376"/>
              <a:gd name="connsiteY4" fmla="*/ 3614057 h 3614056"/>
              <a:gd name="connsiteX5" fmla="*/ 2136303 w 2089376"/>
              <a:gd name="connsiteY5" fmla="*/ 3292801 h 3614056"/>
              <a:gd name="connsiteX6" fmla="*/ 2136303 w 2089376"/>
              <a:gd name="connsiteY6" fmla="*/ 321256 h 3614056"/>
              <a:gd name="connsiteX7" fmla="*/ 1815047 w 2089376"/>
              <a:gd name="connsiteY7" fmla="*/ 0 h 3614056"/>
              <a:gd name="connsiteX8" fmla="*/ 321256 w 2089376"/>
              <a:gd name="connsiteY8" fmla="*/ 0 h 3614056"/>
              <a:gd name="connsiteX9" fmla="*/ 889115 w 2089376"/>
              <a:gd name="connsiteY9" fmla="*/ 309397 h 3614056"/>
              <a:gd name="connsiteX10" fmla="*/ 1247302 w 2089376"/>
              <a:gd name="connsiteY10" fmla="*/ 309397 h 3614056"/>
              <a:gd name="connsiteX11" fmla="*/ 1289936 w 2089376"/>
              <a:gd name="connsiteY11" fmla="*/ 369650 h 3614056"/>
              <a:gd name="connsiteX12" fmla="*/ 1247302 w 2089376"/>
              <a:gd name="connsiteY12" fmla="*/ 429903 h 3614056"/>
              <a:gd name="connsiteX13" fmla="*/ 889115 w 2089376"/>
              <a:gd name="connsiteY13" fmla="*/ 429903 h 3614056"/>
              <a:gd name="connsiteX14" fmla="*/ 846480 w 2089376"/>
              <a:gd name="connsiteY14" fmla="*/ 369650 h 3614056"/>
              <a:gd name="connsiteX15" fmla="*/ 889115 w 2089376"/>
              <a:gd name="connsiteY15" fmla="*/ 309397 h 3614056"/>
              <a:gd name="connsiteX16" fmla="*/ 176468 w 2089376"/>
              <a:gd name="connsiteY16" fmla="*/ 738905 h 3614056"/>
              <a:gd name="connsiteX17" fmla="*/ 1959892 w 2089376"/>
              <a:gd name="connsiteY17" fmla="*/ 738905 h 3614056"/>
              <a:gd name="connsiteX18" fmla="*/ 1959892 w 2089376"/>
              <a:gd name="connsiteY18" fmla="*/ 2875208 h 3614056"/>
              <a:gd name="connsiteX19" fmla="*/ 176468 w 2089376"/>
              <a:gd name="connsiteY19" fmla="*/ 2875208 h 3614056"/>
              <a:gd name="connsiteX20" fmla="*/ 176468 w 2089376"/>
              <a:gd name="connsiteY20" fmla="*/ 738905 h 3614056"/>
              <a:gd name="connsiteX21" fmla="*/ 1068180 w 2089376"/>
              <a:gd name="connsiteY21" fmla="*/ 3045747 h 3614056"/>
              <a:gd name="connsiteX22" fmla="*/ 1068180 w 2089376"/>
              <a:gd name="connsiteY22" fmla="*/ 3045747 h 3614056"/>
              <a:gd name="connsiteX23" fmla="*/ 1267066 w 2089376"/>
              <a:gd name="connsiteY23" fmla="*/ 3244633 h 3614056"/>
              <a:gd name="connsiteX24" fmla="*/ 1267066 w 2089376"/>
              <a:gd name="connsiteY24" fmla="*/ 3244633 h 3614056"/>
              <a:gd name="connsiteX25" fmla="*/ 1267066 w 2089376"/>
              <a:gd name="connsiteY25" fmla="*/ 3244633 h 3614056"/>
              <a:gd name="connsiteX26" fmla="*/ 1267066 w 2089376"/>
              <a:gd name="connsiteY26" fmla="*/ 3244633 h 3614056"/>
              <a:gd name="connsiteX27" fmla="*/ 1068180 w 2089376"/>
              <a:gd name="connsiteY27" fmla="*/ 3443519 h 3614056"/>
              <a:gd name="connsiteX28" fmla="*/ 1068180 w 2089376"/>
              <a:gd name="connsiteY28" fmla="*/ 3443519 h 3614056"/>
              <a:gd name="connsiteX29" fmla="*/ 1068180 w 2089376"/>
              <a:gd name="connsiteY29" fmla="*/ 3443519 h 3614056"/>
              <a:gd name="connsiteX30" fmla="*/ 1068180 w 2089376"/>
              <a:gd name="connsiteY30" fmla="*/ 3443519 h 3614056"/>
              <a:gd name="connsiteX31" fmla="*/ 869294 w 2089376"/>
              <a:gd name="connsiteY31" fmla="*/ 3244633 h 3614056"/>
              <a:gd name="connsiteX32" fmla="*/ 869294 w 2089376"/>
              <a:gd name="connsiteY32" fmla="*/ 3244633 h 3614056"/>
              <a:gd name="connsiteX33" fmla="*/ 869294 w 2089376"/>
              <a:gd name="connsiteY33" fmla="*/ 3244633 h 3614056"/>
              <a:gd name="connsiteX34" fmla="*/ 869294 w 2089376"/>
              <a:gd name="connsiteY34" fmla="*/ 3244633 h 3614056"/>
              <a:gd name="connsiteX35" fmla="*/ 1068180 w 2089376"/>
              <a:gd name="connsiteY35" fmla="*/ 3045747 h 3614056"/>
              <a:gd name="connsiteX36" fmla="*/ 1068180 w 2089376"/>
              <a:gd name="connsiteY36" fmla="*/ 3045747 h 3614056"/>
              <a:gd name="connsiteX37" fmla="*/ 1068180 w 2089376"/>
              <a:gd name="connsiteY37" fmla="*/ 3045747 h 361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089376" h="3614056">
                <a:moveTo>
                  <a:pt x="321256" y="0"/>
                </a:moveTo>
                <a:cubicBezTo>
                  <a:pt x="144562" y="0"/>
                  <a:pt x="0" y="144562"/>
                  <a:pt x="0" y="321256"/>
                </a:cubicBezTo>
                <a:lnTo>
                  <a:pt x="0" y="3292801"/>
                </a:lnTo>
                <a:cubicBezTo>
                  <a:pt x="0" y="3469495"/>
                  <a:pt x="144562" y="3614057"/>
                  <a:pt x="321256" y="3614057"/>
                </a:cubicBezTo>
                <a:lnTo>
                  <a:pt x="1815047" y="3614057"/>
                </a:lnTo>
                <a:cubicBezTo>
                  <a:pt x="1991741" y="3614057"/>
                  <a:pt x="2136303" y="3469495"/>
                  <a:pt x="2136303" y="3292801"/>
                </a:cubicBezTo>
                <a:lnTo>
                  <a:pt x="2136303" y="321256"/>
                </a:lnTo>
                <a:cubicBezTo>
                  <a:pt x="2136303" y="144562"/>
                  <a:pt x="1991741" y="0"/>
                  <a:pt x="1815047" y="0"/>
                </a:cubicBezTo>
                <a:lnTo>
                  <a:pt x="321256" y="0"/>
                </a:lnTo>
                <a:close/>
                <a:moveTo>
                  <a:pt x="889115" y="309397"/>
                </a:moveTo>
                <a:lnTo>
                  <a:pt x="1247302" y="309397"/>
                </a:lnTo>
                <a:cubicBezTo>
                  <a:pt x="1270849" y="309397"/>
                  <a:pt x="1289936" y="336390"/>
                  <a:pt x="1289936" y="369650"/>
                </a:cubicBezTo>
                <a:cubicBezTo>
                  <a:pt x="1289936" y="402911"/>
                  <a:pt x="1270849" y="429903"/>
                  <a:pt x="1247302" y="429903"/>
                </a:cubicBezTo>
                <a:lnTo>
                  <a:pt x="889115" y="429903"/>
                </a:lnTo>
                <a:cubicBezTo>
                  <a:pt x="865567" y="429903"/>
                  <a:pt x="846480" y="402911"/>
                  <a:pt x="846480" y="369650"/>
                </a:cubicBezTo>
                <a:cubicBezTo>
                  <a:pt x="846480" y="336390"/>
                  <a:pt x="865567" y="309397"/>
                  <a:pt x="889115" y="309397"/>
                </a:cubicBezTo>
                <a:close/>
                <a:moveTo>
                  <a:pt x="176468" y="738905"/>
                </a:moveTo>
                <a:lnTo>
                  <a:pt x="1959892" y="738905"/>
                </a:lnTo>
                <a:lnTo>
                  <a:pt x="1959892" y="2875208"/>
                </a:lnTo>
                <a:lnTo>
                  <a:pt x="176468" y="2875208"/>
                </a:lnTo>
                <a:lnTo>
                  <a:pt x="176468" y="738905"/>
                </a:lnTo>
                <a:close/>
                <a:moveTo>
                  <a:pt x="1068180" y="3045747"/>
                </a:moveTo>
                <a:cubicBezTo>
                  <a:pt x="1068180" y="3045747"/>
                  <a:pt x="1068180" y="3045747"/>
                  <a:pt x="1068180" y="3045747"/>
                </a:cubicBezTo>
                <a:cubicBezTo>
                  <a:pt x="1178013" y="3045747"/>
                  <a:pt x="1267066" y="3134799"/>
                  <a:pt x="1267066" y="3244633"/>
                </a:cubicBezTo>
                <a:cubicBezTo>
                  <a:pt x="1267066" y="3244633"/>
                  <a:pt x="1267066" y="3244633"/>
                  <a:pt x="1267066" y="3244633"/>
                </a:cubicBezTo>
                <a:lnTo>
                  <a:pt x="1267066" y="3244633"/>
                </a:lnTo>
                <a:cubicBezTo>
                  <a:pt x="1267066" y="3244633"/>
                  <a:pt x="1267066" y="3244633"/>
                  <a:pt x="1267066" y="3244633"/>
                </a:cubicBezTo>
                <a:cubicBezTo>
                  <a:pt x="1267066" y="3354466"/>
                  <a:pt x="1178013" y="3443519"/>
                  <a:pt x="1068180" y="3443519"/>
                </a:cubicBezTo>
                <a:cubicBezTo>
                  <a:pt x="1068180" y="3443519"/>
                  <a:pt x="1068180" y="3443519"/>
                  <a:pt x="1068180" y="3443519"/>
                </a:cubicBezTo>
                <a:lnTo>
                  <a:pt x="1068180" y="3443519"/>
                </a:lnTo>
                <a:cubicBezTo>
                  <a:pt x="1068180" y="3443519"/>
                  <a:pt x="1068180" y="3443519"/>
                  <a:pt x="1068180" y="3443519"/>
                </a:cubicBezTo>
                <a:cubicBezTo>
                  <a:pt x="958346" y="3443519"/>
                  <a:pt x="869294" y="3354466"/>
                  <a:pt x="869294" y="3244633"/>
                </a:cubicBezTo>
                <a:cubicBezTo>
                  <a:pt x="869294" y="3244633"/>
                  <a:pt x="869294" y="3244633"/>
                  <a:pt x="869294" y="3244633"/>
                </a:cubicBezTo>
                <a:lnTo>
                  <a:pt x="869294" y="3244633"/>
                </a:lnTo>
                <a:cubicBezTo>
                  <a:pt x="869294" y="3244633"/>
                  <a:pt x="869294" y="3244633"/>
                  <a:pt x="869294" y="3244633"/>
                </a:cubicBezTo>
                <a:cubicBezTo>
                  <a:pt x="869294" y="3134799"/>
                  <a:pt x="958346" y="3045747"/>
                  <a:pt x="1068180" y="3045747"/>
                </a:cubicBezTo>
                <a:cubicBezTo>
                  <a:pt x="1068180" y="3045747"/>
                  <a:pt x="1068180" y="3045747"/>
                  <a:pt x="1068180" y="3045747"/>
                </a:cubicBezTo>
                <a:lnTo>
                  <a:pt x="1068180" y="3045747"/>
                </a:lnTo>
                <a:close/>
              </a:path>
            </a:pathLst>
          </a:custGeom>
          <a:solidFill>
            <a:schemeClr val="bg1"/>
          </a:solidFill>
          <a:ln w="56406" cap="flat">
            <a:noFill/>
            <a:prstDash val="solid"/>
            <a:miter/>
          </a:ln>
        </p:spPr>
        <p:txBody>
          <a:bodyPr rtlCol="0" anchor="ctr"/>
          <a:lstStyle/>
          <a:p>
            <a:endParaRPr lang="en-US" sz="1703">
              <a:solidFill>
                <a:schemeClr val="accent6">
                  <a:lumMod val="60000"/>
                  <a:lumOff val="40000"/>
                </a:schemeClr>
              </a:solidFill>
            </a:endParaRPr>
          </a:p>
        </p:txBody>
      </p:sp>
      <p:cxnSp>
        <p:nvCxnSpPr>
          <p:cNvPr id="11" name="Straight Arrow Connector 10">
            <a:extLst>
              <a:ext uri="{FF2B5EF4-FFF2-40B4-BE49-F238E27FC236}">
                <a16:creationId xmlns:a16="http://schemas.microsoft.com/office/drawing/2014/main" id="{7E1F5EAE-59CA-46D9-9A9D-745B1B6F3025}"/>
              </a:ext>
            </a:extLst>
          </p:cNvPr>
          <p:cNvCxnSpPr>
            <a:cxnSpLocks/>
          </p:cNvCxnSpPr>
          <p:nvPr/>
        </p:nvCxnSpPr>
        <p:spPr>
          <a:xfrm>
            <a:off x="6519376" y="2549970"/>
            <a:ext cx="584791" cy="0"/>
          </a:xfrm>
          <a:prstGeom prst="straightConnector1">
            <a:avLst/>
          </a:prstGeom>
          <a:ln w="57150">
            <a:solidFill>
              <a:schemeClr val="bg1"/>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60493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Higgsfield.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0" y="-24143"/>
            <a:ext cx="9144006" cy="44715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itle 1"/>
          <p:cNvSpPr txBox="1">
            <a:spLocks/>
          </p:cNvSpPr>
          <p:nvPr/>
        </p:nvSpPr>
        <p:spPr>
          <a:xfrm>
            <a:off x="167275" y="190500"/>
            <a:ext cx="8809449" cy="2457450"/>
          </a:xfrm>
          <a:prstGeom prst="rect">
            <a:avLst/>
          </a:prstGeom>
        </p:spPr>
        <p:txBody>
          <a:bodyPr anchor="t"/>
          <a:lstStyle/>
          <a:p>
            <a:pPr fontAlgn="auto">
              <a:spcAft>
                <a:spcPts val="0"/>
              </a:spcAft>
              <a:defRPr/>
            </a:pPr>
            <a:r>
              <a:rPr lang="fr-CH" sz="3600" dirty="0">
                <a:solidFill>
                  <a:schemeClr val="bg1"/>
                </a:solidFill>
              </a:rPr>
              <a:t>CERN</a:t>
            </a:r>
          </a:p>
          <a:p>
            <a:pPr fontAlgn="auto">
              <a:spcAft>
                <a:spcPts val="0"/>
              </a:spcAft>
              <a:defRPr/>
            </a:pPr>
            <a:r>
              <a:rPr lang="fr-CH" sz="3600" i="1" dirty="0" err="1">
                <a:solidFill>
                  <a:schemeClr val="bg1"/>
                </a:solidFill>
              </a:rPr>
              <a:t>Was</a:t>
            </a:r>
            <a:r>
              <a:rPr lang="fr-CH" sz="3600" i="1" dirty="0">
                <a:solidFill>
                  <a:schemeClr val="bg1"/>
                </a:solidFill>
              </a:rPr>
              <a:t> </a:t>
            </a:r>
            <a:r>
              <a:rPr lang="fr-CH" sz="3600" i="1" dirty="0" err="1">
                <a:solidFill>
                  <a:schemeClr val="bg1"/>
                </a:solidFill>
              </a:rPr>
              <a:t>ist</a:t>
            </a:r>
            <a:r>
              <a:rPr lang="fr-CH" sz="3600" i="1" dirty="0">
                <a:solidFill>
                  <a:schemeClr val="bg1"/>
                </a:solidFill>
              </a:rPr>
              <a:t> </a:t>
            </a:r>
            <a:r>
              <a:rPr lang="fr-CH" sz="3600" i="1" dirty="0" err="1">
                <a:solidFill>
                  <a:schemeClr val="bg1"/>
                </a:solidFill>
              </a:rPr>
              <a:t>das</a:t>
            </a:r>
            <a:r>
              <a:rPr lang="fr-CH" sz="3600" i="1" dirty="0">
                <a:solidFill>
                  <a:schemeClr val="bg1"/>
                </a:solidFill>
              </a:rPr>
              <a:t>?</a:t>
            </a:r>
          </a:p>
        </p:txBody>
      </p:sp>
    </p:spTree>
    <p:extLst>
      <p:ext uri="{BB962C8B-B14F-4D97-AF65-F5344CB8AC3E}">
        <p14:creationId xmlns:p14="http://schemas.microsoft.com/office/powerpoint/2010/main" val="12171856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D08687B-BC92-473D-827C-817770D8F3CA}"/>
              </a:ext>
            </a:extLst>
          </p:cNvPr>
          <p:cNvSpPr/>
          <p:nvPr/>
        </p:nvSpPr>
        <p:spPr>
          <a:xfrm>
            <a:off x="28316" y="4096464"/>
            <a:ext cx="2262222" cy="369332"/>
          </a:xfrm>
          <a:prstGeom prst="rect">
            <a:avLst/>
          </a:prstGeom>
        </p:spPr>
        <p:txBody>
          <a:bodyPr wrap="none">
            <a:spAutoFit/>
          </a:bodyPr>
          <a:lstStyle/>
          <a:p>
            <a:r>
              <a:rPr lang="en-GB" dirty="0"/>
              <a:t>www.teilchenwelt.de</a:t>
            </a:r>
          </a:p>
        </p:txBody>
      </p:sp>
      <p:pic>
        <p:nvPicPr>
          <p:cNvPr id="4" name="Picture 3"/>
          <p:cNvPicPr>
            <a:picLocks noChangeAspect="1"/>
          </p:cNvPicPr>
          <p:nvPr/>
        </p:nvPicPr>
        <p:blipFill>
          <a:blip r:embed="rId3"/>
          <a:stretch>
            <a:fillRect/>
          </a:stretch>
        </p:blipFill>
        <p:spPr>
          <a:xfrm>
            <a:off x="188782" y="232938"/>
            <a:ext cx="7504689" cy="3863525"/>
          </a:xfrm>
          <a:prstGeom prst="rect">
            <a:avLst/>
          </a:prstGeom>
        </p:spPr>
      </p:pic>
      <p:pic>
        <p:nvPicPr>
          <p:cNvPr id="6" name="Bildschirmfoto 2020-06-08 um 13.57.45.png" descr="Bildschirmfoto 2020-06-08 um 13.57.45.png"/>
          <p:cNvPicPr>
            <a:picLocks noChangeAspect="1"/>
          </p:cNvPicPr>
          <p:nvPr/>
        </p:nvPicPr>
        <p:blipFill>
          <a:blip r:embed="rId4">
            <a:clrChange>
              <a:clrFrom>
                <a:srgbClr val="EDECF1"/>
              </a:clrFrom>
              <a:clrTo>
                <a:srgbClr val="EDECF1">
                  <a:alpha val="0"/>
                </a:srgbClr>
              </a:clrTo>
            </a:clrChange>
          </a:blip>
          <a:stretch>
            <a:fillRect/>
          </a:stretch>
        </p:blipFill>
        <p:spPr>
          <a:xfrm>
            <a:off x="7831365" y="5625"/>
            <a:ext cx="709556" cy="1580043"/>
          </a:xfrm>
          <a:prstGeom prst="rect">
            <a:avLst/>
          </a:prstGeom>
          <a:ln w="12700" cap="flat">
            <a:noFill/>
            <a:miter lim="400000"/>
          </a:ln>
          <a:effectLst/>
        </p:spPr>
      </p:pic>
      <p:pic>
        <p:nvPicPr>
          <p:cNvPr id="7" name="Bildschirmfoto 2020-06-08 um 13.58.05.png" descr="Bildschirmfoto 2020-06-08 um 13.58.05.png"/>
          <p:cNvPicPr>
            <a:picLocks noChangeAspect="1"/>
          </p:cNvPicPr>
          <p:nvPr/>
        </p:nvPicPr>
        <p:blipFill>
          <a:blip r:embed="rId5">
            <a:clrChange>
              <a:clrFrom>
                <a:srgbClr val="EDECF1"/>
              </a:clrFrom>
              <a:clrTo>
                <a:srgbClr val="EDECF1">
                  <a:alpha val="0"/>
                </a:srgbClr>
              </a:clrTo>
            </a:clrChange>
          </a:blip>
          <a:stretch>
            <a:fillRect/>
          </a:stretch>
        </p:blipFill>
        <p:spPr>
          <a:xfrm>
            <a:off x="8323100" y="1585668"/>
            <a:ext cx="820900" cy="763628"/>
          </a:xfrm>
          <a:prstGeom prst="rect">
            <a:avLst/>
          </a:prstGeom>
          <a:ln w="12700" cap="flat">
            <a:noFill/>
            <a:miter lim="400000"/>
          </a:ln>
          <a:effectLst/>
        </p:spPr>
      </p:pic>
      <p:pic>
        <p:nvPicPr>
          <p:cNvPr id="8" name="Bildschirmfoto 2020-06-08 um 13.58.52.png" descr="Bildschirmfoto 2020-06-08 um 13.58.52.png"/>
          <p:cNvPicPr>
            <a:picLocks noChangeAspect="1"/>
          </p:cNvPicPr>
          <p:nvPr/>
        </p:nvPicPr>
        <p:blipFill>
          <a:blip r:embed="rId6">
            <a:clrChange>
              <a:clrFrom>
                <a:srgbClr val="EDECF1"/>
              </a:clrFrom>
              <a:clrTo>
                <a:srgbClr val="EDECF1">
                  <a:alpha val="0"/>
                </a:srgbClr>
              </a:clrTo>
            </a:clrChange>
          </a:blip>
          <a:stretch>
            <a:fillRect/>
          </a:stretch>
        </p:blipFill>
        <p:spPr>
          <a:xfrm>
            <a:off x="7779895" y="2542199"/>
            <a:ext cx="709556" cy="1826903"/>
          </a:xfrm>
          <a:prstGeom prst="rect">
            <a:avLst/>
          </a:prstGeom>
          <a:ln w="12700" cap="flat">
            <a:noFill/>
            <a:miter lim="400000"/>
          </a:ln>
          <a:effectLst/>
        </p:spPr>
      </p:pic>
      <p:cxnSp>
        <p:nvCxnSpPr>
          <p:cNvPr id="10" name="Straight Arrow Connector 9"/>
          <p:cNvCxnSpPr/>
          <p:nvPr/>
        </p:nvCxnSpPr>
        <p:spPr>
          <a:xfrm flipH="1">
            <a:off x="7050884" y="3166720"/>
            <a:ext cx="729011" cy="1"/>
          </a:xfrm>
          <a:prstGeom prst="straightConnector1">
            <a:avLst/>
          </a:prstGeom>
          <a:ln w="57150">
            <a:tailEnd type="triangle"/>
          </a:ln>
        </p:spPr>
        <p:style>
          <a:lnRef idx="2">
            <a:schemeClr val="accent2"/>
          </a:lnRef>
          <a:fillRef idx="0">
            <a:schemeClr val="accent2"/>
          </a:fillRef>
          <a:effectRef idx="1">
            <a:schemeClr val="accent2"/>
          </a:effectRef>
          <a:fontRef idx="minor">
            <a:schemeClr val="tx1"/>
          </a:fontRef>
        </p:style>
      </p:cxnSp>
      <p:cxnSp>
        <p:nvCxnSpPr>
          <p:cNvPr id="12" name="Straight Arrow Connector 11"/>
          <p:cNvCxnSpPr/>
          <p:nvPr/>
        </p:nvCxnSpPr>
        <p:spPr>
          <a:xfrm flipH="1">
            <a:off x="7050884" y="2074376"/>
            <a:ext cx="1268658" cy="0"/>
          </a:xfrm>
          <a:prstGeom prst="straightConnector1">
            <a:avLst/>
          </a:prstGeom>
          <a:ln w="57150">
            <a:tailEnd type="triangle"/>
          </a:ln>
        </p:spPr>
        <p:style>
          <a:lnRef idx="2">
            <a:schemeClr val="accent2"/>
          </a:lnRef>
          <a:fillRef idx="0">
            <a:schemeClr val="accent2"/>
          </a:fillRef>
          <a:effectRef idx="1">
            <a:schemeClr val="accent2"/>
          </a:effectRef>
          <a:fontRef idx="minor">
            <a:schemeClr val="tx1"/>
          </a:fontRef>
        </p:style>
      </p:cxnSp>
      <p:cxnSp>
        <p:nvCxnSpPr>
          <p:cNvPr id="14" name="Straight Arrow Connector 13"/>
          <p:cNvCxnSpPr/>
          <p:nvPr/>
        </p:nvCxnSpPr>
        <p:spPr>
          <a:xfrm flipH="1">
            <a:off x="6999413" y="921894"/>
            <a:ext cx="831952" cy="0"/>
          </a:xfrm>
          <a:prstGeom prst="straightConnector1">
            <a:avLst/>
          </a:prstGeom>
          <a:ln w="57150">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3644191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duotone>
              <a:schemeClr val="bg2">
                <a:shade val="45000"/>
                <a:satMod val="135000"/>
              </a:schemeClr>
              <a:prstClr val="white"/>
            </a:duotone>
            <a:extLst>
              <a:ext uri="{28A0092B-C50C-407E-A947-70E740481C1C}">
                <a14:useLocalDpi xmlns:a14="http://schemas.microsoft.com/office/drawing/2010/main" val="0"/>
              </a:ext>
            </a:extLst>
          </a:blip>
          <a:srcRect t="35047"/>
          <a:stretch/>
        </p:blipFill>
        <p:spPr>
          <a:xfrm>
            <a:off x="0" y="-3552"/>
            <a:ext cx="9144000" cy="4457700"/>
          </a:xfrm>
          <a:prstGeom prst="rect">
            <a:avLst/>
          </a:prstGeom>
          <a:noFill/>
          <a:ln>
            <a:noFill/>
          </a:ln>
        </p:spPr>
      </p:pic>
      <p:sp>
        <p:nvSpPr>
          <p:cNvPr id="8" name="Title 1"/>
          <p:cNvSpPr txBox="1">
            <a:spLocks/>
          </p:cNvSpPr>
          <p:nvPr/>
        </p:nvSpPr>
        <p:spPr>
          <a:xfrm>
            <a:off x="167275" y="50258"/>
            <a:ext cx="8809449" cy="781050"/>
          </a:xfrm>
          <a:prstGeom prst="rect">
            <a:avLst/>
          </a:prstGeom>
        </p:spPr>
        <p:txBody>
          <a:bodyPr anchor="t"/>
          <a:lstStyle/>
          <a:p>
            <a:pPr fontAlgn="auto">
              <a:spcAft>
                <a:spcPts val="0"/>
              </a:spcAft>
              <a:defRPr/>
            </a:pPr>
            <a:r>
              <a:rPr lang="fr-FR" sz="3600" dirty="0" err="1">
                <a:solidFill>
                  <a:schemeClr val="accent6">
                    <a:lumMod val="50000"/>
                  </a:schemeClr>
                </a:solidFill>
              </a:rPr>
              <a:t>Wofür</a:t>
            </a:r>
            <a:r>
              <a:rPr lang="fr-FR" sz="3600" dirty="0">
                <a:solidFill>
                  <a:schemeClr val="accent6">
                    <a:lumMod val="50000"/>
                  </a:schemeClr>
                </a:solidFill>
              </a:rPr>
              <a:t> </a:t>
            </a:r>
            <a:r>
              <a:rPr lang="fr-FR" sz="3600" dirty="0" err="1">
                <a:solidFill>
                  <a:schemeClr val="accent6">
                    <a:lumMod val="50000"/>
                  </a:schemeClr>
                </a:solidFill>
              </a:rPr>
              <a:t>steht</a:t>
            </a:r>
            <a:r>
              <a:rPr lang="fr-FR" sz="3600" dirty="0">
                <a:solidFill>
                  <a:schemeClr val="accent6">
                    <a:lumMod val="50000"/>
                  </a:schemeClr>
                </a:solidFill>
              </a:rPr>
              <a:t> CERN?</a:t>
            </a:r>
            <a:endParaRPr lang="fr-FR" sz="3600" i="1" dirty="0">
              <a:solidFill>
                <a:schemeClr val="accent6">
                  <a:lumMod val="50000"/>
                </a:schemeClr>
              </a:solidFill>
            </a:endParaRPr>
          </a:p>
        </p:txBody>
      </p:sp>
      <p:pic>
        <p:nvPicPr>
          <p:cNvPr id="3" name="Picture 2"/>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360000" y="1080000"/>
            <a:ext cx="3596030" cy="2055600"/>
          </a:xfrm>
          <a:prstGeom prst="rect">
            <a:avLst/>
          </a:prstGeom>
        </p:spPr>
      </p:pic>
      <p:sp>
        <p:nvSpPr>
          <p:cNvPr id="9" name="Title 1"/>
          <p:cNvSpPr txBox="1">
            <a:spLocks/>
          </p:cNvSpPr>
          <p:nvPr/>
        </p:nvSpPr>
        <p:spPr>
          <a:xfrm>
            <a:off x="5557421" y="3288546"/>
            <a:ext cx="3836808" cy="1162050"/>
          </a:xfrm>
          <a:prstGeom prst="rect">
            <a:avLst/>
          </a:prstGeom>
        </p:spPr>
        <p:txBody>
          <a:bodyPr anchor="t"/>
          <a:lstStyle/>
          <a:p>
            <a:pPr algn="ctr" fontAlgn="auto">
              <a:spcAft>
                <a:spcPts val="0"/>
              </a:spcAft>
              <a:defRPr/>
            </a:pPr>
            <a:r>
              <a:rPr lang="fr-FR" sz="6600" b="1" dirty="0">
                <a:ln w="22225">
                  <a:solidFill>
                    <a:sysClr val="windowText" lastClr="000000"/>
                  </a:solidFill>
                  <a:prstDash val="solid"/>
                </a:ln>
                <a:solidFill>
                  <a:schemeClr val="bg1"/>
                </a:solidFill>
              </a:rPr>
              <a:t>1953/54</a:t>
            </a:r>
            <a:endParaRPr lang="fr-FR" sz="6600" b="1" i="1" dirty="0">
              <a:ln w="22225">
                <a:solidFill>
                  <a:sysClr val="windowText" lastClr="000000"/>
                </a:solidFill>
                <a:prstDash val="solid"/>
              </a:ln>
              <a:solidFill>
                <a:schemeClr val="bg1"/>
              </a:solidFill>
            </a:endParaRPr>
          </a:p>
        </p:txBody>
      </p:sp>
      <p:pic>
        <p:nvPicPr>
          <p:cNvPr id="6" name="Picture 3">
            <a:extLst>
              <a:ext uri="{FF2B5EF4-FFF2-40B4-BE49-F238E27FC236}">
                <a16:creationId xmlns:a16="http://schemas.microsoft.com/office/drawing/2014/main" id="{9DF0D074-969E-400C-83DF-224CC4FDB33D}"/>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5308044" y="1081253"/>
            <a:ext cx="2363171" cy="2055600"/>
          </a:xfrm>
          <a:prstGeom prst="rect">
            <a:avLst/>
          </a:prstGeom>
        </p:spPr>
      </p:pic>
    </p:spTree>
    <p:extLst>
      <p:ext uri="{BB962C8B-B14F-4D97-AF65-F5344CB8AC3E}">
        <p14:creationId xmlns:p14="http://schemas.microsoft.com/office/powerpoint/2010/main" val="504007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par>
                          <p:cTn id="9" fill="hold">
                            <p:stCondLst>
                              <p:cond delay="0"/>
                            </p:stCondLst>
                            <p:childTnLst>
                              <p:par>
                                <p:cTn id="10" presetID="10"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selenevespertina.files.wordpress.com/2014/02/nuclear_00325518.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5080" b="7725"/>
          <a:stretch/>
        </p:blipFill>
        <p:spPr bwMode="auto">
          <a:xfrm>
            <a:off x="0" y="-29029"/>
            <a:ext cx="9144000" cy="4484915"/>
          </a:xfrm>
          <a:prstGeom prst="rect">
            <a:avLst/>
          </a:prstGeom>
          <a:noFill/>
          <a:extLst>
            <a:ext uri="{909E8E84-426E-40dd-AFC4-6F175D3DCCD1}">
              <a14:hiddenFill xmlns:a14="http://schemas.microsoft.com/office/drawing/2010/main" xmlns="">
                <a:solidFill>
                  <a:srgbClr val="FFFFFF"/>
                </a:solidFill>
              </a14:hiddenFill>
            </a:ext>
          </a:extLst>
        </p:spPr>
      </p:pic>
      <p:sp>
        <p:nvSpPr>
          <p:cNvPr id="8" name="Title 1"/>
          <p:cNvSpPr txBox="1">
            <a:spLocks/>
          </p:cNvSpPr>
          <p:nvPr/>
        </p:nvSpPr>
        <p:spPr>
          <a:xfrm>
            <a:off x="167275" y="109623"/>
            <a:ext cx="8809449" cy="781050"/>
          </a:xfrm>
          <a:prstGeom prst="rect">
            <a:avLst/>
          </a:prstGeom>
        </p:spPr>
        <p:txBody>
          <a:bodyPr anchor="t"/>
          <a:lstStyle/>
          <a:p>
            <a:pPr fontAlgn="auto">
              <a:spcAft>
                <a:spcPts val="0"/>
              </a:spcAft>
              <a:defRPr/>
            </a:pPr>
            <a:r>
              <a:rPr lang="fr-FR" sz="3600" i="1" dirty="0" err="1">
                <a:solidFill>
                  <a:schemeClr val="bg1"/>
                </a:solidFill>
              </a:rPr>
              <a:t>Nuklear</a:t>
            </a:r>
            <a:r>
              <a:rPr lang="fr-FR" sz="3600" i="1" dirty="0">
                <a:solidFill>
                  <a:schemeClr val="bg1"/>
                </a:solidFill>
              </a:rPr>
              <a:t>?</a:t>
            </a:r>
          </a:p>
        </p:txBody>
      </p:sp>
      <p:pic>
        <p:nvPicPr>
          <p:cNvPr id="14" name="Picture 2" descr="http://whygreeneconomy.org/wp-content/uploads/2012/10/Bjoern-Schwarz-Nuclear-Power-Plant-Germany-creative-commons-2010.jp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25140" r="12239"/>
          <a:stretch/>
        </p:blipFill>
        <p:spPr bwMode="auto">
          <a:xfrm>
            <a:off x="323528" y="1077390"/>
            <a:ext cx="2427890" cy="1938568"/>
          </a:xfrm>
          <a:prstGeom prst="rect">
            <a:avLst/>
          </a:prstGeom>
          <a:noFill/>
          <a:effectLst>
            <a:outerShdw blurRad="152400" dist="38100" dir="2700000" sx="103000" sy="103000" algn="tl" rotWithShape="0">
              <a:schemeClr val="bg1">
                <a:alpha val="40000"/>
              </a:schemeClr>
            </a:outerShdw>
          </a:effectLst>
          <a:extLst>
            <a:ext uri="{909E8E84-426E-40dd-AFC4-6F175D3DCCD1}">
              <a14:hiddenFill xmlns:a14="http://schemas.microsoft.com/office/drawing/2010/main" xmlns="">
                <a:solidFill>
                  <a:srgbClr val="FFFFFF"/>
                </a:solidFill>
              </a14:hiddenFill>
            </a:ext>
          </a:extLst>
        </p:spPr>
      </p:pic>
      <p:pic>
        <p:nvPicPr>
          <p:cNvPr id="16" name="Picture 4" descr="http://b.vimeocdn.com/ts/174/791/174791219_640.jpg"/>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311" t="17416" r="-311" b="2934"/>
          <a:stretch/>
        </p:blipFill>
        <p:spPr bwMode="auto">
          <a:xfrm>
            <a:off x="3322051" y="1082129"/>
            <a:ext cx="2427889" cy="1933829"/>
          </a:xfrm>
          <a:prstGeom prst="rect">
            <a:avLst/>
          </a:prstGeom>
          <a:noFill/>
          <a:effectLst>
            <a:outerShdw blurRad="152400" dist="38100" dir="2700000" sx="103000" sy="103000" algn="tl" rotWithShape="0">
              <a:schemeClr val="bg1">
                <a:alpha val="40000"/>
              </a:schemeClr>
            </a:outerShdw>
          </a:effectLst>
          <a:extLst>
            <a:ext uri="{909E8E84-426E-40dd-AFC4-6F175D3DCCD1}">
              <a14:hiddenFill xmlns:a14="http://schemas.microsoft.com/office/drawing/2010/main" xmlns="">
                <a:solidFill>
                  <a:srgbClr val="FFFFFF"/>
                </a:solidFill>
              </a14:hiddenFill>
            </a:ext>
          </a:extLst>
        </p:spPr>
      </p:pic>
      <p:pic>
        <p:nvPicPr>
          <p:cNvPr id="18" name="Picture 8" descr="http://www.black-schaffer.org/david/online/transparent/cross.pn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3500" y="549169"/>
            <a:ext cx="2995010" cy="2995010"/>
          </a:xfrm>
          <a:prstGeom prst="rect">
            <a:avLst/>
          </a:prstGeom>
          <a:noFill/>
          <a:extLst>
            <a:ext uri="{909E8E84-426E-40dd-AFC4-6F175D3DCCD1}">
              <a14:hiddenFill xmlns:a14="http://schemas.microsoft.com/office/drawing/2010/main" xmlns="">
                <a:solidFill>
                  <a:srgbClr val="FFFFFF"/>
                </a:solidFill>
              </a14:hiddenFill>
            </a:ext>
          </a:extLst>
        </p:spPr>
      </p:pic>
      <p:pic>
        <p:nvPicPr>
          <p:cNvPr id="19" name="Picture 8" descr="http://www.black-schaffer.org/david/online/transparent/cross.pn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038490" y="556836"/>
            <a:ext cx="2995010" cy="299501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Rectangle 1"/>
          <p:cNvSpPr/>
          <p:nvPr/>
        </p:nvSpPr>
        <p:spPr>
          <a:xfrm>
            <a:off x="259174" y="3654183"/>
            <a:ext cx="8717549" cy="400110"/>
          </a:xfrm>
          <a:prstGeom prst="rect">
            <a:avLst/>
          </a:prstGeom>
          <a:noFill/>
        </p:spPr>
        <p:txBody>
          <a:bodyPr wrap="square">
            <a:spAutoFit/>
          </a:bodyPr>
          <a:lstStyle/>
          <a:p>
            <a:pPr algn="ctr"/>
            <a:r>
              <a:rPr lang="fr-CH" sz="2000" b="1" dirty="0" err="1">
                <a:solidFill>
                  <a:schemeClr val="accent6">
                    <a:lumMod val="50000"/>
                  </a:schemeClr>
                </a:solidFill>
                <a:latin typeface="Helvetica" panose="020B0604020202020204" pitchFamily="34" charset="0"/>
                <a:cs typeface="Helvetica" panose="020B0604020202020204" pitchFamily="34" charset="0"/>
              </a:rPr>
              <a:t>Europäisches</a:t>
            </a:r>
            <a:r>
              <a:rPr lang="fr-CH" sz="2000" b="1" dirty="0">
                <a:solidFill>
                  <a:schemeClr val="accent6">
                    <a:lumMod val="50000"/>
                  </a:schemeClr>
                </a:solidFill>
                <a:latin typeface="Helvetica" panose="020B0604020202020204" pitchFamily="34" charset="0"/>
                <a:cs typeface="Helvetica" panose="020B0604020202020204" pitchFamily="34" charset="0"/>
              </a:rPr>
              <a:t> Labor </a:t>
            </a:r>
            <a:r>
              <a:rPr lang="fr-CH" sz="2000" b="1" dirty="0" err="1">
                <a:solidFill>
                  <a:schemeClr val="accent6">
                    <a:lumMod val="50000"/>
                  </a:schemeClr>
                </a:solidFill>
                <a:latin typeface="Helvetica" panose="020B0604020202020204" pitchFamily="34" charset="0"/>
                <a:cs typeface="Helvetica" panose="020B0604020202020204" pitchFamily="34" charset="0"/>
              </a:rPr>
              <a:t>für</a:t>
            </a:r>
            <a:r>
              <a:rPr lang="fr-CH" sz="2000" b="1" dirty="0">
                <a:solidFill>
                  <a:schemeClr val="accent6">
                    <a:lumMod val="50000"/>
                  </a:schemeClr>
                </a:solidFill>
                <a:latin typeface="Helvetica" panose="020B0604020202020204" pitchFamily="34" charset="0"/>
                <a:cs typeface="Helvetica" panose="020B0604020202020204" pitchFamily="34" charset="0"/>
              </a:rPr>
              <a:t> </a:t>
            </a:r>
            <a:r>
              <a:rPr lang="fr-CH" sz="2000" b="1" dirty="0" err="1">
                <a:solidFill>
                  <a:schemeClr val="accent6">
                    <a:lumMod val="50000"/>
                  </a:schemeClr>
                </a:solidFill>
                <a:latin typeface="Helvetica" panose="020B0604020202020204" pitchFamily="34" charset="0"/>
                <a:cs typeface="Helvetica" panose="020B0604020202020204" pitchFamily="34" charset="0"/>
              </a:rPr>
              <a:t>Teilchenphysik</a:t>
            </a:r>
            <a:endParaRPr lang="en-GB" sz="2000" b="1" dirty="0">
              <a:solidFill>
                <a:schemeClr val="accent6">
                  <a:lumMod val="50000"/>
                </a:schemeClr>
              </a:solidFill>
              <a:latin typeface="Helvetica" panose="020B0604020202020204" pitchFamily="34" charset="0"/>
              <a:cs typeface="Helvetica" panose="020B0604020202020204" pitchFamily="34" charset="0"/>
            </a:endParaRPr>
          </a:p>
        </p:txBody>
      </p:sp>
      <p:sp>
        <p:nvSpPr>
          <p:cNvPr id="4" name="Arc 3"/>
          <p:cNvSpPr/>
          <p:nvPr/>
        </p:nvSpPr>
        <p:spPr>
          <a:xfrm rot="21351604">
            <a:off x="3576914" y="4097584"/>
            <a:ext cx="2743200" cy="126014"/>
          </a:xfrm>
          <a:prstGeom prst="arc">
            <a:avLst/>
          </a:prstGeom>
          <a:solidFill>
            <a:srgbClr val="FF0000"/>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pic>
        <p:nvPicPr>
          <p:cNvPr id="12" name="Picture 11">
            <a:extLst>
              <a:ext uri="{FF2B5EF4-FFF2-40B4-BE49-F238E27FC236}">
                <a16:creationId xmlns:a16="http://schemas.microsoft.com/office/drawing/2014/main" id="{CE833D8C-2EB4-0749-81E1-F908A4B691F5}"/>
              </a:ext>
            </a:extLst>
          </p:cNvPr>
          <p:cNvPicPr>
            <a:picLocks noChangeAspect="1"/>
          </p:cNvPicPr>
          <p:nvPr/>
        </p:nvPicPr>
        <p:blipFill rotWithShape="1">
          <a:blip r:embed="rId7"/>
          <a:srcRect t="21234" r="16343"/>
          <a:stretch/>
        </p:blipFill>
        <p:spPr>
          <a:xfrm>
            <a:off x="6013481" y="1083784"/>
            <a:ext cx="2427889" cy="1931000"/>
          </a:xfrm>
          <a:prstGeom prst="rect">
            <a:avLst/>
          </a:prstGeom>
          <a:effectLst>
            <a:outerShdw blurRad="279400" dist="152400" dir="2700000" algn="tl" rotWithShape="0">
              <a:schemeClr val="bg1">
                <a:alpha val="40000"/>
              </a:schemeClr>
            </a:outerShdw>
          </a:effectLst>
        </p:spPr>
      </p:pic>
      <p:pic>
        <p:nvPicPr>
          <p:cNvPr id="20" name="Picture 12" descr="http://www.black-schaffer.org/david/online/transparent/checkmark.png"/>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5500355" y="768029"/>
            <a:ext cx="3258551" cy="32307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646095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9" presetClass="emph" presetSubtype="0" nodeType="clickEffect">
                                  <p:stCondLst>
                                    <p:cond delay="0"/>
                                  </p:stCondLst>
                                  <p:childTnLst>
                                    <p:set>
                                      <p:cBhvr rctx="PPT">
                                        <p:cTn id="30" dur="indefinite"/>
                                        <p:tgtEl>
                                          <p:spTgt spid="3074"/>
                                        </p:tgtEl>
                                        <p:attrNameLst>
                                          <p:attrName>style.opacity</p:attrName>
                                        </p:attrNameLst>
                                      </p:cBhvr>
                                      <p:to>
                                        <p:strVal val="0.25"/>
                                      </p:to>
                                    </p:set>
                                    <p:animEffect filter="image" prLst="opacity: 0.25">
                                      <p:cBhvr rctx="IE">
                                        <p:cTn id="31" dur="indefinite"/>
                                        <p:tgtEl>
                                          <p:spTgt spid="3074"/>
                                        </p:tgtEl>
                                      </p:cBhvr>
                                    </p:animEffect>
                                  </p:childTnLst>
                                </p:cTn>
                              </p:par>
                            </p:childTnLst>
                          </p:cTn>
                        </p:par>
                        <p:par>
                          <p:cTn id="32" fill="hold">
                            <p:stCondLst>
                              <p:cond delay="0"/>
                            </p:stCondLst>
                            <p:childTnLst>
                              <p:par>
                                <p:cTn id="33" presetID="1" presetClass="entr" presetSubtype="0" fill="hold" nodeType="afterEffect">
                                  <p:stCondLst>
                                    <p:cond delay="0"/>
                                  </p:stCondLst>
                                  <p:childTnLst>
                                    <p:set>
                                      <p:cBhvr>
                                        <p:cTn id="34" dur="1" fill="hold">
                                          <p:stCondLst>
                                            <p:cond delay="0"/>
                                          </p:stCondLst>
                                        </p:cTn>
                                        <p:tgtEl>
                                          <p:spTgt spid="2">
                                            <p:txEl>
                                              <p:pRg st="0" end="0"/>
                                            </p:txEl>
                                          </p:spTgt>
                                        </p:tgtEl>
                                        <p:attrNameLst>
                                          <p:attrName>style.visibility</p:attrName>
                                        </p:attrNameLst>
                                      </p:cBhvr>
                                      <p:to>
                                        <p:strVal val="visible"/>
                                      </p:to>
                                    </p:set>
                                  </p:childTnLst>
                                </p:cTn>
                              </p:par>
                            </p:childTnLst>
                          </p:cTn>
                        </p:par>
                        <p:par>
                          <p:cTn id="35" fill="hold">
                            <p:stCondLst>
                              <p:cond delay="0"/>
                            </p:stCondLst>
                            <p:childTnLst>
                              <p:par>
                                <p:cTn id="36" presetID="1" presetClass="entr" presetSubtype="0"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Higgsfield.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0" y="-24143"/>
            <a:ext cx="9144006" cy="44715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itle 1"/>
          <p:cNvSpPr txBox="1">
            <a:spLocks/>
          </p:cNvSpPr>
          <p:nvPr/>
        </p:nvSpPr>
        <p:spPr>
          <a:xfrm>
            <a:off x="167275" y="190500"/>
            <a:ext cx="8809449" cy="2457450"/>
          </a:xfrm>
          <a:prstGeom prst="rect">
            <a:avLst/>
          </a:prstGeom>
        </p:spPr>
        <p:txBody>
          <a:bodyPr anchor="t"/>
          <a:lstStyle/>
          <a:p>
            <a:pPr fontAlgn="auto">
              <a:spcAft>
                <a:spcPts val="0"/>
              </a:spcAft>
              <a:defRPr/>
            </a:pPr>
            <a:r>
              <a:rPr lang="fr-CH" sz="3600" dirty="0">
                <a:solidFill>
                  <a:schemeClr val="bg1"/>
                </a:solidFill>
              </a:rPr>
              <a:t>CERN</a:t>
            </a:r>
          </a:p>
          <a:p>
            <a:pPr fontAlgn="auto">
              <a:spcAft>
                <a:spcPts val="0"/>
              </a:spcAft>
              <a:defRPr/>
            </a:pPr>
            <a:r>
              <a:rPr lang="fr-CH" sz="3600" i="1" dirty="0" err="1">
                <a:solidFill>
                  <a:schemeClr val="bg1"/>
                </a:solidFill>
              </a:rPr>
              <a:t>Wer</a:t>
            </a:r>
            <a:r>
              <a:rPr lang="fr-CH" sz="3600" i="1" dirty="0">
                <a:solidFill>
                  <a:schemeClr val="bg1"/>
                </a:solidFill>
              </a:rPr>
              <a:t> </a:t>
            </a:r>
            <a:r>
              <a:rPr lang="fr-CH" sz="3600" i="1" dirty="0" err="1">
                <a:solidFill>
                  <a:schemeClr val="bg1"/>
                </a:solidFill>
              </a:rPr>
              <a:t>arbeitet</a:t>
            </a:r>
            <a:r>
              <a:rPr lang="fr-CH" sz="3600" i="1" dirty="0">
                <a:solidFill>
                  <a:schemeClr val="bg1"/>
                </a:solidFill>
              </a:rPr>
              <a:t> hier?</a:t>
            </a:r>
            <a:endParaRPr lang="fr-FR" sz="3600" i="1" dirty="0">
              <a:solidFill>
                <a:schemeClr val="bg1"/>
              </a:solidFill>
            </a:endParaRPr>
          </a:p>
        </p:txBody>
      </p:sp>
    </p:spTree>
    <p:extLst>
      <p:ext uri="{BB962C8B-B14F-4D97-AF65-F5344CB8AC3E}">
        <p14:creationId xmlns:p14="http://schemas.microsoft.com/office/powerpoint/2010/main" val="31534946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3_ClassicWhite">
  <a:themeElements>
    <a:clrScheme name="23_ClassicWhite">
      <a:dk1>
        <a:srgbClr val="000000"/>
      </a:dk1>
      <a:lt1>
        <a:srgbClr val="FFFFFF"/>
      </a:lt1>
      <a:dk2>
        <a:srgbClr val="5E5E5E"/>
      </a:dk2>
      <a:lt2>
        <a:srgbClr val="D5D5D5"/>
      </a:lt2>
      <a:accent1>
        <a:srgbClr val="3E74D1"/>
      </a:accent1>
      <a:accent2>
        <a:srgbClr val="33C5B9"/>
      </a:accent2>
      <a:accent3>
        <a:srgbClr val="45B53C"/>
      </a:accent3>
      <a:accent4>
        <a:srgbClr val="FFBD16"/>
      </a:accent4>
      <a:accent5>
        <a:srgbClr val="E22146"/>
      </a:accent5>
      <a:accent6>
        <a:srgbClr val="836BB7"/>
      </a:accent6>
      <a:hlink>
        <a:srgbClr val="0000FF"/>
      </a:hlink>
      <a:folHlink>
        <a:srgbClr val="FF00FF"/>
      </a:folHlink>
    </a:clrScheme>
    <a:fontScheme name="23_ClassicWhite">
      <a:majorFont>
        <a:latin typeface="Canela Bold"/>
        <a:ea typeface="Canela Bold"/>
        <a:cs typeface="Canela Bold"/>
      </a:majorFont>
      <a:minorFont>
        <a:latin typeface="Canela Bold"/>
        <a:ea typeface="Canela Bold"/>
        <a:cs typeface="Canela Bold"/>
      </a:minorFont>
    </a:fontScheme>
    <a:fmtScheme name="23_Clas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11303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Avenir Next Regular"/>
            <a:ea typeface="Avenir Next Regular"/>
            <a:cs typeface="Avenir Next Regular"/>
            <a:sym typeface="Avenir N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400" rtl="0" fontAlgn="auto" latinLnBrk="0" hangingPunct="0">
          <a:lnSpc>
            <a:spcPct val="9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Canela Text Regular"/>
            <a:ea typeface="Canela Text Regular"/>
            <a:cs typeface="Canela Text Regular"/>
            <a:sym typeface="Canela Text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F3AE180FC1A14A87506E7BD35F0A2D" ma:contentTypeVersion="0" ma:contentTypeDescription="Create a new document." ma:contentTypeScope="" ma:versionID="373b3254eb1493b59944211d6e4626d7">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1828A57-B3BC-4191-B8CC-774CA66ED4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1736BD7-E7BC-466E-8FAB-9462C5024F4E}">
  <ds:schemaRefs>
    <ds:schemaRef ds:uri="http://schemas.microsoft.com/sharepoint/v3/contenttype/forms"/>
  </ds:schemaRefs>
</ds:datastoreItem>
</file>

<file path=customXml/itemProps3.xml><?xml version="1.0" encoding="utf-8"?>
<ds:datastoreItem xmlns:ds="http://schemas.openxmlformats.org/officeDocument/2006/customXml" ds:itemID="{17A7C35B-DCFD-453B-93FF-DEC0546E650A}">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CERNCorporate16-9</Template>
  <TotalTime>40022</TotalTime>
  <Words>5482</Words>
  <Application>Microsoft Office PowerPoint</Application>
  <PresentationFormat>On-screen Show (16:9)</PresentationFormat>
  <Paragraphs>456</Paragraphs>
  <Slides>60</Slides>
  <Notes>51</Notes>
  <HiddenSlides>8</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60</vt:i4>
      </vt:variant>
    </vt:vector>
  </HeadingPairs>
  <TitlesOfParts>
    <vt:vector size="75" baseType="lpstr">
      <vt:lpstr>Arial</vt:lpstr>
      <vt:lpstr>Arial Rounded MT Bold</vt:lpstr>
      <vt:lpstr>Avenir Next Demi Bold</vt:lpstr>
      <vt:lpstr>Avenir Next Medium</vt:lpstr>
      <vt:lpstr>Avenir Next Regular</vt:lpstr>
      <vt:lpstr>Calibri</vt:lpstr>
      <vt:lpstr>Cambria Math</vt:lpstr>
      <vt:lpstr>Canela Bold</vt:lpstr>
      <vt:lpstr>Canela Deck Regular</vt:lpstr>
      <vt:lpstr>Canela Regular</vt:lpstr>
      <vt:lpstr>Canela Text Regular</vt:lpstr>
      <vt:lpstr>Helvetica</vt:lpstr>
      <vt:lpstr>Helvetica Neue</vt:lpstr>
      <vt:lpstr>CERNCorporate16-9</vt:lpstr>
      <vt:lpstr>23_ClassicWhite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Grundlegende Fragen der Menschheit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Francois Briard</dc:creator>
  <cp:lastModifiedBy>Sarah Maria Zoechling</cp:lastModifiedBy>
  <cp:revision>523</cp:revision>
  <cp:lastPrinted>2020-06-23T06:14:08Z</cp:lastPrinted>
  <dcterms:created xsi:type="dcterms:W3CDTF">2015-01-27T20:34:59Z</dcterms:created>
  <dcterms:modified xsi:type="dcterms:W3CDTF">2024-06-17T13:15:14Z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0x0101003FF3AE180FC1A14A87506E7BD35F0A2D</vt:lpwstr>
  </property>
</Properties>
</file>