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764" r:id="rId2"/>
    <p:sldId id="256" r:id="rId3"/>
    <p:sldId id="783" r:id="rId4"/>
    <p:sldId id="784" r:id="rId5"/>
    <p:sldId id="785" r:id="rId6"/>
    <p:sldId id="782" r:id="rId7"/>
    <p:sldId id="781" r:id="rId8"/>
    <p:sldId id="765" r:id="rId9"/>
    <p:sldId id="788" r:id="rId10"/>
    <p:sldId id="802" r:id="rId11"/>
    <p:sldId id="387" r:id="rId12"/>
    <p:sldId id="789" r:id="rId13"/>
    <p:sldId id="689" r:id="rId14"/>
    <p:sldId id="686" r:id="rId15"/>
    <p:sldId id="778" r:id="rId16"/>
    <p:sldId id="786" r:id="rId17"/>
    <p:sldId id="787" r:id="rId1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28"/>
    <p:restoredTop sz="97819"/>
  </p:normalViewPr>
  <p:slideViewPr>
    <p:cSldViewPr snapToGrid="0" snapToObjects="1">
      <p:cViewPr varScale="1">
        <p:scale>
          <a:sx n="219" d="100"/>
          <a:sy n="219" d="100"/>
        </p:scale>
        <p:origin x="50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4" d="100"/>
        <a:sy n="204" d="100"/>
      </p:scale>
      <p:origin x="0" y="0"/>
    </p:cViewPr>
  </p:notesTextViewPr>
  <p:notesViewPr>
    <p:cSldViewPr snapToGrid="0" snapToObjects="1">
      <p:cViewPr>
        <p:scale>
          <a:sx n="160" d="100"/>
          <a:sy n="160" d="100"/>
        </p:scale>
        <p:origin x="3552" y="-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45728-8843-9A48-BAC9-41A81FFDE429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231B5-707A-A44B-985C-144DA43EBF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3539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231B5-707A-A44B-985C-144DA43EBF84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4149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231B5-707A-A44B-985C-144DA43EBF84}" type="slidenum">
              <a:rPr lang="en-CH" smtClean="0"/>
              <a:t>2</a:t>
            </a:fld>
            <a:endParaRPr lang="en-CH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8B79FA0C-5791-7F45-BE98-815BA6E063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87724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231B5-707A-A44B-985C-144DA43EBF84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251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231B5-707A-A44B-985C-144DA43EBF84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1170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231B5-707A-A44B-985C-144DA43EBF84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3459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F217DD-0266-4D8E-8E8E-9F45DC3EA05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314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F217DD-0266-4D8E-8E8E-9F45DC3EA05C}" type="slidenum">
              <a:rPr lang="en-GB" smtClean="0"/>
              <a:t>11</a:t>
            </a:fld>
            <a:endParaRPr lang="en-GB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B7030F3-B83B-27B8-A742-4A7D62F441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I</a:t>
            </a:r>
            <a:r>
              <a:rPr lang="en-CH" sz="1200" dirty="0"/>
              <a:t>n this table the main parameters for the injector are summarized. They are the specifications for the Injector design needed for the Z-mode, the more demanding operational mode of the collider in terms of charge and repetion rates.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The </a:t>
            </a:r>
            <a:r>
              <a:rPr lang="en-CH" sz="1200" dirty="0"/>
              <a:t>maximum charge to be injected into the collider ring is 4 nC.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In order to meet the specification during the filling from scratch and for the top up operation, 2 bunches at 200 Hz are requested.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Bunch spacing is 25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A</a:t>
            </a:r>
            <a:r>
              <a:rPr lang="en-CH" sz="1200" dirty="0"/>
              <a:t> normalized emittance of 10x10 mm mrad and a target bunch length and energy spread at the linac end of 1 mm and 0.1% are requested.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Read the slide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44985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12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919026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2AB9F-0D93-72A8-AE69-97A1D9998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8F0A12-E6BD-D0A9-52B4-0C667EF310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FEA0C9-EA0F-D6A6-EF8B-2D93A83B2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0D673F-6E70-A557-C82E-D36F3B9F5B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231B5-707A-A44B-985C-144DA43EBF84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1353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A7B63-1406-5445-94AF-ECF2B6D8D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04FD62-ED21-8F4C-8A54-60AF58EFF8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B40DA-9739-354F-ADEB-79E6BB449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8215F-2F4F-224F-AFDA-AF2877B0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D0F40-F873-AC41-96D0-137E8D5F8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227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BCAEF-91CA-B743-AA81-39880571D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0606F-81E3-EC41-BBC0-EC2584822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98DDA-AD54-8C41-A980-3032ED26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B0B1C-2F4E-F647-A8C3-C59628245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086DC-D8A0-4C42-805B-5A6D7DB9F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603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05560-AB4C-6E44-B299-A9B03CDCA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FFB60-7BD2-1742-BB3B-E1C4A171D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5A129-71D6-DA4B-8F6A-7231BDF85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51C69-3068-2242-8FCC-F8CD54680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08A13-2AF0-D04C-A323-F8AD98B60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1475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90400" y="3453991"/>
            <a:ext cx="110174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DD111FAF-C23B-AB6A-8268-CCF153E8703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607840" y="126720"/>
            <a:ext cx="530728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ts val="1652"/>
              </a:lnSpc>
            </a:pPr>
            <a:fld id="{AD6139BC-BE3E-4C42-921C-7DE4B605E283}" type="slidenum">
              <a:rPr lang="en-GB" sz="1067" spc="-1" smtClean="0">
                <a:solidFill>
                  <a:srgbClr val="FFFFFF"/>
                </a:solidFill>
                <a:latin typeface="Arial"/>
              </a:rPr>
              <a:pPr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577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B0749-CEDE-FE49-B88E-68F2FF1B6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3BF99-9928-004A-BE72-CA6066D31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C1ADDA-3646-CA45-B4E8-3560D400A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F821F-137B-844F-AB0F-A279BC9B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30A9A-D16D-CF4B-841B-FFE8674E1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092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D641-29FB-0540-B683-657E4ABE6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02D90-CBEB-644E-B621-CDF39C7D1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D24FC-1F06-4642-8202-043F625E0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34B5B-D6C7-3D49-B13C-127616F69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F1AB0-2F03-EF46-B219-4C5B6411B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301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0A806-0DC8-394E-AF3B-1D5977755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5A615-FE59-B34D-BF04-2CD4BF0025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5FBED-EB30-D541-B781-CAF0036CC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BB2E78-24F2-E248-9124-944A4A9AA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70F41-8655-504D-8CAE-636C3A6DF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6D9A9-DCE5-144E-A92A-CDEF9C69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211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03F09-5757-614E-A9E6-59A2490B3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221464-18C3-2C4D-ADE8-63C2ADAF1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C6967-BA5B-B44A-A9DB-C849C5106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574943-1C11-4644-BD48-452546594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B4D4C8-0C43-8044-8AB5-C426ADD4D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73FE0B-0F5E-D444-BC77-F755FB393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F6D81D-A755-BC49-84AB-D5E37A948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192822-5C1A-AE44-A469-03C47A98E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968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D350E-A4F0-F246-8325-DD58B4ECB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03BF3F-7B00-0241-8CC3-AAAF28BB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791CB-2A70-BC42-915E-6F73A6484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2BAD9-8822-8D4B-9122-F921226E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173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5BCE3E-039C-5E4E-90A9-607686A0C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B91909-1106-154E-B4A6-2C0F30F32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31412-C8C6-D34F-BEEB-96E2DDED6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8412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3093F-2412-0B49-B9F1-2A79DE348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D16F8-2F60-7D42-A40B-527E4BF61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F1FAEE-323D-0449-AA67-E9B9F6475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DEF02-AC4F-7042-9087-CBD96C89B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6CFFF-FDF9-3441-A553-B1DBD91D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AE20B2-86F3-A341-A714-21B9D49D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38449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053A5-D21D-E243-995C-C8F867C5B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D322E6-73C2-D64C-9C7B-E0386EE160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43EC44-4667-8E4F-AE9F-2A009AF46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295C2-5EDF-2D4E-A881-D97138860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AF0E77-13AD-3741-87A0-AB5507602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FD1F6-8571-9744-AF81-C74F91756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169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1F88B9-8D5E-2446-AF33-069E75AC3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C4D2B-79FF-734C-8EBB-104B2ECFD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FF7A1-63C9-304F-92A7-031F95D817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0F4F0-C5C8-1548-9F0A-4B6F13DD07F6}" type="datetimeFigureOut">
              <a:rPr lang="en-CH" smtClean="0"/>
              <a:t>06.06.2024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06A69-73F6-E54B-A76D-FB3CE9774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AC494-EB02-7F41-A6E5-B74326C6A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2D430-B2D4-2A40-BF18-6832F3652B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5868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78927/contributions/5835366/attachments/2812816/4909643/20240305_FCCeeBooster_CO84.pd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59B1E1-39A8-627C-DBE5-A75528D0526B}"/>
              </a:ext>
            </a:extLst>
          </p:cNvPr>
          <p:cNvSpPr txBox="1"/>
          <p:nvPr/>
        </p:nvSpPr>
        <p:spPr>
          <a:xfrm>
            <a:off x="714962" y="201096"/>
            <a:ext cx="3651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Agenda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B9F887-5892-102F-6C11-03FC89D5F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62" y="1029270"/>
            <a:ext cx="11213834" cy="479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88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A9EC1D5-E130-0762-9E4C-5DE678D1EC3B}"/>
              </a:ext>
            </a:extLst>
          </p:cNvPr>
          <p:cNvGraphicFramePr>
            <a:graphicFrameLocks noGrp="1"/>
          </p:cNvGraphicFramePr>
          <p:nvPr/>
        </p:nvGraphicFramePr>
        <p:xfrm>
          <a:off x="297931" y="853436"/>
          <a:ext cx="10004356" cy="463232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778655">
                  <a:extLst>
                    <a:ext uri="{9D8B030D-6E8A-4147-A177-3AD203B41FA5}">
                      <a16:colId xmlns:a16="http://schemas.microsoft.com/office/drawing/2014/main" val="2393563486"/>
                    </a:ext>
                  </a:extLst>
                </a:gridCol>
                <a:gridCol w="1049060">
                  <a:extLst>
                    <a:ext uri="{9D8B030D-6E8A-4147-A177-3AD203B41FA5}">
                      <a16:colId xmlns:a16="http://schemas.microsoft.com/office/drawing/2014/main" val="2554203226"/>
                    </a:ext>
                  </a:extLst>
                </a:gridCol>
                <a:gridCol w="852365">
                  <a:extLst>
                    <a:ext uri="{9D8B030D-6E8A-4147-A177-3AD203B41FA5}">
                      <a16:colId xmlns:a16="http://schemas.microsoft.com/office/drawing/2014/main" val="2922521828"/>
                    </a:ext>
                  </a:extLst>
                </a:gridCol>
                <a:gridCol w="1131828">
                  <a:extLst>
                    <a:ext uri="{9D8B030D-6E8A-4147-A177-3AD203B41FA5}">
                      <a16:colId xmlns:a16="http://schemas.microsoft.com/office/drawing/2014/main" val="1224959394"/>
                    </a:ext>
                  </a:extLst>
                </a:gridCol>
                <a:gridCol w="1131828">
                  <a:extLst>
                    <a:ext uri="{9D8B030D-6E8A-4147-A177-3AD203B41FA5}">
                      <a16:colId xmlns:a16="http://schemas.microsoft.com/office/drawing/2014/main" val="3857755404"/>
                    </a:ext>
                  </a:extLst>
                </a:gridCol>
                <a:gridCol w="2060620">
                  <a:extLst>
                    <a:ext uri="{9D8B030D-6E8A-4147-A177-3AD203B41FA5}">
                      <a16:colId xmlns:a16="http://schemas.microsoft.com/office/drawing/2014/main" val="835994773"/>
                    </a:ext>
                  </a:extLst>
                </a:gridCol>
              </a:tblGrid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Running mode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Z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WW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ZH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ttbar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1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Unit</a:t>
                      </a:r>
                      <a:endParaRPr lang="en-GB" sz="2100" b="1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1436113132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Beam energy at inj. end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 gridSpan="4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</a:t>
                      </a:r>
                    </a:p>
                  </a:txBody>
                  <a:tcPr marL="16933" marR="16933" marT="48000" marB="4800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12700" marR="12700" marT="36000" marB="36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GeV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3687462546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rgbClr val="C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Number bunches/ring</a:t>
                      </a:r>
                      <a:endParaRPr lang="en-GB" sz="2100" b="0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rgbClr val="C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11200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1780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440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60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2627354483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Maximum bunch charge</a:t>
                      </a:r>
                    </a:p>
                  </a:txBody>
                  <a:tcPr marL="16933" marR="16933" marT="48000" marB="48000" anchor="ctr"/>
                </a:tc>
                <a:tc gridSpan="4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≥ 4</a:t>
                      </a:r>
                    </a:p>
                  </a:txBody>
                  <a:tcPr marL="16933" marR="16933" marT="48000" marB="4800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nC</a:t>
                      </a: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4145439214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Bunch charge in top up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rgbClr val="C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3.43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1.39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1.11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1.49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nC</a:t>
                      </a: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980107439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Number of bunches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u="none" strike="noStrike" dirty="0">
                          <a:solidFill>
                            <a:srgbClr val="C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</a:t>
                      </a:r>
                      <a:endParaRPr lang="en-CH" sz="2100" b="0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</a:t>
                      </a:r>
                      <a:endParaRPr lang="en-CH" sz="21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endParaRPr lang="en-CH" sz="21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3237111622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Linac rep. rate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rgbClr val="C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100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50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50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Hz</a:t>
                      </a: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4052050085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Bunch spacing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rgbClr val="C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25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150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600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4400</a:t>
                      </a:r>
                    </a:p>
                  </a:txBody>
                  <a:tcPr marL="16933" marR="16933" marT="48000" marB="48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ns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590865530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Norm. emittance  (x, y) (rms)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 gridSpan="4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&lt;10,10</a:t>
                      </a:r>
                    </a:p>
                  </a:txBody>
                  <a:tcPr marL="16933" marR="16933" marT="48000" marB="4800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36000" marB="36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mm </a:t>
                      </a:r>
                      <a:r>
                        <a:rPr lang="en-GB" sz="21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mrad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2268614934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rgbClr val="00B0F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Bunch length (rms)</a:t>
                      </a:r>
                      <a:endParaRPr lang="en-GB" sz="2100" b="0" i="0" u="none" strike="noStrike" dirty="0">
                        <a:solidFill>
                          <a:srgbClr val="00B0F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 gridSpan="4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u="none" strike="noStrike" dirty="0">
                          <a:solidFill>
                            <a:srgbClr val="00B0F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~1</a:t>
                      </a:r>
                    </a:p>
                  </a:txBody>
                  <a:tcPr marL="16933" marR="16933" marT="48000" marB="4800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36000" marB="36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rgbClr val="00B0F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mm </a:t>
                      </a:r>
                      <a:endParaRPr lang="en-GB" sz="2100" b="0" i="0" u="none" strike="noStrike" dirty="0">
                        <a:solidFill>
                          <a:srgbClr val="00B0F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3701321404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100" u="none" strike="noStrike" dirty="0">
                          <a:solidFill>
                            <a:srgbClr val="00B0F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Energy spread (rms)</a:t>
                      </a:r>
                      <a:endParaRPr lang="en-GB" sz="2100" b="0" i="0" u="none" strike="noStrike" dirty="0">
                        <a:solidFill>
                          <a:srgbClr val="00B0F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 gridSpan="4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u="none" strike="noStrike" dirty="0">
                          <a:solidFill>
                            <a:srgbClr val="00B0F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~0.1</a:t>
                      </a:r>
                      <a:endParaRPr lang="en-CH" sz="2100" b="0" i="0" u="none" strike="noStrike" dirty="0">
                        <a:solidFill>
                          <a:srgbClr val="00B0F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CH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36000" marB="3600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CH" sz="16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700" marR="12700" marT="36000" marB="3600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H" sz="2100" u="none" strike="noStrike" dirty="0">
                          <a:solidFill>
                            <a:srgbClr val="00B0F0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%</a:t>
                      </a:r>
                      <a:endParaRPr lang="en-CH" sz="2100" b="0" i="0" u="none" strike="noStrike" dirty="0">
                        <a:solidFill>
                          <a:srgbClr val="00B0F0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6933" marR="16933" marT="48000" marB="48000" anchor="ctr"/>
                </a:tc>
                <a:extLst>
                  <a:ext uri="{0D108BD9-81ED-4DB2-BD59-A6C34878D82A}">
                    <a16:rowId xmlns:a16="http://schemas.microsoft.com/office/drawing/2014/main" val="418834227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0E9A159-AE68-B045-BC26-DDA3A1564EE1}"/>
              </a:ext>
            </a:extLst>
          </p:cNvPr>
          <p:cNvSpPr txBox="1"/>
          <p:nvPr/>
        </p:nvSpPr>
        <p:spPr>
          <a:xfrm>
            <a:off x="10414694" y="4623981"/>
            <a:ext cx="1777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Target values for inj.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733523-47D2-1CB4-CC84-0432E21A9E1E}"/>
              </a:ext>
            </a:extLst>
          </p:cNvPr>
          <p:cNvSpPr txBox="1"/>
          <p:nvPr/>
        </p:nvSpPr>
        <p:spPr>
          <a:xfrm>
            <a:off x="10302288" y="1785080"/>
            <a:ext cx="1777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 filling from scratch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8C444-1021-FEFB-9847-B0409ADFCD57}"/>
              </a:ext>
            </a:extLst>
          </p:cNvPr>
          <p:cNvSpPr txBox="1"/>
          <p:nvPr/>
        </p:nvSpPr>
        <p:spPr>
          <a:xfrm>
            <a:off x="185524" y="508428"/>
            <a:ext cx="468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Source: mid-term review report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FB7A24-B26E-EAE4-48EB-4FC3DD1A1EB6}"/>
              </a:ext>
            </a:extLst>
          </p:cNvPr>
          <p:cNvSpPr txBox="1"/>
          <p:nvPr/>
        </p:nvSpPr>
        <p:spPr>
          <a:xfrm>
            <a:off x="185524" y="5669911"/>
            <a:ext cx="11578365" cy="851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spcAft>
                <a:spcPts val="800"/>
              </a:spcAft>
              <a:buFont typeface="System Font Regular"/>
              <a:buChar char="－"/>
            </a:pPr>
            <a:r>
              <a:rPr lang="en-CH" sz="213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 pitchFamily="2" charset="2"/>
              </a:rPr>
              <a:t>Z-mode: Overall trasmission efficiency 80%/73%, charge at the Injector  ~5/5.5 nC</a:t>
            </a:r>
          </a:p>
          <a:p>
            <a:pPr marL="380990" indent="-380990">
              <a:spcAft>
                <a:spcPts val="800"/>
              </a:spcAft>
              <a:buFont typeface="System Font Regular"/>
              <a:buChar char="－"/>
            </a:pPr>
            <a:r>
              <a:rPr lang="en-CH" sz="213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 pitchFamily="2" charset="2"/>
              </a:rPr>
              <a:t>Considering the charge needed for top-up 67%/62%,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26FE3A-6B39-6BE7-81BB-7A1F78D1A088}"/>
              </a:ext>
            </a:extLst>
          </p:cNvPr>
          <p:cNvSpPr txBox="1"/>
          <p:nvPr/>
        </p:nvSpPr>
        <p:spPr>
          <a:xfrm>
            <a:off x="185524" y="55881"/>
            <a:ext cx="8908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Collider and booster parameters related to the Injector</a:t>
            </a:r>
          </a:p>
        </p:txBody>
      </p:sp>
    </p:spTree>
    <p:extLst>
      <p:ext uri="{BB962C8B-B14F-4D97-AF65-F5344CB8AC3E}">
        <p14:creationId xmlns:p14="http://schemas.microsoft.com/office/powerpoint/2010/main" val="2116462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5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>
              <a:lnSpc>
                <a:spcPts val="1652"/>
              </a:lnSpc>
            </a:pPr>
            <a:endParaRPr lang="en-GB" sz="1200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4B7B2C-92F9-C0D3-88FC-C439DC9D69E0}"/>
              </a:ext>
            </a:extLst>
          </p:cNvPr>
          <p:cNvSpPr txBox="1"/>
          <p:nvPr/>
        </p:nvSpPr>
        <p:spPr>
          <a:xfrm>
            <a:off x="3696127" y="-23620"/>
            <a:ext cx="464261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Injector parameters (Z-mode)</a:t>
            </a:r>
            <a:endParaRPr lang="en-GB" sz="2667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C66069-51E8-56C3-9700-7D6A1D1B6B05}"/>
              </a:ext>
            </a:extLst>
          </p:cNvPr>
          <p:cNvSpPr txBox="1"/>
          <p:nvPr/>
        </p:nvSpPr>
        <p:spPr>
          <a:xfrm>
            <a:off x="11531384" y="468684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2133" dirty="0" err="1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6704AEE-7D90-6C6D-8294-755FA5BB1A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404922"/>
              </p:ext>
            </p:extLst>
          </p:nvPr>
        </p:nvGraphicFramePr>
        <p:xfrm>
          <a:off x="124648" y="872121"/>
          <a:ext cx="6478242" cy="345520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624511">
                  <a:extLst>
                    <a:ext uri="{9D8B030D-6E8A-4147-A177-3AD203B41FA5}">
                      <a16:colId xmlns:a16="http://schemas.microsoft.com/office/drawing/2014/main" val="2393563486"/>
                    </a:ext>
                  </a:extLst>
                </a:gridCol>
                <a:gridCol w="1225899">
                  <a:extLst>
                    <a:ext uri="{9D8B030D-6E8A-4147-A177-3AD203B41FA5}">
                      <a16:colId xmlns:a16="http://schemas.microsoft.com/office/drawing/2014/main" val="2922521828"/>
                    </a:ext>
                  </a:extLst>
                </a:gridCol>
                <a:gridCol w="1627832">
                  <a:extLst>
                    <a:ext uri="{9D8B030D-6E8A-4147-A177-3AD203B41FA5}">
                      <a16:colId xmlns:a16="http://schemas.microsoft.com/office/drawing/2014/main" val="835994773"/>
                    </a:ext>
                  </a:extLst>
                </a:gridCol>
              </a:tblGrid>
              <a:tr h="355596">
                <a:tc>
                  <a:txBody>
                    <a:bodyPr/>
                    <a:lstStyle/>
                    <a:p>
                      <a:pPr algn="l" fontAlgn="b"/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effectLst/>
                        </a:rPr>
                        <a:t>HE Linac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effectLst/>
                        </a:rPr>
                        <a:t>Unit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1436113132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effectLst/>
                        </a:rPr>
                        <a:t>Injection energy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20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effectLst/>
                        </a:rPr>
                        <a:t>GeV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3687462546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Number bunches/ring</a:t>
                      </a: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11200</a:t>
                      </a: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2192439614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Bunch spacing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ns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2433335805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Bunch charge both species 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nC</a:t>
                      </a:r>
                      <a:endParaRPr lang="en-GB" sz="2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2627354483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effectLst/>
                        </a:rPr>
                        <a:t>Repetition rate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200/100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effectLst/>
                        </a:rPr>
                        <a:t>Hz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4145439214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effectLst/>
                        </a:rPr>
                        <a:t>Number of bunches/rf pulse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2/4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 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3237111622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effectLst/>
                        </a:rPr>
                        <a:t>Norm. emittance (x, y) (rms)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10,10</a:t>
                      </a: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effectLst/>
                        </a:rPr>
                        <a:t>mm </a:t>
                      </a:r>
                      <a:r>
                        <a:rPr lang="en-GB" sz="2100" u="none" strike="noStrike" dirty="0" err="1">
                          <a:effectLst/>
                        </a:rPr>
                        <a:t>mrad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2268614934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effectLst/>
                        </a:rPr>
                        <a:t>Bunch length (rms)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~1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u="none" strike="noStrike" dirty="0">
                          <a:effectLst/>
                        </a:rPr>
                        <a:t>mm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3701321404"/>
                  </a:ext>
                </a:extLst>
              </a:tr>
              <a:tr h="363185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u="none" strike="noStrike" dirty="0">
                          <a:effectLst/>
                        </a:rPr>
                        <a:t>Energy spread (rms)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~0.1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2100" u="none" strike="noStrike" dirty="0">
                          <a:effectLst/>
                        </a:rPr>
                        <a:t>%</a:t>
                      </a:r>
                      <a:endParaRPr lang="en-CH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933" marR="16933" marT="16933" marB="0" anchor="ctr"/>
                </a:tc>
                <a:extLst>
                  <a:ext uri="{0D108BD9-81ED-4DB2-BD59-A6C34878D82A}">
                    <a16:rowId xmlns:a16="http://schemas.microsoft.com/office/drawing/2014/main" val="418834227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2C1ED3A-DACC-90DB-9125-BB0120351DBA}"/>
              </a:ext>
            </a:extLst>
          </p:cNvPr>
          <p:cNvSpPr txBox="1"/>
          <p:nvPr/>
        </p:nvSpPr>
        <p:spPr>
          <a:xfrm>
            <a:off x="6656322" y="1528473"/>
            <a:ext cx="53030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493"/>
              </a:spcBef>
            </a:pPr>
            <a:r>
              <a:rPr lang="en-CH" sz="1600" dirty="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 pitchFamily="2" charset="2"/>
              </a:rPr>
              <a:t>These two parameters may change due to e-cloud instability, i.e. bunch spacing 50 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E7313C-7E15-DD49-1D64-D395C4FC05C3}"/>
              </a:ext>
            </a:extLst>
          </p:cNvPr>
          <p:cNvSpPr txBox="1"/>
          <p:nvPr/>
        </p:nvSpPr>
        <p:spPr>
          <a:xfrm>
            <a:off x="8183808" y="615803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2133" dirty="0" err="1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6BFA78-BE7F-83A0-A2BB-E20D307D72E2}"/>
              </a:ext>
            </a:extLst>
          </p:cNvPr>
          <p:cNvSpPr txBox="1"/>
          <p:nvPr/>
        </p:nvSpPr>
        <p:spPr>
          <a:xfrm>
            <a:off x="10109251" y="561412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2133" dirty="0" err="1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56EB8056-D672-8C50-6759-5D1CAC3459DA}"/>
              </a:ext>
            </a:extLst>
          </p:cNvPr>
          <p:cNvSpPr txBox="1">
            <a:spLocks/>
          </p:cNvSpPr>
          <p:nvPr/>
        </p:nvSpPr>
        <p:spPr>
          <a:xfrm>
            <a:off x="11607840" y="126720"/>
            <a:ext cx="530728" cy="226080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1652"/>
              </a:lnSpc>
            </a:pPr>
            <a:fld id="{AD6139BC-BE3E-4C42-921C-7DE4B605E283}" type="slidenum">
              <a:rPr lang="en-GB" sz="1067" spc="-1">
                <a:solidFill>
                  <a:srgbClr val="FFFFFF"/>
                </a:solidFill>
                <a:latin typeface="Arial"/>
              </a:rPr>
              <a:pPr algn="r">
                <a:lnSpc>
                  <a:spcPts val="1652"/>
                </a:lnSpc>
              </a:pPr>
              <a:t>11</a:t>
            </a:fld>
            <a:endParaRPr lang="en-GB" sz="1067" spc="-1"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1B8979-BDA7-2CC2-81E8-EF07517986D6}"/>
              </a:ext>
            </a:extLst>
          </p:cNvPr>
          <p:cNvSpPr txBox="1"/>
          <p:nvPr/>
        </p:nvSpPr>
        <p:spPr>
          <a:xfrm>
            <a:off x="487336" y="207986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Injector parameters (Z-mode)</a:t>
            </a:r>
            <a:endParaRPr lang="en-GB" sz="32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281B05-12C3-F3B2-13E3-D1A99EF31444}"/>
              </a:ext>
            </a:extLst>
          </p:cNvPr>
          <p:cNvSpPr txBox="1"/>
          <p:nvPr/>
        </p:nvSpPr>
        <p:spPr>
          <a:xfrm>
            <a:off x="178970" y="4419596"/>
            <a:ext cx="64773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Emittance and energy spread for BR (By Antoine):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Case 1. Initial beam parameters (rms): 10x10 𝜇𝑚, 𝜎</a:t>
            </a:r>
            <a:r>
              <a:rPr lang="el-GR" baseline="-25000" dirty="0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Δ</a:t>
            </a:r>
            <a:r>
              <a:rPr lang="en-GB" baseline="-25000" dirty="0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p/𝑝</a:t>
            </a:r>
            <a:r>
              <a:rPr lang="en-GB" dirty="0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=0.1%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Case 2. Initial beam parameters: 20x2 𝜇𝑚, 𝜎</a:t>
            </a:r>
            <a:r>
              <a:rPr lang="el-GR" baseline="-2500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Δ</a:t>
            </a:r>
            <a:r>
              <a:rPr lang="en-GB" baseline="-2500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p/𝑝</a:t>
            </a:r>
            <a:r>
              <a:rPr lang="en-GB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=0.1%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C225A2-CB1A-FD4A-4314-21E346A1297E}"/>
              </a:ext>
            </a:extLst>
          </p:cNvPr>
          <p:cNvSpPr txBox="1"/>
          <p:nvPr/>
        </p:nvSpPr>
        <p:spPr>
          <a:xfrm>
            <a:off x="6806049" y="4358040"/>
            <a:ext cx="5261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From linac simulations (by Simona): relative energy spread with linac on-crest is 0.75%, using an EC OR operating the linac off-crest  up to less 0.1%, we decided to indicate &lt;0.25%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3E0B48-1B69-5272-2824-2E6E0C602E3D}"/>
              </a:ext>
            </a:extLst>
          </p:cNvPr>
          <p:cNvSpPr txBox="1"/>
          <p:nvPr/>
        </p:nvSpPr>
        <p:spPr>
          <a:xfrm>
            <a:off x="124648" y="5650639"/>
            <a:ext cx="112450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63" lvl="1"/>
            <a:r>
              <a:rPr lang="en-GB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values of 20 µm x 2 µm are indicative for the high energy damping ring + linac acceleration: in all cases, a smaller vertical emittance will help. </a:t>
            </a:r>
          </a:p>
        </p:txBody>
      </p:sp>
    </p:spTree>
    <p:extLst>
      <p:ext uri="{BB962C8B-B14F-4D97-AF65-F5344CB8AC3E}">
        <p14:creationId xmlns:p14="http://schemas.microsoft.com/office/powerpoint/2010/main" val="2903040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4" name="Line 67">
            <a:extLst>
              <a:ext uri="{FF2B5EF4-FFF2-40B4-BE49-F238E27FC236}">
                <a16:creationId xmlns:a16="http://schemas.microsoft.com/office/drawing/2014/main" id="{CAD31A19-4F0A-E0C5-47B5-7829D694D4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33807" y="2048479"/>
            <a:ext cx="165874" cy="1677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78" name="AutoShape 71">
            <a:extLst>
              <a:ext uri="{FF2B5EF4-FFF2-40B4-BE49-F238E27FC236}">
                <a16:creationId xmlns:a16="http://schemas.microsoft.com/office/drawing/2014/main" id="{BA9C1329-40B5-918E-A1D8-D5C0478D06C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680220" y="1985285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096" name="Rectangle 97">
            <a:extLst>
              <a:ext uri="{FF2B5EF4-FFF2-40B4-BE49-F238E27FC236}">
                <a16:creationId xmlns:a16="http://schemas.microsoft.com/office/drawing/2014/main" id="{22F90E22-47B7-F478-30DB-5FF4DD0D7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500" y="1671008"/>
            <a:ext cx="2281394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Common Linac 2.8 GHz, 2 different acc. structures,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22.5-25.4/16.1-17.9MV/m, 33/24 rf modules</a:t>
            </a:r>
          </a:p>
        </p:txBody>
      </p:sp>
      <p:sp>
        <p:nvSpPr>
          <p:cNvPr id="2117" name="AutoShape 125">
            <a:extLst>
              <a:ext uri="{FF2B5EF4-FFF2-40B4-BE49-F238E27FC236}">
                <a16:creationId xmlns:a16="http://schemas.microsoft.com/office/drawing/2014/main" id="{32507815-0622-47BB-424D-B157516BE6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9419" y="2017925"/>
            <a:ext cx="242661" cy="129268"/>
          </a:xfrm>
          <a:prstGeom prst="can">
            <a:avLst>
              <a:gd name="adj" fmla="val 25000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18" name="AutoShape 126">
            <a:extLst>
              <a:ext uri="{FF2B5EF4-FFF2-40B4-BE49-F238E27FC236}">
                <a16:creationId xmlns:a16="http://schemas.microsoft.com/office/drawing/2014/main" id="{4F719AFA-A3DA-CF4F-6948-60C9F20A9E4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39968" y="2041171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19" name="AutoShape 127">
            <a:extLst>
              <a:ext uri="{FF2B5EF4-FFF2-40B4-BE49-F238E27FC236}">
                <a16:creationId xmlns:a16="http://schemas.microsoft.com/office/drawing/2014/main" id="{AB5A3910-6E9A-B5C2-4F1A-09D334B8BC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49392" y="2041738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21" name="AutoShape 137">
            <a:extLst>
              <a:ext uri="{FF2B5EF4-FFF2-40B4-BE49-F238E27FC236}">
                <a16:creationId xmlns:a16="http://schemas.microsoft.com/office/drawing/2014/main" id="{C8F9C754-4BA3-6EAA-3103-88C992320F3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01973" y="2040604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22" name="AutoShape 138">
            <a:extLst>
              <a:ext uri="{FF2B5EF4-FFF2-40B4-BE49-F238E27FC236}">
                <a16:creationId xmlns:a16="http://schemas.microsoft.com/office/drawing/2014/main" id="{159A927C-08AC-2BBC-8194-4DAAA8FDC0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10830" y="2040604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23" name="AutoShape 139">
            <a:extLst>
              <a:ext uri="{FF2B5EF4-FFF2-40B4-BE49-F238E27FC236}">
                <a16:creationId xmlns:a16="http://schemas.microsoft.com/office/drawing/2014/main" id="{6FFD6B93-A704-8F98-D919-FE98CAC4FB0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14585" y="2040037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24" name="AutoShape 140">
            <a:extLst>
              <a:ext uri="{FF2B5EF4-FFF2-40B4-BE49-F238E27FC236}">
                <a16:creationId xmlns:a16="http://schemas.microsoft.com/office/drawing/2014/main" id="{6C7AE7A3-4730-1A60-B678-6FECD41651F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23442" y="2040037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28" name="Line 153">
            <a:extLst>
              <a:ext uri="{FF2B5EF4-FFF2-40B4-BE49-F238E27FC236}">
                <a16:creationId xmlns:a16="http://schemas.microsoft.com/office/drawing/2014/main" id="{DF24C294-2BE7-BBB8-CC1C-80839DEA32F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8785" y="2084827"/>
            <a:ext cx="94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129" name="Line 154">
            <a:extLst>
              <a:ext uri="{FF2B5EF4-FFF2-40B4-BE49-F238E27FC236}">
                <a16:creationId xmlns:a16="http://schemas.microsoft.com/office/drawing/2014/main" id="{2919EAFE-F641-1C58-55A0-DC05A8F6D0C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3615" y="2084827"/>
            <a:ext cx="192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130" name="Line 155">
            <a:extLst>
              <a:ext uri="{FF2B5EF4-FFF2-40B4-BE49-F238E27FC236}">
                <a16:creationId xmlns:a16="http://schemas.microsoft.com/office/drawing/2014/main" id="{FB5E877E-9D37-1FDF-8136-3D75D08D0D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3607" y="2081425"/>
            <a:ext cx="88446" cy="34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132" name="Text Box 157">
            <a:extLst>
              <a:ext uri="{FF2B5EF4-FFF2-40B4-BE49-F238E27FC236}">
                <a16:creationId xmlns:a16="http://schemas.microsoft.com/office/drawing/2014/main" id="{01C4A432-58FB-29C2-0F37-4B3E2AF9C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435" y="2305395"/>
            <a:ext cx="864339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Electron source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2.8 GHz, 200 Hz</a:t>
            </a:r>
          </a:p>
        </p:txBody>
      </p:sp>
      <p:sp>
        <p:nvSpPr>
          <p:cNvPr id="2134" name="Rectangle 159">
            <a:extLst>
              <a:ext uri="{FF2B5EF4-FFF2-40B4-BE49-F238E27FC236}">
                <a16:creationId xmlns:a16="http://schemas.microsoft.com/office/drawing/2014/main" id="{85A78253-5B5A-6FE8-86FB-FEF4EE64C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6043" y="1559645"/>
            <a:ext cx="1588898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Electron Linac 2.8 GHz,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29.5/18.8 MV/m, 11/9 RF modules</a:t>
            </a:r>
          </a:p>
        </p:txBody>
      </p:sp>
      <p:sp>
        <p:nvSpPr>
          <p:cNvPr id="2" name="AutoShape 137">
            <a:extLst>
              <a:ext uri="{FF2B5EF4-FFF2-40B4-BE49-F238E27FC236}">
                <a16:creationId xmlns:a16="http://schemas.microsoft.com/office/drawing/2014/main" id="{FC279DDC-E512-39E0-8A17-57ED20AA92D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15876" y="2042185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3" name="AutoShape 138">
            <a:extLst>
              <a:ext uri="{FF2B5EF4-FFF2-40B4-BE49-F238E27FC236}">
                <a16:creationId xmlns:a16="http://schemas.microsoft.com/office/drawing/2014/main" id="{4EEA374C-2F9E-3398-BE9A-D3E1F573E49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24733" y="2042185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" name="AutoShape 139">
            <a:extLst>
              <a:ext uri="{FF2B5EF4-FFF2-40B4-BE49-F238E27FC236}">
                <a16:creationId xmlns:a16="http://schemas.microsoft.com/office/drawing/2014/main" id="{F53F77AD-4272-95E4-4CE0-752B991C26A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28488" y="2041618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" name="AutoShape 140">
            <a:extLst>
              <a:ext uri="{FF2B5EF4-FFF2-40B4-BE49-F238E27FC236}">
                <a16:creationId xmlns:a16="http://schemas.microsoft.com/office/drawing/2014/main" id="{1C72D71E-4BD0-923A-2686-2EBCBA7E7F3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37345" y="2041618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" name="AutoShape 137">
            <a:extLst>
              <a:ext uri="{FF2B5EF4-FFF2-40B4-BE49-F238E27FC236}">
                <a16:creationId xmlns:a16="http://schemas.microsoft.com/office/drawing/2014/main" id="{7FF012DD-71CA-57B3-6AC8-F9D734DE770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3726" y="217930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" name="AutoShape 138">
            <a:extLst>
              <a:ext uri="{FF2B5EF4-FFF2-40B4-BE49-F238E27FC236}">
                <a16:creationId xmlns:a16="http://schemas.microsoft.com/office/drawing/2014/main" id="{9F1B723E-7D97-0373-50A6-303DB562142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72583" y="217930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8" name="AutoShape 139">
            <a:extLst>
              <a:ext uri="{FF2B5EF4-FFF2-40B4-BE49-F238E27FC236}">
                <a16:creationId xmlns:a16="http://schemas.microsoft.com/office/drawing/2014/main" id="{CCCD06F6-AD05-BFB1-3E3F-ABD1D47AA52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76338" y="217874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9" name="AutoShape 140">
            <a:extLst>
              <a:ext uri="{FF2B5EF4-FFF2-40B4-BE49-F238E27FC236}">
                <a16:creationId xmlns:a16="http://schemas.microsoft.com/office/drawing/2014/main" id="{6EE564F7-5926-6173-D31A-02246034F08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85195" y="217874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8" name="AutoShape 137">
            <a:extLst>
              <a:ext uri="{FF2B5EF4-FFF2-40B4-BE49-F238E27FC236}">
                <a16:creationId xmlns:a16="http://schemas.microsoft.com/office/drawing/2014/main" id="{66DCCFCF-2940-66BF-6FA7-98519F0FFD0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60157" y="2179503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9" name="AutoShape 138">
            <a:extLst>
              <a:ext uri="{FF2B5EF4-FFF2-40B4-BE49-F238E27FC236}">
                <a16:creationId xmlns:a16="http://schemas.microsoft.com/office/drawing/2014/main" id="{C645807A-BBBD-B889-0BDC-C244903776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69014" y="2179503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0" name="AutoShape 139">
            <a:extLst>
              <a:ext uri="{FF2B5EF4-FFF2-40B4-BE49-F238E27FC236}">
                <a16:creationId xmlns:a16="http://schemas.microsoft.com/office/drawing/2014/main" id="{65E17600-9A15-14B4-7EEF-A96B2706355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72769" y="2178936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" name="AutoShape 140">
            <a:extLst>
              <a:ext uri="{FF2B5EF4-FFF2-40B4-BE49-F238E27FC236}">
                <a16:creationId xmlns:a16="http://schemas.microsoft.com/office/drawing/2014/main" id="{09761F2D-7EEE-6167-EAA8-FC8EC90B1F0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81626" y="2178936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" name="AutoShape 137">
            <a:extLst>
              <a:ext uri="{FF2B5EF4-FFF2-40B4-BE49-F238E27FC236}">
                <a16:creationId xmlns:a16="http://schemas.microsoft.com/office/drawing/2014/main" id="{96A88C08-2873-02A7-4FE3-5EA8C2CD5F4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14345" y="217930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" name="AutoShape 138">
            <a:extLst>
              <a:ext uri="{FF2B5EF4-FFF2-40B4-BE49-F238E27FC236}">
                <a16:creationId xmlns:a16="http://schemas.microsoft.com/office/drawing/2014/main" id="{568591BB-1C83-3840-C3FE-34E90567FE7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23202" y="217930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4" name="AutoShape 139">
            <a:extLst>
              <a:ext uri="{FF2B5EF4-FFF2-40B4-BE49-F238E27FC236}">
                <a16:creationId xmlns:a16="http://schemas.microsoft.com/office/drawing/2014/main" id="{3295A86D-C52C-944C-8786-4071A0144B6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26957" y="217874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5" name="AutoShape 140">
            <a:extLst>
              <a:ext uri="{FF2B5EF4-FFF2-40B4-BE49-F238E27FC236}">
                <a16:creationId xmlns:a16="http://schemas.microsoft.com/office/drawing/2014/main" id="{30AF2853-038A-76AF-8FB8-25674CC8E9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35815" y="217874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6" name="AutoShape 137">
            <a:extLst>
              <a:ext uri="{FF2B5EF4-FFF2-40B4-BE49-F238E27FC236}">
                <a16:creationId xmlns:a16="http://schemas.microsoft.com/office/drawing/2014/main" id="{26C38231-76C8-EB9A-B6B0-F4D0F10776D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18333" y="2176675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7" name="AutoShape 138">
            <a:extLst>
              <a:ext uri="{FF2B5EF4-FFF2-40B4-BE49-F238E27FC236}">
                <a16:creationId xmlns:a16="http://schemas.microsoft.com/office/drawing/2014/main" id="{DD0D7E69-859E-E367-D3CB-F34C7544D41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27190" y="2176675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8" name="AutoShape 139">
            <a:extLst>
              <a:ext uri="{FF2B5EF4-FFF2-40B4-BE49-F238E27FC236}">
                <a16:creationId xmlns:a16="http://schemas.microsoft.com/office/drawing/2014/main" id="{F93B3D88-C571-B60A-EE54-25FFC905AD9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30945" y="2176108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9" name="AutoShape 140">
            <a:extLst>
              <a:ext uri="{FF2B5EF4-FFF2-40B4-BE49-F238E27FC236}">
                <a16:creationId xmlns:a16="http://schemas.microsoft.com/office/drawing/2014/main" id="{B4746F7E-BAC5-C3BF-D022-9F6C4401D4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39802" y="2176108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5" name="AutoShape 113">
            <a:extLst>
              <a:ext uri="{FF2B5EF4-FFF2-40B4-BE49-F238E27FC236}">
                <a16:creationId xmlns:a16="http://schemas.microsoft.com/office/drawing/2014/main" id="{192EB89B-9F3B-FCE9-7C47-EEC8418B0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659" y="2397810"/>
            <a:ext cx="85044" cy="111125"/>
          </a:xfrm>
          <a:prstGeom prst="cube">
            <a:avLst>
              <a:gd name="adj" fmla="val 3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cxnSp>
        <p:nvCxnSpPr>
          <p:cNvPr id="46" name="Straight Connector 2">
            <a:extLst>
              <a:ext uri="{FF2B5EF4-FFF2-40B4-BE49-F238E27FC236}">
                <a16:creationId xmlns:a16="http://schemas.microsoft.com/office/drawing/2014/main" id="{B13329F4-59E5-B592-ADCC-48862A63D35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74114" y="2210712"/>
            <a:ext cx="75974" cy="18936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AutoShape 19">
            <a:extLst>
              <a:ext uri="{FF2B5EF4-FFF2-40B4-BE49-F238E27FC236}">
                <a16:creationId xmlns:a16="http://schemas.microsoft.com/office/drawing/2014/main" id="{915BB6B2-6C29-CCEA-76CE-C3D836C8542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359373" y="2176694"/>
            <a:ext cx="75973" cy="144009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52" name="AutoShape 113">
            <a:extLst>
              <a:ext uri="{FF2B5EF4-FFF2-40B4-BE49-F238E27FC236}">
                <a16:creationId xmlns:a16="http://schemas.microsoft.com/office/drawing/2014/main" id="{D15B4F2F-BB7F-61A3-B707-B8694B8CD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4625" y="2275755"/>
            <a:ext cx="85044" cy="111125"/>
          </a:xfrm>
          <a:prstGeom prst="cube">
            <a:avLst>
              <a:gd name="adj" fmla="val 3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cxnSp>
        <p:nvCxnSpPr>
          <p:cNvPr id="53" name="Straight Connector 2">
            <a:extLst>
              <a:ext uri="{FF2B5EF4-FFF2-40B4-BE49-F238E27FC236}">
                <a16:creationId xmlns:a16="http://schemas.microsoft.com/office/drawing/2014/main" id="{2FF00045-97B5-774F-FA8A-9C840EFE37C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63080" y="2088657"/>
            <a:ext cx="75974" cy="18936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AutoShape 19">
            <a:extLst>
              <a:ext uri="{FF2B5EF4-FFF2-40B4-BE49-F238E27FC236}">
                <a16:creationId xmlns:a16="http://schemas.microsoft.com/office/drawing/2014/main" id="{B118F77E-BCA0-6FCB-EAC1-4D0EC5D4359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248339" y="2054639"/>
            <a:ext cx="75973" cy="144009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55" name="AutoShape 127">
            <a:extLst>
              <a:ext uri="{FF2B5EF4-FFF2-40B4-BE49-F238E27FC236}">
                <a16:creationId xmlns:a16="http://schemas.microsoft.com/office/drawing/2014/main" id="{13C0C9F4-C719-C2C5-3260-104A27BE0B9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52737" y="2043236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6" name="Rectangle 97">
            <a:extLst>
              <a:ext uri="{FF2B5EF4-FFF2-40B4-BE49-F238E27FC236}">
                <a16:creationId xmlns:a16="http://schemas.microsoft.com/office/drawing/2014/main" id="{1B6E530C-CD2C-7644-3521-63EE8AD81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1822" y="1579266"/>
            <a:ext cx="2107464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High-energy Linac, 2.8 GHz, 32.2/22.5 MV/m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200 Hz, 76/55 rf modules</a:t>
            </a:r>
          </a:p>
        </p:txBody>
      </p:sp>
      <p:sp>
        <p:nvSpPr>
          <p:cNvPr id="2306" name="AutoShape 125">
            <a:extLst>
              <a:ext uri="{FF2B5EF4-FFF2-40B4-BE49-F238E27FC236}">
                <a16:creationId xmlns:a16="http://schemas.microsoft.com/office/drawing/2014/main" id="{FAA0DFEA-1D1E-742F-B0B9-6DFEC2FE345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11581" y="3682642"/>
            <a:ext cx="242661" cy="129268"/>
          </a:xfrm>
          <a:prstGeom prst="can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80881" y="3703166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95551" y="3698488"/>
            <a:ext cx="347261" cy="942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947" y="3749544"/>
            <a:ext cx="94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414" y="3963343"/>
            <a:ext cx="522900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Positron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Source</a:t>
            </a:r>
          </a:p>
        </p:txBody>
      </p:sp>
      <p:sp>
        <p:nvSpPr>
          <p:cNvPr id="2315" name="Rectangle 159">
            <a:extLst>
              <a:ext uri="{FF2B5EF4-FFF2-40B4-BE49-F238E27FC236}">
                <a16:creationId xmlns:a16="http://schemas.microsoft.com/office/drawing/2014/main" id="{2243A6C5-C4E8-67C6-00A2-9DC745E3B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646" y="3231418"/>
            <a:ext cx="1845377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Positron linac 2 GHz, 20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200 Hz, 31 RF structures and 16 module</a:t>
            </a:r>
          </a:p>
        </p:txBody>
      </p:sp>
      <p:sp>
        <p:nvSpPr>
          <p:cNvPr id="2328" name="AutoShape 126">
            <a:extLst>
              <a:ext uri="{FF2B5EF4-FFF2-40B4-BE49-F238E27FC236}">
                <a16:creationId xmlns:a16="http://schemas.microsoft.com/office/drawing/2014/main" id="{1DEAA88E-D719-15E1-5473-870F154EDEC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13211" y="3703166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29" name="AutoShape 127">
            <a:extLst>
              <a:ext uri="{FF2B5EF4-FFF2-40B4-BE49-F238E27FC236}">
                <a16:creationId xmlns:a16="http://schemas.microsoft.com/office/drawing/2014/main" id="{F716032E-FA1F-38C6-5DBC-4614C20428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527881" y="3698489"/>
            <a:ext cx="347261" cy="942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8" name="AutoShape 127">
            <a:extLst>
              <a:ext uri="{FF2B5EF4-FFF2-40B4-BE49-F238E27FC236}">
                <a16:creationId xmlns:a16="http://schemas.microsoft.com/office/drawing/2014/main" id="{0AE095FB-D5D7-E75D-4621-7F29176332A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47736" y="3694359"/>
            <a:ext cx="348759" cy="9604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72" name="Line 67">
            <a:extLst>
              <a:ext uri="{FF2B5EF4-FFF2-40B4-BE49-F238E27FC236}">
                <a16:creationId xmlns:a16="http://schemas.microsoft.com/office/drawing/2014/main" id="{490B16FB-80F0-ADB4-2D4D-7C75A9F94B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56372" y="1883965"/>
            <a:ext cx="180668" cy="1770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91" name="AutoShape 69">
            <a:extLst>
              <a:ext uri="{FF2B5EF4-FFF2-40B4-BE49-F238E27FC236}">
                <a16:creationId xmlns:a16="http://schemas.microsoft.com/office/drawing/2014/main" id="{E218857F-F83F-7BB1-369A-2085D2546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7504" y="1985285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293" name="AutoShape 71">
            <a:extLst>
              <a:ext uri="{FF2B5EF4-FFF2-40B4-BE49-F238E27FC236}">
                <a16:creationId xmlns:a16="http://schemas.microsoft.com/office/drawing/2014/main" id="{DAA69517-B6E0-45E3-97E6-FA3E538BD0F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619019" y="1810528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342" name="AutoShape 68">
            <a:extLst>
              <a:ext uri="{FF2B5EF4-FFF2-40B4-BE49-F238E27FC236}">
                <a16:creationId xmlns:a16="http://schemas.microsoft.com/office/drawing/2014/main" id="{60876751-B5A9-B388-38D9-5FF83864DDF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768040" y="2005390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cxnSp>
        <p:nvCxnSpPr>
          <p:cNvPr id="2343" name="Straight Connector 2">
            <a:extLst>
              <a:ext uri="{FF2B5EF4-FFF2-40B4-BE49-F238E27FC236}">
                <a16:creationId xmlns:a16="http://schemas.microsoft.com/office/drawing/2014/main" id="{B2129653-AD9F-78C9-93F7-264C990B746E}"/>
              </a:ext>
            </a:extLst>
          </p:cNvPr>
          <p:cNvCxnSpPr>
            <a:cxnSpLocks noChangeShapeType="1"/>
            <a:stCxn id="5" idx="1"/>
            <a:endCxn id="2342" idx="1"/>
          </p:cNvCxnSpPr>
          <p:nvPr/>
        </p:nvCxnSpPr>
        <p:spPr bwMode="auto">
          <a:xfrm>
            <a:off x="3500064" y="2083007"/>
            <a:ext cx="277958" cy="627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62" name="Straight Connector 2">
            <a:extLst>
              <a:ext uri="{FF2B5EF4-FFF2-40B4-BE49-F238E27FC236}">
                <a16:creationId xmlns:a16="http://schemas.microsoft.com/office/drawing/2014/main" id="{6D4C0E43-7B1B-2357-1A8F-A2432A12C1B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13519" y="2051866"/>
            <a:ext cx="153984" cy="179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67" name="AutoShape 68">
            <a:extLst>
              <a:ext uri="{FF2B5EF4-FFF2-40B4-BE49-F238E27FC236}">
                <a16:creationId xmlns:a16="http://schemas.microsoft.com/office/drawing/2014/main" id="{F148B4D0-6136-4E83-0944-54ABB77B9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035" y="2132785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cxnSp>
        <p:nvCxnSpPr>
          <p:cNvPr id="2048" name="Straight Connector 2">
            <a:extLst>
              <a:ext uri="{FF2B5EF4-FFF2-40B4-BE49-F238E27FC236}">
                <a16:creationId xmlns:a16="http://schemas.microsoft.com/office/drawing/2014/main" id="{3E79B1F5-CC12-A216-8731-CCE69AA2A99B}"/>
              </a:ext>
            </a:extLst>
          </p:cNvPr>
          <p:cNvCxnSpPr>
            <a:cxnSpLocks noChangeShapeType="1"/>
            <a:endCxn id="2367" idx="1"/>
          </p:cNvCxnSpPr>
          <p:nvPr/>
        </p:nvCxnSpPr>
        <p:spPr bwMode="auto">
          <a:xfrm>
            <a:off x="3797998" y="2104645"/>
            <a:ext cx="160019" cy="11203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1" name="Straight Connector 2">
            <a:extLst>
              <a:ext uri="{FF2B5EF4-FFF2-40B4-BE49-F238E27FC236}">
                <a16:creationId xmlns:a16="http://schemas.microsoft.com/office/drawing/2014/main" id="{EDF663C1-0DD7-A34B-DCE9-07669BC70810}"/>
              </a:ext>
            </a:extLst>
          </p:cNvPr>
          <p:cNvCxnSpPr>
            <a:cxnSpLocks noChangeShapeType="1"/>
            <a:stCxn id="2367" idx="5"/>
            <a:endCxn id="22" idx="3"/>
          </p:cNvCxnSpPr>
          <p:nvPr/>
        </p:nvCxnSpPr>
        <p:spPr bwMode="auto">
          <a:xfrm>
            <a:off x="3977978" y="2216676"/>
            <a:ext cx="216876" cy="345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2" name="AutoShape 68">
            <a:extLst>
              <a:ext uri="{FF2B5EF4-FFF2-40B4-BE49-F238E27FC236}">
                <a16:creationId xmlns:a16="http://schemas.microsoft.com/office/drawing/2014/main" id="{B6901305-DE9E-45B5-BEAE-D356DDEEE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813" y="2115945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053" name="Line 67">
            <a:extLst>
              <a:ext uri="{FF2B5EF4-FFF2-40B4-BE49-F238E27FC236}">
                <a16:creationId xmlns:a16="http://schemas.microsoft.com/office/drawing/2014/main" id="{6AAA0879-ECA1-68D9-2C5E-5FBF18C049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2182" y="2222336"/>
            <a:ext cx="242476" cy="201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612021" y="3669838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grpSp>
        <p:nvGrpSpPr>
          <p:cNvPr id="2143" name="Group 2142">
            <a:extLst>
              <a:ext uri="{FF2B5EF4-FFF2-40B4-BE49-F238E27FC236}">
                <a16:creationId xmlns:a16="http://schemas.microsoft.com/office/drawing/2014/main" id="{56E700FA-F960-40E2-89DD-673A4BF75E0D}"/>
              </a:ext>
            </a:extLst>
          </p:cNvPr>
          <p:cNvGrpSpPr/>
          <p:nvPr/>
        </p:nvGrpSpPr>
        <p:grpSpPr>
          <a:xfrm>
            <a:off x="7787491" y="3590148"/>
            <a:ext cx="252106" cy="281731"/>
            <a:chOff x="9394041" y="2815344"/>
            <a:chExt cx="352949" cy="394423"/>
          </a:xfrm>
        </p:grpSpPr>
        <p:sp>
          <p:nvSpPr>
            <p:cNvPr id="2059" name="AutoShape 72">
              <a:extLst>
                <a:ext uri="{FF2B5EF4-FFF2-40B4-BE49-F238E27FC236}">
                  <a16:creationId xmlns:a16="http://schemas.microsoft.com/office/drawing/2014/main" id="{F9B5F868-678D-EED8-CCEA-18434D535D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060" name="AutoShape 72">
              <a:extLst>
                <a:ext uri="{FF2B5EF4-FFF2-40B4-BE49-F238E27FC236}">
                  <a16:creationId xmlns:a16="http://schemas.microsoft.com/office/drawing/2014/main" id="{7034968D-0A4A-FB7D-EA0C-93623F2A5D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061" name="AutoShape 68">
              <a:extLst>
                <a:ext uri="{FF2B5EF4-FFF2-40B4-BE49-F238E27FC236}">
                  <a16:creationId xmlns:a16="http://schemas.microsoft.com/office/drawing/2014/main" id="{46FE15A1-B25D-48F5-5A98-EBD79C792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062" name="AutoShape 68">
              <a:extLst>
                <a:ext uri="{FF2B5EF4-FFF2-40B4-BE49-F238E27FC236}">
                  <a16:creationId xmlns:a16="http://schemas.microsoft.com/office/drawing/2014/main" id="{7A4695FB-8DBA-A055-BBBA-6654C3B9A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grpSp>
        <p:nvGrpSpPr>
          <p:cNvPr id="2073" name="Group 2072">
            <a:extLst>
              <a:ext uri="{FF2B5EF4-FFF2-40B4-BE49-F238E27FC236}">
                <a16:creationId xmlns:a16="http://schemas.microsoft.com/office/drawing/2014/main" id="{97843E81-01D2-BFE1-E88A-040240E6353F}"/>
              </a:ext>
            </a:extLst>
          </p:cNvPr>
          <p:cNvGrpSpPr>
            <a:grpSpLocks noChangeAspect="1"/>
          </p:cNvGrpSpPr>
          <p:nvPr/>
        </p:nvGrpSpPr>
        <p:grpSpPr>
          <a:xfrm>
            <a:off x="7576333" y="4153794"/>
            <a:ext cx="2921346" cy="1471121"/>
            <a:chOff x="5791289" y="3784069"/>
            <a:chExt cx="6824538" cy="3436677"/>
          </a:xfrm>
        </p:grpSpPr>
        <p:pic>
          <p:nvPicPr>
            <p:cNvPr id="2063" name="Picture 2062">
              <a:extLst>
                <a:ext uri="{FF2B5EF4-FFF2-40B4-BE49-F238E27FC236}">
                  <a16:creationId xmlns:a16="http://schemas.microsoft.com/office/drawing/2014/main" id="{9CB6165C-AC47-920D-6B81-A5E6FFA690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615" b="615"/>
            <a:stretch/>
          </p:blipFill>
          <p:spPr>
            <a:xfrm>
              <a:off x="5791289" y="3784069"/>
              <a:ext cx="6824538" cy="3436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2066" name="Rectangle 2065">
              <a:extLst>
                <a:ext uri="{FF2B5EF4-FFF2-40B4-BE49-F238E27FC236}">
                  <a16:creationId xmlns:a16="http://schemas.microsoft.com/office/drawing/2014/main" id="{AD4DC783-5936-2EA1-CE6C-0DDE25C4C78A}"/>
                </a:ext>
              </a:extLst>
            </p:cNvPr>
            <p:cNvSpPr/>
            <p:nvPr/>
          </p:nvSpPr>
          <p:spPr bwMode="auto">
            <a:xfrm>
              <a:off x="7362519" y="4032250"/>
              <a:ext cx="3783996" cy="30607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4" tIns="32657" rIns="65314" bIns="32657" numCol="1" rtlCol="0" anchor="t" anchorCtr="0" compatLnSpc="1">
              <a:prstTxWarp prst="textNoShape">
                <a:avLst/>
              </a:prstTxWarp>
            </a:bodyPr>
            <a:lstStyle/>
            <a:p>
              <a:pPr defTabSz="913965" fontAlgn="base">
                <a:spcBef>
                  <a:spcPct val="0"/>
                </a:spcBef>
                <a:spcAft>
                  <a:spcPct val="0"/>
                </a:spcAft>
              </a:pPr>
              <a:endParaRPr lang="en-CH" sz="1786">
                <a:latin typeface="Arial" pitchFamily="34" charset="0"/>
              </a:endParaRPr>
            </a:p>
          </p:txBody>
        </p:sp>
        <p:sp>
          <p:nvSpPr>
            <p:cNvPr id="2067" name="Rectangle 2066">
              <a:extLst>
                <a:ext uri="{FF2B5EF4-FFF2-40B4-BE49-F238E27FC236}">
                  <a16:creationId xmlns:a16="http://schemas.microsoft.com/office/drawing/2014/main" id="{9A000893-AD31-0D2F-EF60-F02781DA440A}"/>
                </a:ext>
              </a:extLst>
            </p:cNvPr>
            <p:cNvSpPr/>
            <p:nvPr/>
          </p:nvSpPr>
          <p:spPr bwMode="auto">
            <a:xfrm>
              <a:off x="6132053" y="5293942"/>
              <a:ext cx="1271290" cy="66968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4" tIns="32657" rIns="65314" bIns="32657" numCol="1" rtlCol="0" anchor="t" anchorCtr="0" compatLnSpc="1">
              <a:prstTxWarp prst="textNoShape">
                <a:avLst/>
              </a:prstTxWarp>
            </a:bodyPr>
            <a:lstStyle/>
            <a:p>
              <a:pPr defTabSz="913965" fontAlgn="base">
                <a:spcBef>
                  <a:spcPct val="0"/>
                </a:spcBef>
                <a:spcAft>
                  <a:spcPct val="0"/>
                </a:spcAft>
              </a:pPr>
              <a:endParaRPr lang="en-CH" sz="1786">
                <a:latin typeface="Arial" pitchFamily="34" charset="0"/>
              </a:endParaRPr>
            </a:p>
          </p:txBody>
        </p:sp>
        <p:sp>
          <p:nvSpPr>
            <p:cNvPr id="2068" name="Rectangle 2067">
              <a:extLst>
                <a:ext uri="{FF2B5EF4-FFF2-40B4-BE49-F238E27FC236}">
                  <a16:creationId xmlns:a16="http://schemas.microsoft.com/office/drawing/2014/main" id="{34D25E7F-A7DE-AA78-C615-BEDB580C569C}"/>
                </a:ext>
              </a:extLst>
            </p:cNvPr>
            <p:cNvSpPr/>
            <p:nvPr/>
          </p:nvSpPr>
          <p:spPr bwMode="auto">
            <a:xfrm>
              <a:off x="11062129" y="5910572"/>
              <a:ext cx="1271290" cy="26457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4" tIns="32657" rIns="65314" bIns="32657" numCol="1" rtlCol="0" anchor="t" anchorCtr="0" compatLnSpc="1">
              <a:prstTxWarp prst="textNoShape">
                <a:avLst/>
              </a:prstTxWarp>
            </a:bodyPr>
            <a:lstStyle/>
            <a:p>
              <a:pPr defTabSz="913965" fontAlgn="base">
                <a:spcBef>
                  <a:spcPct val="0"/>
                </a:spcBef>
                <a:spcAft>
                  <a:spcPct val="0"/>
                </a:spcAft>
              </a:pPr>
              <a:endParaRPr lang="en-CH" sz="1786">
                <a:latin typeface="Arial" pitchFamily="34" charset="0"/>
              </a:endParaRPr>
            </a:p>
          </p:txBody>
        </p:sp>
        <p:sp>
          <p:nvSpPr>
            <p:cNvPr id="2069" name="Rectangle 2068">
              <a:extLst>
                <a:ext uri="{FF2B5EF4-FFF2-40B4-BE49-F238E27FC236}">
                  <a16:creationId xmlns:a16="http://schemas.microsoft.com/office/drawing/2014/main" id="{4CD3A13C-8A2F-E328-9FF6-4F5A77793787}"/>
                </a:ext>
              </a:extLst>
            </p:cNvPr>
            <p:cNvSpPr/>
            <p:nvPr/>
          </p:nvSpPr>
          <p:spPr bwMode="auto">
            <a:xfrm>
              <a:off x="10987362" y="6744105"/>
              <a:ext cx="261506" cy="3170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4" tIns="32657" rIns="65314" bIns="32657" numCol="1" rtlCol="0" anchor="t" anchorCtr="0" compatLnSpc="1">
              <a:prstTxWarp prst="textNoShape">
                <a:avLst/>
              </a:prstTxWarp>
            </a:bodyPr>
            <a:lstStyle/>
            <a:p>
              <a:pPr defTabSz="913965" fontAlgn="base">
                <a:spcBef>
                  <a:spcPct val="0"/>
                </a:spcBef>
                <a:spcAft>
                  <a:spcPct val="0"/>
                </a:spcAft>
              </a:pPr>
              <a:endParaRPr lang="en-CH" sz="1786">
                <a:latin typeface="Arial" pitchFamily="34" charset="0"/>
              </a:endParaRPr>
            </a:p>
          </p:txBody>
        </p:sp>
        <p:sp>
          <p:nvSpPr>
            <p:cNvPr id="2071" name="Rectangle 2070">
              <a:extLst>
                <a:ext uri="{FF2B5EF4-FFF2-40B4-BE49-F238E27FC236}">
                  <a16:creationId xmlns:a16="http://schemas.microsoft.com/office/drawing/2014/main" id="{812AD726-42F1-5C82-0BA5-F03BCAF8EC17}"/>
                </a:ext>
              </a:extLst>
            </p:cNvPr>
            <p:cNvSpPr/>
            <p:nvPr/>
          </p:nvSpPr>
          <p:spPr bwMode="auto">
            <a:xfrm>
              <a:off x="11178196" y="6693514"/>
              <a:ext cx="261506" cy="3170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4" tIns="32657" rIns="65314" bIns="32657" numCol="1" rtlCol="0" anchor="t" anchorCtr="0" compatLnSpc="1">
              <a:prstTxWarp prst="textNoShape">
                <a:avLst/>
              </a:prstTxWarp>
            </a:bodyPr>
            <a:lstStyle/>
            <a:p>
              <a:pPr defTabSz="913965" fontAlgn="base">
                <a:spcBef>
                  <a:spcPct val="0"/>
                </a:spcBef>
                <a:spcAft>
                  <a:spcPct val="0"/>
                </a:spcAft>
              </a:pPr>
              <a:endParaRPr lang="en-CH" sz="1786">
                <a:latin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8374117" y="3646533"/>
            <a:ext cx="662246" cy="626952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108" name="AutoShape 72">
            <a:extLst>
              <a:ext uri="{FF2B5EF4-FFF2-40B4-BE49-F238E27FC236}">
                <a16:creationId xmlns:a16="http://schemas.microsoft.com/office/drawing/2014/main" id="{015A1A4B-BD53-7621-4355-712724019FF4}"/>
              </a:ext>
            </a:extLst>
          </p:cNvPr>
          <p:cNvSpPr>
            <a:spLocks noChangeArrowheads="1"/>
          </p:cNvSpPr>
          <p:nvPr/>
        </p:nvSpPr>
        <p:spPr bwMode="auto">
          <a:xfrm rot="2700000" flipV="1">
            <a:off x="2657341" y="5820633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109" name="AutoShape 72">
            <a:extLst>
              <a:ext uri="{FF2B5EF4-FFF2-40B4-BE49-F238E27FC236}">
                <a16:creationId xmlns:a16="http://schemas.microsoft.com/office/drawing/2014/main" id="{711982A0-9691-EAD8-F6BE-B564D794340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989779" y="5937928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111" name="AutoShape 72">
            <a:extLst>
              <a:ext uri="{FF2B5EF4-FFF2-40B4-BE49-F238E27FC236}">
                <a16:creationId xmlns:a16="http://schemas.microsoft.com/office/drawing/2014/main" id="{731B831B-C2A0-134B-38DF-025EF2866D4E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2460920" y="5491763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114" name="AutoShape 68">
            <a:extLst>
              <a:ext uri="{FF2B5EF4-FFF2-40B4-BE49-F238E27FC236}">
                <a16:creationId xmlns:a16="http://schemas.microsoft.com/office/drawing/2014/main" id="{9B88DC61-5587-8943-3054-6B220D69E106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657052" y="3848636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115" name="AutoShape 68">
            <a:extLst>
              <a:ext uri="{FF2B5EF4-FFF2-40B4-BE49-F238E27FC236}">
                <a16:creationId xmlns:a16="http://schemas.microsoft.com/office/drawing/2014/main" id="{846E7037-6D11-B80C-76C5-E796C007B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5661" y="3715026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116" name="AutoShape 72">
            <a:extLst>
              <a:ext uri="{FF2B5EF4-FFF2-40B4-BE49-F238E27FC236}">
                <a16:creationId xmlns:a16="http://schemas.microsoft.com/office/drawing/2014/main" id="{DF33B149-B4F4-E428-2DE9-411CF7D43623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2445003" y="4223131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cxnSp>
        <p:nvCxnSpPr>
          <p:cNvPr id="2125" name="Straight Connector 2124">
            <a:extLst>
              <a:ext uri="{FF2B5EF4-FFF2-40B4-BE49-F238E27FC236}">
                <a16:creationId xmlns:a16="http://schemas.microsoft.com/office/drawing/2014/main" id="{A4220263-92C1-0452-E322-3DB94B5592F3}"/>
              </a:ext>
            </a:extLst>
          </p:cNvPr>
          <p:cNvCxnSpPr/>
          <p:nvPr/>
        </p:nvCxnSpPr>
        <p:spPr bwMode="auto">
          <a:xfrm>
            <a:off x="5707243" y="6041779"/>
            <a:ext cx="2760027" cy="302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26" name="AutoShape 137">
            <a:extLst>
              <a:ext uri="{FF2B5EF4-FFF2-40B4-BE49-F238E27FC236}">
                <a16:creationId xmlns:a16="http://schemas.microsoft.com/office/drawing/2014/main" id="{032A9DBD-60CA-7E44-FB1E-2D43C49D6D7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88315" y="3796701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133" name="Straight Connector 2">
            <a:extLst>
              <a:ext uri="{FF2B5EF4-FFF2-40B4-BE49-F238E27FC236}">
                <a16:creationId xmlns:a16="http://schemas.microsoft.com/office/drawing/2014/main" id="{07D7E37D-369F-BDAB-27F1-06CB7219D95F}"/>
              </a:ext>
            </a:extLst>
          </p:cNvPr>
          <p:cNvCxnSpPr>
            <a:cxnSpLocks noChangeShapeType="1"/>
            <a:stCxn id="2138" idx="5"/>
          </p:cNvCxnSpPr>
          <p:nvPr/>
        </p:nvCxnSpPr>
        <p:spPr bwMode="auto">
          <a:xfrm flipV="1">
            <a:off x="3707866" y="3625407"/>
            <a:ext cx="123889" cy="18098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8" name="AutoShape 68">
            <a:extLst>
              <a:ext uri="{FF2B5EF4-FFF2-40B4-BE49-F238E27FC236}">
                <a16:creationId xmlns:a16="http://schemas.microsoft.com/office/drawing/2014/main" id="{15CC4757-42C8-F38B-A395-C412FC11874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677922" y="3722498"/>
            <a:ext cx="39924" cy="16778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sp>
        <p:nvSpPr>
          <p:cNvPr id="2142" name="AutoShape 137">
            <a:extLst>
              <a:ext uri="{FF2B5EF4-FFF2-40B4-BE49-F238E27FC236}">
                <a16:creationId xmlns:a16="http://schemas.microsoft.com/office/drawing/2014/main" id="{31197CA8-A465-94ED-82FB-0182C12BDD0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80512" y="3795380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165" name="Group 2164">
            <a:extLst>
              <a:ext uri="{FF2B5EF4-FFF2-40B4-BE49-F238E27FC236}">
                <a16:creationId xmlns:a16="http://schemas.microsoft.com/office/drawing/2014/main" id="{37660E03-D365-41F0-1611-A638049D8041}"/>
              </a:ext>
            </a:extLst>
          </p:cNvPr>
          <p:cNvGrpSpPr/>
          <p:nvPr/>
        </p:nvGrpSpPr>
        <p:grpSpPr>
          <a:xfrm rot="1684160">
            <a:off x="6804174" y="2316563"/>
            <a:ext cx="121176" cy="302755"/>
            <a:chOff x="2060159" y="969287"/>
            <a:chExt cx="169647" cy="423857"/>
          </a:xfrm>
        </p:grpSpPr>
        <p:grpSp>
          <p:nvGrpSpPr>
            <p:cNvPr id="2166" name="Group 23">
              <a:extLst>
                <a:ext uri="{FF2B5EF4-FFF2-40B4-BE49-F238E27FC236}">
                  <a16:creationId xmlns:a16="http://schemas.microsoft.com/office/drawing/2014/main" id="{2EC3E75E-340E-D499-B549-560803507D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71" name="Line 24">
                <a:extLst>
                  <a:ext uri="{FF2B5EF4-FFF2-40B4-BE49-F238E27FC236}">
                    <a16:creationId xmlns:a16="http://schemas.microsoft.com/office/drawing/2014/main" id="{85485499-9ECF-AED1-A67C-81591855DC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2" name="Line 25">
                <a:extLst>
                  <a:ext uri="{FF2B5EF4-FFF2-40B4-BE49-F238E27FC236}">
                    <a16:creationId xmlns:a16="http://schemas.microsoft.com/office/drawing/2014/main" id="{F2DAE491-7354-9F42-9C84-23154C68CA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3" name="Line 26">
                <a:extLst>
                  <a:ext uri="{FF2B5EF4-FFF2-40B4-BE49-F238E27FC236}">
                    <a16:creationId xmlns:a16="http://schemas.microsoft.com/office/drawing/2014/main" id="{D3174F03-A344-F78E-75CA-A92C7EC642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67" name="Group 23">
              <a:extLst>
                <a:ext uri="{FF2B5EF4-FFF2-40B4-BE49-F238E27FC236}">
                  <a16:creationId xmlns:a16="http://schemas.microsoft.com/office/drawing/2014/main" id="{5DC95CA2-DC00-A73E-B5F7-FB480DD5AE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68" name="Line 24">
                <a:extLst>
                  <a:ext uri="{FF2B5EF4-FFF2-40B4-BE49-F238E27FC236}">
                    <a16:creationId xmlns:a16="http://schemas.microsoft.com/office/drawing/2014/main" id="{3DFA7AA7-3C27-8A67-9104-E87C08C36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69" name="Line 25">
                <a:extLst>
                  <a:ext uri="{FF2B5EF4-FFF2-40B4-BE49-F238E27FC236}">
                    <a16:creationId xmlns:a16="http://schemas.microsoft.com/office/drawing/2014/main" id="{EEF5ECBA-D7A7-F861-ABFE-88DE2E269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0" name="Line 26">
                <a:extLst>
                  <a:ext uri="{FF2B5EF4-FFF2-40B4-BE49-F238E27FC236}">
                    <a16:creationId xmlns:a16="http://schemas.microsoft.com/office/drawing/2014/main" id="{04526E37-6E2A-C021-8760-14789E04B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5270482" y="3418737"/>
            <a:ext cx="121176" cy="302755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23298" y="3704836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51272" y="3708066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6848724" y="3590148"/>
            <a:ext cx="121176" cy="302755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6536956" y="3565375"/>
            <a:ext cx="252106" cy="281731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01" name="AutoShape 126">
            <a:extLst>
              <a:ext uri="{FF2B5EF4-FFF2-40B4-BE49-F238E27FC236}">
                <a16:creationId xmlns:a16="http://schemas.microsoft.com/office/drawing/2014/main" id="{0799EB88-FEDA-AA3B-9528-D30B21C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96165" y="3705434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02" name="AutoShape 127">
            <a:extLst>
              <a:ext uri="{FF2B5EF4-FFF2-40B4-BE49-F238E27FC236}">
                <a16:creationId xmlns:a16="http://schemas.microsoft.com/office/drawing/2014/main" id="{D68EC01A-D7A8-3ED0-BFB5-272C885F6BD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10835" y="3700757"/>
            <a:ext cx="347261" cy="942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03" name="AutoShape 126">
            <a:extLst>
              <a:ext uri="{FF2B5EF4-FFF2-40B4-BE49-F238E27FC236}">
                <a16:creationId xmlns:a16="http://schemas.microsoft.com/office/drawing/2014/main" id="{F02E7929-D0F2-A1D1-A293-AD4FF105DFB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138582" y="3707104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04" name="AutoShape 126">
            <a:extLst>
              <a:ext uri="{FF2B5EF4-FFF2-40B4-BE49-F238E27FC236}">
                <a16:creationId xmlns:a16="http://schemas.microsoft.com/office/drawing/2014/main" id="{E5ACBED7-79EB-08AE-4BA1-841FCD45EFC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266557" y="3710335"/>
            <a:ext cx="347261" cy="84880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13" name="Line 67">
            <a:extLst>
              <a:ext uri="{FF2B5EF4-FFF2-40B4-BE49-F238E27FC236}">
                <a16:creationId xmlns:a16="http://schemas.microsoft.com/office/drawing/2014/main" id="{40C87DD2-32D6-BE05-A8BC-69842C23F1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27620" y="2537800"/>
            <a:ext cx="99736" cy="785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3000" y="3420795"/>
            <a:ext cx="99736" cy="785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4554" y="3588348"/>
            <a:ext cx="218014" cy="1495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cxnSp>
        <p:nvCxnSpPr>
          <p:cNvPr id="2216" name="Straight Connector 2">
            <a:extLst>
              <a:ext uri="{FF2B5EF4-FFF2-40B4-BE49-F238E27FC236}">
                <a16:creationId xmlns:a16="http://schemas.microsoft.com/office/drawing/2014/main" id="{66A5F171-3866-DA3D-D717-9A50A9F756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763592" y="2198884"/>
            <a:ext cx="204347" cy="30611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217" name="Group 2216">
            <a:extLst>
              <a:ext uri="{FF2B5EF4-FFF2-40B4-BE49-F238E27FC236}">
                <a16:creationId xmlns:a16="http://schemas.microsoft.com/office/drawing/2014/main" id="{ED3C5924-E75C-BA31-412A-C62259E6E0C6}"/>
              </a:ext>
            </a:extLst>
          </p:cNvPr>
          <p:cNvGrpSpPr/>
          <p:nvPr/>
        </p:nvGrpSpPr>
        <p:grpSpPr>
          <a:xfrm rot="17951932">
            <a:off x="3670621" y="2418926"/>
            <a:ext cx="121176" cy="302755"/>
            <a:chOff x="2060159" y="969287"/>
            <a:chExt cx="169647" cy="423857"/>
          </a:xfrm>
        </p:grpSpPr>
        <p:grpSp>
          <p:nvGrpSpPr>
            <p:cNvPr id="2218" name="Group 23">
              <a:extLst>
                <a:ext uri="{FF2B5EF4-FFF2-40B4-BE49-F238E27FC236}">
                  <a16:creationId xmlns:a16="http://schemas.microsoft.com/office/drawing/2014/main" id="{CDC9A7D9-4710-7B85-F868-442095D84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23" name="Line 24">
                <a:extLst>
                  <a:ext uri="{FF2B5EF4-FFF2-40B4-BE49-F238E27FC236}">
                    <a16:creationId xmlns:a16="http://schemas.microsoft.com/office/drawing/2014/main" id="{36B7F237-B962-92AC-8BF9-4E647E90F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24" name="Line 25">
                <a:extLst>
                  <a:ext uri="{FF2B5EF4-FFF2-40B4-BE49-F238E27FC236}">
                    <a16:creationId xmlns:a16="http://schemas.microsoft.com/office/drawing/2014/main" id="{C227AD7A-55FB-0649-B1BF-E938C579BB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25" name="Line 26">
                <a:extLst>
                  <a:ext uri="{FF2B5EF4-FFF2-40B4-BE49-F238E27FC236}">
                    <a16:creationId xmlns:a16="http://schemas.microsoft.com/office/drawing/2014/main" id="{69DF0040-D632-D443-A392-5B028DE24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19" name="Group 23">
              <a:extLst>
                <a:ext uri="{FF2B5EF4-FFF2-40B4-BE49-F238E27FC236}">
                  <a16:creationId xmlns:a16="http://schemas.microsoft.com/office/drawing/2014/main" id="{CA212664-A5BB-0B11-FD34-00D5F778D0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20" name="Line 24">
                <a:extLst>
                  <a:ext uri="{FF2B5EF4-FFF2-40B4-BE49-F238E27FC236}">
                    <a16:creationId xmlns:a16="http://schemas.microsoft.com/office/drawing/2014/main" id="{DD6AFBE2-E0F3-9D0C-A55B-9FC850EB54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21" name="Line 25">
                <a:extLst>
                  <a:ext uri="{FF2B5EF4-FFF2-40B4-BE49-F238E27FC236}">
                    <a16:creationId xmlns:a16="http://schemas.microsoft.com/office/drawing/2014/main" id="{28271E1F-311D-4587-E187-99D1030BCE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22" name="Line 26">
                <a:extLst>
                  <a:ext uri="{FF2B5EF4-FFF2-40B4-BE49-F238E27FC236}">
                    <a16:creationId xmlns:a16="http://schemas.microsoft.com/office/drawing/2014/main" id="{7AF46B3C-64EF-3E8D-D394-F93A4ED16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cxnSp>
        <p:nvCxnSpPr>
          <p:cNvPr id="2226" name="Straight Connector 2">
            <a:extLst>
              <a:ext uri="{FF2B5EF4-FFF2-40B4-BE49-F238E27FC236}">
                <a16:creationId xmlns:a16="http://schemas.microsoft.com/office/drawing/2014/main" id="{74B3A51F-70E0-51F1-7A00-D731EC4B801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19845" y="2621882"/>
            <a:ext cx="65671" cy="901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228" name="Group 2227">
            <a:extLst>
              <a:ext uri="{FF2B5EF4-FFF2-40B4-BE49-F238E27FC236}">
                <a16:creationId xmlns:a16="http://schemas.microsoft.com/office/drawing/2014/main" id="{499AD84F-964F-349F-DA06-7BD2B586D5A7}"/>
              </a:ext>
            </a:extLst>
          </p:cNvPr>
          <p:cNvGrpSpPr/>
          <p:nvPr/>
        </p:nvGrpSpPr>
        <p:grpSpPr>
          <a:xfrm rot="17951932">
            <a:off x="3819483" y="3417340"/>
            <a:ext cx="121176" cy="302755"/>
            <a:chOff x="2060159" y="969287"/>
            <a:chExt cx="169647" cy="423857"/>
          </a:xfrm>
        </p:grpSpPr>
        <p:grpSp>
          <p:nvGrpSpPr>
            <p:cNvPr id="2229" name="Group 23">
              <a:extLst>
                <a:ext uri="{FF2B5EF4-FFF2-40B4-BE49-F238E27FC236}">
                  <a16:creationId xmlns:a16="http://schemas.microsoft.com/office/drawing/2014/main" id="{049796EC-EDBA-4C62-EA98-92813762B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34" name="Line 24">
                <a:extLst>
                  <a:ext uri="{FF2B5EF4-FFF2-40B4-BE49-F238E27FC236}">
                    <a16:creationId xmlns:a16="http://schemas.microsoft.com/office/drawing/2014/main" id="{66134044-4147-139C-A34D-B1C34B4B4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35" name="Line 25">
                <a:extLst>
                  <a:ext uri="{FF2B5EF4-FFF2-40B4-BE49-F238E27FC236}">
                    <a16:creationId xmlns:a16="http://schemas.microsoft.com/office/drawing/2014/main" id="{95E4C650-CA62-BA28-A185-D7C41962F5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36" name="Line 26">
                <a:extLst>
                  <a:ext uri="{FF2B5EF4-FFF2-40B4-BE49-F238E27FC236}">
                    <a16:creationId xmlns:a16="http://schemas.microsoft.com/office/drawing/2014/main" id="{427E001C-488E-7357-84E4-C7893FD65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30" name="Group 23">
              <a:extLst>
                <a:ext uri="{FF2B5EF4-FFF2-40B4-BE49-F238E27FC236}">
                  <a16:creationId xmlns:a16="http://schemas.microsoft.com/office/drawing/2014/main" id="{2565EA16-7D1C-B9D5-26E8-0175A6FF67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31" name="Line 24">
                <a:extLst>
                  <a:ext uri="{FF2B5EF4-FFF2-40B4-BE49-F238E27FC236}">
                    <a16:creationId xmlns:a16="http://schemas.microsoft.com/office/drawing/2014/main" id="{957A71C5-C388-C1F1-046C-4ACE472EB1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32" name="Line 25">
                <a:extLst>
                  <a:ext uri="{FF2B5EF4-FFF2-40B4-BE49-F238E27FC236}">
                    <a16:creationId xmlns:a16="http://schemas.microsoft.com/office/drawing/2014/main" id="{13F34914-6CA7-8C54-60BA-DD2553992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33" name="Line 26">
                <a:extLst>
                  <a:ext uri="{FF2B5EF4-FFF2-40B4-BE49-F238E27FC236}">
                    <a16:creationId xmlns:a16="http://schemas.microsoft.com/office/drawing/2014/main" id="{5908E6C0-962A-4249-E171-3F210538B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cxnSp>
        <p:nvCxnSpPr>
          <p:cNvPr id="2238" name="Straight Connector 2">
            <a:extLst>
              <a:ext uri="{FF2B5EF4-FFF2-40B4-BE49-F238E27FC236}">
                <a16:creationId xmlns:a16="http://schemas.microsoft.com/office/drawing/2014/main" id="{18BA243A-0B7F-E590-B76D-0F42C807996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912216" y="3420021"/>
            <a:ext cx="70363" cy="8456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368" name="Group 2367">
            <a:extLst>
              <a:ext uri="{FF2B5EF4-FFF2-40B4-BE49-F238E27FC236}">
                <a16:creationId xmlns:a16="http://schemas.microsoft.com/office/drawing/2014/main" id="{84267D37-79EE-903C-593A-EC3621FB64DC}"/>
              </a:ext>
            </a:extLst>
          </p:cNvPr>
          <p:cNvGrpSpPr/>
          <p:nvPr/>
        </p:nvGrpSpPr>
        <p:grpSpPr>
          <a:xfrm>
            <a:off x="5580712" y="5908099"/>
            <a:ext cx="121176" cy="302755"/>
            <a:chOff x="2060159" y="969287"/>
            <a:chExt cx="169647" cy="423857"/>
          </a:xfrm>
        </p:grpSpPr>
        <p:grpSp>
          <p:nvGrpSpPr>
            <p:cNvPr id="2369" name="Group 23">
              <a:extLst>
                <a:ext uri="{FF2B5EF4-FFF2-40B4-BE49-F238E27FC236}">
                  <a16:creationId xmlns:a16="http://schemas.microsoft.com/office/drawing/2014/main" id="{2DA8A24B-9CCE-76C8-4F0D-A30EC83372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74" name="Line 24">
                <a:extLst>
                  <a:ext uri="{FF2B5EF4-FFF2-40B4-BE49-F238E27FC236}">
                    <a16:creationId xmlns:a16="http://schemas.microsoft.com/office/drawing/2014/main" id="{CBCEDFBE-1B98-2B5A-28E8-BC34DAA280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75" name="Line 25">
                <a:extLst>
                  <a:ext uri="{FF2B5EF4-FFF2-40B4-BE49-F238E27FC236}">
                    <a16:creationId xmlns:a16="http://schemas.microsoft.com/office/drawing/2014/main" id="{8828EEA9-385B-9229-10F8-F59C490429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76" name="Line 26">
                <a:extLst>
                  <a:ext uri="{FF2B5EF4-FFF2-40B4-BE49-F238E27FC236}">
                    <a16:creationId xmlns:a16="http://schemas.microsoft.com/office/drawing/2014/main" id="{828736EB-9608-4E19-B98D-3E66840CDB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370" name="Group 23">
              <a:extLst>
                <a:ext uri="{FF2B5EF4-FFF2-40B4-BE49-F238E27FC236}">
                  <a16:creationId xmlns:a16="http://schemas.microsoft.com/office/drawing/2014/main" id="{F6CCB458-C6D5-37DD-EAD2-195F11B29C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371" name="Line 24">
                <a:extLst>
                  <a:ext uri="{FF2B5EF4-FFF2-40B4-BE49-F238E27FC236}">
                    <a16:creationId xmlns:a16="http://schemas.microsoft.com/office/drawing/2014/main" id="{3E788E90-E40D-0CA1-FB6D-B863DB6F7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72" name="Line 25">
                <a:extLst>
                  <a:ext uri="{FF2B5EF4-FFF2-40B4-BE49-F238E27FC236}">
                    <a16:creationId xmlns:a16="http://schemas.microsoft.com/office/drawing/2014/main" id="{021D35E0-8017-904E-90C1-212591B7BC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73" name="Line 26">
                <a:extLst>
                  <a:ext uri="{FF2B5EF4-FFF2-40B4-BE49-F238E27FC236}">
                    <a16:creationId xmlns:a16="http://schemas.microsoft.com/office/drawing/2014/main" id="{D62635E4-7C75-3E93-EB2A-B4B539B046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cxnSp>
        <p:nvCxnSpPr>
          <p:cNvPr id="2378" name="Straight Connector 2377">
            <a:extLst>
              <a:ext uri="{FF2B5EF4-FFF2-40B4-BE49-F238E27FC236}">
                <a16:creationId xmlns:a16="http://schemas.microsoft.com/office/drawing/2014/main" id="{13D712CC-4C99-FA4A-7684-7DA68DC499ED}"/>
              </a:ext>
            </a:extLst>
          </p:cNvPr>
          <p:cNvCxnSpPr/>
          <p:nvPr/>
        </p:nvCxnSpPr>
        <p:spPr bwMode="auto">
          <a:xfrm>
            <a:off x="3010743" y="6014295"/>
            <a:ext cx="2541957" cy="274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9" name="Arc 2378">
            <a:extLst>
              <a:ext uri="{FF2B5EF4-FFF2-40B4-BE49-F238E27FC236}">
                <a16:creationId xmlns:a16="http://schemas.microsoft.com/office/drawing/2014/main" id="{1D16A74B-AE49-1F48-B61B-68471610A137}"/>
              </a:ext>
            </a:extLst>
          </p:cNvPr>
          <p:cNvSpPr>
            <a:spLocks noChangeAspect="1"/>
          </p:cNvSpPr>
          <p:nvPr/>
        </p:nvSpPr>
        <p:spPr bwMode="auto">
          <a:xfrm>
            <a:off x="2497065" y="3836015"/>
            <a:ext cx="1028571" cy="1028571"/>
          </a:xfrm>
          <a:prstGeom prst="arc">
            <a:avLst>
              <a:gd name="adj1" fmla="val 10810154"/>
              <a:gd name="adj2" fmla="val 161005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5314" tIns="32657" rIns="65314" bIns="32657" numCol="1" rtlCol="0" anchor="t" anchorCtr="0" compatLnSpc="1">
            <a:prstTxWarp prst="textNoShape">
              <a:avLst/>
            </a:prstTxWarp>
          </a:bodyPr>
          <a:lstStyle/>
          <a:p>
            <a:pPr defTabSz="913965" fontAlgn="base">
              <a:spcBef>
                <a:spcPct val="0"/>
              </a:spcBef>
              <a:spcAft>
                <a:spcPct val="0"/>
              </a:spcAft>
            </a:pPr>
            <a:endParaRPr lang="en-CH" sz="1786">
              <a:latin typeface="Arial" pitchFamily="34" charset="0"/>
            </a:endParaRPr>
          </a:p>
        </p:txBody>
      </p:sp>
      <p:sp>
        <p:nvSpPr>
          <p:cNvPr id="2380" name="Arc 2379">
            <a:extLst>
              <a:ext uri="{FF2B5EF4-FFF2-40B4-BE49-F238E27FC236}">
                <a16:creationId xmlns:a16="http://schemas.microsoft.com/office/drawing/2014/main" id="{E1976144-38AB-6D34-E043-7FEF837B5AE4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2480882" y="4972199"/>
            <a:ext cx="1028571" cy="1028571"/>
          </a:xfrm>
          <a:prstGeom prst="arc">
            <a:avLst>
              <a:gd name="adj1" fmla="val 10810154"/>
              <a:gd name="adj2" fmla="val 161005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5314" tIns="32657" rIns="65314" bIns="32657" numCol="1" rtlCol="0" anchor="t" anchorCtr="0" compatLnSpc="1">
            <a:prstTxWarp prst="textNoShape">
              <a:avLst/>
            </a:prstTxWarp>
          </a:bodyPr>
          <a:lstStyle/>
          <a:p>
            <a:pPr defTabSz="913965" fontAlgn="base">
              <a:spcBef>
                <a:spcPct val="0"/>
              </a:spcBef>
              <a:spcAft>
                <a:spcPct val="0"/>
              </a:spcAft>
            </a:pPr>
            <a:endParaRPr lang="en-CH" sz="1786">
              <a:latin typeface="Arial" pitchFamily="34" charset="0"/>
            </a:endParaRPr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7625" y="3966455"/>
            <a:ext cx="1127232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Separation at 200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5517" y="3935625"/>
            <a:ext cx="923651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and compressor</a:t>
            </a:r>
          </a:p>
        </p:txBody>
      </p:sp>
      <p:grpSp>
        <p:nvGrpSpPr>
          <p:cNvPr id="2392" name="Group 2391">
            <a:extLst>
              <a:ext uri="{FF2B5EF4-FFF2-40B4-BE49-F238E27FC236}">
                <a16:creationId xmlns:a16="http://schemas.microsoft.com/office/drawing/2014/main" id="{6996DEB1-2253-F42E-FDBA-5C87B6E1E3C4}"/>
              </a:ext>
            </a:extLst>
          </p:cNvPr>
          <p:cNvGrpSpPr/>
          <p:nvPr/>
        </p:nvGrpSpPr>
        <p:grpSpPr>
          <a:xfrm>
            <a:off x="2871090" y="1930047"/>
            <a:ext cx="121176" cy="302755"/>
            <a:chOff x="2060159" y="969287"/>
            <a:chExt cx="169647" cy="423857"/>
          </a:xfrm>
        </p:grpSpPr>
        <p:grpSp>
          <p:nvGrpSpPr>
            <p:cNvPr id="2393" name="Group 23">
              <a:extLst>
                <a:ext uri="{FF2B5EF4-FFF2-40B4-BE49-F238E27FC236}">
                  <a16:creationId xmlns:a16="http://schemas.microsoft.com/office/drawing/2014/main" id="{91E61AEB-FA12-09D6-77D5-7EB4EA21C5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98" name="Line 24">
                <a:extLst>
                  <a:ext uri="{FF2B5EF4-FFF2-40B4-BE49-F238E27FC236}">
                    <a16:creationId xmlns:a16="http://schemas.microsoft.com/office/drawing/2014/main" id="{DEC36162-00FD-3657-5884-8419BB027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99" name="Line 25">
                <a:extLst>
                  <a:ext uri="{FF2B5EF4-FFF2-40B4-BE49-F238E27FC236}">
                    <a16:creationId xmlns:a16="http://schemas.microsoft.com/office/drawing/2014/main" id="{BF3CB4E1-39FB-B084-3E07-3C2D50C8CA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400" name="Line 26">
                <a:extLst>
                  <a:ext uri="{FF2B5EF4-FFF2-40B4-BE49-F238E27FC236}">
                    <a16:creationId xmlns:a16="http://schemas.microsoft.com/office/drawing/2014/main" id="{5F87745B-D97E-B786-B5F4-ABA0776809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394" name="Group 23">
              <a:extLst>
                <a:ext uri="{FF2B5EF4-FFF2-40B4-BE49-F238E27FC236}">
                  <a16:creationId xmlns:a16="http://schemas.microsoft.com/office/drawing/2014/main" id="{90213A5D-1778-6024-FBF2-7F6F301F65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395" name="Line 24">
                <a:extLst>
                  <a:ext uri="{FF2B5EF4-FFF2-40B4-BE49-F238E27FC236}">
                    <a16:creationId xmlns:a16="http://schemas.microsoft.com/office/drawing/2014/main" id="{1ED28E66-E7C2-A7FD-034C-D7897129B3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96" name="Line 25">
                <a:extLst>
                  <a:ext uri="{FF2B5EF4-FFF2-40B4-BE49-F238E27FC236}">
                    <a16:creationId xmlns:a16="http://schemas.microsoft.com/office/drawing/2014/main" id="{60680B11-45F5-616E-F461-E277B1801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97" name="Line 26">
                <a:extLst>
                  <a:ext uri="{FF2B5EF4-FFF2-40B4-BE49-F238E27FC236}">
                    <a16:creationId xmlns:a16="http://schemas.microsoft.com/office/drawing/2014/main" id="{FA800185-7638-3ED2-F01E-F478E507F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cxnSp>
        <p:nvCxnSpPr>
          <p:cNvPr id="2402" name="Straight Connector 2401">
            <a:extLst>
              <a:ext uri="{FF2B5EF4-FFF2-40B4-BE49-F238E27FC236}">
                <a16:creationId xmlns:a16="http://schemas.microsoft.com/office/drawing/2014/main" id="{D9179306-9A12-D841-A031-D83C32AD8119}"/>
              </a:ext>
            </a:extLst>
          </p:cNvPr>
          <p:cNvCxnSpPr>
            <a:endCxn id="2380" idx="0"/>
          </p:cNvCxnSpPr>
          <p:nvPr/>
        </p:nvCxnSpPr>
        <p:spPr bwMode="auto">
          <a:xfrm flipH="1">
            <a:off x="2480884" y="4322535"/>
            <a:ext cx="8689" cy="1165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8" name="Straight Connector 2407">
            <a:extLst>
              <a:ext uri="{FF2B5EF4-FFF2-40B4-BE49-F238E27FC236}">
                <a16:creationId xmlns:a16="http://schemas.microsoft.com/office/drawing/2014/main" id="{45798413-2B69-C51B-6B92-D019A1B0A263}"/>
              </a:ext>
            </a:extLst>
          </p:cNvPr>
          <p:cNvCxnSpPr/>
          <p:nvPr/>
        </p:nvCxnSpPr>
        <p:spPr bwMode="auto">
          <a:xfrm flipV="1">
            <a:off x="3579882" y="1222623"/>
            <a:ext cx="0" cy="7479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9" name="Straight Connector 2408">
            <a:extLst>
              <a:ext uri="{FF2B5EF4-FFF2-40B4-BE49-F238E27FC236}">
                <a16:creationId xmlns:a16="http://schemas.microsoft.com/office/drawing/2014/main" id="{F694F41D-D5FA-9093-B024-4DB8E21458E3}"/>
              </a:ext>
            </a:extLst>
          </p:cNvPr>
          <p:cNvCxnSpPr/>
          <p:nvPr/>
        </p:nvCxnSpPr>
        <p:spPr bwMode="auto">
          <a:xfrm flipV="1">
            <a:off x="1616011" y="909978"/>
            <a:ext cx="0" cy="1184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1" name="Straight Arrow Connector 2410">
            <a:extLst>
              <a:ext uri="{FF2B5EF4-FFF2-40B4-BE49-F238E27FC236}">
                <a16:creationId xmlns:a16="http://schemas.microsoft.com/office/drawing/2014/main" id="{F7A9366B-78A1-8997-60D0-5568CBB6B359}"/>
              </a:ext>
            </a:extLst>
          </p:cNvPr>
          <p:cNvCxnSpPr/>
          <p:nvPr/>
        </p:nvCxnSpPr>
        <p:spPr bwMode="auto">
          <a:xfrm>
            <a:off x="1616011" y="1335922"/>
            <a:ext cx="19334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2" name="Straight Connector 2411">
            <a:extLst>
              <a:ext uri="{FF2B5EF4-FFF2-40B4-BE49-F238E27FC236}">
                <a16:creationId xmlns:a16="http://schemas.microsoft.com/office/drawing/2014/main" id="{FA933B0B-C273-FD1B-F38C-B77A667DF0D7}"/>
              </a:ext>
            </a:extLst>
          </p:cNvPr>
          <p:cNvCxnSpPr/>
          <p:nvPr/>
        </p:nvCxnSpPr>
        <p:spPr bwMode="auto">
          <a:xfrm flipV="1">
            <a:off x="4175264" y="1249990"/>
            <a:ext cx="0" cy="7479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3" name="Straight Connector 2412">
            <a:extLst>
              <a:ext uri="{FF2B5EF4-FFF2-40B4-BE49-F238E27FC236}">
                <a16:creationId xmlns:a16="http://schemas.microsoft.com/office/drawing/2014/main" id="{678A831A-4BED-652B-AB34-450E5EA1B185}"/>
              </a:ext>
            </a:extLst>
          </p:cNvPr>
          <p:cNvCxnSpPr/>
          <p:nvPr/>
        </p:nvCxnSpPr>
        <p:spPr bwMode="auto">
          <a:xfrm flipV="1">
            <a:off x="6328451" y="1293590"/>
            <a:ext cx="0" cy="7479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4" name="Straight Connector 2413">
            <a:extLst>
              <a:ext uri="{FF2B5EF4-FFF2-40B4-BE49-F238E27FC236}">
                <a16:creationId xmlns:a16="http://schemas.microsoft.com/office/drawing/2014/main" id="{E4B65573-F9E6-490D-3AA9-2A1B84E937E4}"/>
              </a:ext>
            </a:extLst>
          </p:cNvPr>
          <p:cNvCxnSpPr/>
          <p:nvPr/>
        </p:nvCxnSpPr>
        <p:spPr bwMode="auto">
          <a:xfrm flipV="1">
            <a:off x="7067436" y="1323266"/>
            <a:ext cx="0" cy="6957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5" name="Straight Connector 2414">
            <a:extLst>
              <a:ext uri="{FF2B5EF4-FFF2-40B4-BE49-F238E27FC236}">
                <a16:creationId xmlns:a16="http://schemas.microsoft.com/office/drawing/2014/main" id="{3982123C-B3DD-63E8-4B05-35B75E79EA0E}"/>
              </a:ext>
            </a:extLst>
          </p:cNvPr>
          <p:cNvCxnSpPr/>
          <p:nvPr/>
        </p:nvCxnSpPr>
        <p:spPr bwMode="auto">
          <a:xfrm flipV="1">
            <a:off x="9315669" y="919695"/>
            <a:ext cx="0" cy="10993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6" name="Straight Arrow Connector 2415">
            <a:extLst>
              <a:ext uri="{FF2B5EF4-FFF2-40B4-BE49-F238E27FC236}">
                <a16:creationId xmlns:a16="http://schemas.microsoft.com/office/drawing/2014/main" id="{4DCD063A-D79B-F426-76FB-59B812CDDDE9}"/>
              </a:ext>
            </a:extLst>
          </p:cNvPr>
          <p:cNvCxnSpPr/>
          <p:nvPr/>
        </p:nvCxnSpPr>
        <p:spPr bwMode="auto">
          <a:xfrm>
            <a:off x="3595856" y="1335922"/>
            <a:ext cx="56569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8" name="Straight Arrow Connector 2417">
            <a:extLst>
              <a:ext uri="{FF2B5EF4-FFF2-40B4-BE49-F238E27FC236}">
                <a16:creationId xmlns:a16="http://schemas.microsoft.com/office/drawing/2014/main" id="{AE6A0949-844D-0410-2C8D-40CCDE8B962D}"/>
              </a:ext>
            </a:extLst>
          </p:cNvPr>
          <p:cNvCxnSpPr/>
          <p:nvPr/>
        </p:nvCxnSpPr>
        <p:spPr bwMode="auto">
          <a:xfrm>
            <a:off x="4188579" y="1335922"/>
            <a:ext cx="209231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0" name="Straight Arrow Connector 2419">
            <a:extLst>
              <a:ext uri="{FF2B5EF4-FFF2-40B4-BE49-F238E27FC236}">
                <a16:creationId xmlns:a16="http://schemas.microsoft.com/office/drawing/2014/main" id="{0A62A24F-F8C7-55D1-9ED2-ED832166A3A9}"/>
              </a:ext>
            </a:extLst>
          </p:cNvPr>
          <p:cNvCxnSpPr/>
          <p:nvPr/>
        </p:nvCxnSpPr>
        <p:spPr bwMode="auto">
          <a:xfrm>
            <a:off x="7078889" y="1342328"/>
            <a:ext cx="22191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2" name="Straight Arrow Connector 2421">
            <a:extLst>
              <a:ext uri="{FF2B5EF4-FFF2-40B4-BE49-F238E27FC236}">
                <a16:creationId xmlns:a16="http://schemas.microsoft.com/office/drawing/2014/main" id="{1496F6AD-A1F9-842D-AE2A-EF2ECA1FBA3B}"/>
              </a:ext>
            </a:extLst>
          </p:cNvPr>
          <p:cNvCxnSpPr/>
          <p:nvPr/>
        </p:nvCxnSpPr>
        <p:spPr bwMode="auto">
          <a:xfrm>
            <a:off x="6363684" y="1342328"/>
            <a:ext cx="6636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24" name="Rectangle 97">
            <a:extLst>
              <a:ext uri="{FF2B5EF4-FFF2-40B4-BE49-F238E27FC236}">
                <a16:creationId xmlns:a16="http://schemas.microsoft.com/office/drawing/2014/main" id="{C7EBDAEC-6071-BAFC-6000-8E0DE2044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6322" y="1282860"/>
            <a:ext cx="1382110" cy="42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Transfer line to BR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and energy compressor,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2.8 GHz, 8 RF struct., 4 mod.</a:t>
            </a:r>
          </a:p>
        </p:txBody>
      </p:sp>
      <p:sp>
        <p:nvSpPr>
          <p:cNvPr id="2425" name="Rectangle 101">
            <a:extLst>
              <a:ext uri="{FF2B5EF4-FFF2-40B4-BE49-F238E27FC236}">
                <a16:creationId xmlns:a16="http://schemas.microsoft.com/office/drawing/2014/main" id="{328B5489-A19D-7F5C-0C9A-46E8B55F8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0662" y="1114557"/>
            <a:ext cx="569387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78/123 m</a:t>
            </a:r>
          </a:p>
        </p:txBody>
      </p:sp>
      <p:sp>
        <p:nvSpPr>
          <p:cNvPr id="2426" name="Rectangle 101">
            <a:extLst>
              <a:ext uri="{FF2B5EF4-FFF2-40B4-BE49-F238E27FC236}">
                <a16:creationId xmlns:a16="http://schemas.microsoft.com/office/drawing/2014/main" id="{846D35AD-3A6B-E7B2-4B57-AE951E455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9818" y="1129743"/>
            <a:ext cx="697627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247.5/360 m</a:t>
            </a:r>
          </a:p>
        </p:txBody>
      </p:sp>
      <p:sp>
        <p:nvSpPr>
          <p:cNvPr id="2427" name="Rectangle 101">
            <a:extLst>
              <a:ext uri="{FF2B5EF4-FFF2-40B4-BE49-F238E27FC236}">
                <a16:creationId xmlns:a16="http://schemas.microsoft.com/office/drawing/2014/main" id="{C00DD391-B2C0-2F17-C9D4-BECCE74B1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4324" y="1138965"/>
            <a:ext cx="62068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570/825 m</a:t>
            </a:r>
          </a:p>
        </p:txBody>
      </p:sp>
      <p:cxnSp>
        <p:nvCxnSpPr>
          <p:cNvPr id="2428" name="Straight Connector 2427">
            <a:extLst>
              <a:ext uri="{FF2B5EF4-FFF2-40B4-BE49-F238E27FC236}">
                <a16:creationId xmlns:a16="http://schemas.microsoft.com/office/drawing/2014/main" id="{FF5234E4-05DF-399B-373F-1EC5E9156086}"/>
              </a:ext>
            </a:extLst>
          </p:cNvPr>
          <p:cNvCxnSpPr/>
          <p:nvPr/>
        </p:nvCxnSpPr>
        <p:spPr bwMode="auto">
          <a:xfrm flipH="1" flipV="1">
            <a:off x="7767070" y="3092078"/>
            <a:ext cx="7723" cy="531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0" name="Straight Connector 2429">
            <a:extLst>
              <a:ext uri="{FF2B5EF4-FFF2-40B4-BE49-F238E27FC236}">
                <a16:creationId xmlns:a16="http://schemas.microsoft.com/office/drawing/2014/main" id="{F2DF271A-1D7F-9D4C-11A3-963A35672DEE}"/>
              </a:ext>
            </a:extLst>
          </p:cNvPr>
          <p:cNvCxnSpPr/>
          <p:nvPr/>
        </p:nvCxnSpPr>
        <p:spPr bwMode="auto">
          <a:xfrm flipH="1" flipV="1">
            <a:off x="5716029" y="3105105"/>
            <a:ext cx="7723" cy="531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1" name="Straight Arrow Connector 2430">
            <a:extLst>
              <a:ext uri="{FF2B5EF4-FFF2-40B4-BE49-F238E27FC236}">
                <a16:creationId xmlns:a16="http://schemas.microsoft.com/office/drawing/2014/main" id="{23D53AAE-0F4F-60FC-4EE0-BB0A88ECFFBE}"/>
              </a:ext>
            </a:extLst>
          </p:cNvPr>
          <p:cNvCxnSpPr/>
          <p:nvPr/>
        </p:nvCxnSpPr>
        <p:spPr bwMode="auto">
          <a:xfrm>
            <a:off x="5730723" y="3185470"/>
            <a:ext cx="20300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33" name="Rectangle 101">
            <a:extLst>
              <a:ext uri="{FF2B5EF4-FFF2-40B4-BE49-F238E27FC236}">
                <a16:creationId xmlns:a16="http://schemas.microsoft.com/office/drawing/2014/main" id="{E2A6B773-5D21-1BE0-06BD-82AA42E2C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4768" y="2981183"/>
            <a:ext cx="441146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140 m</a:t>
            </a:r>
          </a:p>
        </p:txBody>
      </p:sp>
      <p:sp>
        <p:nvSpPr>
          <p:cNvPr id="2434" name="Rectangle 101">
            <a:extLst>
              <a:ext uri="{FF2B5EF4-FFF2-40B4-BE49-F238E27FC236}">
                <a16:creationId xmlns:a16="http://schemas.microsoft.com/office/drawing/2014/main" id="{789247C4-B28D-AF35-3733-EE0C1B64A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9401" y="1136917"/>
            <a:ext cx="348172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X m</a:t>
            </a:r>
          </a:p>
        </p:txBody>
      </p:sp>
      <p:sp>
        <p:nvSpPr>
          <p:cNvPr id="2435" name="Rectangle 101">
            <a:extLst>
              <a:ext uri="{FF2B5EF4-FFF2-40B4-BE49-F238E27FC236}">
                <a16:creationId xmlns:a16="http://schemas.microsoft.com/office/drawing/2014/main" id="{4948822D-660D-F9F8-E236-E074CDDC9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931" y="1139823"/>
            <a:ext cx="348172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Y m</a:t>
            </a:r>
          </a:p>
        </p:txBody>
      </p:sp>
      <p:cxnSp>
        <p:nvCxnSpPr>
          <p:cNvPr id="2439" name="Straight Arrow Connector 2438">
            <a:extLst>
              <a:ext uri="{FF2B5EF4-FFF2-40B4-BE49-F238E27FC236}">
                <a16:creationId xmlns:a16="http://schemas.microsoft.com/office/drawing/2014/main" id="{80453915-A88B-E8AF-23A9-A4F1D19E78C9}"/>
              </a:ext>
            </a:extLst>
          </p:cNvPr>
          <p:cNvCxnSpPr/>
          <p:nvPr/>
        </p:nvCxnSpPr>
        <p:spPr bwMode="auto">
          <a:xfrm>
            <a:off x="1616011" y="1042898"/>
            <a:ext cx="768198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0" name="Rectangle 101">
            <a:extLst>
              <a:ext uri="{FF2B5EF4-FFF2-40B4-BE49-F238E27FC236}">
                <a16:creationId xmlns:a16="http://schemas.microsoft.com/office/drawing/2014/main" id="{12DCF557-1300-2EE2-6AF5-3FB52CF14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2764" y="784498"/>
            <a:ext cx="458170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X + Y + 895.5/1308 m, overall length &lt; ~1.35 km (without energy compressor)</a:t>
            </a:r>
          </a:p>
        </p:txBody>
      </p:sp>
      <p:cxnSp>
        <p:nvCxnSpPr>
          <p:cNvPr id="2441" name="Straight Arrow Connector 2440">
            <a:extLst>
              <a:ext uri="{FF2B5EF4-FFF2-40B4-BE49-F238E27FC236}">
                <a16:creationId xmlns:a16="http://schemas.microsoft.com/office/drawing/2014/main" id="{E3B083EF-E4F2-0B10-CC8C-66B29BC25846}"/>
              </a:ext>
            </a:extLst>
          </p:cNvPr>
          <p:cNvCxnSpPr/>
          <p:nvPr/>
        </p:nvCxnSpPr>
        <p:spPr bwMode="auto">
          <a:xfrm>
            <a:off x="7620178" y="4897841"/>
            <a:ext cx="2738806" cy="470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4" name="Rectangle 101">
            <a:extLst>
              <a:ext uri="{FF2B5EF4-FFF2-40B4-BE49-F238E27FC236}">
                <a16:creationId xmlns:a16="http://schemas.microsoft.com/office/drawing/2014/main" id="{BEF46ECB-E501-D531-4753-677B985AF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7640" y="4738599"/>
            <a:ext cx="441146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106 m</a:t>
            </a:r>
          </a:p>
        </p:txBody>
      </p:sp>
      <p:cxnSp>
        <p:nvCxnSpPr>
          <p:cNvPr id="2446" name="Straight Arrow Connector 2445">
            <a:extLst>
              <a:ext uri="{FF2B5EF4-FFF2-40B4-BE49-F238E27FC236}">
                <a16:creationId xmlns:a16="http://schemas.microsoft.com/office/drawing/2014/main" id="{1B9C6384-F128-3C91-F29D-0E3AB690C6E1}"/>
              </a:ext>
            </a:extLst>
          </p:cNvPr>
          <p:cNvCxnSpPr/>
          <p:nvPr/>
        </p:nvCxnSpPr>
        <p:spPr bwMode="auto">
          <a:xfrm>
            <a:off x="8623053" y="4228587"/>
            <a:ext cx="0" cy="13416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7" name="Rectangle 101">
            <a:extLst>
              <a:ext uri="{FF2B5EF4-FFF2-40B4-BE49-F238E27FC236}">
                <a16:creationId xmlns:a16="http://schemas.microsoft.com/office/drawing/2014/main" id="{DA0BFBB7-F8B8-CA71-C610-01CE8172706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38644" y="5138077"/>
            <a:ext cx="389850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53 m</a:t>
            </a:r>
          </a:p>
        </p:txBody>
      </p:sp>
      <p:cxnSp>
        <p:nvCxnSpPr>
          <p:cNvPr id="2449" name="Straight Connector 2448">
            <a:extLst>
              <a:ext uri="{FF2B5EF4-FFF2-40B4-BE49-F238E27FC236}">
                <a16:creationId xmlns:a16="http://schemas.microsoft.com/office/drawing/2014/main" id="{9575201C-CFDB-7205-282C-765188A3253F}"/>
              </a:ext>
            </a:extLst>
          </p:cNvPr>
          <p:cNvCxnSpPr/>
          <p:nvPr/>
        </p:nvCxnSpPr>
        <p:spPr bwMode="auto">
          <a:xfrm flipH="1" flipV="1">
            <a:off x="1724903" y="3846756"/>
            <a:ext cx="719409" cy="63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0" name="Straight Connector 2449">
            <a:extLst>
              <a:ext uri="{FF2B5EF4-FFF2-40B4-BE49-F238E27FC236}">
                <a16:creationId xmlns:a16="http://schemas.microsoft.com/office/drawing/2014/main" id="{845F3F45-79AD-1C08-3F04-016FBFA2854A}"/>
              </a:ext>
            </a:extLst>
          </p:cNvPr>
          <p:cNvCxnSpPr/>
          <p:nvPr/>
        </p:nvCxnSpPr>
        <p:spPr bwMode="auto">
          <a:xfrm flipH="1" flipV="1">
            <a:off x="1719528" y="5994502"/>
            <a:ext cx="719409" cy="63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1" name="Straight Arrow Connector 2450">
            <a:extLst>
              <a:ext uri="{FF2B5EF4-FFF2-40B4-BE49-F238E27FC236}">
                <a16:creationId xmlns:a16="http://schemas.microsoft.com/office/drawing/2014/main" id="{ADBDF95F-A28D-72D6-9855-48CDE3A0EEB3}"/>
              </a:ext>
            </a:extLst>
          </p:cNvPr>
          <p:cNvCxnSpPr/>
          <p:nvPr/>
        </p:nvCxnSpPr>
        <p:spPr bwMode="auto">
          <a:xfrm flipH="1">
            <a:off x="1845744" y="3866865"/>
            <a:ext cx="12629" cy="21110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5" name="Rectangle 101">
            <a:extLst>
              <a:ext uri="{FF2B5EF4-FFF2-40B4-BE49-F238E27FC236}">
                <a16:creationId xmlns:a16="http://schemas.microsoft.com/office/drawing/2014/main" id="{BC5233DD-1366-9B17-9251-1328E24887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37953" y="4804153"/>
            <a:ext cx="389850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65 m</a:t>
            </a:r>
          </a:p>
        </p:txBody>
      </p:sp>
      <p:sp>
        <p:nvSpPr>
          <p:cNvPr id="2456" name="Rectangle 101">
            <a:extLst>
              <a:ext uri="{FF2B5EF4-FFF2-40B4-BE49-F238E27FC236}">
                <a16:creationId xmlns:a16="http://schemas.microsoft.com/office/drawing/2014/main" id="{E1CB22FE-6602-7626-B71B-0306277B8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8814" y="3200334"/>
            <a:ext cx="857927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to common linac</a:t>
            </a:r>
          </a:p>
        </p:txBody>
      </p:sp>
      <p:sp>
        <p:nvSpPr>
          <p:cNvPr id="2457" name="Rectangle 101">
            <a:extLst>
              <a:ext uri="{FF2B5EF4-FFF2-40B4-BE49-F238E27FC236}">
                <a16:creationId xmlns:a16="http://schemas.microsoft.com/office/drawing/2014/main" id="{33698F34-8393-0DE5-A5DF-E01F64F00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2785" y="2733311"/>
            <a:ext cx="87556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from positron BC</a:t>
            </a:r>
          </a:p>
        </p:txBody>
      </p:sp>
      <p:sp>
        <p:nvSpPr>
          <p:cNvPr id="2458" name="Rectangle 101">
            <a:extLst>
              <a:ext uri="{FF2B5EF4-FFF2-40B4-BE49-F238E27FC236}">
                <a16:creationId xmlns:a16="http://schemas.microsoft.com/office/drawing/2014/main" id="{A8025898-B646-2DD4-71DA-578D2457C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1780" y="2556821"/>
            <a:ext cx="91884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to positron source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840" y="3069641"/>
            <a:ext cx="990977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6 GeV electron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from common linac </a:t>
            </a:r>
          </a:p>
        </p:txBody>
      </p:sp>
      <p:cxnSp>
        <p:nvCxnSpPr>
          <p:cNvPr id="2461" name="Straight Connector 2460">
            <a:extLst>
              <a:ext uri="{FF2B5EF4-FFF2-40B4-BE49-F238E27FC236}">
                <a16:creationId xmlns:a16="http://schemas.microsoft.com/office/drawing/2014/main" id="{E0E3C049-1B13-9853-EE7F-DAF995D2EE0F}"/>
              </a:ext>
            </a:extLst>
          </p:cNvPr>
          <p:cNvCxnSpPr>
            <a:stCxn id="2063" idx="3"/>
          </p:cNvCxnSpPr>
          <p:nvPr/>
        </p:nvCxnSpPr>
        <p:spPr bwMode="auto">
          <a:xfrm>
            <a:off x="10497679" y="4889355"/>
            <a:ext cx="0" cy="17257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3" name="Straight Connector 2462">
            <a:extLst>
              <a:ext uri="{FF2B5EF4-FFF2-40B4-BE49-F238E27FC236}">
                <a16:creationId xmlns:a16="http://schemas.microsoft.com/office/drawing/2014/main" id="{90189E58-5490-FF5C-6AE9-6A80204AB7F5}"/>
              </a:ext>
            </a:extLst>
          </p:cNvPr>
          <p:cNvCxnSpPr/>
          <p:nvPr/>
        </p:nvCxnSpPr>
        <p:spPr bwMode="auto">
          <a:xfrm flipH="1">
            <a:off x="2480883" y="6037938"/>
            <a:ext cx="16182" cy="5771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5" name="Straight Arrow Connector 2464">
            <a:extLst>
              <a:ext uri="{FF2B5EF4-FFF2-40B4-BE49-F238E27FC236}">
                <a16:creationId xmlns:a16="http://schemas.microsoft.com/office/drawing/2014/main" id="{C78369F8-5B0F-2315-232C-9A5AA8667C10}"/>
              </a:ext>
            </a:extLst>
          </p:cNvPr>
          <p:cNvCxnSpPr/>
          <p:nvPr/>
        </p:nvCxnSpPr>
        <p:spPr bwMode="auto">
          <a:xfrm>
            <a:off x="2497064" y="6564287"/>
            <a:ext cx="7973474" cy="121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66" name="Rectangle 101">
            <a:extLst>
              <a:ext uri="{FF2B5EF4-FFF2-40B4-BE49-F238E27FC236}">
                <a16:creationId xmlns:a16="http://schemas.microsoft.com/office/drawing/2014/main" id="{05931B3C-28F6-3C21-E2F7-AAD38C3E3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2689" y="6369749"/>
            <a:ext cx="494046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~400 m</a:t>
            </a:r>
          </a:p>
        </p:txBody>
      </p:sp>
      <p:sp>
        <p:nvSpPr>
          <p:cNvPr id="2468" name="Rectangle 159">
            <a:extLst>
              <a:ext uri="{FF2B5EF4-FFF2-40B4-BE49-F238E27FC236}">
                <a16:creationId xmlns:a16="http://schemas.microsoft.com/office/drawing/2014/main" id="{A165D17C-D659-BA9C-EA02-AFF24ACBB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139" y="5497235"/>
            <a:ext cx="1346844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Return transfer line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FODO and matching section</a:t>
            </a:r>
          </a:p>
        </p:txBody>
      </p:sp>
      <p:sp>
        <p:nvSpPr>
          <p:cNvPr id="2469" name="Rectangle 159">
            <a:extLst>
              <a:ext uri="{FF2B5EF4-FFF2-40B4-BE49-F238E27FC236}">
                <a16:creationId xmlns:a16="http://schemas.microsoft.com/office/drawing/2014/main" id="{32299DDD-29A5-794B-CF04-5BBB97A73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973" y="5474094"/>
            <a:ext cx="1075936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Triple Bend Achromat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Cell for Arcs</a:t>
            </a:r>
          </a:p>
        </p:txBody>
      </p:sp>
      <p:sp>
        <p:nvSpPr>
          <p:cNvPr id="2470" name="Rectangle 159">
            <a:extLst>
              <a:ext uri="{FF2B5EF4-FFF2-40B4-BE49-F238E27FC236}">
                <a16:creationId xmlns:a16="http://schemas.microsoft.com/office/drawing/2014/main" id="{3BFA54E6-FC0C-4069-0C1F-A6FFF165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4193" y="4083855"/>
            <a:ext cx="1075936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Triple Bend Achromat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Cell for Arcs</a:t>
            </a:r>
          </a:p>
        </p:txBody>
      </p:sp>
      <p:sp>
        <p:nvSpPr>
          <p:cNvPr id="2471" name="Rectangle 159">
            <a:extLst>
              <a:ext uri="{FF2B5EF4-FFF2-40B4-BE49-F238E27FC236}">
                <a16:creationId xmlns:a16="http://schemas.microsoft.com/office/drawing/2014/main" id="{471D26B4-078E-24AD-39C1-F2C3D069A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857" y="3463596"/>
            <a:ext cx="89800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Bunch dechirping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8586" y="3646940"/>
            <a:ext cx="848309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Injection section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~10 m</a:t>
            </a:r>
          </a:p>
        </p:txBody>
      </p:sp>
      <p:sp>
        <p:nvSpPr>
          <p:cNvPr id="2473" name="Rectangle 159">
            <a:extLst>
              <a:ext uri="{FF2B5EF4-FFF2-40B4-BE49-F238E27FC236}">
                <a16:creationId xmlns:a16="http://schemas.microsoft.com/office/drawing/2014/main" id="{866BA098-D3B1-7386-5C8D-C38E1CB4E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9479" y="5867650"/>
            <a:ext cx="91403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Extraction section</a:t>
            </a:r>
          </a:p>
        </p:txBody>
      </p:sp>
      <p:sp>
        <p:nvSpPr>
          <p:cNvPr id="2474" name="Rectangle 159">
            <a:extLst>
              <a:ext uri="{FF2B5EF4-FFF2-40B4-BE49-F238E27FC236}">
                <a16:creationId xmlns:a16="http://schemas.microsoft.com/office/drawing/2014/main" id="{28746E1C-4B56-8C3A-DB89-8E672F1E9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982" y="5086264"/>
            <a:ext cx="75854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Damping ring </a:t>
            </a:r>
          </a:p>
        </p:txBody>
      </p:sp>
      <p:grpSp>
        <p:nvGrpSpPr>
          <p:cNvPr id="2479" name="Group 2478">
            <a:extLst>
              <a:ext uri="{FF2B5EF4-FFF2-40B4-BE49-F238E27FC236}">
                <a16:creationId xmlns:a16="http://schemas.microsoft.com/office/drawing/2014/main" id="{07C74D69-954C-20F5-54F3-7170F91258AA}"/>
              </a:ext>
            </a:extLst>
          </p:cNvPr>
          <p:cNvGrpSpPr/>
          <p:nvPr/>
        </p:nvGrpSpPr>
        <p:grpSpPr>
          <a:xfrm>
            <a:off x="6871427" y="1903653"/>
            <a:ext cx="121176" cy="302755"/>
            <a:chOff x="2060159" y="969287"/>
            <a:chExt cx="169647" cy="423857"/>
          </a:xfrm>
        </p:grpSpPr>
        <p:grpSp>
          <p:nvGrpSpPr>
            <p:cNvPr id="2480" name="Group 23">
              <a:extLst>
                <a:ext uri="{FF2B5EF4-FFF2-40B4-BE49-F238E27FC236}">
                  <a16:creationId xmlns:a16="http://schemas.microsoft.com/office/drawing/2014/main" id="{45D39E4D-5740-03EF-B299-DBB6F5FF81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485" name="Line 24">
                <a:extLst>
                  <a:ext uri="{FF2B5EF4-FFF2-40B4-BE49-F238E27FC236}">
                    <a16:creationId xmlns:a16="http://schemas.microsoft.com/office/drawing/2014/main" id="{24609F09-2BBF-D331-AC28-A470DFA695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486" name="Line 25">
                <a:extLst>
                  <a:ext uri="{FF2B5EF4-FFF2-40B4-BE49-F238E27FC236}">
                    <a16:creationId xmlns:a16="http://schemas.microsoft.com/office/drawing/2014/main" id="{F5506329-9EC7-A0BE-A358-42F4E5F79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487" name="Line 26">
                <a:extLst>
                  <a:ext uri="{FF2B5EF4-FFF2-40B4-BE49-F238E27FC236}">
                    <a16:creationId xmlns:a16="http://schemas.microsoft.com/office/drawing/2014/main" id="{1F775BC6-984C-6AC1-6477-AB95F68BB7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481" name="Group 23">
              <a:extLst>
                <a:ext uri="{FF2B5EF4-FFF2-40B4-BE49-F238E27FC236}">
                  <a16:creationId xmlns:a16="http://schemas.microsoft.com/office/drawing/2014/main" id="{A90CCAAD-CB9E-4379-681D-D29AD723B0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482" name="Line 24">
                <a:extLst>
                  <a:ext uri="{FF2B5EF4-FFF2-40B4-BE49-F238E27FC236}">
                    <a16:creationId xmlns:a16="http://schemas.microsoft.com/office/drawing/2014/main" id="{373C3E04-25D9-E5D7-BD62-70B8EA6CD4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483" name="Line 25">
                <a:extLst>
                  <a:ext uri="{FF2B5EF4-FFF2-40B4-BE49-F238E27FC236}">
                    <a16:creationId xmlns:a16="http://schemas.microsoft.com/office/drawing/2014/main" id="{C01546B0-C47C-8944-B214-5CE66EAA3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484" name="Line 26">
                <a:extLst>
                  <a:ext uri="{FF2B5EF4-FFF2-40B4-BE49-F238E27FC236}">
                    <a16:creationId xmlns:a16="http://schemas.microsoft.com/office/drawing/2014/main" id="{D794441A-D52F-D9C4-6567-36DE3EF0E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cxnSp>
        <p:nvCxnSpPr>
          <p:cNvPr id="2488" name="Straight Connector 2">
            <a:extLst>
              <a:ext uri="{FF2B5EF4-FFF2-40B4-BE49-F238E27FC236}">
                <a16:creationId xmlns:a16="http://schemas.microsoft.com/office/drawing/2014/main" id="{1555BB23-F82C-C422-ACBE-03E11472BD2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986733" y="2049470"/>
            <a:ext cx="126241" cy="420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96" name="Straight Connector 2">
            <a:extLst>
              <a:ext uri="{FF2B5EF4-FFF2-40B4-BE49-F238E27FC236}">
                <a16:creationId xmlns:a16="http://schemas.microsoft.com/office/drawing/2014/main" id="{0D5039C0-8E19-CA12-58C3-F819EEBCC694}"/>
              </a:ext>
            </a:extLst>
          </p:cNvPr>
          <p:cNvCxnSpPr>
            <a:cxnSpLocks noChangeShapeType="1"/>
            <a:endCxn id="2291" idx="1"/>
          </p:cNvCxnSpPr>
          <p:nvPr/>
        </p:nvCxnSpPr>
        <p:spPr bwMode="auto">
          <a:xfrm>
            <a:off x="9227294" y="2065370"/>
            <a:ext cx="200191" cy="380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99" name="Group 2498">
            <a:extLst>
              <a:ext uri="{FF2B5EF4-FFF2-40B4-BE49-F238E27FC236}">
                <a16:creationId xmlns:a16="http://schemas.microsoft.com/office/drawing/2014/main" id="{0F12B91D-FC96-2FB4-E94B-58779FA7BC7B}"/>
              </a:ext>
            </a:extLst>
          </p:cNvPr>
          <p:cNvGrpSpPr/>
          <p:nvPr/>
        </p:nvGrpSpPr>
        <p:grpSpPr>
          <a:xfrm>
            <a:off x="5297034" y="2077988"/>
            <a:ext cx="121176" cy="302755"/>
            <a:chOff x="2060159" y="969287"/>
            <a:chExt cx="169647" cy="423857"/>
          </a:xfrm>
        </p:grpSpPr>
        <p:grpSp>
          <p:nvGrpSpPr>
            <p:cNvPr id="2500" name="Group 23">
              <a:extLst>
                <a:ext uri="{FF2B5EF4-FFF2-40B4-BE49-F238E27FC236}">
                  <a16:creationId xmlns:a16="http://schemas.microsoft.com/office/drawing/2014/main" id="{203C4341-E24E-2373-B63C-494F80719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505" name="Line 24">
                <a:extLst>
                  <a:ext uri="{FF2B5EF4-FFF2-40B4-BE49-F238E27FC236}">
                    <a16:creationId xmlns:a16="http://schemas.microsoft.com/office/drawing/2014/main" id="{BDF28240-7841-1253-F1CB-74065ED0EB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506" name="Line 25">
                <a:extLst>
                  <a:ext uri="{FF2B5EF4-FFF2-40B4-BE49-F238E27FC236}">
                    <a16:creationId xmlns:a16="http://schemas.microsoft.com/office/drawing/2014/main" id="{7A7C83D6-FFB2-7E7D-78A1-68B6A4B99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507" name="Line 26">
                <a:extLst>
                  <a:ext uri="{FF2B5EF4-FFF2-40B4-BE49-F238E27FC236}">
                    <a16:creationId xmlns:a16="http://schemas.microsoft.com/office/drawing/2014/main" id="{FCCEF54B-2CE0-D635-516C-18D6257C8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501" name="Group 23">
              <a:extLst>
                <a:ext uri="{FF2B5EF4-FFF2-40B4-BE49-F238E27FC236}">
                  <a16:creationId xmlns:a16="http://schemas.microsoft.com/office/drawing/2014/main" id="{C37CEDB8-E6D0-17AB-16DB-F548927FD0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502" name="Line 24">
                <a:extLst>
                  <a:ext uri="{FF2B5EF4-FFF2-40B4-BE49-F238E27FC236}">
                    <a16:creationId xmlns:a16="http://schemas.microsoft.com/office/drawing/2014/main" id="{29248F58-439E-6B27-9E57-E851584D06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503" name="Line 25">
                <a:extLst>
                  <a:ext uri="{FF2B5EF4-FFF2-40B4-BE49-F238E27FC236}">
                    <a16:creationId xmlns:a16="http://schemas.microsoft.com/office/drawing/2014/main" id="{D0E6B8F0-81F1-D16C-F05D-6E2454501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504" name="Line 26">
                <a:extLst>
                  <a:ext uri="{FF2B5EF4-FFF2-40B4-BE49-F238E27FC236}">
                    <a16:creationId xmlns:a16="http://schemas.microsoft.com/office/drawing/2014/main" id="{60815605-57C6-204E-2E23-5301C98E3F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508" name="AutoShape 140">
            <a:extLst>
              <a:ext uri="{FF2B5EF4-FFF2-40B4-BE49-F238E27FC236}">
                <a16:creationId xmlns:a16="http://schemas.microsoft.com/office/drawing/2014/main" id="{96335D45-0C22-4B0E-6E47-8FFFF78E939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998075" y="2179144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509" name="AutoShape 140">
            <a:extLst>
              <a:ext uri="{FF2B5EF4-FFF2-40B4-BE49-F238E27FC236}">
                <a16:creationId xmlns:a16="http://schemas.microsoft.com/office/drawing/2014/main" id="{290FF5BB-40B3-CF2A-7C08-81519A254F8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06893" y="2180548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522" name="Straight Connector 2">
            <a:extLst>
              <a:ext uri="{FF2B5EF4-FFF2-40B4-BE49-F238E27FC236}">
                <a16:creationId xmlns:a16="http://schemas.microsoft.com/office/drawing/2014/main" id="{A4E0BD00-70DE-6E3C-4F27-3FAFBF3048D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12178" y="2093987"/>
            <a:ext cx="93346" cy="69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24" name="Straight Connector 2">
            <a:extLst>
              <a:ext uri="{FF2B5EF4-FFF2-40B4-BE49-F238E27FC236}">
                <a16:creationId xmlns:a16="http://schemas.microsoft.com/office/drawing/2014/main" id="{888688D4-80BC-B86B-57E5-F27A9DF1089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88565" y="2098796"/>
            <a:ext cx="93346" cy="69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2558" y="3755318"/>
            <a:ext cx="94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26" name="Rectangle 101">
            <a:extLst>
              <a:ext uri="{FF2B5EF4-FFF2-40B4-BE49-F238E27FC236}">
                <a16:creationId xmlns:a16="http://schemas.microsoft.com/office/drawing/2014/main" id="{4F742CF5-79DD-25F7-83C0-66408D555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528" y="4433618"/>
            <a:ext cx="867545" cy="42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C = 242 – 271 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E = 1.54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 err="1"/>
              <a:t>Q</a:t>
            </a:r>
            <a:r>
              <a:rPr lang="en-US" altLang="de-DE" sz="714" baseline="-25000" dirty="0" err="1"/>
              <a:t>b</a:t>
            </a:r>
            <a:r>
              <a:rPr lang="en-US" altLang="de-DE" sz="714" dirty="0"/>
              <a:t> = 5.4 nC</a:t>
            </a:r>
          </a:p>
        </p:txBody>
      </p:sp>
      <p:cxnSp>
        <p:nvCxnSpPr>
          <p:cNvPr id="2533" name="Straight Connector 2">
            <a:extLst>
              <a:ext uri="{FF2B5EF4-FFF2-40B4-BE49-F238E27FC236}">
                <a16:creationId xmlns:a16="http://schemas.microsoft.com/office/drawing/2014/main" id="{DF43B58F-C3CE-A3E1-1C4B-FF70BC3423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329353" y="1881696"/>
            <a:ext cx="200191" cy="380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34" name="Straight Connector 2">
            <a:extLst>
              <a:ext uri="{FF2B5EF4-FFF2-40B4-BE49-F238E27FC236}">
                <a16:creationId xmlns:a16="http://schemas.microsoft.com/office/drawing/2014/main" id="{DAB6BFA7-F3AC-D9ED-0412-B1342F13120B}"/>
              </a:ext>
            </a:extLst>
          </p:cNvPr>
          <p:cNvCxnSpPr>
            <a:cxnSpLocks noChangeShapeType="1"/>
            <a:stCxn id="2293" idx="5"/>
          </p:cNvCxnSpPr>
          <p:nvPr/>
        </p:nvCxnSpPr>
        <p:spPr bwMode="auto">
          <a:xfrm flipV="1">
            <a:off x="9648963" y="1888282"/>
            <a:ext cx="98994" cy="613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39" name="Line 169">
            <a:extLst>
              <a:ext uri="{FF2B5EF4-FFF2-40B4-BE49-F238E27FC236}">
                <a16:creationId xmlns:a16="http://schemas.microsoft.com/office/drawing/2014/main" id="{DF43FF93-D1FF-8488-C64C-2659ECACA8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00542" y="3735949"/>
            <a:ext cx="0" cy="5102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0" name="Rectangle 106">
            <a:extLst>
              <a:ext uri="{FF2B5EF4-FFF2-40B4-BE49-F238E27FC236}">
                <a16:creationId xmlns:a16="http://schemas.microsoft.com/office/drawing/2014/main" id="{D953131C-B4C4-1207-DE26-B86AC3D7A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4587" y="4230288"/>
            <a:ext cx="1183821" cy="53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b="1" dirty="0"/>
              <a:t>1.54 GeV – 4.8 nC</a:t>
            </a:r>
            <a:endParaRPr lang="en-US" altLang="de-DE" sz="714" dirty="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de-DE" sz="714" dirty="0" err="1">
                <a:cs typeface="Arial" panose="020B0604020202020204" pitchFamily="34" charset="0"/>
              </a:rPr>
              <a:t>σ</a:t>
            </a:r>
            <a:r>
              <a:rPr lang="el-GR" altLang="de-DE" sz="714" baseline="-25000" dirty="0" err="1">
                <a:cs typeface="Arial" panose="020B0604020202020204" pitchFamily="34" charset="0"/>
              </a:rPr>
              <a:t>z</a:t>
            </a:r>
            <a:r>
              <a:rPr lang="en-US" altLang="de-DE" sz="714" baseline="-25000" dirty="0">
                <a:cs typeface="Arial" panose="020B0604020202020204" pitchFamily="34" charset="0"/>
              </a:rPr>
              <a:t> </a:t>
            </a:r>
            <a:r>
              <a:rPr lang="en-US" altLang="de-DE" sz="714" dirty="0">
                <a:cs typeface="Arial" panose="020B0604020202020204" pitchFamily="34" charset="0"/>
              </a:rPr>
              <a:t>= … mm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de-DE" sz="714" dirty="0" err="1">
                <a:cs typeface="Arial" panose="020B0604020202020204" pitchFamily="34" charset="0"/>
              </a:rPr>
              <a:t>σ</a:t>
            </a:r>
            <a:r>
              <a:rPr lang="el-GR" altLang="de-DE" sz="714" baseline="-25000" dirty="0" err="1">
                <a:cs typeface="Arial" panose="020B0604020202020204" pitchFamily="34" charset="0"/>
              </a:rPr>
              <a:t>δ</a:t>
            </a:r>
            <a:r>
              <a:rPr lang="en-US" altLang="de-DE" sz="714" baseline="-25000" dirty="0">
                <a:cs typeface="Arial" panose="020B0604020202020204" pitchFamily="34" charset="0"/>
              </a:rPr>
              <a:t> </a:t>
            </a:r>
            <a:r>
              <a:rPr lang="en-US" altLang="de-DE" sz="714" dirty="0">
                <a:cs typeface="Arial" panose="020B0604020202020204" pitchFamily="34" charset="0"/>
              </a:rPr>
              <a:t>= …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de-DE" sz="714" dirty="0">
                <a:cs typeface="Arial" panose="020B0604020202020204" pitchFamily="34" charset="0"/>
              </a:rPr>
              <a:t>ε</a:t>
            </a:r>
            <a:r>
              <a:rPr lang="en-US" altLang="de-DE" sz="714" baseline="-25000" dirty="0" err="1">
                <a:cs typeface="Arial" panose="020B0604020202020204" pitchFamily="34" charset="0"/>
              </a:rPr>
              <a:t>N,proj</a:t>
            </a:r>
            <a:r>
              <a:rPr lang="en-US" altLang="de-DE" sz="714" baseline="-25000" dirty="0">
                <a:cs typeface="Arial" panose="020B0604020202020204" pitchFamily="34" charset="0"/>
              </a:rPr>
              <a:t>. </a:t>
            </a:r>
            <a:r>
              <a:rPr lang="en-US" altLang="de-DE" sz="714" dirty="0">
                <a:cs typeface="Arial" panose="020B0604020202020204" pitchFamily="34" charset="0"/>
              </a:rPr>
              <a:t> &lt; 5.1 </a:t>
            </a:r>
            <a:r>
              <a:rPr lang="el-GR" altLang="de-DE" sz="714" dirty="0">
                <a:cs typeface="Arial" panose="020B0604020202020204" pitchFamily="34" charset="0"/>
              </a:rPr>
              <a:t>μ</a:t>
            </a:r>
            <a:r>
              <a:rPr lang="en-US" altLang="de-DE" sz="714" dirty="0">
                <a:cs typeface="Arial" panose="020B0604020202020204" pitchFamily="34" charset="0"/>
              </a:rPr>
              <a:t>m</a:t>
            </a:r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635" y="3147173"/>
            <a:ext cx="810236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E = 1.54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Q = 13.5 nC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92557" y="3359999"/>
            <a:ext cx="216694" cy="2952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5" name="Line 169">
            <a:extLst>
              <a:ext uri="{FF2B5EF4-FFF2-40B4-BE49-F238E27FC236}">
                <a16:creationId xmlns:a16="http://schemas.microsoft.com/office/drawing/2014/main" id="{96292AF3-86EB-552B-CDFF-BF383261B1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01794" y="3774852"/>
            <a:ext cx="259287" cy="2848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4957" y="4093786"/>
            <a:ext cx="786988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E = 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Q = 1.9-2.1 nC</a:t>
            </a:r>
          </a:p>
        </p:txBody>
      </p:sp>
      <p:sp>
        <p:nvSpPr>
          <p:cNvPr id="11" name="AutoShape 127">
            <a:extLst>
              <a:ext uri="{FF2B5EF4-FFF2-40B4-BE49-F238E27FC236}">
                <a16:creationId xmlns:a16="http://schemas.microsoft.com/office/drawing/2014/main" id="{D7F79B74-D5BE-5DD0-0DE6-4E2C23843C5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065070" y="3699101"/>
            <a:ext cx="348759" cy="9604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2" name="AutoShape 137">
            <a:extLst>
              <a:ext uri="{FF2B5EF4-FFF2-40B4-BE49-F238E27FC236}">
                <a16:creationId xmlns:a16="http://schemas.microsoft.com/office/drawing/2014/main" id="{3D43C005-4476-0177-90E7-A7139CA453F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26702" y="5963624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3" name="AutoShape 137">
            <a:extLst>
              <a:ext uri="{FF2B5EF4-FFF2-40B4-BE49-F238E27FC236}">
                <a16:creationId xmlns:a16="http://schemas.microsoft.com/office/drawing/2014/main" id="{F77D6D56-9274-62E1-D9A6-8A2461A3AD3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13069" y="5958507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4" name="Rectangle 159">
            <a:extLst>
              <a:ext uri="{FF2B5EF4-FFF2-40B4-BE49-F238E27FC236}">
                <a16:creationId xmlns:a16="http://schemas.microsoft.com/office/drawing/2014/main" id="{33CD9E7E-54DD-A7A2-7513-45020BA89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6382" y="6173026"/>
            <a:ext cx="1157794" cy="31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Energy Chirp for Bunch compressor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94C5B6-FBCD-792B-4307-85FE884142FE}"/>
              </a:ext>
            </a:extLst>
          </p:cNvPr>
          <p:cNvSpPr txBox="1"/>
          <p:nvPr/>
        </p:nvSpPr>
        <p:spPr>
          <a:xfrm>
            <a:off x="9362214" y="109777"/>
            <a:ext cx="1243849" cy="202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14" dirty="0"/>
              <a:t>CO84, version 10, 02.06.24</a:t>
            </a:r>
          </a:p>
        </p:txBody>
      </p:sp>
      <p:sp>
        <p:nvSpPr>
          <p:cNvPr id="16" name="Rectangle 159">
            <a:extLst>
              <a:ext uri="{FF2B5EF4-FFF2-40B4-BE49-F238E27FC236}">
                <a16:creationId xmlns:a16="http://schemas.microsoft.com/office/drawing/2014/main" id="{EB23FE31-1485-0576-7B6B-22369EB2D27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696856" y="4723014"/>
            <a:ext cx="1167307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714" dirty="0">
                <a:solidFill>
                  <a:srgbClr val="FF6600"/>
                </a:solidFill>
              </a:rPr>
              <a:t>Bunch compressor (BC)</a:t>
            </a:r>
          </a:p>
        </p:txBody>
      </p:sp>
      <p:cxnSp>
        <p:nvCxnSpPr>
          <p:cNvPr id="17" name="Straight Connector 2">
            <a:extLst>
              <a:ext uri="{FF2B5EF4-FFF2-40B4-BE49-F238E27FC236}">
                <a16:creationId xmlns:a16="http://schemas.microsoft.com/office/drawing/2014/main" id="{C9D51D05-0BCF-8A3F-8580-399D225107FA}"/>
              </a:ext>
            </a:extLst>
          </p:cNvPr>
          <p:cNvCxnSpPr>
            <a:cxnSpLocks noChangeShapeType="1"/>
            <a:endCxn id="2142" idx="3"/>
          </p:cNvCxnSpPr>
          <p:nvPr/>
        </p:nvCxnSpPr>
        <p:spPr bwMode="auto">
          <a:xfrm>
            <a:off x="3016199" y="3835445"/>
            <a:ext cx="244823" cy="75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2">
            <a:extLst>
              <a:ext uri="{FF2B5EF4-FFF2-40B4-BE49-F238E27FC236}">
                <a16:creationId xmlns:a16="http://schemas.microsoft.com/office/drawing/2014/main" id="{8A1A59F4-EC13-C631-F11C-CA3A90E04A0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40809" y="3836713"/>
            <a:ext cx="244823" cy="75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2C9349A-2294-E91E-64B6-D2B8CECBE73F}"/>
              </a:ext>
            </a:extLst>
          </p:cNvPr>
          <p:cNvGrpSpPr/>
          <p:nvPr/>
        </p:nvGrpSpPr>
        <p:grpSpPr>
          <a:xfrm flipV="1">
            <a:off x="8465273" y="5520472"/>
            <a:ext cx="662246" cy="626952"/>
            <a:chOff x="9575167" y="5268215"/>
            <a:chExt cx="927144" cy="877733"/>
          </a:xfrm>
        </p:grpSpPr>
        <p:sp>
          <p:nvSpPr>
            <p:cNvPr id="44" name="AutoShape 72">
              <a:extLst>
                <a:ext uri="{FF2B5EF4-FFF2-40B4-BE49-F238E27FC236}">
                  <a16:creationId xmlns:a16="http://schemas.microsoft.com/office/drawing/2014/main" id="{2AD4C7D4-E4BA-1C15-ED25-F276E23E4A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48" name="AutoShape 72">
              <a:extLst>
                <a:ext uri="{FF2B5EF4-FFF2-40B4-BE49-F238E27FC236}">
                  <a16:creationId xmlns:a16="http://schemas.microsoft.com/office/drawing/2014/main" id="{49364DAB-25D0-710F-2B4E-B3992F6D4E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49" name="AutoShape 72">
              <a:extLst>
                <a:ext uri="{FF2B5EF4-FFF2-40B4-BE49-F238E27FC236}">
                  <a16:creationId xmlns:a16="http://schemas.microsoft.com/office/drawing/2014/main" id="{D2EF5D4D-4370-E699-C06B-FAEBC73FBF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50" name="AutoShape 72">
              <a:extLst>
                <a:ext uri="{FF2B5EF4-FFF2-40B4-BE49-F238E27FC236}">
                  <a16:creationId xmlns:a16="http://schemas.microsoft.com/office/drawing/2014/main" id="{126892D7-EA66-E5B8-6A68-321002FA1C3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51" name="AutoShape 68">
              <a:extLst>
                <a:ext uri="{FF2B5EF4-FFF2-40B4-BE49-F238E27FC236}">
                  <a16:creationId xmlns:a16="http://schemas.microsoft.com/office/drawing/2014/main" id="{83977792-B131-6414-B5BF-BB89046F35B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57" name="AutoShape 68">
              <a:extLst>
                <a:ext uri="{FF2B5EF4-FFF2-40B4-BE49-F238E27FC236}">
                  <a16:creationId xmlns:a16="http://schemas.microsoft.com/office/drawing/2014/main" id="{5A226967-CC36-2B87-B61D-46C53A3C464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58" name="AutoShape 68">
              <a:extLst>
                <a:ext uri="{FF2B5EF4-FFF2-40B4-BE49-F238E27FC236}">
                  <a16:creationId xmlns:a16="http://schemas.microsoft.com/office/drawing/2014/main" id="{7534C881-3670-E4AB-5314-FFD202BC737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59" name="AutoShape 68">
              <a:extLst>
                <a:ext uri="{FF2B5EF4-FFF2-40B4-BE49-F238E27FC236}">
                  <a16:creationId xmlns:a16="http://schemas.microsoft.com/office/drawing/2014/main" id="{E1C7D012-5217-8177-20EE-BDF94D47E5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38" name="AutoShape 137">
            <a:extLst>
              <a:ext uri="{FF2B5EF4-FFF2-40B4-BE49-F238E27FC236}">
                <a16:creationId xmlns:a16="http://schemas.microsoft.com/office/drawing/2014/main" id="{C54DB439-8D8A-5E44-91DA-10FAEAEEE0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95240" y="2016712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0" name="AutoShape 138">
            <a:extLst>
              <a:ext uri="{FF2B5EF4-FFF2-40B4-BE49-F238E27FC236}">
                <a16:creationId xmlns:a16="http://schemas.microsoft.com/office/drawing/2014/main" id="{A356F019-AFC0-ED0D-9431-87888E588BD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04097" y="2016712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0" name="AutoShape 139">
            <a:extLst>
              <a:ext uri="{FF2B5EF4-FFF2-40B4-BE49-F238E27FC236}">
                <a16:creationId xmlns:a16="http://schemas.microsoft.com/office/drawing/2014/main" id="{EF1EB41D-AEA2-7F7C-B5D4-6B5C56A495A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707852" y="2016146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1" name="AutoShape 140">
            <a:extLst>
              <a:ext uri="{FF2B5EF4-FFF2-40B4-BE49-F238E27FC236}">
                <a16:creationId xmlns:a16="http://schemas.microsoft.com/office/drawing/2014/main" id="{9793B0AA-128B-64FD-7B1B-DBFF1B202C1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816709" y="2016146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2" name="AutoShape 137">
            <a:extLst>
              <a:ext uri="{FF2B5EF4-FFF2-40B4-BE49-F238E27FC236}">
                <a16:creationId xmlns:a16="http://schemas.microsoft.com/office/drawing/2014/main" id="{C4691E0B-F5E7-9E18-490B-124F235276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291670" y="2016906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3" name="AutoShape 138">
            <a:extLst>
              <a:ext uri="{FF2B5EF4-FFF2-40B4-BE49-F238E27FC236}">
                <a16:creationId xmlns:a16="http://schemas.microsoft.com/office/drawing/2014/main" id="{7194115B-9BDD-C2FD-4587-CF0A41F201A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00527" y="2016906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0" name="AutoShape 139">
            <a:extLst>
              <a:ext uri="{FF2B5EF4-FFF2-40B4-BE49-F238E27FC236}">
                <a16:creationId xmlns:a16="http://schemas.microsoft.com/office/drawing/2014/main" id="{0C70D20A-4E9F-2972-F82F-580A68748F9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04282" y="2016340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1" name="AutoShape 140">
            <a:extLst>
              <a:ext uri="{FF2B5EF4-FFF2-40B4-BE49-F238E27FC236}">
                <a16:creationId xmlns:a16="http://schemas.microsoft.com/office/drawing/2014/main" id="{099008FF-D873-0F41-D5F2-28F06105019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13140" y="2016340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2" name="AutoShape 137">
            <a:extLst>
              <a:ext uri="{FF2B5EF4-FFF2-40B4-BE49-F238E27FC236}">
                <a16:creationId xmlns:a16="http://schemas.microsoft.com/office/drawing/2014/main" id="{65404CC8-D696-70C5-5ADE-09A0C54162D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45859" y="2016712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3" name="AutoShape 138">
            <a:extLst>
              <a:ext uri="{FF2B5EF4-FFF2-40B4-BE49-F238E27FC236}">
                <a16:creationId xmlns:a16="http://schemas.microsoft.com/office/drawing/2014/main" id="{4EDF5866-6DB6-7649-A1B0-FBC2D8F9D4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154716" y="2016712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4" name="AutoShape 139">
            <a:extLst>
              <a:ext uri="{FF2B5EF4-FFF2-40B4-BE49-F238E27FC236}">
                <a16:creationId xmlns:a16="http://schemas.microsoft.com/office/drawing/2014/main" id="{06EDE53C-FA05-93DE-3BB1-CAE6E189620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258471" y="2016146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5" name="AutoShape 140">
            <a:extLst>
              <a:ext uri="{FF2B5EF4-FFF2-40B4-BE49-F238E27FC236}">
                <a16:creationId xmlns:a16="http://schemas.microsoft.com/office/drawing/2014/main" id="{093FD877-AFB1-EA2C-BB27-6DE60F607FF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367328" y="2016146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6" name="AutoShape 137">
            <a:extLst>
              <a:ext uri="{FF2B5EF4-FFF2-40B4-BE49-F238E27FC236}">
                <a16:creationId xmlns:a16="http://schemas.microsoft.com/office/drawing/2014/main" id="{AC94FB4E-63BD-37EC-86BD-D001CAD1B30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49847" y="201407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7" name="AutoShape 138">
            <a:extLst>
              <a:ext uri="{FF2B5EF4-FFF2-40B4-BE49-F238E27FC236}">
                <a16:creationId xmlns:a16="http://schemas.microsoft.com/office/drawing/2014/main" id="{48DB2BED-EC23-8E26-955D-2FFCAC37072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858704" y="201407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8" name="AutoShape 139">
            <a:extLst>
              <a:ext uri="{FF2B5EF4-FFF2-40B4-BE49-F238E27FC236}">
                <a16:creationId xmlns:a16="http://schemas.microsoft.com/office/drawing/2014/main" id="{E74A7F25-2ADF-A906-B64C-8FFF60C4B59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62459" y="201351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9" name="AutoShape 140">
            <a:extLst>
              <a:ext uri="{FF2B5EF4-FFF2-40B4-BE49-F238E27FC236}">
                <a16:creationId xmlns:a16="http://schemas.microsoft.com/office/drawing/2014/main" id="{DC843AA5-5455-F18F-B5F6-5363C0C92ED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1316" y="201351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250" name="Group 2249">
            <a:extLst>
              <a:ext uri="{FF2B5EF4-FFF2-40B4-BE49-F238E27FC236}">
                <a16:creationId xmlns:a16="http://schemas.microsoft.com/office/drawing/2014/main" id="{4981B60D-6F5F-EBD7-C7A4-397DD6BD535E}"/>
              </a:ext>
            </a:extLst>
          </p:cNvPr>
          <p:cNvGrpSpPr/>
          <p:nvPr/>
        </p:nvGrpSpPr>
        <p:grpSpPr>
          <a:xfrm>
            <a:off x="8228548" y="1915391"/>
            <a:ext cx="121176" cy="302755"/>
            <a:chOff x="2060159" y="969287"/>
            <a:chExt cx="169647" cy="423857"/>
          </a:xfrm>
        </p:grpSpPr>
        <p:grpSp>
          <p:nvGrpSpPr>
            <p:cNvPr id="2251" name="Group 23">
              <a:extLst>
                <a:ext uri="{FF2B5EF4-FFF2-40B4-BE49-F238E27FC236}">
                  <a16:creationId xmlns:a16="http://schemas.microsoft.com/office/drawing/2014/main" id="{258F6C19-512B-3943-D724-841E1D491B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56" name="Line 24">
                <a:extLst>
                  <a:ext uri="{FF2B5EF4-FFF2-40B4-BE49-F238E27FC236}">
                    <a16:creationId xmlns:a16="http://schemas.microsoft.com/office/drawing/2014/main" id="{CC88DC16-C6C4-9E16-C368-4E19527BCF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57" name="Line 25">
                <a:extLst>
                  <a:ext uri="{FF2B5EF4-FFF2-40B4-BE49-F238E27FC236}">
                    <a16:creationId xmlns:a16="http://schemas.microsoft.com/office/drawing/2014/main" id="{367D75BE-E2A3-22FF-8D34-430DEB939D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58" name="Line 26">
                <a:extLst>
                  <a:ext uri="{FF2B5EF4-FFF2-40B4-BE49-F238E27FC236}">
                    <a16:creationId xmlns:a16="http://schemas.microsoft.com/office/drawing/2014/main" id="{26E47C8D-94A6-DCBC-1EB2-A5A63217C7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52" name="Group 23">
              <a:extLst>
                <a:ext uri="{FF2B5EF4-FFF2-40B4-BE49-F238E27FC236}">
                  <a16:creationId xmlns:a16="http://schemas.microsoft.com/office/drawing/2014/main" id="{5D54AC7A-A453-D7C8-9EC0-14184E7334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53" name="Line 24">
                <a:extLst>
                  <a:ext uri="{FF2B5EF4-FFF2-40B4-BE49-F238E27FC236}">
                    <a16:creationId xmlns:a16="http://schemas.microsoft.com/office/drawing/2014/main" id="{97908DA2-1AD3-C3CF-D2B4-B1EF48649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54" name="Line 25">
                <a:extLst>
                  <a:ext uri="{FF2B5EF4-FFF2-40B4-BE49-F238E27FC236}">
                    <a16:creationId xmlns:a16="http://schemas.microsoft.com/office/drawing/2014/main" id="{4C86B225-2916-AE8B-E843-E43BE52381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55" name="Line 26">
                <a:extLst>
                  <a:ext uri="{FF2B5EF4-FFF2-40B4-BE49-F238E27FC236}">
                    <a16:creationId xmlns:a16="http://schemas.microsoft.com/office/drawing/2014/main" id="{9A567AE3-DE97-EA1B-F93F-4FA57A421B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259" name="AutoShape 140">
            <a:extLst>
              <a:ext uri="{FF2B5EF4-FFF2-40B4-BE49-F238E27FC236}">
                <a16:creationId xmlns:a16="http://schemas.microsoft.com/office/drawing/2014/main" id="{365005F9-4831-BEAE-5414-A85276ED62B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29589" y="2016548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0" name="AutoShape 140">
            <a:extLst>
              <a:ext uri="{FF2B5EF4-FFF2-40B4-BE49-F238E27FC236}">
                <a16:creationId xmlns:a16="http://schemas.microsoft.com/office/drawing/2014/main" id="{661DCC54-F7E4-879B-369D-739F366C782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038407" y="2017952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1" name="AutoShape 137">
            <a:extLst>
              <a:ext uri="{FF2B5EF4-FFF2-40B4-BE49-F238E27FC236}">
                <a16:creationId xmlns:a16="http://schemas.microsoft.com/office/drawing/2014/main" id="{87CC072C-E6B2-DBAB-71D7-0158AB8E41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047262" y="1847809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262" name="Group 2261">
            <a:extLst>
              <a:ext uri="{FF2B5EF4-FFF2-40B4-BE49-F238E27FC236}">
                <a16:creationId xmlns:a16="http://schemas.microsoft.com/office/drawing/2014/main" id="{FF4C1145-7152-5434-03DD-417873FA2D98}"/>
              </a:ext>
            </a:extLst>
          </p:cNvPr>
          <p:cNvGrpSpPr/>
          <p:nvPr/>
        </p:nvGrpSpPr>
        <p:grpSpPr>
          <a:xfrm>
            <a:off x="9984139" y="1746294"/>
            <a:ext cx="121176" cy="302755"/>
            <a:chOff x="2060159" y="969287"/>
            <a:chExt cx="169647" cy="423857"/>
          </a:xfrm>
        </p:grpSpPr>
        <p:grpSp>
          <p:nvGrpSpPr>
            <p:cNvPr id="2263" name="Group 23">
              <a:extLst>
                <a:ext uri="{FF2B5EF4-FFF2-40B4-BE49-F238E27FC236}">
                  <a16:creationId xmlns:a16="http://schemas.microsoft.com/office/drawing/2014/main" id="{97514377-A0F3-D44F-D76B-77059CCF1F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69" name="Line 24">
                <a:extLst>
                  <a:ext uri="{FF2B5EF4-FFF2-40B4-BE49-F238E27FC236}">
                    <a16:creationId xmlns:a16="http://schemas.microsoft.com/office/drawing/2014/main" id="{5142BB54-7F7E-6B51-B1FA-93BEC215B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0" name="Line 25">
                <a:extLst>
                  <a:ext uri="{FF2B5EF4-FFF2-40B4-BE49-F238E27FC236}">
                    <a16:creationId xmlns:a16="http://schemas.microsoft.com/office/drawing/2014/main" id="{7E1126AD-9970-DEC8-77A1-4BADCFE26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1" name="Line 26">
                <a:extLst>
                  <a:ext uri="{FF2B5EF4-FFF2-40B4-BE49-F238E27FC236}">
                    <a16:creationId xmlns:a16="http://schemas.microsoft.com/office/drawing/2014/main" id="{E42C99D5-063F-7D0B-326D-5E9C10AE2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64" name="Group 23">
              <a:extLst>
                <a:ext uri="{FF2B5EF4-FFF2-40B4-BE49-F238E27FC236}">
                  <a16:creationId xmlns:a16="http://schemas.microsoft.com/office/drawing/2014/main" id="{577943A1-4B1F-0B86-E490-069BC884FA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5" name="Line 24">
                <a:extLst>
                  <a:ext uri="{FF2B5EF4-FFF2-40B4-BE49-F238E27FC236}">
                    <a16:creationId xmlns:a16="http://schemas.microsoft.com/office/drawing/2014/main" id="{48F21836-16E1-329F-2392-59CCD3145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66" name="Line 25">
                <a:extLst>
                  <a:ext uri="{FF2B5EF4-FFF2-40B4-BE49-F238E27FC236}">
                    <a16:creationId xmlns:a16="http://schemas.microsoft.com/office/drawing/2014/main" id="{EA802FD8-9221-3C25-A9C1-9EF047A95C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67" name="Line 26">
                <a:extLst>
                  <a:ext uri="{FF2B5EF4-FFF2-40B4-BE49-F238E27FC236}">
                    <a16:creationId xmlns:a16="http://schemas.microsoft.com/office/drawing/2014/main" id="{D1E72529-B17C-5249-81D1-AF42550B3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273" name="AutoShape 140">
            <a:extLst>
              <a:ext uri="{FF2B5EF4-FFF2-40B4-BE49-F238E27FC236}">
                <a16:creationId xmlns:a16="http://schemas.microsoft.com/office/drawing/2014/main" id="{D87F2EE6-AC81-0049-596A-2A0DB43ADF6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685180" y="1847451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75" name="AutoShape 140">
            <a:extLst>
              <a:ext uri="{FF2B5EF4-FFF2-40B4-BE49-F238E27FC236}">
                <a16:creationId xmlns:a16="http://schemas.microsoft.com/office/drawing/2014/main" id="{12163662-E8D0-3324-E000-E726D361A46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793998" y="1848855"/>
            <a:ext cx="242661" cy="82776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77" name="AutoShape 137">
            <a:extLst>
              <a:ext uri="{FF2B5EF4-FFF2-40B4-BE49-F238E27FC236}">
                <a16:creationId xmlns:a16="http://schemas.microsoft.com/office/drawing/2014/main" id="{84DBF877-91B5-2E36-C85A-4B8127D4D87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173260" y="1853596"/>
            <a:ext cx="242661" cy="81643"/>
          </a:xfrm>
          <a:prstGeom prst="can">
            <a:avLst>
              <a:gd name="adj" fmla="val 24611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45877D-67BD-5081-4167-6FDC8349502B}"/>
              </a:ext>
            </a:extLst>
          </p:cNvPr>
          <p:cNvSpPr txBox="1"/>
          <p:nvPr/>
        </p:nvSpPr>
        <p:spPr>
          <a:xfrm>
            <a:off x="467970" y="137594"/>
            <a:ext cx="6936772" cy="44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286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Modified baseline layout (2/4 bunches)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DE4415-3CE5-F0B4-28D9-58AA9026F2B2}"/>
              </a:ext>
            </a:extLst>
          </p:cNvPr>
          <p:cNvSpPr txBox="1"/>
          <p:nvPr/>
        </p:nvSpPr>
        <p:spPr>
          <a:xfrm>
            <a:off x="2398376" y="2342440"/>
            <a:ext cx="1534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200/100 Hz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8319240-323F-C474-813E-DF0CC472165F}"/>
              </a:ext>
            </a:extLst>
          </p:cNvPr>
          <p:cNvSpPr txBox="1"/>
          <p:nvPr/>
        </p:nvSpPr>
        <p:spPr>
          <a:xfrm>
            <a:off x="4444647" y="2356340"/>
            <a:ext cx="1853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400 Hz /200 Hz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6AB556-FEC0-5F43-C1B6-AC5E9A437DCE}"/>
              </a:ext>
            </a:extLst>
          </p:cNvPr>
          <p:cNvSpPr txBox="1"/>
          <p:nvPr/>
        </p:nvSpPr>
        <p:spPr>
          <a:xfrm>
            <a:off x="7805190" y="2249921"/>
            <a:ext cx="1534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200/100 Hz</a:t>
            </a:r>
          </a:p>
        </p:txBody>
      </p:sp>
    </p:spTree>
    <p:extLst>
      <p:ext uri="{BB962C8B-B14F-4D97-AF65-F5344CB8AC3E}">
        <p14:creationId xmlns:p14="http://schemas.microsoft.com/office/powerpoint/2010/main" val="523635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0B7F9B33-6DF0-B735-0D97-B211DBEDAE1A}"/>
              </a:ext>
            </a:extLst>
          </p:cNvPr>
          <p:cNvGrpSpPr>
            <a:grpSpLocks noChangeAspect="1"/>
          </p:cNvGrpSpPr>
          <p:nvPr/>
        </p:nvGrpSpPr>
        <p:grpSpPr>
          <a:xfrm>
            <a:off x="7940839" y="1760336"/>
            <a:ext cx="1281384" cy="1303961"/>
            <a:chOff x="1891875" y="4365525"/>
            <a:chExt cx="3109018" cy="370384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48C8853-6037-D13E-D5DD-4168525CFB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519" r="5684"/>
            <a:stretch/>
          </p:blipFill>
          <p:spPr>
            <a:xfrm rot="16200000">
              <a:off x="1613898" y="4643502"/>
              <a:ext cx="3664971" cy="3109018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B0E03A4-38F7-CBE2-DB33-C48B9B19A306}"/>
                </a:ext>
              </a:extLst>
            </p:cNvPr>
            <p:cNvSpPr/>
            <p:nvPr/>
          </p:nvSpPr>
          <p:spPr bwMode="auto">
            <a:xfrm>
              <a:off x="2440857" y="4852220"/>
              <a:ext cx="2322871" cy="2713704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0E16228-AC0F-2006-71E0-54E5BD94ADAB}"/>
                </a:ext>
              </a:extLst>
            </p:cNvPr>
            <p:cNvSpPr/>
            <p:nvPr/>
          </p:nvSpPr>
          <p:spPr bwMode="auto">
            <a:xfrm>
              <a:off x="3678090" y="4652071"/>
              <a:ext cx="871425" cy="111235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A46195E-28F3-3DB1-E7DC-B81DF48C0BF3}"/>
                </a:ext>
              </a:extLst>
            </p:cNvPr>
            <p:cNvSpPr/>
            <p:nvPr/>
          </p:nvSpPr>
          <p:spPr bwMode="auto">
            <a:xfrm>
              <a:off x="3732573" y="6675480"/>
              <a:ext cx="950040" cy="111235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A1F2108-6148-68D3-954A-7D52437F4DD3}"/>
                </a:ext>
              </a:extLst>
            </p:cNvPr>
            <p:cNvSpPr/>
            <p:nvPr/>
          </p:nvSpPr>
          <p:spPr bwMode="auto">
            <a:xfrm>
              <a:off x="2136675" y="5707002"/>
              <a:ext cx="950040" cy="12173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9A7B7AE-156E-541D-B3AD-533FA4636131}"/>
                </a:ext>
              </a:extLst>
            </p:cNvPr>
            <p:cNvSpPr/>
            <p:nvPr/>
          </p:nvSpPr>
          <p:spPr bwMode="auto">
            <a:xfrm>
              <a:off x="2971383" y="7704036"/>
              <a:ext cx="230663" cy="365333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7B2742-7B44-5CF7-5C61-8479C6BC7E6E}"/>
              </a:ext>
            </a:extLst>
          </p:cNvPr>
          <p:cNvCxnSpPr/>
          <p:nvPr/>
        </p:nvCxnSpPr>
        <p:spPr bwMode="auto">
          <a:xfrm>
            <a:off x="5073576" y="2301545"/>
            <a:ext cx="241071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48D571-BBD1-4FF9-1F8C-EF7D785C0C96}"/>
              </a:ext>
            </a:extLst>
          </p:cNvPr>
          <p:cNvCxnSpPr/>
          <p:nvPr/>
        </p:nvCxnSpPr>
        <p:spPr bwMode="auto">
          <a:xfrm>
            <a:off x="7166651" y="2384504"/>
            <a:ext cx="135954" cy="14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A677AF-C2E7-F08D-67D9-19C68D1E71D0}"/>
              </a:ext>
            </a:extLst>
          </p:cNvPr>
          <p:cNvCxnSpPr/>
          <p:nvPr/>
        </p:nvCxnSpPr>
        <p:spPr bwMode="auto">
          <a:xfrm>
            <a:off x="3539993" y="2469048"/>
            <a:ext cx="135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72A716-4FD2-6BC9-5349-D4A2F93F2BFE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8213989" y="1834928"/>
            <a:ext cx="722667" cy="1157013"/>
            <a:chOff x="897329" y="1321840"/>
            <a:chExt cx="2306506" cy="3692791"/>
          </a:xfrm>
        </p:grpSpPr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885A606E-C9DB-63FA-8EAE-BC4164B9CEC6}"/>
                </a:ext>
              </a:extLst>
            </p:cNvPr>
            <p:cNvSpPr/>
            <p:nvPr/>
          </p:nvSpPr>
          <p:spPr bwMode="auto">
            <a:xfrm>
              <a:off x="897329" y="1321840"/>
              <a:ext cx="2304000" cy="2304000"/>
            </a:xfrm>
            <a:prstGeom prst="arc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C34951B9-A818-9449-55D3-ADE448D1FC2B}"/>
                </a:ext>
              </a:extLst>
            </p:cNvPr>
            <p:cNvSpPr/>
            <p:nvPr/>
          </p:nvSpPr>
          <p:spPr bwMode="auto">
            <a:xfrm flipH="1">
              <a:off x="899835" y="1321840"/>
              <a:ext cx="2304000" cy="2304000"/>
            </a:xfrm>
            <a:prstGeom prst="arc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7BA4DD7C-FE03-15E3-439C-753F70545B4E}"/>
                </a:ext>
              </a:extLst>
            </p:cNvPr>
            <p:cNvSpPr/>
            <p:nvPr/>
          </p:nvSpPr>
          <p:spPr bwMode="auto">
            <a:xfrm flipV="1">
              <a:off x="899833" y="2710631"/>
              <a:ext cx="2304000" cy="2304000"/>
            </a:xfrm>
            <a:prstGeom prst="arc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5E84587D-51DC-BF36-F3C1-41355B055864}"/>
                </a:ext>
              </a:extLst>
            </p:cNvPr>
            <p:cNvSpPr/>
            <p:nvPr/>
          </p:nvSpPr>
          <p:spPr bwMode="auto">
            <a:xfrm flipH="1" flipV="1">
              <a:off x="899834" y="2710631"/>
              <a:ext cx="2304000" cy="2304000"/>
            </a:xfrm>
            <a:prstGeom prst="arc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8986" tIns="24493" rIns="48986" bIns="24493" numCol="1" rtlCol="0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CH" sz="1339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DA3C6CE-C310-3590-E076-7FB4AC70B3C6}"/>
                </a:ext>
              </a:extLst>
            </p:cNvPr>
            <p:cNvCxnSpPr/>
            <p:nvPr/>
          </p:nvCxnSpPr>
          <p:spPr bwMode="auto">
            <a:xfrm>
              <a:off x="899835" y="2473840"/>
              <a:ext cx="0" cy="140425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1000E4D-9675-2249-617C-870D5BB91AE1}"/>
                </a:ext>
              </a:extLst>
            </p:cNvPr>
            <p:cNvCxnSpPr>
              <a:stCxn id="11" idx="2"/>
            </p:cNvCxnSpPr>
            <p:nvPr/>
          </p:nvCxnSpPr>
          <p:spPr bwMode="auto">
            <a:xfrm>
              <a:off x="3201329" y="2473840"/>
              <a:ext cx="2505" cy="138879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8FF8B1E-0F48-D620-F498-7CEA60EF7723}"/>
              </a:ext>
            </a:extLst>
          </p:cNvPr>
          <p:cNvCxnSpPr/>
          <p:nvPr/>
        </p:nvCxnSpPr>
        <p:spPr bwMode="auto">
          <a:xfrm>
            <a:off x="7456145" y="2385955"/>
            <a:ext cx="3538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B69643F-6710-4460-7164-F9B7A908E0A2}"/>
              </a:ext>
            </a:extLst>
          </p:cNvPr>
          <p:cNvCxnSpPr/>
          <p:nvPr/>
        </p:nvCxnSpPr>
        <p:spPr bwMode="auto">
          <a:xfrm>
            <a:off x="7973674" y="1639368"/>
            <a:ext cx="11801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64F1F68-2EBB-DEF9-AFA5-7FE5CFB11767}"/>
              </a:ext>
            </a:extLst>
          </p:cNvPr>
          <p:cNvSpPr txBox="1"/>
          <p:nvPr/>
        </p:nvSpPr>
        <p:spPr>
          <a:xfrm>
            <a:off x="8511996" y="1479721"/>
            <a:ext cx="413403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120 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11613BE-D320-784C-A9BD-BF19DD7ECDA0}"/>
              </a:ext>
            </a:extLst>
          </p:cNvPr>
          <p:cNvCxnSpPr/>
          <p:nvPr/>
        </p:nvCxnSpPr>
        <p:spPr bwMode="auto">
          <a:xfrm>
            <a:off x="7491531" y="1639368"/>
            <a:ext cx="4821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7F83B819-BD16-151D-4133-9A95A5F9AC40}"/>
              </a:ext>
            </a:extLst>
          </p:cNvPr>
          <p:cNvSpPr txBox="1"/>
          <p:nvPr/>
        </p:nvSpPr>
        <p:spPr>
          <a:xfrm>
            <a:off x="7584785" y="1479499"/>
            <a:ext cx="388889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50 m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BD713BD-923D-2A18-11F5-7F1C8C538F8A}"/>
              </a:ext>
            </a:extLst>
          </p:cNvPr>
          <p:cNvCxnSpPr/>
          <p:nvPr/>
        </p:nvCxnSpPr>
        <p:spPr bwMode="auto">
          <a:xfrm flipV="1">
            <a:off x="7352882" y="2356217"/>
            <a:ext cx="22736" cy="282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8B85528-A3AC-6F92-2A62-306F9A66EA5F}"/>
              </a:ext>
            </a:extLst>
          </p:cNvPr>
          <p:cNvCxnSpPr/>
          <p:nvPr/>
        </p:nvCxnSpPr>
        <p:spPr bwMode="auto">
          <a:xfrm>
            <a:off x="7376794" y="2360350"/>
            <a:ext cx="486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7DA0A26-4842-C244-A300-BFF6BE1D35FE}"/>
              </a:ext>
            </a:extLst>
          </p:cNvPr>
          <p:cNvCxnSpPr/>
          <p:nvPr/>
        </p:nvCxnSpPr>
        <p:spPr bwMode="auto">
          <a:xfrm>
            <a:off x="7425454" y="2360350"/>
            <a:ext cx="16799" cy="241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F3E62BC-0670-FB42-D39F-69758D0A4F95}"/>
              </a:ext>
            </a:extLst>
          </p:cNvPr>
          <p:cNvCxnSpPr/>
          <p:nvPr/>
        </p:nvCxnSpPr>
        <p:spPr bwMode="auto">
          <a:xfrm>
            <a:off x="4928934" y="2469048"/>
            <a:ext cx="25553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16D4BDA-59CF-D211-46EB-F68617618B77}"/>
              </a:ext>
            </a:extLst>
          </p:cNvPr>
          <p:cNvCxnSpPr/>
          <p:nvPr/>
        </p:nvCxnSpPr>
        <p:spPr bwMode="auto">
          <a:xfrm>
            <a:off x="3256181" y="2384503"/>
            <a:ext cx="404338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2176340-0E88-5CAB-C579-65E7CB280745}"/>
              </a:ext>
            </a:extLst>
          </p:cNvPr>
          <p:cNvCxnSpPr/>
          <p:nvPr/>
        </p:nvCxnSpPr>
        <p:spPr bwMode="auto">
          <a:xfrm>
            <a:off x="2574640" y="2384503"/>
            <a:ext cx="5026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A200459-FDB1-E642-F220-564E1F45844C}"/>
              </a:ext>
            </a:extLst>
          </p:cNvPr>
          <p:cNvGrpSpPr/>
          <p:nvPr/>
        </p:nvGrpSpPr>
        <p:grpSpPr>
          <a:xfrm>
            <a:off x="3111353" y="2301546"/>
            <a:ext cx="113114" cy="173612"/>
            <a:chOff x="1160890" y="3324053"/>
            <a:chExt cx="211146" cy="324076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5C6774A-8374-8B0C-378C-C21A130D946A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111CA1A-813A-02DD-123D-2F25E8E30C1B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131B794-8022-36E0-216F-F5018A60C258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D8CE19E3-7A23-2998-6756-844970BEFAF9}"/>
              </a:ext>
            </a:extLst>
          </p:cNvPr>
          <p:cNvSpPr txBox="1"/>
          <p:nvPr/>
        </p:nvSpPr>
        <p:spPr>
          <a:xfrm>
            <a:off x="5661068" y="1787515"/>
            <a:ext cx="1164309" cy="488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p-linac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247/353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</a:t>
            </a:r>
            <a:endParaRPr lang="de-CH" sz="643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20/14 MV/m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26/19 rf modules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C1B5721-EFE9-9921-71F7-C126B1C3B1D8}"/>
              </a:ext>
            </a:extLst>
          </p:cNvPr>
          <p:cNvSpPr txBox="1"/>
          <p:nvPr/>
        </p:nvSpPr>
        <p:spPr>
          <a:xfrm>
            <a:off x="3677396" y="2483155"/>
            <a:ext cx="1212597" cy="488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electron source and e-linac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140/200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28.1/20.5 MV/m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19/14 rf m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dules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7A79E31-ACFA-CEC7-2E27-FB804323AF78}"/>
              </a:ext>
            </a:extLst>
          </p:cNvPr>
          <p:cNvSpPr txBox="1"/>
          <p:nvPr/>
        </p:nvSpPr>
        <p:spPr>
          <a:xfrm>
            <a:off x="5869514" y="2475158"/>
            <a:ext cx="1212597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electron transfer line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F704F70-FCF9-A21A-3FB4-451ED3D5AB28}"/>
              </a:ext>
            </a:extLst>
          </p:cNvPr>
          <p:cNvSpPr txBox="1"/>
          <p:nvPr/>
        </p:nvSpPr>
        <p:spPr>
          <a:xfrm>
            <a:off x="3623954" y="1896661"/>
            <a:ext cx="1077276" cy="488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 linac (main linac)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690/1005 m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32.2/22.5 MV/m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92/67 rf modules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21D5553-956C-D517-AD7B-534A349F27D2}"/>
              </a:ext>
            </a:extLst>
          </p:cNvPr>
          <p:cNvCxnSpPr>
            <a:cxnSpLocks/>
          </p:cNvCxnSpPr>
          <p:nvPr/>
        </p:nvCxnSpPr>
        <p:spPr bwMode="auto">
          <a:xfrm>
            <a:off x="3530700" y="3107192"/>
            <a:ext cx="4002146" cy="42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8F84468A-567F-C239-365D-6DC614402B38}"/>
              </a:ext>
            </a:extLst>
          </p:cNvPr>
          <p:cNvSpPr txBox="1"/>
          <p:nvPr/>
        </p:nvSpPr>
        <p:spPr>
          <a:xfrm>
            <a:off x="4847822" y="2925011"/>
            <a:ext cx="2358229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387/ 553 m (+ 10 m, TL)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=397/563 m</a:t>
            </a:r>
            <a:endParaRPr lang="en-CH" sz="643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019CC99-2830-B636-9A1C-3AB93D70F67D}"/>
              </a:ext>
            </a:extLst>
          </p:cNvPr>
          <p:cNvCxnSpPr/>
          <p:nvPr/>
        </p:nvCxnSpPr>
        <p:spPr bwMode="auto">
          <a:xfrm flipV="1">
            <a:off x="4928934" y="2301545"/>
            <a:ext cx="144643" cy="1675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93101B34-3197-D873-8AFE-78414E8E21AE}"/>
              </a:ext>
            </a:extLst>
          </p:cNvPr>
          <p:cNvSpPr txBox="1"/>
          <p:nvPr/>
        </p:nvSpPr>
        <p:spPr>
          <a:xfrm>
            <a:off x="3825448" y="1478572"/>
            <a:ext cx="1752229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690/1005 m (+ 50 m, BC) = 740/1055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BE977ADB-E5F5-1F60-642D-36DB53797CA5}"/>
              </a:ext>
            </a:extLst>
          </p:cNvPr>
          <p:cNvCxnSpPr/>
          <p:nvPr/>
        </p:nvCxnSpPr>
        <p:spPr bwMode="auto">
          <a:xfrm>
            <a:off x="3298777" y="1639368"/>
            <a:ext cx="419275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36172C7-9F81-7618-1BE9-36E641FADC90}"/>
              </a:ext>
            </a:extLst>
          </p:cNvPr>
          <p:cNvGrpSpPr/>
          <p:nvPr/>
        </p:nvGrpSpPr>
        <p:grpSpPr>
          <a:xfrm>
            <a:off x="3156999" y="1560312"/>
            <a:ext cx="113114" cy="173612"/>
            <a:chOff x="1160890" y="3324053"/>
            <a:chExt cx="211146" cy="324076"/>
          </a:xfrm>
        </p:grpSpPr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D40D38A-9E4E-F998-151F-E69DCCD7B38A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1D605E5-FE4D-E673-4A85-41700200CE93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29C12D02-9C56-AFB1-4EF9-2BA64E337E55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636C184D-EC26-D08D-A259-3F3D363F5CA8}"/>
              </a:ext>
            </a:extLst>
          </p:cNvPr>
          <p:cNvCxnSpPr/>
          <p:nvPr/>
        </p:nvCxnSpPr>
        <p:spPr bwMode="auto">
          <a:xfrm flipH="1">
            <a:off x="2574640" y="1639368"/>
            <a:ext cx="5367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34B7703-F368-18FC-CA35-A1BE76385B59}"/>
              </a:ext>
            </a:extLst>
          </p:cNvPr>
          <p:cNvGrpSpPr/>
          <p:nvPr/>
        </p:nvGrpSpPr>
        <p:grpSpPr>
          <a:xfrm>
            <a:off x="3156999" y="3024649"/>
            <a:ext cx="113114" cy="173612"/>
            <a:chOff x="1160890" y="3324053"/>
            <a:chExt cx="211146" cy="324076"/>
          </a:xfrm>
        </p:grpSpPr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E7596CD4-3678-9F83-534A-0FACD5E8A889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8AAEC568-D3BC-E459-3678-DF7E771A337E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666252C-C22A-FBF8-FFFA-C05C8650B344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5995835-CD5C-DE44-DA00-A280A572742A}"/>
              </a:ext>
            </a:extLst>
          </p:cNvPr>
          <p:cNvCxnSpPr/>
          <p:nvPr/>
        </p:nvCxnSpPr>
        <p:spPr bwMode="auto">
          <a:xfrm flipH="1">
            <a:off x="2574640" y="3103705"/>
            <a:ext cx="5367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B7066C88-3968-0106-50EB-E828EAC4454B}"/>
              </a:ext>
            </a:extLst>
          </p:cNvPr>
          <p:cNvCxnSpPr/>
          <p:nvPr/>
        </p:nvCxnSpPr>
        <p:spPr bwMode="auto">
          <a:xfrm>
            <a:off x="3298777" y="3111455"/>
            <a:ext cx="2319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5E5A4127-24C8-E006-C8B3-42B611016763}"/>
              </a:ext>
            </a:extLst>
          </p:cNvPr>
          <p:cNvSpPr txBox="1"/>
          <p:nvPr/>
        </p:nvSpPr>
        <p:spPr>
          <a:xfrm>
            <a:off x="2796187" y="2834371"/>
            <a:ext cx="777690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343/492 m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9D81DB3-261C-E76B-C48E-EEE7705C8D6C}"/>
              </a:ext>
            </a:extLst>
          </p:cNvPr>
          <p:cNvSpPr txBox="1"/>
          <p:nvPr/>
        </p:nvSpPr>
        <p:spPr>
          <a:xfrm>
            <a:off x="5084313" y="1083441"/>
            <a:ext cx="26482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910/1225</a:t>
            </a:r>
            <a:r>
              <a:rPr lang="de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 + DR building = 940/1255 m 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63E6013A-F8F5-5BB8-DE24-F02C18343A42}"/>
              </a:ext>
            </a:extLst>
          </p:cNvPr>
          <p:cNvCxnSpPr/>
          <p:nvPr/>
        </p:nvCxnSpPr>
        <p:spPr bwMode="auto">
          <a:xfrm>
            <a:off x="3298777" y="1286535"/>
            <a:ext cx="586570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8A0504E-5F36-E21A-2445-2E02FE05A2D5}"/>
              </a:ext>
            </a:extLst>
          </p:cNvPr>
          <p:cNvGrpSpPr/>
          <p:nvPr/>
        </p:nvGrpSpPr>
        <p:grpSpPr>
          <a:xfrm>
            <a:off x="3156999" y="1207480"/>
            <a:ext cx="113114" cy="173612"/>
            <a:chOff x="1160890" y="3324053"/>
            <a:chExt cx="211146" cy="324076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540B6689-66FD-4822-EBCE-DD0EF368AD13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B60804A5-DDEA-8B16-4A81-87DDDA2A47FD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608E57B-8843-FBBE-C504-679C81044E55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967437A1-223C-2470-AC84-81CEBFAFF50C}"/>
              </a:ext>
            </a:extLst>
          </p:cNvPr>
          <p:cNvCxnSpPr/>
          <p:nvPr/>
        </p:nvCxnSpPr>
        <p:spPr bwMode="auto">
          <a:xfrm flipH="1">
            <a:off x="2574640" y="1286535"/>
            <a:ext cx="5367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CA1B3F4E-646A-CCCA-38A2-CB56ACF53894}"/>
              </a:ext>
            </a:extLst>
          </p:cNvPr>
          <p:cNvCxnSpPr>
            <a:endCxn id="157" idx="0"/>
          </p:cNvCxnSpPr>
          <p:nvPr/>
        </p:nvCxnSpPr>
        <p:spPr bwMode="auto">
          <a:xfrm flipH="1" flipV="1">
            <a:off x="7711864" y="2375983"/>
            <a:ext cx="436434" cy="3355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247423F-A920-7387-A710-5E2F85C6240C}"/>
              </a:ext>
            </a:extLst>
          </p:cNvPr>
          <p:cNvCxnSpPr>
            <a:stCxn id="157" idx="3"/>
          </p:cNvCxnSpPr>
          <p:nvPr/>
        </p:nvCxnSpPr>
        <p:spPr bwMode="auto">
          <a:xfrm flipV="1">
            <a:off x="7724801" y="2060116"/>
            <a:ext cx="511946" cy="3288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6C4CA27-658C-3481-AAD2-EADA17AD2638}"/>
              </a:ext>
            </a:extLst>
          </p:cNvPr>
          <p:cNvCxnSpPr/>
          <p:nvPr/>
        </p:nvCxnSpPr>
        <p:spPr bwMode="auto">
          <a:xfrm flipV="1">
            <a:off x="7585382" y="1932381"/>
            <a:ext cx="839133" cy="3692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6D184EB8-9086-FD21-E729-570A6A7DD358}"/>
              </a:ext>
            </a:extLst>
          </p:cNvPr>
          <p:cNvCxnSpPr>
            <a:stCxn id="161" idx="3"/>
          </p:cNvCxnSpPr>
          <p:nvPr/>
        </p:nvCxnSpPr>
        <p:spPr bwMode="auto">
          <a:xfrm>
            <a:off x="7594368" y="2472353"/>
            <a:ext cx="877923" cy="4345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18161A12-ACC9-2E9A-F000-E00BB38627E2}"/>
              </a:ext>
            </a:extLst>
          </p:cNvPr>
          <p:cNvSpPr/>
          <p:nvPr/>
        </p:nvSpPr>
        <p:spPr bwMode="auto">
          <a:xfrm>
            <a:off x="7698927" y="2375985"/>
            <a:ext cx="25874" cy="2599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2D6CBFAE-5E75-A57A-C1F9-4CB07A5041E5}"/>
              </a:ext>
            </a:extLst>
          </p:cNvPr>
          <p:cNvSpPr/>
          <p:nvPr/>
        </p:nvSpPr>
        <p:spPr bwMode="auto">
          <a:xfrm>
            <a:off x="7568495" y="2459356"/>
            <a:ext cx="25874" cy="2599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8AF5E1A6-9165-03A7-3F68-D42324C75172}"/>
              </a:ext>
            </a:extLst>
          </p:cNvPr>
          <p:cNvSpPr/>
          <p:nvPr/>
        </p:nvSpPr>
        <p:spPr bwMode="auto">
          <a:xfrm>
            <a:off x="7568495" y="2291090"/>
            <a:ext cx="25874" cy="2599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9D8D7BF5-DA83-CF50-327A-E6501E3EACD4}"/>
              </a:ext>
            </a:extLst>
          </p:cNvPr>
          <p:cNvCxnSpPr>
            <a:stCxn id="162" idx="1"/>
          </p:cNvCxnSpPr>
          <p:nvPr/>
        </p:nvCxnSpPr>
        <p:spPr bwMode="auto">
          <a:xfrm flipH="1">
            <a:off x="7509418" y="2304087"/>
            <a:ext cx="590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0D7FF21C-761D-C510-41C2-FCFC87614C53}"/>
              </a:ext>
            </a:extLst>
          </p:cNvPr>
          <p:cNvCxnSpPr>
            <a:stCxn id="157" idx="1"/>
          </p:cNvCxnSpPr>
          <p:nvPr/>
        </p:nvCxnSpPr>
        <p:spPr bwMode="auto">
          <a:xfrm flipH="1">
            <a:off x="7512616" y="2388980"/>
            <a:ext cx="1863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DB54477F-B7B6-DC96-8A9E-8642005DDD46}"/>
              </a:ext>
            </a:extLst>
          </p:cNvPr>
          <p:cNvCxnSpPr>
            <a:stCxn id="161" idx="1"/>
          </p:cNvCxnSpPr>
          <p:nvPr/>
        </p:nvCxnSpPr>
        <p:spPr bwMode="auto">
          <a:xfrm flipH="1" flipV="1">
            <a:off x="7509418" y="2468768"/>
            <a:ext cx="59076" cy="3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E6211671-3D99-BF00-EA2B-8F6F2E779E6D}"/>
              </a:ext>
            </a:extLst>
          </p:cNvPr>
          <p:cNvCxnSpPr/>
          <p:nvPr/>
        </p:nvCxnSpPr>
        <p:spPr bwMode="auto">
          <a:xfrm flipV="1">
            <a:off x="9313715" y="1795340"/>
            <a:ext cx="1415" cy="12582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0" name="TextBox 179">
            <a:extLst>
              <a:ext uri="{FF2B5EF4-FFF2-40B4-BE49-F238E27FC236}">
                <a16:creationId xmlns:a16="http://schemas.microsoft.com/office/drawing/2014/main" id="{C9B55078-11B2-2EEB-4485-11A354078620}"/>
              </a:ext>
            </a:extLst>
          </p:cNvPr>
          <p:cNvSpPr txBox="1"/>
          <p:nvPr/>
        </p:nvSpPr>
        <p:spPr>
          <a:xfrm rot="16200000">
            <a:off x="9041869" y="2280349"/>
            <a:ext cx="413403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120 m</a:t>
            </a:r>
          </a:p>
        </p:txBody>
      </p:sp>
      <p:sp>
        <p:nvSpPr>
          <p:cNvPr id="181" name="Sun 180">
            <a:extLst>
              <a:ext uri="{FF2B5EF4-FFF2-40B4-BE49-F238E27FC236}">
                <a16:creationId xmlns:a16="http://schemas.microsoft.com/office/drawing/2014/main" id="{723A9D5B-5522-AA94-10FF-4F58D623B81A}"/>
              </a:ext>
            </a:extLst>
          </p:cNvPr>
          <p:cNvSpPr/>
          <p:nvPr/>
        </p:nvSpPr>
        <p:spPr bwMode="auto">
          <a:xfrm>
            <a:off x="3453331" y="2394254"/>
            <a:ext cx="154286" cy="154286"/>
          </a:xfrm>
          <a:prstGeom prst="su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183" name="Sun 182">
            <a:extLst>
              <a:ext uri="{FF2B5EF4-FFF2-40B4-BE49-F238E27FC236}">
                <a16:creationId xmlns:a16="http://schemas.microsoft.com/office/drawing/2014/main" id="{66615106-28C0-3379-D50C-63D7D8D820B5}"/>
              </a:ext>
            </a:extLst>
          </p:cNvPr>
          <p:cNvSpPr/>
          <p:nvPr/>
        </p:nvSpPr>
        <p:spPr bwMode="auto">
          <a:xfrm>
            <a:off x="5031615" y="2217930"/>
            <a:ext cx="154286" cy="154286"/>
          </a:xfrm>
          <a:prstGeom prst="sun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>
              <a:solidFill>
                <a:srgbClr val="C00000"/>
              </a:solidFill>
            </a:endParaRPr>
          </a:p>
        </p:txBody>
      </p: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D13FF34B-11E8-4EAC-C89B-D13B4B68C520}"/>
              </a:ext>
            </a:extLst>
          </p:cNvPr>
          <p:cNvCxnSpPr/>
          <p:nvPr/>
        </p:nvCxnSpPr>
        <p:spPr bwMode="auto">
          <a:xfrm flipV="1">
            <a:off x="7621184" y="2151087"/>
            <a:ext cx="135836" cy="745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E061AD87-BB41-78DA-A9DA-1AA5DA04CD61}"/>
              </a:ext>
            </a:extLst>
          </p:cNvPr>
          <p:cNvCxnSpPr/>
          <p:nvPr/>
        </p:nvCxnSpPr>
        <p:spPr bwMode="auto">
          <a:xfrm>
            <a:off x="7625684" y="2543747"/>
            <a:ext cx="140830" cy="798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5FE21EA5-7AD0-51D1-FDC7-8DC493EED9EE}"/>
              </a:ext>
            </a:extLst>
          </p:cNvPr>
          <p:cNvSpPr txBox="1"/>
          <p:nvPr/>
        </p:nvSpPr>
        <p:spPr>
          <a:xfrm>
            <a:off x="7624967" y="2013631"/>
            <a:ext cx="181669" cy="257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CH" sz="643" baseline="30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+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0796FA8F-5862-9F8D-0C8F-518F7A35DA0F}"/>
              </a:ext>
            </a:extLst>
          </p:cNvPr>
          <p:cNvSpPr txBox="1"/>
          <p:nvPr/>
        </p:nvSpPr>
        <p:spPr>
          <a:xfrm>
            <a:off x="7630719" y="2610377"/>
            <a:ext cx="181669" cy="257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CH" sz="643" baseline="30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59526C4-1B39-068F-8CCC-9C8CEC1F9851}"/>
              </a:ext>
            </a:extLst>
          </p:cNvPr>
          <p:cNvSpPr txBox="1"/>
          <p:nvPr/>
        </p:nvSpPr>
        <p:spPr>
          <a:xfrm>
            <a:off x="7826843" y="2389110"/>
            <a:ext cx="181669" cy="257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CH" sz="643" baseline="30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+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328180AD-1EF4-B9EF-ACA1-D8397A6BEB6C}"/>
              </a:ext>
            </a:extLst>
          </p:cNvPr>
          <p:cNvSpPr txBox="1"/>
          <p:nvPr/>
        </p:nvSpPr>
        <p:spPr>
          <a:xfrm>
            <a:off x="7826843" y="2240589"/>
            <a:ext cx="181669" cy="257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CH" sz="643" baseline="30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F97C8543-6A83-3560-7E1F-370A3A306D82}"/>
              </a:ext>
            </a:extLst>
          </p:cNvPr>
          <p:cNvSpPr txBox="1"/>
          <p:nvPr/>
        </p:nvSpPr>
        <p:spPr>
          <a:xfrm>
            <a:off x="2177169" y="2156781"/>
            <a:ext cx="626170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 GeV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2005D730-20D8-DDDC-9D0C-26EEBB22F7B9}"/>
              </a:ext>
            </a:extLst>
          </p:cNvPr>
          <p:cNvSpPr txBox="1"/>
          <p:nvPr/>
        </p:nvSpPr>
        <p:spPr>
          <a:xfrm>
            <a:off x="7081895" y="2102030"/>
            <a:ext cx="727862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2.86 GeV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1DB46365-0EE9-3694-D27B-601840B8A806}"/>
              </a:ext>
            </a:extLst>
          </p:cNvPr>
          <p:cNvSpPr txBox="1"/>
          <p:nvPr/>
        </p:nvSpPr>
        <p:spPr>
          <a:xfrm>
            <a:off x="7087410" y="2488303"/>
            <a:ext cx="594222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2.86 GeV</a:t>
            </a: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A547CEFA-CF63-A0C4-FEDD-EACACCE64B68}"/>
              </a:ext>
            </a:extLst>
          </p:cNvPr>
          <p:cNvSpPr/>
          <p:nvPr/>
        </p:nvSpPr>
        <p:spPr bwMode="auto">
          <a:xfrm>
            <a:off x="7940838" y="3876325"/>
            <a:ext cx="1372876" cy="12638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44E861C7-AF80-27FA-FA1E-549DDBECFA1C}"/>
              </a:ext>
            </a:extLst>
          </p:cNvPr>
          <p:cNvSpPr/>
          <p:nvPr/>
        </p:nvSpPr>
        <p:spPr bwMode="auto">
          <a:xfrm>
            <a:off x="3482448" y="4328698"/>
            <a:ext cx="4050398" cy="39678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10F1F8DA-B62E-9E92-CA27-8C7D14A68EF7}"/>
              </a:ext>
            </a:extLst>
          </p:cNvPr>
          <p:cNvSpPr/>
          <p:nvPr/>
        </p:nvSpPr>
        <p:spPr bwMode="auto">
          <a:xfrm>
            <a:off x="2489447" y="4434017"/>
            <a:ext cx="615784" cy="186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A3765A35-2871-49EB-FFB8-34F740153D5F}"/>
              </a:ext>
            </a:extLst>
          </p:cNvPr>
          <p:cNvSpPr/>
          <p:nvPr/>
        </p:nvSpPr>
        <p:spPr bwMode="auto">
          <a:xfrm>
            <a:off x="3262117" y="4429118"/>
            <a:ext cx="220331" cy="186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8986" tIns="24493" rIns="48986" bIns="24493" numCol="1" rtlCol="0" anchor="t" anchorCtr="0" compatLnSpc="1">
            <a:prstTxWarp prst="textNoShape">
              <a:avLst/>
            </a:prstTxWarp>
          </a:bodyPr>
          <a:lstStyle/>
          <a:p>
            <a:pPr defTabSz="685487"/>
            <a:endParaRPr lang="en-CH" sz="1339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6FAC9F9D-36A6-BA71-BF20-6FE24A5EA4F5}"/>
              </a:ext>
            </a:extLst>
          </p:cNvPr>
          <p:cNvSpPr txBox="1"/>
          <p:nvPr/>
        </p:nvSpPr>
        <p:spPr>
          <a:xfrm>
            <a:off x="8060553" y="4403429"/>
            <a:ext cx="1041679" cy="29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120x120 m, ring</a:t>
            </a:r>
          </a:p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building 140x140 m?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E7EB36D2-37FE-7E33-CFE3-3677A8C3E396}"/>
              </a:ext>
            </a:extLst>
          </p:cNvPr>
          <p:cNvCxnSpPr/>
          <p:nvPr/>
        </p:nvCxnSpPr>
        <p:spPr bwMode="auto">
          <a:xfrm flipH="1">
            <a:off x="7532846" y="3876325"/>
            <a:ext cx="407994" cy="4523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ED208730-88F9-ABE2-8590-3447669E4B5E}"/>
              </a:ext>
            </a:extLst>
          </p:cNvPr>
          <p:cNvCxnSpPr/>
          <p:nvPr/>
        </p:nvCxnSpPr>
        <p:spPr bwMode="auto">
          <a:xfrm>
            <a:off x="7532846" y="4725483"/>
            <a:ext cx="407994" cy="4146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83C6E4B-6633-4DC9-00E6-B4978835A83C}"/>
              </a:ext>
            </a:extLst>
          </p:cNvPr>
          <p:cNvCxnSpPr>
            <a:stCxn id="200" idx="0"/>
            <a:endCxn id="200" idx="2"/>
          </p:cNvCxnSpPr>
          <p:nvPr/>
        </p:nvCxnSpPr>
        <p:spPr bwMode="auto">
          <a:xfrm>
            <a:off x="5507646" y="4328698"/>
            <a:ext cx="0" cy="3967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F4951813-A4A0-9F52-C7BE-C8823C02FB5E}"/>
              </a:ext>
            </a:extLst>
          </p:cNvPr>
          <p:cNvSpPr txBox="1"/>
          <p:nvPr/>
        </p:nvSpPr>
        <p:spPr>
          <a:xfrm>
            <a:off x="5482275" y="4452894"/>
            <a:ext cx="539640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15 m</a:t>
            </a:r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5D945510-0754-1522-01A2-B7FED3EB0674}"/>
              </a:ext>
            </a:extLst>
          </p:cNvPr>
          <p:cNvCxnSpPr>
            <a:stCxn id="201" idx="0"/>
            <a:endCxn id="201" idx="2"/>
          </p:cNvCxnSpPr>
          <p:nvPr/>
        </p:nvCxnSpPr>
        <p:spPr bwMode="auto">
          <a:xfrm>
            <a:off x="2797339" y="4434017"/>
            <a:ext cx="0" cy="1861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1C77F43B-1E51-7EF9-9C83-46090A87C181}"/>
              </a:ext>
            </a:extLst>
          </p:cNvPr>
          <p:cNvSpPr txBox="1"/>
          <p:nvPr/>
        </p:nvSpPr>
        <p:spPr>
          <a:xfrm>
            <a:off x="2436808" y="4421975"/>
            <a:ext cx="416279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11 m</a:t>
            </a:r>
          </a:p>
        </p:txBody>
      </p: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5DDCDC0A-D6F7-A151-15C6-745B1A6C54EA}"/>
              </a:ext>
            </a:extLst>
          </p:cNvPr>
          <p:cNvCxnSpPr/>
          <p:nvPr/>
        </p:nvCxnSpPr>
        <p:spPr bwMode="auto">
          <a:xfrm>
            <a:off x="7963370" y="5414833"/>
            <a:ext cx="13503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5" name="TextBox 214">
            <a:extLst>
              <a:ext uri="{FF2B5EF4-FFF2-40B4-BE49-F238E27FC236}">
                <a16:creationId xmlns:a16="http://schemas.microsoft.com/office/drawing/2014/main" id="{2D8F30A5-B1EF-FE73-59F1-640693FA3A4F}"/>
              </a:ext>
            </a:extLst>
          </p:cNvPr>
          <p:cNvSpPr txBox="1"/>
          <p:nvPr/>
        </p:nvSpPr>
        <p:spPr>
          <a:xfrm>
            <a:off x="8501692" y="5273427"/>
            <a:ext cx="413403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140 m</a:t>
            </a:r>
          </a:p>
        </p:txBody>
      </p: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20A81C96-6E0A-837C-4DC1-EA31286F9DE8}"/>
              </a:ext>
            </a:extLst>
          </p:cNvPr>
          <p:cNvCxnSpPr/>
          <p:nvPr/>
        </p:nvCxnSpPr>
        <p:spPr bwMode="auto">
          <a:xfrm>
            <a:off x="7481228" y="5414833"/>
            <a:ext cx="4821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>
            <a:extLst>
              <a:ext uri="{FF2B5EF4-FFF2-40B4-BE49-F238E27FC236}">
                <a16:creationId xmlns:a16="http://schemas.microsoft.com/office/drawing/2014/main" id="{9288F276-784E-8D0A-B8D1-FA029190FDD3}"/>
              </a:ext>
            </a:extLst>
          </p:cNvPr>
          <p:cNvSpPr txBox="1"/>
          <p:nvPr/>
        </p:nvSpPr>
        <p:spPr>
          <a:xfrm>
            <a:off x="7574481" y="5273204"/>
            <a:ext cx="366357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50 m</a:t>
            </a:r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1C05F7BB-D876-0BFF-62BC-CF2B8E11894D}"/>
              </a:ext>
            </a:extLst>
          </p:cNvPr>
          <p:cNvCxnSpPr/>
          <p:nvPr/>
        </p:nvCxnSpPr>
        <p:spPr bwMode="auto">
          <a:xfrm>
            <a:off x="3288474" y="5414833"/>
            <a:ext cx="419275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6E526D58-FD03-FD8D-8D79-AECF260D8990}"/>
              </a:ext>
            </a:extLst>
          </p:cNvPr>
          <p:cNvGrpSpPr/>
          <p:nvPr/>
        </p:nvGrpSpPr>
        <p:grpSpPr>
          <a:xfrm>
            <a:off x="3146695" y="5346722"/>
            <a:ext cx="113114" cy="173612"/>
            <a:chOff x="1160890" y="3324053"/>
            <a:chExt cx="211146" cy="324076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19D2ED1E-16EB-6438-1FE6-A508AC896C5B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466E8BBC-7048-4CC9-0F54-0207D945D8C5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2B67A8BC-EEDC-773D-3128-F35F8C8F15A2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2260661E-23BA-3DEE-ADD6-D17DD5002B6C}"/>
              </a:ext>
            </a:extLst>
          </p:cNvPr>
          <p:cNvCxnSpPr/>
          <p:nvPr/>
        </p:nvCxnSpPr>
        <p:spPr bwMode="auto">
          <a:xfrm flipH="1">
            <a:off x="2489447" y="5411993"/>
            <a:ext cx="6156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D21D5553-956C-D517-AD7B-534A349F27D2}"/>
              </a:ext>
            </a:extLst>
          </p:cNvPr>
          <p:cNvCxnSpPr>
            <a:cxnSpLocks/>
          </p:cNvCxnSpPr>
          <p:nvPr/>
        </p:nvCxnSpPr>
        <p:spPr bwMode="auto">
          <a:xfrm flipV="1">
            <a:off x="3482448" y="4898834"/>
            <a:ext cx="4050398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8F84468A-567F-C239-365D-6DC614402B38}"/>
              </a:ext>
            </a:extLst>
          </p:cNvPr>
          <p:cNvSpPr txBox="1"/>
          <p:nvPr/>
        </p:nvSpPr>
        <p:spPr>
          <a:xfrm>
            <a:off x="4838787" y="4734480"/>
            <a:ext cx="1664290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7/5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 m (+ 10 m) 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= 407/573 m</a:t>
            </a:r>
            <a:endParaRPr lang="en-CH" sz="643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A200459-FDB1-E642-F220-564E1F45844C}"/>
              </a:ext>
            </a:extLst>
          </p:cNvPr>
          <p:cNvGrpSpPr/>
          <p:nvPr/>
        </p:nvGrpSpPr>
        <p:grpSpPr>
          <a:xfrm>
            <a:off x="3120879" y="4441485"/>
            <a:ext cx="113114" cy="173612"/>
            <a:chOff x="1160890" y="3324053"/>
            <a:chExt cx="211146" cy="324076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35C6774A-8374-8B0C-378C-C21A130D946A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7111CA1A-813A-02DD-123D-2F25E8E30C1B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A131B794-8022-36E0-216F-F5018A60C258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5E5A4127-24C8-E006-C8B3-42B611016763}"/>
              </a:ext>
            </a:extLst>
          </p:cNvPr>
          <p:cNvSpPr txBox="1"/>
          <p:nvPr/>
        </p:nvSpPr>
        <p:spPr>
          <a:xfrm>
            <a:off x="2695708" y="4691657"/>
            <a:ext cx="582744" cy="29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343/492 m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34B7703-F368-18FC-CA35-A1BE76385B59}"/>
              </a:ext>
            </a:extLst>
          </p:cNvPr>
          <p:cNvGrpSpPr/>
          <p:nvPr/>
        </p:nvGrpSpPr>
        <p:grpSpPr>
          <a:xfrm>
            <a:off x="3125249" y="4815339"/>
            <a:ext cx="113114" cy="173612"/>
            <a:chOff x="1160890" y="3324053"/>
            <a:chExt cx="211146" cy="324076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7596CD4-3678-9F83-534A-0FACD5E8A889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8AAEC568-D3BC-E459-3678-DF7E771A337E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5666252C-C22A-FBF8-FFFA-C05C8650B344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85995835-CD5C-DE44-DA00-A280A572742A}"/>
              </a:ext>
            </a:extLst>
          </p:cNvPr>
          <p:cNvCxnSpPr/>
          <p:nvPr/>
        </p:nvCxnSpPr>
        <p:spPr bwMode="auto">
          <a:xfrm flipH="1">
            <a:off x="2489447" y="4898220"/>
            <a:ext cx="615600" cy="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B7066C88-3968-0106-50EB-E828EAC4454B}"/>
              </a:ext>
            </a:extLst>
          </p:cNvPr>
          <p:cNvCxnSpPr/>
          <p:nvPr/>
        </p:nvCxnSpPr>
        <p:spPr bwMode="auto">
          <a:xfrm>
            <a:off x="3251154" y="4902144"/>
            <a:ext cx="2319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9288F276-784E-8D0A-B8D1-FA029190FDD3}"/>
              </a:ext>
            </a:extLst>
          </p:cNvPr>
          <p:cNvSpPr txBox="1"/>
          <p:nvPr/>
        </p:nvSpPr>
        <p:spPr>
          <a:xfrm>
            <a:off x="5274467" y="5236920"/>
            <a:ext cx="903042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50</a:t>
            </a:r>
            <a:r>
              <a:rPr lang="de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/1065</a:t>
            </a:r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m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9D81DB3-261C-E76B-C48E-EEE7705C8D6C}"/>
              </a:ext>
            </a:extLst>
          </p:cNvPr>
          <p:cNvSpPr txBox="1"/>
          <p:nvPr/>
        </p:nvSpPr>
        <p:spPr>
          <a:xfrm>
            <a:off x="5900700" y="5485636"/>
            <a:ext cx="90304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</a:t>
            </a:r>
            <a:r>
              <a:rPr lang="de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  <a:r>
              <a:rPr lang="en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0/12</a:t>
            </a:r>
            <a:r>
              <a:rPr lang="de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  <a:r>
              <a:rPr lang="en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  <a:r>
              <a:rPr lang="de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CH" sz="75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63E6013A-F8F5-5BB8-DE24-F02C18343A42}"/>
              </a:ext>
            </a:extLst>
          </p:cNvPr>
          <p:cNvCxnSpPr/>
          <p:nvPr/>
        </p:nvCxnSpPr>
        <p:spPr bwMode="auto">
          <a:xfrm>
            <a:off x="3293809" y="5657262"/>
            <a:ext cx="6019905" cy="13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8A0504E-5F36-E21A-2445-2E02FE05A2D5}"/>
              </a:ext>
            </a:extLst>
          </p:cNvPr>
          <p:cNvGrpSpPr/>
          <p:nvPr/>
        </p:nvGrpSpPr>
        <p:grpSpPr>
          <a:xfrm>
            <a:off x="3152031" y="5578205"/>
            <a:ext cx="113114" cy="173612"/>
            <a:chOff x="1160890" y="3324053"/>
            <a:chExt cx="211146" cy="324076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40B6689-66FD-4822-EBCE-DD0EF368AD13}"/>
                </a:ext>
              </a:extLst>
            </p:cNvPr>
            <p:cNvCxnSpPr/>
            <p:nvPr/>
          </p:nvCxnSpPr>
          <p:spPr bwMode="auto">
            <a:xfrm flipV="1">
              <a:off x="1160890" y="3324053"/>
              <a:ext cx="63611" cy="1548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B60804A5-DDEA-8B16-4A81-87DDDA2A47FD}"/>
                </a:ext>
              </a:extLst>
            </p:cNvPr>
            <p:cNvCxnSpPr/>
            <p:nvPr/>
          </p:nvCxnSpPr>
          <p:spPr bwMode="auto">
            <a:xfrm>
              <a:off x="1232452" y="3324053"/>
              <a:ext cx="82826" cy="3126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8608E57B-8843-FBBE-C504-679C81044E55}"/>
                </a:ext>
              </a:extLst>
            </p:cNvPr>
            <p:cNvCxnSpPr/>
            <p:nvPr/>
          </p:nvCxnSpPr>
          <p:spPr bwMode="auto">
            <a:xfrm flipV="1">
              <a:off x="1331302" y="3478909"/>
              <a:ext cx="40734" cy="1692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67437A1-223C-2470-AC84-81CEBFAFF50C}"/>
              </a:ext>
            </a:extLst>
          </p:cNvPr>
          <p:cNvCxnSpPr/>
          <p:nvPr/>
        </p:nvCxnSpPr>
        <p:spPr bwMode="auto">
          <a:xfrm flipH="1">
            <a:off x="2489447" y="5657261"/>
            <a:ext cx="61693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385C7FB-5808-766C-13CB-042C6318727C}"/>
              </a:ext>
            </a:extLst>
          </p:cNvPr>
          <p:cNvSpPr txBox="1"/>
          <p:nvPr/>
        </p:nvSpPr>
        <p:spPr>
          <a:xfrm>
            <a:off x="2615539" y="6454604"/>
            <a:ext cx="3916756" cy="29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86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with Jean-Yves’s modification on 5.6.24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D2E8C-FFCA-CD2B-3A29-5591CC59FC23}"/>
              </a:ext>
            </a:extLst>
          </p:cNvPr>
          <p:cNvSpPr txBox="1"/>
          <p:nvPr/>
        </p:nvSpPr>
        <p:spPr>
          <a:xfrm>
            <a:off x="508484" y="214800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Optional Injector layout with DR at higher energy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4F4B81-07CB-2C82-51FD-13DFEA533107}"/>
              </a:ext>
            </a:extLst>
          </p:cNvPr>
          <p:cNvSpPr txBox="1"/>
          <p:nvPr/>
        </p:nvSpPr>
        <p:spPr>
          <a:xfrm>
            <a:off x="8323774" y="2333025"/>
            <a:ext cx="594222" cy="19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643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2.86 GeV</a:t>
            </a:r>
          </a:p>
        </p:txBody>
      </p:sp>
    </p:spTree>
    <p:extLst>
      <p:ext uri="{BB962C8B-B14F-4D97-AF65-F5344CB8AC3E}">
        <p14:creationId xmlns:p14="http://schemas.microsoft.com/office/powerpoint/2010/main" val="453025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Table 152"/>
          <p:cNvGraphicFramePr>
            <a:graphicFrameLocks noGrp="1"/>
          </p:cNvGraphicFramePr>
          <p:nvPr/>
        </p:nvGraphicFramePr>
        <p:xfrm>
          <a:off x="1394520" y="1277753"/>
          <a:ext cx="9022371" cy="2255878"/>
        </p:xfrm>
        <a:graphic>
          <a:graphicData uri="http://schemas.openxmlformats.org/drawingml/2006/table">
            <a:tbl>
              <a:tblPr firstRow="1" bandRow="1"/>
              <a:tblGrid>
                <a:gridCol w="1094428">
                  <a:extLst>
                    <a:ext uri="{9D8B030D-6E8A-4147-A177-3AD203B41FA5}">
                      <a16:colId xmlns:a16="http://schemas.microsoft.com/office/drawing/2014/main" val="3324495452"/>
                    </a:ext>
                  </a:extLst>
                </a:gridCol>
                <a:gridCol w="1065229">
                  <a:extLst>
                    <a:ext uri="{9D8B030D-6E8A-4147-A177-3AD203B41FA5}">
                      <a16:colId xmlns:a16="http://schemas.microsoft.com/office/drawing/2014/main" val="813233801"/>
                    </a:ext>
                  </a:extLst>
                </a:gridCol>
                <a:gridCol w="1084083">
                  <a:extLst>
                    <a:ext uri="{9D8B030D-6E8A-4147-A177-3AD203B41FA5}">
                      <a16:colId xmlns:a16="http://schemas.microsoft.com/office/drawing/2014/main" val="1232723406"/>
                    </a:ext>
                  </a:extLst>
                </a:gridCol>
                <a:gridCol w="1074655">
                  <a:extLst>
                    <a:ext uri="{9D8B030D-6E8A-4147-A177-3AD203B41FA5}">
                      <a16:colId xmlns:a16="http://schemas.microsoft.com/office/drawing/2014/main" val="890892813"/>
                    </a:ext>
                  </a:extLst>
                </a:gridCol>
                <a:gridCol w="1442301">
                  <a:extLst>
                    <a:ext uri="{9D8B030D-6E8A-4147-A177-3AD203B41FA5}">
                      <a16:colId xmlns:a16="http://schemas.microsoft.com/office/drawing/2014/main" val="3724970818"/>
                    </a:ext>
                  </a:extLst>
                </a:gridCol>
                <a:gridCol w="1150070">
                  <a:extLst>
                    <a:ext uri="{9D8B030D-6E8A-4147-A177-3AD203B41FA5}">
                      <a16:colId xmlns:a16="http://schemas.microsoft.com/office/drawing/2014/main" val="3435108758"/>
                    </a:ext>
                  </a:extLst>
                </a:gridCol>
                <a:gridCol w="2111605">
                  <a:extLst>
                    <a:ext uri="{9D8B030D-6E8A-4147-A177-3AD203B41FA5}">
                      <a16:colId xmlns:a16="http://schemas.microsoft.com/office/drawing/2014/main" val="1930590347"/>
                    </a:ext>
                  </a:extLst>
                </a:gridCol>
              </a:tblGrid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Linac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Rep. rate [Hz]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struct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. per mod.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de-CH" sz="1400" b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modules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Acc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gradients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[MV/m]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Linac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lengths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Power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consumptions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[MW]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31053"/>
                  </a:ext>
                </a:extLst>
              </a:tr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e-</a:t>
                      </a:r>
                      <a:r>
                        <a:rPr lang="de-CH" sz="1400" dirty="0" err="1">
                          <a:latin typeface="Calibri" panose="020F0502020204030204" pitchFamily="34" charset="0"/>
                        </a:rPr>
                        <a:t>linac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 /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18+1 / 13+1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28.1 /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20.5</a:t>
                      </a:r>
                    </a:p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&lt;a/</a:t>
                      </a:r>
                      <a:r>
                        <a:rPr lang="el-GR" sz="1400" dirty="0">
                          <a:latin typeface="Calibri" panose="020F0502020204030204" pitchFamily="34" charset="0"/>
                        </a:rPr>
                        <a:t>λ&gt;=0.15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140 /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200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5 / 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13710"/>
                  </a:ext>
                </a:extLst>
              </a:tr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p-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linac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 / 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26 / 19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20 / 14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247 / 353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10 / 7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172437"/>
                  </a:ext>
                </a:extLst>
              </a:tr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HE-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linac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 / 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92 / 67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32.2 / 22.5</a:t>
                      </a:r>
                    </a:p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&lt;a/</a:t>
                      </a:r>
                      <a:r>
                        <a:rPr lang="el-GR" sz="1400" dirty="0">
                          <a:latin typeface="Calibri" panose="020F0502020204030204" pitchFamily="34" charset="0"/>
                        </a:rPr>
                        <a:t>λ&gt;=0.1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2</a:t>
                      </a:r>
                      <a:endParaRPr lang="el-GR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690 / 1005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26 / 19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96912"/>
                  </a:ext>
                </a:extLst>
              </a:tr>
              <a:tr h="350699"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41 / 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659764"/>
                  </a:ext>
                </a:extLst>
              </a:tr>
            </a:tbl>
          </a:graphicData>
        </a:graphic>
      </p:graphicFrame>
      <p:graphicFrame>
        <p:nvGraphicFramePr>
          <p:cNvPr id="154" name="Table 153"/>
          <p:cNvGraphicFramePr>
            <a:graphicFrameLocks noGrp="1"/>
          </p:cNvGraphicFramePr>
          <p:nvPr/>
        </p:nvGraphicFramePr>
        <p:xfrm>
          <a:off x="1409151" y="4155443"/>
          <a:ext cx="9007741" cy="2134316"/>
        </p:xfrm>
        <a:graphic>
          <a:graphicData uri="http://schemas.openxmlformats.org/drawingml/2006/table">
            <a:tbl>
              <a:tblPr firstRow="1" bandRow="1"/>
              <a:tblGrid>
                <a:gridCol w="1070371">
                  <a:extLst>
                    <a:ext uri="{9D8B030D-6E8A-4147-A177-3AD203B41FA5}">
                      <a16:colId xmlns:a16="http://schemas.microsoft.com/office/drawing/2014/main" val="3324495452"/>
                    </a:ext>
                  </a:extLst>
                </a:gridCol>
                <a:gridCol w="1084082">
                  <a:extLst>
                    <a:ext uri="{9D8B030D-6E8A-4147-A177-3AD203B41FA5}">
                      <a16:colId xmlns:a16="http://schemas.microsoft.com/office/drawing/2014/main" val="1659194821"/>
                    </a:ext>
                  </a:extLst>
                </a:gridCol>
                <a:gridCol w="1432874">
                  <a:extLst>
                    <a:ext uri="{9D8B030D-6E8A-4147-A177-3AD203B41FA5}">
                      <a16:colId xmlns:a16="http://schemas.microsoft.com/office/drawing/2014/main" val="813233801"/>
                    </a:ext>
                  </a:extLst>
                </a:gridCol>
                <a:gridCol w="1451728">
                  <a:extLst>
                    <a:ext uri="{9D8B030D-6E8A-4147-A177-3AD203B41FA5}">
                      <a16:colId xmlns:a16="http://schemas.microsoft.com/office/drawing/2014/main" val="1232723406"/>
                    </a:ext>
                  </a:extLst>
                </a:gridCol>
                <a:gridCol w="1432874">
                  <a:extLst>
                    <a:ext uri="{9D8B030D-6E8A-4147-A177-3AD203B41FA5}">
                      <a16:colId xmlns:a16="http://schemas.microsoft.com/office/drawing/2014/main" val="890892813"/>
                    </a:ext>
                  </a:extLst>
                </a:gridCol>
                <a:gridCol w="1432875">
                  <a:extLst>
                    <a:ext uri="{9D8B030D-6E8A-4147-A177-3AD203B41FA5}">
                      <a16:colId xmlns:a16="http://schemas.microsoft.com/office/drawing/2014/main" val="3724970818"/>
                    </a:ext>
                  </a:extLst>
                </a:gridCol>
                <a:gridCol w="1102937">
                  <a:extLst>
                    <a:ext uri="{9D8B030D-6E8A-4147-A177-3AD203B41FA5}">
                      <a16:colId xmlns:a16="http://schemas.microsoft.com/office/drawing/2014/main" val="1930590347"/>
                    </a:ext>
                  </a:extLst>
                </a:gridCol>
              </a:tblGrid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Linac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struct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. per mod.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Hardware </a:t>
                      </a: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costs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[MCHF]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10-year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dirty="0" err="1">
                          <a:latin typeface="Calibri" panose="020F0502020204030204" pitchFamily="34" charset="0"/>
                        </a:rPr>
                        <a:t>operating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costs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[MCHF]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Building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lengths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[m]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Building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costs</a:t>
                      </a:r>
                      <a:endParaRPr lang="de-CH" sz="1400" baseline="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[MCHF]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de-CH" sz="1400" dirty="0" err="1">
                          <a:latin typeface="Calibri" panose="020F0502020204030204" pitchFamily="34" charset="0"/>
                        </a:rPr>
                        <a:t>costs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[MCHF]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31053"/>
                  </a:ext>
                </a:extLst>
              </a:tr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e-</a:t>
                      </a:r>
                      <a:r>
                        <a:rPr lang="de-CH" sz="1400" dirty="0" err="1">
                          <a:latin typeface="Calibri" panose="020F0502020204030204" pitchFamily="34" charset="0"/>
                        </a:rPr>
                        <a:t>linac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 /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38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/ 37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17 / 1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de-CH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407</a:t>
                      </a:r>
                      <a:r>
                        <a:rPr lang="de-CH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/ 573</a:t>
                      </a:r>
                      <a:endParaRPr lang="de-CH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49 /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69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13710"/>
                  </a:ext>
                </a:extLst>
              </a:tr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p-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linac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 / 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56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/ 54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34 / 25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172437"/>
                  </a:ext>
                </a:extLst>
              </a:tr>
              <a:tr h="350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HE-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linac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 / 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182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/ 178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91 / 66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343 / 492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27 / 39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96912"/>
                  </a:ext>
                </a:extLst>
              </a:tr>
              <a:tr h="350699"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276 / 269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142 / 105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750 / 1065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76 / 108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494 / 482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659764"/>
                  </a:ext>
                </a:extLst>
              </a:tr>
            </a:tbl>
          </a:graphicData>
        </a:graphic>
      </p:graphicFrame>
      <p:sp>
        <p:nvSpPr>
          <p:cNvPr id="155" name="Title 2"/>
          <p:cNvSpPr txBox="1">
            <a:spLocks/>
          </p:cNvSpPr>
          <p:nvPr/>
        </p:nvSpPr>
        <p:spPr bwMode="auto">
          <a:xfrm>
            <a:off x="1409151" y="291599"/>
            <a:ext cx="9007739" cy="98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Georgia"/>
              </a:rPr>
              <a:t>FCCee Injector Complex with Damping Ring at 2.86 GeV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 </a:t>
            </a:r>
            <a:r>
              <a:rPr kumimoji="0" lang="en-US" sz="2500" b="0" i="0" u="none" strike="noStrike" kern="10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Linacs</a:t>
            </a:r>
            <a:r>
              <a:rPr kumimoji="0" lang="en-US" sz="25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 Specs, </a:t>
            </a:r>
            <a:r>
              <a:rPr lang="en-US" dirty="0">
                <a:latin typeface="Georgia"/>
              </a:rPr>
              <a:t>P</a:t>
            </a:r>
            <a:r>
              <a:rPr kumimoji="0" lang="en-US" sz="2500" b="0" i="0" u="none" strike="noStrike" kern="1000" cap="none" spc="0" normalizeH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ower</a:t>
            </a:r>
            <a:r>
              <a:rPr kumimoji="0" lang="en-US" sz="25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 Consumption and </a:t>
            </a:r>
            <a:r>
              <a:rPr lang="en-US" noProof="0" dirty="0">
                <a:latin typeface="Georgia"/>
              </a:rPr>
              <a:t>C</a:t>
            </a:r>
            <a:r>
              <a:rPr kumimoji="0" lang="en-US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ost </a:t>
            </a:r>
            <a:r>
              <a:rPr kumimoji="0" lang="en-US" sz="2500" b="0" i="0" u="none" strike="noStrike" kern="10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/>
              </a:rPr>
              <a:t>Estimates</a:t>
            </a:r>
            <a:endParaRPr kumimoji="0" lang="de-CH" sz="2500" b="0" i="0" u="none" strike="noStrike" kern="10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94520" y="6492237"/>
            <a:ext cx="1571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Jean-Yves Raguin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9361747" y="6499463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 June 2024</a:t>
            </a:r>
          </a:p>
        </p:txBody>
      </p:sp>
    </p:spTree>
    <p:extLst>
      <p:ext uri="{BB962C8B-B14F-4D97-AF65-F5344CB8AC3E}">
        <p14:creationId xmlns:p14="http://schemas.microsoft.com/office/powerpoint/2010/main" val="2900675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9B56F-A793-4189-B28F-70483E4DC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C233C5-D6D4-FCFC-3E51-EB00A3488BE3}"/>
              </a:ext>
            </a:extLst>
          </p:cNvPr>
          <p:cNvSpPr txBox="1"/>
          <p:nvPr/>
        </p:nvSpPr>
        <p:spPr>
          <a:xfrm>
            <a:off x="569632" y="214162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Other points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99359-7E91-6F74-6681-4B2FE3000075}"/>
              </a:ext>
            </a:extLst>
          </p:cNvPr>
          <p:cNvSpPr txBox="1">
            <a:spLocks/>
          </p:cNvSpPr>
          <p:nvPr/>
        </p:nvSpPr>
        <p:spPr>
          <a:xfrm>
            <a:off x="390709" y="1251194"/>
            <a:ext cx="11410582" cy="2726002"/>
          </a:xfrm>
          <a:prstGeom prst="rect">
            <a:avLst/>
          </a:prstGeom>
          <a:noFill/>
        </p:spPr>
        <p:txBody>
          <a:bodyPr/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8288" indent="-268288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 Schedule:</a:t>
            </a:r>
          </a:p>
          <a:p>
            <a:pPr marL="715963" lvl="1" indent="-271463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After FCC week: decision on the layout to be included in the Feasibility Report</a:t>
            </a:r>
          </a:p>
          <a:p>
            <a:pPr marL="715963" lvl="1" indent="-271463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End 2024: Completion of technical work for Feasibility Study for editing</a:t>
            </a:r>
          </a:p>
          <a:p>
            <a:pPr marL="715963" lvl="1" indent="-271463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April 2025: FCC design study complete and available</a:t>
            </a:r>
          </a:p>
          <a:p>
            <a:pPr marL="715963" lvl="1" indent="-271463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May 2025 –September 2025: FCC DS Final Review: SAC, CRP, Council committees </a:t>
            </a:r>
          </a:p>
          <a:p>
            <a:pPr marL="361950" indent="-361950" rtl="0">
              <a:spcAft>
                <a:spcPts val="1200"/>
              </a:spcAft>
              <a:buSzPts val="1900"/>
              <a:buFont typeface=".PingFang SC Regular"/>
              <a:buChar char="－"/>
            </a:pPr>
            <a:endParaRPr lang="en-US" sz="2200" dirty="0">
              <a:solidFill>
                <a:srgbClr val="000000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7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811E1B-7C9A-30E9-9D33-35DA843D4BCB}"/>
                  </a:ext>
                </a:extLst>
              </p:cNvPr>
              <p:cNvSpPr txBox="1"/>
              <p:nvPr/>
            </p:nvSpPr>
            <p:spPr>
              <a:xfrm>
                <a:off x="508246" y="349795"/>
                <a:ext cx="10872926" cy="43081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/>
                <a:r>
                  <a:rPr lang="fr-FR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We have </a:t>
                </a:r>
                <a:r>
                  <a:rPr lang="fr-FR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considered</a:t>
                </a:r>
                <a:r>
                  <a:rPr lang="fr-FR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2 cases (By Antoine):</a:t>
                </a:r>
              </a:p>
              <a:p>
                <a:pPr marL="796489" lvl="1" indent="-342900"/>
                <a:r>
                  <a:rPr lang="fr-FR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Case 1. </a:t>
                </a:r>
                <a:r>
                  <a:rPr lang="en-GB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Initial beam parameters: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𝑥𝑁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Δp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marL="796489" lvl="1" indent="-342900"/>
                <a:r>
                  <a:rPr lang="fr-FR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Case 2. </a:t>
                </a:r>
                <a:r>
                  <a:rPr lang="en-GB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Initial beam parameters: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𝑥𝑁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𝑦𝑁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Δp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CH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marL="796489" lvl="1" indent="-342900"/>
                <a:endParaRPr lang="en-GB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marL="796489" lvl="1" indent="-342900"/>
                <a:r>
                  <a:rPr lang="en-GB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From Booster: The message at the FCC week will be that is one of the top priorities for the booster and studies are ongoing to get a cycle below 1 second (ramp-up + flat-top + ramp-down) for the end of the year.</a:t>
                </a:r>
              </a:p>
              <a:p>
                <a:pPr marL="796489" lvl="1" indent="-342900"/>
                <a:endParaRPr lang="en-GB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marL="796489" lvl="1" indent="-342900"/>
                <a:r>
                  <a:rPr lang="en-GB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Concerning the emittance values at injection, I have kept as a baseline a normalized emittance of 10 µm in both planes.</a:t>
                </a:r>
              </a:p>
              <a:p>
                <a:pPr marL="796489" lvl="1" indent="-342900"/>
                <a:r>
                  <a:rPr lang="en-GB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The values of 20 µm x 2 µm are indicative and were some target numbers from Frank for the damping ring + linac acceleration: in all cases, a smaller vertical emittance will help. When you have more consolidated values for this scheme, I can update the emittance evolution.</a:t>
                </a:r>
              </a:p>
              <a:p>
                <a:pPr marL="796489" lvl="1" indent="-342900"/>
                <a:r>
                  <a:rPr lang="en-GB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The conclusion is that for a booster cycling of 1 second (as recommended by Hannes), the damping ring is an asset to reach the vertical emittance at Z mode.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811E1B-7C9A-30E9-9D33-35DA843D4B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46" y="349795"/>
                <a:ext cx="10872926" cy="4308102"/>
              </a:xfrm>
              <a:prstGeom prst="rect">
                <a:avLst/>
              </a:prstGeom>
              <a:blipFill>
                <a:blip r:embed="rId2"/>
                <a:stretch>
                  <a:fillRect l="-350" t="-588" r="-816" b="-147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9542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48ABAE6-749B-FAE7-FFAC-9415EF2C2C16}"/>
              </a:ext>
            </a:extLst>
          </p:cNvPr>
          <p:cNvSpPr txBox="1"/>
          <p:nvPr/>
        </p:nvSpPr>
        <p:spPr>
          <a:xfrm>
            <a:off x="508245" y="912250"/>
            <a:ext cx="10988337" cy="5216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Wolfgang and Paolo’s meeting:</a:t>
            </a:r>
          </a:p>
          <a:p>
            <a:pPr algn="l">
              <a:spcAft>
                <a:spcPts val="600"/>
              </a:spcAft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</a:t>
            </a: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Energy spread, 0.75% or 0.1%, I see both numbers in your slides here,  slide 6 and 12, is the target of 0.1% assuming already the energy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compressor?</a:t>
            </a:r>
            <a:r>
              <a:rPr lang="en-GB" b="0" i="0" u="sng" strike="noStrike" dirty="0" err="1">
                <a:solidFill>
                  <a:srgbClr val="467886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2"/>
              </a:rPr>
              <a:t>https</a:t>
            </a:r>
            <a:r>
              <a:rPr lang="en-GB" b="0" i="0" u="sng" strike="noStrike" dirty="0">
                <a:solidFill>
                  <a:srgbClr val="467886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2"/>
              </a:rPr>
              <a:t>://indico.cern.ch/event/1378927/contributions/5835366/attachments/2812816/4909643/20240305_FCCeeBooster_CO84.pdf</a:t>
            </a:r>
            <a:endParaRPr lang="en-GB" b="0" i="0" u="none" strike="noStrike" dirty="0">
              <a:solidFill>
                <a:srgbClr val="000000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Injector sketch, add 50 m downstream the HE linac to assume for a compressor, brings us closer to 1300 m total length</a:t>
            </a:r>
          </a:p>
          <a:p>
            <a:pPr marL="774700" lvl="2" indent="-317500">
              <a:spcAft>
                <a:spcPts val="600"/>
              </a:spcAft>
              <a:buFont typeface="Wingdings" pitchFamily="2" charset="2"/>
              <a:buChar char="§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Energy compressor or longer linac</a:t>
            </a: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 swap electron/positron linacs to other side of DR, increases length</a:t>
            </a: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 have link between DR and linacs, needs correct matching in TL</a:t>
            </a: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Check bending angles for transfer between DR and linacs to confirm if ~50 m sufficient, triangular shape clearly helping</a:t>
            </a: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Check arguments for bldg. size for  L4 and SWISSFEL</a:t>
            </a:r>
          </a:p>
          <a:p>
            <a:pPr marL="317500" indent="-3175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Best solution to push full complex further back on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Prevessin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site, let’s meet during first days of FCC week with Tim Watson to clarify CE possibilities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A63BB4-D26A-B86B-7AA5-5A9355B8AA65}"/>
              </a:ext>
            </a:extLst>
          </p:cNvPr>
          <p:cNvSpPr txBox="1"/>
          <p:nvPr/>
        </p:nvSpPr>
        <p:spPr>
          <a:xfrm>
            <a:off x="487336" y="207986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New layout siting:</a:t>
            </a:r>
          </a:p>
        </p:txBody>
      </p:sp>
    </p:spTree>
    <p:extLst>
      <p:ext uri="{BB962C8B-B14F-4D97-AF65-F5344CB8AC3E}">
        <p14:creationId xmlns:p14="http://schemas.microsoft.com/office/powerpoint/2010/main" val="2363594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FC3205-8C37-7E49-A7B5-8A0EE73CD51F}"/>
              </a:ext>
            </a:extLst>
          </p:cNvPr>
          <p:cNvSpPr/>
          <p:nvPr/>
        </p:nvSpPr>
        <p:spPr>
          <a:xfrm>
            <a:off x="1723224" y="1542144"/>
            <a:ext cx="90749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FCC-ee Injector study coordination meeting #18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C3B692-B141-AB43-A5E6-4F47B74C3526}"/>
              </a:ext>
            </a:extLst>
          </p:cNvPr>
          <p:cNvSpPr txBox="1"/>
          <p:nvPr/>
        </p:nvSpPr>
        <p:spPr>
          <a:xfrm>
            <a:off x="4547223" y="4690903"/>
            <a:ext cx="3651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P. Craievich – 06.06.2024</a:t>
            </a:r>
          </a:p>
        </p:txBody>
      </p:sp>
      <p:pic>
        <p:nvPicPr>
          <p:cNvPr id="10" name="Bild 14" descr="PSI-Logo_narrow_30k.eps">
            <a:extLst>
              <a:ext uri="{FF2B5EF4-FFF2-40B4-BE49-F238E27FC236}">
                <a16:creationId xmlns:a16="http://schemas.microsoft.com/office/drawing/2014/main" id="{43FB68E6-17B9-0F4C-90F2-860B826AAF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0565" y="304053"/>
            <a:ext cx="1296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95AD07-39D8-BE4A-9863-98B101EB2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4088" y="115292"/>
            <a:ext cx="1823569" cy="6504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B22DDF-9418-5B89-C279-7E860D710DAC}"/>
              </a:ext>
            </a:extLst>
          </p:cNvPr>
          <p:cNvSpPr txBox="1"/>
          <p:nvPr/>
        </p:nvSpPr>
        <p:spPr>
          <a:xfrm>
            <a:off x="2523518" y="2864736"/>
            <a:ext cx="73293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General information, look at the FCC Week Agenda for the injector and booster sessions</a:t>
            </a:r>
            <a:endParaRPr lang="en-CH" sz="3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4B93D6-B506-0BF4-0087-71B0ACFB3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2770" y="132134"/>
            <a:ext cx="1030522" cy="757736"/>
          </a:xfrm>
          <a:prstGeom prst="rect">
            <a:avLst/>
          </a:prstGeom>
        </p:spPr>
      </p:pic>
      <p:pic>
        <p:nvPicPr>
          <p:cNvPr id="6" name="Picture 5" descr="No photo description available.">
            <a:extLst>
              <a:ext uri="{FF2B5EF4-FFF2-40B4-BE49-F238E27FC236}">
                <a16:creationId xmlns:a16="http://schemas.microsoft.com/office/drawing/2014/main" id="{2411010E-4BF0-640B-7C1B-33A34D6295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2755443" y="118667"/>
            <a:ext cx="972387" cy="77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N Logo">
            <a:extLst>
              <a:ext uri="{FF2B5EF4-FFF2-40B4-BE49-F238E27FC236}">
                <a16:creationId xmlns:a16="http://schemas.microsoft.com/office/drawing/2014/main" id="{687A6EBE-DB57-F9E1-4AB2-910EF5C88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1821043" y="98823"/>
            <a:ext cx="795460" cy="7910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D65B02-3C25-F44C-FBB7-5046BE7911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7821" y="5743439"/>
            <a:ext cx="1986599" cy="591168"/>
          </a:xfrm>
          <a:prstGeom prst="rect">
            <a:avLst/>
          </a:prstGeom>
        </p:spPr>
      </p:pic>
      <p:pic>
        <p:nvPicPr>
          <p:cNvPr id="12" name="Picture 11" descr="A logo with a light coming out of it&#10;&#10;Description automatically generated">
            <a:extLst>
              <a:ext uri="{FF2B5EF4-FFF2-40B4-BE49-F238E27FC236}">
                <a16:creationId xmlns:a16="http://schemas.microsoft.com/office/drawing/2014/main" id="{5FD07DAD-90E8-434E-6A6C-D324ECF154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0672" y="5743439"/>
            <a:ext cx="591168" cy="59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2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pour une image  14">
            <a:extLst>
              <a:ext uri="{FF2B5EF4-FFF2-40B4-BE49-F238E27FC236}">
                <a16:creationId xmlns:a16="http://schemas.microsoft.com/office/drawing/2014/main" id="{C348E2C5-6E49-E384-2171-D769860705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320" b="7320"/>
          <a:stretch>
            <a:fillRect/>
          </a:stretch>
        </p:blipFill>
        <p:spPr>
          <a:xfrm>
            <a:off x="0" y="226334"/>
            <a:ext cx="12192000" cy="640533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761FABB-77C5-F222-97E4-FBADFBD54461}"/>
              </a:ext>
            </a:extLst>
          </p:cNvPr>
          <p:cNvSpPr/>
          <p:nvPr/>
        </p:nvSpPr>
        <p:spPr>
          <a:xfrm>
            <a:off x="3127829" y="3367314"/>
            <a:ext cx="515257" cy="23948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7B2548-F557-D676-E847-123653E8AE6D}"/>
              </a:ext>
            </a:extLst>
          </p:cNvPr>
          <p:cNvSpPr/>
          <p:nvPr/>
        </p:nvSpPr>
        <p:spPr>
          <a:xfrm>
            <a:off x="10392230" y="3367315"/>
            <a:ext cx="515257" cy="19521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51A14B-745E-9AEA-05E2-1CDAFE6E16EF}"/>
              </a:ext>
            </a:extLst>
          </p:cNvPr>
          <p:cNvSpPr/>
          <p:nvPr/>
        </p:nvSpPr>
        <p:spPr>
          <a:xfrm>
            <a:off x="4158534" y="2093495"/>
            <a:ext cx="515257" cy="6256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7D82F8-F988-F745-B406-79E0807F3EB0}"/>
              </a:ext>
            </a:extLst>
          </p:cNvPr>
          <p:cNvSpPr/>
          <p:nvPr/>
        </p:nvSpPr>
        <p:spPr>
          <a:xfrm>
            <a:off x="7816134" y="5546558"/>
            <a:ext cx="3091353" cy="6256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1344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BBB83D-D2FA-BCA0-F843-580BE8D16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90" y="200200"/>
            <a:ext cx="4563527" cy="3498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9F68B1-F1C8-4C39-EA90-379874C46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43" y="316054"/>
            <a:ext cx="5884174" cy="32666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52D942-5516-0B80-0BC8-92BD08C9C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790" y="3828681"/>
            <a:ext cx="5884174" cy="30293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9A7AD1-5229-1CCA-CB0A-BF3AD85EA282}"/>
              </a:ext>
            </a:extLst>
          </p:cNvPr>
          <p:cNvSpPr txBox="1"/>
          <p:nvPr/>
        </p:nvSpPr>
        <p:spPr>
          <a:xfrm rot="16200000">
            <a:off x="-713795" y="752644"/>
            <a:ext cx="202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Session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08D4B1-3532-A084-6D64-EE74CDB602FE}"/>
              </a:ext>
            </a:extLst>
          </p:cNvPr>
          <p:cNvSpPr txBox="1"/>
          <p:nvPr/>
        </p:nvSpPr>
        <p:spPr>
          <a:xfrm rot="16200000">
            <a:off x="4764205" y="980414"/>
            <a:ext cx="16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Session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412292-CE3E-5A18-223F-3C7685F0FEA5}"/>
              </a:ext>
            </a:extLst>
          </p:cNvPr>
          <p:cNvSpPr txBox="1"/>
          <p:nvPr/>
        </p:nvSpPr>
        <p:spPr>
          <a:xfrm rot="16200000">
            <a:off x="-713796" y="4608150"/>
            <a:ext cx="202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Session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443044-2340-0965-0114-BFC3DF909010}"/>
              </a:ext>
            </a:extLst>
          </p:cNvPr>
          <p:cNvSpPr txBox="1"/>
          <p:nvPr/>
        </p:nvSpPr>
        <p:spPr>
          <a:xfrm>
            <a:off x="10724787" y="3059668"/>
            <a:ext cx="119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On Zoom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DAC377-28E2-96E7-6A47-330D40B8D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318" y="3828681"/>
            <a:ext cx="4808245" cy="18955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3CC808-E008-7765-E28A-787311ED5C08}"/>
              </a:ext>
            </a:extLst>
          </p:cNvPr>
          <p:cNvSpPr txBox="1"/>
          <p:nvPr/>
        </p:nvSpPr>
        <p:spPr>
          <a:xfrm>
            <a:off x="7661428" y="5222995"/>
            <a:ext cx="4530572" cy="5012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FC94B6-7D86-5262-12EC-5608F76196B0}"/>
              </a:ext>
            </a:extLst>
          </p:cNvPr>
          <p:cNvSpPr txBox="1"/>
          <p:nvPr/>
        </p:nvSpPr>
        <p:spPr>
          <a:xfrm>
            <a:off x="7661428" y="5804871"/>
            <a:ext cx="4530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For who is interested, we discuss this topic with Emilio’s group today at 18:00.  </a:t>
            </a:r>
          </a:p>
        </p:txBody>
      </p:sp>
    </p:spTree>
    <p:extLst>
      <p:ext uri="{BB962C8B-B14F-4D97-AF65-F5344CB8AC3E}">
        <p14:creationId xmlns:p14="http://schemas.microsoft.com/office/powerpoint/2010/main" val="3518605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55C1FF-9ADB-B72C-FB60-A6C5D6D5D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7" y="452641"/>
            <a:ext cx="10896606" cy="55575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B1E6C7-4F37-2E68-CD13-2FB3B5930F0E}"/>
              </a:ext>
            </a:extLst>
          </p:cNvPr>
          <p:cNvSpPr txBox="1"/>
          <p:nvPr/>
        </p:nvSpPr>
        <p:spPr>
          <a:xfrm>
            <a:off x="5442011" y="6488668"/>
            <a:ext cx="184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F. Zimmermann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13987-5735-58A9-EADD-C48B5D0137D9}"/>
              </a:ext>
            </a:extLst>
          </p:cNvPr>
          <p:cNvSpPr txBox="1"/>
          <p:nvPr/>
        </p:nvSpPr>
        <p:spPr>
          <a:xfrm>
            <a:off x="1020932" y="4509856"/>
            <a:ext cx="9756559" cy="55929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EC943A-4683-8095-9D09-4D488CF9DEF9}"/>
              </a:ext>
            </a:extLst>
          </p:cNvPr>
          <p:cNvSpPr txBox="1"/>
          <p:nvPr/>
        </p:nvSpPr>
        <p:spPr>
          <a:xfrm>
            <a:off x="1020931" y="5658001"/>
            <a:ext cx="9756559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6352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E0BA2-FE87-EAE0-B107-721D6B6820A6}"/>
              </a:ext>
            </a:extLst>
          </p:cNvPr>
          <p:cNvSpPr txBox="1"/>
          <p:nvPr/>
        </p:nvSpPr>
        <p:spPr>
          <a:xfrm>
            <a:off x="487336" y="207986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Topics for SAC review during FCC Week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483DD1-C1A8-FB30-1493-F8D96E09B3D3}"/>
              </a:ext>
            </a:extLst>
          </p:cNvPr>
          <p:cNvSpPr txBox="1"/>
          <p:nvPr/>
        </p:nvSpPr>
        <p:spPr>
          <a:xfrm>
            <a:off x="487336" y="1309740"/>
            <a:ext cx="11512880" cy="86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Identify all topics from the MTR, feedback from CH and FR and other items that could already be presented to SAC during the FCC Week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37408D-1AD3-35D2-0F8A-96E14CDD4061}"/>
              </a:ext>
            </a:extLst>
          </p:cNvPr>
          <p:cNvSpPr txBox="1"/>
          <p:nvPr/>
        </p:nvSpPr>
        <p:spPr>
          <a:xfrm>
            <a:off x="487336" y="791404"/>
            <a:ext cx="223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from M. Benedikt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F2960E-6229-05A6-6EAD-5E60B590F3F6}"/>
              </a:ext>
            </a:extLst>
          </p:cNvPr>
          <p:cNvSpPr txBox="1"/>
          <p:nvPr/>
        </p:nvSpPr>
        <p:spPr>
          <a:xfrm>
            <a:off x="487336" y="2533619"/>
            <a:ext cx="1109708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Main recommendations SAC, CRP, SPC, FC, Council: </a:t>
            </a:r>
          </a:p>
          <a:p>
            <a:pPr marL="404813" indent="-404813">
              <a:spcAft>
                <a:spcPts val="1200"/>
              </a:spcAft>
              <a:buFont typeface="System Font Regular"/>
              <a:buChar char="－"/>
            </a:pPr>
            <a:r>
              <a:rPr lang="en-US" sz="22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Decision on FCC-ee injector system (SAC, SPC) and cost (CRP)</a:t>
            </a:r>
          </a:p>
          <a:p>
            <a:pPr marL="404813" indent="-404813">
              <a:spcAft>
                <a:spcPts val="1200"/>
              </a:spcAft>
              <a:buFont typeface="System Font Regular"/>
              <a:buChar char="－"/>
            </a:pPr>
            <a:r>
              <a:rPr lang="en-US" sz="2200" dirty="0">
                <a:effectLst/>
                <a:highlight>
                  <a:srgbClr val="FFFF00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 final report provide well-defined baseline layout for all aspects of the FCC ee machine (SPC)</a:t>
            </a:r>
          </a:p>
          <a:p>
            <a:pPr marL="800100" lvl="1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SLS vs HE linac – OK</a:t>
            </a:r>
          </a:p>
          <a:p>
            <a:pPr marL="800100" lvl="1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en-CH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</a:t>
            </a:r>
            <a:r>
              <a:rPr lang="en-CH" sz="22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njector baseline layout, now we have an optional injector layout – </a:t>
            </a:r>
            <a:r>
              <a:rPr lang="en-CH" sz="2200" dirty="0">
                <a:solidFill>
                  <a:srgbClr val="00B0F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decision to be taken after the FCC week  </a:t>
            </a:r>
          </a:p>
        </p:txBody>
      </p:sp>
    </p:spTree>
    <p:extLst>
      <p:ext uri="{BB962C8B-B14F-4D97-AF65-F5344CB8AC3E}">
        <p14:creationId xmlns:p14="http://schemas.microsoft.com/office/powerpoint/2010/main" val="2159704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E0BA2-FE87-EAE0-B107-721D6B6820A6}"/>
              </a:ext>
            </a:extLst>
          </p:cNvPr>
          <p:cNvSpPr txBox="1"/>
          <p:nvPr/>
        </p:nvSpPr>
        <p:spPr>
          <a:xfrm>
            <a:off x="487336" y="207986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Technical finding/recommendations from SAC: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C55FE-C8F2-9CA5-E6D9-B52A8FA725F3}"/>
              </a:ext>
            </a:extLst>
          </p:cNvPr>
          <p:cNvSpPr txBox="1">
            <a:spLocks/>
          </p:cNvSpPr>
          <p:nvPr/>
        </p:nvSpPr>
        <p:spPr>
          <a:xfrm>
            <a:off x="354982" y="994534"/>
            <a:ext cx="11641220" cy="5375988"/>
          </a:xfrm>
          <a:prstGeom prst="rect">
            <a:avLst/>
          </a:prstGeom>
          <a:noFill/>
        </p:spPr>
        <p:txBody>
          <a:bodyPr/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14325" indent="-314325">
              <a:spcAft>
                <a:spcPts val="1200"/>
              </a:spcAft>
              <a:buSzPct val="80000"/>
              <a:buFont typeface="System Font Regular"/>
              <a:buChar char="－"/>
              <a:tabLst>
                <a:tab pos="217488" algn="l"/>
              </a:tabLst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[…] A maximum of 5 nC bunches are expected to be delivered by the injector, based on the assumption of 80% transmission efficiency in the whole pre-accelerator chain up to the collider injection. </a:t>
            </a:r>
            <a:r>
              <a:rPr lang="en-US" sz="2200" dirty="0">
                <a:highlight>
                  <a:srgbClr val="FFFF00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The SAC suggests considering the scenario where the setting of the pre-accelerator does not guarantee such transfer efficiency and to reserve a larger margin.  </a:t>
            </a:r>
          </a:p>
          <a:p>
            <a:pPr marL="579438" lvl="1" indent="-223838">
              <a:spcAft>
                <a:spcPts val="1200"/>
              </a:spcAft>
              <a:buSzPct val="80000"/>
              <a:buFont typeface="Wingdings" pitchFamily="2" charset="2"/>
              <a:buChar char="§"/>
              <a:tabLst>
                <a:tab pos="217488" algn="l"/>
              </a:tabLst>
            </a:pPr>
            <a:r>
              <a:rPr lang="en-US" sz="220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Question: is this 20% margin on the charge enough? i.e., Higher charge </a:t>
            </a:r>
            <a:r>
              <a:rPr lang="en-US" sz="2200" dirty="0">
                <a:solidFill>
                  <a:srgbClr val="00B0F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 pitchFamily="2" charset="2"/>
              </a:rPr>
              <a:t> strong impact on the injector complex</a:t>
            </a:r>
            <a:endParaRPr lang="en-US" sz="2200" dirty="0">
              <a:solidFill>
                <a:srgbClr val="00B0F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Wingdings"/>
            </a:endParaRPr>
          </a:p>
          <a:p>
            <a:pPr marL="314325" indent="-314325">
              <a:spcAft>
                <a:spcPts val="1200"/>
              </a:spcAft>
              <a:buSzPct val="80000"/>
              <a:buFont typeface=".PingFang SC Regular"/>
              <a:buChar char="－"/>
              <a:tabLst>
                <a:tab pos="217488" algn="l"/>
              </a:tabLst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For these normal-conducting pre-injector LINAC systems, operating at S and C-Band and specifically at expected gradients &gt;25 MV/m and repetition rates up to 400 Hz, </a:t>
            </a:r>
            <a:r>
              <a:rPr lang="en-US" sz="2200" dirty="0">
                <a:highlight>
                  <a:srgbClr val="FFFF00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being able to stably power these LINAC structures for such demanding parameters will be challenging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.  A careful technical risk assessment for the pre-injector LINAC systems is needed, to ensure a robust system implementation can be achieved at an acceptable cost.</a:t>
            </a:r>
          </a:p>
          <a:p>
            <a:pPr marL="579438" lvl="1" indent="-223838">
              <a:spcAft>
                <a:spcPts val="1200"/>
              </a:spcAft>
              <a:buSzPct val="80000"/>
              <a:buFont typeface="Wingdings" pitchFamily="2" charset="2"/>
              <a:buChar char="§"/>
              <a:tabLst>
                <a:tab pos="217488" algn="l"/>
              </a:tabLst>
            </a:pPr>
            <a:r>
              <a:rPr lang="en-US" sz="2200" dirty="0">
                <a:solidFill>
                  <a:srgbClr val="00B0F0"/>
                </a:solidFill>
                <a:latin typeface="Lato" panose="020F0502020204030203" pitchFamily="34" charset="0"/>
              </a:rPr>
              <a:t>The point here is the </a:t>
            </a:r>
            <a:r>
              <a:rPr lang="en-US" sz="2200" dirty="0">
                <a:solidFill>
                  <a:srgbClr val="C00000"/>
                </a:solidFill>
                <a:latin typeface="Lato" panose="020F0502020204030203" pitchFamily="34" charset="0"/>
              </a:rPr>
              <a:t>reliability of the injector complex</a:t>
            </a:r>
            <a:r>
              <a:rPr lang="en-US" sz="2200" dirty="0">
                <a:solidFill>
                  <a:srgbClr val="00B0F0"/>
                </a:solidFill>
                <a:latin typeface="Lato" panose="020F0502020204030203" pitchFamily="34" charset="0"/>
              </a:rPr>
              <a:t>, particularly for the top-up operation for Z mode. </a:t>
            </a:r>
          </a:p>
        </p:txBody>
      </p:sp>
    </p:spTree>
    <p:extLst>
      <p:ext uri="{BB962C8B-B14F-4D97-AF65-F5344CB8AC3E}">
        <p14:creationId xmlns:p14="http://schemas.microsoft.com/office/powerpoint/2010/main" val="3652903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E0BA2-FE87-EAE0-B107-721D6B6820A6}"/>
              </a:ext>
            </a:extLst>
          </p:cNvPr>
          <p:cNvSpPr txBox="1"/>
          <p:nvPr/>
        </p:nvSpPr>
        <p:spPr>
          <a:xfrm>
            <a:off x="487336" y="207986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Technical finding/recommendations from CRP: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396799-0AF7-9E92-8564-86D34F663F49}"/>
              </a:ext>
            </a:extLst>
          </p:cNvPr>
          <p:cNvSpPr txBox="1"/>
          <p:nvPr/>
        </p:nvSpPr>
        <p:spPr>
          <a:xfrm>
            <a:off x="430602" y="984294"/>
            <a:ext cx="11512880" cy="86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dirty="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Main Recommendation: optimize the Injector, especially the linac design and subsequently adjust Technical Infrastructure cost for length and power density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C55FE-C8F2-9CA5-E6D9-B52A8FA725F3}"/>
              </a:ext>
            </a:extLst>
          </p:cNvPr>
          <p:cNvSpPr txBox="1">
            <a:spLocks/>
          </p:cNvSpPr>
          <p:nvPr/>
        </p:nvSpPr>
        <p:spPr>
          <a:xfrm>
            <a:off x="373964" y="2044655"/>
            <a:ext cx="11626156" cy="4711486"/>
          </a:xfrm>
          <a:prstGeom prst="rect">
            <a:avLst/>
          </a:prstGeom>
          <a:noFill/>
        </p:spPr>
        <p:txBody>
          <a:bodyPr/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Points to take under consideration for the linac optimization: </a:t>
            </a:r>
          </a:p>
          <a:p>
            <a:pPr marL="314325" indent="-314325">
              <a:spcAft>
                <a:spcPts val="400"/>
              </a:spcAft>
              <a:buFont typeface="System Font Regular"/>
              <a:buChar char="－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overall linac design, while based on SwissFEL technology, […] </a:t>
            </a:r>
            <a:r>
              <a:rPr lang="en-GB" sz="20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not yet been optimised for capital or operations cost.</a:t>
            </a:r>
          </a:p>
          <a:p>
            <a:pPr marL="314325" indent="-314325">
              <a:spcAft>
                <a:spcPts val="400"/>
              </a:spcAft>
              <a:buFont typeface="System Font Regular"/>
              <a:buChar char="－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present design base is very detailed and can easily be used as a basis for such optimisation. The optimisation will likely </a:t>
            </a:r>
            <a:r>
              <a:rPr lang="en-GB" sz="20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 to changes in tunnel length (linear cost going up), while the cost of the subsystems should go down, as they scale with the square of the accelerating gradient.</a:t>
            </a:r>
          </a:p>
          <a:p>
            <a:pPr marL="314325" indent="-314325">
              <a:spcAft>
                <a:spcPts val="400"/>
              </a:spcAft>
              <a:buFont typeface="System Font Regular"/>
              <a:buChar char="－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While the design and cost estimate are very detailed and scaled from the costs of SwissFEL, the operating parameters and/or subsystem cost estimates are a stretch compared to standard S-band linac designs and </a:t>
            </a:r>
            <a:r>
              <a:rPr lang="en-GB" sz="20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have to be verified using full-size prototypes to be produced by industry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14325" indent="-314325">
              <a:spcAft>
                <a:spcPts val="400"/>
              </a:spcAft>
              <a:buFont typeface="System Font Regular"/>
              <a:buChar char="－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linac estimate was presented as category 3 but seems more likely to be a category 4 estimate, </a:t>
            </a:r>
            <a:r>
              <a:rPr lang="en-GB" sz="20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possibly increasing cost.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same applies to the cost of the associated linac technical infrastructure, which has a higher power density than that of the SwissFEL linac. </a:t>
            </a:r>
            <a:endParaRPr lang="en-US" sz="2000" b="0" i="0" u="none" strike="noStrike" kern="1200" baseline="0" dirty="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 rtl="0">
              <a:buSzPts val="1900"/>
              <a:buFont typeface=".PingFang SC Regular"/>
              <a:buChar char="－"/>
            </a:pPr>
            <a:endParaRPr lang="en-US" sz="2200" b="0" i="0" u="none" strike="noStrike" kern="1200" baseline="0" dirty="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 marL="627063" lvl="1" indent="-22225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endParaRPr lang="en-US" sz="2200" dirty="0">
              <a:solidFill>
                <a:srgbClr val="00B0F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4041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5B30A7-7845-02C5-EF5F-1B8645BE451D}"/>
              </a:ext>
            </a:extLst>
          </p:cNvPr>
          <p:cNvSpPr txBox="1"/>
          <p:nvPr/>
        </p:nvSpPr>
        <p:spPr>
          <a:xfrm>
            <a:off x="487336" y="207986"/>
            <a:ext cx="1039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Injector complex: status and 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AC7BBB-48E3-B64F-C79F-C471C6F76E41}"/>
              </a:ext>
            </a:extLst>
          </p:cNvPr>
          <p:cNvSpPr txBox="1"/>
          <p:nvPr/>
        </p:nvSpPr>
        <p:spPr>
          <a:xfrm>
            <a:off x="547437" y="991281"/>
            <a:ext cx="1023887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H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Outline</a:t>
            </a:r>
          </a:p>
          <a:p>
            <a:pPr marL="285750" indent="-285750">
              <a:spcAft>
                <a:spcPts val="600"/>
              </a:spcAft>
              <a:buFont typeface="System Font Regular"/>
              <a:buChar char="－"/>
            </a:pPr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Review of the baseline layout</a:t>
            </a:r>
          </a:p>
          <a:p>
            <a:pPr marL="285750" indent="-285750">
              <a:spcAft>
                <a:spcPts val="600"/>
              </a:spcAft>
              <a:buFont typeface="System Font Regular"/>
              <a:buChar char="－"/>
            </a:pPr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Specifications and parameters (last news from Booster and transfer line)</a:t>
            </a:r>
          </a:p>
          <a:p>
            <a:pPr marL="285750" indent="-285750">
              <a:spcAft>
                <a:spcPts val="600"/>
              </a:spcAft>
              <a:buFont typeface="System Font Regular"/>
              <a:buChar char="－"/>
            </a:pPr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Electron source</a:t>
            </a:r>
          </a:p>
          <a:p>
            <a:pPr marL="285750" indent="-285750">
              <a:spcAft>
                <a:spcPts val="600"/>
              </a:spcAft>
              <a:buFont typeface="System Font Regular"/>
              <a:buChar char="－"/>
            </a:pPr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Reccomandation form MTR</a:t>
            </a:r>
          </a:p>
          <a:p>
            <a:pPr marL="742950" lvl="1" indent="-285750">
              <a:spcAft>
                <a:spcPts val="600"/>
              </a:spcAft>
              <a:buFont typeface="System Font Regular"/>
              <a:buChar char="－"/>
            </a:pP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(Partially) addressing recommendations (</a:t>
            </a:r>
            <a:r>
              <a:rPr lang="en-GB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Alexej’s</a:t>
            </a: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slides)</a:t>
            </a:r>
            <a:endParaRPr lang="en-CH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spcAft>
                <a:spcPts val="600"/>
              </a:spcAft>
              <a:buFont typeface="System Font Regular"/>
              <a:buChar char="－"/>
            </a:pPr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 to new layout with DR at 2.86 GeV</a:t>
            </a:r>
          </a:p>
          <a:p>
            <a:pPr marL="285750" indent="-285750">
              <a:spcAft>
                <a:spcPts val="600"/>
              </a:spcAft>
              <a:buFont typeface="System Font Regular"/>
              <a:buChar char="－"/>
            </a:pPr>
            <a:r>
              <a:rPr lang="en-CH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…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endParaRPr lang="en-CH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990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12405</TotalTime>
  <Words>2179</Words>
  <Application>Microsoft Macintosh PowerPoint</Application>
  <PresentationFormat>Widescreen</PresentationFormat>
  <Paragraphs>346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.PingFang SC Regular</vt:lpstr>
      <vt:lpstr>Arial</vt:lpstr>
      <vt:lpstr>Calibri</vt:lpstr>
      <vt:lpstr>Calibri Light</vt:lpstr>
      <vt:lpstr>Cambria Math</vt:lpstr>
      <vt:lpstr>Courier New</vt:lpstr>
      <vt:lpstr>Georgia</vt:lpstr>
      <vt:lpstr>Lato</vt:lpstr>
      <vt:lpstr>System Font Regular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Craievich</dc:creator>
  <cp:lastModifiedBy>Craievich Paolo</cp:lastModifiedBy>
  <cp:revision>142</cp:revision>
  <dcterms:created xsi:type="dcterms:W3CDTF">2021-10-27T11:05:45Z</dcterms:created>
  <dcterms:modified xsi:type="dcterms:W3CDTF">2024-06-07T13:01:33Z</dcterms:modified>
</cp:coreProperties>
</file>