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57" r:id="rId5"/>
    <p:sldId id="259" r:id="rId6"/>
    <p:sldId id="260" r:id="rId7"/>
    <p:sldId id="263" r:id="rId8"/>
    <p:sldId id="261" r:id="rId9"/>
    <p:sldId id="25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0A21A-4E67-7FB2-9C80-84BFB46429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86490D-02FF-FA21-6E42-A790206C6C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CE9D21-FFC1-8BB6-BF91-2E38C4E0E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C821-06A8-41BF-8B96-CD4ECF3D642A}" type="datetimeFigureOut">
              <a:rPr lang="en-GB" smtClean="0"/>
              <a:t>03/06/2024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A7F994-7543-9469-6BC7-DAFBDA1C3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3AA7B-B416-68CB-B9A0-5FA53C93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DADF3-33D5-4E61-8A74-8E2B908B60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364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1C9B3-F569-C855-5623-B96EF46E6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9AC452-E3E3-853E-B40C-EE406E25EA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35629E-CE14-9744-C034-32B27697E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C821-06A8-41BF-8B96-CD4ECF3D642A}" type="datetimeFigureOut">
              <a:rPr lang="en-GB" smtClean="0"/>
              <a:t>03/06/2024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3C391-5CB2-2E61-1780-1F44D6204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CEDCB4-4B2E-4C9D-75CA-11BCC9345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DADF3-33D5-4E61-8A74-8E2B908B60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931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F97A1E-D1F3-80FE-F5E7-015188C3FE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A7AAC8-CD40-D308-7BA4-6B46F20F61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155502-C4EF-427A-F4FE-36FA82192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C821-06A8-41BF-8B96-CD4ECF3D642A}" type="datetimeFigureOut">
              <a:rPr lang="en-GB" smtClean="0"/>
              <a:t>03/06/2024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B7F536-7B92-9764-44C7-05BD06F20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FF183-8DEC-DC18-3F77-F68D2DC10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DADF3-33D5-4E61-8A74-8E2B908B60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193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487A0-A0B4-E766-7462-DB111188B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AD08B-4DE5-4F60-AD81-5B74238A2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815DFC-5F49-5170-325D-37C525F95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C821-06A8-41BF-8B96-CD4ECF3D642A}" type="datetimeFigureOut">
              <a:rPr lang="en-GB" smtClean="0"/>
              <a:t>03/06/2024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28F699-6171-55A1-D21E-8347F5AAD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1371C-D0E7-03F8-30B3-B22314B71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DADF3-33D5-4E61-8A74-8E2B908B60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275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2B527-0384-282A-EF41-E9C9BFAF1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2A752A-F1F0-684C-B91F-A5530286A3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586B71-D150-7940-5603-41F76CF79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C821-06A8-41BF-8B96-CD4ECF3D642A}" type="datetimeFigureOut">
              <a:rPr lang="en-GB" smtClean="0"/>
              <a:t>03/06/2024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6FF40-23F3-38F2-E358-D0E45F6B7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33C95-58D1-9604-516C-42112A5AE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DADF3-33D5-4E61-8A74-8E2B908B60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084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30021-4D0B-713F-22E9-E13EDAA26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EA910-0710-48DD-0E11-D092DD7414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58E07E-16DA-408B-4A58-59C386BEAF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86276B-E857-CB33-DD22-459E13C9A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C821-06A8-41BF-8B96-CD4ECF3D642A}" type="datetimeFigureOut">
              <a:rPr lang="en-GB" smtClean="0"/>
              <a:t>03/06/2024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81FEB4-BDE2-98A5-0D4A-7F6495968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C6D4F7-6045-4EFB-AFF1-F0FD55AED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DADF3-33D5-4E61-8A74-8E2B908B60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880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75AE6-A86B-862F-3884-8D0EF7245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31380D-4843-4AA6-5A98-CEE6BDDE1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B1EE2F-1C8B-499C-9096-A95F05B513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F2D5B4-C98B-3699-85CA-3F72352923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388BBF-9917-6B81-84B7-71357D4586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BDCD23-A9E3-6776-C3F7-F3AF815F9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C821-06A8-41BF-8B96-CD4ECF3D642A}" type="datetimeFigureOut">
              <a:rPr lang="en-GB" smtClean="0"/>
              <a:t>03/06/2024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77286E-02F0-DA72-8031-D00A41CC5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315274-7DAE-E4E1-F833-682574C90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DADF3-33D5-4E61-8A74-8E2B908B60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902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5E712-DAB5-CA16-9714-8FA76A51E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496C05-AD8E-086E-A4F5-440511D48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C821-06A8-41BF-8B96-CD4ECF3D642A}" type="datetimeFigureOut">
              <a:rPr lang="en-GB" smtClean="0"/>
              <a:t>03/06/2024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99450E-AC6B-9A8E-B7AD-DF40B95F4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372CD8-2917-7F97-87B2-5901BCDCC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DADF3-33D5-4E61-8A74-8E2B908B60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445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912B1E-675F-9CC6-7C17-6E94CA970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C821-06A8-41BF-8B96-CD4ECF3D642A}" type="datetimeFigureOut">
              <a:rPr lang="en-GB" smtClean="0"/>
              <a:t>03/06/2024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290B41-28C3-2ECA-951F-86B1B6398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1A706D-7B61-952B-19D1-441EED01B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DADF3-33D5-4E61-8A74-8E2B908B60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555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DD37F-1214-CEC8-369E-DD887D8BB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8C2C5-7D71-55BB-7AEE-57B5DF2DB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91734C-512F-9BFD-764C-565B2F6EE8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F714C0-E3EA-46BB-D3A9-851962BDF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C821-06A8-41BF-8B96-CD4ECF3D642A}" type="datetimeFigureOut">
              <a:rPr lang="en-GB" smtClean="0"/>
              <a:t>03/06/2024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E85E9E-1010-73F3-C3CC-D8DBF7D5C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76AFB8-630D-929E-C115-97762393A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DADF3-33D5-4E61-8A74-8E2B908B60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92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CBCA2-7F54-AAEA-04EF-B0286F181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099505-8781-426C-DC54-D41A87E6CF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279D78-BE96-DE1B-72D9-CA626614D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90EBF1-9678-CC86-85F6-6E10A2A84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C821-06A8-41BF-8B96-CD4ECF3D642A}" type="datetimeFigureOut">
              <a:rPr lang="en-GB" smtClean="0"/>
              <a:t>03/06/2024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46C962-A882-1416-C526-A112E57E1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414792-7403-EBAA-33FD-69B5B8C6A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DADF3-33D5-4E61-8A74-8E2B908B60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374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B3E1C3-E864-AE8C-DE40-72137C737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94A387-C004-70B3-2639-1F1C301752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FC6501-3A8B-F4FC-7682-00E8D0024B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44C821-06A8-41BF-8B96-CD4ECF3D642A}" type="datetimeFigureOut">
              <a:rPr lang="en-GB" smtClean="0"/>
              <a:t>03/06/2024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CFA9A1-BD5E-3023-7DE7-B493DE5003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3F81C-61C0-481C-1D3F-E1B4E9587F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2DADF3-33D5-4E61-8A74-8E2B908B60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21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82E03-61AC-0337-46CF-3C811C72F8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WP1 report and new baseline proposal for FCCweek2024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FF4538-36E8-FF7F-2C36-5BF99283B6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Alexej Grudiev for WP1</a:t>
            </a:r>
          </a:p>
          <a:p>
            <a:r>
              <a:rPr lang="en-US" dirty="0"/>
              <a:t>6/06/2024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1809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369BC-9ED9-3A7A-7FED-3FA0BAD3B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462846" cy="1325563"/>
          </a:xfrm>
        </p:spPr>
        <p:txBody>
          <a:bodyPr/>
          <a:lstStyle/>
          <a:p>
            <a:r>
              <a:rPr lang="en-US" dirty="0"/>
              <a:t>Significant progress in the positron linac beam dynamics studies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B8B7A3-D564-6336-9419-7A9C456B7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257800" cy="435133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Benchmarking for V0 is finished</a:t>
            </a:r>
          </a:p>
          <a:p>
            <a:r>
              <a:rPr lang="en-GB" dirty="0"/>
              <a:t>Configuration for V1 is implemented</a:t>
            </a:r>
          </a:p>
          <a:p>
            <a:r>
              <a:rPr lang="en-GB" dirty="0"/>
              <a:t>Space charge and short-range wakes are included (small effect)</a:t>
            </a:r>
          </a:p>
          <a:p>
            <a:r>
              <a:rPr lang="en-GB" dirty="0"/>
              <a:t>Static imperfections studies has been performed (small effect)</a:t>
            </a:r>
          </a:p>
          <a:p>
            <a:r>
              <a:rPr lang="en-GB" dirty="0"/>
              <a:t>Transmission versus RF structure aperture scan (beam loss 2.5%/mm)</a:t>
            </a:r>
          </a:p>
          <a:p>
            <a:r>
              <a:rPr lang="en-GB" dirty="0"/>
              <a:t>Beam loss in the chicane (~20%)</a:t>
            </a:r>
          </a:p>
          <a:p>
            <a:r>
              <a:rPr lang="en-GB" dirty="0"/>
              <a:t>Preliminary study of the DR@2.86GeV option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B99B36-86D6-1B41-F345-B1DFB69151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64311"/>
            <a:ext cx="5859712" cy="4512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442555-DC19-CC0F-440F-1FE390512B6C}"/>
              </a:ext>
            </a:extLst>
          </p:cNvPr>
          <p:cNvSpPr txBox="1"/>
          <p:nvPr/>
        </p:nvSpPr>
        <p:spPr>
          <a:xfrm>
            <a:off x="10034752" y="3429000"/>
            <a:ext cx="1382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Looks good!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94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7215F-0B90-2C22-C151-A9D551CD5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6906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New baseline proposal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3B345-2D91-284D-F7DF-8316259E89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460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95D46-E12F-BF5F-D80D-21A8CA89C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Baseline (some parameters)</a:t>
            </a:r>
            <a:br>
              <a:rPr lang="en-US" dirty="0"/>
            </a:br>
            <a:r>
              <a:rPr lang="en-US" dirty="0" err="1"/>
              <a:t>FCCweek</a:t>
            </a:r>
            <a:r>
              <a:rPr lang="en-US" dirty="0"/>
              <a:t> 2023 and mid-term review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5EB2B-585D-F213-C12F-CAE15E026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2425"/>
            <a:ext cx="5257800" cy="4351338"/>
          </a:xfrm>
        </p:spPr>
        <p:txBody>
          <a:bodyPr/>
          <a:lstStyle/>
          <a:p>
            <a:r>
              <a:rPr lang="en-US" dirty="0"/>
              <a:t>Bunch repetition rate: </a:t>
            </a:r>
          </a:p>
          <a:p>
            <a:pPr lvl="1"/>
            <a:r>
              <a:rPr lang="en-US" dirty="0"/>
              <a:t>200 Hz x 2 bunches in Z-mode,</a:t>
            </a:r>
          </a:p>
          <a:p>
            <a:pPr lvl="1"/>
            <a:r>
              <a:rPr lang="en-US" dirty="0"/>
              <a:t>100 Hz or lower in other modes</a:t>
            </a:r>
          </a:p>
          <a:p>
            <a:r>
              <a:rPr lang="en-US" dirty="0"/>
              <a:t>RF module layout: </a:t>
            </a:r>
          </a:p>
          <a:p>
            <a:pPr lvl="1"/>
            <a:r>
              <a:rPr lang="en-US" dirty="0"/>
              <a:t>2 AS per module, </a:t>
            </a:r>
          </a:p>
          <a:p>
            <a:pPr lvl="1"/>
            <a:r>
              <a:rPr lang="en-US" dirty="0"/>
              <a:t>1 quad per AS</a:t>
            </a:r>
          </a:p>
          <a:p>
            <a:r>
              <a:rPr lang="en-US" dirty="0"/>
              <a:t>Acc. Structure (AS):  </a:t>
            </a:r>
          </a:p>
          <a:p>
            <a:pPr lvl="1"/>
            <a:r>
              <a:rPr lang="en-US" dirty="0"/>
              <a:t>Active length = 3m, </a:t>
            </a:r>
          </a:p>
          <a:p>
            <a:pPr lvl="1"/>
            <a:r>
              <a:rPr lang="en-US" dirty="0"/>
              <a:t>average aperture &lt;a&gt;/</a:t>
            </a:r>
            <a:r>
              <a:rPr lang="el-GR" dirty="0"/>
              <a:t>λ</a:t>
            </a:r>
            <a:r>
              <a:rPr lang="en-US" dirty="0"/>
              <a:t>=0.15, </a:t>
            </a:r>
          </a:p>
          <a:p>
            <a:pPr lvl="1"/>
            <a:r>
              <a:rPr lang="en-US" dirty="0"/>
              <a:t>RF frequency = 2.8 GHz</a:t>
            </a:r>
          </a:p>
          <a:p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F652667-9436-2636-F362-BF82A96BE2FB}"/>
              </a:ext>
            </a:extLst>
          </p:cNvPr>
          <p:cNvSpPr txBox="1">
            <a:spLocks/>
          </p:cNvSpPr>
          <p:nvPr/>
        </p:nvSpPr>
        <p:spPr>
          <a:xfrm>
            <a:off x="5875215" y="1622425"/>
            <a:ext cx="57228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Mid-term review recommendations:</a:t>
            </a:r>
          </a:p>
          <a:p>
            <a:r>
              <a:rPr lang="en-US" b="1" dirty="0"/>
              <a:t>Optimize linac design in term of cost and power</a:t>
            </a:r>
          </a:p>
          <a:p>
            <a:r>
              <a:rPr lang="en-US" b="1" dirty="0"/>
              <a:t>Overall power consumption 43.5 MW is too high</a:t>
            </a:r>
            <a:r>
              <a:rPr lang="en-US" dirty="0"/>
              <a:t>. Reduction of at least factor 2 or more is necessary </a:t>
            </a:r>
          </a:p>
          <a:p>
            <a:r>
              <a:rPr lang="en-US" b="1" dirty="0"/>
              <a:t>High average and peak power</a:t>
            </a:r>
            <a:r>
              <a:rPr lang="en-US" dirty="0"/>
              <a:t> (relatively high gradient for S-band) </a:t>
            </a:r>
            <a:r>
              <a:rPr lang="en-US" b="1" dirty="0"/>
              <a:t>operation reliability </a:t>
            </a:r>
            <a:r>
              <a:rPr lang="en-US" dirty="0"/>
              <a:t>has been questioned </a:t>
            </a:r>
          </a:p>
        </p:txBody>
      </p:sp>
    </p:spTree>
    <p:extLst>
      <p:ext uri="{BB962C8B-B14F-4D97-AF65-F5344CB8AC3E}">
        <p14:creationId xmlns:p14="http://schemas.microsoft.com/office/powerpoint/2010/main" val="1768235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E79D3-C8E2-44DE-A65E-3E4AA15D3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33235" cy="1325563"/>
          </a:xfrm>
        </p:spPr>
        <p:txBody>
          <a:bodyPr/>
          <a:lstStyle/>
          <a:p>
            <a:r>
              <a:rPr lang="en-US" dirty="0"/>
              <a:t>Acc. Structure (AS) parameters for new baseline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581FE-E79C-5AFB-1097-2203D2A76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27923"/>
            <a:ext cx="10515600" cy="1928004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New AS design with smaller aperture and higher shunt impedance: &lt;a&gt;/</a:t>
            </a:r>
            <a:r>
              <a:rPr lang="el-GR" dirty="0"/>
              <a:t>λ</a:t>
            </a:r>
            <a:r>
              <a:rPr lang="en-US" dirty="0"/>
              <a:t>=0.12 </a:t>
            </a:r>
          </a:p>
          <a:p>
            <a:r>
              <a:rPr lang="en-US" dirty="0"/>
              <a:t>AS length remains 3 m, since not strong motivation to change</a:t>
            </a:r>
          </a:p>
          <a:p>
            <a:r>
              <a:rPr lang="en-US" dirty="0"/>
              <a:t>AS aperture has been defined in different </a:t>
            </a:r>
            <a:r>
              <a:rPr lang="en-US" dirty="0" err="1"/>
              <a:t>linacs</a:t>
            </a:r>
            <a:r>
              <a:rPr lang="en-US" dirty="0"/>
              <a:t> based on the acceptable emittance growth (margin x2) and acceptable jitter amplification budget (15% per linac =&gt; 52% for all 3 </a:t>
            </a:r>
            <a:r>
              <a:rPr lang="en-US" dirty="0" err="1"/>
              <a:t>linacs</a:t>
            </a:r>
            <a:r>
              <a:rPr lang="en-US" dirty="0"/>
              <a:t>):</a:t>
            </a:r>
          </a:p>
          <a:p>
            <a:pPr lvl="1"/>
            <a:r>
              <a:rPr lang="en-US" dirty="0"/>
              <a:t>e-linac: &lt;a&gt;/</a:t>
            </a:r>
            <a:r>
              <a:rPr lang="el-GR" dirty="0"/>
              <a:t>λ</a:t>
            </a:r>
            <a:r>
              <a:rPr lang="en-US" dirty="0"/>
              <a:t>=0.15 </a:t>
            </a:r>
          </a:p>
          <a:p>
            <a:pPr lvl="1"/>
            <a:r>
              <a:rPr lang="en-US" dirty="0"/>
              <a:t>c-linac: &lt;a&gt;/</a:t>
            </a:r>
            <a:r>
              <a:rPr lang="el-GR" dirty="0"/>
              <a:t>λ</a:t>
            </a:r>
            <a:r>
              <a:rPr lang="en-US" dirty="0"/>
              <a:t>=0.15 below 2.86 GeV and &lt;a&gt;/</a:t>
            </a:r>
            <a:r>
              <a:rPr lang="el-GR" dirty="0"/>
              <a:t>λ</a:t>
            </a:r>
            <a:r>
              <a:rPr lang="en-US" dirty="0"/>
              <a:t>=0.12 above</a:t>
            </a:r>
          </a:p>
          <a:p>
            <a:pPr lvl="1"/>
            <a:r>
              <a:rPr lang="en-US" dirty="0"/>
              <a:t>HE-linac: &lt;a&gt;/</a:t>
            </a:r>
            <a:r>
              <a:rPr lang="el-GR" dirty="0"/>
              <a:t>λ</a:t>
            </a:r>
            <a:r>
              <a:rPr lang="en-US" dirty="0"/>
              <a:t>=0.12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9DC6E2-9D31-3430-B0B0-D66A0C6F3F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160"/>
          <a:stretch/>
        </p:blipFill>
        <p:spPr>
          <a:xfrm>
            <a:off x="4205211" y="1549190"/>
            <a:ext cx="8052103" cy="2635334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FC65EF37-0809-4CA4-B7E4-BEF4B7C3A743}"/>
              </a:ext>
            </a:extLst>
          </p:cNvPr>
          <p:cNvGrpSpPr/>
          <p:nvPr/>
        </p:nvGrpSpPr>
        <p:grpSpPr>
          <a:xfrm>
            <a:off x="550506" y="1521301"/>
            <a:ext cx="3580060" cy="2853586"/>
            <a:chOff x="7854931" y="1874707"/>
            <a:chExt cx="3990975" cy="309258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68AAFED-47A0-9B20-FFB1-16EA037E55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616"/>
            <a:stretch/>
          </p:blipFill>
          <p:spPr>
            <a:xfrm>
              <a:off x="7854931" y="1874707"/>
              <a:ext cx="3990975" cy="309258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0B9C4B2-B08E-05CA-7E84-4955F6B53A2C}"/>
                </a:ext>
              </a:extLst>
            </p:cNvPr>
            <p:cNvSpPr txBox="1"/>
            <p:nvPr/>
          </p:nvSpPr>
          <p:spPr>
            <a:xfrm>
              <a:off x="9705640" y="2760988"/>
              <a:ext cx="1850708" cy="9005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Factor 2 margin in the emittance budget</a:t>
              </a:r>
              <a:endParaRPr lang="en-GB" sz="1600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196EEE3-2B77-99C3-B151-4124FB4EEA1D}"/>
                </a:ext>
              </a:extLst>
            </p:cNvPr>
            <p:cNvCxnSpPr>
              <a:cxnSpLocks/>
            </p:cNvCxnSpPr>
            <p:nvPr/>
          </p:nvCxnSpPr>
          <p:spPr>
            <a:xfrm>
              <a:off x="9705639" y="2703786"/>
              <a:ext cx="0" cy="988415"/>
            </a:xfrm>
            <a:prstGeom prst="straightConnector1">
              <a:avLst/>
            </a:prstGeom>
            <a:ln w="44450">
              <a:solidFill>
                <a:srgbClr val="FF000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B752672-7BEB-70E7-6B1B-F529120B7FA5}"/>
              </a:ext>
            </a:extLst>
          </p:cNvPr>
          <p:cNvSpPr txBox="1"/>
          <p:nvPr/>
        </p:nvSpPr>
        <p:spPr>
          <a:xfrm>
            <a:off x="1688841" y="1166095"/>
            <a:ext cx="1581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Static effects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7B4731-CBEB-F482-21F8-FC370F2D6C29}"/>
              </a:ext>
            </a:extLst>
          </p:cNvPr>
          <p:cNvSpPr txBox="1"/>
          <p:nvPr/>
        </p:nvSpPr>
        <p:spPr>
          <a:xfrm>
            <a:off x="7112554" y="1151969"/>
            <a:ext cx="18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Dynamic effects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56688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A2DD03-A5DA-08FD-095C-3C7BAB1784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589" y="1011053"/>
            <a:ext cx="4190703" cy="263981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4FEAAB3-15E5-04A4-E84D-ECCC481DBB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589" y="1005750"/>
            <a:ext cx="4181410" cy="26339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B1C131-B689-8632-5622-29D360EF5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Latest round of cost and power optimization</a:t>
            </a:r>
            <a:br>
              <a:rPr lang="en-US" dirty="0"/>
            </a:b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EFFA097-AA2A-7A68-80D8-4F51910B0F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11052"/>
            <a:ext cx="4190703" cy="26398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B47EC5-AA1A-A0A3-32FA-0BB661B3EDF4}"/>
              </a:ext>
            </a:extLst>
          </p:cNvPr>
          <p:cNvSpPr txBox="1"/>
          <p:nvPr/>
        </p:nvSpPr>
        <p:spPr>
          <a:xfrm>
            <a:off x="1147666" y="1175974"/>
            <a:ext cx="65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Cost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8990A2-8010-303F-803C-1859A5D15610}"/>
              </a:ext>
            </a:extLst>
          </p:cNvPr>
          <p:cNvSpPr txBox="1"/>
          <p:nvPr/>
        </p:nvSpPr>
        <p:spPr>
          <a:xfrm>
            <a:off x="5095825" y="1173749"/>
            <a:ext cx="79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Power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AD3738-A3CE-F588-4BDB-66EEC9D6C7B8}"/>
              </a:ext>
            </a:extLst>
          </p:cNvPr>
          <p:cNvSpPr txBox="1"/>
          <p:nvPr/>
        </p:nvSpPr>
        <p:spPr>
          <a:xfrm>
            <a:off x="9225275" y="1190564"/>
            <a:ext cx="588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Size</a:t>
            </a:r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A59B558-A3D6-CEB3-FD6E-492014CB6289}"/>
              </a:ext>
            </a:extLst>
          </p:cNvPr>
          <p:cNvCxnSpPr>
            <a:cxnSpLocks/>
          </p:cNvCxnSpPr>
          <p:nvPr/>
        </p:nvCxnSpPr>
        <p:spPr>
          <a:xfrm>
            <a:off x="1002899" y="1206279"/>
            <a:ext cx="0" cy="2633914"/>
          </a:xfrm>
          <a:prstGeom prst="line">
            <a:avLst/>
          </a:prstGeom>
          <a:ln w="12700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40623C2-F0CF-4DD3-1540-2E325535CE6D}"/>
              </a:ext>
            </a:extLst>
          </p:cNvPr>
          <p:cNvCxnSpPr>
            <a:cxnSpLocks/>
          </p:cNvCxnSpPr>
          <p:nvPr/>
        </p:nvCxnSpPr>
        <p:spPr>
          <a:xfrm>
            <a:off x="1931154" y="1206279"/>
            <a:ext cx="0" cy="2633914"/>
          </a:xfrm>
          <a:prstGeom prst="line">
            <a:avLst/>
          </a:prstGeom>
          <a:ln w="12700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DC2E9C-A75F-1445-0A19-668D1427C05B}"/>
              </a:ext>
            </a:extLst>
          </p:cNvPr>
          <p:cNvCxnSpPr>
            <a:cxnSpLocks/>
          </p:cNvCxnSpPr>
          <p:nvPr/>
        </p:nvCxnSpPr>
        <p:spPr>
          <a:xfrm>
            <a:off x="5034572" y="1224768"/>
            <a:ext cx="0" cy="2633914"/>
          </a:xfrm>
          <a:prstGeom prst="line">
            <a:avLst/>
          </a:prstGeom>
          <a:ln w="12700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95E8314-F158-BCFA-93DC-4D271B395AD2}"/>
              </a:ext>
            </a:extLst>
          </p:cNvPr>
          <p:cNvCxnSpPr>
            <a:cxnSpLocks/>
          </p:cNvCxnSpPr>
          <p:nvPr/>
        </p:nvCxnSpPr>
        <p:spPr>
          <a:xfrm>
            <a:off x="5953770" y="1206296"/>
            <a:ext cx="0" cy="2633914"/>
          </a:xfrm>
          <a:prstGeom prst="line">
            <a:avLst/>
          </a:prstGeom>
          <a:ln w="12700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4497248-0902-283C-CBAC-3CC93441F786}"/>
              </a:ext>
            </a:extLst>
          </p:cNvPr>
          <p:cNvCxnSpPr>
            <a:cxnSpLocks/>
          </p:cNvCxnSpPr>
          <p:nvPr/>
        </p:nvCxnSpPr>
        <p:spPr>
          <a:xfrm>
            <a:off x="8992354" y="1206279"/>
            <a:ext cx="0" cy="2633914"/>
          </a:xfrm>
          <a:prstGeom prst="line">
            <a:avLst/>
          </a:prstGeom>
          <a:ln w="12700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C4FE6DE-07B5-EE3B-2ECD-D067F19FF866}"/>
              </a:ext>
            </a:extLst>
          </p:cNvPr>
          <p:cNvCxnSpPr>
            <a:cxnSpLocks/>
          </p:cNvCxnSpPr>
          <p:nvPr/>
        </p:nvCxnSpPr>
        <p:spPr>
          <a:xfrm>
            <a:off x="9934463" y="1224768"/>
            <a:ext cx="0" cy="2633914"/>
          </a:xfrm>
          <a:prstGeom prst="line">
            <a:avLst/>
          </a:prstGeom>
          <a:ln w="12700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8158B251-19A3-51F9-C9B2-8E85284167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135124"/>
              </p:ext>
            </p:extLst>
          </p:nvPr>
        </p:nvGraphicFramePr>
        <p:xfrm>
          <a:off x="270223" y="3696795"/>
          <a:ext cx="3768614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5251">
                  <a:extLst>
                    <a:ext uri="{9D8B030D-6E8A-4147-A177-3AD203B41FA5}">
                      <a16:colId xmlns:a16="http://schemas.microsoft.com/office/drawing/2014/main" val="2712778269"/>
                    </a:ext>
                  </a:extLst>
                </a:gridCol>
                <a:gridCol w="611845">
                  <a:extLst>
                    <a:ext uri="{9D8B030D-6E8A-4147-A177-3AD203B41FA5}">
                      <a16:colId xmlns:a16="http://schemas.microsoft.com/office/drawing/2014/main" val="49764406"/>
                    </a:ext>
                  </a:extLst>
                </a:gridCol>
                <a:gridCol w="613558">
                  <a:extLst>
                    <a:ext uri="{9D8B030D-6E8A-4147-A177-3AD203B41FA5}">
                      <a16:colId xmlns:a16="http://schemas.microsoft.com/office/drawing/2014/main" val="3726762612"/>
                    </a:ext>
                  </a:extLst>
                </a:gridCol>
                <a:gridCol w="608980">
                  <a:extLst>
                    <a:ext uri="{9D8B030D-6E8A-4147-A177-3AD203B41FA5}">
                      <a16:colId xmlns:a16="http://schemas.microsoft.com/office/drawing/2014/main" val="2720851906"/>
                    </a:ext>
                  </a:extLst>
                </a:gridCol>
                <a:gridCol w="608980">
                  <a:extLst>
                    <a:ext uri="{9D8B030D-6E8A-4147-A177-3AD203B41FA5}">
                      <a16:colId xmlns:a16="http://schemas.microsoft.com/office/drawing/2014/main" val="2372362545"/>
                    </a:ext>
                  </a:extLst>
                </a:gridCol>
              </a:tblGrid>
              <a:tr h="272571">
                <a:tc>
                  <a:txBody>
                    <a:bodyPr/>
                    <a:lstStyle/>
                    <a:p>
                      <a:r>
                        <a:rPr lang="en-US" sz="1200" dirty="0"/>
                        <a:t>Linac</a:t>
                      </a:r>
                      <a:endParaRPr lang="en-GB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Total cost [MCHF]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224236"/>
                  </a:ext>
                </a:extLst>
              </a:tr>
              <a:tr h="214967">
                <a:tc>
                  <a:txBody>
                    <a:bodyPr/>
                    <a:lstStyle/>
                    <a:p>
                      <a:r>
                        <a:rPr lang="en-US" sz="1200" dirty="0"/>
                        <a:t>Rep. rate [Hz]</a:t>
                      </a:r>
                      <a:endParaRPr lang="en-GB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200 x 2b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b="1" dirty="0"/>
                        <a:t>100 x 4b</a:t>
                      </a:r>
                      <a:endParaRPr lang="en-GB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2264"/>
                  </a:ext>
                </a:extLst>
              </a:tr>
              <a:tr h="272571">
                <a:tc>
                  <a:txBody>
                    <a:bodyPr/>
                    <a:lstStyle/>
                    <a:p>
                      <a:r>
                        <a:rPr lang="en-US" sz="1200" dirty="0"/>
                        <a:t>N of AS/module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4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4537425"/>
                  </a:ext>
                </a:extLst>
              </a:tr>
              <a:tr h="272571">
                <a:tc>
                  <a:txBody>
                    <a:bodyPr/>
                    <a:lstStyle/>
                    <a:p>
                      <a:r>
                        <a:rPr lang="en-US" sz="1200" dirty="0"/>
                        <a:t>e-linac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37.5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baseline="0" dirty="0">
                          <a:latin typeface="Calibri" panose="020F0502020204030204" pitchFamily="34" charset="0"/>
                        </a:rPr>
                        <a:t>39.5</a:t>
                      </a:r>
                      <a:endParaRPr lang="de-CH" sz="1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b="1" baseline="0" dirty="0">
                          <a:latin typeface="Calibri" panose="020F0502020204030204" pitchFamily="34" charset="0"/>
                        </a:rPr>
                        <a:t>35.5</a:t>
                      </a:r>
                      <a:endParaRPr lang="de-CH" sz="12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309326"/>
                  </a:ext>
                </a:extLst>
              </a:tr>
              <a:tr h="272571">
                <a:tc>
                  <a:txBody>
                    <a:bodyPr/>
                    <a:lstStyle/>
                    <a:p>
                      <a:r>
                        <a:rPr lang="en-US" sz="1200" dirty="0"/>
                        <a:t>c-linac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124.5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b="1" baseline="0" dirty="0">
                          <a:latin typeface="Calibri" panose="020F0502020204030204" pitchFamily="34" charset="0"/>
                        </a:rPr>
                        <a:t>106</a:t>
                      </a:r>
                      <a:endParaRPr lang="de-CH" sz="12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730609"/>
                  </a:ext>
                </a:extLst>
              </a:tr>
              <a:tr h="272571">
                <a:tc>
                  <a:txBody>
                    <a:bodyPr/>
                    <a:lstStyle/>
                    <a:p>
                      <a:r>
                        <a:rPr lang="en-US" sz="1200" dirty="0"/>
                        <a:t>HE-linac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252.5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baseline="0" dirty="0">
                          <a:latin typeface="Calibri" panose="020F0502020204030204" pitchFamily="34" charset="0"/>
                        </a:rPr>
                        <a:t>249</a:t>
                      </a:r>
                      <a:endParaRPr lang="de-CH" sz="1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211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b="1" baseline="0" dirty="0">
                          <a:latin typeface="Calibri" panose="020F0502020204030204" pitchFamily="34" charset="0"/>
                        </a:rPr>
                        <a:t>218</a:t>
                      </a:r>
                      <a:endParaRPr lang="de-CH" sz="12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8015544"/>
                  </a:ext>
                </a:extLst>
              </a:tr>
              <a:tr h="272571">
                <a:tc>
                  <a:txBody>
                    <a:bodyPr/>
                    <a:lstStyle/>
                    <a:p>
                      <a:r>
                        <a:rPr lang="en-US" sz="1200" dirty="0"/>
                        <a:t>All together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417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413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b="1" dirty="0">
                          <a:latin typeface="Calibri" panose="020F0502020204030204" pitchFamily="34" charset="0"/>
                        </a:rPr>
                        <a:t>359.5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262925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1531E785-AEDF-C62B-9316-444470B168D1}"/>
              </a:ext>
            </a:extLst>
          </p:cNvPr>
          <p:cNvSpPr txBox="1"/>
          <p:nvPr/>
        </p:nvSpPr>
        <p:spPr>
          <a:xfrm>
            <a:off x="238838" y="5662967"/>
            <a:ext cx="38876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Small cost difference between 2 and 4 AS/module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Lower cost for lower rep. rate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FDA4F86-B82B-EC06-2167-EEA6FB9E5A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864702"/>
              </p:ext>
            </p:extLst>
          </p:nvPr>
        </p:nvGraphicFramePr>
        <p:xfrm>
          <a:off x="4281632" y="3696794"/>
          <a:ext cx="3768614" cy="1920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25251">
                  <a:extLst>
                    <a:ext uri="{9D8B030D-6E8A-4147-A177-3AD203B41FA5}">
                      <a16:colId xmlns:a16="http://schemas.microsoft.com/office/drawing/2014/main" val="2712778269"/>
                    </a:ext>
                  </a:extLst>
                </a:gridCol>
                <a:gridCol w="611845">
                  <a:extLst>
                    <a:ext uri="{9D8B030D-6E8A-4147-A177-3AD203B41FA5}">
                      <a16:colId xmlns:a16="http://schemas.microsoft.com/office/drawing/2014/main" val="49764406"/>
                    </a:ext>
                  </a:extLst>
                </a:gridCol>
                <a:gridCol w="613558">
                  <a:extLst>
                    <a:ext uri="{9D8B030D-6E8A-4147-A177-3AD203B41FA5}">
                      <a16:colId xmlns:a16="http://schemas.microsoft.com/office/drawing/2014/main" val="3726762612"/>
                    </a:ext>
                  </a:extLst>
                </a:gridCol>
                <a:gridCol w="608980">
                  <a:extLst>
                    <a:ext uri="{9D8B030D-6E8A-4147-A177-3AD203B41FA5}">
                      <a16:colId xmlns:a16="http://schemas.microsoft.com/office/drawing/2014/main" val="2720851906"/>
                    </a:ext>
                  </a:extLst>
                </a:gridCol>
                <a:gridCol w="608980">
                  <a:extLst>
                    <a:ext uri="{9D8B030D-6E8A-4147-A177-3AD203B41FA5}">
                      <a16:colId xmlns:a16="http://schemas.microsoft.com/office/drawing/2014/main" val="2372362545"/>
                    </a:ext>
                  </a:extLst>
                </a:gridCol>
              </a:tblGrid>
              <a:tr h="125231">
                <a:tc>
                  <a:txBody>
                    <a:bodyPr/>
                    <a:lstStyle/>
                    <a:p>
                      <a:r>
                        <a:rPr lang="en-US" sz="1200" dirty="0"/>
                        <a:t>Linac</a:t>
                      </a:r>
                      <a:endParaRPr lang="en-GB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Power consumption [MW]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224236"/>
                  </a:ext>
                </a:extLst>
              </a:tr>
              <a:tr h="152549">
                <a:tc>
                  <a:txBody>
                    <a:bodyPr/>
                    <a:lstStyle/>
                    <a:p>
                      <a:r>
                        <a:rPr lang="en-US" sz="1200" dirty="0"/>
                        <a:t>Rep. rate [Hz]</a:t>
                      </a:r>
                      <a:endParaRPr lang="en-GB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200 x 2b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b="1" dirty="0"/>
                        <a:t>100 x 4b</a:t>
                      </a:r>
                      <a:endParaRPr lang="en-GB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2264"/>
                  </a:ext>
                </a:extLst>
              </a:tr>
              <a:tr h="152549">
                <a:tc>
                  <a:txBody>
                    <a:bodyPr/>
                    <a:lstStyle/>
                    <a:p>
                      <a:r>
                        <a:rPr lang="en-US" sz="1200" dirty="0"/>
                        <a:t>N of AS/module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4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4537425"/>
                  </a:ext>
                </a:extLst>
              </a:tr>
              <a:tr h="152549">
                <a:tc>
                  <a:txBody>
                    <a:bodyPr/>
                    <a:lstStyle/>
                    <a:p>
                      <a:r>
                        <a:rPr lang="en-US" sz="1200" dirty="0"/>
                        <a:t>e-linac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2.7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1.8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b="1" baseline="0" dirty="0">
                          <a:latin typeface="Calibri" panose="020F0502020204030204" pitchFamily="34" charset="0"/>
                        </a:rPr>
                        <a:t>1</a:t>
                      </a:r>
                      <a:endParaRPr lang="de-CH" sz="12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309326"/>
                  </a:ext>
                </a:extLst>
              </a:tr>
              <a:tr h="152549">
                <a:tc>
                  <a:txBody>
                    <a:bodyPr/>
                    <a:lstStyle/>
                    <a:p>
                      <a:r>
                        <a:rPr lang="en-US" sz="1200" dirty="0"/>
                        <a:t>c-linac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8.3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5.6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b="1" baseline="0" dirty="0">
                          <a:latin typeface="Calibri" panose="020F0502020204030204" pitchFamily="34" charset="0"/>
                        </a:rPr>
                        <a:t>4.2</a:t>
                      </a:r>
                      <a:endParaRPr lang="de-CH" sz="12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730609"/>
                  </a:ext>
                </a:extLst>
              </a:tr>
              <a:tr h="152549">
                <a:tc>
                  <a:txBody>
                    <a:bodyPr/>
                    <a:lstStyle/>
                    <a:p>
                      <a:r>
                        <a:rPr lang="en-US" sz="1200" dirty="0"/>
                        <a:t>HE-linac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20.8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15.3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10.7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b="1" baseline="0" dirty="0">
                          <a:latin typeface="Calibri" panose="020F0502020204030204" pitchFamily="34" charset="0"/>
                        </a:rPr>
                        <a:t>7.9</a:t>
                      </a:r>
                      <a:endParaRPr lang="de-CH" sz="12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8015544"/>
                  </a:ext>
                </a:extLst>
              </a:tr>
              <a:tr h="152549">
                <a:tc>
                  <a:txBody>
                    <a:bodyPr/>
                    <a:lstStyle/>
                    <a:p>
                      <a:r>
                        <a:rPr lang="en-US" sz="1200" dirty="0"/>
                        <a:t>All together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34.5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25.4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17.7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b="1" dirty="0">
                          <a:latin typeface="Calibri" panose="020F0502020204030204" pitchFamily="34" charset="0"/>
                        </a:rPr>
                        <a:t>13.1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26292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8301C42-89D2-F666-0B3E-B29CC1327B4C}"/>
              </a:ext>
            </a:extLst>
          </p:cNvPr>
          <p:cNvSpPr txBox="1"/>
          <p:nvPr/>
        </p:nvSpPr>
        <p:spPr>
          <a:xfrm>
            <a:off x="4342157" y="5661712"/>
            <a:ext cx="3614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Power consumption is reduced: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200 and 100 Hz, by factor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2 and 4 AS/module, by ~30%</a:t>
            </a:r>
            <a:endParaRPr lang="en-GB" sz="1600" b="1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EC95A75-4C7B-F85B-E0E6-39041EACF5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549078"/>
              </p:ext>
            </p:extLst>
          </p:nvPr>
        </p:nvGraphicFramePr>
        <p:xfrm>
          <a:off x="8217292" y="3696701"/>
          <a:ext cx="3844363" cy="1920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10191">
                  <a:extLst>
                    <a:ext uri="{9D8B030D-6E8A-4147-A177-3AD203B41FA5}">
                      <a16:colId xmlns:a16="http://schemas.microsoft.com/office/drawing/2014/main" val="2712778269"/>
                    </a:ext>
                  </a:extLst>
                </a:gridCol>
                <a:gridCol w="550101">
                  <a:extLst>
                    <a:ext uri="{9D8B030D-6E8A-4147-A177-3AD203B41FA5}">
                      <a16:colId xmlns:a16="http://schemas.microsoft.com/office/drawing/2014/main" val="49764406"/>
                    </a:ext>
                  </a:extLst>
                </a:gridCol>
                <a:gridCol w="502266">
                  <a:extLst>
                    <a:ext uri="{9D8B030D-6E8A-4147-A177-3AD203B41FA5}">
                      <a16:colId xmlns:a16="http://schemas.microsoft.com/office/drawing/2014/main" val="3726762612"/>
                    </a:ext>
                  </a:extLst>
                </a:gridCol>
                <a:gridCol w="645770">
                  <a:extLst>
                    <a:ext uri="{9D8B030D-6E8A-4147-A177-3AD203B41FA5}">
                      <a16:colId xmlns:a16="http://schemas.microsoft.com/office/drawing/2014/main" val="2720851906"/>
                    </a:ext>
                  </a:extLst>
                </a:gridCol>
                <a:gridCol w="736035">
                  <a:extLst>
                    <a:ext uri="{9D8B030D-6E8A-4147-A177-3AD203B41FA5}">
                      <a16:colId xmlns:a16="http://schemas.microsoft.com/office/drawing/2014/main" val="2372362545"/>
                    </a:ext>
                  </a:extLst>
                </a:gridCol>
              </a:tblGrid>
              <a:tr h="152549">
                <a:tc>
                  <a:txBody>
                    <a:bodyPr/>
                    <a:lstStyle/>
                    <a:p>
                      <a:r>
                        <a:rPr lang="en-US" sz="1200" dirty="0"/>
                        <a:t>Linac</a:t>
                      </a:r>
                      <a:endParaRPr lang="en-GB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Length [m]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Gradient [MV/m]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2264"/>
                  </a:ext>
                </a:extLst>
              </a:tr>
              <a:tr h="152549">
                <a:tc>
                  <a:txBody>
                    <a:bodyPr/>
                    <a:lstStyle/>
                    <a:p>
                      <a:r>
                        <a:rPr lang="en-US" sz="1200" dirty="0"/>
                        <a:t>N of AS/module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4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4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4537425"/>
                  </a:ext>
                </a:extLst>
              </a:tr>
              <a:tr h="152549">
                <a:tc>
                  <a:txBody>
                    <a:bodyPr/>
                    <a:lstStyle/>
                    <a:p>
                      <a:r>
                        <a:rPr lang="en-US" sz="1200" dirty="0"/>
                        <a:t>e-linac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b="1" dirty="0"/>
                        <a:t>123</a:t>
                      </a:r>
                      <a:endParaRPr lang="de-CH" sz="12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29.5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b="1" baseline="0" dirty="0">
                          <a:latin typeface="Calibri" panose="020F0502020204030204" pitchFamily="34" charset="0"/>
                        </a:rPr>
                        <a:t>18.8</a:t>
                      </a:r>
                      <a:endParaRPr lang="de-CH" sz="12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309326"/>
                  </a:ext>
                </a:extLst>
              </a:tr>
              <a:tr h="152549">
                <a:tc>
                  <a:txBody>
                    <a:bodyPr/>
                    <a:lstStyle/>
                    <a:p>
                      <a:r>
                        <a:rPr lang="en-US" sz="1200" dirty="0"/>
                        <a:t>c-linac &lt;2.86GeV</a:t>
                      </a:r>
                      <a:endParaRPr lang="en-GB" sz="1200" dirty="0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dirty="0"/>
                        <a:t>247.5</a:t>
                      </a:r>
                      <a:endParaRPr lang="de-CH" sz="12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b="1" dirty="0"/>
                        <a:t>360</a:t>
                      </a:r>
                      <a:endParaRPr lang="de-CH" sz="1200" b="1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22.5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b="1" baseline="0" dirty="0">
                          <a:latin typeface="Calibri" panose="020F0502020204030204" pitchFamily="34" charset="0"/>
                        </a:rPr>
                        <a:t>16.1</a:t>
                      </a:r>
                      <a:endParaRPr lang="de-CH" sz="12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730609"/>
                  </a:ext>
                </a:extLst>
              </a:tr>
              <a:tr h="1525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c-linac &gt;2.86GeV</a:t>
                      </a:r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de-CH" sz="1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de-CH" sz="1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25.4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b="1" dirty="0"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9125989"/>
                  </a:ext>
                </a:extLst>
              </a:tr>
              <a:tr h="152549">
                <a:tc>
                  <a:txBody>
                    <a:bodyPr/>
                    <a:lstStyle/>
                    <a:p>
                      <a:r>
                        <a:rPr lang="en-US" sz="1200" dirty="0"/>
                        <a:t>HE-linac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570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b="1" dirty="0">
                          <a:latin typeface="Calibri" panose="020F0502020204030204" pitchFamily="34" charset="0"/>
                        </a:rPr>
                        <a:t>825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b="1" baseline="0" dirty="0">
                          <a:latin typeface="Calibri" panose="020F0502020204030204" pitchFamily="34" charset="0"/>
                        </a:rPr>
                        <a:t>22.5</a:t>
                      </a:r>
                      <a:endParaRPr lang="de-CH" sz="12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8015544"/>
                  </a:ext>
                </a:extLst>
              </a:tr>
              <a:tr h="152549">
                <a:tc>
                  <a:txBody>
                    <a:bodyPr/>
                    <a:lstStyle/>
                    <a:p>
                      <a:r>
                        <a:rPr lang="en-US" sz="1200" dirty="0"/>
                        <a:t>All together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dirty="0">
                          <a:latin typeface="Calibri" panose="020F0502020204030204" pitchFamily="34" charset="0"/>
                        </a:rPr>
                        <a:t>892.5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200" b="1" dirty="0"/>
                        <a:t>1305</a:t>
                      </a:r>
                      <a:endParaRPr lang="de-CH" sz="12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26292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19C9C2D4-20CF-D8D5-55D7-F0027EC302DA}"/>
              </a:ext>
            </a:extLst>
          </p:cNvPr>
          <p:cNvSpPr txBox="1"/>
          <p:nvPr/>
        </p:nvSpPr>
        <p:spPr>
          <a:xfrm>
            <a:off x="8000701" y="5673933"/>
            <a:ext cx="4117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Linacs</a:t>
            </a:r>
            <a:r>
              <a:rPr lang="en-US" sz="1600" dirty="0"/>
              <a:t> are longer for 4 AS/module, 40% </a:t>
            </a:r>
            <a:r>
              <a:rPr lang="en-US" sz="1600" dirty="0">
                <a:sym typeface="Wingdings" panose="05000000000000000000" pitchFamily="2" charset="2"/>
              </a:rPr>
              <a:t>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16594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95D46-E12F-BF5F-D80D-21A8CA89C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Baseline proposal for FCCweek2024 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5EB2B-585D-F213-C12F-CAE15E026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415" y="1622424"/>
            <a:ext cx="3803978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Bunch repetition rate: </a:t>
            </a:r>
          </a:p>
          <a:p>
            <a:pPr lvl="1"/>
            <a:r>
              <a:rPr lang="en-US" b="1" dirty="0"/>
              <a:t>100 Hz x 4 bunches in Z-mode</a:t>
            </a:r>
            <a:r>
              <a:rPr lang="en-US" dirty="0"/>
              <a:t>,</a:t>
            </a:r>
          </a:p>
          <a:p>
            <a:pPr lvl="1"/>
            <a:r>
              <a:rPr lang="en-US" dirty="0"/>
              <a:t>100 Hz or lower in other modes</a:t>
            </a:r>
          </a:p>
          <a:p>
            <a:r>
              <a:rPr lang="en-US" dirty="0"/>
              <a:t>RF module layout: </a:t>
            </a:r>
          </a:p>
          <a:p>
            <a:pPr lvl="1"/>
            <a:r>
              <a:rPr lang="en-US" b="1" dirty="0"/>
              <a:t>4 AS per module</a:t>
            </a:r>
            <a:r>
              <a:rPr lang="en-US" dirty="0"/>
              <a:t>, </a:t>
            </a:r>
          </a:p>
          <a:p>
            <a:pPr lvl="1"/>
            <a:r>
              <a:rPr lang="en-US" dirty="0"/>
              <a:t>1 quad per AS</a:t>
            </a:r>
          </a:p>
          <a:p>
            <a:r>
              <a:rPr lang="en-US" dirty="0"/>
              <a:t>Acc. Structure (AS):  </a:t>
            </a:r>
          </a:p>
          <a:p>
            <a:pPr lvl="1"/>
            <a:r>
              <a:rPr lang="en-US" dirty="0"/>
              <a:t>Active length = 3m, </a:t>
            </a:r>
          </a:p>
          <a:p>
            <a:pPr lvl="1"/>
            <a:r>
              <a:rPr lang="en-US" dirty="0"/>
              <a:t>average aperture &lt;a&gt;/</a:t>
            </a:r>
            <a:r>
              <a:rPr lang="el-GR" dirty="0"/>
              <a:t>λ</a:t>
            </a:r>
            <a:r>
              <a:rPr lang="en-US" dirty="0"/>
              <a:t>: </a:t>
            </a:r>
          </a:p>
          <a:p>
            <a:pPr lvl="2"/>
            <a:r>
              <a:rPr lang="en-US" dirty="0"/>
              <a:t>0.15 &lt;2.86GeV</a:t>
            </a:r>
          </a:p>
          <a:p>
            <a:pPr lvl="2"/>
            <a:r>
              <a:rPr lang="en-US" b="1" dirty="0"/>
              <a:t>0.12 &gt;2.86GeV </a:t>
            </a:r>
          </a:p>
          <a:p>
            <a:pPr lvl="1"/>
            <a:r>
              <a:rPr lang="en-US" dirty="0"/>
              <a:t>RF frequency = 2.8 GHz</a:t>
            </a:r>
          </a:p>
          <a:p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F652667-9436-2636-F362-BF82A96BE2FB}"/>
              </a:ext>
            </a:extLst>
          </p:cNvPr>
          <p:cNvSpPr txBox="1">
            <a:spLocks/>
          </p:cNvSpPr>
          <p:nvPr/>
        </p:nvSpPr>
        <p:spPr>
          <a:xfrm>
            <a:off x="4883971" y="1359498"/>
            <a:ext cx="6949441" cy="513337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Mid-term review recommendations addressed: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 </a:t>
            </a:r>
            <a:r>
              <a:rPr lang="en-US" dirty="0"/>
              <a:t>Linac design is optimized in term of cost and power including new accelerating structure with higher shunt impedance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 200 to 100 Hz rep. rate in Z-mode reduces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power consumption by almost factor 2 and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average power in the </a:t>
            </a:r>
            <a:r>
              <a:rPr lang="en-US" dirty="0" err="1">
                <a:sym typeface="Wingdings" panose="05000000000000000000" pitchFamily="2" charset="2"/>
              </a:rPr>
              <a:t>linacs</a:t>
            </a:r>
            <a:r>
              <a:rPr lang="en-US" dirty="0">
                <a:sym typeface="Wingdings" panose="05000000000000000000" pitchFamily="2" charset="2"/>
              </a:rPr>
              <a:t> by factor 2.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This increases reliability and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reduces the cost of the </a:t>
            </a:r>
            <a:r>
              <a:rPr lang="en-US" dirty="0" err="1">
                <a:sym typeface="Wingdings" panose="05000000000000000000" pitchFamily="2" charset="2"/>
              </a:rPr>
              <a:t>linacs</a:t>
            </a:r>
            <a:endParaRPr lang="en-US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 However, 4 bunches per pulse are required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 and p sources (seems to be no problem)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beam loading compensation (no problem)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long range </a:t>
            </a:r>
            <a:r>
              <a:rPr lang="en-US" dirty="0" err="1">
                <a:sym typeface="Wingdings" panose="05000000000000000000" pitchFamily="2" charset="2"/>
              </a:rPr>
              <a:t>wakefield</a:t>
            </a:r>
            <a:r>
              <a:rPr lang="en-US" dirty="0">
                <a:sym typeface="Wingdings" panose="05000000000000000000" pitchFamily="2" charset="2"/>
              </a:rPr>
              <a:t> suppression (no problem)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 2 to 4 AS per module reduces the gradient by 40% and power per meter by another factor 2. Further improvement of the reliability and power consumption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 The </a:t>
            </a:r>
            <a:r>
              <a:rPr lang="en-US" dirty="0" err="1">
                <a:sym typeface="Wingdings" panose="05000000000000000000" pitchFamily="2" charset="2"/>
              </a:rPr>
              <a:t>linacs</a:t>
            </a:r>
            <a:r>
              <a:rPr lang="en-US" dirty="0">
                <a:sym typeface="Wingdings" panose="05000000000000000000" pitchFamily="2" charset="2"/>
              </a:rPr>
              <a:t> are longer, BUT they still fits on CERN domain  and it has small impact on total cost 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 This potentially allows easier upgrade to higher energy by adding more RF power sources, in case it is needed in the future</a:t>
            </a:r>
            <a:r>
              <a:rPr lang="en-US" dirty="0"/>
              <a:t>… </a:t>
            </a:r>
          </a:p>
        </p:txBody>
      </p:sp>
    </p:spTree>
    <p:extLst>
      <p:ext uri="{BB962C8B-B14F-4D97-AF65-F5344CB8AC3E}">
        <p14:creationId xmlns:p14="http://schemas.microsoft.com/office/powerpoint/2010/main" val="1863713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D2C5B-B3AB-3DAE-4753-D7E054AE0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9501D-BAD4-1B2C-FA4F-452756C3E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655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72E7E-D0C0-7752-783A-6F6A07F73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partially the concerns by gradient reduction: 2 -&gt; 4 AS per RF module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57CB68A-D751-731B-A840-2820CFCCE3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4432" y="1567544"/>
            <a:ext cx="9414572" cy="5290456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649B2D-B832-5243-80AF-632602FC04B1}"/>
              </a:ext>
            </a:extLst>
          </p:cNvPr>
          <p:cNvSpPr txBox="1"/>
          <p:nvPr/>
        </p:nvSpPr>
        <p:spPr>
          <a:xfrm>
            <a:off x="9985497" y="4617960"/>
            <a:ext cx="19647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What are the consequences for cost?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Can this still be improved?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917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4370</TotalTime>
  <Words>803</Words>
  <Application>Microsoft Office PowerPoint</Application>
  <PresentationFormat>Widescreen</PresentationFormat>
  <Paragraphs>167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Wingdings</vt:lpstr>
      <vt:lpstr>Office Theme</vt:lpstr>
      <vt:lpstr>WP1 report and new baseline proposal for FCCweek2024</vt:lpstr>
      <vt:lpstr>Significant progress in the positron linac beam dynamics studies</vt:lpstr>
      <vt:lpstr>New baseline proposal</vt:lpstr>
      <vt:lpstr>Current Baseline (some parameters) FCCweek 2023 and mid-term review</vt:lpstr>
      <vt:lpstr>Acc. Structure (AS) parameters for new baseline </vt:lpstr>
      <vt:lpstr>Latest round of cost and power optimization </vt:lpstr>
      <vt:lpstr>New Baseline proposal for FCCweek2024  </vt:lpstr>
      <vt:lpstr>PowerPoint Presentation</vt:lpstr>
      <vt:lpstr>Addressing partially the concerns by gradient reduction: 2 -&gt; 4 AS per RF module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(final before FCCweek2024) consideration on the new baseline proposal for the review</dc:title>
  <dc:creator>Alexej Grudiev</dc:creator>
  <cp:lastModifiedBy>Alexej Grudiev</cp:lastModifiedBy>
  <cp:revision>49</cp:revision>
  <dcterms:created xsi:type="dcterms:W3CDTF">2024-05-30T11:01:20Z</dcterms:created>
  <dcterms:modified xsi:type="dcterms:W3CDTF">2024-06-06T07:18:25Z</dcterms:modified>
</cp:coreProperties>
</file>