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30"/>
  </p:notesMasterIdLst>
  <p:handoutMasterIdLst>
    <p:handoutMasterId r:id="rId31"/>
  </p:handoutMasterIdLst>
  <p:sldIdLst>
    <p:sldId id="273" r:id="rId5"/>
    <p:sldId id="258" r:id="rId6"/>
    <p:sldId id="279" r:id="rId7"/>
    <p:sldId id="286" r:id="rId8"/>
    <p:sldId id="276" r:id="rId9"/>
    <p:sldId id="274" r:id="rId10"/>
    <p:sldId id="281" r:id="rId11"/>
    <p:sldId id="282" r:id="rId12"/>
    <p:sldId id="283" r:id="rId13"/>
    <p:sldId id="277" r:id="rId14"/>
    <p:sldId id="278" r:id="rId15"/>
    <p:sldId id="280" r:id="rId16"/>
    <p:sldId id="284" r:id="rId17"/>
    <p:sldId id="285" r:id="rId18"/>
    <p:sldId id="261" r:id="rId19"/>
    <p:sldId id="262" r:id="rId20"/>
    <p:sldId id="263" r:id="rId21"/>
    <p:sldId id="264" r:id="rId22"/>
    <p:sldId id="265" r:id="rId23"/>
    <p:sldId id="272" r:id="rId24"/>
    <p:sldId id="266" r:id="rId25"/>
    <p:sldId id="267" r:id="rId26"/>
    <p:sldId id="268" r:id="rId27"/>
    <p:sldId id="270" r:id="rId28"/>
    <p:sldId id="271" r:id="rId2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034DA3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58" d="100"/>
          <a:sy n="58" d="100"/>
        </p:scale>
        <p:origin x="812" y="3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10/09/2024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10/09/2024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0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2922173/1/HEARTS_Amendment_-_AMD-101082402-2.pdf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1185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deliverables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milestones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Summary</a:t>
            </a:r>
            <a:r>
              <a:rPr lang="fr-CH" dirty="0"/>
              <a:t> of </a:t>
            </a:r>
            <a:r>
              <a:rPr lang="fr-CH" dirty="0" err="1"/>
              <a:t>delays</a:t>
            </a:r>
            <a:r>
              <a:rPr lang="fr-CH" dirty="0"/>
              <a:t> in P1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If applicable, present a summary of potential delays and how you plan to tackle them.</a:t>
            </a:r>
            <a:endParaRPr lang="fr-CH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07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7904-0D15-BFCD-8273-5B29093E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Critical Risks &amp; Mitigation </a:t>
            </a:r>
            <a:r>
              <a:rPr lang="fr-CH" dirty="0" err="1"/>
              <a:t>Measures</a:t>
            </a:r>
            <a:r>
              <a:rPr lang="fr-CH" dirty="0"/>
              <a:t> in P1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D0EDE-5BD7-CD1F-18B7-0EF745AC8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If applicable, make a report on whether critical risks have been materialised and how the situation has been handled.</a:t>
            </a:r>
          </a:p>
          <a:p>
            <a:pPr marL="0" indent="0" algn="just">
              <a:buNone/>
            </a:pPr>
            <a:endParaRPr lang="en-GB" sz="2400" b="1" u="sng" dirty="0"/>
          </a:p>
          <a:p>
            <a:pPr marL="0" indent="0" algn="just">
              <a:buNone/>
            </a:pPr>
            <a:r>
              <a:rPr lang="en-GB" sz="2400" b="1" u="sng" dirty="0"/>
              <a:t>Note</a:t>
            </a:r>
            <a:r>
              <a:rPr lang="en-GB" sz="2400" dirty="0"/>
              <a:t>: The 16 critical risks and related mitigation measures are listed in Annex 1, Part A, pages 31-33 of the </a:t>
            </a:r>
            <a:r>
              <a:rPr lang="en-GB" sz="2400" dirty="0">
                <a:hlinkClick r:id="rId2"/>
              </a:rPr>
              <a:t>HEARTS Grant Agreement</a:t>
            </a:r>
            <a:r>
              <a:rPr lang="en-GB" sz="2400" dirty="0"/>
              <a:t>. Please check whether critical risks are related to your WP.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F437E-DA3F-286F-89EB-3E4CDD244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34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Identification of new risks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identification of new risks that should be taken into account with regard to the successful implementation of the project.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189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1D6B4-06AE-D53D-A864-191D4D053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AoBs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6559F-2C34-8F06-2F31-3E0112402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Any other relevant business you deem relevant mentioning.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ADCF3-EC36-202F-1F05-D3958696F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693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CBB0A-64F0-6525-D39B-BADFCA6C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92595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50BCD12-AA8A-1745-BE6F-95C3415377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F3D0F0-988A-7243-8FE8-8014ECF5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5A31073-F234-FA46-AE93-5B5BE9FB4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73090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48C43A1-3865-C642-A7B0-7375A867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EB5911-0599-1B46-BD2B-63B51C9D69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461E4E-9976-C544-9AFB-46CF7957D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6A4750B-458E-C94E-9AEE-93341297C9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7B44EA0-551E-A24A-9DAC-03BA589A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091873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704117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0A8B6-B12F-8649-A381-9620CF021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E4CE40-CE0D-6F4E-A12F-C574DC958EE3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197692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D7011-F098-8D42-BA48-36733A5B02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DA877F-2094-9240-A6AB-D1BEF630DD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1F57E1-E063-E949-93C3-90BABA751C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FF202CA-B3FE-5E4A-9D1E-9D2BDF08F2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</a:t>
            </a:r>
          </a:p>
        </p:txBody>
      </p:sp>
    </p:spTree>
    <p:extLst>
      <p:ext uri="{BB962C8B-B14F-4D97-AF65-F5344CB8AC3E}">
        <p14:creationId xmlns:p14="http://schemas.microsoft.com/office/powerpoint/2010/main" val="3661065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803552A-7F1C-3F46-9105-BE75100E66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199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AE369-0107-334E-8E93-E5916877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D8626E-0425-A842-B532-B574D029D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8D9DB8-3DA0-8F4F-A0FE-053CEA9AA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81328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731BBC-C010-F748-B316-1E1F4615A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9CA069-E327-C440-87DB-FA3A0754DF4B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F4CA8C-DC3C-BA40-BAE3-B102AD314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409739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8AAB55-C9A5-7740-9BF7-4DBCD6E9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00AFD4-39E1-A347-9718-5AFB22CFC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C4DC27B8-B61E-AF48-BB99-EF5405F0FA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2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9804C9-37AC-F111-FEDD-323BE5565125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261949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491A9-607E-6838-36B0-E69B03AA7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General instructions (to be deleted)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88F9E-D007-8609-6B45-283EDEF41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400" dirty="0">
                <a:highlight>
                  <a:srgbClr val="FFFF00"/>
                </a:highlight>
              </a:rPr>
              <a:t>The structure of this template follows the EU recommendations in terms of periodic reporting.</a:t>
            </a:r>
          </a:p>
          <a:p>
            <a:pPr algn="just"/>
            <a:endParaRPr lang="en-GB" sz="2400" dirty="0">
              <a:highlight>
                <a:srgbClr val="FFFF00"/>
              </a:highlight>
            </a:endParaRPr>
          </a:p>
          <a:p>
            <a:pPr algn="just"/>
            <a:r>
              <a:rPr lang="en-GB" sz="2400" dirty="0">
                <a:highlight>
                  <a:srgbClr val="FFFF00"/>
                </a:highlight>
              </a:rPr>
              <a:t>~1h per WP (</a:t>
            </a:r>
            <a:r>
              <a:rPr lang="en-GB" sz="2400" u="sng" dirty="0">
                <a:highlight>
                  <a:srgbClr val="FFFF00"/>
                </a:highlight>
              </a:rPr>
              <a:t>except WP1, WP2 and WP9 – see the </a:t>
            </a:r>
            <a:r>
              <a:rPr lang="en-GB" sz="2400" u="sng" dirty="0">
                <a:highlight>
                  <a:srgbClr val="FFFF00"/>
                </a:highlight>
                <a:hlinkClick r:id="rId2"/>
              </a:rPr>
              <a:t>agenda</a:t>
            </a:r>
            <a:r>
              <a:rPr lang="en-GB" sz="2400" dirty="0">
                <a:highlight>
                  <a:srgbClr val="FFFF00"/>
                </a:highlight>
              </a:rPr>
              <a:t>) are foreseen in total. This includes the presentation and the Q&amp;A.</a:t>
            </a:r>
          </a:p>
          <a:p>
            <a:pPr algn="just"/>
            <a:endParaRPr lang="en-GB" sz="2400" dirty="0">
              <a:highlight>
                <a:srgbClr val="FFFF00"/>
              </a:highlight>
            </a:endParaRPr>
          </a:p>
          <a:p>
            <a:pPr algn="just"/>
            <a:r>
              <a:rPr lang="en-GB" sz="2400" dirty="0">
                <a:highlight>
                  <a:srgbClr val="FFFF00"/>
                </a:highlight>
              </a:rPr>
              <a:t>30 slides </a:t>
            </a:r>
            <a:r>
              <a:rPr lang="en-GB" sz="2400" u="sng" dirty="0">
                <a:highlight>
                  <a:srgbClr val="FFFF00"/>
                </a:highlight>
              </a:rPr>
              <a:t>maximum</a:t>
            </a:r>
            <a:r>
              <a:rPr lang="en-GB" sz="2400" dirty="0">
                <a:highlight>
                  <a:srgbClr val="FFFF00"/>
                </a:highlight>
              </a:rPr>
              <a:t> per WP. Please keep the presentation concise and readable.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CB68AB-626C-841B-5828-DEAB312E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55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complete accordingly.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2DAB6-05AA-1C42-7BFD-48499D257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outlook of the WP in P1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CH" sz="2400" dirty="0"/>
              <a:t>If </a:t>
            </a:r>
            <a:r>
              <a:rPr lang="fr-CH" sz="2400" dirty="0" err="1"/>
              <a:t>needed</a:t>
            </a:r>
            <a:r>
              <a:rPr lang="fr-CH" sz="2400" dirty="0"/>
              <a:t>, </a:t>
            </a:r>
            <a:r>
              <a:rPr lang="fr-CH" sz="2400" dirty="0" err="1"/>
              <a:t>this</a:t>
            </a:r>
            <a:r>
              <a:rPr lang="fr-CH" sz="2400" dirty="0"/>
              <a:t> part can </a:t>
            </a:r>
            <a:r>
              <a:rPr lang="fr-CH" sz="2400" dirty="0" err="1"/>
              <a:t>include</a:t>
            </a:r>
            <a:r>
              <a:rPr lang="fr-CH" sz="2400" dirty="0"/>
              <a:t> technical information.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and Milestones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The progress on the deliverables and milestones in P1 and whether they have been reached on time.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due in P1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7A213A-A60E-DD4F-6311-E3222DD49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731132"/>
              </p:ext>
            </p:extLst>
          </p:nvPr>
        </p:nvGraphicFramePr>
        <p:xfrm>
          <a:off x="335360" y="1772816"/>
          <a:ext cx="1116124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</a:t>
                      </a:r>
                      <a:r>
                        <a:rPr lang="fr-CH" dirty="0">
                          <a:highlight>
                            <a:srgbClr val="FFFF00"/>
                          </a:highlight>
                        </a:rPr>
                        <a:t>X.X</a:t>
                      </a:r>
                      <a:endParaRPr lang="en-GB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Full </a:t>
                      </a:r>
                      <a:r>
                        <a:rPr lang="fr-CH" dirty="0" err="1"/>
                        <a:t>title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yyyy</a:t>
                      </a:r>
                      <a:r>
                        <a:rPr lang="fr-CH" dirty="0"/>
                        <a:t>-mm-dd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Achieved</a:t>
                      </a:r>
                      <a:r>
                        <a:rPr lang="fr-CH" dirty="0"/>
                        <a:t> / </a:t>
                      </a:r>
                      <a:r>
                        <a:rPr lang="fr-CH" dirty="0" err="1"/>
                        <a:t>Delayed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You can copy-paste </a:t>
                      </a:r>
                      <a:r>
                        <a:rPr lang="fr-CH" dirty="0" err="1"/>
                        <a:t>here</a:t>
                      </a:r>
                      <a:r>
                        <a:rPr lang="fr-CH" dirty="0"/>
                        <a:t> the «abstract» </a:t>
                      </a:r>
                      <a:r>
                        <a:rPr lang="fr-CH" dirty="0" err="1"/>
                        <a:t>from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report, or </a:t>
                      </a:r>
                      <a:r>
                        <a:rPr lang="fr-CH" dirty="0" err="1"/>
                        <a:t>summarise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content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454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DBB5E-DE8D-5826-B77C-0D92C6AA5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deliverables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hlinkClick r:id="rId2"/>
              </a:rPr>
              <a:t>https://hearts-project.eu/project/deliverables/</a:t>
            </a:r>
            <a:endParaRPr lang="fr-CH" sz="2000" i="1" dirty="0"/>
          </a:p>
        </p:txBody>
      </p:sp>
    </p:spTree>
    <p:extLst>
      <p:ext uri="{BB962C8B-B14F-4D97-AF65-F5344CB8AC3E}">
        <p14:creationId xmlns:p14="http://schemas.microsoft.com/office/powerpoint/2010/main" val="136838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due in P1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A2FE191-904B-FF3D-DD89-5448D7917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595802"/>
              </p:ext>
            </p:extLst>
          </p:nvPr>
        </p:nvGraphicFramePr>
        <p:xfrm>
          <a:off x="335360" y="1772816"/>
          <a:ext cx="11161240" cy="2941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MS</a:t>
                      </a:r>
                      <a:r>
                        <a:rPr lang="fr-CH" dirty="0">
                          <a:highlight>
                            <a:srgbClr val="FFFF00"/>
                          </a:highlight>
                        </a:rPr>
                        <a:t>XX</a:t>
                      </a:r>
                      <a:endParaRPr lang="en-GB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Full </a:t>
                      </a:r>
                      <a:r>
                        <a:rPr lang="fr-CH" dirty="0" err="1"/>
                        <a:t>title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yyyy</a:t>
                      </a:r>
                      <a:r>
                        <a:rPr lang="fr-CH" dirty="0"/>
                        <a:t>-mm-dd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Achieved</a:t>
                      </a:r>
                      <a:r>
                        <a:rPr lang="fr-CH" dirty="0"/>
                        <a:t> / </a:t>
                      </a:r>
                      <a:r>
                        <a:rPr lang="fr-CH" dirty="0" err="1"/>
                        <a:t>Delayed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You can copy-paste </a:t>
                      </a:r>
                      <a:r>
                        <a:rPr lang="fr-CH" dirty="0" err="1"/>
                        <a:t>here</a:t>
                      </a:r>
                      <a:r>
                        <a:rPr lang="fr-CH" dirty="0"/>
                        <a:t> the «abstract» </a:t>
                      </a:r>
                      <a:r>
                        <a:rPr lang="fr-CH" dirty="0" err="1"/>
                        <a:t>from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milestone</a:t>
                      </a:r>
                      <a:r>
                        <a:rPr lang="fr-CH" dirty="0"/>
                        <a:t> report, or </a:t>
                      </a:r>
                      <a:r>
                        <a:rPr lang="fr-CH" dirty="0" err="1"/>
                        <a:t>summarise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milestone</a:t>
                      </a:r>
                      <a:r>
                        <a:rPr lang="fr-CH" dirty="0"/>
                        <a:t> report content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454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0AD6BA1-34CB-27EF-8469-9193AD88C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milestones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solidFill>
                  <a:srgbClr val="0E75B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https://hearts-project.eu/project/milestones/</a:t>
            </a:r>
            <a:endParaRPr lang="fr-CH" sz="2000" i="1" dirty="0">
              <a:solidFill>
                <a:srgbClr val="0E75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43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27819"/>
              </p:ext>
            </p:extLst>
          </p:nvPr>
        </p:nvGraphicFramePr>
        <p:xfrm>
          <a:off x="335360" y="1604392"/>
          <a:ext cx="1116124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</a:t>
                      </a:r>
                      <a:r>
                        <a:rPr lang="fr-CH" dirty="0">
                          <a:highlight>
                            <a:srgbClr val="FFFF00"/>
                          </a:highlight>
                        </a:rPr>
                        <a:t>X.X</a:t>
                      </a:r>
                      <a:endParaRPr lang="en-GB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Full </a:t>
                      </a:r>
                      <a:r>
                        <a:rPr lang="fr-CH" dirty="0" err="1"/>
                        <a:t>title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yyyy</a:t>
                      </a:r>
                      <a:r>
                        <a:rPr lang="fr-CH" dirty="0"/>
                        <a:t>-mm-dd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Fill if applicable, or </a:t>
                      </a:r>
                      <a:r>
                        <a:rPr lang="fr-CH" dirty="0" err="1"/>
                        <a:t>delete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column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402668"/>
              </p:ext>
            </p:extLst>
          </p:nvPr>
        </p:nvGraphicFramePr>
        <p:xfrm>
          <a:off x="335360" y="3711416"/>
          <a:ext cx="11161240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MS</a:t>
                      </a:r>
                      <a:r>
                        <a:rPr lang="fr-CH" dirty="0">
                          <a:highlight>
                            <a:srgbClr val="FFFF00"/>
                          </a:highlight>
                        </a:rPr>
                        <a:t>XX</a:t>
                      </a:r>
                      <a:endParaRPr lang="en-GB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Full </a:t>
                      </a:r>
                      <a:r>
                        <a:rPr lang="fr-CH" dirty="0" err="1"/>
                        <a:t>title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yyyy</a:t>
                      </a:r>
                      <a:r>
                        <a:rPr lang="fr-CH" dirty="0"/>
                        <a:t>-mm-dd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Fill if applicable, or </a:t>
                      </a:r>
                      <a:r>
                        <a:rPr lang="fr-CH" dirty="0" err="1"/>
                        <a:t>delete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column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4251</TotalTime>
  <Words>616</Words>
  <Application>Microsoft Office PowerPoint</Application>
  <PresentationFormat>Widescreen</PresentationFormat>
  <Paragraphs>100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Helvetica</vt:lpstr>
      <vt:lpstr>HEARTS Custom Slides</vt:lpstr>
      <vt:lpstr>HEARTS P1 Review Meeting</vt:lpstr>
      <vt:lpstr>HEARTS P1 Review Meeting</vt:lpstr>
      <vt:lpstr>General instructions (to be deleted)</vt:lpstr>
      <vt:lpstr>Outline</vt:lpstr>
      <vt:lpstr>The outlook of the WP in P1</vt:lpstr>
      <vt:lpstr>Deliverables and Milestones in P1</vt:lpstr>
      <vt:lpstr>Deliverables due in P1</vt:lpstr>
      <vt:lpstr>Milestones due in P1</vt:lpstr>
      <vt:lpstr>Upcoming Deliverables &amp; Milestones</vt:lpstr>
      <vt:lpstr>Summary of delays in P1</vt:lpstr>
      <vt:lpstr>Critical Risks &amp; Mitigation Measures in P1</vt:lpstr>
      <vt:lpstr>Identification of new risks</vt:lpstr>
      <vt:lpstr>AoBs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450</cp:revision>
  <dcterms:created xsi:type="dcterms:W3CDTF">2017-04-26T09:15:49Z</dcterms:created>
  <dcterms:modified xsi:type="dcterms:W3CDTF">2024-09-10T15:38:57Z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