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736" r:id="rId4"/>
  </p:sldMasterIdLst>
  <p:notesMasterIdLst>
    <p:notesMasterId r:id="rId18"/>
  </p:notesMasterIdLst>
  <p:handoutMasterIdLst>
    <p:handoutMasterId r:id="rId19"/>
  </p:handoutMasterIdLst>
  <p:sldIdLst>
    <p:sldId id="273" r:id="rId5"/>
    <p:sldId id="286" r:id="rId6"/>
    <p:sldId id="290" r:id="rId7"/>
    <p:sldId id="291" r:id="rId8"/>
    <p:sldId id="287" r:id="rId9"/>
    <p:sldId id="281" r:id="rId10"/>
    <p:sldId id="282" r:id="rId11"/>
    <p:sldId id="283" r:id="rId12"/>
    <p:sldId id="292" r:id="rId13"/>
    <p:sldId id="293" r:id="rId14"/>
    <p:sldId id="288" r:id="rId15"/>
    <p:sldId id="289" r:id="rId16"/>
    <p:sldId id="270" r:id="rId17"/>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DDF2AA-D1B7-2B8B-28F6-A23449ADBB75}" name="Cloe Levointurier-Vajda" initials="CL" userId="S::cloe.levointurier-vajda@cern.ch::989e2c72-9b42-42dd-ad6e-0d709d1b5d96" providerId="AD"/>
  <p188:author id="{4B4166CE-AAA5-747D-7F0F-EE21733A3E14}" name="Pablo Federico Lopez" initials="PFL" userId="S::pablo.lopez@cern.ch::a75b52cc-7d67-4f58-b2dc-17b949e4c18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75BD"/>
    <a:srgbClr val="034DA3"/>
    <a:srgbClr val="5775BD"/>
    <a:srgbClr val="F7941D"/>
    <a:srgbClr val="E6E6E6"/>
    <a:srgbClr val="F207CA"/>
    <a:srgbClr val="0FE6F8"/>
    <a:srgbClr val="253366"/>
    <a:srgbClr val="FEFCDE"/>
    <a:srgbClr val="FBEA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69" autoAdjust="0"/>
    <p:restoredTop sz="86442" autoAdjust="0"/>
  </p:normalViewPr>
  <p:slideViewPr>
    <p:cSldViewPr snapToObjects="1" showGuides="1">
      <p:cViewPr varScale="1">
        <p:scale>
          <a:sx n="112" d="100"/>
          <a:sy n="112" d="100"/>
        </p:scale>
        <p:origin x="288" y="108"/>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showGuides="1">
      <p:cViewPr varScale="1">
        <p:scale>
          <a:sx n="139" d="100"/>
          <a:sy n="139" d="100"/>
        </p:scale>
        <p:origin x="468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G:\Departments\DSU\Groups\EU\Horizon%20Europe%20projects\Funded%20projects\Pillar%202\HEARTS\Deliverables%20and%20Milestones\HEARTS%20MS%20and%20DV%20timelin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G:\Departments\DSU\Groups\EU\Horizon%20Europe%20projects\Funded%20projects\Pillar%202\HEARTS\Deliverables%20and%20Milestones\HEARTS%20MS%20and%20DV%20timelin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ern.ch\dfs\Departments\DSU\Groups\EU\Horizon%20Europe%20projects\Funded%20projects\Pillar%202\HEARTS\Reporting\P1\Financial%20report\Charts%20Use%20of%20Resources%20in%20P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ern.ch\dfs\Departments\DSU\Groups\EU\Horizon%20Europe%20projects\Funded%20projects\Pillar%202\HEARTS\Reporting\P1\Financial%20report\Charts%20Use%20of%20Resources%20in%20P1.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HEARTS Deliverables timeline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Timeline!$A$5</c:f>
              <c:strCache>
                <c:ptCount val="1"/>
                <c:pt idx="0">
                  <c:v>Total nb of due DV since M1</c:v>
                </c:pt>
              </c:strCache>
            </c:strRef>
          </c:tx>
          <c:spPr>
            <a:ln w="28575" cap="rnd">
              <a:solidFill>
                <a:srgbClr val="C00000"/>
              </a:solidFill>
              <a:round/>
            </a:ln>
            <a:effectLst/>
          </c:spPr>
          <c:marker>
            <c:symbol val="circle"/>
            <c:size val="5"/>
            <c:spPr>
              <a:solidFill>
                <a:srgbClr val="C00000"/>
              </a:solidFill>
              <a:ln w="9525">
                <a:solidFill>
                  <a:srgbClr val="C00000"/>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0-6733-4E69-ABEB-416FE6A06B13}"/>
                </c:ext>
              </c:extLst>
            </c:dLbl>
            <c:dLbl>
              <c:idx val="1"/>
              <c:delete val="1"/>
              <c:extLst>
                <c:ext xmlns:c15="http://schemas.microsoft.com/office/drawing/2012/chart" uri="{CE6537A1-D6FC-4f65-9D91-7224C49458BB}"/>
                <c:ext xmlns:c16="http://schemas.microsoft.com/office/drawing/2014/chart" uri="{C3380CC4-5D6E-409C-BE32-E72D297353CC}">
                  <c16:uniqueId val="{00000001-6733-4E69-ABEB-416FE6A06B13}"/>
                </c:ext>
              </c:extLst>
            </c:dLbl>
            <c:dLbl>
              <c:idx val="2"/>
              <c:delete val="1"/>
              <c:extLst>
                <c:ext xmlns:c15="http://schemas.microsoft.com/office/drawing/2012/chart" uri="{CE6537A1-D6FC-4f65-9D91-7224C49458BB}"/>
                <c:ext xmlns:c16="http://schemas.microsoft.com/office/drawing/2014/chart" uri="{C3380CC4-5D6E-409C-BE32-E72D297353CC}">
                  <c16:uniqueId val="{00000002-6733-4E69-ABEB-416FE6A06B13}"/>
                </c:ext>
              </c:extLst>
            </c:dLbl>
            <c:dLbl>
              <c:idx val="3"/>
              <c:delete val="1"/>
              <c:extLst>
                <c:ext xmlns:c15="http://schemas.microsoft.com/office/drawing/2012/chart" uri="{CE6537A1-D6FC-4f65-9D91-7224C49458BB}"/>
                <c:ext xmlns:c16="http://schemas.microsoft.com/office/drawing/2014/chart" uri="{C3380CC4-5D6E-409C-BE32-E72D297353CC}">
                  <c16:uniqueId val="{00000003-6733-4E69-ABEB-416FE6A06B13}"/>
                </c:ext>
              </c:extLst>
            </c:dLbl>
            <c:dLbl>
              <c:idx val="4"/>
              <c:delete val="1"/>
              <c:extLst>
                <c:ext xmlns:c15="http://schemas.microsoft.com/office/drawing/2012/chart" uri="{CE6537A1-D6FC-4f65-9D91-7224C49458BB}"/>
                <c:ext xmlns:c16="http://schemas.microsoft.com/office/drawing/2014/chart" uri="{C3380CC4-5D6E-409C-BE32-E72D297353CC}">
                  <c16:uniqueId val="{00000004-6733-4E69-ABEB-416FE6A06B13}"/>
                </c:ext>
              </c:extLst>
            </c:dLbl>
            <c:dLbl>
              <c:idx val="5"/>
              <c:layout>
                <c:manualLayout>
                  <c:x val="-1.847885802469143E-2"/>
                  <c:y val="8.3964379084967247E-2"/>
                </c:manualLayout>
              </c:layout>
              <c:tx>
                <c:rich>
                  <a:bodyPr/>
                  <a:lstStyle/>
                  <a:p>
                    <a:fld id="{D53B9931-8E06-4739-A077-6347B250B58C}"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6733-4E69-ABEB-416FE6A06B13}"/>
                </c:ext>
              </c:extLst>
            </c:dLbl>
            <c:dLbl>
              <c:idx val="6"/>
              <c:delete val="1"/>
              <c:extLst>
                <c:ext xmlns:c15="http://schemas.microsoft.com/office/drawing/2012/chart" uri="{CE6537A1-D6FC-4f65-9D91-7224C49458BB}"/>
                <c:ext xmlns:c16="http://schemas.microsoft.com/office/drawing/2014/chart" uri="{C3380CC4-5D6E-409C-BE32-E72D297353CC}">
                  <c16:uniqueId val="{00000006-6733-4E69-ABEB-416FE6A06B13}"/>
                </c:ext>
              </c:extLst>
            </c:dLbl>
            <c:dLbl>
              <c:idx val="7"/>
              <c:delete val="1"/>
              <c:extLst>
                <c:ext xmlns:c15="http://schemas.microsoft.com/office/drawing/2012/chart" uri="{CE6537A1-D6FC-4f65-9D91-7224C49458BB}"/>
                <c:ext xmlns:c16="http://schemas.microsoft.com/office/drawing/2014/chart" uri="{C3380CC4-5D6E-409C-BE32-E72D297353CC}">
                  <c16:uniqueId val="{00000007-6733-4E69-ABEB-416FE6A06B13}"/>
                </c:ext>
              </c:extLst>
            </c:dLbl>
            <c:dLbl>
              <c:idx val="8"/>
              <c:delete val="1"/>
              <c:extLst>
                <c:ext xmlns:c15="http://schemas.microsoft.com/office/drawing/2012/chart" uri="{CE6537A1-D6FC-4f65-9D91-7224C49458BB}"/>
                <c:ext xmlns:c16="http://schemas.microsoft.com/office/drawing/2014/chart" uri="{C3380CC4-5D6E-409C-BE32-E72D297353CC}">
                  <c16:uniqueId val="{00000008-6733-4E69-ABEB-416FE6A06B13}"/>
                </c:ext>
              </c:extLst>
            </c:dLbl>
            <c:dLbl>
              <c:idx val="9"/>
              <c:delete val="1"/>
              <c:extLst>
                <c:ext xmlns:c15="http://schemas.microsoft.com/office/drawing/2012/chart" uri="{CE6537A1-D6FC-4f65-9D91-7224C49458BB}"/>
                <c:ext xmlns:c16="http://schemas.microsoft.com/office/drawing/2014/chart" uri="{C3380CC4-5D6E-409C-BE32-E72D297353CC}">
                  <c16:uniqueId val="{00000009-6733-4E69-ABEB-416FE6A06B13}"/>
                </c:ext>
              </c:extLst>
            </c:dLbl>
            <c:dLbl>
              <c:idx val="10"/>
              <c:delete val="1"/>
              <c:extLst>
                <c:ext xmlns:c15="http://schemas.microsoft.com/office/drawing/2012/chart" uri="{CE6537A1-D6FC-4f65-9D91-7224C49458BB}"/>
                <c:ext xmlns:c16="http://schemas.microsoft.com/office/drawing/2014/chart" uri="{C3380CC4-5D6E-409C-BE32-E72D297353CC}">
                  <c16:uniqueId val="{0000000A-6733-4E69-ABEB-416FE6A06B13}"/>
                </c:ext>
              </c:extLst>
            </c:dLbl>
            <c:dLbl>
              <c:idx val="11"/>
              <c:layout>
                <c:manualLayout>
                  <c:x val="-0.11017283950617283"/>
                  <c:y val="-4.9803921568627528E-2"/>
                </c:manualLayout>
              </c:layout>
              <c:tx>
                <c:rich>
                  <a:bodyPr/>
                  <a:lstStyle/>
                  <a:p>
                    <a:fld id="{BCDF5470-53D2-4DBB-A043-9CE917BD2974}"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manualLayout>
                      <c:w val="6.4730555555555555E-2"/>
                      <c:h val="0.18311895424836602"/>
                    </c:manualLayout>
                  </c15:layout>
                  <c15:dlblFieldTable/>
                  <c15:showDataLabelsRange val="1"/>
                </c:ext>
                <c:ext xmlns:c16="http://schemas.microsoft.com/office/drawing/2014/chart" uri="{C3380CC4-5D6E-409C-BE32-E72D297353CC}">
                  <c16:uniqueId val="{0000000B-6733-4E69-ABEB-416FE6A06B13}"/>
                </c:ext>
              </c:extLst>
            </c:dLbl>
            <c:dLbl>
              <c:idx val="12"/>
              <c:delete val="1"/>
              <c:extLst>
                <c:ext xmlns:c15="http://schemas.microsoft.com/office/drawing/2012/chart" uri="{CE6537A1-D6FC-4f65-9D91-7224C49458BB}"/>
                <c:ext xmlns:c16="http://schemas.microsoft.com/office/drawing/2014/chart" uri="{C3380CC4-5D6E-409C-BE32-E72D297353CC}">
                  <c16:uniqueId val="{0000000C-6733-4E69-ABEB-416FE6A06B13}"/>
                </c:ext>
              </c:extLst>
            </c:dLbl>
            <c:dLbl>
              <c:idx val="13"/>
              <c:delete val="1"/>
              <c:extLst>
                <c:ext xmlns:c15="http://schemas.microsoft.com/office/drawing/2012/chart" uri="{CE6537A1-D6FC-4f65-9D91-7224C49458BB}"/>
                <c:ext xmlns:c16="http://schemas.microsoft.com/office/drawing/2014/chart" uri="{C3380CC4-5D6E-409C-BE32-E72D297353CC}">
                  <c16:uniqueId val="{0000000D-6733-4E69-ABEB-416FE6A06B13}"/>
                </c:ext>
              </c:extLst>
            </c:dLbl>
            <c:dLbl>
              <c:idx val="14"/>
              <c:delete val="1"/>
              <c:extLst>
                <c:ext xmlns:c15="http://schemas.microsoft.com/office/drawing/2012/chart" uri="{CE6537A1-D6FC-4f65-9D91-7224C49458BB}"/>
                <c:ext xmlns:c16="http://schemas.microsoft.com/office/drawing/2014/chart" uri="{C3380CC4-5D6E-409C-BE32-E72D297353CC}">
                  <c16:uniqueId val="{0000000E-6733-4E69-ABEB-416FE6A06B13}"/>
                </c:ext>
              </c:extLst>
            </c:dLbl>
            <c:dLbl>
              <c:idx val="15"/>
              <c:delete val="1"/>
              <c:extLst>
                <c:ext xmlns:c15="http://schemas.microsoft.com/office/drawing/2012/chart" uri="{CE6537A1-D6FC-4f65-9D91-7224C49458BB}"/>
                <c:ext xmlns:c16="http://schemas.microsoft.com/office/drawing/2014/chart" uri="{C3380CC4-5D6E-409C-BE32-E72D297353CC}">
                  <c16:uniqueId val="{0000000F-6733-4E69-ABEB-416FE6A06B13}"/>
                </c:ext>
              </c:extLst>
            </c:dLbl>
            <c:dLbl>
              <c:idx val="16"/>
              <c:delete val="1"/>
              <c:extLst>
                <c:ext xmlns:c15="http://schemas.microsoft.com/office/drawing/2012/chart" uri="{CE6537A1-D6FC-4f65-9D91-7224C49458BB}"/>
                <c:ext xmlns:c16="http://schemas.microsoft.com/office/drawing/2014/chart" uri="{C3380CC4-5D6E-409C-BE32-E72D297353CC}">
                  <c16:uniqueId val="{00000010-6733-4E69-ABEB-416FE6A06B13}"/>
                </c:ext>
              </c:extLst>
            </c:dLbl>
            <c:dLbl>
              <c:idx val="17"/>
              <c:layout>
                <c:manualLayout>
                  <c:x val="-4.7037037037037037E-2"/>
                  <c:y val="-6.2254901960784315E-2"/>
                </c:manualLayout>
              </c:layout>
              <c:tx>
                <c:rich>
                  <a:bodyPr/>
                  <a:lstStyle/>
                  <a:p>
                    <a:fld id="{7DB54A89-B915-4CBC-A337-BC74D21D9158}"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1-6733-4E69-ABEB-416FE6A06B13}"/>
                </c:ext>
              </c:extLst>
            </c:dLbl>
            <c:dLbl>
              <c:idx val="18"/>
              <c:delete val="1"/>
              <c:extLst>
                <c:ext xmlns:c15="http://schemas.microsoft.com/office/drawing/2012/chart" uri="{CE6537A1-D6FC-4f65-9D91-7224C49458BB}"/>
                <c:ext xmlns:c16="http://schemas.microsoft.com/office/drawing/2014/chart" uri="{C3380CC4-5D6E-409C-BE32-E72D297353CC}">
                  <c16:uniqueId val="{00000012-6733-4E69-ABEB-416FE6A06B13}"/>
                </c:ext>
              </c:extLst>
            </c:dLbl>
            <c:dLbl>
              <c:idx val="19"/>
              <c:delete val="1"/>
              <c:extLst>
                <c:ext xmlns:c15="http://schemas.microsoft.com/office/drawing/2012/chart" uri="{CE6537A1-D6FC-4f65-9D91-7224C49458BB}"/>
                <c:ext xmlns:c16="http://schemas.microsoft.com/office/drawing/2014/chart" uri="{C3380CC4-5D6E-409C-BE32-E72D297353CC}">
                  <c16:uniqueId val="{00000013-6733-4E69-ABEB-416FE6A06B13}"/>
                </c:ext>
              </c:extLst>
            </c:dLbl>
            <c:dLbl>
              <c:idx val="20"/>
              <c:delete val="1"/>
              <c:extLst>
                <c:ext xmlns:c15="http://schemas.microsoft.com/office/drawing/2012/chart" uri="{CE6537A1-D6FC-4f65-9D91-7224C49458BB}"/>
                <c:ext xmlns:c16="http://schemas.microsoft.com/office/drawing/2014/chart" uri="{C3380CC4-5D6E-409C-BE32-E72D297353CC}">
                  <c16:uniqueId val="{00000014-6733-4E69-ABEB-416FE6A06B13}"/>
                </c:ext>
              </c:extLst>
            </c:dLbl>
            <c:dLbl>
              <c:idx val="21"/>
              <c:delete val="1"/>
              <c:extLst>
                <c:ext xmlns:c15="http://schemas.microsoft.com/office/drawing/2012/chart" uri="{CE6537A1-D6FC-4f65-9D91-7224C49458BB}"/>
                <c:ext xmlns:c16="http://schemas.microsoft.com/office/drawing/2014/chart" uri="{C3380CC4-5D6E-409C-BE32-E72D297353CC}">
                  <c16:uniqueId val="{00000015-6733-4E69-ABEB-416FE6A06B13}"/>
                </c:ext>
              </c:extLst>
            </c:dLbl>
            <c:dLbl>
              <c:idx val="22"/>
              <c:delete val="1"/>
              <c:extLst>
                <c:ext xmlns:c15="http://schemas.microsoft.com/office/drawing/2012/chart" uri="{CE6537A1-D6FC-4f65-9D91-7224C49458BB}"/>
                <c:ext xmlns:c16="http://schemas.microsoft.com/office/drawing/2014/chart" uri="{C3380CC4-5D6E-409C-BE32-E72D297353CC}">
                  <c16:uniqueId val="{00000016-6733-4E69-ABEB-416FE6A06B13}"/>
                </c:ext>
              </c:extLst>
            </c:dLbl>
            <c:dLbl>
              <c:idx val="23"/>
              <c:layout>
                <c:manualLayout>
                  <c:x val="-7.6435185185185189E-2"/>
                  <c:y val="0"/>
                </c:manualLayout>
              </c:layout>
              <c:tx>
                <c:rich>
                  <a:bodyPr/>
                  <a:lstStyle/>
                  <a:p>
                    <a:fld id="{1A445976-7FCD-4ACC-939A-9C356D475EC5}"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7-6733-4E69-ABEB-416FE6A06B13}"/>
                </c:ext>
              </c:extLst>
            </c:dLbl>
            <c:dLbl>
              <c:idx val="24"/>
              <c:tx>
                <c:rich>
                  <a:bodyPr/>
                  <a:lstStyle/>
                  <a:p>
                    <a:fld id="{C519AF7D-1016-4220-A034-486FB4BA8E40}"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8-6733-4E69-ABEB-416FE6A06B13}"/>
                </c:ext>
              </c:extLst>
            </c:dLbl>
            <c:dLbl>
              <c:idx val="25"/>
              <c:tx>
                <c:rich>
                  <a:bodyPr/>
                  <a:lstStyle/>
                  <a:p>
                    <a:fld id="{73225EC4-42F7-4E56-B21C-02D1AE632F0C}"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9-6733-4E69-ABEB-416FE6A06B13}"/>
                </c:ext>
              </c:extLst>
            </c:dLbl>
            <c:dLbl>
              <c:idx val="26"/>
              <c:tx>
                <c:rich>
                  <a:bodyPr/>
                  <a:lstStyle/>
                  <a:p>
                    <a:fld id="{23D1627A-53B3-41A4-8FA2-BACE5B92ED92}"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A-6733-4E69-ABEB-416FE6A06B13}"/>
                </c:ext>
              </c:extLst>
            </c:dLbl>
            <c:dLbl>
              <c:idx val="27"/>
              <c:tx>
                <c:rich>
                  <a:bodyPr/>
                  <a:lstStyle/>
                  <a:p>
                    <a:fld id="{894B8BF8-7E19-4C16-9C0B-CB686A75C371}"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B-6733-4E69-ABEB-416FE6A06B13}"/>
                </c:ext>
              </c:extLst>
            </c:dLbl>
            <c:dLbl>
              <c:idx val="28"/>
              <c:tx>
                <c:rich>
                  <a:bodyPr/>
                  <a:lstStyle/>
                  <a:p>
                    <a:fld id="{7E61A618-5611-4FAE-ABC8-880CB72C45DC}"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C-6733-4E69-ABEB-416FE6A06B13}"/>
                </c:ext>
              </c:extLst>
            </c:dLbl>
            <c:dLbl>
              <c:idx val="29"/>
              <c:tx>
                <c:rich>
                  <a:bodyPr/>
                  <a:lstStyle/>
                  <a:p>
                    <a:fld id="{CAF7EFDA-3641-4ACA-8B93-4440E3F15FCA}"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D-6733-4E69-ABEB-416FE6A06B13}"/>
                </c:ext>
              </c:extLst>
            </c:dLbl>
            <c:dLbl>
              <c:idx val="30"/>
              <c:tx>
                <c:rich>
                  <a:bodyPr/>
                  <a:lstStyle/>
                  <a:p>
                    <a:fld id="{DDDAA43A-9449-4DFE-ADCF-5DE8EB481E56}"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E-6733-4E69-ABEB-416FE6A06B13}"/>
                </c:ext>
              </c:extLst>
            </c:dLbl>
            <c:dLbl>
              <c:idx val="31"/>
              <c:tx>
                <c:rich>
                  <a:bodyPr/>
                  <a:lstStyle/>
                  <a:p>
                    <a:fld id="{B037AA07-A037-4C4F-AF25-CAD28599FB4B}"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F-6733-4E69-ABEB-416FE6A06B13}"/>
                </c:ext>
              </c:extLst>
            </c:dLbl>
            <c:dLbl>
              <c:idx val="32"/>
              <c:tx>
                <c:rich>
                  <a:bodyPr/>
                  <a:lstStyle/>
                  <a:p>
                    <a:fld id="{63107020-F5F9-4287-9B7D-69ED4B91E898}"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0-6733-4E69-ABEB-416FE6A06B13}"/>
                </c:ext>
              </c:extLst>
            </c:dLbl>
            <c:dLbl>
              <c:idx val="33"/>
              <c:tx>
                <c:rich>
                  <a:bodyPr/>
                  <a:lstStyle/>
                  <a:p>
                    <a:fld id="{22F209C3-54A4-44D0-81C1-DD6FB00DC899}"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1-6733-4E69-ABEB-416FE6A06B13}"/>
                </c:ext>
              </c:extLst>
            </c:dLbl>
            <c:dLbl>
              <c:idx val="34"/>
              <c:tx>
                <c:rich>
                  <a:bodyPr/>
                  <a:lstStyle/>
                  <a:p>
                    <a:fld id="{0302C0F4-6A86-481F-83E3-3C1AF14CBDD2}"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2-6733-4E69-ABEB-416FE6A06B13}"/>
                </c:ext>
              </c:extLst>
            </c:dLbl>
            <c:dLbl>
              <c:idx val="35"/>
              <c:tx>
                <c:rich>
                  <a:bodyPr/>
                  <a:lstStyle/>
                  <a:p>
                    <a:fld id="{5BF3CA17-4A4E-493E-805C-18D5158AF18B}"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3-6733-4E69-ABEB-416FE6A06B13}"/>
                </c:ext>
              </c:extLst>
            </c:dLbl>
            <c:dLbl>
              <c:idx val="36"/>
              <c:tx>
                <c:rich>
                  <a:bodyPr/>
                  <a:lstStyle/>
                  <a:p>
                    <a:fld id="{540B1568-9A62-44C2-B872-8DC86D1742E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4-6733-4E69-ABEB-416FE6A06B13}"/>
                </c:ext>
              </c:extLst>
            </c:dLbl>
            <c:dLbl>
              <c:idx val="37"/>
              <c:tx>
                <c:rich>
                  <a:bodyPr/>
                  <a:lstStyle/>
                  <a:p>
                    <a:fld id="{57F50FF7-EB13-4439-9B9E-91FDAB6CB32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5-6733-4E69-ABEB-416FE6A06B13}"/>
                </c:ext>
              </c:extLst>
            </c:dLbl>
            <c:dLbl>
              <c:idx val="38"/>
              <c:tx>
                <c:rich>
                  <a:bodyPr/>
                  <a:lstStyle/>
                  <a:p>
                    <a:fld id="{23475E3C-E3AE-466E-9D71-7839F944742B}"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6-6733-4E69-ABEB-416FE6A06B13}"/>
                </c:ext>
              </c:extLst>
            </c:dLbl>
            <c:dLbl>
              <c:idx val="39"/>
              <c:tx>
                <c:rich>
                  <a:bodyPr/>
                  <a:lstStyle/>
                  <a:p>
                    <a:fld id="{107E99FD-BE83-459E-8A6F-05CF89EB3BD9}"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7-6733-4E69-ABEB-416FE6A06B13}"/>
                </c:ext>
              </c:extLst>
            </c:dLbl>
            <c:dLbl>
              <c:idx val="40"/>
              <c:tx>
                <c:rich>
                  <a:bodyPr/>
                  <a:lstStyle/>
                  <a:p>
                    <a:fld id="{3D6BD779-D453-40DC-B1F7-3AC6A3462C09}"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8-6733-4E69-ABEB-416FE6A06B13}"/>
                </c:ext>
              </c:extLst>
            </c:dLbl>
            <c:dLbl>
              <c:idx val="41"/>
              <c:tx>
                <c:rich>
                  <a:bodyPr/>
                  <a:lstStyle/>
                  <a:p>
                    <a:fld id="{C3B650BA-7043-4539-AF75-35CEF9C1BB69}"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9-6733-4E69-ABEB-416FE6A06B13}"/>
                </c:ext>
              </c:extLst>
            </c:dLbl>
            <c:dLbl>
              <c:idx val="42"/>
              <c:tx>
                <c:rich>
                  <a:bodyPr/>
                  <a:lstStyle/>
                  <a:p>
                    <a:fld id="{C907E5C7-1325-4A64-84E5-B4A5D1471C5E}"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A-6733-4E69-ABEB-416FE6A06B13}"/>
                </c:ext>
              </c:extLst>
            </c:dLbl>
            <c:dLbl>
              <c:idx val="43"/>
              <c:tx>
                <c:rich>
                  <a:bodyPr/>
                  <a:lstStyle/>
                  <a:p>
                    <a:fld id="{D67F44A2-09DD-46A8-AD8F-8A5B30944A3B}"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B-6733-4E69-ABEB-416FE6A06B13}"/>
                </c:ext>
              </c:extLst>
            </c:dLbl>
            <c:dLbl>
              <c:idx val="44"/>
              <c:tx>
                <c:rich>
                  <a:bodyPr/>
                  <a:lstStyle/>
                  <a:p>
                    <a:fld id="{9AA9B01E-3E69-4B45-A52C-103190B344B2}"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C-6733-4E69-ABEB-416FE6A06B13}"/>
                </c:ext>
              </c:extLst>
            </c:dLbl>
            <c:dLbl>
              <c:idx val="45"/>
              <c:tx>
                <c:rich>
                  <a:bodyPr/>
                  <a:lstStyle/>
                  <a:p>
                    <a:fld id="{1EAC35D6-A3F8-4D68-9CB8-5F1C3F7D56AC}"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D-6733-4E69-ABEB-416FE6A06B13}"/>
                </c:ext>
              </c:extLst>
            </c:dLbl>
            <c:dLbl>
              <c:idx val="46"/>
              <c:tx>
                <c:rich>
                  <a:bodyPr/>
                  <a:lstStyle/>
                  <a:p>
                    <a:fld id="{0608CD79-D04C-4FAE-A0B3-2B027879A79F}"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E-6733-4E69-ABEB-416FE6A06B13}"/>
                </c:ext>
              </c:extLst>
            </c:dLbl>
            <c:dLbl>
              <c:idx val="47"/>
              <c:tx>
                <c:rich>
                  <a:bodyPr/>
                  <a:lstStyle/>
                  <a:p>
                    <a:fld id="{0C0762E8-EA68-4EAF-AE45-40C9EE79EDE1}"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F-6733-4E69-ABEB-416FE6A06B13}"/>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rgbClr val="C00000"/>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showDataLabelsRange val="1"/>
                <c15:showLeaderLines val="0"/>
              </c:ext>
            </c:extLst>
          </c:dLbls>
          <c:cat>
            <c:numRef>
              <c:f>Timeline!$B$2:$AW$2</c:f>
              <c:numCache>
                <c:formatCode>mmm\-yy</c:formatCode>
                <c:ptCount val="48"/>
                <c:pt idx="0">
                  <c:v>44957</c:v>
                </c:pt>
                <c:pt idx="1">
                  <c:v>44985</c:v>
                </c:pt>
                <c:pt idx="2">
                  <c:v>45016</c:v>
                </c:pt>
                <c:pt idx="3">
                  <c:v>45046</c:v>
                </c:pt>
                <c:pt idx="4">
                  <c:v>45077</c:v>
                </c:pt>
                <c:pt idx="5">
                  <c:v>45107</c:v>
                </c:pt>
                <c:pt idx="6">
                  <c:v>45138</c:v>
                </c:pt>
                <c:pt idx="7">
                  <c:v>45169</c:v>
                </c:pt>
                <c:pt idx="8">
                  <c:v>45199</c:v>
                </c:pt>
                <c:pt idx="9">
                  <c:v>45230</c:v>
                </c:pt>
                <c:pt idx="10">
                  <c:v>45260</c:v>
                </c:pt>
                <c:pt idx="11">
                  <c:v>45291</c:v>
                </c:pt>
                <c:pt idx="12">
                  <c:v>45322</c:v>
                </c:pt>
                <c:pt idx="13">
                  <c:v>45351</c:v>
                </c:pt>
                <c:pt idx="14">
                  <c:v>45382</c:v>
                </c:pt>
                <c:pt idx="15">
                  <c:v>45412</c:v>
                </c:pt>
                <c:pt idx="16">
                  <c:v>45443</c:v>
                </c:pt>
                <c:pt idx="17">
                  <c:v>45473</c:v>
                </c:pt>
                <c:pt idx="18">
                  <c:v>45504</c:v>
                </c:pt>
                <c:pt idx="19">
                  <c:v>45535</c:v>
                </c:pt>
                <c:pt idx="20">
                  <c:v>45565</c:v>
                </c:pt>
                <c:pt idx="21">
                  <c:v>45596</c:v>
                </c:pt>
                <c:pt idx="22">
                  <c:v>45626</c:v>
                </c:pt>
                <c:pt idx="23">
                  <c:v>45657</c:v>
                </c:pt>
                <c:pt idx="24">
                  <c:v>45688</c:v>
                </c:pt>
                <c:pt idx="25">
                  <c:v>45716</c:v>
                </c:pt>
                <c:pt idx="26">
                  <c:v>45747</c:v>
                </c:pt>
                <c:pt idx="27">
                  <c:v>45777</c:v>
                </c:pt>
                <c:pt idx="28">
                  <c:v>45808</c:v>
                </c:pt>
                <c:pt idx="29">
                  <c:v>45838</c:v>
                </c:pt>
                <c:pt idx="30">
                  <c:v>45869</c:v>
                </c:pt>
                <c:pt idx="31">
                  <c:v>45900</c:v>
                </c:pt>
                <c:pt idx="32">
                  <c:v>45930</c:v>
                </c:pt>
                <c:pt idx="33">
                  <c:v>45961</c:v>
                </c:pt>
                <c:pt idx="34">
                  <c:v>45991</c:v>
                </c:pt>
                <c:pt idx="35">
                  <c:v>46022</c:v>
                </c:pt>
                <c:pt idx="36">
                  <c:v>46053</c:v>
                </c:pt>
                <c:pt idx="37">
                  <c:v>46081</c:v>
                </c:pt>
                <c:pt idx="38">
                  <c:v>46112</c:v>
                </c:pt>
                <c:pt idx="39">
                  <c:v>46142</c:v>
                </c:pt>
                <c:pt idx="40">
                  <c:v>46173</c:v>
                </c:pt>
                <c:pt idx="41">
                  <c:v>46203</c:v>
                </c:pt>
                <c:pt idx="42">
                  <c:v>46234</c:v>
                </c:pt>
                <c:pt idx="43">
                  <c:v>46265</c:v>
                </c:pt>
                <c:pt idx="44">
                  <c:v>46295</c:v>
                </c:pt>
                <c:pt idx="45">
                  <c:v>46326</c:v>
                </c:pt>
                <c:pt idx="46">
                  <c:v>46356</c:v>
                </c:pt>
                <c:pt idx="47">
                  <c:v>46387</c:v>
                </c:pt>
              </c:numCache>
            </c:numRef>
          </c:cat>
          <c:val>
            <c:numRef>
              <c:f>Timeline!$B$5:$AW$5</c:f>
              <c:numCache>
                <c:formatCode>0</c:formatCode>
                <c:ptCount val="48"/>
                <c:pt idx="0">
                  <c:v>0</c:v>
                </c:pt>
                <c:pt idx="1">
                  <c:v>0</c:v>
                </c:pt>
                <c:pt idx="2">
                  <c:v>0</c:v>
                </c:pt>
                <c:pt idx="3">
                  <c:v>0</c:v>
                </c:pt>
                <c:pt idx="4">
                  <c:v>0</c:v>
                </c:pt>
                <c:pt idx="5">
                  <c:v>2</c:v>
                </c:pt>
                <c:pt idx="6">
                  <c:v>2</c:v>
                </c:pt>
                <c:pt idx="7">
                  <c:v>2</c:v>
                </c:pt>
                <c:pt idx="8">
                  <c:v>2</c:v>
                </c:pt>
                <c:pt idx="9">
                  <c:v>2</c:v>
                </c:pt>
                <c:pt idx="10">
                  <c:v>2</c:v>
                </c:pt>
                <c:pt idx="11">
                  <c:v>5</c:v>
                </c:pt>
                <c:pt idx="12">
                  <c:v>5</c:v>
                </c:pt>
                <c:pt idx="13">
                  <c:v>5</c:v>
                </c:pt>
                <c:pt idx="14">
                  <c:v>5</c:v>
                </c:pt>
                <c:pt idx="15">
                  <c:v>5</c:v>
                </c:pt>
                <c:pt idx="16">
                  <c:v>5</c:v>
                </c:pt>
                <c:pt idx="17">
                  <c:v>6</c:v>
                </c:pt>
                <c:pt idx="18">
                  <c:v>6</c:v>
                </c:pt>
                <c:pt idx="19">
                  <c:v>6</c:v>
                </c:pt>
                <c:pt idx="20">
                  <c:v>6</c:v>
                </c:pt>
                <c:pt idx="21">
                  <c:v>6</c:v>
                </c:pt>
                <c:pt idx="22">
                  <c:v>6</c:v>
                </c:pt>
                <c:pt idx="23">
                  <c:v>13</c:v>
                </c:pt>
                <c:pt idx="24">
                  <c:v>13</c:v>
                </c:pt>
                <c:pt idx="25">
                  <c:v>13</c:v>
                </c:pt>
                <c:pt idx="26">
                  <c:v>13</c:v>
                </c:pt>
                <c:pt idx="27">
                  <c:v>13</c:v>
                </c:pt>
                <c:pt idx="28">
                  <c:v>13</c:v>
                </c:pt>
                <c:pt idx="29">
                  <c:v>13</c:v>
                </c:pt>
                <c:pt idx="30">
                  <c:v>13</c:v>
                </c:pt>
                <c:pt idx="31">
                  <c:v>13</c:v>
                </c:pt>
                <c:pt idx="32">
                  <c:v>13</c:v>
                </c:pt>
                <c:pt idx="33">
                  <c:v>13</c:v>
                </c:pt>
                <c:pt idx="34">
                  <c:v>13</c:v>
                </c:pt>
                <c:pt idx="35">
                  <c:v>22</c:v>
                </c:pt>
                <c:pt idx="36">
                  <c:v>22</c:v>
                </c:pt>
                <c:pt idx="37">
                  <c:v>22</c:v>
                </c:pt>
                <c:pt idx="38">
                  <c:v>22</c:v>
                </c:pt>
                <c:pt idx="39">
                  <c:v>22</c:v>
                </c:pt>
                <c:pt idx="40">
                  <c:v>22</c:v>
                </c:pt>
                <c:pt idx="41">
                  <c:v>22</c:v>
                </c:pt>
                <c:pt idx="42">
                  <c:v>22</c:v>
                </c:pt>
                <c:pt idx="43">
                  <c:v>22</c:v>
                </c:pt>
                <c:pt idx="44">
                  <c:v>22</c:v>
                </c:pt>
                <c:pt idx="45">
                  <c:v>22</c:v>
                </c:pt>
                <c:pt idx="46">
                  <c:v>22</c:v>
                </c:pt>
                <c:pt idx="47">
                  <c:v>31</c:v>
                </c:pt>
              </c:numCache>
            </c:numRef>
          </c:val>
          <c:smooth val="0"/>
          <c:extLst>
            <c:ext xmlns:c15="http://schemas.microsoft.com/office/drawing/2012/chart" uri="{02D57815-91ED-43cb-92C2-25804820EDAC}">
              <c15:datalabelsRange>
                <c15:f>Timeline!$B$4:$AW$4</c15:f>
                <c15:dlblRangeCache>
                  <c:ptCount val="48"/>
                  <c:pt idx="5">
                    <c:v> D2.1, D5.1 </c:v>
                  </c:pt>
                  <c:pt idx="11">
                    <c:v> D2.2, D4.1, D7.1 </c:v>
                  </c:pt>
                  <c:pt idx="17">
                    <c:v> D1.1 </c:v>
                  </c:pt>
                  <c:pt idx="23">
                    <c:v> D3.1, D3.2, D3.3, D4.2, D5.2, D6.1, D7.2 </c:v>
                  </c:pt>
                  <c:pt idx="35">
                    <c:v> D2.3, D3.4, D3.5, D4.3, D4.4, D4.5, D5.3, D5.4, D6.2 </c:v>
                  </c:pt>
                  <c:pt idx="47">
                    <c:v> D2.4, D4.6, D5.5, D5.6, D6.3, D7.3, D8.1, D8.2, D8.3 </c:v>
                  </c:pt>
                </c15:dlblRangeCache>
              </c15:datalabelsRange>
            </c:ext>
            <c:ext xmlns:c16="http://schemas.microsoft.com/office/drawing/2014/chart" uri="{C3380CC4-5D6E-409C-BE32-E72D297353CC}">
              <c16:uniqueId val="{00000030-6733-4E69-ABEB-416FE6A06B13}"/>
            </c:ext>
          </c:extLst>
        </c:ser>
        <c:ser>
          <c:idx val="1"/>
          <c:order val="1"/>
          <c:tx>
            <c:strRef>
              <c:f>Timeline!$A$8</c:f>
              <c:strCache>
                <c:ptCount val="1"/>
                <c:pt idx="0">
                  <c:v>Total nb of delivered DV since M1</c:v>
                </c:pt>
              </c:strCache>
            </c:strRef>
          </c:tx>
          <c:spPr>
            <a:ln w="28575" cap="rnd">
              <a:solidFill>
                <a:srgbClr val="00B050"/>
              </a:solidFill>
              <a:round/>
            </a:ln>
            <a:effectLst/>
          </c:spPr>
          <c:marker>
            <c:symbol val="circle"/>
            <c:size val="5"/>
            <c:spPr>
              <a:solidFill>
                <a:srgbClr val="00B050"/>
              </a:solidFill>
              <a:ln w="9525">
                <a:solidFill>
                  <a:srgbClr val="00B050"/>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31-6733-4E69-ABEB-416FE6A06B13}"/>
                </c:ext>
              </c:extLst>
            </c:dLbl>
            <c:dLbl>
              <c:idx val="1"/>
              <c:delete val="1"/>
              <c:extLst>
                <c:ext xmlns:c15="http://schemas.microsoft.com/office/drawing/2012/chart" uri="{CE6537A1-D6FC-4f65-9D91-7224C49458BB}"/>
                <c:ext xmlns:c16="http://schemas.microsoft.com/office/drawing/2014/chart" uri="{C3380CC4-5D6E-409C-BE32-E72D297353CC}">
                  <c16:uniqueId val="{00000032-6733-4E69-ABEB-416FE6A06B13}"/>
                </c:ext>
              </c:extLst>
            </c:dLbl>
            <c:dLbl>
              <c:idx val="2"/>
              <c:delete val="1"/>
              <c:extLst>
                <c:ext xmlns:c15="http://schemas.microsoft.com/office/drawing/2012/chart" uri="{CE6537A1-D6FC-4f65-9D91-7224C49458BB}"/>
                <c:ext xmlns:c16="http://schemas.microsoft.com/office/drawing/2014/chart" uri="{C3380CC4-5D6E-409C-BE32-E72D297353CC}">
                  <c16:uniqueId val="{00000033-6733-4E69-ABEB-416FE6A06B13}"/>
                </c:ext>
              </c:extLst>
            </c:dLbl>
            <c:dLbl>
              <c:idx val="3"/>
              <c:delete val="1"/>
              <c:extLst>
                <c:ext xmlns:c15="http://schemas.microsoft.com/office/drawing/2012/chart" uri="{CE6537A1-D6FC-4f65-9D91-7224C49458BB}"/>
                <c:ext xmlns:c16="http://schemas.microsoft.com/office/drawing/2014/chart" uri="{C3380CC4-5D6E-409C-BE32-E72D297353CC}">
                  <c16:uniqueId val="{00000034-6733-4E69-ABEB-416FE6A06B13}"/>
                </c:ext>
              </c:extLst>
            </c:dLbl>
            <c:dLbl>
              <c:idx val="4"/>
              <c:delete val="1"/>
              <c:extLst>
                <c:ext xmlns:c15="http://schemas.microsoft.com/office/drawing/2012/chart" uri="{CE6537A1-D6FC-4f65-9D91-7224C49458BB}"/>
                <c:ext xmlns:c16="http://schemas.microsoft.com/office/drawing/2014/chart" uri="{C3380CC4-5D6E-409C-BE32-E72D297353CC}">
                  <c16:uniqueId val="{00000035-6733-4E69-ABEB-416FE6A06B13}"/>
                </c:ext>
              </c:extLst>
            </c:dLbl>
            <c:dLbl>
              <c:idx val="5"/>
              <c:layout>
                <c:manualLayout>
                  <c:x val="-3.1358024691358094E-2"/>
                  <c:y val="-7.4705882352941178E-2"/>
                </c:manualLayout>
              </c:layout>
              <c:tx>
                <c:rich>
                  <a:bodyPr/>
                  <a:lstStyle/>
                  <a:p>
                    <a:fld id="{D4C55F10-4301-453A-AFA1-9819ADD1A2FD}"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6-6733-4E69-ABEB-416FE6A06B13}"/>
                </c:ext>
              </c:extLst>
            </c:dLbl>
            <c:dLbl>
              <c:idx val="6"/>
              <c:delete val="1"/>
              <c:extLst>
                <c:ext xmlns:c15="http://schemas.microsoft.com/office/drawing/2012/chart" uri="{CE6537A1-D6FC-4f65-9D91-7224C49458BB}"/>
                <c:ext xmlns:c16="http://schemas.microsoft.com/office/drawing/2014/chart" uri="{C3380CC4-5D6E-409C-BE32-E72D297353CC}">
                  <c16:uniqueId val="{00000037-6733-4E69-ABEB-416FE6A06B13}"/>
                </c:ext>
              </c:extLst>
            </c:dLbl>
            <c:dLbl>
              <c:idx val="7"/>
              <c:delete val="1"/>
              <c:extLst>
                <c:ext xmlns:c15="http://schemas.microsoft.com/office/drawing/2012/chart" uri="{CE6537A1-D6FC-4f65-9D91-7224C49458BB}"/>
                <c:ext xmlns:c16="http://schemas.microsoft.com/office/drawing/2014/chart" uri="{C3380CC4-5D6E-409C-BE32-E72D297353CC}">
                  <c16:uniqueId val="{00000038-6733-4E69-ABEB-416FE6A06B13}"/>
                </c:ext>
              </c:extLst>
            </c:dLbl>
            <c:dLbl>
              <c:idx val="8"/>
              <c:delete val="1"/>
              <c:extLst>
                <c:ext xmlns:c15="http://schemas.microsoft.com/office/drawing/2012/chart" uri="{CE6537A1-D6FC-4f65-9D91-7224C49458BB}"/>
                <c:ext xmlns:c16="http://schemas.microsoft.com/office/drawing/2014/chart" uri="{C3380CC4-5D6E-409C-BE32-E72D297353CC}">
                  <c16:uniqueId val="{00000039-6733-4E69-ABEB-416FE6A06B13}"/>
                </c:ext>
              </c:extLst>
            </c:dLbl>
            <c:dLbl>
              <c:idx val="9"/>
              <c:delete val="1"/>
              <c:extLst>
                <c:ext xmlns:c15="http://schemas.microsoft.com/office/drawing/2012/chart" uri="{CE6537A1-D6FC-4f65-9D91-7224C49458BB}"/>
                <c:ext xmlns:c16="http://schemas.microsoft.com/office/drawing/2014/chart" uri="{C3380CC4-5D6E-409C-BE32-E72D297353CC}">
                  <c16:uniqueId val="{0000003A-6733-4E69-ABEB-416FE6A06B13}"/>
                </c:ext>
              </c:extLst>
            </c:dLbl>
            <c:dLbl>
              <c:idx val="10"/>
              <c:delete val="1"/>
              <c:extLst>
                <c:ext xmlns:c15="http://schemas.microsoft.com/office/drawing/2012/chart" uri="{CE6537A1-D6FC-4f65-9D91-7224C49458BB}"/>
                <c:ext xmlns:c16="http://schemas.microsoft.com/office/drawing/2014/chart" uri="{C3380CC4-5D6E-409C-BE32-E72D297353CC}">
                  <c16:uniqueId val="{0000003B-6733-4E69-ABEB-416FE6A06B13}"/>
                </c:ext>
              </c:extLst>
            </c:dLbl>
            <c:dLbl>
              <c:idx val="11"/>
              <c:layout>
                <c:manualLayout>
                  <c:x val="3.9197530864197531E-3"/>
                  <c:y val="4.9803921568627452E-2"/>
                </c:manualLayout>
              </c:layout>
              <c:tx>
                <c:rich>
                  <a:bodyPr/>
                  <a:lstStyle/>
                  <a:p>
                    <a:r>
                      <a:rPr lang="en-US"/>
                      <a:t>D4.1, </a:t>
                    </a:r>
                    <a:br>
                      <a:rPr lang="en-US"/>
                    </a:br>
                    <a:r>
                      <a:rPr lang="en-US"/>
                      <a:t>D7.1</a:t>
                    </a: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3C-6733-4E69-ABEB-416FE6A06B13}"/>
                </c:ext>
              </c:extLst>
            </c:dLbl>
            <c:dLbl>
              <c:idx val="12"/>
              <c:layout>
                <c:manualLayout>
                  <c:x val="1.9598765432098765E-3"/>
                  <c:y val="-5.3954248366013112E-2"/>
                </c:manualLayout>
              </c:layout>
              <c:tx>
                <c:rich>
                  <a:bodyPr/>
                  <a:lstStyle/>
                  <a:p>
                    <a:r>
                      <a:rPr lang="en-US"/>
                      <a:t>D2.2</a:t>
                    </a: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3D-6733-4E69-ABEB-416FE6A06B13}"/>
                </c:ext>
              </c:extLst>
            </c:dLbl>
            <c:dLbl>
              <c:idx val="13"/>
              <c:delete val="1"/>
              <c:extLst>
                <c:ext xmlns:c15="http://schemas.microsoft.com/office/drawing/2012/chart" uri="{CE6537A1-D6FC-4f65-9D91-7224C49458BB}"/>
                <c:ext xmlns:c16="http://schemas.microsoft.com/office/drawing/2014/chart" uri="{C3380CC4-5D6E-409C-BE32-E72D297353CC}">
                  <c16:uniqueId val="{0000003E-6733-4E69-ABEB-416FE6A06B13}"/>
                </c:ext>
              </c:extLst>
            </c:dLbl>
            <c:dLbl>
              <c:idx val="14"/>
              <c:delete val="1"/>
              <c:extLst>
                <c:ext xmlns:c15="http://schemas.microsoft.com/office/drawing/2012/chart" uri="{CE6537A1-D6FC-4f65-9D91-7224C49458BB}"/>
                <c:ext xmlns:c16="http://schemas.microsoft.com/office/drawing/2014/chart" uri="{C3380CC4-5D6E-409C-BE32-E72D297353CC}">
                  <c16:uniqueId val="{0000003F-6733-4E69-ABEB-416FE6A06B13}"/>
                </c:ext>
              </c:extLst>
            </c:dLbl>
            <c:dLbl>
              <c:idx val="15"/>
              <c:delete val="1"/>
              <c:extLst>
                <c:ext xmlns:c15="http://schemas.microsoft.com/office/drawing/2012/chart" uri="{CE6537A1-D6FC-4f65-9D91-7224C49458BB}"/>
                <c:ext xmlns:c16="http://schemas.microsoft.com/office/drawing/2014/chart" uri="{C3380CC4-5D6E-409C-BE32-E72D297353CC}">
                  <c16:uniqueId val="{00000040-6733-4E69-ABEB-416FE6A06B13}"/>
                </c:ext>
              </c:extLst>
            </c:dLbl>
            <c:dLbl>
              <c:idx val="16"/>
              <c:delete val="1"/>
              <c:extLst>
                <c:ext xmlns:c15="http://schemas.microsoft.com/office/drawing/2012/chart" uri="{CE6537A1-D6FC-4f65-9D91-7224C49458BB}"/>
                <c:ext xmlns:c16="http://schemas.microsoft.com/office/drawing/2014/chart" uri="{C3380CC4-5D6E-409C-BE32-E72D297353CC}">
                  <c16:uniqueId val="{00000041-6733-4E69-ABEB-416FE6A06B13}"/>
                </c:ext>
              </c:extLst>
            </c:dLbl>
            <c:dLbl>
              <c:idx val="17"/>
              <c:delete val="1"/>
              <c:extLst>
                <c:ext xmlns:c15="http://schemas.microsoft.com/office/drawing/2012/chart" uri="{CE6537A1-D6FC-4f65-9D91-7224C49458BB}"/>
                <c:ext xmlns:c16="http://schemas.microsoft.com/office/drawing/2014/chart" uri="{C3380CC4-5D6E-409C-BE32-E72D297353CC}">
                  <c16:uniqueId val="{00000042-6733-4E69-ABEB-416FE6A06B13}"/>
                </c:ext>
              </c:extLst>
            </c:dLbl>
            <c:dLbl>
              <c:idx val="18"/>
              <c:layout>
                <c:manualLayout>
                  <c:x val="-3.3317901234567904E-2"/>
                  <c:y val="-6.2254901960784315E-2"/>
                </c:manualLayout>
              </c:layout>
              <c:tx>
                <c:rich>
                  <a:bodyPr/>
                  <a:lstStyle/>
                  <a:p>
                    <a:r>
                      <a:rPr lang="en-US"/>
                      <a:t>D1.1</a:t>
                    </a: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3-6733-4E69-ABEB-416FE6A06B13}"/>
                </c:ext>
              </c:extLst>
            </c:dLbl>
            <c:dLbl>
              <c:idx val="19"/>
              <c:delete val="1"/>
              <c:extLst>
                <c:ext xmlns:c15="http://schemas.microsoft.com/office/drawing/2012/chart" uri="{CE6537A1-D6FC-4f65-9D91-7224C49458BB}"/>
                <c:ext xmlns:c16="http://schemas.microsoft.com/office/drawing/2014/chart" uri="{C3380CC4-5D6E-409C-BE32-E72D297353CC}">
                  <c16:uniqueId val="{00000044-6733-4E69-ABEB-416FE6A06B13}"/>
                </c:ext>
              </c:extLst>
            </c:dLbl>
            <c:dLbl>
              <c:idx val="20"/>
              <c:delete val="1"/>
              <c:extLst>
                <c:ext xmlns:c15="http://schemas.microsoft.com/office/drawing/2012/chart" uri="{CE6537A1-D6FC-4f65-9D91-7224C49458BB}"/>
                <c:ext xmlns:c16="http://schemas.microsoft.com/office/drawing/2014/chart" uri="{C3380CC4-5D6E-409C-BE32-E72D297353CC}">
                  <c16:uniqueId val="{00000045-6733-4E69-ABEB-416FE6A06B13}"/>
                </c:ext>
              </c:extLst>
            </c:dLbl>
            <c:dLbl>
              <c:idx val="21"/>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6-6733-4E69-ABEB-416FE6A06B13}"/>
                </c:ext>
              </c:extLst>
            </c:dLbl>
            <c:dLbl>
              <c:idx val="22"/>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7-6733-4E69-ABEB-416FE6A06B13}"/>
                </c:ext>
              </c:extLst>
            </c:dLbl>
            <c:dLbl>
              <c:idx val="23"/>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8-6733-4E69-ABEB-416FE6A06B13}"/>
                </c:ext>
              </c:extLst>
            </c:dLbl>
            <c:dLbl>
              <c:idx val="24"/>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9-6733-4E69-ABEB-416FE6A06B13}"/>
                </c:ext>
              </c:extLst>
            </c:dLbl>
            <c:dLbl>
              <c:idx val="25"/>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A-6733-4E69-ABEB-416FE6A06B13}"/>
                </c:ext>
              </c:extLst>
            </c:dLbl>
            <c:dLbl>
              <c:idx val="26"/>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B-6733-4E69-ABEB-416FE6A06B13}"/>
                </c:ext>
              </c:extLst>
            </c:dLbl>
            <c:dLbl>
              <c:idx val="27"/>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C-6733-4E69-ABEB-416FE6A06B13}"/>
                </c:ext>
              </c:extLst>
            </c:dLbl>
            <c:dLbl>
              <c:idx val="28"/>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D-6733-4E69-ABEB-416FE6A06B13}"/>
                </c:ext>
              </c:extLst>
            </c:dLbl>
            <c:dLbl>
              <c:idx val="29"/>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E-6733-4E69-ABEB-416FE6A06B13}"/>
                </c:ext>
              </c:extLst>
            </c:dLbl>
            <c:dLbl>
              <c:idx val="30"/>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F-6733-4E69-ABEB-416FE6A06B13}"/>
                </c:ext>
              </c:extLst>
            </c:dLbl>
            <c:dLbl>
              <c:idx val="31"/>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0-6733-4E69-ABEB-416FE6A06B13}"/>
                </c:ext>
              </c:extLst>
            </c:dLbl>
            <c:dLbl>
              <c:idx val="32"/>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1-6733-4E69-ABEB-416FE6A06B13}"/>
                </c:ext>
              </c:extLst>
            </c:dLbl>
            <c:dLbl>
              <c:idx val="33"/>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2-6733-4E69-ABEB-416FE6A06B13}"/>
                </c:ext>
              </c:extLst>
            </c:dLbl>
            <c:dLbl>
              <c:idx val="34"/>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3-6733-4E69-ABEB-416FE6A06B13}"/>
                </c:ext>
              </c:extLst>
            </c:dLbl>
            <c:dLbl>
              <c:idx val="35"/>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4-6733-4E69-ABEB-416FE6A06B13}"/>
                </c:ext>
              </c:extLst>
            </c:dLbl>
            <c:dLbl>
              <c:idx val="36"/>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5-6733-4E69-ABEB-416FE6A06B13}"/>
                </c:ext>
              </c:extLst>
            </c:dLbl>
            <c:dLbl>
              <c:idx val="37"/>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6-6733-4E69-ABEB-416FE6A06B13}"/>
                </c:ext>
              </c:extLst>
            </c:dLbl>
            <c:dLbl>
              <c:idx val="38"/>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7-6733-4E69-ABEB-416FE6A06B13}"/>
                </c:ext>
              </c:extLst>
            </c:dLbl>
            <c:dLbl>
              <c:idx val="39"/>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8-6733-4E69-ABEB-416FE6A06B13}"/>
                </c:ext>
              </c:extLst>
            </c:dLbl>
            <c:dLbl>
              <c:idx val="40"/>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9-6733-4E69-ABEB-416FE6A06B13}"/>
                </c:ext>
              </c:extLst>
            </c:dLbl>
            <c:dLbl>
              <c:idx val="41"/>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A-6733-4E69-ABEB-416FE6A06B13}"/>
                </c:ext>
              </c:extLst>
            </c:dLbl>
            <c:dLbl>
              <c:idx val="42"/>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B-6733-4E69-ABEB-416FE6A06B13}"/>
                </c:ext>
              </c:extLst>
            </c:dLbl>
            <c:dLbl>
              <c:idx val="43"/>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C-6733-4E69-ABEB-416FE6A06B13}"/>
                </c:ext>
              </c:extLst>
            </c:dLbl>
            <c:dLbl>
              <c:idx val="44"/>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D-6733-4E69-ABEB-416FE6A06B13}"/>
                </c:ext>
              </c:extLst>
            </c:dLbl>
            <c:dLbl>
              <c:idx val="45"/>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E-6733-4E69-ABEB-416FE6A06B13}"/>
                </c:ext>
              </c:extLst>
            </c:dLbl>
            <c:dLbl>
              <c:idx val="46"/>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F-6733-4E69-ABEB-416FE6A06B13}"/>
                </c:ext>
              </c:extLst>
            </c:dLbl>
            <c:dLbl>
              <c:idx val="47"/>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60-6733-4E69-ABEB-416FE6A06B13}"/>
                </c:ext>
              </c:extLst>
            </c:dLbl>
            <c:spPr>
              <a:solidFill>
                <a:srgbClr val="E2F0D9"/>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showDataLabelsRange val="1"/>
                <c15:showLeaderLines val="0"/>
              </c:ext>
            </c:extLst>
          </c:dLbls>
          <c:cat>
            <c:numRef>
              <c:f>Timeline!$B$2:$AW$2</c:f>
              <c:numCache>
                <c:formatCode>mmm\-yy</c:formatCode>
                <c:ptCount val="48"/>
                <c:pt idx="0">
                  <c:v>44957</c:v>
                </c:pt>
                <c:pt idx="1">
                  <c:v>44985</c:v>
                </c:pt>
                <c:pt idx="2">
                  <c:v>45016</c:v>
                </c:pt>
                <c:pt idx="3">
                  <c:v>45046</c:v>
                </c:pt>
                <c:pt idx="4">
                  <c:v>45077</c:v>
                </c:pt>
                <c:pt idx="5">
                  <c:v>45107</c:v>
                </c:pt>
                <c:pt idx="6">
                  <c:v>45138</c:v>
                </c:pt>
                <c:pt idx="7">
                  <c:v>45169</c:v>
                </c:pt>
                <c:pt idx="8">
                  <c:v>45199</c:v>
                </c:pt>
                <c:pt idx="9">
                  <c:v>45230</c:v>
                </c:pt>
                <c:pt idx="10">
                  <c:v>45260</c:v>
                </c:pt>
                <c:pt idx="11">
                  <c:v>45291</c:v>
                </c:pt>
                <c:pt idx="12">
                  <c:v>45322</c:v>
                </c:pt>
                <c:pt idx="13">
                  <c:v>45351</c:v>
                </c:pt>
                <c:pt idx="14">
                  <c:v>45382</c:v>
                </c:pt>
                <c:pt idx="15">
                  <c:v>45412</c:v>
                </c:pt>
                <c:pt idx="16">
                  <c:v>45443</c:v>
                </c:pt>
                <c:pt idx="17">
                  <c:v>45473</c:v>
                </c:pt>
                <c:pt idx="18">
                  <c:v>45504</c:v>
                </c:pt>
                <c:pt idx="19">
                  <c:v>45535</c:v>
                </c:pt>
                <c:pt idx="20">
                  <c:v>45565</c:v>
                </c:pt>
                <c:pt idx="21">
                  <c:v>45596</c:v>
                </c:pt>
                <c:pt idx="22">
                  <c:v>45626</c:v>
                </c:pt>
                <c:pt idx="23">
                  <c:v>45657</c:v>
                </c:pt>
                <c:pt idx="24">
                  <c:v>45688</c:v>
                </c:pt>
                <c:pt idx="25">
                  <c:v>45716</c:v>
                </c:pt>
                <c:pt idx="26">
                  <c:v>45747</c:v>
                </c:pt>
                <c:pt idx="27">
                  <c:v>45777</c:v>
                </c:pt>
                <c:pt idx="28">
                  <c:v>45808</c:v>
                </c:pt>
                <c:pt idx="29">
                  <c:v>45838</c:v>
                </c:pt>
                <c:pt idx="30">
                  <c:v>45869</c:v>
                </c:pt>
                <c:pt idx="31">
                  <c:v>45900</c:v>
                </c:pt>
                <c:pt idx="32">
                  <c:v>45930</c:v>
                </c:pt>
                <c:pt idx="33">
                  <c:v>45961</c:v>
                </c:pt>
                <c:pt idx="34">
                  <c:v>45991</c:v>
                </c:pt>
                <c:pt idx="35">
                  <c:v>46022</c:v>
                </c:pt>
                <c:pt idx="36">
                  <c:v>46053</c:v>
                </c:pt>
                <c:pt idx="37">
                  <c:v>46081</c:v>
                </c:pt>
                <c:pt idx="38">
                  <c:v>46112</c:v>
                </c:pt>
                <c:pt idx="39">
                  <c:v>46142</c:v>
                </c:pt>
                <c:pt idx="40">
                  <c:v>46173</c:v>
                </c:pt>
                <c:pt idx="41">
                  <c:v>46203</c:v>
                </c:pt>
                <c:pt idx="42">
                  <c:v>46234</c:v>
                </c:pt>
                <c:pt idx="43">
                  <c:v>46265</c:v>
                </c:pt>
                <c:pt idx="44">
                  <c:v>46295</c:v>
                </c:pt>
                <c:pt idx="45">
                  <c:v>46326</c:v>
                </c:pt>
                <c:pt idx="46">
                  <c:v>46356</c:v>
                </c:pt>
                <c:pt idx="47">
                  <c:v>46387</c:v>
                </c:pt>
              </c:numCache>
            </c:numRef>
          </c:cat>
          <c:val>
            <c:numRef>
              <c:f>Timeline!$B$8:$AW$8</c:f>
              <c:numCache>
                <c:formatCode>0</c:formatCode>
                <c:ptCount val="48"/>
                <c:pt idx="0">
                  <c:v>0</c:v>
                </c:pt>
                <c:pt idx="1">
                  <c:v>0</c:v>
                </c:pt>
                <c:pt idx="2">
                  <c:v>0</c:v>
                </c:pt>
                <c:pt idx="3">
                  <c:v>0</c:v>
                </c:pt>
                <c:pt idx="4">
                  <c:v>0</c:v>
                </c:pt>
                <c:pt idx="5">
                  <c:v>2</c:v>
                </c:pt>
                <c:pt idx="6">
                  <c:v>2</c:v>
                </c:pt>
                <c:pt idx="7">
                  <c:v>2</c:v>
                </c:pt>
                <c:pt idx="8">
                  <c:v>2</c:v>
                </c:pt>
                <c:pt idx="9">
                  <c:v>2</c:v>
                </c:pt>
                <c:pt idx="10">
                  <c:v>2</c:v>
                </c:pt>
                <c:pt idx="11">
                  <c:v>4</c:v>
                </c:pt>
                <c:pt idx="12">
                  <c:v>5</c:v>
                </c:pt>
                <c:pt idx="13">
                  <c:v>5</c:v>
                </c:pt>
                <c:pt idx="14">
                  <c:v>5</c:v>
                </c:pt>
                <c:pt idx="15">
                  <c:v>5</c:v>
                </c:pt>
                <c:pt idx="16">
                  <c:v>5</c:v>
                </c:pt>
                <c:pt idx="17">
                  <c:v>5</c:v>
                </c:pt>
                <c:pt idx="18">
                  <c:v>6</c:v>
                </c:pt>
                <c:pt idx="19">
                  <c:v>6</c:v>
                </c:pt>
                <c:pt idx="20">
                  <c:v>6</c:v>
                </c:pt>
              </c:numCache>
            </c:numRef>
          </c:val>
          <c:smooth val="0"/>
          <c:extLst>
            <c:ext xmlns:c15="http://schemas.microsoft.com/office/drawing/2012/chart" uri="{02D57815-91ED-43cb-92C2-25804820EDAC}">
              <c15:datalabelsRange>
                <c15:f>Timeline!$B$7:$M$7</c15:f>
                <c15:dlblRangeCache>
                  <c:ptCount val="12"/>
                  <c:pt idx="5">
                    <c:v> D2.1, D5.1 </c:v>
                  </c:pt>
                  <c:pt idx="11">
                    <c:v> D4.1, D7.1 </c:v>
                  </c:pt>
                </c15:dlblRangeCache>
              </c15:datalabelsRange>
            </c:ext>
            <c:ext xmlns:c16="http://schemas.microsoft.com/office/drawing/2014/chart" uri="{C3380CC4-5D6E-409C-BE32-E72D297353CC}">
              <c16:uniqueId val="{00000061-6733-4E69-ABEB-416FE6A06B13}"/>
            </c:ext>
          </c:extLst>
        </c:ser>
        <c:dLbls>
          <c:showLegendKey val="0"/>
          <c:showVal val="0"/>
          <c:showCatName val="0"/>
          <c:showSerName val="0"/>
          <c:showPercent val="0"/>
          <c:showBubbleSize val="0"/>
        </c:dLbls>
        <c:marker val="1"/>
        <c:smooth val="0"/>
        <c:axId val="1320562495"/>
        <c:axId val="1320562975"/>
      </c:lineChart>
      <c:dateAx>
        <c:axId val="1320562495"/>
        <c:scaling>
          <c:orientation val="minMax"/>
          <c:max val="45657"/>
          <c:min val="44927"/>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20562975"/>
        <c:crosses val="autoZero"/>
        <c:auto val="1"/>
        <c:lblOffset val="100"/>
        <c:baseTimeUnit val="months"/>
      </c:dateAx>
      <c:valAx>
        <c:axId val="1320562975"/>
        <c:scaling>
          <c:orientation val="minMax"/>
          <c:max val="15"/>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205624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kern="1200" spc="0" baseline="0">
                <a:solidFill>
                  <a:sysClr val="windowText" lastClr="000000">
                    <a:lumMod val="65000"/>
                    <a:lumOff val="35000"/>
                  </a:sysClr>
                </a:solidFill>
              </a:rPr>
              <a:t>HEARTS Milestones timeline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Timeline!$A$11</c:f>
              <c:strCache>
                <c:ptCount val="1"/>
                <c:pt idx="0">
                  <c:v>Total nb of due MS since M1</c:v>
                </c:pt>
              </c:strCache>
            </c:strRef>
          </c:tx>
          <c:spPr>
            <a:ln w="28575" cap="rnd">
              <a:solidFill>
                <a:srgbClr val="C00000"/>
              </a:solidFill>
              <a:round/>
            </a:ln>
            <a:effectLst/>
          </c:spPr>
          <c:marker>
            <c:symbol val="circle"/>
            <c:size val="5"/>
            <c:spPr>
              <a:solidFill>
                <a:srgbClr val="C00000"/>
              </a:solidFill>
              <a:ln w="9525">
                <a:solidFill>
                  <a:srgbClr val="C00000"/>
                </a:solidFill>
              </a:ln>
              <a:effectLst/>
            </c:spPr>
          </c:marker>
          <c:dLbls>
            <c:dLbl>
              <c:idx val="0"/>
              <c:layout>
                <c:manualLayout>
                  <c:x val="1.3998456790123277E-3"/>
                  <c:y val="2.5859803921568628E-2"/>
                </c:manualLayout>
              </c:layout>
              <c:tx>
                <c:rich>
                  <a:bodyPr/>
                  <a:lstStyle/>
                  <a:p>
                    <a:fld id="{281D1D62-4262-4BEF-A9C8-820F555A6900}"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4C4A-47E3-98C5-AF7E9A3F2388}"/>
                </c:ext>
              </c:extLst>
            </c:dLbl>
            <c:dLbl>
              <c:idx val="1"/>
              <c:layout>
                <c:manualLayout>
                  <c:x val="-1.9598765432098746E-2"/>
                  <c:y val="7.2151960784313726E-2"/>
                </c:manualLayout>
              </c:layout>
              <c:tx>
                <c:rich>
                  <a:bodyPr/>
                  <a:lstStyle/>
                  <a:p>
                    <a:fld id="{8B4FA532-7E44-4D3C-9419-B0FA295FA275}"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4C4A-47E3-98C5-AF7E9A3F2388}"/>
                </c:ext>
              </c:extLst>
            </c:dLbl>
            <c:dLbl>
              <c:idx val="2"/>
              <c:layout>
                <c:manualLayout>
                  <c:x val="-2.3238580246913582E-2"/>
                  <c:y val="7.5663725490195996E-2"/>
                </c:manualLayout>
              </c:layout>
              <c:tx>
                <c:rich>
                  <a:bodyPr/>
                  <a:lstStyle/>
                  <a:p>
                    <a:fld id="{A0EFD5BB-8423-42AD-9451-C41D10DE39B9}"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2-4C4A-47E3-98C5-AF7E9A3F2388}"/>
                </c:ext>
              </c:extLst>
            </c:dLbl>
            <c:dLbl>
              <c:idx val="3"/>
              <c:delete val="1"/>
              <c:extLst>
                <c:ext xmlns:c15="http://schemas.microsoft.com/office/drawing/2012/chart" uri="{CE6537A1-D6FC-4f65-9D91-7224C49458BB}"/>
                <c:ext xmlns:c16="http://schemas.microsoft.com/office/drawing/2014/chart" uri="{C3380CC4-5D6E-409C-BE32-E72D297353CC}">
                  <c16:uniqueId val="{00000003-4C4A-47E3-98C5-AF7E9A3F2388}"/>
                </c:ext>
              </c:extLst>
            </c:dLbl>
            <c:dLbl>
              <c:idx val="4"/>
              <c:delete val="1"/>
              <c:extLst>
                <c:ext xmlns:c15="http://schemas.microsoft.com/office/drawing/2012/chart" uri="{CE6537A1-D6FC-4f65-9D91-7224C49458BB}"/>
                <c:ext xmlns:c16="http://schemas.microsoft.com/office/drawing/2014/chart" uri="{C3380CC4-5D6E-409C-BE32-E72D297353CC}">
                  <c16:uniqueId val="{00000004-4C4A-47E3-98C5-AF7E9A3F2388}"/>
                </c:ext>
              </c:extLst>
            </c:dLbl>
            <c:dLbl>
              <c:idx val="5"/>
              <c:layout>
                <c:manualLayout>
                  <c:x val="-2.4638425925925925E-2"/>
                  <c:y val="7.5503921568627452E-2"/>
                </c:manualLayout>
              </c:layout>
              <c:tx>
                <c:rich>
                  <a:bodyPr/>
                  <a:lstStyle/>
                  <a:p>
                    <a:fld id="{640D9B0C-AB1A-4B23-A115-DE8A78EAB801}"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4C4A-47E3-98C5-AF7E9A3F2388}"/>
                </c:ext>
              </c:extLst>
            </c:dLbl>
            <c:dLbl>
              <c:idx val="6"/>
              <c:delete val="1"/>
              <c:extLst>
                <c:ext xmlns:c15="http://schemas.microsoft.com/office/drawing/2012/chart" uri="{CE6537A1-D6FC-4f65-9D91-7224C49458BB}"/>
                <c:ext xmlns:c16="http://schemas.microsoft.com/office/drawing/2014/chart" uri="{C3380CC4-5D6E-409C-BE32-E72D297353CC}">
                  <c16:uniqueId val="{00000006-4C4A-47E3-98C5-AF7E9A3F2388}"/>
                </c:ext>
              </c:extLst>
            </c:dLbl>
            <c:dLbl>
              <c:idx val="7"/>
              <c:delete val="1"/>
              <c:extLst>
                <c:ext xmlns:c15="http://schemas.microsoft.com/office/drawing/2012/chart" uri="{CE6537A1-D6FC-4f65-9D91-7224C49458BB}"/>
                <c:ext xmlns:c16="http://schemas.microsoft.com/office/drawing/2014/chart" uri="{C3380CC4-5D6E-409C-BE32-E72D297353CC}">
                  <c16:uniqueId val="{00000007-4C4A-47E3-98C5-AF7E9A3F2388}"/>
                </c:ext>
              </c:extLst>
            </c:dLbl>
            <c:dLbl>
              <c:idx val="8"/>
              <c:delete val="1"/>
              <c:extLst>
                <c:ext xmlns:c15="http://schemas.microsoft.com/office/drawing/2012/chart" uri="{CE6537A1-D6FC-4f65-9D91-7224C49458BB}"/>
                <c:ext xmlns:c16="http://schemas.microsoft.com/office/drawing/2014/chart" uri="{C3380CC4-5D6E-409C-BE32-E72D297353CC}">
                  <c16:uniqueId val="{00000008-4C4A-47E3-98C5-AF7E9A3F2388}"/>
                </c:ext>
              </c:extLst>
            </c:dLbl>
            <c:dLbl>
              <c:idx val="9"/>
              <c:delete val="1"/>
              <c:extLst>
                <c:ext xmlns:c15="http://schemas.microsoft.com/office/drawing/2012/chart" uri="{CE6537A1-D6FC-4f65-9D91-7224C49458BB}"/>
                <c:ext xmlns:c16="http://schemas.microsoft.com/office/drawing/2014/chart" uri="{C3380CC4-5D6E-409C-BE32-E72D297353CC}">
                  <c16:uniqueId val="{00000009-4C4A-47E3-98C5-AF7E9A3F2388}"/>
                </c:ext>
              </c:extLst>
            </c:dLbl>
            <c:dLbl>
              <c:idx val="10"/>
              <c:delete val="1"/>
              <c:extLst>
                <c:ext xmlns:c15="http://schemas.microsoft.com/office/drawing/2012/chart" uri="{CE6537A1-D6FC-4f65-9D91-7224C49458BB}"/>
                <c:ext xmlns:c16="http://schemas.microsoft.com/office/drawing/2014/chart" uri="{C3380CC4-5D6E-409C-BE32-E72D297353CC}">
                  <c16:uniqueId val="{0000000A-4C4A-47E3-98C5-AF7E9A3F2388}"/>
                </c:ext>
              </c:extLst>
            </c:dLbl>
            <c:dLbl>
              <c:idx val="11"/>
              <c:layout>
                <c:manualLayout>
                  <c:x val="-2.8558201058201182E-2"/>
                  <c:y val="-4.6132478632478734E-2"/>
                </c:manualLayout>
              </c:layout>
              <c:tx>
                <c:rich>
                  <a:bodyPr/>
                  <a:lstStyle/>
                  <a:p>
                    <a:fld id="{C5B1BF49-095D-4F3C-B373-221A17AB753F}"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4C4A-47E3-98C5-AF7E9A3F2388}"/>
                </c:ext>
              </c:extLst>
            </c:dLbl>
            <c:dLbl>
              <c:idx val="12"/>
              <c:delete val="1"/>
              <c:extLst>
                <c:ext xmlns:c15="http://schemas.microsoft.com/office/drawing/2012/chart" uri="{CE6537A1-D6FC-4f65-9D91-7224C49458BB}"/>
                <c:ext xmlns:c16="http://schemas.microsoft.com/office/drawing/2014/chart" uri="{C3380CC4-5D6E-409C-BE32-E72D297353CC}">
                  <c16:uniqueId val="{0000000C-4C4A-47E3-98C5-AF7E9A3F2388}"/>
                </c:ext>
              </c:extLst>
            </c:dLbl>
            <c:dLbl>
              <c:idx val="13"/>
              <c:delete val="1"/>
              <c:extLst>
                <c:ext xmlns:c15="http://schemas.microsoft.com/office/drawing/2012/chart" uri="{CE6537A1-D6FC-4f65-9D91-7224C49458BB}"/>
                <c:ext xmlns:c16="http://schemas.microsoft.com/office/drawing/2014/chart" uri="{C3380CC4-5D6E-409C-BE32-E72D297353CC}">
                  <c16:uniqueId val="{0000000D-4C4A-47E3-98C5-AF7E9A3F2388}"/>
                </c:ext>
              </c:extLst>
            </c:dLbl>
            <c:dLbl>
              <c:idx val="14"/>
              <c:delete val="1"/>
              <c:extLst>
                <c:ext xmlns:c15="http://schemas.microsoft.com/office/drawing/2012/chart" uri="{CE6537A1-D6FC-4f65-9D91-7224C49458BB}"/>
                <c:ext xmlns:c16="http://schemas.microsoft.com/office/drawing/2014/chart" uri="{C3380CC4-5D6E-409C-BE32-E72D297353CC}">
                  <c16:uniqueId val="{0000000E-4C4A-47E3-98C5-AF7E9A3F2388}"/>
                </c:ext>
              </c:extLst>
            </c:dLbl>
            <c:dLbl>
              <c:idx val="15"/>
              <c:delete val="1"/>
              <c:extLst>
                <c:ext xmlns:c15="http://schemas.microsoft.com/office/drawing/2012/chart" uri="{CE6537A1-D6FC-4f65-9D91-7224C49458BB}"/>
                <c:ext xmlns:c16="http://schemas.microsoft.com/office/drawing/2014/chart" uri="{C3380CC4-5D6E-409C-BE32-E72D297353CC}">
                  <c16:uniqueId val="{0000000F-4C4A-47E3-98C5-AF7E9A3F2388}"/>
                </c:ext>
              </c:extLst>
            </c:dLbl>
            <c:dLbl>
              <c:idx val="16"/>
              <c:delete val="1"/>
              <c:extLst>
                <c:ext xmlns:c15="http://schemas.microsoft.com/office/drawing/2012/chart" uri="{CE6537A1-D6FC-4f65-9D91-7224C49458BB}"/>
                <c:ext xmlns:c16="http://schemas.microsoft.com/office/drawing/2014/chart" uri="{C3380CC4-5D6E-409C-BE32-E72D297353CC}">
                  <c16:uniqueId val="{00000010-4C4A-47E3-98C5-AF7E9A3F2388}"/>
                </c:ext>
              </c:extLst>
            </c:dLbl>
            <c:dLbl>
              <c:idx val="17"/>
              <c:delete val="1"/>
              <c:extLst>
                <c:ext xmlns:c15="http://schemas.microsoft.com/office/drawing/2012/chart" uri="{CE6537A1-D6FC-4f65-9D91-7224C49458BB}"/>
                <c:ext xmlns:c16="http://schemas.microsoft.com/office/drawing/2014/chart" uri="{C3380CC4-5D6E-409C-BE32-E72D297353CC}">
                  <c16:uniqueId val="{00000011-4C4A-47E3-98C5-AF7E9A3F2388}"/>
                </c:ext>
              </c:extLst>
            </c:dLbl>
            <c:dLbl>
              <c:idx val="18"/>
              <c:delete val="1"/>
              <c:extLst>
                <c:ext xmlns:c15="http://schemas.microsoft.com/office/drawing/2012/chart" uri="{CE6537A1-D6FC-4f65-9D91-7224C49458BB}"/>
                <c:ext xmlns:c16="http://schemas.microsoft.com/office/drawing/2014/chart" uri="{C3380CC4-5D6E-409C-BE32-E72D297353CC}">
                  <c16:uniqueId val="{00000012-4C4A-47E3-98C5-AF7E9A3F2388}"/>
                </c:ext>
              </c:extLst>
            </c:dLbl>
            <c:dLbl>
              <c:idx val="19"/>
              <c:delete val="1"/>
              <c:extLst>
                <c:ext xmlns:c15="http://schemas.microsoft.com/office/drawing/2012/chart" uri="{CE6537A1-D6FC-4f65-9D91-7224C49458BB}"/>
                <c:ext xmlns:c16="http://schemas.microsoft.com/office/drawing/2014/chart" uri="{C3380CC4-5D6E-409C-BE32-E72D297353CC}">
                  <c16:uniqueId val="{00000013-4C4A-47E3-98C5-AF7E9A3F2388}"/>
                </c:ext>
              </c:extLst>
            </c:dLbl>
            <c:dLbl>
              <c:idx val="20"/>
              <c:delete val="1"/>
              <c:extLst>
                <c:ext xmlns:c15="http://schemas.microsoft.com/office/drawing/2012/chart" uri="{CE6537A1-D6FC-4f65-9D91-7224C49458BB}"/>
                <c:ext xmlns:c16="http://schemas.microsoft.com/office/drawing/2014/chart" uri="{C3380CC4-5D6E-409C-BE32-E72D297353CC}">
                  <c16:uniqueId val="{00000014-4C4A-47E3-98C5-AF7E9A3F2388}"/>
                </c:ext>
              </c:extLst>
            </c:dLbl>
            <c:dLbl>
              <c:idx val="21"/>
              <c:delete val="1"/>
              <c:extLst>
                <c:ext xmlns:c15="http://schemas.microsoft.com/office/drawing/2012/chart" uri="{CE6537A1-D6FC-4f65-9D91-7224C49458BB}"/>
                <c:ext xmlns:c16="http://schemas.microsoft.com/office/drawing/2014/chart" uri="{C3380CC4-5D6E-409C-BE32-E72D297353CC}">
                  <c16:uniqueId val="{00000015-4C4A-47E3-98C5-AF7E9A3F2388}"/>
                </c:ext>
              </c:extLst>
            </c:dLbl>
            <c:dLbl>
              <c:idx val="22"/>
              <c:delete val="1"/>
              <c:extLst>
                <c:ext xmlns:c15="http://schemas.microsoft.com/office/drawing/2012/chart" uri="{CE6537A1-D6FC-4f65-9D91-7224C49458BB}"/>
                <c:ext xmlns:c16="http://schemas.microsoft.com/office/drawing/2014/chart" uri="{C3380CC4-5D6E-409C-BE32-E72D297353CC}">
                  <c16:uniqueId val="{00000016-4C4A-47E3-98C5-AF7E9A3F2388}"/>
                </c:ext>
              </c:extLst>
            </c:dLbl>
            <c:dLbl>
              <c:idx val="23"/>
              <c:layout>
                <c:manualLayout>
                  <c:x val="-7.447530864197531E-2"/>
                  <c:y val="-2.4901960784313726E-2"/>
                </c:manualLayout>
              </c:layout>
              <c:tx>
                <c:rich>
                  <a:bodyPr/>
                  <a:lstStyle/>
                  <a:p>
                    <a:fld id="{8DF11650-E7F7-40F1-83F9-A29331A63DC6}"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7-4C4A-47E3-98C5-AF7E9A3F2388}"/>
                </c:ext>
              </c:extLst>
            </c:dLbl>
            <c:dLbl>
              <c:idx val="24"/>
              <c:tx>
                <c:rich>
                  <a:bodyPr/>
                  <a:lstStyle/>
                  <a:p>
                    <a:fld id="{B31F7920-0120-4C11-B19D-4DCB5D77F1CD}"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8-4C4A-47E3-98C5-AF7E9A3F2388}"/>
                </c:ext>
              </c:extLst>
            </c:dLbl>
            <c:dLbl>
              <c:idx val="25"/>
              <c:tx>
                <c:rich>
                  <a:bodyPr/>
                  <a:lstStyle/>
                  <a:p>
                    <a:fld id="{212D143B-B729-4FB5-AF15-6E797B99695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9-4C4A-47E3-98C5-AF7E9A3F2388}"/>
                </c:ext>
              </c:extLst>
            </c:dLbl>
            <c:dLbl>
              <c:idx val="26"/>
              <c:tx>
                <c:rich>
                  <a:bodyPr/>
                  <a:lstStyle/>
                  <a:p>
                    <a:fld id="{A3B985A7-3BAE-4F74-8667-998264426DE5}"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A-4C4A-47E3-98C5-AF7E9A3F2388}"/>
                </c:ext>
              </c:extLst>
            </c:dLbl>
            <c:dLbl>
              <c:idx val="27"/>
              <c:tx>
                <c:rich>
                  <a:bodyPr/>
                  <a:lstStyle/>
                  <a:p>
                    <a:fld id="{E9B4D932-C1D3-45B7-8766-6EFE634A4D93}"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B-4C4A-47E3-98C5-AF7E9A3F2388}"/>
                </c:ext>
              </c:extLst>
            </c:dLbl>
            <c:dLbl>
              <c:idx val="28"/>
              <c:tx>
                <c:rich>
                  <a:bodyPr/>
                  <a:lstStyle/>
                  <a:p>
                    <a:fld id="{DEB653AF-74E1-4873-B5A2-F5496A63EF96}"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C-4C4A-47E3-98C5-AF7E9A3F2388}"/>
                </c:ext>
              </c:extLst>
            </c:dLbl>
            <c:dLbl>
              <c:idx val="29"/>
              <c:tx>
                <c:rich>
                  <a:bodyPr/>
                  <a:lstStyle/>
                  <a:p>
                    <a:fld id="{35CD5A26-5764-4DAE-8ED7-F17EEFDB5EB2}"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D-4C4A-47E3-98C5-AF7E9A3F2388}"/>
                </c:ext>
              </c:extLst>
            </c:dLbl>
            <c:dLbl>
              <c:idx val="30"/>
              <c:tx>
                <c:rich>
                  <a:bodyPr/>
                  <a:lstStyle/>
                  <a:p>
                    <a:fld id="{8C2E2E2D-1CA5-4DCA-86CF-AD3D499DFD0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E-4C4A-47E3-98C5-AF7E9A3F2388}"/>
                </c:ext>
              </c:extLst>
            </c:dLbl>
            <c:dLbl>
              <c:idx val="31"/>
              <c:tx>
                <c:rich>
                  <a:bodyPr/>
                  <a:lstStyle/>
                  <a:p>
                    <a:fld id="{334AD336-8203-40DC-B1C3-3DAA4CD53B29}"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F-4C4A-47E3-98C5-AF7E9A3F2388}"/>
                </c:ext>
              </c:extLst>
            </c:dLbl>
            <c:dLbl>
              <c:idx val="32"/>
              <c:tx>
                <c:rich>
                  <a:bodyPr/>
                  <a:lstStyle/>
                  <a:p>
                    <a:fld id="{9988477C-14B6-4889-B232-67E74E00FB90}"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0-4C4A-47E3-98C5-AF7E9A3F2388}"/>
                </c:ext>
              </c:extLst>
            </c:dLbl>
            <c:dLbl>
              <c:idx val="33"/>
              <c:tx>
                <c:rich>
                  <a:bodyPr/>
                  <a:lstStyle/>
                  <a:p>
                    <a:fld id="{F05BA2F6-FA2A-4DE0-98FD-3E97BBBE900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1-4C4A-47E3-98C5-AF7E9A3F2388}"/>
                </c:ext>
              </c:extLst>
            </c:dLbl>
            <c:dLbl>
              <c:idx val="34"/>
              <c:tx>
                <c:rich>
                  <a:bodyPr/>
                  <a:lstStyle/>
                  <a:p>
                    <a:fld id="{573679B5-E551-44D4-8C33-7E487B5342A4}"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2-4C4A-47E3-98C5-AF7E9A3F2388}"/>
                </c:ext>
              </c:extLst>
            </c:dLbl>
            <c:dLbl>
              <c:idx val="35"/>
              <c:tx>
                <c:rich>
                  <a:bodyPr/>
                  <a:lstStyle/>
                  <a:p>
                    <a:fld id="{125F0E88-BD0D-462A-972A-E99A0FEE238B}"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3-4C4A-47E3-98C5-AF7E9A3F2388}"/>
                </c:ext>
              </c:extLst>
            </c:dLbl>
            <c:dLbl>
              <c:idx val="36"/>
              <c:tx>
                <c:rich>
                  <a:bodyPr/>
                  <a:lstStyle/>
                  <a:p>
                    <a:fld id="{824D5055-22D4-4D71-8A54-98EC84D961E6}"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4-4C4A-47E3-98C5-AF7E9A3F2388}"/>
                </c:ext>
              </c:extLst>
            </c:dLbl>
            <c:dLbl>
              <c:idx val="37"/>
              <c:tx>
                <c:rich>
                  <a:bodyPr/>
                  <a:lstStyle/>
                  <a:p>
                    <a:fld id="{CBCB26BF-B43F-413E-B7A8-D91E11FE92BF}"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5-4C4A-47E3-98C5-AF7E9A3F2388}"/>
                </c:ext>
              </c:extLst>
            </c:dLbl>
            <c:dLbl>
              <c:idx val="38"/>
              <c:tx>
                <c:rich>
                  <a:bodyPr/>
                  <a:lstStyle/>
                  <a:p>
                    <a:fld id="{99A35E1A-B181-4208-9DB4-A6B4A3710FD2}"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6-4C4A-47E3-98C5-AF7E9A3F2388}"/>
                </c:ext>
              </c:extLst>
            </c:dLbl>
            <c:dLbl>
              <c:idx val="39"/>
              <c:tx>
                <c:rich>
                  <a:bodyPr/>
                  <a:lstStyle/>
                  <a:p>
                    <a:fld id="{20D1C57D-DBF8-4CF1-B15C-F4E1F1B5C750}"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7-4C4A-47E3-98C5-AF7E9A3F2388}"/>
                </c:ext>
              </c:extLst>
            </c:dLbl>
            <c:dLbl>
              <c:idx val="40"/>
              <c:tx>
                <c:rich>
                  <a:bodyPr/>
                  <a:lstStyle/>
                  <a:p>
                    <a:fld id="{2B04FE6C-34D2-4FE0-8118-51BBDF549CD3}"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8-4C4A-47E3-98C5-AF7E9A3F2388}"/>
                </c:ext>
              </c:extLst>
            </c:dLbl>
            <c:dLbl>
              <c:idx val="41"/>
              <c:tx>
                <c:rich>
                  <a:bodyPr/>
                  <a:lstStyle/>
                  <a:p>
                    <a:fld id="{6F9476BA-2B07-44B8-9DC8-BC13F45EB54B}"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9-4C4A-47E3-98C5-AF7E9A3F2388}"/>
                </c:ext>
              </c:extLst>
            </c:dLbl>
            <c:dLbl>
              <c:idx val="42"/>
              <c:tx>
                <c:rich>
                  <a:bodyPr/>
                  <a:lstStyle/>
                  <a:p>
                    <a:fld id="{C1980191-0ACD-4847-8226-E197ED86F8D3}"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A-4C4A-47E3-98C5-AF7E9A3F2388}"/>
                </c:ext>
              </c:extLst>
            </c:dLbl>
            <c:dLbl>
              <c:idx val="43"/>
              <c:tx>
                <c:rich>
                  <a:bodyPr/>
                  <a:lstStyle/>
                  <a:p>
                    <a:fld id="{8D22E605-F5EC-4579-96E8-30CE3ABAAD8C}"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B-4C4A-47E3-98C5-AF7E9A3F2388}"/>
                </c:ext>
              </c:extLst>
            </c:dLbl>
            <c:dLbl>
              <c:idx val="44"/>
              <c:tx>
                <c:rich>
                  <a:bodyPr/>
                  <a:lstStyle/>
                  <a:p>
                    <a:fld id="{27A51948-0C11-494D-95D4-DAF4B24069BD}"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C-4C4A-47E3-98C5-AF7E9A3F2388}"/>
                </c:ext>
              </c:extLst>
            </c:dLbl>
            <c:dLbl>
              <c:idx val="45"/>
              <c:tx>
                <c:rich>
                  <a:bodyPr/>
                  <a:lstStyle/>
                  <a:p>
                    <a:fld id="{83DB6DBF-4CFF-44FA-9603-82FFF463F90E}"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D-4C4A-47E3-98C5-AF7E9A3F2388}"/>
                </c:ext>
              </c:extLst>
            </c:dLbl>
            <c:dLbl>
              <c:idx val="46"/>
              <c:tx>
                <c:rich>
                  <a:bodyPr/>
                  <a:lstStyle/>
                  <a:p>
                    <a:fld id="{6748DC16-684E-49CE-B2F2-D440DCB37C2F}"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E-4C4A-47E3-98C5-AF7E9A3F2388}"/>
                </c:ext>
              </c:extLst>
            </c:dLbl>
            <c:dLbl>
              <c:idx val="47"/>
              <c:tx>
                <c:rich>
                  <a:bodyPr/>
                  <a:lstStyle/>
                  <a:p>
                    <a:fld id="{B64D02B6-E27F-4EC6-A95D-3BCAF7A7F426}"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F-4C4A-47E3-98C5-AF7E9A3F2388}"/>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rgbClr val="C00000"/>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showDataLabelsRange val="1"/>
                <c15:showLeaderLines val="0"/>
              </c:ext>
            </c:extLst>
          </c:dLbls>
          <c:cat>
            <c:numRef>
              <c:f>Timeline!$B$2:$AW$2</c:f>
              <c:numCache>
                <c:formatCode>mmm\-yy</c:formatCode>
                <c:ptCount val="48"/>
                <c:pt idx="0">
                  <c:v>44957</c:v>
                </c:pt>
                <c:pt idx="1">
                  <c:v>44985</c:v>
                </c:pt>
                <c:pt idx="2">
                  <c:v>45016</c:v>
                </c:pt>
                <c:pt idx="3">
                  <c:v>45046</c:v>
                </c:pt>
                <c:pt idx="4">
                  <c:v>45077</c:v>
                </c:pt>
                <c:pt idx="5">
                  <c:v>45107</c:v>
                </c:pt>
                <c:pt idx="6">
                  <c:v>45138</c:v>
                </c:pt>
                <c:pt idx="7">
                  <c:v>45169</c:v>
                </c:pt>
                <c:pt idx="8">
                  <c:v>45199</c:v>
                </c:pt>
                <c:pt idx="9">
                  <c:v>45230</c:v>
                </c:pt>
                <c:pt idx="10">
                  <c:v>45260</c:v>
                </c:pt>
                <c:pt idx="11">
                  <c:v>45291</c:v>
                </c:pt>
                <c:pt idx="12">
                  <c:v>45322</c:v>
                </c:pt>
                <c:pt idx="13">
                  <c:v>45351</c:v>
                </c:pt>
                <c:pt idx="14">
                  <c:v>45382</c:v>
                </c:pt>
                <c:pt idx="15">
                  <c:v>45412</c:v>
                </c:pt>
                <c:pt idx="16">
                  <c:v>45443</c:v>
                </c:pt>
                <c:pt idx="17">
                  <c:v>45473</c:v>
                </c:pt>
                <c:pt idx="18">
                  <c:v>45504</c:v>
                </c:pt>
                <c:pt idx="19">
                  <c:v>45535</c:v>
                </c:pt>
                <c:pt idx="20">
                  <c:v>45565</c:v>
                </c:pt>
                <c:pt idx="21">
                  <c:v>45596</c:v>
                </c:pt>
                <c:pt idx="22">
                  <c:v>45626</c:v>
                </c:pt>
                <c:pt idx="23">
                  <c:v>45657</c:v>
                </c:pt>
                <c:pt idx="24">
                  <c:v>45688</c:v>
                </c:pt>
                <c:pt idx="25">
                  <c:v>45716</c:v>
                </c:pt>
                <c:pt idx="26">
                  <c:v>45747</c:v>
                </c:pt>
                <c:pt idx="27">
                  <c:v>45777</c:v>
                </c:pt>
                <c:pt idx="28">
                  <c:v>45808</c:v>
                </c:pt>
                <c:pt idx="29">
                  <c:v>45838</c:v>
                </c:pt>
                <c:pt idx="30">
                  <c:v>45869</c:v>
                </c:pt>
                <c:pt idx="31">
                  <c:v>45900</c:v>
                </c:pt>
                <c:pt idx="32">
                  <c:v>45930</c:v>
                </c:pt>
                <c:pt idx="33">
                  <c:v>45961</c:v>
                </c:pt>
                <c:pt idx="34">
                  <c:v>45991</c:v>
                </c:pt>
                <c:pt idx="35">
                  <c:v>46022</c:v>
                </c:pt>
                <c:pt idx="36">
                  <c:v>46053</c:v>
                </c:pt>
                <c:pt idx="37">
                  <c:v>46081</c:v>
                </c:pt>
                <c:pt idx="38">
                  <c:v>46112</c:v>
                </c:pt>
                <c:pt idx="39">
                  <c:v>46142</c:v>
                </c:pt>
                <c:pt idx="40">
                  <c:v>46173</c:v>
                </c:pt>
                <c:pt idx="41">
                  <c:v>46203</c:v>
                </c:pt>
                <c:pt idx="42">
                  <c:v>46234</c:v>
                </c:pt>
                <c:pt idx="43">
                  <c:v>46265</c:v>
                </c:pt>
                <c:pt idx="44">
                  <c:v>46295</c:v>
                </c:pt>
                <c:pt idx="45">
                  <c:v>46326</c:v>
                </c:pt>
                <c:pt idx="46">
                  <c:v>46356</c:v>
                </c:pt>
                <c:pt idx="47">
                  <c:v>46387</c:v>
                </c:pt>
              </c:numCache>
            </c:numRef>
          </c:cat>
          <c:val>
            <c:numRef>
              <c:f>Timeline!$B$11:$AW$11</c:f>
              <c:numCache>
                <c:formatCode>0</c:formatCode>
                <c:ptCount val="48"/>
                <c:pt idx="0">
                  <c:v>1</c:v>
                </c:pt>
                <c:pt idx="1">
                  <c:v>3</c:v>
                </c:pt>
                <c:pt idx="2">
                  <c:v>5</c:v>
                </c:pt>
                <c:pt idx="3">
                  <c:v>5</c:v>
                </c:pt>
                <c:pt idx="4">
                  <c:v>5</c:v>
                </c:pt>
                <c:pt idx="5">
                  <c:v>6</c:v>
                </c:pt>
                <c:pt idx="6">
                  <c:v>6</c:v>
                </c:pt>
                <c:pt idx="7">
                  <c:v>6</c:v>
                </c:pt>
                <c:pt idx="8">
                  <c:v>6</c:v>
                </c:pt>
                <c:pt idx="9">
                  <c:v>6</c:v>
                </c:pt>
                <c:pt idx="10">
                  <c:v>6</c:v>
                </c:pt>
                <c:pt idx="11">
                  <c:v>7</c:v>
                </c:pt>
                <c:pt idx="12">
                  <c:v>7</c:v>
                </c:pt>
                <c:pt idx="13">
                  <c:v>7</c:v>
                </c:pt>
                <c:pt idx="14">
                  <c:v>7</c:v>
                </c:pt>
                <c:pt idx="15">
                  <c:v>7</c:v>
                </c:pt>
                <c:pt idx="16">
                  <c:v>7</c:v>
                </c:pt>
                <c:pt idx="17">
                  <c:v>7</c:v>
                </c:pt>
                <c:pt idx="18">
                  <c:v>7</c:v>
                </c:pt>
                <c:pt idx="19">
                  <c:v>7</c:v>
                </c:pt>
                <c:pt idx="20">
                  <c:v>7</c:v>
                </c:pt>
                <c:pt idx="21">
                  <c:v>7</c:v>
                </c:pt>
                <c:pt idx="22">
                  <c:v>7</c:v>
                </c:pt>
                <c:pt idx="23">
                  <c:v>10</c:v>
                </c:pt>
                <c:pt idx="24">
                  <c:v>10</c:v>
                </c:pt>
                <c:pt idx="25">
                  <c:v>11</c:v>
                </c:pt>
                <c:pt idx="26">
                  <c:v>11</c:v>
                </c:pt>
                <c:pt idx="27">
                  <c:v>11</c:v>
                </c:pt>
                <c:pt idx="28">
                  <c:v>11</c:v>
                </c:pt>
                <c:pt idx="29">
                  <c:v>11</c:v>
                </c:pt>
                <c:pt idx="30">
                  <c:v>11</c:v>
                </c:pt>
                <c:pt idx="31">
                  <c:v>11</c:v>
                </c:pt>
                <c:pt idx="32">
                  <c:v>11</c:v>
                </c:pt>
                <c:pt idx="33">
                  <c:v>11</c:v>
                </c:pt>
                <c:pt idx="34">
                  <c:v>11</c:v>
                </c:pt>
                <c:pt idx="35">
                  <c:v>16</c:v>
                </c:pt>
                <c:pt idx="36">
                  <c:v>16</c:v>
                </c:pt>
                <c:pt idx="37">
                  <c:v>16</c:v>
                </c:pt>
                <c:pt idx="38">
                  <c:v>17</c:v>
                </c:pt>
                <c:pt idx="39">
                  <c:v>17</c:v>
                </c:pt>
                <c:pt idx="40">
                  <c:v>17</c:v>
                </c:pt>
                <c:pt idx="41">
                  <c:v>17</c:v>
                </c:pt>
                <c:pt idx="42">
                  <c:v>17</c:v>
                </c:pt>
                <c:pt idx="43">
                  <c:v>17</c:v>
                </c:pt>
                <c:pt idx="44">
                  <c:v>17</c:v>
                </c:pt>
                <c:pt idx="45">
                  <c:v>17</c:v>
                </c:pt>
                <c:pt idx="46">
                  <c:v>17</c:v>
                </c:pt>
                <c:pt idx="47">
                  <c:v>23</c:v>
                </c:pt>
              </c:numCache>
            </c:numRef>
          </c:val>
          <c:smooth val="0"/>
          <c:extLst>
            <c:ext xmlns:c15="http://schemas.microsoft.com/office/drawing/2012/chart" uri="{02D57815-91ED-43cb-92C2-25804820EDAC}">
              <c15:datalabelsRange>
                <c15:f>Timeline!$B$10:$AW$10</c15:f>
                <c15:dlblRangeCache>
                  <c:ptCount val="48"/>
                  <c:pt idx="0">
                    <c:v> MS1 </c:v>
                  </c:pt>
                  <c:pt idx="1">
                    <c:v> MS2, MS9 </c:v>
                  </c:pt>
                  <c:pt idx="2">
                    <c:v> MS3, MS10 </c:v>
                  </c:pt>
                  <c:pt idx="5">
                    <c:v> MS4 </c:v>
                  </c:pt>
                  <c:pt idx="11">
                    <c:v> MS5 </c:v>
                  </c:pt>
                  <c:pt idx="23">
                    <c:v> MS11, MS12, MS20 </c:v>
                  </c:pt>
                  <c:pt idx="25">
                    <c:v> MS6 </c:v>
                  </c:pt>
                  <c:pt idx="35">
                    <c:v> MS13, MS14, MS15, MS18, MS19 </c:v>
                  </c:pt>
                  <c:pt idx="38">
                    <c:v> MS7 </c:v>
                  </c:pt>
                  <c:pt idx="47">
                    <c:v> MS8, MS16, MS17, MS21, MS22, MS23 </c:v>
                  </c:pt>
                </c15:dlblRangeCache>
              </c15:datalabelsRange>
            </c:ext>
            <c:ext xmlns:c16="http://schemas.microsoft.com/office/drawing/2014/chart" uri="{C3380CC4-5D6E-409C-BE32-E72D297353CC}">
              <c16:uniqueId val="{00000030-4C4A-47E3-98C5-AF7E9A3F2388}"/>
            </c:ext>
          </c:extLst>
        </c:ser>
        <c:ser>
          <c:idx val="1"/>
          <c:order val="1"/>
          <c:tx>
            <c:strRef>
              <c:f>Timeline!$A$14</c:f>
              <c:strCache>
                <c:ptCount val="1"/>
                <c:pt idx="0">
                  <c:v>Total nb of delivered MS since M1</c:v>
                </c:pt>
              </c:strCache>
            </c:strRef>
          </c:tx>
          <c:spPr>
            <a:ln w="28575" cap="rnd">
              <a:solidFill>
                <a:srgbClr val="00B050"/>
              </a:solidFill>
              <a:round/>
            </a:ln>
            <a:effectLst/>
          </c:spPr>
          <c:marker>
            <c:symbol val="circle"/>
            <c:size val="5"/>
            <c:spPr>
              <a:solidFill>
                <a:srgbClr val="00B050"/>
              </a:solidFill>
              <a:ln w="9525">
                <a:solidFill>
                  <a:srgbClr val="00B050"/>
                </a:solidFill>
              </a:ln>
              <a:effectLst/>
            </c:spPr>
          </c:marker>
          <c:dLbls>
            <c:dLbl>
              <c:idx val="0"/>
              <c:layout>
                <c:manualLayout>
                  <c:x val="-3.6117746913580259E-2"/>
                  <c:y val="-0.23034313725490196"/>
                </c:manualLayout>
              </c:layout>
              <c:tx>
                <c:rich>
                  <a:bodyPr rot="0" spcFirstLastPara="1" vertOverflow="clip" horzOverflow="clip" vert="horz" wrap="square" lIns="38100" tIns="19050" rIns="38100" bIns="19050" anchor="ctr" anchorCtr="1">
                    <a:noAutofit/>
                  </a:bodyPr>
                  <a:lstStyle/>
                  <a:p>
                    <a:pPr>
                      <a:defRPr sz="900" b="0" i="0" u="none" strike="noStrike" kern="1200" baseline="0">
                        <a:solidFill>
                          <a:schemeClr val="dk1">
                            <a:lumMod val="65000"/>
                            <a:lumOff val="35000"/>
                          </a:schemeClr>
                        </a:solidFill>
                        <a:latin typeface="+mn-lt"/>
                        <a:ea typeface="+mn-ea"/>
                        <a:cs typeface="+mn-cs"/>
                      </a:defRPr>
                    </a:pPr>
                    <a:fld id="{5C3B110B-3182-4CAA-B63D-0E9B5558CA44}" type="CELLRANGE">
                      <a:rPr lang="en-US"/>
                      <a:pPr>
                        <a:defRPr/>
                      </a:pPr>
                      <a:t>[CELLRANGE]</a:t>
                    </a:fld>
                    <a:endParaRPr lang="en-GB"/>
                  </a:p>
                </c:rich>
              </c:tx>
              <c:spPr>
                <a:solidFill>
                  <a:srgbClr val="70AD47">
                    <a:lumMod val="20000"/>
                    <a:lumOff val="80000"/>
                  </a:srgbClr>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no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8.2119444444444439E-2"/>
                      <c:h val="0.22285130718954249"/>
                    </c:manualLayout>
                  </c15:layout>
                  <c15:dlblFieldTable/>
                  <c15:showDataLabelsRange val="1"/>
                </c:ext>
                <c:ext xmlns:c16="http://schemas.microsoft.com/office/drawing/2014/chart" uri="{C3380CC4-5D6E-409C-BE32-E72D297353CC}">
                  <c16:uniqueId val="{00000031-4C4A-47E3-98C5-AF7E9A3F2388}"/>
                </c:ext>
              </c:extLst>
            </c:dLbl>
            <c:dLbl>
              <c:idx val="1"/>
              <c:layout>
                <c:manualLayout>
                  <c:x val="1.6239043209876524E-2"/>
                  <c:y val="-8.2048692810457555E-2"/>
                </c:manualLayout>
              </c:layout>
              <c:tx>
                <c:rich>
                  <a:bodyPr/>
                  <a:lstStyle/>
                  <a:p>
                    <a:fld id="{11E26507-156C-460F-AE5A-DFAD3746A2E0}"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2-4C4A-47E3-98C5-AF7E9A3F2388}"/>
                </c:ext>
              </c:extLst>
            </c:dLbl>
            <c:dLbl>
              <c:idx val="2"/>
              <c:delete val="1"/>
              <c:extLst>
                <c:ext xmlns:c15="http://schemas.microsoft.com/office/drawing/2012/chart" uri="{CE6537A1-D6FC-4f65-9D91-7224C49458BB}"/>
                <c:ext xmlns:c16="http://schemas.microsoft.com/office/drawing/2014/chart" uri="{C3380CC4-5D6E-409C-BE32-E72D297353CC}">
                  <c16:uniqueId val="{00000033-4C4A-47E3-98C5-AF7E9A3F2388}"/>
                </c:ext>
              </c:extLst>
            </c:dLbl>
            <c:dLbl>
              <c:idx val="3"/>
              <c:delete val="1"/>
              <c:extLst>
                <c:ext xmlns:c15="http://schemas.microsoft.com/office/drawing/2012/chart" uri="{CE6537A1-D6FC-4f65-9D91-7224C49458BB}"/>
                <c:ext xmlns:c16="http://schemas.microsoft.com/office/drawing/2014/chart" uri="{C3380CC4-5D6E-409C-BE32-E72D297353CC}">
                  <c16:uniqueId val="{00000034-4C4A-47E3-98C5-AF7E9A3F2388}"/>
                </c:ext>
              </c:extLst>
            </c:dLbl>
            <c:dLbl>
              <c:idx val="4"/>
              <c:delete val="1"/>
              <c:extLst>
                <c:ext xmlns:c15="http://schemas.microsoft.com/office/drawing/2012/chart" uri="{CE6537A1-D6FC-4f65-9D91-7224C49458BB}"/>
                <c:ext xmlns:c16="http://schemas.microsoft.com/office/drawing/2014/chart" uri="{C3380CC4-5D6E-409C-BE32-E72D297353CC}">
                  <c16:uniqueId val="{00000035-4C4A-47E3-98C5-AF7E9A3F2388}"/>
                </c:ext>
              </c:extLst>
            </c:dLbl>
            <c:dLbl>
              <c:idx val="5"/>
              <c:layout>
                <c:manualLayout>
                  <c:x val="-2.1558641975308643E-2"/>
                  <c:y val="-7.8856209150326831E-2"/>
                </c:manualLayout>
              </c:layout>
              <c:tx>
                <c:rich>
                  <a:bodyPr/>
                  <a:lstStyle/>
                  <a:p>
                    <a:fld id="{D86F8DDE-3E43-4037-9562-01DE521DD427}"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6-4C4A-47E3-98C5-AF7E9A3F2388}"/>
                </c:ext>
              </c:extLst>
            </c:dLbl>
            <c:dLbl>
              <c:idx val="6"/>
              <c:delete val="1"/>
              <c:extLst>
                <c:ext xmlns:c15="http://schemas.microsoft.com/office/drawing/2012/chart" uri="{CE6537A1-D6FC-4f65-9D91-7224C49458BB}"/>
                <c:ext xmlns:c16="http://schemas.microsoft.com/office/drawing/2014/chart" uri="{C3380CC4-5D6E-409C-BE32-E72D297353CC}">
                  <c16:uniqueId val="{00000037-4C4A-47E3-98C5-AF7E9A3F2388}"/>
                </c:ext>
              </c:extLst>
            </c:dLbl>
            <c:dLbl>
              <c:idx val="7"/>
              <c:delete val="1"/>
              <c:extLst>
                <c:ext xmlns:c15="http://schemas.microsoft.com/office/drawing/2012/chart" uri="{CE6537A1-D6FC-4f65-9D91-7224C49458BB}"/>
                <c:ext xmlns:c16="http://schemas.microsoft.com/office/drawing/2014/chart" uri="{C3380CC4-5D6E-409C-BE32-E72D297353CC}">
                  <c16:uniqueId val="{00000038-4C4A-47E3-98C5-AF7E9A3F2388}"/>
                </c:ext>
              </c:extLst>
            </c:dLbl>
            <c:dLbl>
              <c:idx val="8"/>
              <c:delete val="1"/>
              <c:extLst>
                <c:ext xmlns:c15="http://schemas.microsoft.com/office/drawing/2012/chart" uri="{CE6537A1-D6FC-4f65-9D91-7224C49458BB}"/>
                <c:ext xmlns:c16="http://schemas.microsoft.com/office/drawing/2014/chart" uri="{C3380CC4-5D6E-409C-BE32-E72D297353CC}">
                  <c16:uniqueId val="{00000039-4C4A-47E3-98C5-AF7E9A3F2388}"/>
                </c:ext>
              </c:extLst>
            </c:dLbl>
            <c:dLbl>
              <c:idx val="9"/>
              <c:delete val="1"/>
              <c:extLst>
                <c:ext xmlns:c15="http://schemas.microsoft.com/office/drawing/2012/chart" uri="{CE6537A1-D6FC-4f65-9D91-7224C49458BB}"/>
                <c:ext xmlns:c16="http://schemas.microsoft.com/office/drawing/2014/chart" uri="{C3380CC4-5D6E-409C-BE32-E72D297353CC}">
                  <c16:uniqueId val="{0000003A-4C4A-47E3-98C5-AF7E9A3F2388}"/>
                </c:ext>
              </c:extLst>
            </c:dLbl>
            <c:dLbl>
              <c:idx val="10"/>
              <c:delete val="1"/>
              <c:extLst>
                <c:ext xmlns:c15="http://schemas.microsoft.com/office/drawing/2012/chart" uri="{CE6537A1-D6FC-4f65-9D91-7224C49458BB}"/>
                <c:ext xmlns:c16="http://schemas.microsoft.com/office/drawing/2014/chart" uri="{C3380CC4-5D6E-409C-BE32-E72D297353CC}">
                  <c16:uniqueId val="{0000003B-4C4A-47E3-98C5-AF7E9A3F2388}"/>
                </c:ext>
              </c:extLst>
            </c:dLbl>
            <c:dLbl>
              <c:idx val="11"/>
              <c:delete val="1"/>
              <c:extLst>
                <c:ext xmlns:c15="http://schemas.microsoft.com/office/drawing/2012/chart" uri="{CE6537A1-D6FC-4f65-9D91-7224C49458BB}"/>
                <c:ext xmlns:c16="http://schemas.microsoft.com/office/drawing/2014/chart" uri="{C3380CC4-5D6E-409C-BE32-E72D297353CC}">
                  <c16:uniqueId val="{0000003C-4C4A-47E3-98C5-AF7E9A3F2388}"/>
                </c:ext>
              </c:extLst>
            </c:dLbl>
            <c:dLbl>
              <c:idx val="12"/>
              <c:delete val="1"/>
              <c:extLst>
                <c:ext xmlns:c15="http://schemas.microsoft.com/office/drawing/2012/chart" uri="{CE6537A1-D6FC-4f65-9D91-7224C49458BB}"/>
                <c:ext xmlns:c16="http://schemas.microsoft.com/office/drawing/2014/chart" uri="{C3380CC4-5D6E-409C-BE32-E72D297353CC}">
                  <c16:uniqueId val="{0000003D-4C4A-47E3-98C5-AF7E9A3F2388}"/>
                </c:ext>
              </c:extLst>
            </c:dLbl>
            <c:dLbl>
              <c:idx val="13"/>
              <c:layout>
                <c:manualLayout>
                  <c:x val="0"/>
                  <c:y val="-6.6405228758169968E-2"/>
                </c:manualLayout>
              </c:layout>
              <c:tx>
                <c:rich>
                  <a:bodyPr/>
                  <a:lstStyle/>
                  <a:p>
                    <a:r>
                      <a:rPr lang="en-US"/>
                      <a:t>MS5</a:t>
                    </a:r>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3E-4C4A-47E3-98C5-AF7E9A3F2388}"/>
                </c:ext>
              </c:extLst>
            </c:dLbl>
            <c:dLbl>
              <c:idx val="14"/>
              <c:delete val="1"/>
              <c:extLst>
                <c:ext xmlns:c15="http://schemas.microsoft.com/office/drawing/2012/chart" uri="{CE6537A1-D6FC-4f65-9D91-7224C49458BB}"/>
                <c:ext xmlns:c16="http://schemas.microsoft.com/office/drawing/2014/chart" uri="{C3380CC4-5D6E-409C-BE32-E72D297353CC}">
                  <c16:uniqueId val="{0000003F-4C4A-47E3-98C5-AF7E9A3F2388}"/>
                </c:ext>
              </c:extLst>
            </c:dLbl>
            <c:dLbl>
              <c:idx val="15"/>
              <c:delete val="1"/>
              <c:extLst>
                <c:ext xmlns:c15="http://schemas.microsoft.com/office/drawing/2012/chart" uri="{CE6537A1-D6FC-4f65-9D91-7224C49458BB}"/>
                <c:ext xmlns:c16="http://schemas.microsoft.com/office/drawing/2014/chart" uri="{C3380CC4-5D6E-409C-BE32-E72D297353CC}">
                  <c16:uniqueId val="{00000040-4C4A-47E3-98C5-AF7E9A3F2388}"/>
                </c:ext>
              </c:extLst>
            </c:dLbl>
            <c:dLbl>
              <c:idx val="16"/>
              <c:delete val="1"/>
              <c:extLst>
                <c:ext xmlns:c15="http://schemas.microsoft.com/office/drawing/2012/chart" uri="{CE6537A1-D6FC-4f65-9D91-7224C49458BB}"/>
                <c:ext xmlns:c16="http://schemas.microsoft.com/office/drawing/2014/chart" uri="{C3380CC4-5D6E-409C-BE32-E72D297353CC}">
                  <c16:uniqueId val="{00000041-4C4A-47E3-98C5-AF7E9A3F2388}"/>
                </c:ext>
              </c:extLst>
            </c:dLbl>
            <c:dLbl>
              <c:idx val="17"/>
              <c:delete val="1"/>
              <c:extLst>
                <c:ext xmlns:c15="http://schemas.microsoft.com/office/drawing/2012/chart" uri="{CE6537A1-D6FC-4f65-9D91-7224C49458BB}"/>
                <c:ext xmlns:c16="http://schemas.microsoft.com/office/drawing/2014/chart" uri="{C3380CC4-5D6E-409C-BE32-E72D297353CC}">
                  <c16:uniqueId val="{00000042-4C4A-47E3-98C5-AF7E9A3F2388}"/>
                </c:ext>
              </c:extLst>
            </c:dLbl>
            <c:dLbl>
              <c:idx val="18"/>
              <c:delete val="1"/>
              <c:extLst>
                <c:ext xmlns:c15="http://schemas.microsoft.com/office/drawing/2012/chart" uri="{CE6537A1-D6FC-4f65-9D91-7224C49458BB}"/>
                <c:ext xmlns:c16="http://schemas.microsoft.com/office/drawing/2014/chart" uri="{C3380CC4-5D6E-409C-BE32-E72D297353CC}">
                  <c16:uniqueId val="{00000043-4C4A-47E3-98C5-AF7E9A3F2388}"/>
                </c:ext>
              </c:extLst>
            </c:dLbl>
            <c:dLbl>
              <c:idx val="19"/>
              <c:delete val="1"/>
              <c:extLst>
                <c:ext xmlns:c15="http://schemas.microsoft.com/office/drawing/2012/chart" uri="{CE6537A1-D6FC-4f65-9D91-7224C49458BB}"/>
                <c:ext xmlns:c16="http://schemas.microsoft.com/office/drawing/2014/chart" uri="{C3380CC4-5D6E-409C-BE32-E72D297353CC}">
                  <c16:uniqueId val="{00000044-4C4A-47E3-98C5-AF7E9A3F2388}"/>
                </c:ext>
              </c:extLst>
            </c:dLbl>
            <c:dLbl>
              <c:idx val="20"/>
              <c:delete val="1"/>
              <c:extLst>
                <c:ext xmlns:c15="http://schemas.microsoft.com/office/drawing/2012/chart" uri="{CE6537A1-D6FC-4f65-9D91-7224C49458BB}"/>
                <c:ext xmlns:c16="http://schemas.microsoft.com/office/drawing/2014/chart" uri="{C3380CC4-5D6E-409C-BE32-E72D297353CC}">
                  <c16:uniqueId val="{00000045-4C4A-47E3-98C5-AF7E9A3F2388}"/>
                </c:ext>
              </c:extLst>
            </c:dLbl>
            <c:dLbl>
              <c:idx val="21"/>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6-4C4A-47E3-98C5-AF7E9A3F2388}"/>
                </c:ext>
              </c:extLst>
            </c:dLbl>
            <c:dLbl>
              <c:idx val="22"/>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7-4C4A-47E3-98C5-AF7E9A3F2388}"/>
                </c:ext>
              </c:extLst>
            </c:dLbl>
            <c:dLbl>
              <c:idx val="23"/>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8-4C4A-47E3-98C5-AF7E9A3F2388}"/>
                </c:ext>
              </c:extLst>
            </c:dLbl>
            <c:dLbl>
              <c:idx val="24"/>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9-4C4A-47E3-98C5-AF7E9A3F2388}"/>
                </c:ext>
              </c:extLst>
            </c:dLbl>
            <c:dLbl>
              <c:idx val="25"/>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A-4C4A-47E3-98C5-AF7E9A3F2388}"/>
                </c:ext>
              </c:extLst>
            </c:dLbl>
            <c:dLbl>
              <c:idx val="26"/>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B-4C4A-47E3-98C5-AF7E9A3F2388}"/>
                </c:ext>
              </c:extLst>
            </c:dLbl>
            <c:dLbl>
              <c:idx val="27"/>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C-4C4A-47E3-98C5-AF7E9A3F2388}"/>
                </c:ext>
              </c:extLst>
            </c:dLbl>
            <c:dLbl>
              <c:idx val="28"/>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D-4C4A-47E3-98C5-AF7E9A3F2388}"/>
                </c:ext>
              </c:extLst>
            </c:dLbl>
            <c:dLbl>
              <c:idx val="29"/>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E-4C4A-47E3-98C5-AF7E9A3F2388}"/>
                </c:ext>
              </c:extLst>
            </c:dLbl>
            <c:dLbl>
              <c:idx val="30"/>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4F-4C4A-47E3-98C5-AF7E9A3F2388}"/>
                </c:ext>
              </c:extLst>
            </c:dLbl>
            <c:dLbl>
              <c:idx val="31"/>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0-4C4A-47E3-98C5-AF7E9A3F2388}"/>
                </c:ext>
              </c:extLst>
            </c:dLbl>
            <c:dLbl>
              <c:idx val="32"/>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1-4C4A-47E3-98C5-AF7E9A3F2388}"/>
                </c:ext>
              </c:extLst>
            </c:dLbl>
            <c:dLbl>
              <c:idx val="33"/>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2-4C4A-47E3-98C5-AF7E9A3F2388}"/>
                </c:ext>
              </c:extLst>
            </c:dLbl>
            <c:dLbl>
              <c:idx val="34"/>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3-4C4A-47E3-98C5-AF7E9A3F2388}"/>
                </c:ext>
              </c:extLst>
            </c:dLbl>
            <c:dLbl>
              <c:idx val="35"/>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4-4C4A-47E3-98C5-AF7E9A3F2388}"/>
                </c:ext>
              </c:extLst>
            </c:dLbl>
            <c:dLbl>
              <c:idx val="36"/>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5-4C4A-47E3-98C5-AF7E9A3F2388}"/>
                </c:ext>
              </c:extLst>
            </c:dLbl>
            <c:dLbl>
              <c:idx val="37"/>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6-4C4A-47E3-98C5-AF7E9A3F2388}"/>
                </c:ext>
              </c:extLst>
            </c:dLbl>
            <c:dLbl>
              <c:idx val="38"/>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7-4C4A-47E3-98C5-AF7E9A3F2388}"/>
                </c:ext>
              </c:extLst>
            </c:dLbl>
            <c:dLbl>
              <c:idx val="39"/>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8-4C4A-47E3-98C5-AF7E9A3F2388}"/>
                </c:ext>
              </c:extLst>
            </c:dLbl>
            <c:dLbl>
              <c:idx val="40"/>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9-4C4A-47E3-98C5-AF7E9A3F2388}"/>
                </c:ext>
              </c:extLst>
            </c:dLbl>
            <c:dLbl>
              <c:idx val="41"/>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A-4C4A-47E3-98C5-AF7E9A3F2388}"/>
                </c:ext>
              </c:extLst>
            </c:dLbl>
            <c:dLbl>
              <c:idx val="42"/>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B-4C4A-47E3-98C5-AF7E9A3F2388}"/>
                </c:ext>
              </c:extLst>
            </c:dLbl>
            <c:dLbl>
              <c:idx val="43"/>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C-4C4A-47E3-98C5-AF7E9A3F2388}"/>
                </c:ext>
              </c:extLst>
            </c:dLbl>
            <c:dLbl>
              <c:idx val="44"/>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D-4C4A-47E3-98C5-AF7E9A3F2388}"/>
                </c:ext>
              </c:extLst>
            </c:dLbl>
            <c:dLbl>
              <c:idx val="45"/>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E-4C4A-47E3-98C5-AF7E9A3F2388}"/>
                </c:ext>
              </c:extLst>
            </c:dLbl>
            <c:dLbl>
              <c:idx val="46"/>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5F-4C4A-47E3-98C5-AF7E9A3F2388}"/>
                </c:ext>
              </c:extLst>
            </c:dLbl>
            <c:dLbl>
              <c:idx val="47"/>
              <c:tx>
                <c:rich>
                  <a:bodyPr/>
                  <a:lstStyle/>
                  <a:p>
                    <a:endParaRPr lang="fr-F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60-4C4A-47E3-98C5-AF7E9A3F2388}"/>
                </c:ext>
              </c:extLst>
            </c:dLbl>
            <c:spPr>
              <a:solidFill>
                <a:srgbClr val="70AD47">
                  <a:lumMod val="20000"/>
                  <a:lumOff val="80000"/>
                </a:srgbClr>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showDataLabelsRange val="1"/>
                <c15:showLeaderLines val="0"/>
              </c:ext>
            </c:extLst>
          </c:dLbls>
          <c:cat>
            <c:numRef>
              <c:f>Timeline!$B$2:$AW$2</c:f>
              <c:numCache>
                <c:formatCode>mmm\-yy</c:formatCode>
                <c:ptCount val="48"/>
                <c:pt idx="0">
                  <c:v>44957</c:v>
                </c:pt>
                <c:pt idx="1">
                  <c:v>44985</c:v>
                </c:pt>
                <c:pt idx="2">
                  <c:v>45016</c:v>
                </c:pt>
                <c:pt idx="3">
                  <c:v>45046</c:v>
                </c:pt>
                <c:pt idx="4">
                  <c:v>45077</c:v>
                </c:pt>
                <c:pt idx="5">
                  <c:v>45107</c:v>
                </c:pt>
                <c:pt idx="6">
                  <c:v>45138</c:v>
                </c:pt>
                <c:pt idx="7">
                  <c:v>45169</c:v>
                </c:pt>
                <c:pt idx="8">
                  <c:v>45199</c:v>
                </c:pt>
                <c:pt idx="9">
                  <c:v>45230</c:v>
                </c:pt>
                <c:pt idx="10">
                  <c:v>45260</c:v>
                </c:pt>
                <c:pt idx="11">
                  <c:v>45291</c:v>
                </c:pt>
                <c:pt idx="12">
                  <c:v>45322</c:v>
                </c:pt>
                <c:pt idx="13">
                  <c:v>45351</c:v>
                </c:pt>
                <c:pt idx="14">
                  <c:v>45382</c:v>
                </c:pt>
                <c:pt idx="15">
                  <c:v>45412</c:v>
                </c:pt>
                <c:pt idx="16">
                  <c:v>45443</c:v>
                </c:pt>
                <c:pt idx="17">
                  <c:v>45473</c:v>
                </c:pt>
                <c:pt idx="18">
                  <c:v>45504</c:v>
                </c:pt>
                <c:pt idx="19">
                  <c:v>45535</c:v>
                </c:pt>
                <c:pt idx="20">
                  <c:v>45565</c:v>
                </c:pt>
                <c:pt idx="21">
                  <c:v>45596</c:v>
                </c:pt>
                <c:pt idx="22">
                  <c:v>45626</c:v>
                </c:pt>
                <c:pt idx="23">
                  <c:v>45657</c:v>
                </c:pt>
                <c:pt idx="24">
                  <c:v>45688</c:v>
                </c:pt>
                <c:pt idx="25">
                  <c:v>45716</c:v>
                </c:pt>
                <c:pt idx="26">
                  <c:v>45747</c:v>
                </c:pt>
                <c:pt idx="27">
                  <c:v>45777</c:v>
                </c:pt>
                <c:pt idx="28">
                  <c:v>45808</c:v>
                </c:pt>
                <c:pt idx="29">
                  <c:v>45838</c:v>
                </c:pt>
                <c:pt idx="30">
                  <c:v>45869</c:v>
                </c:pt>
                <c:pt idx="31">
                  <c:v>45900</c:v>
                </c:pt>
                <c:pt idx="32">
                  <c:v>45930</c:v>
                </c:pt>
                <c:pt idx="33">
                  <c:v>45961</c:v>
                </c:pt>
                <c:pt idx="34">
                  <c:v>45991</c:v>
                </c:pt>
                <c:pt idx="35">
                  <c:v>46022</c:v>
                </c:pt>
                <c:pt idx="36">
                  <c:v>46053</c:v>
                </c:pt>
                <c:pt idx="37">
                  <c:v>46081</c:v>
                </c:pt>
                <c:pt idx="38">
                  <c:v>46112</c:v>
                </c:pt>
                <c:pt idx="39">
                  <c:v>46142</c:v>
                </c:pt>
                <c:pt idx="40">
                  <c:v>46173</c:v>
                </c:pt>
                <c:pt idx="41">
                  <c:v>46203</c:v>
                </c:pt>
                <c:pt idx="42">
                  <c:v>46234</c:v>
                </c:pt>
                <c:pt idx="43">
                  <c:v>46265</c:v>
                </c:pt>
                <c:pt idx="44">
                  <c:v>46295</c:v>
                </c:pt>
                <c:pt idx="45">
                  <c:v>46326</c:v>
                </c:pt>
                <c:pt idx="46">
                  <c:v>46356</c:v>
                </c:pt>
                <c:pt idx="47">
                  <c:v>46387</c:v>
                </c:pt>
              </c:numCache>
            </c:numRef>
          </c:cat>
          <c:val>
            <c:numRef>
              <c:f>Timeline!$B$14:$AW$14</c:f>
              <c:numCache>
                <c:formatCode>0</c:formatCode>
                <c:ptCount val="48"/>
                <c:pt idx="0">
                  <c:v>4</c:v>
                </c:pt>
                <c:pt idx="1">
                  <c:v>5</c:v>
                </c:pt>
                <c:pt idx="2">
                  <c:v>5</c:v>
                </c:pt>
                <c:pt idx="3">
                  <c:v>5</c:v>
                </c:pt>
                <c:pt idx="4">
                  <c:v>5</c:v>
                </c:pt>
                <c:pt idx="5">
                  <c:v>6</c:v>
                </c:pt>
                <c:pt idx="6">
                  <c:v>6</c:v>
                </c:pt>
                <c:pt idx="7">
                  <c:v>6</c:v>
                </c:pt>
                <c:pt idx="8">
                  <c:v>6</c:v>
                </c:pt>
                <c:pt idx="9">
                  <c:v>6</c:v>
                </c:pt>
                <c:pt idx="10">
                  <c:v>6</c:v>
                </c:pt>
                <c:pt idx="11">
                  <c:v>6</c:v>
                </c:pt>
                <c:pt idx="12">
                  <c:v>6</c:v>
                </c:pt>
                <c:pt idx="13">
                  <c:v>7</c:v>
                </c:pt>
                <c:pt idx="14">
                  <c:v>7</c:v>
                </c:pt>
                <c:pt idx="15">
                  <c:v>7</c:v>
                </c:pt>
                <c:pt idx="16">
                  <c:v>7</c:v>
                </c:pt>
                <c:pt idx="17">
                  <c:v>7</c:v>
                </c:pt>
                <c:pt idx="18">
                  <c:v>7</c:v>
                </c:pt>
                <c:pt idx="19">
                  <c:v>7</c:v>
                </c:pt>
                <c:pt idx="20">
                  <c:v>7</c:v>
                </c:pt>
              </c:numCache>
            </c:numRef>
          </c:val>
          <c:smooth val="0"/>
          <c:extLst>
            <c:ext xmlns:c15="http://schemas.microsoft.com/office/drawing/2012/chart" uri="{02D57815-91ED-43cb-92C2-25804820EDAC}">
              <c15:datalabelsRange>
                <c15:f>Timeline!$B$13:$Q$13</c15:f>
                <c15:dlblRangeCache>
                  <c:ptCount val="16"/>
                  <c:pt idx="0">
                    <c:v> MS1, MS2, MS3, MS10 </c:v>
                  </c:pt>
                  <c:pt idx="1">
                    <c:v> MS9 </c:v>
                  </c:pt>
                  <c:pt idx="5">
                    <c:v> MS4 </c:v>
                  </c:pt>
                  <c:pt idx="13">
                    <c:v> MS5 </c:v>
                  </c:pt>
                </c15:dlblRangeCache>
              </c15:datalabelsRange>
            </c:ext>
            <c:ext xmlns:c16="http://schemas.microsoft.com/office/drawing/2014/chart" uri="{C3380CC4-5D6E-409C-BE32-E72D297353CC}">
              <c16:uniqueId val="{00000061-4C4A-47E3-98C5-AF7E9A3F2388}"/>
            </c:ext>
          </c:extLst>
        </c:ser>
        <c:dLbls>
          <c:showLegendKey val="0"/>
          <c:showVal val="0"/>
          <c:showCatName val="0"/>
          <c:showSerName val="0"/>
          <c:showPercent val="0"/>
          <c:showBubbleSize val="0"/>
        </c:dLbls>
        <c:marker val="1"/>
        <c:smooth val="0"/>
        <c:axId val="1105238287"/>
        <c:axId val="1306501583"/>
      </c:lineChart>
      <c:dateAx>
        <c:axId val="1105238287"/>
        <c:scaling>
          <c:orientation val="minMax"/>
          <c:max val="45657"/>
          <c:min val="44927"/>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06501583"/>
        <c:crosses val="autoZero"/>
        <c:auto val="1"/>
        <c:lblOffset val="100"/>
        <c:baseTimeUnit val="months"/>
      </c:dateAx>
      <c:valAx>
        <c:axId val="1306501583"/>
        <c:scaling>
          <c:orientation val="minMax"/>
          <c:max val="1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052382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c:f>
              <c:strCache>
                <c:ptCount val="1"/>
                <c:pt idx="0">
                  <c:v>% of budget used</c:v>
                </c:pt>
              </c:strCache>
            </c:strRef>
          </c:tx>
          <c:spPr>
            <a:solidFill>
              <a:schemeClr val="accent4"/>
            </a:solidFill>
            <a:ln>
              <a:noFill/>
            </a:ln>
            <a:effectLst/>
          </c:spPr>
          <c:invertIfNegative val="0"/>
          <c:dPt>
            <c:idx val="7"/>
            <c:invertIfNegative val="0"/>
            <c:bubble3D val="0"/>
            <c:spPr>
              <a:pattFill prst="wdUpDiag">
                <a:fgClr>
                  <a:schemeClr val="accent4"/>
                </a:fgClr>
                <a:bgClr>
                  <a:schemeClr val="bg1"/>
                </a:bgClr>
              </a:pattFill>
              <a:ln>
                <a:noFill/>
              </a:ln>
              <a:effectLst/>
            </c:spPr>
            <c:extLst>
              <c:ext xmlns:c16="http://schemas.microsoft.com/office/drawing/2014/chart" uri="{C3380CC4-5D6E-409C-BE32-E72D297353CC}">
                <c16:uniqueId val="{00000001-5018-495D-8FC4-72477DB170BB}"/>
              </c:ext>
            </c:extLst>
          </c:dPt>
          <c:cat>
            <c:strRef>
              <c:f>Sheet1!$A$3:$A$10</c:f>
              <c:strCache>
                <c:ptCount val="8"/>
                <c:pt idx="0">
                  <c:v>CERN</c:v>
                </c:pt>
                <c:pt idx="1">
                  <c:v>GSI</c:v>
                </c:pt>
                <c:pt idx="2">
                  <c:v>ADS</c:v>
                </c:pt>
                <c:pt idx="3">
                  <c:v>TESAT</c:v>
                </c:pt>
                <c:pt idx="4">
                  <c:v>TAS</c:v>
                </c:pt>
                <c:pt idx="5">
                  <c:v>UNIPD</c:v>
                </c:pt>
                <c:pt idx="6">
                  <c:v>COSYLAB</c:v>
                </c:pt>
                <c:pt idx="7">
                  <c:v>Total</c:v>
                </c:pt>
              </c:strCache>
            </c:strRef>
          </c:cat>
          <c:val>
            <c:numRef>
              <c:f>Sheet1!$B$3:$B$10</c:f>
              <c:numCache>
                <c:formatCode>0.00%</c:formatCode>
                <c:ptCount val="8"/>
                <c:pt idx="0">
                  <c:v>0.4918816657245148</c:v>
                </c:pt>
                <c:pt idx="1">
                  <c:v>0.1853622486684845</c:v>
                </c:pt>
                <c:pt idx="2">
                  <c:v>5.6406570841889117E-2</c:v>
                </c:pt>
                <c:pt idx="3">
                  <c:v>0</c:v>
                </c:pt>
                <c:pt idx="4">
                  <c:v>0</c:v>
                </c:pt>
                <c:pt idx="5">
                  <c:v>0.31112382992079463</c:v>
                </c:pt>
                <c:pt idx="6">
                  <c:v>5.7805555555555554E-2</c:v>
                </c:pt>
                <c:pt idx="7">
                  <c:v>0.26768482471357358</c:v>
                </c:pt>
              </c:numCache>
            </c:numRef>
          </c:val>
          <c:extLst>
            <c:ext xmlns:c16="http://schemas.microsoft.com/office/drawing/2014/chart" uri="{C3380CC4-5D6E-409C-BE32-E72D297353CC}">
              <c16:uniqueId val="{00000002-5018-495D-8FC4-72477DB170BB}"/>
            </c:ext>
          </c:extLst>
        </c:ser>
        <c:ser>
          <c:idx val="1"/>
          <c:order val="1"/>
          <c:tx>
            <c:strRef>
              <c:f>Sheet1!$C$2</c:f>
              <c:strCache>
                <c:ptCount val="1"/>
                <c:pt idx="0">
                  <c:v>% of PM used</c:v>
                </c:pt>
              </c:strCache>
            </c:strRef>
          </c:tx>
          <c:spPr>
            <a:solidFill>
              <a:srgbClr val="0E75BD"/>
            </a:solidFill>
            <a:ln>
              <a:noFill/>
            </a:ln>
            <a:effectLst/>
          </c:spPr>
          <c:invertIfNegative val="0"/>
          <c:dPt>
            <c:idx val="7"/>
            <c:invertIfNegative val="0"/>
            <c:bubble3D val="0"/>
            <c:spPr>
              <a:pattFill prst="wdUpDiag">
                <a:fgClr>
                  <a:srgbClr val="0E75BD"/>
                </a:fgClr>
                <a:bgClr>
                  <a:schemeClr val="bg1"/>
                </a:bgClr>
              </a:pattFill>
              <a:ln>
                <a:noFill/>
              </a:ln>
              <a:effectLst/>
            </c:spPr>
            <c:extLst>
              <c:ext xmlns:c16="http://schemas.microsoft.com/office/drawing/2014/chart" uri="{C3380CC4-5D6E-409C-BE32-E72D297353CC}">
                <c16:uniqueId val="{00000004-5018-495D-8FC4-72477DB170BB}"/>
              </c:ext>
            </c:extLst>
          </c:dPt>
          <c:cat>
            <c:strRef>
              <c:f>Sheet1!$A$3:$A$10</c:f>
              <c:strCache>
                <c:ptCount val="8"/>
                <c:pt idx="0">
                  <c:v>CERN</c:v>
                </c:pt>
                <c:pt idx="1">
                  <c:v>GSI</c:v>
                </c:pt>
                <c:pt idx="2">
                  <c:v>ADS</c:v>
                </c:pt>
                <c:pt idx="3">
                  <c:v>TESAT</c:v>
                </c:pt>
                <c:pt idx="4">
                  <c:v>TAS</c:v>
                </c:pt>
                <c:pt idx="5">
                  <c:v>UNIPD</c:v>
                </c:pt>
                <c:pt idx="6">
                  <c:v>COSYLAB</c:v>
                </c:pt>
                <c:pt idx="7">
                  <c:v>Total</c:v>
                </c:pt>
              </c:strCache>
            </c:strRef>
          </c:cat>
          <c:val>
            <c:numRef>
              <c:f>Sheet1!$C$3:$C$10</c:f>
              <c:numCache>
                <c:formatCode>0.00%</c:formatCode>
                <c:ptCount val="8"/>
                <c:pt idx="0">
                  <c:v>0.77396648044692751</c:v>
                </c:pt>
                <c:pt idx="1">
                  <c:v>0.18333333333333332</c:v>
                </c:pt>
                <c:pt idx="2">
                  <c:v>6.0000000000000005E-2</c:v>
                </c:pt>
                <c:pt idx="3">
                  <c:v>0</c:v>
                </c:pt>
                <c:pt idx="4">
                  <c:v>0</c:v>
                </c:pt>
                <c:pt idx="5">
                  <c:v>0.36382978723404258</c:v>
                </c:pt>
                <c:pt idx="6">
                  <c:v>4.6524064171122988E-2</c:v>
                </c:pt>
                <c:pt idx="7">
                  <c:v>0.29460992907801414</c:v>
                </c:pt>
              </c:numCache>
            </c:numRef>
          </c:val>
          <c:extLst>
            <c:ext xmlns:c16="http://schemas.microsoft.com/office/drawing/2014/chart" uri="{C3380CC4-5D6E-409C-BE32-E72D297353CC}">
              <c16:uniqueId val="{00000005-5018-495D-8FC4-72477DB170BB}"/>
            </c:ext>
          </c:extLst>
        </c:ser>
        <c:dLbls>
          <c:showLegendKey val="0"/>
          <c:showVal val="0"/>
          <c:showCatName val="0"/>
          <c:showSerName val="0"/>
          <c:showPercent val="0"/>
          <c:showBubbleSize val="0"/>
        </c:dLbls>
        <c:gapWidth val="219"/>
        <c:axId val="654837615"/>
        <c:axId val="654836655"/>
      </c:barChart>
      <c:lineChart>
        <c:grouping val="standard"/>
        <c:varyColors val="0"/>
        <c:ser>
          <c:idx val="2"/>
          <c:order val="2"/>
          <c:tx>
            <c:strRef>
              <c:f>Sheet1!$D$2</c:f>
              <c:strCache>
                <c:ptCount val="1"/>
                <c:pt idx="0">
                  <c:v>Flat spending profile</c:v>
                </c:pt>
              </c:strCache>
            </c:strRef>
          </c:tx>
          <c:spPr>
            <a:ln w="28575" cap="rnd">
              <a:solidFill>
                <a:srgbClr val="FF0000"/>
              </a:solidFill>
              <a:round/>
            </a:ln>
            <a:effectLst/>
          </c:spPr>
          <c:marker>
            <c:symbol val="none"/>
          </c:marker>
          <c:cat>
            <c:strRef>
              <c:f>Sheet1!$A$3:$A$10</c:f>
              <c:strCache>
                <c:ptCount val="8"/>
                <c:pt idx="0">
                  <c:v>CERN</c:v>
                </c:pt>
                <c:pt idx="1">
                  <c:v>GSI</c:v>
                </c:pt>
                <c:pt idx="2">
                  <c:v>ADS</c:v>
                </c:pt>
                <c:pt idx="3">
                  <c:v>TESAT</c:v>
                </c:pt>
                <c:pt idx="4">
                  <c:v>TAS</c:v>
                </c:pt>
                <c:pt idx="5">
                  <c:v>UNIPD</c:v>
                </c:pt>
                <c:pt idx="6">
                  <c:v>COSYLAB</c:v>
                </c:pt>
                <c:pt idx="7">
                  <c:v>Total</c:v>
                </c:pt>
              </c:strCache>
            </c:strRef>
          </c:cat>
          <c:val>
            <c:numRef>
              <c:f>Sheet1!$D$3:$D$10</c:f>
              <c:numCache>
                <c:formatCode>0.00%</c:formatCode>
                <c:ptCount val="8"/>
                <c:pt idx="0">
                  <c:v>0.38</c:v>
                </c:pt>
                <c:pt idx="1">
                  <c:v>0.38</c:v>
                </c:pt>
                <c:pt idx="2">
                  <c:v>0.38</c:v>
                </c:pt>
                <c:pt idx="3">
                  <c:v>0.38</c:v>
                </c:pt>
                <c:pt idx="4">
                  <c:v>0.38</c:v>
                </c:pt>
                <c:pt idx="5">
                  <c:v>0.38</c:v>
                </c:pt>
                <c:pt idx="6">
                  <c:v>0.38</c:v>
                </c:pt>
                <c:pt idx="7">
                  <c:v>0.38</c:v>
                </c:pt>
              </c:numCache>
            </c:numRef>
          </c:val>
          <c:smooth val="0"/>
          <c:extLst>
            <c:ext xmlns:c16="http://schemas.microsoft.com/office/drawing/2014/chart" uri="{C3380CC4-5D6E-409C-BE32-E72D297353CC}">
              <c16:uniqueId val="{00000006-5018-495D-8FC4-72477DB170BB}"/>
            </c:ext>
          </c:extLst>
        </c:ser>
        <c:dLbls>
          <c:showLegendKey val="0"/>
          <c:showVal val="0"/>
          <c:showCatName val="0"/>
          <c:showSerName val="0"/>
          <c:showPercent val="0"/>
          <c:showBubbleSize val="0"/>
        </c:dLbls>
        <c:marker val="1"/>
        <c:smooth val="0"/>
        <c:axId val="654837615"/>
        <c:axId val="654836655"/>
      </c:lineChart>
      <c:catAx>
        <c:axId val="6548376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4836655"/>
        <c:crosses val="autoZero"/>
        <c:auto val="1"/>
        <c:lblAlgn val="ctr"/>
        <c:lblOffset val="100"/>
        <c:noMultiLvlLbl val="0"/>
      </c:catAx>
      <c:valAx>
        <c:axId val="654836655"/>
        <c:scaling>
          <c:orientation val="minMax"/>
          <c:max val="0.8"/>
        </c:scaling>
        <c:delete val="0"/>
        <c:axPos val="l"/>
        <c:majorGridlines>
          <c:spPr>
            <a:ln w="9525" cap="flat" cmpd="sng" algn="ctr">
              <a:solidFill>
                <a:schemeClr val="bg2">
                  <a:alpha val="96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48376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Sheet1!$B$23</c:f>
              <c:strCache>
                <c:ptCount val="1"/>
                <c:pt idx="0">
                  <c:v>% of budget used</c:v>
                </c:pt>
              </c:strCache>
            </c:strRef>
          </c:tx>
          <c:spPr>
            <a:solidFill>
              <a:schemeClr val="accent4"/>
            </a:solidFill>
            <a:ln>
              <a:noFill/>
            </a:ln>
            <a:effectLst/>
          </c:spPr>
          <c:invertIfNegative val="0"/>
          <c:dPt>
            <c:idx val="9"/>
            <c:invertIfNegative val="0"/>
            <c:bubble3D val="0"/>
            <c:spPr>
              <a:pattFill prst="wdUpDiag">
                <a:fgClr>
                  <a:schemeClr val="accent4"/>
                </a:fgClr>
                <a:bgClr>
                  <a:schemeClr val="bg1"/>
                </a:bgClr>
              </a:pattFill>
              <a:ln>
                <a:noFill/>
              </a:ln>
              <a:effectLst/>
            </c:spPr>
            <c:extLst>
              <c:ext xmlns:c16="http://schemas.microsoft.com/office/drawing/2014/chart" uri="{C3380CC4-5D6E-409C-BE32-E72D297353CC}">
                <c16:uniqueId val="{00000001-67A6-4DBB-A5B4-E96A907E0246}"/>
              </c:ext>
            </c:extLst>
          </c:dPt>
          <c:cat>
            <c:strRef>
              <c:f>Sheet1!$A$24:$A$33</c:f>
              <c:strCache>
                <c:ptCount val="10"/>
                <c:pt idx="0">
                  <c:v>WP1</c:v>
                </c:pt>
                <c:pt idx="1">
                  <c:v>WP2</c:v>
                </c:pt>
                <c:pt idx="2">
                  <c:v>WP3</c:v>
                </c:pt>
                <c:pt idx="3">
                  <c:v>WP4</c:v>
                </c:pt>
                <c:pt idx="4">
                  <c:v>WP5</c:v>
                </c:pt>
                <c:pt idx="5">
                  <c:v>WP6</c:v>
                </c:pt>
                <c:pt idx="6">
                  <c:v>WP7</c:v>
                </c:pt>
                <c:pt idx="7">
                  <c:v>WP8</c:v>
                </c:pt>
                <c:pt idx="8">
                  <c:v>WP9</c:v>
                </c:pt>
                <c:pt idx="9">
                  <c:v>Total</c:v>
                </c:pt>
              </c:strCache>
            </c:strRef>
          </c:cat>
          <c:val>
            <c:numRef>
              <c:f>Sheet1!$B$24:$B$33</c:f>
              <c:numCache>
                <c:formatCode>0.00%</c:formatCode>
                <c:ptCount val="10"/>
                <c:pt idx="0">
                  <c:v>0.47193934411254224</c:v>
                </c:pt>
                <c:pt idx="1">
                  <c:v>0.2520148321919104</c:v>
                </c:pt>
                <c:pt idx="2">
                  <c:v>0.40845336757324613</c:v>
                </c:pt>
                <c:pt idx="3">
                  <c:v>0.11853964550040069</c:v>
                </c:pt>
                <c:pt idx="4">
                  <c:v>0.10207380796864794</c:v>
                </c:pt>
                <c:pt idx="5">
                  <c:v>0.2194720408742549</c:v>
                </c:pt>
                <c:pt idx="6">
                  <c:v>0.68286896040063061</c:v>
                </c:pt>
                <c:pt idx="7">
                  <c:v>0.16409330683646295</c:v>
                </c:pt>
                <c:pt idx="8">
                  <c:v>5.7805555555555554E-2</c:v>
                </c:pt>
                <c:pt idx="9">
                  <c:v>0.26769999999999999</c:v>
                </c:pt>
              </c:numCache>
            </c:numRef>
          </c:val>
          <c:extLst>
            <c:ext xmlns:c16="http://schemas.microsoft.com/office/drawing/2014/chart" uri="{C3380CC4-5D6E-409C-BE32-E72D297353CC}">
              <c16:uniqueId val="{00000002-67A6-4DBB-A5B4-E96A907E0246}"/>
            </c:ext>
          </c:extLst>
        </c:ser>
        <c:ser>
          <c:idx val="1"/>
          <c:order val="1"/>
          <c:tx>
            <c:strRef>
              <c:f>Sheet1!$C$23</c:f>
              <c:strCache>
                <c:ptCount val="1"/>
                <c:pt idx="0">
                  <c:v>% of PM used</c:v>
                </c:pt>
              </c:strCache>
            </c:strRef>
          </c:tx>
          <c:spPr>
            <a:solidFill>
              <a:srgbClr val="0E75BD"/>
            </a:solidFill>
            <a:ln>
              <a:noFill/>
            </a:ln>
            <a:effectLst/>
          </c:spPr>
          <c:invertIfNegative val="0"/>
          <c:dPt>
            <c:idx val="9"/>
            <c:invertIfNegative val="0"/>
            <c:bubble3D val="0"/>
            <c:spPr>
              <a:pattFill prst="wdUpDiag">
                <a:fgClr>
                  <a:srgbClr val="0E75BD"/>
                </a:fgClr>
                <a:bgClr>
                  <a:schemeClr val="bg1"/>
                </a:bgClr>
              </a:pattFill>
              <a:ln>
                <a:noFill/>
              </a:ln>
              <a:effectLst/>
            </c:spPr>
            <c:extLst>
              <c:ext xmlns:c16="http://schemas.microsoft.com/office/drawing/2014/chart" uri="{C3380CC4-5D6E-409C-BE32-E72D297353CC}">
                <c16:uniqueId val="{00000004-67A6-4DBB-A5B4-E96A907E0246}"/>
              </c:ext>
            </c:extLst>
          </c:dPt>
          <c:cat>
            <c:strRef>
              <c:f>Sheet1!$A$24:$A$33</c:f>
              <c:strCache>
                <c:ptCount val="10"/>
                <c:pt idx="0">
                  <c:v>WP1</c:v>
                </c:pt>
                <c:pt idx="1">
                  <c:v>WP2</c:v>
                </c:pt>
                <c:pt idx="2">
                  <c:v>WP3</c:v>
                </c:pt>
                <c:pt idx="3">
                  <c:v>WP4</c:v>
                </c:pt>
                <c:pt idx="4">
                  <c:v>WP5</c:v>
                </c:pt>
                <c:pt idx="5">
                  <c:v>WP6</c:v>
                </c:pt>
                <c:pt idx="6">
                  <c:v>WP7</c:v>
                </c:pt>
                <c:pt idx="7">
                  <c:v>WP8</c:v>
                </c:pt>
                <c:pt idx="8">
                  <c:v>WP9</c:v>
                </c:pt>
                <c:pt idx="9">
                  <c:v>Total</c:v>
                </c:pt>
              </c:strCache>
            </c:strRef>
          </c:cat>
          <c:val>
            <c:numRef>
              <c:f>Sheet1!$C$24:$C$33</c:f>
              <c:numCache>
                <c:formatCode>0.00%</c:formatCode>
                <c:ptCount val="10"/>
                <c:pt idx="0">
                  <c:v>0.26256410256410256</c:v>
                </c:pt>
                <c:pt idx="1">
                  <c:v>0.15333333333333332</c:v>
                </c:pt>
                <c:pt idx="2">
                  <c:v>0.65303030303030307</c:v>
                </c:pt>
                <c:pt idx="3">
                  <c:v>0.15384615384615385</c:v>
                </c:pt>
                <c:pt idx="4">
                  <c:v>0.15390243902439027</c:v>
                </c:pt>
                <c:pt idx="5">
                  <c:v>0.13333333333333333</c:v>
                </c:pt>
                <c:pt idx="6">
                  <c:v>1.457704918032787</c:v>
                </c:pt>
                <c:pt idx="7">
                  <c:v>0.21388888888888891</c:v>
                </c:pt>
                <c:pt idx="8">
                  <c:v>4.6524064171122988E-2</c:v>
                </c:pt>
                <c:pt idx="9">
                  <c:v>0.29459999999999997</c:v>
                </c:pt>
              </c:numCache>
            </c:numRef>
          </c:val>
          <c:extLst>
            <c:ext xmlns:c16="http://schemas.microsoft.com/office/drawing/2014/chart" uri="{C3380CC4-5D6E-409C-BE32-E72D297353CC}">
              <c16:uniqueId val="{00000005-67A6-4DBB-A5B4-E96A907E0246}"/>
            </c:ext>
          </c:extLst>
        </c:ser>
        <c:dLbls>
          <c:showLegendKey val="0"/>
          <c:showVal val="0"/>
          <c:showCatName val="0"/>
          <c:showSerName val="0"/>
          <c:showPercent val="0"/>
          <c:showBubbleSize val="0"/>
        </c:dLbls>
        <c:gapWidth val="219"/>
        <c:axId val="1079579311"/>
        <c:axId val="1079580271"/>
      </c:barChart>
      <c:lineChart>
        <c:grouping val="standard"/>
        <c:varyColors val="0"/>
        <c:ser>
          <c:idx val="2"/>
          <c:order val="2"/>
          <c:tx>
            <c:strRef>
              <c:f>Sheet1!$D$23</c:f>
              <c:strCache>
                <c:ptCount val="1"/>
                <c:pt idx="0">
                  <c:v>Flat spending profile</c:v>
                </c:pt>
              </c:strCache>
            </c:strRef>
          </c:tx>
          <c:spPr>
            <a:ln w="28575" cap="rnd">
              <a:solidFill>
                <a:srgbClr val="FF0000"/>
              </a:solidFill>
              <a:round/>
            </a:ln>
            <a:effectLst/>
          </c:spPr>
          <c:marker>
            <c:symbol val="none"/>
          </c:marker>
          <c:cat>
            <c:strRef>
              <c:f>Sheet1!$A$24:$A$33</c:f>
              <c:strCache>
                <c:ptCount val="10"/>
                <c:pt idx="0">
                  <c:v>WP1</c:v>
                </c:pt>
                <c:pt idx="1">
                  <c:v>WP2</c:v>
                </c:pt>
                <c:pt idx="2">
                  <c:v>WP3</c:v>
                </c:pt>
                <c:pt idx="3">
                  <c:v>WP4</c:v>
                </c:pt>
                <c:pt idx="4">
                  <c:v>WP5</c:v>
                </c:pt>
                <c:pt idx="5">
                  <c:v>WP6</c:v>
                </c:pt>
                <c:pt idx="6">
                  <c:v>WP7</c:v>
                </c:pt>
                <c:pt idx="7">
                  <c:v>WP8</c:v>
                </c:pt>
                <c:pt idx="8">
                  <c:v>WP9</c:v>
                </c:pt>
                <c:pt idx="9">
                  <c:v>Total</c:v>
                </c:pt>
              </c:strCache>
            </c:strRef>
          </c:cat>
          <c:val>
            <c:numRef>
              <c:f>Sheet1!$D$24:$D$33</c:f>
              <c:numCache>
                <c:formatCode>0.00%</c:formatCode>
                <c:ptCount val="10"/>
                <c:pt idx="0">
                  <c:v>0.38</c:v>
                </c:pt>
                <c:pt idx="1">
                  <c:v>0.38</c:v>
                </c:pt>
                <c:pt idx="2">
                  <c:v>0.38</c:v>
                </c:pt>
                <c:pt idx="3">
                  <c:v>0.38</c:v>
                </c:pt>
                <c:pt idx="4">
                  <c:v>0.38</c:v>
                </c:pt>
                <c:pt idx="5">
                  <c:v>0.38</c:v>
                </c:pt>
                <c:pt idx="6">
                  <c:v>0.38</c:v>
                </c:pt>
                <c:pt idx="7">
                  <c:v>0.38</c:v>
                </c:pt>
                <c:pt idx="8">
                  <c:v>0.38</c:v>
                </c:pt>
                <c:pt idx="9">
                  <c:v>0.38</c:v>
                </c:pt>
              </c:numCache>
            </c:numRef>
          </c:val>
          <c:smooth val="0"/>
          <c:extLst>
            <c:ext xmlns:c16="http://schemas.microsoft.com/office/drawing/2014/chart" uri="{C3380CC4-5D6E-409C-BE32-E72D297353CC}">
              <c16:uniqueId val="{00000006-67A6-4DBB-A5B4-E96A907E0246}"/>
            </c:ext>
          </c:extLst>
        </c:ser>
        <c:dLbls>
          <c:showLegendKey val="0"/>
          <c:showVal val="0"/>
          <c:showCatName val="0"/>
          <c:showSerName val="0"/>
          <c:showPercent val="0"/>
          <c:showBubbleSize val="0"/>
        </c:dLbls>
        <c:marker val="1"/>
        <c:smooth val="0"/>
        <c:axId val="1079579311"/>
        <c:axId val="1079580271"/>
      </c:lineChart>
      <c:catAx>
        <c:axId val="107957931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79580271"/>
        <c:crosses val="autoZero"/>
        <c:auto val="1"/>
        <c:lblAlgn val="ctr"/>
        <c:lblOffset val="100"/>
        <c:noMultiLvlLbl val="0"/>
      </c:catAx>
      <c:valAx>
        <c:axId val="1079580271"/>
        <c:scaling>
          <c:orientation val="minMax"/>
          <c:max val="0.8"/>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795793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23/09/2024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23/09/2024</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F7941D">
                  <a:alpha val="75294"/>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0E75BD">
                  <a:alpha val="77647"/>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787900"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F9AE92C9-2541-124E-A2B7-5084F0F6B609}"/>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pic>
        <p:nvPicPr>
          <p:cNvPr id="16" name="Image 15">
            <a:extLst>
              <a:ext uri="{FF2B5EF4-FFF2-40B4-BE49-F238E27FC236}">
                <a16:creationId xmlns:a16="http://schemas.microsoft.com/office/drawing/2014/main" id="{29651E6E-B7B8-A346-8987-60FCF6A79431}"/>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14" name="Rectangle 13">
            <a:extLst>
              <a:ext uri="{FF2B5EF4-FFF2-40B4-BE49-F238E27FC236}">
                <a16:creationId xmlns:a16="http://schemas.microsoft.com/office/drawing/2014/main" id="{2A85E14A-90D4-8243-95E9-7270812D2B7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rgbClr val="034DA3"/>
                </a:solidFill>
                <a:effectLst/>
                <a:latin typeface="+mj-lt"/>
              </a:rPr>
              <a:t>HEARTS is a project funded by the European Union under</a:t>
            </a:r>
            <a:br>
              <a:rPr lang="en-GB" sz="1050" b="0" i="0" u="none" strike="noStrike" noProof="0" dirty="0">
                <a:solidFill>
                  <a:srgbClr val="034DA3"/>
                </a:solidFill>
                <a:effectLst/>
                <a:latin typeface="+mj-lt"/>
              </a:rPr>
            </a:br>
            <a:r>
              <a:rPr lang="en-GB" sz="1050" b="0" i="0" u="none" strike="noStrike" noProof="0" dirty="0">
                <a:solidFill>
                  <a:srgbClr val="034DA3"/>
                </a:solidFill>
                <a:effectLst/>
                <a:latin typeface="+mj-lt"/>
              </a:rPr>
              <a:t>GA No 101082402, through the Space Work Programme of the European Commission.</a:t>
            </a:r>
            <a:endParaRPr lang="en-GB" sz="1050" noProof="0" dirty="0">
              <a:solidFill>
                <a:srgbClr val="034DA3"/>
              </a:solidFill>
              <a:latin typeface="+mj-lt"/>
            </a:endParaRPr>
          </a:p>
        </p:txBody>
      </p:sp>
      <p:sp>
        <p:nvSpPr>
          <p:cNvPr id="18" name="Espace réservé du texte 19">
            <a:extLst>
              <a:ext uri="{FF2B5EF4-FFF2-40B4-BE49-F238E27FC236}">
                <a16:creationId xmlns:a16="http://schemas.microsoft.com/office/drawing/2014/main" id="{47E47CA7-7740-3045-BABA-ECC909E1E24B}"/>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spTree>
    <p:extLst>
      <p:ext uri="{BB962C8B-B14F-4D97-AF65-F5344CB8AC3E}">
        <p14:creationId xmlns:p14="http://schemas.microsoft.com/office/powerpoint/2010/main" val="1230266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45C6A3C0-9FDE-7F46-B197-2043A4E22DD5}"/>
              </a:ext>
            </a:extLst>
          </p:cNvPr>
          <p:cNvSpPr>
            <a:spLocks noGrp="1"/>
          </p:cNvSpPr>
          <p:nvPr>
            <p:ph type="ftr" sz="quarter" idx="11"/>
          </p:nvPr>
        </p:nvSpPr>
        <p:spPr/>
        <p:txBody>
          <a:bodyPr/>
          <a:lstStyle/>
          <a:p>
            <a:r>
              <a:rPr lang="en-GB"/>
              <a:t>HEARTS P1 Review Meeting - 25 September 2024</a:t>
            </a:r>
          </a:p>
        </p:txBody>
      </p:sp>
      <p:sp>
        <p:nvSpPr>
          <p:cNvPr id="7" name="Titre 1">
            <a:extLst>
              <a:ext uri="{FF2B5EF4-FFF2-40B4-BE49-F238E27FC236}">
                <a16:creationId xmlns:a16="http://schemas.microsoft.com/office/drawing/2014/main" id="{15F531B7-9A62-404D-BF68-AE2546121D71}"/>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8" name="Espace réservé pour une image  2">
            <a:extLst>
              <a:ext uri="{FF2B5EF4-FFF2-40B4-BE49-F238E27FC236}">
                <a16:creationId xmlns:a16="http://schemas.microsoft.com/office/drawing/2014/main" id="{9DED5406-7EFF-9E4F-B57C-C964256AADF0}"/>
              </a:ext>
            </a:extLst>
          </p:cNvPr>
          <p:cNvSpPr>
            <a:spLocks noGrp="1"/>
          </p:cNvSpPr>
          <p:nvPr>
            <p:ph type="pic" idx="1" hasCustomPrompt="1"/>
          </p:nvPr>
        </p:nvSpPr>
        <p:spPr>
          <a:xfrm>
            <a:off x="1775520" y="1268760"/>
            <a:ext cx="9361040" cy="3912840"/>
          </a:xfrm>
        </p:spPr>
        <p:txBody>
          <a:bodyPr>
            <a:normAutofit/>
          </a:bodyPr>
          <a:lstStyle>
            <a:lvl1pPr marL="0" marR="0" indent="0" algn="l" defTabSz="914400" rtl="0" eaLnBrk="1" fontAlgn="auto" latinLnBrk="0" hangingPunct="1">
              <a:lnSpc>
                <a:spcPct val="90000"/>
              </a:lnSpc>
              <a:spcBef>
                <a:spcPts val="1000"/>
              </a:spcBef>
              <a:spcAft>
                <a:spcPts val="0"/>
              </a:spcAft>
              <a:buClr>
                <a:srgbClr val="F7941D"/>
              </a:buClr>
              <a:buSzTx/>
              <a:buFont typeface="Arial" panose="020B0604020202020204" pitchFamily="34" charset="0"/>
              <a:buNone/>
              <a:tabLst/>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9" name="Espace réservé du texte 3">
            <a:extLst>
              <a:ext uri="{FF2B5EF4-FFF2-40B4-BE49-F238E27FC236}">
                <a16:creationId xmlns:a16="http://schemas.microsoft.com/office/drawing/2014/main" id="{A05A3D14-3D64-8248-8DFD-7F7DD2806694}"/>
              </a:ext>
            </a:extLst>
          </p:cNvPr>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dirty="0"/>
              <a:t>Click to add caption</a:t>
            </a:r>
          </a:p>
        </p:txBody>
      </p:sp>
      <p:pic>
        <p:nvPicPr>
          <p:cNvPr id="20" name="Image 19">
            <a:extLst>
              <a:ext uri="{FF2B5EF4-FFF2-40B4-BE49-F238E27FC236}">
                <a16:creationId xmlns:a16="http://schemas.microsoft.com/office/drawing/2014/main" id="{9C4E9BE6-7F18-2F48-A9DC-043DAC528C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1" name="Rectangle 20">
            <a:extLst>
              <a:ext uri="{FF2B5EF4-FFF2-40B4-BE49-F238E27FC236}">
                <a16:creationId xmlns:a16="http://schemas.microsoft.com/office/drawing/2014/main" id="{E06A69D0-6AC4-444A-8FE7-3E1B9CEDB234}"/>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Hexagone 21">
            <a:extLst>
              <a:ext uri="{FF2B5EF4-FFF2-40B4-BE49-F238E27FC236}">
                <a16:creationId xmlns:a16="http://schemas.microsoft.com/office/drawing/2014/main" id="{9986126B-B590-A143-A40E-7888F6703ED8}"/>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3" name="Rectangle 22">
            <a:extLst>
              <a:ext uri="{FF2B5EF4-FFF2-40B4-BE49-F238E27FC236}">
                <a16:creationId xmlns:a16="http://schemas.microsoft.com/office/drawing/2014/main" id="{00E0EF3A-2B50-DD40-B0E5-F554383407E1}"/>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space réservé du numéro de diapositive 5">
            <a:extLst>
              <a:ext uri="{FF2B5EF4-FFF2-40B4-BE49-F238E27FC236}">
                <a16:creationId xmlns:a16="http://schemas.microsoft.com/office/drawing/2014/main" id="{F3AB7B49-C22F-DB47-902F-401E6C8EE4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608394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0"/>
            <a:ext cx="12192000" cy="6858000"/>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32000" y="6527964"/>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34000" y="6527964"/>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Tree>
    <p:extLst>
      <p:ext uri="{BB962C8B-B14F-4D97-AF65-F5344CB8AC3E}">
        <p14:creationId xmlns:p14="http://schemas.microsoft.com/office/powerpoint/2010/main" val="3299779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8DCD76-ECD2-7649-999D-BCA67F202881}"/>
              </a:ext>
            </a:extLst>
          </p:cNvPr>
          <p:cNvSpPr>
            <a:spLocks noGrp="1"/>
          </p:cNvSpPr>
          <p:nvPr>
            <p:ph type="title" hasCustomPrompt="1"/>
          </p:nvPr>
        </p:nvSpPr>
        <p:spPr>
          <a:xfrm>
            <a:off x="839788" y="457199"/>
            <a:ext cx="3932237" cy="1443705"/>
          </a:xfrm>
        </p:spPr>
        <p:txBody>
          <a:bodyPr anchor="b"/>
          <a:lstStyle>
            <a:lvl1pPr>
              <a:defRPr sz="3200"/>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17C4E474-BE43-5846-B89E-C1EEB6D8663D}"/>
              </a:ext>
            </a:extLst>
          </p:cNvPr>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GB" noProof="0" dirty="0"/>
              <a:t>Click to add text</a:t>
            </a:r>
          </a:p>
        </p:txBody>
      </p:sp>
      <p:sp>
        <p:nvSpPr>
          <p:cNvPr id="4" name="Espace réservé du texte 3">
            <a:extLst>
              <a:ext uri="{FF2B5EF4-FFF2-40B4-BE49-F238E27FC236}">
                <a16:creationId xmlns:a16="http://schemas.microsoft.com/office/drawing/2014/main" id="{DC2E8DF9-80F9-354E-B306-1DD355D670A4}"/>
              </a:ext>
            </a:extLst>
          </p:cNvPr>
          <p:cNvSpPr>
            <a:spLocks noGrp="1"/>
          </p:cNvSpPr>
          <p:nvPr>
            <p:ph type="body" sz="half" idx="2" hasCustomPrompt="1"/>
          </p:nvPr>
        </p:nvSpPr>
        <p:spPr>
          <a:xfrm>
            <a:off x="839788" y="2116908"/>
            <a:ext cx="3932237" cy="375207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9844808C-4158-D04F-A275-D35AE8A0ED71}"/>
              </a:ext>
            </a:extLst>
          </p:cNvPr>
          <p:cNvSpPr>
            <a:spLocks noGrp="1"/>
          </p:cNvSpPr>
          <p:nvPr>
            <p:ph type="ftr" sz="quarter" idx="11"/>
          </p:nvPr>
        </p:nvSpPr>
        <p:spPr/>
        <p:txBody>
          <a:bodyPr/>
          <a:lstStyle/>
          <a:p>
            <a:r>
              <a:rPr lang="en-GB"/>
              <a:t>HEARTS P1 Review Meeting - 25 September 2024</a:t>
            </a:r>
          </a:p>
        </p:txBody>
      </p:sp>
      <p:pic>
        <p:nvPicPr>
          <p:cNvPr id="16" name="Image 15">
            <a:extLst>
              <a:ext uri="{FF2B5EF4-FFF2-40B4-BE49-F238E27FC236}">
                <a16:creationId xmlns:a16="http://schemas.microsoft.com/office/drawing/2014/main" id="{21F69EB8-D830-BC4A-9974-386B4BB336A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7" name="Rectangle 16">
            <a:extLst>
              <a:ext uri="{FF2B5EF4-FFF2-40B4-BE49-F238E27FC236}">
                <a16:creationId xmlns:a16="http://schemas.microsoft.com/office/drawing/2014/main" id="{7DCBD0E1-285B-4C45-B136-F95C055A209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30484535-4AEC-1B4F-8F6E-A74ADA7342D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Rectangle 18">
            <a:extLst>
              <a:ext uri="{FF2B5EF4-FFF2-40B4-BE49-F238E27FC236}">
                <a16:creationId xmlns:a16="http://schemas.microsoft.com/office/drawing/2014/main" id="{59537CC9-E1B7-6648-B988-3253179DA607}"/>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83561ED-DCB3-5249-8CA0-CF882D7E1D08}"/>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382DF250-7D9F-7F4D-9DA6-E2363BD9F2A5}"/>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5D07D275-17E5-C941-B133-C7511DDDC4F7}"/>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542074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3B4A15-80B1-D140-935F-95703F1EA1B8}"/>
              </a:ext>
            </a:extLst>
          </p:cNvPr>
          <p:cNvSpPr>
            <a:spLocks noGrp="1"/>
          </p:cNvSpPr>
          <p:nvPr>
            <p:ph type="title" hasCustomPrompt="1"/>
          </p:nvPr>
        </p:nvSpPr>
        <p:spPr>
          <a:xfrm>
            <a:off x="839788" y="457200"/>
            <a:ext cx="3932237" cy="1443705"/>
          </a:xfrm>
        </p:spPr>
        <p:txBody>
          <a:bodyPr anchor="b"/>
          <a:lstStyle>
            <a:lvl1pPr>
              <a:defRPr sz="3200"/>
            </a:lvl1pPr>
          </a:lstStyle>
          <a:p>
            <a:r>
              <a:rPr lang="en-US" dirty="0"/>
              <a:t>Click to add title</a:t>
            </a:r>
            <a:endParaRPr lang="en-GB" dirty="0"/>
          </a:p>
        </p:txBody>
      </p:sp>
      <p:sp>
        <p:nvSpPr>
          <p:cNvPr id="3" name="Espace réservé pour une image  2">
            <a:extLst>
              <a:ext uri="{FF2B5EF4-FFF2-40B4-BE49-F238E27FC236}">
                <a16:creationId xmlns:a16="http://schemas.microsoft.com/office/drawing/2014/main" id="{E44B457D-10FE-124C-9E0C-72CE0B8F4C1A}"/>
              </a:ext>
            </a:extLst>
          </p:cNvPr>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4" name="Espace réservé du texte 3">
            <a:extLst>
              <a:ext uri="{FF2B5EF4-FFF2-40B4-BE49-F238E27FC236}">
                <a16:creationId xmlns:a16="http://schemas.microsoft.com/office/drawing/2014/main" id="{061275B2-9C51-3049-80C9-CA62D4DF25DE}"/>
              </a:ext>
            </a:extLst>
          </p:cNvPr>
          <p:cNvSpPr>
            <a:spLocks noGrp="1"/>
          </p:cNvSpPr>
          <p:nvPr>
            <p:ph type="body" sz="half" idx="2" hasCustomPrompt="1"/>
          </p:nvPr>
        </p:nvSpPr>
        <p:spPr>
          <a:xfrm>
            <a:off x="839788" y="2116908"/>
            <a:ext cx="3932237" cy="37520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D5DB6A3E-BB0C-924E-B77E-DAE2703DA58A}"/>
              </a:ext>
            </a:extLst>
          </p:cNvPr>
          <p:cNvSpPr>
            <a:spLocks noGrp="1"/>
          </p:cNvSpPr>
          <p:nvPr>
            <p:ph type="ftr" sz="quarter" idx="11"/>
          </p:nvPr>
        </p:nvSpPr>
        <p:spPr/>
        <p:txBody>
          <a:bodyPr/>
          <a:lstStyle/>
          <a:p>
            <a:r>
              <a:rPr lang="en-GB"/>
              <a:t>HEARTS P1 Review Meeting - 25 September 2024</a:t>
            </a:r>
          </a:p>
        </p:txBody>
      </p:sp>
      <p:pic>
        <p:nvPicPr>
          <p:cNvPr id="14" name="Image 13">
            <a:extLst>
              <a:ext uri="{FF2B5EF4-FFF2-40B4-BE49-F238E27FC236}">
                <a16:creationId xmlns:a16="http://schemas.microsoft.com/office/drawing/2014/main" id="{22467C3A-7632-5447-B900-29660604A5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5" name="Rectangle 14">
            <a:extLst>
              <a:ext uri="{FF2B5EF4-FFF2-40B4-BE49-F238E27FC236}">
                <a16:creationId xmlns:a16="http://schemas.microsoft.com/office/drawing/2014/main" id="{B3E0F15E-D18B-9540-9628-9F8FE88F5A7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Hexagone 15">
            <a:extLst>
              <a:ext uri="{FF2B5EF4-FFF2-40B4-BE49-F238E27FC236}">
                <a16:creationId xmlns:a16="http://schemas.microsoft.com/office/drawing/2014/main" id="{35751A55-FE01-F74C-9112-614BB628AF7F}"/>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7" name="Rectangle 16">
            <a:extLst>
              <a:ext uri="{FF2B5EF4-FFF2-40B4-BE49-F238E27FC236}">
                <a16:creationId xmlns:a16="http://schemas.microsoft.com/office/drawing/2014/main" id="{914B863E-1A30-E049-8558-3F8A2E0AAFA4}"/>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2EC5258F-9F02-2F47-B61F-9883ED3A8957}"/>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0A16C858-D0CB-A44B-9275-8ECDD346C06A}"/>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9E33C6FE-DD6F-C048-9E72-A791F9CEB266}"/>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576116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010328"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5"/>
            <a:ext cx="10515600" cy="1867207"/>
          </a:xfrm>
        </p:spPr>
        <p:txBody>
          <a:bodyPr/>
          <a:lstStyle>
            <a:lvl1pPr>
              <a:defRPr/>
            </a:lvl1pPr>
            <a:lvl2pPr>
              <a:defRPr/>
            </a:lvl2pPr>
            <a:lvl3pPr>
              <a:defRPr/>
            </a:lvl3pPr>
            <a:lvl4pPr>
              <a:defRPr/>
            </a:lvl4pPr>
            <a:lvl5pPr>
              <a:defRPr/>
            </a:lvl5pPr>
          </a:lstStyle>
          <a:p>
            <a:r>
              <a:rPr lang="en-GB" noProof="0" dirty="0"/>
              <a:t>Click to add text</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56818" y="3692832"/>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58818" y="3692832"/>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4052832"/>
            <a:ext cx="12192000" cy="2805168"/>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spTree>
    <p:extLst>
      <p:ext uri="{BB962C8B-B14F-4D97-AF65-F5344CB8AC3E}">
        <p14:creationId xmlns:p14="http://schemas.microsoft.com/office/powerpoint/2010/main" val="3103720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0E75BD">
                  <a:alpha val="78000"/>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F7941D">
                  <a:alpha val="78000"/>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20" name="Espace réservé du texte 19">
            <a:extLst>
              <a:ext uri="{FF2B5EF4-FFF2-40B4-BE49-F238E27FC236}">
                <a16:creationId xmlns:a16="http://schemas.microsoft.com/office/drawing/2014/main" id="{6B2711DB-729B-FB43-A929-343DC56F6A87}"/>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pic>
        <p:nvPicPr>
          <p:cNvPr id="10" name="Image 9">
            <a:extLst>
              <a:ext uri="{FF2B5EF4-FFF2-40B4-BE49-F238E27FC236}">
                <a16:creationId xmlns:a16="http://schemas.microsoft.com/office/drawing/2014/main" id="{1F1259DD-5387-514D-A9E9-7FC54BA740BB}"/>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310583"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F130E4E1-05B6-7C43-9016-FE71D26854A3}"/>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3" name="Rectangle 2">
            <a:extLst>
              <a:ext uri="{FF2B5EF4-FFF2-40B4-BE49-F238E27FC236}">
                <a16:creationId xmlns:a16="http://schemas.microsoft.com/office/drawing/2014/main" id="{E4D51DE2-F2D5-664F-8E6E-066D88DE59C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kern="1200" noProof="0" dirty="0">
                <a:solidFill>
                  <a:srgbClr val="034DA3"/>
                </a:solidFill>
                <a:effectLst/>
                <a:latin typeface="+mn-lt"/>
                <a:ea typeface="+mn-ea"/>
                <a:cs typeface="+mn-cs"/>
              </a:rPr>
              <a:t>HEARTS is a project funded by the European Union under</a:t>
            </a:r>
            <a:br>
              <a:rPr lang="en-GB" sz="1050" b="0" i="0" u="none" strike="noStrike" kern="1200" noProof="0" dirty="0">
                <a:solidFill>
                  <a:srgbClr val="034DA3"/>
                </a:solidFill>
                <a:effectLst/>
                <a:latin typeface="+mn-lt"/>
                <a:ea typeface="+mn-ea"/>
                <a:cs typeface="+mn-cs"/>
              </a:rPr>
            </a:br>
            <a:r>
              <a:rPr lang="en-GB" sz="1050" b="0" i="0" u="none" strike="noStrike" kern="1200" noProof="0" dirty="0">
                <a:solidFill>
                  <a:srgbClr val="034DA3"/>
                </a:solidFill>
                <a:effectLst/>
                <a:latin typeface="+mn-lt"/>
                <a:ea typeface="+mn-ea"/>
                <a:cs typeface="+mn-cs"/>
              </a:rPr>
              <a:t>GA No 101082402, through the Space Work Programme of the European Commission.</a:t>
            </a:r>
            <a:endParaRPr lang="en-GB" sz="1050" kern="1200" noProof="0" dirty="0">
              <a:solidFill>
                <a:srgbClr val="034DA3"/>
              </a:solidFill>
              <a:latin typeface="+mn-lt"/>
              <a:ea typeface="+mn-ea"/>
              <a:cs typeface="+mn-cs"/>
            </a:endParaRPr>
          </a:p>
        </p:txBody>
      </p:sp>
    </p:spTree>
    <p:extLst>
      <p:ext uri="{BB962C8B-B14F-4D97-AF65-F5344CB8AC3E}">
        <p14:creationId xmlns:p14="http://schemas.microsoft.com/office/powerpoint/2010/main" val="1651451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cover 1">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742813B-0633-0544-A04E-04F47F8BE6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375" y="0"/>
            <a:ext cx="12200375"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pic>
        <p:nvPicPr>
          <p:cNvPr id="3" name="Image 2">
            <a:extLst>
              <a:ext uri="{FF2B5EF4-FFF2-40B4-BE49-F238E27FC236}">
                <a16:creationId xmlns:a16="http://schemas.microsoft.com/office/drawing/2014/main" id="{C0AB077F-05B7-2842-8A78-2A1043843925}"/>
              </a:ext>
            </a:extLst>
          </p:cNvPr>
          <p:cNvPicPr>
            <a:picLocks noChangeAspect="1"/>
          </p:cNvPicPr>
          <p:nvPr userDrawn="1"/>
        </p:nvPicPr>
        <p:blipFill>
          <a:blip r:embed="rId4"/>
          <a:stretch>
            <a:fillRect/>
          </a:stretch>
        </p:blipFill>
        <p:spPr>
          <a:xfrm>
            <a:off x="479376" y="5887073"/>
            <a:ext cx="3184385" cy="665627"/>
          </a:xfrm>
          <a:prstGeom prst="rect">
            <a:avLst/>
          </a:prstGeom>
        </p:spPr>
      </p:pic>
      <p:sp>
        <p:nvSpPr>
          <p:cNvPr id="10" name="Rectangle 9">
            <a:extLst>
              <a:ext uri="{FF2B5EF4-FFF2-40B4-BE49-F238E27FC236}">
                <a16:creationId xmlns:a16="http://schemas.microsoft.com/office/drawing/2014/main" id="{555FCB23-5E1E-3345-8477-F7B3D622EF28}"/>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1190399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Cover 2">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48A0174-1F9B-874B-AF5C-27428B8656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76398"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rgbClr val="5775B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Image 6">
            <a:extLst>
              <a:ext uri="{FF2B5EF4-FFF2-40B4-BE49-F238E27FC236}">
                <a16:creationId xmlns:a16="http://schemas.microsoft.com/office/drawing/2014/main" id="{EE108AC5-6EA4-DB4E-BE6A-BBD653021FF5}"/>
              </a:ext>
            </a:extLst>
          </p:cNvPr>
          <p:cNvPicPr>
            <a:picLocks noChangeAspect="1"/>
          </p:cNvPicPr>
          <p:nvPr userDrawn="1"/>
        </p:nvPicPr>
        <p:blipFill>
          <a:blip r:embed="rId3"/>
          <a:stretch>
            <a:fillRect/>
          </a:stretch>
        </p:blipFill>
        <p:spPr>
          <a:xfrm>
            <a:off x="479376" y="5887073"/>
            <a:ext cx="3184385" cy="665627"/>
          </a:xfrm>
          <a:prstGeom prst="rect">
            <a:avLst/>
          </a:prstGeom>
        </p:spPr>
      </p:pic>
      <p:pic>
        <p:nvPicPr>
          <p:cNvPr id="10" name="Image 9">
            <a:extLst>
              <a:ext uri="{FF2B5EF4-FFF2-40B4-BE49-F238E27FC236}">
                <a16:creationId xmlns:a16="http://schemas.microsoft.com/office/drawing/2014/main" id="{B89F6130-7268-3844-BCB4-7E12C1CADDC4}"/>
              </a:ext>
            </a:extLst>
          </p:cNvPr>
          <p:cNvPicPr>
            <a:picLocks noChangeAspect="1"/>
          </p:cNvPicPr>
          <p:nvPr userDrawn="1"/>
        </p:nvPicPr>
        <p:blipFill rotWithShape="1">
          <a:blip r:embed="rId4"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sp>
        <p:nvSpPr>
          <p:cNvPr id="11" name="Rectangle 10">
            <a:extLst>
              <a:ext uri="{FF2B5EF4-FFF2-40B4-BE49-F238E27FC236}">
                <a16:creationId xmlns:a16="http://schemas.microsoft.com/office/drawing/2014/main" id="{0D83CE2A-3292-B945-8C28-FFBEAD482E3E}"/>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194474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10515600" cy="4136199"/>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GB"/>
              <a:t>HEARTS P1 Review Meeting - 25 September 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Espace réservé du numéro de diapositive 5">
            <a:extLst>
              <a:ext uri="{FF2B5EF4-FFF2-40B4-BE49-F238E27FC236}">
                <a16:creationId xmlns:a16="http://schemas.microsoft.com/office/drawing/2014/main" id="{DBBCBC9F-7624-5841-A50D-9CC311383F32}"/>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154127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22CB20-C598-CE45-9868-1A48793B4093}"/>
              </a:ext>
            </a:extLst>
          </p:cNvPr>
          <p:cNvSpPr>
            <a:spLocks noGrp="1"/>
          </p:cNvSpPr>
          <p:nvPr>
            <p:ph type="title" hasCustomPrompt="1"/>
          </p:nvPr>
        </p:nvSpPr>
        <p:spPr>
          <a:xfrm>
            <a:off x="831850" y="1709738"/>
            <a:ext cx="10515600" cy="2852737"/>
          </a:xfrm>
        </p:spPr>
        <p:txBody>
          <a:bodyPr anchor="b"/>
          <a:lstStyle>
            <a:lvl1pPr>
              <a:defRPr sz="6000"/>
            </a:lvl1pPr>
          </a:lstStyle>
          <a:p>
            <a:r>
              <a:rPr lang="en-GB" noProof="0" dirty="0"/>
              <a:t>Click to add title</a:t>
            </a:r>
          </a:p>
        </p:txBody>
      </p:sp>
      <p:sp>
        <p:nvSpPr>
          <p:cNvPr id="3" name="Espace réservé du texte 2">
            <a:extLst>
              <a:ext uri="{FF2B5EF4-FFF2-40B4-BE49-F238E27FC236}">
                <a16:creationId xmlns:a16="http://schemas.microsoft.com/office/drawing/2014/main" id="{69038E55-28F0-6548-A556-F01B49E54C48}"/>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noProof="0" dirty="0"/>
              <a:t>Click to add subtitle</a:t>
            </a:r>
          </a:p>
        </p:txBody>
      </p:sp>
      <p:sp>
        <p:nvSpPr>
          <p:cNvPr id="5" name="Espace réservé du pied de page 4">
            <a:extLst>
              <a:ext uri="{FF2B5EF4-FFF2-40B4-BE49-F238E27FC236}">
                <a16:creationId xmlns:a16="http://schemas.microsoft.com/office/drawing/2014/main" id="{A1F02B86-9AAF-7E42-9E19-06ECB9D3DC5C}"/>
              </a:ext>
            </a:extLst>
          </p:cNvPr>
          <p:cNvSpPr>
            <a:spLocks noGrp="1"/>
          </p:cNvSpPr>
          <p:nvPr>
            <p:ph type="ftr" sz="quarter" idx="11"/>
          </p:nvPr>
        </p:nvSpPr>
        <p:spPr/>
        <p:txBody>
          <a:bodyPr/>
          <a:lstStyle/>
          <a:p>
            <a:r>
              <a:rPr lang="en-GB" noProof="0"/>
              <a:t>HEARTS P1 Review Meeting - 25 September 2024</a:t>
            </a:r>
          </a:p>
        </p:txBody>
      </p:sp>
      <p:pic>
        <p:nvPicPr>
          <p:cNvPr id="7" name="Image 6">
            <a:extLst>
              <a:ext uri="{FF2B5EF4-FFF2-40B4-BE49-F238E27FC236}">
                <a16:creationId xmlns:a16="http://schemas.microsoft.com/office/drawing/2014/main" id="{429C5DE7-A457-3545-902D-203D927EBC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4FFA834D-2963-D249-8EA0-9B5CA30429EE}"/>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Hexagone 8">
            <a:extLst>
              <a:ext uri="{FF2B5EF4-FFF2-40B4-BE49-F238E27FC236}">
                <a16:creationId xmlns:a16="http://schemas.microsoft.com/office/drawing/2014/main" id="{E2A5B908-C5B4-C544-8936-2EF282A37435}"/>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noProof="0"/>
              <a:t>2</a:t>
            </a:r>
          </a:p>
        </p:txBody>
      </p:sp>
      <p:sp>
        <p:nvSpPr>
          <p:cNvPr id="10" name="Rectangle 9">
            <a:extLst>
              <a:ext uri="{FF2B5EF4-FFF2-40B4-BE49-F238E27FC236}">
                <a16:creationId xmlns:a16="http://schemas.microsoft.com/office/drawing/2014/main" id="{86B6FDA8-F2BF-4248-AD56-034AE313762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1" name="Espace réservé du numéro de diapositive 5">
            <a:extLst>
              <a:ext uri="{FF2B5EF4-FFF2-40B4-BE49-F238E27FC236}">
                <a16:creationId xmlns:a16="http://schemas.microsoft.com/office/drawing/2014/main" id="{0D6B8024-142E-4E48-A869-BF9F96259EFD}"/>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noProof="0" smtClean="0"/>
              <a:pPr/>
              <a:t>‹#›</a:t>
            </a:fld>
            <a:endParaRPr lang="en-GB" noProof="0"/>
          </a:p>
        </p:txBody>
      </p:sp>
    </p:spTree>
    <p:extLst>
      <p:ext uri="{BB962C8B-B14F-4D97-AF65-F5344CB8AC3E}">
        <p14:creationId xmlns:p14="http://schemas.microsoft.com/office/powerpoint/2010/main" val="1005105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wo Box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602CCA9-1CF7-AB48-9817-3DADAA624B7D}"/>
              </a:ext>
            </a:extLst>
          </p:cNvPr>
          <p:cNvSpPr>
            <a:spLocks noGrp="1"/>
          </p:cNvSpPr>
          <p:nvPr>
            <p:ph sz="half" idx="1" hasCustomPrompt="1"/>
          </p:nvPr>
        </p:nvSpPr>
        <p:spPr>
          <a:xfrm>
            <a:off x="838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4" name="Espace réservé du contenu 3">
            <a:extLst>
              <a:ext uri="{FF2B5EF4-FFF2-40B4-BE49-F238E27FC236}">
                <a16:creationId xmlns:a16="http://schemas.microsoft.com/office/drawing/2014/main" id="{787969B7-BC84-8045-8459-C347B89A3E0F}"/>
              </a:ext>
            </a:extLst>
          </p:cNvPr>
          <p:cNvSpPr>
            <a:spLocks noGrp="1"/>
          </p:cNvSpPr>
          <p:nvPr>
            <p:ph sz="half" idx="2" hasCustomPrompt="1"/>
          </p:nvPr>
        </p:nvSpPr>
        <p:spPr>
          <a:xfrm>
            <a:off x="6172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6" name="Espace réservé du pied de page 5">
            <a:extLst>
              <a:ext uri="{FF2B5EF4-FFF2-40B4-BE49-F238E27FC236}">
                <a16:creationId xmlns:a16="http://schemas.microsoft.com/office/drawing/2014/main" id="{E5236D0B-A282-C644-A8D5-B0A9165B0503}"/>
              </a:ext>
            </a:extLst>
          </p:cNvPr>
          <p:cNvSpPr>
            <a:spLocks noGrp="1"/>
          </p:cNvSpPr>
          <p:nvPr>
            <p:ph type="ftr" sz="quarter" idx="11"/>
          </p:nvPr>
        </p:nvSpPr>
        <p:spPr/>
        <p:txBody>
          <a:bodyPr/>
          <a:lstStyle/>
          <a:p>
            <a:r>
              <a:rPr lang="en-GB"/>
              <a:t>HEARTS P1 Review Meeting - 25 September 2024</a:t>
            </a:r>
          </a:p>
        </p:txBody>
      </p:sp>
      <p:sp>
        <p:nvSpPr>
          <p:cNvPr id="14" name="Titre 1">
            <a:extLst>
              <a:ext uri="{FF2B5EF4-FFF2-40B4-BE49-F238E27FC236}">
                <a16:creationId xmlns:a16="http://schemas.microsoft.com/office/drawing/2014/main" id="{66806317-4ED9-8A43-B176-5AE7DA804496}"/>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23" name="Image 22">
            <a:extLst>
              <a:ext uri="{FF2B5EF4-FFF2-40B4-BE49-F238E27FC236}">
                <a16:creationId xmlns:a16="http://schemas.microsoft.com/office/drawing/2014/main" id="{0B3DDF74-E696-A34B-A997-D2E5C5F932D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4" name="Rectangle 23">
            <a:extLst>
              <a:ext uri="{FF2B5EF4-FFF2-40B4-BE49-F238E27FC236}">
                <a16:creationId xmlns:a16="http://schemas.microsoft.com/office/drawing/2014/main" id="{94B03E02-F8D4-EB4E-A84D-8F5EB96E1E7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Hexagone 24">
            <a:extLst>
              <a:ext uri="{FF2B5EF4-FFF2-40B4-BE49-F238E27FC236}">
                <a16:creationId xmlns:a16="http://schemas.microsoft.com/office/drawing/2014/main" id="{D26AE7CD-8221-574F-ABA0-0ED028AF47AB}"/>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6" name="Rectangle 25">
            <a:extLst>
              <a:ext uri="{FF2B5EF4-FFF2-40B4-BE49-F238E27FC236}">
                <a16:creationId xmlns:a16="http://schemas.microsoft.com/office/drawing/2014/main" id="{06EA41DD-0246-6D47-B3BB-47E1F7727EA3}"/>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86BA4C3-B863-5348-A59D-2DA66A1E4C9F}"/>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Ellipse 27">
            <a:extLst>
              <a:ext uri="{FF2B5EF4-FFF2-40B4-BE49-F238E27FC236}">
                <a16:creationId xmlns:a16="http://schemas.microsoft.com/office/drawing/2014/main" id="{41C4A8BB-6965-F74D-B4AA-216E766EDE6E}"/>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Espace réservé du numéro de diapositive 5">
            <a:extLst>
              <a:ext uri="{FF2B5EF4-FFF2-40B4-BE49-F238E27FC236}">
                <a16:creationId xmlns:a16="http://schemas.microsoft.com/office/drawing/2014/main" id="{9CC7ADD4-883C-7641-8FA9-08C61F7B9D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811518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42A49D7-1071-5E45-A272-DC6DD3C38292}"/>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Espace réservé du contenu 3">
            <a:extLst>
              <a:ext uri="{FF2B5EF4-FFF2-40B4-BE49-F238E27FC236}">
                <a16:creationId xmlns:a16="http://schemas.microsoft.com/office/drawing/2014/main" id="{EB46417C-2541-2247-9B91-F1135523AFA5}"/>
              </a:ext>
            </a:extLst>
          </p:cNvPr>
          <p:cNvSpPr>
            <a:spLocks noGrp="1"/>
          </p:cNvSpPr>
          <p:nvPr>
            <p:ph sz="half" idx="2" hasCustomPrompt="1"/>
          </p:nvPr>
        </p:nvSpPr>
        <p:spPr>
          <a:xfrm>
            <a:off x="839788" y="2505075"/>
            <a:ext cx="5157787"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texte 4">
            <a:extLst>
              <a:ext uri="{FF2B5EF4-FFF2-40B4-BE49-F238E27FC236}">
                <a16:creationId xmlns:a16="http://schemas.microsoft.com/office/drawing/2014/main" id="{6CCB5482-E6DB-2648-B4AE-7B2FABD9B1DD}"/>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Espace réservé du contenu 5">
            <a:extLst>
              <a:ext uri="{FF2B5EF4-FFF2-40B4-BE49-F238E27FC236}">
                <a16:creationId xmlns:a16="http://schemas.microsoft.com/office/drawing/2014/main" id="{A2834F91-CCAA-9641-995F-381125BF7188}"/>
              </a:ext>
            </a:extLst>
          </p:cNvPr>
          <p:cNvSpPr>
            <a:spLocks noGrp="1"/>
          </p:cNvSpPr>
          <p:nvPr>
            <p:ph sz="quarter" idx="4" hasCustomPrompt="1"/>
          </p:nvPr>
        </p:nvSpPr>
        <p:spPr>
          <a:xfrm>
            <a:off x="6172200" y="2505075"/>
            <a:ext cx="5183188"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8" name="Espace réservé du pied de page 7">
            <a:extLst>
              <a:ext uri="{FF2B5EF4-FFF2-40B4-BE49-F238E27FC236}">
                <a16:creationId xmlns:a16="http://schemas.microsoft.com/office/drawing/2014/main" id="{8AF8799E-820D-644B-9D98-2A6D4F125DC3}"/>
              </a:ext>
            </a:extLst>
          </p:cNvPr>
          <p:cNvSpPr>
            <a:spLocks noGrp="1"/>
          </p:cNvSpPr>
          <p:nvPr>
            <p:ph type="ftr" sz="quarter" idx="11"/>
          </p:nvPr>
        </p:nvSpPr>
        <p:spPr/>
        <p:txBody>
          <a:bodyPr/>
          <a:lstStyle/>
          <a:p>
            <a:r>
              <a:rPr lang="en-GB"/>
              <a:t>HEARTS P1 Review Meeting - 25 September 2024</a:t>
            </a:r>
          </a:p>
        </p:txBody>
      </p:sp>
      <p:sp>
        <p:nvSpPr>
          <p:cNvPr id="16" name="Titre 1">
            <a:extLst>
              <a:ext uri="{FF2B5EF4-FFF2-40B4-BE49-F238E27FC236}">
                <a16:creationId xmlns:a16="http://schemas.microsoft.com/office/drawing/2014/main" id="{173FEF29-A34E-A643-B016-C3E72D6411F2}"/>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9" name="Image 18">
            <a:extLst>
              <a:ext uri="{FF2B5EF4-FFF2-40B4-BE49-F238E27FC236}">
                <a16:creationId xmlns:a16="http://schemas.microsoft.com/office/drawing/2014/main" id="{BB3D50DF-8B2C-AF40-9184-C62CC4364F5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0" name="Rectangle 19">
            <a:extLst>
              <a:ext uri="{FF2B5EF4-FFF2-40B4-BE49-F238E27FC236}">
                <a16:creationId xmlns:a16="http://schemas.microsoft.com/office/drawing/2014/main" id="{C9CD9984-33C8-D540-B7E4-B6B4ABF11A45}"/>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Hexagone 20">
            <a:extLst>
              <a:ext uri="{FF2B5EF4-FFF2-40B4-BE49-F238E27FC236}">
                <a16:creationId xmlns:a16="http://schemas.microsoft.com/office/drawing/2014/main" id="{12396845-02AD-A74E-ACAE-694E52E7540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2" name="Rectangle 21">
            <a:extLst>
              <a:ext uri="{FF2B5EF4-FFF2-40B4-BE49-F238E27FC236}">
                <a16:creationId xmlns:a16="http://schemas.microsoft.com/office/drawing/2014/main" id="{F84B93F6-846E-3D4B-A2A7-E22AD7D915E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FB757D5-2CFE-9947-A337-94496B57AA44}"/>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lipse 23">
            <a:extLst>
              <a:ext uri="{FF2B5EF4-FFF2-40B4-BE49-F238E27FC236}">
                <a16:creationId xmlns:a16="http://schemas.microsoft.com/office/drawing/2014/main" id="{5C1064B1-A3FC-A247-AD34-E6AF30DA8F02}"/>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Espace réservé du numéro de diapositive 5">
            <a:extLst>
              <a:ext uri="{FF2B5EF4-FFF2-40B4-BE49-F238E27FC236}">
                <a16:creationId xmlns:a16="http://schemas.microsoft.com/office/drawing/2014/main" id="{589D2803-BBA8-5E40-AA13-1C3EBFFF592F}"/>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078404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F9C7E84B-26ED-494F-8F47-E5CA64938F16}"/>
              </a:ext>
            </a:extLst>
          </p:cNvPr>
          <p:cNvSpPr>
            <a:spLocks noGrp="1"/>
          </p:cNvSpPr>
          <p:nvPr>
            <p:ph type="ftr" sz="quarter" idx="11"/>
          </p:nvPr>
        </p:nvSpPr>
        <p:spPr/>
        <p:txBody>
          <a:bodyPr/>
          <a:lstStyle/>
          <a:p>
            <a:r>
              <a:rPr lang="en-GB"/>
              <a:t>HEARTS P1 Review Meeting - 25 September 2024</a:t>
            </a:r>
          </a:p>
        </p:txBody>
      </p:sp>
      <p:sp>
        <p:nvSpPr>
          <p:cNvPr id="12" name="Titre 1">
            <a:extLst>
              <a:ext uri="{FF2B5EF4-FFF2-40B4-BE49-F238E27FC236}">
                <a16:creationId xmlns:a16="http://schemas.microsoft.com/office/drawing/2014/main" id="{99E977A5-37DE-5C44-870C-795481A448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5" name="Image 14">
            <a:extLst>
              <a:ext uri="{FF2B5EF4-FFF2-40B4-BE49-F238E27FC236}">
                <a16:creationId xmlns:a16="http://schemas.microsoft.com/office/drawing/2014/main" id="{EE40901F-F564-0A4D-91DB-F9F7EBE0DA7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6" name="Rectangle 15">
            <a:extLst>
              <a:ext uri="{FF2B5EF4-FFF2-40B4-BE49-F238E27FC236}">
                <a16:creationId xmlns:a16="http://schemas.microsoft.com/office/drawing/2014/main" id="{475D5CA1-F1A6-7C42-9217-11C9501FCA0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Hexagone 16">
            <a:extLst>
              <a:ext uri="{FF2B5EF4-FFF2-40B4-BE49-F238E27FC236}">
                <a16:creationId xmlns:a16="http://schemas.microsoft.com/office/drawing/2014/main" id="{0E7E9362-5099-EC4D-813B-3A5A0DDB09A4}"/>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8" name="Rectangle 17">
            <a:extLst>
              <a:ext uri="{FF2B5EF4-FFF2-40B4-BE49-F238E27FC236}">
                <a16:creationId xmlns:a16="http://schemas.microsoft.com/office/drawing/2014/main" id="{99892A39-2302-CF41-8A46-E406B1C646BC}"/>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C98A7A1-7AB9-694A-8464-EAF3C3B87060}"/>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llipse 19">
            <a:extLst>
              <a:ext uri="{FF2B5EF4-FFF2-40B4-BE49-F238E27FC236}">
                <a16:creationId xmlns:a16="http://schemas.microsoft.com/office/drawing/2014/main" id="{D1615434-2714-7348-9099-F024AABFB0D6}"/>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space réservé du numéro de diapositive 5">
            <a:extLst>
              <a:ext uri="{FF2B5EF4-FFF2-40B4-BE49-F238E27FC236}">
                <a16:creationId xmlns:a16="http://schemas.microsoft.com/office/drawing/2014/main" id="{B7775E62-9EA3-844B-A78A-818B138A8CE3}"/>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028910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B848ECD-30AF-5E4D-B2A6-7927360756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add title</a:t>
            </a:r>
            <a:endParaRPr lang="en-GB" dirty="0"/>
          </a:p>
        </p:txBody>
      </p:sp>
      <p:sp>
        <p:nvSpPr>
          <p:cNvPr id="3" name="Espace réservé du texte 2">
            <a:extLst>
              <a:ext uri="{FF2B5EF4-FFF2-40B4-BE49-F238E27FC236}">
                <a16:creationId xmlns:a16="http://schemas.microsoft.com/office/drawing/2014/main" id="{2657939D-5E4C-674E-9731-8AA6AFFE64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dirty="0"/>
              <a:t>Edit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4" name="Espace réservé de la date 3">
            <a:extLst>
              <a:ext uri="{FF2B5EF4-FFF2-40B4-BE49-F238E27FC236}">
                <a16:creationId xmlns:a16="http://schemas.microsoft.com/office/drawing/2014/main" id="{9C886410-B38B-7B47-8E0B-F1BF7FC381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endParaRPr lang="en-GB" dirty="0"/>
          </a:p>
        </p:txBody>
      </p:sp>
      <p:sp>
        <p:nvSpPr>
          <p:cNvPr id="5" name="Espace réservé du pied de page 4">
            <a:extLst>
              <a:ext uri="{FF2B5EF4-FFF2-40B4-BE49-F238E27FC236}">
                <a16:creationId xmlns:a16="http://schemas.microsoft.com/office/drawing/2014/main" id="{7863C9F3-FA10-CA41-9659-40615FE690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HEARTS P1 Review Meeting - 25 September 2024</a:t>
            </a:r>
            <a:endParaRPr lang="en-GB" dirty="0"/>
          </a:p>
        </p:txBody>
      </p:sp>
      <p:sp>
        <p:nvSpPr>
          <p:cNvPr id="6" name="Espace réservé du numéro de diapositive 5">
            <a:extLst>
              <a:ext uri="{FF2B5EF4-FFF2-40B4-BE49-F238E27FC236}">
                <a16:creationId xmlns:a16="http://schemas.microsoft.com/office/drawing/2014/main" id="{C3D008B9-13AB-0345-82A3-C902FB836D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EDAAF07A-584E-194C-AE72-5F786909BC9D}" type="slidenum">
              <a:rPr lang="en-GB" smtClean="0"/>
              <a:pPr/>
              <a:t>‹#›</a:t>
            </a:fld>
            <a:endParaRPr lang="en-GB"/>
          </a:p>
        </p:txBody>
      </p:sp>
    </p:spTree>
    <p:extLst>
      <p:ext uri="{BB962C8B-B14F-4D97-AF65-F5344CB8AC3E}">
        <p14:creationId xmlns:p14="http://schemas.microsoft.com/office/powerpoint/2010/main" val="382342007"/>
      </p:ext>
    </p:extLst>
  </p:cSld>
  <p:clrMap bg1="lt1" tx1="dk1" bg2="lt2" tx2="dk2" accent1="accent1" accent2="accent2" accent3="accent3" accent4="accent4" accent5="accent5" accent6="accent6" hlink="hlink" folHlink="folHlink"/>
  <p:sldLayoutIdLst>
    <p:sldLayoutId id="2147483737" r:id="rId1"/>
    <p:sldLayoutId id="2147483746" r:id="rId2"/>
    <p:sldLayoutId id="2147483747" r:id="rId3"/>
    <p:sldLayoutId id="2147483748" r:id="rId4"/>
    <p:sldLayoutId id="2147483738" r:id="rId5"/>
    <p:sldLayoutId id="2147483739" r:id="rId6"/>
    <p:sldLayoutId id="2147483740" r:id="rId7"/>
    <p:sldLayoutId id="2147483741" r:id="rId8"/>
    <p:sldLayoutId id="2147483742" r:id="rId9"/>
    <p:sldLayoutId id="2147483743" r:id="rId10"/>
    <p:sldLayoutId id="2147483749" r:id="rId11"/>
    <p:sldLayoutId id="2147483744" r:id="rId12"/>
    <p:sldLayoutId id="2147483745" r:id="rId13"/>
    <p:sldLayoutId id="2147483735" r:id="rId14"/>
  </p:sldLayoutIdLst>
  <p:hf hdr="0" dt="0"/>
  <p:txStyles>
    <p:title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p:titleStyle>
    <p:body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hyperlink" Target="https://indico.cern.ch/event/1415251/" TargetMode="External"/><Relationship Id="rId3" Type="http://schemas.openxmlformats.org/officeDocument/2006/relationships/hyperlink" Target="https://indico.cern.ch/event/1326703/" TargetMode="External"/><Relationship Id="rId7" Type="http://schemas.openxmlformats.org/officeDocument/2006/relationships/hyperlink" Target="https://indico.cern.ch/event/1385374/" TargetMode="External"/><Relationship Id="rId2" Type="http://schemas.openxmlformats.org/officeDocument/2006/relationships/hyperlink" Target="https://indico.cern.ch/event/1216205/" TargetMode="External"/><Relationship Id="rId1" Type="http://schemas.openxmlformats.org/officeDocument/2006/relationships/slideLayout" Target="../slideLayouts/slideLayout5.xml"/><Relationship Id="rId6" Type="http://schemas.openxmlformats.org/officeDocument/2006/relationships/hyperlink" Target="https://indico.cern.ch/event/1329210/" TargetMode="External"/><Relationship Id="rId5" Type="http://schemas.openxmlformats.org/officeDocument/2006/relationships/hyperlink" Target="https://indico.cern.ch/event/1295440/" TargetMode="External"/><Relationship Id="rId4" Type="http://schemas.openxmlformats.org/officeDocument/2006/relationships/hyperlink" Target="https://indico.cern.ch/event/1266637/" TargetMode="External"/><Relationship Id="rId9" Type="http://schemas.openxmlformats.org/officeDocument/2006/relationships/hyperlink" Target="https://indico.cern.ch/event/1314502/"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274112/" TargetMode="External"/><Relationship Id="rId2" Type="http://schemas.openxmlformats.org/officeDocument/2006/relationships/hyperlink" Target="https://indico.cern.ch/event/1250750/" TargetMode="External"/><Relationship Id="rId1" Type="http://schemas.openxmlformats.org/officeDocument/2006/relationships/slideLayout" Target="../slideLayouts/slideLayout5.xml"/><Relationship Id="rId6" Type="http://schemas.openxmlformats.org/officeDocument/2006/relationships/hyperlink" Target="https://indico.cern.ch/event/1406848/" TargetMode="External"/><Relationship Id="rId5" Type="http://schemas.openxmlformats.org/officeDocument/2006/relationships/hyperlink" Target="https://indico.cern.ch/event/1331441/" TargetMode="External"/><Relationship Id="rId4" Type="http://schemas.openxmlformats.org/officeDocument/2006/relationships/hyperlink" Target="https://indico.cern.ch/event/1295647/"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hearts-project.eu/project/deliverables/" TargetMode="External"/><Relationship Id="rId2" Type="http://schemas.openxmlformats.org/officeDocument/2006/relationships/hyperlink" Target="https://edms.cern.ch/document/3133384/1" TargetMode="Externa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document/2922724/1" TargetMode="External"/><Relationship Id="rId7" Type="http://schemas.openxmlformats.org/officeDocument/2006/relationships/hyperlink" Target="https://hearts-project.eu/project/milestones/" TargetMode="External"/><Relationship Id="rId2" Type="http://schemas.openxmlformats.org/officeDocument/2006/relationships/hyperlink" Target="https://edms.cern.ch/document/2922722/1" TargetMode="External"/><Relationship Id="rId1" Type="http://schemas.openxmlformats.org/officeDocument/2006/relationships/slideLayout" Target="../slideLayouts/slideLayout5.xml"/><Relationship Id="rId6" Type="http://schemas.openxmlformats.org/officeDocument/2006/relationships/hyperlink" Target="https://edms.cern.ch/document/3027382/1" TargetMode="External"/><Relationship Id="rId5" Type="http://schemas.openxmlformats.org/officeDocument/2006/relationships/hyperlink" Target="https://edms.cern.ch/document/2922727/1" TargetMode="External"/><Relationship Id="rId4" Type="http://schemas.openxmlformats.org/officeDocument/2006/relationships/hyperlink" Target="https://edms.cern.ch/document/2922726/1"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061A0DE-7047-A34E-9F5D-85C44A0B3C3E}"/>
              </a:ext>
            </a:extLst>
          </p:cNvPr>
          <p:cNvSpPr>
            <a:spLocks noGrp="1"/>
          </p:cNvSpPr>
          <p:nvPr>
            <p:ph type="ctrTitle"/>
          </p:nvPr>
        </p:nvSpPr>
        <p:spPr/>
        <p:txBody>
          <a:bodyPr/>
          <a:lstStyle/>
          <a:p>
            <a:r>
              <a:rPr lang="en-GB" dirty="0"/>
              <a:t>HEARTS P1 Review Meeting</a:t>
            </a:r>
          </a:p>
        </p:txBody>
      </p:sp>
      <p:sp>
        <p:nvSpPr>
          <p:cNvPr id="6" name="Espace réservé du texte 5">
            <a:extLst>
              <a:ext uri="{FF2B5EF4-FFF2-40B4-BE49-F238E27FC236}">
                <a16:creationId xmlns:a16="http://schemas.microsoft.com/office/drawing/2014/main" id="{6FA1B841-0BAA-3E48-A791-2818A38A2311}"/>
              </a:ext>
            </a:extLst>
          </p:cNvPr>
          <p:cNvSpPr>
            <a:spLocks noGrp="1"/>
          </p:cNvSpPr>
          <p:nvPr>
            <p:ph type="body" sz="quarter" idx="13"/>
          </p:nvPr>
        </p:nvSpPr>
        <p:spPr/>
        <p:txBody>
          <a:bodyPr/>
          <a:lstStyle/>
          <a:p>
            <a:r>
              <a:rPr lang="en-GB" dirty="0"/>
              <a:t>25 September 2024</a:t>
            </a:r>
          </a:p>
        </p:txBody>
      </p:sp>
      <p:sp>
        <p:nvSpPr>
          <p:cNvPr id="7" name="Espace réservé du texte 6">
            <a:extLst>
              <a:ext uri="{FF2B5EF4-FFF2-40B4-BE49-F238E27FC236}">
                <a16:creationId xmlns:a16="http://schemas.microsoft.com/office/drawing/2014/main" id="{665CB3F5-A23C-BF41-B3A3-DD08492D5F5D}"/>
              </a:ext>
            </a:extLst>
          </p:cNvPr>
          <p:cNvSpPr>
            <a:spLocks noGrp="1"/>
          </p:cNvSpPr>
          <p:nvPr>
            <p:ph type="body" sz="quarter" idx="14"/>
          </p:nvPr>
        </p:nvSpPr>
        <p:spPr/>
        <p:txBody>
          <a:bodyPr/>
          <a:lstStyle/>
          <a:p>
            <a:r>
              <a:rPr lang="en-GB" dirty="0"/>
              <a:t>https://indico.cern.ch/event/1411185/ </a:t>
            </a:r>
          </a:p>
        </p:txBody>
      </p:sp>
      <p:sp>
        <p:nvSpPr>
          <p:cNvPr id="5" name="Espace réservé du texte 4">
            <a:extLst>
              <a:ext uri="{FF2B5EF4-FFF2-40B4-BE49-F238E27FC236}">
                <a16:creationId xmlns:a16="http://schemas.microsoft.com/office/drawing/2014/main" id="{F76B7037-325E-C246-9099-B27B81C96EC5}"/>
              </a:ext>
            </a:extLst>
          </p:cNvPr>
          <p:cNvSpPr>
            <a:spLocks noGrp="1"/>
          </p:cNvSpPr>
          <p:nvPr>
            <p:ph type="body" sz="quarter" idx="12"/>
          </p:nvPr>
        </p:nvSpPr>
        <p:spPr/>
        <p:txBody>
          <a:bodyPr/>
          <a:lstStyle/>
          <a:p>
            <a:r>
              <a:rPr lang="fr-CH" dirty="0"/>
              <a:t>Pablo Lopez, WP1, CERN</a:t>
            </a:r>
            <a:endParaRPr lang="en-GB" dirty="0"/>
          </a:p>
        </p:txBody>
      </p:sp>
    </p:spTree>
    <p:extLst>
      <p:ext uri="{BB962C8B-B14F-4D97-AF65-F5344CB8AC3E}">
        <p14:creationId xmlns:p14="http://schemas.microsoft.com/office/powerpoint/2010/main" val="3092886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Deliverables and Milestones status in P1 at project level</a:t>
            </a:r>
          </a:p>
        </p:txBody>
      </p:sp>
      <p:sp>
        <p:nvSpPr>
          <p:cNvPr id="4" name="Footer Placeholder 3"/>
          <p:cNvSpPr>
            <a:spLocks noGrp="1"/>
          </p:cNvSpPr>
          <p:nvPr>
            <p:ph type="ftr" sz="quarter" idx="11"/>
          </p:nvPr>
        </p:nvSpPr>
        <p:spPr/>
        <p:txBody>
          <a:bodyPr/>
          <a:lstStyle/>
          <a:p>
            <a:r>
              <a:rPr lang="en-GB"/>
              <a:t>HEARTS P1 Review Meeting - 25 September 2024</a:t>
            </a:r>
            <a:endParaRPr lang="en-GB" dirty="0"/>
          </a:p>
        </p:txBody>
      </p:sp>
      <p:graphicFrame>
        <p:nvGraphicFramePr>
          <p:cNvPr id="7" name="Chart 6">
            <a:extLst>
              <a:ext uri="{FF2B5EF4-FFF2-40B4-BE49-F238E27FC236}">
                <a16:creationId xmlns:a16="http://schemas.microsoft.com/office/drawing/2014/main" id="{BF5ED15F-EDBC-8A58-254D-FF1C85E0DFFD}"/>
              </a:ext>
            </a:extLst>
          </p:cNvPr>
          <p:cNvGraphicFramePr>
            <a:graphicFrameLocks/>
          </p:cNvGraphicFramePr>
          <p:nvPr>
            <p:extLst>
              <p:ext uri="{D42A27DB-BD31-4B8C-83A1-F6EECF244321}">
                <p14:modId xmlns:p14="http://schemas.microsoft.com/office/powerpoint/2010/main" val="141538245"/>
              </p:ext>
            </p:extLst>
          </p:nvPr>
        </p:nvGraphicFramePr>
        <p:xfrm>
          <a:off x="1018828" y="1687015"/>
          <a:ext cx="10154344" cy="44103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65584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F36B4-1EFD-2B29-F12D-40453FD99340}"/>
              </a:ext>
            </a:extLst>
          </p:cNvPr>
          <p:cNvSpPr>
            <a:spLocks noGrp="1"/>
          </p:cNvSpPr>
          <p:nvPr>
            <p:ph type="title"/>
          </p:nvPr>
        </p:nvSpPr>
        <p:spPr/>
        <p:txBody>
          <a:bodyPr>
            <a:normAutofit fontScale="90000"/>
          </a:bodyPr>
          <a:lstStyle/>
          <a:p>
            <a:r>
              <a:rPr lang="fr-CH" dirty="0"/>
              <a:t>Use of EU </a:t>
            </a:r>
            <a:r>
              <a:rPr lang="fr-CH" dirty="0" err="1"/>
              <a:t>resources</a:t>
            </a:r>
            <a:r>
              <a:rPr lang="fr-CH" dirty="0"/>
              <a:t> </a:t>
            </a:r>
            <a:r>
              <a:rPr lang="fr-CH" dirty="0" err="1"/>
              <a:t>from</a:t>
            </a:r>
            <a:r>
              <a:rPr lang="fr-CH" dirty="0"/>
              <a:t> M1 to M18 per </a:t>
            </a:r>
            <a:r>
              <a:rPr lang="fr-CH" dirty="0" err="1"/>
              <a:t>beneficiary</a:t>
            </a:r>
            <a:r>
              <a:rPr lang="fr-CH" dirty="0"/>
              <a:t> (and </a:t>
            </a:r>
            <a:r>
              <a:rPr lang="fr-CH" dirty="0" err="1"/>
              <a:t>affiliated</a:t>
            </a:r>
            <a:r>
              <a:rPr lang="fr-CH" dirty="0"/>
              <a:t> </a:t>
            </a:r>
            <a:r>
              <a:rPr lang="fr-CH" dirty="0" err="1"/>
              <a:t>entity</a:t>
            </a:r>
            <a:r>
              <a:rPr lang="fr-CH" dirty="0"/>
              <a:t>)</a:t>
            </a:r>
            <a:endParaRPr lang="en-GB" dirty="0"/>
          </a:p>
        </p:txBody>
      </p:sp>
      <p:sp>
        <p:nvSpPr>
          <p:cNvPr id="3" name="Content Placeholder 2">
            <a:extLst>
              <a:ext uri="{FF2B5EF4-FFF2-40B4-BE49-F238E27FC236}">
                <a16:creationId xmlns:a16="http://schemas.microsoft.com/office/drawing/2014/main" id="{629113F9-CC7C-91EA-24BA-FC323E5F78FC}"/>
              </a:ext>
            </a:extLst>
          </p:cNvPr>
          <p:cNvSpPr>
            <a:spLocks noGrp="1"/>
          </p:cNvSpPr>
          <p:nvPr>
            <p:ph idx="1"/>
          </p:nvPr>
        </p:nvSpPr>
        <p:spPr>
          <a:xfrm>
            <a:off x="838200" y="4941168"/>
            <a:ext cx="10515600" cy="1296144"/>
          </a:xfrm>
        </p:spPr>
        <p:txBody>
          <a:bodyPr>
            <a:normAutofit fontScale="85000" lnSpcReduction="20000"/>
          </a:bodyPr>
          <a:lstStyle/>
          <a:p>
            <a:pPr marL="0" indent="0">
              <a:lnSpc>
                <a:spcPct val="110000"/>
              </a:lnSpc>
              <a:spcBef>
                <a:spcPts val="0"/>
              </a:spcBef>
              <a:buNone/>
            </a:pPr>
            <a:r>
              <a:rPr lang="en-GB" sz="1500" i="1" dirty="0"/>
              <a:t>The figure above shows that ADS and COSYLAB are under-using the resources: most of their activities are planned for a later stage in the project.</a:t>
            </a:r>
          </a:p>
          <a:p>
            <a:pPr marL="0" indent="0">
              <a:lnSpc>
                <a:spcPct val="110000"/>
              </a:lnSpc>
              <a:spcBef>
                <a:spcPts val="0"/>
              </a:spcBef>
              <a:buNone/>
            </a:pPr>
            <a:r>
              <a:rPr lang="en-GB" sz="1500" i="1" dirty="0"/>
              <a:t>It is to be noted TAS and TESAT (as affiliated </a:t>
            </a:r>
            <a:r>
              <a:rPr lang="en-GB" sz="1500" i="1"/>
              <a:t>entity to ADS) </a:t>
            </a:r>
            <a:r>
              <a:rPr lang="en-GB" sz="1500" i="1" dirty="0"/>
              <a:t>didn’t submit their Financial Statement in due time.</a:t>
            </a:r>
          </a:p>
          <a:p>
            <a:pPr marL="0" indent="0">
              <a:lnSpc>
                <a:spcPct val="110000"/>
              </a:lnSpc>
              <a:spcBef>
                <a:spcPts val="0"/>
              </a:spcBef>
              <a:buNone/>
            </a:pPr>
            <a:r>
              <a:rPr lang="en-GB" sz="1500" i="1" dirty="0"/>
              <a:t>However, at Consortium level, the use of resources is pretty much in line.</a:t>
            </a:r>
          </a:p>
          <a:p>
            <a:pPr marL="628650" indent="0">
              <a:lnSpc>
                <a:spcPct val="110000"/>
              </a:lnSpc>
              <a:spcBef>
                <a:spcPts val="600"/>
              </a:spcBef>
              <a:buNone/>
              <a:tabLst>
                <a:tab pos="628650" algn="l"/>
              </a:tabLst>
            </a:pPr>
            <a:r>
              <a:rPr lang="en-GB" sz="1500" i="1" dirty="0"/>
              <a:t>The high value of PM for CERN is mainly due to the fact that some activities under WP7 have been performed by lower-grade staff than initially foreseen, requiring more time than more experienced staff to run the activities.</a:t>
            </a:r>
          </a:p>
        </p:txBody>
      </p:sp>
      <p:sp>
        <p:nvSpPr>
          <p:cNvPr id="4" name="Footer Placeholder 3">
            <a:extLst>
              <a:ext uri="{FF2B5EF4-FFF2-40B4-BE49-F238E27FC236}">
                <a16:creationId xmlns:a16="http://schemas.microsoft.com/office/drawing/2014/main" id="{A021AA89-830E-47C9-49C5-C11D3314D46B}"/>
              </a:ext>
            </a:extLst>
          </p:cNvPr>
          <p:cNvSpPr>
            <a:spLocks noGrp="1"/>
          </p:cNvSpPr>
          <p:nvPr>
            <p:ph type="ftr" sz="quarter" idx="11"/>
          </p:nvPr>
        </p:nvSpPr>
        <p:spPr/>
        <p:txBody>
          <a:bodyPr/>
          <a:lstStyle/>
          <a:p>
            <a:r>
              <a:rPr lang="en-GB"/>
              <a:t>HEARTS P1 Review Meeting - 25 September 2024</a:t>
            </a:r>
            <a:endParaRPr lang="en-GB" dirty="0"/>
          </a:p>
        </p:txBody>
      </p:sp>
      <p:graphicFrame>
        <p:nvGraphicFramePr>
          <p:cNvPr id="5" name="Chart 4">
            <a:extLst>
              <a:ext uri="{FF2B5EF4-FFF2-40B4-BE49-F238E27FC236}">
                <a16:creationId xmlns:a16="http://schemas.microsoft.com/office/drawing/2014/main" id="{CD39939B-5A80-AA00-4295-424F874368FB}"/>
              </a:ext>
            </a:extLst>
          </p:cNvPr>
          <p:cNvGraphicFramePr/>
          <p:nvPr>
            <p:extLst>
              <p:ext uri="{D42A27DB-BD31-4B8C-83A1-F6EECF244321}">
                <p14:modId xmlns:p14="http://schemas.microsoft.com/office/powerpoint/2010/main" val="166292276"/>
              </p:ext>
            </p:extLst>
          </p:nvPr>
        </p:nvGraphicFramePr>
        <p:xfrm>
          <a:off x="2265215" y="1341168"/>
          <a:ext cx="7661570" cy="360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59240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F36B4-1EFD-2B29-F12D-40453FD99340}"/>
              </a:ext>
            </a:extLst>
          </p:cNvPr>
          <p:cNvSpPr>
            <a:spLocks noGrp="1"/>
          </p:cNvSpPr>
          <p:nvPr>
            <p:ph type="title"/>
          </p:nvPr>
        </p:nvSpPr>
        <p:spPr/>
        <p:txBody>
          <a:bodyPr/>
          <a:lstStyle/>
          <a:p>
            <a:r>
              <a:rPr lang="fr-CH" dirty="0"/>
              <a:t>Use of EU </a:t>
            </a:r>
            <a:r>
              <a:rPr lang="fr-CH" dirty="0" err="1"/>
              <a:t>resources</a:t>
            </a:r>
            <a:r>
              <a:rPr lang="fr-CH" dirty="0"/>
              <a:t> </a:t>
            </a:r>
            <a:r>
              <a:rPr lang="fr-CH" dirty="0" err="1"/>
              <a:t>from</a:t>
            </a:r>
            <a:r>
              <a:rPr lang="fr-CH" dirty="0"/>
              <a:t> M1 to M18 per WP</a:t>
            </a:r>
            <a:endParaRPr lang="en-GB" dirty="0"/>
          </a:p>
        </p:txBody>
      </p:sp>
      <p:sp>
        <p:nvSpPr>
          <p:cNvPr id="3" name="Content Placeholder 2">
            <a:extLst>
              <a:ext uri="{FF2B5EF4-FFF2-40B4-BE49-F238E27FC236}">
                <a16:creationId xmlns:a16="http://schemas.microsoft.com/office/drawing/2014/main" id="{629113F9-CC7C-91EA-24BA-FC323E5F78FC}"/>
              </a:ext>
            </a:extLst>
          </p:cNvPr>
          <p:cNvSpPr>
            <a:spLocks noGrp="1"/>
          </p:cNvSpPr>
          <p:nvPr>
            <p:ph idx="1"/>
          </p:nvPr>
        </p:nvSpPr>
        <p:spPr>
          <a:xfrm>
            <a:off x="838200" y="5085184"/>
            <a:ext cx="10586392" cy="1080119"/>
          </a:xfrm>
        </p:spPr>
        <p:txBody>
          <a:bodyPr>
            <a:normAutofit fontScale="85000" lnSpcReduction="10000"/>
          </a:bodyPr>
          <a:lstStyle/>
          <a:p>
            <a:pPr marL="0" indent="0" algn="just">
              <a:lnSpc>
                <a:spcPct val="110000"/>
              </a:lnSpc>
              <a:spcBef>
                <a:spcPts val="0"/>
              </a:spcBef>
              <a:buNone/>
            </a:pPr>
            <a:r>
              <a:rPr lang="en-GB" sz="1600" i="1" dirty="0"/>
              <a:t>Some WPs are significantly deviating from the flat spending profile (38%):</a:t>
            </a:r>
          </a:p>
          <a:p>
            <a:pPr marL="623888" indent="0" algn="just">
              <a:lnSpc>
                <a:spcPct val="110000"/>
              </a:lnSpc>
              <a:spcBef>
                <a:spcPts val="0"/>
              </a:spcBef>
              <a:buNone/>
            </a:pPr>
            <a:r>
              <a:rPr lang="en-GB" sz="1600" i="1" dirty="0"/>
              <a:t>WP7 is over-using resources </a:t>
            </a:r>
            <a:r>
              <a:rPr lang="en-GB" sz="1600" i="1" dirty="0">
                <a:sym typeface="Wingdings" panose="05000000000000000000" pitchFamily="2" charset="2"/>
              </a:rPr>
              <a:t> the facility preparation efforts are not linear, and concentrated in the beginning of the project</a:t>
            </a:r>
            <a:endParaRPr lang="en-GB" sz="1600" i="1" dirty="0"/>
          </a:p>
          <a:p>
            <a:pPr marL="623888" indent="0" algn="just">
              <a:lnSpc>
                <a:spcPct val="110000"/>
              </a:lnSpc>
              <a:spcBef>
                <a:spcPts val="0"/>
              </a:spcBef>
              <a:buNone/>
            </a:pPr>
            <a:r>
              <a:rPr lang="en-GB" sz="1600" i="1" dirty="0"/>
              <a:t>WPs 4, 5, 6, 8 are under-using resources </a:t>
            </a:r>
            <a:r>
              <a:rPr lang="en-GB" sz="1600" i="1" dirty="0">
                <a:sym typeface="Wingdings" panose="05000000000000000000" pitchFamily="2" charset="2"/>
              </a:rPr>
              <a:t></a:t>
            </a:r>
            <a:r>
              <a:rPr lang="en-GB" sz="1600" i="1" dirty="0"/>
              <a:t> a certain number of tasks are supposed to start at a later stage of the project.</a:t>
            </a:r>
          </a:p>
          <a:p>
            <a:pPr marL="623888" indent="0" algn="just">
              <a:lnSpc>
                <a:spcPct val="110000"/>
              </a:lnSpc>
              <a:spcBef>
                <a:spcPts val="0"/>
              </a:spcBef>
              <a:buNone/>
            </a:pPr>
            <a:r>
              <a:rPr lang="en-GB" sz="1600" i="1" dirty="0"/>
              <a:t>WP9 is under-using resources </a:t>
            </a:r>
            <a:r>
              <a:rPr lang="en-GB" sz="1600" i="1" dirty="0">
                <a:sym typeface="Wingdings" panose="05000000000000000000" pitchFamily="2" charset="2"/>
              </a:rPr>
              <a:t></a:t>
            </a:r>
            <a:r>
              <a:rPr lang="en-GB" sz="1600" i="1" dirty="0"/>
              <a:t> accession of COSYLAB in the project in the last third of P1</a:t>
            </a:r>
          </a:p>
        </p:txBody>
      </p:sp>
      <p:sp>
        <p:nvSpPr>
          <p:cNvPr id="4" name="Footer Placeholder 3">
            <a:extLst>
              <a:ext uri="{FF2B5EF4-FFF2-40B4-BE49-F238E27FC236}">
                <a16:creationId xmlns:a16="http://schemas.microsoft.com/office/drawing/2014/main" id="{A021AA89-830E-47C9-49C5-C11D3314D46B}"/>
              </a:ext>
            </a:extLst>
          </p:cNvPr>
          <p:cNvSpPr>
            <a:spLocks noGrp="1"/>
          </p:cNvSpPr>
          <p:nvPr>
            <p:ph type="ftr" sz="quarter" idx="11"/>
          </p:nvPr>
        </p:nvSpPr>
        <p:spPr/>
        <p:txBody>
          <a:bodyPr/>
          <a:lstStyle/>
          <a:p>
            <a:r>
              <a:rPr lang="en-GB"/>
              <a:t>HEARTS P1 Review Meeting - 25 September 2024</a:t>
            </a:r>
            <a:endParaRPr lang="en-GB" dirty="0"/>
          </a:p>
        </p:txBody>
      </p:sp>
      <p:graphicFrame>
        <p:nvGraphicFramePr>
          <p:cNvPr id="5" name="Chart 4">
            <a:extLst>
              <a:ext uri="{FF2B5EF4-FFF2-40B4-BE49-F238E27FC236}">
                <a16:creationId xmlns:a16="http://schemas.microsoft.com/office/drawing/2014/main" id="{A4FC3E54-A43E-DC3D-C9B0-37BD7F0B365F}"/>
              </a:ext>
            </a:extLst>
          </p:cNvPr>
          <p:cNvGraphicFramePr/>
          <p:nvPr>
            <p:extLst>
              <p:ext uri="{D42A27DB-BD31-4B8C-83A1-F6EECF244321}">
                <p14:modId xmlns:p14="http://schemas.microsoft.com/office/powerpoint/2010/main" val="139163554"/>
              </p:ext>
            </p:extLst>
          </p:nvPr>
        </p:nvGraphicFramePr>
        <p:xfrm>
          <a:off x="2279576" y="1416461"/>
          <a:ext cx="7230130" cy="360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03228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1">
            <a:extLst>
              <a:ext uri="{FF2B5EF4-FFF2-40B4-BE49-F238E27FC236}">
                <a16:creationId xmlns:a16="http://schemas.microsoft.com/office/drawing/2014/main" id="{42909F5B-3889-4BC1-6B7F-F172B98297C4}"/>
              </a:ext>
            </a:extLst>
          </p:cNvPr>
          <p:cNvSpPr txBox="1"/>
          <p:nvPr/>
        </p:nvSpPr>
        <p:spPr>
          <a:xfrm>
            <a:off x="3885515" y="1412776"/>
            <a:ext cx="4438312" cy="3785652"/>
          </a:xfrm>
          <a:prstGeom prst="rect">
            <a:avLst/>
          </a:prstGeom>
          <a:noFill/>
        </p:spPr>
        <p:txBody>
          <a:bodyPr wrap="square" rtlCol="0">
            <a:spAutoFit/>
          </a:bodyPr>
          <a:lstStyle/>
          <a:p>
            <a:pPr algn="ctr"/>
            <a:r>
              <a:rPr lang="en-GB" sz="6000" b="1" dirty="0">
                <a:solidFill>
                  <a:srgbClr val="FFFFFF"/>
                </a:solidFill>
                <a:latin typeface="Helvetica" pitchFamily="2" charset="0"/>
              </a:rPr>
              <a:t>Thank you for your attention.</a:t>
            </a:r>
          </a:p>
          <a:p>
            <a:pPr algn="ctr"/>
            <a:r>
              <a:rPr lang="en-GB" sz="6000" b="1" dirty="0">
                <a:solidFill>
                  <a:srgbClr val="FFFFFF"/>
                </a:solidFill>
                <a:latin typeface="Helvetica" pitchFamily="2" charset="0"/>
              </a:rPr>
              <a:t>Questions?</a:t>
            </a:r>
          </a:p>
        </p:txBody>
      </p:sp>
    </p:spTree>
    <p:extLst>
      <p:ext uri="{BB962C8B-B14F-4D97-AF65-F5344CB8AC3E}">
        <p14:creationId xmlns:p14="http://schemas.microsoft.com/office/powerpoint/2010/main" val="4200531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CF8B-1481-E2E4-5232-A85717E339D4}"/>
              </a:ext>
            </a:extLst>
          </p:cNvPr>
          <p:cNvSpPr>
            <a:spLocks noGrp="1"/>
          </p:cNvSpPr>
          <p:nvPr>
            <p:ph type="title"/>
          </p:nvPr>
        </p:nvSpPr>
        <p:spPr/>
        <p:txBody>
          <a:bodyPr/>
          <a:lstStyle/>
          <a:p>
            <a:r>
              <a:rPr lang="fr-CH" dirty="0" err="1"/>
              <a:t>Outline</a:t>
            </a:r>
            <a:endParaRPr lang="en-GB" dirty="0"/>
          </a:p>
        </p:txBody>
      </p:sp>
      <p:sp>
        <p:nvSpPr>
          <p:cNvPr id="3" name="Content Placeholder 2">
            <a:extLst>
              <a:ext uri="{FF2B5EF4-FFF2-40B4-BE49-F238E27FC236}">
                <a16:creationId xmlns:a16="http://schemas.microsoft.com/office/drawing/2014/main" id="{4B7F8034-6748-B43D-F1F6-E5B40FF1D982}"/>
              </a:ext>
            </a:extLst>
          </p:cNvPr>
          <p:cNvSpPr>
            <a:spLocks noGrp="1"/>
          </p:cNvSpPr>
          <p:nvPr>
            <p:ph idx="1"/>
          </p:nvPr>
        </p:nvSpPr>
        <p:spPr/>
        <p:txBody>
          <a:bodyPr/>
          <a:lstStyle/>
          <a:p>
            <a:r>
              <a:rPr lang="en-GB" dirty="0"/>
              <a:t>WP1 objectives &amp; main achievements during P1</a:t>
            </a:r>
          </a:p>
          <a:p>
            <a:r>
              <a:rPr lang="en-GB" dirty="0"/>
              <a:t>Overview of WP1 activities in P1</a:t>
            </a:r>
          </a:p>
          <a:p>
            <a:r>
              <a:rPr lang="en-GB" dirty="0"/>
              <a:t>WP1 Deliverables and Milestones in P1</a:t>
            </a:r>
          </a:p>
          <a:p>
            <a:r>
              <a:rPr lang="en-GB" dirty="0"/>
              <a:t>Deliverables and Milestones status in P1 at project level</a:t>
            </a:r>
          </a:p>
          <a:p>
            <a:r>
              <a:rPr lang="en-GB" dirty="0"/>
              <a:t>Use of resources in P1</a:t>
            </a:r>
          </a:p>
          <a:p>
            <a:endParaRPr lang="en-GB" dirty="0"/>
          </a:p>
          <a:p>
            <a:endParaRPr lang="en-GB" dirty="0"/>
          </a:p>
          <a:p>
            <a:endParaRPr lang="en-GB" dirty="0"/>
          </a:p>
        </p:txBody>
      </p:sp>
      <p:sp>
        <p:nvSpPr>
          <p:cNvPr id="4" name="Footer Placeholder 3">
            <a:extLst>
              <a:ext uri="{FF2B5EF4-FFF2-40B4-BE49-F238E27FC236}">
                <a16:creationId xmlns:a16="http://schemas.microsoft.com/office/drawing/2014/main" id="{EAF2DAB6-05AA-1C42-7BFD-48499D257306}"/>
              </a:ext>
            </a:extLst>
          </p:cNvPr>
          <p:cNvSpPr>
            <a:spLocks noGrp="1"/>
          </p:cNvSpPr>
          <p:nvPr>
            <p:ph type="ftr" sz="quarter" idx="11"/>
          </p:nvPr>
        </p:nvSpPr>
        <p:spPr/>
        <p:txBody>
          <a:bodyPr/>
          <a:lstStyle/>
          <a:p>
            <a:r>
              <a:rPr lang="en-GB"/>
              <a:t>HEARTS P1 Review Meeting - 25 September 2024</a:t>
            </a:r>
            <a:endParaRPr lang="en-GB" dirty="0"/>
          </a:p>
        </p:txBody>
      </p:sp>
    </p:spTree>
    <p:extLst>
      <p:ext uri="{BB962C8B-B14F-4D97-AF65-F5344CB8AC3E}">
        <p14:creationId xmlns:p14="http://schemas.microsoft.com/office/powerpoint/2010/main" val="1818491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WP1 objectives &amp; main achievements during P1</a:t>
            </a:r>
          </a:p>
        </p:txBody>
      </p:sp>
      <p:sp>
        <p:nvSpPr>
          <p:cNvPr id="3" name="Content Placeholder 2"/>
          <p:cNvSpPr>
            <a:spLocks noGrp="1"/>
          </p:cNvSpPr>
          <p:nvPr>
            <p:ph idx="1"/>
          </p:nvPr>
        </p:nvSpPr>
        <p:spPr>
          <a:xfrm>
            <a:off x="838200" y="1825624"/>
            <a:ext cx="10515600" cy="4267672"/>
          </a:xfrm>
        </p:spPr>
        <p:txBody>
          <a:bodyPr>
            <a:normAutofit/>
          </a:bodyPr>
          <a:lstStyle/>
          <a:p>
            <a:pPr algn="just"/>
            <a:r>
              <a:rPr lang="fr-CH" sz="2000" dirty="0"/>
              <a:t>WP1 </a:t>
            </a:r>
            <a:r>
              <a:rPr lang="fr-CH" sz="2000" dirty="0" err="1"/>
              <a:t>is</a:t>
            </a:r>
            <a:r>
              <a:rPr lang="fr-CH" sz="2000" dirty="0"/>
              <a:t> Project Management, </a:t>
            </a:r>
            <a:r>
              <a:rPr lang="fr-CH" sz="2000" dirty="0" err="1"/>
              <a:t>with</a:t>
            </a:r>
            <a:r>
              <a:rPr lang="fr-CH" sz="2000" dirty="0"/>
              <a:t> CERN as main beneficiary </a:t>
            </a:r>
            <a:r>
              <a:rPr lang="fr-CH" sz="2000" dirty="0" err="1"/>
              <a:t>involved</a:t>
            </a:r>
            <a:r>
              <a:rPr lang="fr-CH" sz="2000" dirty="0"/>
              <a:t> in WP1:</a:t>
            </a:r>
          </a:p>
          <a:p>
            <a:pPr lvl="1" algn="just"/>
            <a:r>
              <a:rPr lang="en-GB" sz="1600" dirty="0"/>
              <a:t>Ensuring the efficient steering and management of the project throughout its duration with the aim of supervising and coordinating the scientific and technical progress of the different Work Packages.</a:t>
            </a:r>
          </a:p>
          <a:p>
            <a:pPr lvl="1" algn="just"/>
            <a:r>
              <a:rPr lang="en-GB" sz="1600" dirty="0"/>
              <a:t>Taking care of the contractual and administrative implementation and keeping track of the use of resources.</a:t>
            </a:r>
          </a:p>
          <a:p>
            <a:pPr lvl="1" algn="just"/>
            <a:r>
              <a:rPr lang="en-GB" sz="1600" dirty="0"/>
              <a:t>Supervising the preparation of periodic and final project reports to the European Commission as well as the arrangement of the project annual meetings.</a:t>
            </a:r>
          </a:p>
          <a:p>
            <a:pPr lvl="1" algn="just"/>
            <a:r>
              <a:rPr lang="en-GB" sz="1600" dirty="0"/>
              <a:t>Taking over the coordination of beam access for users throughout the project and until the frameworks established in WP7-8 are defined.</a:t>
            </a:r>
            <a:endParaRPr lang="fr-CH" sz="1600" dirty="0"/>
          </a:p>
          <a:p>
            <a:pPr algn="just"/>
            <a:endParaRPr lang="fr-CH" sz="2000" dirty="0"/>
          </a:p>
          <a:p>
            <a:pPr algn="just"/>
            <a:r>
              <a:rPr lang="en-GB" sz="2000" dirty="0"/>
              <a:t>Overall during RP1, good progress has been made towards the achievement of these objectives, with no delay nor issue to report</a:t>
            </a:r>
            <a:r>
              <a:rPr lang="fr-CH" sz="2000" dirty="0"/>
              <a:t>. </a:t>
            </a:r>
            <a:r>
              <a:rPr lang="fr-CH" sz="2000" dirty="0" err="1"/>
              <a:t>We</a:t>
            </a:r>
            <a:r>
              <a:rPr lang="fr-CH" sz="2000" dirty="0"/>
              <a:t> can note the expansion of the Consortium </a:t>
            </a:r>
            <a:r>
              <a:rPr lang="fr-CH" sz="2000" dirty="0" err="1"/>
              <a:t>with</a:t>
            </a:r>
            <a:r>
              <a:rPr lang="fr-CH" sz="2000" dirty="0"/>
              <a:t> the inclusion of an </a:t>
            </a:r>
            <a:r>
              <a:rPr lang="fr-CH" sz="2000" dirty="0" err="1"/>
              <a:t>additional</a:t>
            </a:r>
            <a:r>
              <a:rPr lang="fr-CH" sz="2000" dirty="0"/>
              <a:t> beneficiary, COSYLAB, </a:t>
            </a:r>
            <a:r>
              <a:rPr lang="fr-CH" sz="2000" dirty="0" err="1"/>
              <a:t>during</a:t>
            </a:r>
            <a:r>
              <a:rPr lang="fr-CH" sz="2000" dirty="0"/>
              <a:t> P1, </a:t>
            </a:r>
            <a:r>
              <a:rPr lang="fr-CH" sz="2000" dirty="0" err="1"/>
              <a:t>demonstrating</a:t>
            </a:r>
            <a:r>
              <a:rPr lang="fr-CH" sz="2000" dirty="0"/>
              <a:t> </a:t>
            </a:r>
            <a:r>
              <a:rPr lang="fr-CH" sz="2000" dirty="0" err="1"/>
              <a:t>interest</a:t>
            </a:r>
            <a:r>
              <a:rPr lang="fr-CH" sz="2000" dirty="0"/>
              <a:t> to HEARTS project </a:t>
            </a:r>
            <a:r>
              <a:rPr lang="fr-CH" sz="2000" dirty="0" err="1"/>
              <a:t>beyond</a:t>
            </a:r>
            <a:r>
              <a:rPr lang="fr-CH" sz="2000" dirty="0"/>
              <a:t> </a:t>
            </a:r>
            <a:r>
              <a:rPr lang="fr-CH" sz="2000" dirty="0" err="1"/>
              <a:t>our</a:t>
            </a:r>
            <a:r>
              <a:rPr lang="fr-CH" sz="2000" dirty="0"/>
              <a:t> (</a:t>
            </a:r>
            <a:r>
              <a:rPr lang="fr-CH" sz="2000" dirty="0" err="1"/>
              <a:t>small</a:t>
            </a:r>
            <a:r>
              <a:rPr lang="fr-CH" sz="2000" dirty="0"/>
              <a:t>) consortium.</a:t>
            </a:r>
            <a:r>
              <a:rPr lang="en-GB" sz="2000" dirty="0"/>
              <a:t> </a:t>
            </a:r>
            <a:endParaRPr lang="fr-CH" sz="2000" dirty="0"/>
          </a:p>
        </p:txBody>
      </p:sp>
      <p:sp>
        <p:nvSpPr>
          <p:cNvPr id="4" name="Footer Placeholder 3"/>
          <p:cNvSpPr>
            <a:spLocks noGrp="1"/>
          </p:cNvSpPr>
          <p:nvPr>
            <p:ph type="ftr" sz="quarter" idx="11"/>
          </p:nvPr>
        </p:nvSpPr>
        <p:spPr/>
        <p:txBody>
          <a:bodyPr/>
          <a:lstStyle/>
          <a:p>
            <a:r>
              <a:rPr lang="en-GB"/>
              <a:t>HEARTS P1 Review Meeting - 25 September 2024</a:t>
            </a:r>
            <a:endParaRPr lang="en-GB" dirty="0"/>
          </a:p>
        </p:txBody>
      </p:sp>
    </p:spTree>
    <p:extLst>
      <p:ext uri="{BB962C8B-B14F-4D97-AF65-F5344CB8AC3E}">
        <p14:creationId xmlns:p14="http://schemas.microsoft.com/office/powerpoint/2010/main" val="503343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Overview of WP1 activities in P1</a:t>
            </a:r>
          </a:p>
        </p:txBody>
      </p:sp>
      <p:sp>
        <p:nvSpPr>
          <p:cNvPr id="3" name="Content Placeholder 2"/>
          <p:cNvSpPr>
            <a:spLocks noGrp="1"/>
          </p:cNvSpPr>
          <p:nvPr>
            <p:ph idx="1"/>
          </p:nvPr>
        </p:nvSpPr>
        <p:spPr>
          <a:xfrm>
            <a:off x="838200" y="1825624"/>
            <a:ext cx="10515600" cy="4267672"/>
          </a:xfrm>
        </p:spPr>
        <p:txBody>
          <a:bodyPr>
            <a:normAutofit fontScale="92500" lnSpcReduction="10000"/>
          </a:bodyPr>
          <a:lstStyle/>
          <a:p>
            <a:pPr algn="just"/>
            <a:r>
              <a:rPr lang="fr-CH" sz="2400" dirty="0"/>
              <a:t>Organisation of Kick-off meetings:</a:t>
            </a:r>
          </a:p>
          <a:p>
            <a:pPr lvl="1" algn="just">
              <a:buFont typeface="Wingdings" panose="05000000000000000000" pitchFamily="2" charset="2"/>
              <a:buChar char="Ø"/>
            </a:pPr>
            <a:r>
              <a:rPr lang="fr-CH" sz="2000" dirty="0">
                <a:hlinkClick r:id="rId2"/>
              </a:rPr>
              <a:t>HEARTS Kick-off Meeting</a:t>
            </a:r>
            <a:r>
              <a:rPr lang="fr-CH" sz="2000" dirty="0"/>
              <a:t>, 20 </a:t>
            </a:r>
            <a:r>
              <a:rPr lang="fr-CH" sz="2000" dirty="0" err="1"/>
              <a:t>January</a:t>
            </a:r>
            <a:r>
              <a:rPr lang="fr-CH" sz="2000" dirty="0"/>
              <a:t> 2023, at CERN and online</a:t>
            </a:r>
          </a:p>
          <a:p>
            <a:pPr lvl="1" algn="just">
              <a:buFont typeface="Wingdings" panose="05000000000000000000" pitchFamily="2" charset="2"/>
              <a:buChar char="Ø"/>
            </a:pPr>
            <a:r>
              <a:rPr lang="fr-CH" sz="2000" dirty="0">
                <a:hlinkClick r:id="rId3"/>
              </a:rPr>
              <a:t>Advisory Panel Kick-off Meeting</a:t>
            </a:r>
            <a:r>
              <a:rPr lang="fr-CH" sz="2000" dirty="0"/>
              <a:t>, 9 </a:t>
            </a:r>
            <a:r>
              <a:rPr lang="fr-CH" sz="2000" dirty="0" err="1"/>
              <a:t>October</a:t>
            </a:r>
            <a:r>
              <a:rPr lang="fr-CH" sz="2000" dirty="0"/>
              <a:t> 2023, online</a:t>
            </a:r>
          </a:p>
          <a:p>
            <a:pPr lvl="1" algn="just">
              <a:buFont typeface="Wingdings" panose="05000000000000000000" pitchFamily="2" charset="2"/>
              <a:buChar char="Ø"/>
            </a:pPr>
            <a:endParaRPr lang="fr-CH" sz="2000" dirty="0"/>
          </a:p>
          <a:p>
            <a:pPr algn="just"/>
            <a:r>
              <a:rPr lang="fr-CH" sz="2400" dirty="0"/>
              <a:t>Organisation of management meetings on a </a:t>
            </a:r>
            <a:r>
              <a:rPr lang="fr-CH" sz="2400" dirty="0" err="1"/>
              <a:t>regular</a:t>
            </a:r>
            <a:r>
              <a:rPr lang="fr-CH" sz="2400" dirty="0"/>
              <a:t> basis:</a:t>
            </a:r>
          </a:p>
          <a:p>
            <a:pPr lvl="1" algn="just">
              <a:buFont typeface="Wingdings" panose="05000000000000000000" pitchFamily="2" charset="2"/>
              <a:buChar char="Ø"/>
            </a:pPr>
            <a:r>
              <a:rPr lang="fr-CH" sz="2000" dirty="0"/>
              <a:t>4 Project Office Meetings (</a:t>
            </a:r>
            <a:r>
              <a:rPr lang="fr-CH" sz="2000" dirty="0">
                <a:hlinkClick r:id="rId4"/>
              </a:rPr>
              <a:t>PO Meeting #1</a:t>
            </a:r>
            <a:r>
              <a:rPr lang="fr-CH" sz="2000" dirty="0"/>
              <a:t>, </a:t>
            </a:r>
            <a:r>
              <a:rPr lang="fr-CH" sz="2000" dirty="0">
                <a:hlinkClick r:id="rId5"/>
              </a:rPr>
              <a:t>PO Meeting #2</a:t>
            </a:r>
            <a:r>
              <a:rPr lang="fr-CH" sz="2000" dirty="0"/>
              <a:t>, </a:t>
            </a:r>
            <a:r>
              <a:rPr lang="fr-CH" sz="2000" dirty="0">
                <a:hlinkClick r:id="rId6"/>
              </a:rPr>
              <a:t>PO Meeting #3</a:t>
            </a:r>
            <a:r>
              <a:rPr lang="fr-CH" sz="2000" dirty="0"/>
              <a:t>, </a:t>
            </a:r>
            <a:r>
              <a:rPr lang="fr-CH" sz="2000" dirty="0">
                <a:hlinkClick r:id="rId7"/>
              </a:rPr>
              <a:t>PO Meeting #4</a:t>
            </a:r>
            <a:r>
              <a:rPr lang="fr-CH" sz="2000" dirty="0"/>
              <a:t>)</a:t>
            </a:r>
          </a:p>
          <a:p>
            <a:pPr lvl="1" algn="just">
              <a:buFont typeface="Wingdings" panose="05000000000000000000" pitchFamily="2" charset="2"/>
              <a:buChar char="Ø"/>
            </a:pPr>
            <a:r>
              <a:rPr lang="fr-CH" sz="2000" dirty="0"/>
              <a:t>1 </a:t>
            </a:r>
            <a:r>
              <a:rPr lang="fr-CH" sz="2000" dirty="0" err="1"/>
              <a:t>Governing</a:t>
            </a:r>
            <a:r>
              <a:rPr lang="fr-CH" sz="2000" dirty="0"/>
              <a:t> Board Meeting (</a:t>
            </a:r>
            <a:r>
              <a:rPr lang="fr-CH" sz="2000" dirty="0">
                <a:hlinkClick r:id="rId8"/>
              </a:rPr>
              <a:t>GB Meeting #1</a:t>
            </a:r>
            <a:r>
              <a:rPr lang="fr-CH" sz="2000" dirty="0"/>
              <a:t>) and 1 on-line vote </a:t>
            </a:r>
            <a:r>
              <a:rPr lang="fr-CH" sz="2000" dirty="0" err="1"/>
              <a:t>submitted</a:t>
            </a:r>
            <a:r>
              <a:rPr lang="fr-CH" sz="2000" dirty="0"/>
              <a:t> to the GB (Sept. 2023, for inclusion of COSYLAB and application to the Hop-on Facility call)</a:t>
            </a:r>
          </a:p>
          <a:p>
            <a:pPr lvl="1" algn="just">
              <a:buFont typeface="Wingdings" panose="05000000000000000000" pitchFamily="2" charset="2"/>
              <a:buChar char="Ø"/>
            </a:pPr>
            <a:endParaRPr lang="fr-CH" sz="2000" dirty="0"/>
          </a:p>
          <a:p>
            <a:pPr algn="just"/>
            <a:r>
              <a:rPr lang="fr-CH" sz="2400" dirty="0"/>
              <a:t>Organisation of Annual Meetings:</a:t>
            </a:r>
          </a:p>
          <a:p>
            <a:pPr lvl="1" algn="just">
              <a:buFont typeface="Wingdings" panose="05000000000000000000" pitchFamily="2" charset="2"/>
              <a:buChar char="Ø"/>
            </a:pPr>
            <a:r>
              <a:rPr lang="fr-CH" sz="2000" dirty="0">
                <a:hlinkClick r:id="rId9"/>
              </a:rPr>
              <a:t>1st HEARTS </a:t>
            </a:r>
            <a:r>
              <a:rPr lang="fr-CH" sz="2000" dirty="0" err="1">
                <a:hlinkClick r:id="rId9"/>
              </a:rPr>
              <a:t>Annual</a:t>
            </a:r>
            <a:r>
              <a:rPr lang="fr-CH" sz="2000" dirty="0">
                <a:hlinkClick r:id="rId9"/>
              </a:rPr>
              <a:t> Meeting</a:t>
            </a:r>
            <a:r>
              <a:rPr lang="fr-CH" sz="2000" dirty="0"/>
              <a:t> and Technical </a:t>
            </a:r>
            <a:r>
              <a:rPr lang="fr-CH" sz="2000" dirty="0" err="1"/>
              <a:t>Review</a:t>
            </a:r>
            <a:r>
              <a:rPr lang="fr-CH" sz="2000" dirty="0"/>
              <a:t> Meeting, 6 </a:t>
            </a:r>
            <a:r>
              <a:rPr lang="fr-CH" sz="2000" dirty="0" err="1"/>
              <a:t>February</a:t>
            </a:r>
            <a:r>
              <a:rPr lang="fr-CH" sz="2000" dirty="0"/>
              <a:t> 2024, at CERN and online</a:t>
            </a:r>
          </a:p>
        </p:txBody>
      </p:sp>
      <p:sp>
        <p:nvSpPr>
          <p:cNvPr id="4" name="Footer Placeholder 3"/>
          <p:cNvSpPr>
            <a:spLocks noGrp="1"/>
          </p:cNvSpPr>
          <p:nvPr>
            <p:ph type="ftr" sz="quarter" idx="11"/>
          </p:nvPr>
        </p:nvSpPr>
        <p:spPr/>
        <p:txBody>
          <a:bodyPr/>
          <a:lstStyle/>
          <a:p>
            <a:r>
              <a:rPr lang="en-GB"/>
              <a:t>HEARTS P1 Review Meeting - 25 September 2024</a:t>
            </a:r>
            <a:endParaRPr lang="en-GB" dirty="0"/>
          </a:p>
        </p:txBody>
      </p:sp>
    </p:spTree>
    <p:extLst>
      <p:ext uri="{BB962C8B-B14F-4D97-AF65-F5344CB8AC3E}">
        <p14:creationId xmlns:p14="http://schemas.microsoft.com/office/powerpoint/2010/main" val="1609206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Overview of WP1 activities in P1</a:t>
            </a:r>
          </a:p>
        </p:txBody>
      </p:sp>
      <p:sp>
        <p:nvSpPr>
          <p:cNvPr id="3" name="Content Placeholder 2"/>
          <p:cNvSpPr>
            <a:spLocks noGrp="1"/>
          </p:cNvSpPr>
          <p:nvPr>
            <p:ph idx="1"/>
          </p:nvPr>
        </p:nvSpPr>
        <p:spPr/>
        <p:txBody>
          <a:bodyPr>
            <a:normAutofit/>
          </a:bodyPr>
          <a:lstStyle/>
          <a:p>
            <a:pPr algn="just"/>
            <a:r>
              <a:rPr lang="fr-CH" sz="2400" dirty="0"/>
              <a:t>Organisation of Work Package Leaders meetings:</a:t>
            </a:r>
          </a:p>
          <a:p>
            <a:pPr lvl="1" algn="just">
              <a:buFont typeface="Wingdings" panose="05000000000000000000" pitchFamily="2" charset="2"/>
              <a:buChar char="Ø"/>
            </a:pPr>
            <a:r>
              <a:rPr lang="fr-CH" sz="2000" dirty="0"/>
              <a:t>5 meetings </a:t>
            </a:r>
            <a:r>
              <a:rPr lang="fr-CH" sz="2000" dirty="0" err="1"/>
              <a:t>organised</a:t>
            </a:r>
            <a:r>
              <a:rPr lang="fr-CH" sz="2000" dirty="0"/>
              <a:t> </a:t>
            </a:r>
            <a:r>
              <a:rPr lang="fr-CH" sz="2000" dirty="0" err="1"/>
              <a:t>during</a:t>
            </a:r>
            <a:r>
              <a:rPr lang="fr-CH" sz="2000" dirty="0"/>
              <a:t> the </a:t>
            </a:r>
            <a:r>
              <a:rPr lang="fr-CH" sz="2000" dirty="0" err="1"/>
              <a:t>period</a:t>
            </a:r>
            <a:r>
              <a:rPr lang="fr-CH" sz="2000" dirty="0"/>
              <a:t> (</a:t>
            </a:r>
            <a:r>
              <a:rPr lang="fr-CH" sz="2000" dirty="0">
                <a:hlinkClick r:id="rId2"/>
              </a:rPr>
              <a:t>WPL Meeting #1</a:t>
            </a:r>
            <a:r>
              <a:rPr lang="fr-CH" sz="2000" dirty="0"/>
              <a:t>, </a:t>
            </a:r>
            <a:r>
              <a:rPr lang="fr-CH" sz="2000" dirty="0">
                <a:hlinkClick r:id="rId3"/>
              </a:rPr>
              <a:t>WPL Meeting #2</a:t>
            </a:r>
            <a:r>
              <a:rPr lang="fr-CH" sz="2000" dirty="0"/>
              <a:t>, </a:t>
            </a:r>
            <a:r>
              <a:rPr lang="fr-CH" sz="2000" dirty="0">
                <a:hlinkClick r:id="rId4"/>
              </a:rPr>
              <a:t>WPL Meeting #3</a:t>
            </a:r>
            <a:r>
              <a:rPr lang="fr-CH" sz="2000" dirty="0"/>
              <a:t>, </a:t>
            </a:r>
            <a:r>
              <a:rPr lang="fr-CH" sz="2000" dirty="0">
                <a:hlinkClick r:id="rId5"/>
              </a:rPr>
              <a:t>WPL Meeting #4</a:t>
            </a:r>
            <a:r>
              <a:rPr lang="fr-CH" sz="2000" dirty="0"/>
              <a:t>, </a:t>
            </a:r>
            <a:r>
              <a:rPr lang="fr-CH" sz="2000" dirty="0">
                <a:hlinkClick r:id="rId6"/>
              </a:rPr>
              <a:t>WPL Meeting #5</a:t>
            </a:r>
            <a:r>
              <a:rPr lang="fr-CH" sz="2000" dirty="0"/>
              <a:t>).</a:t>
            </a:r>
          </a:p>
          <a:p>
            <a:pPr lvl="1" algn="just">
              <a:buFont typeface="Wingdings" panose="05000000000000000000" pitchFamily="2" charset="2"/>
              <a:buChar char="Ø"/>
            </a:pPr>
            <a:endParaRPr lang="fr-CH" sz="2000" dirty="0"/>
          </a:p>
          <a:p>
            <a:pPr algn="just"/>
            <a:r>
              <a:rPr lang="fr-CH" sz="2400" dirty="0"/>
              <a:t>Coordination of </a:t>
            </a:r>
            <a:r>
              <a:rPr lang="fr-CH" sz="2400" dirty="0" err="1"/>
              <a:t>two</a:t>
            </a:r>
            <a:r>
              <a:rPr lang="fr-CH" sz="2400" dirty="0"/>
              <a:t> </a:t>
            </a:r>
            <a:r>
              <a:rPr lang="fr-CH" sz="2400" dirty="0" err="1"/>
              <a:t>amendments</a:t>
            </a:r>
            <a:r>
              <a:rPr lang="fr-CH" sz="2400" dirty="0"/>
              <a:t> to the Grant Agreement (GA) and one </a:t>
            </a:r>
            <a:r>
              <a:rPr lang="fr-CH" sz="2400" dirty="0" err="1"/>
              <a:t>amendment</a:t>
            </a:r>
            <a:r>
              <a:rPr lang="fr-CH" sz="2400" dirty="0"/>
              <a:t> to the Consortium Agreement (CA)</a:t>
            </a:r>
          </a:p>
          <a:p>
            <a:pPr lvl="1" algn="just">
              <a:buFont typeface="Wingdings" panose="05000000000000000000" pitchFamily="2" charset="2"/>
              <a:buChar char="Ø"/>
            </a:pPr>
            <a:r>
              <a:rPr lang="fr-CH" sz="2000" dirty="0"/>
              <a:t>GA AMD-101082402-2: </a:t>
            </a:r>
            <a:r>
              <a:rPr lang="fr-CH" sz="2000" dirty="0" err="1"/>
              <a:t>Related</a:t>
            </a:r>
            <a:r>
              <a:rPr lang="fr-CH" sz="2000" dirty="0"/>
              <a:t> to minor updates of Annex 1 </a:t>
            </a:r>
            <a:r>
              <a:rPr lang="fr-CH" sz="1600" dirty="0"/>
              <a:t>(addition of CBM </a:t>
            </a:r>
            <a:r>
              <a:rPr lang="fr-CH" sz="1600" dirty="0" err="1"/>
              <a:t>vault</a:t>
            </a:r>
            <a:r>
              <a:rPr lang="fr-CH" sz="1600" dirty="0"/>
              <a:t> in WP8 and addition of </a:t>
            </a:r>
            <a:r>
              <a:rPr lang="fr-CH" sz="1600" dirty="0" err="1"/>
              <a:t>advisory</a:t>
            </a:r>
            <a:r>
              <a:rPr lang="fr-CH" sz="1600" dirty="0"/>
              <a:t> panel members) </a:t>
            </a:r>
            <a:r>
              <a:rPr lang="fr-CH" sz="2000" dirty="0"/>
              <a:t>and minor changes in Annex 2 </a:t>
            </a:r>
            <a:r>
              <a:rPr lang="fr-CH" sz="1600" dirty="0"/>
              <a:t>(</a:t>
            </a:r>
            <a:r>
              <a:rPr lang="fr-CH" sz="1600" dirty="0" err="1"/>
              <a:t>Other</a:t>
            </a:r>
            <a:r>
              <a:rPr lang="fr-CH" sz="1600" dirty="0"/>
              <a:t> </a:t>
            </a:r>
            <a:r>
              <a:rPr lang="fr-CH" sz="1600" dirty="0" err="1"/>
              <a:t>goods</a:t>
            </a:r>
            <a:r>
              <a:rPr lang="fr-CH" sz="1600" dirty="0"/>
              <a:t> </a:t>
            </a:r>
            <a:r>
              <a:rPr lang="fr-CH" sz="1600" dirty="0" err="1"/>
              <a:t>works</a:t>
            </a:r>
            <a:r>
              <a:rPr lang="fr-CH" sz="1600" dirty="0"/>
              <a:t> and services VS </a:t>
            </a:r>
            <a:r>
              <a:rPr lang="fr-CH" sz="1600" dirty="0" err="1"/>
              <a:t>equipment</a:t>
            </a:r>
            <a:r>
              <a:rPr lang="fr-CH" sz="1600" dirty="0"/>
              <a:t>)</a:t>
            </a:r>
          </a:p>
          <a:p>
            <a:pPr lvl="1" algn="just">
              <a:buFont typeface="Wingdings" panose="05000000000000000000" pitchFamily="2" charset="2"/>
              <a:buChar char="Ø"/>
            </a:pPr>
            <a:r>
              <a:rPr lang="fr-CH" sz="2000" dirty="0"/>
              <a:t>GA AMD-101082402-4 and CA </a:t>
            </a:r>
            <a:r>
              <a:rPr lang="fr-CH" sz="2000" dirty="0" err="1"/>
              <a:t>amendment</a:t>
            </a:r>
            <a:r>
              <a:rPr lang="fr-CH" sz="2000" dirty="0"/>
              <a:t> n°1: </a:t>
            </a:r>
            <a:r>
              <a:rPr lang="fr-CH" sz="2000" dirty="0" err="1"/>
              <a:t>Related</a:t>
            </a:r>
            <a:r>
              <a:rPr lang="fr-CH" sz="2000" dirty="0"/>
              <a:t> to COSYLAB </a:t>
            </a:r>
            <a:r>
              <a:rPr lang="fr-CH" sz="2000" dirty="0" err="1"/>
              <a:t>joining</a:t>
            </a:r>
            <a:r>
              <a:rPr lang="fr-CH" sz="2000" dirty="0"/>
              <a:t> the consortium </a:t>
            </a:r>
            <a:r>
              <a:rPr lang="fr-CH" sz="2000" dirty="0">
                <a:sym typeface="Wingdings" panose="05000000000000000000" pitchFamily="2" charset="2"/>
              </a:rPr>
              <a:t> addition of beneficiary n°6 and WP9 (Tools and instruments for </a:t>
            </a:r>
            <a:r>
              <a:rPr lang="fr-CH" sz="2000" dirty="0" err="1">
                <a:sym typeface="Wingdings" panose="05000000000000000000" pitchFamily="2" charset="2"/>
              </a:rPr>
              <a:t>standardized</a:t>
            </a:r>
            <a:r>
              <a:rPr lang="fr-CH" sz="2000" dirty="0">
                <a:sym typeface="Wingdings" panose="05000000000000000000" pitchFamily="2" charset="2"/>
              </a:rPr>
              <a:t> </a:t>
            </a:r>
            <a:r>
              <a:rPr lang="fr-CH" sz="2000" dirty="0" err="1">
                <a:sym typeface="Wingdings" panose="05000000000000000000" pitchFamily="2" charset="2"/>
              </a:rPr>
              <a:t>dosimetry</a:t>
            </a:r>
            <a:r>
              <a:rPr lang="fr-CH" sz="2000" dirty="0">
                <a:sym typeface="Wingdings" panose="05000000000000000000" pitchFamily="2" charset="2"/>
              </a:rPr>
              <a:t> and user </a:t>
            </a:r>
            <a:r>
              <a:rPr lang="fr-CH" sz="2000" dirty="0" err="1">
                <a:sym typeface="Wingdings" panose="05000000000000000000" pitchFamily="2" charset="2"/>
              </a:rPr>
              <a:t>experimentation</a:t>
            </a:r>
            <a:r>
              <a:rPr lang="fr-CH" sz="2000" dirty="0">
                <a:sym typeface="Wingdings" panose="05000000000000000000" pitchFamily="2" charset="2"/>
              </a:rPr>
              <a:t>).</a:t>
            </a:r>
            <a:endParaRPr lang="fr-CH" sz="2000" dirty="0"/>
          </a:p>
        </p:txBody>
      </p:sp>
      <p:sp>
        <p:nvSpPr>
          <p:cNvPr id="4" name="Footer Placeholder 3"/>
          <p:cNvSpPr>
            <a:spLocks noGrp="1"/>
          </p:cNvSpPr>
          <p:nvPr>
            <p:ph type="ftr" sz="quarter" idx="11"/>
          </p:nvPr>
        </p:nvSpPr>
        <p:spPr/>
        <p:txBody>
          <a:bodyPr/>
          <a:lstStyle/>
          <a:p>
            <a:r>
              <a:rPr lang="en-GB"/>
              <a:t>HEARTS P1 Review Meeting - 25 September 2024</a:t>
            </a:r>
            <a:endParaRPr lang="en-GB" dirty="0"/>
          </a:p>
        </p:txBody>
      </p:sp>
    </p:spTree>
    <p:extLst>
      <p:ext uri="{BB962C8B-B14F-4D97-AF65-F5344CB8AC3E}">
        <p14:creationId xmlns:p14="http://schemas.microsoft.com/office/powerpoint/2010/main" val="1187963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WP1 Deliverables due in P1</a:t>
            </a:r>
          </a:p>
        </p:txBody>
      </p:sp>
      <p:sp>
        <p:nvSpPr>
          <p:cNvPr id="4" name="Footer Placeholder 3"/>
          <p:cNvSpPr>
            <a:spLocks noGrp="1"/>
          </p:cNvSpPr>
          <p:nvPr>
            <p:ph type="ftr" sz="quarter" idx="11"/>
          </p:nvPr>
        </p:nvSpPr>
        <p:spPr/>
        <p:txBody>
          <a:bodyPr/>
          <a:lstStyle/>
          <a:p>
            <a:r>
              <a:rPr lang="en-GB"/>
              <a:t>HEARTS P1 Review Meeting - 25 September 2024</a:t>
            </a:r>
            <a:endParaRPr lang="en-GB" dirty="0"/>
          </a:p>
        </p:txBody>
      </p:sp>
      <p:graphicFrame>
        <p:nvGraphicFramePr>
          <p:cNvPr id="5" name="Table 4">
            <a:extLst>
              <a:ext uri="{FF2B5EF4-FFF2-40B4-BE49-F238E27FC236}">
                <a16:creationId xmlns:a16="http://schemas.microsoft.com/office/drawing/2014/main" id="{877A213A-A60E-DD4F-6311-E3222DD4957F}"/>
              </a:ext>
            </a:extLst>
          </p:cNvPr>
          <p:cNvGraphicFramePr>
            <a:graphicFrameLocks noGrp="1"/>
          </p:cNvGraphicFramePr>
          <p:nvPr>
            <p:extLst>
              <p:ext uri="{D42A27DB-BD31-4B8C-83A1-F6EECF244321}">
                <p14:modId xmlns:p14="http://schemas.microsoft.com/office/powerpoint/2010/main" val="4091207529"/>
              </p:ext>
            </p:extLst>
          </p:nvPr>
        </p:nvGraphicFramePr>
        <p:xfrm>
          <a:off x="1075174" y="1652830"/>
          <a:ext cx="10045116" cy="2143835"/>
        </p:xfrm>
        <a:graphic>
          <a:graphicData uri="http://schemas.openxmlformats.org/drawingml/2006/table">
            <a:tbl>
              <a:tblPr firstRow="1" bandRow="1">
                <a:tableStyleId>{5C22544A-7EE6-4342-B048-85BDC9FD1C3A}</a:tableStyleId>
              </a:tblPr>
              <a:tblGrid>
                <a:gridCol w="1332515">
                  <a:extLst>
                    <a:ext uri="{9D8B030D-6E8A-4147-A177-3AD203B41FA5}">
                      <a16:colId xmlns:a16="http://schemas.microsoft.com/office/drawing/2014/main" val="2405389942"/>
                    </a:ext>
                  </a:extLst>
                </a:gridCol>
                <a:gridCol w="4920823">
                  <a:extLst>
                    <a:ext uri="{9D8B030D-6E8A-4147-A177-3AD203B41FA5}">
                      <a16:colId xmlns:a16="http://schemas.microsoft.com/office/drawing/2014/main" val="63077485"/>
                    </a:ext>
                  </a:extLst>
                </a:gridCol>
                <a:gridCol w="2049258">
                  <a:extLst>
                    <a:ext uri="{9D8B030D-6E8A-4147-A177-3AD203B41FA5}">
                      <a16:colId xmlns:a16="http://schemas.microsoft.com/office/drawing/2014/main" val="1024612737"/>
                    </a:ext>
                  </a:extLst>
                </a:gridCol>
                <a:gridCol w="1742520">
                  <a:extLst>
                    <a:ext uri="{9D8B030D-6E8A-4147-A177-3AD203B41FA5}">
                      <a16:colId xmlns:a16="http://schemas.microsoft.com/office/drawing/2014/main" val="2916446300"/>
                    </a:ext>
                  </a:extLst>
                </a:gridCol>
              </a:tblGrid>
              <a:tr h="750342">
                <a:tc>
                  <a:txBody>
                    <a:bodyPr/>
                    <a:lstStyle/>
                    <a:p>
                      <a:pPr algn="ctr"/>
                      <a:r>
                        <a:rPr lang="fr-CH" dirty="0" err="1"/>
                        <a:t>Deliv</a:t>
                      </a:r>
                      <a:r>
                        <a:rPr lang="fr-CH" dirty="0"/>
                        <a:t>. No.</a:t>
                      </a:r>
                      <a:endParaRPr lang="en-GB" dirty="0"/>
                    </a:p>
                  </a:txBody>
                  <a:tcPr anchor="ctr"/>
                </a:tc>
                <a:tc>
                  <a:txBody>
                    <a:bodyPr/>
                    <a:lstStyle/>
                    <a:p>
                      <a:pPr algn="ctr"/>
                      <a:r>
                        <a:rPr lang="fr-CH" dirty="0" err="1"/>
                        <a:t>Deliverable</a:t>
                      </a:r>
                      <a:r>
                        <a:rPr lang="fr-CH" dirty="0"/>
                        <a:t> </a:t>
                      </a:r>
                      <a:r>
                        <a:rPr lang="fr-CH" dirty="0" err="1"/>
                        <a:t>name</a:t>
                      </a:r>
                      <a:endParaRPr lang="en-GB" dirty="0"/>
                    </a:p>
                  </a:txBody>
                  <a:tcPr anchor="ctr"/>
                </a:tc>
                <a:tc>
                  <a:txBody>
                    <a:bodyPr/>
                    <a:lstStyle/>
                    <a:p>
                      <a:pPr algn="ctr"/>
                      <a:r>
                        <a:rPr lang="fr-CH" dirty="0" err="1"/>
                        <a:t>Submission</a:t>
                      </a:r>
                      <a:r>
                        <a:rPr lang="fr-CH" dirty="0"/>
                        <a:t> date</a:t>
                      </a:r>
                      <a:endParaRPr lang="en-GB" dirty="0"/>
                    </a:p>
                  </a:txBody>
                  <a:tcPr anchor="ctr"/>
                </a:tc>
                <a:tc>
                  <a:txBody>
                    <a:bodyPr/>
                    <a:lstStyle/>
                    <a:p>
                      <a:pPr algn="ctr"/>
                      <a:r>
                        <a:rPr lang="fr-CH" dirty="0" err="1"/>
                        <a:t>Status</a:t>
                      </a:r>
                      <a:endParaRPr lang="en-GB" dirty="0"/>
                    </a:p>
                  </a:txBody>
                  <a:tcPr anchor="ctr"/>
                </a:tc>
                <a:extLst>
                  <a:ext uri="{0D108BD9-81ED-4DB2-BD59-A6C34878D82A}">
                    <a16:rowId xmlns:a16="http://schemas.microsoft.com/office/drawing/2014/main" val="1112891516"/>
                  </a:ext>
                </a:extLst>
              </a:tr>
              <a:tr h="1393493">
                <a:tc>
                  <a:txBody>
                    <a:bodyPr/>
                    <a:lstStyle/>
                    <a:p>
                      <a:pPr algn="ctr"/>
                      <a:r>
                        <a:rPr lang="fr-CH" dirty="0"/>
                        <a:t>D1.1</a:t>
                      </a:r>
                      <a:endParaRPr lang="en-GB" dirty="0"/>
                    </a:p>
                  </a:txBody>
                  <a:tcPr anchor="ctr"/>
                </a:tc>
                <a:tc>
                  <a:txBody>
                    <a:bodyPr/>
                    <a:lstStyle/>
                    <a:p>
                      <a:pPr algn="ctr"/>
                      <a:r>
                        <a:rPr lang="en-GB" dirty="0"/>
                        <a:t>Assessment of high-energy heavy ion operation in CHARM during CERN proton physics periods</a:t>
                      </a:r>
                    </a:p>
                  </a:txBody>
                  <a:tcPr anchor="ctr"/>
                </a:tc>
                <a:tc>
                  <a:txBody>
                    <a:bodyPr/>
                    <a:lstStyle/>
                    <a:p>
                      <a:pPr algn="ctr"/>
                      <a:r>
                        <a:rPr lang="fr-CH" dirty="0"/>
                        <a:t>2024-07-25</a:t>
                      </a:r>
                    </a:p>
                  </a:txBody>
                  <a:tcPr anchor="ctr"/>
                </a:tc>
                <a:tc>
                  <a:txBody>
                    <a:bodyPr/>
                    <a:lstStyle/>
                    <a:p>
                      <a:pPr algn="ctr"/>
                      <a:r>
                        <a:rPr lang="fr-CH" dirty="0">
                          <a:hlinkClick r:id="rId2"/>
                        </a:rPr>
                        <a:t>Achieved</a:t>
                      </a:r>
                      <a:endParaRPr lang="en-GB" dirty="0"/>
                    </a:p>
                  </a:txBody>
                  <a:tcPr anchor="ctr"/>
                </a:tc>
                <a:extLst>
                  <a:ext uri="{0D108BD9-81ED-4DB2-BD59-A6C34878D82A}">
                    <a16:rowId xmlns:a16="http://schemas.microsoft.com/office/drawing/2014/main" val="4072650274"/>
                  </a:ext>
                </a:extLst>
              </a:tr>
            </a:tbl>
          </a:graphicData>
        </a:graphic>
      </p:graphicFrame>
      <p:sp>
        <p:nvSpPr>
          <p:cNvPr id="3" name="Content Placeholder 2">
            <a:extLst>
              <a:ext uri="{FF2B5EF4-FFF2-40B4-BE49-F238E27FC236}">
                <a16:creationId xmlns:a16="http://schemas.microsoft.com/office/drawing/2014/main" id="{CE3DBB5E-DE8D-5826-B77C-0D92C6AA5DF7}"/>
              </a:ext>
            </a:extLst>
          </p:cNvPr>
          <p:cNvSpPr>
            <a:spLocks noGrp="1"/>
          </p:cNvSpPr>
          <p:nvPr>
            <p:ph idx="1"/>
          </p:nvPr>
        </p:nvSpPr>
        <p:spPr>
          <a:xfrm>
            <a:off x="1487488" y="5517232"/>
            <a:ext cx="9794304" cy="648072"/>
          </a:xfrm>
        </p:spPr>
        <p:txBody>
          <a:bodyPr>
            <a:normAutofit/>
          </a:bodyPr>
          <a:lstStyle/>
          <a:p>
            <a:pPr marL="0" indent="0" algn="just">
              <a:spcBef>
                <a:spcPts val="0"/>
              </a:spcBef>
              <a:buNone/>
            </a:pPr>
            <a:r>
              <a:rPr lang="fr-CH" sz="2000" i="1" dirty="0"/>
              <a:t>The </a:t>
            </a:r>
            <a:r>
              <a:rPr lang="fr-CH" sz="2000" i="1" dirty="0" err="1"/>
              <a:t>achieved</a:t>
            </a:r>
            <a:r>
              <a:rPr lang="fr-CH" sz="2000" i="1" dirty="0"/>
              <a:t> </a:t>
            </a:r>
            <a:r>
              <a:rPr lang="fr-CH" sz="2000" i="1" dirty="0" err="1"/>
              <a:t>deliverables</a:t>
            </a:r>
            <a:r>
              <a:rPr lang="fr-CH" sz="2000" i="1" dirty="0"/>
              <a:t> are </a:t>
            </a:r>
            <a:r>
              <a:rPr lang="fr-CH" sz="2000" i="1" dirty="0" err="1"/>
              <a:t>available</a:t>
            </a:r>
            <a:r>
              <a:rPr lang="fr-CH" sz="2000" i="1" dirty="0"/>
              <a:t> on HEARTS </a:t>
            </a:r>
            <a:r>
              <a:rPr lang="fr-CH" sz="2000" i="1" dirty="0" err="1"/>
              <a:t>website</a:t>
            </a:r>
            <a:r>
              <a:rPr lang="fr-CH" sz="2000" i="1" dirty="0"/>
              <a:t> page:</a:t>
            </a:r>
          </a:p>
          <a:p>
            <a:pPr marL="0" indent="0" algn="just">
              <a:spcBef>
                <a:spcPts val="0"/>
              </a:spcBef>
              <a:buNone/>
            </a:pPr>
            <a:r>
              <a:rPr lang="fr-CH" sz="2000" i="1" dirty="0">
                <a:hlinkClick r:id="rId3"/>
              </a:rPr>
              <a:t>https://hearts-project.eu/project/deliverables/</a:t>
            </a:r>
            <a:endParaRPr lang="fr-CH" sz="2000" i="1" dirty="0"/>
          </a:p>
        </p:txBody>
      </p:sp>
      <p:sp>
        <p:nvSpPr>
          <p:cNvPr id="7" name="TextBox 6">
            <a:extLst>
              <a:ext uri="{FF2B5EF4-FFF2-40B4-BE49-F238E27FC236}">
                <a16:creationId xmlns:a16="http://schemas.microsoft.com/office/drawing/2014/main" id="{1B27ED41-22EE-5B25-E295-B76DC5176A7D}"/>
              </a:ext>
            </a:extLst>
          </p:cNvPr>
          <p:cNvSpPr txBox="1"/>
          <p:nvPr/>
        </p:nvSpPr>
        <p:spPr>
          <a:xfrm>
            <a:off x="1136449" y="3849510"/>
            <a:ext cx="9919102" cy="1477328"/>
          </a:xfrm>
          <a:prstGeom prst="rect">
            <a:avLst/>
          </a:prstGeom>
          <a:noFill/>
        </p:spPr>
        <p:txBody>
          <a:bodyPr wrap="square">
            <a:spAutoFit/>
          </a:bodyPr>
          <a:lstStyle/>
          <a:p>
            <a:pPr algn="just"/>
            <a:r>
              <a:rPr lang="fr-CH" dirty="0"/>
              <a:t>T</a:t>
            </a:r>
            <a:r>
              <a:rPr lang="en-GB" dirty="0"/>
              <a:t>he report investigates the feasibility of splitting the 2-3 weeks annual ion run for radiation effects testing purposes in the CERN PS East Area into two slots, as separated as possible in the calendar, with the objective of minimising the time a user has to wait between requesting the beam and being able to execute the experiment. For now, having the HEARTS@CERN ion period at the end of the operational run remains the only viable solution.</a:t>
            </a:r>
          </a:p>
        </p:txBody>
      </p:sp>
    </p:spTree>
    <p:extLst>
      <p:ext uri="{BB962C8B-B14F-4D97-AF65-F5344CB8AC3E}">
        <p14:creationId xmlns:p14="http://schemas.microsoft.com/office/powerpoint/2010/main" val="1368388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WP1 Milestones due in P1</a:t>
            </a:r>
          </a:p>
        </p:txBody>
      </p:sp>
      <p:sp>
        <p:nvSpPr>
          <p:cNvPr id="4" name="Footer Placeholder 3"/>
          <p:cNvSpPr>
            <a:spLocks noGrp="1"/>
          </p:cNvSpPr>
          <p:nvPr>
            <p:ph type="ftr" sz="quarter" idx="11"/>
          </p:nvPr>
        </p:nvSpPr>
        <p:spPr/>
        <p:txBody>
          <a:bodyPr/>
          <a:lstStyle/>
          <a:p>
            <a:r>
              <a:rPr lang="en-GB"/>
              <a:t>HEARTS P1 Review Meeting - 25 September 2024</a:t>
            </a:r>
            <a:endParaRPr lang="en-GB" dirty="0"/>
          </a:p>
        </p:txBody>
      </p:sp>
      <p:graphicFrame>
        <p:nvGraphicFramePr>
          <p:cNvPr id="3" name="Table 2">
            <a:extLst>
              <a:ext uri="{FF2B5EF4-FFF2-40B4-BE49-F238E27FC236}">
                <a16:creationId xmlns:a16="http://schemas.microsoft.com/office/drawing/2014/main" id="{8A2FE191-904B-FF3D-DD89-5448D7917D45}"/>
              </a:ext>
            </a:extLst>
          </p:cNvPr>
          <p:cNvGraphicFramePr>
            <a:graphicFrameLocks noGrp="1"/>
          </p:cNvGraphicFramePr>
          <p:nvPr>
            <p:extLst>
              <p:ext uri="{D42A27DB-BD31-4B8C-83A1-F6EECF244321}">
                <p14:modId xmlns:p14="http://schemas.microsoft.com/office/powerpoint/2010/main" val="3976992486"/>
              </p:ext>
            </p:extLst>
          </p:nvPr>
        </p:nvGraphicFramePr>
        <p:xfrm>
          <a:off x="1343472" y="1472821"/>
          <a:ext cx="9505056" cy="3912357"/>
        </p:xfrm>
        <a:graphic>
          <a:graphicData uri="http://schemas.openxmlformats.org/drawingml/2006/table">
            <a:tbl>
              <a:tblPr firstRow="1" bandRow="1">
                <a:tableStyleId>{F5AB1C69-6EDB-4FF4-983F-18BD219EF322}</a:tableStyleId>
              </a:tblPr>
              <a:tblGrid>
                <a:gridCol w="1260875">
                  <a:extLst>
                    <a:ext uri="{9D8B030D-6E8A-4147-A177-3AD203B41FA5}">
                      <a16:colId xmlns:a16="http://schemas.microsoft.com/office/drawing/2014/main" val="2405389942"/>
                    </a:ext>
                  </a:extLst>
                </a:gridCol>
                <a:gridCol w="4656262">
                  <a:extLst>
                    <a:ext uri="{9D8B030D-6E8A-4147-A177-3AD203B41FA5}">
                      <a16:colId xmlns:a16="http://schemas.microsoft.com/office/drawing/2014/main" val="63077485"/>
                    </a:ext>
                  </a:extLst>
                </a:gridCol>
                <a:gridCol w="1939083">
                  <a:extLst>
                    <a:ext uri="{9D8B030D-6E8A-4147-A177-3AD203B41FA5}">
                      <a16:colId xmlns:a16="http://schemas.microsoft.com/office/drawing/2014/main" val="1024612737"/>
                    </a:ext>
                  </a:extLst>
                </a:gridCol>
                <a:gridCol w="1648836">
                  <a:extLst>
                    <a:ext uri="{9D8B030D-6E8A-4147-A177-3AD203B41FA5}">
                      <a16:colId xmlns:a16="http://schemas.microsoft.com/office/drawing/2014/main" val="2916446300"/>
                    </a:ext>
                  </a:extLst>
                </a:gridCol>
              </a:tblGrid>
              <a:tr h="756069">
                <a:tc>
                  <a:txBody>
                    <a:bodyPr/>
                    <a:lstStyle/>
                    <a:p>
                      <a:pPr algn="ctr"/>
                      <a:r>
                        <a:rPr lang="fr-CH" dirty="0" err="1"/>
                        <a:t>Milest</a:t>
                      </a:r>
                      <a:r>
                        <a:rPr lang="fr-CH" dirty="0"/>
                        <a:t>. No.</a:t>
                      </a:r>
                      <a:endParaRPr lang="en-GB" dirty="0"/>
                    </a:p>
                  </a:txBody>
                  <a:tcPr anchor="ctr"/>
                </a:tc>
                <a:tc>
                  <a:txBody>
                    <a:bodyPr/>
                    <a:lstStyle/>
                    <a:p>
                      <a:pPr algn="ctr"/>
                      <a:r>
                        <a:rPr lang="fr-CH" dirty="0"/>
                        <a:t>Milestone </a:t>
                      </a:r>
                      <a:r>
                        <a:rPr lang="fr-CH" dirty="0" err="1"/>
                        <a:t>name</a:t>
                      </a:r>
                      <a:endParaRPr lang="en-GB" dirty="0"/>
                    </a:p>
                  </a:txBody>
                  <a:tcPr anchor="ctr"/>
                </a:tc>
                <a:tc>
                  <a:txBody>
                    <a:bodyPr/>
                    <a:lstStyle/>
                    <a:p>
                      <a:pPr algn="ctr"/>
                      <a:r>
                        <a:rPr lang="fr-CH" dirty="0"/>
                        <a:t>Due date</a:t>
                      </a:r>
                      <a:endParaRPr lang="en-GB" dirty="0"/>
                    </a:p>
                  </a:txBody>
                  <a:tcPr anchor="ctr"/>
                </a:tc>
                <a:tc>
                  <a:txBody>
                    <a:bodyPr/>
                    <a:lstStyle/>
                    <a:p>
                      <a:pPr algn="ctr"/>
                      <a:r>
                        <a:rPr lang="fr-CH" dirty="0" err="1"/>
                        <a:t>Status</a:t>
                      </a:r>
                      <a:endParaRPr lang="en-GB" dirty="0"/>
                    </a:p>
                  </a:txBody>
                  <a:tcPr anchor="ctr"/>
                </a:tc>
                <a:extLst>
                  <a:ext uri="{0D108BD9-81ED-4DB2-BD59-A6C34878D82A}">
                    <a16:rowId xmlns:a16="http://schemas.microsoft.com/office/drawing/2014/main" val="1112891516"/>
                  </a:ext>
                </a:extLst>
              </a:tr>
              <a:tr h="438040">
                <a:tc>
                  <a:txBody>
                    <a:bodyPr/>
                    <a:lstStyle/>
                    <a:p>
                      <a:pPr algn="ctr"/>
                      <a:r>
                        <a:rPr lang="fr-CH" dirty="0"/>
                        <a:t>MS1</a:t>
                      </a:r>
                      <a:endParaRPr lang="en-GB" dirty="0"/>
                    </a:p>
                  </a:txBody>
                  <a:tcPr anchor="ctr"/>
                </a:tc>
                <a:tc>
                  <a:txBody>
                    <a:bodyPr/>
                    <a:lstStyle/>
                    <a:p>
                      <a:pPr algn="ctr"/>
                      <a:r>
                        <a:rPr lang="fr-CH" dirty="0"/>
                        <a:t>Consortium agreement </a:t>
                      </a:r>
                      <a:r>
                        <a:rPr lang="fr-CH" dirty="0" err="1"/>
                        <a:t>signed</a:t>
                      </a:r>
                      <a:endParaRPr lang="en-GB" dirty="0"/>
                    </a:p>
                  </a:txBody>
                  <a:tcPr anchor="ctr"/>
                </a:tc>
                <a:tc>
                  <a:txBody>
                    <a:bodyPr/>
                    <a:lstStyle/>
                    <a:p>
                      <a:pPr algn="ctr"/>
                      <a:r>
                        <a:rPr lang="fr-CH" dirty="0"/>
                        <a:t>2023-01-31</a:t>
                      </a:r>
                    </a:p>
                  </a:txBody>
                  <a:tcPr anchor="ctr"/>
                </a:tc>
                <a:tc>
                  <a:txBody>
                    <a:bodyPr/>
                    <a:lstStyle/>
                    <a:p>
                      <a:pPr algn="ctr"/>
                      <a:r>
                        <a:rPr lang="fr-CH" dirty="0">
                          <a:hlinkClick r:id="rId2"/>
                        </a:rPr>
                        <a:t>Achieved</a:t>
                      </a:r>
                      <a:endParaRPr lang="en-GB" dirty="0"/>
                    </a:p>
                  </a:txBody>
                  <a:tcPr anchor="ctr"/>
                </a:tc>
                <a:extLst>
                  <a:ext uri="{0D108BD9-81ED-4DB2-BD59-A6C34878D82A}">
                    <a16:rowId xmlns:a16="http://schemas.microsoft.com/office/drawing/2014/main" val="4072650274"/>
                  </a:ext>
                </a:extLst>
              </a:tr>
              <a:tr h="438040">
                <a:tc>
                  <a:txBody>
                    <a:bodyPr/>
                    <a:lstStyle/>
                    <a:p>
                      <a:pPr algn="ctr"/>
                      <a:r>
                        <a:rPr lang="fr-CH" dirty="0"/>
                        <a:t>MS2</a:t>
                      </a:r>
                      <a:endParaRPr lang="en-GB" dirty="0"/>
                    </a:p>
                  </a:txBody>
                  <a:tcPr anchor="ctr"/>
                </a:tc>
                <a:tc>
                  <a:txBody>
                    <a:bodyPr/>
                    <a:lstStyle/>
                    <a:p>
                      <a:pPr algn="ctr"/>
                      <a:r>
                        <a:rPr lang="fr-CH" dirty="0"/>
                        <a:t>HEARTS Kick-off Meeting</a:t>
                      </a:r>
                      <a:endParaRPr lang="en-GB" dirty="0"/>
                    </a:p>
                  </a:txBody>
                  <a:tcPr anchor="ctr"/>
                </a:tc>
                <a:tc>
                  <a:txBody>
                    <a:bodyPr/>
                    <a:lstStyle/>
                    <a:p>
                      <a:pPr algn="ctr"/>
                      <a:r>
                        <a:rPr lang="fr-CH" dirty="0"/>
                        <a:t>2023-02-28</a:t>
                      </a:r>
                      <a:endParaRPr lang="en-GB" dirty="0"/>
                    </a:p>
                  </a:txBody>
                  <a:tcPr anchor="ctr"/>
                </a:tc>
                <a:tc>
                  <a:txBody>
                    <a:bodyPr/>
                    <a:lstStyle/>
                    <a:p>
                      <a:pPr algn="ctr"/>
                      <a:r>
                        <a:rPr lang="fr-CH" dirty="0">
                          <a:hlinkClick r:id="rId3"/>
                        </a:rPr>
                        <a:t>Achieved</a:t>
                      </a:r>
                      <a:endParaRPr lang="en-GB" dirty="0"/>
                    </a:p>
                  </a:txBody>
                  <a:tcPr anchor="ctr"/>
                </a:tc>
                <a:extLst>
                  <a:ext uri="{0D108BD9-81ED-4DB2-BD59-A6C34878D82A}">
                    <a16:rowId xmlns:a16="http://schemas.microsoft.com/office/drawing/2014/main" val="3057958689"/>
                  </a:ext>
                </a:extLst>
              </a:tr>
              <a:tr h="756069">
                <a:tc>
                  <a:txBody>
                    <a:bodyPr/>
                    <a:lstStyle/>
                    <a:p>
                      <a:pPr algn="ctr"/>
                      <a:r>
                        <a:rPr lang="fr-CH" dirty="0"/>
                        <a:t>MS3</a:t>
                      </a:r>
                      <a:endParaRPr lang="en-GB" dirty="0"/>
                    </a:p>
                  </a:txBody>
                  <a:tcPr anchor="ctr"/>
                </a:tc>
                <a:tc>
                  <a:txBody>
                    <a:bodyPr/>
                    <a:lstStyle/>
                    <a:p>
                      <a:pPr algn="ctr"/>
                      <a:r>
                        <a:rPr lang="en-GB" dirty="0"/>
                        <a:t>Forming of official bodies required by governance</a:t>
                      </a:r>
                    </a:p>
                  </a:txBody>
                  <a:tcPr anchor="ctr"/>
                </a:tc>
                <a:tc>
                  <a:txBody>
                    <a:bodyPr/>
                    <a:lstStyle/>
                    <a:p>
                      <a:pPr algn="ctr"/>
                      <a:r>
                        <a:rPr lang="fr-CH" dirty="0"/>
                        <a:t>2023-03-31</a:t>
                      </a:r>
                      <a:endParaRPr lang="en-GB" dirty="0"/>
                    </a:p>
                  </a:txBody>
                  <a:tcPr anchor="ctr"/>
                </a:tc>
                <a:tc>
                  <a:txBody>
                    <a:bodyPr/>
                    <a:lstStyle/>
                    <a:p>
                      <a:pPr algn="ctr"/>
                      <a:r>
                        <a:rPr lang="fr-CH" dirty="0">
                          <a:hlinkClick r:id="rId4"/>
                        </a:rPr>
                        <a:t>Achieved</a:t>
                      </a:r>
                      <a:endParaRPr lang="en-GB" dirty="0"/>
                    </a:p>
                  </a:txBody>
                  <a:tcPr anchor="ctr"/>
                </a:tc>
                <a:extLst>
                  <a:ext uri="{0D108BD9-81ED-4DB2-BD59-A6C34878D82A}">
                    <a16:rowId xmlns:a16="http://schemas.microsoft.com/office/drawing/2014/main" val="900454363"/>
                  </a:ext>
                </a:extLst>
              </a:tr>
              <a:tr h="756069">
                <a:tc>
                  <a:txBody>
                    <a:bodyPr/>
                    <a:lstStyle/>
                    <a:p>
                      <a:pPr algn="ctr"/>
                      <a:r>
                        <a:rPr lang="fr-CH" dirty="0"/>
                        <a:t>MS4</a:t>
                      </a:r>
                      <a:endParaRPr lang="en-GB" dirty="0"/>
                    </a:p>
                  </a:txBody>
                  <a:tcPr anchor="ctr"/>
                </a:tc>
                <a:tc>
                  <a:txBody>
                    <a:bodyPr/>
                    <a:lstStyle/>
                    <a:p>
                      <a:pPr algn="ctr"/>
                      <a:r>
                        <a:rPr lang="en-GB" dirty="0"/>
                        <a:t>Appointment of the Advisory Panel</a:t>
                      </a:r>
                    </a:p>
                  </a:txBody>
                  <a:tcPr anchor="ctr"/>
                </a:tc>
                <a:tc>
                  <a:txBody>
                    <a:bodyPr/>
                    <a:lstStyle/>
                    <a:p>
                      <a:pPr algn="ctr"/>
                      <a:r>
                        <a:rPr lang="fr-CH" dirty="0"/>
                        <a:t>2023-06-30</a:t>
                      </a:r>
                      <a:endParaRPr lang="en-GB" dirty="0"/>
                    </a:p>
                  </a:txBody>
                  <a:tcPr anchor="ctr"/>
                </a:tc>
                <a:tc>
                  <a:txBody>
                    <a:bodyPr/>
                    <a:lstStyle/>
                    <a:p>
                      <a:pPr algn="ctr"/>
                      <a:r>
                        <a:rPr lang="fr-CH" dirty="0">
                          <a:hlinkClick r:id="rId5"/>
                        </a:rPr>
                        <a:t>Achieved</a:t>
                      </a:r>
                      <a:endParaRPr lang="en-GB" dirty="0"/>
                    </a:p>
                  </a:txBody>
                  <a:tcPr anchor="ctr"/>
                </a:tc>
                <a:extLst>
                  <a:ext uri="{0D108BD9-81ED-4DB2-BD59-A6C34878D82A}">
                    <a16:rowId xmlns:a16="http://schemas.microsoft.com/office/drawing/2014/main" val="49590072"/>
                  </a:ext>
                </a:extLst>
              </a:tr>
              <a:tr h="768070">
                <a:tc>
                  <a:txBody>
                    <a:bodyPr/>
                    <a:lstStyle/>
                    <a:p>
                      <a:pPr algn="ctr"/>
                      <a:r>
                        <a:rPr lang="fr-CH" dirty="0"/>
                        <a:t>MS5</a:t>
                      </a:r>
                      <a:endParaRPr lang="en-GB" dirty="0"/>
                    </a:p>
                  </a:txBody>
                  <a:tcPr anchor="ctr"/>
                </a:tc>
                <a:tc>
                  <a:txBody>
                    <a:bodyPr/>
                    <a:lstStyle/>
                    <a:p>
                      <a:pPr algn="ctr" fontAlgn="ctr"/>
                      <a:r>
                        <a:rPr lang="en-GB" dirty="0">
                          <a:effectLst/>
                        </a:rPr>
                        <a:t>1st HEARTS annual meeting and interim technical review</a:t>
                      </a:r>
                    </a:p>
                  </a:txBody>
                  <a:tcPr marL="50800" marR="50800" marT="50800" marB="50800" anchor="ctr"/>
                </a:tc>
                <a:tc>
                  <a:txBody>
                    <a:bodyPr/>
                    <a:lstStyle/>
                    <a:p>
                      <a:pPr algn="ctr"/>
                      <a:r>
                        <a:rPr lang="fr-CH" dirty="0"/>
                        <a:t>2023-12-31</a:t>
                      </a:r>
                      <a:endParaRPr lang="en-GB" dirty="0"/>
                    </a:p>
                  </a:txBody>
                  <a:tcPr anchor="ctr"/>
                </a:tc>
                <a:tc>
                  <a:txBody>
                    <a:bodyPr/>
                    <a:lstStyle/>
                    <a:p>
                      <a:pPr algn="ctr"/>
                      <a:r>
                        <a:rPr lang="fr-CH" dirty="0">
                          <a:hlinkClick r:id="rId6"/>
                        </a:rPr>
                        <a:t>Achieved</a:t>
                      </a:r>
                      <a:endParaRPr lang="en-GB" dirty="0"/>
                    </a:p>
                  </a:txBody>
                  <a:tcPr anchor="ctr"/>
                </a:tc>
                <a:extLst>
                  <a:ext uri="{0D108BD9-81ED-4DB2-BD59-A6C34878D82A}">
                    <a16:rowId xmlns:a16="http://schemas.microsoft.com/office/drawing/2014/main" val="3303239321"/>
                  </a:ext>
                </a:extLst>
              </a:tr>
            </a:tbl>
          </a:graphicData>
        </a:graphic>
      </p:graphicFrame>
      <p:sp>
        <p:nvSpPr>
          <p:cNvPr id="6" name="Content Placeholder 2">
            <a:extLst>
              <a:ext uri="{FF2B5EF4-FFF2-40B4-BE49-F238E27FC236}">
                <a16:creationId xmlns:a16="http://schemas.microsoft.com/office/drawing/2014/main" id="{F0AD6BA1-34CB-27EF-8469-9193AD88C561}"/>
              </a:ext>
            </a:extLst>
          </p:cNvPr>
          <p:cNvSpPr>
            <a:spLocks noGrp="1"/>
          </p:cNvSpPr>
          <p:nvPr>
            <p:ph idx="1"/>
          </p:nvPr>
        </p:nvSpPr>
        <p:spPr>
          <a:xfrm>
            <a:off x="1487488" y="5517232"/>
            <a:ext cx="9794304" cy="648072"/>
          </a:xfrm>
        </p:spPr>
        <p:txBody>
          <a:bodyPr>
            <a:normAutofit/>
          </a:bodyPr>
          <a:lstStyle/>
          <a:p>
            <a:pPr marL="0" indent="0" algn="just">
              <a:spcBef>
                <a:spcPts val="0"/>
              </a:spcBef>
              <a:buNone/>
            </a:pPr>
            <a:r>
              <a:rPr lang="fr-CH" sz="2000" i="1" dirty="0"/>
              <a:t>The </a:t>
            </a:r>
            <a:r>
              <a:rPr lang="fr-CH" sz="2000" i="1" dirty="0" err="1"/>
              <a:t>achieved</a:t>
            </a:r>
            <a:r>
              <a:rPr lang="fr-CH" sz="2000" i="1" dirty="0"/>
              <a:t> </a:t>
            </a:r>
            <a:r>
              <a:rPr lang="fr-CH" sz="2000" i="1" dirty="0" err="1"/>
              <a:t>milestones</a:t>
            </a:r>
            <a:r>
              <a:rPr lang="fr-CH" sz="2000" i="1" dirty="0"/>
              <a:t> are </a:t>
            </a:r>
            <a:r>
              <a:rPr lang="fr-CH" sz="2000" i="1" dirty="0" err="1"/>
              <a:t>available</a:t>
            </a:r>
            <a:r>
              <a:rPr lang="fr-CH" sz="2000" i="1" dirty="0"/>
              <a:t> on HEARTS </a:t>
            </a:r>
            <a:r>
              <a:rPr lang="fr-CH" sz="2000" i="1" dirty="0" err="1"/>
              <a:t>website</a:t>
            </a:r>
            <a:r>
              <a:rPr lang="fr-CH" sz="2000" i="1" dirty="0"/>
              <a:t> page:</a:t>
            </a:r>
          </a:p>
          <a:p>
            <a:pPr marL="0" indent="0" algn="just">
              <a:spcBef>
                <a:spcPts val="0"/>
              </a:spcBef>
              <a:buNone/>
            </a:pPr>
            <a:r>
              <a:rPr lang="fr-CH" sz="2000" i="1" dirty="0">
                <a:solidFill>
                  <a:srgbClr val="0E75BD"/>
                </a:solidFill>
                <a:hlinkClick r:id="rId7">
                  <a:extLst>
                    <a:ext uri="{A12FA001-AC4F-418D-AE19-62706E023703}">
                      <ahyp:hlinkClr xmlns:ahyp="http://schemas.microsoft.com/office/drawing/2018/hyperlinkcolor" val="tx"/>
                    </a:ext>
                  </a:extLst>
                </a:hlinkClick>
              </a:rPr>
              <a:t>https://hearts-project.eu/project/milestones/</a:t>
            </a:r>
            <a:endParaRPr lang="fr-CH" sz="2000" i="1" dirty="0">
              <a:solidFill>
                <a:srgbClr val="0E75BD"/>
              </a:solidFill>
            </a:endParaRPr>
          </a:p>
        </p:txBody>
      </p:sp>
    </p:spTree>
    <p:extLst>
      <p:ext uri="{BB962C8B-B14F-4D97-AF65-F5344CB8AC3E}">
        <p14:creationId xmlns:p14="http://schemas.microsoft.com/office/powerpoint/2010/main" val="3543543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0BD0F-D944-B211-B640-2FD79430ADE3}"/>
              </a:ext>
            </a:extLst>
          </p:cNvPr>
          <p:cNvSpPr>
            <a:spLocks noGrp="1"/>
          </p:cNvSpPr>
          <p:nvPr>
            <p:ph type="title"/>
          </p:nvPr>
        </p:nvSpPr>
        <p:spPr/>
        <p:txBody>
          <a:bodyPr/>
          <a:lstStyle/>
          <a:p>
            <a:r>
              <a:rPr lang="en-GB" dirty="0"/>
              <a:t>WP1 Upcoming Deliverables and Milestones</a:t>
            </a:r>
          </a:p>
        </p:txBody>
      </p:sp>
      <p:sp>
        <p:nvSpPr>
          <p:cNvPr id="4" name="Footer Placeholder 3">
            <a:extLst>
              <a:ext uri="{FF2B5EF4-FFF2-40B4-BE49-F238E27FC236}">
                <a16:creationId xmlns:a16="http://schemas.microsoft.com/office/drawing/2014/main" id="{2ADD6143-D49A-BC47-F5BA-11FAD28DD92D}"/>
              </a:ext>
            </a:extLst>
          </p:cNvPr>
          <p:cNvSpPr>
            <a:spLocks noGrp="1"/>
          </p:cNvSpPr>
          <p:nvPr>
            <p:ph type="ftr" sz="quarter" idx="11"/>
          </p:nvPr>
        </p:nvSpPr>
        <p:spPr/>
        <p:txBody>
          <a:bodyPr/>
          <a:lstStyle/>
          <a:p>
            <a:r>
              <a:rPr lang="en-GB"/>
              <a:t>HEARTS P1 Review Meeting - 25 September 2024</a:t>
            </a:r>
            <a:endParaRPr lang="en-GB" dirty="0"/>
          </a:p>
        </p:txBody>
      </p:sp>
      <p:graphicFrame>
        <p:nvGraphicFramePr>
          <p:cNvPr id="5" name="Table 4">
            <a:extLst>
              <a:ext uri="{FF2B5EF4-FFF2-40B4-BE49-F238E27FC236}">
                <a16:creationId xmlns:a16="http://schemas.microsoft.com/office/drawing/2014/main" id="{1C8C9488-3154-6D1E-ECBB-A32F187495C9}"/>
              </a:ext>
            </a:extLst>
          </p:cNvPr>
          <p:cNvGraphicFramePr>
            <a:graphicFrameLocks noGrp="1"/>
          </p:cNvGraphicFramePr>
          <p:nvPr>
            <p:extLst>
              <p:ext uri="{D42A27DB-BD31-4B8C-83A1-F6EECF244321}">
                <p14:modId xmlns:p14="http://schemas.microsoft.com/office/powerpoint/2010/main" val="271982166"/>
              </p:ext>
            </p:extLst>
          </p:nvPr>
        </p:nvGraphicFramePr>
        <p:xfrm>
          <a:off x="515380" y="2634324"/>
          <a:ext cx="11161240" cy="2301240"/>
        </p:xfrm>
        <a:graphic>
          <a:graphicData uri="http://schemas.openxmlformats.org/drawingml/2006/table">
            <a:tbl>
              <a:tblPr firstRow="1" bandRow="1">
                <a:tableStyleId>{F5AB1C69-6EDB-4FF4-983F-18BD219EF322}</a:tableStyleId>
              </a:tblPr>
              <a:tblGrid>
                <a:gridCol w="936104">
                  <a:extLst>
                    <a:ext uri="{9D8B030D-6E8A-4147-A177-3AD203B41FA5}">
                      <a16:colId xmlns:a16="http://schemas.microsoft.com/office/drawing/2014/main" val="2405389942"/>
                    </a:ext>
                  </a:extLst>
                </a:gridCol>
                <a:gridCol w="3456922">
                  <a:extLst>
                    <a:ext uri="{9D8B030D-6E8A-4147-A177-3AD203B41FA5}">
                      <a16:colId xmlns:a16="http://schemas.microsoft.com/office/drawing/2014/main" val="63077485"/>
                    </a:ext>
                  </a:extLst>
                </a:gridCol>
                <a:gridCol w="1439622">
                  <a:extLst>
                    <a:ext uri="{9D8B030D-6E8A-4147-A177-3AD203B41FA5}">
                      <a16:colId xmlns:a16="http://schemas.microsoft.com/office/drawing/2014/main" val="1024612737"/>
                    </a:ext>
                  </a:extLst>
                </a:gridCol>
                <a:gridCol w="1224136">
                  <a:extLst>
                    <a:ext uri="{9D8B030D-6E8A-4147-A177-3AD203B41FA5}">
                      <a16:colId xmlns:a16="http://schemas.microsoft.com/office/drawing/2014/main" val="2916446300"/>
                    </a:ext>
                  </a:extLst>
                </a:gridCol>
                <a:gridCol w="4104456">
                  <a:extLst>
                    <a:ext uri="{9D8B030D-6E8A-4147-A177-3AD203B41FA5}">
                      <a16:colId xmlns:a16="http://schemas.microsoft.com/office/drawing/2014/main" val="2320874317"/>
                    </a:ext>
                  </a:extLst>
                </a:gridCol>
              </a:tblGrid>
              <a:tr h="370840">
                <a:tc>
                  <a:txBody>
                    <a:bodyPr/>
                    <a:lstStyle/>
                    <a:p>
                      <a:pPr algn="ctr"/>
                      <a:r>
                        <a:rPr lang="fr-CH" dirty="0" err="1"/>
                        <a:t>Milest</a:t>
                      </a:r>
                      <a:r>
                        <a:rPr lang="fr-CH" dirty="0"/>
                        <a:t>. No.</a:t>
                      </a:r>
                      <a:endParaRPr lang="en-GB" dirty="0"/>
                    </a:p>
                  </a:txBody>
                  <a:tcPr anchor="ctr"/>
                </a:tc>
                <a:tc>
                  <a:txBody>
                    <a:bodyPr/>
                    <a:lstStyle/>
                    <a:p>
                      <a:pPr algn="ctr"/>
                      <a:r>
                        <a:rPr lang="fr-CH" dirty="0"/>
                        <a:t>Milestone </a:t>
                      </a:r>
                      <a:r>
                        <a:rPr lang="fr-CH" dirty="0" err="1"/>
                        <a:t>name</a:t>
                      </a:r>
                      <a:endParaRPr lang="en-GB" dirty="0"/>
                    </a:p>
                  </a:txBody>
                  <a:tcPr anchor="ctr"/>
                </a:tc>
                <a:tc>
                  <a:txBody>
                    <a:bodyPr/>
                    <a:lstStyle/>
                    <a:p>
                      <a:pPr algn="ctr"/>
                      <a:r>
                        <a:rPr lang="fr-CH" dirty="0"/>
                        <a:t>Due date</a:t>
                      </a:r>
                      <a:endParaRPr lang="en-GB" dirty="0"/>
                    </a:p>
                  </a:txBody>
                  <a:tcPr anchor="ctr"/>
                </a:tc>
                <a:tc>
                  <a:txBody>
                    <a:bodyPr/>
                    <a:lstStyle/>
                    <a:p>
                      <a:pPr algn="ctr"/>
                      <a:r>
                        <a:rPr lang="fr-CH" dirty="0" err="1"/>
                        <a:t>Status</a:t>
                      </a:r>
                      <a:endParaRPr lang="en-GB" dirty="0"/>
                    </a:p>
                  </a:txBody>
                  <a:tcPr anchor="ctr"/>
                </a:tc>
                <a:tc>
                  <a:txBody>
                    <a:bodyPr/>
                    <a:lstStyle/>
                    <a:p>
                      <a:pPr algn="ctr"/>
                      <a:r>
                        <a:rPr lang="fr-CH" dirty="0" err="1"/>
                        <a:t>Comments</a:t>
                      </a:r>
                      <a:endParaRPr lang="en-GB" dirty="0"/>
                    </a:p>
                  </a:txBody>
                  <a:tcPr anchor="ctr"/>
                </a:tc>
                <a:extLst>
                  <a:ext uri="{0D108BD9-81ED-4DB2-BD59-A6C34878D82A}">
                    <a16:rowId xmlns:a16="http://schemas.microsoft.com/office/drawing/2014/main" val="1112891516"/>
                  </a:ext>
                </a:extLst>
              </a:tr>
              <a:tr h="370840">
                <a:tc>
                  <a:txBody>
                    <a:bodyPr/>
                    <a:lstStyle/>
                    <a:p>
                      <a:pPr algn="ctr"/>
                      <a:r>
                        <a:rPr lang="fr-CH" dirty="0"/>
                        <a:t>MS6</a:t>
                      </a:r>
                      <a:endParaRPr lang="en-GB" dirty="0"/>
                    </a:p>
                  </a:txBody>
                  <a:tcPr anchor="ctr"/>
                </a:tc>
                <a:tc>
                  <a:txBody>
                    <a:bodyPr/>
                    <a:lstStyle/>
                    <a:p>
                      <a:pPr algn="ctr"/>
                      <a:r>
                        <a:rPr lang="en-GB" dirty="0"/>
                        <a:t>2nd HEARTS annual meeting and interim technical review</a:t>
                      </a:r>
                    </a:p>
                  </a:txBody>
                  <a:tcPr anchor="ctr"/>
                </a:tc>
                <a:tc>
                  <a:txBody>
                    <a:bodyPr/>
                    <a:lstStyle/>
                    <a:p>
                      <a:pPr algn="ctr"/>
                      <a:r>
                        <a:rPr lang="fr-CH" dirty="0"/>
                        <a:t>2025-02-28</a:t>
                      </a:r>
                    </a:p>
                  </a:txBody>
                  <a:tcPr anchor="ctr"/>
                </a:tc>
                <a:tc>
                  <a:txBody>
                    <a:bodyPr/>
                    <a:lstStyle/>
                    <a:p>
                      <a:pPr algn="ctr"/>
                      <a:r>
                        <a:rPr lang="fr-CH" dirty="0" err="1"/>
                        <a:t>Pending</a:t>
                      </a:r>
                      <a:endParaRPr lang="en-GB" dirty="0"/>
                    </a:p>
                  </a:txBody>
                  <a:tcPr anchor="ctr"/>
                </a:tc>
                <a:tc>
                  <a:txBody>
                    <a:bodyPr/>
                    <a:lstStyle/>
                    <a:p>
                      <a:pPr algn="ctr"/>
                      <a:r>
                        <a:rPr lang="fr-CH" dirty="0"/>
                        <a:t>The meeting </a:t>
                      </a:r>
                      <a:r>
                        <a:rPr lang="fr-CH" dirty="0" err="1"/>
                        <a:t>will</a:t>
                      </a:r>
                      <a:r>
                        <a:rPr lang="fr-CH" dirty="0"/>
                        <a:t> </a:t>
                      </a:r>
                      <a:r>
                        <a:rPr lang="fr-CH" dirty="0" err="1"/>
                        <a:t>take</a:t>
                      </a:r>
                      <a:r>
                        <a:rPr lang="fr-CH" dirty="0"/>
                        <a:t> place at GSI in </a:t>
                      </a:r>
                      <a:r>
                        <a:rPr lang="fr-CH" dirty="0" err="1"/>
                        <a:t>January</a:t>
                      </a:r>
                      <a:r>
                        <a:rPr lang="fr-CH" dirty="0"/>
                        <a:t> – </a:t>
                      </a:r>
                      <a:r>
                        <a:rPr lang="fr-CH" dirty="0" err="1"/>
                        <a:t>February</a:t>
                      </a:r>
                      <a:r>
                        <a:rPr lang="fr-CH" dirty="0"/>
                        <a:t> 2025 (TBC).</a:t>
                      </a:r>
                      <a:endParaRPr lang="en-GB" dirty="0"/>
                    </a:p>
                  </a:txBody>
                  <a:tcPr anchor="ctr"/>
                </a:tc>
                <a:extLst>
                  <a:ext uri="{0D108BD9-81ED-4DB2-BD59-A6C34878D82A}">
                    <a16:rowId xmlns:a16="http://schemas.microsoft.com/office/drawing/2014/main" val="4072650274"/>
                  </a:ext>
                </a:extLst>
              </a:tr>
              <a:tr h="370840">
                <a:tc>
                  <a:txBody>
                    <a:bodyPr/>
                    <a:lstStyle/>
                    <a:p>
                      <a:pPr algn="ctr"/>
                      <a:r>
                        <a:rPr lang="fr-CH" dirty="0"/>
                        <a:t>MS7</a:t>
                      </a:r>
                      <a:endParaRPr lang="en-GB" dirty="0"/>
                    </a:p>
                  </a:txBody>
                  <a:tcPr anchor="ctr"/>
                </a:tc>
                <a:tc>
                  <a:txBody>
                    <a:bodyPr/>
                    <a:lstStyle/>
                    <a:p>
                      <a:pPr algn="ctr" fontAlgn="ctr"/>
                      <a:r>
                        <a:rPr lang="en-GB" dirty="0">
                          <a:effectLst/>
                        </a:rPr>
                        <a:t>3rd HEARTS annual meeting and interim technical review</a:t>
                      </a:r>
                    </a:p>
                  </a:txBody>
                  <a:tcPr marL="50800" marR="50800" marT="50800" marB="50800" anchor="ctr"/>
                </a:tc>
                <a:tc>
                  <a:txBody>
                    <a:bodyPr/>
                    <a:lstStyle/>
                    <a:p>
                      <a:pPr algn="ctr"/>
                      <a:r>
                        <a:rPr lang="fr-CH" dirty="0"/>
                        <a:t>2026-03-31</a:t>
                      </a:r>
                      <a:endParaRPr lang="en-GB" dirty="0"/>
                    </a:p>
                  </a:txBody>
                  <a:tcPr anchor="ctr"/>
                </a:tc>
                <a:tc>
                  <a:txBody>
                    <a:bodyPr/>
                    <a:lstStyle/>
                    <a:p>
                      <a:pPr algn="ctr"/>
                      <a:r>
                        <a:rPr lang="fr-CH" dirty="0" err="1"/>
                        <a:t>Pending</a:t>
                      </a:r>
                      <a:endParaRPr lang="en-GB" dirty="0"/>
                    </a:p>
                  </a:txBody>
                  <a:tcPr anchor="ctr"/>
                </a:tc>
                <a:tc>
                  <a:txBody>
                    <a:bodyPr/>
                    <a:lstStyle/>
                    <a:p>
                      <a:pPr algn="ctr"/>
                      <a:r>
                        <a:rPr lang="fr-CH" dirty="0"/>
                        <a:t>None</a:t>
                      </a:r>
                      <a:endParaRPr lang="en-GB" dirty="0"/>
                    </a:p>
                  </a:txBody>
                  <a:tcPr anchor="ctr"/>
                </a:tc>
                <a:extLst>
                  <a:ext uri="{0D108BD9-81ED-4DB2-BD59-A6C34878D82A}">
                    <a16:rowId xmlns:a16="http://schemas.microsoft.com/office/drawing/2014/main" val="3057958689"/>
                  </a:ext>
                </a:extLst>
              </a:tr>
              <a:tr h="370840">
                <a:tc>
                  <a:txBody>
                    <a:bodyPr/>
                    <a:lstStyle/>
                    <a:p>
                      <a:pPr algn="ctr"/>
                      <a:r>
                        <a:rPr lang="fr-CH" dirty="0"/>
                        <a:t>MS8</a:t>
                      </a:r>
                      <a:endParaRPr lang="en-GB" dirty="0"/>
                    </a:p>
                  </a:txBody>
                  <a:tcPr anchor="ctr"/>
                </a:tc>
                <a:tc>
                  <a:txBody>
                    <a:bodyPr/>
                    <a:lstStyle/>
                    <a:p>
                      <a:pPr algn="ctr"/>
                      <a:r>
                        <a:rPr lang="en-GB" sz="1800" b="0" i="0" kern="1200" dirty="0">
                          <a:solidFill>
                            <a:schemeClr val="dk1"/>
                          </a:solidFill>
                          <a:effectLst/>
                          <a:latin typeface="+mn-lt"/>
                          <a:ea typeface="+mn-ea"/>
                          <a:cs typeface="+mn-cs"/>
                        </a:rPr>
                        <a:t>HEARTS final meeting</a:t>
                      </a:r>
                      <a:endParaRPr lang="en-GB" dirty="0"/>
                    </a:p>
                  </a:txBody>
                  <a:tcPr anchor="ctr"/>
                </a:tc>
                <a:tc>
                  <a:txBody>
                    <a:bodyPr/>
                    <a:lstStyle/>
                    <a:p>
                      <a:pPr algn="ctr"/>
                      <a:r>
                        <a:rPr lang="fr-CH" dirty="0"/>
                        <a:t>2026-12-31</a:t>
                      </a:r>
                      <a:endParaRPr lang="en-GB" dirty="0"/>
                    </a:p>
                  </a:txBody>
                  <a:tcPr anchor="ctr"/>
                </a:tc>
                <a:tc>
                  <a:txBody>
                    <a:bodyPr/>
                    <a:lstStyle/>
                    <a:p>
                      <a:pPr algn="ctr"/>
                      <a:r>
                        <a:rPr lang="fr-CH" dirty="0" err="1"/>
                        <a:t>Pending</a:t>
                      </a:r>
                      <a:endParaRPr lang="en-GB" dirty="0"/>
                    </a:p>
                  </a:txBody>
                  <a:tcPr anchor="ctr"/>
                </a:tc>
                <a:tc>
                  <a:txBody>
                    <a:bodyPr/>
                    <a:lstStyle/>
                    <a:p>
                      <a:pPr algn="ctr"/>
                      <a:r>
                        <a:rPr lang="fr-CH" dirty="0"/>
                        <a:t>None</a:t>
                      </a:r>
                      <a:endParaRPr lang="en-GB" dirty="0"/>
                    </a:p>
                  </a:txBody>
                  <a:tcPr anchor="ctr"/>
                </a:tc>
                <a:extLst>
                  <a:ext uri="{0D108BD9-81ED-4DB2-BD59-A6C34878D82A}">
                    <a16:rowId xmlns:a16="http://schemas.microsoft.com/office/drawing/2014/main" val="49590072"/>
                  </a:ext>
                </a:extLst>
              </a:tr>
            </a:tbl>
          </a:graphicData>
        </a:graphic>
      </p:graphicFrame>
      <p:sp>
        <p:nvSpPr>
          <p:cNvPr id="7" name="TextBox 6">
            <a:extLst>
              <a:ext uri="{FF2B5EF4-FFF2-40B4-BE49-F238E27FC236}">
                <a16:creationId xmlns:a16="http://schemas.microsoft.com/office/drawing/2014/main" id="{13E41582-B7D4-09D8-FE95-D19A23E42778}"/>
              </a:ext>
            </a:extLst>
          </p:cNvPr>
          <p:cNvSpPr txBox="1"/>
          <p:nvPr/>
        </p:nvSpPr>
        <p:spPr>
          <a:xfrm>
            <a:off x="407368" y="5276625"/>
            <a:ext cx="6094140" cy="369332"/>
          </a:xfrm>
          <a:prstGeom prst="rect">
            <a:avLst/>
          </a:prstGeom>
          <a:noFill/>
        </p:spPr>
        <p:txBody>
          <a:bodyPr wrap="square">
            <a:spAutoFit/>
          </a:bodyPr>
          <a:lstStyle/>
          <a:p>
            <a:r>
              <a:rPr lang="fr-CH" i="1" dirty="0"/>
              <a:t>Note: No </a:t>
            </a:r>
            <a:r>
              <a:rPr lang="fr-CH" i="1" dirty="0" err="1"/>
              <a:t>upcoming</a:t>
            </a:r>
            <a:r>
              <a:rPr lang="fr-CH" i="1" dirty="0"/>
              <a:t> </a:t>
            </a:r>
            <a:r>
              <a:rPr lang="fr-CH" i="1" dirty="0" err="1"/>
              <a:t>deliverables</a:t>
            </a:r>
            <a:r>
              <a:rPr lang="fr-CH" i="1" dirty="0"/>
              <a:t> are </a:t>
            </a:r>
            <a:r>
              <a:rPr lang="fr-CH" i="1" dirty="0" err="1"/>
              <a:t>expected</a:t>
            </a:r>
            <a:r>
              <a:rPr lang="fr-CH" i="1" dirty="0"/>
              <a:t> for WP1.</a:t>
            </a:r>
            <a:endParaRPr lang="en-GB" dirty="0"/>
          </a:p>
        </p:txBody>
      </p:sp>
    </p:spTree>
    <p:extLst>
      <p:ext uri="{BB962C8B-B14F-4D97-AF65-F5344CB8AC3E}">
        <p14:creationId xmlns:p14="http://schemas.microsoft.com/office/powerpoint/2010/main" val="3905515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Deliverables and Milestones status in P1 at project level</a:t>
            </a:r>
          </a:p>
        </p:txBody>
      </p:sp>
      <p:sp>
        <p:nvSpPr>
          <p:cNvPr id="4" name="Footer Placeholder 3"/>
          <p:cNvSpPr>
            <a:spLocks noGrp="1"/>
          </p:cNvSpPr>
          <p:nvPr>
            <p:ph type="ftr" sz="quarter" idx="11"/>
          </p:nvPr>
        </p:nvSpPr>
        <p:spPr/>
        <p:txBody>
          <a:bodyPr/>
          <a:lstStyle/>
          <a:p>
            <a:r>
              <a:rPr lang="en-GB"/>
              <a:t>HEARTS P1 Review Meeting - 25 September 2024</a:t>
            </a:r>
            <a:endParaRPr lang="en-GB" dirty="0"/>
          </a:p>
        </p:txBody>
      </p:sp>
      <p:graphicFrame>
        <p:nvGraphicFramePr>
          <p:cNvPr id="5" name="Content Placeholder 4">
            <a:extLst>
              <a:ext uri="{FF2B5EF4-FFF2-40B4-BE49-F238E27FC236}">
                <a16:creationId xmlns:a16="http://schemas.microsoft.com/office/drawing/2014/main" id="{8902EA47-1D39-26BD-D32A-5CC9C90F75FA}"/>
              </a:ext>
            </a:extLst>
          </p:cNvPr>
          <p:cNvGraphicFramePr>
            <a:graphicFrameLocks noGrp="1"/>
          </p:cNvGraphicFramePr>
          <p:nvPr>
            <p:ph idx="1"/>
            <p:extLst>
              <p:ext uri="{D42A27DB-BD31-4B8C-83A1-F6EECF244321}">
                <p14:modId xmlns:p14="http://schemas.microsoft.com/office/powerpoint/2010/main" val="3577276223"/>
              </p:ext>
            </p:extLst>
          </p:nvPr>
        </p:nvGraphicFramePr>
        <p:xfrm>
          <a:off x="838200" y="1662464"/>
          <a:ext cx="10515600" cy="4267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51418628"/>
      </p:ext>
    </p:extLst>
  </p:cSld>
  <p:clrMapOvr>
    <a:masterClrMapping/>
  </p:clrMapOvr>
</p:sld>
</file>

<file path=ppt/theme/theme1.xml><?xml version="1.0" encoding="utf-8"?>
<a:theme xmlns:a="http://schemas.openxmlformats.org/drawingml/2006/main" name="HEARTS Custom Slides">
  <a:themeElements>
    <a:clrScheme name="HEARTS">
      <a:dk1>
        <a:srgbClr val="000000"/>
      </a:dk1>
      <a:lt1>
        <a:srgbClr val="FFFFFF"/>
      </a:lt1>
      <a:dk2>
        <a:srgbClr val="44546A"/>
      </a:dk2>
      <a:lt2>
        <a:srgbClr val="E7E6E6"/>
      </a:lt2>
      <a:accent1>
        <a:srgbClr val="0D75BD"/>
      </a:accent1>
      <a:accent2>
        <a:srgbClr val="4296CD"/>
      </a:accent2>
      <a:accent3>
        <a:srgbClr val="F7931E"/>
      </a:accent3>
      <a:accent4>
        <a:srgbClr val="F9AF59"/>
      </a:accent4>
      <a:accent5>
        <a:srgbClr val="61931E"/>
      </a:accent5>
      <a:accent6>
        <a:srgbClr val="61AF59"/>
      </a:accent6>
      <a:hlink>
        <a:srgbClr val="F7931C"/>
      </a:hlink>
      <a:folHlink>
        <a:srgbClr val="B36C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25A8A6F1B7A04C83B6C332FAFEF4E6" ma:contentTypeVersion="0" ma:contentTypeDescription="Create a new document." ma:contentTypeScope="" ma:versionID="fb8b00b907be45f467c39999d89e4408">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1CF59E-9F68-4C65-A97D-90C6714BA2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1B81A68-0725-445C-A121-1669D6BEC9DB}">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9CE991EF-3D82-46B1-B637-757D2AD10B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5692</TotalTime>
  <Words>1168</Words>
  <Application>Microsoft Office PowerPoint</Application>
  <PresentationFormat>Widescreen</PresentationFormat>
  <Paragraphs>185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Helvetica</vt:lpstr>
      <vt:lpstr>Wingdings</vt:lpstr>
      <vt:lpstr>HEARTS Custom Slides</vt:lpstr>
      <vt:lpstr>HEARTS P1 Review Meeting</vt:lpstr>
      <vt:lpstr>Outline</vt:lpstr>
      <vt:lpstr>WP1 objectives &amp; main achievements during P1</vt:lpstr>
      <vt:lpstr>Overview of WP1 activities in P1</vt:lpstr>
      <vt:lpstr>Overview of WP1 activities in P1</vt:lpstr>
      <vt:lpstr>WP1 Deliverables due in P1</vt:lpstr>
      <vt:lpstr>WP1 Milestones due in P1</vt:lpstr>
      <vt:lpstr>WP1 Upcoming Deliverables and Milestones</vt:lpstr>
      <vt:lpstr>Deliverables and Milestones status in P1 at project level</vt:lpstr>
      <vt:lpstr>Deliverables and Milestones status in P1 at project level</vt:lpstr>
      <vt:lpstr>Use of EU resources from M1 to M18 per beneficiary (and affiliated entity)</vt:lpstr>
      <vt:lpstr>Use of EU resources from M1 to M18 per WP</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Pablo Federico Lopez</cp:lastModifiedBy>
  <cp:revision>481</cp:revision>
  <dcterms:created xsi:type="dcterms:W3CDTF">2017-04-26T09:15:49Z</dcterms:created>
  <dcterms:modified xsi:type="dcterms:W3CDTF">2024-09-23T14:01:19Z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0x0101008625A8A6F1B7A04C83B6C332FAFEF4E6</vt:lpwstr>
  </property>
</Properties>
</file>