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736" r:id="rId4"/>
  </p:sldMasterIdLst>
  <p:notesMasterIdLst>
    <p:notesMasterId r:id="rId32"/>
  </p:notesMasterIdLst>
  <p:handoutMasterIdLst>
    <p:handoutMasterId r:id="rId33"/>
  </p:handoutMasterIdLst>
  <p:sldIdLst>
    <p:sldId id="273" r:id="rId5"/>
    <p:sldId id="259" r:id="rId6"/>
    <p:sldId id="286" r:id="rId7"/>
    <p:sldId id="260" r:id="rId8"/>
    <p:sldId id="283" r:id="rId9"/>
    <p:sldId id="287" r:id="rId10"/>
    <p:sldId id="303" r:id="rId11"/>
    <p:sldId id="305" r:id="rId12"/>
    <p:sldId id="307" r:id="rId13"/>
    <p:sldId id="306" r:id="rId14"/>
    <p:sldId id="304" r:id="rId15"/>
    <p:sldId id="300" r:id="rId16"/>
    <p:sldId id="265" r:id="rId17"/>
    <p:sldId id="301" r:id="rId18"/>
    <p:sldId id="302" r:id="rId19"/>
    <p:sldId id="289" r:id="rId20"/>
    <p:sldId id="293" r:id="rId21"/>
    <p:sldId id="291" r:id="rId22"/>
    <p:sldId id="294" r:id="rId23"/>
    <p:sldId id="290" r:id="rId24"/>
    <p:sldId id="295" r:id="rId25"/>
    <p:sldId id="296" r:id="rId26"/>
    <p:sldId id="297" r:id="rId27"/>
    <p:sldId id="298" r:id="rId28"/>
    <p:sldId id="299" r:id="rId29"/>
    <p:sldId id="285" r:id="rId30"/>
    <p:sldId id="270" r:id="rId31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B4166CE-AAA5-747D-7F0F-EE21733A3E14}" name="Pablo Federico Lopez" initials="PFL" userId="S::pablo.lopez@cern.ch::a75b52cc-7d67-4f58-b2dc-17b949e4c18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75BD"/>
    <a:srgbClr val="034DA3"/>
    <a:srgbClr val="5775BD"/>
    <a:srgbClr val="F7941D"/>
    <a:srgbClr val="E6E6E6"/>
    <a:srgbClr val="F207CA"/>
    <a:srgbClr val="0FE6F8"/>
    <a:srgbClr val="253366"/>
    <a:srgbClr val="FEFCDE"/>
    <a:srgbClr val="FBE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BE8FE3-A00B-F149-998A-9FE0F26926DF}" v="100" dt="2024-09-23T12:42:35.53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098" autoAdjust="0"/>
    <p:restoredTop sz="86656" autoAdjust="0"/>
  </p:normalViewPr>
  <p:slideViewPr>
    <p:cSldViewPr snapToObjects="1" showGuides="1">
      <p:cViewPr varScale="1">
        <p:scale>
          <a:sx n="97" d="100"/>
          <a:sy n="97" d="100"/>
        </p:scale>
        <p:origin x="560" y="184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39" d="100"/>
          <a:sy n="139" d="100"/>
        </p:scale>
        <p:origin x="4680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5/10/relationships/revisionInfo" Target="revisionInfo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handoutMaster" Target="handoutMasters/handoutMaster1.xml"/><Relationship Id="rId38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40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as Waets" userId="S::andreas.waets@cern.ch::73a0cf74-67f9-4b62-868c-11407ae8f1ef" providerId="AD" clId="Web-{AD69792A-FFE7-D931-FB58-07110F2FF294}"/>
    <pc:docChg chg="addSld modSld">
      <pc:chgData name="Andreas Waets" userId="S::andreas.waets@cern.ch::73a0cf74-67f9-4b62-868c-11407ae8f1ef" providerId="AD" clId="Web-{AD69792A-FFE7-D931-FB58-07110F2FF294}" dt="2024-09-22T09:06:03.692" v="592" actId="1076"/>
      <pc:docMkLst>
        <pc:docMk/>
      </pc:docMkLst>
      <pc:sldChg chg="addSp modSp addAnim">
        <pc:chgData name="Andreas Waets" userId="S::andreas.waets@cern.ch::73a0cf74-67f9-4b62-868c-11407ae8f1ef" providerId="AD" clId="Web-{AD69792A-FFE7-D931-FB58-07110F2FF294}" dt="2024-09-22T08:45:32.975" v="143"/>
        <pc:sldMkLst>
          <pc:docMk/>
          <pc:sldMk cId="4087559773" sldId="287"/>
        </pc:sldMkLst>
        <pc:spChg chg="add mod">
          <ac:chgData name="Andreas Waets" userId="S::andreas.waets@cern.ch::73a0cf74-67f9-4b62-868c-11407ae8f1ef" providerId="AD" clId="Web-{AD69792A-FFE7-D931-FB58-07110F2FF294}" dt="2024-09-22T08:45:20.865" v="141" actId="20577"/>
          <ac:spMkLst>
            <pc:docMk/>
            <pc:sldMk cId="4087559773" sldId="287"/>
            <ac:spMk id="6" creationId="{9259A830-22E2-E9A8-CF45-639A521AA474}"/>
          </ac:spMkLst>
        </pc:spChg>
        <pc:picChg chg="mod modCrop">
          <ac:chgData name="Andreas Waets" userId="S::andreas.waets@cern.ch::73a0cf74-67f9-4b62-868c-11407ae8f1ef" providerId="AD" clId="Web-{AD69792A-FFE7-D931-FB58-07110F2FF294}" dt="2024-09-22T08:45:32.975" v="143"/>
          <ac:picMkLst>
            <pc:docMk/>
            <pc:sldMk cId="4087559773" sldId="287"/>
            <ac:picMk id="5" creationId="{5E7FEC02-A2AC-C3CB-E2C0-2D62DA214EEE}"/>
          </ac:picMkLst>
        </pc:picChg>
      </pc:sldChg>
      <pc:sldChg chg="addSp delSp modSp addAnim">
        <pc:chgData name="Andreas Waets" userId="S::andreas.waets@cern.ch::73a0cf74-67f9-4b62-868c-11407ae8f1ef" providerId="AD" clId="Web-{AD69792A-FFE7-D931-FB58-07110F2FF294}" dt="2024-09-22T08:50:10.888" v="295" actId="20577"/>
        <pc:sldMkLst>
          <pc:docMk/>
          <pc:sldMk cId="272692971" sldId="303"/>
        </pc:sldMkLst>
        <pc:spChg chg="add mod">
          <ac:chgData name="Andreas Waets" userId="S::andreas.waets@cern.ch::73a0cf74-67f9-4b62-868c-11407ae8f1ef" providerId="AD" clId="Web-{AD69792A-FFE7-D931-FB58-07110F2FF294}" dt="2024-09-22T08:50:10.888" v="295" actId="20577"/>
          <ac:spMkLst>
            <pc:docMk/>
            <pc:sldMk cId="272692971" sldId="303"/>
            <ac:spMk id="5" creationId="{33B70217-949C-5A92-6A0C-3D083E4A3CC5}"/>
          </ac:spMkLst>
        </pc:spChg>
        <pc:spChg chg="add del mod">
          <ac:chgData name="Andreas Waets" userId="S::andreas.waets@cern.ch::73a0cf74-67f9-4b62-868c-11407ae8f1ef" providerId="AD" clId="Web-{AD69792A-FFE7-D931-FB58-07110F2FF294}" dt="2024-09-20T15:12:50.997" v="1"/>
          <ac:spMkLst>
            <pc:docMk/>
            <pc:sldMk cId="272692971" sldId="303"/>
            <ac:spMk id="6" creationId="{3C470466-80A0-5022-05F3-216272154304}"/>
          </ac:spMkLst>
        </pc:spChg>
        <pc:picChg chg="del">
          <ac:chgData name="Andreas Waets" userId="S::andreas.waets@cern.ch::73a0cf74-67f9-4b62-868c-11407ae8f1ef" providerId="AD" clId="Web-{AD69792A-FFE7-D931-FB58-07110F2FF294}" dt="2024-09-20T15:12:49.607" v="0"/>
          <ac:picMkLst>
            <pc:docMk/>
            <pc:sldMk cId="272692971" sldId="303"/>
            <ac:picMk id="5" creationId="{5E7FEC02-A2AC-C3CB-E2C0-2D62DA214EEE}"/>
          </ac:picMkLst>
        </pc:picChg>
        <pc:picChg chg="add mod ord">
          <ac:chgData name="Andreas Waets" userId="S::andreas.waets@cern.ch::73a0cf74-67f9-4b62-868c-11407ae8f1ef" providerId="AD" clId="Web-{AD69792A-FFE7-D931-FB58-07110F2FF294}" dt="2024-09-20T15:12:55.372" v="2" actId="1076"/>
          <ac:picMkLst>
            <pc:docMk/>
            <pc:sldMk cId="272692971" sldId="303"/>
            <ac:picMk id="7" creationId="{C305BD2E-8ABE-F5F4-8E8C-3A3E1BDB3110}"/>
          </ac:picMkLst>
        </pc:picChg>
      </pc:sldChg>
      <pc:sldChg chg="addSp delSp modSp add replId">
        <pc:chgData name="Andreas Waets" userId="S::andreas.waets@cern.ch::73a0cf74-67f9-4b62-868c-11407ae8f1ef" providerId="AD" clId="Web-{AD69792A-FFE7-D931-FB58-07110F2FF294}" dt="2024-09-22T09:06:03.692" v="592" actId="1076"/>
        <pc:sldMkLst>
          <pc:docMk/>
          <pc:sldMk cId="2933087893" sldId="304"/>
        </pc:sldMkLst>
        <pc:spChg chg="add del mod">
          <ac:chgData name="Andreas Waets" userId="S::andreas.waets@cern.ch::73a0cf74-67f9-4b62-868c-11407ae8f1ef" providerId="AD" clId="Web-{AD69792A-FFE7-D931-FB58-07110F2FF294}" dt="2024-09-20T15:13:46.904" v="5"/>
          <ac:spMkLst>
            <pc:docMk/>
            <pc:sldMk cId="2933087893" sldId="304"/>
            <ac:spMk id="5" creationId="{4C32DA0D-21EA-2B23-5BA1-378ACF7804BA}"/>
          </ac:spMkLst>
        </pc:spChg>
        <pc:spChg chg="add mod">
          <ac:chgData name="Andreas Waets" userId="S::andreas.waets@cern.ch::73a0cf74-67f9-4b62-868c-11407ae8f1ef" providerId="AD" clId="Web-{AD69792A-FFE7-D931-FB58-07110F2FF294}" dt="2024-09-22T09:06:01.520" v="591" actId="1076"/>
          <ac:spMkLst>
            <pc:docMk/>
            <pc:sldMk cId="2933087893" sldId="304"/>
            <ac:spMk id="5" creationId="{C79BCA08-F7B0-FCC9-A3BC-91232360B4F3}"/>
          </ac:spMkLst>
        </pc:spChg>
        <pc:picChg chg="add del mod ord">
          <ac:chgData name="Andreas Waets" userId="S::andreas.waets@cern.ch::73a0cf74-67f9-4b62-868c-11407ae8f1ef" providerId="AD" clId="Web-{AD69792A-FFE7-D931-FB58-07110F2FF294}" dt="2024-09-22T08:57:57.102" v="420"/>
          <ac:picMkLst>
            <pc:docMk/>
            <pc:sldMk cId="2933087893" sldId="304"/>
            <ac:picMk id="6" creationId="{3763DF53-D655-7526-13A0-FAC34FC20D51}"/>
          </ac:picMkLst>
        </pc:picChg>
        <pc:picChg chg="del">
          <ac:chgData name="Andreas Waets" userId="S::andreas.waets@cern.ch::73a0cf74-67f9-4b62-868c-11407ae8f1ef" providerId="AD" clId="Web-{AD69792A-FFE7-D931-FB58-07110F2FF294}" dt="2024-09-20T15:13:45.779" v="4"/>
          <ac:picMkLst>
            <pc:docMk/>
            <pc:sldMk cId="2933087893" sldId="304"/>
            <ac:picMk id="7" creationId="{C305BD2E-8ABE-F5F4-8E8C-3A3E1BDB3110}"/>
          </ac:picMkLst>
        </pc:picChg>
        <pc:picChg chg="add mod">
          <ac:chgData name="Andreas Waets" userId="S::andreas.waets@cern.ch::73a0cf74-67f9-4b62-868c-11407ae8f1ef" providerId="AD" clId="Web-{AD69792A-FFE7-D931-FB58-07110F2FF294}" dt="2024-09-22T09:06:03.692" v="592" actId="1076"/>
          <ac:picMkLst>
            <pc:docMk/>
            <pc:sldMk cId="2933087893" sldId="304"/>
            <ac:picMk id="8" creationId="{DF2C063F-489A-295D-2F65-E516567EB359}"/>
          </ac:picMkLst>
        </pc:picChg>
      </pc:sldChg>
      <pc:sldChg chg="addSp delSp modSp add replId addAnim">
        <pc:chgData name="Andreas Waets" userId="S::andreas.waets@cern.ch::73a0cf74-67f9-4b62-868c-11407ae8f1ef" providerId="AD" clId="Web-{AD69792A-FFE7-D931-FB58-07110F2FF294}" dt="2024-09-22T08:55:20.505" v="403" actId="20577"/>
        <pc:sldMkLst>
          <pc:docMk/>
          <pc:sldMk cId="1331799836" sldId="305"/>
        </pc:sldMkLst>
        <pc:spChg chg="add del mod">
          <ac:chgData name="Andreas Waets" userId="S::andreas.waets@cern.ch::73a0cf74-67f9-4b62-868c-11407ae8f1ef" providerId="AD" clId="Web-{AD69792A-FFE7-D931-FB58-07110F2FF294}" dt="2024-09-22T08:52:55.142" v="308"/>
          <ac:spMkLst>
            <pc:docMk/>
            <pc:sldMk cId="1331799836" sldId="305"/>
            <ac:spMk id="3" creationId="{D50D9B8A-FFE2-5F04-F43B-086D5C6BB95A}"/>
          </ac:spMkLst>
        </pc:spChg>
        <pc:spChg chg="add del mod">
          <ac:chgData name="Andreas Waets" userId="S::andreas.waets@cern.ch::73a0cf74-67f9-4b62-868c-11407ae8f1ef" providerId="AD" clId="Web-{AD69792A-FFE7-D931-FB58-07110F2FF294}" dt="2024-09-20T15:16:06.078" v="17"/>
          <ac:spMkLst>
            <pc:docMk/>
            <pc:sldMk cId="1331799836" sldId="305"/>
            <ac:spMk id="5" creationId="{F5BCB556-BD9D-870B-A497-F263591706F6}"/>
          </ac:spMkLst>
        </pc:spChg>
        <pc:spChg chg="add mod">
          <ac:chgData name="Andreas Waets" userId="S::andreas.waets@cern.ch::73a0cf74-67f9-4b62-868c-11407ae8f1ef" providerId="AD" clId="Web-{AD69792A-FFE7-D931-FB58-07110F2FF294}" dt="2024-09-22T08:55:20.505" v="403" actId="20577"/>
          <ac:spMkLst>
            <pc:docMk/>
            <pc:sldMk cId="1331799836" sldId="305"/>
            <ac:spMk id="7" creationId="{DBDC9A99-E516-074D-FFEB-6A9126DFB1CB}"/>
          </ac:spMkLst>
        </pc:spChg>
        <pc:picChg chg="add mod ord">
          <ac:chgData name="Andreas Waets" userId="S::andreas.waets@cern.ch::73a0cf74-67f9-4b62-868c-11407ae8f1ef" providerId="AD" clId="Web-{AD69792A-FFE7-D931-FB58-07110F2FF294}" dt="2024-09-22T08:54:47.051" v="382" actId="14100"/>
          <ac:picMkLst>
            <pc:docMk/>
            <pc:sldMk cId="1331799836" sldId="305"/>
            <ac:picMk id="6" creationId="{1CEDDD0B-A48C-3BE6-000F-A24C1C9A82F7}"/>
          </ac:picMkLst>
        </pc:picChg>
        <pc:picChg chg="del">
          <ac:chgData name="Andreas Waets" userId="S::andreas.waets@cern.ch::73a0cf74-67f9-4b62-868c-11407ae8f1ef" providerId="AD" clId="Web-{AD69792A-FFE7-D931-FB58-07110F2FF294}" dt="2024-09-20T15:16:04.641" v="16"/>
          <ac:picMkLst>
            <pc:docMk/>
            <pc:sldMk cId="1331799836" sldId="305"/>
            <ac:picMk id="7" creationId="{C305BD2E-8ABE-F5F4-8E8C-3A3E1BDB3110}"/>
          </ac:picMkLst>
        </pc:picChg>
        <pc:picChg chg="add mod">
          <ac:chgData name="Andreas Waets" userId="S::andreas.waets@cern.ch::73a0cf74-67f9-4b62-868c-11407ae8f1ef" providerId="AD" clId="Web-{AD69792A-FFE7-D931-FB58-07110F2FF294}" dt="2024-09-22T08:54:40.004" v="380" actId="1076"/>
          <ac:picMkLst>
            <pc:docMk/>
            <pc:sldMk cId="1331799836" sldId="305"/>
            <ac:picMk id="8" creationId="{43EC6293-94AF-9CAD-E240-3AAE5E78A932}"/>
          </ac:picMkLst>
        </pc:picChg>
      </pc:sldChg>
      <pc:sldChg chg="addSp delSp modSp add replId addAnim">
        <pc:chgData name="Andreas Waets" userId="S::andreas.waets@cern.ch::73a0cf74-67f9-4b62-868c-11407ae8f1ef" providerId="AD" clId="Web-{AD69792A-FFE7-D931-FB58-07110F2FF294}" dt="2024-09-22T09:02:58.438" v="508" actId="20577"/>
        <pc:sldMkLst>
          <pc:docMk/>
          <pc:sldMk cId="1249325363" sldId="306"/>
        </pc:sldMkLst>
        <pc:spChg chg="add mod">
          <ac:chgData name="Andreas Waets" userId="S::andreas.waets@cern.ch::73a0cf74-67f9-4b62-868c-11407ae8f1ef" providerId="AD" clId="Web-{AD69792A-FFE7-D931-FB58-07110F2FF294}" dt="2024-09-22T09:02:58.438" v="508" actId="20577"/>
          <ac:spMkLst>
            <pc:docMk/>
            <pc:sldMk cId="1249325363" sldId="306"/>
            <ac:spMk id="5" creationId="{BD7D3CB5-FBDF-864A-47D7-60845ABAC401}"/>
          </ac:spMkLst>
        </pc:spChg>
        <pc:spChg chg="add del mod">
          <ac:chgData name="Andreas Waets" userId="S::andreas.waets@cern.ch::73a0cf74-67f9-4b62-868c-11407ae8f1ef" providerId="AD" clId="Web-{AD69792A-FFE7-D931-FB58-07110F2FF294}" dt="2024-09-20T15:17:45.236" v="25"/>
          <ac:spMkLst>
            <pc:docMk/>
            <pc:sldMk cId="1249325363" sldId="306"/>
            <ac:spMk id="5" creationId="{DA9B34A2-1211-E6ED-1E0F-3CC9E7DDB0FD}"/>
          </ac:spMkLst>
        </pc:spChg>
        <pc:picChg chg="del">
          <ac:chgData name="Andreas Waets" userId="S::andreas.waets@cern.ch::73a0cf74-67f9-4b62-868c-11407ae8f1ef" providerId="AD" clId="Web-{AD69792A-FFE7-D931-FB58-07110F2FF294}" dt="2024-09-20T15:17:43.361" v="24"/>
          <ac:picMkLst>
            <pc:docMk/>
            <pc:sldMk cId="1249325363" sldId="306"/>
            <ac:picMk id="6" creationId="{1CEDDD0B-A48C-3BE6-000F-A24C1C9A82F7}"/>
          </ac:picMkLst>
        </pc:picChg>
        <pc:picChg chg="add mod ord">
          <ac:chgData name="Andreas Waets" userId="S::andreas.waets@cern.ch::73a0cf74-67f9-4b62-868c-11407ae8f1ef" providerId="AD" clId="Web-{AD69792A-FFE7-D931-FB58-07110F2FF294}" dt="2024-09-20T15:19:17.112" v="41" actId="1076"/>
          <ac:picMkLst>
            <pc:docMk/>
            <pc:sldMk cId="1249325363" sldId="306"/>
            <ac:picMk id="7" creationId="{A4665E3E-A66A-89AA-2B0A-71C2B55A5CCD}"/>
          </ac:picMkLst>
        </pc:picChg>
        <pc:picChg chg="add mod">
          <ac:chgData name="Andreas Waets" userId="S::andreas.waets@cern.ch::73a0cf74-67f9-4b62-868c-11407ae8f1ef" providerId="AD" clId="Web-{AD69792A-FFE7-D931-FB58-07110F2FF294}" dt="2024-09-20T15:19:17.081" v="40" actId="1076"/>
          <ac:picMkLst>
            <pc:docMk/>
            <pc:sldMk cId="1249325363" sldId="306"/>
            <ac:picMk id="8" creationId="{C77A9D71-AC83-6209-A000-322441484545}"/>
          </ac:picMkLst>
        </pc:picChg>
      </pc:sldChg>
      <pc:sldChg chg="addSp delSp modSp add replId">
        <pc:chgData name="Andreas Waets" userId="S::andreas.waets@cern.ch::73a0cf74-67f9-4b62-868c-11407ae8f1ef" providerId="AD" clId="Web-{AD69792A-FFE7-D931-FB58-07110F2FF294}" dt="2024-09-22T08:59:27.276" v="435" actId="20577"/>
        <pc:sldMkLst>
          <pc:docMk/>
          <pc:sldMk cId="2165005498" sldId="307"/>
        </pc:sldMkLst>
        <pc:spChg chg="add del mod">
          <ac:chgData name="Andreas Waets" userId="S::andreas.waets@cern.ch::73a0cf74-67f9-4b62-868c-11407ae8f1ef" providerId="AD" clId="Web-{AD69792A-FFE7-D931-FB58-07110F2FF294}" dt="2024-09-22T08:57:30.367" v="407"/>
          <ac:spMkLst>
            <pc:docMk/>
            <pc:sldMk cId="2165005498" sldId="307"/>
            <ac:spMk id="5" creationId="{7D23E1D0-E506-E02D-A525-BBA332EDB4B7}"/>
          </ac:spMkLst>
        </pc:spChg>
        <pc:spChg chg="mod">
          <ac:chgData name="Andreas Waets" userId="S::andreas.waets@cern.ch::73a0cf74-67f9-4b62-868c-11407ae8f1ef" providerId="AD" clId="Web-{AD69792A-FFE7-D931-FB58-07110F2FF294}" dt="2024-09-22T08:59:27.276" v="435" actId="20577"/>
          <ac:spMkLst>
            <pc:docMk/>
            <pc:sldMk cId="2165005498" sldId="307"/>
            <ac:spMk id="7" creationId="{DBDC9A99-E516-074D-FFEB-6A9126DFB1CB}"/>
          </ac:spMkLst>
        </pc:spChg>
        <pc:picChg chg="del">
          <ac:chgData name="Andreas Waets" userId="S::andreas.waets@cern.ch::73a0cf74-67f9-4b62-868c-11407ae8f1ef" providerId="AD" clId="Web-{AD69792A-FFE7-D931-FB58-07110F2FF294}" dt="2024-09-22T08:57:25.383" v="406"/>
          <ac:picMkLst>
            <pc:docMk/>
            <pc:sldMk cId="2165005498" sldId="307"/>
            <ac:picMk id="6" creationId="{1CEDDD0B-A48C-3BE6-000F-A24C1C9A82F7}"/>
          </ac:picMkLst>
        </pc:picChg>
        <pc:picChg chg="del">
          <ac:chgData name="Andreas Waets" userId="S::andreas.waets@cern.ch::73a0cf74-67f9-4b62-868c-11407ae8f1ef" providerId="AD" clId="Web-{AD69792A-FFE7-D931-FB58-07110F2FF294}" dt="2024-09-22T08:57:25.289" v="405"/>
          <ac:picMkLst>
            <pc:docMk/>
            <pc:sldMk cId="2165005498" sldId="307"/>
            <ac:picMk id="8" creationId="{43EC6293-94AF-9CAD-E240-3AAE5E78A932}"/>
          </ac:picMkLst>
        </pc:picChg>
        <pc:picChg chg="add mod">
          <ac:chgData name="Andreas Waets" userId="S::andreas.waets@cern.ch::73a0cf74-67f9-4b62-868c-11407ae8f1ef" providerId="AD" clId="Web-{AD69792A-FFE7-D931-FB58-07110F2FF294}" dt="2024-09-22T08:57:50.727" v="419" actId="1076"/>
          <ac:picMkLst>
            <pc:docMk/>
            <pc:sldMk cId="2165005498" sldId="307"/>
            <ac:picMk id="10" creationId="{D529E990-F8B6-0148-8687-8F22E3FC0F91}"/>
          </ac:picMkLst>
        </pc:picChg>
      </pc:sldChg>
    </pc:docChg>
  </pc:docChgLst>
  <pc:docChgLst>
    <pc:chgData name="Andreas Waets" userId="S::andreas.waets@cern.ch::73a0cf74-67f9-4b62-868c-11407ae8f1ef" providerId="AD" clId="Web-{D0BE432E-A690-2025-2CE2-D52480665969}"/>
    <pc:docChg chg="addSld modSld">
      <pc:chgData name="Andreas Waets" userId="S::andreas.waets@cern.ch::73a0cf74-67f9-4b62-868c-11407ae8f1ef" providerId="AD" clId="Web-{D0BE432E-A690-2025-2CE2-D52480665969}" dt="2024-09-19T11:36:07.977" v="4"/>
      <pc:docMkLst>
        <pc:docMk/>
      </pc:docMkLst>
      <pc:sldChg chg="addSp delSp modSp">
        <pc:chgData name="Andreas Waets" userId="S::andreas.waets@cern.ch::73a0cf74-67f9-4b62-868c-11407ae8f1ef" providerId="AD" clId="Web-{D0BE432E-A690-2025-2CE2-D52480665969}" dt="2024-09-19T11:36:01.570" v="3" actId="1076"/>
        <pc:sldMkLst>
          <pc:docMk/>
          <pc:sldMk cId="4087559773" sldId="287"/>
        </pc:sldMkLst>
        <pc:spChg chg="del">
          <ac:chgData name="Andreas Waets" userId="S::andreas.waets@cern.ch::73a0cf74-67f9-4b62-868c-11407ae8f1ef" providerId="AD" clId="Web-{D0BE432E-A690-2025-2CE2-D52480665969}" dt="2024-09-19T11:35:41.867" v="0"/>
          <ac:spMkLst>
            <pc:docMk/>
            <pc:sldMk cId="4087559773" sldId="287"/>
            <ac:spMk id="3" creationId="{67E89F2D-46D5-33B9-D1CF-FC4396C61E86}"/>
          </ac:spMkLst>
        </pc:spChg>
        <pc:picChg chg="add mod ord">
          <ac:chgData name="Andreas Waets" userId="S::andreas.waets@cern.ch::73a0cf74-67f9-4b62-868c-11407ae8f1ef" providerId="AD" clId="Web-{D0BE432E-A690-2025-2CE2-D52480665969}" dt="2024-09-19T11:36:01.570" v="3" actId="1076"/>
          <ac:picMkLst>
            <pc:docMk/>
            <pc:sldMk cId="4087559773" sldId="287"/>
            <ac:picMk id="5" creationId="{5E7FEC02-A2AC-C3CB-E2C0-2D62DA214EEE}"/>
          </ac:picMkLst>
        </pc:picChg>
      </pc:sldChg>
      <pc:sldChg chg="add replId">
        <pc:chgData name="Andreas Waets" userId="S::andreas.waets@cern.ch::73a0cf74-67f9-4b62-868c-11407ae8f1ef" providerId="AD" clId="Web-{D0BE432E-A690-2025-2CE2-D52480665969}" dt="2024-09-19T11:36:07.977" v="4"/>
        <pc:sldMkLst>
          <pc:docMk/>
          <pc:sldMk cId="272692971" sldId="303"/>
        </pc:sldMkLst>
      </pc:sldChg>
    </pc:docChg>
  </pc:docChgLst>
  <pc:docChgLst>
    <pc:chgData name="Luigi Salvatore Esposito" userId="aaf0838c-02a7-468c-adbd-e6bfae39eea2" providerId="ADAL" clId="{02BE8FE3-A00B-F149-998A-9FE0F26926DF}"/>
    <pc:docChg chg="undo custSel addSld delSld modSld">
      <pc:chgData name="Luigi Salvatore Esposito" userId="aaf0838c-02a7-468c-adbd-e6bfae39eea2" providerId="ADAL" clId="{02BE8FE3-A00B-F149-998A-9FE0F26926DF}" dt="2024-09-25T06:20:26.567" v="845" actId="27636"/>
      <pc:docMkLst>
        <pc:docMk/>
      </pc:docMkLst>
      <pc:sldChg chg="modSp add del mod modAnim">
        <pc:chgData name="Luigi Salvatore Esposito" userId="aaf0838c-02a7-468c-adbd-e6bfae39eea2" providerId="ADAL" clId="{02BE8FE3-A00B-F149-998A-9FE0F26926DF}" dt="2024-09-24T18:57:34.846" v="834" actId="2696"/>
        <pc:sldMkLst>
          <pc:docMk/>
          <pc:sldMk cId="0" sldId="258"/>
        </pc:sldMkLst>
        <pc:spChg chg="mod">
          <ac:chgData name="Luigi Salvatore Esposito" userId="aaf0838c-02a7-468c-adbd-e6bfae39eea2" providerId="ADAL" clId="{02BE8FE3-A00B-F149-998A-9FE0F26926DF}" dt="2024-09-23T12:37:45.901" v="762" actId="20577"/>
          <ac:spMkLst>
            <pc:docMk/>
            <pc:sldMk cId="0" sldId="258"/>
            <ac:spMk id="244" creationId="{00000000-0000-0000-0000-000000000000}"/>
          </ac:spMkLst>
        </pc:spChg>
      </pc:sldChg>
      <pc:sldChg chg="modSp mod">
        <pc:chgData name="Luigi Salvatore Esposito" userId="aaf0838c-02a7-468c-adbd-e6bfae39eea2" providerId="ADAL" clId="{02BE8FE3-A00B-F149-998A-9FE0F26926DF}" dt="2024-09-23T12:38:32.106" v="764" actId="27636"/>
        <pc:sldMkLst>
          <pc:docMk/>
          <pc:sldMk cId="0" sldId="260"/>
        </pc:sldMkLst>
        <pc:spChg chg="mod">
          <ac:chgData name="Luigi Salvatore Esposito" userId="aaf0838c-02a7-468c-adbd-e6bfae39eea2" providerId="ADAL" clId="{02BE8FE3-A00B-F149-998A-9FE0F26926DF}" dt="2024-09-23T12:38:32.106" v="764" actId="27636"/>
          <ac:spMkLst>
            <pc:docMk/>
            <pc:sldMk cId="0" sldId="260"/>
            <ac:spMk id="5" creationId="{793AA3CA-A20E-D0BB-7E9C-E73E598D7D8D}"/>
          </ac:spMkLst>
        </pc:spChg>
      </pc:sldChg>
      <pc:sldChg chg="modSp add mod">
        <pc:chgData name="Luigi Salvatore Esposito" userId="aaf0838c-02a7-468c-adbd-e6bfae39eea2" providerId="ADAL" clId="{02BE8FE3-A00B-F149-998A-9FE0F26926DF}" dt="2024-09-19T08:30:56.046" v="347" actId="14100"/>
        <pc:sldMkLst>
          <pc:docMk/>
          <pc:sldMk cId="4197692953" sldId="265"/>
        </pc:sldMkLst>
        <pc:spChg chg="mod">
          <ac:chgData name="Luigi Salvatore Esposito" userId="aaf0838c-02a7-468c-adbd-e6bfae39eea2" providerId="ADAL" clId="{02BE8FE3-A00B-F149-998A-9FE0F26926DF}" dt="2024-09-19T08:30:56.046" v="347" actId="14100"/>
          <ac:spMkLst>
            <pc:docMk/>
            <pc:sldMk cId="4197692953" sldId="265"/>
            <ac:spMk id="2" creationId="{3E20A8B6-B12F-8649-A381-9620CF021C99}"/>
          </ac:spMkLst>
        </pc:spChg>
      </pc:sldChg>
      <pc:sldChg chg="modSp mod">
        <pc:chgData name="Luigi Salvatore Esposito" userId="aaf0838c-02a7-468c-adbd-e6bfae39eea2" providerId="ADAL" clId="{02BE8FE3-A00B-F149-998A-9FE0F26926DF}" dt="2024-09-23T12:42:36.339" v="827" actId="20577"/>
        <pc:sldMkLst>
          <pc:docMk/>
          <pc:sldMk cId="3092886100" sldId="273"/>
        </pc:sldMkLst>
        <pc:spChg chg="mod">
          <ac:chgData name="Luigi Salvatore Esposito" userId="aaf0838c-02a7-468c-adbd-e6bfae39eea2" providerId="ADAL" clId="{02BE8FE3-A00B-F149-998A-9FE0F26926DF}" dt="2024-09-23T12:42:24.159" v="824" actId="27636"/>
          <ac:spMkLst>
            <pc:docMk/>
            <pc:sldMk cId="3092886100" sldId="273"/>
            <ac:spMk id="5" creationId="{F76B7037-325E-C246-9099-B27B81C96EC5}"/>
          </ac:spMkLst>
        </pc:spChg>
        <pc:spChg chg="mod">
          <ac:chgData name="Luigi Salvatore Esposito" userId="aaf0838c-02a7-468c-adbd-e6bfae39eea2" providerId="ADAL" clId="{02BE8FE3-A00B-F149-998A-9FE0F26926DF}" dt="2024-09-23T12:42:36.339" v="827" actId="20577"/>
          <ac:spMkLst>
            <pc:docMk/>
            <pc:sldMk cId="3092886100" sldId="273"/>
            <ac:spMk id="7" creationId="{665CB3F5-A23C-BF41-B3A3-DD08492D5F5D}"/>
          </ac:spMkLst>
        </pc:spChg>
      </pc:sldChg>
      <pc:sldChg chg="del">
        <pc:chgData name="Luigi Salvatore Esposito" userId="aaf0838c-02a7-468c-adbd-e6bfae39eea2" providerId="ADAL" clId="{02BE8FE3-A00B-F149-998A-9FE0F26926DF}" dt="2024-09-23T12:43:26.706" v="829" actId="2696"/>
        <pc:sldMkLst>
          <pc:docMk/>
          <pc:sldMk cId="2104781186" sldId="276"/>
        </pc:sldMkLst>
      </pc:sldChg>
      <pc:sldChg chg="del">
        <pc:chgData name="Luigi Salvatore Esposito" userId="aaf0838c-02a7-468c-adbd-e6bfae39eea2" providerId="ADAL" clId="{02BE8FE3-A00B-F149-998A-9FE0F26926DF}" dt="2024-09-23T12:43:42.302" v="830" actId="2696"/>
        <pc:sldMkLst>
          <pc:docMk/>
          <pc:sldMk cId="152807605" sldId="277"/>
        </pc:sldMkLst>
      </pc:sldChg>
      <pc:sldChg chg="del">
        <pc:chgData name="Luigi Salvatore Esposito" userId="aaf0838c-02a7-468c-adbd-e6bfae39eea2" providerId="ADAL" clId="{02BE8FE3-A00B-F149-998A-9FE0F26926DF}" dt="2024-09-23T12:43:43.503" v="831" actId="2696"/>
        <pc:sldMkLst>
          <pc:docMk/>
          <pc:sldMk cId="416834419" sldId="278"/>
        </pc:sldMkLst>
      </pc:sldChg>
      <pc:sldChg chg="del">
        <pc:chgData name="Luigi Salvatore Esposito" userId="aaf0838c-02a7-468c-adbd-e6bfae39eea2" providerId="ADAL" clId="{02BE8FE3-A00B-F149-998A-9FE0F26926DF}" dt="2024-09-23T12:43:23.738" v="828" actId="2696"/>
        <pc:sldMkLst>
          <pc:docMk/>
          <pc:sldMk cId="1380558365" sldId="279"/>
        </pc:sldMkLst>
      </pc:sldChg>
      <pc:sldChg chg="del">
        <pc:chgData name="Luigi Salvatore Esposito" userId="aaf0838c-02a7-468c-adbd-e6bfae39eea2" providerId="ADAL" clId="{02BE8FE3-A00B-F149-998A-9FE0F26926DF}" dt="2024-09-23T12:43:44.295" v="832" actId="2696"/>
        <pc:sldMkLst>
          <pc:docMk/>
          <pc:sldMk cId="1734189801" sldId="280"/>
        </pc:sldMkLst>
      </pc:sldChg>
      <pc:sldChg chg="del">
        <pc:chgData name="Luigi Salvatore Esposito" userId="aaf0838c-02a7-468c-adbd-e6bfae39eea2" providerId="ADAL" clId="{02BE8FE3-A00B-F149-998A-9FE0F26926DF}" dt="2024-09-23T12:43:46.696" v="833" actId="2696"/>
        <pc:sldMkLst>
          <pc:docMk/>
          <pc:sldMk cId="2227693643" sldId="284"/>
        </pc:sldMkLst>
      </pc:sldChg>
      <pc:sldChg chg="modSp mod">
        <pc:chgData name="Luigi Salvatore Esposito" userId="aaf0838c-02a7-468c-adbd-e6bfae39eea2" providerId="ADAL" clId="{02BE8FE3-A00B-F149-998A-9FE0F26926DF}" dt="2024-09-18T13:32:16.883" v="9" actId="20577"/>
        <pc:sldMkLst>
          <pc:docMk/>
          <pc:sldMk cId="2234256800" sldId="285"/>
        </pc:sldMkLst>
        <pc:spChg chg="mod">
          <ac:chgData name="Luigi Salvatore Esposito" userId="aaf0838c-02a7-468c-adbd-e6bfae39eea2" providerId="ADAL" clId="{02BE8FE3-A00B-F149-998A-9FE0F26926DF}" dt="2024-09-18T13:32:16.883" v="9" actId="20577"/>
          <ac:spMkLst>
            <pc:docMk/>
            <pc:sldMk cId="2234256800" sldId="285"/>
            <ac:spMk id="3" creationId="{1FF7F314-1DF9-002D-D843-5C128CD5A70A}"/>
          </ac:spMkLst>
        </pc:spChg>
      </pc:sldChg>
      <pc:sldChg chg="modSp mod">
        <pc:chgData name="Luigi Salvatore Esposito" userId="aaf0838c-02a7-468c-adbd-e6bfae39eea2" providerId="ADAL" clId="{02BE8FE3-A00B-F149-998A-9FE0F26926DF}" dt="2024-09-20T07:15:59.265" v="658" actId="20577"/>
        <pc:sldMkLst>
          <pc:docMk/>
          <pc:sldMk cId="1818491838" sldId="286"/>
        </pc:sldMkLst>
        <pc:spChg chg="mod">
          <ac:chgData name="Luigi Salvatore Esposito" userId="aaf0838c-02a7-468c-adbd-e6bfae39eea2" providerId="ADAL" clId="{02BE8FE3-A00B-F149-998A-9FE0F26926DF}" dt="2024-09-20T07:15:59.265" v="658" actId="20577"/>
          <ac:spMkLst>
            <pc:docMk/>
            <pc:sldMk cId="1818491838" sldId="286"/>
            <ac:spMk id="3" creationId="{4B7F8034-6748-B43D-F1F6-E5B40FF1D982}"/>
          </ac:spMkLst>
        </pc:spChg>
      </pc:sldChg>
      <pc:sldChg chg="modSp modAnim">
        <pc:chgData name="Luigi Salvatore Esposito" userId="aaf0838c-02a7-468c-adbd-e6bfae39eea2" providerId="ADAL" clId="{02BE8FE3-A00B-F149-998A-9FE0F26926DF}" dt="2024-09-23T12:27:57.647" v="670" actId="20577"/>
        <pc:sldMkLst>
          <pc:docMk/>
          <pc:sldMk cId="4087559773" sldId="287"/>
        </pc:sldMkLst>
        <pc:spChg chg="mod">
          <ac:chgData name="Luigi Salvatore Esposito" userId="aaf0838c-02a7-468c-adbd-e6bfae39eea2" providerId="ADAL" clId="{02BE8FE3-A00B-F149-998A-9FE0F26926DF}" dt="2024-09-23T12:27:57.647" v="670" actId="20577"/>
          <ac:spMkLst>
            <pc:docMk/>
            <pc:sldMk cId="4087559773" sldId="287"/>
            <ac:spMk id="6" creationId="{9259A830-22E2-E9A8-CF45-639A521AA474}"/>
          </ac:spMkLst>
        </pc:spChg>
      </pc:sldChg>
      <pc:sldChg chg="del">
        <pc:chgData name="Luigi Salvatore Esposito" userId="aaf0838c-02a7-468c-adbd-e6bfae39eea2" providerId="ADAL" clId="{02BE8FE3-A00B-F149-998A-9FE0F26926DF}" dt="2024-09-19T14:44:38.866" v="517" actId="2696"/>
        <pc:sldMkLst>
          <pc:docMk/>
          <pc:sldMk cId="3095608736" sldId="288"/>
        </pc:sldMkLst>
      </pc:sldChg>
      <pc:sldChg chg="modSp mod">
        <pc:chgData name="Luigi Salvatore Esposito" userId="aaf0838c-02a7-468c-adbd-e6bfae39eea2" providerId="ADAL" clId="{02BE8FE3-A00B-F149-998A-9FE0F26926DF}" dt="2024-09-25T06:18:58.364" v="843" actId="20577"/>
        <pc:sldMkLst>
          <pc:docMk/>
          <pc:sldMk cId="3955639469" sldId="290"/>
        </pc:sldMkLst>
        <pc:spChg chg="mod">
          <ac:chgData name="Luigi Salvatore Esposito" userId="aaf0838c-02a7-468c-adbd-e6bfae39eea2" providerId="ADAL" clId="{02BE8FE3-A00B-F149-998A-9FE0F26926DF}" dt="2024-09-25T06:18:58.364" v="843" actId="20577"/>
          <ac:spMkLst>
            <pc:docMk/>
            <pc:sldMk cId="3955639469" sldId="290"/>
            <ac:spMk id="3" creationId="{67E89F2D-46D5-33B9-D1CF-FC4396C61E86}"/>
          </ac:spMkLst>
        </pc:spChg>
      </pc:sldChg>
      <pc:sldChg chg="modSp mod">
        <pc:chgData name="Luigi Salvatore Esposito" userId="aaf0838c-02a7-468c-adbd-e6bfae39eea2" providerId="ADAL" clId="{02BE8FE3-A00B-F149-998A-9FE0F26926DF}" dt="2024-09-19T14:41:13.275" v="482" actId="20577"/>
        <pc:sldMkLst>
          <pc:docMk/>
          <pc:sldMk cId="2917597767" sldId="291"/>
        </pc:sldMkLst>
        <pc:spChg chg="mod">
          <ac:chgData name="Luigi Salvatore Esposito" userId="aaf0838c-02a7-468c-adbd-e6bfae39eea2" providerId="ADAL" clId="{02BE8FE3-A00B-F149-998A-9FE0F26926DF}" dt="2024-09-19T14:41:13.275" v="482" actId="20577"/>
          <ac:spMkLst>
            <pc:docMk/>
            <pc:sldMk cId="2917597767" sldId="291"/>
            <ac:spMk id="2" creationId="{38320B2C-DC63-5E18-55DC-AFA1DABB9CB4}"/>
          </ac:spMkLst>
        </pc:spChg>
      </pc:sldChg>
      <pc:sldChg chg="modSp mod">
        <pc:chgData name="Luigi Salvatore Esposito" userId="aaf0838c-02a7-468c-adbd-e6bfae39eea2" providerId="ADAL" clId="{02BE8FE3-A00B-F149-998A-9FE0F26926DF}" dt="2024-09-19T14:41:20.010" v="488" actId="20577"/>
        <pc:sldMkLst>
          <pc:docMk/>
          <pc:sldMk cId="1692658301" sldId="294"/>
        </pc:sldMkLst>
        <pc:spChg chg="mod">
          <ac:chgData name="Luigi Salvatore Esposito" userId="aaf0838c-02a7-468c-adbd-e6bfae39eea2" providerId="ADAL" clId="{02BE8FE3-A00B-F149-998A-9FE0F26926DF}" dt="2024-09-19T14:41:20.010" v="488" actId="20577"/>
          <ac:spMkLst>
            <pc:docMk/>
            <pc:sldMk cId="1692658301" sldId="294"/>
            <ac:spMk id="2" creationId="{38320B2C-DC63-5E18-55DC-AFA1DABB9CB4}"/>
          </ac:spMkLst>
        </pc:spChg>
      </pc:sldChg>
      <pc:sldChg chg="modSp mod">
        <pc:chgData name="Luigi Salvatore Esposito" userId="aaf0838c-02a7-468c-adbd-e6bfae39eea2" providerId="ADAL" clId="{02BE8FE3-A00B-F149-998A-9FE0F26926DF}" dt="2024-09-25T06:20:26.567" v="845" actId="27636"/>
        <pc:sldMkLst>
          <pc:docMk/>
          <pc:sldMk cId="3867405818" sldId="296"/>
        </pc:sldMkLst>
        <pc:spChg chg="mod">
          <ac:chgData name="Luigi Salvatore Esposito" userId="aaf0838c-02a7-468c-adbd-e6bfae39eea2" providerId="ADAL" clId="{02BE8FE3-A00B-F149-998A-9FE0F26926DF}" dt="2024-09-25T06:20:26.567" v="845" actId="27636"/>
          <ac:spMkLst>
            <pc:docMk/>
            <pc:sldMk cId="3867405818" sldId="296"/>
            <ac:spMk id="2" creationId="{F8A4BC99-B3C0-9160-4CE1-CEBEADA5CF21}"/>
          </ac:spMkLst>
        </pc:spChg>
      </pc:sldChg>
      <pc:sldChg chg="modSp new del mod">
        <pc:chgData name="Luigi Salvatore Esposito" userId="aaf0838c-02a7-468c-adbd-e6bfae39eea2" providerId="ADAL" clId="{02BE8FE3-A00B-F149-998A-9FE0F26926DF}" dt="2024-09-18T13:43:14.677" v="65" actId="2696"/>
        <pc:sldMkLst>
          <pc:docMk/>
          <pc:sldMk cId="1324339482" sldId="299"/>
        </pc:sldMkLst>
        <pc:spChg chg="mod">
          <ac:chgData name="Luigi Salvatore Esposito" userId="aaf0838c-02a7-468c-adbd-e6bfae39eea2" providerId="ADAL" clId="{02BE8FE3-A00B-F149-998A-9FE0F26926DF}" dt="2024-09-18T13:43:09.421" v="64" actId="20577"/>
          <ac:spMkLst>
            <pc:docMk/>
            <pc:sldMk cId="1324339482" sldId="299"/>
            <ac:spMk id="2" creationId="{F7709063-2D2B-E833-FACB-6358DF7B566A}"/>
          </ac:spMkLst>
        </pc:spChg>
      </pc:sldChg>
      <pc:sldChg chg="modSp new mod">
        <pc:chgData name="Luigi Salvatore Esposito" userId="aaf0838c-02a7-468c-adbd-e6bfae39eea2" providerId="ADAL" clId="{02BE8FE3-A00B-F149-998A-9FE0F26926DF}" dt="2024-09-18T13:48:43.407" v="233" actId="20577"/>
        <pc:sldMkLst>
          <pc:docMk/>
          <pc:sldMk cId="3395548392" sldId="299"/>
        </pc:sldMkLst>
        <pc:spChg chg="mod">
          <ac:chgData name="Luigi Salvatore Esposito" userId="aaf0838c-02a7-468c-adbd-e6bfae39eea2" providerId="ADAL" clId="{02BE8FE3-A00B-F149-998A-9FE0F26926DF}" dt="2024-09-18T13:43:59.411" v="130" actId="20577"/>
          <ac:spMkLst>
            <pc:docMk/>
            <pc:sldMk cId="3395548392" sldId="299"/>
            <ac:spMk id="2" creationId="{3C45F9A6-18E1-AA3A-EF2D-739D769DD5E3}"/>
          </ac:spMkLst>
        </pc:spChg>
        <pc:spChg chg="mod">
          <ac:chgData name="Luigi Salvatore Esposito" userId="aaf0838c-02a7-468c-adbd-e6bfae39eea2" providerId="ADAL" clId="{02BE8FE3-A00B-F149-998A-9FE0F26926DF}" dt="2024-09-18T13:48:43.407" v="233" actId="20577"/>
          <ac:spMkLst>
            <pc:docMk/>
            <pc:sldMk cId="3395548392" sldId="299"/>
            <ac:spMk id="3" creationId="{55865CBC-34C9-0863-8696-74535F43EA6A}"/>
          </ac:spMkLst>
        </pc:spChg>
      </pc:sldChg>
      <pc:sldChg chg="modSp add mod">
        <pc:chgData name="Luigi Salvatore Esposito" userId="aaf0838c-02a7-468c-adbd-e6bfae39eea2" providerId="ADAL" clId="{02BE8FE3-A00B-F149-998A-9FE0F26926DF}" dt="2024-09-19T14:40:54.791" v="476" actId="20577"/>
        <pc:sldMkLst>
          <pc:docMk/>
          <pc:sldMk cId="3186817216" sldId="300"/>
        </pc:sldMkLst>
        <pc:spChg chg="mod">
          <ac:chgData name="Luigi Salvatore Esposito" userId="aaf0838c-02a7-468c-adbd-e6bfae39eea2" providerId="ADAL" clId="{02BE8FE3-A00B-F149-998A-9FE0F26926DF}" dt="2024-09-19T08:24:20.347" v="242" actId="20577"/>
          <ac:spMkLst>
            <pc:docMk/>
            <pc:sldMk cId="3186817216" sldId="300"/>
            <ac:spMk id="6" creationId="{27B44EA0-551E-A24A-9DAC-03BA589A14C2}"/>
          </ac:spMkLst>
        </pc:spChg>
        <pc:spChg chg="mod">
          <ac:chgData name="Luigi Salvatore Esposito" userId="aaf0838c-02a7-468c-adbd-e6bfae39eea2" providerId="ADAL" clId="{02BE8FE3-A00B-F149-998A-9FE0F26926DF}" dt="2024-09-19T14:40:54.791" v="476" actId="20577"/>
          <ac:spMkLst>
            <pc:docMk/>
            <pc:sldMk cId="3186817216" sldId="300"/>
            <ac:spMk id="13" creationId="{BD434089-B780-484E-AF4B-64169B8920AC}"/>
          </ac:spMkLst>
        </pc:spChg>
        <pc:picChg chg="mod">
          <ac:chgData name="Luigi Salvatore Esposito" userId="aaf0838c-02a7-468c-adbd-e6bfae39eea2" providerId="ADAL" clId="{02BE8FE3-A00B-F149-998A-9FE0F26926DF}" dt="2024-09-19T08:49:39.393" v="400" actId="1076"/>
          <ac:picMkLst>
            <pc:docMk/>
            <pc:sldMk cId="3186817216" sldId="300"/>
            <ac:picMk id="8" creationId="{00000000-0000-0000-0000-000000000000}"/>
          </ac:picMkLst>
        </pc:picChg>
      </pc:sldChg>
      <pc:sldChg chg="modSp add mod">
        <pc:chgData name="Luigi Salvatore Esposito" userId="aaf0838c-02a7-468c-adbd-e6bfae39eea2" providerId="ADAL" clId="{02BE8FE3-A00B-F149-998A-9FE0F26926DF}" dt="2024-09-25T06:14:58.730" v="837" actId="20577"/>
        <pc:sldMkLst>
          <pc:docMk/>
          <pc:sldMk cId="3161902993" sldId="301"/>
        </pc:sldMkLst>
        <pc:spChg chg="mod">
          <ac:chgData name="Luigi Salvatore Esposito" userId="aaf0838c-02a7-468c-adbd-e6bfae39eea2" providerId="ADAL" clId="{02BE8FE3-A00B-F149-998A-9FE0F26926DF}" dt="2024-09-25T06:14:58.730" v="837" actId="20577"/>
          <ac:spMkLst>
            <pc:docMk/>
            <pc:sldMk cId="3161902993" sldId="301"/>
            <ac:spMk id="2" creationId="{950BCD12-AA8A-1745-BE6F-95C341537736}"/>
          </ac:spMkLst>
        </pc:spChg>
        <pc:spChg chg="mod">
          <ac:chgData name="Luigi Salvatore Esposito" userId="aaf0838c-02a7-468c-adbd-e6bfae39eea2" providerId="ADAL" clId="{02BE8FE3-A00B-F149-998A-9FE0F26926DF}" dt="2024-09-25T06:14:55.767" v="836" actId="20577"/>
          <ac:spMkLst>
            <pc:docMk/>
            <pc:sldMk cId="3161902993" sldId="301"/>
            <ac:spMk id="11" creationId="{119B55B2-E1F8-2F41-8E24-36A68AD9B0CF}"/>
          </ac:spMkLst>
        </pc:spChg>
        <pc:spChg chg="mod">
          <ac:chgData name="Luigi Salvatore Esposito" userId="aaf0838c-02a7-468c-adbd-e6bfae39eea2" providerId="ADAL" clId="{02BE8FE3-A00B-F149-998A-9FE0F26926DF}" dt="2024-09-19T08:31:45.266" v="356" actId="20577"/>
          <ac:spMkLst>
            <pc:docMk/>
            <pc:sldMk cId="3161902993" sldId="301"/>
            <ac:spMk id="16" creationId="{00000000-0000-0000-0000-000000000000}"/>
          </ac:spMkLst>
        </pc:spChg>
      </pc:sldChg>
      <pc:sldChg chg="modSp add mod">
        <pc:chgData name="Luigi Salvatore Esposito" userId="aaf0838c-02a7-468c-adbd-e6bfae39eea2" providerId="ADAL" clId="{02BE8FE3-A00B-F149-998A-9FE0F26926DF}" dt="2024-09-19T14:44:24.683" v="516" actId="20577"/>
        <pc:sldMkLst>
          <pc:docMk/>
          <pc:sldMk cId="529668229" sldId="302"/>
        </pc:sldMkLst>
        <pc:spChg chg="mod">
          <ac:chgData name="Luigi Salvatore Esposito" userId="aaf0838c-02a7-468c-adbd-e6bfae39eea2" providerId="ADAL" clId="{02BE8FE3-A00B-F149-998A-9FE0F26926DF}" dt="2024-09-19T08:34:42.170" v="398"/>
          <ac:spMkLst>
            <pc:docMk/>
            <pc:sldMk cId="529668229" sldId="302"/>
            <ac:spMk id="2" creationId="{E391D6B4-06AE-D53D-A864-191D4D053FD5}"/>
          </ac:spMkLst>
        </pc:spChg>
        <pc:spChg chg="mod">
          <ac:chgData name="Luigi Salvatore Esposito" userId="aaf0838c-02a7-468c-adbd-e6bfae39eea2" providerId="ADAL" clId="{02BE8FE3-A00B-F149-998A-9FE0F26926DF}" dt="2024-09-19T14:44:24.683" v="516" actId="20577"/>
          <ac:spMkLst>
            <pc:docMk/>
            <pc:sldMk cId="529668229" sldId="302"/>
            <ac:spMk id="3" creationId="{8BD6559F-2C34-8F06-2F31-3E0112402A3B}"/>
          </ac:spMkLst>
        </pc:spChg>
      </pc:sldChg>
      <pc:sldChg chg="modSp">
        <pc:chgData name="Luigi Salvatore Esposito" userId="aaf0838c-02a7-468c-adbd-e6bfae39eea2" providerId="ADAL" clId="{02BE8FE3-A00B-F149-998A-9FE0F26926DF}" dt="2024-09-23T12:28:23.859" v="675" actId="20577"/>
        <pc:sldMkLst>
          <pc:docMk/>
          <pc:sldMk cId="272692971" sldId="303"/>
        </pc:sldMkLst>
        <pc:spChg chg="mod">
          <ac:chgData name="Luigi Salvatore Esposito" userId="aaf0838c-02a7-468c-adbd-e6bfae39eea2" providerId="ADAL" clId="{02BE8FE3-A00B-F149-998A-9FE0F26926DF}" dt="2024-09-23T12:28:23.859" v="675" actId="20577"/>
          <ac:spMkLst>
            <pc:docMk/>
            <pc:sldMk cId="272692971" sldId="303"/>
            <ac:spMk id="5" creationId="{33B70217-949C-5A92-6A0C-3D083E4A3CC5}"/>
          </ac:spMkLst>
        </pc:spChg>
      </pc:sldChg>
      <pc:sldChg chg="modSp mod">
        <pc:chgData name="Luigi Salvatore Esposito" userId="aaf0838c-02a7-468c-adbd-e6bfae39eea2" providerId="ADAL" clId="{02BE8FE3-A00B-F149-998A-9FE0F26926DF}" dt="2024-09-23T12:29:45.837" v="696" actId="20577"/>
        <pc:sldMkLst>
          <pc:docMk/>
          <pc:sldMk cId="2933087893" sldId="304"/>
        </pc:sldMkLst>
        <pc:spChg chg="mod">
          <ac:chgData name="Luigi Salvatore Esposito" userId="aaf0838c-02a7-468c-adbd-e6bfae39eea2" providerId="ADAL" clId="{02BE8FE3-A00B-F149-998A-9FE0F26926DF}" dt="2024-09-23T12:29:45.837" v="696" actId="20577"/>
          <ac:spMkLst>
            <pc:docMk/>
            <pc:sldMk cId="2933087893" sldId="304"/>
            <ac:spMk id="5" creationId="{C79BCA08-F7B0-FCC9-A3BC-91232360B4F3}"/>
          </ac:spMkLst>
        </pc:spChg>
      </pc:sldChg>
      <pc:sldChg chg="modSp">
        <pc:chgData name="Luigi Salvatore Esposito" userId="aaf0838c-02a7-468c-adbd-e6bfae39eea2" providerId="ADAL" clId="{02BE8FE3-A00B-F149-998A-9FE0F26926DF}" dt="2024-09-23T12:28:33.586" v="677" actId="20577"/>
        <pc:sldMkLst>
          <pc:docMk/>
          <pc:sldMk cId="1331799836" sldId="305"/>
        </pc:sldMkLst>
        <pc:spChg chg="mod">
          <ac:chgData name="Luigi Salvatore Esposito" userId="aaf0838c-02a7-468c-adbd-e6bfae39eea2" providerId="ADAL" clId="{02BE8FE3-A00B-F149-998A-9FE0F26926DF}" dt="2024-09-23T12:28:33.586" v="677" actId="20577"/>
          <ac:spMkLst>
            <pc:docMk/>
            <pc:sldMk cId="1331799836" sldId="305"/>
            <ac:spMk id="7" creationId="{DBDC9A99-E516-074D-FFEB-6A9126DFB1CB}"/>
          </ac:spMkLst>
        </pc:spChg>
      </pc:sldChg>
      <pc:sldChg chg="modSp">
        <pc:chgData name="Luigi Salvatore Esposito" userId="aaf0838c-02a7-468c-adbd-e6bfae39eea2" providerId="ADAL" clId="{02BE8FE3-A00B-F149-998A-9FE0F26926DF}" dt="2024-09-23T12:29:39.591" v="695" actId="20577"/>
        <pc:sldMkLst>
          <pc:docMk/>
          <pc:sldMk cId="1249325363" sldId="306"/>
        </pc:sldMkLst>
        <pc:spChg chg="mod">
          <ac:chgData name="Luigi Salvatore Esposito" userId="aaf0838c-02a7-468c-adbd-e6bfae39eea2" providerId="ADAL" clId="{02BE8FE3-A00B-F149-998A-9FE0F26926DF}" dt="2024-09-23T12:29:39.591" v="695" actId="20577"/>
          <ac:spMkLst>
            <pc:docMk/>
            <pc:sldMk cId="1249325363" sldId="306"/>
            <ac:spMk id="5" creationId="{BD7D3CB5-FBDF-864A-47D7-60845ABAC401}"/>
          </ac:spMkLst>
        </pc:spChg>
      </pc:sldChg>
      <pc:sldChg chg="modSp">
        <pc:chgData name="Luigi Salvatore Esposito" userId="aaf0838c-02a7-468c-adbd-e6bfae39eea2" providerId="ADAL" clId="{02BE8FE3-A00B-F149-998A-9FE0F26926DF}" dt="2024-09-23T12:29:12.167" v="690" actId="20577"/>
        <pc:sldMkLst>
          <pc:docMk/>
          <pc:sldMk cId="2165005498" sldId="307"/>
        </pc:sldMkLst>
        <pc:spChg chg="mod">
          <ac:chgData name="Luigi Salvatore Esposito" userId="aaf0838c-02a7-468c-adbd-e6bfae39eea2" providerId="ADAL" clId="{02BE8FE3-A00B-F149-998A-9FE0F26926DF}" dt="2024-09-23T12:29:12.167" v="690" actId="20577"/>
          <ac:spMkLst>
            <pc:docMk/>
            <pc:sldMk cId="2165005498" sldId="307"/>
            <ac:spMk id="7" creationId="{DBDC9A99-E516-074D-FFEB-6A9126DFB1CB}"/>
          </ac:spMkLst>
        </pc:spChg>
      </pc:sldChg>
    </pc:docChg>
  </pc:docChgLst>
  <pc:docChgLst>
    <pc:chgData name="Andreas Waets" userId="S::andreas.waets@cern.ch::73a0cf74-67f9-4b62-868c-11407ae8f1ef" providerId="AD" clId="Web-{C08983F7-6A0D-5166-18F1-A378A44C8244}"/>
    <pc:docChg chg="modSld">
      <pc:chgData name="Andreas Waets" userId="S::andreas.waets@cern.ch::73a0cf74-67f9-4b62-868c-11407ae8f1ef" providerId="AD" clId="Web-{C08983F7-6A0D-5166-18F1-A378A44C8244}" dt="2024-09-19T11:19:10.517" v="0" actId="14100"/>
      <pc:docMkLst>
        <pc:docMk/>
      </pc:docMkLst>
      <pc:sldChg chg="modSp">
        <pc:chgData name="Andreas Waets" userId="S::andreas.waets@cern.ch::73a0cf74-67f9-4b62-868c-11407ae8f1ef" providerId="AD" clId="Web-{C08983F7-6A0D-5166-18F1-A378A44C8244}" dt="2024-09-19T11:19:10.517" v="0" actId="14100"/>
        <pc:sldMkLst>
          <pc:docMk/>
          <pc:sldMk cId="4087559773" sldId="287"/>
        </pc:sldMkLst>
        <pc:spChg chg="mod">
          <ac:chgData name="Andreas Waets" userId="S::andreas.waets@cern.ch::73a0cf74-67f9-4b62-868c-11407ae8f1ef" providerId="AD" clId="Web-{C08983F7-6A0D-5166-18F1-A378A44C8244}" dt="2024-09-19T11:19:10.517" v="0" actId="14100"/>
          <ac:spMkLst>
            <pc:docMk/>
            <pc:sldMk cId="4087559773" sldId="287"/>
            <ac:spMk id="3" creationId="{67E89F2D-46D5-33B9-D1CF-FC4396C61E86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24/09/2024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24/09/2024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287f3fb7c5b_0_8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2" name="Google Shape;252;g287f3fb7c5b_0_8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287f3fb7c5b_0_8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g287f3fb7c5b_0_8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61804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51798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150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rme libre 16">
            <a:extLst>
              <a:ext uri="{FF2B5EF4-FFF2-40B4-BE49-F238E27FC236}">
                <a16:creationId xmlns:a16="http://schemas.microsoft.com/office/drawing/2014/main" id="{01D007CE-2B22-A84F-9430-06A51C2B2531}"/>
              </a:ext>
            </a:extLst>
          </p:cNvPr>
          <p:cNvSpPr>
            <a:spLocks noChangeAspect="1"/>
          </p:cNvSpPr>
          <p:nvPr userDrawn="1"/>
        </p:nvSpPr>
        <p:spPr>
          <a:xfrm>
            <a:off x="7824192" y="3720679"/>
            <a:ext cx="4367808" cy="3137321"/>
          </a:xfrm>
          <a:custGeom>
            <a:avLst/>
            <a:gdLst>
              <a:gd name="connsiteX0" fmla="*/ 1063538 w 3863752"/>
              <a:gd name="connsiteY0" fmla="*/ 0 h 3137321"/>
              <a:gd name="connsiteX1" fmla="*/ 3820023 w 3863752"/>
              <a:gd name="connsiteY1" fmla="*/ 0 h 3137321"/>
              <a:gd name="connsiteX2" fmla="*/ 3863752 w 3863752"/>
              <a:gd name="connsiteY2" fmla="*/ 87458 h 3137321"/>
              <a:gd name="connsiteX3" fmla="*/ 3863752 w 3863752"/>
              <a:gd name="connsiteY3" fmla="*/ 3137321 h 3137321"/>
              <a:gd name="connsiteX4" fmla="*/ 505123 w 3863752"/>
              <a:gd name="connsiteY4" fmla="*/ 3137321 h 3137321"/>
              <a:gd name="connsiteX5" fmla="*/ 0 w 3863752"/>
              <a:gd name="connsiteY5" fmla="*/ 2127075 h 3137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63752" h="3137321">
                <a:moveTo>
                  <a:pt x="1063538" y="0"/>
                </a:moveTo>
                <a:lnTo>
                  <a:pt x="3820023" y="0"/>
                </a:lnTo>
                <a:lnTo>
                  <a:pt x="3863752" y="87458"/>
                </a:lnTo>
                <a:lnTo>
                  <a:pt x="3863752" y="3137321"/>
                </a:lnTo>
                <a:lnTo>
                  <a:pt x="505123" y="3137321"/>
                </a:lnTo>
                <a:lnTo>
                  <a:pt x="0" y="2127075"/>
                </a:lnTo>
                <a:close/>
              </a:path>
            </a:pathLst>
          </a:custGeom>
          <a:gradFill>
            <a:gsLst>
              <a:gs pos="0">
                <a:srgbClr val="F7941D">
                  <a:alpha val="75294"/>
                </a:srgbClr>
              </a:gs>
              <a:gs pos="100000">
                <a:srgbClr val="F7941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12" name="Forme libre 11">
            <a:extLst>
              <a:ext uri="{FF2B5EF4-FFF2-40B4-BE49-F238E27FC236}">
                <a16:creationId xmlns:a16="http://schemas.microsoft.com/office/drawing/2014/main" id="{492EB5F0-2B56-F54C-B5B5-C7062C4C0D84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0"/>
            <a:ext cx="6492044" cy="5847754"/>
          </a:xfrm>
          <a:custGeom>
            <a:avLst/>
            <a:gdLst>
              <a:gd name="connsiteX0" fmla="*/ 0 w 6492044"/>
              <a:gd name="connsiteY0" fmla="*/ 0 h 5847754"/>
              <a:gd name="connsiteX1" fmla="*/ 6109961 w 6492044"/>
              <a:gd name="connsiteY1" fmla="*/ 0 h 5847754"/>
              <a:gd name="connsiteX2" fmla="*/ 6168081 w 6492044"/>
              <a:gd name="connsiteY2" fmla="*/ 120649 h 5847754"/>
              <a:gd name="connsiteX3" fmla="*/ 6492044 w 6492044"/>
              <a:gd name="connsiteY3" fmla="*/ 1725296 h 5847754"/>
              <a:gd name="connsiteX4" fmla="*/ 2369586 w 6492044"/>
              <a:gd name="connsiteY4" fmla="*/ 5847754 h 5847754"/>
              <a:gd name="connsiteX5" fmla="*/ 64681 w 6492044"/>
              <a:gd name="connsiteY5" fmla="*/ 5143703 h 5847754"/>
              <a:gd name="connsiteX6" fmla="*/ 0 w 6492044"/>
              <a:gd name="connsiteY6" fmla="*/ 5097708 h 5847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92044" h="5847754">
                <a:moveTo>
                  <a:pt x="0" y="0"/>
                </a:moveTo>
                <a:lnTo>
                  <a:pt x="6109961" y="0"/>
                </a:lnTo>
                <a:lnTo>
                  <a:pt x="6168081" y="120649"/>
                </a:lnTo>
                <a:cubicBezTo>
                  <a:pt x="6376689" y="613853"/>
                  <a:pt x="6492044" y="1156103"/>
                  <a:pt x="6492044" y="1725296"/>
                </a:cubicBezTo>
                <a:cubicBezTo>
                  <a:pt x="6492044" y="4002067"/>
                  <a:pt x="4646357" y="5847754"/>
                  <a:pt x="2369586" y="5847754"/>
                </a:cubicBezTo>
                <a:cubicBezTo>
                  <a:pt x="1515797" y="5847754"/>
                  <a:pt x="722629" y="5588205"/>
                  <a:pt x="64681" y="5143703"/>
                </a:cubicBezTo>
                <a:lnTo>
                  <a:pt x="0" y="5097708"/>
                </a:lnTo>
                <a:close/>
              </a:path>
            </a:pathLst>
          </a:custGeom>
          <a:gradFill>
            <a:gsLst>
              <a:gs pos="0">
                <a:srgbClr val="0E75BD">
                  <a:alpha val="77647"/>
                </a:srgbClr>
              </a:gs>
              <a:gs pos="100000">
                <a:srgbClr val="0E75B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AB409FB-FE16-654F-A48C-AA8F0FA2EC7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9711" y="980728"/>
            <a:ext cx="4788024" cy="2306637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8368" y="478496"/>
            <a:ext cx="2539213" cy="2520280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A27DDABB-80D6-7A44-AF74-17ECBC3B4C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9313" y="3692946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Venue / Date / Event / Subtitle</a:t>
            </a:r>
          </a:p>
        </p:txBody>
      </p:sp>
      <p:sp>
        <p:nvSpPr>
          <p:cNvPr id="15" name="Espace réservé du texte 6">
            <a:extLst>
              <a:ext uri="{FF2B5EF4-FFF2-40B4-BE49-F238E27FC236}">
                <a16:creationId xmlns:a16="http://schemas.microsoft.com/office/drawing/2014/main" id="{E619D990-229C-B64F-BD54-4DC1BFEACA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49313" y="4636790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Indico</a:t>
            </a:r>
            <a:r>
              <a:rPr lang="en-GB" dirty="0"/>
              <a:t> link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8338CFE-476A-7D45-8A7D-5D43BD208691}"/>
              </a:ext>
            </a:extLst>
          </p:cNvPr>
          <p:cNvCxnSpPr>
            <a:cxnSpLocks/>
          </p:cNvCxnSpPr>
          <p:nvPr userDrawn="1"/>
        </p:nvCxnSpPr>
        <p:spPr>
          <a:xfrm>
            <a:off x="849313" y="3506553"/>
            <a:ext cx="239395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 12">
            <a:extLst>
              <a:ext uri="{FF2B5EF4-FFF2-40B4-BE49-F238E27FC236}">
                <a16:creationId xmlns:a16="http://schemas.microsoft.com/office/drawing/2014/main" id="{F9AE92C9-2541-124E-A2B7-5084F0F6B60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5150" y="36537"/>
            <a:ext cx="1581114" cy="1304232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29651E6E-B7B8-A346-8987-60FCF6A7943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4100" y="5962696"/>
            <a:ext cx="3384376" cy="707431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A85E14A-90D4-8243-95E9-7270812D2B7E}"/>
              </a:ext>
            </a:extLst>
          </p:cNvPr>
          <p:cNvSpPr/>
          <p:nvPr userDrawn="1"/>
        </p:nvSpPr>
        <p:spPr>
          <a:xfrm>
            <a:off x="3738477" y="6012876"/>
            <a:ext cx="408571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  <a:t>HEARTS is a project funded by the European Union under</a:t>
            </a:r>
            <a:b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</a:br>
            <a: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  <a:t>GA No 101082402, through the Space Work Programme of the European Commission.</a:t>
            </a:r>
            <a:endParaRPr lang="en-GB" sz="1050" noProof="0" dirty="0">
              <a:solidFill>
                <a:srgbClr val="034DA3"/>
              </a:solidFill>
              <a:latin typeface="+mj-lt"/>
            </a:endParaRPr>
          </a:p>
        </p:txBody>
      </p:sp>
      <p:sp>
        <p:nvSpPr>
          <p:cNvPr id="18" name="Espace réservé du texte 19">
            <a:extLst>
              <a:ext uri="{FF2B5EF4-FFF2-40B4-BE49-F238E27FC236}">
                <a16:creationId xmlns:a16="http://schemas.microsoft.com/office/drawing/2014/main" id="{47E47CA7-7740-3045-BABA-ECC909E1E24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0296" y="4797152"/>
            <a:ext cx="3024435" cy="1296987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chemeClr val="bg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Speaker / Project / Organisation</a:t>
            </a:r>
          </a:p>
        </p:txBody>
      </p:sp>
    </p:spTree>
    <p:extLst>
      <p:ext uri="{BB962C8B-B14F-4D97-AF65-F5344CB8AC3E}">
        <p14:creationId xmlns:p14="http://schemas.microsoft.com/office/powerpoint/2010/main" val="1230266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5C6A3C0-9FDE-7F46-B197-2043A4E22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15F531B7-9A62-404D-BF68-AE2546121D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8" name="Espace réservé pour une image  2">
            <a:extLst>
              <a:ext uri="{FF2B5EF4-FFF2-40B4-BE49-F238E27FC236}">
                <a16:creationId xmlns:a16="http://schemas.microsoft.com/office/drawing/2014/main" id="{9DED5406-7EFF-9E4F-B57C-C964256AADF0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7941D"/>
              </a:buClr>
              <a:buSzTx/>
              <a:buFont typeface="Arial" panose="020B0604020202020204" pitchFamily="34" charset="0"/>
              <a:buNone/>
              <a:tabLst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to add an image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A05A3D14-3D64-8248-8DFD-7F7DD2806694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dirty="0"/>
              <a:t>Click to add caption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9C4E9BE6-7F18-2F48-A9DC-043DAC528C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E06A69D0-6AC4-444A-8FE7-3E1B9CEDB234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Hexagone 21">
            <a:extLst>
              <a:ext uri="{FF2B5EF4-FFF2-40B4-BE49-F238E27FC236}">
                <a16:creationId xmlns:a16="http://schemas.microsoft.com/office/drawing/2014/main" id="{9986126B-B590-A143-A40E-7888F6703ED8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0E0EF3A-2B50-DD40-B0E5-F554383407E1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F3AB7B49-C22F-DB47-902F-401E6C8EE49A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8394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space réservé pour une image  18">
            <a:extLst>
              <a:ext uri="{FF2B5EF4-FFF2-40B4-BE49-F238E27FC236}">
                <a16:creationId xmlns:a16="http://schemas.microsoft.com/office/drawing/2014/main" id="{4CB578DD-CAFB-B74A-BF3A-4CA04C798E2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805168"/>
              <a:gd name="connsiteX1" fmla="*/ 12192000 w 12192000"/>
              <a:gd name="connsiteY1" fmla="*/ 0 h 2805168"/>
              <a:gd name="connsiteX2" fmla="*/ 12192000 w 12192000"/>
              <a:gd name="connsiteY2" fmla="*/ 2805168 h 2805168"/>
              <a:gd name="connsiteX3" fmla="*/ 0 w 12192000"/>
              <a:gd name="connsiteY3" fmla="*/ 2805168 h 2805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05168">
                <a:moveTo>
                  <a:pt x="0" y="0"/>
                </a:moveTo>
                <a:lnTo>
                  <a:pt x="12192000" y="0"/>
                </a:lnTo>
                <a:lnTo>
                  <a:pt x="12192000" y="2805168"/>
                </a:lnTo>
                <a:lnTo>
                  <a:pt x="0" y="28051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GB" dirty="0"/>
              <a:t>Click to add an image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1700" y="365125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DB35A26-6347-E345-B5D5-F5B311EFEC4B}"/>
              </a:ext>
            </a:extLst>
          </p:cNvPr>
          <p:cNvSpPr/>
          <p:nvPr userDrawn="1"/>
        </p:nvSpPr>
        <p:spPr>
          <a:xfrm flipV="1">
            <a:off x="0" y="-6247"/>
            <a:ext cx="3960000" cy="360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2E629BBC-322D-A848-8EA6-5E56748B2E74}"/>
              </a:ext>
            </a:extLst>
          </p:cNvPr>
          <p:cNvSpPr/>
          <p:nvPr userDrawn="1"/>
        </p:nvSpPr>
        <p:spPr>
          <a:xfrm>
            <a:off x="3780000" y="-6247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7CA1D7-6BFD-A742-89A4-B3225093BE80}"/>
              </a:ext>
            </a:extLst>
          </p:cNvPr>
          <p:cNvSpPr/>
          <p:nvPr userDrawn="1"/>
        </p:nvSpPr>
        <p:spPr>
          <a:xfrm flipV="1">
            <a:off x="8232000" y="6527964"/>
            <a:ext cx="3960000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70F070DF-2BC5-2E45-A2A6-905FEC2A7983}"/>
              </a:ext>
            </a:extLst>
          </p:cNvPr>
          <p:cNvSpPr/>
          <p:nvPr userDrawn="1"/>
        </p:nvSpPr>
        <p:spPr>
          <a:xfrm>
            <a:off x="8034000" y="6527964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997799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78DCD76-ECD2-7649-999D-BCA67F20288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199"/>
            <a:ext cx="3932237" cy="144370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7C4E474-BE43-5846-B89E-C1EEB6D8663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2E8DF9-80F9-354E-B306-1DD355D670A4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116908"/>
            <a:ext cx="3932237" cy="375207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844808C-4158-D04F-A275-D35AE8A0E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21F69EB8-D830-BC4A-9974-386B4BB336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7DCBD0E1-285B-4C45-B136-F95C055A2090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30484535-4AEC-1B4F-8F6E-A74ADA7342D6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9537CC9-E1B7-6648-B988-3253179DA607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83561ED-DCB3-5249-8CA0-CF882D7E1D08}"/>
              </a:ext>
            </a:extLst>
          </p:cNvPr>
          <p:cNvSpPr/>
          <p:nvPr userDrawn="1"/>
        </p:nvSpPr>
        <p:spPr>
          <a:xfrm flipV="1">
            <a:off x="-1" y="1916831"/>
            <a:ext cx="4772026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382DF250-7D9F-7F4D-9DA6-E2363BD9F2A5}"/>
              </a:ext>
            </a:extLst>
          </p:cNvPr>
          <p:cNvSpPr/>
          <p:nvPr userDrawn="1"/>
        </p:nvSpPr>
        <p:spPr>
          <a:xfrm>
            <a:off x="4412025" y="1766612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Espace réservé du numéro de diapositive 5">
            <a:extLst>
              <a:ext uri="{FF2B5EF4-FFF2-40B4-BE49-F238E27FC236}">
                <a16:creationId xmlns:a16="http://schemas.microsoft.com/office/drawing/2014/main" id="{5D07D275-17E5-C941-B133-C7511DDDC4F7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20749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3B4A15-80B1-D140-935F-95703F1EA1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44370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44B457D-10FE-124C-9E0C-72CE0B8F4C1A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to add an image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61275B2-9C51-3049-80C9-CA62D4DF25DE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116908"/>
            <a:ext cx="3932237" cy="37520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5DB6A3E-BB0C-924E-B77E-DAE2703DA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2467C3A-7632-5447-B900-29660604A58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3E0F15E-D18B-9540-9628-9F8FE88F5A70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Hexagone 15">
            <a:extLst>
              <a:ext uri="{FF2B5EF4-FFF2-40B4-BE49-F238E27FC236}">
                <a16:creationId xmlns:a16="http://schemas.microsoft.com/office/drawing/2014/main" id="{35751A55-FE01-F74C-9112-614BB628AF7F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4B863E-1A30-E049-8558-3F8A2E0AAFA4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EC5258F-9F02-2F47-B61F-9883ED3A8957}"/>
              </a:ext>
            </a:extLst>
          </p:cNvPr>
          <p:cNvSpPr/>
          <p:nvPr userDrawn="1"/>
        </p:nvSpPr>
        <p:spPr>
          <a:xfrm flipV="1">
            <a:off x="-1" y="1916831"/>
            <a:ext cx="4772026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0A16C858-D0CB-A44B-9275-8ECDD346C06A}"/>
              </a:ext>
            </a:extLst>
          </p:cNvPr>
          <p:cNvSpPr/>
          <p:nvPr userDrawn="1"/>
        </p:nvSpPr>
        <p:spPr>
          <a:xfrm>
            <a:off x="4412025" y="1766612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Espace réservé du numéro de diapositive 5">
            <a:extLst>
              <a:ext uri="{FF2B5EF4-FFF2-40B4-BE49-F238E27FC236}">
                <a16:creationId xmlns:a16="http://schemas.microsoft.com/office/drawing/2014/main" id="{9E33C6FE-DD6F-C048-9E72-A791F9CEB266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61160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062927-EBB8-9342-8ACD-DE1600924D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10328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D06184-DC5C-2E4D-B51E-3ADE2DA3331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186720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1700" y="365125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DB35A26-6347-E345-B5D5-F5B311EFEC4B}"/>
              </a:ext>
            </a:extLst>
          </p:cNvPr>
          <p:cNvSpPr/>
          <p:nvPr userDrawn="1"/>
        </p:nvSpPr>
        <p:spPr>
          <a:xfrm flipV="1">
            <a:off x="0" y="-6247"/>
            <a:ext cx="3960000" cy="360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2E629BBC-322D-A848-8EA6-5E56748B2E74}"/>
              </a:ext>
            </a:extLst>
          </p:cNvPr>
          <p:cNvSpPr/>
          <p:nvPr userDrawn="1"/>
        </p:nvSpPr>
        <p:spPr>
          <a:xfrm>
            <a:off x="3780000" y="-6247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7CA1D7-6BFD-A742-89A4-B3225093BE80}"/>
              </a:ext>
            </a:extLst>
          </p:cNvPr>
          <p:cNvSpPr/>
          <p:nvPr userDrawn="1"/>
        </p:nvSpPr>
        <p:spPr>
          <a:xfrm flipV="1">
            <a:off x="8256818" y="3692832"/>
            <a:ext cx="3960000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70F070DF-2BC5-2E45-A2A6-905FEC2A7983}"/>
              </a:ext>
            </a:extLst>
          </p:cNvPr>
          <p:cNvSpPr/>
          <p:nvPr userDrawn="1"/>
        </p:nvSpPr>
        <p:spPr>
          <a:xfrm>
            <a:off x="8058818" y="3692832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9" name="Espace réservé pour une image  18">
            <a:extLst>
              <a:ext uri="{FF2B5EF4-FFF2-40B4-BE49-F238E27FC236}">
                <a16:creationId xmlns:a16="http://schemas.microsoft.com/office/drawing/2014/main" id="{4CB578DD-CAFB-B74A-BF3A-4CA04C798E2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052832"/>
            <a:ext cx="12192000" cy="2805168"/>
          </a:xfrm>
          <a:custGeom>
            <a:avLst/>
            <a:gdLst>
              <a:gd name="connsiteX0" fmla="*/ 0 w 12192000"/>
              <a:gd name="connsiteY0" fmla="*/ 0 h 2805168"/>
              <a:gd name="connsiteX1" fmla="*/ 12192000 w 12192000"/>
              <a:gd name="connsiteY1" fmla="*/ 0 h 2805168"/>
              <a:gd name="connsiteX2" fmla="*/ 12192000 w 12192000"/>
              <a:gd name="connsiteY2" fmla="*/ 2805168 h 2805168"/>
              <a:gd name="connsiteX3" fmla="*/ 0 w 12192000"/>
              <a:gd name="connsiteY3" fmla="*/ 2805168 h 2805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05168">
                <a:moveTo>
                  <a:pt x="0" y="0"/>
                </a:moveTo>
                <a:lnTo>
                  <a:pt x="12192000" y="0"/>
                </a:lnTo>
                <a:lnTo>
                  <a:pt x="12192000" y="2805168"/>
                </a:lnTo>
                <a:lnTo>
                  <a:pt x="0" y="28051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GB" dirty="0"/>
              <a:t>Click to add an image</a:t>
            </a:r>
          </a:p>
        </p:txBody>
      </p:sp>
    </p:spTree>
    <p:extLst>
      <p:ext uri="{BB962C8B-B14F-4D97-AF65-F5344CB8AC3E}">
        <p14:creationId xmlns:p14="http://schemas.microsoft.com/office/powerpoint/2010/main" val="3103720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rme libre 16">
            <a:extLst>
              <a:ext uri="{FF2B5EF4-FFF2-40B4-BE49-F238E27FC236}">
                <a16:creationId xmlns:a16="http://schemas.microsoft.com/office/drawing/2014/main" id="{01D007CE-2B22-A84F-9430-06A51C2B2531}"/>
              </a:ext>
            </a:extLst>
          </p:cNvPr>
          <p:cNvSpPr>
            <a:spLocks noChangeAspect="1"/>
          </p:cNvSpPr>
          <p:nvPr userDrawn="1"/>
        </p:nvSpPr>
        <p:spPr>
          <a:xfrm>
            <a:off x="7824192" y="3720679"/>
            <a:ext cx="4367808" cy="3137321"/>
          </a:xfrm>
          <a:custGeom>
            <a:avLst/>
            <a:gdLst>
              <a:gd name="connsiteX0" fmla="*/ 1063538 w 3863752"/>
              <a:gd name="connsiteY0" fmla="*/ 0 h 3137321"/>
              <a:gd name="connsiteX1" fmla="*/ 3820023 w 3863752"/>
              <a:gd name="connsiteY1" fmla="*/ 0 h 3137321"/>
              <a:gd name="connsiteX2" fmla="*/ 3863752 w 3863752"/>
              <a:gd name="connsiteY2" fmla="*/ 87458 h 3137321"/>
              <a:gd name="connsiteX3" fmla="*/ 3863752 w 3863752"/>
              <a:gd name="connsiteY3" fmla="*/ 3137321 h 3137321"/>
              <a:gd name="connsiteX4" fmla="*/ 505123 w 3863752"/>
              <a:gd name="connsiteY4" fmla="*/ 3137321 h 3137321"/>
              <a:gd name="connsiteX5" fmla="*/ 0 w 3863752"/>
              <a:gd name="connsiteY5" fmla="*/ 2127075 h 3137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63752" h="3137321">
                <a:moveTo>
                  <a:pt x="1063538" y="0"/>
                </a:moveTo>
                <a:lnTo>
                  <a:pt x="3820023" y="0"/>
                </a:lnTo>
                <a:lnTo>
                  <a:pt x="3863752" y="87458"/>
                </a:lnTo>
                <a:lnTo>
                  <a:pt x="3863752" y="3137321"/>
                </a:lnTo>
                <a:lnTo>
                  <a:pt x="505123" y="3137321"/>
                </a:lnTo>
                <a:lnTo>
                  <a:pt x="0" y="2127075"/>
                </a:lnTo>
                <a:close/>
              </a:path>
            </a:pathLst>
          </a:custGeom>
          <a:gradFill>
            <a:gsLst>
              <a:gs pos="0">
                <a:srgbClr val="0E75BD">
                  <a:alpha val="78000"/>
                </a:srgbClr>
              </a:gs>
              <a:gs pos="100000">
                <a:srgbClr val="0E75B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12" name="Forme libre 11">
            <a:extLst>
              <a:ext uri="{FF2B5EF4-FFF2-40B4-BE49-F238E27FC236}">
                <a16:creationId xmlns:a16="http://schemas.microsoft.com/office/drawing/2014/main" id="{492EB5F0-2B56-F54C-B5B5-C7062C4C0D84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0"/>
            <a:ext cx="6492044" cy="5847754"/>
          </a:xfrm>
          <a:custGeom>
            <a:avLst/>
            <a:gdLst>
              <a:gd name="connsiteX0" fmla="*/ 0 w 6492044"/>
              <a:gd name="connsiteY0" fmla="*/ 0 h 5847754"/>
              <a:gd name="connsiteX1" fmla="*/ 6109961 w 6492044"/>
              <a:gd name="connsiteY1" fmla="*/ 0 h 5847754"/>
              <a:gd name="connsiteX2" fmla="*/ 6168081 w 6492044"/>
              <a:gd name="connsiteY2" fmla="*/ 120649 h 5847754"/>
              <a:gd name="connsiteX3" fmla="*/ 6492044 w 6492044"/>
              <a:gd name="connsiteY3" fmla="*/ 1725296 h 5847754"/>
              <a:gd name="connsiteX4" fmla="*/ 2369586 w 6492044"/>
              <a:gd name="connsiteY4" fmla="*/ 5847754 h 5847754"/>
              <a:gd name="connsiteX5" fmla="*/ 64681 w 6492044"/>
              <a:gd name="connsiteY5" fmla="*/ 5143703 h 5847754"/>
              <a:gd name="connsiteX6" fmla="*/ 0 w 6492044"/>
              <a:gd name="connsiteY6" fmla="*/ 5097708 h 5847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92044" h="5847754">
                <a:moveTo>
                  <a:pt x="0" y="0"/>
                </a:moveTo>
                <a:lnTo>
                  <a:pt x="6109961" y="0"/>
                </a:lnTo>
                <a:lnTo>
                  <a:pt x="6168081" y="120649"/>
                </a:lnTo>
                <a:cubicBezTo>
                  <a:pt x="6376689" y="613853"/>
                  <a:pt x="6492044" y="1156103"/>
                  <a:pt x="6492044" y="1725296"/>
                </a:cubicBezTo>
                <a:cubicBezTo>
                  <a:pt x="6492044" y="4002067"/>
                  <a:pt x="4646357" y="5847754"/>
                  <a:pt x="2369586" y="5847754"/>
                </a:cubicBezTo>
                <a:cubicBezTo>
                  <a:pt x="1515797" y="5847754"/>
                  <a:pt x="722629" y="5588205"/>
                  <a:pt x="64681" y="5143703"/>
                </a:cubicBezTo>
                <a:lnTo>
                  <a:pt x="0" y="5097708"/>
                </a:lnTo>
                <a:close/>
              </a:path>
            </a:pathLst>
          </a:custGeom>
          <a:gradFill>
            <a:gsLst>
              <a:gs pos="0">
                <a:srgbClr val="F7941D">
                  <a:alpha val="78000"/>
                </a:srgbClr>
              </a:gs>
              <a:gs pos="100000">
                <a:srgbClr val="F7941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AB409FB-FE16-654F-A48C-AA8F0FA2EC7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9711" y="980728"/>
            <a:ext cx="4788024" cy="2306637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8368" y="478496"/>
            <a:ext cx="2539213" cy="2520280"/>
          </a:xfrm>
          <a:prstGeom prst="rect">
            <a:avLst/>
          </a:prstGeom>
        </p:spPr>
      </p:pic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6B2711DB-729B-FB43-A929-343DC56F6A8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0296" y="4797152"/>
            <a:ext cx="3024435" cy="1296987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chemeClr val="bg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Speaker / Project / Organisation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F1259DD-5387-514D-A9E9-7FC54BA740B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5150" y="36537"/>
            <a:ext cx="1581114" cy="1304232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A27DDABB-80D6-7A44-AF74-17ECBC3B4C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9313" y="3692946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Venue / Date / Event / Subtitle</a:t>
            </a:r>
          </a:p>
        </p:txBody>
      </p:sp>
      <p:sp>
        <p:nvSpPr>
          <p:cNvPr id="15" name="Espace réservé du texte 6">
            <a:extLst>
              <a:ext uri="{FF2B5EF4-FFF2-40B4-BE49-F238E27FC236}">
                <a16:creationId xmlns:a16="http://schemas.microsoft.com/office/drawing/2014/main" id="{E619D990-229C-B64F-BD54-4DC1BFEACA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49313" y="4636790"/>
            <a:ext cx="4310583" cy="943844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Indico</a:t>
            </a:r>
            <a:r>
              <a:rPr lang="en-GB" dirty="0"/>
              <a:t> link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8338CFE-476A-7D45-8A7D-5D43BD208691}"/>
              </a:ext>
            </a:extLst>
          </p:cNvPr>
          <p:cNvCxnSpPr>
            <a:cxnSpLocks/>
          </p:cNvCxnSpPr>
          <p:nvPr userDrawn="1"/>
        </p:nvCxnSpPr>
        <p:spPr>
          <a:xfrm>
            <a:off x="849313" y="3506553"/>
            <a:ext cx="239395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Image 17">
            <a:extLst>
              <a:ext uri="{FF2B5EF4-FFF2-40B4-BE49-F238E27FC236}">
                <a16:creationId xmlns:a16="http://schemas.microsoft.com/office/drawing/2014/main" id="{F130E4E1-05B6-7C43-9016-FE71D26854A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4100" y="5962696"/>
            <a:ext cx="3384376" cy="70743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4D51DE2-F2D5-664F-8E6E-066D88DE59CE}"/>
              </a:ext>
            </a:extLst>
          </p:cNvPr>
          <p:cNvSpPr/>
          <p:nvPr userDrawn="1"/>
        </p:nvSpPr>
        <p:spPr>
          <a:xfrm>
            <a:off x="3738477" y="6012876"/>
            <a:ext cx="408571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</a:t>
            </a:r>
            <a:b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  <a:t>GA No 101082402, through the Space Work Programme of the European Commission.</a:t>
            </a:r>
            <a:endParaRPr lang="en-GB" sz="1050" kern="1200" noProof="0" dirty="0">
              <a:solidFill>
                <a:srgbClr val="034DA3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1451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E742813B-0633-0544-A04E-04F47F8BE67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375" y="0"/>
            <a:ext cx="12200375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9519BC1-B890-F948-8745-624D9370C6C4}"/>
              </a:ext>
            </a:extLst>
          </p:cNvPr>
          <p:cNvSpPr/>
          <p:nvPr userDrawn="1"/>
        </p:nvSpPr>
        <p:spPr>
          <a:xfrm>
            <a:off x="-8375" y="0"/>
            <a:ext cx="12200375" cy="685800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2343" y="3907355"/>
            <a:ext cx="2539213" cy="252028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C0AB077F-05B7-2842-8A78-2A104384392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79376" y="5887073"/>
            <a:ext cx="3184385" cy="66562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55FCB23-5E1E-3345-8477-F7B3D622EF28}"/>
              </a:ext>
            </a:extLst>
          </p:cNvPr>
          <p:cNvSpPr/>
          <p:nvPr userDrawn="1"/>
        </p:nvSpPr>
        <p:spPr>
          <a:xfrm>
            <a:off x="3727752" y="6012137"/>
            <a:ext cx="54006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 GA No 101082402,</a:t>
            </a:r>
            <a:b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through the Space Work Programme of the European Commission.</a:t>
            </a:r>
            <a:endParaRPr lang="en-GB" sz="1050" kern="1200" noProof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0399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C48A0174-1F9B-874B-AF5C-27428B8656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76398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9519BC1-B890-F948-8745-624D9370C6C4}"/>
              </a:ext>
            </a:extLst>
          </p:cNvPr>
          <p:cNvSpPr/>
          <p:nvPr userDrawn="1"/>
        </p:nvSpPr>
        <p:spPr>
          <a:xfrm>
            <a:off x="-8375" y="0"/>
            <a:ext cx="12200375" cy="6858000"/>
          </a:xfrm>
          <a:prstGeom prst="rect">
            <a:avLst/>
          </a:prstGeom>
          <a:solidFill>
            <a:srgbClr val="5775BD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E108AC5-6EA4-DB4E-BE6A-BBD653021FF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79376" y="5887073"/>
            <a:ext cx="3184385" cy="66562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89F6130-7268-3844-BCB4-7E12C1CADDC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2343" y="3907355"/>
            <a:ext cx="2539213" cy="252028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D83CE2A-3292-B945-8C28-FFBEAD482E3E}"/>
              </a:ext>
            </a:extLst>
          </p:cNvPr>
          <p:cNvSpPr/>
          <p:nvPr userDrawn="1"/>
        </p:nvSpPr>
        <p:spPr>
          <a:xfrm>
            <a:off x="3727752" y="6012137"/>
            <a:ext cx="54006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 GA No 101082402,</a:t>
            </a:r>
            <a:b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through the Space Work Programme of the European Commission.</a:t>
            </a:r>
            <a:endParaRPr lang="en-GB" sz="1050" kern="1200" noProof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474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062927-EBB8-9342-8ACD-DE1600924D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D06184-DC5C-2E4D-B51E-3ADE2DA3331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4"/>
            <a:ext cx="10515600" cy="413619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7334F87-B54F-9941-ABCE-01521597E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  <a:endParaRPr lang="en-GB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C90FB6C-95A5-3F42-AF86-E9F3125C606D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Hexagone 8">
            <a:extLst>
              <a:ext uri="{FF2B5EF4-FFF2-40B4-BE49-F238E27FC236}">
                <a16:creationId xmlns:a16="http://schemas.microsoft.com/office/drawing/2014/main" id="{BD9E78A3-E859-894C-8540-E261B4E15A6A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78E0622-A5E2-4241-B797-4C833072911E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2C94C54-95CA-E244-BC0D-414AB94DC925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6126AA9A-9AD8-D141-880E-5ECE587E574D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DBBCBC9F-7624-5841-A50D-9CC311383F32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4127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22CB20-C598-CE45-9868-1A48793B40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9038E55-28F0-6548-A556-F01B49E54C4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/>
              <a:t>Click to add subtitle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1F02B86-9AAF-7E42-9E19-06ECB9D3D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HEARTS P1 Review Meeting - 25 September 2024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29C5DE7-A457-3545-902D-203D927EBC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FFA834D-2963-D249-8EA0-9B5CA30429EE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9" name="Hexagone 8">
            <a:extLst>
              <a:ext uri="{FF2B5EF4-FFF2-40B4-BE49-F238E27FC236}">
                <a16:creationId xmlns:a16="http://schemas.microsoft.com/office/drawing/2014/main" id="{E2A5B908-C5B4-C544-8936-2EF282A37435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noProof="0"/>
              <a:t>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6B6FDA8-F2BF-4248-AD56-034AE313762F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0D6B8024-142E-4E48-A869-BF9F96259EFD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005105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02CCA9-1CF7-AB48-9817-3DADAA624B7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87969B7-BC84-8045-8459-C347B89A3E0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5236D0B-A282-C644-A8D5-B0A9165B0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66806317-4ED9-8A43-B176-5AE7DA8044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0B3DDF74-E696-A34B-A997-D2E5C5F932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4B03E02-F8D4-EB4E-A84D-8F5EB96E1E77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Hexagone 24">
            <a:extLst>
              <a:ext uri="{FF2B5EF4-FFF2-40B4-BE49-F238E27FC236}">
                <a16:creationId xmlns:a16="http://schemas.microsoft.com/office/drawing/2014/main" id="{D26AE7CD-8221-574F-ABA0-0ED028AF47AB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6EA41DD-0246-6D47-B3BB-47E1F7727EA3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86BA4C3-B863-5348-A59D-2DA66A1E4C9F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41C4A8BB-6965-F74D-B4AA-216E766EDE6E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Espace réservé du numéro de diapositive 5">
            <a:extLst>
              <a:ext uri="{FF2B5EF4-FFF2-40B4-BE49-F238E27FC236}">
                <a16:creationId xmlns:a16="http://schemas.microsoft.com/office/drawing/2014/main" id="{9CC7ADD4-883C-7641-8FA9-08C61F7B9D9A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1518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42A49D7-1071-5E45-A272-DC6DD3C3829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B46417C-2541-2247-9B91-F1135523AFA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CCB5482-E6DB-2648-B4AE-7B2FABD9B1D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2834F91-CCAA-9641-995F-381125BF718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AF8799E-820D-644B-9D98-2A6D4F125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173FEF29-A34E-A643-B016-C3E72D6411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BB3D50DF-8B2C-AF40-9184-C62CC4364F5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C9CD9984-33C8-D540-B7E4-B6B4ABF11A45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Hexagone 20">
            <a:extLst>
              <a:ext uri="{FF2B5EF4-FFF2-40B4-BE49-F238E27FC236}">
                <a16:creationId xmlns:a16="http://schemas.microsoft.com/office/drawing/2014/main" id="{12396845-02AD-A74E-ACAE-694E52E75406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84B93F6-846E-3D4B-A2A7-E22AD7D915EF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FB757D5-2CFE-9947-A337-94496B57AA44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5C1064B1-A3FC-A247-AD34-E6AF30DA8F02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Espace réservé du numéro de diapositive 5">
            <a:extLst>
              <a:ext uri="{FF2B5EF4-FFF2-40B4-BE49-F238E27FC236}">
                <a16:creationId xmlns:a16="http://schemas.microsoft.com/office/drawing/2014/main" id="{589D2803-BBA8-5E40-AA13-1C3EBFFF592F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840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9C7E84B-26ED-494F-8F47-E5CA64938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99E977A5-37DE-5C44-870C-795481A448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EE40901F-F564-0A4D-91DB-F9F7EBE0DA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475D5CA1-F1A6-7C42-9217-11C9501FCA07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Hexagone 16">
            <a:extLst>
              <a:ext uri="{FF2B5EF4-FFF2-40B4-BE49-F238E27FC236}">
                <a16:creationId xmlns:a16="http://schemas.microsoft.com/office/drawing/2014/main" id="{0E7E9362-5099-EC4D-813B-3A5A0DDB09A4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9892A39-2302-CF41-8A46-E406B1C646BC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C98A7A1-7AB9-694A-8464-EAF3C3B87060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D1615434-2714-7348-9099-F024AABFB0D6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space réservé du numéro de diapositive 5">
            <a:extLst>
              <a:ext uri="{FF2B5EF4-FFF2-40B4-BE49-F238E27FC236}">
                <a16:creationId xmlns:a16="http://schemas.microsoft.com/office/drawing/2014/main" id="{B7775E62-9EA3-844B-A78A-818B138A8CE3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8910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B848ECD-30AF-5E4D-B2A6-792736075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657939D-5E4C-674E-9731-8AA6AFFE64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 dirty="0"/>
              <a:t>Edit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C886410-B38B-7B47-8E0B-F1BF7FC381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863C9F3-FA10-CA41-9659-40615FE690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HEARTS P1 Review Meeting - 25 September 2024</a:t>
            </a:r>
            <a:endParaRPr lang="en-GB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D008B9-13AB-0345-82A3-C902FB836D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342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46" r:id="rId2"/>
    <p:sldLayoutId id="2147483747" r:id="rId3"/>
    <p:sldLayoutId id="2147483748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9" r:id="rId11"/>
    <p:sldLayoutId id="2147483744" r:id="rId12"/>
    <p:sldLayoutId id="2147483745" r:id="rId13"/>
    <p:sldLayoutId id="2147483735" r:id="rId14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E75B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457200" indent="-457200" algn="l" defTabSz="914400" rtl="0" eaLnBrk="1" latinLnBrk="0" hangingPunct="1">
        <a:lnSpc>
          <a:spcPct val="90000"/>
        </a:lnSpc>
        <a:spcBef>
          <a:spcPts val="1000"/>
        </a:spcBef>
        <a:buClr>
          <a:srgbClr val="F7941D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11185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ch/g4see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g4see-forum.web.cern.ch/" TargetMode="External"/><Relationship Id="rId5" Type="http://schemas.openxmlformats.org/officeDocument/2006/relationships/hyperlink" Target="https://doi.org/10.1109/TNS.2022.3149989" TargetMode="External"/><Relationship Id="rId4" Type="http://schemas.openxmlformats.org/officeDocument/2006/relationships/hyperlink" Target="https://gitlab.cern.ch/g4see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6061A0DE-7047-A34E-9F5D-85C44A0B3C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HEARTS P1 Review Meeting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6FA1B841-0BAA-3E48-A791-2818A38A23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25 September 2024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665CB3F5-A23C-BF41-B3A3-DD08492D5F5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https://indico.cern.ch/event/1411185</a:t>
            </a:r>
            <a:r>
              <a:rPr lang="en-GB" dirty="0"/>
              <a:t> 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76B7037-325E-C246-9099-B27B81C96E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75576" y="4932140"/>
            <a:ext cx="3816424" cy="1296987"/>
          </a:xfrm>
        </p:spPr>
        <p:txBody>
          <a:bodyPr>
            <a:normAutofit lnSpcReduction="10000"/>
          </a:bodyPr>
          <a:lstStyle/>
          <a:p>
            <a:r>
              <a:rPr lang="en-GB" dirty="0"/>
              <a:t>L.S. Esposito, A. </a:t>
            </a:r>
            <a:r>
              <a:rPr lang="en-GB" dirty="0" err="1"/>
              <a:t>Waets</a:t>
            </a:r>
            <a:r>
              <a:rPr lang="en-GB" dirty="0"/>
              <a:t> / CERN</a:t>
            </a:r>
          </a:p>
          <a:p>
            <a:endParaRPr lang="en-GB" i="1" dirty="0"/>
          </a:p>
          <a:p>
            <a:r>
              <a:rPr lang="en-GB" i="1" dirty="0"/>
              <a:t>on behalf of all WP3 members and contributors</a:t>
            </a:r>
          </a:p>
        </p:txBody>
      </p:sp>
    </p:spTree>
    <p:extLst>
      <p:ext uri="{BB962C8B-B14F-4D97-AF65-F5344CB8AC3E}">
        <p14:creationId xmlns:p14="http://schemas.microsoft.com/office/powerpoint/2010/main" val="30928861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20B2C-DC63-5E18-55DC-AFA1DABB9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/>
              <a:t>Task 3.1: Simulation of beam properties and detector characterization (CERN)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02ED4C-3583-89B5-9B37-C4ECEC679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4665E3E-A66A-89AA-2B0A-71C2B55A5C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28012" y="2062278"/>
            <a:ext cx="3186641" cy="3310113"/>
          </a:xfrm>
        </p:spPr>
      </p:pic>
      <p:pic>
        <p:nvPicPr>
          <p:cNvPr id="8" name="Picture 7" descr="A screen shot of a graph&#10;&#10;Description automatically generated">
            <a:extLst>
              <a:ext uri="{FF2B5EF4-FFF2-40B4-BE49-F238E27FC236}">
                <a16:creationId xmlns:a16="http://schemas.microsoft.com/office/drawing/2014/main" id="{C77A9D71-AC83-6209-A000-3224414845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3698" y="2060928"/>
            <a:ext cx="2621491" cy="3293533"/>
          </a:xfrm>
          <a:prstGeom prst="rect">
            <a:avLst/>
          </a:prstGeom>
        </p:spPr>
      </p:pic>
      <p:sp>
        <p:nvSpPr>
          <p:cNvPr id="5" name="Google Shape;262;p33">
            <a:extLst>
              <a:ext uri="{FF2B5EF4-FFF2-40B4-BE49-F238E27FC236}">
                <a16:creationId xmlns:a16="http://schemas.microsoft.com/office/drawing/2014/main" id="{BD7D3CB5-FBDF-864A-47D7-60845ABAC401}"/>
              </a:ext>
            </a:extLst>
          </p:cNvPr>
          <p:cNvSpPr txBox="1">
            <a:spLocks/>
          </p:cNvSpPr>
          <p:nvPr/>
        </p:nvSpPr>
        <p:spPr>
          <a:xfrm>
            <a:off x="839439" y="1774855"/>
            <a:ext cx="4620127" cy="389619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t" anchorCtr="0">
            <a:normAutofit fontScale="85000" lnSpcReduction="10000"/>
          </a:bodyPr>
          <a:lstStyle>
            <a:lvl1pPr marL="457200" indent="-4572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dirty="0">
                <a:latin typeface="Arial"/>
                <a:cs typeface="Arial"/>
              </a:rPr>
              <a:t>A good agreement between the simulated and measured energy deposition spectra is observed</a:t>
            </a:r>
          </a:p>
          <a:p>
            <a:pPr algn="just"/>
            <a:r>
              <a:rPr lang="en-US" sz="2000" dirty="0">
                <a:latin typeface="Arial"/>
                <a:cs typeface="Arial"/>
              </a:rPr>
              <a:t>Energy deposition only offers an indirect indication of the beam LET, However, this agreement offers sufficient confidence that the silicon </a:t>
            </a:r>
            <a:r>
              <a:rPr lang="en-US" sz="2000" b="1" dirty="0">
                <a:latin typeface="Arial"/>
                <a:cs typeface="Arial"/>
              </a:rPr>
              <a:t>diode in combination with FLUKA</a:t>
            </a:r>
            <a:r>
              <a:rPr lang="en-US" sz="2000" dirty="0">
                <a:latin typeface="Arial"/>
                <a:cs typeface="Arial"/>
              </a:rPr>
              <a:t> simulations </a:t>
            </a:r>
            <a:r>
              <a:rPr lang="en-US" sz="2000" b="1" dirty="0">
                <a:latin typeface="Arial"/>
                <a:cs typeface="Arial"/>
              </a:rPr>
              <a:t>can determine the LET</a:t>
            </a:r>
            <a:r>
              <a:rPr lang="en-US" sz="2000" dirty="0">
                <a:latin typeface="Arial"/>
                <a:cs typeface="Arial"/>
              </a:rPr>
              <a:t> as one of the key </a:t>
            </a:r>
            <a:r>
              <a:rPr lang="en-US" sz="2000" dirty="0" err="1">
                <a:latin typeface="Arial"/>
                <a:cs typeface="Arial"/>
              </a:rPr>
              <a:t>dosimetric</a:t>
            </a:r>
            <a:r>
              <a:rPr lang="en-US" sz="2000" dirty="0">
                <a:latin typeface="Arial"/>
                <a:cs typeface="Arial"/>
              </a:rPr>
              <a:t> quantities</a:t>
            </a:r>
          </a:p>
          <a:p>
            <a:pPr algn="just"/>
            <a:r>
              <a:rPr lang="en-US" sz="2000" b="1" dirty="0">
                <a:latin typeface="Arial"/>
                <a:cs typeface="Arial"/>
              </a:rPr>
              <a:t>Comparison between simulated and measured peak energy deposition values show an excellent agreement.</a:t>
            </a:r>
            <a:r>
              <a:rPr lang="en-US" sz="2000" dirty="0">
                <a:latin typeface="Arial"/>
                <a:cs typeface="Arial"/>
              </a:rPr>
              <a:t> This correlation also serves as a calibration of the instrument</a:t>
            </a:r>
            <a:endParaRPr lang="en-GB" sz="20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9325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20B2C-DC63-5E18-55DC-AFA1DABB9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/>
              <a:t>Task 3.1: Simulation of beam properties and detector characterization (CERN)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02ED4C-3583-89B5-9B37-C4ECEC679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F2C063F-489A-295D-2F65-E516567EB3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505" y="2368716"/>
            <a:ext cx="5860493" cy="2765221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79BCA08-F7B0-FCC9-A3BC-91232360B4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60674" y="1825624"/>
            <a:ext cx="4907548" cy="409609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>
                <a:latin typeface="Arial"/>
                <a:cs typeface="Arial"/>
              </a:rPr>
              <a:t>Excellent agreement between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2000" dirty="0">
                <a:latin typeface="Arial"/>
                <a:cs typeface="Arial"/>
              </a:rPr>
              <a:t>FLUKA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2000" dirty="0">
                <a:latin typeface="Arial"/>
                <a:cs typeface="Arial"/>
              </a:rPr>
              <a:t>PTW Octavius array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2000" dirty="0">
                <a:latin typeface="Arial"/>
                <a:cs typeface="Arial"/>
              </a:rPr>
              <a:t>Multi-Wire Proportional Chamber</a:t>
            </a:r>
          </a:p>
          <a:p>
            <a:r>
              <a:rPr lang="en-US" sz="2400" dirty="0">
                <a:latin typeface="Arial"/>
                <a:cs typeface="Arial"/>
              </a:rPr>
              <a:t>In conclusion,</a:t>
            </a:r>
            <a:r>
              <a:rPr lang="en-US" sz="2400" b="1" dirty="0">
                <a:latin typeface="Arial"/>
                <a:cs typeface="Arial"/>
              </a:rPr>
              <a:t> the FLUKA simulation model and workflow </a:t>
            </a:r>
            <a:r>
              <a:rPr lang="en-US" sz="2400" dirty="0">
                <a:latin typeface="Arial"/>
                <a:cs typeface="Arial"/>
              </a:rPr>
              <a:t>has been shown</a:t>
            </a:r>
            <a:r>
              <a:rPr lang="en-US" sz="2400" b="1" dirty="0">
                <a:latin typeface="Arial"/>
                <a:cs typeface="Arial"/>
              </a:rPr>
              <a:t> </a:t>
            </a:r>
            <a:r>
              <a:rPr lang="en-US" sz="2400" dirty="0">
                <a:latin typeface="Arial"/>
                <a:cs typeface="Arial"/>
              </a:rPr>
              <a:t>to be an</a:t>
            </a:r>
            <a:r>
              <a:rPr lang="en-US" sz="2400" b="1" dirty="0">
                <a:latin typeface="Arial"/>
                <a:cs typeface="Arial"/>
              </a:rPr>
              <a:t> excellent tool for the numerical characterization of the beam line</a:t>
            </a:r>
          </a:p>
        </p:txBody>
      </p:sp>
    </p:spTree>
    <p:extLst>
      <p:ext uri="{BB962C8B-B14F-4D97-AF65-F5344CB8AC3E}">
        <p14:creationId xmlns:p14="http://schemas.microsoft.com/office/powerpoint/2010/main" val="29330878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27B44EA0-551E-A24A-9DAC-03BA589A1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Task 3.2: Simulation of Shielding Materials (TAS-I)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  <p:pic>
        <p:nvPicPr>
          <p:cNvPr id="8" name="Content Placeholder 7" descr="A diagram of a diagram of a diagram&#10;&#10;Description automatically generated with medium confidence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29" y="3009929"/>
            <a:ext cx="6469965" cy="28394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l="19347" r="19094"/>
          <a:stretch/>
        </p:blipFill>
        <p:spPr>
          <a:xfrm>
            <a:off x="6888694" y="1785880"/>
            <a:ext cx="4536504" cy="4601005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BD434089-B780-484E-AF4B-64169B8920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383" y="1412776"/>
            <a:ext cx="6236444" cy="1912184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GRAS and Geant4 Monte Carlo preliminary simulations </a:t>
            </a:r>
            <a:r>
              <a:rPr lang="en-GB" b="0" dirty="0"/>
              <a:t>have been performed to:</a:t>
            </a:r>
          </a:p>
          <a:p>
            <a:pPr marL="342900" indent="-342900">
              <a:buFontTx/>
              <a:buChar char="-"/>
            </a:pPr>
            <a:r>
              <a:rPr lang="en-GB" b="0" dirty="0"/>
              <a:t>identify a suitable set of </a:t>
            </a:r>
            <a:r>
              <a:rPr lang="en-GB" dirty="0"/>
              <a:t>relevant parameters </a:t>
            </a:r>
            <a:r>
              <a:rPr lang="en-GB" b="0" dirty="0"/>
              <a:t>to be considered in the </a:t>
            </a:r>
            <a:r>
              <a:rPr lang="en-GB" dirty="0"/>
              <a:t>standardized setup definition </a:t>
            </a:r>
            <a:r>
              <a:rPr lang="en-GB" b="0" dirty="0"/>
              <a:t>for </a:t>
            </a:r>
            <a:r>
              <a:rPr lang="en-GB" dirty="0"/>
              <a:t>shielding materials testing</a:t>
            </a:r>
            <a:endParaRPr lang="en-GB" b="0" dirty="0"/>
          </a:p>
          <a:p>
            <a:pPr marL="342900" indent="-342900">
              <a:buFontTx/>
              <a:buChar char="-"/>
            </a:pPr>
            <a:r>
              <a:rPr lang="en-GB" b="0" dirty="0"/>
              <a:t>prepare a simulation setup to include the </a:t>
            </a:r>
            <a:r>
              <a:rPr lang="en-GB" dirty="0"/>
              <a:t>GPS source </a:t>
            </a:r>
            <a:r>
              <a:rPr lang="en-GB" b="0" dirty="0"/>
              <a:t>provided by GSI, representative of the </a:t>
            </a:r>
            <a:r>
              <a:rPr lang="en-GB" dirty="0"/>
              <a:t>GCR simulator</a:t>
            </a:r>
            <a:endParaRPr lang="en-GB" b="0" dirty="0"/>
          </a:p>
          <a:p>
            <a:pPr marL="342900" indent="-342900">
              <a:buFontTx/>
              <a:buChar char="-"/>
            </a:pPr>
            <a:endParaRPr lang="en-GB" b="0" dirty="0"/>
          </a:p>
        </p:txBody>
      </p:sp>
      <p:sp>
        <p:nvSpPr>
          <p:cNvPr id="12" name="Espace réservé du texte 3">
            <a:extLst>
              <a:ext uri="{FF2B5EF4-FFF2-40B4-BE49-F238E27FC236}">
                <a16:creationId xmlns:a16="http://schemas.microsoft.com/office/drawing/2014/main" id="{119B55B2-E1F8-2F41-8E24-36A68AD9B0CF}"/>
              </a:ext>
            </a:extLst>
          </p:cNvPr>
          <p:cNvSpPr txBox="1">
            <a:spLocks/>
          </p:cNvSpPr>
          <p:nvPr/>
        </p:nvSpPr>
        <p:spPr>
          <a:xfrm>
            <a:off x="6787827" y="1521869"/>
            <a:ext cx="4738238" cy="1723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7941D"/>
              </a:buClr>
              <a:buFont typeface="Arial" panose="020B0604020202020204" pitchFamily="34" charset="0"/>
              <a:buNone/>
              <a:defRPr sz="1400" kern="1200" baseline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b="1" dirty="0" err="1"/>
              <a:t>Simulation</a:t>
            </a:r>
            <a:r>
              <a:rPr lang="it-IT" b="1" dirty="0"/>
              <a:t> </a:t>
            </a:r>
            <a:r>
              <a:rPr lang="it-IT" b="1" dirty="0" err="1"/>
              <a:t>cases</a:t>
            </a:r>
            <a:r>
              <a:rPr lang="it-IT" b="1" dirty="0"/>
              <a:t> </a:t>
            </a:r>
            <a:r>
              <a:rPr lang="it-IT" b="1" dirty="0" err="1"/>
              <a:t>summary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868172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20A8B6-B12F-8649-A381-9620CF021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307975"/>
            <a:ext cx="10729192" cy="848413"/>
          </a:xfrm>
        </p:spPr>
        <p:txBody>
          <a:bodyPr>
            <a:noAutofit/>
          </a:bodyPr>
          <a:lstStyle/>
          <a:p>
            <a:r>
              <a:rPr lang="en-GB" dirty="0"/>
              <a:t>Task 3.2: Simulation of Shielding Materials – Geometry (TAS-I) 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19B55B2-E1F8-2F41-8E24-36A68AD9B0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7216" y="1259249"/>
            <a:ext cx="6009015" cy="360176"/>
          </a:xfrm>
        </p:spPr>
        <p:txBody>
          <a:bodyPr>
            <a:noAutofit/>
          </a:bodyPr>
          <a:lstStyle/>
          <a:p>
            <a:pPr algn="ctr"/>
            <a:r>
              <a:rPr lang="en-GB" sz="1800" dirty="0"/>
              <a:t>Simplified simulation setup used in TAS-I simulations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400" y="1700809"/>
            <a:ext cx="5832648" cy="3545336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59" r="8992" b="5849"/>
          <a:stretch/>
        </p:blipFill>
        <p:spPr bwMode="auto">
          <a:xfrm>
            <a:off x="6654207" y="1598527"/>
            <a:ext cx="5130425" cy="334264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4" name="Espace réservé du texte 3">
            <a:extLst>
              <a:ext uri="{FF2B5EF4-FFF2-40B4-BE49-F238E27FC236}">
                <a16:creationId xmlns:a16="http://schemas.microsoft.com/office/drawing/2014/main" id="{119B55B2-E1F8-2F41-8E24-36A68AD9B0CF}"/>
              </a:ext>
            </a:extLst>
          </p:cNvPr>
          <p:cNvSpPr txBox="1">
            <a:spLocks/>
          </p:cNvSpPr>
          <p:nvPr/>
        </p:nvSpPr>
        <p:spPr>
          <a:xfrm>
            <a:off x="6830370" y="1353167"/>
            <a:ext cx="4738238" cy="1723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7941D"/>
              </a:buClr>
              <a:buFont typeface="Arial" panose="020B0604020202020204" pitchFamily="34" charset="0"/>
              <a:buNone/>
              <a:defRPr sz="1400" kern="1200" baseline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dirty="0"/>
              <a:t>Source Sampling Geometry </a:t>
            </a:r>
          </a:p>
        </p:txBody>
      </p:sp>
    </p:spTree>
    <p:extLst>
      <p:ext uri="{BB962C8B-B14F-4D97-AF65-F5344CB8AC3E}">
        <p14:creationId xmlns:p14="http://schemas.microsoft.com/office/powerpoint/2010/main" val="41976929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950BCD12-AA8A-1745-BE6F-95C3415377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3392" y="1556793"/>
            <a:ext cx="7147305" cy="4351338"/>
          </a:xfrm>
        </p:spPr>
        <p:txBody>
          <a:bodyPr>
            <a:normAutofit lnSpcReduction="10000"/>
          </a:bodyPr>
          <a:lstStyle/>
          <a:p>
            <a:pPr fontAlgn="base"/>
            <a:r>
              <a:rPr lang="en-GB" b="1" dirty="0"/>
              <a:t>GCR spectra</a:t>
            </a:r>
          </a:p>
          <a:p>
            <a:pPr lvl="1" fontAlgn="base"/>
            <a:r>
              <a:rPr lang="en-GB" dirty="0"/>
              <a:t>CREME96 model as particle source</a:t>
            </a:r>
            <a:endParaRPr lang="en-GB" strike="sngStrike" dirty="0">
              <a:solidFill>
                <a:srgbClr val="FF0000"/>
              </a:solidFill>
            </a:endParaRPr>
          </a:p>
          <a:p>
            <a:pPr lvl="1" fontAlgn="base"/>
            <a:r>
              <a:rPr lang="en-GB" dirty="0"/>
              <a:t>Energy &lt;=1 GeV/n (imposed by the GSI accelerator facility</a:t>
            </a:r>
            <a:r>
              <a:rPr lang="it-IT" dirty="0"/>
              <a:t>)</a:t>
            </a:r>
            <a:endParaRPr lang="en-GB" dirty="0"/>
          </a:p>
          <a:p>
            <a:pPr lvl="1" fontAlgn="base"/>
            <a:r>
              <a:rPr lang="en-GB" dirty="0"/>
              <a:t>All particle species from H to Fe56 simulated </a:t>
            </a:r>
          </a:p>
          <a:p>
            <a:r>
              <a:rPr lang="en-GB" b="1" dirty="0"/>
              <a:t>Results evaluation parameter</a:t>
            </a:r>
          </a:p>
          <a:p>
            <a:pPr lvl="1"/>
            <a:r>
              <a:rPr lang="en-GB" dirty="0"/>
              <a:t>To evaluate the </a:t>
            </a:r>
            <a:r>
              <a:rPr lang="en-GB" b="1" dirty="0"/>
              <a:t>lateral scattering </a:t>
            </a:r>
            <a:r>
              <a:rPr lang="en-GB" dirty="0"/>
              <a:t>induced by the target dimensions and modulator thickness and material, the </a:t>
            </a:r>
            <a:r>
              <a:rPr lang="en-GB" b="1" dirty="0"/>
              <a:t>RMS</a:t>
            </a:r>
            <a:r>
              <a:rPr lang="en-GB" dirty="0"/>
              <a:t> of the particle position distribution has been calculated (results briefly summarized in the following charts)</a:t>
            </a:r>
            <a:endParaRPr lang="en-US" dirty="0"/>
          </a:p>
          <a:p>
            <a:pPr lvl="1"/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  <p:sp>
        <p:nvSpPr>
          <p:cNvPr id="11" name="Espace réservé du texte 3">
            <a:extLst>
              <a:ext uri="{FF2B5EF4-FFF2-40B4-BE49-F238E27FC236}">
                <a16:creationId xmlns:a16="http://schemas.microsoft.com/office/drawing/2014/main" id="{119B55B2-E1F8-2F41-8E24-36A68AD9B0CF}"/>
              </a:ext>
            </a:extLst>
          </p:cNvPr>
          <p:cNvSpPr txBox="1">
            <a:spLocks/>
          </p:cNvSpPr>
          <p:nvPr/>
        </p:nvSpPr>
        <p:spPr>
          <a:xfrm>
            <a:off x="7823601" y="1137930"/>
            <a:ext cx="3528983" cy="12829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7941D"/>
              </a:buClr>
              <a:buFont typeface="Arial" panose="020B0604020202020204" pitchFamily="34" charset="0"/>
              <a:buNone/>
              <a:defRPr sz="1400" kern="1200" baseline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b="1" dirty="0"/>
              <a:t>Upstream and downstream ionization chambers particle distribution</a:t>
            </a:r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89"/>
          <a:stretch/>
        </p:blipFill>
        <p:spPr>
          <a:xfrm>
            <a:off x="7967617" y="2025072"/>
            <a:ext cx="3188047" cy="2052000"/>
          </a:xfr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34" b="2909"/>
          <a:stretch/>
        </p:blipFill>
        <p:spPr>
          <a:xfrm>
            <a:off x="7967617" y="4077072"/>
            <a:ext cx="3188048" cy="1927586"/>
          </a:xfrm>
          <a:prstGeom prst="rect">
            <a:avLst/>
          </a:prstGeom>
        </p:spPr>
      </p:pic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371364" y="287359"/>
            <a:ext cx="11449272" cy="848413"/>
          </a:xfrm>
        </p:spPr>
        <p:txBody>
          <a:bodyPr>
            <a:noAutofit/>
          </a:bodyPr>
          <a:lstStyle/>
          <a:p>
            <a:r>
              <a:rPr lang="en-GB" dirty="0"/>
              <a:t>Task 3.2: Simulation of Shielding Materials – Setup (TAS-I)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9029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1D6B4-06AE-D53D-A864-191D4D053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7975"/>
            <a:ext cx="10515600" cy="848413"/>
          </a:xfrm>
        </p:spPr>
        <p:txBody>
          <a:bodyPr>
            <a:normAutofit fontScale="90000"/>
          </a:bodyPr>
          <a:lstStyle/>
          <a:p>
            <a:r>
              <a:rPr lang="en-GB" dirty="0"/>
              <a:t>Task 3.2: Simulation of Shielding Materials – Results &amp; Future Work (TAS-I)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D6559F-2C34-8F06-2F31-3E0112402A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1620" y="1556793"/>
            <a:ext cx="5332179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dirty="0"/>
              <a:t>QBBC_EMY Physics list is used</a:t>
            </a:r>
          </a:p>
          <a:p>
            <a:pPr marL="0" indent="0">
              <a:buNone/>
            </a:pPr>
            <a:r>
              <a:rPr lang="en-GB" sz="1800" dirty="0"/>
              <a:t>The Geant4 (v4.10.05p01) and GRAS (v3.3) results show good agreement</a:t>
            </a:r>
          </a:p>
          <a:p>
            <a:pPr marL="0" indent="0">
              <a:buNone/>
            </a:pPr>
            <a:r>
              <a:rPr lang="en-GB" sz="1800" dirty="0"/>
              <a:t>Similar results are obtained for PE modulator</a:t>
            </a:r>
          </a:p>
          <a:p>
            <a:pPr marL="0" indent="0">
              <a:buNone/>
            </a:pPr>
            <a:endParaRPr lang="en-GB" sz="1800" b="1" dirty="0"/>
          </a:p>
          <a:p>
            <a:pPr marL="0" indent="0">
              <a:buNone/>
            </a:pPr>
            <a:r>
              <a:rPr lang="en-GB" sz="1800" b="1" dirty="0"/>
              <a:t>Upcoming activities</a:t>
            </a:r>
          </a:p>
          <a:p>
            <a:r>
              <a:rPr lang="en-GB" sz="1600" dirty="0"/>
              <a:t>Benchmark simplified TAS-I setup vs GSI GPS (phase space file), done in close collaboration with GSI</a:t>
            </a:r>
          </a:p>
          <a:p>
            <a:r>
              <a:rPr lang="en-GB" sz="1600" dirty="0"/>
              <a:t>Preliminary dose reduction simulations of selected shielding/spacecraft materials in a simplified setup</a:t>
            </a:r>
          </a:p>
          <a:p>
            <a:r>
              <a:rPr lang="en-GB" sz="1600" dirty="0"/>
              <a:t>Modelling of realistic experimental setup to establish a representative standardization approach, in close collaboration with GSI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0ADCF3-EC36-202F-1F05-D3958696F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24701" y="1412776"/>
            <a:ext cx="5883016" cy="4477895"/>
            <a:chOff x="24701" y="1412776"/>
            <a:chExt cx="5883016" cy="447789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01" y="1610247"/>
              <a:ext cx="5883016" cy="3468873"/>
            </a:xfrm>
            <a:prstGeom prst="rect">
              <a:avLst/>
            </a:prstGeom>
            <a:ln w="19050">
              <a:noFill/>
            </a:ln>
          </p:spPr>
        </p:pic>
        <p:sp>
          <p:nvSpPr>
            <p:cNvPr id="11" name="Left Brace 10"/>
            <p:cNvSpPr/>
            <p:nvPr/>
          </p:nvSpPr>
          <p:spPr>
            <a:xfrm rot="5400000">
              <a:off x="1187079" y="1561692"/>
              <a:ext cx="286816" cy="1610149"/>
            </a:xfrm>
            <a:prstGeom prst="leftBrac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Left Brace 11"/>
            <p:cNvSpPr/>
            <p:nvPr/>
          </p:nvSpPr>
          <p:spPr>
            <a:xfrm rot="5400000">
              <a:off x="2879753" y="1259608"/>
              <a:ext cx="286816" cy="1775198"/>
            </a:xfrm>
            <a:prstGeom prst="leftBrac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Left Brace 13"/>
            <p:cNvSpPr/>
            <p:nvPr/>
          </p:nvSpPr>
          <p:spPr>
            <a:xfrm rot="5400000">
              <a:off x="4663127" y="959571"/>
              <a:ext cx="191324" cy="1666309"/>
            </a:xfrm>
            <a:prstGeom prst="leftBrace">
              <a:avLst>
                <a:gd name="adj1" fmla="val 2982"/>
                <a:gd name="adj2" fmla="val 49253"/>
              </a:avLst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10620" y="1888383"/>
              <a:ext cx="100811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b="1" dirty="0">
                  <a:solidFill>
                    <a:srgbClr val="0E75BD"/>
                  </a:solidFill>
                </a:rPr>
                <a:t>1 g/cm2 mod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504922" y="1731118"/>
              <a:ext cx="100811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b="1" dirty="0">
                  <a:solidFill>
                    <a:srgbClr val="0E75BD"/>
                  </a:solidFill>
                </a:rPr>
                <a:t>5 g/cm2 mod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309176" y="1412776"/>
              <a:ext cx="100811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b="1" dirty="0">
                  <a:solidFill>
                    <a:srgbClr val="0E75BD"/>
                  </a:solidFill>
                </a:rPr>
                <a:t>10 g/cm2 mod</a:t>
              </a:r>
            </a:p>
          </p:txBody>
        </p:sp>
        <p:sp>
          <p:nvSpPr>
            <p:cNvPr id="18" name="Left Brace 17"/>
            <p:cNvSpPr/>
            <p:nvPr/>
          </p:nvSpPr>
          <p:spPr>
            <a:xfrm rot="16200000">
              <a:off x="566377" y="4804489"/>
              <a:ext cx="112816" cy="430832"/>
            </a:xfrm>
            <a:prstGeom prst="leftBrace">
              <a:avLst>
                <a:gd name="adj1" fmla="val 8333"/>
                <a:gd name="adj2" fmla="val 52195"/>
              </a:avLst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Box 21"/>
            <p:cNvSpPr txBox="1"/>
            <p:nvPr/>
          </p:nvSpPr>
          <p:spPr>
            <a:xfrm rot="16200000">
              <a:off x="110738" y="5279538"/>
              <a:ext cx="100811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b="1" dirty="0">
                  <a:solidFill>
                    <a:srgbClr val="0E75BD"/>
                  </a:solidFill>
                </a:rPr>
                <a:t>10cm x 10 cm</a:t>
              </a:r>
            </a:p>
          </p:txBody>
        </p:sp>
        <p:sp>
          <p:nvSpPr>
            <p:cNvPr id="28" name="Left Brace 27"/>
            <p:cNvSpPr/>
            <p:nvPr/>
          </p:nvSpPr>
          <p:spPr>
            <a:xfrm rot="16200000">
              <a:off x="1018812" y="4804488"/>
              <a:ext cx="112816" cy="430832"/>
            </a:xfrm>
            <a:prstGeom prst="leftBrace">
              <a:avLst>
                <a:gd name="adj1" fmla="val 8333"/>
                <a:gd name="adj2" fmla="val 52195"/>
              </a:avLst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TextBox 28"/>
            <p:cNvSpPr txBox="1"/>
            <p:nvPr/>
          </p:nvSpPr>
          <p:spPr>
            <a:xfrm rot="16200000">
              <a:off x="563173" y="5279537"/>
              <a:ext cx="100811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b="1" dirty="0">
                  <a:solidFill>
                    <a:srgbClr val="0E75BD"/>
                  </a:solidFill>
                </a:rPr>
                <a:t>20cm x 20 cm</a:t>
              </a:r>
            </a:p>
          </p:txBody>
        </p:sp>
        <p:sp>
          <p:nvSpPr>
            <p:cNvPr id="30" name="Left Brace 29"/>
            <p:cNvSpPr/>
            <p:nvPr/>
          </p:nvSpPr>
          <p:spPr>
            <a:xfrm rot="16200000">
              <a:off x="1449645" y="4804489"/>
              <a:ext cx="112816" cy="430832"/>
            </a:xfrm>
            <a:prstGeom prst="leftBrace">
              <a:avLst>
                <a:gd name="adj1" fmla="val 8333"/>
                <a:gd name="adj2" fmla="val 52195"/>
              </a:avLst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TextBox 30"/>
            <p:cNvSpPr txBox="1"/>
            <p:nvPr/>
          </p:nvSpPr>
          <p:spPr>
            <a:xfrm rot="16200000">
              <a:off x="994006" y="5279538"/>
              <a:ext cx="100811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b="1" dirty="0">
                  <a:solidFill>
                    <a:srgbClr val="0E75BD"/>
                  </a:solidFill>
                </a:rPr>
                <a:t>30cm x 30 cm</a:t>
              </a:r>
            </a:p>
          </p:txBody>
        </p:sp>
        <p:sp>
          <p:nvSpPr>
            <p:cNvPr id="32" name="Left Brace 31"/>
            <p:cNvSpPr/>
            <p:nvPr/>
          </p:nvSpPr>
          <p:spPr>
            <a:xfrm rot="16200000">
              <a:off x="1896459" y="4811537"/>
              <a:ext cx="112816" cy="430832"/>
            </a:xfrm>
            <a:prstGeom prst="leftBrace">
              <a:avLst>
                <a:gd name="adj1" fmla="val 8333"/>
                <a:gd name="adj2" fmla="val 52195"/>
              </a:avLst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TextBox 32"/>
            <p:cNvSpPr txBox="1"/>
            <p:nvPr/>
          </p:nvSpPr>
          <p:spPr>
            <a:xfrm rot="16200000">
              <a:off x="1440820" y="5286586"/>
              <a:ext cx="100811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b="1" dirty="0">
                  <a:solidFill>
                    <a:srgbClr val="0E75BD"/>
                  </a:solidFill>
                </a:rPr>
                <a:t>40cm x 40 cm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296682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BA7655A-D643-BE33-84A6-1ED31BCE78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62407" y="1511630"/>
            <a:ext cx="7791393" cy="4351338"/>
          </a:xfrm>
        </p:spPr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Objective:</a:t>
            </a:r>
          </a:p>
          <a:p>
            <a:pPr lvl="1"/>
            <a:r>
              <a:rPr lang="en-GB" dirty="0"/>
              <a:t>Enhance simulation capabilities of the GCR/SPE simulator, which aims to find material weights for given material thickness to reproduce target function</a:t>
            </a:r>
            <a:endParaRPr lang="en-GB" b="1" dirty="0"/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Key Focus Areas:</a:t>
            </a:r>
          </a:p>
          <a:p>
            <a:pPr lvl="1"/>
            <a:r>
              <a:rPr lang="en-GB" dirty="0"/>
              <a:t>Development of templates and standards for modulator base data and full setup geometry simulations</a:t>
            </a:r>
          </a:p>
          <a:p>
            <a:pPr lvl="1"/>
            <a:r>
              <a:rPr lang="en-GB" dirty="0"/>
              <a:t>Simplified simulation strategies like providing a GSI-GCR phase space</a:t>
            </a:r>
          </a:p>
          <a:p>
            <a:pPr lvl="1"/>
            <a:r>
              <a:rPr lang="en-GB" dirty="0"/>
              <a:t>Standardized interaction with GSI's HPC cluster</a:t>
            </a:r>
          </a:p>
          <a:p>
            <a:pPr lvl="1"/>
            <a:r>
              <a:rPr lang="en-GB" dirty="0"/>
              <a:t>New Python-based optimization tool (instead of the original approach based on C++ and ROOT)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02ED4C-3583-89B5-9B37-C4ECEC679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320B2C-DC63-5E18-55DC-AFA1DABB9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Task 3.3: Simulation of GCR/SPE simulator (GSI)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0388B84-6639-B73A-7DC7-E1CD37651BF9}"/>
              </a:ext>
            </a:extLst>
          </p:cNvPr>
          <p:cNvGrpSpPr/>
          <p:nvPr/>
        </p:nvGrpSpPr>
        <p:grpSpPr>
          <a:xfrm>
            <a:off x="335360" y="1556792"/>
            <a:ext cx="3227047" cy="4261015"/>
            <a:chOff x="335360" y="1556792"/>
            <a:chExt cx="3227047" cy="4261015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96837F96-1988-5842-E6E4-1262BA32AC61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360" y="1556792"/>
              <a:ext cx="3227047" cy="4261015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60865E7-63B5-7379-A1A8-354DEFBAADA5}"/>
                </a:ext>
              </a:extLst>
            </p:cNvPr>
            <p:cNvSpPr txBox="1"/>
            <p:nvPr/>
          </p:nvSpPr>
          <p:spPr>
            <a:xfrm>
              <a:off x="1271464" y="3274034"/>
              <a:ext cx="11079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Material weights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6765717-D19C-6B11-5CB6-488465CDFDE1}"/>
                </a:ext>
              </a:extLst>
            </p:cNvPr>
            <p:cNvSpPr txBox="1"/>
            <p:nvPr/>
          </p:nvSpPr>
          <p:spPr>
            <a:xfrm rot="16200000">
              <a:off x="2530068" y="3985853"/>
              <a:ext cx="120738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Material thickness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694696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BA7655A-D643-BE33-84A6-1ED31BCE78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62407" y="1511630"/>
            <a:ext cx="7791393" cy="4351338"/>
          </a:xfrm>
        </p:spPr>
        <p:txBody>
          <a:bodyPr>
            <a:norm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Optimization Tool Benefits:</a:t>
            </a:r>
            <a:endParaRPr lang="en-GB" b="0" i="0" u="none" strike="noStrike" dirty="0">
              <a:solidFill>
                <a:srgbClr val="000000"/>
              </a:solidFill>
              <a:effectLst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Ease of use (no compilation, 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Jupyter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notebook compatibility)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Access to external libraries for agile development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Broader potential contributor base due to Python usage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Next Activities:</a:t>
            </a:r>
            <a:endParaRPr lang="en-GB" b="0" i="0" u="none" strike="noStrike" dirty="0">
              <a:solidFill>
                <a:srgbClr val="000000"/>
              </a:solidFill>
              <a:effectLst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Test, finalize and evaluate new tools</a:t>
            </a:r>
          </a:p>
          <a:p>
            <a:pPr marL="742950" lvl="1" indent="-285750"/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Open internal development Git repositories to the external users (wherever possible and reasonable)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02ED4C-3583-89B5-9B37-C4ECEC679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320B2C-DC63-5E18-55DC-AFA1DABB9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Task 3.3: Simulation of GCR/SPE simulator (GSI)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0388B84-6639-B73A-7DC7-E1CD37651BF9}"/>
              </a:ext>
            </a:extLst>
          </p:cNvPr>
          <p:cNvGrpSpPr/>
          <p:nvPr/>
        </p:nvGrpSpPr>
        <p:grpSpPr>
          <a:xfrm>
            <a:off x="335360" y="1556792"/>
            <a:ext cx="3227047" cy="4261015"/>
            <a:chOff x="335360" y="1556792"/>
            <a:chExt cx="3227047" cy="4261015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96837F96-1988-5842-E6E4-1262BA32AC61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360" y="1556792"/>
              <a:ext cx="3227047" cy="4261015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60865E7-63B5-7379-A1A8-354DEFBAADA5}"/>
                </a:ext>
              </a:extLst>
            </p:cNvPr>
            <p:cNvSpPr txBox="1"/>
            <p:nvPr/>
          </p:nvSpPr>
          <p:spPr>
            <a:xfrm>
              <a:off x="1271464" y="3274034"/>
              <a:ext cx="11079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Material weights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6765717-D19C-6B11-5CB6-488465CDFDE1}"/>
                </a:ext>
              </a:extLst>
            </p:cNvPr>
            <p:cNvSpPr txBox="1"/>
            <p:nvPr/>
          </p:nvSpPr>
          <p:spPr>
            <a:xfrm rot="16200000">
              <a:off x="2530068" y="3985853"/>
              <a:ext cx="120738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Material thickness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910465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6916FB2E-C5F5-88C6-E3CF-C668BD030DA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1419" r="4" b="4"/>
          <a:stretch/>
        </p:blipFill>
        <p:spPr>
          <a:xfrm>
            <a:off x="7176120" y="1646238"/>
            <a:ext cx="4602147" cy="4351338"/>
          </a:xfrm>
        </p:spPr>
      </p:pic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C717796E-1117-B05A-67F9-4D18466A12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13732" y="1412776"/>
            <a:ext cx="6618372" cy="4351338"/>
          </a:xfrm>
        </p:spPr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Objective:</a:t>
            </a:r>
            <a:r>
              <a:rPr lang="en-GB" dirty="0"/>
              <a:t> Study uncertainties in energy deposition and LET for VHE ions impacting small sensitive volumes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Model:</a:t>
            </a:r>
            <a:r>
              <a:rPr lang="en-GB" dirty="0"/>
              <a:t> </a:t>
            </a:r>
            <a:r>
              <a:rPr lang="en-GB" dirty="0" err="1"/>
              <a:t>UniPD</a:t>
            </a:r>
            <a:r>
              <a:rPr lang="en-GB" dirty="0"/>
              <a:t> has developed a simple but effective model using Geant4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Key Features:</a:t>
            </a:r>
          </a:p>
          <a:p>
            <a:pPr lvl="1"/>
            <a:r>
              <a:rPr lang="en-GB" dirty="0"/>
              <a:t>Array of small silicon cubes representing sensitive volumes (reversed-biased –n junctions, </a:t>
            </a:r>
          </a:p>
          <a:p>
            <a:pPr lvl="1"/>
            <a:r>
              <a:rPr lang="en-GB" dirty="0"/>
              <a:t>Configurable parameters (size, pitch, overlayer material and thickness)</a:t>
            </a:r>
          </a:p>
          <a:p>
            <a:pPr lvl="1"/>
            <a:r>
              <a:rPr lang="en-GB" dirty="0"/>
              <a:t>GDML description for easy import into Geant4 codes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02ED4C-3583-89B5-9B37-C4ECEC679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HEARTS P1 Review Meeting - 25 September 2024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320B2C-DC63-5E18-55DC-AFA1DABB9C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413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dirty="0"/>
              <a:t>Task 3.4: Simulations to Reduce LET Uncertainties (</a:t>
            </a:r>
            <a:r>
              <a:rPr lang="en-US" dirty="0" err="1"/>
              <a:t>UniPD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175977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6916FB2E-C5F5-88C6-E3CF-C668BD030DA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1419" r="4" b="4"/>
          <a:stretch/>
        </p:blipFill>
        <p:spPr>
          <a:xfrm>
            <a:off x="7176120" y="1646238"/>
            <a:ext cx="4602147" cy="4351338"/>
          </a:xfrm>
        </p:spPr>
      </p:pic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C717796E-1117-B05A-67F9-4D18466A12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13732" y="1412776"/>
            <a:ext cx="6474355" cy="4351338"/>
          </a:xfrm>
        </p:spPr>
        <p:txBody>
          <a:bodyPr>
            <a:normAutofit lnSpcReduction="10000"/>
          </a:bodyPr>
          <a:lstStyle/>
          <a:p>
            <a:r>
              <a:rPr lang="en-GB" b="1" dirty="0"/>
              <a:t>Current Focus:</a:t>
            </a:r>
            <a:endParaRPr lang="en-GB" dirty="0"/>
          </a:p>
          <a:p>
            <a:pPr lvl="1"/>
            <a:r>
              <a:rPr lang="en-GB" dirty="0"/>
              <a:t>Simulations to compare energy deposition and LET uncertainties between VHE ions and particles from commonly used accelerators and HEARTS</a:t>
            </a:r>
          </a:p>
          <a:p>
            <a:r>
              <a:rPr lang="en-GB" b="1" dirty="0"/>
              <a:t>Future Work:</a:t>
            </a:r>
            <a:endParaRPr lang="en-GB" dirty="0"/>
          </a:p>
          <a:p>
            <a:pPr lvl="1"/>
            <a:r>
              <a:rPr lang="en-GB" dirty="0"/>
              <a:t>Analyse simulation results to gain insights into LET uncertainties</a:t>
            </a:r>
          </a:p>
          <a:p>
            <a:pPr lvl="1"/>
            <a:r>
              <a:rPr lang="en-GB" dirty="0"/>
              <a:t>Develop strategies to reduce these uncertainties for VHE ion testing</a:t>
            </a:r>
          </a:p>
          <a:p>
            <a:pPr lvl="1"/>
            <a:r>
              <a:rPr lang="en-GB" dirty="0"/>
              <a:t>Explore synergies with G4SEE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02ED4C-3583-89B5-9B37-C4ECEC679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HEARTS P1 Review Meeting - 25 September 2024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320B2C-DC63-5E18-55DC-AFA1DABB9C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413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dirty="0"/>
              <a:t>Task 3.4: Simulations to Reduce LET Uncertainties (</a:t>
            </a:r>
            <a:r>
              <a:rPr lang="en-US" dirty="0" err="1"/>
              <a:t>UniPD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692658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32"/>
          <p:cNvSpPr txBox="1"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rmAutofit/>
          </a:bodyPr>
          <a:lstStyle/>
          <a:p>
            <a:r>
              <a:rPr lang="en-GB" dirty="0">
                <a:sym typeface="Calibri"/>
              </a:rPr>
              <a:t>WP3 members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BB89C1F-23A3-18B4-EEFE-0A74485305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70000" lnSpcReduction="20000"/>
          </a:bodyPr>
          <a:lstStyle/>
          <a:p>
            <a:pPr lvl="0">
              <a:buFont typeface="Wingdings" pitchFamily="2" charset="2"/>
              <a:buChar char="Ø"/>
            </a:pPr>
            <a:r>
              <a:rPr lang="en-GB" noProof="0" dirty="0">
                <a:sym typeface="Arial"/>
              </a:rPr>
              <a:t>CERN</a:t>
            </a:r>
          </a:p>
          <a:p>
            <a:pPr lvl="1"/>
            <a:r>
              <a:rPr lang="fi-FI" dirty="0">
                <a:latin typeface="Arial"/>
                <a:cs typeface="Arial"/>
                <a:sym typeface="Arial"/>
              </a:rPr>
              <a:t>Luigi </a:t>
            </a:r>
            <a:r>
              <a:rPr lang="fi-FI" dirty="0" err="1">
                <a:latin typeface="Arial"/>
                <a:cs typeface="Arial"/>
                <a:sym typeface="Arial"/>
              </a:rPr>
              <a:t>Salvatore</a:t>
            </a:r>
            <a:r>
              <a:rPr lang="fi-FI" dirty="0">
                <a:latin typeface="Arial"/>
                <a:cs typeface="Arial"/>
                <a:sym typeface="Arial"/>
              </a:rPr>
              <a:t> </a:t>
            </a:r>
            <a:r>
              <a:rPr lang="fi-FI" dirty="0" err="1">
                <a:latin typeface="Arial"/>
                <a:cs typeface="Arial"/>
                <a:sym typeface="Arial"/>
              </a:rPr>
              <a:t>Esposito</a:t>
            </a:r>
            <a:endParaRPr lang="fi-FI" dirty="0" err="1"/>
          </a:p>
          <a:p>
            <a:pPr lvl="1"/>
            <a:r>
              <a:rPr lang="fi-FI" dirty="0" err="1">
                <a:sym typeface="Arial"/>
              </a:rPr>
              <a:t>Rubén</a:t>
            </a:r>
            <a:r>
              <a:rPr lang="fi-FI" dirty="0">
                <a:sym typeface="Arial"/>
              </a:rPr>
              <a:t> Garcia Alia</a:t>
            </a:r>
            <a:endParaRPr lang="fi-FI" noProof="0" dirty="0">
              <a:sym typeface="Arial"/>
            </a:endParaRPr>
          </a:p>
          <a:p>
            <a:pPr lvl="1"/>
            <a:r>
              <a:rPr lang="fi-FI" dirty="0">
                <a:latin typeface="Arial"/>
                <a:cs typeface="Arial"/>
                <a:sym typeface="Arial"/>
              </a:rPr>
              <a:t>Karolina </a:t>
            </a:r>
            <a:r>
              <a:rPr lang="fi-FI" dirty="0" err="1">
                <a:latin typeface="Arial"/>
                <a:cs typeface="Arial"/>
                <a:sym typeface="Arial"/>
              </a:rPr>
              <a:t>Klimek</a:t>
            </a:r>
            <a:endParaRPr lang="fi-FI" dirty="0">
              <a:latin typeface="Arial"/>
              <a:cs typeface="Arial"/>
              <a:sym typeface="Arial"/>
            </a:endParaRPr>
          </a:p>
          <a:p>
            <a:pPr lvl="1"/>
            <a:r>
              <a:rPr lang="fi-FI" dirty="0">
                <a:sym typeface="Arial"/>
              </a:rPr>
              <a:t>David </a:t>
            </a:r>
            <a:r>
              <a:rPr lang="fi-FI" dirty="0" err="1">
                <a:sym typeface="Arial"/>
              </a:rPr>
              <a:t>Lucsanyi</a:t>
            </a:r>
            <a:endParaRPr lang="fi-FI" dirty="0">
              <a:sym typeface="Arial"/>
            </a:endParaRPr>
          </a:p>
          <a:p>
            <a:pPr lvl="1"/>
            <a:r>
              <a:rPr lang="en-GB" dirty="0">
                <a:sym typeface="Arial"/>
              </a:rPr>
              <a:t>Andreas </a:t>
            </a:r>
            <a:r>
              <a:rPr lang="en-GB" dirty="0" err="1">
                <a:sym typeface="Arial"/>
              </a:rPr>
              <a:t>Waets</a:t>
            </a:r>
            <a:endParaRPr lang="fi-FI" noProof="0" dirty="0">
              <a:sym typeface="Arial"/>
            </a:endParaRPr>
          </a:p>
          <a:p>
            <a:pPr lvl="0">
              <a:buFont typeface="Wingdings" pitchFamily="2" charset="2"/>
              <a:buChar char="Ø"/>
            </a:pPr>
            <a:r>
              <a:rPr lang="en-GB" dirty="0">
                <a:sym typeface="Arial"/>
              </a:rPr>
              <a:t>GSI</a:t>
            </a:r>
            <a:r>
              <a:rPr lang="en-GB" noProof="0" dirty="0">
                <a:sym typeface="Arial"/>
              </a:rPr>
              <a:t> </a:t>
            </a:r>
          </a:p>
          <a:p>
            <a:pPr lvl="1"/>
            <a:r>
              <a:rPr lang="en-GB" noProof="0" dirty="0">
                <a:sym typeface="Arial"/>
              </a:rPr>
              <a:t>Christoph </a:t>
            </a:r>
            <a:r>
              <a:rPr lang="en-GB" noProof="0" dirty="0" err="1">
                <a:sym typeface="Arial"/>
              </a:rPr>
              <a:t>Schuy</a:t>
            </a:r>
            <a:endParaRPr lang="en-GB" noProof="0" dirty="0">
              <a:sym typeface="Arial"/>
            </a:endParaRPr>
          </a:p>
          <a:p>
            <a:pPr>
              <a:buFont typeface="Wingdings" pitchFamily="2" charset="2"/>
              <a:buChar char="Ø"/>
            </a:pPr>
            <a:r>
              <a:rPr lang="en-GB" dirty="0">
                <a:sym typeface="Arial"/>
              </a:rPr>
              <a:t>UNIPD</a:t>
            </a:r>
          </a:p>
          <a:p>
            <a:pPr lvl="1"/>
            <a:r>
              <a:rPr lang="en-GB" noProof="0" dirty="0">
                <a:sym typeface="Arial"/>
              </a:rPr>
              <a:t>Marta </a:t>
            </a:r>
            <a:r>
              <a:rPr lang="en-GB" noProof="0" dirty="0" err="1">
                <a:sym typeface="Arial"/>
              </a:rPr>
              <a:t>Bagatin</a:t>
            </a:r>
            <a:endParaRPr lang="en-GB" noProof="0" dirty="0">
              <a:sym typeface="Arial"/>
            </a:endParaRPr>
          </a:p>
          <a:p>
            <a:pPr lvl="1"/>
            <a:r>
              <a:rPr lang="en-GB" dirty="0">
                <a:sym typeface="Arial"/>
              </a:rPr>
              <a:t>Simone </a:t>
            </a:r>
            <a:r>
              <a:rPr lang="en-GB" dirty="0" err="1">
                <a:sym typeface="Arial"/>
              </a:rPr>
              <a:t>Gerardin</a:t>
            </a:r>
            <a:endParaRPr lang="en-GB" dirty="0">
              <a:sym typeface="Arial"/>
            </a:endParaRPr>
          </a:p>
          <a:p>
            <a:pPr lvl="1"/>
            <a:r>
              <a:rPr lang="en-GB" dirty="0">
                <a:sym typeface="Arial"/>
              </a:rPr>
              <a:t>Alessandro </a:t>
            </a:r>
            <a:r>
              <a:rPr lang="en-GB" dirty="0" err="1">
                <a:sym typeface="Arial"/>
              </a:rPr>
              <a:t>Paccagnella</a:t>
            </a:r>
            <a:endParaRPr lang="en-GB" dirty="0">
              <a:sym typeface="Arial"/>
            </a:endParaRPr>
          </a:p>
          <a:p>
            <a:pPr>
              <a:buFont typeface="Wingdings" pitchFamily="2" charset="2"/>
              <a:buChar char="Ø"/>
            </a:pPr>
            <a:r>
              <a:rPr lang="en-GB" dirty="0">
                <a:sym typeface="Arial"/>
              </a:rPr>
              <a:t>TAS</a:t>
            </a:r>
          </a:p>
          <a:p>
            <a:pPr lvl="1"/>
            <a:r>
              <a:rPr lang="en-GB" dirty="0">
                <a:latin typeface="Arial"/>
                <a:cs typeface="Arial"/>
                <a:sym typeface="Arial"/>
              </a:rPr>
              <a:t>Luca Bocchini </a:t>
            </a:r>
            <a:endParaRPr lang="en-GB" dirty="0"/>
          </a:p>
          <a:p>
            <a:pPr lvl="1"/>
            <a:r>
              <a:rPr lang="en-GB" noProof="0" dirty="0">
                <a:sym typeface="Arial"/>
              </a:rPr>
              <a:t>Claudio Cipriani</a:t>
            </a:r>
          </a:p>
        </p:txBody>
      </p:sp>
      <p:sp>
        <p:nvSpPr>
          <p:cNvPr id="256" name="Google Shape;256;p32"/>
          <p:cNvSpPr txBox="1">
            <a:spLocks noGrp="1"/>
          </p:cNvSpPr>
          <p:nvPr>
            <p:ph type="ftr" sz="quarter" idx="11"/>
          </p:nvPr>
        </p:nvSpPr>
        <p:spPr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Autofit/>
          </a:bodyPr>
          <a:lstStyle/>
          <a:p>
            <a:r>
              <a:rPr lang="en-GB"/>
              <a:t>HEARTS P1 Review Meeting - 25 September 2024</a:t>
            </a:r>
            <a:endParaRPr lang="en-GB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20B2C-DC63-5E18-55DC-AFA1DABB9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/>
              <a:t>Task 3.5: Understanding physical mechanisms of simple and medium-complexity electronic device (UNIPD)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E89F2D-46D5-33B9-D1CF-FC4396C61E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Objective:</a:t>
            </a:r>
            <a:r>
              <a:rPr lang="en-GB" dirty="0"/>
              <a:t> Elucidate physical mechanisms underlying the response of electronic devices to VHE heavy ions</a:t>
            </a:r>
          </a:p>
          <a:p>
            <a:r>
              <a:rPr lang="en-GB" b="1" dirty="0"/>
              <a:t>Test devices:</a:t>
            </a:r>
          </a:p>
          <a:p>
            <a:pPr lvl="1"/>
            <a:r>
              <a:rPr lang="en-GB" dirty="0"/>
              <a:t>pin </a:t>
            </a: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(p-intrinsic-n) </a:t>
            </a:r>
            <a:r>
              <a:rPr lang="en-GB" dirty="0"/>
              <a:t>diode (simple) and 3D NAND Flash memories (medium complexity)</a:t>
            </a:r>
          </a:p>
          <a:p>
            <a:pPr lvl="1"/>
            <a:r>
              <a:rPr lang="en-GB" dirty="0"/>
              <a:t>Physical devices are or will be available for a direct comparison with experimental data</a:t>
            </a:r>
          </a:p>
          <a:p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Models:</a:t>
            </a:r>
          </a:p>
          <a:p>
            <a:pPr lvl="1"/>
            <a:r>
              <a:rPr lang="en-GB" dirty="0"/>
              <a:t>TCAD model of a pin</a:t>
            </a: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dirty="0"/>
              <a:t>diode (developed using Synopsys </a:t>
            </a:r>
            <a:r>
              <a:rPr lang="en-GB" dirty="0" err="1"/>
              <a:t>Sentaurus</a:t>
            </a:r>
            <a:r>
              <a:rPr lang="en-GB" dirty="0"/>
              <a:t> device simulator) is currently being calibrated</a:t>
            </a:r>
          </a:p>
          <a:p>
            <a:pPr lvl="1"/>
            <a:r>
              <a:rPr lang="en-GB" dirty="0"/>
              <a:t>GDML descriptions of pin diode and 3D NAND Flash memories for Geant4 simulations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02ED4C-3583-89B5-9B37-C4ECEC679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56394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FC7B761B-C04F-DAE5-E7FC-D4270F3D5B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6894" y="1825625"/>
            <a:ext cx="6980090" cy="4351338"/>
          </a:xfrm>
        </p:spPr>
        <p:txBody>
          <a:bodyPr>
            <a:normAutofit fontScale="92500" lnSpcReduction="20000"/>
          </a:bodyPr>
          <a:lstStyle/>
          <a:p>
            <a:r>
              <a:rPr lang="en-GB" b="1" dirty="0"/>
              <a:t>Current Focus:</a:t>
            </a:r>
            <a:endParaRPr lang="en-GB" dirty="0"/>
          </a:p>
          <a:p>
            <a:pPr lvl="1"/>
            <a:r>
              <a:rPr lang="en-GB" dirty="0"/>
              <a:t>Preliminary transient simulations of pin diode at various biases, akin to </a:t>
            </a:r>
            <a:r>
              <a:rPr lang="en-GB" dirty="0" err="1"/>
              <a:t>Mirion</a:t>
            </a:r>
            <a:r>
              <a:rPr lang="en-GB" dirty="0"/>
              <a:t> pin diodes (to be tested at CERN and GSI)</a:t>
            </a:r>
          </a:p>
          <a:p>
            <a:pPr lvl="1"/>
            <a:r>
              <a:rPr lang="en-GB" dirty="0"/>
              <a:t>Development of Python script to change dimensions and materials in 3D NAND Flash memory models</a:t>
            </a:r>
          </a:p>
          <a:p>
            <a:r>
              <a:rPr lang="en-GB" b="1" dirty="0"/>
              <a:t>Future Work:</a:t>
            </a:r>
            <a:endParaRPr lang="en-GB" dirty="0"/>
          </a:p>
          <a:p>
            <a:pPr lvl="1"/>
            <a:r>
              <a:rPr lang="en-GB" dirty="0"/>
              <a:t>Compare simulation results with experimental data from CERN and GSI campaigns</a:t>
            </a:r>
          </a:p>
          <a:p>
            <a:pPr lvl="1"/>
            <a:r>
              <a:rPr lang="en-GB" dirty="0"/>
              <a:t>Investigate variability in measured energy deposition and charge losses</a:t>
            </a:r>
          </a:p>
          <a:p>
            <a:pPr lvl="1"/>
            <a:r>
              <a:rPr lang="en-GB" dirty="0"/>
              <a:t>Gain insights into the physical mechanisms influencing device responses to VHE 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02ED4C-3583-89B5-9B37-C4ECEC679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HEARTS P1 Review Meeting - 25 September 2024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320B2C-DC63-5E18-55DC-AFA1DABB9C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413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/>
              <a:t>Task 3.5: Understanding physical mechanisms of simple and medium-complexity electronic device (UNIPD)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0E24CBA-C8C7-E285-EE87-222DE33B2545}"/>
              </a:ext>
            </a:extLst>
          </p:cNvPr>
          <p:cNvGrpSpPr/>
          <p:nvPr/>
        </p:nvGrpSpPr>
        <p:grpSpPr>
          <a:xfrm>
            <a:off x="7552583" y="2189738"/>
            <a:ext cx="4262523" cy="3897245"/>
            <a:chOff x="7552583" y="2189738"/>
            <a:chExt cx="4262523" cy="3897245"/>
          </a:xfrm>
        </p:grpSpPr>
        <p:pic>
          <p:nvPicPr>
            <p:cNvPr id="24" name="Content Placeholder 6">
              <a:extLst>
                <a:ext uri="{FF2B5EF4-FFF2-40B4-BE49-F238E27FC236}">
                  <a16:creationId xmlns:a16="http://schemas.microsoft.com/office/drawing/2014/main" id="{AC05530D-8212-6E61-97FD-E1ACDA13EED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103" t="1" r="-83" b="3"/>
            <a:stretch/>
          </p:blipFill>
          <p:spPr>
            <a:xfrm>
              <a:off x="7724197" y="2634076"/>
              <a:ext cx="4090909" cy="3232368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D79F57A-48CC-F6B5-6298-8DE78A3917EE}"/>
                </a:ext>
              </a:extLst>
            </p:cNvPr>
            <p:cNvSpPr txBox="1"/>
            <p:nvPr/>
          </p:nvSpPr>
          <p:spPr>
            <a:xfrm>
              <a:off x="7996950" y="2189738"/>
              <a:ext cx="362255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Transient waveform simulated with TCAD software in a pin diode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F74EFB0-CBA4-8B13-BEB4-4EDF237EE933}"/>
                </a:ext>
              </a:extLst>
            </p:cNvPr>
            <p:cNvSpPr txBox="1"/>
            <p:nvPr/>
          </p:nvSpPr>
          <p:spPr>
            <a:xfrm>
              <a:off x="9406057" y="5809984"/>
              <a:ext cx="72718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Time [s]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C9CAF8C-D48D-4F19-70DB-0B10DB8E5056}"/>
                </a:ext>
              </a:extLst>
            </p:cNvPr>
            <p:cNvSpPr txBox="1"/>
            <p:nvPr/>
          </p:nvSpPr>
          <p:spPr>
            <a:xfrm rot="16200000">
              <a:off x="6951137" y="4111761"/>
              <a:ext cx="14798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Normalized current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947358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8A4BC99-B3C0-9160-4CE1-CEBEADA5CF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6121896" cy="4351338"/>
          </a:xfrm>
        </p:spPr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Achievement:</a:t>
            </a:r>
            <a:r>
              <a:rPr lang="en-GB" dirty="0"/>
              <a:t> Successful development of G4SEE, a Geant4-based Single Event Effect simulation toolkit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Motivation:</a:t>
            </a:r>
            <a:r>
              <a:rPr lang="en-GB" dirty="0"/>
              <a:t> Lack of open-source SEE simulation tools and limited access to proprietary tools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Key Features:</a:t>
            </a:r>
          </a:p>
          <a:p>
            <a:pPr lvl="1"/>
            <a:r>
              <a:rPr lang="en-GB" dirty="0"/>
              <a:t>Physics-based Monte Carlo particle transport in microscopic volumes</a:t>
            </a:r>
          </a:p>
          <a:p>
            <a:pPr lvl="1"/>
            <a:r>
              <a:rPr lang="en-GB" dirty="0"/>
              <a:t>Dedicated event-by-event energy deposition scoring</a:t>
            </a:r>
          </a:p>
          <a:p>
            <a:pPr lvl="1"/>
            <a:r>
              <a:rPr lang="en-GB" dirty="0"/>
              <a:t>Released as free and open-source code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2676F4-9A9B-CC18-F183-162335547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D40D12B-D23F-92BE-22D3-C9A8E8D31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Milestone 11: G4SEE VHE Ion Tool</a:t>
            </a:r>
          </a:p>
        </p:txBody>
      </p:sp>
      <p:grpSp>
        <p:nvGrpSpPr>
          <p:cNvPr id="6" name="Group 3">
            <a:extLst>
              <a:ext uri="{FF2B5EF4-FFF2-40B4-BE49-F238E27FC236}">
                <a16:creationId xmlns:a16="http://schemas.microsoft.com/office/drawing/2014/main" id="{EBEA9A6B-DA6F-3D44-873D-7B0B57FB1F5F}"/>
              </a:ext>
            </a:extLst>
          </p:cNvPr>
          <p:cNvGrpSpPr/>
          <p:nvPr/>
        </p:nvGrpSpPr>
        <p:grpSpPr>
          <a:xfrm>
            <a:off x="7162560" y="1522080"/>
            <a:ext cx="4333320" cy="4106880"/>
            <a:chOff x="7162560" y="1522080"/>
            <a:chExt cx="4333320" cy="4106880"/>
          </a:xfrm>
        </p:grpSpPr>
        <p:pic>
          <p:nvPicPr>
            <p:cNvPr id="7" name="Picture 6" descr="Chart, box and whisker chart&#10;&#10;Description automatically generated">
              <a:extLst>
                <a:ext uri="{FF2B5EF4-FFF2-40B4-BE49-F238E27FC236}">
                  <a16:creationId xmlns:a16="http://schemas.microsoft.com/office/drawing/2014/main" id="{546FA231-22D1-8FB8-E34F-268010EDD28D}"/>
                </a:ext>
              </a:extLst>
            </p:cNvPr>
            <p:cNvPicPr/>
            <p:nvPr/>
          </p:nvPicPr>
          <p:blipFill>
            <a:blip r:embed="rId2"/>
            <a:stretch/>
          </p:blipFill>
          <p:spPr>
            <a:xfrm>
              <a:off x="7162560" y="1522080"/>
              <a:ext cx="4333320" cy="324180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8" name="CustomShape 4">
              <a:extLst>
                <a:ext uri="{FF2B5EF4-FFF2-40B4-BE49-F238E27FC236}">
                  <a16:creationId xmlns:a16="http://schemas.microsoft.com/office/drawing/2014/main" id="{4F7250C7-EE01-495E-6CEB-5AF8D7BD5603}"/>
                </a:ext>
              </a:extLst>
            </p:cNvPr>
            <p:cNvSpPr/>
            <p:nvPr/>
          </p:nvSpPr>
          <p:spPr>
            <a:xfrm>
              <a:off x="7256520" y="4687200"/>
              <a:ext cx="4145040" cy="9417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400" b="0" i="1" strike="noStrike" spc="-1">
                  <a:solidFill>
                    <a:srgbClr val="666666"/>
                  </a:solidFill>
                  <a:latin typeface="Arial"/>
                  <a:ea typeface="DejaVu Sans"/>
                </a:rPr>
                <a:t>Multi-layer, micro-metric geometry used in a G4SEE simulation to obtain energy deposition in Sensitive Volume (SV) inside Bulk and below Back End Of Line (BEOL) layers</a:t>
              </a:r>
              <a:endParaRPr lang="en-US" sz="14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67405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8A4BC99-B3C0-9160-4CE1-CEBEADA5CF2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New Features for HEARTS and VHE Ion Simulations:</a:t>
            </a:r>
          </a:p>
          <a:p>
            <a:pPr lvl="1"/>
            <a:r>
              <a:rPr lang="en-GB" dirty="0"/>
              <a:t>LET scoring of individual particles</a:t>
            </a:r>
          </a:p>
          <a:p>
            <a:pPr lvl="1"/>
            <a:r>
              <a:rPr lang="en-GB" dirty="0"/>
              <a:t>Energy deposition per nuclear reaction scoring</a:t>
            </a:r>
          </a:p>
          <a:p>
            <a:pPr lvl="1"/>
            <a:r>
              <a:rPr lang="en-GB" dirty="0"/>
              <a:t>Capability to run non-</a:t>
            </a:r>
            <a:r>
              <a:rPr lang="en-GB" dirty="0" err="1"/>
              <a:t>analog</a:t>
            </a:r>
            <a:r>
              <a:rPr lang="en-GB" dirty="0"/>
              <a:t> Monte Carlo simulations for heavy 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Upcoming Release:</a:t>
            </a:r>
          </a:p>
          <a:p>
            <a:pPr lvl="1"/>
            <a:r>
              <a:rPr lang="en-GB" dirty="0"/>
              <a:t>G4SEE VHE ion tool to be released in December 2024</a:t>
            </a:r>
          </a:p>
          <a:p>
            <a:pPr lvl="1"/>
            <a:r>
              <a:rPr lang="en-GB" dirty="0"/>
              <a:t>Includes all new features, updated documentation, and simulation examples/tutorials</a:t>
            </a:r>
          </a:p>
          <a:p>
            <a:pPr lvl="1"/>
            <a:r>
              <a:rPr lang="en-GB" dirty="0"/>
              <a:t>Will be publicly available on the G4SEE repository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8D437B2-DF57-6C03-33A9-B67CB471A35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456040" y="1375164"/>
            <a:ext cx="4485565" cy="3247319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2676F4-9A9B-CC18-F183-162335547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D40D12B-D23F-92BE-22D3-C9A8E8D31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Milestone 11: G4SEE VHE Ion Tool</a:t>
            </a:r>
          </a:p>
        </p:txBody>
      </p:sp>
      <p:sp>
        <p:nvSpPr>
          <p:cNvPr id="7" name="CustomShape 5">
            <a:extLst>
              <a:ext uri="{FF2B5EF4-FFF2-40B4-BE49-F238E27FC236}">
                <a16:creationId xmlns:a16="http://schemas.microsoft.com/office/drawing/2014/main" id="{63B77934-4684-454C-713A-48C8A7A591D0}"/>
              </a:ext>
            </a:extLst>
          </p:cNvPr>
          <p:cNvSpPr/>
          <p:nvPr/>
        </p:nvSpPr>
        <p:spPr>
          <a:xfrm>
            <a:off x="6263753" y="4814508"/>
            <a:ext cx="5090047" cy="107576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ctr">
            <a:spAutoFit/>
          </a:bodyPr>
          <a:lstStyle/>
          <a:p>
            <a:r>
              <a:rPr lang="en-US" sz="1600" spc="-1" dirty="0">
                <a:solidFill>
                  <a:srgbClr val="163747"/>
                </a:solidFill>
                <a:latin typeface="Arial"/>
                <a:ea typeface="DejaVu Sans"/>
              </a:rPr>
              <a:t>G4SEE website</a:t>
            </a:r>
            <a:r>
              <a:rPr lang="en-US" sz="1600" strike="noStrike" spc="-1" dirty="0">
                <a:solidFill>
                  <a:srgbClr val="163747"/>
                </a:solidFill>
                <a:latin typeface="Arial"/>
                <a:ea typeface="DejaVu Sans"/>
              </a:rPr>
              <a:t>:</a:t>
            </a:r>
            <a:r>
              <a:rPr lang="en-US" sz="1600" b="0" strike="noStrike" spc="-1" dirty="0">
                <a:solidFill>
                  <a:srgbClr val="163747"/>
                </a:solidFill>
                <a:latin typeface="Arial"/>
                <a:ea typeface="DejaVu Sans"/>
              </a:rPr>
              <a:t>​ </a:t>
            </a:r>
            <a:r>
              <a:rPr lang="en-US" sz="1600" b="0" u="sng" strike="noStrike" spc="-1" dirty="0">
                <a:solidFill>
                  <a:srgbClr val="F7931C"/>
                </a:solidFill>
                <a:uFillTx/>
                <a:latin typeface="Arial"/>
                <a:ea typeface="DejaVu Sans"/>
                <a:hlinkClick r:id="rId3"/>
              </a:rPr>
              <a:t>cern.ch</a:t>
            </a:r>
            <a:r>
              <a:rPr lang="en-US" sz="1600" u="sng" spc="-1" dirty="0">
                <a:solidFill>
                  <a:srgbClr val="F7931C"/>
                </a:solidFill>
                <a:latin typeface="Arial"/>
                <a:ea typeface="DejaVu Sans"/>
                <a:hlinkClick r:id="rId3"/>
              </a:rPr>
              <a:t>/g4see</a:t>
            </a:r>
            <a:endParaRPr lang="en-US" sz="1600" dirty="0">
              <a:cs typeface="Arial"/>
            </a:endParaRPr>
          </a:p>
          <a:p>
            <a:r>
              <a:rPr lang="en-US" sz="1600" spc="-1" dirty="0">
                <a:solidFill>
                  <a:srgbClr val="163747"/>
                </a:solidFill>
                <a:latin typeface="Arial"/>
                <a:cs typeface="Arial"/>
              </a:rPr>
              <a:t>Open-source repository: </a:t>
            </a:r>
            <a:r>
              <a:rPr lang="en-US" sz="1600" spc="-1" dirty="0">
                <a:solidFill>
                  <a:srgbClr val="F7931C"/>
                </a:solidFill>
                <a:latin typeface="Arial"/>
                <a:cs typeface="Arial"/>
                <a:hlinkClick r:id="rId4"/>
              </a:rPr>
              <a:t>gitlab.cern.ch/g4see</a:t>
            </a:r>
            <a:endParaRPr lang="en-US" sz="1600" spc="-1" dirty="0">
              <a:solidFill>
                <a:srgbClr val="000000"/>
              </a:solidFill>
              <a:latin typeface="Arial"/>
              <a:cs typeface="Arial"/>
            </a:endParaRPr>
          </a:p>
          <a:p>
            <a:r>
              <a:rPr lang="en-US" sz="1600" spc="-1" dirty="0">
                <a:solidFill>
                  <a:srgbClr val="163747"/>
                </a:solidFill>
                <a:latin typeface="Arial"/>
                <a:cs typeface="Arial"/>
              </a:rPr>
              <a:t>Open-access publication: </a:t>
            </a:r>
            <a:r>
              <a:rPr lang="en-US" sz="1600" spc="-1" dirty="0">
                <a:solidFill>
                  <a:srgbClr val="F7931C"/>
                </a:solidFill>
                <a:latin typeface="Arial"/>
                <a:cs typeface="Arial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10.1109/TNS.2022.3149989</a:t>
            </a:r>
            <a:endParaRPr lang="en-US" sz="1600" spc="-1" dirty="0">
              <a:solidFill>
                <a:srgbClr val="F7931C"/>
              </a:solidFill>
              <a:latin typeface="Arial"/>
              <a:cs typeface="Arial"/>
            </a:endParaRPr>
          </a:p>
          <a:p>
            <a:r>
              <a:rPr lang="en-US" sz="1600" spc="-1" dirty="0">
                <a:solidFill>
                  <a:srgbClr val="163747"/>
                </a:solidFill>
                <a:latin typeface="Arial"/>
                <a:cs typeface="Arial"/>
              </a:rPr>
              <a:t>User forum: </a:t>
            </a:r>
            <a:r>
              <a:rPr lang="en-US" sz="1600" spc="-1" dirty="0">
                <a:solidFill>
                  <a:srgbClr val="F7931C"/>
                </a:solidFill>
                <a:latin typeface="Arial"/>
                <a:cs typeface="Arial"/>
                <a:hlinkClick r:id="rId6"/>
              </a:rPr>
              <a:t>g4see-forum.web.cern.ch</a:t>
            </a:r>
            <a:endParaRPr lang="en-US" sz="1600" spc="-1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19499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41034-722A-17EA-2376-285F543E81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Risk Assessment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746115-FDB7-6DD0-5254-919D3B43AA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i="0" u="none" strike="noStrike" dirty="0">
                <a:solidFill>
                  <a:srgbClr val="000000"/>
                </a:solidFill>
                <a:effectLst/>
                <a:latin typeface="-webkit-standard"/>
              </a:rPr>
              <a:t>No Delays: 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All tasks are progressing as planned, with no anticipated delays in achieving the deliverables and milestones.</a:t>
            </a:r>
          </a:p>
          <a:p>
            <a:r>
              <a:rPr lang="en-GB" b="1" i="0" u="none" strike="noStrike" dirty="0">
                <a:solidFill>
                  <a:srgbClr val="000000"/>
                </a:solidFill>
                <a:effectLst/>
                <a:latin typeface="-webkit-standard"/>
              </a:rPr>
              <a:t>No Critical Risks Materialized: 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The identified critical risks in the Grant Agreement have not materialized during P1.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6BBD9B-7F65-22C7-DD52-16B920FF2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9805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45F9A6-18E1-AA3A-EF2D-739D769DD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Follow-up of recommendations from previous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865CBC-34C9-0863-8696-74535F43EA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Development of a user-friendly tool for calculating the incident LET based on the component’s material composition and beam path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Progress:</a:t>
            </a:r>
          </a:p>
          <a:p>
            <a:pPr lvl="1"/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Development of a dedicated HEARTS tool has been initiated</a:t>
            </a:r>
          </a:p>
          <a:p>
            <a:pPr lvl="1"/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Thanks to the collaboration with NSRL, they have now incorporated lead as a primary ion in their stack-up tool </a:t>
            </a:r>
            <a:r>
              <a:rPr lang="en-GB" b="0" i="0" u="none" strike="noStrike">
                <a:solidFill>
                  <a:srgbClr val="000000"/>
                </a:solidFill>
                <a:effectLst/>
              </a:rPr>
              <a:t>(released on 9</a:t>
            </a:r>
            <a:r>
              <a:rPr lang="en-GB" b="0" i="0" u="none" strike="noStrike" baseline="30000">
                <a:solidFill>
                  <a:srgbClr val="000000"/>
                </a:solidFill>
                <a:effectLst/>
              </a:rPr>
              <a:t>th</a:t>
            </a:r>
            <a:r>
              <a:rPr lang="en-GB" b="0" i="0" u="none" strike="noStrike">
                <a:solidFill>
                  <a:srgbClr val="000000"/>
                </a:solidFill>
                <a:effectLst/>
              </a:rPr>
              <a:t> August 2024)</a:t>
            </a:r>
            <a:endParaRPr lang="en-GB" b="0" i="0" u="none" strike="noStrike" dirty="0">
              <a:solidFill>
                <a:srgbClr val="000000"/>
              </a:solidFill>
              <a:effectLst/>
            </a:endParaRPr>
          </a:p>
          <a:p>
            <a:pPr algn="l"/>
            <a:endParaRPr lang="en-GB" b="0" i="0" u="none" strike="noStrike" dirty="0">
              <a:solidFill>
                <a:srgbClr val="000000"/>
              </a:solidFill>
              <a:effectLst/>
            </a:endParaRP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0F6936-3736-AE8E-68E8-BE1D73EE9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55483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60859-A8E9-9035-FB7A-211638646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Conclusion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F7F314-1DF9-002D-D843-5C128CD5A7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Significant progress</a:t>
            </a:r>
            <a:r>
              <a:rPr lang="en-GB" dirty="0"/>
              <a:t> has been made all tasks in developing and validating simulation models and tools for beam characterization, shielding material assessment, and understanding the effects of VHE ions on electronic devices.</a:t>
            </a:r>
          </a:p>
          <a:p>
            <a:r>
              <a:rPr lang="en-GB" b="1" dirty="0"/>
              <a:t>Deliverables 3.1, 3.2 and 3.3, and Milestone 11 are on track to be completed in due time (31.12.2024)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1CBB0A-64F0-6525-D39B-BADFCA6C3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42568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1">
            <a:extLst>
              <a:ext uri="{FF2B5EF4-FFF2-40B4-BE49-F238E27FC236}">
                <a16:creationId xmlns:a16="http://schemas.microsoft.com/office/drawing/2014/main" id="{42909F5B-3889-4BC1-6B7F-F172B98297C4}"/>
              </a:ext>
            </a:extLst>
          </p:cNvPr>
          <p:cNvSpPr txBox="1"/>
          <p:nvPr/>
        </p:nvSpPr>
        <p:spPr>
          <a:xfrm>
            <a:off x="3885515" y="1412776"/>
            <a:ext cx="443831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rgbClr val="FFFFFF"/>
                </a:solidFill>
                <a:latin typeface="Helvetica" pitchFamily="2" charset="0"/>
              </a:rPr>
              <a:t>Thank you for your attention.</a:t>
            </a:r>
          </a:p>
          <a:p>
            <a:pPr algn="ctr"/>
            <a:r>
              <a:rPr lang="en-GB" sz="6000" b="1" dirty="0">
                <a:solidFill>
                  <a:srgbClr val="FFFFFF"/>
                </a:solidFill>
                <a:latin typeface="Helvetica" pitchFamily="2" charset="0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4200531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21CF8B-1481-E2E4-5232-A85717E33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7F8034-6748-B43D-F1F6-E5B40FF1D9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W3 timeline</a:t>
            </a:r>
          </a:p>
          <a:p>
            <a:r>
              <a:rPr lang="en-GB" dirty="0"/>
              <a:t>Upcoming Deliverables &amp; Milestones</a:t>
            </a:r>
          </a:p>
          <a:p>
            <a:r>
              <a:rPr lang="en-GB" dirty="0"/>
              <a:t>Task status and progress</a:t>
            </a:r>
          </a:p>
          <a:p>
            <a:r>
              <a:rPr lang="en-GB" dirty="0"/>
              <a:t>Risk assessment</a:t>
            </a:r>
          </a:p>
          <a:p>
            <a:r>
              <a:rPr lang="en-GB" dirty="0"/>
              <a:t>Follow-up of recommendations from previous review</a:t>
            </a:r>
          </a:p>
          <a:p>
            <a:r>
              <a:rPr lang="en-GB"/>
              <a:t>Conclusions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F2DAB6-05AA-1C42-7BFD-48499D257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8491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848413"/>
          </a:xfr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rmAutofit/>
          </a:bodyPr>
          <a:lstStyle/>
          <a:p>
            <a:r>
              <a:rPr lang="en-GB" dirty="0">
                <a:sym typeface="Calibri"/>
              </a:rPr>
              <a:t>WP3 timeline</a:t>
            </a:r>
          </a:p>
        </p:txBody>
      </p:sp>
      <p:sp>
        <p:nvSpPr>
          <p:cNvPr id="283" name="Google Shape;283;p33"/>
          <p:cNvSpPr txBox="1">
            <a:spLocks noGrp="1"/>
          </p:cNvSpPr>
          <p:nvPr>
            <p:ph type="ftr" sz="quarter" idx="11"/>
          </p:nvPr>
        </p:nvSpPr>
        <p:spPr>
          <a:xfrm>
            <a:off x="3899756" y="6356350"/>
            <a:ext cx="4392488" cy="365125"/>
          </a:xfr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Autofit/>
          </a:bodyPr>
          <a:lstStyle/>
          <a:p>
            <a:r>
              <a:rPr lang="en-GB"/>
              <a:t>HEARTS P1 Review Meeting - 25 September 2024</a:t>
            </a:r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F077A27-4347-2151-3C6F-DDC0965BBD74}"/>
              </a:ext>
            </a:extLst>
          </p:cNvPr>
          <p:cNvGrpSpPr/>
          <p:nvPr/>
        </p:nvGrpSpPr>
        <p:grpSpPr>
          <a:xfrm>
            <a:off x="353968" y="2647868"/>
            <a:ext cx="11484064" cy="3539637"/>
            <a:chOff x="353968" y="2647868"/>
            <a:chExt cx="11484064" cy="3539637"/>
          </a:xfrm>
        </p:grpSpPr>
        <p:pic>
          <p:nvPicPr>
            <p:cNvPr id="263" name="Google Shape;263;p33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53968" y="2647868"/>
              <a:ext cx="11484064" cy="3206849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264" name="Google Shape;264;p33"/>
            <p:cNvCxnSpPr/>
            <p:nvPr/>
          </p:nvCxnSpPr>
          <p:spPr>
            <a:xfrm>
              <a:off x="4756201" y="3320587"/>
              <a:ext cx="800" cy="1794800"/>
            </a:xfrm>
            <a:prstGeom prst="straightConnector1">
              <a:avLst/>
            </a:prstGeom>
            <a:noFill/>
            <a:ln w="9525" cap="flat" cmpd="sng">
              <a:solidFill>
                <a:srgbClr val="666666"/>
              </a:solidFill>
              <a:prstDash val="dash"/>
              <a:round/>
              <a:headEnd type="none" w="med" len="med"/>
              <a:tailEnd type="triangle" w="med" len="med"/>
            </a:ln>
          </p:spPr>
        </p:cxnSp>
        <p:cxnSp>
          <p:nvCxnSpPr>
            <p:cNvPr id="265" name="Google Shape;265;p33"/>
            <p:cNvCxnSpPr/>
            <p:nvPr/>
          </p:nvCxnSpPr>
          <p:spPr>
            <a:xfrm>
              <a:off x="5707801" y="3317832"/>
              <a:ext cx="2000" cy="1960800"/>
            </a:xfrm>
            <a:prstGeom prst="straightConnector1">
              <a:avLst/>
            </a:prstGeom>
            <a:noFill/>
            <a:ln w="9525" cap="flat" cmpd="sng">
              <a:solidFill>
                <a:srgbClr val="666666"/>
              </a:solidFill>
              <a:prstDash val="dash"/>
              <a:round/>
              <a:headEnd type="none" w="med" len="med"/>
              <a:tailEnd type="triangle" w="med" len="med"/>
            </a:ln>
          </p:spPr>
        </p:cxnSp>
        <p:cxnSp>
          <p:nvCxnSpPr>
            <p:cNvPr id="266" name="Google Shape;266;p33"/>
            <p:cNvCxnSpPr/>
            <p:nvPr/>
          </p:nvCxnSpPr>
          <p:spPr>
            <a:xfrm>
              <a:off x="6445601" y="3589557"/>
              <a:ext cx="3600" cy="1843600"/>
            </a:xfrm>
            <a:prstGeom prst="straightConnector1">
              <a:avLst/>
            </a:prstGeom>
            <a:noFill/>
            <a:ln w="9525" cap="flat" cmpd="sng">
              <a:solidFill>
                <a:srgbClr val="666666"/>
              </a:solidFill>
              <a:prstDash val="dash"/>
              <a:round/>
              <a:headEnd type="none" w="med" len="med"/>
              <a:tailEnd type="triangle" w="med" len="med"/>
            </a:ln>
          </p:spPr>
        </p:cxnSp>
        <p:cxnSp>
          <p:nvCxnSpPr>
            <p:cNvPr id="268" name="Google Shape;268;p33"/>
            <p:cNvCxnSpPr/>
            <p:nvPr/>
          </p:nvCxnSpPr>
          <p:spPr>
            <a:xfrm flipH="1">
              <a:off x="4829268" y="3320391"/>
              <a:ext cx="3600" cy="2289200"/>
            </a:xfrm>
            <a:prstGeom prst="straightConnector1">
              <a:avLst/>
            </a:prstGeom>
            <a:noFill/>
            <a:ln w="9525" cap="flat" cmpd="sng">
              <a:solidFill>
                <a:srgbClr val="666666"/>
              </a:solidFill>
              <a:prstDash val="dash"/>
              <a:round/>
              <a:headEnd type="none" w="med" len="med"/>
              <a:tailEnd type="triangle" w="med" len="med"/>
            </a:ln>
          </p:spPr>
        </p:cxnSp>
        <p:cxnSp>
          <p:nvCxnSpPr>
            <p:cNvPr id="269" name="Google Shape;269;p33"/>
            <p:cNvCxnSpPr/>
            <p:nvPr/>
          </p:nvCxnSpPr>
          <p:spPr>
            <a:xfrm>
              <a:off x="6933701" y="3821307"/>
              <a:ext cx="400" cy="1612000"/>
            </a:xfrm>
            <a:prstGeom prst="straightConnector1">
              <a:avLst/>
            </a:prstGeom>
            <a:noFill/>
            <a:ln w="9525" cap="flat" cmpd="sng">
              <a:solidFill>
                <a:srgbClr val="666666"/>
              </a:solidFill>
              <a:prstDash val="dash"/>
              <a:round/>
              <a:headEnd type="none" w="med" len="med"/>
              <a:tailEnd type="triangle" w="med" len="med"/>
            </a:ln>
          </p:spPr>
        </p:cxnSp>
        <p:cxnSp>
          <p:nvCxnSpPr>
            <p:cNvPr id="270" name="Google Shape;270;p33"/>
            <p:cNvCxnSpPr/>
            <p:nvPr/>
          </p:nvCxnSpPr>
          <p:spPr>
            <a:xfrm>
              <a:off x="6855935" y="3821307"/>
              <a:ext cx="2800" cy="1295600"/>
            </a:xfrm>
            <a:prstGeom prst="straightConnector1">
              <a:avLst/>
            </a:prstGeom>
            <a:noFill/>
            <a:ln w="9525" cap="flat" cmpd="sng">
              <a:solidFill>
                <a:srgbClr val="666666"/>
              </a:solidFill>
              <a:prstDash val="dash"/>
              <a:round/>
              <a:headEnd type="none" w="med" len="med"/>
              <a:tailEnd type="triangle" w="med" len="med"/>
            </a:ln>
          </p:spPr>
        </p:cxnSp>
        <p:cxnSp>
          <p:nvCxnSpPr>
            <p:cNvPr id="271" name="Google Shape;271;p33"/>
            <p:cNvCxnSpPr/>
            <p:nvPr/>
          </p:nvCxnSpPr>
          <p:spPr>
            <a:xfrm>
              <a:off x="7411035" y="4091916"/>
              <a:ext cx="2400" cy="1180800"/>
            </a:xfrm>
            <a:prstGeom prst="straightConnector1">
              <a:avLst/>
            </a:prstGeom>
            <a:noFill/>
            <a:ln w="9525" cap="flat" cmpd="sng">
              <a:solidFill>
                <a:srgbClr val="666666"/>
              </a:solidFill>
              <a:prstDash val="dash"/>
              <a:round/>
              <a:headEnd type="none" w="med" len="med"/>
              <a:tailEnd type="triangle" w="med" len="med"/>
            </a:ln>
          </p:spPr>
        </p:cxnSp>
        <p:cxnSp>
          <p:nvCxnSpPr>
            <p:cNvPr id="272" name="Google Shape;272;p33"/>
            <p:cNvCxnSpPr/>
            <p:nvPr/>
          </p:nvCxnSpPr>
          <p:spPr>
            <a:xfrm>
              <a:off x="9114668" y="4299104"/>
              <a:ext cx="2800" cy="988000"/>
            </a:xfrm>
            <a:prstGeom prst="straightConnector1">
              <a:avLst/>
            </a:prstGeom>
            <a:noFill/>
            <a:ln w="9525" cap="flat" cmpd="sng">
              <a:solidFill>
                <a:srgbClr val="666666"/>
              </a:solidFill>
              <a:prstDash val="dash"/>
              <a:round/>
              <a:headEnd type="none" w="med" len="med"/>
              <a:tailEnd type="triangle" w="med" len="med"/>
            </a:ln>
          </p:spPr>
        </p:cxnSp>
        <p:sp>
          <p:nvSpPr>
            <p:cNvPr id="273" name="Google Shape;273;p33"/>
            <p:cNvSpPr txBox="1"/>
            <p:nvPr/>
          </p:nvSpPr>
          <p:spPr>
            <a:xfrm rot="5400000">
              <a:off x="3949568" y="3648268"/>
              <a:ext cx="1359200" cy="47585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GB" sz="933">
                  <a:solidFill>
                    <a:srgbClr val="434343"/>
                  </a:solidFill>
                  <a:latin typeface="Calibri"/>
                  <a:ea typeface="Calibri"/>
                  <a:cs typeface="Calibri"/>
                  <a:sym typeface="Calibri"/>
                </a:rPr>
                <a:t>Instrumentation choice</a:t>
              </a:r>
              <a:endParaRPr sz="933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4" name="Google Shape;274;p33"/>
            <p:cNvSpPr txBox="1"/>
            <p:nvPr/>
          </p:nvSpPr>
          <p:spPr>
            <a:xfrm rot="5400000">
              <a:off x="5043501" y="3648268"/>
              <a:ext cx="1359200" cy="47585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GB" sz="933" dirty="0">
                  <a:solidFill>
                    <a:srgbClr val="434343"/>
                  </a:solidFill>
                  <a:latin typeface="Calibri"/>
                  <a:ea typeface="Calibri"/>
                  <a:cs typeface="Calibri"/>
                  <a:sym typeface="Calibri"/>
                </a:rPr>
                <a:t>PIN diode characterization</a:t>
              </a:r>
              <a:endParaRPr sz="933" dirty="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5" name="Google Shape;275;p33"/>
            <p:cNvSpPr txBox="1"/>
            <p:nvPr/>
          </p:nvSpPr>
          <p:spPr>
            <a:xfrm rot="5400000">
              <a:off x="4012001" y="4432139"/>
              <a:ext cx="1818400" cy="3610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GB" sz="933">
                  <a:solidFill>
                    <a:srgbClr val="434343"/>
                  </a:solidFill>
                  <a:latin typeface="Calibri"/>
                  <a:ea typeface="Calibri"/>
                  <a:cs typeface="Calibri"/>
                  <a:sym typeface="Calibri"/>
                </a:rPr>
                <a:t>Setup standardization</a:t>
              </a:r>
              <a:endParaRPr sz="933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6" name="Google Shape;276;p33"/>
            <p:cNvSpPr txBox="1"/>
            <p:nvPr/>
          </p:nvSpPr>
          <p:spPr>
            <a:xfrm rot="5400000">
              <a:off x="5469684" y="4432139"/>
              <a:ext cx="1818400" cy="3610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GB" sz="933">
                  <a:solidFill>
                    <a:srgbClr val="434343"/>
                  </a:solidFill>
                  <a:latin typeface="Calibri"/>
                  <a:ea typeface="Calibri"/>
                  <a:cs typeface="Calibri"/>
                  <a:sym typeface="Calibri"/>
                </a:rPr>
                <a:t>Setup standardization</a:t>
              </a:r>
              <a:endParaRPr sz="933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7" name="Google Shape;277;p33"/>
            <p:cNvSpPr txBox="1"/>
            <p:nvPr/>
          </p:nvSpPr>
          <p:spPr>
            <a:xfrm rot="5400000">
              <a:off x="6114084" y="4395738"/>
              <a:ext cx="1818400" cy="3610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GB" sz="933">
                  <a:solidFill>
                    <a:srgbClr val="434343"/>
                  </a:solidFill>
                  <a:latin typeface="Calibri"/>
                  <a:ea typeface="Calibri"/>
                  <a:cs typeface="Calibri"/>
                  <a:sym typeface="Calibri"/>
                </a:rPr>
                <a:t>Simulation of setup</a:t>
              </a:r>
              <a:endParaRPr sz="933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8" name="Google Shape;278;p33"/>
            <p:cNvSpPr txBox="1"/>
            <p:nvPr/>
          </p:nvSpPr>
          <p:spPr>
            <a:xfrm rot="5400000">
              <a:off x="6484635" y="4718040"/>
              <a:ext cx="1888400" cy="47585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GB" sz="933">
                  <a:solidFill>
                    <a:srgbClr val="434343"/>
                  </a:solidFill>
                  <a:latin typeface="Calibri"/>
                  <a:ea typeface="Calibri"/>
                  <a:cs typeface="Calibri"/>
                  <a:sym typeface="Calibri"/>
                </a:rPr>
                <a:t>Comparison to </a:t>
              </a:r>
              <a:endParaRPr sz="933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>
                <a:lnSpc>
                  <a:spcPct val="80000"/>
                </a:lnSpc>
              </a:pPr>
              <a:r>
                <a:rPr lang="en-GB" sz="933">
                  <a:solidFill>
                    <a:srgbClr val="434343"/>
                  </a:solidFill>
                  <a:latin typeface="Calibri"/>
                  <a:ea typeface="Calibri"/>
                  <a:cs typeface="Calibri"/>
                  <a:sym typeface="Calibri"/>
                </a:rPr>
                <a:t>experiments</a:t>
              </a:r>
              <a:endParaRPr sz="933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9" name="Google Shape;279;p33"/>
            <p:cNvSpPr txBox="1"/>
            <p:nvPr/>
          </p:nvSpPr>
          <p:spPr>
            <a:xfrm rot="5400000">
              <a:off x="8117401" y="4947955"/>
              <a:ext cx="1888400" cy="5906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GB" sz="933">
                  <a:solidFill>
                    <a:srgbClr val="434343"/>
                  </a:solidFill>
                  <a:latin typeface="Calibri"/>
                  <a:ea typeface="Calibri"/>
                  <a:cs typeface="Calibri"/>
                  <a:sym typeface="Calibri"/>
                </a:rPr>
                <a:t>Comparison</a:t>
              </a:r>
              <a:endParaRPr sz="933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>
                <a:lnSpc>
                  <a:spcPct val="80000"/>
                </a:lnSpc>
              </a:pPr>
              <a:r>
                <a:rPr lang="en-GB" sz="933">
                  <a:solidFill>
                    <a:srgbClr val="434343"/>
                  </a:solidFill>
                  <a:latin typeface="Calibri"/>
                  <a:ea typeface="Calibri"/>
                  <a:cs typeface="Calibri"/>
                  <a:sym typeface="Calibri"/>
                </a:rPr>
                <a:t>to device </a:t>
              </a:r>
              <a:endParaRPr sz="933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>
                <a:lnSpc>
                  <a:spcPct val="80000"/>
                </a:lnSpc>
              </a:pPr>
              <a:r>
                <a:rPr lang="en-GB" sz="933">
                  <a:solidFill>
                    <a:srgbClr val="434343"/>
                  </a:solidFill>
                  <a:latin typeface="Calibri"/>
                  <a:ea typeface="Calibri"/>
                  <a:cs typeface="Calibri"/>
                  <a:sym typeface="Calibri"/>
                </a:rPr>
                <a:t>response</a:t>
              </a:r>
              <a:endParaRPr sz="933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280" name="Google Shape;280;p33"/>
            <p:cNvCxnSpPr/>
            <p:nvPr/>
          </p:nvCxnSpPr>
          <p:spPr>
            <a:xfrm>
              <a:off x="5231584" y="3347511"/>
              <a:ext cx="1600" cy="2457600"/>
            </a:xfrm>
            <a:prstGeom prst="straightConnector1">
              <a:avLst/>
            </a:prstGeom>
            <a:noFill/>
            <a:ln w="9525" cap="flat" cmpd="sng">
              <a:solidFill>
                <a:srgbClr val="666666"/>
              </a:solidFill>
              <a:prstDash val="dash"/>
              <a:round/>
              <a:headEnd type="none" w="med" len="med"/>
              <a:tailEnd type="triangle" w="med" len="med"/>
            </a:ln>
          </p:spPr>
        </p:cxnSp>
        <p:cxnSp>
          <p:nvCxnSpPr>
            <p:cNvPr id="281" name="Google Shape;281;p33"/>
            <p:cNvCxnSpPr/>
            <p:nvPr/>
          </p:nvCxnSpPr>
          <p:spPr>
            <a:xfrm>
              <a:off x="5148901" y="3347511"/>
              <a:ext cx="2400" cy="2262000"/>
            </a:xfrm>
            <a:prstGeom prst="straightConnector1">
              <a:avLst/>
            </a:prstGeom>
            <a:noFill/>
            <a:ln w="9525" cap="flat" cmpd="sng">
              <a:solidFill>
                <a:srgbClr val="666666"/>
              </a:solidFill>
              <a:prstDash val="dash"/>
              <a:round/>
              <a:headEnd type="none" w="med" len="med"/>
              <a:tailEnd type="triangle" w="med" len="med"/>
            </a:ln>
          </p:spPr>
        </p:cxnSp>
        <p:sp>
          <p:nvSpPr>
            <p:cNvPr id="282" name="Google Shape;282;p33"/>
            <p:cNvSpPr txBox="1"/>
            <p:nvPr/>
          </p:nvSpPr>
          <p:spPr>
            <a:xfrm rot="5400000">
              <a:off x="4384235" y="4571445"/>
              <a:ext cx="1818400" cy="3610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GB" sz="933">
                  <a:solidFill>
                    <a:srgbClr val="434343"/>
                  </a:solidFill>
                  <a:latin typeface="Calibri"/>
                  <a:ea typeface="Calibri"/>
                  <a:cs typeface="Calibri"/>
                  <a:sym typeface="Calibri"/>
                </a:rPr>
                <a:t>Beam line simulation</a:t>
              </a:r>
              <a:endParaRPr sz="933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284" name="Google Shape;284;p33"/>
            <p:cNvCxnSpPr/>
            <p:nvPr/>
          </p:nvCxnSpPr>
          <p:spPr>
            <a:xfrm>
              <a:off x="712633" y="3317833"/>
              <a:ext cx="385200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285" name="Google Shape;285;p33"/>
            <p:cNvCxnSpPr/>
            <p:nvPr/>
          </p:nvCxnSpPr>
          <p:spPr>
            <a:xfrm>
              <a:off x="712633" y="3506533"/>
              <a:ext cx="385200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sp>
        <p:nvSpPr>
          <p:cNvPr id="5" name="Google Shape;262;p33">
            <a:extLst>
              <a:ext uri="{FF2B5EF4-FFF2-40B4-BE49-F238E27FC236}">
                <a16:creationId xmlns:a16="http://schemas.microsoft.com/office/drawing/2014/main" id="{793AA3CA-A20E-D0BB-7E9C-E73E598D7D8D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0" y="1407965"/>
            <a:ext cx="10515600" cy="1463650"/>
          </a:xfrm>
          <a:noFill/>
          <a:ln>
            <a:noFill/>
          </a:ln>
        </p:spPr>
        <p:txBody>
          <a:bodyPr spcFirstLastPara="1" vert="horz" wrap="square" lIns="91433" tIns="45700" rIns="91433" bIns="45700" rtlCol="0" anchor="t" anchorCtr="0">
            <a:normAutofit fontScale="85000" lnSpcReduction="20000"/>
          </a:bodyPr>
          <a:lstStyle/>
          <a:p>
            <a:r>
              <a:rPr lang="en-GB" dirty="0">
                <a:sym typeface="Calibri"/>
              </a:rPr>
              <a:t>Activities in WP3 span over the first 3 years (M1 - M36) of the project</a:t>
            </a:r>
          </a:p>
          <a:p>
            <a:r>
              <a:rPr lang="en-GB" dirty="0">
                <a:sym typeface="Calibri"/>
              </a:rPr>
              <a:t>Transversal work package providing support and deliverables to WP4-8</a:t>
            </a:r>
          </a:p>
          <a:p>
            <a:pPr lvl="1"/>
            <a:r>
              <a:rPr lang="en-GB" dirty="0">
                <a:sym typeface="Calibri"/>
              </a:rPr>
              <a:t>Characterization of beam conditions, feeding into instrumentation choice, setup standardization</a:t>
            </a:r>
          </a:p>
          <a:p>
            <a:endParaRPr lang="en-GB" dirty="0">
              <a:sym typeface="Calibri"/>
            </a:endParaRPr>
          </a:p>
          <a:p>
            <a:endParaRPr lang="en-GB" dirty="0">
              <a:sym typeface="Calibri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FC0C56D-0A35-7385-CB72-1666EF82E42F}"/>
              </a:ext>
            </a:extLst>
          </p:cNvPr>
          <p:cNvCxnSpPr>
            <a:cxnSpLocks/>
          </p:cNvCxnSpPr>
          <p:nvPr/>
        </p:nvCxnSpPr>
        <p:spPr>
          <a:xfrm>
            <a:off x="7104112" y="2996952"/>
            <a:ext cx="0" cy="143936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0BD0F-D944-B211-B640-2FD79430A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Upcoming Deliverables &amp; Milestones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DD6143-D49A-BC47-F5BA-11FAD28DD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  <a:endParaRPr lang="en-GB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9E33FD4-9C9A-BF8A-BA30-906F99388C0A}"/>
              </a:ext>
            </a:extLst>
          </p:cNvPr>
          <p:cNvGraphicFramePr>
            <a:graphicFrameLocks noGrp="1"/>
          </p:cNvGraphicFramePr>
          <p:nvPr/>
        </p:nvGraphicFramePr>
        <p:xfrm>
          <a:off x="335360" y="1427736"/>
          <a:ext cx="11480364" cy="330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0826">
                  <a:extLst>
                    <a:ext uri="{9D8B030D-6E8A-4147-A177-3AD203B41FA5}">
                      <a16:colId xmlns:a16="http://schemas.microsoft.com/office/drawing/2014/main" val="2405389942"/>
                    </a:ext>
                  </a:extLst>
                </a:gridCol>
                <a:gridCol w="7747787">
                  <a:extLst>
                    <a:ext uri="{9D8B030D-6E8A-4147-A177-3AD203B41FA5}">
                      <a16:colId xmlns:a16="http://schemas.microsoft.com/office/drawing/2014/main" val="63077485"/>
                    </a:ext>
                  </a:extLst>
                </a:gridCol>
                <a:gridCol w="1389622">
                  <a:extLst>
                    <a:ext uri="{9D8B030D-6E8A-4147-A177-3AD203B41FA5}">
                      <a16:colId xmlns:a16="http://schemas.microsoft.com/office/drawing/2014/main" val="1024612737"/>
                    </a:ext>
                  </a:extLst>
                </a:gridCol>
                <a:gridCol w="1072129">
                  <a:extLst>
                    <a:ext uri="{9D8B030D-6E8A-4147-A177-3AD203B41FA5}">
                      <a16:colId xmlns:a16="http://schemas.microsoft.com/office/drawing/2014/main" val="29164463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Deliv</a:t>
                      </a:r>
                      <a:r>
                        <a:rPr lang="fr-CH" dirty="0"/>
                        <a:t>. No.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Deliverable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name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Due date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Status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2891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D3.1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Numerical characterization of the CHARM beamline and of detector response</a:t>
                      </a:r>
                      <a:endParaRPr lang="en-GB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2024-12-31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Pending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2650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D3.2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Modelling of shielding materials and configurations for test setup standardisation</a:t>
                      </a:r>
                      <a:endParaRPr lang="en-GB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/>
                        <a:t>2024-12-31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/>
                        <a:t>Pending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7958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D3.3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GCR/SPE simulator optimizer software</a:t>
                      </a:r>
                      <a:endParaRPr lang="en-GB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/>
                        <a:t>2024-12-31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/>
                        <a:t>Pending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5900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D3.4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Demonstration of LET uncertainty reduction from simulations as a complement to experimental measurements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/>
                        <a:t>2025-12-31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/>
                        <a:t>Pending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95187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D3.5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Modelling of medium-complexity devices and response to different ion beams </a:t>
                      </a:r>
                      <a:endParaRPr lang="en-GB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/>
                        <a:t>2025-12-31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/>
                        <a:t>Pending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0800141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CAF12F23-76C0-8334-5516-55549620EC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402524"/>
              </p:ext>
            </p:extLst>
          </p:nvPr>
        </p:nvGraphicFramePr>
        <p:xfrm>
          <a:off x="335360" y="4943934"/>
          <a:ext cx="7322820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325880">
                  <a:extLst>
                    <a:ext uri="{9D8B030D-6E8A-4147-A177-3AD203B41FA5}">
                      <a16:colId xmlns:a16="http://schemas.microsoft.com/office/drawing/2014/main" val="2405389942"/>
                    </a:ext>
                  </a:extLst>
                </a:gridCol>
                <a:gridCol w="3497580">
                  <a:extLst>
                    <a:ext uri="{9D8B030D-6E8A-4147-A177-3AD203B41FA5}">
                      <a16:colId xmlns:a16="http://schemas.microsoft.com/office/drawing/2014/main" val="63077485"/>
                    </a:ext>
                  </a:extLst>
                </a:gridCol>
                <a:gridCol w="1414780">
                  <a:extLst>
                    <a:ext uri="{9D8B030D-6E8A-4147-A177-3AD203B41FA5}">
                      <a16:colId xmlns:a16="http://schemas.microsoft.com/office/drawing/2014/main" val="1024612737"/>
                    </a:ext>
                  </a:extLst>
                </a:gridCol>
                <a:gridCol w="1084580">
                  <a:extLst>
                    <a:ext uri="{9D8B030D-6E8A-4147-A177-3AD203B41FA5}">
                      <a16:colId xmlns:a16="http://schemas.microsoft.com/office/drawing/2014/main" val="29164463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Milest.No</a:t>
                      </a:r>
                      <a:r>
                        <a:rPr lang="fr-CH" dirty="0"/>
                        <a:t>.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Milestone </a:t>
                      </a:r>
                      <a:r>
                        <a:rPr lang="fr-CH" dirty="0" err="1"/>
                        <a:t>name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Due date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Status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2891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M11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Release of G4SEE VHE ion tool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2024-12-31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Pending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265027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D256463C-15EB-9792-44C9-A769FCF7CB6F}"/>
              </a:ext>
            </a:extLst>
          </p:cNvPr>
          <p:cNvSpPr txBox="1"/>
          <p:nvPr/>
        </p:nvSpPr>
        <p:spPr>
          <a:xfrm>
            <a:off x="1625119" y="5899812"/>
            <a:ext cx="4826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No deliverables or milestones were due in P1</a:t>
            </a:r>
          </a:p>
        </p:txBody>
      </p:sp>
    </p:spTree>
    <p:extLst>
      <p:ext uri="{BB962C8B-B14F-4D97-AF65-F5344CB8AC3E}">
        <p14:creationId xmlns:p14="http://schemas.microsoft.com/office/powerpoint/2010/main" val="3905515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20B2C-DC63-5E18-55DC-AFA1DABB9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/>
              <a:t>Task 3.1: Simulation of beam properties and detector characterization (CERN)</a:t>
            </a:r>
          </a:p>
        </p:txBody>
      </p:sp>
      <p:pic>
        <p:nvPicPr>
          <p:cNvPr id="5" name="Content Placeholder 4" descr="A line of colorful squares&#10;&#10;Description automatically generated">
            <a:extLst>
              <a:ext uri="{FF2B5EF4-FFF2-40B4-BE49-F238E27FC236}">
                <a16:creationId xmlns:a16="http://schemas.microsoft.com/office/drawing/2014/main" id="{5E7FEC02-A2AC-C3CB-E2C0-2D62DA214E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39445" r="63" b="33605"/>
          <a:stretch/>
        </p:blipFill>
        <p:spPr>
          <a:xfrm>
            <a:off x="1459428" y="1558051"/>
            <a:ext cx="9273151" cy="1865593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02ED4C-3583-89B5-9B37-C4ECEC679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  <a:endParaRPr lang="en-GB" dirty="0"/>
          </a:p>
        </p:txBody>
      </p:sp>
      <p:sp>
        <p:nvSpPr>
          <p:cNvPr id="6" name="Google Shape;262;p33">
            <a:extLst>
              <a:ext uri="{FF2B5EF4-FFF2-40B4-BE49-F238E27FC236}">
                <a16:creationId xmlns:a16="http://schemas.microsoft.com/office/drawing/2014/main" id="{9259A830-22E2-E9A8-CF45-639A521AA474}"/>
              </a:ext>
            </a:extLst>
          </p:cNvPr>
          <p:cNvSpPr txBox="1">
            <a:spLocks/>
          </p:cNvSpPr>
          <p:nvPr/>
        </p:nvSpPr>
        <p:spPr>
          <a:xfrm>
            <a:off x="839440" y="3425854"/>
            <a:ext cx="10515600" cy="231871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t" anchorCtr="0">
            <a:normAutofit fontScale="85000" lnSpcReduction="20000"/>
          </a:bodyPr>
          <a:lstStyle>
            <a:lvl1pPr marL="457200" indent="-4572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600" dirty="0">
                <a:latin typeface="Arial"/>
                <a:cs typeface="Times New Roman"/>
              </a:rPr>
              <a:t>Detailed Monte Carlo simulations of the VHE ion beam transport through the T08 beam line at CERN were carried out</a:t>
            </a:r>
            <a:endParaRPr lang="en-US" dirty="0"/>
          </a:p>
          <a:p>
            <a:pPr algn="just"/>
            <a:r>
              <a:rPr lang="en-GB" sz="1600" dirty="0">
                <a:latin typeface="Arial"/>
                <a:cs typeface="Times New Roman"/>
              </a:rPr>
              <a:t>A dedicated geometry of the T08 beam line was constructed relying on the optics settings used during operation, dimensions from technical drawings and in-person inspections</a:t>
            </a:r>
          </a:p>
          <a:p>
            <a:pPr algn="just"/>
            <a:r>
              <a:rPr lang="en-GB" sz="1600" dirty="0">
                <a:latin typeface="Arial"/>
                <a:cs typeface="Times New Roman"/>
              </a:rPr>
              <a:t>Using </a:t>
            </a:r>
            <a:r>
              <a:rPr lang="en-GB" sz="1600" b="1" dirty="0">
                <a:latin typeface="Arial"/>
                <a:cs typeface="Times New Roman"/>
              </a:rPr>
              <a:t>FLUKA</a:t>
            </a:r>
            <a:r>
              <a:rPr lang="en-GB" sz="1600" dirty="0">
                <a:latin typeface="Arial"/>
                <a:cs typeface="Times New Roman"/>
              </a:rPr>
              <a:t>, a more fundamental and </a:t>
            </a:r>
            <a:r>
              <a:rPr lang="en-GB" sz="1600" b="1" dirty="0">
                <a:latin typeface="Arial"/>
                <a:cs typeface="Times New Roman"/>
              </a:rPr>
              <a:t>in-depth description of the beam and radiation environment</a:t>
            </a:r>
            <a:r>
              <a:rPr lang="en-GB" sz="1600" dirty="0">
                <a:latin typeface="Arial"/>
                <a:cs typeface="Times New Roman"/>
              </a:rPr>
              <a:t> was obtained and multiple configurations and related optimizations in parallel could be explored (directly feeding into WP7)</a:t>
            </a:r>
          </a:p>
          <a:p>
            <a:pPr algn="just"/>
            <a:r>
              <a:rPr lang="en-GB" sz="1600" dirty="0">
                <a:latin typeface="Arial"/>
                <a:cs typeface="Times New Roman"/>
              </a:rPr>
              <a:t>The properties determining the </a:t>
            </a:r>
            <a:r>
              <a:rPr lang="en-GB" sz="1600" b="1" dirty="0">
                <a:latin typeface="Arial"/>
                <a:cs typeface="Times New Roman"/>
              </a:rPr>
              <a:t>beam quality</a:t>
            </a:r>
            <a:r>
              <a:rPr lang="en-GB" sz="1600" dirty="0">
                <a:latin typeface="Arial"/>
                <a:cs typeface="Times New Roman"/>
              </a:rPr>
              <a:t> are: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GB" sz="1400" dirty="0">
                <a:latin typeface="Arial"/>
                <a:cs typeface="Times New Roman"/>
              </a:rPr>
              <a:t>beam line transmission</a:t>
            </a:r>
            <a:endParaRPr lang="en-GB" sz="1400" dirty="0"/>
          </a:p>
          <a:p>
            <a:pPr lvl="1">
              <a:buFont typeface="Courier New" panose="020B0604020202020204" pitchFamily="34" charset="0"/>
              <a:buChar char="o"/>
            </a:pPr>
            <a:r>
              <a:rPr lang="en-GB" sz="1400" dirty="0">
                <a:latin typeface="Arial"/>
                <a:cs typeface="Times New Roman"/>
              </a:rPr>
              <a:t>beam profile</a:t>
            </a:r>
            <a:endParaRPr lang="en-GB" sz="1400" dirty="0"/>
          </a:p>
          <a:p>
            <a:pPr lvl="1">
              <a:buFont typeface="Courier New" panose="020B0604020202020204" pitchFamily="34" charset="0"/>
              <a:buChar char="o"/>
            </a:pPr>
            <a:r>
              <a:rPr lang="en-GB" sz="1400" dirty="0">
                <a:latin typeface="Arial"/>
                <a:cs typeface="Times New Roman"/>
              </a:rPr>
              <a:t>beam energy and spread of energy distribution</a:t>
            </a:r>
            <a:endParaRPr lang="en-GB" sz="1400" dirty="0"/>
          </a:p>
          <a:p>
            <a:pPr lvl="1">
              <a:buFont typeface="Courier New" panose="020B0604020202020204" pitchFamily="34" charset="0"/>
              <a:buChar char="o"/>
            </a:pPr>
            <a:r>
              <a:rPr lang="en-GB" sz="1400" dirty="0">
                <a:latin typeface="Arial"/>
                <a:cs typeface="Times New Roman"/>
              </a:rPr>
              <a:t>LET and spread of LET distribution</a:t>
            </a:r>
            <a:endParaRPr lang="en-GB" sz="1400" dirty="0"/>
          </a:p>
          <a:p>
            <a:endParaRPr lang="en-GB" sz="1200" dirty="0">
              <a:cs typeface="Times New Roman"/>
            </a:endParaRP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7559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20B2C-DC63-5E18-55DC-AFA1DABB9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/>
              <a:t>Task 3.1: Simulation of beam properties and detector characterization (CERN)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02ED4C-3583-89B5-9B37-C4ECEC679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  <p:pic>
        <p:nvPicPr>
          <p:cNvPr id="7" name="Content Placeholder 6" descr="A screenshot of a graph&#10;&#10;Description automatically generated">
            <a:extLst>
              <a:ext uri="{FF2B5EF4-FFF2-40B4-BE49-F238E27FC236}">
                <a16:creationId xmlns:a16="http://schemas.microsoft.com/office/drawing/2014/main" id="{C305BD2E-8ABE-F5F4-8E8C-3A3E1BDB31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7142" y="1619894"/>
            <a:ext cx="6115050" cy="4124325"/>
          </a:xfrm>
        </p:spPr>
      </p:pic>
      <p:sp>
        <p:nvSpPr>
          <p:cNvPr id="5" name="Google Shape;262;p33">
            <a:extLst>
              <a:ext uri="{FF2B5EF4-FFF2-40B4-BE49-F238E27FC236}">
                <a16:creationId xmlns:a16="http://schemas.microsoft.com/office/drawing/2014/main" id="{33B70217-949C-5A92-6A0C-3D083E4A3CC5}"/>
              </a:ext>
            </a:extLst>
          </p:cNvPr>
          <p:cNvSpPr txBox="1">
            <a:spLocks/>
          </p:cNvSpPr>
          <p:nvPr/>
        </p:nvSpPr>
        <p:spPr>
          <a:xfrm>
            <a:off x="7229545" y="1621118"/>
            <a:ext cx="4125495" cy="412345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t" anchorCtr="0">
            <a:normAutofit/>
          </a:bodyPr>
          <a:lstStyle>
            <a:lvl1pPr marL="457200" indent="-4572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600" dirty="0">
                <a:latin typeface="Arial"/>
                <a:cs typeface="Times New Roman"/>
              </a:rPr>
              <a:t>“Loss maps” give insight into the physical processes that determine the </a:t>
            </a:r>
            <a:r>
              <a:rPr lang="en-GB" sz="1600" b="1" dirty="0">
                <a:latin typeface="Arial"/>
                <a:cs typeface="Times New Roman"/>
              </a:rPr>
              <a:t>resulting radiation field</a:t>
            </a:r>
            <a:r>
              <a:rPr lang="en-GB" sz="1600" dirty="0">
                <a:latin typeface="Arial"/>
                <a:cs typeface="Times New Roman"/>
              </a:rPr>
              <a:t> at the DUT</a:t>
            </a:r>
          </a:p>
          <a:p>
            <a:pPr algn="just"/>
            <a:r>
              <a:rPr lang="en-GB" sz="1600" dirty="0">
                <a:latin typeface="Arial"/>
                <a:cs typeface="Times New Roman"/>
              </a:rPr>
              <a:t>Aperture hits are prevalent where: </a:t>
            </a:r>
          </a:p>
          <a:p>
            <a:pPr lvl="1" algn="just">
              <a:buFont typeface="Courier New" panose="020B0604020202020204" pitchFamily="34" charset="0"/>
              <a:buChar char="o"/>
            </a:pPr>
            <a:r>
              <a:rPr lang="en-GB" sz="1400" dirty="0">
                <a:latin typeface="Arial"/>
                <a:cs typeface="Times New Roman"/>
              </a:rPr>
              <a:t>the beam is defocused by the quadrupole magnets</a:t>
            </a:r>
            <a:endParaRPr lang="en-GB" sz="1400" dirty="0"/>
          </a:p>
          <a:p>
            <a:pPr lvl="1" algn="just">
              <a:buFont typeface="Courier New" panose="020B0604020202020204" pitchFamily="34" charset="0"/>
              <a:buChar char="o"/>
            </a:pPr>
            <a:r>
              <a:rPr lang="en-GB" sz="1400" dirty="0">
                <a:latin typeface="Arial"/>
                <a:cs typeface="Times New Roman"/>
              </a:rPr>
              <a:t>non-vacuum sectors (scattering)</a:t>
            </a:r>
            <a:endParaRPr lang="en-GB" sz="1400" dirty="0"/>
          </a:p>
          <a:p>
            <a:pPr algn="just"/>
            <a:r>
              <a:rPr lang="en-GB" sz="1600" dirty="0">
                <a:latin typeface="Arial"/>
                <a:cs typeface="Times New Roman"/>
              </a:rPr>
              <a:t>Inelastic interactions causing the primary beam to fragment and generate lower-LET ions and other secondary particles:</a:t>
            </a:r>
          </a:p>
          <a:p>
            <a:pPr lvl="1" algn="just">
              <a:buFont typeface="Courier New" panose="020B0604020202020204" pitchFamily="34" charset="0"/>
              <a:buChar char="o"/>
            </a:pPr>
            <a:r>
              <a:rPr lang="en-GB" sz="1400" dirty="0">
                <a:latin typeface="Arial"/>
                <a:cs typeface="Times New Roman"/>
              </a:rPr>
              <a:t>Non-vacuum sectors (including beam instrumentation and vacuum windows)</a:t>
            </a:r>
            <a:endParaRPr lang="en-GB" sz="1200" dirty="0">
              <a:cs typeface="Times New Roman"/>
            </a:endParaRP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692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20B2C-DC63-5E18-55DC-AFA1DABB9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/>
              <a:t>Task 3.1: Simulation of beam properties and detector characterization (CERN)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02ED4C-3583-89B5-9B37-C4ECEC679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CEDDD0B-A48C-3BE6-000F-A24C1C9A82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30760" y="3024079"/>
            <a:ext cx="4817998" cy="2609721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3EC6293-94AF-9CAD-E240-3AAE5E78A9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41" y="2920043"/>
            <a:ext cx="6530586" cy="2835275"/>
          </a:xfrm>
          <a:prstGeom prst="rect">
            <a:avLst/>
          </a:prstGeom>
        </p:spPr>
      </p:pic>
      <p:sp>
        <p:nvSpPr>
          <p:cNvPr id="7" name="Google Shape;262;p33">
            <a:extLst>
              <a:ext uri="{FF2B5EF4-FFF2-40B4-BE49-F238E27FC236}">
                <a16:creationId xmlns:a16="http://schemas.microsoft.com/office/drawing/2014/main" id="{DBDC9A99-E516-074D-FFEB-6A9126DFB1CB}"/>
              </a:ext>
            </a:extLst>
          </p:cNvPr>
          <p:cNvSpPr txBox="1">
            <a:spLocks/>
          </p:cNvSpPr>
          <p:nvPr/>
        </p:nvSpPr>
        <p:spPr>
          <a:xfrm>
            <a:off x="799335" y="1714697"/>
            <a:ext cx="10555705" cy="143640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t" anchorCtr="0">
            <a:normAutofit/>
          </a:bodyPr>
          <a:lstStyle>
            <a:lvl1pPr marL="457200" indent="-4572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800" dirty="0">
                <a:latin typeface="Arial"/>
                <a:cs typeface="Arial"/>
              </a:rPr>
              <a:t>Material budget in the beam line causes a significant amount of </a:t>
            </a:r>
            <a:r>
              <a:rPr lang="en-US" sz="1800" b="1" dirty="0">
                <a:latin typeface="Arial"/>
                <a:cs typeface="Arial"/>
              </a:rPr>
              <a:t>energy straggling</a:t>
            </a:r>
            <a:r>
              <a:rPr lang="en-US" sz="1800" dirty="0">
                <a:latin typeface="Arial"/>
                <a:cs typeface="Arial"/>
              </a:rPr>
              <a:t>: the beam extracted from the Proton Synchrotron at a certain energy will arrive at the DUT position at a </a:t>
            </a:r>
            <a:r>
              <a:rPr lang="en-US" sz="1800" b="1" dirty="0">
                <a:latin typeface="Arial"/>
                <a:cs typeface="Arial"/>
              </a:rPr>
              <a:t>significantly reduced energy</a:t>
            </a:r>
            <a:endParaRPr lang="en-US" sz="1800" dirty="0">
              <a:latin typeface="Arial"/>
              <a:cs typeface="Arial"/>
            </a:endParaRPr>
          </a:p>
          <a:p>
            <a:pPr algn="just"/>
            <a:r>
              <a:rPr lang="en-US" sz="1800" dirty="0">
                <a:latin typeface="Arial"/>
                <a:cs typeface="Arial"/>
              </a:rPr>
              <a:t>Minimum energy limit for extraction and transport to CHARM set to 650 MeV/n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1799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20B2C-DC63-5E18-55DC-AFA1DABB9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/>
              <a:t>Task 3.1: Simulation of beam properties and detector characterization (CERN)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02ED4C-3583-89B5-9B37-C4ECEC679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  <p:sp>
        <p:nvSpPr>
          <p:cNvPr id="7" name="Google Shape;262;p33">
            <a:extLst>
              <a:ext uri="{FF2B5EF4-FFF2-40B4-BE49-F238E27FC236}">
                <a16:creationId xmlns:a16="http://schemas.microsoft.com/office/drawing/2014/main" id="{DBDC9A99-E516-074D-FFEB-6A9126DFB1CB}"/>
              </a:ext>
            </a:extLst>
          </p:cNvPr>
          <p:cNvSpPr txBox="1">
            <a:spLocks/>
          </p:cNvSpPr>
          <p:nvPr/>
        </p:nvSpPr>
        <p:spPr>
          <a:xfrm>
            <a:off x="799335" y="1714697"/>
            <a:ext cx="10555705" cy="143640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t" anchorCtr="0">
            <a:normAutofit/>
          </a:bodyPr>
          <a:lstStyle>
            <a:lvl1pPr marL="457200" indent="-4572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800" b="1" dirty="0">
                <a:latin typeface="Arial"/>
                <a:cs typeface="Arial"/>
              </a:rPr>
              <a:t>Spread</a:t>
            </a:r>
            <a:r>
              <a:rPr lang="en-US" sz="1800" dirty="0">
                <a:latin typeface="Arial"/>
                <a:cs typeface="Arial"/>
              </a:rPr>
              <a:t> of the primary beam </a:t>
            </a:r>
            <a:r>
              <a:rPr lang="en-US" sz="1800" b="1" dirty="0">
                <a:latin typeface="Arial"/>
                <a:cs typeface="Arial"/>
              </a:rPr>
              <a:t>LET distribution</a:t>
            </a:r>
            <a:r>
              <a:rPr lang="en-US" sz="1800" dirty="0">
                <a:latin typeface="Arial"/>
                <a:cs typeface="Arial"/>
              </a:rPr>
              <a:t> is an important </a:t>
            </a:r>
            <a:r>
              <a:rPr lang="en-US" sz="1800" b="1" dirty="0" err="1">
                <a:latin typeface="Arial"/>
                <a:cs typeface="Arial"/>
              </a:rPr>
              <a:t>dosimetric</a:t>
            </a:r>
            <a:r>
              <a:rPr lang="en-US" sz="1800" b="1" dirty="0">
                <a:latin typeface="Arial"/>
                <a:cs typeface="Arial"/>
              </a:rPr>
              <a:t> information for the users</a:t>
            </a:r>
            <a:r>
              <a:rPr lang="en-US" sz="1800" dirty="0">
                <a:latin typeface="Arial"/>
                <a:cs typeface="Arial"/>
              </a:rPr>
              <a:t> who are generally used to a single LET value in standard energy heavy ion facilities</a:t>
            </a:r>
            <a:endParaRPr lang="en-US" dirty="0"/>
          </a:p>
          <a:p>
            <a:pPr algn="just"/>
            <a:r>
              <a:rPr lang="en-US" sz="1800" dirty="0">
                <a:latin typeface="Arial"/>
                <a:cs typeface="Arial"/>
              </a:rPr>
              <a:t>Deviations from the desired LET value of the DUT radiation field result from ion fragments and other secondary particles present in the beam</a:t>
            </a:r>
            <a:endParaRPr lang="en-US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10" name="Content Placeholder 5" descr="A graph of a red and black line&#10;&#10;Description automatically generated">
            <a:extLst>
              <a:ext uri="{FF2B5EF4-FFF2-40B4-BE49-F238E27FC236}">
                <a16:creationId xmlns:a16="http://schemas.microsoft.com/office/drawing/2014/main" id="{D529E990-F8B6-0148-8687-8F22E3FC0F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82323" y="3157207"/>
            <a:ext cx="8789107" cy="2943931"/>
          </a:xfrm>
        </p:spPr>
      </p:pic>
    </p:spTree>
    <p:extLst>
      <p:ext uri="{BB962C8B-B14F-4D97-AF65-F5344CB8AC3E}">
        <p14:creationId xmlns:p14="http://schemas.microsoft.com/office/powerpoint/2010/main" val="216500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HEARTS Custom Slides">
  <a:themeElements>
    <a:clrScheme name="HEART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D75BD"/>
      </a:accent1>
      <a:accent2>
        <a:srgbClr val="4296CD"/>
      </a:accent2>
      <a:accent3>
        <a:srgbClr val="F7931E"/>
      </a:accent3>
      <a:accent4>
        <a:srgbClr val="F9AF59"/>
      </a:accent4>
      <a:accent5>
        <a:srgbClr val="61931E"/>
      </a:accent5>
      <a:accent6>
        <a:srgbClr val="61AF59"/>
      </a:accent6>
      <a:hlink>
        <a:srgbClr val="F7931C"/>
      </a:hlink>
      <a:folHlink>
        <a:srgbClr val="B36C1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25A8A6F1B7A04C83B6C332FAFEF4E6" ma:contentTypeVersion="0" ma:contentTypeDescription="Create a new document." ma:contentTypeScope="" ma:versionID="fb8b00b907be45f467c39999d89e440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1B81A68-0725-445C-A121-1669D6BEC9DB}">
  <ds:schemaRefs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dcmitype/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41CF59E-9F68-4C65-A97D-90C6714BA2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CE991EF-3D82-46B1-B637-757D2AD10BE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8010</TotalTime>
  <Words>2082</Words>
  <Application>Microsoft Macintosh PowerPoint</Application>
  <PresentationFormat>Widescreen</PresentationFormat>
  <Paragraphs>260</Paragraphs>
  <Slides>27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-webkit-standard</vt:lpstr>
      <vt:lpstr>Arial</vt:lpstr>
      <vt:lpstr>Calibri</vt:lpstr>
      <vt:lpstr>Courier New</vt:lpstr>
      <vt:lpstr>Helvetica</vt:lpstr>
      <vt:lpstr>Times New Roman</vt:lpstr>
      <vt:lpstr>Wingdings</vt:lpstr>
      <vt:lpstr>HEARTS Custom Slides</vt:lpstr>
      <vt:lpstr>HEARTS P1 Review Meeting</vt:lpstr>
      <vt:lpstr>WP3 members</vt:lpstr>
      <vt:lpstr>Outline</vt:lpstr>
      <vt:lpstr>WP3 timeline</vt:lpstr>
      <vt:lpstr>Upcoming Deliverables &amp; Milestones</vt:lpstr>
      <vt:lpstr>Task 3.1: Simulation of beam properties and detector characterization (CERN)</vt:lpstr>
      <vt:lpstr>Task 3.1: Simulation of beam properties and detector characterization (CERN)</vt:lpstr>
      <vt:lpstr>Task 3.1: Simulation of beam properties and detector characterization (CERN)</vt:lpstr>
      <vt:lpstr>Task 3.1: Simulation of beam properties and detector characterization (CERN)</vt:lpstr>
      <vt:lpstr>Task 3.1: Simulation of beam properties and detector characterization (CERN)</vt:lpstr>
      <vt:lpstr>Task 3.1: Simulation of beam properties and detector characterization (CERN)</vt:lpstr>
      <vt:lpstr>Task 3.2: Simulation of Shielding Materials (TAS-I)</vt:lpstr>
      <vt:lpstr>Task 3.2: Simulation of Shielding Materials – Geometry (TAS-I) </vt:lpstr>
      <vt:lpstr>Task 3.2: Simulation of Shielding Materials – Setup (TAS-I)</vt:lpstr>
      <vt:lpstr>Task 3.2: Simulation of Shielding Materials – Results &amp; Future Work (TAS-I)</vt:lpstr>
      <vt:lpstr>Task 3.3: Simulation of GCR/SPE simulator (GSI)</vt:lpstr>
      <vt:lpstr>Task 3.3: Simulation of GCR/SPE simulator (GSI)</vt:lpstr>
      <vt:lpstr>Task 3.4: Simulations to Reduce LET Uncertainties (UniPD)</vt:lpstr>
      <vt:lpstr>Task 3.4: Simulations to Reduce LET Uncertainties (UniPD)</vt:lpstr>
      <vt:lpstr>Task 3.5: Understanding physical mechanisms of simple and medium-complexity electronic device (UNIPD)</vt:lpstr>
      <vt:lpstr>Task 3.5: Understanding physical mechanisms of simple and medium-complexity electronic device (UNIPD)</vt:lpstr>
      <vt:lpstr>Milestone 11: G4SEE VHE Ion Tool</vt:lpstr>
      <vt:lpstr>Milestone 11: G4SEE VHE Ion Tool</vt:lpstr>
      <vt:lpstr>Risk Assessment</vt:lpstr>
      <vt:lpstr>Follow-up of recommendations from previous review</vt:lpstr>
      <vt:lpstr>Conclusion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Luigi Salvatore Esposito</cp:lastModifiedBy>
  <cp:revision>607</cp:revision>
  <cp:lastPrinted>2024-09-18T09:26:52Z</cp:lastPrinted>
  <dcterms:created xsi:type="dcterms:W3CDTF">2017-04-26T09:15:49Z</dcterms:created>
  <dcterms:modified xsi:type="dcterms:W3CDTF">2024-09-25T06:20:28Z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0x0101008625A8A6F1B7A04C83B6C332FAFEF4E6</vt:lpwstr>
  </property>
</Properties>
</file>