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30"/>
  </p:notesMasterIdLst>
  <p:handoutMasterIdLst>
    <p:handoutMasterId r:id="rId31"/>
  </p:handoutMasterIdLst>
  <p:sldIdLst>
    <p:sldId id="273" r:id="rId5"/>
    <p:sldId id="286" r:id="rId6"/>
    <p:sldId id="296" r:id="rId7"/>
    <p:sldId id="297" r:id="rId8"/>
    <p:sldId id="298" r:id="rId9"/>
    <p:sldId id="291" r:id="rId10"/>
    <p:sldId id="299" r:id="rId11"/>
    <p:sldId id="303" r:id="rId12"/>
    <p:sldId id="287" r:id="rId13"/>
    <p:sldId id="300" r:id="rId14"/>
    <p:sldId id="293" r:id="rId15"/>
    <p:sldId id="292" r:id="rId16"/>
    <p:sldId id="302" r:id="rId17"/>
    <p:sldId id="288" r:id="rId18"/>
    <p:sldId id="305" r:id="rId19"/>
    <p:sldId id="304" r:id="rId20"/>
    <p:sldId id="290" r:id="rId21"/>
    <p:sldId id="301" r:id="rId22"/>
    <p:sldId id="307" r:id="rId23"/>
    <p:sldId id="274" r:id="rId24"/>
    <p:sldId id="308" r:id="rId25"/>
    <p:sldId id="295" r:id="rId26"/>
    <p:sldId id="306" r:id="rId27"/>
    <p:sldId id="285" r:id="rId28"/>
    <p:sldId id="270" r:id="rId29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5BD"/>
    <a:srgbClr val="F7941D"/>
    <a:srgbClr val="034DA3"/>
    <a:srgbClr val="5775B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86442" autoAdjust="0"/>
  </p:normalViewPr>
  <p:slideViewPr>
    <p:cSldViewPr snapToObjects="1" showGuides="1">
      <p:cViewPr varScale="1">
        <p:scale>
          <a:sx n="112" d="100"/>
          <a:sy n="112" d="100"/>
        </p:scale>
        <p:origin x="288" y="10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23/09/2024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20/09/2024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727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953232" y="6080841"/>
            <a:ext cx="400567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DAAF07A-584E-194C-AE72-5F786909BC9D}" type="slidenum">
              <a:rPr lang="en-GB" smtClean="0"/>
              <a:pPr algn="ctr"/>
              <a:t>‹Nr.›</a:t>
            </a:fld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505D9F4-41B5-4573-9BF6-C68242DC739A}"/>
              </a:ext>
            </a:extLst>
          </p:cNvPr>
          <p:cNvSpPr txBox="1"/>
          <p:nvPr userDrawn="1"/>
        </p:nvSpPr>
        <p:spPr>
          <a:xfrm>
            <a:off x="4038600" y="639236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kern="12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P1 Review Meeting - 25 September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P1 Review Meeting - 25 September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hearts-project.eu/project/milestones/" TargetMode="External"/><Relationship Id="rId2" Type="http://schemas.openxmlformats.org/officeDocument/2006/relationships/hyperlink" Target="https://hearts-project.eu/project/deliverables/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HEARTS P1 Review Meeting: WP4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25 September 2024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https://indico.cern.ch/event/1411185/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dirty="0"/>
              <a:t>Tim Wagner</a:t>
            </a:r>
          </a:p>
          <a:p>
            <a:r>
              <a:rPr lang="en-GB" dirty="0" err="1"/>
              <a:t>Uli</a:t>
            </a:r>
            <a:r>
              <a:rPr lang="en-GB" dirty="0"/>
              <a:t> Weber</a:t>
            </a:r>
          </a:p>
          <a:p>
            <a:r>
              <a:rPr lang="en-GB" dirty="0"/>
              <a:t>GSI</a:t>
            </a:r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4.4: Target station (GSI) [1/4]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0807"/>
            <a:ext cx="5761856" cy="4464497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Movement in 2 dimensions + 1d rotation possible</a:t>
            </a:r>
          </a:p>
          <a:p>
            <a:pPr lvl="1"/>
            <a:r>
              <a:rPr lang="en-GB" sz="2000" dirty="0"/>
              <a:t>2d movement for the positioning of the sample</a:t>
            </a:r>
          </a:p>
          <a:p>
            <a:pPr lvl="1"/>
            <a:r>
              <a:rPr lang="en-GB" sz="2000" dirty="0"/>
              <a:t>1d rotation for irradiation with grazing angles, if desired by the use</a:t>
            </a:r>
          </a:p>
          <a:p>
            <a:r>
              <a:rPr lang="en-GB" sz="2400" dirty="0"/>
              <a:t>Compatible with the “ESA standard frame” </a:t>
            </a: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(according to the recommendation of D5.1)</a:t>
            </a:r>
          </a:p>
          <a:p>
            <a:pPr lvl="1"/>
            <a:r>
              <a:rPr lang="en-GB" sz="2000" dirty="0"/>
              <a:t>“ESA standard frame” allows users familiar with other electronics irradiation facilities to mount their samples quicker and easier</a:t>
            </a:r>
          </a:p>
          <a:p>
            <a:r>
              <a:rPr lang="en-GB" sz="2400" dirty="0"/>
              <a:t>Beam diagnostics mounted to target station</a:t>
            </a:r>
          </a:p>
          <a:p>
            <a:pPr lvl="1"/>
            <a:r>
              <a:rPr lang="en-GB" sz="2000" dirty="0"/>
              <a:t>Allows beam calibration at the DUT position</a:t>
            </a:r>
          </a:p>
          <a:p>
            <a:r>
              <a:rPr lang="en-GB" sz="2400" dirty="0"/>
              <a:t>Already used in February, April and June 2024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9696400" y="5532869"/>
            <a:ext cx="22058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 by: C. Schuy &amp; A. Gera, GSI</a:t>
            </a:r>
          </a:p>
        </p:txBody>
      </p:sp>
      <p:pic>
        <p:nvPicPr>
          <p:cNvPr id="11" name="Grafik 10" descr="A machine with a belt and a picture of a machine&#10;&#10;Description automatically generated with medium confidence">
            <a:extLst>
              <a:ext uri="{FF2B5EF4-FFF2-40B4-BE49-F238E27FC236}">
                <a16:creationId xmlns:a16="http://schemas.microsoft.com/office/drawing/2014/main" id="{BD79036A-2532-4A26-911C-817A74BCD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444172" y="1772817"/>
            <a:ext cx="5361733" cy="3760052"/>
          </a:xfrm>
          <a:prstGeom prst="rect">
            <a:avLst/>
          </a:prstGeom>
        </p:spPr>
      </p:pic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598A130-FE4C-4083-97C0-473C151D1CEA}"/>
              </a:ext>
            </a:extLst>
          </p:cNvPr>
          <p:cNvSpPr/>
          <p:nvPr/>
        </p:nvSpPr>
        <p:spPr>
          <a:xfrm>
            <a:off x="6495095" y="3501365"/>
            <a:ext cx="1152128" cy="1152128"/>
          </a:xfrm>
          <a:prstGeom prst="roundRect">
            <a:avLst/>
          </a:prstGeom>
          <a:noFill/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DF79C570-2A32-46F5-B181-3FE8817473E8}"/>
              </a:ext>
            </a:extLst>
          </p:cNvPr>
          <p:cNvSpPr/>
          <p:nvPr/>
        </p:nvSpPr>
        <p:spPr>
          <a:xfrm>
            <a:off x="8050852" y="1772817"/>
            <a:ext cx="1501532" cy="2520279"/>
          </a:xfrm>
          <a:prstGeom prst="roundRect">
            <a:avLst/>
          </a:prstGeom>
          <a:noFill/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A9C8ADE-DCAE-4814-BE63-27C339A58866}"/>
              </a:ext>
            </a:extLst>
          </p:cNvPr>
          <p:cNvCxnSpPr>
            <a:cxnSpLocks/>
          </p:cNvCxnSpPr>
          <p:nvPr/>
        </p:nvCxnSpPr>
        <p:spPr>
          <a:xfrm flipV="1">
            <a:off x="5866467" y="2191810"/>
            <a:ext cx="1674395" cy="252028"/>
          </a:xfrm>
          <a:prstGeom prst="straightConnector1">
            <a:avLst/>
          </a:prstGeom>
          <a:ln w="3810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9D48A0A-78C8-47EB-B75B-1AB8E995E4FA}"/>
              </a:ext>
            </a:extLst>
          </p:cNvPr>
          <p:cNvCxnSpPr>
            <a:cxnSpLocks/>
          </p:cNvCxnSpPr>
          <p:nvPr/>
        </p:nvCxnSpPr>
        <p:spPr>
          <a:xfrm>
            <a:off x="5874042" y="2438031"/>
            <a:ext cx="1080120" cy="2503137"/>
          </a:xfrm>
          <a:prstGeom prst="straightConnector1">
            <a:avLst/>
          </a:prstGeom>
          <a:ln w="3810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3ED2E5A8-51B0-4B3C-BA62-B47CF32C1E5B}"/>
              </a:ext>
            </a:extLst>
          </p:cNvPr>
          <p:cNvCxnSpPr>
            <a:cxnSpLocks/>
          </p:cNvCxnSpPr>
          <p:nvPr/>
        </p:nvCxnSpPr>
        <p:spPr>
          <a:xfrm>
            <a:off x="5807968" y="2996952"/>
            <a:ext cx="1224136" cy="1584176"/>
          </a:xfrm>
          <a:prstGeom prst="straightConnector1">
            <a:avLst/>
          </a:prstGeom>
          <a:ln w="38100">
            <a:solidFill>
              <a:srgbClr val="0E75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81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4.4: Target station (GSI) [2/4]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53744" cy="3907632"/>
          </a:xfrm>
        </p:spPr>
        <p:txBody>
          <a:bodyPr>
            <a:normAutofit/>
          </a:bodyPr>
          <a:lstStyle/>
          <a:p>
            <a:r>
              <a:rPr lang="en-GB" sz="2400" dirty="0"/>
              <a:t>Robotic arm UR10e with a reach of 1300 mm and a payload of 12,5 kg</a:t>
            </a:r>
          </a:p>
          <a:p>
            <a:r>
              <a:rPr lang="en-GB" sz="2400" dirty="0"/>
              <a:t>Confirmed operation in an environment with ionizing radiation (December 2023)</a:t>
            </a:r>
          </a:p>
          <a:p>
            <a:r>
              <a:rPr lang="en-GB" sz="2400" dirty="0"/>
              <a:t>Has been used in April 2024 to position detectors and biological samples into the beam </a:t>
            </a:r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(more details in WP6)</a:t>
            </a:r>
          </a:p>
          <a:p>
            <a:endParaRPr lang="en-GB" sz="24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 txBox="1">
            <a:spLocks/>
          </p:cNvSpPr>
          <p:nvPr/>
        </p:nvSpPr>
        <p:spPr>
          <a:xfrm>
            <a:off x="835040" y="3390383"/>
            <a:ext cx="5116944" cy="2342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  <p:pic>
        <p:nvPicPr>
          <p:cNvPr id="13" name="Grafik 12" descr="A close-up of a robot&#10;&#10;Description automatically generated">
            <a:extLst>
              <a:ext uri="{FF2B5EF4-FFF2-40B4-BE49-F238E27FC236}">
                <a16:creationId xmlns:a16="http://schemas.microsoft.com/office/drawing/2014/main" id="{6CD88C8E-AB03-4EAA-B909-B5E23184E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519936" y="1491634"/>
            <a:ext cx="6672064" cy="440558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760296" y="5821443"/>
            <a:ext cx="1794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 by: C. Schuy, GSI</a:t>
            </a:r>
          </a:p>
        </p:txBody>
      </p:sp>
      <p:pic>
        <p:nvPicPr>
          <p:cNvPr id="9" name="Picture 3" descr="A machine in a factory&#10;&#10;Description automatically generated">
            <a:extLst>
              <a:ext uri="{FF2B5EF4-FFF2-40B4-BE49-F238E27FC236}">
                <a16:creationId xmlns:a16="http://schemas.microsoft.com/office/drawing/2014/main" id="{41AA5F88-3DB3-4827-898C-021CE3AD641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6" r="11295"/>
          <a:stretch>
            <a:fillRect/>
          </a:stretch>
        </p:blipFill>
        <p:spPr bwMode="auto">
          <a:xfrm>
            <a:off x="5640463" y="1827945"/>
            <a:ext cx="5422900" cy="385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EDA10651-A3B9-4BDF-B901-8657483F9306}"/>
              </a:ext>
            </a:extLst>
          </p:cNvPr>
          <p:cNvSpPr txBox="1"/>
          <p:nvPr/>
        </p:nvSpPr>
        <p:spPr>
          <a:xfrm>
            <a:off x="9552385" y="5666696"/>
            <a:ext cx="18722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 by: C. Schuy, GSI</a:t>
            </a:r>
          </a:p>
        </p:txBody>
      </p:sp>
    </p:spTree>
    <p:extLst>
      <p:ext uri="{BB962C8B-B14F-4D97-AF65-F5344CB8AC3E}">
        <p14:creationId xmlns:p14="http://schemas.microsoft.com/office/powerpoint/2010/main" val="18419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4.4: Target station (GSI) [3/4]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3169"/>
            <a:ext cx="5905872" cy="4158654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2400" dirty="0"/>
              <a:t>New modular range shifters for positioning of shielding material</a:t>
            </a:r>
          </a:p>
          <a:p>
            <a:pPr algn="just"/>
            <a:r>
              <a:rPr lang="en-GB" sz="2400" dirty="0"/>
              <a:t>Two plates / elements can be mounted to each of them</a:t>
            </a:r>
          </a:p>
          <a:p>
            <a:pPr lvl="1" algn="just"/>
            <a:r>
              <a:rPr lang="en-GB" sz="2000" dirty="0"/>
              <a:t>Three modular range shifters for a total of 6 plates / elements</a:t>
            </a:r>
          </a:p>
          <a:p>
            <a:pPr algn="just"/>
            <a:r>
              <a:rPr lang="en-GB" sz="2400" dirty="0"/>
              <a:t>Distance between the individual range shifters can be varied for a more diverse application</a:t>
            </a:r>
          </a:p>
          <a:p>
            <a:pPr algn="just"/>
            <a:r>
              <a:rPr lang="en-GB" sz="2400" dirty="0"/>
              <a:t>Have already been used in the April 2024 for the GCR simulator</a:t>
            </a:r>
            <a:br>
              <a:rPr lang="en-GB" sz="2400" dirty="0"/>
            </a:br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(more details in WP6)</a:t>
            </a:r>
          </a:p>
          <a:p>
            <a:pPr algn="just"/>
            <a:endParaRPr lang="en-GB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10124337" y="5482994"/>
            <a:ext cx="1617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 by: C. Schuy, GSI</a:t>
            </a:r>
          </a:p>
        </p:txBody>
      </p:sp>
      <p:pic>
        <p:nvPicPr>
          <p:cNvPr id="10" name="Picture 8" descr="A machine with a glass frame&#10;&#10;Description automatically generated with medium confidence">
            <a:extLst>
              <a:ext uri="{FF2B5EF4-FFF2-40B4-BE49-F238E27FC236}">
                <a16:creationId xmlns:a16="http://schemas.microsoft.com/office/drawing/2014/main" id="{F8225E24-8812-4F10-BB52-62ADCF2FCB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3" r="543"/>
          <a:stretch/>
        </p:blipFill>
        <p:spPr bwMode="auto">
          <a:xfrm>
            <a:off x="6816080" y="1803169"/>
            <a:ext cx="4846955" cy="3679825"/>
          </a:xfrm>
          <a:prstGeom prst="rect">
            <a:avLst/>
          </a:prstGeom>
          <a:ln>
            <a:noFill/>
          </a:ln>
        </p:spPr>
      </p:pic>
      <p:pic>
        <p:nvPicPr>
          <p:cNvPr id="6" name="Picture 8" descr="A machine in a factory&#10;&#10;Description automatically generated">
            <a:extLst>
              <a:ext uri="{FF2B5EF4-FFF2-40B4-BE49-F238E27FC236}">
                <a16:creationId xmlns:a16="http://schemas.microsoft.com/office/drawing/2014/main" id="{C78A7A9E-47BE-41D8-B9CC-5F0E277CDC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0136" y="1803170"/>
            <a:ext cx="4342899" cy="368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5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4.4: Target station (GSI) [4/4]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4041073" cy="4136199"/>
          </a:xfrm>
        </p:spPr>
        <p:txBody>
          <a:bodyPr>
            <a:normAutofit fontScale="92500"/>
          </a:bodyPr>
          <a:lstStyle/>
          <a:p>
            <a:pPr algn="just"/>
            <a:r>
              <a:rPr lang="en-GB" sz="2400" dirty="0"/>
              <a:t>User dashboard for easy access to information</a:t>
            </a:r>
          </a:p>
          <a:p>
            <a:pPr algn="just"/>
            <a:r>
              <a:rPr lang="en-GB" sz="2400" dirty="0"/>
              <a:t>Shows irradiation modalities and hardware settings</a:t>
            </a:r>
          </a:p>
          <a:p>
            <a:pPr algn="just"/>
            <a:r>
              <a:rPr lang="en-GB" sz="2400" dirty="0"/>
              <a:t>General design follows the recommendations from D5.1 (Sec. 2.2; Req. 2.2h)</a:t>
            </a:r>
          </a:p>
          <a:p>
            <a:pPr algn="just"/>
            <a:r>
              <a:rPr lang="en-GB" sz="2400" dirty="0"/>
              <a:t>Still work in progress, as some data is not displayed yet and it will be improved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0344472" y="5486973"/>
            <a:ext cx="1757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 by: T. Wagner, GSI</a:t>
            </a:r>
          </a:p>
        </p:txBody>
      </p:sp>
      <p:pic>
        <p:nvPicPr>
          <p:cNvPr id="9" name="Grafik 8" descr="A screenshot of a computer&#10;&#10;Description automatically generated">
            <a:extLst>
              <a:ext uri="{FF2B5EF4-FFF2-40B4-BE49-F238E27FC236}">
                <a16:creationId xmlns:a16="http://schemas.microsoft.com/office/drawing/2014/main" id="{0F609B41-ED7F-43D1-B9E6-05B89E0B9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967820" y="1949229"/>
            <a:ext cx="7045599" cy="353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76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A close-up of a robot&#10;&#10;Description automatically generated">
            <a:extLst>
              <a:ext uri="{FF2B5EF4-FFF2-40B4-BE49-F238E27FC236}">
                <a16:creationId xmlns:a16="http://schemas.microsoft.com/office/drawing/2014/main" id="{ABB0FB0E-265E-477B-8D8D-1410CDC65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720357" y="2348880"/>
            <a:ext cx="5471643" cy="3612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4.5: GCR simulator dosimetry (GSI) [1/3]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Detailed characterization of the GCR Simulator for Cave A done in April 2024</a:t>
            </a:r>
          </a:p>
          <a:p>
            <a:pPr algn="just"/>
            <a:r>
              <a:rPr lang="en-GB" sz="2400" dirty="0"/>
              <a:t>Used various different detectors:</a:t>
            </a:r>
          </a:p>
          <a:p>
            <a:pPr lvl="1" algn="just"/>
            <a:r>
              <a:rPr lang="en-GB" sz="2000" dirty="0"/>
              <a:t>Standard dosimetry detectors</a:t>
            </a:r>
          </a:p>
          <a:p>
            <a:pPr lvl="1" algn="just"/>
            <a:r>
              <a:rPr lang="en-GB" sz="2000" dirty="0" err="1"/>
              <a:t>Microdosimetry</a:t>
            </a:r>
            <a:r>
              <a:rPr lang="en-GB" sz="2000" dirty="0"/>
              <a:t> detectors</a:t>
            </a:r>
          </a:p>
          <a:p>
            <a:pPr lvl="2" algn="just"/>
            <a:r>
              <a:rPr lang="en-GB" sz="1600" dirty="0"/>
              <a:t>Tissue Equivalent </a:t>
            </a:r>
            <a:r>
              <a:rPr lang="en-GB" sz="1600" dirty="0" err="1"/>
              <a:t>Proporitional</a:t>
            </a:r>
            <a:r>
              <a:rPr lang="en-GB" sz="1600" dirty="0"/>
              <a:t> Counter (TPEC)</a:t>
            </a:r>
          </a:p>
          <a:p>
            <a:pPr lvl="2" algn="just"/>
            <a:r>
              <a:rPr lang="en-GB" sz="1600" dirty="0"/>
              <a:t>Silicon </a:t>
            </a:r>
            <a:r>
              <a:rPr lang="en-GB" sz="1600" dirty="0" err="1"/>
              <a:t>microdosimeter</a:t>
            </a:r>
            <a:r>
              <a:rPr lang="en-GB" sz="1600" dirty="0"/>
              <a:t> (courtesy of University of Wollongong)</a:t>
            </a:r>
          </a:p>
          <a:p>
            <a:pPr lvl="1" algn="just"/>
            <a:r>
              <a:rPr lang="en-GB" sz="2000" dirty="0"/>
              <a:t>Dosimeters by DLR, which have been to space already</a:t>
            </a:r>
          </a:p>
          <a:p>
            <a:pPr lvl="1" algn="just"/>
            <a:r>
              <a:rPr lang="en-GB" sz="2000" dirty="0"/>
              <a:t>etc.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C8EBC51-125D-4E5E-98CF-917601600C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039582" y="2529372"/>
            <a:ext cx="3691836" cy="324036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5395536-BA75-498B-9673-1CE6ED19EAB3}"/>
              </a:ext>
            </a:extLst>
          </p:cNvPr>
          <p:cNvSpPr txBox="1"/>
          <p:nvPr/>
        </p:nvSpPr>
        <p:spPr>
          <a:xfrm>
            <a:off x="8184232" y="5961823"/>
            <a:ext cx="1617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 by: C. Schuy, GSI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E9C2E5-3D16-426A-8067-043FCE6CFD11}"/>
              </a:ext>
            </a:extLst>
          </p:cNvPr>
          <p:cNvSpPr txBox="1"/>
          <p:nvPr/>
        </p:nvSpPr>
        <p:spPr>
          <a:xfrm>
            <a:off x="1487488" y="5774588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Aimed lower than the marked (sensitive) area on the DLR detector on purpose, as the GCR field is large and the top part of the detector should be spared (electronics).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90B865F-5D6C-4778-B9D1-88255FD6F7B7}"/>
              </a:ext>
            </a:extLst>
          </p:cNvPr>
          <p:cNvSpPr txBox="1"/>
          <p:nvPr/>
        </p:nvSpPr>
        <p:spPr>
          <a:xfrm>
            <a:off x="9119242" y="5882309"/>
            <a:ext cx="1794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 by: C. Schuy, GSI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D41387F-F52C-442B-9FA1-43A5013C3D61}"/>
              </a:ext>
            </a:extLst>
          </p:cNvPr>
          <p:cNvCxnSpPr>
            <a:cxnSpLocks/>
          </p:cNvCxnSpPr>
          <p:nvPr/>
        </p:nvCxnSpPr>
        <p:spPr>
          <a:xfrm flipV="1">
            <a:off x="6543075" y="3068390"/>
            <a:ext cx="1641157" cy="77257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7F04C3E-47DF-4AEB-92C8-F26E10240F8B}"/>
              </a:ext>
            </a:extLst>
          </p:cNvPr>
          <p:cNvCxnSpPr>
            <a:cxnSpLocks/>
          </p:cNvCxnSpPr>
          <p:nvPr/>
        </p:nvCxnSpPr>
        <p:spPr>
          <a:xfrm flipV="1">
            <a:off x="7800624" y="3454961"/>
            <a:ext cx="1823768" cy="70039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95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4.5: GCR simulator dosimetry (GSI) [2/3]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GCR field produced with six different configurations of modulators, slab targets and energies </a:t>
            </a: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(more details see WP6)</a:t>
            </a:r>
          </a:p>
          <a:p>
            <a:pPr algn="just"/>
            <a:r>
              <a:rPr lang="en-GB" sz="2400" dirty="0"/>
              <a:t>Estimates how to combine the six irradiation modalities based on simulators </a:t>
            </a: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(see WP3, Task 3.3)</a:t>
            </a:r>
          </a:p>
          <a:p>
            <a:pPr algn="just"/>
            <a:r>
              <a:rPr lang="en-GB" sz="2400" dirty="0"/>
              <a:t>Each configuration measured by the TPEC to obtain the LET spectrum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/>
              <a:t>Most of the measurements are still under analysis</a:t>
            </a:r>
          </a:p>
          <a:p>
            <a:pPr algn="just"/>
            <a:r>
              <a:rPr lang="en-GB" sz="2400" dirty="0"/>
              <a:t>Measurements still pending:</a:t>
            </a:r>
          </a:p>
          <a:p>
            <a:pPr lvl="1" algn="just"/>
            <a:r>
              <a:rPr lang="en-GB" sz="2000" dirty="0"/>
              <a:t>Charge composition of the mixed field</a:t>
            </a:r>
          </a:p>
          <a:p>
            <a:pPr lvl="1" algn="just"/>
            <a:r>
              <a:rPr lang="en-GB" sz="2000" dirty="0" err="1"/>
              <a:t>Microdosimetry</a:t>
            </a:r>
            <a:r>
              <a:rPr lang="en-GB" sz="2000" dirty="0"/>
              <a:t> after shielding</a:t>
            </a:r>
          </a:p>
        </p:txBody>
      </p:sp>
    </p:spTree>
    <p:extLst>
      <p:ext uri="{BB962C8B-B14F-4D97-AF65-F5344CB8AC3E}">
        <p14:creationId xmlns:p14="http://schemas.microsoft.com/office/powerpoint/2010/main" val="230914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4.5: GCR simulator dosimetry (GSI) [3/3]</a:t>
            </a:r>
          </a:p>
        </p:txBody>
      </p:sp>
      <p:pic>
        <p:nvPicPr>
          <p:cNvPr id="6" name="Content Placeholder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AE6851C-15A1-4113-BFCE-F45724BED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688908" y="1293895"/>
            <a:ext cx="8814184" cy="491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593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4.6: </a:t>
            </a:r>
            <a:r>
              <a:rPr lang="en-US" dirty="0"/>
              <a:t>Intercomparison between CERN and GSI (CERN &amp; GSI) [1/3]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2776"/>
            <a:ext cx="10515600" cy="4136199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Cross comparison of GSI and CERN detectors during a beamtime in October 2023 @ CERN</a:t>
            </a:r>
          </a:p>
          <a:p>
            <a:pPr algn="just"/>
            <a:r>
              <a:rPr lang="en-GB" sz="2400" dirty="0"/>
              <a:t>Analysis of data still ongoing </a:t>
            </a:r>
            <a:r>
              <a:rPr lang="en-GB" sz="2400" dirty="0">
                <a:sym typeface="Wingdings" panose="05000000000000000000" pitchFamily="2" charset="2"/>
              </a:rPr>
              <a:t> Will be reported on in D4.6</a:t>
            </a:r>
          </a:p>
          <a:p>
            <a:pPr lvl="1" algn="just"/>
            <a:r>
              <a:rPr lang="en-GB" sz="2000" dirty="0">
                <a:sym typeface="Wingdings" panose="05000000000000000000" pitchFamily="2" charset="2"/>
              </a:rPr>
              <a:t>Some spill fluctuations (possible energy shift?) complicate the analysis of the data</a:t>
            </a:r>
            <a:endParaRPr lang="en-GB" sz="2000" dirty="0"/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8EDF0C49-1F3E-C70F-47F8-4C2D23742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135473"/>
              </p:ext>
            </p:extLst>
          </p:nvPr>
        </p:nvGraphicFramePr>
        <p:xfrm>
          <a:off x="623392" y="2996952"/>
          <a:ext cx="10945216" cy="268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Detector</a:t>
                      </a:r>
                      <a:r>
                        <a:rPr lang="en-US" sz="1600" baseline="0" noProof="0" dirty="0"/>
                        <a:t> 1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Detector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Reason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Parallel</a:t>
                      </a:r>
                      <a:r>
                        <a:rPr lang="en-US" sz="1600" baseline="0" noProof="0" dirty="0"/>
                        <a:t> Plate Ionization Chamber (GSI)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Farmer Chamber (GSI)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sz="1600" noProof="0" dirty="0"/>
                        <a:t>Calibration of IC with</a:t>
                      </a:r>
                      <a:r>
                        <a:rPr lang="en-US" sz="1600" baseline="0" noProof="0" dirty="0"/>
                        <a:t> an absolute detector and Cross-check of RF-gain intensity adjustments</a:t>
                      </a:r>
                      <a:endParaRPr lang="en-US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Parallel</a:t>
                      </a:r>
                      <a:r>
                        <a:rPr lang="en-US" sz="16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Plate Ionization Chamber (GSI)</a:t>
                      </a:r>
                      <a:endParaRPr lang="en-US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Silicon</a:t>
                      </a:r>
                      <a:r>
                        <a:rPr lang="en-US" sz="16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Diode (CERN)</a:t>
                      </a:r>
                      <a:endParaRPr lang="en-US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Comparison</a:t>
                      </a:r>
                      <a:r>
                        <a:rPr lang="en-US" sz="16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between standard GSI and CERN detectors</a:t>
                      </a:r>
                      <a:endParaRPr lang="en-US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Thin</a:t>
                      </a:r>
                      <a:r>
                        <a:rPr lang="en-US" sz="1600" baseline="0" noProof="0" dirty="0"/>
                        <a:t> plastic </a:t>
                      </a:r>
                      <a:r>
                        <a:rPr lang="en-US" sz="1600" noProof="0" dirty="0"/>
                        <a:t>Scintillator (GSI)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Silicon Diode</a:t>
                      </a:r>
                      <a:r>
                        <a:rPr lang="en-US" sz="1600" baseline="0" noProof="0" dirty="0"/>
                        <a:t> (CERN)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Comparison</a:t>
                      </a:r>
                      <a:r>
                        <a:rPr lang="en-US" sz="1600" baseline="0" noProof="0" dirty="0"/>
                        <a:t> between standard GSI and CERN detectors (for lower intensities)</a:t>
                      </a:r>
                      <a:endParaRPr lang="en-US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Thin plastic Scintillator</a:t>
                      </a:r>
                      <a:r>
                        <a:rPr lang="en-US" sz="1600" baseline="0" noProof="0" dirty="0"/>
                        <a:t> (GSI)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Barium</a:t>
                      </a:r>
                      <a:r>
                        <a:rPr lang="en-US" sz="1600" baseline="0" noProof="0" dirty="0"/>
                        <a:t> Fluoride</a:t>
                      </a:r>
                      <a:r>
                        <a:rPr lang="en-US" sz="1600" noProof="0" dirty="0"/>
                        <a:t> Scintillator (GSI)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Measurement of beam spectra</a:t>
                      </a:r>
                      <a:r>
                        <a:rPr lang="en-US" sz="1600" baseline="0" noProof="0" dirty="0"/>
                        <a:t> and </a:t>
                      </a:r>
                      <a:r>
                        <a:rPr lang="en-US" sz="1600" noProof="0" dirty="0"/>
                        <a:t>Characterization of the fragments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2510804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4038600" y="5733256"/>
            <a:ext cx="770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CERN emission chambers (XSEC and XION) were always placed in the beam.</a:t>
            </a:r>
          </a:p>
        </p:txBody>
      </p:sp>
    </p:spTree>
    <p:extLst>
      <p:ext uri="{BB962C8B-B14F-4D97-AF65-F5344CB8AC3E}">
        <p14:creationId xmlns:p14="http://schemas.microsoft.com/office/powerpoint/2010/main" val="975181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4.6: </a:t>
            </a:r>
            <a:r>
              <a:rPr lang="en-US" dirty="0"/>
              <a:t>Intercomparison between CERN and GSI (CERN &amp; GSI) [2/3]</a:t>
            </a:r>
            <a:endParaRPr lang="en-GB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4415279-14BC-420D-9EF1-0C203172B2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768" y="1556792"/>
            <a:ext cx="6704592" cy="4513335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74BC5739-3E51-4E6B-A3D6-A712BB739436}"/>
              </a:ext>
            </a:extLst>
          </p:cNvPr>
          <p:cNvSpPr/>
          <p:nvPr/>
        </p:nvSpPr>
        <p:spPr>
          <a:xfrm>
            <a:off x="5552016" y="3525427"/>
            <a:ext cx="1512168" cy="576064"/>
          </a:xfrm>
          <a:prstGeom prst="roundRect">
            <a:avLst/>
          </a:prstGeom>
          <a:solidFill>
            <a:srgbClr val="F7941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Barium Fluoride  Scintillator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4A847444-14AF-4EB4-AD42-9691FF67E0B8}"/>
              </a:ext>
            </a:extLst>
          </p:cNvPr>
          <p:cNvSpPr/>
          <p:nvPr/>
        </p:nvSpPr>
        <p:spPr>
          <a:xfrm>
            <a:off x="4615912" y="2291261"/>
            <a:ext cx="1234952" cy="576064"/>
          </a:xfrm>
          <a:prstGeom prst="roundRect">
            <a:avLst/>
          </a:prstGeom>
          <a:solidFill>
            <a:srgbClr val="F7941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Thin plastic Scintillator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0A3F5B7-7196-499C-8B13-787952EC9708}"/>
              </a:ext>
            </a:extLst>
          </p:cNvPr>
          <p:cNvSpPr/>
          <p:nvPr/>
        </p:nvSpPr>
        <p:spPr>
          <a:xfrm>
            <a:off x="2903760" y="2867325"/>
            <a:ext cx="1440160" cy="691302"/>
          </a:xfrm>
          <a:prstGeom prst="roundRect">
            <a:avLst/>
          </a:prstGeom>
          <a:solidFill>
            <a:srgbClr val="F7941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CERN Degraders and Collimators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3B95C3EB-E42B-4DBB-BDF8-8B27BBF6303B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3623840" y="3558627"/>
            <a:ext cx="344000" cy="734469"/>
          </a:xfrm>
          <a:prstGeom prst="straightConnector1">
            <a:avLst/>
          </a:prstGeom>
          <a:ln w="15875">
            <a:solidFill>
              <a:srgbClr val="F7941D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1B98C3BC-78F3-4632-AE6D-56793716FA51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4903944" y="2867325"/>
            <a:ext cx="329444" cy="1785811"/>
          </a:xfrm>
          <a:prstGeom prst="straightConnector1">
            <a:avLst/>
          </a:prstGeom>
          <a:ln w="15875">
            <a:solidFill>
              <a:srgbClr val="F7941D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042FA983-C249-4527-B1D0-E008E3F3A8FC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5335992" y="4101491"/>
            <a:ext cx="972108" cy="632295"/>
          </a:xfrm>
          <a:prstGeom prst="straightConnector1">
            <a:avLst/>
          </a:prstGeom>
          <a:ln w="15875">
            <a:solidFill>
              <a:srgbClr val="F7941D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3489CD22-FE68-4C7D-8B76-601F060A247E}"/>
              </a:ext>
            </a:extLst>
          </p:cNvPr>
          <p:cNvSpPr/>
          <p:nvPr/>
        </p:nvSpPr>
        <p:spPr>
          <a:xfrm>
            <a:off x="8386401" y="3270595"/>
            <a:ext cx="936104" cy="576064"/>
          </a:xfrm>
          <a:prstGeom prst="roundRect">
            <a:avLst/>
          </a:prstGeom>
          <a:solidFill>
            <a:srgbClr val="F7941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CERN MWPC</a:t>
            </a: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4EF88DD-76A9-4D51-8BD2-938038582C79}"/>
              </a:ext>
            </a:extLst>
          </p:cNvPr>
          <p:cNvCxnSpPr>
            <a:cxnSpLocks/>
          </p:cNvCxnSpPr>
          <p:nvPr/>
        </p:nvCxnSpPr>
        <p:spPr>
          <a:xfrm>
            <a:off x="8901608" y="3846659"/>
            <a:ext cx="229705" cy="887127"/>
          </a:xfrm>
          <a:prstGeom prst="straightConnector1">
            <a:avLst/>
          </a:prstGeom>
          <a:ln w="15875">
            <a:solidFill>
              <a:srgbClr val="F7941D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4F0C9978-A59C-45B2-9598-7399B86CEBDE}"/>
              </a:ext>
            </a:extLst>
          </p:cNvPr>
          <p:cNvCxnSpPr>
            <a:cxnSpLocks/>
          </p:cNvCxnSpPr>
          <p:nvPr/>
        </p:nvCxnSpPr>
        <p:spPr>
          <a:xfrm>
            <a:off x="1032786" y="4800666"/>
            <a:ext cx="2763054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>
            <a:extLst>
              <a:ext uri="{FF2B5EF4-FFF2-40B4-BE49-F238E27FC236}">
                <a16:creationId xmlns:a16="http://schemas.microsoft.com/office/drawing/2014/main" id="{97E64258-FBD8-4EBE-9AE6-BDAAE9EAE528}"/>
              </a:ext>
            </a:extLst>
          </p:cNvPr>
          <p:cNvSpPr txBox="1"/>
          <p:nvPr/>
        </p:nvSpPr>
        <p:spPr>
          <a:xfrm>
            <a:off x="930182" y="4468470"/>
            <a:ext cx="184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direction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4F6E7E3-E1C3-4B16-B361-0283F82A68CB}"/>
              </a:ext>
            </a:extLst>
          </p:cNvPr>
          <p:cNvSpPr txBox="1"/>
          <p:nvPr/>
        </p:nvSpPr>
        <p:spPr>
          <a:xfrm>
            <a:off x="9336360" y="5720805"/>
            <a:ext cx="108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 by:</a:t>
            </a:r>
          </a:p>
          <a:p>
            <a:r>
              <a:rPr lang="en-US" sz="1000" dirty="0"/>
              <a:t>T. Wagner, GSI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B4B9BF76-3EA4-40C6-B906-D6688BC5DA31}"/>
              </a:ext>
            </a:extLst>
          </p:cNvPr>
          <p:cNvSpPr txBox="1"/>
          <p:nvPr/>
        </p:nvSpPr>
        <p:spPr>
          <a:xfrm>
            <a:off x="9336360" y="4814846"/>
            <a:ext cx="17815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Experimental setup for the measurement of the thin plastic scintillator vs the Barium Fluoride scintillator in October 2023 at CERN.</a:t>
            </a:r>
          </a:p>
        </p:txBody>
      </p:sp>
    </p:spTree>
    <p:extLst>
      <p:ext uri="{BB962C8B-B14F-4D97-AF65-F5344CB8AC3E}">
        <p14:creationId xmlns:p14="http://schemas.microsoft.com/office/powerpoint/2010/main" val="3498036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A close-up of a robot&#10;&#10;Description automatically generated">
            <a:extLst>
              <a:ext uri="{FF2B5EF4-FFF2-40B4-BE49-F238E27FC236}">
                <a16:creationId xmlns:a16="http://schemas.microsoft.com/office/drawing/2014/main" id="{35C24F82-3488-419A-ACB7-94D2F955C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519936" y="1491634"/>
            <a:ext cx="6672064" cy="440558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34AD2B1-69CE-4F56-900D-C3D301B3F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4.6: </a:t>
            </a:r>
            <a:r>
              <a:rPr lang="en-US" dirty="0"/>
              <a:t>Intercomparison between CERN and GSI (CERN &amp; GSI) [3/3]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B42396-DA9B-425A-82D9-5A0688D10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4897760" cy="4136199"/>
          </a:xfrm>
        </p:spPr>
        <p:txBody>
          <a:bodyPr>
            <a:normAutofit/>
          </a:bodyPr>
          <a:lstStyle/>
          <a:p>
            <a:r>
              <a:rPr lang="en-US" dirty="0"/>
              <a:t>Measurements with CERN‘s Silicon Diodes</a:t>
            </a:r>
          </a:p>
          <a:p>
            <a:pPr lvl="1"/>
            <a:r>
              <a:rPr lang="en-US" dirty="0"/>
              <a:t>Pure Iron beam at different energies</a:t>
            </a:r>
          </a:p>
          <a:p>
            <a:pPr lvl="1"/>
            <a:r>
              <a:rPr lang="en-US" dirty="0"/>
              <a:t>Some of the GCR irradiation conditions</a:t>
            </a:r>
          </a:p>
          <a:p>
            <a:r>
              <a:rPr lang="en-US" dirty="0"/>
              <a:t>“Automatic” comparison with GSI’s Parallel Plate Ionization Chamber</a:t>
            </a:r>
          </a:p>
          <a:p>
            <a:pPr marL="0" indent="0">
              <a:buNone/>
            </a:pPr>
            <a:r>
              <a:rPr lang="en-GB" sz="2800" dirty="0">
                <a:sym typeface="Wingdings" panose="05000000000000000000" pitchFamily="2" charset="2"/>
              </a:rPr>
              <a:t> Will be reported on in D4.6</a:t>
            </a:r>
            <a:endParaRPr lang="en-US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243088B-EC2E-484F-BF12-6B5A5EFC14BB}"/>
              </a:ext>
            </a:extLst>
          </p:cNvPr>
          <p:cNvSpPr txBox="1"/>
          <p:nvPr/>
        </p:nvSpPr>
        <p:spPr>
          <a:xfrm>
            <a:off x="8760296" y="5821443"/>
            <a:ext cx="1794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 by: C. Schuy, GSI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41FCB6A-26A1-4D02-8BA0-CC2905E2EAAA}"/>
              </a:ext>
            </a:extLst>
          </p:cNvPr>
          <p:cNvSpPr/>
          <p:nvPr/>
        </p:nvSpPr>
        <p:spPr>
          <a:xfrm>
            <a:off x="7127776" y="3507679"/>
            <a:ext cx="1728192" cy="1728192"/>
          </a:xfrm>
          <a:prstGeom prst="ellipse">
            <a:avLst/>
          </a:prstGeom>
          <a:solidFill>
            <a:srgbClr val="F7941D">
              <a:alpha val="20000"/>
            </a:srgbClr>
          </a:solidFill>
          <a:ln w="762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4454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CF8B-1481-E2E4-5232-A85717E33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F8034-6748-B43D-F1F6-E5B40FF1D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Reminder about WP4 Tasks</a:t>
            </a:r>
          </a:p>
          <a:p>
            <a:r>
              <a:rPr lang="en-GB" dirty="0"/>
              <a:t>Status of WP4 Tasks</a:t>
            </a:r>
          </a:p>
          <a:p>
            <a:r>
              <a:rPr lang="en-GB" dirty="0"/>
              <a:t>WP4 Deliverables and Milestones</a:t>
            </a:r>
          </a:p>
          <a:p>
            <a:r>
              <a:rPr lang="en-GB" dirty="0"/>
              <a:t>Plans for the future</a:t>
            </a:r>
          </a:p>
          <a:p>
            <a:r>
              <a:rPr lang="en-GB" dirty="0"/>
              <a:t>Conclusion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491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Deliverables and Milestones in P1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E139D4C-EA18-4001-B798-C4F6A65459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259659"/>
              </p:ext>
            </p:extLst>
          </p:nvPr>
        </p:nvGraphicFramePr>
        <p:xfrm>
          <a:off x="335360" y="1537847"/>
          <a:ext cx="1116124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D4.1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Beam instrumentation for high-energy low intensity heavy ion beam characterization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2023-12-31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Achieved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description of the beam instrumentation for high-energy low intensity heavy ion beam characterization of GSI and CERN. Each of the detectors is shortly explained alongside their typical use.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157F33B-1894-4D3E-B787-0D267E350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440335"/>
              </p:ext>
            </p:extLst>
          </p:nvPr>
        </p:nvGraphicFramePr>
        <p:xfrm>
          <a:off x="335360" y="4005064"/>
          <a:ext cx="11161240" cy="1010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Milest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Milestone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1EAD-0B94-4718-815C-C9F957006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5704991"/>
            <a:ext cx="9794304" cy="64807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/>
              <a:t>The </a:t>
            </a:r>
            <a:r>
              <a:rPr lang="fr-CH" sz="2000" i="1" dirty="0" err="1"/>
              <a:t>achieved</a:t>
            </a:r>
            <a:r>
              <a:rPr lang="fr-CH" sz="2000" i="1" dirty="0"/>
              <a:t> </a:t>
            </a:r>
            <a:r>
              <a:rPr lang="fr-CH" sz="2000" i="1" dirty="0" err="1"/>
              <a:t>deliverables</a:t>
            </a:r>
            <a:r>
              <a:rPr lang="fr-CH" sz="2000" i="1" dirty="0"/>
              <a:t> and </a:t>
            </a:r>
            <a:r>
              <a:rPr lang="fr-CH" sz="2000" i="1" dirty="0" err="1"/>
              <a:t>milestones</a:t>
            </a:r>
            <a:r>
              <a:rPr lang="fr-CH" sz="2000" i="1" dirty="0"/>
              <a:t> are </a:t>
            </a:r>
            <a:r>
              <a:rPr lang="fr-CH" sz="2000" i="1" dirty="0" err="1"/>
              <a:t>available</a:t>
            </a:r>
            <a:r>
              <a:rPr lang="fr-CH" sz="2000" i="1" dirty="0"/>
              <a:t> on the HEARTS </a:t>
            </a:r>
            <a:r>
              <a:rPr lang="fr-CH" sz="2000" i="1" dirty="0" err="1"/>
              <a:t>website</a:t>
            </a:r>
            <a:r>
              <a:rPr lang="fr-CH" sz="2000" i="1" dirty="0"/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>
                <a:solidFill>
                  <a:srgbClr val="0E75BD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https://hearts-project.eu/project/deliverables/</a:t>
            </a:r>
            <a:r>
              <a:rPr lang="fr-CH" sz="2000" i="1" dirty="0">
                <a:solidFill>
                  <a:srgbClr val="0E75BD"/>
                </a:solidFill>
              </a:rPr>
              <a:t> </a:t>
            </a:r>
            <a:r>
              <a:rPr lang="fr-CH" sz="2000" i="1" dirty="0"/>
              <a:t>and </a:t>
            </a:r>
            <a:r>
              <a:rPr lang="fr-CH" sz="2000" i="1" dirty="0">
                <a:solidFill>
                  <a:srgbClr val="0E75BD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https://hearts-project.eu/project/milestones/</a:t>
            </a:r>
            <a:endParaRPr lang="fr-CH" sz="2000" i="1" dirty="0">
              <a:solidFill>
                <a:srgbClr val="0E75BD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fr-CH" sz="2000" i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7DFF58E-03AE-47E9-AA96-96594BF70EB8}"/>
              </a:ext>
            </a:extLst>
          </p:cNvPr>
          <p:cNvSpPr txBox="1">
            <a:spLocks/>
          </p:cNvSpPr>
          <p:nvPr/>
        </p:nvSpPr>
        <p:spPr>
          <a:xfrm>
            <a:off x="658180" y="5105761"/>
            <a:ext cx="10515600" cy="3394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/>
              <a:t>No milestones were due in P1 for WP4</a:t>
            </a:r>
          </a:p>
          <a:p>
            <a:pPr marL="0" indent="0" algn="just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Deliverables &amp; Milestones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DF0C49-1F3E-C70F-47F8-4C2D23742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644991"/>
              </p:ext>
            </p:extLst>
          </p:nvPr>
        </p:nvGraphicFramePr>
        <p:xfrm>
          <a:off x="335360" y="1468314"/>
          <a:ext cx="11161240" cy="284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573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5467581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2276953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936133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err="1"/>
                        <a:t>Deliv</a:t>
                      </a:r>
                      <a:r>
                        <a:rPr lang="en-US" sz="1600" noProof="0" dirty="0"/>
                        <a:t>. 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Deliverable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Due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D4.2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Calibrated CERN beam instrumentation documented and installed in the accelerator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2024-12-31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D4.3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Experimental measurements on GSI beam instrumentation and dosimetry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2025-12-31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Documentation on the target station construction 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2025-12-31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D4.5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Report on </a:t>
                      </a:r>
                      <a:r>
                        <a:rPr lang="en-US" sz="1600" noProof="0" dirty="0" err="1"/>
                        <a:t>microdosimetry</a:t>
                      </a:r>
                      <a:r>
                        <a:rPr lang="en-US" sz="1600" noProof="0" dirty="0"/>
                        <a:t> for GCR simulator calibration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2025-12-31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2510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D4.6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err="1"/>
                        <a:t>Intercomparison</a:t>
                      </a:r>
                      <a:r>
                        <a:rPr lang="en-US" sz="1600" noProof="0" dirty="0"/>
                        <a:t> between CERN and GSI instrumentation and </a:t>
                      </a:r>
                      <a:r>
                        <a:rPr lang="en-US" sz="1600" noProof="0" dirty="0" err="1"/>
                        <a:t>standardisation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2026-12-31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1121296"/>
                  </a:ext>
                </a:extLst>
              </a:tr>
            </a:tbl>
          </a:graphicData>
        </a:graphic>
      </p:graphicFrame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1C8C9488-3154-6D1E-ECBB-A32F18749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721398"/>
              </p:ext>
            </p:extLst>
          </p:nvPr>
        </p:nvGraphicFramePr>
        <p:xfrm>
          <a:off x="335360" y="4420200"/>
          <a:ext cx="11161240" cy="1529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80572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5467581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2276953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936134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err="1"/>
                        <a:t>Milest</a:t>
                      </a:r>
                      <a:r>
                        <a:rPr lang="en-US" sz="1600" noProof="0" dirty="0"/>
                        <a:t>. 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Milestone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Due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M12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CERN beam instrumentation and dosimetry installed and running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2024-12-31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M13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GSI beam instrumentation and dosimetry installed and running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2025-21-31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7307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 for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34089-B780-484E-AF4B-64169B892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442376" cy="4136199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Task 4.1: </a:t>
            </a:r>
            <a:r>
              <a:rPr lang="en-US" dirty="0"/>
              <a:t>Knowledge transfer between CERN and GSI </a:t>
            </a:r>
            <a:r>
              <a:rPr lang="en-US" i="1" dirty="0"/>
              <a:t>(CERN &amp; GSI)</a:t>
            </a:r>
          </a:p>
          <a:p>
            <a:pPr lvl="1"/>
            <a:r>
              <a:rPr lang="en-GB" dirty="0"/>
              <a:t>Completed with D4.1 ✔</a:t>
            </a:r>
          </a:p>
          <a:p>
            <a:r>
              <a:rPr lang="en-GB" b="1" dirty="0"/>
              <a:t>Task 4.2:</a:t>
            </a:r>
            <a:r>
              <a:rPr lang="en-GB" dirty="0"/>
              <a:t> </a:t>
            </a:r>
            <a:r>
              <a:rPr lang="en-US" dirty="0"/>
              <a:t>Calibration of beam instrumentation for VHE ion beam extraction </a:t>
            </a:r>
            <a:r>
              <a:rPr lang="en-US" i="1" dirty="0"/>
              <a:t>(CERN)</a:t>
            </a:r>
          </a:p>
          <a:p>
            <a:pPr lvl="1"/>
            <a:r>
              <a:rPr lang="en-GB" dirty="0"/>
              <a:t>Verification of the calibration in the beamtime end of 2024</a:t>
            </a:r>
          </a:p>
          <a:p>
            <a:pPr lvl="1"/>
            <a:r>
              <a:rPr lang="en-GB" dirty="0"/>
              <a:t>Report on the calibration </a:t>
            </a:r>
            <a:r>
              <a:rPr lang="en-GB" dirty="0">
                <a:sym typeface="Wingdings" panose="05000000000000000000" pitchFamily="2" charset="2"/>
              </a:rPr>
              <a:t> Deliverable D4.2</a:t>
            </a:r>
            <a:endParaRPr lang="en-GB" dirty="0"/>
          </a:p>
          <a:p>
            <a:r>
              <a:rPr lang="en-GB" b="1" dirty="0"/>
              <a:t>Task 4.3:</a:t>
            </a:r>
            <a:r>
              <a:rPr lang="en-GB" dirty="0"/>
              <a:t> Beam delivery monitoring </a:t>
            </a:r>
            <a:r>
              <a:rPr lang="en-GB" i="1" dirty="0"/>
              <a:t>(GSI)</a:t>
            </a:r>
          </a:p>
          <a:p>
            <a:pPr lvl="1"/>
            <a:r>
              <a:rPr lang="en-GB" dirty="0"/>
              <a:t>Exploration of the addition of </a:t>
            </a:r>
            <a:r>
              <a:rPr lang="en-GB" dirty="0" err="1"/>
              <a:t>microdosimetric</a:t>
            </a:r>
            <a:r>
              <a:rPr lang="en-GB" dirty="0"/>
              <a:t> spectra as part of the standard dosimetry for Cave A</a:t>
            </a:r>
          </a:p>
          <a:p>
            <a:pPr lvl="1"/>
            <a:r>
              <a:rPr lang="en-GB" dirty="0"/>
              <a:t>Exploration of the addition of p</a:t>
            </a:r>
            <a:r>
              <a:rPr lang="en-GB" sz="2400" dirty="0"/>
              <a:t>osition sensitive detector to the beamline instrumentation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32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 for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34089-B780-484E-AF4B-64169B892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Task 4.4: </a:t>
            </a:r>
            <a:r>
              <a:rPr lang="en-GB" dirty="0"/>
              <a:t>Target Station </a:t>
            </a:r>
            <a:r>
              <a:rPr lang="en-GB" i="1" dirty="0"/>
              <a:t>(GSI)</a:t>
            </a:r>
          </a:p>
          <a:p>
            <a:pPr lvl="1"/>
            <a:r>
              <a:rPr lang="en-GB" dirty="0"/>
              <a:t>Improve laser alignment by adding remote controlled adjustment</a:t>
            </a:r>
          </a:p>
          <a:p>
            <a:pPr lvl="1"/>
            <a:r>
              <a:rPr lang="en-GB" dirty="0"/>
              <a:t>Detailed report on the GSI target station </a:t>
            </a:r>
            <a:r>
              <a:rPr lang="en-GB" dirty="0">
                <a:sym typeface="Wingdings" panose="05000000000000000000" pitchFamily="2" charset="2"/>
              </a:rPr>
              <a:t> Deliverable D4.4</a:t>
            </a:r>
          </a:p>
          <a:p>
            <a:r>
              <a:rPr lang="en-GB" b="1" dirty="0">
                <a:sym typeface="Wingdings" panose="05000000000000000000" pitchFamily="2" charset="2"/>
              </a:rPr>
              <a:t>Task 4.5: </a:t>
            </a:r>
            <a:r>
              <a:rPr lang="en-GB" dirty="0">
                <a:sym typeface="Wingdings" panose="05000000000000000000" pitchFamily="2" charset="2"/>
              </a:rPr>
              <a:t>GCR simulator dosimetry </a:t>
            </a:r>
            <a:r>
              <a:rPr lang="en-GB" i="1" dirty="0">
                <a:sym typeface="Wingdings" panose="05000000000000000000" pitchFamily="2" charset="2"/>
              </a:rPr>
              <a:t>(GSI)</a:t>
            </a:r>
          </a:p>
          <a:p>
            <a:pPr lvl="1"/>
            <a:r>
              <a:rPr lang="en-GB" dirty="0"/>
              <a:t>Analysis of all the collected data</a:t>
            </a:r>
          </a:p>
          <a:p>
            <a:pPr lvl="1"/>
            <a:r>
              <a:rPr lang="en-GB" dirty="0"/>
              <a:t>Comparison of the results from the different detectors</a:t>
            </a:r>
          </a:p>
          <a:p>
            <a:pPr lvl="1"/>
            <a:r>
              <a:rPr lang="en-GB" dirty="0"/>
              <a:t>Further measurements, e.g., behind extra shielding</a:t>
            </a:r>
          </a:p>
          <a:p>
            <a:r>
              <a:rPr lang="en-GB" b="1" dirty="0"/>
              <a:t>Task 4.6: </a:t>
            </a:r>
            <a:r>
              <a:rPr lang="en-GB" dirty="0"/>
              <a:t>Intercomparison between CERN and GSI </a:t>
            </a:r>
            <a:r>
              <a:rPr lang="en-GB" i="1" dirty="0"/>
              <a:t>(CERN &amp; GSI)</a:t>
            </a:r>
          </a:p>
          <a:p>
            <a:pPr lvl="1"/>
            <a:r>
              <a:rPr lang="en-GB" dirty="0"/>
              <a:t>Analysis of measured data from October 2023 @ CERN</a:t>
            </a:r>
          </a:p>
          <a:p>
            <a:pPr lvl="1"/>
            <a:r>
              <a:rPr lang="en-GB" dirty="0"/>
              <a:t>Analysis of measured data from April 2024 @ GSI</a:t>
            </a:r>
          </a:p>
          <a:p>
            <a:pPr lvl="1"/>
            <a:r>
              <a:rPr lang="en-GB" dirty="0"/>
              <a:t>Detailed report about the comparison measurements </a:t>
            </a:r>
            <a:r>
              <a:rPr lang="en-GB" dirty="0">
                <a:sym typeface="Wingdings" panose="05000000000000000000" pitchFamily="2" charset="2"/>
              </a:rPr>
              <a:t> Deliverable D4.6</a:t>
            </a: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92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0859-A8E9-9035-FB7A-211638646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7F314-1DF9-002D-D843-5C128CD5A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 Package progressing as planned</a:t>
            </a:r>
          </a:p>
          <a:p>
            <a:r>
              <a:rPr lang="en-GB" dirty="0"/>
              <a:t>Several Tasks started ahead of time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Task 4.5: GCR simulator dosimetry </a:t>
            </a:r>
            <a:r>
              <a:rPr lang="en-GB" i="1" dirty="0">
                <a:sym typeface="Wingdings" panose="05000000000000000000" pitchFamily="2" charset="2"/>
              </a:rPr>
              <a:t>(GSI, M24 – M36)</a:t>
            </a:r>
          </a:p>
          <a:p>
            <a:pPr lvl="1"/>
            <a:r>
              <a:rPr lang="en-GB" dirty="0"/>
              <a:t>Task 4.6: Intercomparison between CERN and GSI </a:t>
            </a:r>
            <a:r>
              <a:rPr lang="en-GB" i="1" dirty="0"/>
              <a:t>(CERN &amp; GSI, M24 – M48)</a:t>
            </a:r>
          </a:p>
          <a:p>
            <a:r>
              <a:rPr lang="en-GB" dirty="0"/>
              <a:t>Some tasks progress ahead of schedule</a:t>
            </a:r>
          </a:p>
          <a:p>
            <a:pPr lvl="1"/>
            <a:r>
              <a:rPr lang="en-GB" dirty="0"/>
              <a:t>Task 4.4: Target Station </a:t>
            </a:r>
            <a:r>
              <a:rPr lang="en-GB" i="1" dirty="0"/>
              <a:t>(GSI, M12 – M36)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2568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42909F5B-3889-4BC1-6B7F-F172B98297C4}"/>
              </a:ext>
            </a:extLst>
          </p:cNvPr>
          <p:cNvSpPr txBox="1"/>
          <p:nvPr/>
        </p:nvSpPr>
        <p:spPr>
          <a:xfrm>
            <a:off x="3885515" y="1412776"/>
            <a:ext cx="4438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attention.</a:t>
            </a: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 &amp;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1484784"/>
            <a:ext cx="10873208" cy="4608512"/>
          </a:xfrm>
        </p:spPr>
        <p:txBody>
          <a:bodyPr>
            <a:normAutofit fontScale="92500" lnSpcReduction="10000"/>
          </a:bodyPr>
          <a:lstStyle/>
          <a:p>
            <a:r>
              <a:rPr lang="en-GB" sz="2400" b="1" dirty="0"/>
              <a:t>Task 4.1:</a:t>
            </a:r>
            <a:r>
              <a:rPr lang="en-GB" sz="2400" dirty="0"/>
              <a:t> Knowledge transfer between CERN and GSI </a:t>
            </a:r>
            <a:r>
              <a:rPr lang="en-GB" sz="2400" i="1" dirty="0"/>
              <a:t>(CERN &amp; GSI, M1 – M12)</a:t>
            </a:r>
          </a:p>
          <a:p>
            <a:pPr lvl="1"/>
            <a:r>
              <a:rPr lang="en-GB" sz="2000" dirty="0"/>
              <a:t>Exchange on beam instrumentation and characterization methods</a:t>
            </a:r>
          </a:p>
          <a:p>
            <a:pPr lvl="1"/>
            <a:r>
              <a:rPr lang="en-GB" sz="2000" dirty="0"/>
              <a:t>Visit of CERN colleagues to GSI to see beam instrumentation in Cave A</a:t>
            </a:r>
          </a:p>
          <a:p>
            <a:pPr lvl="1"/>
            <a:r>
              <a:rPr lang="en-GB" sz="2000" dirty="0"/>
              <a:t>Discussion with related experts</a:t>
            </a:r>
          </a:p>
          <a:p>
            <a:r>
              <a:rPr lang="en-GB" sz="2400" b="1" dirty="0"/>
              <a:t>Task 4.2: </a:t>
            </a:r>
            <a:r>
              <a:rPr lang="en-GB" sz="2400" dirty="0"/>
              <a:t>Calibration of beam instrumentation for VHE ion beam extraction </a:t>
            </a:r>
            <a:r>
              <a:rPr lang="en-GB" sz="2400" i="1" dirty="0"/>
              <a:t>(CERN, M1 – M24)</a:t>
            </a:r>
          </a:p>
          <a:p>
            <a:pPr lvl="1"/>
            <a:r>
              <a:rPr lang="en-GB" sz="2000" dirty="0"/>
              <a:t>Calibration and exploitation of existing beam instrumentation</a:t>
            </a:r>
          </a:p>
          <a:p>
            <a:pPr lvl="1"/>
            <a:r>
              <a:rPr lang="en-GB" sz="2000" dirty="0"/>
              <a:t>Identification and installation of new beam instruments and detectors</a:t>
            </a:r>
          </a:p>
          <a:p>
            <a:pPr lvl="1"/>
            <a:r>
              <a:rPr lang="en-GB" sz="2000" dirty="0"/>
              <a:t>Closely linked to Task 3.1 and Task 7.2</a:t>
            </a:r>
          </a:p>
          <a:p>
            <a:r>
              <a:rPr lang="en-GB" sz="2400" b="1" dirty="0"/>
              <a:t>Task 4.3: </a:t>
            </a:r>
            <a:r>
              <a:rPr lang="en-GB" sz="2400" dirty="0"/>
              <a:t>Beam delivery monitoring </a:t>
            </a:r>
            <a:r>
              <a:rPr lang="en-GB" sz="2400" i="1" dirty="0"/>
              <a:t>(GSI, M12 – M36)</a:t>
            </a:r>
          </a:p>
          <a:p>
            <a:pPr lvl="1"/>
            <a:r>
              <a:rPr lang="en-GB" sz="2000" dirty="0"/>
              <a:t>Define necessary beamline instrumentation for beam monitoring during space radiation testing</a:t>
            </a:r>
          </a:p>
          <a:p>
            <a:pPr lvl="1"/>
            <a:r>
              <a:rPr lang="en-GB" sz="2000" dirty="0"/>
              <a:t>Platform should handle both high intensities (10</a:t>
            </a:r>
            <a:r>
              <a:rPr lang="en-GB" sz="2000" baseline="30000" dirty="0"/>
              <a:t>8 </a:t>
            </a:r>
            <a:r>
              <a:rPr lang="en-GB" sz="2000" dirty="0"/>
              <a:t>– 10</a:t>
            </a:r>
            <a:r>
              <a:rPr lang="en-GB" sz="2000" baseline="30000" dirty="0"/>
              <a:t>10 </a:t>
            </a:r>
            <a:r>
              <a:rPr lang="en-GB" sz="2000" dirty="0"/>
              <a:t>ions/s) for shielding measurements and low intensities (10</a:t>
            </a:r>
            <a:r>
              <a:rPr lang="en-GB" sz="2000" baseline="30000" dirty="0"/>
              <a:t>2</a:t>
            </a:r>
            <a:r>
              <a:rPr lang="en-GB" sz="2000" dirty="0"/>
              <a:t> – 10</a:t>
            </a:r>
            <a:r>
              <a:rPr lang="en-GB" sz="2000" baseline="30000" dirty="0"/>
              <a:t>5</a:t>
            </a:r>
            <a:r>
              <a:rPr lang="en-GB" sz="2000" dirty="0"/>
              <a:t> ions/s) for SEE cross-section measurements</a:t>
            </a:r>
          </a:p>
          <a:p>
            <a:pPr lvl="1"/>
            <a:r>
              <a:rPr lang="en-GB" sz="2000" dirty="0"/>
              <a:t>Dedicated set of dosimeters, thin gas ionization chambers and plastic scintillators</a:t>
            </a:r>
          </a:p>
        </p:txBody>
      </p:sp>
    </p:spTree>
    <p:extLst>
      <p:ext uri="{BB962C8B-B14F-4D97-AF65-F5344CB8AC3E}">
        <p14:creationId xmlns:p14="http://schemas.microsoft.com/office/powerpoint/2010/main" val="385292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 &amp;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08512"/>
          </a:xfrm>
        </p:spPr>
        <p:txBody>
          <a:bodyPr>
            <a:normAutofit fontScale="92500" lnSpcReduction="10000"/>
          </a:bodyPr>
          <a:lstStyle/>
          <a:p>
            <a:r>
              <a:rPr lang="en-GB" sz="2400" b="1" dirty="0"/>
              <a:t>Task 4.4: </a:t>
            </a:r>
            <a:r>
              <a:rPr lang="en-GB" sz="2400" dirty="0"/>
              <a:t>Target Station </a:t>
            </a:r>
            <a:r>
              <a:rPr lang="en-GB" sz="2400" i="1" dirty="0"/>
              <a:t>(GSI, M12 – M36)</a:t>
            </a:r>
          </a:p>
          <a:p>
            <a:pPr lvl="1"/>
            <a:r>
              <a:rPr lang="en-GB" sz="2000" dirty="0"/>
              <a:t>Optimization of GSI sample handling to increase TRL</a:t>
            </a:r>
          </a:p>
          <a:p>
            <a:pPr lvl="1"/>
            <a:r>
              <a:rPr lang="en-GB" sz="2000" dirty="0"/>
              <a:t>Remotely controlled holder for microelectronics with input from industrial partners</a:t>
            </a:r>
          </a:p>
          <a:p>
            <a:pPr lvl="1"/>
            <a:r>
              <a:rPr lang="en-GB" sz="2000" dirty="0"/>
              <a:t>Automatic placement and removal of material for shielding measurements</a:t>
            </a:r>
          </a:p>
          <a:p>
            <a:pPr lvl="1"/>
            <a:r>
              <a:rPr lang="en-GB" sz="2000" dirty="0"/>
              <a:t>Standardization between GSI and CERN device under test (DUT) holder</a:t>
            </a:r>
          </a:p>
          <a:p>
            <a:r>
              <a:rPr lang="en-GB" sz="2400" b="1" dirty="0"/>
              <a:t>Task 4.5: </a:t>
            </a:r>
            <a:r>
              <a:rPr lang="en-GB" sz="2400" dirty="0"/>
              <a:t>GCR/SPE simulator dosimetry </a:t>
            </a:r>
            <a:r>
              <a:rPr lang="en-GB" sz="2400" i="1" dirty="0"/>
              <a:t>(GSI, M24 – M36)</a:t>
            </a:r>
          </a:p>
          <a:p>
            <a:pPr lvl="1"/>
            <a:r>
              <a:rPr lang="en-GB" sz="2000" dirty="0"/>
              <a:t>Definition and standardization of Dosimetry-on-target</a:t>
            </a:r>
          </a:p>
          <a:p>
            <a:pPr lvl="1"/>
            <a:r>
              <a:rPr lang="en-GB" sz="2000" dirty="0"/>
              <a:t>Explore possibility of </a:t>
            </a:r>
            <a:r>
              <a:rPr lang="en-GB" sz="2000" dirty="0" err="1"/>
              <a:t>microdeosimetry</a:t>
            </a:r>
            <a:r>
              <a:rPr lang="en-GB" sz="2000" dirty="0"/>
              <a:t> behind shielding to characterize the quality factor Q of the mixed field</a:t>
            </a:r>
          </a:p>
          <a:p>
            <a:pPr lvl="1"/>
            <a:r>
              <a:rPr lang="en-GB" sz="2000" dirty="0"/>
              <a:t>Dedicated measurements for the GCR/SPE simulator measuring the LET spectrum and charge composition of the mixed field</a:t>
            </a:r>
          </a:p>
          <a:p>
            <a:r>
              <a:rPr lang="en-GB" sz="2400" b="1" dirty="0"/>
              <a:t>Task 4.6: </a:t>
            </a:r>
            <a:r>
              <a:rPr lang="en-GB" sz="2400" dirty="0"/>
              <a:t>Intercomparison between CERN and GSI </a:t>
            </a:r>
            <a:r>
              <a:rPr lang="en-GB" sz="2400" i="1" dirty="0"/>
              <a:t>(CERN &amp; GSI, M24 – M48)</a:t>
            </a:r>
          </a:p>
          <a:p>
            <a:pPr lvl="1"/>
            <a:r>
              <a:rPr lang="en-GB" sz="2000" dirty="0"/>
              <a:t>Transfer of experience between CERN and GSI</a:t>
            </a:r>
          </a:p>
          <a:p>
            <a:pPr lvl="1"/>
            <a:r>
              <a:rPr lang="en-GB" sz="2000" dirty="0"/>
              <a:t>Dedicated comparison measurement between the facilities (e.g. with the same beam instruments and reference electronics)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101972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4.1: </a:t>
            </a:r>
            <a:r>
              <a:rPr lang="en-US" dirty="0"/>
              <a:t>Knowledge transfer between CERN and GSI (CERN &amp; GSI) [1/2]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841976" cy="4136199"/>
          </a:xfrm>
        </p:spPr>
        <p:txBody>
          <a:bodyPr>
            <a:normAutofit/>
          </a:bodyPr>
          <a:lstStyle/>
          <a:p>
            <a:r>
              <a:rPr lang="en-GB" sz="2400" dirty="0"/>
              <a:t>Knowledge Transfer Meeting at GSI on 20.04.2023</a:t>
            </a:r>
          </a:p>
          <a:p>
            <a:pPr lvl="1"/>
            <a:r>
              <a:rPr lang="en-GB" sz="2000" dirty="0"/>
              <a:t>Participants from GSI, CERN and  Univ. Oldenburg</a:t>
            </a:r>
          </a:p>
          <a:p>
            <a:r>
              <a:rPr lang="en-GB" sz="2400" dirty="0"/>
              <a:t>Discussions about:</a:t>
            </a:r>
          </a:p>
          <a:p>
            <a:pPr lvl="1"/>
            <a:r>
              <a:rPr lang="en-GB" sz="2000" dirty="0"/>
              <a:t>The challenges at each of the two facilities</a:t>
            </a:r>
          </a:p>
          <a:p>
            <a:pPr lvl="1"/>
            <a:r>
              <a:rPr lang="en-GB" sz="2000" dirty="0"/>
              <a:t>Dosimetry detectors used for beam characterization and monitoring</a:t>
            </a:r>
          </a:p>
          <a:p>
            <a:pPr lvl="1"/>
            <a:r>
              <a:rPr lang="en-GB" sz="2000" dirty="0"/>
              <a:t>Plans for a comparison measurement between the standard detectors available CERN and GSI</a:t>
            </a:r>
            <a:br>
              <a:rPr lang="en-GB" sz="2000" dirty="0"/>
            </a:br>
            <a:r>
              <a:rPr lang="en-GB" sz="2000" dirty="0">
                <a:sym typeface="Wingdings" panose="05000000000000000000" pitchFamily="2" charset="2"/>
              </a:rPr>
              <a:t> Beamtime October 2023 @ CERN 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(see Task 4.6)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659" y="1878940"/>
            <a:ext cx="4320480" cy="324036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0128448" y="5119300"/>
            <a:ext cx="18722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Picture by: A. Waets, CERN</a:t>
            </a:r>
          </a:p>
        </p:txBody>
      </p:sp>
    </p:spTree>
    <p:extLst>
      <p:ext uri="{BB962C8B-B14F-4D97-AF65-F5344CB8AC3E}">
        <p14:creationId xmlns:p14="http://schemas.microsoft.com/office/powerpoint/2010/main" val="3430319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4.1: </a:t>
            </a:r>
            <a:r>
              <a:rPr lang="en-US" dirty="0"/>
              <a:t>Knowledge transfer between CERN and GSI (CERN &amp; GSI) [2/2]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049888" cy="4339680"/>
          </a:xfrm>
        </p:spPr>
        <p:txBody>
          <a:bodyPr>
            <a:normAutofit/>
          </a:bodyPr>
          <a:lstStyle/>
          <a:p>
            <a:r>
              <a:rPr lang="en-GB" sz="2400" dirty="0"/>
              <a:t>Deliverable D4.1: </a:t>
            </a:r>
            <a:r>
              <a:rPr lang="en-US" sz="2400" dirty="0"/>
              <a:t>Beam instrumentation for high-energy low intensity heavy ion beam characterization</a:t>
            </a:r>
          </a:p>
          <a:p>
            <a:r>
              <a:rPr lang="en-GB" sz="2400" dirty="0"/>
              <a:t>Reporting on the different detectors used for characterization and monitoring used at CERN and GSI</a:t>
            </a:r>
          </a:p>
          <a:p>
            <a:pPr lvl="1"/>
            <a:r>
              <a:rPr lang="en-GB" sz="2000" dirty="0"/>
              <a:t>Examples GSI: Parallel Plate Ionization Chamber; Scintillators; various standard dosimetry detectors (Farmer Chambers, etc.); Octavius detector; and more</a:t>
            </a:r>
          </a:p>
          <a:p>
            <a:pPr lvl="1"/>
            <a:r>
              <a:rPr lang="en-GB" sz="2000" dirty="0"/>
              <a:t>Examples CERN: Silicon diode; Secondary emission chambers (XSEC, XION); Multi Wire Proportional Chamber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176" y="1404584"/>
            <a:ext cx="3293988" cy="46614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4138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4.2: </a:t>
            </a:r>
            <a:r>
              <a:rPr lang="en-US" dirty="0"/>
              <a:t>Calibration of beam instrumentation for VHE ion beam extraction (CERN) [1/2]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9345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400" dirty="0"/>
              <a:t>CERN approach: accurate provision of </a:t>
            </a:r>
            <a:r>
              <a:rPr lang="en-US" sz="2400" b="1" dirty="0"/>
              <a:t>LET</a:t>
            </a:r>
            <a:r>
              <a:rPr lang="en-US" sz="2400" dirty="0"/>
              <a:t> and </a:t>
            </a:r>
            <a:r>
              <a:rPr lang="en-US" sz="2400" b="1" dirty="0"/>
              <a:t>flux/fluence</a:t>
            </a:r>
            <a:r>
              <a:rPr lang="en-US" sz="2400" dirty="0"/>
              <a:t> as </a:t>
            </a:r>
            <a:r>
              <a:rPr lang="en-US" sz="2400" dirty="0" err="1"/>
              <a:t>dosimetric</a:t>
            </a:r>
            <a:r>
              <a:rPr lang="en-US" sz="2400" dirty="0"/>
              <a:t> quantities for users as function of extracted beam energy.</a:t>
            </a:r>
          </a:p>
          <a:p>
            <a:pPr algn="just"/>
            <a:r>
              <a:rPr lang="en-US" sz="2400" dirty="0"/>
              <a:t>Energy/LET and flux/fluence calibration achieved after Oct. 2023 test campaign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(further detailed in WP7)</a:t>
            </a:r>
          </a:p>
        </p:txBody>
      </p:sp>
      <p:sp>
        <p:nvSpPr>
          <p:cNvPr id="5" name="Google Shape;56;p13"/>
          <p:cNvSpPr/>
          <p:nvPr/>
        </p:nvSpPr>
        <p:spPr>
          <a:xfrm>
            <a:off x="1812999" y="3212976"/>
            <a:ext cx="4184688" cy="2894699"/>
          </a:xfrm>
          <a:prstGeom prst="roundRect">
            <a:avLst>
              <a:gd name="adj" fmla="val 7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Calibration using energy deposition measurements using Si diode at DUT + beam line simulations in FLUKA to extract LET</a:t>
            </a:r>
            <a:endParaRPr sz="1200" dirty="0"/>
          </a:p>
        </p:txBody>
      </p:sp>
      <p:sp>
        <p:nvSpPr>
          <p:cNvPr id="6" name="Google Shape;57;p13"/>
          <p:cNvSpPr/>
          <p:nvPr/>
        </p:nvSpPr>
        <p:spPr>
          <a:xfrm>
            <a:off x="6096000" y="3212976"/>
            <a:ext cx="4179900" cy="2894699"/>
          </a:xfrm>
          <a:prstGeom prst="roundRect">
            <a:avLst>
              <a:gd name="adj" fmla="val 8242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</a:rPr>
              <a:t>Calibration of relative beam monitor signal (emission chambers), provided by Si detector at DUT</a:t>
            </a:r>
            <a:endParaRPr sz="12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" name="Google Shape;58;p13"/>
          <p:cNvSpPr txBox="1"/>
          <p:nvPr/>
        </p:nvSpPr>
        <p:spPr>
          <a:xfrm rot="-5400000">
            <a:off x="1225732" y="4429475"/>
            <a:ext cx="742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chemeClr val="dk2"/>
                </a:solidFill>
              </a:rPr>
              <a:t>LET</a:t>
            </a:r>
            <a:endParaRPr sz="1800" b="1" dirty="0">
              <a:solidFill>
                <a:schemeClr val="dk2"/>
              </a:solidFill>
            </a:endParaRPr>
          </a:p>
        </p:txBody>
      </p:sp>
      <p:sp>
        <p:nvSpPr>
          <p:cNvPr id="8" name="Google Shape;59;p13"/>
          <p:cNvSpPr txBox="1"/>
          <p:nvPr/>
        </p:nvSpPr>
        <p:spPr>
          <a:xfrm rot="5400000">
            <a:off x="9649650" y="4429475"/>
            <a:ext cx="171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chemeClr val="dk2"/>
                </a:solidFill>
              </a:rPr>
              <a:t>Flux/</a:t>
            </a:r>
            <a:r>
              <a:rPr lang="en-GB" sz="1800" b="1" dirty="0" err="1">
                <a:solidFill>
                  <a:schemeClr val="dk2"/>
                </a:solidFill>
              </a:rPr>
              <a:t>fluence</a:t>
            </a:r>
            <a:endParaRPr sz="1800" b="1" dirty="0">
              <a:solidFill>
                <a:schemeClr val="dk2"/>
              </a:solidFill>
            </a:endParaRPr>
          </a:p>
        </p:txBody>
      </p:sp>
      <p:pic>
        <p:nvPicPr>
          <p:cNvPr id="9" name="Google Shape;60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96953" y="3968675"/>
            <a:ext cx="3616780" cy="205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6269" y="4868813"/>
            <a:ext cx="2014107" cy="1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62;p13" descr="A graph of different colored line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t="13437" b="3152"/>
          <a:stretch/>
        </p:blipFill>
        <p:spPr>
          <a:xfrm>
            <a:off x="6715194" y="3968675"/>
            <a:ext cx="2951370" cy="2052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6462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4.2: </a:t>
            </a:r>
            <a:r>
              <a:rPr lang="en-US" dirty="0"/>
              <a:t>Calibration of beam instrumentation for VHE ion beam extraction (CERN) [2/2]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9538"/>
            <a:ext cx="6209040" cy="3951950"/>
          </a:xfrm>
        </p:spPr>
        <p:txBody>
          <a:bodyPr>
            <a:normAutofit/>
          </a:bodyPr>
          <a:lstStyle/>
          <a:p>
            <a:pPr algn="just"/>
            <a:r>
              <a:rPr lang="en-US" sz="2400" dirty="0"/>
              <a:t>PMMA degraders</a:t>
            </a:r>
          </a:p>
          <a:p>
            <a:pPr lvl="1" algn="just"/>
            <a:r>
              <a:rPr lang="en-US" sz="2000" dirty="0"/>
              <a:t>24 * 24 cm² area with thicknesses between 0.5 mm and 40 mm</a:t>
            </a:r>
          </a:p>
          <a:p>
            <a:pPr lvl="1" algn="just"/>
            <a:r>
              <a:rPr lang="en-US" sz="2000" dirty="0"/>
              <a:t>Used to reduce the beam energy to increase the available LET range</a:t>
            </a:r>
          </a:p>
          <a:p>
            <a:pPr algn="just"/>
            <a:r>
              <a:rPr lang="en-US" sz="2400" dirty="0"/>
              <a:t>Two copper collimators / collimators</a:t>
            </a:r>
          </a:p>
          <a:p>
            <a:pPr lvl="1" algn="just"/>
            <a:r>
              <a:rPr lang="en-US" sz="2000" dirty="0"/>
              <a:t>20 * 20 cm² area and 3 cm thick</a:t>
            </a:r>
          </a:p>
          <a:p>
            <a:pPr lvl="1" algn="just"/>
            <a:r>
              <a:rPr lang="en-US" sz="2000" dirty="0"/>
              <a:t>Square cutouts in the center to cut off the tails of a broad Gaussian beam and achieve a uniform irradiation area</a:t>
            </a:r>
          </a:p>
          <a:p>
            <a:pPr lvl="1" algn="just"/>
            <a:endParaRPr lang="en-US" sz="2000" dirty="0"/>
          </a:p>
        </p:txBody>
      </p:sp>
      <p:pic>
        <p:nvPicPr>
          <p:cNvPr id="14" name="image3.jpg" descr="A machine with metal pieces&#10;&#10;Description automatically generated with medium confidence">
            <a:extLst>
              <a:ext uri="{FF2B5EF4-FFF2-40B4-BE49-F238E27FC236}">
                <a16:creationId xmlns:a16="http://schemas.microsoft.com/office/drawing/2014/main" id="{7DE3AFA5-A423-454B-9258-3158A1708C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556" b="14948"/>
          <a:stretch/>
        </p:blipFill>
        <p:spPr bwMode="auto">
          <a:xfrm>
            <a:off x="7047240" y="1719538"/>
            <a:ext cx="4321696" cy="3951950"/>
          </a:xfrm>
          <a:prstGeom prst="rect">
            <a:avLst/>
          </a:prstGeom>
          <a:ln/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8CFA79E-4411-45C7-9DE9-C364FE166031}"/>
              </a:ext>
            </a:extLst>
          </p:cNvPr>
          <p:cNvSpPr txBox="1"/>
          <p:nvPr/>
        </p:nvSpPr>
        <p:spPr>
          <a:xfrm>
            <a:off x="1446312" y="5805264"/>
            <a:ext cx="4649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Full list of PMMA degrader thicknesses:</a:t>
            </a:r>
          </a:p>
          <a:p>
            <a:r>
              <a:rPr lang="en-US" sz="1200" dirty="0"/>
              <a:t>0.5 mm, 1 mm, 2 mm, 4 mm, 8 mm, 10 mm, 20 mm &amp; 40 mm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C4BE8F8-90DD-41F5-B61B-71F471B25C28}"/>
              </a:ext>
            </a:extLst>
          </p:cNvPr>
          <p:cNvSpPr txBox="1"/>
          <p:nvPr/>
        </p:nvSpPr>
        <p:spPr>
          <a:xfrm>
            <a:off x="10200456" y="5671488"/>
            <a:ext cx="18722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Picture by: CERN</a:t>
            </a:r>
          </a:p>
        </p:txBody>
      </p:sp>
    </p:spTree>
    <p:extLst>
      <p:ext uri="{BB962C8B-B14F-4D97-AF65-F5344CB8AC3E}">
        <p14:creationId xmlns:p14="http://schemas.microsoft.com/office/powerpoint/2010/main" val="1894327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4.3: Beam delivery monitoring (GSI)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2776"/>
            <a:ext cx="10515600" cy="47525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sz="2400" dirty="0"/>
              <a:t>Standard GSI beam monitoring detectors:</a:t>
            </a:r>
          </a:p>
          <a:p>
            <a:pPr lvl="1" algn="just"/>
            <a:r>
              <a:rPr lang="en-GB" sz="2000" dirty="0"/>
              <a:t>Parallel Plate Ionization </a:t>
            </a:r>
            <a:r>
              <a:rPr lang="en-GB" sz="2100" dirty="0"/>
              <a:t>Chambers </a:t>
            </a:r>
            <a:r>
              <a:rPr lang="en-GB" sz="2100" dirty="0">
                <a:solidFill>
                  <a:schemeClr val="bg1">
                    <a:lumMod val="65000"/>
                  </a:schemeClr>
                </a:solidFill>
              </a:rPr>
              <a:t>(Used for medium to high intensities)</a:t>
            </a:r>
          </a:p>
          <a:p>
            <a:pPr lvl="1" algn="just"/>
            <a:r>
              <a:rPr lang="en-GB" sz="2100" dirty="0"/>
              <a:t>Scintillators </a:t>
            </a:r>
            <a:r>
              <a:rPr lang="en-GB" sz="2100" dirty="0">
                <a:solidFill>
                  <a:schemeClr val="bg1">
                    <a:lumMod val="65000"/>
                  </a:schemeClr>
                </a:solidFill>
              </a:rPr>
              <a:t>(Used for low intensities, as single particles are counted)</a:t>
            </a:r>
          </a:p>
          <a:p>
            <a:pPr algn="just"/>
            <a:r>
              <a:rPr lang="en-GB" sz="2400" dirty="0"/>
              <a:t>Calibration detectors:</a:t>
            </a:r>
          </a:p>
          <a:p>
            <a:pPr lvl="1" algn="just"/>
            <a:r>
              <a:rPr lang="en-GB" sz="2000" dirty="0"/>
              <a:t>Farmer Chamber</a:t>
            </a:r>
          </a:p>
          <a:p>
            <a:pPr lvl="1" algn="just"/>
            <a:r>
              <a:rPr lang="en-GB" sz="2000" dirty="0"/>
              <a:t>Octavius detector array</a:t>
            </a:r>
          </a:p>
          <a:p>
            <a:pPr lvl="1" algn="just"/>
            <a:r>
              <a:rPr lang="en-GB" sz="2000" dirty="0"/>
              <a:t>Various other absolute dosimetry detectors, e.g., Pinpoint, Markus Chamber, etc.</a:t>
            </a:r>
          </a:p>
          <a:p>
            <a:pPr algn="just">
              <a:buFont typeface="Arial" panose="020B0604020202020204" pitchFamily="34" charset="0"/>
              <a:buChar char="→"/>
            </a:pPr>
            <a:r>
              <a:rPr lang="en-GB" sz="2400" dirty="0"/>
              <a:t>All of the above detectors are described in D4.1 in detail</a:t>
            </a:r>
          </a:p>
          <a:p>
            <a:pPr algn="just">
              <a:buFont typeface="Arial" panose="020B0604020202020204" pitchFamily="34" charset="0"/>
              <a:buChar char="→"/>
            </a:pPr>
            <a:endParaRPr lang="en-GB" sz="2400" dirty="0"/>
          </a:p>
          <a:p>
            <a:pPr algn="just"/>
            <a:r>
              <a:rPr lang="en-GB" sz="2400" dirty="0"/>
              <a:t>Exploration of addition of a position sensitive detector to the beamline instrumentation of Cave A</a:t>
            </a:r>
          </a:p>
          <a:p>
            <a:pPr lvl="1" algn="just"/>
            <a:r>
              <a:rPr lang="en-GB" sz="2000" dirty="0"/>
              <a:t>Possibility to always monitor the beam position during the irradiation</a:t>
            </a:r>
          </a:p>
          <a:p>
            <a:pPr lvl="1" algn="just"/>
            <a:r>
              <a:rPr lang="en-GB" sz="2000" dirty="0"/>
              <a:t>Possible options: multi-wire proportional chamber (MWPC) or silicon strip detector</a:t>
            </a:r>
          </a:p>
          <a:p>
            <a:pPr algn="just"/>
            <a:r>
              <a:rPr lang="en-GB" sz="2400" dirty="0"/>
              <a:t>Exploration of the addition of </a:t>
            </a:r>
            <a:r>
              <a:rPr lang="en-GB" sz="2400" dirty="0" err="1"/>
              <a:t>microdosimetric</a:t>
            </a:r>
            <a:r>
              <a:rPr lang="en-GB" sz="2400" dirty="0"/>
              <a:t> spectra as part of the standard dosimetry for Cave A</a:t>
            </a:r>
          </a:p>
        </p:txBody>
      </p:sp>
    </p:spTree>
    <p:extLst>
      <p:ext uri="{BB962C8B-B14F-4D97-AF65-F5344CB8AC3E}">
        <p14:creationId xmlns:p14="http://schemas.microsoft.com/office/powerpoint/2010/main" val="29006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2192</Words>
  <Application>Microsoft Office PowerPoint</Application>
  <PresentationFormat>Breitbild</PresentationFormat>
  <Paragraphs>262</Paragraphs>
  <Slides>25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9" baseType="lpstr">
      <vt:lpstr>Arial</vt:lpstr>
      <vt:lpstr>Calibri</vt:lpstr>
      <vt:lpstr>Helvetica</vt:lpstr>
      <vt:lpstr>HEARTS Custom Slides</vt:lpstr>
      <vt:lpstr>HEARTS P1 Review Meeting: WP4</vt:lpstr>
      <vt:lpstr>Outline</vt:lpstr>
      <vt:lpstr>Tasks &amp; Objectives</vt:lpstr>
      <vt:lpstr>Tasks &amp; Objectives</vt:lpstr>
      <vt:lpstr>Status Task 4.1: Knowledge transfer between CERN and GSI (CERN &amp; GSI) [1/2]</vt:lpstr>
      <vt:lpstr>Status Task 4.1: Knowledge transfer between CERN and GSI (CERN &amp; GSI) [2/2]</vt:lpstr>
      <vt:lpstr>Status Task 4.2: Calibration of beam instrumentation for VHE ion beam extraction (CERN) [1/2]</vt:lpstr>
      <vt:lpstr>Status Task 4.2: Calibration of beam instrumentation for VHE ion beam extraction (CERN) [2/2]</vt:lpstr>
      <vt:lpstr>Status Task 4.3: Beam delivery monitoring (GSI)</vt:lpstr>
      <vt:lpstr>Status Task 4.4: Target station (GSI) [1/4]</vt:lpstr>
      <vt:lpstr>Status Task 4.4: Target station (GSI) [2/4]</vt:lpstr>
      <vt:lpstr>Status Task 4.4: Target station (GSI) [3/4]</vt:lpstr>
      <vt:lpstr>Status Task 4.4: Target station (GSI) [4/4]</vt:lpstr>
      <vt:lpstr>Status Task 4.5: GCR simulator dosimetry (GSI) [1/3]</vt:lpstr>
      <vt:lpstr>Status Task 4.5: GCR simulator dosimetry (GSI) [2/3]</vt:lpstr>
      <vt:lpstr>Status Task 4.5: GCR simulator dosimetry (GSI) [3/3]</vt:lpstr>
      <vt:lpstr>Status Task 4.6: Intercomparison between CERN and GSI (CERN &amp; GSI) [1/3]</vt:lpstr>
      <vt:lpstr>Status Task 4.6: Intercomparison between CERN and GSI (CERN &amp; GSI) [2/3]</vt:lpstr>
      <vt:lpstr>Status Task 4.6: Intercomparison between CERN and GSI (CERN &amp; GSI) [3/3]</vt:lpstr>
      <vt:lpstr>Deliverables and Milestones in P1</vt:lpstr>
      <vt:lpstr>Upcoming Deliverables &amp; Milestones</vt:lpstr>
      <vt:lpstr>Plans for the future</vt:lpstr>
      <vt:lpstr>Plans for the future</vt:lpstr>
      <vt:lpstr>Conclusion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Wagner, Tim</cp:lastModifiedBy>
  <cp:revision>494</cp:revision>
  <dcterms:created xsi:type="dcterms:W3CDTF">2017-04-26T09:15:49Z</dcterms:created>
  <dcterms:modified xsi:type="dcterms:W3CDTF">2024-09-23T09:14:52Z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