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 id="2147483660" r:id="rId2"/>
  </p:sldMasterIdLst>
  <p:notesMasterIdLst>
    <p:notesMasterId r:id="rId38"/>
  </p:notesMasterIdLst>
  <p:sldIdLst>
    <p:sldId id="273" r:id="rId3"/>
    <p:sldId id="257" r:id="rId4"/>
    <p:sldId id="278" r:id="rId5"/>
    <p:sldId id="276" r:id="rId6"/>
    <p:sldId id="279" r:id="rId7"/>
    <p:sldId id="282" r:id="rId8"/>
    <p:sldId id="267" r:id="rId9"/>
    <p:sldId id="283" r:id="rId10"/>
    <p:sldId id="284" r:id="rId11"/>
    <p:sldId id="285" r:id="rId12"/>
    <p:sldId id="268" r:id="rId13"/>
    <p:sldId id="286" r:id="rId14"/>
    <p:sldId id="306" r:id="rId15"/>
    <p:sldId id="270" r:id="rId16"/>
    <p:sldId id="287" r:id="rId17"/>
    <p:sldId id="307" r:id="rId18"/>
    <p:sldId id="288" r:id="rId19"/>
    <p:sldId id="290" r:id="rId20"/>
    <p:sldId id="269" r:id="rId21"/>
    <p:sldId id="303" r:id="rId22"/>
    <p:sldId id="299" r:id="rId23"/>
    <p:sldId id="305" r:id="rId24"/>
    <p:sldId id="300" r:id="rId25"/>
    <p:sldId id="304" r:id="rId26"/>
    <p:sldId id="296" r:id="rId27"/>
    <p:sldId id="291" r:id="rId28"/>
    <p:sldId id="297" r:id="rId29"/>
    <p:sldId id="298" r:id="rId30"/>
    <p:sldId id="295" r:id="rId31"/>
    <p:sldId id="271" r:id="rId32"/>
    <p:sldId id="292" r:id="rId33"/>
    <p:sldId id="272" r:id="rId34"/>
    <p:sldId id="293" r:id="rId35"/>
    <p:sldId id="294" r:id="rId36"/>
    <p:sldId id="301"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A9B345-6521-4817-836F-D6EE607BF065}" v="24" dt="2024-09-23T08:33:03.435"/>
    <p1510:client id="{6E96A736-4637-43CE-B93C-F3A81AD58CBA}" v="4" dt="2024-09-23T03:28:14.147"/>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4660"/>
  </p:normalViewPr>
  <p:slideViewPr>
    <p:cSldViewPr snapToGrid="0">
      <p:cViewPr varScale="1">
        <p:scale>
          <a:sx n="101" d="100"/>
          <a:sy n="101" d="100"/>
        </p:scale>
        <p:origin x="83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microsoft.com/office/2016/11/relationships/changesInfo" Target="changesInfos/changesInfo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e Gerardin" userId="6c8dab82-f90c-4b5f-a744-444c55ecef58" providerId="ADAL" clId="{6E96A736-4637-43CE-B93C-F3A81AD58CBA}"/>
    <pc:docChg chg="undo custSel modSld">
      <pc:chgData name="Simone Gerardin" userId="6c8dab82-f90c-4b5f-a744-444c55ecef58" providerId="ADAL" clId="{6E96A736-4637-43CE-B93C-F3A81AD58CBA}" dt="2024-09-23T03:33:45.968" v="288" actId="6549"/>
      <pc:docMkLst>
        <pc:docMk/>
      </pc:docMkLst>
      <pc:sldChg chg="modSp mod">
        <pc:chgData name="Simone Gerardin" userId="6c8dab82-f90c-4b5f-a744-444c55ecef58" providerId="ADAL" clId="{6E96A736-4637-43CE-B93C-F3A81AD58CBA}" dt="2024-09-23T03:26:46.129" v="76" actId="6549"/>
        <pc:sldMkLst>
          <pc:docMk/>
          <pc:sldMk cId="435375140" sldId="286"/>
        </pc:sldMkLst>
        <pc:spChg chg="mod">
          <ac:chgData name="Simone Gerardin" userId="6c8dab82-f90c-4b5f-a744-444c55ecef58" providerId="ADAL" clId="{6E96A736-4637-43CE-B93C-F3A81AD58CBA}" dt="2024-09-23T03:26:46.129" v="76" actId="6549"/>
          <ac:spMkLst>
            <pc:docMk/>
            <pc:sldMk cId="435375140" sldId="286"/>
            <ac:spMk id="5" creationId="{44D06184-DC5C-2E4D-B51E-3ADE2DA33312}"/>
          </ac:spMkLst>
        </pc:spChg>
      </pc:sldChg>
      <pc:sldChg chg="addSp delSp modSp mod">
        <pc:chgData name="Simone Gerardin" userId="6c8dab82-f90c-4b5f-a744-444c55ecef58" providerId="ADAL" clId="{6E96A736-4637-43CE-B93C-F3A81AD58CBA}" dt="2024-09-23T03:28:54.716" v="97" actId="1076"/>
        <pc:sldMkLst>
          <pc:docMk/>
          <pc:sldMk cId="488020357" sldId="287"/>
        </pc:sldMkLst>
        <pc:spChg chg="add mod">
          <ac:chgData name="Simone Gerardin" userId="6c8dab82-f90c-4b5f-a744-444c55ecef58" providerId="ADAL" clId="{6E96A736-4637-43CE-B93C-F3A81AD58CBA}" dt="2024-09-23T03:28:09.979" v="80" actId="1076"/>
          <ac:spMkLst>
            <pc:docMk/>
            <pc:sldMk cId="488020357" sldId="287"/>
            <ac:spMk id="3" creationId="{92C79A64-EF1E-EA65-355B-8D75399E7F26}"/>
          </ac:spMkLst>
        </pc:spChg>
        <pc:spChg chg="mod">
          <ac:chgData name="Simone Gerardin" userId="6c8dab82-f90c-4b5f-a744-444c55ecef58" providerId="ADAL" clId="{6E96A736-4637-43CE-B93C-F3A81AD58CBA}" dt="2024-09-23T03:28:54.716" v="97" actId="1076"/>
          <ac:spMkLst>
            <pc:docMk/>
            <pc:sldMk cId="488020357" sldId="287"/>
            <ac:spMk id="5" creationId="{44D06184-DC5C-2E4D-B51E-3ADE2DA33312}"/>
          </ac:spMkLst>
        </pc:spChg>
        <pc:spChg chg="add del mod">
          <ac:chgData name="Simone Gerardin" userId="6c8dab82-f90c-4b5f-a744-444c55ecef58" providerId="ADAL" clId="{6E96A736-4637-43CE-B93C-F3A81AD58CBA}" dt="2024-09-23T03:28:15.778" v="83"/>
          <ac:spMkLst>
            <pc:docMk/>
            <pc:sldMk cId="488020357" sldId="287"/>
            <ac:spMk id="14" creationId="{4342AB27-14C4-5F41-5A13-716BF14E93E2}"/>
          </ac:spMkLst>
        </pc:spChg>
        <pc:graphicFrameChg chg="add mod modGraphic">
          <ac:chgData name="Simone Gerardin" userId="6c8dab82-f90c-4b5f-a744-444c55ecef58" providerId="ADAL" clId="{6E96A736-4637-43CE-B93C-F3A81AD58CBA}" dt="2024-09-23T03:28:54.716" v="97" actId="1076"/>
          <ac:graphicFrameMkLst>
            <pc:docMk/>
            <pc:sldMk cId="488020357" sldId="287"/>
            <ac:graphicFrameMk id="2" creationId="{BC419D18-1BDD-AB14-2D85-001931EF8555}"/>
          </ac:graphicFrameMkLst>
        </pc:graphicFrameChg>
      </pc:sldChg>
      <pc:sldChg chg="modSp mod">
        <pc:chgData name="Simone Gerardin" userId="6c8dab82-f90c-4b5f-a744-444c55ecef58" providerId="ADAL" clId="{6E96A736-4637-43CE-B93C-F3A81AD58CBA}" dt="2024-09-23T03:31:17.142" v="261" actId="20577"/>
        <pc:sldMkLst>
          <pc:docMk/>
          <pc:sldMk cId="2133876889" sldId="288"/>
        </pc:sldMkLst>
        <pc:spChg chg="mod">
          <ac:chgData name="Simone Gerardin" userId="6c8dab82-f90c-4b5f-a744-444c55ecef58" providerId="ADAL" clId="{6E96A736-4637-43CE-B93C-F3A81AD58CBA}" dt="2024-09-23T03:31:17.142" v="261" actId="20577"/>
          <ac:spMkLst>
            <pc:docMk/>
            <pc:sldMk cId="2133876889" sldId="288"/>
            <ac:spMk id="5" creationId="{44D06184-DC5C-2E4D-B51E-3ADE2DA33312}"/>
          </ac:spMkLst>
        </pc:spChg>
      </pc:sldChg>
      <pc:sldChg chg="modSp mod">
        <pc:chgData name="Simone Gerardin" userId="6c8dab82-f90c-4b5f-a744-444c55ecef58" providerId="ADAL" clId="{6E96A736-4637-43CE-B93C-F3A81AD58CBA}" dt="2024-09-23T03:33:45.968" v="288" actId="6549"/>
        <pc:sldMkLst>
          <pc:docMk/>
          <pc:sldMk cId="3131051381" sldId="290"/>
        </pc:sldMkLst>
        <pc:spChg chg="mod">
          <ac:chgData name="Simone Gerardin" userId="6c8dab82-f90c-4b5f-a744-444c55ecef58" providerId="ADAL" clId="{6E96A736-4637-43CE-B93C-F3A81AD58CBA}" dt="2024-09-23T03:33:45.968" v="288" actId="6549"/>
          <ac:spMkLst>
            <pc:docMk/>
            <pc:sldMk cId="3131051381" sldId="290"/>
            <ac:spMk id="5" creationId="{44D06184-DC5C-2E4D-B51E-3ADE2DA33312}"/>
          </ac:spMkLst>
        </pc:spChg>
      </pc:sldChg>
      <pc:sldChg chg="addSp modSp mod">
        <pc:chgData name="Simone Gerardin" userId="6c8dab82-f90c-4b5f-a744-444c55ecef58" providerId="ADAL" clId="{6E96A736-4637-43CE-B93C-F3A81AD58CBA}" dt="2024-09-23T03:27:03.027" v="77" actId="6549"/>
        <pc:sldMkLst>
          <pc:docMk/>
          <pc:sldMk cId="1207019211" sldId="306"/>
        </pc:sldMkLst>
        <pc:spChg chg="mod">
          <ac:chgData name="Simone Gerardin" userId="6c8dab82-f90c-4b5f-a744-444c55ecef58" providerId="ADAL" clId="{6E96A736-4637-43CE-B93C-F3A81AD58CBA}" dt="2024-09-23T03:27:03.027" v="77" actId="6549"/>
          <ac:spMkLst>
            <pc:docMk/>
            <pc:sldMk cId="1207019211" sldId="306"/>
            <ac:spMk id="5" creationId="{44D06184-DC5C-2E4D-B51E-3ADE2DA33312}"/>
          </ac:spMkLst>
        </pc:spChg>
        <pc:picChg chg="add mod">
          <ac:chgData name="Simone Gerardin" userId="6c8dab82-f90c-4b5f-a744-444c55ecef58" providerId="ADAL" clId="{6E96A736-4637-43CE-B93C-F3A81AD58CBA}" dt="2024-09-23T03:25:03.537" v="1" actId="1076"/>
          <ac:picMkLst>
            <pc:docMk/>
            <pc:sldMk cId="1207019211" sldId="306"/>
            <ac:picMk id="16" creationId="{832E5EEA-A6E5-900C-00B0-B5B909B37E6D}"/>
          </ac:picMkLst>
        </pc:picChg>
      </pc:sldChg>
    </pc:docChg>
  </pc:docChgLst>
  <pc:docChgLst>
    <pc:chgData name="Simone Gerardin" userId="6c8dab82-f90c-4b5f-a744-444c55ecef58" providerId="ADAL" clId="{5EA9B345-6521-4817-836F-D6EE607BF065}"/>
    <pc:docChg chg="undo custSel addSld delSld modSld sldOrd">
      <pc:chgData name="Simone Gerardin" userId="6c8dab82-f90c-4b5f-a744-444c55ecef58" providerId="ADAL" clId="{5EA9B345-6521-4817-836F-D6EE607BF065}" dt="2024-09-23T08:35:54.354" v="637" actId="20577"/>
      <pc:docMkLst>
        <pc:docMk/>
      </pc:docMkLst>
      <pc:sldChg chg="modSp mod">
        <pc:chgData name="Simone Gerardin" userId="6c8dab82-f90c-4b5f-a744-444c55ecef58" providerId="ADAL" clId="{5EA9B345-6521-4817-836F-D6EE607BF065}" dt="2024-09-11T05:37:56.267" v="86" actId="6549"/>
        <pc:sldMkLst>
          <pc:docMk/>
          <pc:sldMk cId="887383008" sldId="257"/>
        </pc:sldMkLst>
        <pc:spChg chg="mod">
          <ac:chgData name="Simone Gerardin" userId="6c8dab82-f90c-4b5f-a744-444c55ecef58" providerId="ADAL" clId="{5EA9B345-6521-4817-836F-D6EE607BF065}" dt="2024-09-11T05:37:56.267" v="86" actId="6549"/>
          <ac:spMkLst>
            <pc:docMk/>
            <pc:sldMk cId="887383008" sldId="257"/>
            <ac:spMk id="5" creationId="{44D06184-DC5C-2E4D-B51E-3ADE2DA33312}"/>
          </ac:spMkLst>
        </pc:spChg>
      </pc:sldChg>
      <pc:sldChg chg="add">
        <pc:chgData name="Simone Gerardin" userId="6c8dab82-f90c-4b5f-a744-444c55ecef58" providerId="ADAL" clId="{5EA9B345-6521-4817-836F-D6EE607BF065}" dt="2024-09-09T12:49:46.121" v="26"/>
        <pc:sldMkLst>
          <pc:docMk/>
          <pc:sldMk cId="381020407" sldId="267"/>
        </pc:sldMkLst>
      </pc:sldChg>
      <pc:sldChg chg="modSp mod">
        <pc:chgData name="Simone Gerardin" userId="6c8dab82-f90c-4b5f-a744-444c55ecef58" providerId="ADAL" clId="{5EA9B345-6521-4817-836F-D6EE607BF065}" dt="2024-09-23T08:35:30.559" v="628" actId="21"/>
        <pc:sldMkLst>
          <pc:docMk/>
          <pc:sldMk cId="3386019129" sldId="269"/>
        </pc:sldMkLst>
        <pc:spChg chg="mod">
          <ac:chgData name="Simone Gerardin" userId="6c8dab82-f90c-4b5f-a744-444c55ecef58" providerId="ADAL" clId="{5EA9B345-6521-4817-836F-D6EE607BF065}" dt="2024-09-23T08:35:30.559" v="628" actId="21"/>
          <ac:spMkLst>
            <pc:docMk/>
            <pc:sldMk cId="3386019129" sldId="269"/>
            <ac:spMk id="5" creationId="{44D06184-DC5C-2E4D-B51E-3ADE2DA33312}"/>
          </ac:spMkLst>
        </pc:spChg>
      </pc:sldChg>
      <pc:sldChg chg="modSp mod">
        <pc:chgData name="Simone Gerardin" userId="6c8dab82-f90c-4b5f-a744-444c55ecef58" providerId="ADAL" clId="{5EA9B345-6521-4817-836F-D6EE607BF065}" dt="2024-09-23T08:35:54.354" v="637" actId="20577"/>
        <pc:sldMkLst>
          <pc:docMk/>
          <pc:sldMk cId="2949826914" sldId="271"/>
        </pc:sldMkLst>
        <pc:spChg chg="mod">
          <ac:chgData name="Simone Gerardin" userId="6c8dab82-f90c-4b5f-a744-444c55ecef58" providerId="ADAL" clId="{5EA9B345-6521-4817-836F-D6EE607BF065}" dt="2024-09-23T08:35:54.354" v="637" actId="20577"/>
          <ac:spMkLst>
            <pc:docMk/>
            <pc:sldMk cId="2949826914" sldId="271"/>
            <ac:spMk id="5" creationId="{44D06184-DC5C-2E4D-B51E-3ADE2DA33312}"/>
          </ac:spMkLst>
        </pc:spChg>
      </pc:sldChg>
      <pc:sldChg chg="modSp mod">
        <pc:chgData name="Simone Gerardin" userId="6c8dab82-f90c-4b5f-a744-444c55ecef58" providerId="ADAL" clId="{5EA9B345-6521-4817-836F-D6EE607BF065}" dt="2024-09-11T05:36:45.421" v="83" actId="20577"/>
        <pc:sldMkLst>
          <pc:docMk/>
          <pc:sldMk cId="3092886100" sldId="273"/>
        </pc:sldMkLst>
        <pc:spChg chg="mod">
          <ac:chgData name="Simone Gerardin" userId="6c8dab82-f90c-4b5f-a744-444c55ecef58" providerId="ADAL" clId="{5EA9B345-6521-4817-836F-D6EE607BF065}" dt="2024-09-11T05:36:45.421" v="83" actId="20577"/>
          <ac:spMkLst>
            <pc:docMk/>
            <pc:sldMk cId="3092886100" sldId="273"/>
            <ac:spMk id="4" creationId="{6061A0DE-7047-A34E-9F5D-85C44A0B3C3E}"/>
          </ac:spMkLst>
        </pc:spChg>
        <pc:spChg chg="mod">
          <ac:chgData name="Simone Gerardin" userId="6c8dab82-f90c-4b5f-a744-444c55ecef58" providerId="ADAL" clId="{5EA9B345-6521-4817-836F-D6EE607BF065}" dt="2024-09-09T12:42:20.836" v="15" actId="6549"/>
          <ac:spMkLst>
            <pc:docMk/>
            <pc:sldMk cId="3092886100" sldId="273"/>
            <ac:spMk id="6" creationId="{6FA1B841-0BAA-3E48-A791-2818A38A2311}"/>
          </ac:spMkLst>
        </pc:spChg>
        <pc:spChg chg="mod">
          <ac:chgData name="Simone Gerardin" userId="6c8dab82-f90c-4b5f-a744-444c55ecef58" providerId="ADAL" clId="{5EA9B345-6521-4817-836F-D6EE607BF065}" dt="2024-09-09T12:42:31.918" v="25"/>
          <ac:spMkLst>
            <pc:docMk/>
            <pc:sldMk cId="3092886100" sldId="273"/>
            <ac:spMk id="7" creationId="{665CB3F5-A23C-BF41-B3A3-DD08492D5F5D}"/>
          </ac:spMkLst>
        </pc:spChg>
      </pc:sldChg>
      <pc:sldChg chg="modSp mod">
        <pc:chgData name="Simone Gerardin" userId="6c8dab82-f90c-4b5f-a744-444c55ecef58" providerId="ADAL" clId="{5EA9B345-6521-4817-836F-D6EE607BF065}" dt="2024-09-11T05:41:54.314" v="154" actId="6549"/>
        <pc:sldMkLst>
          <pc:docMk/>
          <pc:sldMk cId="2870417054" sldId="276"/>
        </pc:sldMkLst>
        <pc:spChg chg="mod">
          <ac:chgData name="Simone Gerardin" userId="6c8dab82-f90c-4b5f-a744-444c55ecef58" providerId="ADAL" clId="{5EA9B345-6521-4817-836F-D6EE607BF065}" dt="2024-09-11T05:41:54.314" v="154" actId="6549"/>
          <ac:spMkLst>
            <pc:docMk/>
            <pc:sldMk cId="2870417054" sldId="276"/>
            <ac:spMk id="5" creationId="{44D06184-DC5C-2E4D-B51E-3ADE2DA33312}"/>
          </ac:spMkLst>
        </pc:spChg>
      </pc:sldChg>
      <pc:sldChg chg="modSp mod">
        <pc:chgData name="Simone Gerardin" userId="6c8dab82-f90c-4b5f-a744-444c55ecef58" providerId="ADAL" clId="{5EA9B345-6521-4817-836F-D6EE607BF065}" dt="2024-09-09T12:50:23.677" v="75" actId="1037"/>
        <pc:sldMkLst>
          <pc:docMk/>
          <pc:sldMk cId="3928789808" sldId="282"/>
        </pc:sldMkLst>
        <pc:cxnChg chg="mod">
          <ac:chgData name="Simone Gerardin" userId="6c8dab82-f90c-4b5f-a744-444c55ecef58" providerId="ADAL" clId="{5EA9B345-6521-4817-836F-D6EE607BF065}" dt="2024-09-09T12:50:23.677" v="75" actId="1037"/>
          <ac:cxnSpMkLst>
            <pc:docMk/>
            <pc:sldMk cId="3928789808" sldId="282"/>
            <ac:cxnSpMk id="3" creationId="{9F6B18F9-E185-2098-899F-895239A06B30}"/>
          </ac:cxnSpMkLst>
        </pc:cxnChg>
      </pc:sldChg>
      <pc:sldChg chg="add">
        <pc:chgData name="Simone Gerardin" userId="6c8dab82-f90c-4b5f-a744-444c55ecef58" providerId="ADAL" clId="{5EA9B345-6521-4817-836F-D6EE607BF065}" dt="2024-09-09T12:49:46.121" v="26"/>
        <pc:sldMkLst>
          <pc:docMk/>
          <pc:sldMk cId="164026670" sldId="283"/>
        </pc:sldMkLst>
      </pc:sldChg>
      <pc:sldChg chg="add">
        <pc:chgData name="Simone Gerardin" userId="6c8dab82-f90c-4b5f-a744-444c55ecef58" providerId="ADAL" clId="{5EA9B345-6521-4817-836F-D6EE607BF065}" dt="2024-09-09T12:49:46.121" v="26"/>
        <pc:sldMkLst>
          <pc:docMk/>
          <pc:sldMk cId="3879636523" sldId="284"/>
        </pc:sldMkLst>
      </pc:sldChg>
      <pc:sldChg chg="add setBg">
        <pc:chgData name="Simone Gerardin" userId="6c8dab82-f90c-4b5f-a744-444c55ecef58" providerId="ADAL" clId="{5EA9B345-6521-4817-836F-D6EE607BF065}" dt="2024-09-09T12:49:46.121" v="26"/>
        <pc:sldMkLst>
          <pc:docMk/>
          <pc:sldMk cId="1463471067" sldId="285"/>
        </pc:sldMkLst>
      </pc:sldChg>
      <pc:sldChg chg="modSp mod">
        <pc:chgData name="Simone Gerardin" userId="6c8dab82-f90c-4b5f-a744-444c55ecef58" providerId="ADAL" clId="{5EA9B345-6521-4817-836F-D6EE607BF065}" dt="2024-09-23T08:10:13.866" v="354" actId="6549"/>
        <pc:sldMkLst>
          <pc:docMk/>
          <pc:sldMk cId="435375140" sldId="286"/>
        </pc:sldMkLst>
        <pc:spChg chg="mod">
          <ac:chgData name="Simone Gerardin" userId="6c8dab82-f90c-4b5f-a744-444c55ecef58" providerId="ADAL" clId="{5EA9B345-6521-4817-836F-D6EE607BF065}" dt="2024-09-23T08:10:13.866" v="354" actId="6549"/>
          <ac:spMkLst>
            <pc:docMk/>
            <pc:sldMk cId="435375140" sldId="286"/>
            <ac:spMk id="5" creationId="{44D06184-DC5C-2E4D-B51E-3ADE2DA33312}"/>
          </ac:spMkLst>
        </pc:spChg>
      </pc:sldChg>
      <pc:sldChg chg="delSp">
        <pc:chgData name="Simone Gerardin" userId="6c8dab82-f90c-4b5f-a744-444c55ecef58" providerId="ADAL" clId="{5EA9B345-6521-4817-836F-D6EE607BF065}" dt="2024-09-23T08:04:14.860" v="165" actId="478"/>
        <pc:sldMkLst>
          <pc:docMk/>
          <pc:sldMk cId="488020357" sldId="287"/>
        </pc:sldMkLst>
        <pc:spChg chg="del">
          <ac:chgData name="Simone Gerardin" userId="6c8dab82-f90c-4b5f-a744-444c55ecef58" providerId="ADAL" clId="{5EA9B345-6521-4817-836F-D6EE607BF065}" dt="2024-09-23T08:04:14.860" v="165" actId="478"/>
          <ac:spMkLst>
            <pc:docMk/>
            <pc:sldMk cId="488020357" sldId="287"/>
            <ac:spMk id="3" creationId="{92C79A64-EF1E-EA65-355B-8D75399E7F26}"/>
          </ac:spMkLst>
        </pc:spChg>
      </pc:sldChg>
      <pc:sldChg chg="modSp mod">
        <pc:chgData name="Simone Gerardin" userId="6c8dab82-f90c-4b5f-a744-444c55ecef58" providerId="ADAL" clId="{5EA9B345-6521-4817-836F-D6EE607BF065}" dt="2024-09-23T08:12:04.584" v="361" actId="403"/>
        <pc:sldMkLst>
          <pc:docMk/>
          <pc:sldMk cId="2133876889" sldId="288"/>
        </pc:sldMkLst>
        <pc:spChg chg="mod">
          <ac:chgData name="Simone Gerardin" userId="6c8dab82-f90c-4b5f-a744-444c55ecef58" providerId="ADAL" clId="{5EA9B345-6521-4817-836F-D6EE607BF065}" dt="2024-09-23T08:12:04.584" v="361" actId="403"/>
          <ac:spMkLst>
            <pc:docMk/>
            <pc:sldMk cId="2133876889" sldId="288"/>
            <ac:spMk id="5" creationId="{44D06184-DC5C-2E4D-B51E-3ADE2DA33312}"/>
          </ac:spMkLst>
        </pc:spChg>
      </pc:sldChg>
      <pc:sldChg chg="modSp mod">
        <pc:chgData name="Simone Gerardin" userId="6c8dab82-f90c-4b5f-a744-444c55ecef58" providerId="ADAL" clId="{5EA9B345-6521-4817-836F-D6EE607BF065}" dt="2024-09-23T08:13:34.814" v="426" actId="20577"/>
        <pc:sldMkLst>
          <pc:docMk/>
          <pc:sldMk cId="3131051381" sldId="290"/>
        </pc:sldMkLst>
        <pc:spChg chg="mod">
          <ac:chgData name="Simone Gerardin" userId="6c8dab82-f90c-4b5f-a744-444c55ecef58" providerId="ADAL" clId="{5EA9B345-6521-4817-836F-D6EE607BF065}" dt="2024-09-23T08:13:34.814" v="426" actId="20577"/>
          <ac:spMkLst>
            <pc:docMk/>
            <pc:sldMk cId="3131051381" sldId="290"/>
            <ac:spMk id="5" creationId="{44D06184-DC5C-2E4D-B51E-3ADE2DA33312}"/>
          </ac:spMkLst>
        </pc:spChg>
      </pc:sldChg>
      <pc:sldChg chg="modSp mod">
        <pc:chgData name="Simone Gerardin" userId="6c8dab82-f90c-4b5f-a744-444c55ecef58" providerId="ADAL" clId="{5EA9B345-6521-4817-836F-D6EE607BF065}" dt="2024-09-23T08:17:55.027" v="462"/>
        <pc:sldMkLst>
          <pc:docMk/>
          <pc:sldMk cId="2777150183" sldId="291"/>
        </pc:sldMkLst>
        <pc:spChg chg="mod">
          <ac:chgData name="Simone Gerardin" userId="6c8dab82-f90c-4b5f-a744-444c55ecef58" providerId="ADAL" clId="{5EA9B345-6521-4817-836F-D6EE607BF065}" dt="2024-09-23T08:17:55.027" v="462"/>
          <ac:spMkLst>
            <pc:docMk/>
            <pc:sldMk cId="2777150183" sldId="291"/>
            <ac:spMk id="17" creationId="{C334C352-EF37-44C2-9054-7E27B5FC3D91}"/>
          </ac:spMkLst>
        </pc:spChg>
      </pc:sldChg>
      <pc:sldChg chg="addSp delSp modSp mod">
        <pc:chgData name="Simone Gerardin" userId="6c8dab82-f90c-4b5f-a744-444c55ecef58" providerId="ADAL" clId="{5EA9B345-6521-4817-836F-D6EE607BF065}" dt="2024-09-23T08:34:27.212" v="624" actId="6549"/>
        <pc:sldMkLst>
          <pc:docMk/>
          <pc:sldMk cId="1871964159" sldId="294"/>
        </pc:sldMkLst>
        <pc:spChg chg="add del mod">
          <ac:chgData name="Simone Gerardin" userId="6c8dab82-f90c-4b5f-a744-444c55ecef58" providerId="ADAL" clId="{5EA9B345-6521-4817-836F-D6EE607BF065}" dt="2024-09-23T08:31:34.196" v="559" actId="478"/>
          <ac:spMkLst>
            <pc:docMk/>
            <pc:sldMk cId="1871964159" sldId="294"/>
            <ac:spMk id="3" creationId="{4D807F76-797D-B8DF-AC44-6C3D70BA5718}"/>
          </ac:spMkLst>
        </pc:spChg>
        <pc:spChg chg="del">
          <ac:chgData name="Simone Gerardin" userId="6c8dab82-f90c-4b5f-a744-444c55ecef58" providerId="ADAL" clId="{5EA9B345-6521-4817-836F-D6EE607BF065}" dt="2024-09-23T08:31:10.299" v="556" actId="478"/>
          <ac:spMkLst>
            <pc:docMk/>
            <pc:sldMk cId="1871964159" sldId="294"/>
            <ac:spMk id="5" creationId="{44D06184-DC5C-2E4D-B51E-3ADE2DA33312}"/>
          </ac:spMkLst>
        </pc:spChg>
        <pc:spChg chg="add mod">
          <ac:chgData name="Simone Gerardin" userId="6c8dab82-f90c-4b5f-a744-444c55ecef58" providerId="ADAL" clId="{5EA9B345-6521-4817-836F-D6EE607BF065}" dt="2024-09-23T08:32:11.395" v="571"/>
          <ac:spMkLst>
            <pc:docMk/>
            <pc:sldMk cId="1871964159" sldId="294"/>
            <ac:spMk id="18" creationId="{4F5CB1C4-C754-F11B-D667-71675C559849}"/>
          </ac:spMkLst>
        </pc:spChg>
        <pc:spChg chg="add mod">
          <ac:chgData name="Simone Gerardin" userId="6c8dab82-f90c-4b5f-a744-444c55ecef58" providerId="ADAL" clId="{5EA9B345-6521-4817-836F-D6EE607BF065}" dt="2024-09-23T08:32:11.395" v="571"/>
          <ac:spMkLst>
            <pc:docMk/>
            <pc:sldMk cId="1871964159" sldId="294"/>
            <ac:spMk id="19" creationId="{52B48946-4E14-37DD-DE22-AC2621D47D86}"/>
          </ac:spMkLst>
        </pc:spChg>
        <pc:graphicFrameChg chg="add mod">
          <ac:chgData name="Simone Gerardin" userId="6c8dab82-f90c-4b5f-a744-444c55ecef58" providerId="ADAL" clId="{5EA9B345-6521-4817-836F-D6EE607BF065}" dt="2024-09-23T08:31:12.808" v="558"/>
          <ac:graphicFrameMkLst>
            <pc:docMk/>
            <pc:sldMk cId="1871964159" sldId="294"/>
            <ac:graphicFrameMk id="14" creationId="{B5982D2C-FCC4-A4F9-4C2B-C7AB989A0D7E}"/>
          </ac:graphicFrameMkLst>
        </pc:graphicFrameChg>
        <pc:graphicFrameChg chg="add mod modGraphic">
          <ac:chgData name="Simone Gerardin" userId="6c8dab82-f90c-4b5f-a744-444c55ecef58" providerId="ADAL" clId="{5EA9B345-6521-4817-836F-D6EE607BF065}" dt="2024-09-23T08:32:12.675" v="573" actId="2161"/>
          <ac:graphicFrameMkLst>
            <pc:docMk/>
            <pc:sldMk cId="1871964159" sldId="294"/>
            <ac:graphicFrameMk id="15" creationId="{AB08936B-177B-699F-4A43-49503C1D177A}"/>
          </ac:graphicFrameMkLst>
        </pc:graphicFrameChg>
        <pc:graphicFrameChg chg="add">
          <ac:chgData name="Simone Gerardin" userId="6c8dab82-f90c-4b5f-a744-444c55ecef58" providerId="ADAL" clId="{5EA9B345-6521-4817-836F-D6EE607BF065}" dt="2024-09-23T08:31:55.387" v="567"/>
          <ac:graphicFrameMkLst>
            <pc:docMk/>
            <pc:sldMk cId="1871964159" sldId="294"/>
            <ac:graphicFrameMk id="16" creationId="{4E9373F4-BDCB-1CFD-A69C-C4035A089BE8}"/>
          </ac:graphicFrameMkLst>
        </pc:graphicFrameChg>
        <pc:graphicFrameChg chg="add mod">
          <ac:chgData name="Simone Gerardin" userId="6c8dab82-f90c-4b5f-a744-444c55ecef58" providerId="ADAL" clId="{5EA9B345-6521-4817-836F-D6EE607BF065}" dt="2024-09-23T08:32:10.823" v="570" actId="1076"/>
          <ac:graphicFrameMkLst>
            <pc:docMk/>
            <pc:sldMk cId="1871964159" sldId="294"/>
            <ac:graphicFrameMk id="17" creationId="{9FDD48A0-C2C4-B7AC-73D0-54D9C1CB4579}"/>
          </ac:graphicFrameMkLst>
        </pc:graphicFrameChg>
        <pc:graphicFrameChg chg="add mod modGraphic">
          <ac:chgData name="Simone Gerardin" userId="6c8dab82-f90c-4b5f-a744-444c55ecef58" providerId="ADAL" clId="{5EA9B345-6521-4817-836F-D6EE607BF065}" dt="2024-09-23T08:34:27.212" v="624" actId="6549"/>
          <ac:graphicFrameMkLst>
            <pc:docMk/>
            <pc:sldMk cId="1871964159" sldId="294"/>
            <ac:graphicFrameMk id="20" creationId="{071622B0-7DC2-61B1-8668-73CA5EBBCF78}"/>
          </ac:graphicFrameMkLst>
        </pc:graphicFrameChg>
      </pc:sldChg>
      <pc:sldChg chg="ord">
        <pc:chgData name="Simone Gerardin" userId="6c8dab82-f90c-4b5f-a744-444c55ecef58" providerId="ADAL" clId="{5EA9B345-6521-4817-836F-D6EE607BF065}" dt="2024-09-23T08:29:06.230" v="543"/>
        <pc:sldMkLst>
          <pc:docMk/>
          <pc:sldMk cId="1196235774" sldId="296"/>
        </pc:sldMkLst>
      </pc:sldChg>
      <pc:sldChg chg="modSp mod">
        <pc:chgData name="Simone Gerardin" userId="6c8dab82-f90c-4b5f-a744-444c55ecef58" providerId="ADAL" clId="{5EA9B345-6521-4817-836F-D6EE607BF065}" dt="2024-09-23T08:18:25.422" v="481" actId="6549"/>
        <pc:sldMkLst>
          <pc:docMk/>
          <pc:sldMk cId="3479819414" sldId="297"/>
        </pc:sldMkLst>
        <pc:spChg chg="mod">
          <ac:chgData name="Simone Gerardin" userId="6c8dab82-f90c-4b5f-a744-444c55ecef58" providerId="ADAL" clId="{5EA9B345-6521-4817-836F-D6EE607BF065}" dt="2024-09-23T08:18:25.422" v="481" actId="6549"/>
          <ac:spMkLst>
            <pc:docMk/>
            <pc:sldMk cId="3479819414" sldId="297"/>
            <ac:spMk id="17" creationId="{7C7EB2DF-1326-406E-B10C-658FFE704478}"/>
          </ac:spMkLst>
        </pc:spChg>
      </pc:sldChg>
      <pc:sldChg chg="ord">
        <pc:chgData name="Simone Gerardin" userId="6c8dab82-f90c-4b5f-a744-444c55ecef58" providerId="ADAL" clId="{5EA9B345-6521-4817-836F-D6EE607BF065}" dt="2024-09-23T08:28:35.547" v="541"/>
        <pc:sldMkLst>
          <pc:docMk/>
          <pc:sldMk cId="1550639566" sldId="299"/>
        </pc:sldMkLst>
      </pc:sldChg>
      <pc:sldChg chg="ord">
        <pc:chgData name="Simone Gerardin" userId="6c8dab82-f90c-4b5f-a744-444c55ecef58" providerId="ADAL" clId="{5EA9B345-6521-4817-836F-D6EE607BF065}" dt="2024-09-23T08:28:35.547" v="541"/>
        <pc:sldMkLst>
          <pc:docMk/>
          <pc:sldMk cId="2765661018" sldId="300"/>
        </pc:sldMkLst>
      </pc:sldChg>
      <pc:sldChg chg="ord">
        <pc:chgData name="Simone Gerardin" userId="6c8dab82-f90c-4b5f-a744-444c55ecef58" providerId="ADAL" clId="{5EA9B345-6521-4817-836F-D6EE607BF065}" dt="2024-09-23T08:28:35.547" v="541"/>
        <pc:sldMkLst>
          <pc:docMk/>
          <pc:sldMk cId="2800480301" sldId="303"/>
        </pc:sldMkLst>
      </pc:sldChg>
      <pc:sldChg chg="ord">
        <pc:chgData name="Simone Gerardin" userId="6c8dab82-f90c-4b5f-a744-444c55ecef58" providerId="ADAL" clId="{5EA9B345-6521-4817-836F-D6EE607BF065}" dt="2024-09-23T08:28:35.547" v="541"/>
        <pc:sldMkLst>
          <pc:docMk/>
          <pc:sldMk cId="1875005284" sldId="304"/>
        </pc:sldMkLst>
      </pc:sldChg>
      <pc:sldChg chg="modSp mod ord">
        <pc:chgData name="Simone Gerardin" userId="6c8dab82-f90c-4b5f-a744-444c55ecef58" providerId="ADAL" clId="{5EA9B345-6521-4817-836F-D6EE607BF065}" dt="2024-09-23T08:30:08.276" v="555" actId="6549"/>
        <pc:sldMkLst>
          <pc:docMk/>
          <pc:sldMk cId="1731709151" sldId="305"/>
        </pc:sldMkLst>
        <pc:spChg chg="mod">
          <ac:chgData name="Simone Gerardin" userId="6c8dab82-f90c-4b5f-a744-444c55ecef58" providerId="ADAL" clId="{5EA9B345-6521-4817-836F-D6EE607BF065}" dt="2024-09-23T08:30:08.276" v="555" actId="6549"/>
          <ac:spMkLst>
            <pc:docMk/>
            <pc:sldMk cId="1731709151" sldId="305"/>
            <ac:spMk id="3" creationId="{5B84A88C-BA70-12F2-8B71-C94588435AB7}"/>
          </ac:spMkLst>
        </pc:spChg>
      </pc:sldChg>
      <pc:sldChg chg="modSp add mod">
        <pc:chgData name="Simone Gerardin" userId="6c8dab82-f90c-4b5f-a744-444c55ecef58" providerId="ADAL" clId="{5EA9B345-6521-4817-836F-D6EE607BF065}" dt="2024-09-23T08:12:57.334" v="375" actId="1076"/>
        <pc:sldMkLst>
          <pc:docMk/>
          <pc:sldMk cId="1207019211" sldId="306"/>
        </pc:sldMkLst>
        <pc:spChg chg="mod">
          <ac:chgData name="Simone Gerardin" userId="6c8dab82-f90c-4b5f-a744-444c55ecef58" providerId="ADAL" clId="{5EA9B345-6521-4817-836F-D6EE607BF065}" dt="2024-09-23T08:12:54.374" v="374" actId="20577"/>
          <ac:spMkLst>
            <pc:docMk/>
            <pc:sldMk cId="1207019211" sldId="306"/>
            <ac:spMk id="5" creationId="{44D06184-DC5C-2E4D-B51E-3ADE2DA33312}"/>
          </ac:spMkLst>
        </pc:spChg>
        <pc:picChg chg="mod">
          <ac:chgData name="Simone Gerardin" userId="6c8dab82-f90c-4b5f-a744-444c55ecef58" providerId="ADAL" clId="{5EA9B345-6521-4817-836F-D6EE607BF065}" dt="2024-09-23T08:12:57.334" v="375" actId="1076"/>
          <ac:picMkLst>
            <pc:docMk/>
            <pc:sldMk cId="1207019211" sldId="306"/>
            <ac:picMk id="16" creationId="{832E5EEA-A6E5-900C-00B0-B5B909B37E6D}"/>
          </ac:picMkLst>
        </pc:picChg>
      </pc:sldChg>
      <pc:sldChg chg="new del">
        <pc:chgData name="Simone Gerardin" userId="6c8dab82-f90c-4b5f-a744-444c55ecef58" providerId="ADAL" clId="{5EA9B345-6521-4817-836F-D6EE607BF065}" dt="2024-09-11T06:08:38.089" v="156" actId="47"/>
        <pc:sldMkLst>
          <pc:docMk/>
          <pc:sldMk cId="4254673767" sldId="306"/>
        </pc:sldMkLst>
      </pc:sldChg>
      <pc:sldChg chg="addSp delSp modSp add mod">
        <pc:chgData name="Simone Gerardin" userId="6c8dab82-f90c-4b5f-a744-444c55ecef58" providerId="ADAL" clId="{5EA9B345-6521-4817-836F-D6EE607BF065}" dt="2024-09-23T08:11:14.478" v="355" actId="14100"/>
        <pc:sldMkLst>
          <pc:docMk/>
          <pc:sldMk cId="1024832492" sldId="307"/>
        </pc:sldMkLst>
        <pc:spChg chg="del">
          <ac:chgData name="Simone Gerardin" userId="6c8dab82-f90c-4b5f-a744-444c55ecef58" providerId="ADAL" clId="{5EA9B345-6521-4817-836F-D6EE607BF065}" dt="2024-09-23T08:04:11.288" v="164" actId="478"/>
          <ac:spMkLst>
            <pc:docMk/>
            <pc:sldMk cId="1024832492" sldId="307"/>
            <ac:spMk id="3" creationId="{92C79A64-EF1E-EA65-355B-8D75399E7F26}"/>
          </ac:spMkLst>
        </pc:spChg>
        <pc:spChg chg="mod">
          <ac:chgData name="Simone Gerardin" userId="6c8dab82-f90c-4b5f-a744-444c55ecef58" providerId="ADAL" clId="{5EA9B345-6521-4817-836F-D6EE607BF065}" dt="2024-09-23T08:11:14.478" v="355" actId="14100"/>
          <ac:spMkLst>
            <pc:docMk/>
            <pc:sldMk cId="1024832492" sldId="307"/>
            <ac:spMk id="5" creationId="{44D06184-DC5C-2E4D-B51E-3ADE2DA33312}"/>
          </ac:spMkLst>
        </pc:spChg>
        <pc:graphicFrameChg chg="del">
          <ac:chgData name="Simone Gerardin" userId="6c8dab82-f90c-4b5f-a744-444c55ecef58" providerId="ADAL" clId="{5EA9B345-6521-4817-836F-D6EE607BF065}" dt="2024-09-23T08:04:09.204" v="163" actId="478"/>
          <ac:graphicFrameMkLst>
            <pc:docMk/>
            <pc:sldMk cId="1024832492" sldId="307"/>
            <ac:graphicFrameMk id="2" creationId="{BC419D18-1BDD-AB14-2D85-001931EF8555}"/>
          </ac:graphicFrameMkLst>
        </pc:graphicFrameChg>
        <pc:graphicFrameChg chg="add del mod">
          <ac:chgData name="Simone Gerardin" userId="6c8dab82-f90c-4b5f-a744-444c55ecef58" providerId="ADAL" clId="{5EA9B345-6521-4817-836F-D6EE607BF065}" dt="2024-09-23T08:05:41.148" v="169" actId="478"/>
          <ac:graphicFrameMkLst>
            <pc:docMk/>
            <pc:sldMk cId="1024832492" sldId="307"/>
            <ac:graphicFrameMk id="14" creationId="{947F66A8-32B5-40FC-8600-B0478CCEF869}"/>
          </ac:graphicFrameMkLst>
        </pc:graphicFrameChg>
        <pc:graphicFrameChg chg="add del mod">
          <ac:chgData name="Simone Gerardin" userId="6c8dab82-f90c-4b5f-a744-444c55ecef58" providerId="ADAL" clId="{5EA9B345-6521-4817-836F-D6EE607BF065}" dt="2024-09-23T08:06:23.375" v="300" actId="478"/>
          <ac:graphicFrameMkLst>
            <pc:docMk/>
            <pc:sldMk cId="1024832492" sldId="307"/>
            <ac:graphicFrameMk id="15" creationId="{947F66A8-32B5-40FC-8600-B0478CCEF869}"/>
          </ac:graphicFrameMkLst>
        </pc:graphicFrameChg>
        <pc:graphicFrameChg chg="add mod">
          <ac:chgData name="Simone Gerardin" userId="6c8dab82-f90c-4b5f-a744-444c55ecef58" providerId="ADAL" clId="{5EA9B345-6521-4817-836F-D6EE607BF065}" dt="2024-09-23T08:06:59.623" v="303"/>
          <ac:graphicFrameMkLst>
            <pc:docMk/>
            <pc:sldMk cId="1024832492" sldId="307"/>
            <ac:graphicFrameMk id="16" creationId="{947F66A8-32B5-40FC-8600-B0478CCEF869}"/>
          </ac:graphicFrameMkLst>
        </pc:graphicFrameChg>
        <pc:picChg chg="mod">
          <ac:chgData name="Simone Gerardin" userId="6c8dab82-f90c-4b5f-a744-444c55ecef58" providerId="ADAL" clId="{5EA9B345-6521-4817-836F-D6EE607BF065}" dt="2024-09-23T08:07:07.069" v="304" actId="1076"/>
          <ac:picMkLst>
            <pc:docMk/>
            <pc:sldMk cId="1024832492" sldId="307"/>
            <ac:picMk id="17" creationId="{9817BC12-3831-14D8-AD67-D16686E11551}"/>
          </ac:picMkLst>
        </pc:picChg>
      </pc:sldChg>
      <pc:sldChg chg="new del">
        <pc:chgData name="Simone Gerardin" userId="6c8dab82-f90c-4b5f-a744-444c55ecef58" providerId="ADAL" clId="{5EA9B345-6521-4817-836F-D6EE607BF065}" dt="2024-09-23T08:04:02.635" v="161" actId="47"/>
        <pc:sldMkLst>
          <pc:docMk/>
          <pc:sldMk cId="1820450659" sldId="307"/>
        </pc:sldMkLst>
      </pc:sldChg>
    </pc:docChg>
  </pc:docChgLst>
  <pc:docChgLst>
    <pc:chgData name="Simone Gerardin" userId="6c8dab82-f90c-4b5f-a744-444c55ecef58" providerId="ADAL" clId="{300DB22F-02DE-4171-A4F2-205511A129D2}"/>
    <pc:docChg chg="modSld">
      <pc:chgData name="Simone Gerardin" userId="6c8dab82-f90c-4b5f-a744-444c55ecef58" providerId="ADAL" clId="{300DB22F-02DE-4171-A4F2-205511A129D2}" dt="2024-05-14T09:06:38.685" v="448" actId="6549"/>
      <pc:docMkLst>
        <pc:docMk/>
      </pc:docMkLst>
      <pc:sldChg chg="modSp mod">
        <pc:chgData name="Simone Gerardin" userId="6c8dab82-f90c-4b5f-a744-444c55ecef58" providerId="ADAL" clId="{300DB22F-02DE-4171-A4F2-205511A129D2}" dt="2024-05-14T04:45:11.075" v="2" actId="20577"/>
        <pc:sldMkLst>
          <pc:docMk/>
          <pc:sldMk cId="2870417054" sldId="276"/>
        </pc:sldMkLst>
        <pc:spChg chg="mod">
          <ac:chgData name="Simone Gerardin" userId="6c8dab82-f90c-4b5f-a744-444c55ecef58" providerId="ADAL" clId="{300DB22F-02DE-4171-A4F2-205511A129D2}" dt="2024-05-14T04:45:11.075" v="2" actId="20577"/>
          <ac:spMkLst>
            <pc:docMk/>
            <pc:sldMk cId="2870417054" sldId="276"/>
            <ac:spMk id="5" creationId="{44D06184-DC5C-2E4D-B51E-3ADE2DA33312}"/>
          </ac:spMkLst>
        </pc:spChg>
      </pc:sldChg>
      <pc:sldChg chg="modSp mod">
        <pc:chgData name="Simone Gerardin" userId="6c8dab82-f90c-4b5f-a744-444c55ecef58" providerId="ADAL" clId="{300DB22F-02DE-4171-A4F2-205511A129D2}" dt="2024-05-14T04:45:37.534" v="23" actId="1038"/>
        <pc:sldMkLst>
          <pc:docMk/>
          <pc:sldMk cId="3928789808" sldId="282"/>
        </pc:sldMkLst>
        <pc:cxnChg chg="mod">
          <ac:chgData name="Simone Gerardin" userId="6c8dab82-f90c-4b5f-a744-444c55ecef58" providerId="ADAL" clId="{300DB22F-02DE-4171-A4F2-205511A129D2}" dt="2024-05-14T04:45:37.534" v="23" actId="1038"/>
          <ac:cxnSpMkLst>
            <pc:docMk/>
            <pc:sldMk cId="3928789808" sldId="282"/>
            <ac:cxnSpMk id="3" creationId="{9F6B18F9-E185-2098-899F-895239A06B30}"/>
          </ac:cxnSpMkLst>
        </pc:cxnChg>
      </pc:sldChg>
      <pc:sldChg chg="modSp mod">
        <pc:chgData name="Simone Gerardin" userId="6c8dab82-f90c-4b5f-a744-444c55ecef58" providerId="ADAL" clId="{300DB22F-02DE-4171-A4F2-205511A129D2}" dt="2024-05-14T09:06:38.685" v="448" actId="6549"/>
        <pc:sldMkLst>
          <pc:docMk/>
          <pc:sldMk cId="435375140" sldId="286"/>
        </pc:sldMkLst>
        <pc:spChg chg="mod">
          <ac:chgData name="Simone Gerardin" userId="6c8dab82-f90c-4b5f-a744-444c55ecef58" providerId="ADAL" clId="{300DB22F-02DE-4171-A4F2-205511A129D2}" dt="2024-05-14T09:06:38.685" v="448" actId="6549"/>
          <ac:spMkLst>
            <pc:docMk/>
            <pc:sldMk cId="435375140" sldId="286"/>
            <ac:spMk id="5" creationId="{44D06184-DC5C-2E4D-B51E-3ADE2DA33312}"/>
          </ac:spMkLst>
        </pc:spChg>
        <pc:spChg chg="mod">
          <ac:chgData name="Simone Gerardin" userId="6c8dab82-f90c-4b5f-a744-444c55ecef58" providerId="ADAL" clId="{300DB22F-02DE-4171-A4F2-205511A129D2}" dt="2024-05-14T04:51:18.730" v="440" actId="1037"/>
          <ac:spMkLst>
            <pc:docMk/>
            <pc:sldMk cId="435375140" sldId="286"/>
            <ac:spMk id="14" creationId="{4871FFB6-B7DD-8283-FE35-481A0E8858A0}"/>
          </ac:spMkLst>
        </pc:spChg>
        <pc:spChg chg="mod">
          <ac:chgData name="Simone Gerardin" userId="6c8dab82-f90c-4b5f-a744-444c55ecef58" providerId="ADAL" clId="{300DB22F-02DE-4171-A4F2-205511A129D2}" dt="2024-05-14T04:51:18.730" v="440" actId="1037"/>
          <ac:spMkLst>
            <pc:docMk/>
            <pc:sldMk cId="435375140" sldId="286"/>
            <ac:spMk id="15" creationId="{BB2076BC-9C5C-6F2E-4094-4D5129BB63CC}"/>
          </ac:spMkLst>
        </pc:spChg>
        <pc:picChg chg="mod">
          <ac:chgData name="Simone Gerardin" userId="6c8dab82-f90c-4b5f-a744-444c55ecef58" providerId="ADAL" clId="{300DB22F-02DE-4171-A4F2-205511A129D2}" dt="2024-05-14T04:51:18.730" v="440" actId="1037"/>
          <ac:picMkLst>
            <pc:docMk/>
            <pc:sldMk cId="435375140" sldId="286"/>
            <ac:picMk id="2" creationId="{87D2BA99-D519-47FC-8157-BAA00F2F6121}"/>
          </ac:picMkLst>
        </pc:picChg>
        <pc:picChg chg="mod">
          <ac:chgData name="Simone Gerardin" userId="6c8dab82-f90c-4b5f-a744-444c55ecef58" providerId="ADAL" clId="{300DB22F-02DE-4171-A4F2-205511A129D2}" dt="2024-05-14T04:51:18.730" v="440" actId="1037"/>
          <ac:picMkLst>
            <pc:docMk/>
            <pc:sldMk cId="435375140" sldId="286"/>
            <ac:picMk id="3" creationId="{015C857E-8D42-78F8-17A6-4FFFBCD6FAB6}"/>
          </ac:picMkLst>
        </pc:picChg>
      </pc:sldChg>
      <pc:sldChg chg="modSp mod">
        <pc:chgData name="Simone Gerardin" userId="6c8dab82-f90c-4b5f-a744-444c55ecef58" providerId="ADAL" clId="{300DB22F-02DE-4171-A4F2-205511A129D2}" dt="2024-05-14T04:48:34.272" v="155" actId="20577"/>
        <pc:sldMkLst>
          <pc:docMk/>
          <pc:sldMk cId="3131051381" sldId="290"/>
        </pc:sldMkLst>
        <pc:spChg chg="mod">
          <ac:chgData name="Simone Gerardin" userId="6c8dab82-f90c-4b5f-a744-444c55ecef58" providerId="ADAL" clId="{300DB22F-02DE-4171-A4F2-205511A129D2}" dt="2024-05-14T04:48:34.272" v="155" actId="20577"/>
          <ac:spMkLst>
            <pc:docMk/>
            <pc:sldMk cId="3131051381" sldId="290"/>
            <ac:spMk id="5" creationId="{44D06184-DC5C-2E4D-B51E-3ADE2DA3331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5EA42C-600B-4E63-941C-70B9CC47CC2B}" type="datetimeFigureOut">
              <a:rPr lang="en-GB" smtClean="0"/>
              <a:t>23/09/2024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F82ADC-4361-4369-8381-F7B87F3D178A}" type="slidenum">
              <a:rPr lang="en-GB" smtClean="0"/>
              <a:t>‹#›</a:t>
            </a:fld>
            <a:endParaRPr lang="en-GB"/>
          </a:p>
        </p:txBody>
      </p:sp>
    </p:spTree>
    <p:extLst>
      <p:ext uri="{BB962C8B-B14F-4D97-AF65-F5344CB8AC3E}">
        <p14:creationId xmlns:p14="http://schemas.microsoft.com/office/powerpoint/2010/main" val="384292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80E07F2-6E62-47BB-9386-BB8798B712BB}" type="datetime1">
              <a:rPr lang="en-GB" smtClean="0"/>
              <a:t>23/09/2024</a:t>
            </a:fld>
            <a:endParaRPr lang="en-GB"/>
          </a:p>
        </p:txBody>
      </p:sp>
      <p:sp>
        <p:nvSpPr>
          <p:cNvPr id="5" name="Footer Placeholder 4"/>
          <p:cNvSpPr>
            <a:spLocks noGrp="1"/>
          </p:cNvSpPr>
          <p:nvPr>
            <p:ph type="ftr" sz="quarter" idx="11"/>
          </p:nvPr>
        </p:nvSpPr>
        <p:spPr/>
        <p:txBody>
          <a:bodyPr/>
          <a:lstStyle/>
          <a:p>
            <a:r>
              <a:rPr lang="en-US"/>
              <a:t>HEARTS 1st annual meeting, CERN, 06.02.2024</a:t>
            </a:r>
            <a:endParaRPr lang="en-GB"/>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691573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84BE65B-633C-4D2D-9558-C5F24B4B4C43}" type="datetime1">
              <a:rPr lang="en-GB" smtClean="0"/>
              <a:t>23/09/2024</a:t>
            </a:fld>
            <a:endParaRPr lang="en-GB"/>
          </a:p>
        </p:txBody>
      </p:sp>
      <p:sp>
        <p:nvSpPr>
          <p:cNvPr id="5" name="Footer Placeholder 4"/>
          <p:cNvSpPr>
            <a:spLocks noGrp="1"/>
          </p:cNvSpPr>
          <p:nvPr>
            <p:ph type="ftr" sz="quarter" idx="11"/>
          </p:nvPr>
        </p:nvSpPr>
        <p:spPr/>
        <p:txBody>
          <a:bodyPr/>
          <a:lstStyle/>
          <a:p>
            <a:r>
              <a:rPr lang="en-US"/>
              <a:t>HEARTS 1st annual meeting, CERN, 06.02.2024</a:t>
            </a:r>
            <a:endParaRPr lang="en-GB"/>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1976358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641C23-05E1-4A7B-B305-DD7F51C192C8}" type="datetime1">
              <a:rPr lang="en-GB" smtClean="0"/>
              <a:t>23/09/2024</a:t>
            </a:fld>
            <a:endParaRPr lang="en-GB"/>
          </a:p>
        </p:txBody>
      </p:sp>
      <p:sp>
        <p:nvSpPr>
          <p:cNvPr id="5" name="Footer Placeholder 4"/>
          <p:cNvSpPr>
            <a:spLocks noGrp="1"/>
          </p:cNvSpPr>
          <p:nvPr>
            <p:ph type="ftr" sz="quarter" idx="11"/>
          </p:nvPr>
        </p:nvSpPr>
        <p:spPr/>
        <p:txBody>
          <a:bodyPr/>
          <a:lstStyle/>
          <a:p>
            <a:r>
              <a:rPr lang="en-US"/>
              <a:t>HEARTS 1st annual meeting, CERN, 06.02.2024</a:t>
            </a:r>
            <a:endParaRPr lang="en-GB"/>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666196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ver 1">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F7941D">
                  <a:alpha val="75294"/>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0E75BD">
                  <a:alpha val="77647"/>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787900"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Image 12">
            <a:extLst>
              <a:ext uri="{FF2B5EF4-FFF2-40B4-BE49-F238E27FC236}">
                <a16:creationId xmlns:a16="http://schemas.microsoft.com/office/drawing/2014/main" id="{F9AE92C9-2541-124E-A2B7-5084F0F6B609}"/>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pic>
        <p:nvPicPr>
          <p:cNvPr id="16" name="Image 15">
            <a:extLst>
              <a:ext uri="{FF2B5EF4-FFF2-40B4-BE49-F238E27FC236}">
                <a16:creationId xmlns:a16="http://schemas.microsoft.com/office/drawing/2014/main" id="{29651E6E-B7B8-A346-8987-60FCF6A79431}"/>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14" name="Rectangle 13">
            <a:extLst>
              <a:ext uri="{FF2B5EF4-FFF2-40B4-BE49-F238E27FC236}">
                <a16:creationId xmlns:a16="http://schemas.microsoft.com/office/drawing/2014/main" id="{2A85E14A-90D4-8243-95E9-7270812D2B7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noProof="0" dirty="0">
                <a:solidFill>
                  <a:srgbClr val="034DA3"/>
                </a:solidFill>
                <a:effectLst/>
                <a:latin typeface="+mj-lt"/>
              </a:rPr>
              <a:t>HEARTS is a project funded by the European Union under</a:t>
            </a:r>
            <a:br>
              <a:rPr lang="en-GB" sz="1050" b="0" i="0" u="none" strike="noStrike" noProof="0" dirty="0">
                <a:solidFill>
                  <a:srgbClr val="034DA3"/>
                </a:solidFill>
                <a:effectLst/>
                <a:latin typeface="+mj-lt"/>
              </a:rPr>
            </a:br>
            <a:r>
              <a:rPr lang="en-GB" sz="1050" b="0" i="0" u="none" strike="noStrike" noProof="0" dirty="0">
                <a:solidFill>
                  <a:srgbClr val="034DA3"/>
                </a:solidFill>
                <a:effectLst/>
                <a:latin typeface="+mj-lt"/>
              </a:rPr>
              <a:t>GA No 101082402, through the Space Work Programme of the European Commission.</a:t>
            </a:r>
            <a:endParaRPr lang="en-GB" sz="1050" noProof="0" dirty="0">
              <a:solidFill>
                <a:srgbClr val="034DA3"/>
              </a:solidFill>
              <a:latin typeface="+mj-lt"/>
            </a:endParaRPr>
          </a:p>
        </p:txBody>
      </p:sp>
      <p:sp>
        <p:nvSpPr>
          <p:cNvPr id="18" name="Espace réservé du texte 19">
            <a:extLst>
              <a:ext uri="{FF2B5EF4-FFF2-40B4-BE49-F238E27FC236}">
                <a16:creationId xmlns:a16="http://schemas.microsoft.com/office/drawing/2014/main" id="{47E47CA7-7740-3045-BABA-ECC909E1E24B}"/>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spTree>
    <p:extLst>
      <p:ext uri="{BB962C8B-B14F-4D97-AF65-F5344CB8AC3E}">
        <p14:creationId xmlns:p14="http://schemas.microsoft.com/office/powerpoint/2010/main" val="34515654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0E75BD">
                  <a:alpha val="78000"/>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F7941D">
                  <a:alpha val="78000"/>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20" name="Espace réservé du texte 19">
            <a:extLst>
              <a:ext uri="{FF2B5EF4-FFF2-40B4-BE49-F238E27FC236}">
                <a16:creationId xmlns:a16="http://schemas.microsoft.com/office/drawing/2014/main" id="{6B2711DB-729B-FB43-A929-343DC56F6A87}"/>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pic>
        <p:nvPicPr>
          <p:cNvPr id="10" name="Image 9">
            <a:extLst>
              <a:ext uri="{FF2B5EF4-FFF2-40B4-BE49-F238E27FC236}">
                <a16:creationId xmlns:a16="http://schemas.microsoft.com/office/drawing/2014/main" id="{1F1259DD-5387-514D-A9E9-7FC54BA740BB}"/>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310583"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Image 17">
            <a:extLst>
              <a:ext uri="{FF2B5EF4-FFF2-40B4-BE49-F238E27FC236}">
                <a16:creationId xmlns:a16="http://schemas.microsoft.com/office/drawing/2014/main" id="{F130E4E1-05B6-7C43-9016-FE71D26854A3}"/>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3" name="Rectangle 2">
            <a:extLst>
              <a:ext uri="{FF2B5EF4-FFF2-40B4-BE49-F238E27FC236}">
                <a16:creationId xmlns:a16="http://schemas.microsoft.com/office/drawing/2014/main" id="{E4D51DE2-F2D5-664F-8E6E-066D88DE59C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kern="1200" noProof="0" dirty="0">
                <a:solidFill>
                  <a:srgbClr val="034DA3"/>
                </a:solidFill>
                <a:effectLst/>
                <a:latin typeface="+mn-lt"/>
                <a:ea typeface="+mn-ea"/>
                <a:cs typeface="+mn-cs"/>
              </a:rPr>
              <a:t>HEARTS is a project funded by the European Union under</a:t>
            </a:r>
            <a:br>
              <a:rPr lang="en-GB" sz="1050" b="0" i="0" u="none" strike="noStrike" kern="1200" noProof="0" dirty="0">
                <a:solidFill>
                  <a:srgbClr val="034DA3"/>
                </a:solidFill>
                <a:effectLst/>
                <a:latin typeface="+mn-lt"/>
                <a:ea typeface="+mn-ea"/>
                <a:cs typeface="+mn-cs"/>
              </a:rPr>
            </a:br>
            <a:r>
              <a:rPr lang="en-GB" sz="1050" b="0" i="0" u="none" strike="noStrike" kern="1200" noProof="0" dirty="0">
                <a:solidFill>
                  <a:srgbClr val="034DA3"/>
                </a:solidFill>
                <a:effectLst/>
                <a:latin typeface="+mn-lt"/>
                <a:ea typeface="+mn-ea"/>
                <a:cs typeface="+mn-cs"/>
              </a:rPr>
              <a:t>GA No 101082402, through the Space Work Programme of the European Commission.</a:t>
            </a:r>
            <a:endParaRPr lang="en-GB" sz="1050" kern="1200" noProof="0" dirty="0">
              <a:solidFill>
                <a:srgbClr val="034DA3"/>
              </a:solidFill>
              <a:latin typeface="+mn-lt"/>
              <a:ea typeface="+mn-ea"/>
              <a:cs typeface="+mn-cs"/>
            </a:endParaRPr>
          </a:p>
        </p:txBody>
      </p:sp>
    </p:spTree>
    <p:extLst>
      <p:ext uri="{BB962C8B-B14F-4D97-AF65-F5344CB8AC3E}">
        <p14:creationId xmlns:p14="http://schemas.microsoft.com/office/powerpoint/2010/main" val="22269002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cover 1">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E742813B-0633-0544-A04E-04F47F8BE67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375" y="0"/>
            <a:ext cx="12200375"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pic>
        <p:nvPicPr>
          <p:cNvPr id="3" name="Image 2">
            <a:extLst>
              <a:ext uri="{FF2B5EF4-FFF2-40B4-BE49-F238E27FC236}">
                <a16:creationId xmlns:a16="http://schemas.microsoft.com/office/drawing/2014/main" id="{C0AB077F-05B7-2842-8A78-2A1043843925}"/>
              </a:ext>
            </a:extLst>
          </p:cNvPr>
          <p:cNvPicPr>
            <a:picLocks noChangeAspect="1"/>
          </p:cNvPicPr>
          <p:nvPr userDrawn="1"/>
        </p:nvPicPr>
        <p:blipFill>
          <a:blip r:embed="rId4"/>
          <a:stretch>
            <a:fillRect/>
          </a:stretch>
        </p:blipFill>
        <p:spPr>
          <a:xfrm>
            <a:off x="479376" y="5887073"/>
            <a:ext cx="3184385" cy="665627"/>
          </a:xfrm>
          <a:prstGeom prst="rect">
            <a:avLst/>
          </a:prstGeom>
        </p:spPr>
      </p:pic>
      <p:sp>
        <p:nvSpPr>
          <p:cNvPr id="7" name="Rectangle 6">
            <a:extLst>
              <a:ext uri="{FF2B5EF4-FFF2-40B4-BE49-F238E27FC236}">
                <a16:creationId xmlns:a16="http://schemas.microsoft.com/office/drawing/2014/main" id="{4C7EF0D1-8EE8-48D7-9C55-B719AD5B7191}"/>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noProof="0" dirty="0">
                <a:solidFill>
                  <a:schemeClr val="bg1"/>
                </a:solidFill>
                <a:effectLst/>
                <a:latin typeface="+mj-lt"/>
              </a:rPr>
              <a:t>HEARTS is a project funded by the European Union under</a:t>
            </a:r>
            <a:br>
              <a:rPr lang="en-GB" sz="1050" b="0" i="0" u="none" strike="noStrike" noProof="0" dirty="0">
                <a:solidFill>
                  <a:schemeClr val="bg1"/>
                </a:solidFill>
                <a:effectLst/>
                <a:latin typeface="+mj-lt"/>
              </a:rPr>
            </a:br>
            <a:r>
              <a:rPr lang="en-GB" sz="1050" b="0" i="0" u="none" strike="noStrike" noProof="0" dirty="0">
                <a:solidFill>
                  <a:schemeClr val="bg1"/>
                </a:solidFill>
                <a:effectLst/>
                <a:latin typeface="+mj-lt"/>
              </a:rPr>
              <a:t>GA No 101082402, through the Space Work Programme of the European Commission.</a:t>
            </a:r>
            <a:endParaRPr lang="en-GB" sz="1050" noProof="0" dirty="0">
              <a:solidFill>
                <a:schemeClr val="bg1"/>
              </a:solidFill>
              <a:latin typeface="+mj-lt"/>
            </a:endParaRPr>
          </a:p>
        </p:txBody>
      </p:sp>
    </p:spTree>
    <p:extLst>
      <p:ext uri="{BB962C8B-B14F-4D97-AF65-F5344CB8AC3E}">
        <p14:creationId xmlns:p14="http://schemas.microsoft.com/office/powerpoint/2010/main" val="24310723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d Cover 2">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48A0174-1F9B-874B-AF5C-27428B8656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76398"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rgbClr val="5775B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Image 6">
            <a:extLst>
              <a:ext uri="{FF2B5EF4-FFF2-40B4-BE49-F238E27FC236}">
                <a16:creationId xmlns:a16="http://schemas.microsoft.com/office/drawing/2014/main" id="{EE108AC5-6EA4-DB4E-BE6A-BBD653021FF5}"/>
              </a:ext>
            </a:extLst>
          </p:cNvPr>
          <p:cNvPicPr>
            <a:picLocks noChangeAspect="1"/>
          </p:cNvPicPr>
          <p:nvPr userDrawn="1"/>
        </p:nvPicPr>
        <p:blipFill>
          <a:blip r:embed="rId3"/>
          <a:stretch>
            <a:fillRect/>
          </a:stretch>
        </p:blipFill>
        <p:spPr>
          <a:xfrm>
            <a:off x="479376" y="5887073"/>
            <a:ext cx="3184385" cy="665627"/>
          </a:xfrm>
          <a:prstGeom prst="rect">
            <a:avLst/>
          </a:prstGeom>
        </p:spPr>
      </p:pic>
      <p:pic>
        <p:nvPicPr>
          <p:cNvPr id="10" name="Image 9">
            <a:extLst>
              <a:ext uri="{FF2B5EF4-FFF2-40B4-BE49-F238E27FC236}">
                <a16:creationId xmlns:a16="http://schemas.microsoft.com/office/drawing/2014/main" id="{B89F6130-7268-3844-BCB4-7E12C1CADDC4}"/>
              </a:ext>
            </a:extLst>
          </p:cNvPr>
          <p:cNvPicPr>
            <a:picLocks noChangeAspect="1"/>
          </p:cNvPicPr>
          <p:nvPr userDrawn="1"/>
        </p:nvPicPr>
        <p:blipFill rotWithShape="1">
          <a:blip r:embed="rId4"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sp>
        <p:nvSpPr>
          <p:cNvPr id="11" name="Rectangle 10">
            <a:extLst>
              <a:ext uri="{FF2B5EF4-FFF2-40B4-BE49-F238E27FC236}">
                <a16:creationId xmlns:a16="http://schemas.microsoft.com/office/drawing/2014/main" id="{0D83CE2A-3292-B945-8C28-FFBEAD482E3E}"/>
              </a:ext>
            </a:extLst>
          </p:cNvPr>
          <p:cNvSpPr/>
          <p:nvPr userDrawn="1"/>
        </p:nvSpPr>
        <p:spPr>
          <a:xfrm>
            <a:off x="3727752" y="6012137"/>
            <a:ext cx="5400600" cy="415498"/>
          </a:xfrm>
          <a:prstGeom prst="rect">
            <a:avLst/>
          </a:prstGeom>
        </p:spPr>
        <p:txBody>
          <a:bodyPr wrap="square">
            <a:spAutoFit/>
          </a:bodyPr>
          <a:lstStyle/>
          <a:p>
            <a:pPr algn="l"/>
            <a:r>
              <a:rPr lang="en-GB" sz="1050" b="0" i="0" u="none" strike="noStrike" kern="1200" noProof="0" dirty="0">
                <a:solidFill>
                  <a:schemeClr val="bg1"/>
                </a:solidFill>
                <a:effectLst/>
                <a:latin typeface="+mn-lt"/>
                <a:ea typeface="+mn-ea"/>
                <a:cs typeface="+mn-cs"/>
              </a:rPr>
              <a:t>HEARTS is a project funded by the European Union under GA No 101082402,</a:t>
            </a:r>
            <a:br>
              <a:rPr lang="en-GB" sz="1050" b="0" i="0" u="none" strike="noStrike" kern="1200" noProof="0" dirty="0">
                <a:solidFill>
                  <a:schemeClr val="bg1"/>
                </a:solidFill>
                <a:effectLst/>
                <a:latin typeface="+mn-lt"/>
                <a:ea typeface="+mn-ea"/>
                <a:cs typeface="+mn-cs"/>
              </a:rPr>
            </a:br>
            <a:r>
              <a:rPr lang="en-GB" sz="1050" b="0" i="0" u="none" strike="noStrike" kern="1200" noProof="0" dirty="0">
                <a:solidFill>
                  <a:schemeClr val="bg1"/>
                </a:solidFill>
                <a:effectLst/>
                <a:latin typeface="+mn-lt"/>
                <a:ea typeface="+mn-ea"/>
                <a:cs typeface="+mn-cs"/>
              </a:rPr>
              <a:t>through the Space Work Programme of the European Commission.</a:t>
            </a:r>
            <a:endParaRPr lang="en-GB" sz="1050" kern="1200" noProof="0" dirty="0">
              <a:solidFill>
                <a:schemeClr val="bg1"/>
              </a:solidFill>
              <a:latin typeface="+mn-lt"/>
              <a:ea typeface="+mn-ea"/>
              <a:cs typeface="+mn-cs"/>
            </a:endParaRPr>
          </a:p>
        </p:txBody>
      </p:sp>
    </p:spTree>
    <p:extLst>
      <p:ext uri="{BB962C8B-B14F-4D97-AF65-F5344CB8AC3E}">
        <p14:creationId xmlns:p14="http://schemas.microsoft.com/office/powerpoint/2010/main" val="33373522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10515600" cy="4136199"/>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Espace réservé du numéro de diapositive 5">
            <a:extLst>
              <a:ext uri="{FF2B5EF4-FFF2-40B4-BE49-F238E27FC236}">
                <a16:creationId xmlns:a16="http://schemas.microsoft.com/office/drawing/2014/main" id="{DBBCBC9F-7624-5841-A50D-9CC311383F32}"/>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18846414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22CB20-C598-CE45-9868-1A48793B4093}"/>
              </a:ext>
            </a:extLst>
          </p:cNvPr>
          <p:cNvSpPr>
            <a:spLocks noGrp="1"/>
          </p:cNvSpPr>
          <p:nvPr>
            <p:ph type="title" hasCustomPrompt="1"/>
          </p:nvPr>
        </p:nvSpPr>
        <p:spPr>
          <a:xfrm>
            <a:off x="831850" y="1709738"/>
            <a:ext cx="10515600" cy="2852737"/>
          </a:xfrm>
        </p:spPr>
        <p:txBody>
          <a:bodyPr anchor="b"/>
          <a:lstStyle>
            <a:lvl1pPr>
              <a:defRPr sz="6000"/>
            </a:lvl1pPr>
          </a:lstStyle>
          <a:p>
            <a:r>
              <a:rPr lang="en-GB" noProof="0" dirty="0"/>
              <a:t>Click to add title</a:t>
            </a:r>
          </a:p>
        </p:txBody>
      </p:sp>
      <p:sp>
        <p:nvSpPr>
          <p:cNvPr id="3" name="Espace réservé du texte 2">
            <a:extLst>
              <a:ext uri="{FF2B5EF4-FFF2-40B4-BE49-F238E27FC236}">
                <a16:creationId xmlns:a16="http://schemas.microsoft.com/office/drawing/2014/main" id="{69038E55-28F0-6548-A556-F01B49E54C48}"/>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noProof="0" dirty="0"/>
              <a:t>Click to add subtitle</a:t>
            </a:r>
          </a:p>
        </p:txBody>
      </p:sp>
      <p:sp>
        <p:nvSpPr>
          <p:cNvPr id="5" name="Espace réservé du pied de page 4">
            <a:extLst>
              <a:ext uri="{FF2B5EF4-FFF2-40B4-BE49-F238E27FC236}">
                <a16:creationId xmlns:a16="http://schemas.microsoft.com/office/drawing/2014/main" id="{A1F02B86-9AAF-7E42-9E19-06ECB9D3DC5C}"/>
              </a:ext>
            </a:extLst>
          </p:cNvPr>
          <p:cNvSpPr>
            <a:spLocks noGrp="1"/>
          </p:cNvSpPr>
          <p:nvPr>
            <p:ph type="ftr" sz="quarter" idx="11"/>
          </p:nvPr>
        </p:nvSpPr>
        <p:spPr/>
        <p:txBody>
          <a:bodyPr/>
          <a:lstStyle/>
          <a:p>
            <a:r>
              <a:rPr lang="en-US" noProof="0"/>
              <a:t>HEARTS 1st annual meeting, CERN, 06.02.2024</a:t>
            </a:r>
            <a:endParaRPr lang="en-GB" noProof="0"/>
          </a:p>
        </p:txBody>
      </p:sp>
      <p:pic>
        <p:nvPicPr>
          <p:cNvPr id="7" name="Image 6">
            <a:extLst>
              <a:ext uri="{FF2B5EF4-FFF2-40B4-BE49-F238E27FC236}">
                <a16:creationId xmlns:a16="http://schemas.microsoft.com/office/drawing/2014/main" id="{429C5DE7-A457-3545-902D-203D927EBC4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4FFA834D-2963-D249-8EA0-9B5CA30429EE}"/>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Hexagone 8">
            <a:extLst>
              <a:ext uri="{FF2B5EF4-FFF2-40B4-BE49-F238E27FC236}">
                <a16:creationId xmlns:a16="http://schemas.microsoft.com/office/drawing/2014/main" id="{E2A5B908-C5B4-C544-8936-2EF282A37435}"/>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noProof="0"/>
              <a:t>2</a:t>
            </a:r>
          </a:p>
        </p:txBody>
      </p:sp>
      <p:sp>
        <p:nvSpPr>
          <p:cNvPr id="10" name="Rectangle 9">
            <a:extLst>
              <a:ext uri="{FF2B5EF4-FFF2-40B4-BE49-F238E27FC236}">
                <a16:creationId xmlns:a16="http://schemas.microsoft.com/office/drawing/2014/main" id="{86B6FDA8-F2BF-4248-AD56-034AE313762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1" name="Espace réservé du numéro de diapositive 5">
            <a:extLst>
              <a:ext uri="{FF2B5EF4-FFF2-40B4-BE49-F238E27FC236}">
                <a16:creationId xmlns:a16="http://schemas.microsoft.com/office/drawing/2014/main" id="{0D6B8024-142E-4E48-A869-BF9F96259EFD}"/>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noProof="0" smtClean="0"/>
              <a:pPr/>
              <a:t>‹#›</a:t>
            </a:fld>
            <a:endParaRPr lang="en-GB" noProof="0"/>
          </a:p>
        </p:txBody>
      </p:sp>
    </p:spTree>
    <p:extLst>
      <p:ext uri="{BB962C8B-B14F-4D97-AF65-F5344CB8AC3E}">
        <p14:creationId xmlns:p14="http://schemas.microsoft.com/office/powerpoint/2010/main" val="33445497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wo Box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602CCA9-1CF7-AB48-9817-3DADAA624B7D}"/>
              </a:ext>
            </a:extLst>
          </p:cNvPr>
          <p:cNvSpPr>
            <a:spLocks noGrp="1"/>
          </p:cNvSpPr>
          <p:nvPr>
            <p:ph sz="half" idx="1" hasCustomPrompt="1"/>
          </p:nvPr>
        </p:nvSpPr>
        <p:spPr>
          <a:xfrm>
            <a:off x="838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4" name="Espace réservé du contenu 3">
            <a:extLst>
              <a:ext uri="{FF2B5EF4-FFF2-40B4-BE49-F238E27FC236}">
                <a16:creationId xmlns:a16="http://schemas.microsoft.com/office/drawing/2014/main" id="{787969B7-BC84-8045-8459-C347B89A3E0F}"/>
              </a:ext>
            </a:extLst>
          </p:cNvPr>
          <p:cNvSpPr>
            <a:spLocks noGrp="1"/>
          </p:cNvSpPr>
          <p:nvPr>
            <p:ph sz="half" idx="2" hasCustomPrompt="1"/>
          </p:nvPr>
        </p:nvSpPr>
        <p:spPr>
          <a:xfrm>
            <a:off x="6172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6" name="Espace réservé du pied de page 5">
            <a:extLst>
              <a:ext uri="{FF2B5EF4-FFF2-40B4-BE49-F238E27FC236}">
                <a16:creationId xmlns:a16="http://schemas.microsoft.com/office/drawing/2014/main" id="{E5236D0B-A282-C644-A8D5-B0A9165B0503}"/>
              </a:ext>
            </a:extLst>
          </p:cNvPr>
          <p:cNvSpPr>
            <a:spLocks noGrp="1"/>
          </p:cNvSpPr>
          <p:nvPr>
            <p:ph type="ftr" sz="quarter" idx="11"/>
          </p:nvPr>
        </p:nvSpPr>
        <p:spPr/>
        <p:txBody>
          <a:bodyPr/>
          <a:lstStyle/>
          <a:p>
            <a:r>
              <a:rPr lang="en-US"/>
              <a:t>HEARTS 1st annual meeting, CERN, 06.02.2024</a:t>
            </a:r>
            <a:endParaRPr lang="en-GB"/>
          </a:p>
        </p:txBody>
      </p:sp>
      <p:sp>
        <p:nvSpPr>
          <p:cNvPr id="14" name="Titre 1">
            <a:extLst>
              <a:ext uri="{FF2B5EF4-FFF2-40B4-BE49-F238E27FC236}">
                <a16:creationId xmlns:a16="http://schemas.microsoft.com/office/drawing/2014/main" id="{66806317-4ED9-8A43-B176-5AE7DA804496}"/>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23" name="Image 22">
            <a:extLst>
              <a:ext uri="{FF2B5EF4-FFF2-40B4-BE49-F238E27FC236}">
                <a16:creationId xmlns:a16="http://schemas.microsoft.com/office/drawing/2014/main" id="{0B3DDF74-E696-A34B-A997-D2E5C5F932D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4" name="Rectangle 23">
            <a:extLst>
              <a:ext uri="{FF2B5EF4-FFF2-40B4-BE49-F238E27FC236}">
                <a16:creationId xmlns:a16="http://schemas.microsoft.com/office/drawing/2014/main" id="{94B03E02-F8D4-EB4E-A84D-8F5EB96E1E7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Hexagone 24">
            <a:extLst>
              <a:ext uri="{FF2B5EF4-FFF2-40B4-BE49-F238E27FC236}">
                <a16:creationId xmlns:a16="http://schemas.microsoft.com/office/drawing/2014/main" id="{D26AE7CD-8221-574F-ABA0-0ED028AF47AB}"/>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6" name="Rectangle 25">
            <a:extLst>
              <a:ext uri="{FF2B5EF4-FFF2-40B4-BE49-F238E27FC236}">
                <a16:creationId xmlns:a16="http://schemas.microsoft.com/office/drawing/2014/main" id="{06EA41DD-0246-6D47-B3BB-47E1F7727EA3}"/>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86BA4C3-B863-5348-A59D-2DA66A1E4C9F}"/>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Ellipse 27">
            <a:extLst>
              <a:ext uri="{FF2B5EF4-FFF2-40B4-BE49-F238E27FC236}">
                <a16:creationId xmlns:a16="http://schemas.microsoft.com/office/drawing/2014/main" id="{41C4A8BB-6965-F74D-B4AA-216E766EDE6E}"/>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Espace réservé du numéro de diapositive 5">
            <a:extLst>
              <a:ext uri="{FF2B5EF4-FFF2-40B4-BE49-F238E27FC236}">
                <a16:creationId xmlns:a16="http://schemas.microsoft.com/office/drawing/2014/main" id="{9CC7ADD4-883C-7641-8FA9-08C61F7B9D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28195103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42A49D7-1071-5E45-A272-DC6DD3C38292}"/>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Espace réservé du contenu 3">
            <a:extLst>
              <a:ext uri="{FF2B5EF4-FFF2-40B4-BE49-F238E27FC236}">
                <a16:creationId xmlns:a16="http://schemas.microsoft.com/office/drawing/2014/main" id="{EB46417C-2541-2247-9B91-F1135523AFA5}"/>
              </a:ext>
            </a:extLst>
          </p:cNvPr>
          <p:cNvSpPr>
            <a:spLocks noGrp="1"/>
          </p:cNvSpPr>
          <p:nvPr>
            <p:ph sz="half" idx="2" hasCustomPrompt="1"/>
          </p:nvPr>
        </p:nvSpPr>
        <p:spPr>
          <a:xfrm>
            <a:off x="839788" y="2505075"/>
            <a:ext cx="5157787"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texte 4">
            <a:extLst>
              <a:ext uri="{FF2B5EF4-FFF2-40B4-BE49-F238E27FC236}">
                <a16:creationId xmlns:a16="http://schemas.microsoft.com/office/drawing/2014/main" id="{6CCB5482-E6DB-2648-B4AE-7B2FABD9B1DD}"/>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Espace réservé du contenu 5">
            <a:extLst>
              <a:ext uri="{FF2B5EF4-FFF2-40B4-BE49-F238E27FC236}">
                <a16:creationId xmlns:a16="http://schemas.microsoft.com/office/drawing/2014/main" id="{A2834F91-CCAA-9641-995F-381125BF7188}"/>
              </a:ext>
            </a:extLst>
          </p:cNvPr>
          <p:cNvSpPr>
            <a:spLocks noGrp="1"/>
          </p:cNvSpPr>
          <p:nvPr>
            <p:ph sz="quarter" idx="4" hasCustomPrompt="1"/>
          </p:nvPr>
        </p:nvSpPr>
        <p:spPr>
          <a:xfrm>
            <a:off x="6172200" y="2505075"/>
            <a:ext cx="5183188"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8" name="Espace réservé du pied de page 7">
            <a:extLst>
              <a:ext uri="{FF2B5EF4-FFF2-40B4-BE49-F238E27FC236}">
                <a16:creationId xmlns:a16="http://schemas.microsoft.com/office/drawing/2014/main" id="{8AF8799E-820D-644B-9D98-2A6D4F125DC3}"/>
              </a:ext>
            </a:extLst>
          </p:cNvPr>
          <p:cNvSpPr>
            <a:spLocks noGrp="1"/>
          </p:cNvSpPr>
          <p:nvPr>
            <p:ph type="ftr" sz="quarter" idx="11"/>
          </p:nvPr>
        </p:nvSpPr>
        <p:spPr/>
        <p:txBody>
          <a:bodyPr/>
          <a:lstStyle/>
          <a:p>
            <a:r>
              <a:rPr lang="en-US"/>
              <a:t>HEARTS 1st annual meeting, CERN, 06.02.2024</a:t>
            </a:r>
            <a:endParaRPr lang="en-GB"/>
          </a:p>
        </p:txBody>
      </p:sp>
      <p:sp>
        <p:nvSpPr>
          <p:cNvPr id="16" name="Titre 1">
            <a:extLst>
              <a:ext uri="{FF2B5EF4-FFF2-40B4-BE49-F238E27FC236}">
                <a16:creationId xmlns:a16="http://schemas.microsoft.com/office/drawing/2014/main" id="{173FEF29-A34E-A643-B016-C3E72D6411F2}"/>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9" name="Image 18">
            <a:extLst>
              <a:ext uri="{FF2B5EF4-FFF2-40B4-BE49-F238E27FC236}">
                <a16:creationId xmlns:a16="http://schemas.microsoft.com/office/drawing/2014/main" id="{BB3D50DF-8B2C-AF40-9184-C62CC4364F5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0" name="Rectangle 19">
            <a:extLst>
              <a:ext uri="{FF2B5EF4-FFF2-40B4-BE49-F238E27FC236}">
                <a16:creationId xmlns:a16="http://schemas.microsoft.com/office/drawing/2014/main" id="{C9CD9984-33C8-D540-B7E4-B6B4ABF11A45}"/>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Hexagone 20">
            <a:extLst>
              <a:ext uri="{FF2B5EF4-FFF2-40B4-BE49-F238E27FC236}">
                <a16:creationId xmlns:a16="http://schemas.microsoft.com/office/drawing/2014/main" id="{12396845-02AD-A74E-ACAE-694E52E7540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2" name="Rectangle 21">
            <a:extLst>
              <a:ext uri="{FF2B5EF4-FFF2-40B4-BE49-F238E27FC236}">
                <a16:creationId xmlns:a16="http://schemas.microsoft.com/office/drawing/2014/main" id="{F84B93F6-846E-3D4B-A2A7-E22AD7D915E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FB757D5-2CFE-9947-A337-94496B57AA44}"/>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llipse 23">
            <a:extLst>
              <a:ext uri="{FF2B5EF4-FFF2-40B4-BE49-F238E27FC236}">
                <a16:creationId xmlns:a16="http://schemas.microsoft.com/office/drawing/2014/main" id="{5C1064B1-A3FC-A247-AD34-E6AF30DA8F02}"/>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Espace réservé du numéro de diapositive 5">
            <a:extLst>
              <a:ext uri="{FF2B5EF4-FFF2-40B4-BE49-F238E27FC236}">
                <a16:creationId xmlns:a16="http://schemas.microsoft.com/office/drawing/2014/main" id="{589D2803-BBA8-5E40-AA13-1C3EBFFF592F}"/>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8477903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0C25B3B-AD94-4F44-A314-136FF9D88F13}" type="datetime1">
              <a:rPr lang="en-GB" smtClean="0"/>
              <a:t>23/09/2024</a:t>
            </a:fld>
            <a:endParaRPr lang="en-GB"/>
          </a:p>
        </p:txBody>
      </p:sp>
      <p:sp>
        <p:nvSpPr>
          <p:cNvPr id="5" name="Footer Placeholder 4"/>
          <p:cNvSpPr>
            <a:spLocks noGrp="1"/>
          </p:cNvSpPr>
          <p:nvPr>
            <p:ph type="ftr" sz="quarter" idx="11"/>
          </p:nvPr>
        </p:nvSpPr>
        <p:spPr/>
        <p:txBody>
          <a:bodyPr/>
          <a:lstStyle/>
          <a:p>
            <a:r>
              <a:rPr lang="en-US"/>
              <a:t>HEARTS 1st annual meeting, CERN, 06.02.2024</a:t>
            </a:r>
            <a:endParaRPr lang="en-GB"/>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46726549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F9C7E84B-26ED-494F-8F47-E5CA64938F16}"/>
              </a:ext>
            </a:extLst>
          </p:cNvPr>
          <p:cNvSpPr>
            <a:spLocks noGrp="1"/>
          </p:cNvSpPr>
          <p:nvPr>
            <p:ph type="ftr" sz="quarter" idx="11"/>
          </p:nvPr>
        </p:nvSpPr>
        <p:spPr/>
        <p:txBody>
          <a:bodyPr/>
          <a:lstStyle/>
          <a:p>
            <a:r>
              <a:rPr lang="en-US"/>
              <a:t>HEARTS 1st annual meeting, CERN, 06.02.2024</a:t>
            </a:r>
            <a:endParaRPr lang="en-GB"/>
          </a:p>
        </p:txBody>
      </p:sp>
      <p:sp>
        <p:nvSpPr>
          <p:cNvPr id="12" name="Titre 1">
            <a:extLst>
              <a:ext uri="{FF2B5EF4-FFF2-40B4-BE49-F238E27FC236}">
                <a16:creationId xmlns:a16="http://schemas.microsoft.com/office/drawing/2014/main" id="{99E977A5-37DE-5C44-870C-795481A448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5" name="Image 14">
            <a:extLst>
              <a:ext uri="{FF2B5EF4-FFF2-40B4-BE49-F238E27FC236}">
                <a16:creationId xmlns:a16="http://schemas.microsoft.com/office/drawing/2014/main" id="{EE40901F-F564-0A4D-91DB-F9F7EBE0DA7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6" name="Rectangle 15">
            <a:extLst>
              <a:ext uri="{FF2B5EF4-FFF2-40B4-BE49-F238E27FC236}">
                <a16:creationId xmlns:a16="http://schemas.microsoft.com/office/drawing/2014/main" id="{475D5CA1-F1A6-7C42-9217-11C9501FCA0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Hexagone 16">
            <a:extLst>
              <a:ext uri="{FF2B5EF4-FFF2-40B4-BE49-F238E27FC236}">
                <a16:creationId xmlns:a16="http://schemas.microsoft.com/office/drawing/2014/main" id="{0E7E9362-5099-EC4D-813B-3A5A0DDB09A4}"/>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8" name="Rectangle 17">
            <a:extLst>
              <a:ext uri="{FF2B5EF4-FFF2-40B4-BE49-F238E27FC236}">
                <a16:creationId xmlns:a16="http://schemas.microsoft.com/office/drawing/2014/main" id="{99892A39-2302-CF41-8A46-E406B1C646BC}"/>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BC98A7A1-7AB9-694A-8464-EAF3C3B87060}"/>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Ellipse 19">
            <a:extLst>
              <a:ext uri="{FF2B5EF4-FFF2-40B4-BE49-F238E27FC236}">
                <a16:creationId xmlns:a16="http://schemas.microsoft.com/office/drawing/2014/main" id="{D1615434-2714-7348-9099-F024AABFB0D6}"/>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space réservé du numéro de diapositive 5">
            <a:extLst>
              <a:ext uri="{FF2B5EF4-FFF2-40B4-BE49-F238E27FC236}">
                <a16:creationId xmlns:a16="http://schemas.microsoft.com/office/drawing/2014/main" id="{B7775E62-9EA3-844B-A78A-818B138A8CE3}"/>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40600549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45C6A3C0-9FDE-7F46-B197-2043A4E22DD5}"/>
              </a:ext>
            </a:extLst>
          </p:cNvPr>
          <p:cNvSpPr>
            <a:spLocks noGrp="1"/>
          </p:cNvSpPr>
          <p:nvPr>
            <p:ph type="ftr" sz="quarter" idx="11"/>
          </p:nvPr>
        </p:nvSpPr>
        <p:spPr/>
        <p:txBody>
          <a:bodyPr/>
          <a:lstStyle/>
          <a:p>
            <a:r>
              <a:rPr lang="en-US"/>
              <a:t>HEARTS 1st annual meeting, CERN, 06.02.2024</a:t>
            </a:r>
            <a:endParaRPr lang="en-GB"/>
          </a:p>
        </p:txBody>
      </p:sp>
      <p:sp>
        <p:nvSpPr>
          <p:cNvPr id="7" name="Titre 1">
            <a:extLst>
              <a:ext uri="{FF2B5EF4-FFF2-40B4-BE49-F238E27FC236}">
                <a16:creationId xmlns:a16="http://schemas.microsoft.com/office/drawing/2014/main" id="{15F531B7-9A62-404D-BF68-AE2546121D71}"/>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8" name="Espace réservé pour une image  2">
            <a:extLst>
              <a:ext uri="{FF2B5EF4-FFF2-40B4-BE49-F238E27FC236}">
                <a16:creationId xmlns:a16="http://schemas.microsoft.com/office/drawing/2014/main" id="{9DED5406-7EFF-9E4F-B57C-C964256AADF0}"/>
              </a:ext>
            </a:extLst>
          </p:cNvPr>
          <p:cNvSpPr>
            <a:spLocks noGrp="1"/>
          </p:cNvSpPr>
          <p:nvPr>
            <p:ph type="pic" idx="1" hasCustomPrompt="1"/>
          </p:nvPr>
        </p:nvSpPr>
        <p:spPr>
          <a:xfrm>
            <a:off x="1775520" y="1268760"/>
            <a:ext cx="9361040" cy="3912840"/>
          </a:xfrm>
        </p:spPr>
        <p:txBody>
          <a:bodyPr>
            <a:normAutofit/>
          </a:bodyPr>
          <a:lstStyle>
            <a:lvl1pPr marL="0" marR="0" indent="0" algn="l" defTabSz="914400" rtl="0" eaLnBrk="1" fontAlgn="auto" latinLnBrk="0" hangingPunct="1">
              <a:lnSpc>
                <a:spcPct val="90000"/>
              </a:lnSpc>
              <a:spcBef>
                <a:spcPts val="1000"/>
              </a:spcBef>
              <a:spcAft>
                <a:spcPts val="0"/>
              </a:spcAft>
              <a:buClr>
                <a:srgbClr val="F7941D"/>
              </a:buClr>
              <a:buSzTx/>
              <a:buFont typeface="Arial" panose="020B0604020202020204" pitchFamily="34" charset="0"/>
              <a:buNone/>
              <a:tabLst/>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9" name="Espace réservé du texte 3">
            <a:extLst>
              <a:ext uri="{FF2B5EF4-FFF2-40B4-BE49-F238E27FC236}">
                <a16:creationId xmlns:a16="http://schemas.microsoft.com/office/drawing/2014/main" id="{A05A3D14-3D64-8248-8DFD-7F7DD2806694}"/>
              </a:ext>
            </a:extLst>
          </p:cNvPr>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dirty="0"/>
              <a:t>Click to add caption</a:t>
            </a:r>
          </a:p>
        </p:txBody>
      </p:sp>
      <p:pic>
        <p:nvPicPr>
          <p:cNvPr id="20" name="Image 19">
            <a:extLst>
              <a:ext uri="{FF2B5EF4-FFF2-40B4-BE49-F238E27FC236}">
                <a16:creationId xmlns:a16="http://schemas.microsoft.com/office/drawing/2014/main" id="{9C4E9BE6-7F18-2F48-A9DC-043DAC528CB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1" name="Rectangle 20">
            <a:extLst>
              <a:ext uri="{FF2B5EF4-FFF2-40B4-BE49-F238E27FC236}">
                <a16:creationId xmlns:a16="http://schemas.microsoft.com/office/drawing/2014/main" id="{E06A69D0-6AC4-444A-8FE7-3E1B9CEDB234}"/>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Hexagone 21">
            <a:extLst>
              <a:ext uri="{FF2B5EF4-FFF2-40B4-BE49-F238E27FC236}">
                <a16:creationId xmlns:a16="http://schemas.microsoft.com/office/drawing/2014/main" id="{9986126B-B590-A143-A40E-7888F6703ED8}"/>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3" name="Rectangle 22">
            <a:extLst>
              <a:ext uri="{FF2B5EF4-FFF2-40B4-BE49-F238E27FC236}">
                <a16:creationId xmlns:a16="http://schemas.microsoft.com/office/drawing/2014/main" id="{00E0EF3A-2B50-DD40-B0E5-F554383407E1}"/>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space réservé du numéro de diapositive 5">
            <a:extLst>
              <a:ext uri="{FF2B5EF4-FFF2-40B4-BE49-F238E27FC236}">
                <a16:creationId xmlns:a16="http://schemas.microsoft.com/office/drawing/2014/main" id="{F3AB7B49-C22F-DB47-902F-401E6C8EE4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20373475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0"/>
            <a:ext cx="12192000" cy="6858000"/>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32000" y="6527964"/>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34000" y="6527964"/>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Tree>
    <p:extLst>
      <p:ext uri="{BB962C8B-B14F-4D97-AF65-F5344CB8AC3E}">
        <p14:creationId xmlns:p14="http://schemas.microsoft.com/office/powerpoint/2010/main" val="8625542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8DCD76-ECD2-7649-999D-BCA67F202881}"/>
              </a:ext>
            </a:extLst>
          </p:cNvPr>
          <p:cNvSpPr>
            <a:spLocks noGrp="1"/>
          </p:cNvSpPr>
          <p:nvPr>
            <p:ph type="title" hasCustomPrompt="1"/>
          </p:nvPr>
        </p:nvSpPr>
        <p:spPr>
          <a:xfrm>
            <a:off x="839788" y="457199"/>
            <a:ext cx="3932237" cy="1443705"/>
          </a:xfrm>
        </p:spPr>
        <p:txBody>
          <a:bodyPr anchor="b"/>
          <a:lstStyle>
            <a:lvl1pPr>
              <a:defRPr sz="3200"/>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17C4E474-BE43-5846-B89E-C1EEB6D8663D}"/>
              </a:ext>
            </a:extLst>
          </p:cNvPr>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n-GB" noProof="0" dirty="0"/>
              <a:t>Click to add text</a:t>
            </a:r>
          </a:p>
        </p:txBody>
      </p:sp>
      <p:sp>
        <p:nvSpPr>
          <p:cNvPr id="4" name="Espace réservé du texte 3">
            <a:extLst>
              <a:ext uri="{FF2B5EF4-FFF2-40B4-BE49-F238E27FC236}">
                <a16:creationId xmlns:a16="http://schemas.microsoft.com/office/drawing/2014/main" id="{DC2E8DF9-80F9-354E-B306-1DD355D670A4}"/>
              </a:ext>
            </a:extLst>
          </p:cNvPr>
          <p:cNvSpPr>
            <a:spLocks noGrp="1"/>
          </p:cNvSpPr>
          <p:nvPr>
            <p:ph type="body" sz="half" idx="2" hasCustomPrompt="1"/>
          </p:nvPr>
        </p:nvSpPr>
        <p:spPr>
          <a:xfrm>
            <a:off x="839788" y="2116908"/>
            <a:ext cx="3932237" cy="375207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9844808C-4158-D04F-A275-D35AE8A0ED71}"/>
              </a:ext>
            </a:extLst>
          </p:cNvPr>
          <p:cNvSpPr>
            <a:spLocks noGrp="1"/>
          </p:cNvSpPr>
          <p:nvPr>
            <p:ph type="ftr" sz="quarter" idx="11"/>
          </p:nvPr>
        </p:nvSpPr>
        <p:spPr/>
        <p:txBody>
          <a:bodyPr/>
          <a:lstStyle/>
          <a:p>
            <a:r>
              <a:rPr lang="en-US"/>
              <a:t>HEARTS 1st annual meeting, CERN, 06.02.2024</a:t>
            </a:r>
            <a:endParaRPr lang="en-GB"/>
          </a:p>
        </p:txBody>
      </p:sp>
      <p:pic>
        <p:nvPicPr>
          <p:cNvPr id="16" name="Image 15">
            <a:extLst>
              <a:ext uri="{FF2B5EF4-FFF2-40B4-BE49-F238E27FC236}">
                <a16:creationId xmlns:a16="http://schemas.microsoft.com/office/drawing/2014/main" id="{21F69EB8-D830-BC4A-9974-386B4BB336A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7" name="Rectangle 16">
            <a:extLst>
              <a:ext uri="{FF2B5EF4-FFF2-40B4-BE49-F238E27FC236}">
                <a16:creationId xmlns:a16="http://schemas.microsoft.com/office/drawing/2014/main" id="{7DCBD0E1-285B-4C45-B136-F95C055A209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30484535-4AEC-1B4F-8F6E-A74ADA7342D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Rectangle 18">
            <a:extLst>
              <a:ext uri="{FF2B5EF4-FFF2-40B4-BE49-F238E27FC236}">
                <a16:creationId xmlns:a16="http://schemas.microsoft.com/office/drawing/2014/main" id="{59537CC9-E1B7-6648-B988-3253179DA607}"/>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E83561ED-DCB3-5249-8CA0-CF882D7E1D08}"/>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382DF250-7D9F-7F4D-9DA6-E2363BD9F2A5}"/>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5D07D275-17E5-C941-B133-C7511DDDC4F7}"/>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6594350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3B4A15-80B1-D140-935F-95703F1EA1B8}"/>
              </a:ext>
            </a:extLst>
          </p:cNvPr>
          <p:cNvSpPr>
            <a:spLocks noGrp="1"/>
          </p:cNvSpPr>
          <p:nvPr>
            <p:ph type="title" hasCustomPrompt="1"/>
          </p:nvPr>
        </p:nvSpPr>
        <p:spPr>
          <a:xfrm>
            <a:off x="839788" y="457200"/>
            <a:ext cx="3932237" cy="1443705"/>
          </a:xfrm>
        </p:spPr>
        <p:txBody>
          <a:bodyPr anchor="b"/>
          <a:lstStyle>
            <a:lvl1pPr>
              <a:defRPr sz="3200"/>
            </a:lvl1pPr>
          </a:lstStyle>
          <a:p>
            <a:r>
              <a:rPr lang="en-US" dirty="0"/>
              <a:t>Click to add title</a:t>
            </a:r>
            <a:endParaRPr lang="en-GB" dirty="0"/>
          </a:p>
        </p:txBody>
      </p:sp>
      <p:sp>
        <p:nvSpPr>
          <p:cNvPr id="3" name="Espace réservé pour une image  2">
            <a:extLst>
              <a:ext uri="{FF2B5EF4-FFF2-40B4-BE49-F238E27FC236}">
                <a16:creationId xmlns:a16="http://schemas.microsoft.com/office/drawing/2014/main" id="{E44B457D-10FE-124C-9E0C-72CE0B8F4C1A}"/>
              </a:ext>
            </a:extLst>
          </p:cNvPr>
          <p:cNvSpPr>
            <a:spLocks noGrp="1"/>
          </p:cNvSpPr>
          <p:nvPr>
            <p:ph type="pic" idx="1" hasCustomPrompt="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4" name="Espace réservé du texte 3">
            <a:extLst>
              <a:ext uri="{FF2B5EF4-FFF2-40B4-BE49-F238E27FC236}">
                <a16:creationId xmlns:a16="http://schemas.microsoft.com/office/drawing/2014/main" id="{061275B2-9C51-3049-80C9-CA62D4DF25DE}"/>
              </a:ext>
            </a:extLst>
          </p:cNvPr>
          <p:cNvSpPr>
            <a:spLocks noGrp="1"/>
          </p:cNvSpPr>
          <p:nvPr>
            <p:ph type="body" sz="half" idx="2" hasCustomPrompt="1"/>
          </p:nvPr>
        </p:nvSpPr>
        <p:spPr>
          <a:xfrm>
            <a:off x="839788" y="2116908"/>
            <a:ext cx="3932237" cy="37520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D5DB6A3E-BB0C-924E-B77E-DAE2703DA58A}"/>
              </a:ext>
            </a:extLst>
          </p:cNvPr>
          <p:cNvSpPr>
            <a:spLocks noGrp="1"/>
          </p:cNvSpPr>
          <p:nvPr>
            <p:ph type="ftr" sz="quarter" idx="11"/>
          </p:nvPr>
        </p:nvSpPr>
        <p:spPr/>
        <p:txBody>
          <a:bodyPr/>
          <a:lstStyle/>
          <a:p>
            <a:r>
              <a:rPr lang="en-US"/>
              <a:t>HEARTS 1st annual meeting, CERN, 06.02.2024</a:t>
            </a:r>
            <a:endParaRPr lang="en-GB"/>
          </a:p>
        </p:txBody>
      </p:sp>
      <p:pic>
        <p:nvPicPr>
          <p:cNvPr id="14" name="Image 13">
            <a:extLst>
              <a:ext uri="{FF2B5EF4-FFF2-40B4-BE49-F238E27FC236}">
                <a16:creationId xmlns:a16="http://schemas.microsoft.com/office/drawing/2014/main" id="{22467C3A-7632-5447-B900-29660604A5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5" name="Rectangle 14">
            <a:extLst>
              <a:ext uri="{FF2B5EF4-FFF2-40B4-BE49-F238E27FC236}">
                <a16:creationId xmlns:a16="http://schemas.microsoft.com/office/drawing/2014/main" id="{B3E0F15E-D18B-9540-9628-9F8FE88F5A7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Hexagone 15">
            <a:extLst>
              <a:ext uri="{FF2B5EF4-FFF2-40B4-BE49-F238E27FC236}">
                <a16:creationId xmlns:a16="http://schemas.microsoft.com/office/drawing/2014/main" id="{35751A55-FE01-F74C-9112-614BB628AF7F}"/>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7" name="Rectangle 16">
            <a:extLst>
              <a:ext uri="{FF2B5EF4-FFF2-40B4-BE49-F238E27FC236}">
                <a16:creationId xmlns:a16="http://schemas.microsoft.com/office/drawing/2014/main" id="{914B863E-1A30-E049-8558-3F8A2E0AAFA4}"/>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2EC5258F-9F02-2F47-B61F-9883ED3A8957}"/>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0A16C858-D0CB-A44B-9275-8ECDD346C06A}"/>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9E33C6FE-DD6F-C048-9E72-A791F9CEB266}"/>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8139271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with Pictu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010328"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5"/>
            <a:ext cx="10515600" cy="1867207"/>
          </a:xfrm>
        </p:spPr>
        <p:txBody>
          <a:bodyPr/>
          <a:lstStyle>
            <a:lvl1pPr>
              <a:defRPr/>
            </a:lvl1pPr>
            <a:lvl2pPr>
              <a:defRPr/>
            </a:lvl2pPr>
            <a:lvl3pPr>
              <a:defRPr/>
            </a:lvl3pPr>
            <a:lvl4pPr>
              <a:defRPr/>
            </a:lvl4pPr>
            <a:lvl5pPr>
              <a:defRPr/>
            </a:lvl5pPr>
          </a:lstStyle>
          <a:p>
            <a:r>
              <a:rPr lang="en-GB" noProof="0" dirty="0"/>
              <a:t>Click to add text</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56818" y="3692832"/>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58818" y="3692832"/>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4052832"/>
            <a:ext cx="12192000" cy="2805168"/>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spTree>
    <p:extLst>
      <p:ext uri="{BB962C8B-B14F-4D97-AF65-F5344CB8AC3E}">
        <p14:creationId xmlns:p14="http://schemas.microsoft.com/office/powerpoint/2010/main" val="35057923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977F0C3-9B06-4023-A81A-D81D3BF4E31D}" type="datetime1">
              <a:rPr lang="en-GB" smtClean="0"/>
              <a:t>23/09/2024</a:t>
            </a:fld>
            <a:endParaRPr lang="en-GB"/>
          </a:p>
        </p:txBody>
      </p:sp>
      <p:sp>
        <p:nvSpPr>
          <p:cNvPr id="5" name="Footer Placeholder 4"/>
          <p:cNvSpPr>
            <a:spLocks noGrp="1"/>
          </p:cNvSpPr>
          <p:nvPr>
            <p:ph type="ftr" sz="quarter" idx="11"/>
          </p:nvPr>
        </p:nvSpPr>
        <p:spPr/>
        <p:txBody>
          <a:bodyPr/>
          <a:lstStyle/>
          <a:p>
            <a:r>
              <a:rPr lang="en-US"/>
              <a:t>HEARTS 1st annual meeting, CERN, 06.02.2024</a:t>
            </a:r>
            <a:endParaRPr lang="en-GB"/>
          </a:p>
        </p:txBody>
      </p:sp>
      <p:sp>
        <p:nvSpPr>
          <p:cNvPr id="6" name="Slide Number Placeholder 5"/>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820752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E68D19F-C0F7-4D84-86A9-459A4B8FB7ED}" type="datetime1">
              <a:rPr lang="en-GB" smtClean="0"/>
              <a:t>23/09/2024</a:t>
            </a:fld>
            <a:endParaRPr lang="en-GB"/>
          </a:p>
        </p:txBody>
      </p:sp>
      <p:sp>
        <p:nvSpPr>
          <p:cNvPr id="6" name="Footer Placeholder 5"/>
          <p:cNvSpPr>
            <a:spLocks noGrp="1"/>
          </p:cNvSpPr>
          <p:nvPr>
            <p:ph type="ftr" sz="quarter" idx="11"/>
          </p:nvPr>
        </p:nvSpPr>
        <p:spPr/>
        <p:txBody>
          <a:bodyPr/>
          <a:lstStyle/>
          <a:p>
            <a:r>
              <a:rPr lang="en-US"/>
              <a:t>HEARTS 1st annual meeting, CERN, 06.02.2024</a:t>
            </a:r>
            <a:endParaRPr lang="en-GB"/>
          </a:p>
        </p:txBody>
      </p:sp>
      <p:sp>
        <p:nvSpPr>
          <p:cNvPr id="7" name="Slide Number Placeholder 6"/>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233498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FE9D008-F792-4FFC-8C7A-A127EEAC4567}" type="datetime1">
              <a:rPr lang="en-GB" smtClean="0"/>
              <a:t>23/09/2024</a:t>
            </a:fld>
            <a:endParaRPr lang="en-GB"/>
          </a:p>
        </p:txBody>
      </p:sp>
      <p:sp>
        <p:nvSpPr>
          <p:cNvPr id="8" name="Footer Placeholder 7"/>
          <p:cNvSpPr>
            <a:spLocks noGrp="1"/>
          </p:cNvSpPr>
          <p:nvPr>
            <p:ph type="ftr" sz="quarter" idx="11"/>
          </p:nvPr>
        </p:nvSpPr>
        <p:spPr/>
        <p:txBody>
          <a:bodyPr/>
          <a:lstStyle/>
          <a:p>
            <a:r>
              <a:rPr lang="en-US"/>
              <a:t>HEARTS 1st annual meeting, CERN, 06.02.2024</a:t>
            </a:r>
            <a:endParaRPr lang="en-GB"/>
          </a:p>
        </p:txBody>
      </p:sp>
      <p:sp>
        <p:nvSpPr>
          <p:cNvPr id="9" name="Slide Number Placeholder 8"/>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536979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F9465F5-5ABF-4A10-AEE1-39225FE8E555}" type="datetime1">
              <a:rPr lang="en-GB" smtClean="0"/>
              <a:t>23/09/2024</a:t>
            </a:fld>
            <a:endParaRPr lang="en-GB"/>
          </a:p>
        </p:txBody>
      </p:sp>
      <p:sp>
        <p:nvSpPr>
          <p:cNvPr id="4" name="Footer Placeholder 3"/>
          <p:cNvSpPr>
            <a:spLocks noGrp="1"/>
          </p:cNvSpPr>
          <p:nvPr>
            <p:ph type="ftr" sz="quarter" idx="11"/>
          </p:nvPr>
        </p:nvSpPr>
        <p:spPr/>
        <p:txBody>
          <a:bodyPr/>
          <a:lstStyle/>
          <a:p>
            <a:r>
              <a:rPr lang="en-US"/>
              <a:t>HEARTS 1st annual meeting, CERN, 06.02.2024</a:t>
            </a:r>
            <a:endParaRPr lang="en-GB"/>
          </a:p>
        </p:txBody>
      </p:sp>
      <p:sp>
        <p:nvSpPr>
          <p:cNvPr id="5" name="Slide Number Placeholder 4"/>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4136887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759DA5-928B-4486-B542-466205A21C03}" type="datetime1">
              <a:rPr lang="en-GB" smtClean="0"/>
              <a:t>23/09/2024</a:t>
            </a:fld>
            <a:endParaRPr lang="en-GB"/>
          </a:p>
        </p:txBody>
      </p:sp>
      <p:sp>
        <p:nvSpPr>
          <p:cNvPr id="3" name="Footer Placeholder 2"/>
          <p:cNvSpPr>
            <a:spLocks noGrp="1"/>
          </p:cNvSpPr>
          <p:nvPr>
            <p:ph type="ftr" sz="quarter" idx="11"/>
          </p:nvPr>
        </p:nvSpPr>
        <p:spPr/>
        <p:txBody>
          <a:bodyPr/>
          <a:lstStyle/>
          <a:p>
            <a:r>
              <a:rPr lang="en-US"/>
              <a:t>HEARTS 1st annual meeting, CERN, 06.02.2024</a:t>
            </a:r>
            <a:endParaRPr lang="en-GB"/>
          </a:p>
        </p:txBody>
      </p:sp>
      <p:sp>
        <p:nvSpPr>
          <p:cNvPr id="4" name="Slide Number Placeholder 3"/>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393351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3F09F81-99E5-4F75-BD93-562336DCF067}" type="datetime1">
              <a:rPr lang="en-GB" smtClean="0"/>
              <a:t>23/09/2024</a:t>
            </a:fld>
            <a:endParaRPr lang="en-GB"/>
          </a:p>
        </p:txBody>
      </p:sp>
      <p:sp>
        <p:nvSpPr>
          <p:cNvPr id="6" name="Footer Placeholder 5"/>
          <p:cNvSpPr>
            <a:spLocks noGrp="1"/>
          </p:cNvSpPr>
          <p:nvPr>
            <p:ph type="ftr" sz="quarter" idx="11"/>
          </p:nvPr>
        </p:nvSpPr>
        <p:spPr/>
        <p:txBody>
          <a:bodyPr/>
          <a:lstStyle/>
          <a:p>
            <a:r>
              <a:rPr lang="en-US"/>
              <a:t>HEARTS 1st annual meeting, CERN, 06.02.2024</a:t>
            </a:r>
            <a:endParaRPr lang="en-GB"/>
          </a:p>
        </p:txBody>
      </p:sp>
      <p:sp>
        <p:nvSpPr>
          <p:cNvPr id="7" name="Slide Number Placeholder 6"/>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1764179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6326C2A-7820-4728-8C93-7067E8917E6C}" type="datetime1">
              <a:rPr lang="en-GB" smtClean="0"/>
              <a:t>23/09/2024</a:t>
            </a:fld>
            <a:endParaRPr lang="en-GB"/>
          </a:p>
        </p:txBody>
      </p:sp>
      <p:sp>
        <p:nvSpPr>
          <p:cNvPr id="6" name="Footer Placeholder 5"/>
          <p:cNvSpPr>
            <a:spLocks noGrp="1"/>
          </p:cNvSpPr>
          <p:nvPr>
            <p:ph type="ftr" sz="quarter" idx="11"/>
          </p:nvPr>
        </p:nvSpPr>
        <p:spPr/>
        <p:txBody>
          <a:bodyPr/>
          <a:lstStyle/>
          <a:p>
            <a:r>
              <a:rPr lang="en-US"/>
              <a:t>HEARTS 1st annual meeting, CERN, 06.02.2024</a:t>
            </a:r>
            <a:endParaRPr lang="en-GB"/>
          </a:p>
        </p:txBody>
      </p:sp>
      <p:sp>
        <p:nvSpPr>
          <p:cNvPr id="7" name="Slide Number Placeholder 6"/>
          <p:cNvSpPr>
            <a:spLocks noGrp="1"/>
          </p:cNvSpPr>
          <p:nvPr>
            <p:ph type="sldNum" sz="quarter" idx="12"/>
          </p:nvPr>
        </p:nvSpPr>
        <p:spPr/>
        <p:txBody>
          <a:bodyPr/>
          <a:lstStyle/>
          <a:p>
            <a:fld id="{24D956DE-BB08-42A7-957D-B29C0861CFB2}" type="slidenum">
              <a:rPr lang="en-GB" smtClean="0"/>
              <a:t>‹#›</a:t>
            </a:fld>
            <a:endParaRPr lang="en-GB"/>
          </a:p>
        </p:txBody>
      </p:sp>
    </p:spTree>
    <p:extLst>
      <p:ext uri="{BB962C8B-B14F-4D97-AF65-F5344CB8AC3E}">
        <p14:creationId xmlns:p14="http://schemas.microsoft.com/office/powerpoint/2010/main" val="4217215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A60A5C-964F-4F74-8A4F-8D4556C2A55D}" type="datetime1">
              <a:rPr lang="en-GB" smtClean="0"/>
              <a:t>23/09/2024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HEARTS 1st annual meeting, CERN, 06.02.2024</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D956DE-BB08-42A7-957D-B29C0861CFB2}" type="slidenum">
              <a:rPr lang="en-GB" smtClean="0"/>
              <a:t>‹#›</a:t>
            </a:fld>
            <a:endParaRPr lang="en-GB"/>
          </a:p>
        </p:txBody>
      </p:sp>
    </p:spTree>
    <p:extLst>
      <p:ext uri="{BB962C8B-B14F-4D97-AF65-F5344CB8AC3E}">
        <p14:creationId xmlns:p14="http://schemas.microsoft.com/office/powerpoint/2010/main" val="2930751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B848ECD-30AF-5E4D-B2A6-7927360756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add title</a:t>
            </a:r>
            <a:endParaRPr lang="en-GB" dirty="0"/>
          </a:p>
        </p:txBody>
      </p:sp>
      <p:sp>
        <p:nvSpPr>
          <p:cNvPr id="3" name="Espace réservé du texte 2">
            <a:extLst>
              <a:ext uri="{FF2B5EF4-FFF2-40B4-BE49-F238E27FC236}">
                <a16:creationId xmlns:a16="http://schemas.microsoft.com/office/drawing/2014/main" id="{2657939D-5E4C-674E-9731-8AA6AFFE64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dirty="0"/>
              <a:t>Edit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4" name="Espace réservé de la date 3">
            <a:extLst>
              <a:ext uri="{FF2B5EF4-FFF2-40B4-BE49-F238E27FC236}">
                <a16:creationId xmlns:a16="http://schemas.microsoft.com/office/drawing/2014/main" id="{9C886410-B38B-7B47-8E0B-F1BF7FC381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521544E8-9F3E-44DE-9757-C7D43013BA92}" type="datetime1">
              <a:rPr lang="en-GB" smtClean="0"/>
              <a:t>23/09/2024</a:t>
            </a:fld>
            <a:endParaRPr lang="en-GB" dirty="0"/>
          </a:p>
        </p:txBody>
      </p:sp>
      <p:sp>
        <p:nvSpPr>
          <p:cNvPr id="5" name="Espace réservé du pied de page 4">
            <a:extLst>
              <a:ext uri="{FF2B5EF4-FFF2-40B4-BE49-F238E27FC236}">
                <a16:creationId xmlns:a16="http://schemas.microsoft.com/office/drawing/2014/main" id="{7863C9F3-FA10-CA41-9659-40615FE690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a:t>HEARTS 1st annual meeting, CERN, 06.02.2024</a:t>
            </a:r>
            <a:endParaRPr lang="en-GB" dirty="0"/>
          </a:p>
        </p:txBody>
      </p:sp>
      <p:sp>
        <p:nvSpPr>
          <p:cNvPr id="6" name="Espace réservé du numéro de diapositive 5">
            <a:extLst>
              <a:ext uri="{FF2B5EF4-FFF2-40B4-BE49-F238E27FC236}">
                <a16:creationId xmlns:a16="http://schemas.microsoft.com/office/drawing/2014/main" id="{C3D008B9-13AB-0345-82A3-C902FB836D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EDAAF07A-584E-194C-AE72-5F786909BC9D}" type="slidenum">
              <a:rPr lang="en-GB" smtClean="0"/>
              <a:pPr/>
              <a:t>‹#›</a:t>
            </a:fld>
            <a:endParaRPr lang="en-GB"/>
          </a:p>
        </p:txBody>
      </p:sp>
    </p:spTree>
    <p:extLst>
      <p:ext uri="{BB962C8B-B14F-4D97-AF65-F5344CB8AC3E}">
        <p14:creationId xmlns:p14="http://schemas.microsoft.com/office/powerpoint/2010/main" val="3252998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dt="0"/>
  <p:txStyles>
    <p:titleStyle>
      <a:lvl1pPr algn="l" defTabSz="914400" rtl="0" eaLnBrk="1" latinLnBrk="0" hangingPunct="1">
        <a:lnSpc>
          <a:spcPct val="90000"/>
        </a:lnSpc>
        <a:spcBef>
          <a:spcPct val="0"/>
        </a:spcBef>
        <a:buNone/>
        <a:defRPr sz="4400" b="1" kern="1200">
          <a:solidFill>
            <a:srgbClr val="0E75BD"/>
          </a:solidFill>
          <a:latin typeface="Arial" panose="020B0604020202020204" pitchFamily="34" charset="0"/>
          <a:ea typeface="+mj-ea"/>
          <a:cs typeface="Arial" panose="020B0604020202020204" pitchFamily="34" charset="0"/>
        </a:defRPr>
      </a:lvl1pPr>
    </p:titleStyle>
    <p:body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3.xml"/><Relationship Id="rId5" Type="http://schemas.openxmlformats.org/officeDocument/2006/relationships/image" Target="../media/image16.emf"/><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4.xml"/><Relationship Id="rId5" Type="http://schemas.openxmlformats.org/officeDocument/2006/relationships/image" Target="../media/image18.emf"/><Relationship Id="rId4" Type="http://schemas.openxmlformats.org/officeDocument/2006/relationships/image" Target="../media/image17.emf"/></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061A0DE-7047-A34E-9F5D-85C44A0B3C3E}"/>
              </a:ext>
            </a:extLst>
          </p:cNvPr>
          <p:cNvSpPr>
            <a:spLocks noGrp="1"/>
          </p:cNvSpPr>
          <p:nvPr>
            <p:ph type="ctrTitle"/>
          </p:nvPr>
        </p:nvSpPr>
        <p:spPr>
          <a:xfrm>
            <a:off x="849710" y="980728"/>
            <a:ext cx="6408339" cy="2306637"/>
          </a:xfrm>
        </p:spPr>
        <p:txBody>
          <a:bodyPr/>
          <a:lstStyle/>
          <a:p>
            <a:r>
              <a:rPr lang="en-GB" dirty="0"/>
              <a:t>HEARTS </a:t>
            </a:r>
            <a:r>
              <a:rPr lang="fr-CH" dirty="0"/>
              <a:t>P1 </a:t>
            </a:r>
            <a:r>
              <a:rPr lang="fr-CH" dirty="0" err="1"/>
              <a:t>Review</a:t>
            </a:r>
            <a:r>
              <a:rPr lang="fr-CH" dirty="0"/>
              <a:t> </a:t>
            </a:r>
            <a:br>
              <a:rPr lang="fr-CH" dirty="0"/>
            </a:br>
            <a:r>
              <a:rPr lang="fr-CH" dirty="0"/>
              <a:t>Meeting</a:t>
            </a:r>
            <a:endParaRPr lang="en-GB" dirty="0"/>
          </a:p>
        </p:txBody>
      </p:sp>
      <p:sp>
        <p:nvSpPr>
          <p:cNvPr id="6" name="Espace réservé du texte 5">
            <a:extLst>
              <a:ext uri="{FF2B5EF4-FFF2-40B4-BE49-F238E27FC236}">
                <a16:creationId xmlns:a16="http://schemas.microsoft.com/office/drawing/2014/main" id="{6FA1B841-0BAA-3E48-A791-2818A38A2311}"/>
              </a:ext>
            </a:extLst>
          </p:cNvPr>
          <p:cNvSpPr>
            <a:spLocks noGrp="1"/>
          </p:cNvSpPr>
          <p:nvPr>
            <p:ph type="body" sz="quarter" idx="13"/>
          </p:nvPr>
        </p:nvSpPr>
        <p:spPr/>
        <p:txBody>
          <a:bodyPr/>
          <a:lstStyle/>
          <a:p>
            <a:r>
              <a:rPr lang="fr-CH" dirty="0"/>
              <a:t>25 </a:t>
            </a:r>
            <a:r>
              <a:rPr lang="fr-CH" dirty="0" err="1"/>
              <a:t>September</a:t>
            </a:r>
            <a:r>
              <a:rPr lang="fr-CH" dirty="0"/>
              <a:t> 2024</a:t>
            </a:r>
            <a:endParaRPr lang="en-GB" dirty="0"/>
          </a:p>
        </p:txBody>
      </p:sp>
      <p:sp>
        <p:nvSpPr>
          <p:cNvPr id="7" name="Espace réservé du texte 6">
            <a:extLst>
              <a:ext uri="{FF2B5EF4-FFF2-40B4-BE49-F238E27FC236}">
                <a16:creationId xmlns:a16="http://schemas.microsoft.com/office/drawing/2014/main" id="{665CB3F5-A23C-BF41-B3A3-DD08492D5F5D}"/>
              </a:ext>
            </a:extLst>
          </p:cNvPr>
          <p:cNvSpPr>
            <a:spLocks noGrp="1"/>
          </p:cNvSpPr>
          <p:nvPr>
            <p:ph type="body" sz="quarter" idx="14"/>
          </p:nvPr>
        </p:nvSpPr>
        <p:spPr/>
        <p:txBody>
          <a:bodyPr/>
          <a:lstStyle/>
          <a:p>
            <a:r>
              <a:rPr lang="en-GB" dirty="0"/>
              <a:t>https://indico.cern.ch/event/1411185/</a:t>
            </a:r>
          </a:p>
        </p:txBody>
      </p:sp>
      <p:sp>
        <p:nvSpPr>
          <p:cNvPr id="5" name="Espace réservé du texte 4">
            <a:extLst>
              <a:ext uri="{FF2B5EF4-FFF2-40B4-BE49-F238E27FC236}">
                <a16:creationId xmlns:a16="http://schemas.microsoft.com/office/drawing/2014/main" id="{F76B7037-325E-C246-9099-B27B81C96EC5}"/>
              </a:ext>
            </a:extLst>
          </p:cNvPr>
          <p:cNvSpPr>
            <a:spLocks noGrp="1"/>
          </p:cNvSpPr>
          <p:nvPr>
            <p:ph type="body" sz="quarter" idx="12"/>
          </p:nvPr>
        </p:nvSpPr>
        <p:spPr>
          <a:xfrm>
            <a:off x="8663710" y="4797152"/>
            <a:ext cx="3121022" cy="1296987"/>
          </a:xfrm>
        </p:spPr>
        <p:txBody>
          <a:bodyPr>
            <a:normAutofit/>
          </a:bodyPr>
          <a:lstStyle/>
          <a:p>
            <a:r>
              <a:rPr lang="en-GB" dirty="0"/>
              <a:t>S. Gerardin - </a:t>
            </a:r>
            <a:r>
              <a:rPr lang="en-GB" dirty="0" err="1"/>
              <a:t>UniPD</a:t>
            </a:r>
            <a:endParaRPr lang="en-GB" dirty="0"/>
          </a:p>
        </p:txBody>
      </p:sp>
    </p:spTree>
    <p:extLst>
      <p:ext uri="{BB962C8B-B14F-4D97-AF65-F5344CB8AC3E}">
        <p14:creationId xmlns:p14="http://schemas.microsoft.com/office/powerpoint/2010/main" val="3092886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Deliverable 5.1: Access Requirements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p:nvPr>
        </p:nvSpPr>
        <p:spPr>
          <a:xfrm>
            <a:off x="838200" y="1825624"/>
            <a:ext cx="10515600" cy="4136199"/>
          </a:xfrm>
        </p:spPr>
        <p:txBody>
          <a:bodyPr>
            <a:noAutofit/>
          </a:bodyPr>
          <a:lstStyle>
            <a:lvl1pPr>
              <a:defRPr/>
            </a:lvl1pPr>
            <a:lvl2pPr>
              <a:defRPr/>
            </a:lvl2pPr>
            <a:lvl3pPr>
              <a:defRPr/>
            </a:lvl3pPr>
            <a:lvl4pPr>
              <a:defRPr/>
            </a:lvl4pPr>
            <a:lvl5pPr>
              <a:defRPr/>
            </a:lvl5pPr>
          </a:lstStyle>
          <a:p>
            <a:pPr marL="0" indent="0">
              <a:buNone/>
            </a:pPr>
            <a:r>
              <a:rPr lang="en-US" sz="2800" b="1" i="0" u="none" strike="noStrike" baseline="0" dirty="0">
                <a:latin typeface="SFRM1200"/>
              </a:rPr>
              <a:t>D5.1 FINALISED LIST OF BEAM PARAMETER REQUIREMENTS CONCURRING TO ESTABLISH A TRL 6-7 FOR THE HEARTS FACILITIES</a:t>
            </a:r>
          </a:p>
          <a:p>
            <a:pPr marL="0" indent="0" algn="l">
              <a:buNone/>
            </a:pPr>
            <a:r>
              <a:rPr lang="en-US" sz="2400" b="0" i="0" u="none" strike="noStrike" baseline="0" dirty="0">
                <a:latin typeface="SFRM1200"/>
              </a:rPr>
              <a:t>CONDITIONS FOR ACCESS</a:t>
            </a:r>
          </a:p>
          <a:p>
            <a:pPr algn="just">
              <a:spcBef>
                <a:spcPts val="200"/>
              </a:spcBef>
              <a:spcAft>
                <a:spcPts val="200"/>
              </a:spcAft>
            </a:pPr>
            <a:r>
              <a:rPr lang="en-GB" sz="2400" dirty="0">
                <a:effectLst/>
                <a:latin typeface="Times New Roman" panose="02020603050405020304" pitchFamily="18" charset="0"/>
                <a:ea typeface="Times New Roman" panose="02020603050405020304" pitchFamily="18" charset="0"/>
              </a:rPr>
              <a:t>Req. 3.a: a schedule with weeks of beam time availability should be ready 6 months before the first testing period. The user should have the possibility of giving the </a:t>
            </a:r>
            <a:r>
              <a:rPr lang="en-GB" sz="2400" b="1" dirty="0">
                <a:effectLst/>
                <a:latin typeface="Times New Roman" panose="02020603050405020304" pitchFamily="18" charset="0"/>
                <a:ea typeface="Times New Roman" panose="02020603050405020304" pitchFamily="18" charset="0"/>
              </a:rPr>
              <a:t>final confirmation 3 weeks in advance</a:t>
            </a:r>
            <a:r>
              <a:rPr lang="en-GB" sz="2400" dirty="0">
                <a:effectLst/>
                <a:latin typeface="Times New Roman" panose="02020603050405020304" pitchFamily="18" charset="0"/>
                <a:ea typeface="Times New Roman" panose="02020603050405020304" pitchFamily="18" charset="0"/>
              </a:rPr>
              <a:t>.</a:t>
            </a:r>
            <a:endParaRPr lang="it-IT" sz="2400" dirty="0">
              <a:effectLst/>
              <a:latin typeface="Times New Roman" panose="02020603050405020304" pitchFamily="18" charset="0"/>
              <a:ea typeface="Times New Roman" panose="02020603050405020304" pitchFamily="18" charset="0"/>
            </a:endParaRPr>
          </a:p>
          <a:p>
            <a:pPr algn="just">
              <a:spcBef>
                <a:spcPts val="200"/>
              </a:spcBef>
              <a:spcAft>
                <a:spcPts val="200"/>
              </a:spcAft>
            </a:pPr>
            <a:r>
              <a:rPr lang="en-GB" sz="2400" dirty="0">
                <a:effectLst/>
                <a:latin typeface="Times New Roman" panose="02020603050405020304" pitchFamily="18" charset="0"/>
                <a:ea typeface="Times New Roman" panose="02020603050405020304" pitchFamily="18" charset="0"/>
              </a:rPr>
              <a:t> Req. 3.b: the cost for beam should be less than </a:t>
            </a:r>
            <a:r>
              <a:rPr lang="en-GB" sz="2400" b="1" dirty="0">
                <a:effectLst/>
                <a:latin typeface="Times New Roman" panose="02020603050405020304" pitchFamily="18" charset="0"/>
                <a:ea typeface="Times New Roman" panose="02020603050405020304" pitchFamily="18" charset="0"/>
              </a:rPr>
              <a:t>3000€</a:t>
            </a:r>
            <a:r>
              <a:rPr lang="en-GB" sz="2400" b="1" dirty="0">
                <a:solidFill>
                  <a:srgbClr val="2F5496"/>
                </a:solidFill>
                <a:effectLst/>
                <a:latin typeface="Times New Roman" panose="02020603050405020304" pitchFamily="18" charset="0"/>
                <a:ea typeface="Times New Roman" panose="02020603050405020304" pitchFamily="18" charset="0"/>
              </a:rPr>
              <a:t> </a:t>
            </a:r>
            <a:r>
              <a:rPr lang="en-GB" sz="2400" b="1" dirty="0">
                <a:effectLst/>
                <a:latin typeface="Times New Roman" panose="02020603050405020304" pitchFamily="18" charset="0"/>
                <a:ea typeface="Times New Roman" panose="02020603050405020304" pitchFamily="18" charset="0"/>
              </a:rPr>
              <a:t>per hour</a:t>
            </a:r>
            <a:r>
              <a:rPr lang="en-GB" sz="2400" dirty="0">
                <a:effectLst/>
                <a:latin typeface="Times New Roman" panose="02020603050405020304" pitchFamily="18" charset="0"/>
                <a:ea typeface="Times New Roman" panose="02020603050405020304" pitchFamily="18" charset="0"/>
              </a:rPr>
              <a:t>. The invoiced time should include only hours that can be effectively used (beam preparation should not be included, but ion energy changes should be). </a:t>
            </a:r>
            <a:endParaRPr lang="it-IT" sz="2400" dirty="0">
              <a:effectLst/>
              <a:latin typeface="Times New Roman" panose="02020603050405020304" pitchFamily="18" charset="0"/>
              <a:ea typeface="Times New Roman" panose="02020603050405020304" pitchFamily="18" charset="0"/>
            </a:endParaRPr>
          </a:p>
          <a:p>
            <a:pPr algn="l"/>
            <a:endParaRPr lang="en-US" sz="24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GB" dirty="0"/>
              <a:t>HEARTS Kick-off meeting, CERN, 20.01.2023</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10</a:t>
            </a:fld>
            <a:endParaRPr lang="en-GB" dirty="0"/>
          </a:p>
        </p:txBody>
      </p:sp>
    </p:spTree>
    <p:extLst>
      <p:ext uri="{BB962C8B-B14F-4D97-AF65-F5344CB8AC3E}">
        <p14:creationId xmlns:p14="http://schemas.microsoft.com/office/powerpoint/2010/main" val="1463471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5.2 - Analysis of Ionization Response in a PIN diode for Beam Quality Assessments: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7867650" cy="4136199"/>
          </a:xfrm>
        </p:spPr>
        <p:txBody>
          <a:bodyPr>
            <a:noAutofit/>
          </a:bodyPr>
          <a:lstStyle>
            <a:lvl1pPr>
              <a:defRPr/>
            </a:lvl1pPr>
            <a:lvl2pPr>
              <a:defRPr/>
            </a:lvl2pPr>
            <a:lvl3pPr>
              <a:defRPr/>
            </a:lvl3pPr>
            <a:lvl4pPr>
              <a:defRPr/>
            </a:lvl4pPr>
            <a:lvl5pPr>
              <a:defRPr/>
            </a:lvl5pPr>
          </a:lstStyle>
          <a:p>
            <a:r>
              <a:rPr lang="en-US" sz="2400" b="0" i="0" u="none" strike="noStrike" baseline="0" dirty="0">
                <a:latin typeface="SFRM1200"/>
              </a:rPr>
              <a:t>Partners: UNIPD, M1-24</a:t>
            </a:r>
          </a:p>
          <a:p>
            <a:pPr algn="l"/>
            <a:r>
              <a:rPr lang="en-US" sz="2400" b="1" i="0" u="none" strike="noStrike" baseline="0" dirty="0" err="1">
                <a:latin typeface="SFRM1200"/>
              </a:rPr>
              <a:t>PiN</a:t>
            </a:r>
            <a:r>
              <a:rPr lang="en-US" sz="2400" b="1" i="0" u="none" strike="noStrike" baseline="0" dirty="0">
                <a:latin typeface="SFRM1200"/>
              </a:rPr>
              <a:t> diode</a:t>
            </a:r>
            <a:r>
              <a:rPr lang="en-US" sz="2400" b="0" i="0" u="none" strike="noStrike" baseline="0" dirty="0">
                <a:latin typeface="SFRM1200"/>
              </a:rPr>
              <a:t>: simple and effective structure to study heavy ion beams. It provides precise measurements of energy deposition in semiconductor materials. Diagnostic tool to assess the quality of the provided beam in terms of purity and energy straggling (e.g. with degraders)</a:t>
            </a:r>
          </a:p>
          <a:p>
            <a:pPr algn="l"/>
            <a:endParaRPr lang="en-US" sz="24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11</a:t>
            </a:fld>
            <a:endParaRPr lang="en-GB" dirty="0"/>
          </a:p>
        </p:txBody>
      </p:sp>
      <p:pic>
        <p:nvPicPr>
          <p:cNvPr id="2" name="Immagine 4">
            <a:extLst>
              <a:ext uri="{FF2B5EF4-FFF2-40B4-BE49-F238E27FC236}">
                <a16:creationId xmlns:a16="http://schemas.microsoft.com/office/drawing/2014/main" id="{87D2BA99-D519-47FC-8157-BAA00F2F61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 t="5636" r="7362" b="5909"/>
          <a:stretch/>
        </p:blipFill>
        <p:spPr>
          <a:xfrm>
            <a:off x="9492992" y="1470318"/>
            <a:ext cx="1460241" cy="1413277"/>
          </a:xfrm>
          <a:prstGeom prst="rect">
            <a:avLst/>
          </a:prstGeom>
        </p:spPr>
      </p:pic>
      <p:pic>
        <p:nvPicPr>
          <p:cNvPr id="3" name="Immagine 29">
            <a:extLst>
              <a:ext uri="{FF2B5EF4-FFF2-40B4-BE49-F238E27FC236}">
                <a16:creationId xmlns:a16="http://schemas.microsoft.com/office/drawing/2014/main" id="{015C857E-8D42-78F8-17A6-4FFFBCD6FAB6}"/>
              </a:ext>
            </a:extLst>
          </p:cNvPr>
          <p:cNvPicPr>
            <a:picLocks noChangeAspect="1"/>
          </p:cNvPicPr>
          <p:nvPr/>
        </p:nvPicPr>
        <p:blipFill rotWithShape="1">
          <a:blip r:embed="rId4">
            <a:extLst>
              <a:ext uri="{28A0092B-C50C-407E-A947-70E740481C1C}">
                <a14:useLocalDpi xmlns:a14="http://schemas.microsoft.com/office/drawing/2010/main" val="0"/>
              </a:ext>
            </a:extLst>
          </a:blip>
          <a:srcRect l="2015" r="4516"/>
          <a:stretch/>
        </p:blipFill>
        <p:spPr bwMode="auto">
          <a:xfrm>
            <a:off x="8980363" y="3002238"/>
            <a:ext cx="2559050" cy="1324610"/>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BB2076BC-9C5C-6F2E-4094-4D5129BB63CC}"/>
              </a:ext>
            </a:extLst>
          </p:cNvPr>
          <p:cNvSpPr txBox="1"/>
          <p:nvPr/>
        </p:nvSpPr>
        <p:spPr>
          <a:xfrm>
            <a:off x="9011156" y="4426342"/>
            <a:ext cx="1945643" cy="646331"/>
          </a:xfrm>
          <a:prstGeom prst="rect">
            <a:avLst/>
          </a:prstGeom>
          <a:solidFill>
            <a:srgbClr val="FFFF00"/>
          </a:solidFill>
        </p:spPr>
        <p:txBody>
          <a:bodyPr wrap="square">
            <a:spAutoFit/>
          </a:bodyPr>
          <a:lstStyle/>
          <a:p>
            <a:pPr algn="l"/>
            <a:r>
              <a:rPr lang="en-US" sz="1800" b="0" i="0" u="none" strike="noStrike" baseline="0" dirty="0">
                <a:latin typeface="SFRM1200"/>
              </a:rPr>
              <a:t>D5.2 (M24) Beam Quality</a:t>
            </a:r>
          </a:p>
        </p:txBody>
      </p:sp>
      <p:sp>
        <p:nvSpPr>
          <p:cNvPr id="14" name="TextBox 13">
            <a:extLst>
              <a:ext uri="{FF2B5EF4-FFF2-40B4-BE49-F238E27FC236}">
                <a16:creationId xmlns:a16="http://schemas.microsoft.com/office/drawing/2014/main" id="{4871FFB6-B7DD-8283-FE35-481A0E8858A0}"/>
              </a:ext>
            </a:extLst>
          </p:cNvPr>
          <p:cNvSpPr txBox="1"/>
          <p:nvPr/>
        </p:nvSpPr>
        <p:spPr>
          <a:xfrm>
            <a:off x="9011156" y="5171225"/>
            <a:ext cx="1945643"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Tree>
    <p:extLst>
      <p:ext uri="{BB962C8B-B14F-4D97-AF65-F5344CB8AC3E}">
        <p14:creationId xmlns:p14="http://schemas.microsoft.com/office/powerpoint/2010/main" val="2161671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5.2 - Analysis of Ionization Response in a PIN diode for Beam Quality Assessments: Status and Plans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199" y="1454149"/>
            <a:ext cx="8334375" cy="4136199"/>
          </a:xfrm>
        </p:spPr>
        <p:txBody>
          <a:bodyPr>
            <a:noAutofit/>
          </a:bodyPr>
          <a:lstStyle>
            <a:lvl1pPr>
              <a:defRPr/>
            </a:lvl1pPr>
            <a:lvl2pPr>
              <a:defRPr/>
            </a:lvl2pPr>
            <a:lvl3pPr>
              <a:defRPr/>
            </a:lvl3pPr>
            <a:lvl4pPr>
              <a:defRPr/>
            </a:lvl4pPr>
            <a:lvl5pPr>
              <a:defRPr/>
            </a:lvl5pPr>
          </a:lstStyle>
          <a:p>
            <a:pPr algn="l"/>
            <a:r>
              <a:rPr lang="en-US" sz="2400" i="0" u="none" strike="noStrike" baseline="0" dirty="0" err="1">
                <a:latin typeface="SFRM1200"/>
              </a:rPr>
              <a:t>UniPD</a:t>
            </a:r>
            <a:r>
              <a:rPr lang="en-US" sz="2400" i="0" u="none" strike="noStrike" baseline="0" dirty="0">
                <a:latin typeface="SFRM1200"/>
              </a:rPr>
              <a:t> has define</a:t>
            </a:r>
            <a:r>
              <a:rPr lang="en-US" sz="2400" dirty="0">
                <a:latin typeface="SFRM1200"/>
              </a:rPr>
              <a:t>d</a:t>
            </a:r>
            <a:r>
              <a:rPr lang="en-US" sz="2400" i="0" u="none" strike="noStrike" baseline="0" dirty="0">
                <a:latin typeface="SFRM1200"/>
              </a:rPr>
              <a:t> the experimental setup and procured the material</a:t>
            </a:r>
          </a:p>
          <a:p>
            <a:pPr lvl="1"/>
            <a:r>
              <a:rPr lang="en-US" sz="2000" b="0" i="0" u="none" strike="noStrike" baseline="0" dirty="0">
                <a:latin typeface="SFRM1200"/>
              </a:rPr>
              <a:t>ESA involvement is no longer foreseen</a:t>
            </a:r>
          </a:p>
          <a:p>
            <a:pPr lvl="1"/>
            <a:r>
              <a:rPr lang="en-US" sz="2000" dirty="0" err="1">
                <a:latin typeface="SFRM1200"/>
              </a:rPr>
              <a:t>Mirion</a:t>
            </a:r>
            <a:r>
              <a:rPr lang="en-US" sz="2000" dirty="0">
                <a:latin typeface="SFRM1200"/>
              </a:rPr>
              <a:t> diodes, CAEN charge amplifier and multi-channel analyzer have been procured</a:t>
            </a:r>
          </a:p>
          <a:p>
            <a:pPr lvl="1"/>
            <a:r>
              <a:rPr lang="en-US" sz="2000" dirty="0">
                <a:latin typeface="SFRM1200"/>
              </a:rPr>
              <a:t>Measurements in second half November 2024</a:t>
            </a:r>
          </a:p>
          <a:p>
            <a:pPr algn="l"/>
            <a:r>
              <a:rPr lang="en-US" sz="2400" b="1" i="0" u="none" strike="noStrike" baseline="0" dirty="0">
                <a:latin typeface="SFRM1200"/>
              </a:rPr>
              <a:t>Large experimental data set is available</a:t>
            </a:r>
            <a:r>
              <a:rPr lang="en-US" sz="2400" b="0" i="0" u="none" strike="noStrike" baseline="0" dirty="0">
                <a:latin typeface="SFRM1200"/>
              </a:rPr>
              <a:t> </a:t>
            </a:r>
            <a:r>
              <a:rPr lang="en-US" sz="2400" dirty="0">
                <a:latin typeface="SFRM1200"/>
              </a:rPr>
              <a:t>with </a:t>
            </a:r>
            <a:r>
              <a:rPr lang="en-US" sz="2400" b="0" i="0" u="none" strike="noStrike" baseline="0" dirty="0">
                <a:latin typeface="SFRM1200"/>
              </a:rPr>
              <a:t>standard energy heavy ion beams, mostly collected with the ESA experimental setup</a:t>
            </a:r>
          </a:p>
          <a:p>
            <a:pPr lvl="1"/>
            <a:r>
              <a:rPr lang="en-US" sz="2000" b="1" i="0" u="none" strike="noStrike" baseline="0" dirty="0">
                <a:latin typeface="SFRM1200"/>
              </a:rPr>
              <a:t>Monte Carlo</a:t>
            </a:r>
            <a:r>
              <a:rPr lang="en-US" sz="2000" b="0" i="0" u="none" strike="noStrike" baseline="0" dirty="0">
                <a:latin typeface="SFRM1200"/>
              </a:rPr>
              <a:t> </a:t>
            </a:r>
            <a:r>
              <a:rPr lang="en-US" sz="2000" b="1" i="0" u="none" strike="noStrike" baseline="0" dirty="0">
                <a:latin typeface="SFRM1200"/>
              </a:rPr>
              <a:t>model</a:t>
            </a:r>
            <a:r>
              <a:rPr lang="en-US" sz="2000" b="0" i="0" u="none" strike="noStrike" baseline="0" dirty="0">
                <a:latin typeface="SFRM1200"/>
              </a:rPr>
              <a:t> of the diode is </a:t>
            </a:r>
            <a:r>
              <a:rPr lang="en-US" sz="2000" b="1" i="0" u="none" strike="noStrike" baseline="0" dirty="0">
                <a:latin typeface="SFRM1200"/>
              </a:rPr>
              <a:t>available</a:t>
            </a:r>
            <a:r>
              <a:rPr lang="en-US" sz="2000" b="0" i="0" u="none" strike="noStrike" baseline="0" dirty="0">
                <a:latin typeface="SFRM1200"/>
              </a:rPr>
              <a:t> (see also WP3)</a:t>
            </a:r>
          </a:p>
          <a:p>
            <a:r>
              <a:rPr lang="en-US" sz="2400" b="1" i="0" u="none" strike="noStrike" baseline="0" dirty="0">
                <a:latin typeface="SFRM1200"/>
              </a:rPr>
              <a:t>TCAD simulations </a:t>
            </a:r>
            <a:r>
              <a:rPr lang="en-US" sz="2400" b="0" i="0" u="none" strike="noStrike" baseline="0" dirty="0">
                <a:latin typeface="SFRM1200"/>
              </a:rPr>
              <a:t>using </a:t>
            </a:r>
            <a:r>
              <a:rPr lang="en-US" sz="2400" b="0" i="0" u="none" strike="noStrike" baseline="0" dirty="0" err="1">
                <a:latin typeface="SFRM1200"/>
              </a:rPr>
              <a:t>Sentaurus</a:t>
            </a:r>
            <a:r>
              <a:rPr lang="en-US" sz="2400" b="0" i="0" u="none" strike="noStrike" baseline="0" dirty="0">
                <a:latin typeface="SFRM1200"/>
              </a:rPr>
              <a:t> are being carried out by </a:t>
            </a:r>
            <a:r>
              <a:rPr lang="en-US" sz="2400" b="0" i="0" u="none" strike="noStrike" baseline="0" dirty="0" err="1">
                <a:latin typeface="SFRM1200"/>
              </a:rPr>
              <a:t>UniPD</a:t>
            </a:r>
            <a:r>
              <a:rPr lang="en-US" sz="2400" b="0" i="0" u="none" strike="noStrike" baseline="0" dirty="0">
                <a:latin typeface="SFRM1200"/>
              </a:rPr>
              <a:t> to study the transient currents induced by the heavy ions (see also WP3)</a:t>
            </a:r>
          </a:p>
          <a:p>
            <a:endParaRPr lang="en-US" sz="2400" b="0" i="0" u="none" strike="noStrike" baseline="0" dirty="0">
              <a:latin typeface="SFRM1200"/>
            </a:endParaRPr>
          </a:p>
          <a:p>
            <a:pPr algn="l"/>
            <a:endParaRPr lang="en-US" sz="24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12</a:t>
            </a:fld>
            <a:endParaRPr lang="en-GB" dirty="0"/>
          </a:p>
        </p:txBody>
      </p:sp>
      <p:pic>
        <p:nvPicPr>
          <p:cNvPr id="2" name="Immagine 4">
            <a:extLst>
              <a:ext uri="{FF2B5EF4-FFF2-40B4-BE49-F238E27FC236}">
                <a16:creationId xmlns:a16="http://schemas.microsoft.com/office/drawing/2014/main" id="{87D2BA99-D519-47FC-8157-BAA00F2F61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 t="5636" r="7362" b="5909"/>
          <a:stretch/>
        </p:blipFill>
        <p:spPr>
          <a:xfrm>
            <a:off x="9921617" y="1470318"/>
            <a:ext cx="1460241" cy="1413277"/>
          </a:xfrm>
          <a:prstGeom prst="rect">
            <a:avLst/>
          </a:prstGeom>
        </p:spPr>
      </p:pic>
      <p:pic>
        <p:nvPicPr>
          <p:cNvPr id="3" name="Immagine 29">
            <a:extLst>
              <a:ext uri="{FF2B5EF4-FFF2-40B4-BE49-F238E27FC236}">
                <a16:creationId xmlns:a16="http://schemas.microsoft.com/office/drawing/2014/main" id="{015C857E-8D42-78F8-17A6-4FFFBCD6FAB6}"/>
              </a:ext>
            </a:extLst>
          </p:cNvPr>
          <p:cNvPicPr>
            <a:picLocks noChangeAspect="1"/>
          </p:cNvPicPr>
          <p:nvPr/>
        </p:nvPicPr>
        <p:blipFill rotWithShape="1">
          <a:blip r:embed="rId4">
            <a:extLst>
              <a:ext uri="{28A0092B-C50C-407E-A947-70E740481C1C}">
                <a14:useLocalDpi xmlns:a14="http://schemas.microsoft.com/office/drawing/2010/main" val="0"/>
              </a:ext>
            </a:extLst>
          </a:blip>
          <a:srcRect l="2015" r="4516"/>
          <a:stretch/>
        </p:blipFill>
        <p:spPr bwMode="auto">
          <a:xfrm>
            <a:off x="9408988" y="3002238"/>
            <a:ext cx="2559050" cy="1324610"/>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BB2076BC-9C5C-6F2E-4094-4D5129BB63CC}"/>
              </a:ext>
            </a:extLst>
          </p:cNvPr>
          <p:cNvSpPr txBox="1"/>
          <p:nvPr/>
        </p:nvSpPr>
        <p:spPr>
          <a:xfrm>
            <a:off x="9439781" y="4426342"/>
            <a:ext cx="1945643" cy="646331"/>
          </a:xfrm>
          <a:prstGeom prst="rect">
            <a:avLst/>
          </a:prstGeom>
          <a:solidFill>
            <a:srgbClr val="FFFF00"/>
          </a:solidFill>
        </p:spPr>
        <p:txBody>
          <a:bodyPr wrap="square">
            <a:spAutoFit/>
          </a:bodyPr>
          <a:lstStyle/>
          <a:p>
            <a:pPr algn="l"/>
            <a:r>
              <a:rPr lang="en-US" sz="1800" b="0" i="0" u="none" strike="noStrike" baseline="0" dirty="0">
                <a:latin typeface="SFRM1200"/>
              </a:rPr>
              <a:t>D5.2 (M24) Beam Quality</a:t>
            </a:r>
          </a:p>
        </p:txBody>
      </p:sp>
      <p:sp>
        <p:nvSpPr>
          <p:cNvPr id="14" name="TextBox 13">
            <a:extLst>
              <a:ext uri="{FF2B5EF4-FFF2-40B4-BE49-F238E27FC236}">
                <a16:creationId xmlns:a16="http://schemas.microsoft.com/office/drawing/2014/main" id="{4871FFB6-B7DD-8283-FE35-481A0E8858A0}"/>
              </a:ext>
            </a:extLst>
          </p:cNvPr>
          <p:cNvSpPr txBox="1"/>
          <p:nvPr/>
        </p:nvSpPr>
        <p:spPr>
          <a:xfrm>
            <a:off x="9439781" y="5171225"/>
            <a:ext cx="1945643"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Tree>
    <p:extLst>
      <p:ext uri="{BB962C8B-B14F-4D97-AF65-F5344CB8AC3E}">
        <p14:creationId xmlns:p14="http://schemas.microsoft.com/office/powerpoint/2010/main" val="435375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5.2 - Analysis of Ionization Response in a PIN diode for Beam Quality Assessments: Status and Plans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199" y="1454149"/>
            <a:ext cx="8334375" cy="4136199"/>
          </a:xfrm>
        </p:spPr>
        <p:txBody>
          <a:bodyPr>
            <a:noAutofit/>
          </a:bodyPr>
          <a:lstStyle>
            <a:lvl1pPr>
              <a:defRPr/>
            </a:lvl1pPr>
            <a:lvl2pPr>
              <a:defRPr/>
            </a:lvl2pPr>
            <a:lvl3pPr>
              <a:defRPr/>
            </a:lvl3pPr>
            <a:lvl4pPr>
              <a:defRPr/>
            </a:lvl4pPr>
            <a:lvl5pPr>
              <a:defRPr/>
            </a:lvl5pPr>
          </a:lstStyle>
          <a:p>
            <a:pPr algn="l"/>
            <a:r>
              <a:rPr lang="en-US" sz="2400" i="0" u="none" strike="noStrike" baseline="0" dirty="0" err="1">
                <a:latin typeface="SFRM1200"/>
              </a:rPr>
              <a:t>UniPD</a:t>
            </a:r>
            <a:r>
              <a:rPr lang="en-US" sz="2400" i="0" u="none" strike="noStrike" baseline="0" dirty="0">
                <a:latin typeface="SFRM1200"/>
              </a:rPr>
              <a:t> experimental setup: currently being tested and debugged in the lab</a:t>
            </a:r>
          </a:p>
          <a:p>
            <a:pPr algn="l"/>
            <a:endParaRPr lang="en-US" sz="24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13</a:t>
            </a:fld>
            <a:endParaRPr lang="en-GB" dirty="0"/>
          </a:p>
        </p:txBody>
      </p:sp>
      <p:pic>
        <p:nvPicPr>
          <p:cNvPr id="2" name="Immagine 4">
            <a:extLst>
              <a:ext uri="{FF2B5EF4-FFF2-40B4-BE49-F238E27FC236}">
                <a16:creationId xmlns:a16="http://schemas.microsoft.com/office/drawing/2014/main" id="{87D2BA99-D519-47FC-8157-BAA00F2F61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92" t="5636" r="7362" b="5909"/>
          <a:stretch/>
        </p:blipFill>
        <p:spPr>
          <a:xfrm>
            <a:off x="9921617" y="1470318"/>
            <a:ext cx="1460241" cy="1413277"/>
          </a:xfrm>
          <a:prstGeom prst="rect">
            <a:avLst/>
          </a:prstGeom>
        </p:spPr>
      </p:pic>
      <p:pic>
        <p:nvPicPr>
          <p:cNvPr id="3" name="Immagine 29">
            <a:extLst>
              <a:ext uri="{FF2B5EF4-FFF2-40B4-BE49-F238E27FC236}">
                <a16:creationId xmlns:a16="http://schemas.microsoft.com/office/drawing/2014/main" id="{015C857E-8D42-78F8-17A6-4FFFBCD6FAB6}"/>
              </a:ext>
            </a:extLst>
          </p:cNvPr>
          <p:cNvPicPr>
            <a:picLocks noChangeAspect="1"/>
          </p:cNvPicPr>
          <p:nvPr/>
        </p:nvPicPr>
        <p:blipFill rotWithShape="1">
          <a:blip r:embed="rId4">
            <a:extLst>
              <a:ext uri="{28A0092B-C50C-407E-A947-70E740481C1C}">
                <a14:useLocalDpi xmlns:a14="http://schemas.microsoft.com/office/drawing/2010/main" val="0"/>
              </a:ext>
            </a:extLst>
          </a:blip>
          <a:srcRect l="2015" r="4516"/>
          <a:stretch/>
        </p:blipFill>
        <p:spPr bwMode="auto">
          <a:xfrm>
            <a:off x="9408988" y="3002238"/>
            <a:ext cx="2559050" cy="1324610"/>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BB2076BC-9C5C-6F2E-4094-4D5129BB63CC}"/>
              </a:ext>
            </a:extLst>
          </p:cNvPr>
          <p:cNvSpPr txBox="1"/>
          <p:nvPr/>
        </p:nvSpPr>
        <p:spPr>
          <a:xfrm>
            <a:off x="9439781" y="4426342"/>
            <a:ext cx="1945643" cy="646331"/>
          </a:xfrm>
          <a:prstGeom prst="rect">
            <a:avLst/>
          </a:prstGeom>
          <a:solidFill>
            <a:srgbClr val="FFFF00"/>
          </a:solidFill>
        </p:spPr>
        <p:txBody>
          <a:bodyPr wrap="square">
            <a:spAutoFit/>
          </a:bodyPr>
          <a:lstStyle/>
          <a:p>
            <a:pPr algn="l"/>
            <a:r>
              <a:rPr lang="en-US" sz="1800" b="0" i="0" u="none" strike="noStrike" baseline="0" dirty="0">
                <a:latin typeface="SFRM1200"/>
              </a:rPr>
              <a:t>D5.2 (M24) Beam Quality</a:t>
            </a:r>
          </a:p>
        </p:txBody>
      </p:sp>
      <p:sp>
        <p:nvSpPr>
          <p:cNvPr id="14" name="TextBox 13">
            <a:extLst>
              <a:ext uri="{FF2B5EF4-FFF2-40B4-BE49-F238E27FC236}">
                <a16:creationId xmlns:a16="http://schemas.microsoft.com/office/drawing/2014/main" id="{4871FFB6-B7DD-8283-FE35-481A0E8858A0}"/>
              </a:ext>
            </a:extLst>
          </p:cNvPr>
          <p:cNvSpPr txBox="1"/>
          <p:nvPr/>
        </p:nvSpPr>
        <p:spPr>
          <a:xfrm>
            <a:off x="9439781" y="5171225"/>
            <a:ext cx="1945643"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pic>
        <p:nvPicPr>
          <p:cNvPr id="16" name="Picture 1">
            <a:extLst>
              <a:ext uri="{FF2B5EF4-FFF2-40B4-BE49-F238E27FC236}">
                <a16:creationId xmlns:a16="http://schemas.microsoft.com/office/drawing/2014/main" id="{832E5EEA-A6E5-900C-00B0-B5B909B37E6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06735" y="2291269"/>
            <a:ext cx="6120130" cy="3616325"/>
          </a:xfrm>
          <a:prstGeom prst="rect">
            <a:avLst/>
          </a:prstGeom>
          <a:noFill/>
          <a:ln>
            <a:noFill/>
          </a:ln>
        </p:spPr>
      </p:pic>
    </p:spTree>
    <p:extLst>
      <p:ext uri="{BB962C8B-B14F-4D97-AF65-F5344CB8AC3E}">
        <p14:creationId xmlns:p14="http://schemas.microsoft.com/office/powerpoint/2010/main" val="12070192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5.3 - Suitability of the Proposed VHE Ion Beams for 3D Integrated Device Structures: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p:nvPr>
        </p:nvSpPr>
        <p:spPr>
          <a:xfrm>
            <a:off x="838200" y="1825624"/>
            <a:ext cx="7162800" cy="3371851"/>
          </a:xfrm>
        </p:spPr>
        <p:txBody>
          <a:bodyPr>
            <a:noAutofit/>
          </a:bodyPr>
          <a:lstStyle>
            <a:lvl1pPr>
              <a:defRPr/>
            </a:lvl1pPr>
            <a:lvl2pPr>
              <a:defRPr/>
            </a:lvl2pPr>
            <a:lvl3pPr>
              <a:defRPr/>
            </a:lvl3pPr>
            <a:lvl4pPr>
              <a:defRPr/>
            </a:lvl4pPr>
            <a:lvl5pPr>
              <a:defRPr/>
            </a:lvl5pPr>
          </a:lstStyle>
          <a:p>
            <a:r>
              <a:rPr lang="en-US" sz="2400" b="0" i="0" u="none" strike="noStrike" baseline="0" dirty="0">
                <a:latin typeface="SFRM1200"/>
              </a:rPr>
              <a:t>Partners: </a:t>
            </a:r>
            <a:r>
              <a:rPr lang="en-US" sz="2400" i="0" u="none" strike="noStrike" baseline="0" dirty="0">
                <a:latin typeface="SFRM1200"/>
              </a:rPr>
              <a:t>UNIPD, M12-36</a:t>
            </a:r>
          </a:p>
          <a:p>
            <a:pPr algn="l"/>
            <a:r>
              <a:rPr lang="en-US" sz="2400" b="1" i="0" u="none" strike="noStrike" baseline="0" dirty="0">
                <a:latin typeface="SFRM1200"/>
              </a:rPr>
              <a:t>3D NAND Flash memories,</a:t>
            </a:r>
            <a:r>
              <a:rPr lang="en-US" sz="2400" b="0" i="0" u="none" strike="noStrike" baseline="0" dirty="0">
                <a:latin typeface="SFRM1200"/>
              </a:rPr>
              <a:t> the first and most successful example of 3D integration in the semiconductor industry, are an ideal test vehicle</a:t>
            </a:r>
          </a:p>
          <a:p>
            <a:pPr algn="l"/>
            <a:r>
              <a:rPr lang="en-US" sz="2400" b="0" i="0" u="none" strike="noStrike" baseline="0" dirty="0">
                <a:latin typeface="SFRM1200"/>
              </a:rPr>
              <a:t>Devices with </a:t>
            </a:r>
            <a:r>
              <a:rPr lang="en-US" sz="2400" b="1" i="0" u="none" strike="noStrike" baseline="0" dirty="0">
                <a:latin typeface="SFRM1200"/>
              </a:rPr>
              <a:t>hundreds of layers </a:t>
            </a:r>
            <a:r>
              <a:rPr lang="en-US" sz="2400" b="0" i="0" u="none" strike="noStrike" baseline="0" dirty="0">
                <a:latin typeface="SFRM1200"/>
              </a:rPr>
              <a:t>are now available and increasing, reaching tens of microns of </a:t>
            </a:r>
            <a:r>
              <a:rPr lang="en-US" sz="2400" b="0" i="0" u="none" strike="noStrike" baseline="0" dirty="0" err="1">
                <a:latin typeface="SFRM1200"/>
              </a:rPr>
              <a:t>thicknesss</a:t>
            </a:r>
            <a:r>
              <a:rPr lang="en-US" sz="2400" b="0" i="0" u="none" strike="noStrike" baseline="0" dirty="0">
                <a:latin typeface="SFRM1200"/>
              </a:rPr>
              <a:t>. </a:t>
            </a:r>
          </a:p>
          <a:p>
            <a:pPr algn="l"/>
            <a:r>
              <a:rPr lang="en-US" sz="2400" b="0" i="0" u="none" strike="noStrike" baseline="0" dirty="0">
                <a:latin typeface="SFRM1200"/>
              </a:rPr>
              <a:t>VHE heavy ions are extremely useful for these technologies</a:t>
            </a:r>
          </a:p>
          <a:p>
            <a:pPr algn="l"/>
            <a:endParaRPr lang="en-US" sz="16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14</a:t>
            </a:fld>
            <a:endParaRPr lang="en-GB" dirty="0"/>
          </a:p>
        </p:txBody>
      </p:sp>
      <p:pic>
        <p:nvPicPr>
          <p:cNvPr id="1026" name="Picture 2" descr="International Memory Workshop: 3D NAND Flash to Reach 140 Layers By 2021 |  TechPowerUp">
            <a:extLst>
              <a:ext uri="{FF2B5EF4-FFF2-40B4-BE49-F238E27FC236}">
                <a16:creationId xmlns:a16="http://schemas.microsoft.com/office/drawing/2014/main" id="{D3B8BD4D-39D2-D747-31C3-46CF02E1F39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4127" r="12698"/>
          <a:stretch/>
        </p:blipFill>
        <p:spPr bwMode="auto">
          <a:xfrm>
            <a:off x="9165136" y="1465493"/>
            <a:ext cx="1824097" cy="19275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BE5517-413A-5786-059B-9362C183CEAB}"/>
              </a:ext>
            </a:extLst>
          </p:cNvPr>
          <p:cNvSpPr txBox="1"/>
          <p:nvPr/>
        </p:nvSpPr>
        <p:spPr>
          <a:xfrm>
            <a:off x="8208043" y="3573001"/>
            <a:ext cx="1824098" cy="923330"/>
          </a:xfrm>
          <a:prstGeom prst="rect">
            <a:avLst/>
          </a:prstGeom>
          <a:solidFill>
            <a:srgbClr val="FFFF00"/>
          </a:solidFill>
        </p:spPr>
        <p:txBody>
          <a:bodyPr wrap="square">
            <a:spAutoFit/>
          </a:bodyPr>
          <a:lstStyle/>
          <a:p>
            <a:pPr algn="l"/>
            <a:r>
              <a:rPr lang="en-US" sz="1800" b="0" i="0" u="none" strike="noStrike" baseline="0" dirty="0">
                <a:latin typeface="SFRM1200"/>
              </a:rPr>
              <a:t>D5.3 (M36) Beam suitability for 3D structures</a:t>
            </a:r>
          </a:p>
        </p:txBody>
      </p:sp>
      <p:sp>
        <p:nvSpPr>
          <p:cNvPr id="2" name="TextBox 1">
            <a:extLst>
              <a:ext uri="{FF2B5EF4-FFF2-40B4-BE49-F238E27FC236}">
                <a16:creationId xmlns:a16="http://schemas.microsoft.com/office/drawing/2014/main" id="{2A6484EE-10C2-CB3B-62F3-9791D5689A95}"/>
              </a:ext>
            </a:extLst>
          </p:cNvPr>
          <p:cNvSpPr txBox="1"/>
          <p:nvPr/>
        </p:nvSpPr>
        <p:spPr>
          <a:xfrm>
            <a:off x="8208675" y="4757892"/>
            <a:ext cx="1824098" cy="1200329"/>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152777F2-6B56-BBA9-B72E-85CCDAF98439}"/>
              </a:ext>
            </a:extLst>
          </p:cNvPr>
          <p:cNvSpPr txBox="1"/>
          <p:nvPr/>
        </p:nvSpPr>
        <p:spPr>
          <a:xfrm>
            <a:off x="10239184" y="3573001"/>
            <a:ext cx="1724216" cy="2031325"/>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4189505754"/>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5.3 - Suitability of the Proposed VHE Ion Beams for 3D Integrated Device Structures: Status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p:nvPr>
        </p:nvSpPr>
        <p:spPr>
          <a:xfrm>
            <a:off x="820217" y="1557463"/>
            <a:ext cx="7162800" cy="3371851"/>
          </a:xfrm>
        </p:spPr>
        <p:txBody>
          <a:bodyPr>
            <a:noAutofit/>
          </a:bodyPr>
          <a:lstStyle>
            <a:lvl1pPr>
              <a:defRPr/>
            </a:lvl1pPr>
            <a:lvl2pPr>
              <a:defRPr/>
            </a:lvl2pPr>
            <a:lvl3pPr>
              <a:defRPr/>
            </a:lvl3pPr>
            <a:lvl4pPr>
              <a:defRPr/>
            </a:lvl4pPr>
            <a:lvl5pPr>
              <a:defRPr/>
            </a:lvl5pPr>
          </a:lstStyle>
          <a:p>
            <a:pPr algn="l"/>
            <a:r>
              <a:rPr lang="en-US" sz="2400" b="1" dirty="0">
                <a:latin typeface="SFRM1200"/>
              </a:rPr>
              <a:t>Four</a:t>
            </a:r>
            <a:r>
              <a:rPr lang="en-US" sz="2400" b="1" i="0" u="none" strike="noStrike" baseline="0" dirty="0">
                <a:latin typeface="SFRM1200"/>
              </a:rPr>
              <a:t> 3D NAND FG devices have been irradiated at CERN in October/November 2023</a:t>
            </a:r>
          </a:p>
          <a:p>
            <a:pPr lvl="1"/>
            <a:r>
              <a:rPr lang="en-US" sz="2000" dirty="0">
                <a:latin typeface="SFRM1200"/>
              </a:rPr>
              <a:t>Exposure in passive mode, possible thanks to the non-volatility of the memories</a:t>
            </a:r>
          </a:p>
          <a:p>
            <a:pPr algn="l"/>
            <a:endParaRPr lang="en-US" sz="16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15</a:t>
            </a:fld>
            <a:endParaRPr lang="en-GB" dirty="0"/>
          </a:p>
        </p:txBody>
      </p:sp>
      <p:pic>
        <p:nvPicPr>
          <p:cNvPr id="19" name="Picture 18" descr="A machine with a red and yellow label&#10;&#10;Description automatically generated">
            <a:extLst>
              <a:ext uri="{FF2B5EF4-FFF2-40B4-BE49-F238E27FC236}">
                <a16:creationId xmlns:a16="http://schemas.microsoft.com/office/drawing/2014/main" id="{5A33A053-4C39-8085-8E3F-50C790AAF0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9195" y="1554801"/>
            <a:ext cx="3068455" cy="4091273"/>
          </a:xfrm>
          <a:prstGeom prst="rect">
            <a:avLst/>
          </a:prstGeom>
        </p:spPr>
      </p:pic>
      <p:graphicFrame>
        <p:nvGraphicFramePr>
          <p:cNvPr id="2" name="Tabella 1">
            <a:extLst>
              <a:ext uri="{FF2B5EF4-FFF2-40B4-BE49-F238E27FC236}">
                <a16:creationId xmlns:a16="http://schemas.microsoft.com/office/drawing/2014/main" id="{BC419D18-1BDD-AB14-2D85-001931EF8555}"/>
              </a:ext>
            </a:extLst>
          </p:cNvPr>
          <p:cNvGraphicFramePr>
            <a:graphicFrameLocks noGrp="1"/>
          </p:cNvGraphicFramePr>
          <p:nvPr>
            <p:extLst>
              <p:ext uri="{D42A27DB-BD31-4B8C-83A1-F6EECF244321}">
                <p14:modId xmlns:p14="http://schemas.microsoft.com/office/powerpoint/2010/main" val="230640591"/>
              </p:ext>
            </p:extLst>
          </p:nvPr>
        </p:nvGraphicFramePr>
        <p:xfrm>
          <a:off x="653054" y="3010280"/>
          <a:ext cx="7500346" cy="2946400"/>
        </p:xfrm>
        <a:graphic>
          <a:graphicData uri="http://schemas.openxmlformats.org/drawingml/2006/table">
            <a:tbl>
              <a:tblPr firstRow="1" firstCol="1" bandRow="1">
                <a:tableStyleId>{5C22544A-7EE6-4342-B048-85BDC9FD1C3A}</a:tableStyleId>
              </a:tblPr>
              <a:tblGrid>
                <a:gridCol w="1874608">
                  <a:extLst>
                    <a:ext uri="{9D8B030D-6E8A-4147-A177-3AD203B41FA5}">
                      <a16:colId xmlns:a16="http://schemas.microsoft.com/office/drawing/2014/main" val="2254165940"/>
                    </a:ext>
                  </a:extLst>
                </a:gridCol>
                <a:gridCol w="2480293">
                  <a:extLst>
                    <a:ext uri="{9D8B030D-6E8A-4147-A177-3AD203B41FA5}">
                      <a16:colId xmlns:a16="http://schemas.microsoft.com/office/drawing/2014/main" val="570864892"/>
                    </a:ext>
                  </a:extLst>
                </a:gridCol>
                <a:gridCol w="1754527">
                  <a:extLst>
                    <a:ext uri="{9D8B030D-6E8A-4147-A177-3AD203B41FA5}">
                      <a16:colId xmlns:a16="http://schemas.microsoft.com/office/drawing/2014/main" val="612475007"/>
                    </a:ext>
                  </a:extLst>
                </a:gridCol>
                <a:gridCol w="1390918">
                  <a:extLst>
                    <a:ext uri="{9D8B030D-6E8A-4147-A177-3AD203B41FA5}">
                      <a16:colId xmlns:a16="http://schemas.microsoft.com/office/drawing/2014/main" val="4104356020"/>
                    </a:ext>
                  </a:extLst>
                </a:gridCol>
              </a:tblGrid>
              <a:tr h="0">
                <a:tc>
                  <a:txBody>
                    <a:bodyPr/>
                    <a:lstStyle/>
                    <a:p>
                      <a:pPr algn="just">
                        <a:spcAft>
                          <a:spcPts val="1000"/>
                        </a:spcAft>
                      </a:pPr>
                      <a:r>
                        <a:rPr lang="en-US" sz="1600">
                          <a:effectLst/>
                        </a:rPr>
                        <a:t>Device S/N</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a:effectLst/>
                        </a:rPr>
                        <a:t>Energy</a:t>
                      </a:r>
                      <a:r>
                        <a:rPr lang="en-GB" sz="1200">
                          <a:effectLst/>
                        </a:rPr>
                        <a:t>  </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a:effectLst/>
                        </a:rPr>
                        <a:t>LET [MeV/(mg/cm</a:t>
                      </a:r>
                      <a:r>
                        <a:rPr lang="en-US" sz="1600" baseline="30000">
                          <a:effectLst/>
                        </a:rPr>
                        <a:t>2</a:t>
                      </a:r>
                      <a:r>
                        <a:rPr lang="en-US" sz="1600">
                          <a:effectLst/>
                        </a:rPr>
                        <a:t>)]</a:t>
                      </a:r>
                      <a:r>
                        <a:rPr lang="en-GB" sz="1200">
                          <a:effectLst/>
                        </a:rPr>
                        <a:t>  </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a:effectLst/>
                        </a:rPr>
                        <a:t>Fluence [ions/cm</a:t>
                      </a:r>
                      <a:r>
                        <a:rPr lang="en-US" sz="1600" baseline="30000">
                          <a:effectLst/>
                        </a:rPr>
                        <a:t>2</a:t>
                      </a:r>
                      <a:r>
                        <a:rPr lang="en-US" sz="1600">
                          <a:effectLst/>
                        </a:rPr>
                        <a:t>]</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62484911"/>
                  </a:ext>
                </a:extLst>
              </a:tr>
              <a:tr h="0">
                <a:tc>
                  <a:txBody>
                    <a:bodyPr/>
                    <a:lstStyle/>
                    <a:p>
                      <a:pPr algn="just">
                        <a:spcAft>
                          <a:spcPts val="1000"/>
                        </a:spcAft>
                      </a:pPr>
                      <a:r>
                        <a:rPr lang="en-US" sz="1600">
                          <a:effectLst/>
                        </a:rPr>
                        <a:t>MS33 </a:t>
                      </a:r>
                      <a:endParaRPr lang="it-IT" sz="1600">
                        <a:effectLst/>
                      </a:endParaRPr>
                    </a:p>
                    <a:p>
                      <a:pPr algn="just">
                        <a:spcAft>
                          <a:spcPts val="1000"/>
                        </a:spcAft>
                      </a:pPr>
                      <a:r>
                        <a:rPr lang="en-US" sz="1600">
                          <a:effectLst/>
                        </a:rPr>
                        <a:t> </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a:effectLst/>
                        </a:rPr>
                        <a:t>2GeV/n </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dirty="0">
                          <a:effectLst/>
                        </a:rPr>
                        <a:t>11 </a:t>
                      </a:r>
                      <a:endParaRPr lang="it-IT" sz="1600"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a:effectLst/>
                        </a:rPr>
                        <a:t>5E6</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86856147"/>
                  </a:ext>
                </a:extLst>
              </a:tr>
              <a:tr h="0">
                <a:tc>
                  <a:txBody>
                    <a:bodyPr/>
                    <a:lstStyle/>
                    <a:p>
                      <a:pPr algn="just">
                        <a:spcAft>
                          <a:spcPts val="1000"/>
                        </a:spcAft>
                      </a:pPr>
                      <a:r>
                        <a:rPr lang="en-US" sz="1600">
                          <a:effectLst/>
                        </a:rPr>
                        <a:t>MS34 </a:t>
                      </a:r>
                      <a:endParaRPr lang="it-IT" sz="1600">
                        <a:effectLst/>
                      </a:endParaRPr>
                    </a:p>
                    <a:p>
                      <a:pPr algn="just">
                        <a:spcAft>
                          <a:spcPts val="1000"/>
                        </a:spcAft>
                      </a:pPr>
                      <a:r>
                        <a:rPr lang="en-US" sz="1600">
                          <a:effectLst/>
                        </a:rPr>
                        <a:t> </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a:effectLst/>
                        </a:rPr>
                        <a:t>2GeV/n </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dirty="0">
                          <a:effectLst/>
                        </a:rPr>
                        <a:t>11 </a:t>
                      </a:r>
                      <a:endParaRPr lang="it-IT" sz="1600"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a:effectLst/>
                        </a:rPr>
                        <a:t>1E7</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40133849"/>
                  </a:ext>
                </a:extLst>
              </a:tr>
              <a:tr h="0">
                <a:tc>
                  <a:txBody>
                    <a:bodyPr/>
                    <a:lstStyle/>
                    <a:p>
                      <a:pPr algn="just">
                        <a:spcAft>
                          <a:spcPts val="1000"/>
                        </a:spcAft>
                      </a:pPr>
                      <a:r>
                        <a:rPr lang="en-US" sz="1600">
                          <a:effectLst/>
                        </a:rPr>
                        <a:t>MS35 </a:t>
                      </a:r>
                      <a:endParaRPr lang="it-IT" sz="1600">
                        <a:effectLst/>
                      </a:endParaRPr>
                    </a:p>
                    <a:p>
                      <a:pPr algn="just">
                        <a:spcAft>
                          <a:spcPts val="1000"/>
                        </a:spcAft>
                      </a:pPr>
                      <a:r>
                        <a:rPr lang="en-US" sz="1600">
                          <a:effectLst/>
                        </a:rPr>
                        <a:t> </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it-IT" sz="1600">
                          <a:effectLst/>
                        </a:rPr>
                        <a:t>750 MeV/n + 15 mm PMMA degradation </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a:effectLst/>
                        </a:rPr>
                        <a:t>30</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dirty="0">
                          <a:effectLst/>
                        </a:rPr>
                        <a:t>5E6</a:t>
                      </a:r>
                      <a:endParaRPr lang="it-IT" sz="1600"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97895308"/>
                  </a:ext>
                </a:extLst>
              </a:tr>
              <a:tr h="0">
                <a:tc>
                  <a:txBody>
                    <a:bodyPr/>
                    <a:lstStyle/>
                    <a:p>
                      <a:pPr algn="just">
                        <a:spcAft>
                          <a:spcPts val="1000"/>
                        </a:spcAft>
                      </a:pPr>
                      <a:r>
                        <a:rPr lang="en-US" sz="1600">
                          <a:effectLst/>
                        </a:rPr>
                        <a:t>MS36 </a:t>
                      </a:r>
                      <a:endParaRPr lang="it-IT" sz="1600">
                        <a:effectLst/>
                      </a:endParaRPr>
                    </a:p>
                    <a:p>
                      <a:pPr algn="just">
                        <a:spcAft>
                          <a:spcPts val="1000"/>
                        </a:spcAft>
                      </a:pPr>
                      <a:r>
                        <a:rPr lang="en-US" sz="1600">
                          <a:effectLst/>
                        </a:rPr>
                        <a:t> </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it-IT" sz="1600">
                          <a:effectLst/>
                        </a:rPr>
                        <a:t>750 MeV/n + 15 mm PMMA degradation </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a:effectLst/>
                        </a:rPr>
                        <a:t>30 </a:t>
                      </a:r>
                      <a:endParaRPr lang="it-IT" sz="160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US" sz="1600" dirty="0">
                          <a:effectLst/>
                        </a:rPr>
                        <a:t>1E7</a:t>
                      </a:r>
                      <a:endParaRPr lang="it-IT" sz="1600" dirty="0">
                        <a:solidFill>
                          <a:srgbClr val="595959"/>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31798040"/>
                  </a:ext>
                </a:extLst>
              </a:tr>
            </a:tbl>
          </a:graphicData>
        </a:graphic>
      </p:graphicFrame>
    </p:spTree>
    <p:extLst>
      <p:ext uri="{BB962C8B-B14F-4D97-AF65-F5344CB8AC3E}">
        <p14:creationId xmlns:p14="http://schemas.microsoft.com/office/powerpoint/2010/main" val="488020357"/>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5.3 - Suitability of the Proposed VHE Ion Beams for 3D Integrated Device Structures: Status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p:nvPr>
        </p:nvSpPr>
        <p:spPr>
          <a:xfrm>
            <a:off x="820217" y="1557463"/>
            <a:ext cx="7514158" cy="3371851"/>
          </a:xfrm>
        </p:spPr>
        <p:txBody>
          <a:bodyPr>
            <a:noAutofit/>
          </a:bodyPr>
          <a:lstStyle>
            <a:lvl1pPr>
              <a:defRPr/>
            </a:lvl1pPr>
            <a:lvl2pPr>
              <a:defRPr/>
            </a:lvl2pPr>
            <a:lvl3pPr>
              <a:defRPr/>
            </a:lvl3pPr>
            <a:lvl4pPr>
              <a:defRPr/>
            </a:lvl4pPr>
            <a:lvl5pPr>
              <a:defRPr/>
            </a:lvl5pPr>
          </a:lstStyle>
          <a:p>
            <a:pPr algn="l"/>
            <a:r>
              <a:rPr lang="en-US" sz="2400" b="1" dirty="0">
                <a:latin typeface="SFRM1200"/>
              </a:rPr>
              <a:t>Four</a:t>
            </a:r>
            <a:r>
              <a:rPr lang="en-US" sz="2400" b="1" i="0" u="none" strike="noStrike" baseline="0" dirty="0">
                <a:latin typeface="SFRM1200"/>
              </a:rPr>
              <a:t> 3D NAND FG devices have been irradiated at CERN in October/November 2023</a:t>
            </a:r>
          </a:p>
          <a:p>
            <a:pPr lvl="1"/>
            <a:r>
              <a:rPr lang="en-US" sz="2000" dirty="0">
                <a:latin typeface="SFRM1200"/>
              </a:rPr>
              <a:t>Cross section consistent with previous measurements</a:t>
            </a:r>
          </a:p>
          <a:p>
            <a:pPr lvl="1"/>
            <a:r>
              <a:rPr lang="en-US" sz="2000" dirty="0">
                <a:latin typeface="SFRM1200"/>
              </a:rPr>
              <a:t>Good linearity with fluence (errors bars smaller than symbols)</a:t>
            </a:r>
          </a:p>
          <a:p>
            <a:pPr algn="l"/>
            <a:endParaRPr lang="en-US" sz="16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16</a:t>
            </a:fld>
            <a:endParaRPr lang="en-GB" dirty="0"/>
          </a:p>
        </p:txBody>
      </p:sp>
      <p:pic>
        <p:nvPicPr>
          <p:cNvPr id="19" name="Picture 18" descr="A machine with a red and yellow label&#10;&#10;Description automatically generated">
            <a:extLst>
              <a:ext uri="{FF2B5EF4-FFF2-40B4-BE49-F238E27FC236}">
                <a16:creationId xmlns:a16="http://schemas.microsoft.com/office/drawing/2014/main" id="{5A33A053-4C39-8085-8E3F-50C790AAF0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9195" y="1554801"/>
            <a:ext cx="3068455" cy="4091273"/>
          </a:xfrm>
          <a:prstGeom prst="rect">
            <a:avLst/>
          </a:prstGeom>
        </p:spPr>
      </p:pic>
      <p:pic>
        <p:nvPicPr>
          <p:cNvPr id="17" name="Picture 16">
            <a:extLst>
              <a:ext uri="{FF2B5EF4-FFF2-40B4-BE49-F238E27FC236}">
                <a16:creationId xmlns:a16="http://schemas.microsoft.com/office/drawing/2014/main" id="{9817BC12-3831-14D8-AD67-D16686E11551}"/>
              </a:ext>
            </a:extLst>
          </p:cNvPr>
          <p:cNvPicPr>
            <a:picLocks noChangeAspect="1"/>
          </p:cNvPicPr>
          <p:nvPr/>
        </p:nvPicPr>
        <p:blipFill>
          <a:blip r:embed="rId5"/>
          <a:stretch>
            <a:fillRect/>
          </a:stretch>
        </p:blipFill>
        <p:spPr>
          <a:xfrm>
            <a:off x="2309241" y="3181590"/>
            <a:ext cx="4582668" cy="2753868"/>
          </a:xfrm>
          <a:prstGeom prst="rect">
            <a:avLst/>
          </a:prstGeom>
        </p:spPr>
      </p:pic>
    </p:spTree>
    <p:extLst>
      <p:ext uri="{BB962C8B-B14F-4D97-AF65-F5344CB8AC3E}">
        <p14:creationId xmlns:p14="http://schemas.microsoft.com/office/powerpoint/2010/main" val="1024832492"/>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5.3 - Suitability of the Proposed VHE Ion Beams for 3D Integrated Device Structures: Status (2)</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p:nvPr>
        </p:nvSpPr>
        <p:spPr>
          <a:xfrm>
            <a:off x="838199" y="1489046"/>
            <a:ext cx="10601325" cy="3708430"/>
          </a:xfrm>
        </p:spPr>
        <p:txBody>
          <a:bodyPr>
            <a:noAutofit/>
          </a:bodyPr>
          <a:lstStyle>
            <a:lvl1pPr>
              <a:defRPr/>
            </a:lvl1pPr>
            <a:lvl2pPr>
              <a:defRPr/>
            </a:lvl2pPr>
            <a:lvl3pPr>
              <a:defRPr/>
            </a:lvl3pPr>
            <a:lvl4pPr>
              <a:defRPr/>
            </a:lvl4pPr>
            <a:lvl5pPr>
              <a:defRPr/>
            </a:lvl5pPr>
          </a:lstStyle>
          <a:p>
            <a:pPr algn="l"/>
            <a:r>
              <a:rPr lang="en-US" sz="2400" b="1" dirty="0">
                <a:latin typeface="SFRM1200"/>
              </a:rPr>
              <a:t>Four</a:t>
            </a:r>
            <a:r>
              <a:rPr lang="en-US" sz="2400" b="1" i="0" u="none" strike="noStrike" baseline="0" dirty="0">
                <a:latin typeface="SFRM1200"/>
              </a:rPr>
              <a:t> 3D NAND FG devices have been irradiated at CERN in October/November 2023</a:t>
            </a:r>
          </a:p>
          <a:p>
            <a:pPr lvl="1"/>
            <a:r>
              <a:rPr lang="en-US" sz="2000" b="0" i="0" u="none" strike="noStrike" baseline="0" dirty="0">
                <a:latin typeface="SFRM1200"/>
              </a:rPr>
              <a:t>Large clusters are visible and secondaries information extracted</a:t>
            </a:r>
            <a:r>
              <a:rPr lang="en-US" sz="2000" dirty="0">
                <a:latin typeface="SFRM1200"/>
              </a:rPr>
              <a:t>. Monte Carlo simulation of secondaries for calibration/comparison ongoing.</a:t>
            </a:r>
            <a:endParaRPr lang="en-US" sz="20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17</a:t>
            </a:fld>
            <a:endParaRPr lang="en-GB" dirty="0"/>
          </a:p>
        </p:txBody>
      </p:sp>
      <p:pic>
        <p:nvPicPr>
          <p:cNvPr id="19" name="Picture 18">
            <a:extLst>
              <a:ext uri="{FF2B5EF4-FFF2-40B4-BE49-F238E27FC236}">
                <a16:creationId xmlns:a16="http://schemas.microsoft.com/office/drawing/2014/main" id="{93A5AF26-AEC5-F024-1E9C-538BAEA1B5A8}"/>
              </a:ext>
            </a:extLst>
          </p:cNvPr>
          <p:cNvPicPr>
            <a:picLocks noChangeAspect="1"/>
          </p:cNvPicPr>
          <p:nvPr/>
        </p:nvPicPr>
        <p:blipFill>
          <a:blip r:embed="rId4"/>
          <a:stretch>
            <a:fillRect/>
          </a:stretch>
        </p:blipFill>
        <p:spPr>
          <a:xfrm>
            <a:off x="6138861" y="2873060"/>
            <a:ext cx="4681538" cy="3156291"/>
          </a:xfrm>
          <a:prstGeom prst="rect">
            <a:avLst/>
          </a:prstGeom>
        </p:spPr>
      </p:pic>
      <p:pic>
        <p:nvPicPr>
          <p:cNvPr id="22" name="Picture 21">
            <a:extLst>
              <a:ext uri="{FF2B5EF4-FFF2-40B4-BE49-F238E27FC236}">
                <a16:creationId xmlns:a16="http://schemas.microsoft.com/office/drawing/2014/main" id="{F58ED221-1CD2-21AC-A65E-B0C8F66D6FFD}"/>
              </a:ext>
            </a:extLst>
          </p:cNvPr>
          <p:cNvPicPr>
            <a:picLocks noChangeAspect="1"/>
          </p:cNvPicPr>
          <p:nvPr/>
        </p:nvPicPr>
        <p:blipFill>
          <a:blip r:embed="rId5"/>
          <a:stretch>
            <a:fillRect/>
          </a:stretch>
        </p:blipFill>
        <p:spPr>
          <a:xfrm>
            <a:off x="981075" y="2945502"/>
            <a:ext cx="4369768" cy="2946096"/>
          </a:xfrm>
          <a:prstGeom prst="rect">
            <a:avLst/>
          </a:prstGeom>
        </p:spPr>
      </p:pic>
    </p:spTree>
    <p:extLst>
      <p:ext uri="{BB962C8B-B14F-4D97-AF65-F5344CB8AC3E}">
        <p14:creationId xmlns:p14="http://schemas.microsoft.com/office/powerpoint/2010/main" val="2133876889"/>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5.3 - Suitability of the Proposed VHE Ion Beams for 3D Integrated Device Structures: Plans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p:nvPr>
        </p:nvSpPr>
        <p:spPr>
          <a:xfrm>
            <a:off x="838199" y="1825624"/>
            <a:ext cx="10511033" cy="3371851"/>
          </a:xfrm>
        </p:spPr>
        <p:txBody>
          <a:bodyPr>
            <a:noAutofit/>
          </a:bodyPr>
          <a:lstStyle>
            <a:lvl1pPr>
              <a:defRPr/>
            </a:lvl1pPr>
            <a:lvl2pPr>
              <a:defRPr/>
            </a:lvl2pPr>
            <a:lvl3pPr>
              <a:defRPr/>
            </a:lvl3pPr>
            <a:lvl4pPr>
              <a:defRPr/>
            </a:lvl4pPr>
            <a:lvl5pPr>
              <a:defRPr/>
            </a:lvl5pPr>
          </a:lstStyle>
          <a:p>
            <a:pPr marL="0" indent="0" algn="l">
              <a:buNone/>
            </a:pPr>
            <a:r>
              <a:rPr lang="en-US" sz="2400" b="1" i="0" u="none" strike="noStrike" baseline="0" dirty="0">
                <a:latin typeface="SFRM1200"/>
              </a:rPr>
              <a:t>Next steps</a:t>
            </a:r>
          </a:p>
          <a:p>
            <a:pPr algn="l"/>
            <a:r>
              <a:rPr lang="en-US" sz="2400" i="0" u="none" strike="noStrike" baseline="0" dirty="0">
                <a:latin typeface="SFRM1200"/>
              </a:rPr>
              <a:t>Complete analysis on irradiated FG 3D NAND devices and compare experimental results with simulations (see WP3)</a:t>
            </a:r>
          </a:p>
          <a:p>
            <a:pPr algn="l"/>
            <a:r>
              <a:rPr lang="en-US" sz="2400" dirty="0">
                <a:latin typeface="SFRM1200"/>
              </a:rPr>
              <a:t>Carry out a full irradiation campaign in second half of November 2024</a:t>
            </a:r>
            <a:endParaRPr lang="en-US" sz="2400" i="0" u="none" strike="noStrike" baseline="0" dirty="0">
              <a:latin typeface="SFRM1200"/>
            </a:endParaRPr>
          </a:p>
          <a:p>
            <a:pPr lvl="1"/>
            <a:r>
              <a:rPr lang="en-US" sz="2000" dirty="0">
                <a:latin typeface="SFRM1200"/>
              </a:rPr>
              <a:t>3D NAND Devices with Floating gate and Replacement Gate Technologies will be used</a:t>
            </a:r>
          </a:p>
          <a:p>
            <a:pPr lvl="1"/>
            <a:r>
              <a:rPr lang="en-US" sz="2000" dirty="0">
                <a:latin typeface="SFRM1200"/>
              </a:rPr>
              <a:t>Both passive and active irradiations</a:t>
            </a:r>
          </a:p>
          <a:p>
            <a:pPr lvl="1"/>
            <a:r>
              <a:rPr lang="en-US" sz="2000" i="0" u="none" strike="noStrike" baseline="0" dirty="0">
                <a:latin typeface="SFRM1200"/>
              </a:rPr>
              <a:t>Exposure to different LETs</a:t>
            </a:r>
          </a:p>
          <a:p>
            <a:pPr algn="l"/>
            <a:endParaRPr lang="en-US" sz="16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18</a:t>
            </a:fld>
            <a:endParaRPr lang="en-GB" dirty="0"/>
          </a:p>
        </p:txBody>
      </p:sp>
    </p:spTree>
    <p:extLst>
      <p:ext uri="{BB962C8B-B14F-4D97-AF65-F5344CB8AC3E}">
        <p14:creationId xmlns:p14="http://schemas.microsoft.com/office/powerpoint/2010/main" val="3131051381"/>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416049"/>
            <a:ext cx="8518236" cy="4288328"/>
          </a:xfrm>
        </p:spPr>
        <p:txBody>
          <a:bodyPr>
            <a:noAutofit/>
          </a:bodyPr>
          <a:lstStyle>
            <a:lvl1pPr>
              <a:defRPr/>
            </a:lvl1pPr>
            <a:lvl2pPr>
              <a:defRPr/>
            </a:lvl2pPr>
            <a:lvl3pPr>
              <a:defRPr/>
            </a:lvl3pPr>
            <a:lvl4pPr>
              <a:defRPr/>
            </a:lvl4pPr>
            <a:lvl5pPr>
              <a:defRPr/>
            </a:lvl5pPr>
          </a:lstStyle>
          <a:p>
            <a:r>
              <a:rPr lang="en-US" sz="2200" dirty="0">
                <a:latin typeface="SFRM1200"/>
              </a:rPr>
              <a:t>Partners: </a:t>
            </a:r>
            <a:r>
              <a:rPr lang="en-US" sz="2200" i="0" u="none" strike="noStrike" baseline="0" dirty="0">
                <a:latin typeface="SFRM1200"/>
              </a:rPr>
              <a:t>Airbus DS/TESAT, CERN, M-12-36</a:t>
            </a:r>
          </a:p>
          <a:p>
            <a:pPr algn="l"/>
            <a:r>
              <a:rPr lang="en-US" sz="2000" b="1" i="0" u="none" strike="noStrike" baseline="0" dirty="0">
                <a:latin typeface="SFRM1200"/>
              </a:rPr>
              <a:t>VHE SEE testing on devices which have already been characterized </a:t>
            </a:r>
            <a:r>
              <a:rPr lang="en-US" sz="2000" b="0" i="0" u="none" strike="noStrike" baseline="0" dirty="0">
                <a:latin typeface="SFRM1200"/>
              </a:rPr>
              <a:t>by the ADS or CERN </a:t>
            </a:r>
            <a:r>
              <a:rPr lang="en-US" sz="2000" b="1" i="0" u="none" strike="noStrike" baseline="0" dirty="0">
                <a:latin typeface="SFRM1200"/>
              </a:rPr>
              <a:t>at standard-energy heavy ion test facilities </a:t>
            </a:r>
            <a:r>
              <a:rPr lang="en-US" sz="2000" b="0" i="0" u="none" strike="noStrike" baseline="0" dirty="0">
                <a:latin typeface="SFRM1200"/>
              </a:rPr>
              <a:t>(e.g., UCL, RADEF) </a:t>
            </a:r>
          </a:p>
          <a:p>
            <a:r>
              <a:rPr lang="en-US" sz="2000" b="0" i="0" u="none" strike="noStrike" baseline="0" dirty="0">
                <a:latin typeface="SFRM1200"/>
              </a:rPr>
              <a:t>Previous tests carried </a:t>
            </a:r>
            <a:r>
              <a:rPr lang="en-US" sz="2000" dirty="0">
                <a:latin typeface="SFRM1200"/>
              </a:rPr>
              <a:t>out according to ESCC 25100 </a:t>
            </a:r>
            <a:r>
              <a:rPr lang="en-US" sz="2000" b="0" i="0" u="none" strike="noStrike" baseline="0" dirty="0">
                <a:latin typeface="SFRM1200"/>
              </a:rPr>
              <a:t>(package lid removal)</a:t>
            </a:r>
          </a:p>
          <a:p>
            <a:pPr algn="l"/>
            <a:r>
              <a:rPr lang="en-US" sz="2000" b="0" i="0" u="none" strike="noStrike" baseline="0" dirty="0">
                <a:latin typeface="SFRM1200"/>
              </a:rPr>
              <a:t>Broad range of technologies have been tested or will be tested: </a:t>
            </a:r>
          </a:p>
          <a:p>
            <a:pPr lvl="1"/>
            <a:r>
              <a:rPr lang="en-US" sz="1800" dirty="0">
                <a:latin typeface="SFRM1200"/>
              </a:rPr>
              <a:t>Benchmark SRAMs</a:t>
            </a:r>
          </a:p>
          <a:p>
            <a:pPr lvl="1"/>
            <a:r>
              <a:rPr lang="en-US" sz="1800" b="0" i="0" u="none" strike="noStrike" baseline="0" dirty="0">
                <a:latin typeface="SFRM1200"/>
              </a:rPr>
              <a:t>High power diodes (Silicon or </a:t>
            </a:r>
            <a:r>
              <a:rPr lang="en-US" sz="1800" b="0" i="0" u="none" strike="noStrike" baseline="0" dirty="0" err="1">
                <a:latin typeface="SFRM1200"/>
              </a:rPr>
              <a:t>SiC</a:t>
            </a:r>
            <a:r>
              <a:rPr lang="en-US" sz="1800" b="0" i="0" u="none" strike="noStrike" baseline="0" dirty="0">
                <a:latin typeface="SFRM1200"/>
              </a:rPr>
              <a:t>)</a:t>
            </a:r>
          </a:p>
          <a:p>
            <a:pPr lvl="1"/>
            <a:r>
              <a:rPr lang="en-US" sz="1800" dirty="0">
                <a:latin typeface="SFRM1200"/>
              </a:rPr>
              <a:t>H</a:t>
            </a:r>
            <a:r>
              <a:rPr lang="en-US" sz="1800" b="0" i="0" u="none" strike="noStrike" baseline="0" dirty="0">
                <a:latin typeface="SFRM1200"/>
              </a:rPr>
              <a:t>igh power MOSFETs (Silicon or </a:t>
            </a:r>
            <a:r>
              <a:rPr lang="en-US" sz="1800" b="0" i="0" u="none" strike="noStrike" baseline="0" dirty="0" err="1">
                <a:latin typeface="SFRM1200"/>
              </a:rPr>
              <a:t>SiC</a:t>
            </a:r>
            <a:r>
              <a:rPr lang="en-US" sz="1800" b="0" i="0" u="none" strike="noStrike" baseline="0" dirty="0">
                <a:latin typeface="SFRM1200"/>
              </a:rPr>
              <a:t>)</a:t>
            </a:r>
          </a:p>
          <a:p>
            <a:pPr lvl="1"/>
            <a:r>
              <a:rPr lang="en-US" sz="1800" dirty="0">
                <a:latin typeface="SFRM1200"/>
              </a:rPr>
              <a:t>A</a:t>
            </a:r>
            <a:r>
              <a:rPr lang="en-US" sz="1800" b="0" i="0" u="none" strike="noStrike" baseline="0" dirty="0">
                <a:latin typeface="SFRM1200"/>
              </a:rPr>
              <a:t> stacked memory</a:t>
            </a:r>
          </a:p>
          <a:p>
            <a:pPr lvl="2"/>
            <a:r>
              <a:rPr lang="en-US" sz="1800" b="0" i="0" u="none" strike="noStrike" baseline="0" dirty="0">
                <a:latin typeface="SFRM1200"/>
              </a:rPr>
              <a:t>all the dies will be tested as opposed to only the top die as customary with standard energy ions</a:t>
            </a:r>
          </a:p>
          <a:p>
            <a:pPr lvl="1"/>
            <a:r>
              <a:rPr lang="en-US" sz="1800" dirty="0">
                <a:latin typeface="SFRM1200"/>
              </a:rPr>
              <a:t>High-complexity device</a:t>
            </a: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19</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3386019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kumimoji="0" lang="en-GB" sz="3200" b="1" i="0" u="none" strike="noStrike" kern="1200" cap="none" spc="0" normalizeH="0" baseline="0" noProof="0" dirty="0">
                <a:ln>
                  <a:noFill/>
                </a:ln>
                <a:solidFill>
                  <a:srgbClr val="0E75BD"/>
                </a:solidFill>
                <a:effectLst/>
                <a:uLnTx/>
                <a:uFillTx/>
                <a:latin typeface="Arial" panose="020B0604020202020204" pitchFamily="34" charset="0"/>
                <a:ea typeface="+mj-ea"/>
                <a:cs typeface="Arial" panose="020B0604020202020204" pitchFamily="34" charset="0"/>
              </a:rPr>
              <a:t>Tasks &amp; Objectives</a:t>
            </a:r>
            <a:endParaRPr lang="en-GB" dirty="0"/>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567294"/>
            <a:ext cx="10515600" cy="4394529"/>
          </a:xfrm>
        </p:spPr>
        <p:txBody>
          <a:bodyPr>
            <a:noAutofit/>
          </a:bodyPr>
          <a:lstStyle>
            <a:lvl1pPr>
              <a:defRPr/>
            </a:lvl1pPr>
            <a:lvl2pPr>
              <a:defRPr/>
            </a:lvl2pPr>
            <a:lvl3pPr>
              <a:defRPr/>
            </a:lvl3pPr>
            <a:lvl4pPr>
              <a:defRPr/>
            </a:lvl4pPr>
            <a:lvl5pPr>
              <a:defRPr/>
            </a:lvl5pPr>
          </a:lstStyle>
          <a:p>
            <a:pPr algn="l"/>
            <a:r>
              <a:rPr lang="en-US" sz="2400" b="0" i="0" u="none" strike="noStrike" baseline="0" dirty="0">
                <a:latin typeface="MyriadPro-Regular"/>
              </a:rPr>
              <a:t>Project goal is to provide </a:t>
            </a:r>
            <a:r>
              <a:rPr lang="en-US" sz="2400" b="1" i="0" u="none" strike="noStrike" baseline="0" dirty="0">
                <a:latin typeface="MyriadPro-Regular"/>
              </a:rPr>
              <a:t>&gt;100 MeV/n heavy ion beams to space users</a:t>
            </a:r>
            <a:r>
              <a:rPr lang="en-US" sz="2400" b="0" i="0" u="none" strike="noStrike" baseline="0" dirty="0">
                <a:latin typeface="MyriadPro-Regular"/>
              </a:rPr>
              <a:t>, to mimic the effects of Galactic Cosmic Rays (GCR) at ground level</a:t>
            </a:r>
          </a:p>
          <a:p>
            <a:pPr lvl="1"/>
            <a:r>
              <a:rPr lang="en-US" sz="1800" b="0" i="0" u="none" strike="noStrike" baseline="0" dirty="0">
                <a:latin typeface="MyriadPro-Regular"/>
              </a:rPr>
              <a:t>penetration levels large enough to enable electronics testing in air, without the need of special preparation and at board and box level </a:t>
            </a:r>
          </a:p>
          <a:p>
            <a:pPr lvl="1"/>
            <a:r>
              <a:rPr lang="en-US" sz="1800" b="0" i="0" u="none" strike="noStrike" baseline="0" dirty="0">
                <a:latin typeface="MyriadPro-Regular"/>
              </a:rPr>
              <a:t>essential for the exploitation of high-end microelectronics technology in space, for e.g. onboard Artificial Intelligence or Big Data processing applications</a:t>
            </a:r>
            <a:endParaRPr lang="en-US" sz="1800" b="0" i="0" u="none" strike="noStrike" baseline="0" dirty="0">
              <a:latin typeface="SFRM1200"/>
            </a:endParaRPr>
          </a:p>
          <a:p>
            <a:pPr algn="l"/>
            <a:r>
              <a:rPr lang="en-US" sz="2400" b="0" i="0" u="none" strike="noStrike" baseline="0" dirty="0">
                <a:latin typeface="SFRM1200"/>
              </a:rPr>
              <a:t>Purpose of WP5: study of </a:t>
            </a:r>
            <a:r>
              <a:rPr lang="en-US" sz="2400" b="1" i="0" u="none" strike="noStrike" baseline="0" dirty="0">
                <a:latin typeface="SFRM1200"/>
              </a:rPr>
              <a:t>radiation effects induced by VHE heavy ions </a:t>
            </a:r>
            <a:r>
              <a:rPr lang="en-US" sz="2400" b="0" i="0" u="none" strike="noStrike" baseline="0" dirty="0">
                <a:latin typeface="SFRM1200"/>
              </a:rPr>
              <a:t>on a set of </a:t>
            </a:r>
            <a:r>
              <a:rPr lang="en-US" sz="2400" b="1" i="0" u="none" strike="noStrike" baseline="0" dirty="0">
                <a:latin typeface="SFRM1200"/>
              </a:rPr>
              <a:t>technologies representative of current state-of-the-art COTS electronics </a:t>
            </a:r>
          </a:p>
          <a:p>
            <a:pPr lvl="1"/>
            <a:r>
              <a:rPr lang="en-US" sz="1800" b="0" i="0" u="none" strike="noStrike" baseline="0" dirty="0">
                <a:latin typeface="SFRM1200"/>
              </a:rPr>
              <a:t>Comparison with standard-energy heavy ions. </a:t>
            </a:r>
          </a:p>
          <a:p>
            <a:pPr lvl="1"/>
            <a:r>
              <a:rPr lang="en-US" sz="1800" b="0" i="0" u="none" strike="noStrike" baseline="0" dirty="0">
                <a:latin typeface="SFRM1200"/>
              </a:rPr>
              <a:t>A hierarchical approach, based on three levels of complexity, will highlight different levels of details</a:t>
            </a:r>
            <a:endParaRPr lang="en-US" sz="180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a:t>
            </a:fld>
            <a:endParaRPr lang="en-GB" dirty="0"/>
          </a:p>
        </p:txBody>
      </p:sp>
    </p:spTree>
    <p:extLst>
      <p:ext uri="{BB962C8B-B14F-4D97-AF65-F5344CB8AC3E}">
        <p14:creationId xmlns:p14="http://schemas.microsoft.com/office/powerpoint/2010/main" val="887383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CD4FD-15F8-54D0-8EDA-4A4E88815AB0}"/>
              </a:ext>
            </a:extLst>
          </p:cNvPr>
          <p:cNvSpPr>
            <a:spLocks noGrp="1"/>
          </p:cNvSpPr>
          <p:nvPr>
            <p:ph type="title"/>
          </p:nvPr>
        </p:nvSpPr>
        <p:spPr/>
        <p:txBody>
          <a:bodyPr>
            <a:normAutofit fontScale="90000"/>
          </a:body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p>
        </p:txBody>
      </p:sp>
      <p:sp>
        <p:nvSpPr>
          <p:cNvPr id="3" name="Content Placeholder 2">
            <a:extLst>
              <a:ext uri="{FF2B5EF4-FFF2-40B4-BE49-F238E27FC236}">
                <a16:creationId xmlns:a16="http://schemas.microsoft.com/office/drawing/2014/main" id="{C6B9155E-7D6B-9D35-11BE-BDA4DF702138}"/>
              </a:ext>
            </a:extLst>
          </p:cNvPr>
          <p:cNvSpPr>
            <a:spLocks noGrp="1"/>
          </p:cNvSpPr>
          <p:nvPr>
            <p:ph idx="1"/>
          </p:nvPr>
        </p:nvSpPr>
        <p:spPr>
          <a:xfrm>
            <a:off x="182344" y="1608065"/>
            <a:ext cx="5709170" cy="4136199"/>
          </a:xfrm>
        </p:spPr>
        <p:txBody>
          <a:bodyPr>
            <a:normAutofit/>
          </a:bodyPr>
          <a:lstStyle/>
          <a:p>
            <a:pPr marL="0" indent="0">
              <a:buNone/>
            </a:pPr>
            <a:r>
              <a:rPr lang="en-GB" sz="2400" dirty="0">
                <a:latin typeface="Calibri" panose="020F0502020204030204" pitchFamily="34" charset="0"/>
                <a:cs typeface="Calibri" panose="020F0502020204030204" pitchFamily="34" charset="0"/>
              </a:rPr>
              <a:t>CERN used a wide range of energies/LETs by means of the continuous tunability of the beam extraction energy and the LET booster (PMMA degrader).</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Primary LETs from 10 to 24 MeV·cm</a:t>
            </a:r>
            <a:r>
              <a:rPr lang="en-GB" sz="2400" baseline="30000" dirty="0">
                <a:latin typeface="Calibri" panose="020F0502020204030204" pitchFamily="34" charset="0"/>
                <a:cs typeface="Calibri" panose="020F0502020204030204" pitchFamily="34" charset="0"/>
              </a:rPr>
              <a:t>2</a:t>
            </a:r>
            <a:r>
              <a:rPr lang="en-GB" sz="2400" dirty="0">
                <a:latin typeface="Calibri" panose="020F0502020204030204" pitchFamily="34" charset="0"/>
                <a:cs typeface="Calibri" panose="020F0502020204030204" pitchFamily="34" charset="0"/>
              </a:rPr>
              <a:t>/mg and enhanced LETs up to 52 MeV·cm</a:t>
            </a:r>
            <a:r>
              <a:rPr lang="en-GB" sz="2400" baseline="30000" dirty="0">
                <a:latin typeface="Calibri" panose="020F0502020204030204" pitchFamily="34" charset="0"/>
                <a:cs typeface="Calibri" panose="020F0502020204030204" pitchFamily="34" charset="0"/>
              </a:rPr>
              <a:t>2</a:t>
            </a:r>
            <a:r>
              <a:rPr lang="en-GB" sz="2400" dirty="0">
                <a:latin typeface="Calibri" panose="020F0502020204030204" pitchFamily="34" charset="0"/>
                <a:cs typeface="Calibri" panose="020F0502020204030204" pitchFamily="34" charset="0"/>
              </a:rPr>
              <a:t>/mg.</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Contribution to NSREC 2024 Data Workshop  with the SEE measurements (SEU, SEL, SEB).</a:t>
            </a:r>
          </a:p>
        </p:txBody>
      </p:sp>
      <p:sp>
        <p:nvSpPr>
          <p:cNvPr id="4" name="Footer Placeholder 3">
            <a:extLst>
              <a:ext uri="{FF2B5EF4-FFF2-40B4-BE49-F238E27FC236}">
                <a16:creationId xmlns:a16="http://schemas.microsoft.com/office/drawing/2014/main" id="{77723FAA-CAD4-9F1C-015B-1F6A51134B99}"/>
              </a:ext>
            </a:extLst>
          </p:cNvPr>
          <p:cNvSpPr>
            <a:spLocks noGrp="1"/>
          </p:cNvSpPr>
          <p:nvPr>
            <p:ph type="ftr" sz="quarter" idx="11"/>
          </p:nvPr>
        </p:nvSpPr>
        <p:spPr/>
        <p:txBody>
          <a:bodyPr/>
          <a:lstStyle/>
          <a:p>
            <a:r>
              <a:rPr lang="en-US"/>
              <a:t>HEARTS 1st annual meeting, CERN, 06.02.2024</a:t>
            </a:r>
            <a:endParaRPr lang="en-GB" dirty="0"/>
          </a:p>
        </p:txBody>
      </p:sp>
      <p:pic>
        <p:nvPicPr>
          <p:cNvPr id="6" name="Picture 5">
            <a:extLst>
              <a:ext uri="{FF2B5EF4-FFF2-40B4-BE49-F238E27FC236}">
                <a16:creationId xmlns:a16="http://schemas.microsoft.com/office/drawing/2014/main" id="{14834E89-3D8E-79BB-21CA-03A1CE462781}"/>
              </a:ext>
            </a:extLst>
          </p:cNvPr>
          <p:cNvPicPr>
            <a:picLocks noChangeAspect="1"/>
          </p:cNvPicPr>
          <p:nvPr/>
        </p:nvPicPr>
        <p:blipFill>
          <a:blip r:embed="rId2"/>
          <a:stretch>
            <a:fillRect/>
          </a:stretch>
        </p:blipFill>
        <p:spPr>
          <a:xfrm>
            <a:off x="6300488" y="1517602"/>
            <a:ext cx="5359582" cy="4226662"/>
          </a:xfrm>
          <a:prstGeom prst="rect">
            <a:avLst/>
          </a:prstGeom>
        </p:spPr>
      </p:pic>
    </p:spTree>
    <p:extLst>
      <p:ext uri="{BB962C8B-B14F-4D97-AF65-F5344CB8AC3E}">
        <p14:creationId xmlns:p14="http://schemas.microsoft.com/office/powerpoint/2010/main" val="28004803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52575F-CB24-37F7-5C56-329761CE2126}"/>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16CD8469-6F6F-F6A8-3DA3-5714B1BC67F4}"/>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B890ADB3-EBA4-8E58-6579-A564F79AF6AD}"/>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85848E01-8930-4EB4-70B1-0F044AABC54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F161F314-7DCF-0793-7969-EA80EED2B8FC}"/>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AC0095CB-9995-9DA2-9F6B-C413BB3B3A0D}"/>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2BB07A0A-09FC-35FE-5A64-0B52BF52F87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303676E-DA97-C198-5B07-DBCE8C93FBB8}"/>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AFEF6E43-32D5-4451-483C-1684E07C1C2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98330F3D-9E4C-3FEA-2E9C-5D05A533121F}"/>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21</a:t>
            </a:fld>
            <a:endParaRPr lang="en-GB" dirty="0"/>
          </a:p>
        </p:txBody>
      </p:sp>
      <p:pic>
        <p:nvPicPr>
          <p:cNvPr id="18" name="Picture 17" descr="A graph of different colored shapes&#10;&#10;Description automatically generated with medium confidence">
            <a:extLst>
              <a:ext uri="{FF2B5EF4-FFF2-40B4-BE49-F238E27FC236}">
                <a16:creationId xmlns:a16="http://schemas.microsoft.com/office/drawing/2014/main" id="{7101AEEB-FE66-6056-B0CB-F96A7D131C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7238" y="1802724"/>
            <a:ext cx="6207783" cy="3695700"/>
          </a:xfrm>
          <a:prstGeom prst="rect">
            <a:avLst/>
          </a:prstGeom>
        </p:spPr>
      </p:pic>
      <p:sp>
        <p:nvSpPr>
          <p:cNvPr id="20" name="TextBox 19">
            <a:extLst>
              <a:ext uri="{FF2B5EF4-FFF2-40B4-BE49-F238E27FC236}">
                <a16:creationId xmlns:a16="http://schemas.microsoft.com/office/drawing/2014/main" id="{EB883E26-6F27-5E3C-DD2D-3155192DC324}"/>
              </a:ext>
            </a:extLst>
          </p:cNvPr>
          <p:cNvSpPr txBox="1"/>
          <p:nvPr/>
        </p:nvSpPr>
        <p:spPr>
          <a:xfrm>
            <a:off x="6987941" y="1376608"/>
            <a:ext cx="4735974" cy="5262979"/>
          </a:xfrm>
          <a:prstGeom prst="rect">
            <a:avLst/>
          </a:prstGeom>
          <a:noFill/>
        </p:spPr>
        <p:txBody>
          <a:bodyPr wrap="square">
            <a:spAutoFit/>
          </a:bodyPr>
          <a:lstStyle/>
          <a:p>
            <a:r>
              <a:rPr lang="en-US" sz="2400" dirty="0"/>
              <a:t>CERN measured the SEU cross section of three benchmark SRAMs from Cypress, ISSI, and Renesas during the October 2023 run</a:t>
            </a:r>
          </a:p>
          <a:p>
            <a:endParaRPr lang="en-US" sz="2400" dirty="0"/>
          </a:p>
          <a:p>
            <a:r>
              <a:rPr lang="en-US" sz="2400" dirty="0"/>
              <a:t>A large amount of experimental data at other facilities is available for these samples</a:t>
            </a:r>
          </a:p>
          <a:p>
            <a:endParaRPr lang="en-US" sz="2400" dirty="0"/>
          </a:p>
          <a:p>
            <a:r>
              <a:rPr lang="en-US" sz="2400" dirty="0"/>
              <a:t>The data taken at HEARTS include only primary beam energies and no degradation runs.</a:t>
            </a:r>
          </a:p>
          <a:p>
            <a:endParaRPr lang="en-US" sz="2400" dirty="0"/>
          </a:p>
          <a:p>
            <a:endParaRPr lang="en-US" sz="2400" dirty="0"/>
          </a:p>
        </p:txBody>
      </p:sp>
    </p:spTree>
    <p:extLst>
      <p:ext uri="{BB962C8B-B14F-4D97-AF65-F5344CB8AC3E}">
        <p14:creationId xmlns:p14="http://schemas.microsoft.com/office/powerpoint/2010/main" val="1550639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B86CD-7292-B09C-BE2B-38BA36A8C279}"/>
              </a:ext>
            </a:extLst>
          </p:cNvPr>
          <p:cNvSpPr>
            <a:spLocks noGrp="1"/>
          </p:cNvSpPr>
          <p:nvPr>
            <p:ph type="title"/>
          </p:nvPr>
        </p:nvSpPr>
        <p:spPr/>
        <p:txBody>
          <a:bodyPr>
            <a:normAutofit fontScale="90000"/>
          </a:body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p>
        </p:txBody>
      </p:sp>
      <p:sp>
        <p:nvSpPr>
          <p:cNvPr id="3" name="Content Placeholder 2">
            <a:extLst>
              <a:ext uri="{FF2B5EF4-FFF2-40B4-BE49-F238E27FC236}">
                <a16:creationId xmlns:a16="http://schemas.microsoft.com/office/drawing/2014/main" id="{5B84A88C-BA70-12F2-8B71-C94588435AB7}"/>
              </a:ext>
            </a:extLst>
          </p:cNvPr>
          <p:cNvSpPr>
            <a:spLocks noGrp="1"/>
          </p:cNvSpPr>
          <p:nvPr>
            <p:ph idx="1"/>
          </p:nvPr>
        </p:nvSpPr>
        <p:spPr>
          <a:xfrm>
            <a:off x="254642" y="1716844"/>
            <a:ext cx="4734490" cy="4136199"/>
          </a:xfrm>
        </p:spPr>
        <p:txBody>
          <a:bodyPr>
            <a:normAutofit/>
          </a:bodyPr>
          <a:lstStyle/>
          <a:p>
            <a:pPr marL="0" indent="0">
              <a:buNone/>
            </a:pPr>
            <a:r>
              <a:rPr lang="en-GB" sz="2400" dirty="0">
                <a:latin typeface="Calibri" panose="020F0502020204030204" pitchFamily="34" charset="0"/>
                <a:cs typeface="Calibri" panose="020F0502020204030204" pitchFamily="34" charset="0"/>
              </a:rPr>
              <a:t>MCU clustering algorithms allow correlating multiplicity distribution and beam LET.</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Good correlation between degraded LETs obtained via MCU multiplicity study and FLUKA </a:t>
            </a:r>
            <a:r>
              <a:rPr lang="en-GB" sz="2400" dirty="0" err="1">
                <a:latin typeface="Calibri" panose="020F0502020204030204" pitchFamily="34" charset="0"/>
                <a:cs typeface="Calibri" panose="020F0502020204030204" pitchFamily="34" charset="0"/>
              </a:rPr>
              <a:t>MonteCarlo</a:t>
            </a:r>
            <a:r>
              <a:rPr lang="en-GB" sz="2400" dirty="0">
                <a:latin typeface="Calibri" panose="020F0502020204030204" pitchFamily="34" charset="0"/>
                <a:cs typeface="Calibri" panose="020F0502020204030204" pitchFamily="34" charset="0"/>
              </a:rPr>
              <a:t> simulations.</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Contribution for RADECS 2024.</a:t>
            </a:r>
          </a:p>
        </p:txBody>
      </p:sp>
      <p:sp>
        <p:nvSpPr>
          <p:cNvPr id="4" name="Footer Placeholder 3">
            <a:extLst>
              <a:ext uri="{FF2B5EF4-FFF2-40B4-BE49-F238E27FC236}">
                <a16:creationId xmlns:a16="http://schemas.microsoft.com/office/drawing/2014/main" id="{CE639289-66D4-4CBE-F3DC-2960481347D4}"/>
              </a:ext>
            </a:extLst>
          </p:cNvPr>
          <p:cNvSpPr>
            <a:spLocks noGrp="1"/>
          </p:cNvSpPr>
          <p:nvPr>
            <p:ph type="ftr" sz="quarter" idx="11"/>
          </p:nvPr>
        </p:nvSpPr>
        <p:spPr/>
        <p:txBody>
          <a:bodyPr/>
          <a:lstStyle/>
          <a:p>
            <a:r>
              <a:rPr lang="en-US"/>
              <a:t>HEARTS 1st annual meeting, CERN, 06.02.2024</a:t>
            </a:r>
            <a:endParaRPr lang="en-GB" dirty="0"/>
          </a:p>
        </p:txBody>
      </p:sp>
      <p:pic>
        <p:nvPicPr>
          <p:cNvPr id="6" name="Picture 5">
            <a:extLst>
              <a:ext uri="{FF2B5EF4-FFF2-40B4-BE49-F238E27FC236}">
                <a16:creationId xmlns:a16="http://schemas.microsoft.com/office/drawing/2014/main" id="{B9E56471-8D8B-8FA8-6D6D-9837182B2104}"/>
              </a:ext>
            </a:extLst>
          </p:cNvPr>
          <p:cNvPicPr>
            <a:picLocks noChangeAspect="1"/>
          </p:cNvPicPr>
          <p:nvPr/>
        </p:nvPicPr>
        <p:blipFill>
          <a:blip r:embed="rId2"/>
          <a:stretch>
            <a:fillRect/>
          </a:stretch>
        </p:blipFill>
        <p:spPr>
          <a:xfrm>
            <a:off x="4989132" y="1624465"/>
            <a:ext cx="6948226" cy="4147556"/>
          </a:xfrm>
          <a:prstGeom prst="rect">
            <a:avLst/>
          </a:prstGeom>
        </p:spPr>
      </p:pic>
    </p:spTree>
    <p:extLst>
      <p:ext uri="{BB962C8B-B14F-4D97-AF65-F5344CB8AC3E}">
        <p14:creationId xmlns:p14="http://schemas.microsoft.com/office/powerpoint/2010/main" val="1731709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DCCAE0-0EB8-803A-1AFE-0E8625A8614F}"/>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78F30EB0-7C3A-3A77-BD57-E9E0A18936B1}"/>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5337E7D1-CA05-C624-8FDB-FEFA94CA7283}"/>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7B68769B-63D3-2995-F283-7017B087C1D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2BFAD233-205A-899B-6009-44F98CDC226A}"/>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F8C8E6BF-95F3-A3B7-C023-3745CEE050B1}"/>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F7CC871C-579B-6AF4-4497-349B3544B443}"/>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E2869C7-862A-1FEA-62F8-ADC58D04332F}"/>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E36E938B-4358-6D49-C5CF-7CCF5D8C0FA4}"/>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3CE19B5-FE5D-3FB4-1FB1-1518C3FA2557}"/>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23</a:t>
            </a:fld>
            <a:endParaRPr lang="en-GB" dirty="0"/>
          </a:p>
        </p:txBody>
      </p:sp>
      <p:sp>
        <p:nvSpPr>
          <p:cNvPr id="20" name="TextBox 19">
            <a:extLst>
              <a:ext uri="{FF2B5EF4-FFF2-40B4-BE49-F238E27FC236}">
                <a16:creationId xmlns:a16="http://schemas.microsoft.com/office/drawing/2014/main" id="{39E0B6CE-94FA-2CD5-D217-854C94D69FC7}"/>
              </a:ext>
            </a:extLst>
          </p:cNvPr>
          <p:cNvSpPr txBox="1"/>
          <p:nvPr/>
        </p:nvSpPr>
        <p:spPr>
          <a:xfrm>
            <a:off x="513995" y="4974379"/>
            <a:ext cx="10545431" cy="830997"/>
          </a:xfrm>
          <a:prstGeom prst="rect">
            <a:avLst/>
          </a:prstGeom>
          <a:noFill/>
        </p:spPr>
        <p:txBody>
          <a:bodyPr wrap="square">
            <a:spAutoFit/>
          </a:bodyPr>
          <a:lstStyle/>
          <a:p>
            <a:r>
              <a:rPr lang="en-US" sz="2400" dirty="0"/>
              <a:t>Single Event </a:t>
            </a:r>
            <a:r>
              <a:rPr lang="en-US" sz="2400" dirty="0" err="1"/>
              <a:t>Latchup</a:t>
            </a:r>
            <a:r>
              <a:rPr lang="en-US" sz="2400" dirty="0"/>
              <a:t> has been measured as well for three 3 SRAMs (Cypress, ISSI and Samsung) during the same test campaign</a:t>
            </a:r>
          </a:p>
        </p:txBody>
      </p:sp>
      <p:pic>
        <p:nvPicPr>
          <p:cNvPr id="3" name="Picture 2">
            <a:extLst>
              <a:ext uri="{FF2B5EF4-FFF2-40B4-BE49-F238E27FC236}">
                <a16:creationId xmlns:a16="http://schemas.microsoft.com/office/drawing/2014/main" id="{00799813-788C-A87D-C2A0-FA91043E8E27}"/>
              </a:ext>
            </a:extLst>
          </p:cNvPr>
          <p:cNvPicPr>
            <a:picLocks noChangeAspect="1"/>
          </p:cNvPicPr>
          <p:nvPr/>
        </p:nvPicPr>
        <p:blipFill>
          <a:blip r:embed="rId3"/>
          <a:stretch>
            <a:fillRect/>
          </a:stretch>
        </p:blipFill>
        <p:spPr>
          <a:xfrm>
            <a:off x="323241" y="1597708"/>
            <a:ext cx="11107015" cy="3317162"/>
          </a:xfrm>
          <a:prstGeom prst="rect">
            <a:avLst/>
          </a:prstGeom>
        </p:spPr>
      </p:pic>
    </p:spTree>
    <p:extLst>
      <p:ext uri="{BB962C8B-B14F-4D97-AF65-F5344CB8AC3E}">
        <p14:creationId xmlns:p14="http://schemas.microsoft.com/office/powerpoint/2010/main" val="27656610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4A5DB-6E05-5E66-8DC5-EFB785EAC398}"/>
              </a:ext>
            </a:extLst>
          </p:cNvPr>
          <p:cNvSpPr>
            <a:spLocks noGrp="1"/>
          </p:cNvSpPr>
          <p:nvPr>
            <p:ph type="title"/>
          </p:nvPr>
        </p:nvSpPr>
        <p:spPr/>
        <p:txBody>
          <a:bodyPr>
            <a:normAutofit fontScale="90000"/>
          </a:body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p>
        </p:txBody>
      </p:sp>
      <p:sp>
        <p:nvSpPr>
          <p:cNvPr id="3" name="Content Placeholder 2">
            <a:extLst>
              <a:ext uri="{FF2B5EF4-FFF2-40B4-BE49-F238E27FC236}">
                <a16:creationId xmlns:a16="http://schemas.microsoft.com/office/drawing/2014/main" id="{24FD536B-820A-9B40-1C17-6D035F6F35AE}"/>
              </a:ext>
            </a:extLst>
          </p:cNvPr>
          <p:cNvSpPr>
            <a:spLocks noGrp="1"/>
          </p:cNvSpPr>
          <p:nvPr>
            <p:ph idx="1"/>
          </p:nvPr>
        </p:nvSpPr>
        <p:spPr>
          <a:xfrm>
            <a:off x="247891" y="1682268"/>
            <a:ext cx="4520879" cy="4136199"/>
          </a:xfrm>
        </p:spPr>
        <p:txBody>
          <a:bodyPr>
            <a:normAutofit/>
          </a:bodyPr>
          <a:lstStyle/>
          <a:p>
            <a:pPr marL="0" indent="0">
              <a:buNone/>
            </a:pPr>
            <a:r>
              <a:rPr lang="en-GB" sz="2400" dirty="0">
                <a:latin typeface="Calibri" panose="020F0502020204030204" pitchFamily="34" charset="0"/>
                <a:cs typeface="Calibri" panose="020F0502020204030204" pitchFamily="34" charset="0"/>
              </a:rPr>
              <a:t>Single Event Burnout of power MOSFETs (Infineon IRFR4105PbF 55V max.).</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Increasing SEB cross-section as a function of LET and drain voltage.</a:t>
            </a:r>
          </a:p>
          <a:p>
            <a:pPr marL="0" indent="0">
              <a:buNone/>
            </a:pPr>
            <a:endParaRPr lang="en-GB" sz="2400" dirty="0">
              <a:latin typeface="Calibri" panose="020F0502020204030204" pitchFamily="34" charset="0"/>
              <a:cs typeface="Calibri" panose="020F0502020204030204" pitchFamily="34" charset="0"/>
            </a:endParaRPr>
          </a:p>
          <a:p>
            <a:pPr marL="0" indent="0">
              <a:buNone/>
            </a:pPr>
            <a:r>
              <a:rPr lang="en-GB" sz="2400" dirty="0">
                <a:latin typeface="Calibri" panose="020F0502020204030204" pitchFamily="34" charset="0"/>
                <a:cs typeface="Calibri" panose="020F0502020204030204" pitchFamily="34" charset="0"/>
              </a:rPr>
              <a:t>Higher LET </a:t>
            </a:r>
            <a:r>
              <a:rPr lang="en-GB" sz="2400">
                <a:latin typeface="Calibri" panose="020F0502020204030204" pitchFamily="34" charset="0"/>
                <a:cs typeface="Calibri" panose="020F0502020204030204" pitchFamily="34" charset="0"/>
              </a:rPr>
              <a:t>features lower </a:t>
            </a:r>
            <a:r>
              <a:rPr lang="en-GB" sz="2400" dirty="0">
                <a:latin typeface="Calibri" panose="020F0502020204030204" pitchFamily="34" charset="0"/>
                <a:cs typeface="Calibri" panose="020F0502020204030204" pitchFamily="34" charset="0"/>
              </a:rPr>
              <a:t>voltage SEB onset.</a:t>
            </a:r>
          </a:p>
        </p:txBody>
      </p:sp>
      <p:sp>
        <p:nvSpPr>
          <p:cNvPr id="4" name="Footer Placeholder 3">
            <a:extLst>
              <a:ext uri="{FF2B5EF4-FFF2-40B4-BE49-F238E27FC236}">
                <a16:creationId xmlns:a16="http://schemas.microsoft.com/office/drawing/2014/main" id="{40998021-CF4A-AF47-D38E-6700DBE9867B}"/>
              </a:ext>
            </a:extLst>
          </p:cNvPr>
          <p:cNvSpPr>
            <a:spLocks noGrp="1"/>
          </p:cNvSpPr>
          <p:nvPr>
            <p:ph type="ftr" sz="quarter" idx="11"/>
          </p:nvPr>
        </p:nvSpPr>
        <p:spPr/>
        <p:txBody>
          <a:bodyPr/>
          <a:lstStyle/>
          <a:p>
            <a:r>
              <a:rPr lang="en-US"/>
              <a:t>HEARTS 1st annual meeting, CERN, 06.02.2024</a:t>
            </a:r>
            <a:endParaRPr lang="en-GB" dirty="0"/>
          </a:p>
        </p:txBody>
      </p:sp>
      <p:pic>
        <p:nvPicPr>
          <p:cNvPr id="7" name="Picture 6">
            <a:extLst>
              <a:ext uri="{FF2B5EF4-FFF2-40B4-BE49-F238E27FC236}">
                <a16:creationId xmlns:a16="http://schemas.microsoft.com/office/drawing/2014/main" id="{FA0349F6-95A4-E7C9-D8FD-A28189CCFA2D}"/>
              </a:ext>
            </a:extLst>
          </p:cNvPr>
          <p:cNvPicPr>
            <a:picLocks noChangeAspect="1"/>
          </p:cNvPicPr>
          <p:nvPr/>
        </p:nvPicPr>
        <p:blipFill>
          <a:blip r:embed="rId2"/>
          <a:stretch>
            <a:fillRect/>
          </a:stretch>
        </p:blipFill>
        <p:spPr>
          <a:xfrm>
            <a:off x="4768770" y="1751421"/>
            <a:ext cx="7222603" cy="3763757"/>
          </a:xfrm>
          <a:prstGeom prst="rect">
            <a:avLst/>
          </a:prstGeom>
        </p:spPr>
      </p:pic>
    </p:spTree>
    <p:extLst>
      <p:ext uri="{BB962C8B-B14F-4D97-AF65-F5344CB8AC3E}">
        <p14:creationId xmlns:p14="http://schemas.microsoft.com/office/powerpoint/2010/main" val="18750052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25</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5" name="Segnaposto contenuto 13">
            <a:extLst>
              <a:ext uri="{FF2B5EF4-FFF2-40B4-BE49-F238E27FC236}">
                <a16:creationId xmlns:a16="http://schemas.microsoft.com/office/drawing/2014/main" id="{9CE0DB55-975B-4B88-ACA7-82719E0E5E4D}"/>
              </a:ext>
            </a:extLst>
          </p:cNvPr>
          <p:cNvSpPr txBox="1">
            <a:spLocks/>
          </p:cNvSpPr>
          <p:nvPr/>
        </p:nvSpPr>
        <p:spPr>
          <a:xfrm>
            <a:off x="1050714" y="1757491"/>
            <a:ext cx="7961334" cy="409088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Device types are to be selected according to HEARTS objectives, and, both heritage testing and device stock availability at Airbus DS and TESAT.</a:t>
            </a:r>
          </a:p>
          <a:p>
            <a:r>
              <a:rPr lang="en-US" dirty="0"/>
              <a:t>Device type selection aims at</a:t>
            </a:r>
          </a:p>
          <a:p>
            <a:pPr lvl="1"/>
            <a:r>
              <a:rPr lang="en-US" dirty="0"/>
              <a:t>Covering different families, different Single Event Effect natures and different potential issues</a:t>
            </a:r>
          </a:p>
          <a:p>
            <a:pPr lvl="1"/>
            <a:r>
              <a:rPr lang="en-US" dirty="0"/>
              <a:t>Allowing test results comparison between high energy and traditional SEE test facilities</a:t>
            </a:r>
          </a:p>
          <a:p>
            <a:pPr lvl="1"/>
            <a:r>
              <a:rPr lang="en-US" dirty="0"/>
              <a:t>Allowing testing of “untestable” device reference</a:t>
            </a:r>
          </a:p>
          <a:p>
            <a:pPr lvl="1"/>
            <a:r>
              <a:rPr lang="en-US" dirty="0"/>
              <a:t>Supporting test analysis guideline </a:t>
            </a:r>
          </a:p>
          <a:p>
            <a:r>
              <a:rPr lang="en-US" dirty="0"/>
              <a:t>Multiple test campaigns will be needed</a:t>
            </a:r>
          </a:p>
          <a:p>
            <a:pPr lvl="1"/>
            <a:endParaRPr lang="en-US" dirty="0"/>
          </a:p>
          <a:p>
            <a:pPr lvl="1"/>
            <a:endParaRPr lang="en-US" dirty="0"/>
          </a:p>
          <a:p>
            <a:endParaRPr lang="en-US" dirty="0"/>
          </a:p>
          <a:p>
            <a:pPr lvl="1"/>
            <a:endParaRPr lang="en-US" dirty="0"/>
          </a:p>
          <a:p>
            <a:pPr lvl="1"/>
            <a:endParaRPr lang="en-US" dirty="0"/>
          </a:p>
        </p:txBody>
      </p:sp>
    </p:spTree>
    <p:extLst>
      <p:ext uri="{BB962C8B-B14F-4D97-AF65-F5344CB8AC3E}">
        <p14:creationId xmlns:p14="http://schemas.microsoft.com/office/powerpoint/2010/main" val="11962357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26</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C334C352-EF37-44C2-9054-7E27B5FC3D91}"/>
              </a:ext>
            </a:extLst>
          </p:cNvPr>
          <p:cNvSpPr txBox="1">
            <a:spLocks/>
          </p:cNvSpPr>
          <p:nvPr/>
        </p:nvSpPr>
        <p:spPr>
          <a:xfrm>
            <a:off x="127078" y="1757491"/>
            <a:ext cx="8564339"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First “family” will address power devices and SEB/SEGR</a:t>
            </a:r>
          </a:p>
          <a:p>
            <a:pPr lvl="1"/>
            <a:r>
              <a:rPr lang="en-US" dirty="0"/>
              <a:t>Two different power device types and SEE mechanisms are planned to be tested</a:t>
            </a:r>
          </a:p>
          <a:p>
            <a:pPr lvl="2"/>
            <a:r>
              <a:rPr lang="en-US" dirty="0" err="1"/>
              <a:t>SiC</a:t>
            </a:r>
            <a:r>
              <a:rPr lang="en-US" dirty="0"/>
              <a:t> Diode (</a:t>
            </a:r>
            <a:r>
              <a:rPr lang="en-US" sz="2000" b="0" i="0" u="none" strike="noStrike" baseline="0" dirty="0">
                <a:latin typeface="SFRM1200"/>
              </a:rPr>
              <a:t>e.g. </a:t>
            </a:r>
            <a:r>
              <a:rPr lang="en-US" sz="2000" b="0" i="0" u="none" strike="noStrike" baseline="0" dirty="0" err="1">
                <a:latin typeface="SFRM1200"/>
              </a:rPr>
              <a:t>SiC</a:t>
            </a:r>
            <a:r>
              <a:rPr lang="en-US" sz="2000" b="0" i="0" u="none" strike="noStrike" baseline="0" dirty="0">
                <a:latin typeface="SFRM1200"/>
              </a:rPr>
              <a:t> Schottky C3D02060E from </a:t>
            </a:r>
            <a:r>
              <a:rPr lang="en-US" sz="2000" b="0" i="0" u="none" strike="noStrike" baseline="0" dirty="0" err="1">
                <a:latin typeface="SFRM1200"/>
              </a:rPr>
              <a:t>Wolfspeed</a:t>
            </a:r>
            <a:r>
              <a:rPr lang="en-US" dirty="0"/>
              <a:t>)</a:t>
            </a:r>
          </a:p>
          <a:p>
            <a:pPr lvl="2"/>
            <a:r>
              <a:rPr lang="en-US" dirty="0"/>
              <a:t>Si/</a:t>
            </a:r>
            <a:r>
              <a:rPr lang="en-US" dirty="0" err="1"/>
              <a:t>SiC</a:t>
            </a:r>
            <a:r>
              <a:rPr lang="en-US" dirty="0"/>
              <a:t> Power </a:t>
            </a:r>
            <a:r>
              <a:rPr lang="en-US" dirty="0" err="1"/>
              <a:t>Mosfet</a:t>
            </a:r>
            <a:endParaRPr lang="en-US" dirty="0"/>
          </a:p>
          <a:p>
            <a:pPr lvl="1"/>
            <a:endParaRPr lang="en-US" dirty="0"/>
          </a:p>
          <a:p>
            <a:pPr lvl="1"/>
            <a:r>
              <a:rPr lang="en-US" dirty="0" err="1"/>
              <a:t>SiC</a:t>
            </a:r>
            <a:r>
              <a:rPr lang="en-US" dirty="0"/>
              <a:t> diode is of particular interest</a:t>
            </a:r>
          </a:p>
          <a:p>
            <a:pPr marL="457200" lvl="1" indent="0">
              <a:buNone/>
            </a:pPr>
            <a:r>
              <a:rPr lang="en-US" dirty="0"/>
              <a:t>since exhibiting a very specific</a:t>
            </a:r>
            <a:br>
              <a:rPr lang="en-US" dirty="0"/>
            </a:br>
            <a:r>
              <a:rPr lang="en-US" dirty="0"/>
              <a:t>behavior under HI exposure</a:t>
            </a:r>
          </a:p>
          <a:p>
            <a:pPr lvl="1"/>
            <a:endParaRPr lang="en-US" dirty="0"/>
          </a:p>
          <a:p>
            <a:pPr lvl="1"/>
            <a:endParaRPr lang="en-US" dirty="0"/>
          </a:p>
          <a:p>
            <a:endParaRPr lang="en-US" dirty="0"/>
          </a:p>
          <a:p>
            <a:pPr lvl="1"/>
            <a:endParaRPr lang="en-US" dirty="0"/>
          </a:p>
          <a:p>
            <a:pPr lvl="1"/>
            <a:endParaRPr lang="en-US" dirty="0"/>
          </a:p>
        </p:txBody>
      </p:sp>
      <p:pic>
        <p:nvPicPr>
          <p:cNvPr id="19" name="Image 18">
            <a:extLst>
              <a:ext uri="{FF2B5EF4-FFF2-40B4-BE49-F238E27FC236}">
                <a16:creationId xmlns:a16="http://schemas.microsoft.com/office/drawing/2014/main" id="{87B430A4-4156-4B2F-8C36-CBB645287A88}"/>
              </a:ext>
            </a:extLst>
          </p:cNvPr>
          <p:cNvPicPr>
            <a:picLocks noChangeAspect="1"/>
          </p:cNvPicPr>
          <p:nvPr/>
        </p:nvPicPr>
        <p:blipFill>
          <a:blip r:embed="rId3"/>
          <a:stretch>
            <a:fillRect/>
          </a:stretch>
        </p:blipFill>
        <p:spPr>
          <a:xfrm>
            <a:off x="5126183" y="3398140"/>
            <a:ext cx="4177041" cy="2439484"/>
          </a:xfrm>
          <a:prstGeom prst="rect">
            <a:avLst/>
          </a:prstGeom>
        </p:spPr>
      </p:pic>
    </p:spTree>
    <p:extLst>
      <p:ext uri="{BB962C8B-B14F-4D97-AF65-F5344CB8AC3E}">
        <p14:creationId xmlns:p14="http://schemas.microsoft.com/office/powerpoint/2010/main" val="27771501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27</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7C7EB2DF-1326-406E-B10C-658FFE704478}"/>
              </a:ext>
            </a:extLst>
          </p:cNvPr>
          <p:cNvSpPr txBox="1">
            <a:spLocks/>
          </p:cNvSpPr>
          <p:nvPr/>
        </p:nvSpPr>
        <p:spPr>
          <a:xfrm>
            <a:off x="1050714" y="1757491"/>
            <a:ext cx="7961334"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Second “family” is memory</a:t>
            </a:r>
          </a:p>
          <a:p>
            <a:r>
              <a:rPr lang="en-US" dirty="0"/>
              <a:t>NAND flash </a:t>
            </a:r>
            <a:r>
              <a:rPr lang="en-US" sz="2800" b="0" i="0" u="none" strike="noStrike" baseline="0" dirty="0">
                <a:latin typeface="SFRM1200"/>
              </a:rPr>
              <a:t>MT29F256G08AUCAB</a:t>
            </a:r>
            <a:endParaRPr lang="en-US" dirty="0"/>
          </a:p>
          <a:p>
            <a:endParaRPr lang="en-US" dirty="0"/>
          </a:p>
          <a:p>
            <a:r>
              <a:rPr lang="en-US" dirty="0"/>
              <a:t>Different type of SEE to be investigated since those devices exhibit sensitivity to multiple SEE</a:t>
            </a:r>
          </a:p>
          <a:p>
            <a:pPr lvl="1"/>
            <a:r>
              <a:rPr lang="en-US" dirty="0"/>
              <a:t>SEL, SEU, MBU, row event, column event, SEFIs, stuck/weak bits</a:t>
            </a:r>
          </a:p>
          <a:p>
            <a:pPr lvl="1"/>
            <a:endParaRPr lang="en-US" dirty="0"/>
          </a:p>
          <a:p>
            <a:pPr lvl="1"/>
            <a:endParaRPr lang="en-US" dirty="0"/>
          </a:p>
        </p:txBody>
      </p:sp>
    </p:spTree>
    <p:extLst>
      <p:ext uri="{BB962C8B-B14F-4D97-AF65-F5344CB8AC3E}">
        <p14:creationId xmlns:p14="http://schemas.microsoft.com/office/powerpoint/2010/main" val="34798194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5.4 - Validation of the VHE Ion Beams for Industrial use with TRL 6-7 Achievement :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28</a:t>
            </a:fld>
            <a:endParaRPr lang="en-GB" dirty="0"/>
          </a:p>
        </p:txBody>
      </p:sp>
      <p:sp>
        <p:nvSpPr>
          <p:cNvPr id="3" name="TextBox 2">
            <a:extLst>
              <a:ext uri="{FF2B5EF4-FFF2-40B4-BE49-F238E27FC236}">
                <a16:creationId xmlns:a16="http://schemas.microsoft.com/office/drawing/2014/main" id="{7B5CAB71-0658-635B-8EBD-195CA7DBE2FA}"/>
              </a:ext>
            </a:extLst>
          </p:cNvPr>
          <p:cNvSpPr txBox="1"/>
          <p:nvPr/>
        </p:nvSpPr>
        <p:spPr>
          <a:xfrm>
            <a:off x="9669338" y="1827523"/>
            <a:ext cx="2056848" cy="1200329"/>
          </a:xfrm>
          <a:prstGeom prst="rect">
            <a:avLst/>
          </a:prstGeom>
          <a:solidFill>
            <a:srgbClr val="FFFF00"/>
          </a:solidFill>
        </p:spPr>
        <p:txBody>
          <a:bodyPr wrap="square">
            <a:spAutoFit/>
          </a:bodyPr>
          <a:lstStyle/>
          <a:p>
            <a:pPr algn="l"/>
            <a:r>
              <a:rPr lang="en-US" sz="1800" b="0" i="0" u="none" strike="noStrike" baseline="0" dirty="0">
                <a:latin typeface="SFRM1200"/>
              </a:rPr>
              <a:t>D5.4 (M36) Verification </a:t>
            </a:r>
            <a:r>
              <a:rPr lang="en-US" dirty="0">
                <a:latin typeface="SFRM1200"/>
              </a:rPr>
              <a:t>of</a:t>
            </a:r>
            <a:r>
              <a:rPr lang="en-US" sz="1800" b="0" i="0" u="none" strike="noStrike" baseline="0" dirty="0">
                <a:latin typeface="SFRM1200"/>
              </a:rPr>
              <a:t> beam parameter requirements</a:t>
            </a:r>
          </a:p>
        </p:txBody>
      </p:sp>
      <p:sp>
        <p:nvSpPr>
          <p:cNvPr id="2" name="TextBox 1">
            <a:extLst>
              <a:ext uri="{FF2B5EF4-FFF2-40B4-BE49-F238E27FC236}">
                <a16:creationId xmlns:a16="http://schemas.microsoft.com/office/drawing/2014/main" id="{58A62F77-075F-D064-A94A-1F7D9E1D54E1}"/>
              </a:ext>
            </a:extLst>
          </p:cNvPr>
          <p:cNvSpPr txBox="1"/>
          <p:nvPr/>
        </p:nvSpPr>
        <p:spPr>
          <a:xfrm>
            <a:off x="9669339" y="3188909"/>
            <a:ext cx="2056848" cy="923330"/>
          </a:xfrm>
          <a:prstGeom prst="rect">
            <a:avLst/>
          </a:prstGeom>
          <a:solidFill>
            <a:srgbClr val="FFC000"/>
          </a:solidFill>
        </p:spPr>
        <p:txBody>
          <a:bodyPr wrap="square">
            <a:spAutoFit/>
          </a:bodyPr>
          <a:lstStyle/>
          <a:p>
            <a:pPr algn="l"/>
            <a:r>
              <a:rPr lang="en-US" sz="1800" b="0" i="0" u="none" strike="noStrike" baseline="0" dirty="0">
                <a:latin typeface="SFRM1200"/>
              </a:rPr>
              <a:t>D5.5 (M48) Impact of beam energy in SEE testing</a:t>
            </a:r>
          </a:p>
        </p:txBody>
      </p:sp>
      <p:sp>
        <p:nvSpPr>
          <p:cNvPr id="14" name="TextBox 13">
            <a:extLst>
              <a:ext uri="{FF2B5EF4-FFF2-40B4-BE49-F238E27FC236}">
                <a16:creationId xmlns:a16="http://schemas.microsoft.com/office/drawing/2014/main" id="{3A31D341-5A8D-898C-B554-C75322604B20}"/>
              </a:ext>
            </a:extLst>
          </p:cNvPr>
          <p:cNvSpPr txBox="1"/>
          <p:nvPr/>
        </p:nvSpPr>
        <p:spPr>
          <a:xfrm>
            <a:off x="9669339" y="4286593"/>
            <a:ext cx="2056848" cy="1754326"/>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7" name="Segnaposto contenuto 13">
            <a:extLst>
              <a:ext uri="{FF2B5EF4-FFF2-40B4-BE49-F238E27FC236}">
                <a16:creationId xmlns:a16="http://schemas.microsoft.com/office/drawing/2014/main" id="{06ECC19B-6F4A-4986-9C3C-84CE05D1DDEF}"/>
              </a:ext>
            </a:extLst>
          </p:cNvPr>
          <p:cNvSpPr txBox="1">
            <a:spLocks/>
          </p:cNvSpPr>
          <p:nvPr/>
        </p:nvSpPr>
        <p:spPr>
          <a:xfrm>
            <a:off x="1050714" y="1757491"/>
            <a:ext cx="7961334" cy="40908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Third “family” prone to a different approach</a:t>
            </a:r>
          </a:p>
          <a:p>
            <a:r>
              <a:rPr lang="en-US" dirty="0"/>
              <a:t>Device type will be selected according to the Airbus DS project needs (and stock availability)</a:t>
            </a:r>
          </a:p>
          <a:p>
            <a:pPr lvl="1"/>
            <a:r>
              <a:rPr lang="en-US" dirty="0"/>
              <a:t>Device won’t necessarily benefit of previous SEE testing</a:t>
            </a:r>
          </a:p>
          <a:p>
            <a:pPr lvl="1"/>
            <a:r>
              <a:rPr lang="en-US" dirty="0"/>
              <a:t>Device selection of interest </a:t>
            </a:r>
            <a:r>
              <a:rPr lang="en-US" dirty="0" err="1"/>
              <a:t>w.r.t.</a:t>
            </a:r>
            <a:r>
              <a:rPr lang="en-US" dirty="0"/>
              <a:t> beam specificities</a:t>
            </a:r>
          </a:p>
          <a:p>
            <a:pPr lvl="1"/>
            <a:endParaRPr lang="en-US" dirty="0"/>
          </a:p>
        </p:txBody>
      </p:sp>
      <p:pic>
        <p:nvPicPr>
          <p:cNvPr id="18" name="Image 17">
            <a:extLst>
              <a:ext uri="{FF2B5EF4-FFF2-40B4-BE49-F238E27FC236}">
                <a16:creationId xmlns:a16="http://schemas.microsoft.com/office/drawing/2014/main" id="{A7DF6093-E441-4C8F-8BC7-0BA74B654FD9}"/>
              </a:ext>
            </a:extLst>
          </p:cNvPr>
          <p:cNvPicPr>
            <a:picLocks noChangeAspect="1"/>
          </p:cNvPicPr>
          <p:nvPr/>
        </p:nvPicPr>
        <p:blipFill>
          <a:blip r:embed="rId3"/>
          <a:stretch>
            <a:fillRect/>
          </a:stretch>
        </p:blipFill>
        <p:spPr>
          <a:xfrm>
            <a:off x="3090934" y="4064110"/>
            <a:ext cx="4584484" cy="2101222"/>
          </a:xfrm>
          <a:prstGeom prst="rect">
            <a:avLst/>
          </a:prstGeom>
        </p:spPr>
      </p:pic>
    </p:spTree>
    <p:extLst>
      <p:ext uri="{BB962C8B-B14F-4D97-AF65-F5344CB8AC3E}">
        <p14:creationId xmlns:p14="http://schemas.microsoft.com/office/powerpoint/2010/main" val="21245558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5.5 - Qualification of High-complexity Devices: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7791450" cy="4136199"/>
          </a:xfrm>
        </p:spPr>
        <p:txBody>
          <a:bodyPr>
            <a:noAutofit/>
          </a:bodyPr>
          <a:lstStyle>
            <a:lvl1pPr>
              <a:defRPr/>
            </a:lvl1pPr>
            <a:lvl2pPr>
              <a:defRPr/>
            </a:lvl2pPr>
            <a:lvl3pPr>
              <a:defRPr/>
            </a:lvl3pPr>
            <a:lvl4pPr>
              <a:defRPr/>
            </a:lvl4pPr>
            <a:lvl5pPr>
              <a:defRPr/>
            </a:lvl5pPr>
          </a:lstStyle>
          <a:p>
            <a:r>
              <a:rPr lang="en-US" sz="2200" i="0" u="none" strike="noStrike" baseline="0" dirty="0">
                <a:latin typeface="SFRM1200"/>
              </a:rPr>
              <a:t>Partners: UNIPD, TAS, M24-48</a:t>
            </a:r>
          </a:p>
          <a:p>
            <a:pPr algn="l"/>
            <a:r>
              <a:rPr lang="en-US" sz="2000" b="1" i="0" u="none" strike="noStrike" baseline="0" dirty="0">
                <a:latin typeface="SFRM1200"/>
              </a:rPr>
              <a:t>Graphical Processing Units </a:t>
            </a:r>
            <a:r>
              <a:rPr lang="en-US" sz="2000" b="0" i="0" u="none" strike="noStrike" baseline="0" dirty="0">
                <a:latin typeface="SFRM1200"/>
              </a:rPr>
              <a:t>(GPUs) and </a:t>
            </a:r>
            <a:r>
              <a:rPr lang="en-US" sz="2000" b="1" i="0" u="none" strike="noStrike" baseline="0" dirty="0">
                <a:latin typeface="SFRM1200"/>
              </a:rPr>
              <a:t>Field Programmable Gate Arrays </a:t>
            </a:r>
            <a:r>
              <a:rPr lang="en-US" sz="2000" b="0" i="0" u="none" strike="noStrike" baseline="0" dirty="0">
                <a:latin typeface="SFRM1200"/>
              </a:rPr>
              <a:t>(FPGAs) are two key enablers </a:t>
            </a:r>
            <a:r>
              <a:rPr lang="en-US" sz="2000" dirty="0">
                <a:latin typeface="SFRM1200"/>
              </a:rPr>
              <a:t>for </a:t>
            </a:r>
            <a:r>
              <a:rPr lang="en-US" sz="2000" b="0" i="0" u="none" strike="noStrike" baseline="0" dirty="0">
                <a:latin typeface="SFRM1200"/>
              </a:rPr>
              <a:t>on-board </a:t>
            </a:r>
            <a:r>
              <a:rPr lang="en-US" sz="2000" b="1" i="0" u="none" strike="noStrike" baseline="0" dirty="0">
                <a:latin typeface="SFRM1200"/>
              </a:rPr>
              <a:t>artificial intelligence</a:t>
            </a:r>
            <a:r>
              <a:rPr lang="en-US" sz="2000" b="0" i="0" u="none" strike="noStrike" baseline="0" dirty="0">
                <a:latin typeface="SFRM1200"/>
              </a:rPr>
              <a:t> </a:t>
            </a:r>
          </a:p>
          <a:p>
            <a:pPr algn="l"/>
            <a:r>
              <a:rPr lang="en-US" sz="2000" b="0" i="0" u="none" strike="noStrike" baseline="0" dirty="0">
                <a:latin typeface="SFRM1200"/>
              </a:rPr>
              <a:t>Heavy-ion SEE qualification is very complex because of the very high power-consumption (standard energy ions require in-vacuum irradiations) -&gt; in air irradiation is key</a:t>
            </a:r>
          </a:p>
          <a:p>
            <a:pPr algn="l"/>
            <a:r>
              <a:rPr lang="en-US" sz="2000" b="0" i="0" u="none" strike="noStrike" baseline="0" dirty="0">
                <a:latin typeface="SFRM1200"/>
              </a:rPr>
              <a:t>UNIPD will perform a test campaign on a GPU</a:t>
            </a:r>
          </a:p>
          <a:p>
            <a:pPr algn="l"/>
            <a:r>
              <a:rPr lang="en-US" sz="2000" b="0" i="0" u="none" strike="noStrike" baseline="0" dirty="0">
                <a:latin typeface="SFRM1200"/>
              </a:rPr>
              <a:t>TAS will perform a test campaign on a FPGA</a:t>
            </a:r>
          </a:p>
          <a:p>
            <a:pPr algn="l"/>
            <a:r>
              <a:rPr lang="en-US" sz="2000" b="0" i="0" u="none" strike="noStrike" baseline="0" dirty="0">
                <a:latin typeface="SFRM1200"/>
              </a:rPr>
              <a:t>The results will be used together to compile recommendations and guidelines about SEE testing with very high energy ion beams</a:t>
            </a: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29</a:t>
            </a:fld>
            <a:endParaRPr lang="en-GB" dirty="0"/>
          </a:p>
        </p:txBody>
      </p:sp>
      <p:pic>
        <p:nvPicPr>
          <p:cNvPr id="2050" name="Picture 2" descr="NVIDIA DRIVE™ PX 2">
            <a:extLst>
              <a:ext uri="{FF2B5EF4-FFF2-40B4-BE49-F238E27FC236}">
                <a16:creationId xmlns:a16="http://schemas.microsoft.com/office/drawing/2014/main" id="{6C88A616-E308-42C1-D3C7-824DD3DF052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9650" y="1521378"/>
            <a:ext cx="2057156" cy="10038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irtex UltraScale+ VCU128 FPGA Evaluation Kit - Xilinx | Mouser">
            <a:extLst>
              <a:ext uri="{FF2B5EF4-FFF2-40B4-BE49-F238E27FC236}">
                <a16:creationId xmlns:a16="http://schemas.microsoft.com/office/drawing/2014/main" id="{E11CACA0-59CB-398B-1FC8-7CBA34490CA0}"/>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98461" y="1947712"/>
            <a:ext cx="2055822" cy="149301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E3E811-759E-F317-07B5-946736834C3D}"/>
              </a:ext>
            </a:extLst>
          </p:cNvPr>
          <p:cNvSpPr txBox="1"/>
          <p:nvPr/>
        </p:nvSpPr>
        <p:spPr>
          <a:xfrm>
            <a:off x="8912410" y="3471928"/>
            <a:ext cx="2519167" cy="923330"/>
          </a:xfrm>
          <a:prstGeom prst="rect">
            <a:avLst/>
          </a:prstGeom>
          <a:solidFill>
            <a:srgbClr val="FFFF00"/>
          </a:solidFill>
        </p:spPr>
        <p:txBody>
          <a:bodyPr wrap="square">
            <a:spAutoFit/>
          </a:bodyPr>
          <a:lstStyle/>
          <a:p>
            <a:pPr algn="l"/>
            <a:r>
              <a:rPr lang="en-US" sz="1800" b="0" i="0" u="none" strike="noStrike" baseline="0" dirty="0">
                <a:latin typeface="SFRM1200"/>
              </a:rPr>
              <a:t>D5.5 (M48) Impact of beam energy in SEE testing</a:t>
            </a:r>
          </a:p>
        </p:txBody>
      </p:sp>
      <p:sp>
        <p:nvSpPr>
          <p:cNvPr id="2" name="TextBox 1">
            <a:extLst>
              <a:ext uri="{FF2B5EF4-FFF2-40B4-BE49-F238E27FC236}">
                <a16:creationId xmlns:a16="http://schemas.microsoft.com/office/drawing/2014/main" id="{D9F945E8-2C81-6624-405D-E488F5041117}"/>
              </a:ext>
            </a:extLst>
          </p:cNvPr>
          <p:cNvSpPr txBox="1"/>
          <p:nvPr/>
        </p:nvSpPr>
        <p:spPr>
          <a:xfrm>
            <a:off x="8912412" y="4544003"/>
            <a:ext cx="2519166" cy="1477328"/>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3282344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WP5 in the Project</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3</a:t>
            </a:fld>
            <a:endParaRPr lang="en-GB" dirty="0"/>
          </a:p>
        </p:txBody>
      </p:sp>
      <p:sp>
        <p:nvSpPr>
          <p:cNvPr id="16" name="Espace réservé du contenu 2">
            <a:extLst>
              <a:ext uri="{FF2B5EF4-FFF2-40B4-BE49-F238E27FC236}">
                <a16:creationId xmlns:a16="http://schemas.microsoft.com/office/drawing/2014/main" id="{1950559A-16FD-EDBE-1261-052CB1BAF847}"/>
              </a:ext>
            </a:extLst>
          </p:cNvPr>
          <p:cNvSpPr>
            <a:spLocks noGrp="1"/>
          </p:cNvSpPr>
          <p:nvPr>
            <p:ph idx="1" hasCustomPrompt="1"/>
          </p:nvPr>
        </p:nvSpPr>
        <p:spPr>
          <a:xfrm>
            <a:off x="6444105" y="1860458"/>
            <a:ext cx="5448300" cy="4136199"/>
          </a:xfrm>
        </p:spPr>
        <p:txBody>
          <a:bodyPr>
            <a:noAutofit/>
          </a:bodyPr>
          <a:lstStyle>
            <a:lvl1pPr>
              <a:defRPr/>
            </a:lvl1pPr>
            <a:lvl2pPr>
              <a:defRPr/>
            </a:lvl2pPr>
            <a:lvl3pPr>
              <a:defRPr/>
            </a:lvl3pPr>
            <a:lvl4pPr>
              <a:defRPr/>
            </a:lvl4pPr>
            <a:lvl5pPr>
              <a:defRPr/>
            </a:lvl5pPr>
          </a:lstStyle>
          <a:p>
            <a:pPr algn="l"/>
            <a:r>
              <a:rPr lang="en-US" b="0" i="0" u="none" strike="noStrike" baseline="0" dirty="0">
                <a:latin typeface="MyriadPro-Regular"/>
              </a:rPr>
              <a:t>WP5 is strongly interconnected with the other work packages</a:t>
            </a:r>
          </a:p>
          <a:p>
            <a:pPr lvl="1"/>
            <a:r>
              <a:rPr lang="en-US" dirty="0">
                <a:latin typeface="MyriadPro-Regular"/>
              </a:rPr>
              <a:t>WP3: comparison with simulation results</a:t>
            </a:r>
            <a:r>
              <a:rPr lang="en-US" b="0" i="0" u="none" strike="noStrike" baseline="0" dirty="0">
                <a:latin typeface="MyriadPro-Regular"/>
              </a:rPr>
              <a:t> </a:t>
            </a:r>
          </a:p>
          <a:p>
            <a:pPr lvl="1"/>
            <a:r>
              <a:rPr lang="en-US" dirty="0">
                <a:latin typeface="MyriadPro-Regular"/>
              </a:rPr>
              <a:t>WP4: beam dosimetry</a:t>
            </a:r>
            <a:endParaRPr lang="en-US" b="0" i="0" u="none" strike="noStrike" baseline="0" dirty="0">
              <a:latin typeface="MyriadPro-Regular"/>
            </a:endParaRPr>
          </a:p>
          <a:p>
            <a:pPr lvl="1"/>
            <a:r>
              <a:rPr lang="en-US" dirty="0">
                <a:latin typeface="MyriadPro-Regular"/>
              </a:rPr>
              <a:t>WP7: facility development</a:t>
            </a:r>
            <a:endParaRPr lang="en-US" sz="1600" dirty="0">
              <a:latin typeface="SFRM1200"/>
            </a:endParaRPr>
          </a:p>
        </p:txBody>
      </p:sp>
      <p:pic>
        <p:nvPicPr>
          <p:cNvPr id="2" name="Immagine 1">
            <a:extLst>
              <a:ext uri="{FF2B5EF4-FFF2-40B4-BE49-F238E27FC236}">
                <a16:creationId xmlns:a16="http://schemas.microsoft.com/office/drawing/2014/main" id="{C1C68144-043C-3C86-EE53-4CDBB7BE4B17}"/>
              </a:ext>
            </a:extLst>
          </p:cNvPr>
          <p:cNvPicPr>
            <a:picLocks noChangeAspect="1"/>
          </p:cNvPicPr>
          <p:nvPr/>
        </p:nvPicPr>
        <p:blipFill rotWithShape="1">
          <a:blip r:embed="rId3"/>
          <a:srcRect l="30450" t="21529" r="39550" b="14813"/>
          <a:stretch/>
        </p:blipFill>
        <p:spPr>
          <a:xfrm>
            <a:off x="1470321" y="1377399"/>
            <a:ext cx="3863679" cy="4611581"/>
          </a:xfrm>
          <a:prstGeom prst="rect">
            <a:avLst/>
          </a:prstGeom>
        </p:spPr>
      </p:pic>
    </p:spTree>
    <p:extLst>
      <p:ext uri="{BB962C8B-B14F-4D97-AF65-F5344CB8AC3E}">
        <p14:creationId xmlns:p14="http://schemas.microsoft.com/office/powerpoint/2010/main" val="30792317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5.5 - Qualification of High-complexity Devices: Status and Plans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7791450" cy="4136199"/>
          </a:xfrm>
        </p:spPr>
        <p:txBody>
          <a:bodyPr>
            <a:noAutofit/>
          </a:bodyPr>
          <a:lstStyle>
            <a:lvl1pPr>
              <a:defRPr/>
            </a:lvl1pPr>
            <a:lvl2pPr>
              <a:defRPr/>
            </a:lvl2pPr>
            <a:lvl3pPr>
              <a:defRPr/>
            </a:lvl3pPr>
            <a:lvl4pPr>
              <a:defRPr/>
            </a:lvl4pPr>
            <a:lvl5pPr>
              <a:defRPr/>
            </a:lvl5pPr>
          </a:lstStyle>
          <a:p>
            <a:pPr algn="l"/>
            <a:r>
              <a:rPr lang="en-US" sz="2000" b="0" i="0" u="none" strike="noStrike" baseline="0" dirty="0">
                <a:latin typeface="SFRM1200"/>
              </a:rPr>
              <a:t>UNIPD has selecting a suitable platform and has performed preliminary test campaigns (using neutrons) </a:t>
            </a:r>
          </a:p>
          <a:p>
            <a:pPr lvl="1"/>
            <a:r>
              <a:rPr lang="en-US" sz="1800" dirty="0">
                <a:latin typeface="SFRM1200"/>
              </a:rPr>
              <a:t>NVIDIA Jetson line of AI accelerators appears as the most promising candidate</a:t>
            </a:r>
          </a:p>
          <a:p>
            <a:pPr lvl="2"/>
            <a:r>
              <a:rPr lang="en-US" sz="1600" dirty="0">
                <a:latin typeface="SFRM1200"/>
              </a:rPr>
              <a:t>CPU + GPU in one chip, with full framework for AI computing</a:t>
            </a:r>
          </a:p>
          <a:p>
            <a:pPr lvl="1"/>
            <a:r>
              <a:rPr lang="en-US" sz="1800" dirty="0">
                <a:latin typeface="SFRM1200"/>
              </a:rPr>
              <a:t>Preliminary tests carried out at </a:t>
            </a:r>
            <a:r>
              <a:rPr lang="en-US" sz="1800" dirty="0" err="1">
                <a:latin typeface="SFRM1200"/>
              </a:rPr>
              <a:t>ChipIr</a:t>
            </a:r>
            <a:r>
              <a:rPr lang="en-US" sz="1800" dirty="0">
                <a:latin typeface="SFRM1200"/>
              </a:rPr>
              <a:t> (UK) on some Jetson Nano boards</a:t>
            </a:r>
          </a:p>
          <a:p>
            <a:pPr marL="914400" lvl="2" indent="0">
              <a:buNone/>
            </a:pPr>
            <a:endParaRPr lang="en-US" sz="1200" b="0" i="0" u="none" strike="noStrike" baseline="0" dirty="0">
              <a:latin typeface="SFRM120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30</a:t>
            </a:fld>
            <a:endParaRPr lang="en-GB" dirty="0"/>
          </a:p>
        </p:txBody>
      </p:sp>
      <p:pic>
        <p:nvPicPr>
          <p:cNvPr id="2050" name="Picture 2" descr="NVIDIA DRIVE™ PX 2">
            <a:extLst>
              <a:ext uri="{FF2B5EF4-FFF2-40B4-BE49-F238E27FC236}">
                <a16:creationId xmlns:a16="http://schemas.microsoft.com/office/drawing/2014/main" id="{6C88A616-E308-42C1-D3C7-824DD3DF052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9650" y="1521378"/>
            <a:ext cx="2057156" cy="10038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irtex UltraScale+ VCU128 FPGA Evaluation Kit - Xilinx | Mouser">
            <a:extLst>
              <a:ext uri="{FF2B5EF4-FFF2-40B4-BE49-F238E27FC236}">
                <a16:creationId xmlns:a16="http://schemas.microsoft.com/office/drawing/2014/main" id="{E11CACA0-59CB-398B-1FC8-7CBA34490CA0}"/>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98461" y="1947712"/>
            <a:ext cx="2055822" cy="149301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E3E811-759E-F317-07B5-946736834C3D}"/>
              </a:ext>
            </a:extLst>
          </p:cNvPr>
          <p:cNvSpPr txBox="1"/>
          <p:nvPr/>
        </p:nvSpPr>
        <p:spPr>
          <a:xfrm>
            <a:off x="8912410" y="3471928"/>
            <a:ext cx="2519167" cy="923330"/>
          </a:xfrm>
          <a:prstGeom prst="rect">
            <a:avLst/>
          </a:prstGeom>
          <a:solidFill>
            <a:srgbClr val="FFFF00"/>
          </a:solidFill>
        </p:spPr>
        <p:txBody>
          <a:bodyPr wrap="square">
            <a:spAutoFit/>
          </a:bodyPr>
          <a:lstStyle/>
          <a:p>
            <a:pPr algn="l"/>
            <a:r>
              <a:rPr lang="en-US" sz="1800" b="0" i="0" u="none" strike="noStrike" baseline="0" dirty="0">
                <a:latin typeface="SFRM1200"/>
              </a:rPr>
              <a:t>D5.5 (M48) Impact of beam energy in SEE testing</a:t>
            </a:r>
          </a:p>
        </p:txBody>
      </p:sp>
      <p:sp>
        <p:nvSpPr>
          <p:cNvPr id="2" name="TextBox 1">
            <a:extLst>
              <a:ext uri="{FF2B5EF4-FFF2-40B4-BE49-F238E27FC236}">
                <a16:creationId xmlns:a16="http://schemas.microsoft.com/office/drawing/2014/main" id="{D9F945E8-2C81-6624-405D-E488F5041117}"/>
              </a:ext>
            </a:extLst>
          </p:cNvPr>
          <p:cNvSpPr txBox="1"/>
          <p:nvPr/>
        </p:nvSpPr>
        <p:spPr>
          <a:xfrm>
            <a:off x="8912412" y="4544003"/>
            <a:ext cx="2519166" cy="1477328"/>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pic>
        <p:nvPicPr>
          <p:cNvPr id="1026" name="Picture 2" descr="NVIDIA, Kit per sviluppatori Jetson Nano (945-13450-0000-100) : Amazon.it:  Informatica">
            <a:extLst>
              <a:ext uri="{FF2B5EF4-FFF2-40B4-BE49-F238E27FC236}">
                <a16:creationId xmlns:a16="http://schemas.microsoft.com/office/drawing/2014/main" id="{D487E0B7-C490-8EE2-443D-AEF01C64E6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3868726"/>
            <a:ext cx="2033587" cy="155090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1E38CF7C-99EF-CF63-DDE8-A1E7CD1C22F6}"/>
              </a:ext>
            </a:extLst>
          </p:cNvPr>
          <p:cNvSpPr txBox="1"/>
          <p:nvPr/>
        </p:nvSpPr>
        <p:spPr>
          <a:xfrm>
            <a:off x="4921435" y="4359337"/>
            <a:ext cx="1965138" cy="369332"/>
          </a:xfrm>
          <a:prstGeom prst="rect">
            <a:avLst/>
          </a:prstGeom>
          <a:noFill/>
        </p:spPr>
        <p:txBody>
          <a:bodyPr wrap="square">
            <a:spAutoFit/>
          </a:bodyPr>
          <a:lstStyle/>
          <a:p>
            <a:r>
              <a:rPr lang="en-US" sz="1800" dirty="0">
                <a:latin typeface="SFRM1200"/>
              </a:rPr>
              <a:t>Jetson Nano board</a:t>
            </a:r>
            <a:endParaRPr lang="en-US" dirty="0"/>
          </a:p>
        </p:txBody>
      </p:sp>
    </p:spTree>
    <p:extLst>
      <p:ext uri="{BB962C8B-B14F-4D97-AF65-F5344CB8AC3E}">
        <p14:creationId xmlns:p14="http://schemas.microsoft.com/office/powerpoint/2010/main" val="29498269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5.5 - Qualification of High-complexity Devices: Status and Plans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31</a:t>
            </a:fld>
            <a:endParaRPr lang="en-GB" dirty="0"/>
          </a:p>
        </p:txBody>
      </p:sp>
      <p:pic>
        <p:nvPicPr>
          <p:cNvPr id="2050" name="Picture 2" descr="NVIDIA DRIVE™ PX 2">
            <a:extLst>
              <a:ext uri="{FF2B5EF4-FFF2-40B4-BE49-F238E27FC236}">
                <a16:creationId xmlns:a16="http://schemas.microsoft.com/office/drawing/2014/main" id="{6C88A616-E308-42C1-D3C7-824DD3DF052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9650" y="1521378"/>
            <a:ext cx="2057156" cy="10038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irtex UltraScale+ VCU128 FPGA Evaluation Kit - Xilinx | Mouser">
            <a:extLst>
              <a:ext uri="{FF2B5EF4-FFF2-40B4-BE49-F238E27FC236}">
                <a16:creationId xmlns:a16="http://schemas.microsoft.com/office/drawing/2014/main" id="{E11CACA0-59CB-398B-1FC8-7CBA34490CA0}"/>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98461" y="1947712"/>
            <a:ext cx="2055822" cy="149301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EE3E811-759E-F317-07B5-946736834C3D}"/>
              </a:ext>
            </a:extLst>
          </p:cNvPr>
          <p:cNvSpPr txBox="1"/>
          <p:nvPr/>
        </p:nvSpPr>
        <p:spPr>
          <a:xfrm>
            <a:off x="8912410" y="3471928"/>
            <a:ext cx="2519167" cy="923330"/>
          </a:xfrm>
          <a:prstGeom prst="rect">
            <a:avLst/>
          </a:prstGeom>
          <a:solidFill>
            <a:srgbClr val="FFFF00"/>
          </a:solidFill>
        </p:spPr>
        <p:txBody>
          <a:bodyPr wrap="square">
            <a:spAutoFit/>
          </a:bodyPr>
          <a:lstStyle/>
          <a:p>
            <a:pPr algn="l"/>
            <a:r>
              <a:rPr lang="en-US" sz="1800" b="0" i="0" u="none" strike="noStrike" baseline="0" dirty="0">
                <a:latin typeface="SFRM1200"/>
              </a:rPr>
              <a:t>D5.5 (M48) Impact of beam energy in SEE testing</a:t>
            </a:r>
          </a:p>
        </p:txBody>
      </p:sp>
      <p:sp>
        <p:nvSpPr>
          <p:cNvPr id="2" name="TextBox 1">
            <a:extLst>
              <a:ext uri="{FF2B5EF4-FFF2-40B4-BE49-F238E27FC236}">
                <a16:creationId xmlns:a16="http://schemas.microsoft.com/office/drawing/2014/main" id="{D9F945E8-2C81-6624-405D-E488F5041117}"/>
              </a:ext>
            </a:extLst>
          </p:cNvPr>
          <p:cNvSpPr txBox="1"/>
          <p:nvPr/>
        </p:nvSpPr>
        <p:spPr>
          <a:xfrm>
            <a:off x="8912412" y="4544003"/>
            <a:ext cx="2519166" cy="1477328"/>
          </a:xfrm>
          <a:prstGeom prst="rect">
            <a:avLst/>
          </a:prstGeom>
          <a:solidFill>
            <a:srgbClr val="FFC0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4" name="Segnaposto contenuto 13"/>
          <p:cNvSpPr>
            <a:spLocks noGrp="1"/>
          </p:cNvSpPr>
          <p:nvPr>
            <p:ph idx="1"/>
          </p:nvPr>
        </p:nvSpPr>
        <p:spPr>
          <a:xfrm>
            <a:off x="838200" y="1685490"/>
            <a:ext cx="7961334" cy="4090885"/>
          </a:xfrm>
        </p:spPr>
        <p:txBody>
          <a:bodyPr>
            <a:normAutofit lnSpcReduction="10000"/>
          </a:bodyPr>
          <a:lstStyle/>
          <a:p>
            <a:r>
              <a:rPr lang="en-US" dirty="0"/>
              <a:t>Device is to be chosen according to the need and availability of TAS projects.</a:t>
            </a:r>
          </a:p>
          <a:p>
            <a:pPr marL="0" indent="0">
              <a:buNone/>
            </a:pPr>
            <a:endParaRPr lang="en-US" dirty="0"/>
          </a:p>
          <a:p>
            <a:r>
              <a:rPr lang="en-US" dirty="0"/>
              <a:t>Trade-off is between:</a:t>
            </a:r>
          </a:p>
          <a:p>
            <a:pPr lvl="1"/>
            <a:r>
              <a:rPr lang="en-US" dirty="0"/>
              <a:t>High performance System-On-Chip (backside irradiation with fan-based cooling system).</a:t>
            </a:r>
          </a:p>
          <a:p>
            <a:pPr lvl="1"/>
            <a:r>
              <a:rPr lang="en-US" dirty="0"/>
              <a:t>Optoelectronics that cannot be «opened» in the traditional way to be  tested.</a:t>
            </a:r>
          </a:p>
          <a:p>
            <a:pPr lvl="1"/>
            <a:endParaRPr lang="en-US" dirty="0"/>
          </a:p>
          <a:p>
            <a:r>
              <a:rPr lang="en-US" dirty="0"/>
              <a:t>Device will be chosen during the next months</a:t>
            </a:r>
          </a:p>
          <a:p>
            <a:pPr lvl="1"/>
            <a:endParaRPr lang="en-US" dirty="0"/>
          </a:p>
          <a:p>
            <a:pPr lvl="1"/>
            <a:endParaRPr lang="en-US" dirty="0"/>
          </a:p>
        </p:txBody>
      </p:sp>
    </p:spTree>
    <p:extLst>
      <p:ext uri="{BB962C8B-B14F-4D97-AF65-F5344CB8AC3E}">
        <p14:creationId xmlns:p14="http://schemas.microsoft.com/office/powerpoint/2010/main" val="10270807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5.6 - Board-level testing: Description of Work </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825624"/>
            <a:ext cx="8134350" cy="4136199"/>
          </a:xfrm>
        </p:spPr>
        <p:txBody>
          <a:bodyPr>
            <a:noAutofit/>
          </a:bodyPr>
          <a:lstStyle>
            <a:lvl1pPr>
              <a:defRPr/>
            </a:lvl1pPr>
            <a:lvl2pPr>
              <a:defRPr/>
            </a:lvl2pPr>
            <a:lvl3pPr>
              <a:defRPr/>
            </a:lvl3pPr>
            <a:lvl4pPr>
              <a:defRPr/>
            </a:lvl4pPr>
            <a:lvl5pPr>
              <a:defRPr/>
            </a:lvl5pPr>
          </a:lstStyle>
          <a:p>
            <a:r>
              <a:rPr lang="en-US" sz="2000" b="0" i="0" u="none" strike="noStrike" baseline="0" dirty="0">
                <a:latin typeface="SFRM1200"/>
              </a:rPr>
              <a:t>Partners: TAS, M24-48</a:t>
            </a:r>
          </a:p>
          <a:p>
            <a:pPr algn="l"/>
            <a:r>
              <a:rPr lang="en-US" sz="2000" b="0" i="0" u="none" strike="noStrike" baseline="0" dirty="0">
                <a:latin typeface="SFRM1200"/>
              </a:rPr>
              <a:t>Board-level testing can enable the qualification of several devices by irradiating them simultaneously under the same beam. </a:t>
            </a:r>
          </a:p>
          <a:p>
            <a:pPr algn="l"/>
            <a:r>
              <a:rPr lang="en-US" sz="2000" b="0" i="0" u="none" strike="noStrike" baseline="0" dirty="0">
                <a:latin typeface="SFRM1200"/>
              </a:rPr>
              <a:t>In some cases, and thanks to the properties of VHE ion beams, it can even be envisaged to test more complex systems that are made of a few electronic boards stacked on top of one another. </a:t>
            </a:r>
          </a:p>
          <a:p>
            <a:pPr algn="l"/>
            <a:r>
              <a:rPr lang="en-US" sz="2000" b="0" i="0" u="none" strike="noStrike" baseline="0" dirty="0">
                <a:latin typeface="SFRM1200"/>
              </a:rPr>
              <a:t>The task will consist of testing electronic boards enabling power conditioning functionalities, which may be particularly sensitive to radiation.</a:t>
            </a:r>
          </a:p>
          <a:p>
            <a:pPr algn="l"/>
            <a:r>
              <a:rPr lang="en-US" sz="2000" b="0" i="0" u="none" strike="noStrike" baseline="0" dirty="0">
                <a:latin typeface="SFRM1200"/>
              </a:rPr>
              <a:t>The objective of the task will be that of defining a methodology for testing these kinds of boards with a VHE ion beam that will be integrated in the guideline.</a:t>
            </a:r>
            <a:endParaRPr lang="en-GB" sz="2000" noProof="0" dirty="0"/>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32</a:t>
            </a:fld>
            <a:endParaRPr lang="en-GB" dirty="0"/>
          </a:p>
        </p:txBody>
      </p:sp>
      <p:sp>
        <p:nvSpPr>
          <p:cNvPr id="3" name="TextBox 2">
            <a:extLst>
              <a:ext uri="{FF2B5EF4-FFF2-40B4-BE49-F238E27FC236}">
                <a16:creationId xmlns:a16="http://schemas.microsoft.com/office/drawing/2014/main" id="{C2A4A372-0EB7-8432-46FC-F4529C4B04B8}"/>
              </a:ext>
            </a:extLst>
          </p:cNvPr>
          <p:cNvSpPr txBox="1"/>
          <p:nvPr/>
        </p:nvSpPr>
        <p:spPr>
          <a:xfrm>
            <a:off x="9164630" y="3151902"/>
            <a:ext cx="2726693" cy="1200329"/>
          </a:xfrm>
          <a:prstGeom prst="rect">
            <a:avLst/>
          </a:prstGeom>
          <a:solidFill>
            <a:srgbClr val="FFFF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Tree>
    <p:extLst>
      <p:ext uri="{BB962C8B-B14F-4D97-AF65-F5344CB8AC3E}">
        <p14:creationId xmlns:p14="http://schemas.microsoft.com/office/powerpoint/2010/main" val="36217414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5.6 - Board-level testing: Status and Plans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1" y="1825624"/>
            <a:ext cx="8134350" cy="4136199"/>
          </a:xfrm>
        </p:spPr>
        <p:txBody>
          <a:bodyPr>
            <a:noAutofit/>
          </a:bodyPr>
          <a:lstStyle>
            <a:lvl1pPr>
              <a:defRPr/>
            </a:lvl1pPr>
            <a:lvl2pPr>
              <a:defRPr/>
            </a:lvl2pPr>
            <a:lvl3pPr>
              <a:defRPr/>
            </a:lvl3pPr>
            <a:lvl4pPr>
              <a:defRPr/>
            </a:lvl4pPr>
            <a:lvl5pPr>
              <a:defRPr/>
            </a:lvl5pPr>
          </a:lstStyle>
          <a:p>
            <a:pPr marL="0" indent="0" algn="l">
              <a:buNone/>
            </a:pPr>
            <a:r>
              <a:rPr lang="en-US" sz="3600" b="0" i="0" u="none" strike="noStrike" baseline="0" dirty="0">
                <a:solidFill>
                  <a:srgbClr val="FF0000"/>
                </a:solidFill>
                <a:latin typeface="SFRM1200"/>
              </a:rPr>
              <a:t> </a:t>
            </a:r>
            <a:endParaRPr lang="en-GB" sz="3600" noProof="0" dirty="0">
              <a:solidFill>
                <a:srgbClr val="FF0000"/>
              </a:solidFill>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60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33</a:t>
            </a:fld>
            <a:endParaRPr lang="en-GB" dirty="0"/>
          </a:p>
        </p:txBody>
      </p:sp>
      <p:sp>
        <p:nvSpPr>
          <p:cNvPr id="3" name="TextBox 2">
            <a:extLst>
              <a:ext uri="{FF2B5EF4-FFF2-40B4-BE49-F238E27FC236}">
                <a16:creationId xmlns:a16="http://schemas.microsoft.com/office/drawing/2014/main" id="{C2A4A372-0EB7-8432-46FC-F4529C4B04B8}"/>
              </a:ext>
            </a:extLst>
          </p:cNvPr>
          <p:cNvSpPr txBox="1"/>
          <p:nvPr/>
        </p:nvSpPr>
        <p:spPr>
          <a:xfrm>
            <a:off x="9124951" y="4729964"/>
            <a:ext cx="2726693" cy="1200329"/>
          </a:xfrm>
          <a:prstGeom prst="rect">
            <a:avLst/>
          </a:prstGeom>
          <a:solidFill>
            <a:srgbClr val="FFFF00"/>
          </a:solidFill>
        </p:spPr>
        <p:txBody>
          <a:bodyPr wrap="square">
            <a:spAutoFit/>
          </a:bodyPr>
          <a:lstStyle/>
          <a:p>
            <a:pPr algn="l"/>
            <a:r>
              <a:rPr lang="en-US" sz="1800" b="0" i="0" u="none" strike="noStrike" baseline="0" dirty="0">
                <a:latin typeface="SFRM1200"/>
              </a:rPr>
              <a:t>D5.6 (M48) SEE qualification guidelines for high complexity devices and board level testing</a:t>
            </a:r>
            <a:endParaRPr lang="en-US" sz="1800" dirty="0"/>
          </a:p>
        </p:txBody>
      </p:sp>
      <p:sp>
        <p:nvSpPr>
          <p:cNvPr id="14" name="Espace réservé du contenu 2">
            <a:extLst>
              <a:ext uri="{FF2B5EF4-FFF2-40B4-BE49-F238E27FC236}">
                <a16:creationId xmlns:a16="http://schemas.microsoft.com/office/drawing/2014/main" id="{44D06184-DC5C-2E4D-B51E-3ADE2DA33312}"/>
              </a:ext>
            </a:extLst>
          </p:cNvPr>
          <p:cNvSpPr txBox="1">
            <a:spLocks/>
          </p:cNvSpPr>
          <p:nvPr/>
        </p:nvSpPr>
        <p:spPr>
          <a:xfrm>
            <a:off x="984338" y="2133951"/>
            <a:ext cx="7508309" cy="307906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2000" dirty="0">
                <a:latin typeface="SFRM1200"/>
              </a:rPr>
              <a:t>Device under trade-off for testing are DC/DC converters.</a:t>
            </a:r>
          </a:p>
          <a:p>
            <a:pPr algn="just"/>
            <a:r>
              <a:rPr lang="en-US" sz="2000" dirty="0">
                <a:latin typeface="SFRM1200"/>
              </a:rPr>
              <a:t>DC/DC converter with high power density w.r.t. footprint are not so common in the space market.</a:t>
            </a:r>
          </a:p>
          <a:p>
            <a:pPr algn="just"/>
            <a:r>
              <a:rPr lang="en-US" sz="2000" dirty="0">
                <a:latin typeface="SFRM1200"/>
              </a:rPr>
              <a:t>On the other hand they are a need in payload architecture where the same module type is implemented recursively to build large structures (like SAR for earth observation).</a:t>
            </a:r>
          </a:p>
          <a:p>
            <a:pPr algn="just"/>
            <a:r>
              <a:rPr lang="en-US" sz="2000" dirty="0">
                <a:latin typeface="SFRM1200"/>
              </a:rPr>
              <a:t>The first choice for this application are commercial DC/DC converters available in TAS.</a:t>
            </a:r>
            <a:endParaRPr lang="en-GB" sz="2000" dirty="0"/>
          </a:p>
        </p:txBody>
      </p:sp>
      <p:pic>
        <p:nvPicPr>
          <p:cNvPr id="15" name="Immagine 14"/>
          <p:cNvPicPr>
            <a:picLocks noChangeAspect="1"/>
          </p:cNvPicPr>
          <p:nvPr/>
        </p:nvPicPr>
        <p:blipFill>
          <a:blip r:embed="rId3"/>
          <a:stretch>
            <a:fillRect/>
          </a:stretch>
        </p:blipFill>
        <p:spPr>
          <a:xfrm>
            <a:off x="9317030" y="1519355"/>
            <a:ext cx="2261099" cy="3047569"/>
          </a:xfrm>
          <a:prstGeom prst="rect">
            <a:avLst/>
          </a:prstGeom>
        </p:spPr>
      </p:pic>
    </p:spTree>
    <p:extLst>
      <p:ext uri="{BB962C8B-B14F-4D97-AF65-F5344CB8AC3E}">
        <p14:creationId xmlns:p14="http://schemas.microsoft.com/office/powerpoint/2010/main" val="1790455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Conclusions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34</a:t>
            </a:fld>
            <a:endParaRPr lang="en-GB" dirty="0"/>
          </a:p>
        </p:txBody>
      </p:sp>
      <p:graphicFrame>
        <p:nvGraphicFramePr>
          <p:cNvPr id="20" name="Table 19">
            <a:extLst>
              <a:ext uri="{FF2B5EF4-FFF2-40B4-BE49-F238E27FC236}">
                <a16:creationId xmlns:a16="http://schemas.microsoft.com/office/drawing/2014/main" id="{071622B0-7DC2-61B1-8668-73CA5EBBCF78}"/>
              </a:ext>
            </a:extLst>
          </p:cNvPr>
          <p:cNvGraphicFramePr>
            <a:graphicFrameLocks noGrp="1"/>
          </p:cNvGraphicFramePr>
          <p:nvPr>
            <p:extLst>
              <p:ext uri="{D42A27DB-BD31-4B8C-83A1-F6EECF244321}">
                <p14:modId xmlns:p14="http://schemas.microsoft.com/office/powerpoint/2010/main" val="1963097338"/>
              </p:ext>
            </p:extLst>
          </p:nvPr>
        </p:nvGraphicFramePr>
        <p:xfrm>
          <a:off x="375385" y="1495809"/>
          <a:ext cx="11349234" cy="4397969"/>
        </p:xfrm>
        <a:graphic>
          <a:graphicData uri="http://schemas.openxmlformats.org/drawingml/2006/table">
            <a:tbl>
              <a:tblPr firstRow="1" bandRow="1">
                <a:tableStyleId>{5C22544A-7EE6-4342-B048-85BDC9FD1C3A}</a:tableStyleId>
              </a:tblPr>
              <a:tblGrid>
                <a:gridCol w="5105876">
                  <a:extLst>
                    <a:ext uri="{9D8B030D-6E8A-4147-A177-3AD203B41FA5}">
                      <a16:colId xmlns:a16="http://schemas.microsoft.com/office/drawing/2014/main" val="3312047275"/>
                    </a:ext>
                  </a:extLst>
                </a:gridCol>
                <a:gridCol w="6243358">
                  <a:extLst>
                    <a:ext uri="{9D8B030D-6E8A-4147-A177-3AD203B41FA5}">
                      <a16:colId xmlns:a16="http://schemas.microsoft.com/office/drawing/2014/main" val="1428765717"/>
                    </a:ext>
                  </a:extLst>
                </a:gridCol>
              </a:tblGrid>
              <a:tr h="343067">
                <a:tc>
                  <a:txBody>
                    <a:bodyPr/>
                    <a:lstStyle/>
                    <a:p>
                      <a:pPr algn="ctr"/>
                      <a:r>
                        <a:rPr lang="en-US" dirty="0"/>
                        <a:t>Task</a:t>
                      </a:r>
                    </a:p>
                  </a:txBody>
                  <a:tcPr/>
                </a:tc>
                <a:tc>
                  <a:txBody>
                    <a:bodyPr/>
                    <a:lstStyle/>
                    <a:p>
                      <a:pPr algn="ctr"/>
                      <a:r>
                        <a:rPr lang="en-US" dirty="0"/>
                        <a:t>Status</a:t>
                      </a:r>
                    </a:p>
                  </a:txBody>
                  <a:tcPr/>
                </a:tc>
                <a:extLst>
                  <a:ext uri="{0D108BD9-81ED-4DB2-BD59-A6C34878D82A}">
                    <a16:rowId xmlns:a16="http://schemas.microsoft.com/office/drawing/2014/main" val="2246610373"/>
                  </a:ext>
                </a:extLst>
              </a:tr>
              <a:tr h="794223">
                <a:tc>
                  <a:txBody>
                    <a:bodyPr/>
                    <a:lstStyle/>
                    <a:p>
                      <a:pPr marL="228600"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5.1: Final review of VHE ion beam requirements for SEE testing</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Beam requirements have been discussed. Task has been completed with deliverable D5.1.</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1261432"/>
                  </a:ext>
                </a:extLst>
              </a:tr>
              <a:tr h="794223">
                <a:tc>
                  <a:txBody>
                    <a:bodyPr/>
                    <a:lstStyle/>
                    <a:p>
                      <a:pPr marL="228600"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5.2: Analysis of Ionization Response in a PIN diode for Beam Quality Assessment</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 </a:t>
                      </a:r>
                      <a:r>
                        <a:rPr lang="en-GB" sz="1400" dirty="0" err="1">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progress.PIN</a:t>
                      </a: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diode setup has been defined.</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85727016"/>
                  </a:ext>
                </a:extLst>
              </a:tr>
              <a:tr h="794223">
                <a:tc>
                  <a:txBody>
                    <a:bodyPr/>
                    <a:lstStyle/>
                    <a:p>
                      <a:pPr marL="228600"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5.3: Suitability of the Proposed VHE Ion Beams for 3D Integrated Device Structures</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 progress. First set of high-energy heavy ion experiments on 3D NAND Flash have been carried out.</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97143705"/>
                  </a:ext>
                </a:extLst>
              </a:tr>
              <a:tr h="794223">
                <a:tc>
                  <a:txBody>
                    <a:bodyPr/>
                    <a:lstStyle/>
                    <a:p>
                      <a:pPr marL="228600"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5.4: Validation of the VHE Ion Beams for Industrial use with TRL 6-7 Achievement</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 progress. Experiments have been carried out with benchmark SRAM devices and power devices. Additional experiments have been planned and are being prepared for the next campaigns.</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61056632"/>
                  </a:ext>
                </a:extLst>
              </a:tr>
              <a:tr h="512250">
                <a:tc>
                  <a:txBody>
                    <a:bodyPr/>
                    <a:lstStyle/>
                    <a:p>
                      <a:pPr marL="228600"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5.5: Qualification of High-complexity Devices</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Initial study and experiments</a:t>
                      </a:r>
                      <a:r>
                        <a:rPr lang="en-GB" sz="11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on GPUs using wide spectrum neutrons.</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03243804"/>
                  </a:ext>
                </a:extLst>
              </a:tr>
              <a:tr h="343067">
                <a:tc>
                  <a:txBody>
                    <a:bodyPr/>
                    <a:lstStyle/>
                    <a:p>
                      <a:pPr marL="228600"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5.6: Board-level testing</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1000"/>
                        </a:spcAft>
                      </a:pPr>
                      <a:r>
                        <a:rPr lang="en-GB"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Will start later as planned</a:t>
                      </a:r>
                      <a:endParaRPr lang="it-IT" sz="1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25435444"/>
                  </a:ext>
                </a:extLst>
              </a:tr>
            </a:tbl>
          </a:graphicData>
        </a:graphic>
      </p:graphicFrame>
    </p:spTree>
    <p:extLst>
      <p:ext uri="{BB962C8B-B14F-4D97-AF65-F5344CB8AC3E}">
        <p14:creationId xmlns:p14="http://schemas.microsoft.com/office/powerpoint/2010/main" val="1871964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1508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WP5 Key Personnel</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301189" y="1711821"/>
            <a:ext cx="4181911" cy="4136555"/>
          </a:xfrm>
        </p:spPr>
        <p:txBody>
          <a:bodyPr>
            <a:noAutofit/>
          </a:bodyPr>
          <a:lstStyle>
            <a:lvl1pPr>
              <a:defRPr/>
            </a:lvl1pPr>
            <a:lvl2pPr>
              <a:defRPr/>
            </a:lvl2pPr>
            <a:lvl3pPr>
              <a:defRPr/>
            </a:lvl3pPr>
            <a:lvl4pPr>
              <a:defRPr/>
            </a:lvl4pPr>
            <a:lvl5pPr>
              <a:defRPr/>
            </a:lvl5pPr>
          </a:lstStyle>
          <a:p>
            <a:pPr algn="l"/>
            <a:r>
              <a:rPr lang="en-US" sz="2000" dirty="0"/>
              <a:t>Airbus DS/TESAT:</a:t>
            </a:r>
          </a:p>
          <a:p>
            <a:pPr lvl="1"/>
            <a:r>
              <a:rPr lang="en-US" sz="2000" dirty="0"/>
              <a:t>R. </a:t>
            </a:r>
            <a:r>
              <a:rPr lang="en-US" sz="2000" dirty="0" err="1"/>
              <a:t>Mangeret</a:t>
            </a:r>
            <a:r>
              <a:rPr lang="en-US" sz="2000" dirty="0"/>
              <a:t>, M. </a:t>
            </a:r>
            <a:r>
              <a:rPr lang="en-US" sz="2000" dirty="0" err="1"/>
              <a:t>Rostewitz</a:t>
            </a:r>
            <a:endParaRPr lang="en-US" sz="2000" dirty="0"/>
          </a:p>
          <a:p>
            <a:r>
              <a:rPr lang="en-US" sz="2000" dirty="0"/>
              <a:t>TAS:</a:t>
            </a:r>
          </a:p>
          <a:p>
            <a:pPr lvl="1"/>
            <a:r>
              <a:rPr lang="en-US" sz="2000" dirty="0"/>
              <a:t>R. Mancini, S. </a:t>
            </a:r>
            <a:r>
              <a:rPr lang="en-US" sz="2000" dirty="0" err="1"/>
              <a:t>Francola</a:t>
            </a:r>
            <a:endParaRPr lang="en-US" sz="2000" dirty="0"/>
          </a:p>
          <a:p>
            <a:pPr algn="l"/>
            <a:r>
              <a:rPr lang="en-US" sz="2000" dirty="0" err="1"/>
              <a:t>UniPD</a:t>
            </a:r>
            <a:r>
              <a:rPr lang="en-US" sz="2000" dirty="0"/>
              <a:t>: </a:t>
            </a:r>
          </a:p>
          <a:p>
            <a:pPr lvl="1"/>
            <a:r>
              <a:rPr lang="en-US" sz="2000" dirty="0" err="1"/>
              <a:t>M.Bagatin</a:t>
            </a:r>
            <a:r>
              <a:rPr lang="en-US" sz="2000" dirty="0"/>
              <a:t>, </a:t>
            </a:r>
            <a:r>
              <a:rPr lang="en-US" sz="2000" dirty="0" err="1"/>
              <a:t>UniPD</a:t>
            </a:r>
            <a:r>
              <a:rPr lang="en-US" sz="2000" dirty="0"/>
              <a:t> project leader</a:t>
            </a:r>
          </a:p>
          <a:p>
            <a:pPr lvl="1"/>
            <a:r>
              <a:rPr lang="en-US" sz="2000" dirty="0"/>
              <a:t>S. Gerardin, WP5 leader </a:t>
            </a:r>
          </a:p>
          <a:p>
            <a:r>
              <a:rPr lang="en-US" sz="2000" dirty="0"/>
              <a:t>CERN:</a:t>
            </a:r>
          </a:p>
          <a:p>
            <a:pPr lvl="1"/>
            <a:r>
              <a:rPr lang="en-US" sz="2000" dirty="0"/>
              <a:t>M. Sacristan </a:t>
            </a:r>
            <a:r>
              <a:rPr lang="en-US" sz="2000" dirty="0" err="1"/>
              <a:t>Barbero</a:t>
            </a:r>
            <a:endParaRPr lang="en-US" sz="2000" dirty="0"/>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4</a:t>
            </a:fld>
            <a:endParaRPr lang="en-GB" dirty="0"/>
          </a:p>
        </p:txBody>
      </p:sp>
      <p:pic>
        <p:nvPicPr>
          <p:cNvPr id="16" name="Picture 15" descr="Table&#10;&#10;Description automatically generated">
            <a:extLst>
              <a:ext uri="{FF2B5EF4-FFF2-40B4-BE49-F238E27FC236}">
                <a16:creationId xmlns:a16="http://schemas.microsoft.com/office/drawing/2014/main" id="{12682124-5EA3-0313-C183-BABBAF036E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3100" y="2094702"/>
            <a:ext cx="7267692" cy="3032974"/>
          </a:xfrm>
          <a:prstGeom prst="rect">
            <a:avLst/>
          </a:prstGeom>
        </p:spPr>
      </p:pic>
    </p:spTree>
    <p:extLst>
      <p:ext uri="{BB962C8B-B14F-4D97-AF65-F5344CB8AC3E}">
        <p14:creationId xmlns:p14="http://schemas.microsoft.com/office/powerpoint/2010/main" val="2870417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1ABF1E-F151-F9C0-1AEF-8A7AEFDC9119}"/>
              </a:ext>
            </a:extLst>
          </p:cNvPr>
          <p:cNvSpPr/>
          <p:nvPr/>
        </p:nvSpPr>
        <p:spPr>
          <a:xfrm>
            <a:off x="85726" y="1777999"/>
            <a:ext cx="10402762" cy="96520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61950" algn="l">
              <a:spcBef>
                <a:spcPts val="0"/>
              </a:spcBef>
              <a:spcAft>
                <a:spcPts val="1200"/>
              </a:spcAft>
            </a:pPr>
            <a:r>
              <a:rPr lang="en-US" sz="1800" i="0" u="none" strike="noStrike" baseline="0" dirty="0">
                <a:solidFill>
                  <a:schemeClr val="tx1"/>
                </a:solidFill>
                <a:latin typeface="SFBX1200"/>
              </a:rPr>
              <a:t>5.1 Final review of VHE ion beam requirements for SEE testing</a:t>
            </a:r>
            <a:r>
              <a:rPr lang="en-US" sz="1800" i="0" u="none" strike="noStrike" baseline="0" dirty="0">
                <a:solidFill>
                  <a:schemeClr val="tx1"/>
                </a:solidFill>
                <a:latin typeface="SFBX1200"/>
                <a:sym typeface="Wingdings" panose="05000000000000000000" pitchFamily="2" charset="2"/>
              </a:rPr>
              <a:t> </a:t>
            </a:r>
            <a:r>
              <a:rPr lang="en-US" dirty="0">
                <a:solidFill>
                  <a:srgbClr val="FF0000"/>
                </a:solidFill>
                <a:latin typeface="SFBX1200"/>
                <a:sym typeface="Wingdings" panose="05000000000000000000" pitchFamily="2" charset="2"/>
              </a:rPr>
              <a:t>COMPLETED</a:t>
            </a:r>
            <a:r>
              <a:rPr lang="en-US" sz="1800" i="0" u="none" strike="noStrike" baseline="0" dirty="0">
                <a:solidFill>
                  <a:schemeClr val="tx1"/>
                </a:solidFill>
                <a:latin typeface="SFBX1200"/>
                <a:sym typeface="Wingdings" panose="05000000000000000000" pitchFamily="2" charset="2"/>
              </a:rPr>
              <a:t></a:t>
            </a:r>
            <a:endParaRPr lang="en-US" sz="2800" b="1" i="0" u="none" strike="noStrike" baseline="0" dirty="0">
              <a:solidFill>
                <a:schemeClr val="tx1"/>
              </a:solidFill>
              <a:latin typeface="SFBX1200"/>
            </a:endParaRPr>
          </a:p>
          <a:p>
            <a:pPr indent="361950">
              <a:spcBef>
                <a:spcPts val="0"/>
              </a:spcBef>
              <a:spcAft>
                <a:spcPts val="1200"/>
              </a:spcAft>
            </a:pPr>
            <a:r>
              <a:rPr lang="en-US" sz="1800" i="0" u="none" strike="noStrike" baseline="0" dirty="0">
                <a:solidFill>
                  <a:schemeClr val="tx1"/>
                </a:solidFill>
                <a:latin typeface="SFBX1200"/>
              </a:rPr>
              <a:t>5.2 Analysis of ionization response in a PIN diode for beam quality assessments </a:t>
            </a:r>
            <a:r>
              <a:rPr lang="en-US" sz="1800" i="0" u="none" strike="noStrike" baseline="0" dirty="0">
                <a:solidFill>
                  <a:srgbClr val="FF0000"/>
                </a:solidFill>
                <a:latin typeface="SFBX1200"/>
              </a:rPr>
              <a:t>IN PROGRESS</a:t>
            </a:r>
          </a:p>
        </p:txBody>
      </p:sp>
      <p:sp>
        <p:nvSpPr>
          <p:cNvPr id="3" name="Rectangle 2">
            <a:extLst>
              <a:ext uri="{FF2B5EF4-FFF2-40B4-BE49-F238E27FC236}">
                <a16:creationId xmlns:a16="http://schemas.microsoft.com/office/drawing/2014/main" id="{3E16012D-3ED7-3ADA-7619-F051092830EC}"/>
              </a:ext>
            </a:extLst>
          </p:cNvPr>
          <p:cNvSpPr/>
          <p:nvPr/>
        </p:nvSpPr>
        <p:spPr>
          <a:xfrm>
            <a:off x="85726" y="3219701"/>
            <a:ext cx="10402762" cy="96520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indent="-552450">
              <a:spcBef>
                <a:spcPts val="0"/>
              </a:spcBef>
              <a:spcAft>
                <a:spcPts val="1200"/>
              </a:spcAft>
            </a:pPr>
            <a:r>
              <a:rPr lang="en-US" i="0" u="none" strike="noStrike" baseline="0" dirty="0">
                <a:solidFill>
                  <a:schemeClr val="tx1"/>
                </a:solidFill>
                <a:latin typeface="SFBX1200"/>
              </a:rPr>
              <a:t>5.3 Suitability of the proposed VHE ion beams for 3D integrated device structures </a:t>
            </a:r>
            <a:r>
              <a:rPr lang="en-US" sz="1800" i="0" u="none" strike="noStrike" baseline="0" dirty="0">
                <a:solidFill>
                  <a:srgbClr val="FF0000"/>
                </a:solidFill>
                <a:latin typeface="SFBX1200"/>
              </a:rPr>
              <a:t>IN PROGRESS</a:t>
            </a:r>
            <a:endParaRPr lang="en-US" i="0" u="none" strike="noStrike" baseline="0" dirty="0">
              <a:solidFill>
                <a:srgbClr val="FF0000"/>
              </a:solidFill>
              <a:latin typeface="SFBX1200"/>
            </a:endParaRPr>
          </a:p>
          <a:p>
            <a:pPr lvl="2" indent="-552450">
              <a:spcBef>
                <a:spcPts val="0"/>
              </a:spcBef>
              <a:spcAft>
                <a:spcPts val="1200"/>
              </a:spcAft>
            </a:pPr>
            <a:r>
              <a:rPr lang="en-US" i="0" u="none" strike="noStrike" baseline="0" dirty="0">
                <a:solidFill>
                  <a:schemeClr val="tx1"/>
                </a:solidFill>
                <a:latin typeface="SFBX1200"/>
              </a:rPr>
              <a:t>5.4 Validation of the VHE ion beams for industrial use with TRL 6-7 achievement </a:t>
            </a:r>
            <a:r>
              <a:rPr lang="en-US" sz="1800" i="0" u="none" strike="noStrike" baseline="0" dirty="0">
                <a:solidFill>
                  <a:srgbClr val="FF0000"/>
                </a:solidFill>
                <a:latin typeface="SFBX1200"/>
              </a:rPr>
              <a:t>IN PROGRESS</a:t>
            </a:r>
            <a:r>
              <a:rPr lang="en-US" i="0" u="none" strike="noStrike" baseline="0" dirty="0">
                <a:latin typeface="SFBX1200"/>
              </a:rPr>
              <a:t> </a:t>
            </a:r>
          </a:p>
        </p:txBody>
      </p:sp>
      <p:sp>
        <p:nvSpPr>
          <p:cNvPr id="14" name="Rectangle 13">
            <a:extLst>
              <a:ext uri="{FF2B5EF4-FFF2-40B4-BE49-F238E27FC236}">
                <a16:creationId xmlns:a16="http://schemas.microsoft.com/office/drawing/2014/main" id="{A91508A7-2515-E70E-BF37-D42A63E34EE8}"/>
              </a:ext>
            </a:extLst>
          </p:cNvPr>
          <p:cNvSpPr/>
          <p:nvPr/>
        </p:nvSpPr>
        <p:spPr>
          <a:xfrm>
            <a:off x="85726" y="4661403"/>
            <a:ext cx="10402762" cy="965201"/>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4" indent="-1466850">
              <a:spcBef>
                <a:spcPts val="0"/>
              </a:spcBef>
              <a:spcAft>
                <a:spcPts val="1200"/>
              </a:spcAft>
            </a:pPr>
            <a:r>
              <a:rPr lang="en-US" sz="1800" i="0" u="none" strike="noStrike" baseline="0" dirty="0">
                <a:solidFill>
                  <a:schemeClr val="tx1"/>
                </a:solidFill>
                <a:latin typeface="SFBX1200"/>
              </a:rPr>
              <a:t>5.5 Qualification of high-complexity devices </a:t>
            </a:r>
            <a:r>
              <a:rPr lang="en-US" sz="1800" i="0" u="none" strike="noStrike" baseline="0" dirty="0">
                <a:solidFill>
                  <a:srgbClr val="FF0000"/>
                </a:solidFill>
                <a:latin typeface="SFBX1200"/>
              </a:rPr>
              <a:t>IN PROGRESS</a:t>
            </a:r>
            <a:r>
              <a:rPr lang="en-US" i="0" u="none" strike="noStrike" baseline="0" dirty="0">
                <a:latin typeface="SFBX1200"/>
              </a:rPr>
              <a:t> </a:t>
            </a:r>
            <a:endParaRPr lang="en-US" sz="1800" i="0" u="none" strike="noStrike" baseline="0" dirty="0">
              <a:solidFill>
                <a:schemeClr val="tx1"/>
              </a:solidFill>
              <a:latin typeface="SFBX1200"/>
            </a:endParaRPr>
          </a:p>
          <a:p>
            <a:pPr lvl="4" indent="-1466850">
              <a:spcBef>
                <a:spcPts val="0"/>
              </a:spcBef>
              <a:spcAft>
                <a:spcPts val="1200"/>
              </a:spcAft>
            </a:pPr>
            <a:r>
              <a:rPr lang="en-US" sz="1800" i="0" u="none" strike="noStrike" baseline="0" dirty="0">
                <a:solidFill>
                  <a:schemeClr val="tx1"/>
                </a:solidFill>
                <a:latin typeface="SFBX1200"/>
              </a:rPr>
              <a:t>5.6 Board-level testing </a:t>
            </a:r>
          </a:p>
        </p:txBody>
      </p:sp>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WP5 Tasks</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5</a:t>
            </a:fld>
            <a:endParaRPr lang="en-GB" dirty="0"/>
          </a:p>
        </p:txBody>
      </p:sp>
      <p:sp>
        <p:nvSpPr>
          <p:cNvPr id="15" name="TextBox 14">
            <a:extLst>
              <a:ext uri="{FF2B5EF4-FFF2-40B4-BE49-F238E27FC236}">
                <a16:creationId xmlns:a16="http://schemas.microsoft.com/office/drawing/2014/main" id="{6FA0F325-839F-AD13-5BDB-1A8A8D58DC23}"/>
              </a:ext>
            </a:extLst>
          </p:cNvPr>
          <p:cNvSpPr txBox="1"/>
          <p:nvPr/>
        </p:nvSpPr>
        <p:spPr>
          <a:xfrm>
            <a:off x="10953233" y="1941561"/>
            <a:ext cx="876325" cy="646331"/>
          </a:xfrm>
          <a:prstGeom prst="rect">
            <a:avLst/>
          </a:prstGeom>
          <a:noFill/>
        </p:spPr>
        <p:txBody>
          <a:bodyPr wrap="square" rtlCol="0">
            <a:spAutoFit/>
          </a:bodyPr>
          <a:lstStyle/>
          <a:p>
            <a:r>
              <a:rPr lang="en-US" dirty="0"/>
              <a:t>From 1</a:t>
            </a:r>
            <a:r>
              <a:rPr lang="en-US" baseline="30000" dirty="0"/>
              <a:t>st</a:t>
            </a:r>
            <a:r>
              <a:rPr lang="en-US" dirty="0"/>
              <a:t> year</a:t>
            </a:r>
          </a:p>
        </p:txBody>
      </p:sp>
      <p:sp>
        <p:nvSpPr>
          <p:cNvPr id="16" name="TextBox 15">
            <a:extLst>
              <a:ext uri="{FF2B5EF4-FFF2-40B4-BE49-F238E27FC236}">
                <a16:creationId xmlns:a16="http://schemas.microsoft.com/office/drawing/2014/main" id="{6F4CB231-A1DF-8203-94C9-A2F63E786C8E}"/>
              </a:ext>
            </a:extLst>
          </p:cNvPr>
          <p:cNvSpPr txBox="1"/>
          <p:nvPr/>
        </p:nvSpPr>
        <p:spPr>
          <a:xfrm>
            <a:off x="10953233" y="3355948"/>
            <a:ext cx="963840" cy="646331"/>
          </a:xfrm>
          <a:prstGeom prst="rect">
            <a:avLst/>
          </a:prstGeom>
          <a:noFill/>
        </p:spPr>
        <p:txBody>
          <a:bodyPr wrap="square" rtlCol="0">
            <a:spAutoFit/>
          </a:bodyPr>
          <a:lstStyle/>
          <a:p>
            <a:r>
              <a:rPr lang="en-US" dirty="0"/>
              <a:t>From 2</a:t>
            </a:r>
            <a:r>
              <a:rPr lang="en-US" baseline="30000" dirty="0"/>
              <a:t>nd</a:t>
            </a:r>
            <a:r>
              <a:rPr lang="en-US" dirty="0"/>
              <a:t> year</a:t>
            </a:r>
          </a:p>
        </p:txBody>
      </p:sp>
      <p:sp>
        <p:nvSpPr>
          <p:cNvPr id="17" name="TextBox 16">
            <a:extLst>
              <a:ext uri="{FF2B5EF4-FFF2-40B4-BE49-F238E27FC236}">
                <a16:creationId xmlns:a16="http://schemas.microsoft.com/office/drawing/2014/main" id="{42ED474E-869A-0B89-519D-B8C6FD2E51FA}"/>
              </a:ext>
            </a:extLst>
          </p:cNvPr>
          <p:cNvSpPr txBox="1"/>
          <p:nvPr/>
        </p:nvSpPr>
        <p:spPr>
          <a:xfrm>
            <a:off x="10953233" y="4774117"/>
            <a:ext cx="876324" cy="646331"/>
          </a:xfrm>
          <a:prstGeom prst="rect">
            <a:avLst/>
          </a:prstGeom>
          <a:noFill/>
        </p:spPr>
        <p:txBody>
          <a:bodyPr wrap="square" rtlCol="0">
            <a:spAutoFit/>
          </a:bodyPr>
          <a:lstStyle/>
          <a:p>
            <a:r>
              <a:rPr lang="en-US" dirty="0"/>
              <a:t>From 3</a:t>
            </a:r>
            <a:r>
              <a:rPr lang="en-US" baseline="30000" dirty="0"/>
              <a:t>rd </a:t>
            </a:r>
            <a:r>
              <a:rPr lang="en-US" dirty="0"/>
              <a:t>year</a:t>
            </a:r>
          </a:p>
        </p:txBody>
      </p:sp>
    </p:spTree>
    <p:extLst>
      <p:ext uri="{BB962C8B-B14F-4D97-AF65-F5344CB8AC3E}">
        <p14:creationId xmlns:p14="http://schemas.microsoft.com/office/powerpoint/2010/main" val="3360639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WP5 Timeline </a:t>
            </a:r>
            <a:endParaRPr lang="en-GB" dirty="0">
              <a:solidFill>
                <a:srgbClr val="0E75BD"/>
              </a:solidFill>
              <a:latin typeface="Arial" panose="020B0604020202020204" pitchFamily="34" charset="0"/>
              <a:cs typeface="Arial" panose="020B0604020202020204" pitchFamily="34"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US"/>
              <a:t>HEARTS 1st annual meeting, CERN, 06.02.2024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6</a:t>
            </a:fld>
            <a:endParaRPr lang="en-GB" dirty="0"/>
          </a:p>
        </p:txBody>
      </p:sp>
      <p:pic>
        <p:nvPicPr>
          <p:cNvPr id="22" name="Immagine 21">
            <a:extLst>
              <a:ext uri="{FF2B5EF4-FFF2-40B4-BE49-F238E27FC236}">
                <a16:creationId xmlns:a16="http://schemas.microsoft.com/office/drawing/2014/main" id="{F673835F-E11F-04FD-1A9D-0CCE48FA6EFC}"/>
              </a:ext>
            </a:extLst>
          </p:cNvPr>
          <p:cNvPicPr>
            <a:picLocks noChangeAspect="1"/>
          </p:cNvPicPr>
          <p:nvPr/>
        </p:nvPicPr>
        <p:blipFill>
          <a:blip r:embed="rId3"/>
          <a:stretch>
            <a:fillRect/>
          </a:stretch>
        </p:blipFill>
        <p:spPr>
          <a:xfrm>
            <a:off x="112752" y="1058870"/>
            <a:ext cx="11974473" cy="4946745"/>
          </a:xfrm>
          <a:prstGeom prst="rect">
            <a:avLst/>
          </a:prstGeom>
        </p:spPr>
      </p:pic>
      <p:cxnSp>
        <p:nvCxnSpPr>
          <p:cNvPr id="3" name="Straight Connector 2">
            <a:extLst>
              <a:ext uri="{FF2B5EF4-FFF2-40B4-BE49-F238E27FC236}">
                <a16:creationId xmlns:a16="http://schemas.microsoft.com/office/drawing/2014/main" id="{9F6B18F9-E185-2098-899F-895239A06B30}"/>
              </a:ext>
            </a:extLst>
          </p:cNvPr>
          <p:cNvCxnSpPr/>
          <p:nvPr/>
        </p:nvCxnSpPr>
        <p:spPr>
          <a:xfrm>
            <a:off x="5600700" y="1990725"/>
            <a:ext cx="0" cy="397679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928789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fontScale="90000"/>
          </a:bodyPr>
          <a:lstStyle>
            <a:lvl1pPr>
              <a:defRPr sz="3200" b="1"/>
            </a:lvl1pPr>
          </a:lstStyle>
          <a:p>
            <a:r>
              <a:rPr lang="en-US" dirty="0">
                <a:solidFill>
                  <a:srgbClr val="0E75BD"/>
                </a:solidFill>
                <a:latin typeface="Arial" panose="020B0604020202020204" pitchFamily="34" charset="0"/>
                <a:cs typeface="Arial" panose="020B0604020202020204" pitchFamily="34" charset="0"/>
              </a:rPr>
              <a:t>Task 5.1 - Final review of VHE Ion Beam Requirements for SEE Testing: Description of Work</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10515600" cy="4136199"/>
          </a:xfrm>
        </p:spPr>
        <p:txBody>
          <a:bodyPr>
            <a:noAutofit/>
          </a:bodyPr>
          <a:lstStyle>
            <a:lvl1pPr>
              <a:defRPr/>
            </a:lvl1pPr>
            <a:lvl2pPr>
              <a:defRPr/>
            </a:lvl2pPr>
            <a:lvl3pPr>
              <a:defRPr/>
            </a:lvl3pPr>
            <a:lvl4pPr>
              <a:defRPr/>
            </a:lvl4pPr>
            <a:lvl5pPr>
              <a:defRPr/>
            </a:lvl5pPr>
          </a:lstStyle>
          <a:p>
            <a:r>
              <a:rPr lang="en-US" sz="2400" dirty="0">
                <a:latin typeface="SFRM1200"/>
              </a:rPr>
              <a:t>Partners: UNIPD, </a:t>
            </a:r>
            <a:r>
              <a:rPr lang="en-US" sz="2400" b="0" i="0" u="none" strike="noStrike" baseline="0" dirty="0">
                <a:latin typeface="SFRM1200"/>
              </a:rPr>
              <a:t>ADS, TAS, CERN 	M1-6</a:t>
            </a:r>
          </a:p>
          <a:p>
            <a:pPr algn="l"/>
            <a:r>
              <a:rPr lang="en-US" sz="2400" b="0" i="0" u="none" strike="noStrike" baseline="0" dirty="0">
                <a:latin typeface="SFRM1200"/>
              </a:rPr>
              <a:t>Academic and industrial partners will review the goals in terms of </a:t>
            </a:r>
            <a:r>
              <a:rPr lang="en-US" sz="2400" b="1" i="0" u="none" strike="noStrike" baseline="0" dirty="0">
                <a:latin typeface="SFRM1200"/>
              </a:rPr>
              <a:t>VHE ion beam parameters</a:t>
            </a:r>
            <a:r>
              <a:rPr lang="en-US" sz="2400" b="0" i="0" u="none" strike="noStrike" baseline="0" dirty="0">
                <a:latin typeface="SFRM1200"/>
              </a:rPr>
              <a:t> to be reached with the CHARM and GSI-FAIR upgrade (WP7-8) </a:t>
            </a:r>
          </a:p>
          <a:p>
            <a:pPr algn="l"/>
            <a:r>
              <a:rPr lang="en-US" sz="2400" b="0" i="0" u="none" strike="noStrike" baseline="0" dirty="0">
                <a:latin typeface="SFRM1200"/>
              </a:rPr>
              <a:t>Other than parameters such as ion type, energy, LET and </a:t>
            </a:r>
            <a:r>
              <a:rPr lang="en-US" sz="2400" b="0" i="0" u="none" strike="noStrike" baseline="0" dirty="0" err="1">
                <a:latin typeface="SFRM1200"/>
              </a:rPr>
              <a:t>and</a:t>
            </a:r>
            <a:r>
              <a:rPr lang="en-US" sz="2400" b="0" i="0" u="none" strike="noStrike" baseline="0" dirty="0">
                <a:latin typeface="SFRM1200"/>
              </a:rPr>
              <a:t> range (and related accuracy), </a:t>
            </a:r>
            <a:r>
              <a:rPr lang="en-US" sz="2400" b="1" i="0" u="none" strike="noStrike" baseline="0" dirty="0">
                <a:latin typeface="SFRM1200"/>
              </a:rPr>
              <a:t>beam time availability</a:t>
            </a:r>
            <a:r>
              <a:rPr lang="en-US" sz="2400" b="0" i="0" u="none" strike="noStrike" baseline="0" dirty="0">
                <a:latin typeface="SFRM1200"/>
              </a:rPr>
              <a:t> (facility usable/bookable with reasonable delays) and </a:t>
            </a:r>
            <a:r>
              <a:rPr lang="en-US" sz="2400" b="1" i="0" u="none" strike="noStrike" baseline="0" dirty="0">
                <a:latin typeface="SFRM1200"/>
              </a:rPr>
              <a:t>commercial conditions of access</a:t>
            </a:r>
            <a:r>
              <a:rPr lang="en-US" sz="2400" b="0" i="0" u="none" strike="noStrike" baseline="0" dirty="0">
                <a:latin typeface="SFRM1200"/>
              </a:rPr>
              <a:t> (competitive with respect to European standard-energy ion facilities) will be included. Optimal trade-offs will be identified and submitted to the facilities </a:t>
            </a: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GB" dirty="0"/>
              <a:t>HEARTS Kick-off meeting, CERN, 20.01.2023</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7</a:t>
            </a:fld>
            <a:endParaRPr lang="en-GB" dirty="0"/>
          </a:p>
        </p:txBody>
      </p:sp>
      <p:sp>
        <p:nvSpPr>
          <p:cNvPr id="3" name="TextBox 2">
            <a:extLst>
              <a:ext uri="{FF2B5EF4-FFF2-40B4-BE49-F238E27FC236}">
                <a16:creationId xmlns:a16="http://schemas.microsoft.com/office/drawing/2014/main" id="{C71B634A-B429-B580-8E2F-5B600E38E800}"/>
              </a:ext>
            </a:extLst>
          </p:cNvPr>
          <p:cNvSpPr txBox="1"/>
          <p:nvPr/>
        </p:nvSpPr>
        <p:spPr>
          <a:xfrm>
            <a:off x="7942770" y="5282589"/>
            <a:ext cx="2545718" cy="646331"/>
          </a:xfrm>
          <a:prstGeom prst="rect">
            <a:avLst/>
          </a:prstGeom>
          <a:solidFill>
            <a:srgbClr val="FFFF00"/>
          </a:solidFill>
        </p:spPr>
        <p:txBody>
          <a:bodyPr wrap="square">
            <a:spAutoFit/>
          </a:bodyPr>
          <a:lstStyle/>
          <a:p>
            <a:pPr algn="l"/>
            <a:r>
              <a:rPr lang="en-US" sz="1800" b="0" i="0" u="none" strike="noStrike" baseline="0" dirty="0">
                <a:latin typeface="SFRM1200"/>
              </a:rPr>
              <a:t>D5.1 (M6) Beam Requirements</a:t>
            </a:r>
          </a:p>
        </p:txBody>
      </p:sp>
      <p:sp>
        <p:nvSpPr>
          <p:cNvPr id="2" name="TextBox 1">
            <a:extLst>
              <a:ext uri="{FF2B5EF4-FFF2-40B4-BE49-F238E27FC236}">
                <a16:creationId xmlns:a16="http://schemas.microsoft.com/office/drawing/2014/main" id="{6C3A24E3-FA85-B289-A80D-3015615D7A3A}"/>
              </a:ext>
            </a:extLst>
          </p:cNvPr>
          <p:cNvSpPr txBox="1"/>
          <p:nvPr/>
        </p:nvSpPr>
        <p:spPr>
          <a:xfrm>
            <a:off x="3814321" y="5293783"/>
            <a:ext cx="2763898" cy="769441"/>
          </a:xfrm>
          <a:prstGeom prst="rect">
            <a:avLst/>
          </a:prstGeom>
          <a:noFill/>
        </p:spPr>
        <p:txBody>
          <a:bodyPr wrap="none" rtlCol="0">
            <a:spAutoFit/>
          </a:bodyPr>
          <a:lstStyle/>
          <a:p>
            <a:r>
              <a:rPr lang="en-US" sz="4400" b="1" dirty="0">
                <a:solidFill>
                  <a:srgbClr val="FF0000"/>
                </a:solidFill>
              </a:rPr>
              <a:t>DELIVERED</a:t>
            </a:r>
          </a:p>
        </p:txBody>
      </p:sp>
    </p:spTree>
    <p:extLst>
      <p:ext uri="{BB962C8B-B14F-4D97-AF65-F5344CB8AC3E}">
        <p14:creationId xmlns:p14="http://schemas.microsoft.com/office/powerpoint/2010/main" val="381020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Deliverable 5.1: Structure</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458778" y="1824845"/>
            <a:ext cx="11087100" cy="4136199"/>
          </a:xfrm>
        </p:spPr>
        <p:txBody>
          <a:bodyPr>
            <a:noAutofit/>
          </a:bodyPr>
          <a:lstStyle>
            <a:lvl1pPr>
              <a:defRPr/>
            </a:lvl1pPr>
            <a:lvl2pPr>
              <a:defRPr/>
            </a:lvl2pPr>
            <a:lvl3pPr>
              <a:defRPr/>
            </a:lvl3pPr>
            <a:lvl4pPr>
              <a:defRPr/>
            </a:lvl4pPr>
            <a:lvl5pPr>
              <a:defRPr/>
            </a:lvl5pPr>
          </a:lstStyle>
          <a:p>
            <a:pPr marL="0" indent="0">
              <a:buNone/>
            </a:pPr>
            <a:r>
              <a:rPr lang="en-US" sz="2800" b="1" i="0" u="none" strike="noStrike" baseline="0" dirty="0">
                <a:latin typeface="SFRM1200"/>
              </a:rPr>
              <a:t>D5.1 FINALISED LIST OF BEAM PARAMETER REQUIREMENTS CONCURRING TO ESTABLISH A TRL 6-7 FOR THE HEARTS FACILITIES</a:t>
            </a:r>
          </a:p>
          <a:p>
            <a:pPr algn="l"/>
            <a:r>
              <a:rPr lang="en-US" sz="2400" b="0" i="0" u="none" strike="noStrike" baseline="0" dirty="0">
                <a:latin typeface="SFRM1200"/>
              </a:rPr>
              <a:t>2.	SOURCE</a:t>
            </a:r>
          </a:p>
          <a:p>
            <a:pPr lvl="1"/>
            <a:r>
              <a:rPr lang="en-US" sz="2000" b="0" i="0" u="none" strike="noStrike" baseline="0" dirty="0">
                <a:latin typeface="SFRM1200"/>
              </a:rPr>
              <a:t>2.1.	HEAVY-ION BEAMS</a:t>
            </a:r>
          </a:p>
          <a:p>
            <a:pPr lvl="1"/>
            <a:r>
              <a:rPr lang="en-US" sz="2000" b="0" i="0" u="none" strike="noStrike" baseline="0" dirty="0">
                <a:latin typeface="SFRM1200"/>
              </a:rPr>
              <a:t>2.2.	BEAM FLUX, FLUENCES AND TEMPORAL STRUCTURE</a:t>
            </a:r>
          </a:p>
          <a:p>
            <a:pPr lvl="1"/>
            <a:r>
              <a:rPr lang="en-US" sz="2000" b="0" i="0" u="none" strike="noStrike" baseline="0" dirty="0">
                <a:latin typeface="SFRM1200"/>
              </a:rPr>
              <a:t>2.3.	BEAM SIZE AND SPATIAL UNIFORMITY</a:t>
            </a:r>
          </a:p>
          <a:p>
            <a:pPr lvl="1"/>
            <a:r>
              <a:rPr lang="en-US" sz="2000" b="0" i="0" u="none" strike="noStrike" baseline="0" dirty="0">
                <a:latin typeface="SFRM1200"/>
              </a:rPr>
              <a:t>2.4.	SAMPLE HOLDER AND USER SETUP</a:t>
            </a:r>
          </a:p>
          <a:p>
            <a:pPr algn="l"/>
            <a:r>
              <a:rPr lang="en-US" sz="2400" b="0" i="0" u="none" strike="noStrike" baseline="0" dirty="0">
                <a:latin typeface="SFRM1200"/>
              </a:rPr>
              <a:t>3.	CONDITIONS FOR ACCESS</a:t>
            </a:r>
          </a:p>
          <a:p>
            <a:pPr algn="l"/>
            <a:endParaRPr lang="en-US" sz="2400" dirty="0">
              <a:latin typeface="SFRM1200"/>
            </a:endParaRPr>
          </a:p>
          <a:p>
            <a:pPr algn="l"/>
            <a:r>
              <a:rPr lang="en-US" sz="2400" b="0" i="0" u="none" strike="noStrike" baseline="0" dirty="0">
                <a:latin typeface="SFRM1200"/>
              </a:rPr>
              <a:t>The document is organized as a set </a:t>
            </a:r>
            <a:r>
              <a:rPr lang="en-US" sz="2400" dirty="0">
                <a:latin typeface="SFRM1200"/>
              </a:rPr>
              <a:t>of requirements and </a:t>
            </a:r>
            <a:r>
              <a:rPr lang="en-US" sz="2400" b="0" i="0" u="none" strike="noStrike" baseline="0" dirty="0">
                <a:latin typeface="SFRM1200"/>
              </a:rPr>
              <a:t>reflects users’ </a:t>
            </a:r>
            <a:r>
              <a:rPr lang="en-US" sz="2400" dirty="0">
                <a:latin typeface="SFRM1200"/>
              </a:rPr>
              <a:t>p</a:t>
            </a:r>
            <a:r>
              <a:rPr lang="en-US" sz="2400" b="0" i="0" u="none" strike="noStrike" baseline="0" dirty="0">
                <a:latin typeface="SFRM1200"/>
              </a:rPr>
              <a:t>erspective!</a:t>
            </a: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GB" dirty="0"/>
              <a:t>HEARTS Kick-off meeting, CERN, 20.01.2023</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8</a:t>
            </a:fld>
            <a:endParaRPr lang="en-GB" dirty="0"/>
          </a:p>
        </p:txBody>
      </p:sp>
    </p:spTree>
    <p:extLst>
      <p:ext uri="{BB962C8B-B14F-4D97-AF65-F5344CB8AC3E}">
        <p14:creationId xmlns:p14="http://schemas.microsoft.com/office/powerpoint/2010/main" val="164026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solidFill>
                  <a:srgbClr val="0E75BD"/>
                </a:solidFill>
                <a:latin typeface="Arial" panose="020B0604020202020204" pitchFamily="34" charset="0"/>
                <a:cs typeface="Arial" panose="020B0604020202020204" pitchFamily="34" charset="0"/>
              </a:rPr>
              <a:t>Deliverable 5.1: Beam Requirements</a:t>
            </a:r>
            <a:endParaRPr lang="en-GB" dirty="0">
              <a:solidFill>
                <a:srgbClr val="0E75BD"/>
              </a:solidFill>
              <a:latin typeface="Arial" panose="020B0604020202020204" pitchFamily="34" charset="0"/>
              <a:cs typeface="Arial" panose="020B0604020202020204" pitchFamily="34" charset="0"/>
            </a:endParaRPr>
          </a:p>
        </p:txBody>
      </p:sp>
      <p:sp>
        <p:nvSpPr>
          <p:cNvPr id="5"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10515600" cy="4136199"/>
          </a:xfrm>
        </p:spPr>
        <p:txBody>
          <a:bodyPr>
            <a:normAutofit fontScale="92500" lnSpcReduction="10000"/>
          </a:bodyPr>
          <a:lstStyle>
            <a:lvl1pPr>
              <a:defRPr/>
            </a:lvl1pPr>
            <a:lvl2pPr>
              <a:defRPr/>
            </a:lvl2pPr>
            <a:lvl3pPr>
              <a:defRPr/>
            </a:lvl3pPr>
            <a:lvl4pPr>
              <a:defRPr/>
            </a:lvl4pPr>
            <a:lvl5pPr>
              <a:defRPr/>
            </a:lvl5pPr>
          </a:lstStyle>
          <a:p>
            <a:pPr marL="0" indent="0">
              <a:buNone/>
            </a:pPr>
            <a:r>
              <a:rPr lang="en-US" sz="2800" b="1" i="0" u="none" strike="noStrike" baseline="0" dirty="0">
                <a:latin typeface="SFRM1200"/>
              </a:rPr>
              <a:t>D5.1 FINALISED LIST OF BEAM PARAMETER REQUIREMENTS CONCURRING TO ESTABLISH A TRL 6-7 FOR THE HEARTS FACILITIES</a:t>
            </a:r>
          </a:p>
          <a:p>
            <a:pPr marL="0" indent="0" algn="l">
              <a:buNone/>
            </a:pPr>
            <a:r>
              <a:rPr lang="en-US" sz="2400" b="0" i="0" u="none" strike="noStrike" baseline="0" dirty="0">
                <a:latin typeface="SFRM1200"/>
              </a:rPr>
              <a:t>SOURCE</a:t>
            </a:r>
          </a:p>
          <a:p>
            <a:pPr marL="266700" indent="-266700" algn="just">
              <a:spcBef>
                <a:spcPts val="200"/>
              </a:spcBef>
              <a:spcAft>
                <a:spcPts val="200"/>
              </a:spcAft>
            </a:pPr>
            <a:r>
              <a:rPr lang="en-GB" sz="2400" dirty="0">
                <a:effectLst/>
                <a:latin typeface="Times New Roman" panose="02020603050405020304" pitchFamily="18" charset="0"/>
                <a:ea typeface="Times New Roman" panose="02020603050405020304" pitchFamily="18" charset="0"/>
              </a:rPr>
              <a:t>Req. 2.1.a: the LETs of the available beams shall range from ~ </a:t>
            </a:r>
            <a:r>
              <a:rPr lang="en-GB" sz="2400" b="1" dirty="0">
                <a:effectLst/>
                <a:latin typeface="Times New Roman" panose="02020603050405020304" pitchFamily="18" charset="0"/>
                <a:ea typeface="Times New Roman" panose="02020603050405020304" pitchFamily="18" charset="0"/>
              </a:rPr>
              <a:t>0.1 to &gt;= 60 MeV </a:t>
            </a:r>
            <a:r>
              <a:rPr lang="en-GB" sz="2400" b="1" dirty="0">
                <a:effectLst/>
                <a:latin typeface="Calibri" panose="020F0502020204030204" pitchFamily="34" charset="0"/>
                <a:ea typeface="Times New Roman" panose="02020603050405020304" pitchFamily="18" charset="0"/>
              </a:rPr>
              <a:t>∙ </a:t>
            </a:r>
            <a:r>
              <a:rPr lang="en-GB" sz="2400" b="1" dirty="0">
                <a:effectLst/>
                <a:latin typeface="Times New Roman" panose="02020603050405020304" pitchFamily="18" charset="0"/>
                <a:ea typeface="Times New Roman" panose="02020603050405020304" pitchFamily="18" charset="0"/>
              </a:rPr>
              <a:t>mg</a:t>
            </a:r>
            <a:r>
              <a:rPr lang="en-GB" sz="2400" b="1" baseline="30000" dirty="0">
                <a:effectLst/>
                <a:latin typeface="Times New Roman" panose="02020603050405020304" pitchFamily="18" charset="0"/>
                <a:ea typeface="Times New Roman" panose="02020603050405020304" pitchFamily="18" charset="0"/>
              </a:rPr>
              <a:t>-1</a:t>
            </a:r>
            <a:r>
              <a:rPr lang="en-GB" sz="2400" b="1" dirty="0">
                <a:effectLst/>
                <a:latin typeface="Times New Roman" panose="02020603050405020304" pitchFamily="18" charset="0"/>
                <a:ea typeface="Times New Roman" panose="02020603050405020304" pitchFamily="18" charset="0"/>
              </a:rPr>
              <a:t> </a:t>
            </a:r>
            <a:r>
              <a:rPr lang="en-GB" sz="2400" dirty="0">
                <a:effectLst/>
                <a:latin typeface="Calibri" panose="020F0502020204030204" pitchFamily="34" charset="0"/>
                <a:ea typeface="Times New Roman" panose="02020603050405020304" pitchFamily="18" charset="0"/>
              </a:rPr>
              <a:t>∙ </a:t>
            </a:r>
            <a:r>
              <a:rPr lang="en-GB" sz="2400" dirty="0">
                <a:effectLst/>
                <a:latin typeface="Times New Roman" panose="02020603050405020304" pitchFamily="18" charset="0"/>
                <a:ea typeface="Times New Roman" panose="02020603050405020304" pitchFamily="18" charset="0"/>
              </a:rPr>
              <a:t>cm</a:t>
            </a:r>
            <a:r>
              <a:rPr lang="en-GB" sz="2400" baseline="30000" dirty="0">
                <a:effectLst/>
                <a:latin typeface="Times New Roman" panose="02020603050405020304" pitchFamily="18" charset="0"/>
                <a:ea typeface="Times New Roman" panose="02020603050405020304" pitchFamily="18" charset="0"/>
              </a:rPr>
              <a:t>2</a:t>
            </a:r>
            <a:endParaRPr lang="it-IT" sz="2400" dirty="0">
              <a:effectLst/>
              <a:latin typeface="Times New Roman" panose="02020603050405020304" pitchFamily="18" charset="0"/>
              <a:ea typeface="Times New Roman" panose="02020603050405020304" pitchFamily="18" charset="0"/>
            </a:endParaRPr>
          </a:p>
          <a:p>
            <a:pPr marL="266700" indent="-266700" algn="just">
              <a:spcBef>
                <a:spcPts val="200"/>
              </a:spcBef>
              <a:spcAft>
                <a:spcPts val="200"/>
              </a:spcAft>
              <a:buNone/>
            </a:pPr>
            <a:r>
              <a:rPr lang="en-GB" sz="2400" dirty="0">
                <a:effectLst/>
                <a:latin typeface="Times New Roman" panose="02020603050405020304" pitchFamily="18" charset="0"/>
                <a:ea typeface="Times New Roman" panose="02020603050405020304" pitchFamily="18" charset="0"/>
              </a:rPr>
              <a:t>	[…] </a:t>
            </a:r>
            <a:r>
              <a:rPr lang="en-GB" sz="2400" b="1" dirty="0">
                <a:effectLst/>
                <a:latin typeface="Times New Roman" panose="02020603050405020304" pitchFamily="18" charset="0"/>
                <a:ea typeface="Times New Roman" panose="02020603050405020304" pitchFamily="18" charset="0"/>
              </a:rPr>
              <a:t>Low-LET</a:t>
            </a:r>
            <a:r>
              <a:rPr lang="en-GB" sz="2400" dirty="0">
                <a:effectLst/>
                <a:latin typeface="Times New Roman" panose="02020603050405020304" pitchFamily="18" charset="0"/>
                <a:ea typeface="Times New Roman" panose="02020603050405020304" pitchFamily="18" charset="0"/>
              </a:rPr>
              <a:t> beams are very important, because the long range of very-high energy heavy-ion facilities will be used to test advanced components with low LET threshold, and because of the abundance of low-LET particles in space.</a:t>
            </a:r>
          </a:p>
          <a:p>
            <a:pPr algn="just">
              <a:spcBef>
                <a:spcPts val="200"/>
              </a:spcBef>
              <a:spcAft>
                <a:spcPts val="200"/>
              </a:spcAft>
            </a:pPr>
            <a:r>
              <a:rPr lang="en-GB" sz="2400" dirty="0">
                <a:effectLst/>
                <a:latin typeface="Times New Roman" panose="02020603050405020304" pitchFamily="18" charset="0"/>
                <a:ea typeface="Times New Roman" panose="02020603050405020304" pitchFamily="18" charset="0"/>
              </a:rPr>
              <a:t>Req. 2.1.d: the particle range shall exceed </a:t>
            </a:r>
            <a:r>
              <a:rPr lang="en-GB" sz="2400" b="1" dirty="0">
                <a:effectLst/>
                <a:latin typeface="Times New Roman" panose="02020603050405020304" pitchFamily="18" charset="0"/>
                <a:ea typeface="Times New Roman" panose="02020603050405020304" pitchFamily="18" charset="0"/>
              </a:rPr>
              <a:t>500 </a:t>
            </a:r>
            <a:r>
              <a:rPr lang="en-GB" sz="2400" b="1" dirty="0">
                <a:effectLst/>
                <a:latin typeface="Symbol" panose="05050102010706020507" pitchFamily="18" charset="2"/>
                <a:ea typeface="Times New Roman" panose="02020603050405020304" pitchFamily="18" charset="0"/>
              </a:rPr>
              <a:t>m</a:t>
            </a:r>
            <a:r>
              <a:rPr lang="en-GB" sz="2400" b="1" dirty="0">
                <a:effectLst/>
                <a:latin typeface="Times New Roman" panose="02020603050405020304" pitchFamily="18" charset="0"/>
                <a:ea typeface="Times New Roman" panose="02020603050405020304" pitchFamily="18" charset="0"/>
              </a:rPr>
              <a:t>m </a:t>
            </a:r>
            <a:r>
              <a:rPr lang="en-GB" sz="2400" dirty="0">
                <a:effectLst/>
                <a:latin typeface="Times New Roman" panose="02020603050405020304" pitchFamily="18" charset="0"/>
                <a:ea typeface="Times New Roman" panose="02020603050405020304" pitchFamily="18" charset="0"/>
              </a:rPr>
              <a:t>in Silicon for the full LET range. In addition, several use cases require significantly longer ranges [heat spreader &gt; 3 mm]. </a:t>
            </a:r>
          </a:p>
          <a:p>
            <a:pPr algn="just">
              <a:spcBef>
                <a:spcPts val="200"/>
              </a:spcBef>
              <a:spcAft>
                <a:spcPts val="200"/>
              </a:spcAft>
            </a:pPr>
            <a:r>
              <a:rPr lang="en-GB" sz="2400" dirty="0">
                <a:effectLst/>
                <a:latin typeface="Times New Roman" panose="02020603050405020304" pitchFamily="18" charset="0"/>
                <a:ea typeface="Times New Roman" panose="02020603050405020304" pitchFamily="18" charset="0"/>
              </a:rPr>
              <a:t>Req. 2.2.a: the heavy ion accelerator shall be capable of delivering ions with variable flux ranging </a:t>
            </a:r>
            <a:r>
              <a:rPr lang="en-GB" sz="2400" b="1" dirty="0">
                <a:effectLst/>
                <a:latin typeface="Times New Roman" panose="02020603050405020304" pitchFamily="18" charset="0"/>
                <a:ea typeface="Times New Roman" panose="02020603050405020304" pitchFamily="18" charset="0"/>
              </a:rPr>
              <a:t>from a few (10) ions/cm</a:t>
            </a:r>
            <a:r>
              <a:rPr lang="en-GB" sz="2400" b="1" baseline="30000" dirty="0">
                <a:effectLst/>
                <a:latin typeface="Times New Roman" panose="02020603050405020304" pitchFamily="18" charset="0"/>
                <a:ea typeface="Times New Roman" panose="02020603050405020304" pitchFamily="18" charset="0"/>
              </a:rPr>
              <a:t>2</a:t>
            </a:r>
            <a:r>
              <a:rPr lang="en-GB" sz="2400" b="1" dirty="0">
                <a:effectLst/>
                <a:latin typeface="Times New Roman" panose="02020603050405020304" pitchFamily="18" charset="0"/>
                <a:ea typeface="Times New Roman" panose="02020603050405020304" pitchFamily="18" charset="0"/>
              </a:rPr>
              <a:t>/s to at least 10</a:t>
            </a:r>
            <a:r>
              <a:rPr lang="en-GB" sz="2400" b="1" baseline="30000" dirty="0">
                <a:effectLst/>
                <a:latin typeface="Times New Roman" panose="02020603050405020304" pitchFamily="18" charset="0"/>
                <a:ea typeface="Times New Roman" panose="02020603050405020304" pitchFamily="18" charset="0"/>
              </a:rPr>
              <a:t>6</a:t>
            </a:r>
            <a:r>
              <a:rPr lang="en-GB" sz="2400" b="1" dirty="0">
                <a:effectLst/>
                <a:latin typeface="Times New Roman" panose="02020603050405020304" pitchFamily="18" charset="0"/>
                <a:ea typeface="Times New Roman" panose="02020603050405020304" pitchFamily="18" charset="0"/>
              </a:rPr>
              <a:t> ions/cm</a:t>
            </a:r>
            <a:r>
              <a:rPr lang="en-GB" sz="2400" b="1" baseline="30000" dirty="0">
                <a:effectLst/>
                <a:latin typeface="Times New Roman" panose="02020603050405020304" pitchFamily="18" charset="0"/>
                <a:ea typeface="Times New Roman" panose="02020603050405020304" pitchFamily="18" charset="0"/>
              </a:rPr>
              <a:t>2</a:t>
            </a:r>
            <a:r>
              <a:rPr lang="en-GB" sz="2400" b="1" dirty="0">
                <a:effectLst/>
                <a:latin typeface="Times New Roman" panose="02020603050405020304" pitchFamily="18" charset="0"/>
                <a:ea typeface="Times New Roman" panose="02020603050405020304" pitchFamily="18" charset="0"/>
              </a:rPr>
              <a:t>/s </a:t>
            </a:r>
            <a:r>
              <a:rPr lang="en-GB" sz="2400" dirty="0">
                <a:effectLst/>
                <a:latin typeface="Times New Roman" panose="02020603050405020304" pitchFamily="18" charset="0"/>
                <a:ea typeface="Times New Roman" panose="02020603050405020304" pitchFamily="18" charset="0"/>
              </a:rPr>
              <a:t>on the device under test. </a:t>
            </a:r>
            <a:endParaRPr lang="it-IT" sz="2400" dirty="0">
              <a:effectLst/>
              <a:latin typeface="Times New Roman" panose="02020603050405020304" pitchFamily="18" charset="0"/>
              <a:ea typeface="Times New Roman" panose="02020603050405020304" pitchFamily="18" charset="0"/>
            </a:endParaRPr>
          </a:p>
          <a:p>
            <a:pPr algn="just">
              <a:spcBef>
                <a:spcPts val="200"/>
              </a:spcBef>
              <a:spcAft>
                <a:spcPts val="200"/>
              </a:spcAft>
            </a:pPr>
            <a:endParaRPr lang="en-GB" sz="1800" dirty="0">
              <a:effectLst/>
              <a:latin typeface="Times New Roman" panose="02020603050405020304" pitchFamily="18" charset="0"/>
              <a:ea typeface="Times New Roman" panose="02020603050405020304" pitchFamily="18" charset="0"/>
            </a:endParaRPr>
          </a:p>
          <a:p>
            <a:pPr algn="just">
              <a:spcBef>
                <a:spcPts val="200"/>
              </a:spcBef>
              <a:spcAft>
                <a:spcPts val="200"/>
              </a:spcAft>
            </a:pPr>
            <a:endParaRPr lang="it-IT" sz="1800" dirty="0">
              <a:effectLst/>
              <a:latin typeface="Times New Roman" panose="02020603050405020304" pitchFamily="18" charset="0"/>
              <a:ea typeface="Times New Roman" panose="02020603050405020304" pitchFamily="18" charset="0"/>
            </a:endParaRPr>
          </a:p>
        </p:txBody>
      </p:sp>
      <p:sp>
        <p:nvSpPr>
          <p:cNvPr id="6"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a:xfrm>
            <a:off x="4038600" y="6356350"/>
            <a:ext cx="4114800" cy="365125"/>
          </a:xfrm>
        </p:spPr>
        <p:txBody>
          <a:bodyPr/>
          <a:lstStyle/>
          <a:p>
            <a:r>
              <a:rPr lang="en-GB" dirty="0"/>
              <a:t>HEARTS Kick-off meeting, CERN, 20.01.2023</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Espace réservé du numéro de diapositive 5">
            <a:extLst>
              <a:ext uri="{FF2B5EF4-FFF2-40B4-BE49-F238E27FC236}">
                <a16:creationId xmlns:a16="http://schemas.microsoft.com/office/drawing/2014/main" id="{DBBCBC9F-7624-5841-A50D-9CC311383F32}"/>
              </a:ext>
            </a:extLst>
          </p:cNvPr>
          <p:cNvSpPr txBox="1">
            <a:spLocks/>
          </p:cNvSpPr>
          <p:nvPr/>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9</a:t>
            </a:fld>
            <a:endParaRPr lang="en-GB" dirty="0"/>
          </a:p>
        </p:txBody>
      </p:sp>
    </p:spTree>
    <p:extLst>
      <p:ext uri="{BB962C8B-B14F-4D97-AF65-F5344CB8AC3E}">
        <p14:creationId xmlns:p14="http://schemas.microsoft.com/office/powerpoint/2010/main" val="38796365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EARTS Custom Slides">
  <a:themeElements>
    <a:clrScheme name="HEARTS">
      <a:dk1>
        <a:srgbClr val="000000"/>
      </a:dk1>
      <a:lt1>
        <a:srgbClr val="FFFFFF"/>
      </a:lt1>
      <a:dk2>
        <a:srgbClr val="44546A"/>
      </a:dk2>
      <a:lt2>
        <a:srgbClr val="E7E6E6"/>
      </a:lt2>
      <a:accent1>
        <a:srgbClr val="0D75BD"/>
      </a:accent1>
      <a:accent2>
        <a:srgbClr val="4296CD"/>
      </a:accent2>
      <a:accent3>
        <a:srgbClr val="F7931E"/>
      </a:accent3>
      <a:accent4>
        <a:srgbClr val="F9AF59"/>
      </a:accent4>
      <a:accent5>
        <a:srgbClr val="61931E"/>
      </a:accent5>
      <a:accent6>
        <a:srgbClr val="61AF59"/>
      </a:accent6>
      <a:hlink>
        <a:srgbClr val="F7931C"/>
      </a:hlink>
      <a:folHlink>
        <a:srgbClr val="B36C1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103</TotalTime>
  <Words>3391</Words>
  <Application>Microsoft Office PowerPoint</Application>
  <PresentationFormat>Widescreen</PresentationFormat>
  <Paragraphs>367</Paragraphs>
  <Slides>35</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35</vt:i4>
      </vt:variant>
    </vt:vector>
  </HeadingPairs>
  <TitlesOfParts>
    <vt:vector size="45" baseType="lpstr">
      <vt:lpstr>Arial</vt:lpstr>
      <vt:lpstr>Calibri</vt:lpstr>
      <vt:lpstr>Calibri Light</vt:lpstr>
      <vt:lpstr>MyriadPro-Regular</vt:lpstr>
      <vt:lpstr>SFBX1200</vt:lpstr>
      <vt:lpstr>SFRM1200</vt:lpstr>
      <vt:lpstr>Symbol</vt:lpstr>
      <vt:lpstr>Times New Roman</vt:lpstr>
      <vt:lpstr>Office Theme</vt:lpstr>
      <vt:lpstr>HEARTS Custom Slides</vt:lpstr>
      <vt:lpstr>HEARTS P1 Review  Meeting</vt:lpstr>
      <vt:lpstr>Tasks &amp; Objectives</vt:lpstr>
      <vt:lpstr>WP5 in the Project</vt:lpstr>
      <vt:lpstr>WP5 Key Personnel</vt:lpstr>
      <vt:lpstr>WP5 Tasks</vt:lpstr>
      <vt:lpstr>WP5 Timeline </vt:lpstr>
      <vt:lpstr>Task 5.1 - Final review of VHE Ion Beam Requirements for SEE Testing: Description of Work</vt:lpstr>
      <vt:lpstr>Deliverable 5.1: Structure</vt:lpstr>
      <vt:lpstr>Deliverable 5.1: Beam Requirements</vt:lpstr>
      <vt:lpstr>Deliverable 5.1: Access Requirements</vt:lpstr>
      <vt:lpstr>Task 5.2 - Analysis of Ionization Response in a PIN diode for Beam Quality Assessments: Description of Work</vt:lpstr>
      <vt:lpstr>Task 5.2 - Analysis of Ionization Response in a PIN diode for Beam Quality Assessments: Status and Plans</vt:lpstr>
      <vt:lpstr>Task 5.2 - Analysis of Ionization Response in a PIN diode for Beam Quality Assessments: Status and Plans</vt:lpstr>
      <vt:lpstr>Task 5.3 - Suitability of the Proposed VHE Ion Beams for 3D Integrated Device Structures: Description of Work</vt:lpstr>
      <vt:lpstr>Task 5.3 - Suitability of the Proposed VHE Ion Beams for 3D Integrated Device Structures: Status</vt:lpstr>
      <vt:lpstr>Task 5.3 - Suitability of the Proposed VHE Ion Beams for 3D Integrated Device Structures: Status</vt:lpstr>
      <vt:lpstr>Task 5.3 - Suitability of the Proposed VHE Ion Beams for 3D Integrated Device Structures: Status (2)</vt:lpstr>
      <vt:lpstr>Task 5.3 - Suitability of the Proposed VHE Ion Beams for 3D Integrated Device Structures: Plans</vt:lpstr>
      <vt:lpstr>Task 5.4 - Validation of the VHE Ion Beams for Industrial use with TRL 6-7 Achievement: Description of work</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5.4 - Validation of the VHE Ion Beams for Industrial use with TRL 6-7 Achievement : Status and Plans</vt:lpstr>
      <vt:lpstr>Task 5.5 - Qualification of High-complexity Devices: Description of Work</vt:lpstr>
      <vt:lpstr>Task 5.5 - Qualification of High-complexity Devices: Status and Plans</vt:lpstr>
      <vt:lpstr>Task 5.5 - Qualification of High-complexity Devices: Status and Plans</vt:lpstr>
      <vt:lpstr>Task 5.6 - Board-level testing: Description of Work </vt:lpstr>
      <vt:lpstr>Task 5.6 - Board-level testing: Status and Plans</vt:lpstr>
      <vt:lpstr>Conclusions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Coronetti</dc:creator>
  <cp:lastModifiedBy>Simone Gerardin</cp:lastModifiedBy>
  <cp:revision>41</cp:revision>
  <cp:lastPrinted>2024-01-26T12:33:15Z</cp:lastPrinted>
  <dcterms:created xsi:type="dcterms:W3CDTF">2023-01-10T08:10:32Z</dcterms:created>
  <dcterms:modified xsi:type="dcterms:W3CDTF">2024-09-23T08:35:56Z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de8b78ac-81eb-464b-b9a2-2d62a56e74e0</vt:lpwstr>
  </property>
  <property fmtid="{D5CDD505-2E9C-101B-9397-08002B2CF9AE}" pid="3" name="LABEL">
    <vt:lpwstr>S</vt:lpwstr>
  </property>
  <property fmtid="{D5CDD505-2E9C-101B-9397-08002B2CF9AE}" pid="4" name="L1">
    <vt:lpwstr>C-ALL</vt:lpwstr>
  </property>
  <property fmtid="{D5CDD505-2E9C-101B-9397-08002B2CF9AE}" pid="5" name="L2">
    <vt:lpwstr>C-CS</vt:lpwstr>
  </property>
  <property fmtid="{D5CDD505-2E9C-101B-9397-08002B2CF9AE}" pid="6" name="L3">
    <vt:lpwstr>C-AD-AMB</vt:lpwstr>
  </property>
  <property fmtid="{D5CDD505-2E9C-101B-9397-08002B2CF9AE}" pid="7" name="Visual">
    <vt:lpwstr>0</vt:lpwstr>
  </property>
  <property fmtid="{D5CDD505-2E9C-101B-9397-08002B2CF9AE}" pid="8" name="CCAV">
    <vt:lpwstr/>
  </property>
</Properties>
</file>