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21"/>
  </p:notesMasterIdLst>
  <p:handoutMasterIdLst>
    <p:handoutMasterId r:id="rId22"/>
  </p:handoutMasterIdLst>
  <p:sldIdLst>
    <p:sldId id="273" r:id="rId5"/>
    <p:sldId id="286" r:id="rId6"/>
    <p:sldId id="289" r:id="rId7"/>
    <p:sldId id="284" r:id="rId8"/>
    <p:sldId id="315" r:id="rId9"/>
    <p:sldId id="314" r:id="rId10"/>
    <p:sldId id="309" r:id="rId11"/>
    <p:sldId id="310" r:id="rId12"/>
    <p:sldId id="316" r:id="rId13"/>
    <p:sldId id="311" r:id="rId14"/>
    <p:sldId id="312" r:id="rId15"/>
    <p:sldId id="274" r:id="rId16"/>
    <p:sldId id="283" r:id="rId17"/>
    <p:sldId id="313" r:id="rId18"/>
    <p:sldId id="285" r:id="rId19"/>
    <p:sldId id="270" r:id="rId2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41D"/>
    <a:srgbClr val="0E75BD"/>
    <a:srgbClr val="034DA3"/>
    <a:srgbClr val="5775B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9" autoAdjust="0"/>
    <p:restoredTop sz="86442" autoAdjust="0"/>
  </p:normalViewPr>
  <p:slideViewPr>
    <p:cSldViewPr snapToObjects="1" showGuides="1">
      <p:cViewPr varScale="1">
        <p:scale>
          <a:sx n="140" d="100"/>
          <a:sy n="140" d="100"/>
        </p:scale>
        <p:origin x="750" y="12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17/09/2024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17/09/2024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953232" y="6080841"/>
            <a:ext cx="400567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DAAF07A-584E-194C-AE72-5F786909BC9D}" type="slidenum">
              <a:rPr lang="en-GB" smtClean="0"/>
              <a:pPr algn="ctr"/>
              <a:t>‹Nr.›</a:t>
            </a:fld>
            <a:endParaRPr lang="en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505D9F4-41B5-4573-9BF6-C68242DC739A}"/>
              </a:ext>
            </a:extLst>
          </p:cNvPr>
          <p:cNvSpPr txBox="1"/>
          <p:nvPr userDrawn="1"/>
        </p:nvSpPr>
        <p:spPr>
          <a:xfrm>
            <a:off x="4038600" y="639236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kern="12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P1 Review Meeting - 25 September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P1 Review Meeting - 25 September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earts-project.eu/project/milestones/" TargetMode="External"/><Relationship Id="rId2" Type="http://schemas.openxmlformats.org/officeDocument/2006/relationships/hyperlink" Target="https://hearts-project.eu/project/deliverables/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HEARTS P1 Review Meeting: WP8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25 September 2024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https://indico.cern.ch/event/1411185/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/>
              <a:t>Tim Wagner</a:t>
            </a:r>
          </a:p>
          <a:p>
            <a:r>
              <a:rPr lang="en-GB" dirty="0"/>
              <a:t>GSI</a:t>
            </a:r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8.2:</a:t>
            </a:r>
            <a:br>
              <a:rPr lang="en-GB" dirty="0"/>
            </a:br>
            <a:r>
              <a:rPr lang="en-US" dirty="0"/>
              <a:t>GCR simulator installation in the CBM vault (GSI) [4/4]</a:t>
            </a:r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288" y="1428338"/>
            <a:ext cx="4213473" cy="464861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63" y="1423135"/>
            <a:ext cx="5613258" cy="4653821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8404473" y="6045535"/>
            <a:ext cx="2592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Technical Design Report: BIOMAT in CBM</a:t>
            </a:r>
          </a:p>
        </p:txBody>
      </p:sp>
      <p:cxnSp>
        <p:nvCxnSpPr>
          <p:cNvPr id="10" name="Gerade Verbindung mit Pfeil 9"/>
          <p:cNvCxnSpPr>
            <a:stCxn id="11" idx="0"/>
          </p:cNvCxnSpPr>
          <p:nvPr/>
        </p:nvCxnSpPr>
        <p:spPr>
          <a:xfrm flipV="1">
            <a:off x="7610223" y="1916832"/>
            <a:ext cx="1078065" cy="1152128"/>
          </a:xfrm>
          <a:prstGeom prst="straightConnector1">
            <a:avLst/>
          </a:prstGeom>
          <a:ln w="19050">
            <a:solidFill>
              <a:srgbClr val="F794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bgerundetes Rechteck 10"/>
          <p:cNvSpPr/>
          <p:nvPr/>
        </p:nvSpPr>
        <p:spPr>
          <a:xfrm>
            <a:off x="6960096" y="3068960"/>
            <a:ext cx="1300253" cy="568876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GCR Simulator</a:t>
            </a:r>
          </a:p>
        </p:txBody>
      </p:sp>
      <p:cxnSp>
        <p:nvCxnSpPr>
          <p:cNvPr id="16" name="Gerade Verbindung mit Pfeil 15"/>
          <p:cNvCxnSpPr>
            <a:stCxn id="17" idx="0"/>
          </p:cNvCxnSpPr>
          <p:nvPr/>
        </p:nvCxnSpPr>
        <p:spPr>
          <a:xfrm flipH="1" flipV="1">
            <a:off x="9264352" y="2132856"/>
            <a:ext cx="250439" cy="1286668"/>
          </a:xfrm>
          <a:prstGeom prst="straightConnector1">
            <a:avLst/>
          </a:prstGeom>
          <a:ln w="19050">
            <a:solidFill>
              <a:srgbClr val="F794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bgerundetes Rechteck 16"/>
          <p:cNvSpPr/>
          <p:nvPr/>
        </p:nvSpPr>
        <p:spPr>
          <a:xfrm>
            <a:off x="8864664" y="3419524"/>
            <a:ext cx="1300253" cy="436624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 IC</a:t>
            </a:r>
          </a:p>
        </p:txBody>
      </p:sp>
      <p:cxnSp>
        <p:nvCxnSpPr>
          <p:cNvPr id="20" name="Gerade Verbindung mit Pfeil 19"/>
          <p:cNvCxnSpPr>
            <a:stCxn id="21" idx="0"/>
          </p:cNvCxnSpPr>
          <p:nvPr/>
        </p:nvCxnSpPr>
        <p:spPr>
          <a:xfrm flipV="1">
            <a:off x="2099556" y="2420888"/>
            <a:ext cx="972108" cy="966793"/>
          </a:xfrm>
          <a:prstGeom prst="straightConnector1">
            <a:avLst/>
          </a:prstGeom>
          <a:ln w="19050">
            <a:solidFill>
              <a:srgbClr val="F794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bgerundetes Rechteck 20"/>
          <p:cNvSpPr/>
          <p:nvPr/>
        </p:nvSpPr>
        <p:spPr>
          <a:xfrm>
            <a:off x="1127448" y="3387681"/>
            <a:ext cx="1944216" cy="568876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Target Station with Robotic arm</a:t>
            </a:r>
          </a:p>
        </p:txBody>
      </p:sp>
    </p:spTree>
    <p:extLst>
      <p:ext uri="{BB962C8B-B14F-4D97-AF65-F5344CB8AC3E}">
        <p14:creationId xmlns:p14="http://schemas.microsoft.com/office/powerpoint/2010/main" val="4096840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Status Task 8.3: </a:t>
            </a:r>
            <a:r>
              <a:rPr lang="en-US" dirty="0"/>
              <a:t>Test of the GCR simulator (GSI)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/>
              <a:t>No progress yet, as FAIR is still under construction and Task 8.2 is a requirement for this Task</a:t>
            </a:r>
          </a:p>
          <a:p>
            <a:pPr algn="just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86272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Deliverables and Milestones in P1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E139D4C-EA18-4001-B798-C4F6A65459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56208"/>
              </p:ext>
            </p:extLst>
          </p:nvPr>
        </p:nvGraphicFramePr>
        <p:xfrm>
          <a:off x="335360" y="1537847"/>
          <a:ext cx="1116124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Summary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157F33B-1894-4D3E-B787-0D267E350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514562"/>
              </p:ext>
            </p:extLst>
          </p:nvPr>
        </p:nvGraphicFramePr>
        <p:xfrm>
          <a:off x="335360" y="2634104"/>
          <a:ext cx="11161240" cy="1010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Milest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Milestone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Summary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</a:tbl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1EAD-0B94-4718-815C-C9F957006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5704991"/>
            <a:ext cx="9794304" cy="64807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/>
              <a:t>The </a:t>
            </a:r>
            <a:r>
              <a:rPr lang="fr-CH" sz="2000" i="1" dirty="0" err="1"/>
              <a:t>achieved</a:t>
            </a:r>
            <a:r>
              <a:rPr lang="fr-CH" sz="2000" i="1" dirty="0"/>
              <a:t> </a:t>
            </a:r>
            <a:r>
              <a:rPr lang="fr-CH" sz="2000" i="1" dirty="0" err="1"/>
              <a:t>deliverables</a:t>
            </a:r>
            <a:r>
              <a:rPr lang="fr-CH" sz="2000" i="1" dirty="0"/>
              <a:t> and </a:t>
            </a:r>
            <a:r>
              <a:rPr lang="fr-CH" sz="2000" i="1" dirty="0" err="1"/>
              <a:t>milestones</a:t>
            </a:r>
            <a:r>
              <a:rPr lang="fr-CH" sz="2000" i="1" dirty="0"/>
              <a:t> are </a:t>
            </a:r>
            <a:r>
              <a:rPr lang="fr-CH" sz="2000" i="1" dirty="0" err="1"/>
              <a:t>available</a:t>
            </a:r>
            <a:r>
              <a:rPr lang="fr-CH" sz="2000" i="1" dirty="0"/>
              <a:t> on the HEARTS </a:t>
            </a:r>
            <a:r>
              <a:rPr lang="fr-CH" sz="2000" i="1" dirty="0" err="1"/>
              <a:t>website</a:t>
            </a:r>
            <a:r>
              <a:rPr lang="fr-CH" sz="2000" i="1" dirty="0"/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>
                <a:solidFill>
                  <a:srgbClr val="0E75BD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https://hearts-project.eu/project/deliverables/</a:t>
            </a:r>
            <a:r>
              <a:rPr lang="fr-CH" sz="2000" i="1" dirty="0">
                <a:solidFill>
                  <a:srgbClr val="0E75BD"/>
                </a:solidFill>
              </a:rPr>
              <a:t> </a:t>
            </a:r>
            <a:r>
              <a:rPr lang="fr-CH" sz="2000" i="1" dirty="0"/>
              <a:t>and </a:t>
            </a:r>
            <a:r>
              <a:rPr lang="fr-CH" sz="2000" i="1" dirty="0">
                <a:solidFill>
                  <a:srgbClr val="0E75BD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https://hearts-project.eu/project/milestones/</a:t>
            </a:r>
            <a:endParaRPr lang="fr-CH" sz="2000" i="1" dirty="0">
              <a:solidFill>
                <a:srgbClr val="0E75BD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fr-CH" sz="2000" i="1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7DFF58E-03AE-47E9-AA96-96594BF70EB8}"/>
              </a:ext>
            </a:extLst>
          </p:cNvPr>
          <p:cNvSpPr txBox="1">
            <a:spLocks/>
          </p:cNvSpPr>
          <p:nvPr/>
        </p:nvSpPr>
        <p:spPr>
          <a:xfrm>
            <a:off x="658180" y="3789040"/>
            <a:ext cx="10515600" cy="3394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400" dirty="0"/>
              <a:t>No deliverables or milestones were due in P1 for WP8</a:t>
            </a:r>
          </a:p>
          <a:p>
            <a:pPr marL="0" indent="0" algn="just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Upcoming Deliverables &amp; Milestones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DF0C49-1F3E-C70F-47F8-4C2D237428BC}"/>
              </a:ext>
            </a:extLst>
          </p:cNvPr>
          <p:cNvGraphicFramePr>
            <a:graphicFrameLocks noGrp="1"/>
          </p:cNvGraphicFramePr>
          <p:nvPr/>
        </p:nvGraphicFramePr>
        <p:xfrm>
          <a:off x="335360" y="1572412"/>
          <a:ext cx="1116124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573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5467581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2276953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936133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Deliv</a:t>
                      </a:r>
                      <a:r>
                        <a:rPr lang="fr-CH" sz="1600" dirty="0"/>
                        <a:t>. No.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Deliverable</a:t>
                      </a:r>
                      <a:r>
                        <a:rPr lang="fr-CH" sz="1600" dirty="0"/>
                        <a:t> </a:t>
                      </a:r>
                      <a:r>
                        <a:rPr lang="fr-CH" sz="1600" dirty="0" err="1"/>
                        <a:t>name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Due date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Status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D8.1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Established framework for user access to the GCR simulator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2026-12-31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Pending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D8.2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dirty="0"/>
                        <a:t>Installation of the GCR simulator in APPA cave or CBM vault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2026-12-31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D8.3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First measurements with GCR simulator with and without shielding in APPA Cave or CBM vault at 10 GeV/n cutoff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2026-12-31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590072"/>
                  </a:ext>
                </a:extLst>
              </a:tr>
            </a:tbl>
          </a:graphicData>
        </a:graphic>
      </p:graphicFrame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1C8C9488-3154-6D1E-ECBB-A32F187495C9}"/>
              </a:ext>
            </a:extLst>
          </p:cNvPr>
          <p:cNvGraphicFramePr>
            <a:graphicFrameLocks noGrp="1"/>
          </p:cNvGraphicFramePr>
          <p:nvPr/>
        </p:nvGraphicFramePr>
        <p:xfrm>
          <a:off x="335360" y="4077072"/>
          <a:ext cx="11161240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80572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5467581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2276953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936134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Milest</a:t>
                      </a:r>
                      <a:r>
                        <a:rPr lang="fr-CH" sz="1600" dirty="0"/>
                        <a:t>. No.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Milestone </a:t>
                      </a:r>
                      <a:r>
                        <a:rPr lang="fr-CH" sz="1600" dirty="0" err="1"/>
                        <a:t>name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Due date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Status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M22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Routine access for external users at FAIR GCR simulator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2026-12-31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Pending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M23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First test at FAIR GCR simulator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2026-12-31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515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Plans for the (near)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34089-B780-484E-AF4B-64169B892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Task 8.1: </a:t>
            </a:r>
            <a:r>
              <a:rPr lang="en-GB" dirty="0"/>
              <a:t>Framework for user access </a:t>
            </a:r>
            <a:r>
              <a:rPr lang="en-GB" i="1" dirty="0"/>
              <a:t>(GSI, M1 – M48)</a:t>
            </a:r>
          </a:p>
          <a:p>
            <a:pPr lvl="1"/>
            <a:r>
              <a:rPr lang="en-GB" dirty="0"/>
              <a:t>Continue writing the User Guide including any new instrumentation developed during the HEARTS project (e.g. Task 4.4 Target Station)</a:t>
            </a:r>
          </a:p>
          <a:p>
            <a:r>
              <a:rPr lang="en-GB" b="1" dirty="0"/>
              <a:t>Task 8.2: </a:t>
            </a:r>
            <a:r>
              <a:rPr lang="en-US" dirty="0"/>
              <a:t>GCR simulator installation in the CBM vault </a:t>
            </a:r>
            <a:r>
              <a:rPr lang="en-US" i="1" dirty="0"/>
              <a:t>(GSI, M36 – M48)</a:t>
            </a:r>
            <a:endParaRPr lang="en-GB" i="1" dirty="0"/>
          </a:p>
          <a:p>
            <a:pPr lvl="1"/>
            <a:r>
              <a:rPr lang="en-GB" dirty="0"/>
              <a:t>Continue development of the new GCR Simulator design for the CBM vault</a:t>
            </a:r>
          </a:p>
          <a:p>
            <a:pPr lvl="1"/>
            <a:r>
              <a:rPr lang="en-GB" dirty="0"/>
              <a:t>Perform simulations verifying new designs</a:t>
            </a:r>
          </a:p>
          <a:p>
            <a:r>
              <a:rPr lang="en-GB" b="1" dirty="0"/>
              <a:t>Task 8.3:</a:t>
            </a:r>
            <a:r>
              <a:rPr lang="en-GB" dirty="0"/>
              <a:t> </a:t>
            </a:r>
            <a:r>
              <a:rPr lang="en-US" dirty="0"/>
              <a:t>Test of the GCR simulator </a:t>
            </a:r>
            <a:r>
              <a:rPr lang="en-US" i="1" dirty="0"/>
              <a:t>(GSI, M47 – M48)</a:t>
            </a:r>
          </a:p>
          <a:p>
            <a:pPr lvl="1"/>
            <a:r>
              <a:rPr lang="en-US" dirty="0"/>
              <a:t>Wait for completion of Task 8.2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553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0859-A8E9-9035-FB7A-211638646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7F314-1DF9-002D-D843-5C128CD5A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Work Package progressing as planned</a:t>
            </a:r>
          </a:p>
        </p:txBody>
      </p:sp>
    </p:spTree>
    <p:extLst>
      <p:ext uri="{BB962C8B-B14F-4D97-AF65-F5344CB8AC3E}">
        <p14:creationId xmlns:p14="http://schemas.microsoft.com/office/powerpoint/2010/main" val="2234256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>
            <a:extLst>
              <a:ext uri="{FF2B5EF4-FFF2-40B4-BE49-F238E27FC236}">
                <a16:creationId xmlns:a16="http://schemas.microsoft.com/office/drawing/2014/main" id="{42909F5B-3889-4BC1-6B7F-F172B98297C4}"/>
              </a:ext>
            </a:extLst>
          </p:cNvPr>
          <p:cNvSpPr txBox="1"/>
          <p:nvPr/>
        </p:nvSpPr>
        <p:spPr>
          <a:xfrm>
            <a:off x="3885515" y="1412776"/>
            <a:ext cx="4438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Thank you for your attention.</a:t>
            </a:r>
          </a:p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CF8B-1481-E2E4-5232-A85717E33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F8034-6748-B43D-F1F6-E5B40FF1D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Reminder about WP8 Tasks</a:t>
            </a:r>
          </a:p>
          <a:p>
            <a:r>
              <a:rPr lang="en-GB" dirty="0"/>
              <a:t>Status of WP8 Tasks</a:t>
            </a:r>
          </a:p>
          <a:p>
            <a:r>
              <a:rPr lang="en-GB" dirty="0"/>
              <a:t>WP8 Deliverables and Milestones</a:t>
            </a:r>
          </a:p>
          <a:p>
            <a:r>
              <a:rPr lang="en-GB" dirty="0"/>
              <a:t>Plans for the future</a:t>
            </a:r>
          </a:p>
          <a:p>
            <a:r>
              <a:rPr lang="en-GB" dirty="0"/>
              <a:t>Conclusion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491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 &amp;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6792"/>
            <a:ext cx="10515600" cy="45365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sz="2400" b="1" dirty="0"/>
              <a:t>Task 8.1:</a:t>
            </a:r>
            <a:r>
              <a:rPr lang="en-US" sz="2400" dirty="0"/>
              <a:t> Framework for user access </a:t>
            </a:r>
            <a:r>
              <a:rPr lang="en-US" sz="2400" i="1" dirty="0"/>
              <a:t>(GSI, M1 – M48)</a:t>
            </a:r>
          </a:p>
          <a:p>
            <a:pPr lvl="1" algn="just"/>
            <a:r>
              <a:rPr lang="en-US" sz="2000" dirty="0"/>
              <a:t>Development of the framework and procedure to make the facility available to external users for VHE irradiation testing</a:t>
            </a:r>
          </a:p>
          <a:p>
            <a:pPr lvl="1" algn="just"/>
            <a:r>
              <a:rPr lang="en-US" sz="2000" dirty="0"/>
              <a:t>The framework will be developed through the experience of accommodating external users for testing at GSI/SIS18 and Cave A</a:t>
            </a:r>
          </a:p>
          <a:p>
            <a:pPr algn="just"/>
            <a:r>
              <a:rPr lang="en-US" sz="2400" b="1" dirty="0"/>
              <a:t>Task 8.2: </a:t>
            </a:r>
            <a:r>
              <a:rPr lang="en-US" sz="2400" dirty="0"/>
              <a:t>GCR simulator installation in APPA cave or CBM vault </a:t>
            </a:r>
            <a:r>
              <a:rPr lang="en-US" sz="2400" i="1" dirty="0"/>
              <a:t>(GSI, M36 – M48)</a:t>
            </a:r>
          </a:p>
          <a:p>
            <a:pPr lvl="1" algn="just"/>
            <a:r>
              <a:rPr lang="en-US" sz="2000" dirty="0"/>
              <a:t>Installing the GCR simulator in the CBM vault</a:t>
            </a:r>
          </a:p>
          <a:p>
            <a:pPr lvl="1" algn="just"/>
            <a:r>
              <a:rPr lang="en-US" sz="2000" dirty="0"/>
              <a:t>Transferring the dosimetry system from Cave A and making it adequate for shielding, radiobiology and microelectronics testing</a:t>
            </a:r>
          </a:p>
          <a:p>
            <a:pPr lvl="1" algn="just"/>
            <a:r>
              <a:rPr lang="en-US" sz="2000" dirty="0"/>
              <a:t>Will start already before the opening of the SIS100, so that the GCR/SPE simulator will be ready on FAIR-day-1</a:t>
            </a:r>
          </a:p>
          <a:p>
            <a:pPr algn="just"/>
            <a:r>
              <a:rPr lang="en-US" sz="2400" b="1" dirty="0"/>
              <a:t>Task 8.3: </a:t>
            </a:r>
            <a:r>
              <a:rPr lang="en-US" sz="2400" dirty="0"/>
              <a:t>Test of the GCR simulator </a:t>
            </a:r>
            <a:r>
              <a:rPr lang="en-US" sz="2400" i="1" dirty="0"/>
              <a:t>(GSI, M47 – M48)</a:t>
            </a:r>
          </a:p>
          <a:p>
            <a:pPr lvl="1" algn="just"/>
            <a:r>
              <a:rPr lang="en-US" sz="2000" dirty="0"/>
              <a:t>On FAIR-day-1, one of the first experiments will be the testing of the GCR simulator using Fe-ions at 10 GeV/n in the CBM vault</a:t>
            </a:r>
          </a:p>
          <a:p>
            <a:pPr lvl="1" algn="just"/>
            <a:r>
              <a:rPr lang="en-US" sz="2000" dirty="0"/>
              <a:t>Extend to a higher cutoff, around 3 GeV/n in a first test, before reaching the final goal of 10 GeV/n</a:t>
            </a:r>
          </a:p>
          <a:p>
            <a:pPr lvl="1" algn="just"/>
            <a:r>
              <a:rPr lang="en-US" sz="2000" dirty="0"/>
              <a:t>Focus on dosimetry and on a first biological measurement to be compared to the result in Task 6.4</a:t>
            </a:r>
          </a:p>
        </p:txBody>
      </p:sp>
    </p:spTree>
    <p:extLst>
      <p:ext uri="{BB962C8B-B14F-4D97-AF65-F5344CB8AC3E}">
        <p14:creationId xmlns:p14="http://schemas.microsoft.com/office/powerpoint/2010/main" val="302906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8.1: Framework for user access (GSI) [1/3]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0808"/>
            <a:ext cx="5905872" cy="40324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u="sng" dirty="0"/>
              <a:t>User experience</a:t>
            </a:r>
          </a:p>
          <a:p>
            <a:pPr algn="just"/>
            <a:r>
              <a:rPr lang="en-GB" sz="2400" dirty="0"/>
              <a:t>Started the process to make accessing and understanding the facility easier for users</a:t>
            </a:r>
          </a:p>
          <a:p>
            <a:pPr algn="just"/>
            <a:r>
              <a:rPr lang="en-GB" sz="2400" dirty="0"/>
              <a:t>User Guide webpage</a:t>
            </a:r>
          </a:p>
          <a:p>
            <a:pPr lvl="1" algn="just"/>
            <a:r>
              <a:rPr lang="en-GB" sz="2000" dirty="0"/>
              <a:t>Inspired by the NSRL User Guide</a:t>
            </a:r>
          </a:p>
          <a:p>
            <a:pPr lvl="1" algn="just"/>
            <a:r>
              <a:rPr lang="en-GB" sz="2000" dirty="0"/>
              <a:t>Idea: Make an easy to understand guide for the users, both for GSI and CERN</a:t>
            </a:r>
          </a:p>
          <a:p>
            <a:pPr lvl="2" algn="just"/>
            <a:r>
              <a:rPr lang="en-GB" sz="1600" dirty="0"/>
              <a:t>Highlight similarities and differences between the facilities</a:t>
            </a:r>
          </a:p>
          <a:p>
            <a:pPr lvl="1" algn="just"/>
            <a:r>
              <a:rPr lang="en-GB" sz="2000" dirty="0"/>
              <a:t>Draft available, shared with the CERN team</a:t>
            </a:r>
          </a:p>
          <a:p>
            <a:pPr algn="just"/>
            <a:endParaRPr lang="en-GB" sz="2400" dirty="0"/>
          </a:p>
          <a:p>
            <a:pPr algn="just"/>
            <a:endParaRPr lang="en-GB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8795922" y="5823323"/>
            <a:ext cx="2556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https://www.bnl.gov/nsrl/userguide/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104" y="1577998"/>
            <a:ext cx="4309821" cy="425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618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8.1: Framework for user access (GSI) [2/3]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6792"/>
            <a:ext cx="10298360" cy="44050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u="sng" dirty="0"/>
              <a:t>User experience</a:t>
            </a:r>
          </a:p>
          <a:p>
            <a:pPr algn="just"/>
            <a:r>
              <a:rPr lang="en-GB" sz="2400" dirty="0"/>
              <a:t>Short introduction to LISE++ for simple calculations</a:t>
            </a:r>
          </a:p>
          <a:p>
            <a:pPr algn="just"/>
            <a:r>
              <a:rPr lang="en-GB" sz="2400" dirty="0"/>
              <a:t>Development of Geant4-based template simulation</a:t>
            </a:r>
          </a:p>
          <a:p>
            <a:pPr lvl="1" algn="just"/>
            <a:r>
              <a:rPr lang="en-GB" sz="2000" dirty="0"/>
              <a:t>Quick calculation of more complicated scenarios without requiring full knowledge and experience in Monte Carlo (MC) codes</a:t>
            </a:r>
          </a:p>
          <a:p>
            <a:pPr algn="just"/>
            <a:r>
              <a:rPr lang="en-GB" sz="2400" dirty="0"/>
              <a:t>Development of standardized user manuals and face-to-face user interaction</a:t>
            </a:r>
          </a:p>
          <a:p>
            <a:pPr lvl="1" algn="just"/>
            <a:r>
              <a:rPr lang="en-GB" sz="2000" dirty="0"/>
              <a:t>Facilitate campus access</a:t>
            </a:r>
          </a:p>
          <a:p>
            <a:pPr lvl="1" algn="just"/>
            <a:r>
              <a:rPr lang="en-GB" sz="2000" dirty="0"/>
              <a:t>Clarify general and radiation safety related topics</a:t>
            </a:r>
          </a:p>
          <a:p>
            <a:pPr marL="0" indent="0" algn="just">
              <a:buNone/>
            </a:pPr>
            <a:r>
              <a:rPr lang="en-GB" sz="2400" dirty="0">
                <a:sym typeface="Wingdings" panose="05000000000000000000" pitchFamily="2" charset="2"/>
              </a:rPr>
              <a:t> Developments partially in use since beginning of 2024 and being refined based on user feedback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80197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8.1: Framework for user access (GSI) [3/3]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298360" cy="41361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u="sng" dirty="0"/>
              <a:t>Access to beams</a:t>
            </a:r>
          </a:p>
          <a:p>
            <a:pPr algn="just"/>
            <a:r>
              <a:rPr lang="en-GB" sz="2400" dirty="0"/>
              <a:t>Started development of a potential business model via the “GSI/FAIR </a:t>
            </a:r>
            <a:r>
              <a:rPr lang="en-GB" sz="2400" dirty="0" err="1"/>
              <a:t>Innovationsfond</a:t>
            </a:r>
            <a:r>
              <a:rPr lang="en-GB" sz="2400" dirty="0"/>
              <a:t>”</a:t>
            </a:r>
          </a:p>
          <a:p>
            <a:pPr algn="just"/>
            <a:r>
              <a:rPr lang="en-GB" sz="2400" dirty="0"/>
              <a:t>Major discussion points:</a:t>
            </a:r>
          </a:p>
          <a:p>
            <a:pPr lvl="1" algn="just"/>
            <a:r>
              <a:rPr lang="en-GB" sz="2000" dirty="0"/>
              <a:t>Determination of long-term cost of running GSI/FAIR including overhead and how to fund it</a:t>
            </a:r>
          </a:p>
          <a:p>
            <a:pPr lvl="1" algn="just"/>
            <a:r>
              <a:rPr lang="en-GB" sz="2000" dirty="0"/>
              <a:t>Handling of short-term scheduling of multiple exposure opportunities per year within the long-term beamtime scheduling of GSI/FAIR</a:t>
            </a:r>
          </a:p>
          <a:p>
            <a:pPr algn="just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59173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8.2:</a:t>
            </a:r>
            <a:br>
              <a:rPr lang="en-GB" dirty="0"/>
            </a:br>
            <a:r>
              <a:rPr lang="en-US" dirty="0"/>
              <a:t>GCR simulator installation in the CBM vault (GSI) [1/4]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sz="2400" dirty="0"/>
              <a:t>PhD student (Luca </a:t>
            </a:r>
            <a:r>
              <a:rPr lang="en-GB" sz="2400" dirty="0" err="1"/>
              <a:t>Lunati</a:t>
            </a:r>
            <a:r>
              <a:rPr lang="en-GB" sz="2400" dirty="0"/>
              <a:t>) working on the design of the high energy GCR simulator</a:t>
            </a:r>
          </a:p>
          <a:p>
            <a:pPr algn="just"/>
            <a:r>
              <a:rPr lang="en-GB" sz="2400" dirty="0"/>
              <a:t>Still a hybrid design for CBM, but differs from Cave A (or APPA) design</a:t>
            </a:r>
          </a:p>
          <a:p>
            <a:pPr lvl="1" algn="just"/>
            <a:r>
              <a:rPr lang="en-GB" sz="2000" dirty="0"/>
              <a:t>No beam scanning available in the CBM vault</a:t>
            </a:r>
          </a:p>
          <a:p>
            <a:pPr lvl="1" algn="just"/>
            <a:r>
              <a:rPr lang="en-GB" sz="2000" dirty="0"/>
              <a:t>Complex, rotating modulator</a:t>
            </a:r>
          </a:p>
          <a:p>
            <a:pPr lvl="1" algn="just"/>
            <a:r>
              <a:rPr lang="en-GB" sz="2000" dirty="0"/>
              <a:t>Scanning with the target, e.g. with a robotic arm</a:t>
            </a:r>
          </a:p>
          <a:p>
            <a:pPr lvl="1" algn="just"/>
            <a:r>
              <a:rPr lang="en-GB" sz="2000" dirty="0"/>
              <a:t>Has to be compatible with other equipment by other experiments in the CBM vault</a:t>
            </a:r>
            <a:br>
              <a:rPr lang="en-GB" sz="2000" dirty="0"/>
            </a:br>
            <a:r>
              <a:rPr lang="en-GB" sz="2000" dirty="0">
                <a:sym typeface="Wingdings" panose="05000000000000000000" pitchFamily="2" charset="2"/>
              </a:rPr>
              <a:t> Many </a:t>
            </a:r>
            <a:r>
              <a:rPr lang="en-GB" sz="2000" dirty="0"/>
              <a:t>design constraints</a:t>
            </a:r>
            <a:endParaRPr lang="en-GB" sz="2400" dirty="0"/>
          </a:p>
          <a:p>
            <a:pPr algn="just"/>
            <a:r>
              <a:rPr lang="en-GB" sz="2400" dirty="0"/>
              <a:t>Plans and designs made how to integrate GCR Experiments into the CBM vault</a:t>
            </a:r>
          </a:p>
          <a:p>
            <a:pPr algn="just"/>
            <a:r>
              <a:rPr lang="en-GB" sz="2400" dirty="0"/>
              <a:t>Memorandum of Understanding signed with the CBM collaboration for the installation of the GCR simulator</a:t>
            </a:r>
          </a:p>
        </p:txBody>
      </p:sp>
    </p:spTree>
    <p:extLst>
      <p:ext uri="{BB962C8B-B14F-4D97-AF65-F5344CB8AC3E}">
        <p14:creationId xmlns:p14="http://schemas.microsoft.com/office/powerpoint/2010/main" val="922539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8.2:</a:t>
            </a:r>
            <a:br>
              <a:rPr lang="en-GB" dirty="0"/>
            </a:br>
            <a:r>
              <a:rPr lang="en-US" dirty="0"/>
              <a:t>GCR simulator installation in the CBM vault (GSI) [2/4]</a:t>
            </a:r>
            <a:endParaRPr lang="en-GB" dirty="0"/>
          </a:p>
        </p:txBody>
      </p:sp>
      <p:pic>
        <p:nvPicPr>
          <p:cNvPr id="15" name="Grafik 14" descr="A close-up of a computer&#10;&#10;Description automatically generated">
            <a:extLst>
              <a:ext uri="{FF2B5EF4-FFF2-40B4-BE49-F238E27FC236}">
                <a16:creationId xmlns:a16="http://schemas.microsoft.com/office/drawing/2014/main" id="{C96D2582-780D-498F-AA30-DE227A958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427369" y="1340768"/>
            <a:ext cx="9337261" cy="396044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65545AAB-404F-4DB0-8BCB-560B961F8CC5}"/>
              </a:ext>
            </a:extLst>
          </p:cNvPr>
          <p:cNvSpPr txBox="1"/>
          <p:nvPr/>
        </p:nvSpPr>
        <p:spPr>
          <a:xfrm>
            <a:off x="2567608" y="5439513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Visualization of the main differences between the GSI Cave A and future FAIR GCR simulator concept.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9666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8.2:</a:t>
            </a:r>
            <a:br>
              <a:rPr lang="en-GB" dirty="0"/>
            </a:br>
            <a:r>
              <a:rPr lang="en-US" dirty="0"/>
              <a:t>GCR simulator installation in the CBM vault (GSI) [3/4]</a:t>
            </a:r>
            <a:endParaRPr lang="en-GB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737" y="1359089"/>
            <a:ext cx="9668526" cy="4734207"/>
          </a:xfrm>
          <a:prstGeom prst="rect">
            <a:avLst/>
          </a:prstGeom>
        </p:spPr>
      </p:pic>
      <p:sp>
        <p:nvSpPr>
          <p:cNvPr id="7" name="Abgerundetes Rechteck 6"/>
          <p:cNvSpPr/>
          <p:nvPr/>
        </p:nvSpPr>
        <p:spPr>
          <a:xfrm>
            <a:off x="9813304" y="3651242"/>
            <a:ext cx="864096" cy="1011054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6744072" y="3363210"/>
            <a:ext cx="1224136" cy="1011054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633284" y="2986830"/>
            <a:ext cx="1224136" cy="64981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GCR Simulator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6866936" y="2687039"/>
            <a:ext cx="978407" cy="64981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Target Station</a:t>
            </a:r>
          </a:p>
        </p:txBody>
      </p:sp>
      <p:cxnSp>
        <p:nvCxnSpPr>
          <p:cNvPr id="14" name="Gerade Verbindung mit Pfeil 13"/>
          <p:cNvCxnSpPr/>
          <p:nvPr/>
        </p:nvCxnSpPr>
        <p:spPr>
          <a:xfrm flipH="1" flipV="1">
            <a:off x="8026660" y="3833907"/>
            <a:ext cx="1722575" cy="23769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bgerundetes Rechteck 17"/>
          <p:cNvSpPr/>
          <p:nvPr/>
        </p:nvSpPr>
        <p:spPr>
          <a:xfrm>
            <a:off x="8529959" y="3870208"/>
            <a:ext cx="721593" cy="286561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~10m</a:t>
            </a:r>
          </a:p>
        </p:txBody>
      </p:sp>
      <p:cxnSp>
        <p:nvCxnSpPr>
          <p:cNvPr id="20" name="Gerade Verbindung mit Pfeil 19"/>
          <p:cNvCxnSpPr>
            <a:stCxn id="23" idx="0"/>
          </p:cNvCxnSpPr>
          <p:nvPr/>
        </p:nvCxnSpPr>
        <p:spPr>
          <a:xfrm flipV="1">
            <a:off x="7292653" y="4013488"/>
            <a:ext cx="171499" cy="790852"/>
          </a:xfrm>
          <a:prstGeom prst="straightConnector1">
            <a:avLst/>
          </a:prstGeom>
          <a:ln w="19050">
            <a:solidFill>
              <a:srgbClr val="F794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bgerundetes Rechteck 22"/>
          <p:cNvSpPr/>
          <p:nvPr/>
        </p:nvSpPr>
        <p:spPr>
          <a:xfrm>
            <a:off x="6739963" y="4804340"/>
            <a:ext cx="1105379" cy="431644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Reference: One Person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8400256" y="6044339"/>
            <a:ext cx="2592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Technical Design Report: BIOMAT in CBM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1343472" y="1472663"/>
            <a:ext cx="1728192" cy="504056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/>
              <a:t>CBM </a:t>
            </a:r>
            <a:r>
              <a:rPr lang="de-DE" sz="2400" dirty="0" err="1"/>
              <a:t>vault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761226263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B81A68-0725-445C-A121-1669D6BEC9D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1032</Words>
  <Application>Microsoft Office PowerPoint</Application>
  <PresentationFormat>Breitbild</PresentationFormat>
  <Paragraphs>137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Calibri</vt:lpstr>
      <vt:lpstr>Helvetica</vt:lpstr>
      <vt:lpstr>HEARTS Custom Slides</vt:lpstr>
      <vt:lpstr>HEARTS P1 Review Meeting: WP8</vt:lpstr>
      <vt:lpstr>Outline</vt:lpstr>
      <vt:lpstr>Tasks &amp; Objectives</vt:lpstr>
      <vt:lpstr>Status Task 8.1: Framework for user access (GSI) [1/3]</vt:lpstr>
      <vt:lpstr>Status Task 8.1: Framework for user access (GSI) [2/3]</vt:lpstr>
      <vt:lpstr>Status Task 8.1: Framework for user access (GSI) [3/3]</vt:lpstr>
      <vt:lpstr>Status Task 8.2: GCR simulator installation in the CBM vault (GSI) [1/4]</vt:lpstr>
      <vt:lpstr>Status Task 8.2: GCR simulator installation in the CBM vault (GSI) [2/4]</vt:lpstr>
      <vt:lpstr>Status Task 8.2: GCR simulator installation in the CBM vault (GSI) [3/4]</vt:lpstr>
      <vt:lpstr>Status Task 8.2: GCR simulator installation in the CBM vault (GSI) [4/4]</vt:lpstr>
      <vt:lpstr>Status Task 8.3: Test of the GCR simulator (GSI)</vt:lpstr>
      <vt:lpstr>Deliverables and Milestones in P1</vt:lpstr>
      <vt:lpstr>Upcoming Deliverables &amp; Milestones</vt:lpstr>
      <vt:lpstr>Plans for the (near) future</vt:lpstr>
      <vt:lpstr>Conclusion</vt:lpstr>
      <vt:lpstr>PowerPoint-Präsentation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Wagner, Tim</cp:lastModifiedBy>
  <cp:revision>488</cp:revision>
  <dcterms:created xsi:type="dcterms:W3CDTF">2017-04-26T09:15:49Z</dcterms:created>
  <dcterms:modified xsi:type="dcterms:W3CDTF">2024-09-17T14:57:16Z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