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6"/>
  </p:notesMasterIdLst>
  <p:sldIdLst>
    <p:sldId id="555" r:id="rId4"/>
    <p:sldId id="463" r:id="rId5"/>
    <p:sldId id="483" r:id="rId6"/>
    <p:sldId id="537" r:id="rId7"/>
    <p:sldId id="542" r:id="rId8"/>
    <p:sldId id="543" r:id="rId9"/>
    <p:sldId id="436" r:id="rId10"/>
    <p:sldId id="490" r:id="rId11"/>
    <p:sldId id="534" r:id="rId12"/>
    <p:sldId id="550" r:id="rId13"/>
    <p:sldId id="497" r:id="rId14"/>
    <p:sldId id="502" r:id="rId15"/>
    <p:sldId id="529" r:id="rId16"/>
    <p:sldId id="574" r:id="rId17"/>
    <p:sldId id="509" r:id="rId18"/>
    <p:sldId id="559" r:id="rId19"/>
    <p:sldId id="556" r:id="rId20"/>
    <p:sldId id="494" r:id="rId21"/>
    <p:sldId id="572" r:id="rId22"/>
    <p:sldId id="573" r:id="rId23"/>
    <p:sldId id="575" r:id="rId24"/>
    <p:sldId id="420" r:id="rId2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FD9"/>
    <a:srgbClr val="A6A6A6"/>
    <a:srgbClr val="0F124A"/>
    <a:srgbClr val="4A8DF0"/>
    <a:srgbClr val="91F8FB"/>
    <a:srgbClr val="00B050"/>
    <a:srgbClr val="DAE8FC"/>
    <a:srgbClr val="0000FF"/>
    <a:srgbClr val="FFE4DF"/>
    <a:srgbClr val="DFD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 autoAdjust="0"/>
    <p:restoredTop sz="91634" autoAdjust="0"/>
  </p:normalViewPr>
  <p:slideViewPr>
    <p:cSldViewPr>
      <p:cViewPr varScale="1">
        <p:scale>
          <a:sx n="100" d="100"/>
          <a:sy n="100" d="100"/>
        </p:scale>
        <p:origin x="715" y="6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16.05.2024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1123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0213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- LHC ~16t per </a:t>
            </a:r>
            <a:r>
              <a:rPr lang="fr-FR" dirty="0" err="1"/>
              <a:t>sector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1777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3894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More: https://indico.cern.ch/event/1258795/contributions/5287427/attachments/2602506/4494119/FCC_energy_operation-model_SAC_28-02-23.pdf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0640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8130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7089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LHC total </a:t>
            </a:r>
            <a:r>
              <a:rPr lang="fr-FR" dirty="0" err="1"/>
              <a:t>inventory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150 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0506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358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03202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377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17181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8267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0572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3669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9711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9329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7693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027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9501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9233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76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0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35.png"/><Relationship Id="rId4" Type="http://schemas.openxmlformats.org/officeDocument/2006/relationships/image" Target="../media/image43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emf"/><Relationship Id="rId4" Type="http://schemas.openxmlformats.org/officeDocument/2006/relationships/hyperlink" Target="https://cds.cern.ch/record/2645151/files/1810.13022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0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11" Type="http://schemas.openxmlformats.org/officeDocument/2006/relationships/image" Target="../media/image59.jp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29.png"/><Relationship Id="rId3" Type="http://schemas.openxmlformats.org/officeDocument/2006/relationships/image" Target="../media/image10.png"/><Relationship Id="rId7" Type="http://schemas.openxmlformats.org/officeDocument/2006/relationships/image" Target="../media/image210.png"/><Relationship Id="rId12" Type="http://schemas.openxmlformats.org/officeDocument/2006/relationships/image" Target="../media/image26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260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11" Type="http://schemas.openxmlformats.org/officeDocument/2006/relationships/image" Target="../media/image42.png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1AD0B-2125-3451-4E3F-2D0E37411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635646"/>
            <a:ext cx="8263350" cy="1790700"/>
          </a:xfrm>
        </p:spPr>
        <p:txBody>
          <a:bodyPr/>
          <a:lstStyle/>
          <a:p>
            <a:r>
              <a:rPr lang="en-GB" sz="4000" dirty="0"/>
              <a:t>FCC cryogenic SYSTEM </a:t>
            </a:r>
            <a:br>
              <a:rPr lang="en-GB" dirty="0"/>
            </a:br>
            <a:r>
              <a:rPr lang="en-GB" sz="1800" dirty="0"/>
              <a:t>FCC</a:t>
            </a:r>
            <a:r>
              <a:rPr lang="en-GB" sz="1800" cap="none" dirty="0"/>
              <a:t>-</a:t>
            </a:r>
            <a:r>
              <a:rPr lang="en-GB" sz="1800" cap="none" dirty="0" err="1"/>
              <a:t>ee</a:t>
            </a:r>
            <a:r>
              <a:rPr lang="en-GB" sz="1800" cap="none" dirty="0"/>
              <a:t> </a:t>
            </a:r>
            <a:r>
              <a:rPr lang="en-GB" sz="1800" dirty="0"/>
              <a:t>Layout and Implementation</a:t>
            </a:r>
            <a:br>
              <a:rPr lang="en-GB" sz="1800" dirty="0"/>
            </a:br>
            <a:r>
              <a:rPr lang="en-GB" sz="1800" dirty="0"/>
              <a:t>(incl. compatibility with FCC-</a:t>
            </a:r>
            <a:r>
              <a:rPr lang="en-GB" sz="1800" cap="none" dirty="0" err="1"/>
              <a:t>hh</a:t>
            </a:r>
            <a:r>
              <a:rPr lang="en-GB" sz="18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E3342-E70D-F08A-DB8E-12671FA3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7" name="Picture 6" descr="A logo with white lines&#10;&#10;Description automatically generated">
            <a:extLst>
              <a:ext uri="{FF2B5EF4-FFF2-40B4-BE49-F238E27FC236}">
                <a16:creationId xmlns:a16="http://schemas.microsoft.com/office/drawing/2014/main" id="{1ED0FDEE-34A0-5B76-0B7D-8DB691F040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537" y="108629"/>
            <a:ext cx="331200" cy="331200"/>
          </a:xfrm>
          <a:prstGeom prst="rect">
            <a:avLst/>
          </a:prstGeom>
        </p:spPr>
      </p:pic>
      <p:sp>
        <p:nvSpPr>
          <p:cNvPr id="8" name="Textfeld 5">
            <a:extLst>
              <a:ext uri="{FF2B5EF4-FFF2-40B4-BE49-F238E27FC236}">
                <a16:creationId xmlns:a16="http://schemas.microsoft.com/office/drawing/2014/main" id="{BC30447D-9140-C9DB-173E-2A82BF2A378D}"/>
              </a:ext>
            </a:extLst>
          </p:cNvPr>
          <p:cNvSpPr txBox="1"/>
          <p:nvPr/>
        </p:nvSpPr>
        <p:spPr>
          <a:xfrm>
            <a:off x="827584" y="565455"/>
            <a:ext cx="7668625" cy="2399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i="1" dirty="0">
                <a:solidFill>
                  <a:schemeClr val="bg1"/>
                </a:solidFill>
              </a:rPr>
              <a:t>This project has received funding from the European Union's Horizon 2020 research and innovation programme under grant agreement No 951754.</a:t>
            </a:r>
            <a:endParaRPr lang="de-AT" sz="900" i="1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8F89018-FB24-4CFE-4148-FBC238935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0856"/>
            <a:ext cx="504056" cy="33866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CB2433FC-6035-85BB-62BA-7A1B4CE68D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948902"/>
            <a:ext cx="8262937" cy="999111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600" b="1" dirty="0" err="1"/>
              <a:t>Boyan</a:t>
            </a:r>
            <a:r>
              <a:rPr lang="en-US" sz="1600" b="1" dirty="0"/>
              <a:t> Naydenov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on behalf of CERN TE/CRG</a:t>
            </a:r>
          </a:p>
          <a:p>
            <a:r>
              <a:rPr lang="en-US" sz="1600" dirty="0"/>
              <a:t>16</a:t>
            </a:r>
            <a:r>
              <a:rPr lang="en-US" sz="1600" baseline="30000" dirty="0"/>
              <a:t>th</a:t>
            </a:r>
            <a:r>
              <a:rPr lang="en-US" sz="1600" dirty="0"/>
              <a:t> of May, 2024</a:t>
            </a:r>
          </a:p>
        </p:txBody>
      </p:sp>
    </p:spTree>
    <p:extLst>
      <p:ext uri="{BB962C8B-B14F-4D97-AF65-F5344CB8AC3E}">
        <p14:creationId xmlns:p14="http://schemas.microsoft.com/office/powerpoint/2010/main" val="3475134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191"/>
            <a:ext cx="8993581" cy="553790"/>
          </a:xfrm>
        </p:spPr>
        <p:txBody>
          <a:bodyPr/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SRF cryogenic system layout summary @ ttbar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1681EA-2CD7-995E-A25C-FD2E54E0EFC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6A329641-22DF-E41E-60AF-935824B8BFD1}"/>
              </a:ext>
            </a:extLst>
          </p:cNvPr>
          <p:cNvGrpSpPr/>
          <p:nvPr/>
        </p:nvGrpSpPr>
        <p:grpSpPr>
          <a:xfrm>
            <a:off x="6092788" y="1309695"/>
            <a:ext cx="2871700" cy="2703801"/>
            <a:chOff x="2768528" y="907544"/>
            <a:chExt cx="3828933" cy="3605069"/>
          </a:xfrm>
        </p:grpSpPr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A92EBB4-E31F-2B9C-F553-DEA31B209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943" y="1101462"/>
              <a:ext cx="101600" cy="0"/>
            </a:xfrm>
            <a:custGeom>
              <a:avLst/>
              <a:gdLst>
                <a:gd name="T0" fmla="*/ 171 w 171"/>
                <a:gd name="T1" fmla="*/ 1 h 1"/>
                <a:gd name="T2" fmla="*/ 171 w 171"/>
                <a:gd name="T3" fmla="*/ 1 h 1"/>
                <a:gd name="T4" fmla="*/ 0 w 17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1">
                  <a:moveTo>
                    <a:pt x="171" y="1"/>
                  </a:moveTo>
                  <a:lnTo>
                    <a:pt x="171" y="1"/>
                  </a:lnTo>
                  <a:lnTo>
                    <a:pt x="0" y="0"/>
                  </a:lnTo>
                </a:path>
              </a:pathLst>
            </a:custGeom>
            <a:noFill/>
            <a:ln w="23813" cap="rnd">
              <a:solidFill>
                <a:srgbClr val="24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013" u="sng"/>
            </a:p>
          </p:txBody>
        </p:sp>
        <p:grpSp>
          <p:nvGrpSpPr>
            <p:cNvPr id="19" name="Group 26">
              <a:extLst>
                <a:ext uri="{FF2B5EF4-FFF2-40B4-BE49-F238E27FC236}">
                  <a16:creationId xmlns:a16="http://schemas.microsoft.com/office/drawing/2014/main" id="{2D21C82C-5F8A-8451-12D9-E9ABC485E6D2}"/>
                </a:ext>
              </a:extLst>
            </p:cNvPr>
            <p:cNvGrpSpPr/>
            <p:nvPr/>
          </p:nvGrpSpPr>
          <p:grpSpPr>
            <a:xfrm>
              <a:off x="2768528" y="907544"/>
              <a:ext cx="3828933" cy="3605069"/>
              <a:chOff x="2768528" y="907544"/>
              <a:chExt cx="3828933" cy="3605069"/>
            </a:xfrm>
          </p:grpSpPr>
          <p:sp>
            <p:nvSpPr>
              <p:cNvPr id="163" name="Freeform 5">
                <a:extLst>
                  <a:ext uri="{FF2B5EF4-FFF2-40B4-BE49-F238E27FC236}">
                    <a16:creationId xmlns:a16="http://schemas.microsoft.com/office/drawing/2014/main" id="{8F262CA2-AD7A-B1B2-63E8-560545FA2F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72360" y="1099716"/>
                <a:ext cx="0" cy="3198813"/>
              </a:xfrm>
              <a:custGeom>
                <a:avLst/>
                <a:gdLst>
                  <a:gd name="T0" fmla="*/ 0 h 5707"/>
                  <a:gd name="T1" fmla="*/ 267 h 5707"/>
                  <a:gd name="T2" fmla="*/ 280 h 5707"/>
                  <a:gd name="T3" fmla="*/ 293 h 5707"/>
                  <a:gd name="T4" fmla="*/ 560 h 5707"/>
                  <a:gd name="T5" fmla="*/ 573 h 5707"/>
                  <a:gd name="T6" fmla="*/ 587 h 5707"/>
                  <a:gd name="T7" fmla="*/ 853 h 5707"/>
                  <a:gd name="T8" fmla="*/ 867 h 5707"/>
                  <a:gd name="T9" fmla="*/ 880 h 5707"/>
                  <a:gd name="T10" fmla="*/ 1147 h 5707"/>
                  <a:gd name="T11" fmla="*/ 1160 h 5707"/>
                  <a:gd name="T12" fmla="*/ 1173 h 5707"/>
                  <a:gd name="T13" fmla="*/ 1440 h 5707"/>
                  <a:gd name="T14" fmla="*/ 1453 h 5707"/>
                  <a:gd name="T15" fmla="*/ 1467 h 5707"/>
                  <a:gd name="T16" fmla="*/ 1733 h 5707"/>
                  <a:gd name="T17" fmla="*/ 1747 h 5707"/>
                  <a:gd name="T18" fmla="*/ 1760 h 5707"/>
                  <a:gd name="T19" fmla="*/ 2027 h 5707"/>
                  <a:gd name="T20" fmla="*/ 2040 h 5707"/>
                  <a:gd name="T21" fmla="*/ 2053 h 5707"/>
                  <a:gd name="T22" fmla="*/ 2320 h 5707"/>
                  <a:gd name="T23" fmla="*/ 2333 h 5707"/>
                  <a:gd name="T24" fmla="*/ 2347 h 5707"/>
                  <a:gd name="T25" fmla="*/ 2613 h 5707"/>
                  <a:gd name="T26" fmla="*/ 2627 h 5707"/>
                  <a:gd name="T27" fmla="*/ 2640 h 5707"/>
                  <a:gd name="T28" fmla="*/ 2907 h 5707"/>
                  <a:gd name="T29" fmla="*/ 2920 h 5707"/>
                  <a:gd name="T30" fmla="*/ 2933 h 5707"/>
                  <a:gd name="T31" fmla="*/ 3200 h 5707"/>
                  <a:gd name="T32" fmla="*/ 3213 h 5707"/>
                  <a:gd name="T33" fmla="*/ 3227 h 5707"/>
                  <a:gd name="T34" fmla="*/ 3493 h 5707"/>
                  <a:gd name="T35" fmla="*/ 3507 h 5707"/>
                  <a:gd name="T36" fmla="*/ 3520 h 5707"/>
                  <a:gd name="T37" fmla="*/ 3787 h 5707"/>
                  <a:gd name="T38" fmla="*/ 3800 h 5707"/>
                  <a:gd name="T39" fmla="*/ 3813 h 5707"/>
                  <a:gd name="T40" fmla="*/ 4080 h 5707"/>
                  <a:gd name="T41" fmla="*/ 4093 h 5707"/>
                  <a:gd name="T42" fmla="*/ 4107 h 5707"/>
                  <a:gd name="T43" fmla="*/ 4373 h 5707"/>
                  <a:gd name="T44" fmla="*/ 4387 h 5707"/>
                  <a:gd name="T45" fmla="*/ 4400 h 5707"/>
                  <a:gd name="T46" fmla="*/ 4667 h 5707"/>
                  <a:gd name="T47" fmla="*/ 4680 h 5707"/>
                  <a:gd name="T48" fmla="*/ 4693 h 5707"/>
                  <a:gd name="T49" fmla="*/ 4960 h 5707"/>
                  <a:gd name="T50" fmla="*/ 4973 h 5707"/>
                  <a:gd name="T51" fmla="*/ 4987 h 5707"/>
                  <a:gd name="T52" fmla="*/ 5253 h 5707"/>
                  <a:gd name="T53" fmla="*/ 5267 h 5707"/>
                  <a:gd name="T54" fmla="*/ 5280 h 5707"/>
                  <a:gd name="T55" fmla="*/ 5547 h 5707"/>
                  <a:gd name="T56" fmla="*/ 5560 h 5707"/>
                  <a:gd name="T57" fmla="*/ 5573 h 570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  <a:cxn ang="0">
                    <a:pos x="0" y="T48"/>
                  </a:cxn>
                  <a:cxn ang="0">
                    <a:pos x="0" y="T49"/>
                  </a:cxn>
                  <a:cxn ang="0">
                    <a:pos x="0" y="T50"/>
                  </a:cxn>
                  <a:cxn ang="0">
                    <a:pos x="0" y="T51"/>
                  </a:cxn>
                  <a:cxn ang="0">
                    <a:pos x="0" y="T52"/>
                  </a:cxn>
                  <a:cxn ang="0">
                    <a:pos x="0" y="T53"/>
                  </a:cxn>
                  <a:cxn ang="0">
                    <a:pos x="0" y="T54"/>
                  </a:cxn>
                  <a:cxn ang="0">
                    <a:pos x="0" y="T55"/>
                  </a:cxn>
                  <a:cxn ang="0">
                    <a:pos x="0" y="T56"/>
                  </a:cxn>
                  <a:cxn ang="0">
                    <a:pos x="0" y="T57"/>
                  </a:cxn>
                </a:cxnLst>
                <a:rect l="0" t="0" r="r" b="b"/>
                <a:pathLst>
                  <a:path h="5707">
                    <a:moveTo>
                      <a:pt x="0" y="0"/>
                    </a:moveTo>
                    <a:lnTo>
                      <a:pt x="0" y="0"/>
                    </a:lnTo>
                    <a:lnTo>
                      <a:pt x="0" y="133"/>
                    </a:lnTo>
                    <a:moveTo>
                      <a:pt x="0" y="267"/>
                    </a:moveTo>
                    <a:lnTo>
                      <a:pt x="0" y="267"/>
                    </a:lnTo>
                    <a:lnTo>
                      <a:pt x="0" y="280"/>
                    </a:lnTo>
                    <a:moveTo>
                      <a:pt x="0" y="293"/>
                    </a:moveTo>
                    <a:lnTo>
                      <a:pt x="0" y="293"/>
                    </a:lnTo>
                    <a:lnTo>
                      <a:pt x="0" y="427"/>
                    </a:lnTo>
                    <a:moveTo>
                      <a:pt x="0" y="560"/>
                    </a:moveTo>
                    <a:lnTo>
                      <a:pt x="0" y="560"/>
                    </a:lnTo>
                    <a:lnTo>
                      <a:pt x="0" y="573"/>
                    </a:lnTo>
                    <a:moveTo>
                      <a:pt x="0" y="587"/>
                    </a:moveTo>
                    <a:lnTo>
                      <a:pt x="0" y="587"/>
                    </a:lnTo>
                    <a:lnTo>
                      <a:pt x="0" y="720"/>
                    </a:lnTo>
                    <a:moveTo>
                      <a:pt x="0" y="853"/>
                    </a:moveTo>
                    <a:lnTo>
                      <a:pt x="0" y="853"/>
                    </a:lnTo>
                    <a:lnTo>
                      <a:pt x="0" y="867"/>
                    </a:lnTo>
                    <a:moveTo>
                      <a:pt x="0" y="880"/>
                    </a:moveTo>
                    <a:lnTo>
                      <a:pt x="0" y="880"/>
                    </a:lnTo>
                    <a:lnTo>
                      <a:pt x="0" y="1013"/>
                    </a:lnTo>
                    <a:moveTo>
                      <a:pt x="0" y="1147"/>
                    </a:moveTo>
                    <a:lnTo>
                      <a:pt x="0" y="1147"/>
                    </a:lnTo>
                    <a:lnTo>
                      <a:pt x="0" y="1160"/>
                    </a:lnTo>
                    <a:moveTo>
                      <a:pt x="0" y="1173"/>
                    </a:moveTo>
                    <a:lnTo>
                      <a:pt x="0" y="1173"/>
                    </a:lnTo>
                    <a:lnTo>
                      <a:pt x="0" y="1307"/>
                    </a:lnTo>
                    <a:moveTo>
                      <a:pt x="0" y="1440"/>
                    </a:moveTo>
                    <a:lnTo>
                      <a:pt x="0" y="1440"/>
                    </a:lnTo>
                    <a:lnTo>
                      <a:pt x="0" y="1453"/>
                    </a:lnTo>
                    <a:moveTo>
                      <a:pt x="0" y="1467"/>
                    </a:moveTo>
                    <a:lnTo>
                      <a:pt x="0" y="1467"/>
                    </a:lnTo>
                    <a:lnTo>
                      <a:pt x="0" y="1600"/>
                    </a:lnTo>
                    <a:moveTo>
                      <a:pt x="0" y="1733"/>
                    </a:moveTo>
                    <a:lnTo>
                      <a:pt x="0" y="1733"/>
                    </a:lnTo>
                    <a:lnTo>
                      <a:pt x="0" y="1747"/>
                    </a:lnTo>
                    <a:moveTo>
                      <a:pt x="0" y="1760"/>
                    </a:moveTo>
                    <a:lnTo>
                      <a:pt x="0" y="1760"/>
                    </a:lnTo>
                    <a:lnTo>
                      <a:pt x="0" y="1893"/>
                    </a:lnTo>
                    <a:moveTo>
                      <a:pt x="0" y="2027"/>
                    </a:moveTo>
                    <a:lnTo>
                      <a:pt x="0" y="2027"/>
                    </a:lnTo>
                    <a:lnTo>
                      <a:pt x="0" y="2040"/>
                    </a:lnTo>
                    <a:moveTo>
                      <a:pt x="0" y="2053"/>
                    </a:moveTo>
                    <a:lnTo>
                      <a:pt x="0" y="2053"/>
                    </a:lnTo>
                    <a:lnTo>
                      <a:pt x="0" y="2187"/>
                    </a:lnTo>
                    <a:moveTo>
                      <a:pt x="0" y="2320"/>
                    </a:moveTo>
                    <a:lnTo>
                      <a:pt x="0" y="2320"/>
                    </a:lnTo>
                    <a:lnTo>
                      <a:pt x="0" y="2333"/>
                    </a:lnTo>
                    <a:moveTo>
                      <a:pt x="0" y="2347"/>
                    </a:moveTo>
                    <a:lnTo>
                      <a:pt x="0" y="2347"/>
                    </a:lnTo>
                    <a:lnTo>
                      <a:pt x="0" y="2480"/>
                    </a:lnTo>
                    <a:moveTo>
                      <a:pt x="0" y="2613"/>
                    </a:moveTo>
                    <a:lnTo>
                      <a:pt x="0" y="2613"/>
                    </a:lnTo>
                    <a:lnTo>
                      <a:pt x="0" y="2627"/>
                    </a:lnTo>
                    <a:moveTo>
                      <a:pt x="0" y="2640"/>
                    </a:moveTo>
                    <a:lnTo>
                      <a:pt x="0" y="2640"/>
                    </a:lnTo>
                    <a:lnTo>
                      <a:pt x="0" y="2773"/>
                    </a:lnTo>
                    <a:moveTo>
                      <a:pt x="0" y="2907"/>
                    </a:moveTo>
                    <a:lnTo>
                      <a:pt x="0" y="2907"/>
                    </a:lnTo>
                    <a:lnTo>
                      <a:pt x="0" y="2920"/>
                    </a:lnTo>
                    <a:moveTo>
                      <a:pt x="0" y="2933"/>
                    </a:moveTo>
                    <a:lnTo>
                      <a:pt x="0" y="2933"/>
                    </a:lnTo>
                    <a:lnTo>
                      <a:pt x="0" y="3067"/>
                    </a:lnTo>
                    <a:moveTo>
                      <a:pt x="0" y="3200"/>
                    </a:moveTo>
                    <a:lnTo>
                      <a:pt x="0" y="3200"/>
                    </a:lnTo>
                    <a:lnTo>
                      <a:pt x="0" y="3213"/>
                    </a:lnTo>
                    <a:moveTo>
                      <a:pt x="0" y="3227"/>
                    </a:moveTo>
                    <a:lnTo>
                      <a:pt x="0" y="3227"/>
                    </a:lnTo>
                    <a:lnTo>
                      <a:pt x="0" y="3360"/>
                    </a:lnTo>
                    <a:moveTo>
                      <a:pt x="0" y="3493"/>
                    </a:moveTo>
                    <a:lnTo>
                      <a:pt x="0" y="3493"/>
                    </a:lnTo>
                    <a:lnTo>
                      <a:pt x="0" y="3507"/>
                    </a:lnTo>
                    <a:moveTo>
                      <a:pt x="0" y="3520"/>
                    </a:moveTo>
                    <a:lnTo>
                      <a:pt x="0" y="3520"/>
                    </a:lnTo>
                    <a:lnTo>
                      <a:pt x="0" y="3653"/>
                    </a:lnTo>
                    <a:moveTo>
                      <a:pt x="0" y="3787"/>
                    </a:moveTo>
                    <a:lnTo>
                      <a:pt x="0" y="3787"/>
                    </a:lnTo>
                    <a:lnTo>
                      <a:pt x="0" y="3800"/>
                    </a:lnTo>
                    <a:moveTo>
                      <a:pt x="0" y="3813"/>
                    </a:moveTo>
                    <a:lnTo>
                      <a:pt x="0" y="3813"/>
                    </a:lnTo>
                    <a:lnTo>
                      <a:pt x="0" y="3947"/>
                    </a:lnTo>
                    <a:moveTo>
                      <a:pt x="0" y="4080"/>
                    </a:moveTo>
                    <a:lnTo>
                      <a:pt x="0" y="4080"/>
                    </a:lnTo>
                    <a:lnTo>
                      <a:pt x="0" y="4093"/>
                    </a:lnTo>
                    <a:moveTo>
                      <a:pt x="0" y="4107"/>
                    </a:moveTo>
                    <a:lnTo>
                      <a:pt x="0" y="4107"/>
                    </a:lnTo>
                    <a:lnTo>
                      <a:pt x="0" y="4240"/>
                    </a:lnTo>
                    <a:moveTo>
                      <a:pt x="0" y="4373"/>
                    </a:moveTo>
                    <a:lnTo>
                      <a:pt x="0" y="4373"/>
                    </a:lnTo>
                    <a:lnTo>
                      <a:pt x="0" y="4387"/>
                    </a:lnTo>
                    <a:moveTo>
                      <a:pt x="0" y="4400"/>
                    </a:moveTo>
                    <a:lnTo>
                      <a:pt x="0" y="4400"/>
                    </a:lnTo>
                    <a:lnTo>
                      <a:pt x="0" y="4533"/>
                    </a:lnTo>
                    <a:moveTo>
                      <a:pt x="0" y="4667"/>
                    </a:moveTo>
                    <a:lnTo>
                      <a:pt x="0" y="4667"/>
                    </a:lnTo>
                    <a:lnTo>
                      <a:pt x="0" y="4680"/>
                    </a:lnTo>
                    <a:moveTo>
                      <a:pt x="0" y="4693"/>
                    </a:moveTo>
                    <a:lnTo>
                      <a:pt x="0" y="4693"/>
                    </a:lnTo>
                    <a:lnTo>
                      <a:pt x="0" y="4827"/>
                    </a:lnTo>
                    <a:moveTo>
                      <a:pt x="0" y="4960"/>
                    </a:moveTo>
                    <a:lnTo>
                      <a:pt x="0" y="4960"/>
                    </a:lnTo>
                    <a:lnTo>
                      <a:pt x="0" y="4973"/>
                    </a:lnTo>
                    <a:moveTo>
                      <a:pt x="0" y="4987"/>
                    </a:moveTo>
                    <a:lnTo>
                      <a:pt x="0" y="4987"/>
                    </a:lnTo>
                    <a:lnTo>
                      <a:pt x="0" y="5120"/>
                    </a:lnTo>
                    <a:moveTo>
                      <a:pt x="0" y="5253"/>
                    </a:moveTo>
                    <a:lnTo>
                      <a:pt x="0" y="5253"/>
                    </a:lnTo>
                    <a:lnTo>
                      <a:pt x="0" y="5267"/>
                    </a:lnTo>
                    <a:moveTo>
                      <a:pt x="0" y="5280"/>
                    </a:moveTo>
                    <a:lnTo>
                      <a:pt x="0" y="5280"/>
                    </a:lnTo>
                    <a:lnTo>
                      <a:pt x="0" y="5413"/>
                    </a:lnTo>
                    <a:moveTo>
                      <a:pt x="0" y="5547"/>
                    </a:moveTo>
                    <a:lnTo>
                      <a:pt x="0" y="5547"/>
                    </a:lnTo>
                    <a:lnTo>
                      <a:pt x="0" y="5560"/>
                    </a:lnTo>
                    <a:moveTo>
                      <a:pt x="0" y="5573"/>
                    </a:moveTo>
                    <a:lnTo>
                      <a:pt x="0" y="5573"/>
                    </a:lnTo>
                    <a:lnTo>
                      <a:pt x="0" y="5707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64" name="Freeform 6">
                <a:extLst>
                  <a:ext uri="{FF2B5EF4-FFF2-40B4-BE49-F238E27FC236}">
                    <a16:creationId xmlns:a16="http://schemas.microsoft.com/office/drawing/2014/main" id="{E6D8C481-5D75-C59F-DDA9-19C1F0F94D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19872" y="1544216"/>
                <a:ext cx="2505075" cy="2376488"/>
              </a:xfrm>
              <a:custGeom>
                <a:avLst/>
                <a:gdLst>
                  <a:gd name="T0" fmla="*/ 0 w 4243"/>
                  <a:gd name="T1" fmla="*/ 0 h 4243"/>
                  <a:gd name="T2" fmla="*/ 189 w 4243"/>
                  <a:gd name="T3" fmla="*/ 189 h 4243"/>
                  <a:gd name="T4" fmla="*/ 198 w 4243"/>
                  <a:gd name="T5" fmla="*/ 198 h 4243"/>
                  <a:gd name="T6" fmla="*/ 207 w 4243"/>
                  <a:gd name="T7" fmla="*/ 208 h 4243"/>
                  <a:gd name="T8" fmla="*/ 396 w 4243"/>
                  <a:gd name="T9" fmla="*/ 396 h 4243"/>
                  <a:gd name="T10" fmla="*/ 405 w 4243"/>
                  <a:gd name="T11" fmla="*/ 406 h 4243"/>
                  <a:gd name="T12" fmla="*/ 415 w 4243"/>
                  <a:gd name="T13" fmla="*/ 415 h 4243"/>
                  <a:gd name="T14" fmla="*/ 603 w 4243"/>
                  <a:gd name="T15" fmla="*/ 604 h 4243"/>
                  <a:gd name="T16" fmla="*/ 613 w 4243"/>
                  <a:gd name="T17" fmla="*/ 613 h 4243"/>
                  <a:gd name="T18" fmla="*/ 622 w 4243"/>
                  <a:gd name="T19" fmla="*/ 623 h 4243"/>
                  <a:gd name="T20" fmla="*/ 811 w 4243"/>
                  <a:gd name="T21" fmla="*/ 811 h 4243"/>
                  <a:gd name="T22" fmla="*/ 820 w 4243"/>
                  <a:gd name="T23" fmla="*/ 821 h 4243"/>
                  <a:gd name="T24" fmla="*/ 830 w 4243"/>
                  <a:gd name="T25" fmla="*/ 830 h 4243"/>
                  <a:gd name="T26" fmla="*/ 1018 w 4243"/>
                  <a:gd name="T27" fmla="*/ 1019 h 4243"/>
                  <a:gd name="T28" fmla="*/ 1028 w 4243"/>
                  <a:gd name="T29" fmla="*/ 1028 h 4243"/>
                  <a:gd name="T30" fmla="*/ 1037 w 4243"/>
                  <a:gd name="T31" fmla="*/ 1038 h 4243"/>
                  <a:gd name="T32" fmla="*/ 1226 w 4243"/>
                  <a:gd name="T33" fmla="*/ 1226 h 4243"/>
                  <a:gd name="T34" fmla="*/ 1235 w 4243"/>
                  <a:gd name="T35" fmla="*/ 1236 h 4243"/>
                  <a:gd name="T36" fmla="*/ 1245 w 4243"/>
                  <a:gd name="T37" fmla="*/ 1245 h 4243"/>
                  <a:gd name="T38" fmla="*/ 1433 w 4243"/>
                  <a:gd name="T39" fmla="*/ 1434 h 4243"/>
                  <a:gd name="T40" fmla="*/ 1443 w 4243"/>
                  <a:gd name="T41" fmla="*/ 1443 h 4243"/>
                  <a:gd name="T42" fmla="*/ 1452 w 4243"/>
                  <a:gd name="T43" fmla="*/ 1452 h 4243"/>
                  <a:gd name="T44" fmla="*/ 1641 w 4243"/>
                  <a:gd name="T45" fmla="*/ 1641 h 4243"/>
                  <a:gd name="T46" fmla="*/ 1650 w 4243"/>
                  <a:gd name="T47" fmla="*/ 1650 h 4243"/>
                  <a:gd name="T48" fmla="*/ 1659 w 4243"/>
                  <a:gd name="T49" fmla="*/ 1660 h 4243"/>
                  <a:gd name="T50" fmla="*/ 1848 w 4243"/>
                  <a:gd name="T51" fmla="*/ 1848 h 4243"/>
                  <a:gd name="T52" fmla="*/ 1857 w 4243"/>
                  <a:gd name="T53" fmla="*/ 1858 h 4243"/>
                  <a:gd name="T54" fmla="*/ 1867 w 4243"/>
                  <a:gd name="T55" fmla="*/ 1867 h 4243"/>
                  <a:gd name="T56" fmla="*/ 2055 w 4243"/>
                  <a:gd name="T57" fmla="*/ 2056 h 4243"/>
                  <a:gd name="T58" fmla="*/ 2065 w 4243"/>
                  <a:gd name="T59" fmla="*/ 2065 h 4243"/>
                  <a:gd name="T60" fmla="*/ 2074 w 4243"/>
                  <a:gd name="T61" fmla="*/ 2075 h 4243"/>
                  <a:gd name="T62" fmla="*/ 2263 w 4243"/>
                  <a:gd name="T63" fmla="*/ 2263 h 4243"/>
                  <a:gd name="T64" fmla="*/ 2272 w 4243"/>
                  <a:gd name="T65" fmla="*/ 2273 h 4243"/>
                  <a:gd name="T66" fmla="*/ 2282 w 4243"/>
                  <a:gd name="T67" fmla="*/ 2282 h 4243"/>
                  <a:gd name="T68" fmla="*/ 2470 w 4243"/>
                  <a:gd name="T69" fmla="*/ 2471 h 4243"/>
                  <a:gd name="T70" fmla="*/ 2480 w 4243"/>
                  <a:gd name="T71" fmla="*/ 2480 h 4243"/>
                  <a:gd name="T72" fmla="*/ 2489 w 4243"/>
                  <a:gd name="T73" fmla="*/ 2490 h 4243"/>
                  <a:gd name="T74" fmla="*/ 2678 w 4243"/>
                  <a:gd name="T75" fmla="*/ 2678 h 4243"/>
                  <a:gd name="T76" fmla="*/ 2687 w 4243"/>
                  <a:gd name="T77" fmla="*/ 2687 h 4243"/>
                  <a:gd name="T78" fmla="*/ 2696 w 4243"/>
                  <a:gd name="T79" fmla="*/ 2697 h 4243"/>
                  <a:gd name="T80" fmla="*/ 2885 w 4243"/>
                  <a:gd name="T81" fmla="*/ 2885 h 4243"/>
                  <a:gd name="T82" fmla="*/ 2894 w 4243"/>
                  <a:gd name="T83" fmla="*/ 2895 h 4243"/>
                  <a:gd name="T84" fmla="*/ 2904 w 4243"/>
                  <a:gd name="T85" fmla="*/ 2904 h 4243"/>
                  <a:gd name="T86" fmla="*/ 3092 w 4243"/>
                  <a:gd name="T87" fmla="*/ 3093 h 4243"/>
                  <a:gd name="T88" fmla="*/ 3102 w 4243"/>
                  <a:gd name="T89" fmla="*/ 3102 h 4243"/>
                  <a:gd name="T90" fmla="*/ 3111 w 4243"/>
                  <a:gd name="T91" fmla="*/ 3112 h 4243"/>
                  <a:gd name="T92" fmla="*/ 3300 w 4243"/>
                  <a:gd name="T93" fmla="*/ 3300 h 4243"/>
                  <a:gd name="T94" fmla="*/ 3309 w 4243"/>
                  <a:gd name="T95" fmla="*/ 3310 h 4243"/>
                  <a:gd name="T96" fmla="*/ 3319 w 4243"/>
                  <a:gd name="T97" fmla="*/ 3319 h 4243"/>
                  <a:gd name="T98" fmla="*/ 3507 w 4243"/>
                  <a:gd name="T99" fmla="*/ 3508 h 4243"/>
                  <a:gd name="T100" fmla="*/ 3517 w 4243"/>
                  <a:gd name="T101" fmla="*/ 3517 h 4243"/>
                  <a:gd name="T102" fmla="*/ 3526 w 4243"/>
                  <a:gd name="T103" fmla="*/ 3527 h 4243"/>
                  <a:gd name="T104" fmla="*/ 3715 w 4243"/>
                  <a:gd name="T105" fmla="*/ 3715 h 4243"/>
                  <a:gd name="T106" fmla="*/ 3724 w 4243"/>
                  <a:gd name="T107" fmla="*/ 3725 h 4243"/>
                  <a:gd name="T108" fmla="*/ 3734 w 4243"/>
                  <a:gd name="T109" fmla="*/ 3734 h 4243"/>
                  <a:gd name="T110" fmla="*/ 3922 w 4243"/>
                  <a:gd name="T111" fmla="*/ 3923 h 4243"/>
                  <a:gd name="T112" fmla="*/ 3932 w 4243"/>
                  <a:gd name="T113" fmla="*/ 3932 h 4243"/>
                  <a:gd name="T114" fmla="*/ 3941 w 4243"/>
                  <a:gd name="T115" fmla="*/ 3941 h 4243"/>
                  <a:gd name="T116" fmla="*/ 4130 w 4243"/>
                  <a:gd name="T117" fmla="*/ 4130 h 4243"/>
                  <a:gd name="T118" fmla="*/ 4139 w 4243"/>
                  <a:gd name="T119" fmla="*/ 4139 h 4243"/>
                  <a:gd name="T120" fmla="*/ 4148 w 4243"/>
                  <a:gd name="T121" fmla="*/ 4149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3" h="4243">
                    <a:moveTo>
                      <a:pt x="0" y="0"/>
                    </a:moveTo>
                    <a:lnTo>
                      <a:pt x="0" y="0"/>
                    </a:lnTo>
                    <a:lnTo>
                      <a:pt x="94" y="95"/>
                    </a:lnTo>
                    <a:moveTo>
                      <a:pt x="189" y="189"/>
                    </a:moveTo>
                    <a:lnTo>
                      <a:pt x="189" y="189"/>
                    </a:lnTo>
                    <a:lnTo>
                      <a:pt x="198" y="198"/>
                    </a:lnTo>
                    <a:moveTo>
                      <a:pt x="207" y="208"/>
                    </a:moveTo>
                    <a:lnTo>
                      <a:pt x="207" y="208"/>
                    </a:lnTo>
                    <a:lnTo>
                      <a:pt x="302" y="302"/>
                    </a:lnTo>
                    <a:moveTo>
                      <a:pt x="396" y="396"/>
                    </a:moveTo>
                    <a:lnTo>
                      <a:pt x="396" y="396"/>
                    </a:lnTo>
                    <a:lnTo>
                      <a:pt x="405" y="406"/>
                    </a:lnTo>
                    <a:moveTo>
                      <a:pt x="415" y="415"/>
                    </a:moveTo>
                    <a:lnTo>
                      <a:pt x="415" y="415"/>
                    </a:lnTo>
                    <a:lnTo>
                      <a:pt x="509" y="510"/>
                    </a:lnTo>
                    <a:moveTo>
                      <a:pt x="603" y="604"/>
                    </a:moveTo>
                    <a:lnTo>
                      <a:pt x="603" y="604"/>
                    </a:lnTo>
                    <a:lnTo>
                      <a:pt x="613" y="613"/>
                    </a:lnTo>
                    <a:moveTo>
                      <a:pt x="622" y="623"/>
                    </a:moveTo>
                    <a:lnTo>
                      <a:pt x="622" y="623"/>
                    </a:lnTo>
                    <a:lnTo>
                      <a:pt x="717" y="717"/>
                    </a:lnTo>
                    <a:moveTo>
                      <a:pt x="811" y="811"/>
                    </a:moveTo>
                    <a:lnTo>
                      <a:pt x="811" y="811"/>
                    </a:lnTo>
                    <a:lnTo>
                      <a:pt x="820" y="821"/>
                    </a:lnTo>
                    <a:moveTo>
                      <a:pt x="830" y="830"/>
                    </a:moveTo>
                    <a:lnTo>
                      <a:pt x="830" y="830"/>
                    </a:lnTo>
                    <a:lnTo>
                      <a:pt x="924" y="924"/>
                    </a:lnTo>
                    <a:moveTo>
                      <a:pt x="1018" y="1019"/>
                    </a:moveTo>
                    <a:lnTo>
                      <a:pt x="1018" y="1019"/>
                    </a:lnTo>
                    <a:lnTo>
                      <a:pt x="1028" y="1028"/>
                    </a:lnTo>
                    <a:moveTo>
                      <a:pt x="1037" y="1038"/>
                    </a:moveTo>
                    <a:lnTo>
                      <a:pt x="1037" y="1038"/>
                    </a:lnTo>
                    <a:lnTo>
                      <a:pt x="1131" y="1132"/>
                    </a:lnTo>
                    <a:moveTo>
                      <a:pt x="1226" y="1226"/>
                    </a:moveTo>
                    <a:lnTo>
                      <a:pt x="1226" y="1226"/>
                    </a:lnTo>
                    <a:lnTo>
                      <a:pt x="1235" y="1236"/>
                    </a:lnTo>
                    <a:moveTo>
                      <a:pt x="1245" y="1245"/>
                    </a:moveTo>
                    <a:lnTo>
                      <a:pt x="1245" y="1245"/>
                    </a:lnTo>
                    <a:lnTo>
                      <a:pt x="1339" y="1339"/>
                    </a:lnTo>
                    <a:moveTo>
                      <a:pt x="1433" y="1434"/>
                    </a:moveTo>
                    <a:lnTo>
                      <a:pt x="1433" y="1434"/>
                    </a:lnTo>
                    <a:lnTo>
                      <a:pt x="1443" y="1443"/>
                    </a:lnTo>
                    <a:moveTo>
                      <a:pt x="1452" y="1452"/>
                    </a:moveTo>
                    <a:lnTo>
                      <a:pt x="1452" y="1452"/>
                    </a:lnTo>
                    <a:lnTo>
                      <a:pt x="1546" y="1547"/>
                    </a:lnTo>
                    <a:moveTo>
                      <a:pt x="1641" y="1641"/>
                    </a:moveTo>
                    <a:lnTo>
                      <a:pt x="1641" y="1641"/>
                    </a:lnTo>
                    <a:lnTo>
                      <a:pt x="1650" y="1650"/>
                    </a:lnTo>
                    <a:moveTo>
                      <a:pt x="1659" y="1660"/>
                    </a:moveTo>
                    <a:lnTo>
                      <a:pt x="1659" y="1660"/>
                    </a:lnTo>
                    <a:lnTo>
                      <a:pt x="1754" y="1754"/>
                    </a:lnTo>
                    <a:moveTo>
                      <a:pt x="1848" y="1848"/>
                    </a:moveTo>
                    <a:lnTo>
                      <a:pt x="1848" y="1848"/>
                    </a:lnTo>
                    <a:lnTo>
                      <a:pt x="1857" y="1858"/>
                    </a:lnTo>
                    <a:moveTo>
                      <a:pt x="1867" y="1867"/>
                    </a:moveTo>
                    <a:lnTo>
                      <a:pt x="1867" y="1867"/>
                    </a:lnTo>
                    <a:lnTo>
                      <a:pt x="1961" y="1962"/>
                    </a:lnTo>
                    <a:moveTo>
                      <a:pt x="2055" y="2056"/>
                    </a:moveTo>
                    <a:lnTo>
                      <a:pt x="2055" y="2056"/>
                    </a:lnTo>
                    <a:lnTo>
                      <a:pt x="2065" y="2065"/>
                    </a:lnTo>
                    <a:moveTo>
                      <a:pt x="2074" y="2075"/>
                    </a:moveTo>
                    <a:lnTo>
                      <a:pt x="2074" y="2075"/>
                    </a:lnTo>
                    <a:lnTo>
                      <a:pt x="2168" y="2169"/>
                    </a:lnTo>
                    <a:moveTo>
                      <a:pt x="2263" y="2263"/>
                    </a:moveTo>
                    <a:lnTo>
                      <a:pt x="2263" y="2263"/>
                    </a:lnTo>
                    <a:lnTo>
                      <a:pt x="2272" y="2273"/>
                    </a:lnTo>
                    <a:moveTo>
                      <a:pt x="2282" y="2282"/>
                    </a:moveTo>
                    <a:lnTo>
                      <a:pt x="2282" y="2282"/>
                    </a:lnTo>
                    <a:lnTo>
                      <a:pt x="2376" y="2376"/>
                    </a:lnTo>
                    <a:moveTo>
                      <a:pt x="2470" y="2471"/>
                    </a:moveTo>
                    <a:lnTo>
                      <a:pt x="2470" y="2471"/>
                    </a:lnTo>
                    <a:lnTo>
                      <a:pt x="2480" y="2480"/>
                    </a:lnTo>
                    <a:moveTo>
                      <a:pt x="2489" y="2490"/>
                    </a:moveTo>
                    <a:lnTo>
                      <a:pt x="2489" y="2490"/>
                    </a:lnTo>
                    <a:lnTo>
                      <a:pt x="2583" y="2584"/>
                    </a:lnTo>
                    <a:moveTo>
                      <a:pt x="2678" y="2678"/>
                    </a:moveTo>
                    <a:lnTo>
                      <a:pt x="2678" y="2678"/>
                    </a:lnTo>
                    <a:lnTo>
                      <a:pt x="2687" y="2687"/>
                    </a:lnTo>
                    <a:moveTo>
                      <a:pt x="2696" y="2697"/>
                    </a:moveTo>
                    <a:lnTo>
                      <a:pt x="2696" y="2697"/>
                    </a:lnTo>
                    <a:lnTo>
                      <a:pt x="2791" y="2791"/>
                    </a:lnTo>
                    <a:moveTo>
                      <a:pt x="2885" y="2885"/>
                    </a:moveTo>
                    <a:lnTo>
                      <a:pt x="2885" y="2885"/>
                    </a:lnTo>
                    <a:lnTo>
                      <a:pt x="2894" y="2895"/>
                    </a:lnTo>
                    <a:moveTo>
                      <a:pt x="2904" y="2904"/>
                    </a:moveTo>
                    <a:lnTo>
                      <a:pt x="2904" y="2904"/>
                    </a:lnTo>
                    <a:lnTo>
                      <a:pt x="2998" y="2999"/>
                    </a:lnTo>
                    <a:moveTo>
                      <a:pt x="3092" y="3093"/>
                    </a:moveTo>
                    <a:lnTo>
                      <a:pt x="3092" y="3093"/>
                    </a:lnTo>
                    <a:lnTo>
                      <a:pt x="3102" y="3102"/>
                    </a:lnTo>
                    <a:moveTo>
                      <a:pt x="3111" y="3112"/>
                    </a:moveTo>
                    <a:lnTo>
                      <a:pt x="3111" y="3112"/>
                    </a:lnTo>
                    <a:lnTo>
                      <a:pt x="3206" y="3206"/>
                    </a:lnTo>
                    <a:moveTo>
                      <a:pt x="3300" y="3300"/>
                    </a:moveTo>
                    <a:lnTo>
                      <a:pt x="3300" y="3300"/>
                    </a:lnTo>
                    <a:lnTo>
                      <a:pt x="3309" y="3310"/>
                    </a:lnTo>
                    <a:moveTo>
                      <a:pt x="3319" y="3319"/>
                    </a:moveTo>
                    <a:lnTo>
                      <a:pt x="3319" y="3319"/>
                    </a:lnTo>
                    <a:lnTo>
                      <a:pt x="3413" y="3413"/>
                    </a:lnTo>
                    <a:moveTo>
                      <a:pt x="3507" y="3508"/>
                    </a:moveTo>
                    <a:lnTo>
                      <a:pt x="3507" y="3508"/>
                    </a:lnTo>
                    <a:lnTo>
                      <a:pt x="3517" y="3517"/>
                    </a:lnTo>
                    <a:moveTo>
                      <a:pt x="3526" y="3527"/>
                    </a:moveTo>
                    <a:lnTo>
                      <a:pt x="3526" y="3527"/>
                    </a:lnTo>
                    <a:lnTo>
                      <a:pt x="3620" y="3621"/>
                    </a:lnTo>
                    <a:moveTo>
                      <a:pt x="3715" y="3715"/>
                    </a:moveTo>
                    <a:lnTo>
                      <a:pt x="3715" y="3715"/>
                    </a:lnTo>
                    <a:lnTo>
                      <a:pt x="3724" y="3725"/>
                    </a:lnTo>
                    <a:moveTo>
                      <a:pt x="3734" y="3734"/>
                    </a:moveTo>
                    <a:lnTo>
                      <a:pt x="3734" y="3734"/>
                    </a:lnTo>
                    <a:lnTo>
                      <a:pt x="3828" y="3828"/>
                    </a:lnTo>
                    <a:moveTo>
                      <a:pt x="3922" y="3923"/>
                    </a:moveTo>
                    <a:lnTo>
                      <a:pt x="3922" y="3923"/>
                    </a:lnTo>
                    <a:lnTo>
                      <a:pt x="3932" y="3932"/>
                    </a:lnTo>
                    <a:moveTo>
                      <a:pt x="3941" y="3941"/>
                    </a:moveTo>
                    <a:lnTo>
                      <a:pt x="3941" y="3941"/>
                    </a:lnTo>
                    <a:lnTo>
                      <a:pt x="4035" y="4036"/>
                    </a:lnTo>
                    <a:moveTo>
                      <a:pt x="4130" y="4130"/>
                    </a:moveTo>
                    <a:lnTo>
                      <a:pt x="4130" y="4130"/>
                    </a:lnTo>
                    <a:lnTo>
                      <a:pt x="4139" y="4139"/>
                    </a:lnTo>
                    <a:moveTo>
                      <a:pt x="4148" y="4149"/>
                    </a:moveTo>
                    <a:lnTo>
                      <a:pt x="4148" y="4149"/>
                    </a:lnTo>
                    <a:lnTo>
                      <a:pt x="4243" y="4243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65" name="Freeform 7">
                <a:extLst>
                  <a:ext uri="{FF2B5EF4-FFF2-40B4-BE49-F238E27FC236}">
                    <a16:creationId xmlns:a16="http://schemas.microsoft.com/office/drawing/2014/main" id="{4F15D5AC-6CE7-2D88-AFDA-ADB9A927F1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2523" y="1531516"/>
                <a:ext cx="2505075" cy="2378075"/>
              </a:xfrm>
              <a:custGeom>
                <a:avLst/>
                <a:gdLst>
                  <a:gd name="T0" fmla="*/ 4242 w 4242"/>
                  <a:gd name="T1" fmla="*/ 0 h 4243"/>
                  <a:gd name="T2" fmla="*/ 4054 w 4242"/>
                  <a:gd name="T3" fmla="*/ 189 h 4243"/>
                  <a:gd name="T4" fmla="*/ 4044 w 4242"/>
                  <a:gd name="T5" fmla="*/ 198 h 4243"/>
                  <a:gd name="T6" fmla="*/ 4035 w 4242"/>
                  <a:gd name="T7" fmla="*/ 208 h 4243"/>
                  <a:gd name="T8" fmla="*/ 3846 w 4242"/>
                  <a:gd name="T9" fmla="*/ 396 h 4243"/>
                  <a:gd name="T10" fmla="*/ 3837 w 4242"/>
                  <a:gd name="T11" fmla="*/ 406 h 4243"/>
                  <a:gd name="T12" fmla="*/ 3827 w 4242"/>
                  <a:gd name="T13" fmla="*/ 415 h 4243"/>
                  <a:gd name="T14" fmla="*/ 3639 w 4242"/>
                  <a:gd name="T15" fmla="*/ 604 h 4243"/>
                  <a:gd name="T16" fmla="*/ 3629 w 4242"/>
                  <a:gd name="T17" fmla="*/ 613 h 4243"/>
                  <a:gd name="T18" fmla="*/ 3620 w 4242"/>
                  <a:gd name="T19" fmla="*/ 623 h 4243"/>
                  <a:gd name="T20" fmla="*/ 3431 w 4242"/>
                  <a:gd name="T21" fmla="*/ 811 h 4243"/>
                  <a:gd name="T22" fmla="*/ 3422 w 4242"/>
                  <a:gd name="T23" fmla="*/ 821 h 4243"/>
                  <a:gd name="T24" fmla="*/ 3413 w 4242"/>
                  <a:gd name="T25" fmla="*/ 830 h 4243"/>
                  <a:gd name="T26" fmla="*/ 3224 w 4242"/>
                  <a:gd name="T27" fmla="*/ 1018 h 4243"/>
                  <a:gd name="T28" fmla="*/ 3215 w 4242"/>
                  <a:gd name="T29" fmla="*/ 1028 h 4243"/>
                  <a:gd name="T30" fmla="*/ 3205 w 4242"/>
                  <a:gd name="T31" fmla="*/ 1037 h 4243"/>
                  <a:gd name="T32" fmla="*/ 3017 w 4242"/>
                  <a:gd name="T33" fmla="*/ 1226 h 4243"/>
                  <a:gd name="T34" fmla="*/ 3007 w 4242"/>
                  <a:gd name="T35" fmla="*/ 1235 h 4243"/>
                  <a:gd name="T36" fmla="*/ 2998 w 4242"/>
                  <a:gd name="T37" fmla="*/ 1245 h 4243"/>
                  <a:gd name="T38" fmla="*/ 2809 w 4242"/>
                  <a:gd name="T39" fmla="*/ 1433 h 4243"/>
                  <a:gd name="T40" fmla="*/ 2800 w 4242"/>
                  <a:gd name="T41" fmla="*/ 1443 h 4243"/>
                  <a:gd name="T42" fmla="*/ 2790 w 4242"/>
                  <a:gd name="T43" fmla="*/ 1452 h 4243"/>
                  <a:gd name="T44" fmla="*/ 2602 w 4242"/>
                  <a:gd name="T45" fmla="*/ 1641 h 4243"/>
                  <a:gd name="T46" fmla="*/ 2592 w 4242"/>
                  <a:gd name="T47" fmla="*/ 1650 h 4243"/>
                  <a:gd name="T48" fmla="*/ 2583 w 4242"/>
                  <a:gd name="T49" fmla="*/ 1660 h 4243"/>
                  <a:gd name="T50" fmla="*/ 2394 w 4242"/>
                  <a:gd name="T51" fmla="*/ 1848 h 4243"/>
                  <a:gd name="T52" fmla="*/ 2385 w 4242"/>
                  <a:gd name="T53" fmla="*/ 1858 h 4243"/>
                  <a:gd name="T54" fmla="*/ 2376 w 4242"/>
                  <a:gd name="T55" fmla="*/ 1867 h 4243"/>
                  <a:gd name="T56" fmla="*/ 2187 w 4242"/>
                  <a:gd name="T57" fmla="*/ 2056 h 4243"/>
                  <a:gd name="T58" fmla="*/ 2178 w 4242"/>
                  <a:gd name="T59" fmla="*/ 2065 h 4243"/>
                  <a:gd name="T60" fmla="*/ 2168 w 4242"/>
                  <a:gd name="T61" fmla="*/ 2074 h 4243"/>
                  <a:gd name="T62" fmla="*/ 1980 w 4242"/>
                  <a:gd name="T63" fmla="*/ 2263 h 4243"/>
                  <a:gd name="T64" fmla="*/ 1970 w 4242"/>
                  <a:gd name="T65" fmla="*/ 2272 h 4243"/>
                  <a:gd name="T66" fmla="*/ 1961 w 4242"/>
                  <a:gd name="T67" fmla="*/ 2282 h 4243"/>
                  <a:gd name="T68" fmla="*/ 1772 w 4242"/>
                  <a:gd name="T69" fmla="*/ 2470 h 4243"/>
                  <a:gd name="T70" fmla="*/ 1763 w 4242"/>
                  <a:gd name="T71" fmla="*/ 2480 h 4243"/>
                  <a:gd name="T72" fmla="*/ 1753 w 4242"/>
                  <a:gd name="T73" fmla="*/ 2489 h 4243"/>
                  <a:gd name="T74" fmla="*/ 1565 w 4242"/>
                  <a:gd name="T75" fmla="*/ 2678 h 4243"/>
                  <a:gd name="T76" fmla="*/ 1555 w 4242"/>
                  <a:gd name="T77" fmla="*/ 2687 h 4243"/>
                  <a:gd name="T78" fmla="*/ 1546 w 4242"/>
                  <a:gd name="T79" fmla="*/ 2697 h 4243"/>
                  <a:gd name="T80" fmla="*/ 1357 w 4242"/>
                  <a:gd name="T81" fmla="*/ 2885 h 4243"/>
                  <a:gd name="T82" fmla="*/ 1348 w 4242"/>
                  <a:gd name="T83" fmla="*/ 2895 h 4243"/>
                  <a:gd name="T84" fmla="*/ 1338 w 4242"/>
                  <a:gd name="T85" fmla="*/ 2904 h 4243"/>
                  <a:gd name="T86" fmla="*/ 1150 w 4242"/>
                  <a:gd name="T87" fmla="*/ 3093 h 4243"/>
                  <a:gd name="T88" fmla="*/ 1140 w 4242"/>
                  <a:gd name="T89" fmla="*/ 3102 h 4243"/>
                  <a:gd name="T90" fmla="*/ 1131 w 4242"/>
                  <a:gd name="T91" fmla="*/ 3112 h 4243"/>
                  <a:gd name="T92" fmla="*/ 942 w 4242"/>
                  <a:gd name="T93" fmla="*/ 3300 h 4243"/>
                  <a:gd name="T94" fmla="*/ 933 w 4242"/>
                  <a:gd name="T95" fmla="*/ 3310 h 4243"/>
                  <a:gd name="T96" fmla="*/ 924 w 4242"/>
                  <a:gd name="T97" fmla="*/ 3319 h 4243"/>
                  <a:gd name="T98" fmla="*/ 735 w 4242"/>
                  <a:gd name="T99" fmla="*/ 3508 h 4243"/>
                  <a:gd name="T100" fmla="*/ 726 w 4242"/>
                  <a:gd name="T101" fmla="*/ 3517 h 4243"/>
                  <a:gd name="T102" fmla="*/ 716 w 4242"/>
                  <a:gd name="T103" fmla="*/ 3526 h 4243"/>
                  <a:gd name="T104" fmla="*/ 528 w 4242"/>
                  <a:gd name="T105" fmla="*/ 3715 h 4243"/>
                  <a:gd name="T106" fmla="*/ 518 w 4242"/>
                  <a:gd name="T107" fmla="*/ 3724 h 4243"/>
                  <a:gd name="T108" fmla="*/ 509 w 4242"/>
                  <a:gd name="T109" fmla="*/ 3734 h 4243"/>
                  <a:gd name="T110" fmla="*/ 320 w 4242"/>
                  <a:gd name="T111" fmla="*/ 3922 h 4243"/>
                  <a:gd name="T112" fmla="*/ 311 w 4242"/>
                  <a:gd name="T113" fmla="*/ 3932 h 4243"/>
                  <a:gd name="T114" fmla="*/ 301 w 4242"/>
                  <a:gd name="T115" fmla="*/ 3941 h 4243"/>
                  <a:gd name="T116" fmla="*/ 113 w 4242"/>
                  <a:gd name="T117" fmla="*/ 4130 h 4243"/>
                  <a:gd name="T118" fmla="*/ 103 w 4242"/>
                  <a:gd name="T119" fmla="*/ 4139 h 4243"/>
                  <a:gd name="T120" fmla="*/ 94 w 4242"/>
                  <a:gd name="T121" fmla="*/ 4149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2" h="4243">
                    <a:moveTo>
                      <a:pt x="4242" y="0"/>
                    </a:moveTo>
                    <a:lnTo>
                      <a:pt x="4242" y="0"/>
                    </a:lnTo>
                    <a:lnTo>
                      <a:pt x="4148" y="95"/>
                    </a:lnTo>
                    <a:moveTo>
                      <a:pt x="4054" y="189"/>
                    </a:moveTo>
                    <a:lnTo>
                      <a:pt x="4054" y="189"/>
                    </a:lnTo>
                    <a:lnTo>
                      <a:pt x="4044" y="198"/>
                    </a:lnTo>
                    <a:moveTo>
                      <a:pt x="4035" y="208"/>
                    </a:moveTo>
                    <a:lnTo>
                      <a:pt x="4035" y="208"/>
                    </a:lnTo>
                    <a:lnTo>
                      <a:pt x="3941" y="302"/>
                    </a:lnTo>
                    <a:moveTo>
                      <a:pt x="3846" y="396"/>
                    </a:moveTo>
                    <a:lnTo>
                      <a:pt x="3846" y="396"/>
                    </a:lnTo>
                    <a:lnTo>
                      <a:pt x="3837" y="406"/>
                    </a:lnTo>
                    <a:moveTo>
                      <a:pt x="3827" y="415"/>
                    </a:moveTo>
                    <a:lnTo>
                      <a:pt x="3827" y="415"/>
                    </a:lnTo>
                    <a:lnTo>
                      <a:pt x="3733" y="509"/>
                    </a:lnTo>
                    <a:moveTo>
                      <a:pt x="3639" y="604"/>
                    </a:moveTo>
                    <a:lnTo>
                      <a:pt x="3639" y="604"/>
                    </a:lnTo>
                    <a:lnTo>
                      <a:pt x="3629" y="613"/>
                    </a:lnTo>
                    <a:moveTo>
                      <a:pt x="3620" y="623"/>
                    </a:moveTo>
                    <a:lnTo>
                      <a:pt x="3620" y="623"/>
                    </a:lnTo>
                    <a:lnTo>
                      <a:pt x="3526" y="717"/>
                    </a:lnTo>
                    <a:moveTo>
                      <a:pt x="3431" y="811"/>
                    </a:moveTo>
                    <a:lnTo>
                      <a:pt x="3431" y="811"/>
                    </a:lnTo>
                    <a:lnTo>
                      <a:pt x="3422" y="821"/>
                    </a:lnTo>
                    <a:moveTo>
                      <a:pt x="3413" y="830"/>
                    </a:moveTo>
                    <a:lnTo>
                      <a:pt x="3413" y="830"/>
                    </a:lnTo>
                    <a:lnTo>
                      <a:pt x="3318" y="924"/>
                    </a:lnTo>
                    <a:moveTo>
                      <a:pt x="3224" y="1018"/>
                    </a:moveTo>
                    <a:lnTo>
                      <a:pt x="3224" y="1018"/>
                    </a:lnTo>
                    <a:lnTo>
                      <a:pt x="3215" y="1028"/>
                    </a:lnTo>
                    <a:moveTo>
                      <a:pt x="3205" y="1037"/>
                    </a:moveTo>
                    <a:lnTo>
                      <a:pt x="3205" y="1037"/>
                    </a:lnTo>
                    <a:lnTo>
                      <a:pt x="3111" y="1132"/>
                    </a:lnTo>
                    <a:moveTo>
                      <a:pt x="3017" y="1226"/>
                    </a:moveTo>
                    <a:lnTo>
                      <a:pt x="3017" y="1226"/>
                    </a:lnTo>
                    <a:lnTo>
                      <a:pt x="3007" y="1235"/>
                    </a:lnTo>
                    <a:moveTo>
                      <a:pt x="2998" y="1245"/>
                    </a:moveTo>
                    <a:lnTo>
                      <a:pt x="2998" y="1245"/>
                    </a:lnTo>
                    <a:lnTo>
                      <a:pt x="2903" y="1339"/>
                    </a:lnTo>
                    <a:moveTo>
                      <a:pt x="2809" y="1433"/>
                    </a:moveTo>
                    <a:lnTo>
                      <a:pt x="2809" y="1433"/>
                    </a:lnTo>
                    <a:lnTo>
                      <a:pt x="2800" y="1443"/>
                    </a:lnTo>
                    <a:moveTo>
                      <a:pt x="2790" y="1452"/>
                    </a:moveTo>
                    <a:lnTo>
                      <a:pt x="2790" y="1452"/>
                    </a:lnTo>
                    <a:lnTo>
                      <a:pt x="2696" y="1546"/>
                    </a:lnTo>
                    <a:moveTo>
                      <a:pt x="2602" y="1641"/>
                    </a:moveTo>
                    <a:lnTo>
                      <a:pt x="2602" y="1641"/>
                    </a:lnTo>
                    <a:lnTo>
                      <a:pt x="2592" y="1650"/>
                    </a:lnTo>
                    <a:moveTo>
                      <a:pt x="2583" y="1660"/>
                    </a:moveTo>
                    <a:lnTo>
                      <a:pt x="2583" y="1660"/>
                    </a:lnTo>
                    <a:lnTo>
                      <a:pt x="2489" y="1754"/>
                    </a:lnTo>
                    <a:moveTo>
                      <a:pt x="2394" y="1848"/>
                    </a:moveTo>
                    <a:lnTo>
                      <a:pt x="2394" y="1848"/>
                    </a:lnTo>
                    <a:lnTo>
                      <a:pt x="2385" y="1858"/>
                    </a:lnTo>
                    <a:moveTo>
                      <a:pt x="2376" y="1867"/>
                    </a:moveTo>
                    <a:lnTo>
                      <a:pt x="2376" y="1867"/>
                    </a:lnTo>
                    <a:lnTo>
                      <a:pt x="2281" y="1961"/>
                    </a:lnTo>
                    <a:moveTo>
                      <a:pt x="2187" y="2056"/>
                    </a:moveTo>
                    <a:lnTo>
                      <a:pt x="2187" y="2056"/>
                    </a:lnTo>
                    <a:lnTo>
                      <a:pt x="2178" y="2065"/>
                    </a:lnTo>
                    <a:moveTo>
                      <a:pt x="2168" y="2074"/>
                    </a:moveTo>
                    <a:lnTo>
                      <a:pt x="2168" y="2074"/>
                    </a:lnTo>
                    <a:lnTo>
                      <a:pt x="2074" y="2169"/>
                    </a:lnTo>
                    <a:moveTo>
                      <a:pt x="1980" y="2263"/>
                    </a:moveTo>
                    <a:lnTo>
                      <a:pt x="1980" y="2263"/>
                    </a:lnTo>
                    <a:lnTo>
                      <a:pt x="1970" y="2272"/>
                    </a:lnTo>
                    <a:moveTo>
                      <a:pt x="1961" y="2282"/>
                    </a:moveTo>
                    <a:lnTo>
                      <a:pt x="1961" y="2282"/>
                    </a:lnTo>
                    <a:lnTo>
                      <a:pt x="1866" y="2376"/>
                    </a:lnTo>
                    <a:moveTo>
                      <a:pt x="1772" y="2470"/>
                    </a:moveTo>
                    <a:lnTo>
                      <a:pt x="1772" y="2470"/>
                    </a:lnTo>
                    <a:lnTo>
                      <a:pt x="1763" y="2480"/>
                    </a:lnTo>
                    <a:moveTo>
                      <a:pt x="1753" y="2489"/>
                    </a:moveTo>
                    <a:lnTo>
                      <a:pt x="1753" y="2489"/>
                    </a:lnTo>
                    <a:lnTo>
                      <a:pt x="1659" y="2584"/>
                    </a:lnTo>
                    <a:moveTo>
                      <a:pt x="1565" y="2678"/>
                    </a:moveTo>
                    <a:lnTo>
                      <a:pt x="1565" y="2678"/>
                    </a:lnTo>
                    <a:lnTo>
                      <a:pt x="1555" y="2687"/>
                    </a:lnTo>
                    <a:moveTo>
                      <a:pt x="1546" y="2697"/>
                    </a:moveTo>
                    <a:lnTo>
                      <a:pt x="1546" y="2697"/>
                    </a:lnTo>
                    <a:lnTo>
                      <a:pt x="1452" y="2791"/>
                    </a:lnTo>
                    <a:moveTo>
                      <a:pt x="1357" y="2885"/>
                    </a:moveTo>
                    <a:lnTo>
                      <a:pt x="1357" y="2885"/>
                    </a:lnTo>
                    <a:lnTo>
                      <a:pt x="1348" y="2895"/>
                    </a:lnTo>
                    <a:moveTo>
                      <a:pt x="1338" y="2904"/>
                    </a:moveTo>
                    <a:lnTo>
                      <a:pt x="1338" y="2904"/>
                    </a:lnTo>
                    <a:lnTo>
                      <a:pt x="1244" y="2998"/>
                    </a:lnTo>
                    <a:moveTo>
                      <a:pt x="1150" y="3093"/>
                    </a:moveTo>
                    <a:lnTo>
                      <a:pt x="1150" y="3093"/>
                    </a:lnTo>
                    <a:lnTo>
                      <a:pt x="1140" y="3102"/>
                    </a:lnTo>
                    <a:moveTo>
                      <a:pt x="1131" y="3112"/>
                    </a:moveTo>
                    <a:lnTo>
                      <a:pt x="1131" y="3112"/>
                    </a:lnTo>
                    <a:lnTo>
                      <a:pt x="1037" y="3206"/>
                    </a:lnTo>
                    <a:moveTo>
                      <a:pt x="942" y="3300"/>
                    </a:moveTo>
                    <a:lnTo>
                      <a:pt x="942" y="3300"/>
                    </a:lnTo>
                    <a:lnTo>
                      <a:pt x="933" y="3310"/>
                    </a:lnTo>
                    <a:moveTo>
                      <a:pt x="924" y="3319"/>
                    </a:moveTo>
                    <a:lnTo>
                      <a:pt x="924" y="3319"/>
                    </a:lnTo>
                    <a:lnTo>
                      <a:pt x="829" y="3413"/>
                    </a:lnTo>
                    <a:moveTo>
                      <a:pt x="735" y="3508"/>
                    </a:moveTo>
                    <a:lnTo>
                      <a:pt x="735" y="3508"/>
                    </a:lnTo>
                    <a:lnTo>
                      <a:pt x="726" y="3517"/>
                    </a:lnTo>
                    <a:moveTo>
                      <a:pt x="716" y="3526"/>
                    </a:moveTo>
                    <a:lnTo>
                      <a:pt x="716" y="3526"/>
                    </a:lnTo>
                    <a:lnTo>
                      <a:pt x="622" y="3621"/>
                    </a:lnTo>
                    <a:moveTo>
                      <a:pt x="528" y="3715"/>
                    </a:moveTo>
                    <a:lnTo>
                      <a:pt x="528" y="3715"/>
                    </a:lnTo>
                    <a:lnTo>
                      <a:pt x="518" y="3724"/>
                    </a:lnTo>
                    <a:moveTo>
                      <a:pt x="509" y="3734"/>
                    </a:moveTo>
                    <a:lnTo>
                      <a:pt x="509" y="3734"/>
                    </a:lnTo>
                    <a:lnTo>
                      <a:pt x="414" y="3828"/>
                    </a:lnTo>
                    <a:moveTo>
                      <a:pt x="320" y="3922"/>
                    </a:moveTo>
                    <a:lnTo>
                      <a:pt x="320" y="3922"/>
                    </a:lnTo>
                    <a:lnTo>
                      <a:pt x="311" y="3932"/>
                    </a:lnTo>
                    <a:moveTo>
                      <a:pt x="301" y="3941"/>
                    </a:moveTo>
                    <a:lnTo>
                      <a:pt x="301" y="3941"/>
                    </a:lnTo>
                    <a:lnTo>
                      <a:pt x="207" y="4035"/>
                    </a:lnTo>
                    <a:moveTo>
                      <a:pt x="113" y="4130"/>
                    </a:moveTo>
                    <a:lnTo>
                      <a:pt x="113" y="4130"/>
                    </a:lnTo>
                    <a:lnTo>
                      <a:pt x="103" y="4139"/>
                    </a:lnTo>
                    <a:moveTo>
                      <a:pt x="94" y="4149"/>
                    </a:moveTo>
                    <a:lnTo>
                      <a:pt x="94" y="4149"/>
                    </a:lnTo>
                    <a:lnTo>
                      <a:pt x="0" y="4243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66" name="Freeform 8">
                <a:extLst>
                  <a:ext uri="{FF2B5EF4-FFF2-40B4-BE49-F238E27FC236}">
                    <a16:creationId xmlns:a16="http://schemas.microsoft.com/office/drawing/2014/main" id="{3664E5C3-3A38-FBC2-C24A-9958DC6AF4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0560" y="2720554"/>
                <a:ext cx="3370263" cy="0"/>
              </a:xfrm>
              <a:custGeom>
                <a:avLst/>
                <a:gdLst>
                  <a:gd name="T0" fmla="*/ 0 w 5707"/>
                  <a:gd name="T1" fmla="*/ 267 w 5707"/>
                  <a:gd name="T2" fmla="*/ 280 w 5707"/>
                  <a:gd name="T3" fmla="*/ 294 w 5707"/>
                  <a:gd name="T4" fmla="*/ 560 w 5707"/>
                  <a:gd name="T5" fmla="*/ 574 w 5707"/>
                  <a:gd name="T6" fmla="*/ 587 w 5707"/>
                  <a:gd name="T7" fmla="*/ 854 w 5707"/>
                  <a:gd name="T8" fmla="*/ 867 w 5707"/>
                  <a:gd name="T9" fmla="*/ 880 w 5707"/>
                  <a:gd name="T10" fmla="*/ 1147 w 5707"/>
                  <a:gd name="T11" fmla="*/ 1160 w 5707"/>
                  <a:gd name="T12" fmla="*/ 1174 w 5707"/>
                  <a:gd name="T13" fmla="*/ 1440 w 5707"/>
                  <a:gd name="T14" fmla="*/ 1454 w 5707"/>
                  <a:gd name="T15" fmla="*/ 1467 w 5707"/>
                  <a:gd name="T16" fmla="*/ 1734 w 5707"/>
                  <a:gd name="T17" fmla="*/ 1747 w 5707"/>
                  <a:gd name="T18" fmla="*/ 1760 w 5707"/>
                  <a:gd name="T19" fmla="*/ 2027 w 5707"/>
                  <a:gd name="T20" fmla="*/ 2040 w 5707"/>
                  <a:gd name="T21" fmla="*/ 2054 w 5707"/>
                  <a:gd name="T22" fmla="*/ 2320 w 5707"/>
                  <a:gd name="T23" fmla="*/ 2334 w 5707"/>
                  <a:gd name="T24" fmla="*/ 2347 w 5707"/>
                  <a:gd name="T25" fmla="*/ 2614 w 5707"/>
                  <a:gd name="T26" fmla="*/ 2627 w 5707"/>
                  <a:gd name="T27" fmla="*/ 2640 w 5707"/>
                  <a:gd name="T28" fmla="*/ 2907 w 5707"/>
                  <a:gd name="T29" fmla="*/ 2920 w 5707"/>
                  <a:gd name="T30" fmla="*/ 2934 w 5707"/>
                  <a:gd name="T31" fmla="*/ 3200 w 5707"/>
                  <a:gd name="T32" fmla="*/ 3214 w 5707"/>
                  <a:gd name="T33" fmla="*/ 3227 w 5707"/>
                  <a:gd name="T34" fmla="*/ 3494 w 5707"/>
                  <a:gd name="T35" fmla="*/ 3507 w 5707"/>
                  <a:gd name="T36" fmla="*/ 3520 w 5707"/>
                  <a:gd name="T37" fmla="*/ 3787 w 5707"/>
                  <a:gd name="T38" fmla="*/ 3800 w 5707"/>
                  <a:gd name="T39" fmla="*/ 3814 w 5707"/>
                  <a:gd name="T40" fmla="*/ 4080 w 5707"/>
                  <a:gd name="T41" fmla="*/ 4094 w 5707"/>
                  <a:gd name="T42" fmla="*/ 4107 w 5707"/>
                  <a:gd name="T43" fmla="*/ 4374 w 5707"/>
                  <a:gd name="T44" fmla="*/ 4387 w 5707"/>
                  <a:gd name="T45" fmla="*/ 4400 w 5707"/>
                  <a:gd name="T46" fmla="*/ 4667 w 5707"/>
                  <a:gd name="T47" fmla="*/ 4680 w 5707"/>
                  <a:gd name="T48" fmla="*/ 4694 w 5707"/>
                  <a:gd name="T49" fmla="*/ 4960 w 5707"/>
                  <a:gd name="T50" fmla="*/ 4974 w 5707"/>
                  <a:gd name="T51" fmla="*/ 4987 w 5707"/>
                  <a:gd name="T52" fmla="*/ 5254 w 5707"/>
                  <a:gd name="T53" fmla="*/ 5267 w 5707"/>
                  <a:gd name="T54" fmla="*/ 5280 w 5707"/>
                  <a:gd name="T55" fmla="*/ 5547 w 5707"/>
                  <a:gd name="T56" fmla="*/ 5560 w 5707"/>
                  <a:gd name="T57" fmla="*/ 5574 w 570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5707">
                    <a:moveTo>
                      <a:pt x="0" y="0"/>
                    </a:moveTo>
                    <a:lnTo>
                      <a:pt x="0" y="0"/>
                    </a:lnTo>
                    <a:lnTo>
                      <a:pt x="134" y="0"/>
                    </a:lnTo>
                    <a:moveTo>
                      <a:pt x="267" y="0"/>
                    </a:moveTo>
                    <a:lnTo>
                      <a:pt x="267" y="0"/>
                    </a:lnTo>
                    <a:lnTo>
                      <a:pt x="280" y="0"/>
                    </a:lnTo>
                    <a:moveTo>
                      <a:pt x="294" y="0"/>
                    </a:moveTo>
                    <a:lnTo>
                      <a:pt x="294" y="0"/>
                    </a:lnTo>
                    <a:lnTo>
                      <a:pt x="427" y="0"/>
                    </a:lnTo>
                    <a:moveTo>
                      <a:pt x="560" y="0"/>
                    </a:moveTo>
                    <a:lnTo>
                      <a:pt x="560" y="0"/>
                    </a:lnTo>
                    <a:lnTo>
                      <a:pt x="574" y="0"/>
                    </a:lnTo>
                    <a:moveTo>
                      <a:pt x="587" y="0"/>
                    </a:moveTo>
                    <a:lnTo>
                      <a:pt x="587" y="0"/>
                    </a:lnTo>
                    <a:lnTo>
                      <a:pt x="720" y="0"/>
                    </a:lnTo>
                    <a:moveTo>
                      <a:pt x="854" y="0"/>
                    </a:moveTo>
                    <a:lnTo>
                      <a:pt x="854" y="0"/>
                    </a:lnTo>
                    <a:lnTo>
                      <a:pt x="867" y="0"/>
                    </a:lnTo>
                    <a:moveTo>
                      <a:pt x="880" y="0"/>
                    </a:moveTo>
                    <a:lnTo>
                      <a:pt x="880" y="0"/>
                    </a:lnTo>
                    <a:lnTo>
                      <a:pt x="1014" y="0"/>
                    </a:lnTo>
                    <a:moveTo>
                      <a:pt x="1147" y="0"/>
                    </a:moveTo>
                    <a:lnTo>
                      <a:pt x="1147" y="0"/>
                    </a:lnTo>
                    <a:lnTo>
                      <a:pt x="1160" y="0"/>
                    </a:lnTo>
                    <a:moveTo>
                      <a:pt x="1174" y="0"/>
                    </a:moveTo>
                    <a:lnTo>
                      <a:pt x="1174" y="0"/>
                    </a:lnTo>
                    <a:lnTo>
                      <a:pt x="1307" y="0"/>
                    </a:lnTo>
                    <a:moveTo>
                      <a:pt x="1440" y="0"/>
                    </a:moveTo>
                    <a:lnTo>
                      <a:pt x="1440" y="0"/>
                    </a:lnTo>
                    <a:lnTo>
                      <a:pt x="1454" y="0"/>
                    </a:lnTo>
                    <a:moveTo>
                      <a:pt x="1467" y="0"/>
                    </a:moveTo>
                    <a:lnTo>
                      <a:pt x="1467" y="0"/>
                    </a:lnTo>
                    <a:lnTo>
                      <a:pt x="1600" y="0"/>
                    </a:lnTo>
                    <a:moveTo>
                      <a:pt x="1734" y="0"/>
                    </a:moveTo>
                    <a:lnTo>
                      <a:pt x="1734" y="0"/>
                    </a:lnTo>
                    <a:lnTo>
                      <a:pt x="1747" y="0"/>
                    </a:lnTo>
                    <a:moveTo>
                      <a:pt x="1760" y="0"/>
                    </a:moveTo>
                    <a:lnTo>
                      <a:pt x="1760" y="0"/>
                    </a:lnTo>
                    <a:lnTo>
                      <a:pt x="1894" y="0"/>
                    </a:lnTo>
                    <a:moveTo>
                      <a:pt x="2027" y="0"/>
                    </a:moveTo>
                    <a:lnTo>
                      <a:pt x="2027" y="0"/>
                    </a:lnTo>
                    <a:lnTo>
                      <a:pt x="2040" y="0"/>
                    </a:lnTo>
                    <a:moveTo>
                      <a:pt x="2054" y="0"/>
                    </a:moveTo>
                    <a:lnTo>
                      <a:pt x="2054" y="0"/>
                    </a:lnTo>
                    <a:lnTo>
                      <a:pt x="2187" y="0"/>
                    </a:lnTo>
                    <a:moveTo>
                      <a:pt x="2320" y="0"/>
                    </a:moveTo>
                    <a:lnTo>
                      <a:pt x="2320" y="0"/>
                    </a:lnTo>
                    <a:lnTo>
                      <a:pt x="2334" y="0"/>
                    </a:lnTo>
                    <a:moveTo>
                      <a:pt x="2347" y="0"/>
                    </a:moveTo>
                    <a:lnTo>
                      <a:pt x="2347" y="0"/>
                    </a:lnTo>
                    <a:lnTo>
                      <a:pt x="2480" y="0"/>
                    </a:lnTo>
                    <a:moveTo>
                      <a:pt x="2614" y="0"/>
                    </a:moveTo>
                    <a:lnTo>
                      <a:pt x="2614" y="0"/>
                    </a:lnTo>
                    <a:lnTo>
                      <a:pt x="2627" y="0"/>
                    </a:lnTo>
                    <a:moveTo>
                      <a:pt x="2640" y="0"/>
                    </a:moveTo>
                    <a:lnTo>
                      <a:pt x="2640" y="0"/>
                    </a:lnTo>
                    <a:lnTo>
                      <a:pt x="2774" y="0"/>
                    </a:lnTo>
                    <a:moveTo>
                      <a:pt x="2907" y="0"/>
                    </a:moveTo>
                    <a:lnTo>
                      <a:pt x="2907" y="0"/>
                    </a:lnTo>
                    <a:lnTo>
                      <a:pt x="2920" y="0"/>
                    </a:lnTo>
                    <a:moveTo>
                      <a:pt x="2934" y="0"/>
                    </a:moveTo>
                    <a:lnTo>
                      <a:pt x="2934" y="0"/>
                    </a:lnTo>
                    <a:lnTo>
                      <a:pt x="3067" y="0"/>
                    </a:lnTo>
                    <a:moveTo>
                      <a:pt x="3200" y="0"/>
                    </a:moveTo>
                    <a:lnTo>
                      <a:pt x="3200" y="0"/>
                    </a:lnTo>
                    <a:lnTo>
                      <a:pt x="3214" y="0"/>
                    </a:lnTo>
                    <a:moveTo>
                      <a:pt x="3227" y="0"/>
                    </a:moveTo>
                    <a:lnTo>
                      <a:pt x="3227" y="0"/>
                    </a:lnTo>
                    <a:lnTo>
                      <a:pt x="3360" y="0"/>
                    </a:lnTo>
                    <a:moveTo>
                      <a:pt x="3494" y="0"/>
                    </a:moveTo>
                    <a:lnTo>
                      <a:pt x="3494" y="0"/>
                    </a:lnTo>
                    <a:lnTo>
                      <a:pt x="3507" y="0"/>
                    </a:lnTo>
                    <a:moveTo>
                      <a:pt x="3520" y="0"/>
                    </a:moveTo>
                    <a:lnTo>
                      <a:pt x="3520" y="0"/>
                    </a:lnTo>
                    <a:lnTo>
                      <a:pt x="3654" y="0"/>
                    </a:lnTo>
                    <a:moveTo>
                      <a:pt x="3787" y="0"/>
                    </a:moveTo>
                    <a:lnTo>
                      <a:pt x="3787" y="0"/>
                    </a:lnTo>
                    <a:lnTo>
                      <a:pt x="3800" y="0"/>
                    </a:lnTo>
                    <a:moveTo>
                      <a:pt x="3814" y="0"/>
                    </a:moveTo>
                    <a:lnTo>
                      <a:pt x="3814" y="0"/>
                    </a:lnTo>
                    <a:lnTo>
                      <a:pt x="3947" y="0"/>
                    </a:lnTo>
                    <a:moveTo>
                      <a:pt x="4080" y="0"/>
                    </a:moveTo>
                    <a:lnTo>
                      <a:pt x="4080" y="0"/>
                    </a:lnTo>
                    <a:lnTo>
                      <a:pt x="4094" y="0"/>
                    </a:lnTo>
                    <a:moveTo>
                      <a:pt x="4107" y="0"/>
                    </a:moveTo>
                    <a:lnTo>
                      <a:pt x="4107" y="0"/>
                    </a:lnTo>
                    <a:lnTo>
                      <a:pt x="4240" y="0"/>
                    </a:lnTo>
                    <a:moveTo>
                      <a:pt x="4374" y="0"/>
                    </a:moveTo>
                    <a:lnTo>
                      <a:pt x="4374" y="0"/>
                    </a:lnTo>
                    <a:lnTo>
                      <a:pt x="4387" y="0"/>
                    </a:lnTo>
                    <a:moveTo>
                      <a:pt x="4400" y="0"/>
                    </a:moveTo>
                    <a:lnTo>
                      <a:pt x="4400" y="0"/>
                    </a:lnTo>
                    <a:lnTo>
                      <a:pt x="4534" y="0"/>
                    </a:lnTo>
                    <a:moveTo>
                      <a:pt x="4667" y="0"/>
                    </a:moveTo>
                    <a:lnTo>
                      <a:pt x="4667" y="0"/>
                    </a:lnTo>
                    <a:lnTo>
                      <a:pt x="4680" y="0"/>
                    </a:lnTo>
                    <a:moveTo>
                      <a:pt x="4694" y="0"/>
                    </a:moveTo>
                    <a:lnTo>
                      <a:pt x="4694" y="0"/>
                    </a:lnTo>
                    <a:lnTo>
                      <a:pt x="4827" y="0"/>
                    </a:lnTo>
                    <a:moveTo>
                      <a:pt x="4960" y="0"/>
                    </a:moveTo>
                    <a:lnTo>
                      <a:pt x="4960" y="0"/>
                    </a:lnTo>
                    <a:lnTo>
                      <a:pt x="4974" y="0"/>
                    </a:lnTo>
                    <a:moveTo>
                      <a:pt x="4987" y="0"/>
                    </a:moveTo>
                    <a:lnTo>
                      <a:pt x="4987" y="0"/>
                    </a:lnTo>
                    <a:lnTo>
                      <a:pt x="5120" y="0"/>
                    </a:lnTo>
                    <a:moveTo>
                      <a:pt x="5254" y="0"/>
                    </a:moveTo>
                    <a:lnTo>
                      <a:pt x="5254" y="0"/>
                    </a:lnTo>
                    <a:lnTo>
                      <a:pt x="5267" y="0"/>
                    </a:lnTo>
                    <a:moveTo>
                      <a:pt x="5280" y="0"/>
                    </a:moveTo>
                    <a:lnTo>
                      <a:pt x="5280" y="0"/>
                    </a:lnTo>
                    <a:lnTo>
                      <a:pt x="5414" y="0"/>
                    </a:lnTo>
                    <a:moveTo>
                      <a:pt x="5547" y="0"/>
                    </a:moveTo>
                    <a:lnTo>
                      <a:pt x="5547" y="0"/>
                    </a:lnTo>
                    <a:lnTo>
                      <a:pt x="5560" y="0"/>
                    </a:lnTo>
                    <a:moveTo>
                      <a:pt x="5574" y="0"/>
                    </a:moveTo>
                    <a:lnTo>
                      <a:pt x="5574" y="0"/>
                    </a:lnTo>
                    <a:lnTo>
                      <a:pt x="5707" y="0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67" name="Freeform 9">
                <a:extLst>
                  <a:ext uri="{FF2B5EF4-FFF2-40B4-BE49-F238E27FC236}">
                    <a16:creationId xmlns:a16="http://schemas.microsoft.com/office/drawing/2014/main" id="{6CB6359D-ECA7-159D-FB94-FDE22D3DF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511004"/>
                <a:ext cx="0" cy="95250"/>
              </a:xfrm>
              <a:custGeom>
                <a:avLst/>
                <a:gdLst>
                  <a:gd name="T0" fmla="*/ 0 w 1"/>
                  <a:gd name="T1" fmla="*/ 170 h 170"/>
                  <a:gd name="T2" fmla="*/ 0 w 1"/>
                  <a:gd name="T3" fmla="*/ 170 h 170"/>
                  <a:gd name="T4" fmla="*/ 1 w 1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1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68" name="Freeform 11">
                <a:extLst>
                  <a:ext uri="{FF2B5EF4-FFF2-40B4-BE49-F238E27FC236}">
                    <a16:creationId xmlns:a16="http://schemas.microsoft.com/office/drawing/2014/main" id="{42122FEC-3F59-740E-AB94-46C688390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360" y="1102891"/>
                <a:ext cx="117475" cy="0"/>
              </a:xfrm>
              <a:custGeom>
                <a:avLst/>
                <a:gdLst>
                  <a:gd name="T0" fmla="*/ 0 w 200"/>
                  <a:gd name="T1" fmla="*/ 0 w 200"/>
                  <a:gd name="T2" fmla="*/ 20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0" y="0"/>
                    </a:lnTo>
                    <a:lnTo>
                      <a:pt x="20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69" name="Freeform 12">
                <a:extLst>
                  <a:ext uri="{FF2B5EF4-FFF2-40B4-BE49-F238E27FC236}">
                    <a16:creationId xmlns:a16="http://schemas.microsoft.com/office/drawing/2014/main" id="{407772B1-D6CD-004D-2EB1-3B0C3ADF8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460" y="1102891"/>
                <a:ext cx="101600" cy="0"/>
              </a:xfrm>
              <a:custGeom>
                <a:avLst/>
                <a:gdLst>
                  <a:gd name="T0" fmla="*/ 171 w 171"/>
                  <a:gd name="T1" fmla="*/ 1 h 1"/>
                  <a:gd name="T2" fmla="*/ 171 w 171"/>
                  <a:gd name="T3" fmla="*/ 1 h 1"/>
                  <a:gd name="T4" fmla="*/ 0 w 17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1">
                    <a:moveTo>
                      <a:pt x="171" y="1"/>
                    </a:moveTo>
                    <a:lnTo>
                      <a:pt x="171" y="1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0" name="Freeform 13">
                <a:extLst>
                  <a:ext uri="{FF2B5EF4-FFF2-40B4-BE49-F238E27FC236}">
                    <a16:creationId xmlns:a16="http://schemas.microsoft.com/office/drawing/2014/main" id="{672AE9CD-02A9-C427-040A-E7C3AAE8D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073" y="1102891"/>
                <a:ext cx="117475" cy="0"/>
              </a:xfrm>
              <a:custGeom>
                <a:avLst/>
                <a:gdLst>
                  <a:gd name="T0" fmla="*/ 200 w 200"/>
                  <a:gd name="T1" fmla="*/ 200 w 200"/>
                  <a:gd name="T2" fmla="*/ 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20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1" name="Freeform 16">
                <a:extLst>
                  <a:ext uri="{FF2B5EF4-FFF2-40B4-BE49-F238E27FC236}">
                    <a16:creationId xmlns:a16="http://schemas.microsoft.com/office/drawing/2014/main" id="{7C6C8061-3F76-F3D2-88CA-25009D951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4923" y="1102891"/>
                <a:ext cx="1504950" cy="1403350"/>
              </a:xfrm>
              <a:custGeom>
                <a:avLst/>
                <a:gdLst>
                  <a:gd name="T0" fmla="*/ 2548 w 2548"/>
                  <a:gd name="T1" fmla="*/ 2505 h 2505"/>
                  <a:gd name="T2" fmla="*/ 2548 w 2548"/>
                  <a:gd name="T3" fmla="*/ 2505 h 2505"/>
                  <a:gd name="T4" fmla="*/ 0 w 2548"/>
                  <a:gd name="T5" fmla="*/ 0 h 2505"/>
                  <a:gd name="T6" fmla="*/ 2548 w 2548"/>
                  <a:gd name="T7" fmla="*/ 2505 h 2505"/>
                  <a:gd name="T8" fmla="*/ 2548 w 2548"/>
                  <a:gd name="T9" fmla="*/ 2505 h 2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8" h="2505">
                    <a:moveTo>
                      <a:pt x="2548" y="2505"/>
                    </a:moveTo>
                    <a:lnTo>
                      <a:pt x="2548" y="2505"/>
                    </a:lnTo>
                    <a:cubicBezTo>
                      <a:pt x="2548" y="1121"/>
                      <a:pt x="1407" y="0"/>
                      <a:pt x="0" y="0"/>
                    </a:cubicBezTo>
                    <a:cubicBezTo>
                      <a:pt x="1407" y="0"/>
                      <a:pt x="2548" y="1121"/>
                      <a:pt x="2548" y="2505"/>
                    </a:cubicBezTo>
                    <a:lnTo>
                      <a:pt x="2548" y="2505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2" name="Freeform 17">
                <a:extLst>
                  <a:ext uri="{FF2B5EF4-FFF2-40B4-BE49-F238E27FC236}">
                    <a16:creationId xmlns:a16="http://schemas.microsoft.com/office/drawing/2014/main" id="{3BDD7437-2EAE-3178-3390-7F373129E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5048" y="1458491"/>
                <a:ext cx="166688" cy="157163"/>
              </a:xfrm>
              <a:custGeom>
                <a:avLst/>
                <a:gdLst>
                  <a:gd name="T0" fmla="*/ 0 w 282"/>
                  <a:gd name="T1" fmla="*/ 0 h 283"/>
                  <a:gd name="T2" fmla="*/ 0 w 282"/>
                  <a:gd name="T3" fmla="*/ 0 h 283"/>
                  <a:gd name="T4" fmla="*/ 282 w 282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2" h="283">
                    <a:moveTo>
                      <a:pt x="0" y="0"/>
                    </a:moveTo>
                    <a:lnTo>
                      <a:pt x="0" y="0"/>
                    </a:lnTo>
                    <a:lnTo>
                      <a:pt x="282" y="283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3" name="Freeform 18">
                <a:extLst>
                  <a:ext uri="{FF2B5EF4-FFF2-40B4-BE49-F238E27FC236}">
                    <a16:creationId xmlns:a16="http://schemas.microsoft.com/office/drawing/2014/main" id="{AA3552F8-76F2-A64F-697A-DAC8B568C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910" y="1491829"/>
                <a:ext cx="87313" cy="84138"/>
              </a:xfrm>
              <a:custGeom>
                <a:avLst/>
                <a:gdLst>
                  <a:gd name="T0" fmla="*/ 75 w 150"/>
                  <a:gd name="T1" fmla="*/ 0 h 150"/>
                  <a:gd name="T2" fmla="*/ 75 w 150"/>
                  <a:gd name="T3" fmla="*/ 0 h 150"/>
                  <a:gd name="T4" fmla="*/ 150 w 150"/>
                  <a:gd name="T5" fmla="*/ 75 h 150"/>
                  <a:gd name="T6" fmla="*/ 75 w 150"/>
                  <a:gd name="T7" fmla="*/ 150 h 150"/>
                  <a:gd name="T8" fmla="*/ 0 w 150"/>
                  <a:gd name="T9" fmla="*/ 75 h 150"/>
                  <a:gd name="T10" fmla="*/ 75 w 150"/>
                  <a:gd name="T11" fmla="*/ 0 h 150"/>
                  <a:gd name="T12" fmla="*/ 75 w 150"/>
                  <a:gd name="T1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0"/>
                    </a:moveTo>
                    <a:lnTo>
                      <a:pt x="75" y="0"/>
                    </a:ln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4" name="Freeform 19">
                <a:extLst>
                  <a:ext uri="{FF2B5EF4-FFF2-40B4-BE49-F238E27FC236}">
                    <a16:creationId xmlns:a16="http://schemas.microsoft.com/office/drawing/2014/main" id="{26809856-1F5A-9F8E-FF00-B5E14EA09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910" y="1491829"/>
                <a:ext cx="87313" cy="84138"/>
              </a:xfrm>
              <a:custGeom>
                <a:avLst/>
                <a:gdLst>
                  <a:gd name="T0" fmla="*/ 75 w 150"/>
                  <a:gd name="T1" fmla="*/ 0 h 150"/>
                  <a:gd name="T2" fmla="*/ 75 w 150"/>
                  <a:gd name="T3" fmla="*/ 0 h 150"/>
                  <a:gd name="T4" fmla="*/ 150 w 150"/>
                  <a:gd name="T5" fmla="*/ 75 h 150"/>
                  <a:gd name="T6" fmla="*/ 75 w 150"/>
                  <a:gd name="T7" fmla="*/ 150 h 150"/>
                  <a:gd name="T8" fmla="*/ 0 w 150"/>
                  <a:gd name="T9" fmla="*/ 75 h 150"/>
                  <a:gd name="T10" fmla="*/ 75 w 150"/>
                  <a:gd name="T11" fmla="*/ 0 h 150"/>
                  <a:gd name="T12" fmla="*/ 75 w 150"/>
                  <a:gd name="T1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0"/>
                    </a:moveTo>
                    <a:lnTo>
                      <a:pt x="75" y="0"/>
                    </a:ln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lnTo>
                      <a:pt x="75" y="0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5" name="Freeform 20">
                <a:extLst>
                  <a:ext uri="{FF2B5EF4-FFF2-40B4-BE49-F238E27FC236}">
                    <a16:creationId xmlns:a16="http://schemas.microsoft.com/office/drawing/2014/main" id="{0ECDD15D-30EB-513A-7291-AEE6BCE37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533229"/>
                <a:ext cx="0" cy="95250"/>
              </a:xfrm>
              <a:custGeom>
                <a:avLst/>
                <a:gdLst>
                  <a:gd name="T0" fmla="*/ 170 h 170"/>
                  <a:gd name="T1" fmla="*/ 170 h 170"/>
                  <a:gd name="T2" fmla="*/ 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6" name="Freeform 21">
                <a:extLst>
                  <a:ext uri="{FF2B5EF4-FFF2-40B4-BE49-F238E27FC236}">
                    <a16:creationId xmlns:a16="http://schemas.microsoft.com/office/drawing/2014/main" id="{96C1ADBF-1B04-8A24-F4AC-73FF27EB2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604666"/>
                <a:ext cx="0" cy="111125"/>
              </a:xfrm>
              <a:custGeom>
                <a:avLst/>
                <a:gdLst>
                  <a:gd name="T0" fmla="*/ 1 w 1"/>
                  <a:gd name="T1" fmla="*/ 200 h 200"/>
                  <a:gd name="T2" fmla="*/ 1 w 1"/>
                  <a:gd name="T3" fmla="*/ 200 h 200"/>
                  <a:gd name="T4" fmla="*/ 0 w 1"/>
                  <a:gd name="T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0">
                    <a:moveTo>
                      <a:pt x="1" y="200"/>
                    </a:moveTo>
                    <a:lnTo>
                      <a:pt x="1" y="20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7" name="Freeform 22">
                <a:extLst>
                  <a:ext uri="{FF2B5EF4-FFF2-40B4-BE49-F238E27FC236}">
                    <a16:creationId xmlns:a16="http://schemas.microsoft.com/office/drawing/2014/main" id="{E1A036E3-C9E8-008C-924C-94EDFFE33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812629"/>
                <a:ext cx="0" cy="95250"/>
              </a:xfrm>
              <a:custGeom>
                <a:avLst/>
                <a:gdLst>
                  <a:gd name="T0" fmla="*/ 0 h 170"/>
                  <a:gd name="T1" fmla="*/ 0 h 170"/>
                  <a:gd name="T2" fmla="*/ 17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0">
                    <a:moveTo>
                      <a:pt x="0" y="0"/>
                    </a:moveTo>
                    <a:lnTo>
                      <a:pt x="0" y="0"/>
                    </a:lnTo>
                    <a:lnTo>
                      <a:pt x="0" y="17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8" name="Freeform 23">
                <a:extLst>
                  <a:ext uri="{FF2B5EF4-FFF2-40B4-BE49-F238E27FC236}">
                    <a16:creationId xmlns:a16="http://schemas.microsoft.com/office/drawing/2014/main" id="{DB5C9C9F-65E4-126C-D486-0C711E9D7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726904"/>
                <a:ext cx="0" cy="111125"/>
              </a:xfrm>
              <a:custGeom>
                <a:avLst/>
                <a:gdLst>
                  <a:gd name="T0" fmla="*/ 1 w 1"/>
                  <a:gd name="T1" fmla="*/ 0 h 200"/>
                  <a:gd name="T2" fmla="*/ 1 w 1"/>
                  <a:gd name="T3" fmla="*/ 0 h 200"/>
                  <a:gd name="T4" fmla="*/ 0 w 1"/>
                  <a:gd name="T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0">
                    <a:moveTo>
                      <a:pt x="1" y="0"/>
                    </a:moveTo>
                    <a:lnTo>
                      <a:pt x="1" y="0"/>
                    </a:lnTo>
                    <a:lnTo>
                      <a:pt x="0" y="20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79" name="Freeform 26">
                <a:extLst>
                  <a:ext uri="{FF2B5EF4-FFF2-40B4-BE49-F238E27FC236}">
                    <a16:creationId xmlns:a16="http://schemas.microsoft.com/office/drawing/2014/main" id="{D82BE728-2825-CE3F-9F5F-8B6A24966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1102891"/>
                <a:ext cx="1477963" cy="1428750"/>
              </a:xfrm>
              <a:custGeom>
                <a:avLst/>
                <a:gdLst>
                  <a:gd name="T0" fmla="*/ 2504 w 2504"/>
                  <a:gd name="T1" fmla="*/ 0 h 2548"/>
                  <a:gd name="T2" fmla="*/ 2504 w 2504"/>
                  <a:gd name="T3" fmla="*/ 0 h 2548"/>
                  <a:gd name="T4" fmla="*/ 0 w 2504"/>
                  <a:gd name="T5" fmla="*/ 2548 h 2548"/>
                  <a:gd name="T6" fmla="*/ 2504 w 2504"/>
                  <a:gd name="T7" fmla="*/ 0 h 2548"/>
                  <a:gd name="T8" fmla="*/ 2504 w 2504"/>
                  <a:gd name="T9" fmla="*/ 0 h 2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4" h="2548">
                    <a:moveTo>
                      <a:pt x="2504" y="0"/>
                    </a:moveTo>
                    <a:lnTo>
                      <a:pt x="2504" y="0"/>
                    </a:lnTo>
                    <a:cubicBezTo>
                      <a:pt x="1121" y="0"/>
                      <a:pt x="0" y="1141"/>
                      <a:pt x="0" y="2548"/>
                    </a:cubicBezTo>
                    <a:cubicBezTo>
                      <a:pt x="0" y="1141"/>
                      <a:pt x="1121" y="0"/>
                      <a:pt x="2504" y="0"/>
                    </a:cubicBezTo>
                    <a:lnTo>
                      <a:pt x="2504" y="0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0" name="Freeform 27">
                <a:extLst>
                  <a:ext uri="{FF2B5EF4-FFF2-40B4-BE49-F238E27FC236}">
                    <a16:creationId xmlns:a16="http://schemas.microsoft.com/office/drawing/2014/main" id="{D473C9B2-9F4E-DA7A-F9EC-D7EC1747C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223" y="1456904"/>
                <a:ext cx="166688" cy="158750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283 h 283"/>
                  <a:gd name="T4" fmla="*/ 283 w 283"/>
                  <a:gd name="T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283"/>
                    </a:lnTo>
                    <a:lnTo>
                      <a:pt x="283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1" name="Freeform 28">
                <a:extLst>
                  <a:ext uri="{FF2B5EF4-FFF2-40B4-BE49-F238E27FC236}">
                    <a16:creationId xmlns:a16="http://schemas.microsoft.com/office/drawing/2014/main" id="{4EFED469-F552-07EC-DD01-45BB4430C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735" y="1498179"/>
                <a:ext cx="88900" cy="84138"/>
              </a:xfrm>
              <a:custGeom>
                <a:avLst/>
                <a:gdLst>
                  <a:gd name="T0" fmla="*/ 0 w 150"/>
                  <a:gd name="T1" fmla="*/ 75 h 150"/>
                  <a:gd name="T2" fmla="*/ 0 w 150"/>
                  <a:gd name="T3" fmla="*/ 75 h 150"/>
                  <a:gd name="T4" fmla="*/ 75 w 150"/>
                  <a:gd name="T5" fmla="*/ 0 h 150"/>
                  <a:gd name="T6" fmla="*/ 150 w 150"/>
                  <a:gd name="T7" fmla="*/ 75 h 150"/>
                  <a:gd name="T8" fmla="*/ 75 w 150"/>
                  <a:gd name="T9" fmla="*/ 150 h 150"/>
                  <a:gd name="T10" fmla="*/ 0 w 150"/>
                  <a:gd name="T11" fmla="*/ 75 h 150"/>
                  <a:gd name="T12" fmla="*/ 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0" y="75"/>
                    </a:moveTo>
                    <a:lnTo>
                      <a:pt x="0" y="75"/>
                    </a:lnTo>
                    <a:cubicBezTo>
                      <a:pt x="0" y="34"/>
                      <a:pt x="33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cubicBezTo>
                      <a:pt x="150" y="116"/>
                      <a:pt x="116" y="150"/>
                      <a:pt x="75" y="150"/>
                    </a:cubicBezTo>
                    <a:cubicBezTo>
                      <a:pt x="33" y="150"/>
                      <a:pt x="0" y="116"/>
                      <a:pt x="0" y="75"/>
                    </a:cubicBez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2" name="Freeform 29">
                <a:extLst>
                  <a:ext uri="{FF2B5EF4-FFF2-40B4-BE49-F238E27FC236}">
                    <a16:creationId xmlns:a16="http://schemas.microsoft.com/office/drawing/2014/main" id="{5FEB2A99-EBFB-53AE-F4D8-F15B66A10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735" y="1498179"/>
                <a:ext cx="88900" cy="84138"/>
              </a:xfrm>
              <a:custGeom>
                <a:avLst/>
                <a:gdLst>
                  <a:gd name="T0" fmla="*/ 0 w 150"/>
                  <a:gd name="T1" fmla="*/ 75 h 150"/>
                  <a:gd name="T2" fmla="*/ 0 w 150"/>
                  <a:gd name="T3" fmla="*/ 75 h 150"/>
                  <a:gd name="T4" fmla="*/ 75 w 150"/>
                  <a:gd name="T5" fmla="*/ 0 h 150"/>
                  <a:gd name="T6" fmla="*/ 150 w 150"/>
                  <a:gd name="T7" fmla="*/ 75 h 150"/>
                  <a:gd name="T8" fmla="*/ 75 w 150"/>
                  <a:gd name="T9" fmla="*/ 150 h 150"/>
                  <a:gd name="T10" fmla="*/ 0 w 150"/>
                  <a:gd name="T11" fmla="*/ 75 h 150"/>
                  <a:gd name="T12" fmla="*/ 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0" y="75"/>
                    </a:moveTo>
                    <a:lnTo>
                      <a:pt x="0" y="75"/>
                    </a:lnTo>
                    <a:cubicBezTo>
                      <a:pt x="0" y="34"/>
                      <a:pt x="33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cubicBezTo>
                      <a:pt x="150" y="116"/>
                      <a:pt x="116" y="150"/>
                      <a:pt x="75" y="150"/>
                    </a:cubicBezTo>
                    <a:cubicBezTo>
                      <a:pt x="33" y="150"/>
                      <a:pt x="0" y="116"/>
                      <a:pt x="0" y="75"/>
                    </a:cubicBezTo>
                    <a:lnTo>
                      <a:pt x="0" y="75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3" name="Freeform 30">
                <a:extLst>
                  <a:ext uri="{FF2B5EF4-FFF2-40B4-BE49-F238E27FC236}">
                    <a16:creationId xmlns:a16="http://schemas.microsoft.com/office/drawing/2014/main" id="{4BF8E4E3-6FC4-1346-C874-2A883E8DF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860" y="4315991"/>
                <a:ext cx="100013" cy="1588"/>
              </a:xfrm>
              <a:custGeom>
                <a:avLst/>
                <a:gdLst>
                  <a:gd name="T0" fmla="*/ 170 w 170"/>
                  <a:gd name="T1" fmla="*/ 0 h 1"/>
                  <a:gd name="T2" fmla="*/ 170 w 170"/>
                  <a:gd name="T3" fmla="*/ 0 h 1"/>
                  <a:gd name="T4" fmla="*/ 0 w 17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">
                    <a:moveTo>
                      <a:pt x="170" y="0"/>
                    </a:moveTo>
                    <a:lnTo>
                      <a:pt x="170" y="0"/>
                    </a:lnTo>
                    <a:lnTo>
                      <a:pt x="0" y="1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4" name="Freeform 31">
                <a:extLst>
                  <a:ext uri="{FF2B5EF4-FFF2-40B4-BE49-F238E27FC236}">
                    <a16:creationId xmlns:a16="http://schemas.microsoft.com/office/drawing/2014/main" id="{9934384C-D82D-DF81-BCFB-2051E5FBA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885" y="4315991"/>
                <a:ext cx="119063" cy="0"/>
              </a:xfrm>
              <a:custGeom>
                <a:avLst/>
                <a:gdLst>
                  <a:gd name="T0" fmla="*/ 200 w 200"/>
                  <a:gd name="T1" fmla="*/ 200 w 200"/>
                  <a:gd name="T2" fmla="*/ 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20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5" name="Freeform 32">
                <a:extLst>
                  <a:ext uri="{FF2B5EF4-FFF2-40B4-BE49-F238E27FC236}">
                    <a16:creationId xmlns:a16="http://schemas.microsoft.com/office/drawing/2014/main" id="{0016DF93-DE5F-9421-6207-C4250FD6B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198" y="4315991"/>
                <a:ext cx="101600" cy="1588"/>
              </a:xfrm>
              <a:custGeom>
                <a:avLst/>
                <a:gdLst>
                  <a:gd name="T0" fmla="*/ 0 w 170"/>
                  <a:gd name="T1" fmla="*/ 0 h 1"/>
                  <a:gd name="T2" fmla="*/ 0 w 170"/>
                  <a:gd name="T3" fmla="*/ 0 h 1"/>
                  <a:gd name="T4" fmla="*/ 170 w 17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">
                    <a:moveTo>
                      <a:pt x="0" y="0"/>
                    </a:moveTo>
                    <a:lnTo>
                      <a:pt x="0" y="0"/>
                    </a:lnTo>
                    <a:lnTo>
                      <a:pt x="170" y="1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6" name="Freeform 33">
                <a:extLst>
                  <a:ext uri="{FF2B5EF4-FFF2-40B4-BE49-F238E27FC236}">
                    <a16:creationId xmlns:a16="http://schemas.microsoft.com/office/drawing/2014/main" id="{241C5EDC-6076-D0BE-0C21-3135862EC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710" y="4315991"/>
                <a:ext cx="119063" cy="0"/>
              </a:xfrm>
              <a:custGeom>
                <a:avLst/>
                <a:gdLst>
                  <a:gd name="T0" fmla="*/ 0 w 200"/>
                  <a:gd name="T1" fmla="*/ 0 w 200"/>
                  <a:gd name="T2" fmla="*/ 20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0" y="0"/>
                    </a:lnTo>
                    <a:lnTo>
                      <a:pt x="20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7" name="Freeform 36">
                <a:extLst>
                  <a:ext uri="{FF2B5EF4-FFF2-40B4-BE49-F238E27FC236}">
                    <a16:creationId xmlns:a16="http://schemas.microsoft.com/office/drawing/2014/main" id="{62AE24ED-2737-7E11-42A2-952F34C50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3735" y="2912641"/>
                <a:ext cx="1504950" cy="1404938"/>
              </a:xfrm>
              <a:custGeom>
                <a:avLst/>
                <a:gdLst>
                  <a:gd name="T0" fmla="*/ 0 w 2548"/>
                  <a:gd name="T1" fmla="*/ 0 h 2505"/>
                  <a:gd name="T2" fmla="*/ 0 w 2548"/>
                  <a:gd name="T3" fmla="*/ 0 h 2505"/>
                  <a:gd name="T4" fmla="*/ 2548 w 2548"/>
                  <a:gd name="T5" fmla="*/ 2505 h 2505"/>
                  <a:gd name="T6" fmla="*/ 0 w 2548"/>
                  <a:gd name="T7" fmla="*/ 0 h 2505"/>
                  <a:gd name="T8" fmla="*/ 0 w 2548"/>
                  <a:gd name="T9" fmla="*/ 0 h 2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8" h="2505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384"/>
                      <a:pt x="1141" y="2505"/>
                      <a:pt x="2548" y="2505"/>
                    </a:cubicBezTo>
                    <a:cubicBezTo>
                      <a:pt x="1141" y="2505"/>
                      <a:pt x="0" y="1384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8" name="Freeform 37">
                <a:extLst>
                  <a:ext uri="{FF2B5EF4-FFF2-40B4-BE49-F238E27FC236}">
                    <a16:creationId xmlns:a16="http://schemas.microsoft.com/office/drawing/2014/main" id="{E0DFC9C5-39EE-7582-23E5-68571B12D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860" y="3831804"/>
                <a:ext cx="168275" cy="158750"/>
              </a:xfrm>
              <a:custGeom>
                <a:avLst/>
                <a:gdLst>
                  <a:gd name="T0" fmla="*/ 283 w 283"/>
                  <a:gd name="T1" fmla="*/ 282 h 282"/>
                  <a:gd name="T2" fmla="*/ 283 w 283"/>
                  <a:gd name="T3" fmla="*/ 282 h 282"/>
                  <a:gd name="T4" fmla="*/ 0 w 283"/>
                  <a:gd name="T5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2">
                    <a:moveTo>
                      <a:pt x="283" y="282"/>
                    </a:moveTo>
                    <a:lnTo>
                      <a:pt x="283" y="282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89" name="Freeform 38">
                <a:extLst>
                  <a:ext uri="{FF2B5EF4-FFF2-40B4-BE49-F238E27FC236}">
                    <a16:creationId xmlns:a16="http://schemas.microsoft.com/office/drawing/2014/main" id="{4BCBE123-2667-4699-47C5-FA694E8E4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373" y="3874666"/>
                <a:ext cx="87313" cy="84138"/>
              </a:xfrm>
              <a:custGeom>
                <a:avLst/>
                <a:gdLst>
                  <a:gd name="T0" fmla="*/ 75 w 150"/>
                  <a:gd name="T1" fmla="*/ 150 h 150"/>
                  <a:gd name="T2" fmla="*/ 75 w 150"/>
                  <a:gd name="T3" fmla="*/ 150 h 150"/>
                  <a:gd name="T4" fmla="*/ 0 w 150"/>
                  <a:gd name="T5" fmla="*/ 75 h 150"/>
                  <a:gd name="T6" fmla="*/ 75 w 150"/>
                  <a:gd name="T7" fmla="*/ 0 h 150"/>
                  <a:gd name="T8" fmla="*/ 150 w 150"/>
                  <a:gd name="T9" fmla="*/ 75 h 150"/>
                  <a:gd name="T10" fmla="*/ 75 w 150"/>
                  <a:gd name="T11" fmla="*/ 150 h 150"/>
                  <a:gd name="T12" fmla="*/ 75 w 150"/>
                  <a:gd name="T1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150"/>
                    </a:moveTo>
                    <a:lnTo>
                      <a:pt x="75" y="150"/>
                    </a:ln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117" y="0"/>
                      <a:pt x="150" y="33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lnTo>
                      <a:pt x="75" y="150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0" name="Freeform 39">
                <a:extLst>
                  <a:ext uri="{FF2B5EF4-FFF2-40B4-BE49-F238E27FC236}">
                    <a16:creationId xmlns:a16="http://schemas.microsoft.com/office/drawing/2014/main" id="{92EA3975-A4BD-C302-055A-5601F2A02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373" y="3874666"/>
                <a:ext cx="87313" cy="84138"/>
              </a:xfrm>
              <a:custGeom>
                <a:avLst/>
                <a:gdLst>
                  <a:gd name="T0" fmla="*/ 75 w 150"/>
                  <a:gd name="T1" fmla="*/ 150 h 150"/>
                  <a:gd name="T2" fmla="*/ 75 w 150"/>
                  <a:gd name="T3" fmla="*/ 150 h 150"/>
                  <a:gd name="T4" fmla="*/ 0 w 150"/>
                  <a:gd name="T5" fmla="*/ 75 h 150"/>
                  <a:gd name="T6" fmla="*/ 75 w 150"/>
                  <a:gd name="T7" fmla="*/ 0 h 150"/>
                  <a:gd name="T8" fmla="*/ 150 w 150"/>
                  <a:gd name="T9" fmla="*/ 75 h 150"/>
                  <a:gd name="T10" fmla="*/ 75 w 150"/>
                  <a:gd name="T11" fmla="*/ 150 h 150"/>
                  <a:gd name="T12" fmla="*/ 75 w 150"/>
                  <a:gd name="T1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150"/>
                    </a:moveTo>
                    <a:lnTo>
                      <a:pt x="75" y="150"/>
                    </a:ln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117" y="0"/>
                      <a:pt x="150" y="33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lnTo>
                      <a:pt x="75" y="150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1" name="Freeform 40">
                <a:extLst>
                  <a:ext uri="{FF2B5EF4-FFF2-40B4-BE49-F238E27FC236}">
                    <a16:creationId xmlns:a16="http://schemas.microsoft.com/office/drawing/2014/main" id="{9878E9A3-33BF-4846-57E8-CF040BD3E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790404"/>
                <a:ext cx="0" cy="95250"/>
              </a:xfrm>
              <a:custGeom>
                <a:avLst/>
                <a:gdLst>
                  <a:gd name="T0" fmla="*/ 0 w 1"/>
                  <a:gd name="T1" fmla="*/ 0 h 170"/>
                  <a:gd name="T2" fmla="*/ 0 w 1"/>
                  <a:gd name="T3" fmla="*/ 0 h 170"/>
                  <a:gd name="T4" fmla="*/ 1 w 1"/>
                  <a:gd name="T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0">
                    <a:moveTo>
                      <a:pt x="0" y="0"/>
                    </a:moveTo>
                    <a:lnTo>
                      <a:pt x="0" y="0"/>
                    </a:lnTo>
                    <a:lnTo>
                      <a:pt x="1" y="17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2" name="Freeform 41">
                <a:extLst>
                  <a:ext uri="{FF2B5EF4-FFF2-40B4-BE49-F238E27FC236}">
                    <a16:creationId xmlns:a16="http://schemas.microsoft.com/office/drawing/2014/main" id="{766F0065-4899-AC3D-6B76-90260FE06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731666"/>
                <a:ext cx="0" cy="112713"/>
              </a:xfrm>
              <a:custGeom>
                <a:avLst/>
                <a:gdLst>
                  <a:gd name="T0" fmla="*/ 0 h 200"/>
                  <a:gd name="T1" fmla="*/ 0 h 200"/>
                  <a:gd name="T2" fmla="*/ 200 h 2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00">
                    <a:moveTo>
                      <a:pt x="0" y="0"/>
                    </a:moveTo>
                    <a:lnTo>
                      <a:pt x="0" y="0"/>
                    </a:lnTo>
                    <a:lnTo>
                      <a:pt x="0" y="20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3" name="Freeform 42">
                <a:extLst>
                  <a:ext uri="{FF2B5EF4-FFF2-40B4-BE49-F238E27FC236}">
                    <a16:creationId xmlns:a16="http://schemas.microsoft.com/office/drawing/2014/main" id="{3F19169E-5F02-A62C-C484-F8C7EBF58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580854"/>
                <a:ext cx="0" cy="112713"/>
              </a:xfrm>
              <a:custGeom>
                <a:avLst/>
                <a:gdLst>
                  <a:gd name="T0" fmla="*/ 200 h 200"/>
                  <a:gd name="T1" fmla="*/ 200 h 200"/>
                  <a:gd name="T2" fmla="*/ 0 h 2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20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4" name="Freeform 45">
                <a:extLst>
                  <a:ext uri="{FF2B5EF4-FFF2-40B4-BE49-F238E27FC236}">
                    <a16:creationId xmlns:a16="http://schemas.microsoft.com/office/drawing/2014/main" id="{EDA87358-833A-8886-67A5-442A38CE7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0323" y="2899941"/>
                <a:ext cx="1479550" cy="1416050"/>
              </a:xfrm>
              <a:custGeom>
                <a:avLst/>
                <a:gdLst>
                  <a:gd name="T0" fmla="*/ 0 w 2505"/>
                  <a:gd name="T1" fmla="*/ 2528 h 2528"/>
                  <a:gd name="T2" fmla="*/ 0 w 2505"/>
                  <a:gd name="T3" fmla="*/ 2528 h 2528"/>
                  <a:gd name="T4" fmla="*/ 2505 w 2505"/>
                  <a:gd name="T5" fmla="*/ 0 h 2528"/>
                  <a:gd name="T6" fmla="*/ 0 w 2505"/>
                  <a:gd name="T7" fmla="*/ 2528 h 2528"/>
                  <a:gd name="T8" fmla="*/ 0 w 2505"/>
                  <a:gd name="T9" fmla="*/ 2528 h 2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5" h="2528">
                    <a:moveTo>
                      <a:pt x="0" y="2528"/>
                    </a:moveTo>
                    <a:lnTo>
                      <a:pt x="0" y="2528"/>
                    </a:lnTo>
                    <a:cubicBezTo>
                      <a:pt x="1384" y="2528"/>
                      <a:pt x="2505" y="1396"/>
                      <a:pt x="2505" y="0"/>
                    </a:cubicBezTo>
                    <a:cubicBezTo>
                      <a:pt x="2505" y="1396"/>
                      <a:pt x="1384" y="2528"/>
                      <a:pt x="0" y="2528"/>
                    </a:cubicBezTo>
                    <a:lnTo>
                      <a:pt x="0" y="2528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5" name="Freeform 46">
                <a:extLst>
                  <a:ext uri="{FF2B5EF4-FFF2-40B4-BE49-F238E27FC236}">
                    <a16:creationId xmlns:a16="http://schemas.microsoft.com/office/drawing/2014/main" id="{B56B1BEA-3646-C491-189E-A89CEA512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535" y="3838154"/>
                <a:ext cx="166688" cy="158750"/>
              </a:xfrm>
              <a:custGeom>
                <a:avLst/>
                <a:gdLst>
                  <a:gd name="T0" fmla="*/ 283 w 283"/>
                  <a:gd name="T1" fmla="*/ 0 h 283"/>
                  <a:gd name="T2" fmla="*/ 283 w 283"/>
                  <a:gd name="T3" fmla="*/ 0 h 283"/>
                  <a:gd name="T4" fmla="*/ 0 w 283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3">
                    <a:moveTo>
                      <a:pt x="283" y="0"/>
                    </a:moveTo>
                    <a:lnTo>
                      <a:pt x="283" y="0"/>
                    </a:lnTo>
                    <a:lnTo>
                      <a:pt x="0" y="283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6" name="Freeform 47">
                <a:extLst>
                  <a:ext uri="{FF2B5EF4-FFF2-40B4-BE49-F238E27FC236}">
                    <a16:creationId xmlns:a16="http://schemas.microsoft.com/office/drawing/2014/main" id="{69346F6A-23B6-45AA-15E3-B40F3A4C2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398" y="3877841"/>
                <a:ext cx="88900" cy="84138"/>
              </a:xfrm>
              <a:custGeom>
                <a:avLst/>
                <a:gdLst>
                  <a:gd name="T0" fmla="*/ 150 w 150"/>
                  <a:gd name="T1" fmla="*/ 75 h 150"/>
                  <a:gd name="T2" fmla="*/ 150 w 150"/>
                  <a:gd name="T3" fmla="*/ 75 h 150"/>
                  <a:gd name="T4" fmla="*/ 75 w 150"/>
                  <a:gd name="T5" fmla="*/ 150 h 150"/>
                  <a:gd name="T6" fmla="*/ 0 w 150"/>
                  <a:gd name="T7" fmla="*/ 75 h 150"/>
                  <a:gd name="T8" fmla="*/ 75 w 150"/>
                  <a:gd name="T9" fmla="*/ 0 h 150"/>
                  <a:gd name="T10" fmla="*/ 150 w 150"/>
                  <a:gd name="T11" fmla="*/ 75 h 150"/>
                  <a:gd name="T12" fmla="*/ 15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150" y="75"/>
                    </a:moveTo>
                    <a:lnTo>
                      <a:pt x="150" y="75"/>
                    </a:lnTo>
                    <a:cubicBezTo>
                      <a:pt x="150" y="117"/>
                      <a:pt x="116" y="150"/>
                      <a:pt x="75" y="150"/>
                    </a:cubicBezTo>
                    <a:cubicBezTo>
                      <a:pt x="34" y="150"/>
                      <a:pt x="0" y="117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lnTo>
                      <a:pt x="150" y="75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7" name="Freeform 48">
                <a:extLst>
                  <a:ext uri="{FF2B5EF4-FFF2-40B4-BE49-F238E27FC236}">
                    <a16:creationId xmlns:a16="http://schemas.microsoft.com/office/drawing/2014/main" id="{3DC69BA5-3852-83D5-2361-0A711C810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398" y="3877841"/>
                <a:ext cx="88900" cy="84138"/>
              </a:xfrm>
              <a:custGeom>
                <a:avLst/>
                <a:gdLst>
                  <a:gd name="T0" fmla="*/ 150 w 150"/>
                  <a:gd name="T1" fmla="*/ 75 h 150"/>
                  <a:gd name="T2" fmla="*/ 150 w 150"/>
                  <a:gd name="T3" fmla="*/ 75 h 150"/>
                  <a:gd name="T4" fmla="*/ 75 w 150"/>
                  <a:gd name="T5" fmla="*/ 150 h 150"/>
                  <a:gd name="T6" fmla="*/ 0 w 150"/>
                  <a:gd name="T7" fmla="*/ 75 h 150"/>
                  <a:gd name="T8" fmla="*/ 75 w 150"/>
                  <a:gd name="T9" fmla="*/ 0 h 150"/>
                  <a:gd name="T10" fmla="*/ 150 w 150"/>
                  <a:gd name="T11" fmla="*/ 75 h 150"/>
                  <a:gd name="T12" fmla="*/ 15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150" y="75"/>
                    </a:moveTo>
                    <a:lnTo>
                      <a:pt x="150" y="75"/>
                    </a:lnTo>
                    <a:cubicBezTo>
                      <a:pt x="150" y="117"/>
                      <a:pt x="116" y="150"/>
                      <a:pt x="75" y="150"/>
                    </a:cubicBezTo>
                    <a:cubicBezTo>
                      <a:pt x="34" y="150"/>
                      <a:pt x="0" y="117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lnTo>
                      <a:pt x="150" y="75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198" name="Rectangle 68">
                <a:extLst>
                  <a:ext uri="{FF2B5EF4-FFF2-40B4-BE49-F238E27FC236}">
                    <a16:creationId xmlns:a16="http://schemas.microsoft.com/office/drawing/2014/main" id="{767A4FD0-BDB1-E32F-A33F-B98355366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2671" y="4404892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PG</a:t>
                </a:r>
                <a:endParaRPr lang="en-US" altLang="en-US" u="sng" dirty="0"/>
              </a:p>
            </p:txBody>
          </p:sp>
          <p:sp>
            <p:nvSpPr>
              <p:cNvPr id="199" name="Rectangle 169">
                <a:extLst>
                  <a:ext uri="{FF2B5EF4-FFF2-40B4-BE49-F238E27FC236}">
                    <a16:creationId xmlns:a16="http://schemas.microsoft.com/office/drawing/2014/main" id="{03E3A0D6-D4D8-F38A-1DAC-2ADEFA663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5711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0" name="Rectangle 170">
                <a:extLst>
                  <a:ext uri="{FF2B5EF4-FFF2-40B4-BE49-F238E27FC236}">
                    <a16:creationId xmlns:a16="http://schemas.microsoft.com/office/drawing/2014/main" id="{71EA3E46-BF13-70D9-8560-A8E06B8A9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448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1" name="Rectangle 171">
                <a:extLst>
                  <a:ext uri="{FF2B5EF4-FFF2-40B4-BE49-F238E27FC236}">
                    <a16:creationId xmlns:a16="http://schemas.microsoft.com/office/drawing/2014/main" id="{024980B8-B275-3DE9-D15F-55CC3A431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83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2" name="Rectangle 173">
                <a:extLst>
                  <a:ext uri="{FF2B5EF4-FFF2-40B4-BE49-F238E27FC236}">
                    <a16:creationId xmlns:a16="http://schemas.microsoft.com/office/drawing/2014/main" id="{2124D7A2-52C8-8904-4261-ECD92027C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923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3" name="Rectangle 174">
                <a:extLst>
                  <a:ext uri="{FF2B5EF4-FFF2-40B4-BE49-F238E27FC236}">
                    <a16:creationId xmlns:a16="http://schemas.microsoft.com/office/drawing/2014/main" id="{1B10EE5D-4BAB-63F5-DF40-08695EDB6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0199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4" name="Rectangle 175">
                <a:extLst>
                  <a:ext uri="{FF2B5EF4-FFF2-40B4-BE49-F238E27FC236}">
                    <a16:creationId xmlns:a16="http://schemas.microsoft.com/office/drawing/2014/main" id="{B0299F7C-DDDD-D5CB-2156-FE7775DE5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258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5" name="Rectangle 176">
                <a:extLst>
                  <a:ext uri="{FF2B5EF4-FFF2-40B4-BE49-F238E27FC236}">
                    <a16:creationId xmlns:a16="http://schemas.microsoft.com/office/drawing/2014/main" id="{0843CBC0-CC8D-E979-B880-C53ADCDB0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973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6" name="Rectangle 177">
                <a:extLst>
                  <a:ext uri="{FF2B5EF4-FFF2-40B4-BE49-F238E27FC236}">
                    <a16:creationId xmlns:a16="http://schemas.microsoft.com/office/drawing/2014/main" id="{575CE44D-A299-00E3-85B4-C075713EC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360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7" name="Rectangle 178">
                <a:extLst>
                  <a:ext uri="{FF2B5EF4-FFF2-40B4-BE49-F238E27FC236}">
                    <a16:creationId xmlns:a16="http://schemas.microsoft.com/office/drawing/2014/main" id="{328090BF-225F-37B8-D2B6-FA513B941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673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8" name="Rectangle 179">
                <a:extLst>
                  <a:ext uri="{FF2B5EF4-FFF2-40B4-BE49-F238E27FC236}">
                    <a16:creationId xmlns:a16="http://schemas.microsoft.com/office/drawing/2014/main" id="{2690DE5A-C4CF-3065-73CA-056D21CB5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123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09" name="Rectangle 181">
                <a:extLst>
                  <a:ext uri="{FF2B5EF4-FFF2-40B4-BE49-F238E27FC236}">
                    <a16:creationId xmlns:a16="http://schemas.microsoft.com/office/drawing/2014/main" id="{3634FBC8-D8DA-BB0B-468B-DFC71988C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3660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0" name="Rectangle 184">
                <a:extLst>
                  <a:ext uri="{FF2B5EF4-FFF2-40B4-BE49-F238E27FC236}">
                    <a16:creationId xmlns:a16="http://schemas.microsoft.com/office/drawing/2014/main" id="{1EE41AEF-4601-D6DD-F33D-5216EDE88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7023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1" name="Rectangle 185">
                <a:extLst>
                  <a:ext uri="{FF2B5EF4-FFF2-40B4-BE49-F238E27FC236}">
                    <a16:creationId xmlns:a16="http://schemas.microsoft.com/office/drawing/2014/main" id="{1134D3A3-252D-1E94-0A5E-2A74647BB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9411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2" name="Rectangle 186">
                <a:extLst>
                  <a:ext uri="{FF2B5EF4-FFF2-40B4-BE49-F238E27FC236}">
                    <a16:creationId xmlns:a16="http://schemas.microsoft.com/office/drawing/2014/main" id="{4D3DD1F6-8F35-19C5-F110-B543456AD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799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3" name="Rectangle 187">
                <a:extLst>
                  <a:ext uri="{FF2B5EF4-FFF2-40B4-BE49-F238E27FC236}">
                    <a16:creationId xmlns:a16="http://schemas.microsoft.com/office/drawing/2014/main" id="{C6FD576A-1843-2C39-D931-306783CF1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5773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4" name="Rectangle 188">
                <a:extLst>
                  <a:ext uri="{FF2B5EF4-FFF2-40B4-BE49-F238E27FC236}">
                    <a16:creationId xmlns:a16="http://schemas.microsoft.com/office/drawing/2014/main" id="{37F3EAD6-91A0-9F9E-BF49-FFD566956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3560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5" name="Rectangle 189">
                <a:extLst>
                  <a:ext uri="{FF2B5EF4-FFF2-40B4-BE49-F238E27FC236}">
                    <a16:creationId xmlns:a16="http://schemas.microsoft.com/office/drawing/2014/main" id="{0D238485-9C36-BD6C-55C8-A0DE65961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7973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6" name="Rectangle 190">
                <a:extLst>
                  <a:ext uri="{FF2B5EF4-FFF2-40B4-BE49-F238E27FC236}">
                    <a16:creationId xmlns:a16="http://schemas.microsoft.com/office/drawing/2014/main" id="{97FE9F98-7E05-705B-E4A3-7D1E42082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710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7" name="Rectangle 191">
                <a:extLst>
                  <a:ext uri="{FF2B5EF4-FFF2-40B4-BE49-F238E27FC236}">
                    <a16:creationId xmlns:a16="http://schemas.microsoft.com/office/drawing/2014/main" id="{760689B6-498B-944E-6641-F1809E6F2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909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8" name="Rectangle 192">
                <a:extLst>
                  <a:ext uri="{FF2B5EF4-FFF2-40B4-BE49-F238E27FC236}">
                    <a16:creationId xmlns:a16="http://schemas.microsoft.com/office/drawing/2014/main" id="{4B0FD717-53C1-B46F-0CBB-EB281CF85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010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19" name="Rectangle 193">
                <a:extLst>
                  <a:ext uri="{FF2B5EF4-FFF2-40B4-BE49-F238E27FC236}">
                    <a16:creationId xmlns:a16="http://schemas.microsoft.com/office/drawing/2014/main" id="{EBAC1FA6-84E1-49EE-94C2-7916B59CC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49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0" name="Rectangle 194">
                <a:extLst>
                  <a:ext uri="{FF2B5EF4-FFF2-40B4-BE49-F238E27FC236}">
                    <a16:creationId xmlns:a16="http://schemas.microsoft.com/office/drawing/2014/main" id="{C7A2A113-B516-D600-3D3F-1D4F34FFD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2460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1" name="Rectangle 195">
                <a:extLst>
                  <a:ext uri="{FF2B5EF4-FFF2-40B4-BE49-F238E27FC236}">
                    <a16:creationId xmlns:a16="http://schemas.microsoft.com/office/drawing/2014/main" id="{10259847-7D7C-679F-4FA5-012463D2E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484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2" name="Rectangle 196">
                <a:extLst>
                  <a:ext uri="{FF2B5EF4-FFF2-40B4-BE49-F238E27FC236}">
                    <a16:creationId xmlns:a16="http://schemas.microsoft.com/office/drawing/2014/main" id="{1A365CFB-F9F4-387E-E904-9FC9304BA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234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3" name="Rectangle 197">
                <a:extLst>
                  <a:ext uri="{FF2B5EF4-FFF2-40B4-BE49-F238E27FC236}">
                    <a16:creationId xmlns:a16="http://schemas.microsoft.com/office/drawing/2014/main" id="{EE664B84-FC72-83CF-35C0-1F4ED5515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9622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4" name="Rectangle 198">
                <a:extLst>
                  <a:ext uri="{FF2B5EF4-FFF2-40B4-BE49-F238E27FC236}">
                    <a16:creationId xmlns:a16="http://schemas.microsoft.com/office/drawing/2014/main" id="{551FECBC-732E-910C-9E33-9140F3113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899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5" name="Rectangle 199">
                <a:extLst>
                  <a:ext uri="{FF2B5EF4-FFF2-40B4-BE49-F238E27FC236}">
                    <a16:creationId xmlns:a16="http://schemas.microsoft.com/office/drawing/2014/main" id="{04AD3EDA-B059-431B-D375-81391AF79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010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6" name="Rectangle 200">
                <a:extLst>
                  <a:ext uri="{FF2B5EF4-FFF2-40B4-BE49-F238E27FC236}">
                    <a16:creationId xmlns:a16="http://schemas.microsoft.com/office/drawing/2014/main" id="{F6EB53C7-C0A2-8BFB-FD52-99E976B09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1160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7" name="Rectangle 202">
                <a:extLst>
                  <a:ext uri="{FF2B5EF4-FFF2-40B4-BE49-F238E27FC236}">
                    <a16:creationId xmlns:a16="http://schemas.microsoft.com/office/drawing/2014/main" id="{CC43CBAC-C608-82A4-5DCF-255AAC45A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048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8" name="Rectangle 204">
                <a:extLst>
                  <a:ext uri="{FF2B5EF4-FFF2-40B4-BE49-F238E27FC236}">
                    <a16:creationId xmlns:a16="http://schemas.microsoft.com/office/drawing/2014/main" id="{DE0487FB-CF75-55E2-063F-0D06E1AB0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6910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229" name="Rectangle 68">
                <a:extLst>
                  <a:ext uri="{FF2B5EF4-FFF2-40B4-BE49-F238E27FC236}">
                    <a16:creationId xmlns:a16="http://schemas.microsoft.com/office/drawing/2014/main" id="{BDDE6FDD-DBEC-C702-D995-85BD8E52F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860" y="907544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PA</a:t>
                </a:r>
                <a:endParaRPr lang="en-US" altLang="en-US" u="sng" dirty="0"/>
              </a:p>
            </p:txBody>
          </p:sp>
          <p:sp>
            <p:nvSpPr>
              <p:cNvPr id="230" name="Rectangle 68">
                <a:extLst>
                  <a:ext uri="{FF2B5EF4-FFF2-40B4-BE49-F238E27FC236}">
                    <a16:creationId xmlns:a16="http://schemas.microsoft.com/office/drawing/2014/main" id="{BC367DDF-2CD9-DA9A-ED34-49E6255A6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7761" y="2680300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PD</a:t>
                </a:r>
                <a:endParaRPr lang="en-US" altLang="en-US" u="sng" dirty="0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96CDDDD5-7C1F-AB59-D34D-8FD57D63A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8528" y="2673043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PJ</a:t>
                </a:r>
                <a:endParaRPr lang="en-US" altLang="en-US" u="sng" dirty="0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E94E693-72FE-FF90-1371-B5F72E5406FD}"/>
                </a:ext>
              </a:extLst>
            </p:cNvPr>
            <p:cNvSpPr/>
            <p:nvPr/>
          </p:nvSpPr>
          <p:spPr>
            <a:xfrm rot="18754250">
              <a:off x="3152066" y="1396244"/>
              <a:ext cx="241483" cy="93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22" name="TextBox 28">
              <a:extLst>
                <a:ext uri="{FF2B5EF4-FFF2-40B4-BE49-F238E27FC236}">
                  <a16:creationId xmlns:a16="http://schemas.microsoft.com/office/drawing/2014/main" id="{B7201E12-78B9-C89A-9066-5F465F064B2F}"/>
                </a:ext>
              </a:extLst>
            </p:cNvPr>
            <p:cNvSpPr txBox="1"/>
            <p:nvPr/>
          </p:nvSpPr>
          <p:spPr>
            <a:xfrm>
              <a:off x="3109379" y="1340393"/>
              <a:ext cx="3649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PL</a:t>
              </a:r>
              <a:endParaRPr lang="en-GB" sz="525" b="1" u="sng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F9BFBF-EEAA-1A7E-E0B2-61715357A8E4}"/>
                </a:ext>
              </a:extLst>
            </p:cNvPr>
            <p:cNvSpPr/>
            <p:nvPr/>
          </p:nvSpPr>
          <p:spPr>
            <a:xfrm rot="18754250">
              <a:off x="5917611" y="3993844"/>
              <a:ext cx="241483" cy="53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570EC93-CB34-6960-7935-CFEB557A24EB}"/>
                </a:ext>
              </a:extLst>
            </p:cNvPr>
            <p:cNvSpPr/>
            <p:nvPr/>
          </p:nvSpPr>
          <p:spPr>
            <a:xfrm rot="2614834">
              <a:off x="5933203" y="1373302"/>
              <a:ext cx="241483" cy="93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4F3FF80C-A46B-92B6-5267-9B623DB76FFB}"/>
                </a:ext>
              </a:extLst>
            </p:cNvPr>
            <p:cNvSpPr/>
            <p:nvPr/>
          </p:nvSpPr>
          <p:spPr>
            <a:xfrm rot="2614834">
              <a:off x="3197482" y="3959923"/>
              <a:ext cx="241483" cy="93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160" name="TextBox 32">
              <a:extLst>
                <a:ext uri="{FF2B5EF4-FFF2-40B4-BE49-F238E27FC236}">
                  <a16:creationId xmlns:a16="http://schemas.microsoft.com/office/drawing/2014/main" id="{FBB38049-B5D1-FB9F-CEFD-7136DB2C504A}"/>
                </a:ext>
              </a:extLst>
            </p:cNvPr>
            <p:cNvSpPr txBox="1"/>
            <p:nvPr/>
          </p:nvSpPr>
          <p:spPr>
            <a:xfrm>
              <a:off x="5891298" y="1324773"/>
              <a:ext cx="4377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PB</a:t>
              </a:r>
              <a:endParaRPr lang="en-GB" sz="525" b="1" u="sng" dirty="0"/>
            </a:p>
          </p:txBody>
        </p:sp>
        <p:sp>
          <p:nvSpPr>
            <p:cNvPr id="161" name="TextBox 33">
              <a:extLst>
                <a:ext uri="{FF2B5EF4-FFF2-40B4-BE49-F238E27FC236}">
                  <a16:creationId xmlns:a16="http://schemas.microsoft.com/office/drawing/2014/main" id="{20117853-CDF9-301F-768A-B06D38AD56E0}"/>
                </a:ext>
              </a:extLst>
            </p:cNvPr>
            <p:cNvSpPr txBox="1"/>
            <p:nvPr/>
          </p:nvSpPr>
          <p:spPr>
            <a:xfrm>
              <a:off x="5916065" y="3954512"/>
              <a:ext cx="36275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PF</a:t>
              </a:r>
              <a:endParaRPr lang="en-GB" sz="525" b="1" u="sng" dirty="0"/>
            </a:p>
          </p:txBody>
        </p:sp>
        <p:sp>
          <p:nvSpPr>
            <p:cNvPr id="162" name="TextBox 34">
              <a:extLst>
                <a:ext uri="{FF2B5EF4-FFF2-40B4-BE49-F238E27FC236}">
                  <a16:creationId xmlns:a16="http://schemas.microsoft.com/office/drawing/2014/main" id="{ADCE08FF-D65A-4A70-9B6A-E09497EF3E78}"/>
                </a:ext>
              </a:extLst>
            </p:cNvPr>
            <p:cNvSpPr txBox="1"/>
            <p:nvPr/>
          </p:nvSpPr>
          <p:spPr>
            <a:xfrm>
              <a:off x="3122313" y="3917288"/>
              <a:ext cx="3977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PH</a:t>
              </a:r>
              <a:endParaRPr lang="en-GB" sz="525" b="1" u="sng" dirty="0"/>
            </a:p>
          </p:txBody>
        </p:sp>
      </p:grp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79E42277-204A-7B56-50A4-BB1D2674D69F}"/>
              </a:ext>
            </a:extLst>
          </p:cNvPr>
          <p:cNvCxnSpPr/>
          <p:nvPr/>
        </p:nvCxnSpPr>
        <p:spPr>
          <a:xfrm>
            <a:off x="186929" y="2677786"/>
            <a:ext cx="5472608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ZoneTexte 240">
            <a:extLst>
              <a:ext uri="{FF2B5EF4-FFF2-40B4-BE49-F238E27FC236}">
                <a16:creationId xmlns:a16="http://schemas.microsoft.com/office/drawing/2014/main" id="{4275B4A1-0060-E203-AD76-7BE63C9BBA4A}"/>
              </a:ext>
            </a:extLst>
          </p:cNvPr>
          <p:cNvSpPr txBox="1"/>
          <p:nvPr/>
        </p:nvSpPr>
        <p:spPr>
          <a:xfrm>
            <a:off x="98824" y="2167665"/>
            <a:ext cx="1663491" cy="506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800" dirty="0">
                <a:highlight>
                  <a:srgbClr val="00FF00"/>
                </a:highlight>
              </a:rPr>
              <a:t>Point L</a:t>
            </a:r>
          </a:p>
        </p:txBody>
      </p:sp>
      <p:sp>
        <p:nvSpPr>
          <p:cNvPr id="242" name="ZoneTexte 241">
            <a:extLst>
              <a:ext uri="{FF2B5EF4-FFF2-40B4-BE49-F238E27FC236}">
                <a16:creationId xmlns:a16="http://schemas.microsoft.com/office/drawing/2014/main" id="{13EF73AF-54CC-587F-5F9E-9450B8E5F8FF}"/>
              </a:ext>
            </a:extLst>
          </p:cNvPr>
          <p:cNvSpPr txBox="1"/>
          <p:nvPr/>
        </p:nvSpPr>
        <p:spPr>
          <a:xfrm>
            <a:off x="98824" y="2560242"/>
            <a:ext cx="1663491" cy="506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800" dirty="0">
                <a:highlight>
                  <a:srgbClr val="4A8DF0"/>
                </a:highlight>
              </a:rPr>
              <a:t>Point H</a:t>
            </a:r>
          </a:p>
        </p:txBody>
      </p:sp>
      <p:sp>
        <p:nvSpPr>
          <p:cNvPr id="245" name="Ellipse 244">
            <a:extLst>
              <a:ext uri="{FF2B5EF4-FFF2-40B4-BE49-F238E27FC236}">
                <a16:creationId xmlns:a16="http://schemas.microsoft.com/office/drawing/2014/main" id="{75704FD5-BE64-115F-5B19-BB856B2847C8}"/>
              </a:ext>
            </a:extLst>
          </p:cNvPr>
          <p:cNvSpPr>
            <a:spLocks noChangeAspect="1"/>
          </p:cNvSpPr>
          <p:nvPr/>
        </p:nvSpPr>
        <p:spPr>
          <a:xfrm>
            <a:off x="6299124" y="1515670"/>
            <a:ext cx="504000" cy="504000"/>
          </a:xfrm>
          <a:prstGeom prst="ellipse">
            <a:avLst/>
          </a:prstGeom>
          <a:noFill/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Ellipse 246">
            <a:extLst>
              <a:ext uri="{FF2B5EF4-FFF2-40B4-BE49-F238E27FC236}">
                <a16:creationId xmlns:a16="http://schemas.microsoft.com/office/drawing/2014/main" id="{78E733E5-ADFC-03A1-596B-A5575EA1788B}"/>
              </a:ext>
            </a:extLst>
          </p:cNvPr>
          <p:cNvSpPr>
            <a:spLocks noChangeAspect="1"/>
          </p:cNvSpPr>
          <p:nvPr/>
        </p:nvSpPr>
        <p:spPr>
          <a:xfrm>
            <a:off x="6321951" y="3349100"/>
            <a:ext cx="504000" cy="504000"/>
          </a:xfrm>
          <a:prstGeom prst="ellipse">
            <a:avLst/>
          </a:prstGeom>
          <a:noFill/>
          <a:ln>
            <a:solidFill>
              <a:srgbClr val="4A8D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feld 3">
            <a:extLst>
              <a:ext uri="{FF2B5EF4-FFF2-40B4-BE49-F238E27FC236}">
                <a16:creationId xmlns:a16="http://schemas.microsoft.com/office/drawing/2014/main" id="{E9F03689-358B-F9A5-1746-5AAA7F05471D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C3F17F-B19C-7897-DF92-17BA756C84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802" y="2945655"/>
            <a:ext cx="3216635" cy="17054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528DFB-64A8-94A3-3A37-52BF187770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62" y="3072004"/>
            <a:ext cx="1252969" cy="10363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F26954-CD0D-4EC0-5535-495BC9C871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064"/>
          <a:stretch/>
        </p:blipFill>
        <p:spPr>
          <a:xfrm>
            <a:off x="4208377" y="2842843"/>
            <a:ext cx="1745819" cy="19242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5302EC7-4AF6-F2F7-77FC-707B5070113A}"/>
              </a:ext>
            </a:extLst>
          </p:cNvPr>
          <p:cNvSpPr txBox="1"/>
          <p:nvPr/>
        </p:nvSpPr>
        <p:spPr>
          <a:xfrm>
            <a:off x="930569" y="2724402"/>
            <a:ext cx="751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DN900  </a:t>
            </a:r>
            <a:endParaRPr lang="en-GB" sz="1400" dirty="0"/>
          </a:p>
        </p:txBody>
      </p:sp>
      <p:cxnSp>
        <p:nvCxnSpPr>
          <p:cNvPr id="246" name="Connecteur droit avec flèche 245">
            <a:extLst>
              <a:ext uri="{FF2B5EF4-FFF2-40B4-BE49-F238E27FC236}">
                <a16:creationId xmlns:a16="http://schemas.microsoft.com/office/drawing/2014/main" id="{577E1963-E144-38EF-6B89-E8CA7C4FE132}"/>
              </a:ext>
            </a:extLst>
          </p:cNvPr>
          <p:cNvCxnSpPr/>
          <p:nvPr/>
        </p:nvCxnSpPr>
        <p:spPr>
          <a:xfrm flipH="1">
            <a:off x="5602939" y="3581339"/>
            <a:ext cx="617451" cy="0"/>
          </a:xfrm>
          <a:prstGeom prst="straightConnector1">
            <a:avLst/>
          </a:prstGeom>
          <a:ln w="12700">
            <a:solidFill>
              <a:srgbClr val="4A8DF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81793EC6-F091-AE14-E8E9-1CF3C763F4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3053"/>
          <a:stretch/>
        </p:blipFill>
        <p:spPr>
          <a:xfrm>
            <a:off x="4115427" y="840158"/>
            <a:ext cx="1702523" cy="1806710"/>
          </a:xfrm>
          <a:prstGeom prst="rect">
            <a:avLst/>
          </a:prstGeom>
        </p:spPr>
      </p:pic>
      <p:cxnSp>
        <p:nvCxnSpPr>
          <p:cNvPr id="244" name="Connecteur droit avec flèche 243">
            <a:extLst>
              <a:ext uri="{FF2B5EF4-FFF2-40B4-BE49-F238E27FC236}">
                <a16:creationId xmlns:a16="http://schemas.microsoft.com/office/drawing/2014/main" id="{5FC74040-794D-71EA-244D-B8DADCA7B313}"/>
              </a:ext>
            </a:extLst>
          </p:cNvPr>
          <p:cNvCxnSpPr>
            <a:cxnSpLocks/>
          </p:cNvCxnSpPr>
          <p:nvPr/>
        </p:nvCxnSpPr>
        <p:spPr>
          <a:xfrm flipH="1">
            <a:off x="5976304" y="1747909"/>
            <a:ext cx="221259" cy="0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DE720E5-94AF-3F5A-28A9-5D01CFE9F9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54519" y="867391"/>
            <a:ext cx="1843103" cy="17755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21DA974-6C50-F164-AFCB-5AA81FDC22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848" y="1321362"/>
            <a:ext cx="1048325" cy="86868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7207C3C-2855-BA20-F828-62FC69B8B68A}"/>
              </a:ext>
            </a:extLst>
          </p:cNvPr>
          <p:cNvSpPr txBox="1"/>
          <p:nvPr/>
        </p:nvSpPr>
        <p:spPr>
          <a:xfrm>
            <a:off x="928528" y="2323261"/>
            <a:ext cx="751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DN670  </a:t>
            </a:r>
            <a:endParaRPr lang="en-GB" sz="1400" dirty="0"/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94847E2C-BE62-9E61-928D-8A427C9047D4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Cryo layout</a:t>
            </a:r>
            <a:r>
              <a:rPr lang="en-GB" sz="900" dirty="0">
                <a:solidFill>
                  <a:schemeClr val="bg1"/>
                </a:solidFill>
              </a:rPr>
              <a:t>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1802992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C0A6084-3CF6-4F55-D375-EDBABAE9220F}"/>
              </a:ext>
            </a:extLst>
          </p:cNvPr>
          <p:cNvSpPr txBox="1">
            <a:spLocks/>
          </p:cNvSpPr>
          <p:nvPr/>
        </p:nvSpPr>
        <p:spPr>
          <a:xfrm>
            <a:off x="634622" y="4545434"/>
            <a:ext cx="8082779" cy="394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Ø"/>
            </a:pPr>
            <a:r>
              <a:rPr lang="en-US" sz="1800" b="1" dirty="0"/>
              <a:t>Total helium inventory for technical points at FCC-</a:t>
            </a:r>
            <a:r>
              <a:rPr lang="en-US" sz="1800" b="1" dirty="0" err="1"/>
              <a:t>ee</a:t>
            </a:r>
            <a:r>
              <a:rPr lang="en-US" sz="1800" b="1" dirty="0"/>
              <a:t> (ttbar) ~  35 ton</a:t>
            </a:r>
            <a:endParaRPr lang="en-US" sz="1800" b="1" strike="sngStrike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50A6E23-9DA5-4C75-197F-82EE58AC6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603511"/>
              </p:ext>
            </p:extLst>
          </p:nvPr>
        </p:nvGraphicFramePr>
        <p:xfrm>
          <a:off x="662520" y="2859782"/>
          <a:ext cx="7945625" cy="1583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125">
                  <a:extLst>
                    <a:ext uri="{9D8B030D-6E8A-4147-A177-3AD203B41FA5}">
                      <a16:colId xmlns:a16="http://schemas.microsoft.com/office/drawing/2014/main" val="2414576164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242024379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3012215923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531587407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3514240414"/>
                    </a:ext>
                  </a:extLst>
                </a:gridCol>
              </a:tblGrid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2"/>
                          </a:solidFill>
                        </a:rPr>
                        <a:t>Point H</a:t>
                      </a:r>
                      <a:endParaRPr lang="en-GB" sz="16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ttbar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040018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Cryomodules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3.2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7.7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7.7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14.4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755730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Distribution (QRL)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4.9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954097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Cryoplants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4.7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369692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5.9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12.5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12.5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218251"/>
                  </a:ext>
                </a:extLst>
              </a:tr>
            </a:tbl>
          </a:graphicData>
        </a:graphic>
      </p:graphicFrame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6B631245-4BD7-73BE-0B6F-E5B4FEB148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090926"/>
              </p:ext>
            </p:extLst>
          </p:nvPr>
        </p:nvGraphicFramePr>
        <p:xfrm>
          <a:off x="662520" y="1174130"/>
          <a:ext cx="7945625" cy="1583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125">
                  <a:extLst>
                    <a:ext uri="{9D8B030D-6E8A-4147-A177-3AD203B41FA5}">
                      <a16:colId xmlns:a16="http://schemas.microsoft.com/office/drawing/2014/main" val="2414576164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242024379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3012215923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531587407"/>
                    </a:ext>
                  </a:extLst>
                </a:gridCol>
                <a:gridCol w="1589125">
                  <a:extLst>
                    <a:ext uri="{9D8B030D-6E8A-4147-A177-3AD203B41FA5}">
                      <a16:colId xmlns:a16="http://schemas.microsoft.com/office/drawing/2014/main" val="3514240414"/>
                    </a:ext>
                  </a:extLst>
                </a:gridCol>
              </a:tblGrid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2"/>
                          </a:solidFill>
                        </a:rPr>
                        <a:t>Point L</a:t>
                      </a:r>
                      <a:endParaRPr lang="en-GB" sz="16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ttbar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040018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Cryomodules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8.3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755730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Distribution (QRL)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954097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Cryoplants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369692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 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10.4 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21825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21BD6B-4CC6-35A6-5C27-82871B207E35}"/>
                  </a:ext>
                </a:extLst>
              </p:cNvPr>
              <p:cNvSpPr txBox="1"/>
              <p:nvPr/>
            </p:nvSpPr>
            <p:spPr>
              <a:xfrm>
                <a:off x="2781333" y="796146"/>
                <a:ext cx="2304256" cy="3077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16 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𝐿𝐻𝑒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𝑝𝑒𝑟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𝐶𝑀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@ 4.5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21BD6B-4CC6-35A6-5C27-82871B207E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333" y="796146"/>
                <a:ext cx="2304256" cy="307777"/>
              </a:xfrm>
              <a:prstGeom prst="rect">
                <a:avLst/>
              </a:prstGeom>
              <a:blipFill>
                <a:blip r:embed="rId4"/>
                <a:stretch>
                  <a:fillRect l="-263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4CCA603-421C-3281-89FA-8CC0F14CCC20}"/>
              </a:ext>
            </a:extLst>
          </p:cNvPr>
          <p:cNvSpPr txBox="1"/>
          <p:nvPr/>
        </p:nvSpPr>
        <p:spPr>
          <a:xfrm>
            <a:off x="602031" y="802599"/>
            <a:ext cx="2179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Updated CM inventories:</a:t>
            </a:r>
            <a:endParaRPr lang="en-GB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D37496-36C5-AB96-6F53-237A7A72CE6C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el 4">
            <a:extLst>
              <a:ext uri="{FF2B5EF4-FFF2-40B4-BE49-F238E27FC236}">
                <a16:creationId xmlns:a16="http://schemas.microsoft.com/office/drawing/2014/main" id="{D3607AF9-95DB-B414-87E1-4697F89B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081"/>
            <a:ext cx="8263350" cy="339901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SRF points H and L  - Helium inventory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B534C9-4ACE-4176-F398-82598CD79E7D}"/>
              </a:ext>
            </a:extLst>
          </p:cNvPr>
          <p:cNvSpPr/>
          <p:nvPr/>
        </p:nvSpPr>
        <p:spPr>
          <a:xfrm>
            <a:off x="7502644" y="2489061"/>
            <a:ext cx="669755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5C48CF-29B6-A12C-50A1-0D8746CE03AF}"/>
              </a:ext>
            </a:extLst>
          </p:cNvPr>
          <p:cNvSpPr/>
          <p:nvPr/>
        </p:nvSpPr>
        <p:spPr>
          <a:xfrm>
            <a:off x="7477481" y="4175256"/>
            <a:ext cx="720080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2DB209-431A-7D45-7ADC-FE47E56C11D7}"/>
              </a:ext>
            </a:extLst>
          </p:cNvPr>
          <p:cNvSpPr/>
          <p:nvPr/>
        </p:nvSpPr>
        <p:spPr>
          <a:xfrm>
            <a:off x="1115616" y="4175256"/>
            <a:ext cx="720080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6198F6-E66E-225F-B7B2-75BB51B13043}"/>
              </a:ext>
            </a:extLst>
          </p:cNvPr>
          <p:cNvSpPr/>
          <p:nvPr/>
        </p:nvSpPr>
        <p:spPr>
          <a:xfrm>
            <a:off x="1112593" y="2483135"/>
            <a:ext cx="720080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83024-E6A1-5F59-E907-467BD8912C26}"/>
              </a:ext>
            </a:extLst>
          </p:cNvPr>
          <p:cNvSpPr/>
          <p:nvPr/>
        </p:nvSpPr>
        <p:spPr>
          <a:xfrm>
            <a:off x="7479486" y="4551776"/>
            <a:ext cx="1136015" cy="30493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DBF8E78A-F266-D1BC-FFD5-EA5CE42DBE81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41CA610-357D-9014-2534-AD9A7274A667}"/>
                  </a:ext>
                </a:extLst>
              </p:cNvPr>
              <p:cNvSpPr txBox="1"/>
              <p:nvPr/>
            </p:nvSpPr>
            <p:spPr>
              <a:xfrm>
                <a:off x="6416957" y="796146"/>
                <a:ext cx="2171377" cy="3077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𝐿𝐻𝑒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𝑝𝑒𝑟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𝐶𝑀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@ 2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41CA610-357D-9014-2534-AD9A7274A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957" y="796146"/>
                <a:ext cx="2171377" cy="307777"/>
              </a:xfrm>
              <a:prstGeom prst="rect">
                <a:avLst/>
              </a:prstGeom>
              <a:blipFill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feld 4">
            <a:extLst>
              <a:ext uri="{FF2B5EF4-FFF2-40B4-BE49-F238E27FC236}">
                <a16:creationId xmlns:a16="http://schemas.microsoft.com/office/drawing/2014/main" id="{A72BEFE1-EDEE-23F9-831E-A30CD50B2AA0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Helium/EL needs</a:t>
            </a:r>
            <a:r>
              <a:rPr lang="en-GB" sz="900" dirty="0">
                <a:solidFill>
                  <a:schemeClr val="bg1"/>
                </a:solidFill>
              </a:rPr>
              <a:t>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009538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8" y="360081"/>
            <a:ext cx="8473085" cy="804066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SRF points H and L – Installed EL power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6095C14A-0B78-4284-42F1-152ACECE44CD}"/>
              </a:ext>
            </a:extLst>
          </p:cNvPr>
          <p:cNvSpPr txBox="1">
            <a:spLocks/>
          </p:cNvSpPr>
          <p:nvPr/>
        </p:nvSpPr>
        <p:spPr>
          <a:xfrm>
            <a:off x="419394" y="843558"/>
            <a:ext cx="8473086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Ø"/>
            </a:pPr>
            <a:r>
              <a:rPr lang="en-US" sz="1800" b="1" dirty="0"/>
              <a:t>Three scenarios are considered:</a:t>
            </a:r>
          </a:p>
          <a:p>
            <a:pPr marL="625950" lvl="1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3"/>
                </a:solidFill>
              </a:rPr>
              <a:t>Conservative</a:t>
            </a:r>
            <a:r>
              <a:rPr lang="en-US" dirty="0"/>
              <a:t>: 230 </a:t>
            </a:r>
            <a:r>
              <a:rPr lang="en-US" dirty="0" err="1"/>
              <a:t>Wel</a:t>
            </a:r>
            <a:r>
              <a:rPr lang="en-US" dirty="0"/>
              <a:t>/W or 28.8 % of Carnot efficiency (LHC-like – CDR values)           </a:t>
            </a:r>
            <a:r>
              <a:rPr lang="en-US" dirty="0">
                <a:solidFill>
                  <a:schemeClr val="accent3"/>
                </a:solidFill>
              </a:rPr>
              <a:t>the baseline!</a:t>
            </a:r>
          </a:p>
          <a:p>
            <a:pPr marL="625950" lvl="1" indent="-285750">
              <a:buFont typeface="Wingdings" pitchFamily="2" charset="2"/>
              <a:buChar char="Ø"/>
            </a:pPr>
            <a:r>
              <a:rPr lang="en-US" dirty="0">
                <a:solidFill>
                  <a:srgbClr val="92D050"/>
                </a:solidFill>
              </a:rPr>
              <a:t>Intermediate</a:t>
            </a:r>
            <a:r>
              <a:rPr lang="en-US" dirty="0"/>
              <a:t>: 210 </a:t>
            </a:r>
            <a:r>
              <a:rPr lang="en-US" dirty="0" err="1"/>
              <a:t>Wel</a:t>
            </a:r>
            <a:r>
              <a:rPr lang="en-US" dirty="0"/>
              <a:t>/W or 31.5 % of Carnot efficiency (With an optimized process)        </a:t>
            </a:r>
            <a:r>
              <a:rPr lang="en-US" dirty="0">
                <a:solidFill>
                  <a:srgbClr val="92D050"/>
                </a:solidFill>
              </a:rPr>
              <a:t>appears not achievable</a:t>
            </a:r>
          </a:p>
          <a:p>
            <a:pPr marL="625950" lvl="1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0B050"/>
                </a:solidFill>
              </a:rPr>
              <a:t>Optimistic</a:t>
            </a:r>
            <a:r>
              <a:rPr lang="en-US" dirty="0"/>
              <a:t>: 170 </a:t>
            </a:r>
            <a:r>
              <a:rPr lang="en-US" dirty="0" err="1"/>
              <a:t>Wel</a:t>
            </a:r>
            <a:r>
              <a:rPr lang="en-US" dirty="0"/>
              <a:t>/W or 39 % of Carnot efficiency (With centrifugal compressors) </a:t>
            </a:r>
            <a:r>
              <a:rPr lang="en-US" dirty="0">
                <a:solidFill>
                  <a:srgbClr val="00B050"/>
                </a:solidFill>
              </a:rPr>
              <a:t>strong R&amp;D effort needed</a:t>
            </a:r>
          </a:p>
          <a:p>
            <a:pPr marL="625950" lvl="1" indent="-285750">
              <a:buFont typeface="Wingdings" pitchFamily="2" charset="2"/>
              <a:buChar char="Ø"/>
            </a:pPr>
            <a:endParaRPr lang="en-US" sz="1800" b="1" dirty="0"/>
          </a:p>
          <a:p>
            <a:pPr marL="625950" lvl="1" indent="-285750">
              <a:buFont typeface="Wingdings" pitchFamily="2" charset="2"/>
              <a:buChar char="Ø"/>
            </a:pPr>
            <a:endParaRPr lang="en-US" sz="1800" b="1" dirty="0"/>
          </a:p>
          <a:p>
            <a:pPr lvl="1" indent="0">
              <a:buNone/>
            </a:pPr>
            <a:endParaRPr lang="en-US" sz="1800" b="1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36CBCB3-DC17-DCAB-F903-158BBD1781D3}"/>
              </a:ext>
            </a:extLst>
          </p:cNvPr>
          <p:cNvCxnSpPr>
            <a:cxnSpLocks/>
          </p:cNvCxnSpPr>
          <p:nvPr/>
        </p:nvCxnSpPr>
        <p:spPr>
          <a:xfrm>
            <a:off x="6516216" y="4579681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32A45C9-D087-B3CC-8CB6-97C1E141FC0D}"/>
              </a:ext>
            </a:extLst>
          </p:cNvPr>
          <p:cNvSpPr txBox="1"/>
          <p:nvPr/>
        </p:nvSpPr>
        <p:spPr>
          <a:xfrm>
            <a:off x="1179448" y="4552821"/>
            <a:ext cx="700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/>
              <a:t>-26% of consumption with centrifugal compressors - </a:t>
            </a:r>
            <a:r>
              <a:rPr lang="en-US" sz="1800" b="1" dirty="0"/>
              <a:t>R&amp;D needed.</a:t>
            </a:r>
            <a:endParaRPr lang="en-GB" sz="1800" b="1" dirty="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29DDE477-5599-0CDE-27C4-4D352E1639F0}"/>
              </a:ext>
            </a:extLst>
          </p:cNvPr>
          <p:cNvSpPr/>
          <p:nvPr/>
        </p:nvSpPr>
        <p:spPr>
          <a:xfrm>
            <a:off x="4297696" y="2694285"/>
            <a:ext cx="706352" cy="218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375C22C-2647-8FE4-01EB-DC3C177AC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67302"/>
              </p:ext>
            </p:extLst>
          </p:nvPr>
        </p:nvGraphicFramePr>
        <p:xfrm>
          <a:off x="1117165" y="2932588"/>
          <a:ext cx="7200800" cy="1583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">
                  <a:extLst>
                    <a:ext uri="{9D8B030D-6E8A-4147-A177-3AD203B41FA5}">
                      <a16:colId xmlns:a16="http://schemas.microsoft.com/office/drawing/2014/main" val="2414576164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42024379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012215923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531587407"/>
                    </a:ext>
                  </a:extLst>
                </a:gridCol>
              </a:tblGrid>
              <a:tr h="312114"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 [MW]</a:t>
                      </a:r>
                      <a:endParaRPr lang="en-GB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 [MW]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 (PH+PL) [MW]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040018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2.1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1.9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1.5</a:t>
                      </a:r>
                      <a:endParaRPr lang="en-GB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0.23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0.21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0.17</a:t>
                      </a:r>
                      <a:endParaRPr lang="en-GB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2.3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2.1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1.7</a:t>
                      </a:r>
                      <a:endParaRPr lang="en-GB" sz="1400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54097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W</a:t>
                      </a: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16.1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14.7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1.5</a:t>
                      </a:r>
                      <a:endParaRPr lang="en-GB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1.4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1.3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1.0</a:t>
                      </a:r>
                      <a:endParaRPr lang="en-GB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17.5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16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13</a:t>
                      </a:r>
                      <a:endParaRPr lang="en-GB" sz="1400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69692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H</a:t>
                      </a: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16.1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14.7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1.5</a:t>
                      </a:r>
                      <a:endParaRPr lang="en-GB" sz="1400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1.4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1.3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1.0</a:t>
                      </a:r>
                      <a:endParaRPr lang="en-GB" sz="1400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17.5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16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13</a:t>
                      </a:r>
                      <a:endParaRPr lang="en-GB" sz="1400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837094"/>
                  </a:ext>
                </a:extLst>
              </a:tr>
              <a:tr h="31211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30.8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28.1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22.8</a:t>
                      </a:r>
                      <a:endParaRPr lang="en-GB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7.1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6.5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5.3</a:t>
                      </a:r>
                      <a:endParaRPr lang="en-GB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38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92D050"/>
                          </a:solidFill>
                        </a:rPr>
                        <a:t>35 </a:t>
                      </a:r>
                      <a:r>
                        <a:rPr lang="en-US" sz="1400" b="1" dirty="0"/>
                        <a:t>/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GB" sz="1400" dirty="0"/>
                    </a:p>
                  </a:txBody>
                  <a:tcPr>
                    <a:solidFill>
                      <a:srgbClr val="DAE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497273"/>
                  </a:ext>
                </a:extLst>
              </a:tr>
            </a:tbl>
          </a:graphicData>
        </a:graphic>
      </p:graphicFrame>
      <p:sp>
        <p:nvSpPr>
          <p:cNvPr id="17" name="Left Brace 16">
            <a:extLst>
              <a:ext uri="{FF2B5EF4-FFF2-40B4-BE49-F238E27FC236}">
                <a16:creationId xmlns:a16="http://schemas.microsoft.com/office/drawing/2014/main" id="{CA34EB37-312B-008B-D423-43C70744A42A}"/>
              </a:ext>
            </a:extLst>
          </p:cNvPr>
          <p:cNvSpPr/>
          <p:nvPr/>
        </p:nvSpPr>
        <p:spPr>
          <a:xfrm>
            <a:off x="683568" y="2888782"/>
            <a:ext cx="288032" cy="16908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558099-4307-E7F7-0543-86163FB5E4B2}"/>
              </a:ext>
            </a:extLst>
          </p:cNvPr>
          <p:cNvSpPr txBox="1"/>
          <p:nvPr/>
        </p:nvSpPr>
        <p:spPr>
          <a:xfrm>
            <a:off x="-42887" y="3472621"/>
            <a:ext cx="888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In “high” mode</a:t>
            </a:r>
            <a:endParaRPr lang="en-GB" sz="1400" dirty="0"/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15B3A9DF-A7CD-73A6-D58C-DD008A59D7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6" y="3967241"/>
            <a:ext cx="441981" cy="44198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0186D79-54EB-48A1-B94A-C4B13417A99A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E84C981C-2042-32F8-8691-CB4DB9FC5E1A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3E944B-39F7-9F8E-5E0D-2F193B09A1E3}"/>
              </a:ext>
            </a:extLst>
          </p:cNvPr>
          <p:cNvSpPr/>
          <p:nvPr/>
        </p:nvSpPr>
        <p:spPr>
          <a:xfrm>
            <a:off x="6660232" y="4204144"/>
            <a:ext cx="1136015" cy="30493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7360A364-FFFA-867C-B7D6-3F5B1DC5D199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Helium/EL needs</a:t>
            </a:r>
            <a:r>
              <a:rPr lang="en-GB" sz="900" dirty="0">
                <a:solidFill>
                  <a:schemeClr val="bg1"/>
                </a:solidFill>
              </a:rPr>
              <a:t>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78060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F4B11D-4D07-6C2D-80F6-21D415773D86}"/>
              </a:ext>
            </a:extLst>
          </p:cNvPr>
          <p:cNvSpPr txBox="1">
            <a:spLocks/>
          </p:cNvSpPr>
          <p:nvPr/>
        </p:nvSpPr>
        <p:spPr>
          <a:xfrm>
            <a:off x="0" y="785537"/>
            <a:ext cx="6068921" cy="3954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Ø"/>
            </a:pPr>
            <a:r>
              <a:rPr lang="en-US" sz="1100" b="1" dirty="0"/>
              <a:t>Phases in a typical year – 365 days</a:t>
            </a:r>
          </a:p>
          <a:p>
            <a:pPr marL="625950" lvl="1" indent="-285750">
              <a:buFont typeface="Wingdings" pitchFamily="2" charset="2"/>
              <a:buChar char="Ø"/>
            </a:pPr>
            <a:r>
              <a:rPr lang="en-US" sz="1100" dirty="0"/>
              <a:t>Shutdown phase – 120 days (33%)</a:t>
            </a:r>
          </a:p>
          <a:p>
            <a:pPr marL="966150" lvl="2" indent="-285750">
              <a:buFont typeface="Wingdings" pitchFamily="2" charset="2"/>
              <a:buChar char="Ø"/>
            </a:pPr>
            <a:r>
              <a:rPr lang="en-US" sz="900" dirty="0"/>
              <a:t>The machine is stopped and open for upgrade works, maintenance and repairs.</a:t>
            </a:r>
            <a:endParaRPr lang="en-US" sz="1100" dirty="0"/>
          </a:p>
          <a:p>
            <a:pPr marL="625950" lvl="1" indent="-285750">
              <a:buFont typeface="Wingdings" pitchFamily="2" charset="2"/>
              <a:buChar char="Ø"/>
            </a:pPr>
            <a:r>
              <a:rPr lang="en-US" sz="1100" dirty="0"/>
              <a:t>Operation phase – 245 days (67%)</a:t>
            </a:r>
          </a:p>
          <a:p>
            <a:pPr marL="966150" lvl="2" indent="-285750">
              <a:buFont typeface="Wingdings" pitchFamily="2" charset="2"/>
              <a:buChar char="Ø"/>
            </a:pPr>
            <a:r>
              <a:rPr lang="en-US" sz="1100" dirty="0"/>
              <a:t>Hardware and beam commissioning – 30 days</a:t>
            </a:r>
          </a:p>
          <a:p>
            <a:pPr marL="1306350" lvl="3" indent="-285750">
              <a:buFont typeface="Wingdings" pitchFamily="2" charset="2"/>
              <a:buChar char="Ø"/>
            </a:pPr>
            <a:r>
              <a:rPr lang="en-US" sz="900" dirty="0"/>
              <a:t>All systems are restarted and tested before operation.</a:t>
            </a:r>
          </a:p>
          <a:p>
            <a:pPr marL="966150" lvl="2" indent="-285750">
              <a:buFont typeface="Wingdings" pitchFamily="2" charset="2"/>
              <a:buChar char="Ø"/>
            </a:pPr>
            <a:r>
              <a:rPr lang="en-US" sz="1100" dirty="0">
                <a:highlight>
                  <a:srgbClr val="FFFF00"/>
                </a:highlight>
              </a:rPr>
              <a:t>Physics operation – 185 days</a:t>
            </a:r>
          </a:p>
          <a:p>
            <a:pPr marL="1306350" lvl="3" indent="-285750">
              <a:buFont typeface="Wingdings" pitchFamily="2" charset="2"/>
              <a:buChar char="Ø"/>
            </a:pPr>
            <a:r>
              <a:rPr lang="en-US" sz="900" dirty="0"/>
              <a:t>Beam is stable and collides for experiments.</a:t>
            </a:r>
          </a:p>
          <a:p>
            <a:pPr marL="966150" lvl="2" indent="-285750">
              <a:buFont typeface="Wingdings" pitchFamily="2" charset="2"/>
              <a:buChar char="Ø"/>
            </a:pPr>
            <a:r>
              <a:rPr lang="en-US" sz="1100" dirty="0"/>
              <a:t>Technical stops – 10 days</a:t>
            </a:r>
          </a:p>
          <a:p>
            <a:pPr marL="1306350" lvl="3" indent="-285750">
              <a:buFont typeface="Wingdings" pitchFamily="2" charset="2"/>
              <a:buChar char="Ø"/>
            </a:pPr>
            <a:r>
              <a:rPr lang="en-US" sz="900" dirty="0"/>
              <a:t>Planned stops during operation to perform maintenance and repairs.</a:t>
            </a:r>
          </a:p>
          <a:p>
            <a:pPr marL="966150" lvl="2" indent="-285750">
              <a:buFont typeface="Wingdings" pitchFamily="2" charset="2"/>
              <a:buChar char="Ø"/>
            </a:pPr>
            <a:r>
              <a:rPr lang="en-US" sz="1100" dirty="0"/>
              <a:t>Machine development – 20 days</a:t>
            </a:r>
          </a:p>
          <a:p>
            <a:pPr marL="1306350" lvl="3" indent="-285750">
              <a:buFont typeface="Wingdings" pitchFamily="2" charset="2"/>
              <a:buChar char="Ø"/>
            </a:pPr>
            <a:r>
              <a:rPr lang="en-US" sz="1000" dirty="0"/>
              <a:t>Planned activities with beam operation to improve beam performance</a:t>
            </a:r>
            <a:r>
              <a:rPr lang="en-US" sz="1100" dirty="0"/>
              <a:t>.</a:t>
            </a:r>
            <a:endParaRPr lang="en-US" sz="1100" b="1" dirty="0"/>
          </a:p>
          <a:p>
            <a:pPr marL="285750" indent="-285750">
              <a:buFont typeface="Wingdings" pitchFamily="2" charset="2"/>
              <a:buChar char="Ø"/>
            </a:pPr>
            <a:endParaRPr lang="en-US" sz="1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1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Availability target – 80 % of physics operation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100" b="1" dirty="0"/>
              <a:t>The modes will impact the design of the cryoplants and their energy consumption </a:t>
            </a:r>
            <a:r>
              <a:rPr lang="en-US" sz="1100" dirty="0"/>
              <a:t>(30% estimated savings with ECO mode)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2D3B91-D6B0-A606-E3A6-A01FD907637C}"/>
              </a:ext>
            </a:extLst>
          </p:cNvPr>
          <p:cNvSpPr txBox="1"/>
          <p:nvPr/>
        </p:nvSpPr>
        <p:spPr>
          <a:xfrm>
            <a:off x="7127776" y="389457"/>
            <a:ext cx="20162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/>
              <a:t>Source: CDS </a:t>
            </a:r>
            <a:r>
              <a:rPr lang="en-US" sz="1200" i="1" dirty="0">
                <a:hlinkClick r:id="rId4"/>
              </a:rPr>
              <a:t>2645151</a:t>
            </a:r>
            <a:endParaRPr lang="en-US" sz="12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A4F704-8227-FCE2-E424-27D1020383A0}"/>
              </a:ext>
            </a:extLst>
          </p:cNvPr>
          <p:cNvSpPr txBox="1"/>
          <p:nvPr/>
        </p:nvSpPr>
        <p:spPr>
          <a:xfrm>
            <a:off x="7127074" y="3760285"/>
            <a:ext cx="1907705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A total of 14 years of expected life-cycle: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/>
              <a:t>4 years in Z stage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/>
              <a:t>2 years in W stage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/>
              <a:t>3 years in H stage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/>
              <a:t>5 years in ttbar stage</a:t>
            </a:r>
            <a:endParaRPr lang="en-GB" sz="1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F07068-3162-5478-B1A6-607E443DB347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el 4">
            <a:extLst>
              <a:ext uri="{FF2B5EF4-FFF2-40B4-BE49-F238E27FC236}">
                <a16:creationId xmlns:a16="http://schemas.microsoft.com/office/drawing/2014/main" id="{54DA95A8-7F12-C1E0-5BBC-2AF3260C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081"/>
            <a:ext cx="6473303" cy="555485"/>
          </a:xfrm>
        </p:spPr>
        <p:txBody>
          <a:bodyPr/>
          <a:lstStyle/>
          <a:p>
            <a:r>
              <a:rPr lang="en-US" dirty="0"/>
              <a:t>FCC operation Modes – typical year</a:t>
            </a: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34590ED6-2F72-3DD5-7D6B-A6014C0FC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5103" y="1597694"/>
            <a:ext cx="4569675" cy="1783288"/>
          </a:xfrm>
          <a:prstGeom prst="rect">
            <a:avLst/>
          </a:prstGeom>
        </p:spPr>
      </p:pic>
      <p:sp>
        <p:nvSpPr>
          <p:cNvPr id="9" name="Textfeld 3">
            <a:extLst>
              <a:ext uri="{FF2B5EF4-FFF2-40B4-BE49-F238E27FC236}">
                <a16:creationId xmlns:a16="http://schemas.microsoft.com/office/drawing/2014/main" id="{53F65914-3D47-F37D-339A-123F3B2890D1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3CA42F-A880-B86D-CA9D-2F19D17B9690}"/>
              </a:ext>
            </a:extLst>
          </p:cNvPr>
          <p:cNvSpPr txBox="1"/>
          <p:nvPr/>
        </p:nvSpPr>
        <p:spPr>
          <a:xfrm>
            <a:off x="2972577" y="2868726"/>
            <a:ext cx="1368152" cy="2616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/>
              <a:t>Cryo in ECO mode</a:t>
            </a:r>
            <a:endParaRPr lang="en-GB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7F821E-FD3B-7533-5F99-8ECF5CE8F6FD}"/>
              </a:ext>
            </a:extLst>
          </p:cNvPr>
          <p:cNvSpPr txBox="1"/>
          <p:nvPr/>
        </p:nvSpPr>
        <p:spPr>
          <a:xfrm>
            <a:off x="2972577" y="1084538"/>
            <a:ext cx="1368152" cy="2616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/>
              <a:t>Cryo in ECO mode</a:t>
            </a:r>
            <a:endParaRPr lang="en-GB" sz="1050" dirty="0"/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B18007D9-16D6-2E91-8908-62204A1C920C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Op. modes</a:t>
            </a:r>
            <a:r>
              <a:rPr lang="en-GB" sz="900" dirty="0">
                <a:solidFill>
                  <a:schemeClr val="bg1"/>
                </a:solidFill>
              </a:rPr>
              <a:t>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183573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F4B11D-4D07-6C2D-80F6-21D415773D86}"/>
              </a:ext>
            </a:extLst>
          </p:cNvPr>
          <p:cNvSpPr txBox="1">
            <a:spLocks/>
          </p:cNvSpPr>
          <p:nvPr/>
        </p:nvSpPr>
        <p:spPr>
          <a:xfrm>
            <a:off x="47747" y="863958"/>
            <a:ext cx="5028309" cy="3668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/>
              <a:t>Class 4 Cost estimate has been delivered for the Mid-Term Review</a:t>
            </a:r>
          </a:p>
          <a:p>
            <a:pPr marL="511650" lvl="1" indent="-171450"/>
            <a:r>
              <a:rPr lang="en-US" sz="1200" dirty="0"/>
              <a:t>Includes SRF cryoplants and 4 detector CMS-like cryoplants.</a:t>
            </a:r>
          </a:p>
          <a:p>
            <a:pPr marL="511650" lvl="1" indent="-171450"/>
            <a:r>
              <a:rPr lang="en-US" sz="1200" dirty="0"/>
              <a:t>MDI region needs are not accounted!</a:t>
            </a:r>
          </a:p>
          <a:p>
            <a:pPr marL="511650" lvl="1" indent="-171450"/>
            <a:r>
              <a:rPr lang="en-US" sz="1200" dirty="0"/>
              <a:t>Needs to be updated to include last heat loads and inventory.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/>
              <a:t>An FTE estimate has been added.</a:t>
            </a:r>
          </a:p>
          <a:p>
            <a:pPr algn="just"/>
            <a:endParaRPr lang="en-US" sz="1200" b="1" dirty="0"/>
          </a:p>
          <a:p>
            <a:pPr algn="just"/>
            <a:endParaRPr lang="en-US" sz="12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/>
              <a:t>A CAPEX-OPEX optimisation is currently addressed:</a:t>
            </a:r>
          </a:p>
          <a:p>
            <a:pPr marL="625950" lvl="1" indent="-285750" algn="just"/>
            <a:r>
              <a:rPr lang="en-US" sz="1200" u="sng" dirty="0"/>
              <a:t>Cryoplant ECO mode to be included from design stage</a:t>
            </a:r>
            <a:r>
              <a:rPr lang="en-US" sz="1200" dirty="0"/>
              <a:t> </a:t>
            </a:r>
          </a:p>
          <a:p>
            <a:pPr marL="966150" lvl="2" indent="-285750" algn="just"/>
            <a:r>
              <a:rPr lang="en-US" sz="1200" dirty="0"/>
              <a:t>Current assumption is that all cavities are kept at 4.5 K, without dynamic loads, during the TS and YETS.</a:t>
            </a:r>
          </a:p>
          <a:p>
            <a:pPr marL="625950" lvl="1" indent="-285750" algn="just"/>
            <a:r>
              <a:rPr lang="en-US" sz="1200" u="sng" dirty="0"/>
              <a:t>A Helium Recovery system is proposed for the RF points</a:t>
            </a:r>
          </a:p>
          <a:p>
            <a:pPr marL="966150" lvl="2" indent="-285750" algn="just"/>
            <a:r>
              <a:rPr lang="en-US" sz="1200" dirty="0"/>
              <a:t>Addresses a power outage scenario as well as an isolated CM situation.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F07068-3162-5478-B1A6-607E443DB347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el 4">
            <a:extLst>
              <a:ext uri="{FF2B5EF4-FFF2-40B4-BE49-F238E27FC236}">
                <a16:creationId xmlns:a16="http://schemas.microsoft.com/office/drawing/2014/main" id="{54DA95A8-7F12-C1E0-5BBC-2AF3260C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081"/>
            <a:ext cx="8777559" cy="555485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cryogenic system cost estimate</a:t>
            </a:r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53F65914-3D47-F37D-339A-123F3B2890D1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32D002-64D3-9A4D-556B-5CB973D166C5}"/>
              </a:ext>
            </a:extLst>
          </p:cNvPr>
          <p:cNvSpPr txBox="1"/>
          <p:nvPr/>
        </p:nvSpPr>
        <p:spPr>
          <a:xfrm>
            <a:off x="6580240" y="859898"/>
            <a:ext cx="1365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0F124A"/>
                </a:solidFill>
              </a:rPr>
              <a:t>EDMS document (confidential)</a:t>
            </a:r>
            <a:endParaRPr lang="en-GB" sz="1200" dirty="0">
              <a:solidFill>
                <a:srgbClr val="0F124A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24031B3-84EA-00DC-39A5-2860F2512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1448211"/>
            <a:ext cx="2938696" cy="13685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4DBEE9A-A8F4-2C07-C2EC-01AD62C8D5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4443" y="439691"/>
            <a:ext cx="1070336" cy="15090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 descr="A diagram of a computer&#10;&#10;Description automatically generated">
            <a:extLst>
              <a:ext uri="{FF2B5EF4-FFF2-40B4-BE49-F238E27FC236}">
                <a16:creationId xmlns:a16="http://schemas.microsoft.com/office/drawing/2014/main" id="{B4D45682-5FAB-F09C-0922-64C45AFFA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313" y="2996706"/>
            <a:ext cx="3267727" cy="183809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936B33E-65AC-F4FC-12CB-26EFC6A5DDA2}"/>
              </a:ext>
            </a:extLst>
          </p:cNvPr>
          <p:cNvCxnSpPr/>
          <p:nvPr/>
        </p:nvCxnSpPr>
        <p:spPr>
          <a:xfrm flipV="1">
            <a:off x="5076056" y="2991212"/>
            <a:ext cx="311490" cy="43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C8E7CA1-40AB-78F7-1265-96BC4BC21A9B}"/>
              </a:ext>
            </a:extLst>
          </p:cNvPr>
          <p:cNvCxnSpPr>
            <a:cxnSpLocks/>
          </p:cNvCxnSpPr>
          <p:nvPr/>
        </p:nvCxnSpPr>
        <p:spPr>
          <a:xfrm>
            <a:off x="5076056" y="4155926"/>
            <a:ext cx="5289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C72177-4124-D70F-ED80-CEBAD8A9D969}"/>
              </a:ext>
            </a:extLst>
          </p:cNvPr>
          <p:cNvCxnSpPr>
            <a:cxnSpLocks/>
          </p:cNvCxnSpPr>
          <p:nvPr/>
        </p:nvCxnSpPr>
        <p:spPr>
          <a:xfrm>
            <a:off x="5099851" y="1033642"/>
            <a:ext cx="1301537" cy="33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4">
            <a:extLst>
              <a:ext uri="{FF2B5EF4-FFF2-40B4-BE49-F238E27FC236}">
                <a16:creationId xmlns:a16="http://schemas.microsoft.com/office/drawing/2014/main" id="{5E3DED4D-203A-79D6-2540-3C2E6E8B33F3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Cost Estimate</a:t>
            </a:r>
            <a:r>
              <a:rPr lang="en-GB" sz="900" dirty="0">
                <a:solidFill>
                  <a:schemeClr val="bg1"/>
                </a:solidFill>
              </a:rPr>
              <a:t>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690833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2" y="361776"/>
            <a:ext cx="8936357" cy="804066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SRF cryogenics challenges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F4B11D-4D07-6C2D-80F6-21D415773D86}"/>
              </a:ext>
            </a:extLst>
          </p:cNvPr>
          <p:cNvSpPr txBox="1">
            <a:spLocks/>
          </p:cNvSpPr>
          <p:nvPr/>
        </p:nvSpPr>
        <p:spPr>
          <a:xfrm>
            <a:off x="233567" y="838282"/>
            <a:ext cx="7380994" cy="381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Cryoplants size.</a:t>
            </a:r>
            <a:r>
              <a:rPr lang="en-US" sz="1200" dirty="0"/>
              <a:t> Very large cryoplants needed to </a:t>
            </a:r>
            <a:r>
              <a:rPr lang="en-US" sz="1200" dirty="0" err="1"/>
              <a:t>optimise</a:t>
            </a:r>
            <a:r>
              <a:rPr lang="en-US" sz="1200" dirty="0"/>
              <a:t> for availability. Factor 3 </a:t>
            </a:r>
            <a:r>
              <a:rPr lang="en-US" sz="1200" dirty="0" err="1"/>
              <a:t>wrt</a:t>
            </a:r>
            <a:r>
              <a:rPr lang="en-US" sz="1200" dirty="0"/>
              <a:t> to state-of-the-art units (ITER). Big industrial challenge.</a:t>
            </a:r>
            <a:endParaRPr lang="en-US" sz="800" u="sng" dirty="0"/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Heat loads density.</a:t>
            </a:r>
            <a:r>
              <a:rPr lang="en-US" sz="1200" dirty="0"/>
              <a:t> Similar cryogenic cooling power to LHC, concentrated at point H.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Dynamic / static heat loads ratio</a:t>
            </a:r>
            <a:r>
              <a:rPr lang="en-US" sz="1200" dirty="0"/>
              <a:t>. Colliders SRF system requires 4 times more dynamic heat loads than static (with current assumptions).  LHC dynamic to static ratio is closer to 0.5.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Transient heat loads management</a:t>
            </a:r>
            <a:r>
              <a:rPr lang="en-US" sz="1200" dirty="0"/>
              <a:t>. Booster is operated in a pulsed manner and has different modes: filling from scratch and top up. Impacts cryoplant operation and cryomodules pressure stability.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Fast cooldown requirements </a:t>
            </a:r>
            <a:r>
              <a:rPr lang="en-US" sz="1200" dirty="0"/>
              <a:t>of the cavities between certain temperatures imposes operational constraints and affects the distribution line sizing.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2 K system </a:t>
            </a:r>
            <a:r>
              <a:rPr lang="en-US" sz="1200" dirty="0"/>
              <a:t>- 500 g/s for the collider at 30 mbar. R&amp;D needed as factor 2 </a:t>
            </a:r>
            <a:r>
              <a:rPr lang="en-US" sz="1200" dirty="0" err="1"/>
              <a:t>wrt</a:t>
            </a:r>
            <a:r>
              <a:rPr lang="en-US" sz="1200" dirty="0"/>
              <a:t> to current state-of-the-art (HEX + cold compressor).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Helium dependency</a:t>
            </a:r>
            <a:r>
              <a:rPr lang="en-US" sz="1200" dirty="0"/>
              <a:t> needs to be reduced for future projects. Being addressed with a cryomodule and distribution line optimization, together with a Helium recovery system.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u="sng" dirty="0"/>
              <a:t>Sustainability</a:t>
            </a:r>
            <a:r>
              <a:rPr lang="en-US" sz="1200" dirty="0"/>
              <a:t>. An </a:t>
            </a:r>
            <a:r>
              <a:rPr lang="en-US" sz="1200" dirty="0" err="1"/>
              <a:t>optimised</a:t>
            </a:r>
            <a:r>
              <a:rPr lang="en-US" sz="1200" dirty="0"/>
              <a:t> cryoplant ECO mode design and operation is required in order to reduce energy consumption. Centrifugal compressors R&amp;D could have a very positive effect too.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u="sng" dirty="0"/>
              <a:t>Installation</a:t>
            </a:r>
            <a:r>
              <a:rPr lang="en-US" sz="1200" dirty="0"/>
              <a:t>. The cryogenic distribution line should be installed to cover from Z to ttbar. Complex optimization and integration in the tunnel.  Moreover, the cryoplant size doubles between H and ttbar, leading to a challenging staging in a tight schedule.</a:t>
            </a:r>
          </a:p>
          <a:p>
            <a:pPr>
              <a:lnSpc>
                <a:spcPct val="100000"/>
              </a:lnSpc>
            </a:pPr>
            <a:endParaRPr lang="en-US" sz="1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7BC57F-495F-7543-4FB9-AEE9691BC3A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78C30C75-88E3-324E-97A9-2DD53315A6E1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D1511F0-0BAF-E316-7DDB-BB78B1AFB9C4}"/>
              </a:ext>
            </a:extLst>
          </p:cNvPr>
          <p:cNvGrpSpPr/>
          <p:nvPr/>
        </p:nvGrpSpPr>
        <p:grpSpPr>
          <a:xfrm>
            <a:off x="7709398" y="2366795"/>
            <a:ext cx="1288731" cy="819319"/>
            <a:chOff x="7596492" y="2413475"/>
            <a:chExt cx="1438287" cy="914400"/>
          </a:xfrm>
        </p:grpSpPr>
        <p:pic>
          <p:nvPicPr>
            <p:cNvPr id="3" name="Image 5">
              <a:extLst>
                <a:ext uri="{FF2B5EF4-FFF2-40B4-BE49-F238E27FC236}">
                  <a16:creationId xmlns:a16="http://schemas.microsoft.com/office/drawing/2014/main" id="{AB93BEB8-707D-EEB6-DE89-D62E5B5FD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403" t="1557"/>
            <a:stretch/>
          </p:blipFill>
          <p:spPr>
            <a:xfrm>
              <a:off x="7596492" y="2413475"/>
              <a:ext cx="755373" cy="9144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15D222F-107F-24D4-FCC2-53BD2DF21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2999" t="4237" r="5140" b="9138"/>
            <a:stretch/>
          </p:blipFill>
          <p:spPr>
            <a:xfrm>
              <a:off x="8412139" y="2427734"/>
              <a:ext cx="622640" cy="900141"/>
            </a:xfrm>
            <a:prstGeom prst="rect">
              <a:avLst/>
            </a:prstGeom>
          </p:spPr>
        </p:pic>
      </p:grpSp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FCB502A-81A4-078F-A1EE-3CA05C0ADD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0" b="21647"/>
          <a:stretch/>
        </p:blipFill>
        <p:spPr>
          <a:xfrm>
            <a:off x="7672352" y="4138645"/>
            <a:ext cx="1286193" cy="723146"/>
          </a:xfrm>
          <a:prstGeom prst="rect">
            <a:avLst/>
          </a:prstGeom>
        </p:spPr>
      </p:pic>
      <p:pic>
        <p:nvPicPr>
          <p:cNvPr id="20" name="Picture 1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1491CF5-0618-8387-14DE-DC60BFB5378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5" b="26375"/>
          <a:stretch/>
        </p:blipFill>
        <p:spPr>
          <a:xfrm>
            <a:off x="7910232" y="1865153"/>
            <a:ext cx="755373" cy="356909"/>
          </a:xfrm>
          <a:prstGeom prst="rect">
            <a:avLst/>
          </a:prstGeom>
        </p:spPr>
      </p:pic>
      <p:pic>
        <p:nvPicPr>
          <p:cNvPr id="23" name="Picture 2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2E6019C-5294-9179-3349-8D9618E8C5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082486" y="1408539"/>
            <a:ext cx="465458" cy="326139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B5192E49-B3E9-686D-999D-6BE856DB2110}"/>
              </a:ext>
            </a:extLst>
          </p:cNvPr>
          <p:cNvGrpSpPr/>
          <p:nvPr/>
        </p:nvGrpSpPr>
        <p:grpSpPr>
          <a:xfrm>
            <a:off x="7745503" y="3508578"/>
            <a:ext cx="1252626" cy="542713"/>
            <a:chOff x="7659214" y="3417762"/>
            <a:chExt cx="1252626" cy="542713"/>
          </a:xfrm>
        </p:grpSpPr>
        <p:pic>
          <p:nvPicPr>
            <p:cNvPr id="8" name="Picture 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D0878D38-ABCD-91DF-C92F-C83F59173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9214" y="3417762"/>
              <a:ext cx="542713" cy="542713"/>
            </a:xfrm>
            <a:prstGeom prst="rect">
              <a:avLst/>
            </a:prstGeom>
          </p:spPr>
        </p:pic>
        <p:pic>
          <p:nvPicPr>
            <p:cNvPr id="28" name="Picture 2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E316B203-80D8-A27A-89E5-07212E65F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9127" y="3417762"/>
              <a:ext cx="542713" cy="542713"/>
            </a:xfrm>
            <a:prstGeom prst="rect">
              <a:avLst/>
            </a:prstGeom>
          </p:spPr>
        </p:pic>
      </p:grpSp>
      <p:pic>
        <p:nvPicPr>
          <p:cNvPr id="13" name="Picture 12" descr="A large white container on a trailer&#10;&#10;Description automatically generated">
            <a:extLst>
              <a:ext uri="{FF2B5EF4-FFF2-40B4-BE49-F238E27FC236}">
                <a16:creationId xmlns:a16="http://schemas.microsoft.com/office/drawing/2014/main" id="{09B2159B-D5FC-3D27-81AC-97CD451D8B0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9" t="22829" r="31883" b="11671"/>
          <a:stretch/>
        </p:blipFill>
        <p:spPr>
          <a:xfrm>
            <a:off x="7709398" y="545233"/>
            <a:ext cx="1298919" cy="737219"/>
          </a:xfrm>
          <a:prstGeom prst="rect">
            <a:avLst/>
          </a:prstGeom>
        </p:spPr>
      </p:pic>
      <p:sp>
        <p:nvSpPr>
          <p:cNvPr id="15" name="Textfeld 4">
            <a:extLst>
              <a:ext uri="{FF2B5EF4-FFF2-40B4-BE49-F238E27FC236}">
                <a16:creationId xmlns:a16="http://schemas.microsoft.com/office/drawing/2014/main" id="{D64A4CE0-C2FE-3101-AC69-33DA846F252D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FCC-</a:t>
            </a:r>
            <a:r>
              <a:rPr lang="en-GB" sz="900" dirty="0" err="1">
                <a:solidFill>
                  <a:schemeClr val="bg1"/>
                </a:solidFill>
                <a:highlight>
                  <a:srgbClr val="A6A6A6"/>
                </a:highlight>
              </a:rPr>
              <a:t>ee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 challenges</a:t>
            </a:r>
            <a:r>
              <a:rPr lang="en-GB" sz="900" dirty="0">
                <a:solidFill>
                  <a:schemeClr val="bg1"/>
                </a:solidFill>
              </a:rPr>
              <a:t>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154680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F07068-3162-5478-B1A6-607E443DB347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FAB96C74-1A10-378B-C556-CB9118698A9C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84160C-8350-0311-7E1B-072F0FF2BD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984"/>
          <a:stretch/>
        </p:blipFill>
        <p:spPr>
          <a:xfrm>
            <a:off x="11628" y="716255"/>
            <a:ext cx="4457975" cy="4195741"/>
          </a:xfrm>
          <a:prstGeom prst="rect">
            <a:avLst/>
          </a:prstGeom>
        </p:spPr>
      </p:pic>
      <p:pic>
        <p:nvPicPr>
          <p:cNvPr id="2" name="Picture 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8E44ECF1-AD5D-66B6-734F-0CF1A506A7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063" y="2291067"/>
            <a:ext cx="2101470" cy="21955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2BB85D-8937-ACCF-6140-D9AA2FD31699}"/>
              </a:ext>
            </a:extLst>
          </p:cNvPr>
          <p:cNvSpPr txBox="1"/>
          <p:nvPr/>
        </p:nvSpPr>
        <p:spPr>
          <a:xfrm>
            <a:off x="7164288" y="4433737"/>
            <a:ext cx="864097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DN1350</a:t>
            </a:r>
            <a:endParaRPr lang="en-GB" sz="1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0AE250-762F-A6FF-CD35-6D563DCD1A1E}"/>
              </a:ext>
            </a:extLst>
          </p:cNvPr>
          <p:cNvGrpSpPr/>
          <p:nvPr/>
        </p:nvGrpSpPr>
        <p:grpSpPr>
          <a:xfrm>
            <a:off x="971600" y="1695658"/>
            <a:ext cx="2568804" cy="2354491"/>
            <a:chOff x="899592" y="1741704"/>
            <a:chExt cx="2483889" cy="23544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65CE7B-71E4-702B-55CA-C26C2FE4612C}"/>
                </a:ext>
              </a:extLst>
            </p:cNvPr>
            <p:cNvSpPr txBox="1"/>
            <p:nvPr/>
          </p:nvSpPr>
          <p:spPr>
            <a:xfrm>
              <a:off x="1095754" y="1741704"/>
              <a:ext cx="2287727" cy="235449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050" b="1" dirty="0"/>
                <a:t>Circumference</a:t>
              </a:r>
              <a:r>
                <a:rPr lang="en-US" sz="1050" dirty="0"/>
                <a:t>: 97.75 km </a:t>
              </a:r>
            </a:p>
            <a:p>
              <a:pPr algn="l"/>
              <a:r>
                <a:rPr lang="en-US" sz="1050" b="1" dirty="0"/>
                <a:t>Sectors</a:t>
              </a:r>
              <a:r>
                <a:rPr lang="en-US" sz="1050" dirty="0"/>
                <a:t>: 10</a:t>
              </a:r>
            </a:p>
            <a:p>
              <a:pPr algn="l"/>
              <a:r>
                <a:rPr lang="en-US" sz="1050" b="1" dirty="0"/>
                <a:t>Sector length</a:t>
              </a:r>
              <a:r>
                <a:rPr lang="en-US" sz="1050" dirty="0"/>
                <a:t>: 9.8 km</a:t>
              </a:r>
            </a:p>
            <a:p>
              <a:pPr algn="l"/>
              <a:r>
                <a:rPr lang="en-US" sz="1050" b="1" dirty="0"/>
                <a:t>Cryo cooling length</a:t>
              </a:r>
              <a:r>
                <a:rPr lang="en-US" sz="1050" dirty="0"/>
                <a:t>: 8.4 km</a:t>
              </a:r>
            </a:p>
            <a:p>
              <a:pPr algn="l"/>
              <a:r>
                <a:rPr lang="en-US" sz="1050" b="1" dirty="0"/>
                <a:t>Cryoplants</a:t>
              </a:r>
              <a:r>
                <a:rPr lang="en-US" sz="1050" dirty="0"/>
                <a:t>: 12</a:t>
              </a:r>
            </a:p>
            <a:p>
              <a:pPr marL="342871" indent="-228594">
                <a:buFont typeface="Arial" panose="020B0604020202020204" pitchFamily="34" charset="0"/>
                <a:buChar char="•"/>
              </a:pPr>
              <a:r>
                <a:rPr lang="en-US" sz="1050" dirty="0"/>
                <a:t>10 sector cryoplants ~ 110 kW @ 4.5 Keq each.</a:t>
              </a:r>
            </a:p>
            <a:p>
              <a:pPr marL="342871" indent="-228594">
                <a:buFont typeface="Arial" panose="020B0604020202020204" pitchFamily="34" charset="0"/>
                <a:buChar char="•"/>
              </a:pPr>
              <a:r>
                <a:rPr lang="en-US" sz="1050" dirty="0"/>
                <a:t>2 insertion cryoplants ~ 41 kW @ 4.5 Keq each</a:t>
              </a:r>
            </a:p>
            <a:p>
              <a:r>
                <a:rPr lang="en-GB" sz="1050" b="1" dirty="0"/>
                <a:t>Heat loads</a:t>
              </a:r>
              <a:r>
                <a:rPr lang="en-GB" sz="1050" dirty="0"/>
                <a:t>:</a:t>
              </a:r>
            </a:p>
            <a:p>
              <a:pPr marL="685734" lvl="1" indent="-228594">
                <a:buFont typeface="Arial" panose="020B0604020202020204" pitchFamily="34" charset="0"/>
                <a:buChar char="•"/>
              </a:pPr>
              <a:r>
                <a:rPr lang="en-GB" sz="1050" dirty="0"/>
                <a:t>1.4 W/m @ 1.9 K</a:t>
              </a:r>
            </a:p>
            <a:p>
              <a:pPr marL="685734" lvl="1" indent="-228594">
                <a:buFont typeface="Arial" panose="020B0604020202020204" pitchFamily="34" charset="0"/>
                <a:buChar char="•"/>
              </a:pPr>
              <a:r>
                <a:rPr lang="en-GB" sz="1050" dirty="0"/>
                <a:t>70 W/m @ 40-60 K</a:t>
              </a:r>
            </a:p>
            <a:p>
              <a:r>
                <a:rPr lang="en-GB" sz="1050" b="1" dirty="0"/>
                <a:t>QRL diameter</a:t>
              </a:r>
              <a:r>
                <a:rPr lang="en-GB" sz="1050" dirty="0"/>
                <a:t>: 1350 mm</a:t>
              </a:r>
            </a:p>
            <a:p>
              <a:r>
                <a:rPr lang="en-GB" sz="1050" b="1" dirty="0"/>
                <a:t>He Inventory</a:t>
              </a:r>
              <a:r>
                <a:rPr lang="en-GB" sz="1050" dirty="0"/>
                <a:t>: ~</a:t>
              </a:r>
              <a:r>
                <a:rPr lang="en-GB" sz="1050" dirty="0">
                  <a:highlight>
                    <a:srgbClr val="ADDFD9"/>
                  </a:highlight>
                </a:rPr>
                <a:t>880</a:t>
              </a:r>
              <a:r>
                <a:rPr lang="en-GB" sz="1050" dirty="0"/>
                <a:t> ton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138863A-C918-DF02-B9D8-23470B745F7B}"/>
                </a:ext>
              </a:extLst>
            </p:cNvPr>
            <p:cNvSpPr/>
            <p:nvPr/>
          </p:nvSpPr>
          <p:spPr>
            <a:xfrm>
              <a:off x="899592" y="2931790"/>
              <a:ext cx="253235" cy="59665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084DE16-6F8F-20B3-2D94-22F8FF76D31E}"/>
              </a:ext>
            </a:extLst>
          </p:cNvPr>
          <p:cNvSpPr txBox="1"/>
          <p:nvPr/>
        </p:nvSpPr>
        <p:spPr>
          <a:xfrm>
            <a:off x="3743573" y="1054189"/>
            <a:ext cx="317299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/>
              <a:t>Cryogenic distribution line</a:t>
            </a:r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B297F04-94C6-D673-ADF8-7784D640FE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2892" y="2198431"/>
            <a:ext cx="2822143" cy="2710310"/>
          </a:xfrm>
          <a:prstGeom prst="rect">
            <a:avLst/>
          </a:prstGeom>
        </p:spPr>
      </p:pic>
      <p:pic>
        <p:nvPicPr>
          <p:cNvPr id="22" name="Picture 2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8E44ECF1-AD5D-66B6-734F-0CF1A506A7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37654"/>
            <a:ext cx="1950562" cy="2037919"/>
          </a:xfrm>
          <a:prstGeom prst="rect">
            <a:avLst/>
          </a:prstGeom>
        </p:spPr>
      </p:pic>
      <p:sp>
        <p:nvSpPr>
          <p:cNvPr id="24" name="TextBox 16">
            <a:extLst>
              <a:ext uri="{FF2B5EF4-FFF2-40B4-BE49-F238E27FC236}">
                <a16:creationId xmlns:a16="http://schemas.microsoft.com/office/drawing/2014/main" id="{3DE44411-B862-B6EE-2EA9-367737E1D209}"/>
              </a:ext>
            </a:extLst>
          </p:cNvPr>
          <p:cNvSpPr txBox="1"/>
          <p:nvPr/>
        </p:nvSpPr>
        <p:spPr>
          <a:xfrm>
            <a:off x="6118162" y="1369783"/>
            <a:ext cx="536406" cy="2000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DN1350</a:t>
            </a:r>
            <a:endParaRPr lang="en-GB" sz="700" b="1" dirty="0"/>
          </a:p>
        </p:txBody>
      </p:sp>
      <p:sp>
        <p:nvSpPr>
          <p:cNvPr id="13" name="Titel 4">
            <a:extLst>
              <a:ext uri="{FF2B5EF4-FFF2-40B4-BE49-F238E27FC236}">
                <a16:creationId xmlns:a16="http://schemas.microsoft.com/office/drawing/2014/main" id="{54DA95A8-7F12-C1E0-5BBC-2AF3260C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081"/>
            <a:ext cx="9144000" cy="555485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compatibility – CDR cryogenic layout</a:t>
            </a: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44FFE90D-08AD-783A-0215-EB4121E20631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FCC-</a:t>
            </a:r>
            <a:r>
              <a:rPr lang="en-GB" sz="900" dirty="0" err="1">
                <a:solidFill>
                  <a:schemeClr val="bg1"/>
                </a:solidFill>
                <a:highlight>
                  <a:srgbClr val="A6A6A6"/>
                </a:highlight>
              </a:rPr>
              <a:t>hh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 compatibility</a:t>
            </a:r>
            <a:r>
              <a:rPr lang="en-GB" sz="900" dirty="0">
                <a:solidFill>
                  <a:schemeClr val="bg1"/>
                </a:solidFill>
              </a:rPr>
              <a:t>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611449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191"/>
            <a:ext cx="8770141" cy="553790"/>
          </a:xfrm>
        </p:spPr>
        <p:txBody>
          <a:bodyPr/>
          <a:lstStyle/>
          <a:p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 cryogenic system updated layout – Nb3Sn @ 1.9 K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1681EA-2CD7-995E-A25C-FD2E54E0EFC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6B9B40-7401-FD8D-6019-DA2223472716}"/>
              </a:ext>
            </a:extLst>
          </p:cNvPr>
          <p:cNvGrpSpPr/>
          <p:nvPr/>
        </p:nvGrpSpPr>
        <p:grpSpPr>
          <a:xfrm>
            <a:off x="81638" y="771550"/>
            <a:ext cx="7381048" cy="4102208"/>
            <a:chOff x="2653692" y="133998"/>
            <a:chExt cx="9731612" cy="540859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65EE0B7-7AA2-A588-5062-B88B2A228E04}"/>
                </a:ext>
              </a:extLst>
            </p:cNvPr>
            <p:cNvGrpSpPr/>
            <p:nvPr/>
          </p:nvGrpSpPr>
          <p:grpSpPr>
            <a:xfrm>
              <a:off x="2653692" y="133998"/>
              <a:ext cx="9731612" cy="5408596"/>
              <a:chOff x="2653692" y="133998"/>
              <a:chExt cx="9731612" cy="5408596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88D81AB-FA38-1606-ED85-2A046EFFC7BA}"/>
                  </a:ext>
                </a:extLst>
              </p:cNvPr>
              <p:cNvGrpSpPr/>
              <p:nvPr/>
            </p:nvGrpSpPr>
            <p:grpSpPr>
              <a:xfrm>
                <a:off x="2653692" y="133998"/>
                <a:ext cx="9088786" cy="5408596"/>
                <a:chOff x="3558260" y="1028733"/>
                <a:chExt cx="9088786" cy="540859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F665512A-AFD5-798E-41AE-904640D3A2CD}"/>
                    </a:ext>
                  </a:extLst>
                </p:cNvPr>
                <p:cNvGrpSpPr/>
                <p:nvPr/>
              </p:nvGrpSpPr>
              <p:grpSpPr>
                <a:xfrm>
                  <a:off x="8950902" y="5243447"/>
                  <a:ext cx="3696144" cy="1024364"/>
                  <a:chOff x="6653345" y="3357695"/>
                  <a:chExt cx="2772108" cy="768273"/>
                </a:xfrm>
              </p:grpSpPr>
              <p:sp>
                <p:nvSpPr>
                  <p:cNvPr id="287" name="Freeform 43">
                    <a:extLst>
                      <a:ext uri="{FF2B5EF4-FFF2-40B4-BE49-F238E27FC236}">
                        <a16:creationId xmlns:a16="http://schemas.microsoft.com/office/drawing/2014/main" id="{392ED465-0AFA-F3F8-408D-C09C160AC4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3345" y="3713285"/>
                    <a:ext cx="165100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8" name="Freeform 43">
                    <a:extLst>
                      <a:ext uri="{FF2B5EF4-FFF2-40B4-BE49-F238E27FC236}">
                        <a16:creationId xmlns:a16="http://schemas.microsoft.com/office/drawing/2014/main" id="{C47AAECF-4622-17FB-15B1-562CB3EA1D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5069" y="3970726"/>
                    <a:ext cx="165100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BC8BFF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 dirty="0"/>
                  </a:p>
                </p:txBody>
              </p:sp>
              <p:sp>
                <p:nvSpPr>
                  <p:cNvPr id="289" name="TextBox 288">
                    <a:extLst>
                      <a:ext uri="{FF2B5EF4-FFF2-40B4-BE49-F238E27FC236}">
                        <a16:creationId xmlns:a16="http://schemas.microsoft.com/office/drawing/2014/main" id="{1EA0BF0D-BF55-D462-33F1-0FE38AA04FA1}"/>
                      </a:ext>
                    </a:extLst>
                  </p:cNvPr>
                  <p:cNvSpPr txBox="1"/>
                  <p:nvPr/>
                </p:nvSpPr>
                <p:spPr>
                  <a:xfrm>
                    <a:off x="6751770" y="3357695"/>
                    <a:ext cx="2673683" cy="5851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>
                      <a:lnSpc>
                        <a:spcPct val="150000"/>
                      </a:lnSpc>
                    </a:pPr>
                    <a:r>
                      <a:rPr lang="en-GB" sz="1100" dirty="0"/>
                      <a:t>→</a:t>
                    </a:r>
                    <a:r>
                      <a:rPr lang="en-US" sz="1100" dirty="0"/>
                      <a:t> Technical Point</a:t>
                    </a:r>
                  </a:p>
                  <a:p>
                    <a:pPr algn="l">
                      <a:lnSpc>
                        <a:spcPct val="150000"/>
                      </a:lnSpc>
                    </a:pPr>
                    <a:r>
                      <a:rPr lang="en-GB" sz="1100" dirty="0"/>
                      <a:t>→ Normal sector cryo-island</a:t>
                    </a:r>
                  </a:p>
                </p:txBody>
              </p:sp>
              <p:sp>
                <p:nvSpPr>
                  <p:cNvPr id="290" name="Freeform 18">
                    <a:extLst>
                      <a:ext uri="{FF2B5EF4-FFF2-40B4-BE49-F238E27FC236}">
                        <a16:creationId xmlns:a16="http://schemas.microsoft.com/office/drawing/2014/main" id="{982B0963-B3ED-CD91-981A-F9D4A30D94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88225" y="3500854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0 h 150"/>
                      <a:gd name="T2" fmla="*/ 75 w 150"/>
                      <a:gd name="T3" fmla="*/ 0 h 150"/>
                      <a:gd name="T4" fmla="*/ 150 w 150"/>
                      <a:gd name="T5" fmla="*/ 75 h 150"/>
                      <a:gd name="T6" fmla="*/ 75 w 150"/>
                      <a:gd name="T7" fmla="*/ 150 h 150"/>
                      <a:gd name="T8" fmla="*/ 0 w 150"/>
                      <a:gd name="T9" fmla="*/ 75 h 150"/>
                      <a:gd name="T10" fmla="*/ 75 w 150"/>
                      <a:gd name="T11" fmla="*/ 0 h 150"/>
                      <a:gd name="T12" fmla="*/ 75 w 150"/>
                      <a:gd name="T13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0"/>
                        </a:moveTo>
                        <a:lnTo>
                          <a:pt x="75" y="0"/>
                        </a:lnTo>
                        <a:cubicBezTo>
                          <a:pt x="117" y="0"/>
                          <a:pt x="150" y="34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lnTo>
                          <a:pt x="75" y="0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</p:grpSp>
            <p:sp>
              <p:nvSpPr>
                <p:cNvPr id="24" name="Freeform 12">
                  <a:extLst>
                    <a:ext uri="{FF2B5EF4-FFF2-40B4-BE49-F238E27FC236}">
                      <a16:creationId xmlns:a16="http://schemas.microsoft.com/office/drawing/2014/main" id="{C2C93DA6-427F-28D1-15C6-C1649A2A5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3703" y="1656079"/>
                  <a:ext cx="135467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59" name="Freeform 5">
                  <a:extLst>
                    <a:ext uri="{FF2B5EF4-FFF2-40B4-BE49-F238E27FC236}">
                      <a16:creationId xmlns:a16="http://schemas.microsoft.com/office/drawing/2014/main" id="{3DA6086F-E119-CF44-E9F4-5AA9DB2E54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6925" y="1653751"/>
                  <a:ext cx="0" cy="4265084"/>
                </a:xfrm>
                <a:custGeom>
                  <a:avLst/>
                  <a:gdLst>
                    <a:gd name="T0" fmla="*/ 0 h 5707"/>
                    <a:gd name="T1" fmla="*/ 267 h 5707"/>
                    <a:gd name="T2" fmla="*/ 280 h 5707"/>
                    <a:gd name="T3" fmla="*/ 293 h 5707"/>
                    <a:gd name="T4" fmla="*/ 560 h 5707"/>
                    <a:gd name="T5" fmla="*/ 573 h 5707"/>
                    <a:gd name="T6" fmla="*/ 587 h 5707"/>
                    <a:gd name="T7" fmla="*/ 853 h 5707"/>
                    <a:gd name="T8" fmla="*/ 867 h 5707"/>
                    <a:gd name="T9" fmla="*/ 880 h 5707"/>
                    <a:gd name="T10" fmla="*/ 1147 h 5707"/>
                    <a:gd name="T11" fmla="*/ 1160 h 5707"/>
                    <a:gd name="T12" fmla="*/ 1173 h 5707"/>
                    <a:gd name="T13" fmla="*/ 1440 h 5707"/>
                    <a:gd name="T14" fmla="*/ 1453 h 5707"/>
                    <a:gd name="T15" fmla="*/ 1467 h 5707"/>
                    <a:gd name="T16" fmla="*/ 1733 h 5707"/>
                    <a:gd name="T17" fmla="*/ 1747 h 5707"/>
                    <a:gd name="T18" fmla="*/ 1760 h 5707"/>
                    <a:gd name="T19" fmla="*/ 2027 h 5707"/>
                    <a:gd name="T20" fmla="*/ 2040 h 5707"/>
                    <a:gd name="T21" fmla="*/ 2053 h 5707"/>
                    <a:gd name="T22" fmla="*/ 2320 h 5707"/>
                    <a:gd name="T23" fmla="*/ 2333 h 5707"/>
                    <a:gd name="T24" fmla="*/ 2347 h 5707"/>
                    <a:gd name="T25" fmla="*/ 2613 h 5707"/>
                    <a:gd name="T26" fmla="*/ 2627 h 5707"/>
                    <a:gd name="T27" fmla="*/ 2640 h 5707"/>
                    <a:gd name="T28" fmla="*/ 2907 h 5707"/>
                    <a:gd name="T29" fmla="*/ 2920 h 5707"/>
                    <a:gd name="T30" fmla="*/ 2933 h 5707"/>
                    <a:gd name="T31" fmla="*/ 3200 h 5707"/>
                    <a:gd name="T32" fmla="*/ 3213 h 5707"/>
                    <a:gd name="T33" fmla="*/ 3227 h 5707"/>
                    <a:gd name="T34" fmla="*/ 3493 h 5707"/>
                    <a:gd name="T35" fmla="*/ 3507 h 5707"/>
                    <a:gd name="T36" fmla="*/ 3520 h 5707"/>
                    <a:gd name="T37" fmla="*/ 3787 h 5707"/>
                    <a:gd name="T38" fmla="*/ 3800 h 5707"/>
                    <a:gd name="T39" fmla="*/ 3813 h 5707"/>
                    <a:gd name="T40" fmla="*/ 4080 h 5707"/>
                    <a:gd name="T41" fmla="*/ 4093 h 5707"/>
                    <a:gd name="T42" fmla="*/ 4107 h 5707"/>
                    <a:gd name="T43" fmla="*/ 4373 h 5707"/>
                    <a:gd name="T44" fmla="*/ 4387 h 5707"/>
                    <a:gd name="T45" fmla="*/ 4400 h 5707"/>
                    <a:gd name="T46" fmla="*/ 4667 h 5707"/>
                    <a:gd name="T47" fmla="*/ 4680 h 5707"/>
                    <a:gd name="T48" fmla="*/ 4693 h 5707"/>
                    <a:gd name="T49" fmla="*/ 4960 h 5707"/>
                    <a:gd name="T50" fmla="*/ 4973 h 5707"/>
                    <a:gd name="T51" fmla="*/ 4987 h 5707"/>
                    <a:gd name="T52" fmla="*/ 5253 h 5707"/>
                    <a:gd name="T53" fmla="*/ 5267 h 5707"/>
                    <a:gd name="T54" fmla="*/ 5280 h 5707"/>
                    <a:gd name="T55" fmla="*/ 5547 h 5707"/>
                    <a:gd name="T56" fmla="*/ 5560 h 5707"/>
                    <a:gd name="T57" fmla="*/ 5573 h 570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</a:cxnLst>
                  <a:rect l="0" t="0" r="r" b="b"/>
                  <a:pathLst>
                    <a:path h="57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33"/>
                      </a:lnTo>
                      <a:moveTo>
                        <a:pt x="0" y="267"/>
                      </a:moveTo>
                      <a:lnTo>
                        <a:pt x="0" y="267"/>
                      </a:lnTo>
                      <a:lnTo>
                        <a:pt x="0" y="280"/>
                      </a:lnTo>
                      <a:moveTo>
                        <a:pt x="0" y="293"/>
                      </a:moveTo>
                      <a:lnTo>
                        <a:pt x="0" y="293"/>
                      </a:lnTo>
                      <a:lnTo>
                        <a:pt x="0" y="427"/>
                      </a:lnTo>
                      <a:moveTo>
                        <a:pt x="0" y="560"/>
                      </a:moveTo>
                      <a:lnTo>
                        <a:pt x="0" y="560"/>
                      </a:lnTo>
                      <a:lnTo>
                        <a:pt x="0" y="573"/>
                      </a:lnTo>
                      <a:moveTo>
                        <a:pt x="0" y="587"/>
                      </a:moveTo>
                      <a:lnTo>
                        <a:pt x="0" y="587"/>
                      </a:lnTo>
                      <a:lnTo>
                        <a:pt x="0" y="720"/>
                      </a:lnTo>
                      <a:moveTo>
                        <a:pt x="0" y="853"/>
                      </a:moveTo>
                      <a:lnTo>
                        <a:pt x="0" y="853"/>
                      </a:lnTo>
                      <a:lnTo>
                        <a:pt x="0" y="867"/>
                      </a:lnTo>
                      <a:moveTo>
                        <a:pt x="0" y="880"/>
                      </a:moveTo>
                      <a:lnTo>
                        <a:pt x="0" y="880"/>
                      </a:lnTo>
                      <a:lnTo>
                        <a:pt x="0" y="1013"/>
                      </a:lnTo>
                      <a:moveTo>
                        <a:pt x="0" y="1147"/>
                      </a:moveTo>
                      <a:lnTo>
                        <a:pt x="0" y="1147"/>
                      </a:lnTo>
                      <a:lnTo>
                        <a:pt x="0" y="1160"/>
                      </a:lnTo>
                      <a:moveTo>
                        <a:pt x="0" y="1173"/>
                      </a:moveTo>
                      <a:lnTo>
                        <a:pt x="0" y="1173"/>
                      </a:lnTo>
                      <a:lnTo>
                        <a:pt x="0" y="1307"/>
                      </a:lnTo>
                      <a:moveTo>
                        <a:pt x="0" y="1440"/>
                      </a:moveTo>
                      <a:lnTo>
                        <a:pt x="0" y="1440"/>
                      </a:lnTo>
                      <a:lnTo>
                        <a:pt x="0" y="1453"/>
                      </a:lnTo>
                      <a:moveTo>
                        <a:pt x="0" y="1467"/>
                      </a:moveTo>
                      <a:lnTo>
                        <a:pt x="0" y="1467"/>
                      </a:lnTo>
                      <a:lnTo>
                        <a:pt x="0" y="1600"/>
                      </a:lnTo>
                      <a:moveTo>
                        <a:pt x="0" y="1733"/>
                      </a:moveTo>
                      <a:lnTo>
                        <a:pt x="0" y="1733"/>
                      </a:lnTo>
                      <a:lnTo>
                        <a:pt x="0" y="1747"/>
                      </a:lnTo>
                      <a:moveTo>
                        <a:pt x="0" y="1760"/>
                      </a:moveTo>
                      <a:lnTo>
                        <a:pt x="0" y="1760"/>
                      </a:lnTo>
                      <a:lnTo>
                        <a:pt x="0" y="1893"/>
                      </a:lnTo>
                      <a:moveTo>
                        <a:pt x="0" y="2027"/>
                      </a:moveTo>
                      <a:lnTo>
                        <a:pt x="0" y="2027"/>
                      </a:lnTo>
                      <a:lnTo>
                        <a:pt x="0" y="2040"/>
                      </a:lnTo>
                      <a:moveTo>
                        <a:pt x="0" y="2053"/>
                      </a:moveTo>
                      <a:lnTo>
                        <a:pt x="0" y="2053"/>
                      </a:lnTo>
                      <a:lnTo>
                        <a:pt x="0" y="2187"/>
                      </a:lnTo>
                      <a:moveTo>
                        <a:pt x="0" y="2320"/>
                      </a:moveTo>
                      <a:lnTo>
                        <a:pt x="0" y="2320"/>
                      </a:lnTo>
                      <a:lnTo>
                        <a:pt x="0" y="2333"/>
                      </a:lnTo>
                      <a:moveTo>
                        <a:pt x="0" y="2347"/>
                      </a:moveTo>
                      <a:lnTo>
                        <a:pt x="0" y="2347"/>
                      </a:lnTo>
                      <a:lnTo>
                        <a:pt x="0" y="2480"/>
                      </a:lnTo>
                      <a:moveTo>
                        <a:pt x="0" y="2613"/>
                      </a:moveTo>
                      <a:lnTo>
                        <a:pt x="0" y="2613"/>
                      </a:lnTo>
                      <a:lnTo>
                        <a:pt x="0" y="2627"/>
                      </a:lnTo>
                      <a:moveTo>
                        <a:pt x="0" y="2640"/>
                      </a:moveTo>
                      <a:lnTo>
                        <a:pt x="0" y="2640"/>
                      </a:lnTo>
                      <a:lnTo>
                        <a:pt x="0" y="2773"/>
                      </a:lnTo>
                      <a:moveTo>
                        <a:pt x="0" y="2907"/>
                      </a:moveTo>
                      <a:lnTo>
                        <a:pt x="0" y="2907"/>
                      </a:lnTo>
                      <a:lnTo>
                        <a:pt x="0" y="2920"/>
                      </a:lnTo>
                      <a:moveTo>
                        <a:pt x="0" y="2933"/>
                      </a:moveTo>
                      <a:lnTo>
                        <a:pt x="0" y="2933"/>
                      </a:lnTo>
                      <a:lnTo>
                        <a:pt x="0" y="3067"/>
                      </a:lnTo>
                      <a:moveTo>
                        <a:pt x="0" y="3200"/>
                      </a:moveTo>
                      <a:lnTo>
                        <a:pt x="0" y="3200"/>
                      </a:lnTo>
                      <a:lnTo>
                        <a:pt x="0" y="3213"/>
                      </a:lnTo>
                      <a:moveTo>
                        <a:pt x="0" y="3227"/>
                      </a:moveTo>
                      <a:lnTo>
                        <a:pt x="0" y="3227"/>
                      </a:lnTo>
                      <a:lnTo>
                        <a:pt x="0" y="3360"/>
                      </a:lnTo>
                      <a:moveTo>
                        <a:pt x="0" y="3493"/>
                      </a:moveTo>
                      <a:lnTo>
                        <a:pt x="0" y="3493"/>
                      </a:lnTo>
                      <a:lnTo>
                        <a:pt x="0" y="3507"/>
                      </a:lnTo>
                      <a:moveTo>
                        <a:pt x="0" y="3520"/>
                      </a:moveTo>
                      <a:lnTo>
                        <a:pt x="0" y="3520"/>
                      </a:lnTo>
                      <a:lnTo>
                        <a:pt x="0" y="3653"/>
                      </a:lnTo>
                      <a:moveTo>
                        <a:pt x="0" y="3787"/>
                      </a:moveTo>
                      <a:lnTo>
                        <a:pt x="0" y="3787"/>
                      </a:lnTo>
                      <a:lnTo>
                        <a:pt x="0" y="3800"/>
                      </a:lnTo>
                      <a:moveTo>
                        <a:pt x="0" y="3813"/>
                      </a:moveTo>
                      <a:lnTo>
                        <a:pt x="0" y="3813"/>
                      </a:lnTo>
                      <a:lnTo>
                        <a:pt x="0" y="3947"/>
                      </a:lnTo>
                      <a:moveTo>
                        <a:pt x="0" y="4080"/>
                      </a:moveTo>
                      <a:lnTo>
                        <a:pt x="0" y="4080"/>
                      </a:lnTo>
                      <a:lnTo>
                        <a:pt x="0" y="4093"/>
                      </a:lnTo>
                      <a:moveTo>
                        <a:pt x="0" y="4107"/>
                      </a:moveTo>
                      <a:lnTo>
                        <a:pt x="0" y="4107"/>
                      </a:lnTo>
                      <a:lnTo>
                        <a:pt x="0" y="4240"/>
                      </a:lnTo>
                      <a:moveTo>
                        <a:pt x="0" y="4373"/>
                      </a:moveTo>
                      <a:lnTo>
                        <a:pt x="0" y="4373"/>
                      </a:lnTo>
                      <a:lnTo>
                        <a:pt x="0" y="4387"/>
                      </a:lnTo>
                      <a:moveTo>
                        <a:pt x="0" y="4400"/>
                      </a:moveTo>
                      <a:lnTo>
                        <a:pt x="0" y="4400"/>
                      </a:lnTo>
                      <a:lnTo>
                        <a:pt x="0" y="4533"/>
                      </a:lnTo>
                      <a:moveTo>
                        <a:pt x="0" y="4667"/>
                      </a:moveTo>
                      <a:lnTo>
                        <a:pt x="0" y="4667"/>
                      </a:lnTo>
                      <a:lnTo>
                        <a:pt x="0" y="4680"/>
                      </a:lnTo>
                      <a:moveTo>
                        <a:pt x="0" y="4693"/>
                      </a:moveTo>
                      <a:lnTo>
                        <a:pt x="0" y="4693"/>
                      </a:lnTo>
                      <a:lnTo>
                        <a:pt x="0" y="4827"/>
                      </a:lnTo>
                      <a:moveTo>
                        <a:pt x="0" y="4960"/>
                      </a:moveTo>
                      <a:lnTo>
                        <a:pt x="0" y="4960"/>
                      </a:lnTo>
                      <a:lnTo>
                        <a:pt x="0" y="4973"/>
                      </a:lnTo>
                      <a:moveTo>
                        <a:pt x="0" y="4987"/>
                      </a:moveTo>
                      <a:lnTo>
                        <a:pt x="0" y="4987"/>
                      </a:lnTo>
                      <a:lnTo>
                        <a:pt x="0" y="5120"/>
                      </a:lnTo>
                      <a:moveTo>
                        <a:pt x="0" y="5253"/>
                      </a:moveTo>
                      <a:lnTo>
                        <a:pt x="0" y="5253"/>
                      </a:lnTo>
                      <a:lnTo>
                        <a:pt x="0" y="5267"/>
                      </a:lnTo>
                      <a:moveTo>
                        <a:pt x="0" y="5280"/>
                      </a:moveTo>
                      <a:lnTo>
                        <a:pt x="0" y="5280"/>
                      </a:lnTo>
                      <a:lnTo>
                        <a:pt x="0" y="5413"/>
                      </a:lnTo>
                      <a:moveTo>
                        <a:pt x="0" y="5547"/>
                      </a:moveTo>
                      <a:lnTo>
                        <a:pt x="0" y="5547"/>
                      </a:lnTo>
                      <a:lnTo>
                        <a:pt x="0" y="5560"/>
                      </a:lnTo>
                      <a:moveTo>
                        <a:pt x="0" y="5573"/>
                      </a:moveTo>
                      <a:lnTo>
                        <a:pt x="0" y="5573"/>
                      </a:lnTo>
                      <a:lnTo>
                        <a:pt x="0" y="5707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0" name="Freeform 6">
                  <a:extLst>
                    <a:ext uri="{FF2B5EF4-FFF2-40B4-BE49-F238E27FC236}">
                      <a16:creationId xmlns:a16="http://schemas.microsoft.com/office/drawing/2014/main" id="{D6B296E3-B570-FFA2-5C53-AE389BEA67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96942" y="2246417"/>
                  <a:ext cx="3340100" cy="3168651"/>
                </a:xfrm>
                <a:custGeom>
                  <a:avLst/>
                  <a:gdLst>
                    <a:gd name="T0" fmla="*/ 0 w 4243"/>
                    <a:gd name="T1" fmla="*/ 0 h 4243"/>
                    <a:gd name="T2" fmla="*/ 189 w 4243"/>
                    <a:gd name="T3" fmla="*/ 189 h 4243"/>
                    <a:gd name="T4" fmla="*/ 198 w 4243"/>
                    <a:gd name="T5" fmla="*/ 198 h 4243"/>
                    <a:gd name="T6" fmla="*/ 207 w 4243"/>
                    <a:gd name="T7" fmla="*/ 208 h 4243"/>
                    <a:gd name="T8" fmla="*/ 396 w 4243"/>
                    <a:gd name="T9" fmla="*/ 396 h 4243"/>
                    <a:gd name="T10" fmla="*/ 405 w 4243"/>
                    <a:gd name="T11" fmla="*/ 406 h 4243"/>
                    <a:gd name="T12" fmla="*/ 415 w 4243"/>
                    <a:gd name="T13" fmla="*/ 415 h 4243"/>
                    <a:gd name="T14" fmla="*/ 603 w 4243"/>
                    <a:gd name="T15" fmla="*/ 604 h 4243"/>
                    <a:gd name="T16" fmla="*/ 613 w 4243"/>
                    <a:gd name="T17" fmla="*/ 613 h 4243"/>
                    <a:gd name="T18" fmla="*/ 622 w 4243"/>
                    <a:gd name="T19" fmla="*/ 623 h 4243"/>
                    <a:gd name="T20" fmla="*/ 811 w 4243"/>
                    <a:gd name="T21" fmla="*/ 811 h 4243"/>
                    <a:gd name="T22" fmla="*/ 820 w 4243"/>
                    <a:gd name="T23" fmla="*/ 821 h 4243"/>
                    <a:gd name="T24" fmla="*/ 830 w 4243"/>
                    <a:gd name="T25" fmla="*/ 830 h 4243"/>
                    <a:gd name="T26" fmla="*/ 1018 w 4243"/>
                    <a:gd name="T27" fmla="*/ 1019 h 4243"/>
                    <a:gd name="T28" fmla="*/ 1028 w 4243"/>
                    <a:gd name="T29" fmla="*/ 1028 h 4243"/>
                    <a:gd name="T30" fmla="*/ 1037 w 4243"/>
                    <a:gd name="T31" fmla="*/ 1038 h 4243"/>
                    <a:gd name="T32" fmla="*/ 1226 w 4243"/>
                    <a:gd name="T33" fmla="*/ 1226 h 4243"/>
                    <a:gd name="T34" fmla="*/ 1235 w 4243"/>
                    <a:gd name="T35" fmla="*/ 1236 h 4243"/>
                    <a:gd name="T36" fmla="*/ 1245 w 4243"/>
                    <a:gd name="T37" fmla="*/ 1245 h 4243"/>
                    <a:gd name="T38" fmla="*/ 1433 w 4243"/>
                    <a:gd name="T39" fmla="*/ 1434 h 4243"/>
                    <a:gd name="T40" fmla="*/ 1443 w 4243"/>
                    <a:gd name="T41" fmla="*/ 1443 h 4243"/>
                    <a:gd name="T42" fmla="*/ 1452 w 4243"/>
                    <a:gd name="T43" fmla="*/ 1452 h 4243"/>
                    <a:gd name="T44" fmla="*/ 1641 w 4243"/>
                    <a:gd name="T45" fmla="*/ 1641 h 4243"/>
                    <a:gd name="T46" fmla="*/ 1650 w 4243"/>
                    <a:gd name="T47" fmla="*/ 1650 h 4243"/>
                    <a:gd name="T48" fmla="*/ 1659 w 4243"/>
                    <a:gd name="T49" fmla="*/ 1660 h 4243"/>
                    <a:gd name="T50" fmla="*/ 1848 w 4243"/>
                    <a:gd name="T51" fmla="*/ 1848 h 4243"/>
                    <a:gd name="T52" fmla="*/ 1857 w 4243"/>
                    <a:gd name="T53" fmla="*/ 1858 h 4243"/>
                    <a:gd name="T54" fmla="*/ 1867 w 4243"/>
                    <a:gd name="T55" fmla="*/ 1867 h 4243"/>
                    <a:gd name="T56" fmla="*/ 2055 w 4243"/>
                    <a:gd name="T57" fmla="*/ 2056 h 4243"/>
                    <a:gd name="T58" fmla="*/ 2065 w 4243"/>
                    <a:gd name="T59" fmla="*/ 2065 h 4243"/>
                    <a:gd name="T60" fmla="*/ 2074 w 4243"/>
                    <a:gd name="T61" fmla="*/ 2075 h 4243"/>
                    <a:gd name="T62" fmla="*/ 2263 w 4243"/>
                    <a:gd name="T63" fmla="*/ 2263 h 4243"/>
                    <a:gd name="T64" fmla="*/ 2272 w 4243"/>
                    <a:gd name="T65" fmla="*/ 2273 h 4243"/>
                    <a:gd name="T66" fmla="*/ 2282 w 4243"/>
                    <a:gd name="T67" fmla="*/ 2282 h 4243"/>
                    <a:gd name="T68" fmla="*/ 2470 w 4243"/>
                    <a:gd name="T69" fmla="*/ 2471 h 4243"/>
                    <a:gd name="T70" fmla="*/ 2480 w 4243"/>
                    <a:gd name="T71" fmla="*/ 2480 h 4243"/>
                    <a:gd name="T72" fmla="*/ 2489 w 4243"/>
                    <a:gd name="T73" fmla="*/ 2490 h 4243"/>
                    <a:gd name="T74" fmla="*/ 2678 w 4243"/>
                    <a:gd name="T75" fmla="*/ 2678 h 4243"/>
                    <a:gd name="T76" fmla="*/ 2687 w 4243"/>
                    <a:gd name="T77" fmla="*/ 2687 h 4243"/>
                    <a:gd name="T78" fmla="*/ 2696 w 4243"/>
                    <a:gd name="T79" fmla="*/ 2697 h 4243"/>
                    <a:gd name="T80" fmla="*/ 2885 w 4243"/>
                    <a:gd name="T81" fmla="*/ 2885 h 4243"/>
                    <a:gd name="T82" fmla="*/ 2894 w 4243"/>
                    <a:gd name="T83" fmla="*/ 2895 h 4243"/>
                    <a:gd name="T84" fmla="*/ 2904 w 4243"/>
                    <a:gd name="T85" fmla="*/ 2904 h 4243"/>
                    <a:gd name="T86" fmla="*/ 3092 w 4243"/>
                    <a:gd name="T87" fmla="*/ 3093 h 4243"/>
                    <a:gd name="T88" fmla="*/ 3102 w 4243"/>
                    <a:gd name="T89" fmla="*/ 3102 h 4243"/>
                    <a:gd name="T90" fmla="*/ 3111 w 4243"/>
                    <a:gd name="T91" fmla="*/ 3112 h 4243"/>
                    <a:gd name="T92" fmla="*/ 3300 w 4243"/>
                    <a:gd name="T93" fmla="*/ 3300 h 4243"/>
                    <a:gd name="T94" fmla="*/ 3309 w 4243"/>
                    <a:gd name="T95" fmla="*/ 3310 h 4243"/>
                    <a:gd name="T96" fmla="*/ 3319 w 4243"/>
                    <a:gd name="T97" fmla="*/ 3319 h 4243"/>
                    <a:gd name="T98" fmla="*/ 3507 w 4243"/>
                    <a:gd name="T99" fmla="*/ 3508 h 4243"/>
                    <a:gd name="T100" fmla="*/ 3517 w 4243"/>
                    <a:gd name="T101" fmla="*/ 3517 h 4243"/>
                    <a:gd name="T102" fmla="*/ 3526 w 4243"/>
                    <a:gd name="T103" fmla="*/ 3527 h 4243"/>
                    <a:gd name="T104" fmla="*/ 3715 w 4243"/>
                    <a:gd name="T105" fmla="*/ 3715 h 4243"/>
                    <a:gd name="T106" fmla="*/ 3724 w 4243"/>
                    <a:gd name="T107" fmla="*/ 3725 h 4243"/>
                    <a:gd name="T108" fmla="*/ 3734 w 4243"/>
                    <a:gd name="T109" fmla="*/ 3734 h 4243"/>
                    <a:gd name="T110" fmla="*/ 3922 w 4243"/>
                    <a:gd name="T111" fmla="*/ 3923 h 4243"/>
                    <a:gd name="T112" fmla="*/ 3932 w 4243"/>
                    <a:gd name="T113" fmla="*/ 3932 h 4243"/>
                    <a:gd name="T114" fmla="*/ 3941 w 4243"/>
                    <a:gd name="T115" fmla="*/ 3941 h 4243"/>
                    <a:gd name="T116" fmla="*/ 4130 w 4243"/>
                    <a:gd name="T117" fmla="*/ 4130 h 4243"/>
                    <a:gd name="T118" fmla="*/ 4139 w 4243"/>
                    <a:gd name="T119" fmla="*/ 4139 h 4243"/>
                    <a:gd name="T120" fmla="*/ 4148 w 4243"/>
                    <a:gd name="T121" fmla="*/ 4149 h 4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43" h="424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4" y="95"/>
                      </a:lnTo>
                      <a:moveTo>
                        <a:pt x="189" y="189"/>
                      </a:moveTo>
                      <a:lnTo>
                        <a:pt x="189" y="189"/>
                      </a:lnTo>
                      <a:lnTo>
                        <a:pt x="198" y="198"/>
                      </a:lnTo>
                      <a:moveTo>
                        <a:pt x="207" y="208"/>
                      </a:moveTo>
                      <a:lnTo>
                        <a:pt x="207" y="208"/>
                      </a:lnTo>
                      <a:lnTo>
                        <a:pt x="302" y="302"/>
                      </a:lnTo>
                      <a:moveTo>
                        <a:pt x="396" y="396"/>
                      </a:moveTo>
                      <a:lnTo>
                        <a:pt x="396" y="396"/>
                      </a:lnTo>
                      <a:lnTo>
                        <a:pt x="405" y="406"/>
                      </a:lnTo>
                      <a:moveTo>
                        <a:pt x="415" y="415"/>
                      </a:moveTo>
                      <a:lnTo>
                        <a:pt x="415" y="415"/>
                      </a:lnTo>
                      <a:lnTo>
                        <a:pt x="509" y="510"/>
                      </a:lnTo>
                      <a:moveTo>
                        <a:pt x="603" y="604"/>
                      </a:moveTo>
                      <a:lnTo>
                        <a:pt x="603" y="604"/>
                      </a:lnTo>
                      <a:lnTo>
                        <a:pt x="613" y="613"/>
                      </a:lnTo>
                      <a:moveTo>
                        <a:pt x="622" y="623"/>
                      </a:moveTo>
                      <a:lnTo>
                        <a:pt x="622" y="623"/>
                      </a:lnTo>
                      <a:lnTo>
                        <a:pt x="717" y="717"/>
                      </a:lnTo>
                      <a:moveTo>
                        <a:pt x="811" y="811"/>
                      </a:moveTo>
                      <a:lnTo>
                        <a:pt x="811" y="811"/>
                      </a:lnTo>
                      <a:lnTo>
                        <a:pt x="820" y="821"/>
                      </a:lnTo>
                      <a:moveTo>
                        <a:pt x="830" y="830"/>
                      </a:moveTo>
                      <a:lnTo>
                        <a:pt x="830" y="830"/>
                      </a:lnTo>
                      <a:lnTo>
                        <a:pt x="924" y="924"/>
                      </a:lnTo>
                      <a:moveTo>
                        <a:pt x="1018" y="1019"/>
                      </a:moveTo>
                      <a:lnTo>
                        <a:pt x="1018" y="1019"/>
                      </a:lnTo>
                      <a:lnTo>
                        <a:pt x="1028" y="1028"/>
                      </a:lnTo>
                      <a:moveTo>
                        <a:pt x="1037" y="1038"/>
                      </a:moveTo>
                      <a:lnTo>
                        <a:pt x="1037" y="1038"/>
                      </a:lnTo>
                      <a:lnTo>
                        <a:pt x="1131" y="1132"/>
                      </a:lnTo>
                      <a:moveTo>
                        <a:pt x="1226" y="1226"/>
                      </a:moveTo>
                      <a:lnTo>
                        <a:pt x="1226" y="1226"/>
                      </a:lnTo>
                      <a:lnTo>
                        <a:pt x="1235" y="1236"/>
                      </a:lnTo>
                      <a:moveTo>
                        <a:pt x="1245" y="1245"/>
                      </a:moveTo>
                      <a:lnTo>
                        <a:pt x="1245" y="1245"/>
                      </a:lnTo>
                      <a:lnTo>
                        <a:pt x="1339" y="1339"/>
                      </a:lnTo>
                      <a:moveTo>
                        <a:pt x="1433" y="1434"/>
                      </a:moveTo>
                      <a:lnTo>
                        <a:pt x="1433" y="1434"/>
                      </a:lnTo>
                      <a:lnTo>
                        <a:pt x="1443" y="1443"/>
                      </a:lnTo>
                      <a:moveTo>
                        <a:pt x="1452" y="1452"/>
                      </a:moveTo>
                      <a:lnTo>
                        <a:pt x="1452" y="1452"/>
                      </a:lnTo>
                      <a:lnTo>
                        <a:pt x="1546" y="1547"/>
                      </a:lnTo>
                      <a:moveTo>
                        <a:pt x="1641" y="1641"/>
                      </a:moveTo>
                      <a:lnTo>
                        <a:pt x="1641" y="1641"/>
                      </a:lnTo>
                      <a:lnTo>
                        <a:pt x="1650" y="1650"/>
                      </a:lnTo>
                      <a:moveTo>
                        <a:pt x="1659" y="1660"/>
                      </a:moveTo>
                      <a:lnTo>
                        <a:pt x="1659" y="1660"/>
                      </a:lnTo>
                      <a:lnTo>
                        <a:pt x="1754" y="1754"/>
                      </a:lnTo>
                      <a:moveTo>
                        <a:pt x="1848" y="1848"/>
                      </a:moveTo>
                      <a:lnTo>
                        <a:pt x="1848" y="1848"/>
                      </a:lnTo>
                      <a:lnTo>
                        <a:pt x="1857" y="1858"/>
                      </a:lnTo>
                      <a:moveTo>
                        <a:pt x="1867" y="1867"/>
                      </a:moveTo>
                      <a:lnTo>
                        <a:pt x="1867" y="1867"/>
                      </a:lnTo>
                      <a:lnTo>
                        <a:pt x="1961" y="1962"/>
                      </a:lnTo>
                      <a:moveTo>
                        <a:pt x="2055" y="2056"/>
                      </a:moveTo>
                      <a:lnTo>
                        <a:pt x="2055" y="2056"/>
                      </a:lnTo>
                      <a:lnTo>
                        <a:pt x="2065" y="2065"/>
                      </a:lnTo>
                      <a:moveTo>
                        <a:pt x="2074" y="2075"/>
                      </a:moveTo>
                      <a:lnTo>
                        <a:pt x="2074" y="2075"/>
                      </a:lnTo>
                      <a:lnTo>
                        <a:pt x="2168" y="2169"/>
                      </a:lnTo>
                      <a:moveTo>
                        <a:pt x="2263" y="2263"/>
                      </a:moveTo>
                      <a:lnTo>
                        <a:pt x="2263" y="2263"/>
                      </a:lnTo>
                      <a:lnTo>
                        <a:pt x="2272" y="2273"/>
                      </a:lnTo>
                      <a:moveTo>
                        <a:pt x="2282" y="2282"/>
                      </a:moveTo>
                      <a:lnTo>
                        <a:pt x="2282" y="2282"/>
                      </a:lnTo>
                      <a:lnTo>
                        <a:pt x="2376" y="2376"/>
                      </a:lnTo>
                      <a:moveTo>
                        <a:pt x="2470" y="2471"/>
                      </a:moveTo>
                      <a:lnTo>
                        <a:pt x="2470" y="2471"/>
                      </a:lnTo>
                      <a:lnTo>
                        <a:pt x="2480" y="2480"/>
                      </a:lnTo>
                      <a:moveTo>
                        <a:pt x="2489" y="2490"/>
                      </a:moveTo>
                      <a:lnTo>
                        <a:pt x="2489" y="2490"/>
                      </a:lnTo>
                      <a:lnTo>
                        <a:pt x="2583" y="2584"/>
                      </a:lnTo>
                      <a:moveTo>
                        <a:pt x="2678" y="2678"/>
                      </a:moveTo>
                      <a:lnTo>
                        <a:pt x="2678" y="2678"/>
                      </a:lnTo>
                      <a:lnTo>
                        <a:pt x="2687" y="2687"/>
                      </a:lnTo>
                      <a:moveTo>
                        <a:pt x="2696" y="2697"/>
                      </a:moveTo>
                      <a:lnTo>
                        <a:pt x="2696" y="2697"/>
                      </a:lnTo>
                      <a:lnTo>
                        <a:pt x="2791" y="2791"/>
                      </a:lnTo>
                      <a:moveTo>
                        <a:pt x="2885" y="2885"/>
                      </a:moveTo>
                      <a:lnTo>
                        <a:pt x="2885" y="2885"/>
                      </a:lnTo>
                      <a:lnTo>
                        <a:pt x="2894" y="2895"/>
                      </a:lnTo>
                      <a:moveTo>
                        <a:pt x="2904" y="2904"/>
                      </a:moveTo>
                      <a:lnTo>
                        <a:pt x="2904" y="2904"/>
                      </a:lnTo>
                      <a:lnTo>
                        <a:pt x="2998" y="2999"/>
                      </a:lnTo>
                      <a:moveTo>
                        <a:pt x="3092" y="3093"/>
                      </a:moveTo>
                      <a:lnTo>
                        <a:pt x="3092" y="3093"/>
                      </a:lnTo>
                      <a:lnTo>
                        <a:pt x="3102" y="3102"/>
                      </a:lnTo>
                      <a:moveTo>
                        <a:pt x="3111" y="3112"/>
                      </a:moveTo>
                      <a:lnTo>
                        <a:pt x="3111" y="3112"/>
                      </a:lnTo>
                      <a:lnTo>
                        <a:pt x="3206" y="3206"/>
                      </a:lnTo>
                      <a:moveTo>
                        <a:pt x="3300" y="3300"/>
                      </a:moveTo>
                      <a:lnTo>
                        <a:pt x="3300" y="3300"/>
                      </a:lnTo>
                      <a:lnTo>
                        <a:pt x="3309" y="3310"/>
                      </a:lnTo>
                      <a:moveTo>
                        <a:pt x="3319" y="3319"/>
                      </a:moveTo>
                      <a:lnTo>
                        <a:pt x="3319" y="3319"/>
                      </a:lnTo>
                      <a:lnTo>
                        <a:pt x="3413" y="3413"/>
                      </a:lnTo>
                      <a:moveTo>
                        <a:pt x="3507" y="3508"/>
                      </a:moveTo>
                      <a:lnTo>
                        <a:pt x="3507" y="3508"/>
                      </a:lnTo>
                      <a:lnTo>
                        <a:pt x="3517" y="3517"/>
                      </a:lnTo>
                      <a:moveTo>
                        <a:pt x="3526" y="3527"/>
                      </a:moveTo>
                      <a:lnTo>
                        <a:pt x="3526" y="3527"/>
                      </a:lnTo>
                      <a:lnTo>
                        <a:pt x="3620" y="3621"/>
                      </a:lnTo>
                      <a:moveTo>
                        <a:pt x="3715" y="3715"/>
                      </a:moveTo>
                      <a:lnTo>
                        <a:pt x="3715" y="3715"/>
                      </a:lnTo>
                      <a:lnTo>
                        <a:pt x="3724" y="3725"/>
                      </a:lnTo>
                      <a:moveTo>
                        <a:pt x="3734" y="3734"/>
                      </a:moveTo>
                      <a:lnTo>
                        <a:pt x="3734" y="3734"/>
                      </a:lnTo>
                      <a:lnTo>
                        <a:pt x="3828" y="3828"/>
                      </a:lnTo>
                      <a:moveTo>
                        <a:pt x="3922" y="3923"/>
                      </a:moveTo>
                      <a:lnTo>
                        <a:pt x="3922" y="3923"/>
                      </a:lnTo>
                      <a:lnTo>
                        <a:pt x="3932" y="3932"/>
                      </a:lnTo>
                      <a:moveTo>
                        <a:pt x="3941" y="3941"/>
                      </a:moveTo>
                      <a:lnTo>
                        <a:pt x="3941" y="3941"/>
                      </a:lnTo>
                      <a:lnTo>
                        <a:pt x="4035" y="4036"/>
                      </a:lnTo>
                      <a:moveTo>
                        <a:pt x="4130" y="4130"/>
                      </a:moveTo>
                      <a:lnTo>
                        <a:pt x="4130" y="4130"/>
                      </a:lnTo>
                      <a:lnTo>
                        <a:pt x="4139" y="4139"/>
                      </a:lnTo>
                      <a:moveTo>
                        <a:pt x="4148" y="4149"/>
                      </a:moveTo>
                      <a:lnTo>
                        <a:pt x="4148" y="4149"/>
                      </a:lnTo>
                      <a:lnTo>
                        <a:pt x="4243" y="4243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1" name="Freeform 7">
                  <a:extLst>
                    <a:ext uri="{FF2B5EF4-FFF2-40B4-BE49-F238E27FC236}">
                      <a16:creationId xmlns:a16="http://schemas.microsoft.com/office/drawing/2014/main" id="{F02CBB72-AC9B-FD09-7850-1B493FC629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13810" y="2229485"/>
                  <a:ext cx="3340100" cy="3170767"/>
                </a:xfrm>
                <a:custGeom>
                  <a:avLst/>
                  <a:gdLst>
                    <a:gd name="T0" fmla="*/ 4242 w 4242"/>
                    <a:gd name="T1" fmla="*/ 0 h 4243"/>
                    <a:gd name="T2" fmla="*/ 4054 w 4242"/>
                    <a:gd name="T3" fmla="*/ 189 h 4243"/>
                    <a:gd name="T4" fmla="*/ 4044 w 4242"/>
                    <a:gd name="T5" fmla="*/ 198 h 4243"/>
                    <a:gd name="T6" fmla="*/ 4035 w 4242"/>
                    <a:gd name="T7" fmla="*/ 208 h 4243"/>
                    <a:gd name="T8" fmla="*/ 3846 w 4242"/>
                    <a:gd name="T9" fmla="*/ 396 h 4243"/>
                    <a:gd name="T10" fmla="*/ 3837 w 4242"/>
                    <a:gd name="T11" fmla="*/ 406 h 4243"/>
                    <a:gd name="T12" fmla="*/ 3827 w 4242"/>
                    <a:gd name="T13" fmla="*/ 415 h 4243"/>
                    <a:gd name="T14" fmla="*/ 3639 w 4242"/>
                    <a:gd name="T15" fmla="*/ 604 h 4243"/>
                    <a:gd name="T16" fmla="*/ 3629 w 4242"/>
                    <a:gd name="T17" fmla="*/ 613 h 4243"/>
                    <a:gd name="T18" fmla="*/ 3620 w 4242"/>
                    <a:gd name="T19" fmla="*/ 623 h 4243"/>
                    <a:gd name="T20" fmla="*/ 3431 w 4242"/>
                    <a:gd name="T21" fmla="*/ 811 h 4243"/>
                    <a:gd name="T22" fmla="*/ 3422 w 4242"/>
                    <a:gd name="T23" fmla="*/ 821 h 4243"/>
                    <a:gd name="T24" fmla="*/ 3413 w 4242"/>
                    <a:gd name="T25" fmla="*/ 830 h 4243"/>
                    <a:gd name="T26" fmla="*/ 3224 w 4242"/>
                    <a:gd name="T27" fmla="*/ 1018 h 4243"/>
                    <a:gd name="T28" fmla="*/ 3215 w 4242"/>
                    <a:gd name="T29" fmla="*/ 1028 h 4243"/>
                    <a:gd name="T30" fmla="*/ 3205 w 4242"/>
                    <a:gd name="T31" fmla="*/ 1037 h 4243"/>
                    <a:gd name="T32" fmla="*/ 3017 w 4242"/>
                    <a:gd name="T33" fmla="*/ 1226 h 4243"/>
                    <a:gd name="T34" fmla="*/ 3007 w 4242"/>
                    <a:gd name="T35" fmla="*/ 1235 h 4243"/>
                    <a:gd name="T36" fmla="*/ 2998 w 4242"/>
                    <a:gd name="T37" fmla="*/ 1245 h 4243"/>
                    <a:gd name="T38" fmla="*/ 2809 w 4242"/>
                    <a:gd name="T39" fmla="*/ 1433 h 4243"/>
                    <a:gd name="T40" fmla="*/ 2800 w 4242"/>
                    <a:gd name="T41" fmla="*/ 1443 h 4243"/>
                    <a:gd name="T42" fmla="*/ 2790 w 4242"/>
                    <a:gd name="T43" fmla="*/ 1452 h 4243"/>
                    <a:gd name="T44" fmla="*/ 2602 w 4242"/>
                    <a:gd name="T45" fmla="*/ 1641 h 4243"/>
                    <a:gd name="T46" fmla="*/ 2592 w 4242"/>
                    <a:gd name="T47" fmla="*/ 1650 h 4243"/>
                    <a:gd name="T48" fmla="*/ 2583 w 4242"/>
                    <a:gd name="T49" fmla="*/ 1660 h 4243"/>
                    <a:gd name="T50" fmla="*/ 2394 w 4242"/>
                    <a:gd name="T51" fmla="*/ 1848 h 4243"/>
                    <a:gd name="T52" fmla="*/ 2385 w 4242"/>
                    <a:gd name="T53" fmla="*/ 1858 h 4243"/>
                    <a:gd name="T54" fmla="*/ 2376 w 4242"/>
                    <a:gd name="T55" fmla="*/ 1867 h 4243"/>
                    <a:gd name="T56" fmla="*/ 2187 w 4242"/>
                    <a:gd name="T57" fmla="*/ 2056 h 4243"/>
                    <a:gd name="T58" fmla="*/ 2178 w 4242"/>
                    <a:gd name="T59" fmla="*/ 2065 h 4243"/>
                    <a:gd name="T60" fmla="*/ 2168 w 4242"/>
                    <a:gd name="T61" fmla="*/ 2074 h 4243"/>
                    <a:gd name="T62" fmla="*/ 1980 w 4242"/>
                    <a:gd name="T63" fmla="*/ 2263 h 4243"/>
                    <a:gd name="T64" fmla="*/ 1970 w 4242"/>
                    <a:gd name="T65" fmla="*/ 2272 h 4243"/>
                    <a:gd name="T66" fmla="*/ 1961 w 4242"/>
                    <a:gd name="T67" fmla="*/ 2282 h 4243"/>
                    <a:gd name="T68" fmla="*/ 1772 w 4242"/>
                    <a:gd name="T69" fmla="*/ 2470 h 4243"/>
                    <a:gd name="T70" fmla="*/ 1763 w 4242"/>
                    <a:gd name="T71" fmla="*/ 2480 h 4243"/>
                    <a:gd name="T72" fmla="*/ 1753 w 4242"/>
                    <a:gd name="T73" fmla="*/ 2489 h 4243"/>
                    <a:gd name="T74" fmla="*/ 1565 w 4242"/>
                    <a:gd name="T75" fmla="*/ 2678 h 4243"/>
                    <a:gd name="T76" fmla="*/ 1555 w 4242"/>
                    <a:gd name="T77" fmla="*/ 2687 h 4243"/>
                    <a:gd name="T78" fmla="*/ 1546 w 4242"/>
                    <a:gd name="T79" fmla="*/ 2697 h 4243"/>
                    <a:gd name="T80" fmla="*/ 1357 w 4242"/>
                    <a:gd name="T81" fmla="*/ 2885 h 4243"/>
                    <a:gd name="T82" fmla="*/ 1348 w 4242"/>
                    <a:gd name="T83" fmla="*/ 2895 h 4243"/>
                    <a:gd name="T84" fmla="*/ 1338 w 4242"/>
                    <a:gd name="T85" fmla="*/ 2904 h 4243"/>
                    <a:gd name="T86" fmla="*/ 1150 w 4242"/>
                    <a:gd name="T87" fmla="*/ 3093 h 4243"/>
                    <a:gd name="T88" fmla="*/ 1140 w 4242"/>
                    <a:gd name="T89" fmla="*/ 3102 h 4243"/>
                    <a:gd name="T90" fmla="*/ 1131 w 4242"/>
                    <a:gd name="T91" fmla="*/ 3112 h 4243"/>
                    <a:gd name="T92" fmla="*/ 942 w 4242"/>
                    <a:gd name="T93" fmla="*/ 3300 h 4243"/>
                    <a:gd name="T94" fmla="*/ 933 w 4242"/>
                    <a:gd name="T95" fmla="*/ 3310 h 4243"/>
                    <a:gd name="T96" fmla="*/ 924 w 4242"/>
                    <a:gd name="T97" fmla="*/ 3319 h 4243"/>
                    <a:gd name="T98" fmla="*/ 735 w 4242"/>
                    <a:gd name="T99" fmla="*/ 3508 h 4243"/>
                    <a:gd name="T100" fmla="*/ 726 w 4242"/>
                    <a:gd name="T101" fmla="*/ 3517 h 4243"/>
                    <a:gd name="T102" fmla="*/ 716 w 4242"/>
                    <a:gd name="T103" fmla="*/ 3526 h 4243"/>
                    <a:gd name="T104" fmla="*/ 528 w 4242"/>
                    <a:gd name="T105" fmla="*/ 3715 h 4243"/>
                    <a:gd name="T106" fmla="*/ 518 w 4242"/>
                    <a:gd name="T107" fmla="*/ 3724 h 4243"/>
                    <a:gd name="T108" fmla="*/ 509 w 4242"/>
                    <a:gd name="T109" fmla="*/ 3734 h 4243"/>
                    <a:gd name="T110" fmla="*/ 320 w 4242"/>
                    <a:gd name="T111" fmla="*/ 3922 h 4243"/>
                    <a:gd name="T112" fmla="*/ 311 w 4242"/>
                    <a:gd name="T113" fmla="*/ 3932 h 4243"/>
                    <a:gd name="T114" fmla="*/ 301 w 4242"/>
                    <a:gd name="T115" fmla="*/ 3941 h 4243"/>
                    <a:gd name="T116" fmla="*/ 113 w 4242"/>
                    <a:gd name="T117" fmla="*/ 4130 h 4243"/>
                    <a:gd name="T118" fmla="*/ 103 w 4242"/>
                    <a:gd name="T119" fmla="*/ 4139 h 4243"/>
                    <a:gd name="T120" fmla="*/ 94 w 4242"/>
                    <a:gd name="T121" fmla="*/ 4149 h 4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42" h="4243">
                      <a:moveTo>
                        <a:pt x="4242" y="0"/>
                      </a:moveTo>
                      <a:lnTo>
                        <a:pt x="4242" y="0"/>
                      </a:lnTo>
                      <a:lnTo>
                        <a:pt x="4148" y="95"/>
                      </a:lnTo>
                      <a:moveTo>
                        <a:pt x="4054" y="189"/>
                      </a:moveTo>
                      <a:lnTo>
                        <a:pt x="4054" y="189"/>
                      </a:lnTo>
                      <a:lnTo>
                        <a:pt x="4044" y="198"/>
                      </a:lnTo>
                      <a:moveTo>
                        <a:pt x="4035" y="208"/>
                      </a:moveTo>
                      <a:lnTo>
                        <a:pt x="4035" y="208"/>
                      </a:lnTo>
                      <a:lnTo>
                        <a:pt x="3941" y="302"/>
                      </a:lnTo>
                      <a:moveTo>
                        <a:pt x="3846" y="396"/>
                      </a:moveTo>
                      <a:lnTo>
                        <a:pt x="3846" y="396"/>
                      </a:lnTo>
                      <a:lnTo>
                        <a:pt x="3837" y="406"/>
                      </a:lnTo>
                      <a:moveTo>
                        <a:pt x="3827" y="415"/>
                      </a:moveTo>
                      <a:lnTo>
                        <a:pt x="3827" y="415"/>
                      </a:lnTo>
                      <a:lnTo>
                        <a:pt x="3733" y="509"/>
                      </a:lnTo>
                      <a:moveTo>
                        <a:pt x="3639" y="604"/>
                      </a:moveTo>
                      <a:lnTo>
                        <a:pt x="3639" y="604"/>
                      </a:lnTo>
                      <a:lnTo>
                        <a:pt x="3629" y="613"/>
                      </a:lnTo>
                      <a:moveTo>
                        <a:pt x="3620" y="623"/>
                      </a:moveTo>
                      <a:lnTo>
                        <a:pt x="3620" y="623"/>
                      </a:lnTo>
                      <a:lnTo>
                        <a:pt x="3526" y="717"/>
                      </a:lnTo>
                      <a:moveTo>
                        <a:pt x="3431" y="811"/>
                      </a:moveTo>
                      <a:lnTo>
                        <a:pt x="3431" y="811"/>
                      </a:lnTo>
                      <a:lnTo>
                        <a:pt x="3422" y="821"/>
                      </a:lnTo>
                      <a:moveTo>
                        <a:pt x="3413" y="830"/>
                      </a:moveTo>
                      <a:lnTo>
                        <a:pt x="3413" y="830"/>
                      </a:lnTo>
                      <a:lnTo>
                        <a:pt x="3318" y="924"/>
                      </a:lnTo>
                      <a:moveTo>
                        <a:pt x="3224" y="1018"/>
                      </a:moveTo>
                      <a:lnTo>
                        <a:pt x="3224" y="1018"/>
                      </a:lnTo>
                      <a:lnTo>
                        <a:pt x="3215" y="1028"/>
                      </a:lnTo>
                      <a:moveTo>
                        <a:pt x="3205" y="1037"/>
                      </a:moveTo>
                      <a:lnTo>
                        <a:pt x="3205" y="1037"/>
                      </a:lnTo>
                      <a:lnTo>
                        <a:pt x="3111" y="1132"/>
                      </a:lnTo>
                      <a:moveTo>
                        <a:pt x="3017" y="1226"/>
                      </a:moveTo>
                      <a:lnTo>
                        <a:pt x="3017" y="1226"/>
                      </a:lnTo>
                      <a:lnTo>
                        <a:pt x="3007" y="1235"/>
                      </a:lnTo>
                      <a:moveTo>
                        <a:pt x="2998" y="1245"/>
                      </a:moveTo>
                      <a:lnTo>
                        <a:pt x="2998" y="1245"/>
                      </a:lnTo>
                      <a:lnTo>
                        <a:pt x="2903" y="1339"/>
                      </a:lnTo>
                      <a:moveTo>
                        <a:pt x="2809" y="1433"/>
                      </a:moveTo>
                      <a:lnTo>
                        <a:pt x="2809" y="1433"/>
                      </a:lnTo>
                      <a:lnTo>
                        <a:pt x="2800" y="1443"/>
                      </a:lnTo>
                      <a:moveTo>
                        <a:pt x="2790" y="1452"/>
                      </a:moveTo>
                      <a:lnTo>
                        <a:pt x="2790" y="1452"/>
                      </a:lnTo>
                      <a:lnTo>
                        <a:pt x="2696" y="1546"/>
                      </a:lnTo>
                      <a:moveTo>
                        <a:pt x="2602" y="1641"/>
                      </a:moveTo>
                      <a:lnTo>
                        <a:pt x="2602" y="1641"/>
                      </a:lnTo>
                      <a:lnTo>
                        <a:pt x="2592" y="1650"/>
                      </a:lnTo>
                      <a:moveTo>
                        <a:pt x="2583" y="1660"/>
                      </a:moveTo>
                      <a:lnTo>
                        <a:pt x="2583" y="1660"/>
                      </a:lnTo>
                      <a:lnTo>
                        <a:pt x="2489" y="1754"/>
                      </a:lnTo>
                      <a:moveTo>
                        <a:pt x="2394" y="1848"/>
                      </a:moveTo>
                      <a:lnTo>
                        <a:pt x="2394" y="1848"/>
                      </a:lnTo>
                      <a:lnTo>
                        <a:pt x="2385" y="1858"/>
                      </a:lnTo>
                      <a:moveTo>
                        <a:pt x="2376" y="1867"/>
                      </a:moveTo>
                      <a:lnTo>
                        <a:pt x="2376" y="1867"/>
                      </a:lnTo>
                      <a:lnTo>
                        <a:pt x="2281" y="1961"/>
                      </a:lnTo>
                      <a:moveTo>
                        <a:pt x="2187" y="2056"/>
                      </a:moveTo>
                      <a:lnTo>
                        <a:pt x="2187" y="2056"/>
                      </a:lnTo>
                      <a:lnTo>
                        <a:pt x="2178" y="2065"/>
                      </a:lnTo>
                      <a:moveTo>
                        <a:pt x="2168" y="2074"/>
                      </a:moveTo>
                      <a:lnTo>
                        <a:pt x="2168" y="2074"/>
                      </a:lnTo>
                      <a:lnTo>
                        <a:pt x="2074" y="2169"/>
                      </a:lnTo>
                      <a:moveTo>
                        <a:pt x="1980" y="2263"/>
                      </a:moveTo>
                      <a:lnTo>
                        <a:pt x="1980" y="2263"/>
                      </a:lnTo>
                      <a:lnTo>
                        <a:pt x="1970" y="2272"/>
                      </a:lnTo>
                      <a:moveTo>
                        <a:pt x="1961" y="2282"/>
                      </a:moveTo>
                      <a:lnTo>
                        <a:pt x="1961" y="2282"/>
                      </a:lnTo>
                      <a:lnTo>
                        <a:pt x="1866" y="2376"/>
                      </a:lnTo>
                      <a:moveTo>
                        <a:pt x="1772" y="2470"/>
                      </a:moveTo>
                      <a:lnTo>
                        <a:pt x="1772" y="2470"/>
                      </a:lnTo>
                      <a:lnTo>
                        <a:pt x="1763" y="2480"/>
                      </a:lnTo>
                      <a:moveTo>
                        <a:pt x="1753" y="2489"/>
                      </a:moveTo>
                      <a:lnTo>
                        <a:pt x="1753" y="2489"/>
                      </a:lnTo>
                      <a:lnTo>
                        <a:pt x="1659" y="2584"/>
                      </a:lnTo>
                      <a:moveTo>
                        <a:pt x="1565" y="2678"/>
                      </a:moveTo>
                      <a:lnTo>
                        <a:pt x="1565" y="2678"/>
                      </a:lnTo>
                      <a:lnTo>
                        <a:pt x="1555" y="2687"/>
                      </a:lnTo>
                      <a:moveTo>
                        <a:pt x="1546" y="2697"/>
                      </a:moveTo>
                      <a:lnTo>
                        <a:pt x="1546" y="2697"/>
                      </a:lnTo>
                      <a:lnTo>
                        <a:pt x="1452" y="2791"/>
                      </a:lnTo>
                      <a:moveTo>
                        <a:pt x="1357" y="2885"/>
                      </a:moveTo>
                      <a:lnTo>
                        <a:pt x="1357" y="2885"/>
                      </a:lnTo>
                      <a:lnTo>
                        <a:pt x="1348" y="2895"/>
                      </a:lnTo>
                      <a:moveTo>
                        <a:pt x="1338" y="2904"/>
                      </a:moveTo>
                      <a:lnTo>
                        <a:pt x="1338" y="2904"/>
                      </a:lnTo>
                      <a:lnTo>
                        <a:pt x="1244" y="2998"/>
                      </a:lnTo>
                      <a:moveTo>
                        <a:pt x="1150" y="3093"/>
                      </a:moveTo>
                      <a:lnTo>
                        <a:pt x="1150" y="3093"/>
                      </a:lnTo>
                      <a:lnTo>
                        <a:pt x="1140" y="3102"/>
                      </a:lnTo>
                      <a:moveTo>
                        <a:pt x="1131" y="3112"/>
                      </a:moveTo>
                      <a:lnTo>
                        <a:pt x="1131" y="3112"/>
                      </a:lnTo>
                      <a:lnTo>
                        <a:pt x="1037" y="3206"/>
                      </a:lnTo>
                      <a:moveTo>
                        <a:pt x="942" y="3300"/>
                      </a:moveTo>
                      <a:lnTo>
                        <a:pt x="942" y="3300"/>
                      </a:lnTo>
                      <a:lnTo>
                        <a:pt x="933" y="3310"/>
                      </a:lnTo>
                      <a:moveTo>
                        <a:pt x="924" y="3319"/>
                      </a:moveTo>
                      <a:lnTo>
                        <a:pt x="924" y="3319"/>
                      </a:lnTo>
                      <a:lnTo>
                        <a:pt x="829" y="3413"/>
                      </a:lnTo>
                      <a:moveTo>
                        <a:pt x="735" y="3508"/>
                      </a:moveTo>
                      <a:lnTo>
                        <a:pt x="735" y="3508"/>
                      </a:lnTo>
                      <a:lnTo>
                        <a:pt x="726" y="3517"/>
                      </a:lnTo>
                      <a:moveTo>
                        <a:pt x="716" y="3526"/>
                      </a:moveTo>
                      <a:lnTo>
                        <a:pt x="716" y="3526"/>
                      </a:lnTo>
                      <a:lnTo>
                        <a:pt x="622" y="3621"/>
                      </a:lnTo>
                      <a:moveTo>
                        <a:pt x="528" y="3715"/>
                      </a:moveTo>
                      <a:lnTo>
                        <a:pt x="528" y="3715"/>
                      </a:lnTo>
                      <a:lnTo>
                        <a:pt x="518" y="3724"/>
                      </a:lnTo>
                      <a:moveTo>
                        <a:pt x="509" y="3734"/>
                      </a:moveTo>
                      <a:lnTo>
                        <a:pt x="509" y="3734"/>
                      </a:lnTo>
                      <a:lnTo>
                        <a:pt x="414" y="3828"/>
                      </a:lnTo>
                      <a:moveTo>
                        <a:pt x="320" y="3922"/>
                      </a:moveTo>
                      <a:lnTo>
                        <a:pt x="320" y="3922"/>
                      </a:lnTo>
                      <a:lnTo>
                        <a:pt x="311" y="3932"/>
                      </a:lnTo>
                      <a:moveTo>
                        <a:pt x="301" y="3941"/>
                      </a:moveTo>
                      <a:lnTo>
                        <a:pt x="301" y="3941"/>
                      </a:lnTo>
                      <a:lnTo>
                        <a:pt x="207" y="4035"/>
                      </a:lnTo>
                      <a:moveTo>
                        <a:pt x="113" y="4130"/>
                      </a:moveTo>
                      <a:lnTo>
                        <a:pt x="113" y="4130"/>
                      </a:lnTo>
                      <a:lnTo>
                        <a:pt x="103" y="4139"/>
                      </a:lnTo>
                      <a:moveTo>
                        <a:pt x="94" y="4149"/>
                      </a:moveTo>
                      <a:lnTo>
                        <a:pt x="94" y="4149"/>
                      </a:lnTo>
                      <a:lnTo>
                        <a:pt x="0" y="4243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2" name="Freeform 8">
                  <a:extLst>
                    <a:ext uri="{FF2B5EF4-FFF2-40B4-BE49-F238E27FC236}">
                      <a16:creationId xmlns:a16="http://schemas.microsoft.com/office/drawing/2014/main" id="{68E1B3BF-5867-AB5E-4828-83C659340A1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7859" y="3814868"/>
                  <a:ext cx="4493684" cy="0"/>
                </a:xfrm>
                <a:custGeom>
                  <a:avLst/>
                  <a:gdLst>
                    <a:gd name="T0" fmla="*/ 0 w 5707"/>
                    <a:gd name="T1" fmla="*/ 267 w 5707"/>
                    <a:gd name="T2" fmla="*/ 280 w 5707"/>
                    <a:gd name="T3" fmla="*/ 294 w 5707"/>
                    <a:gd name="T4" fmla="*/ 560 w 5707"/>
                    <a:gd name="T5" fmla="*/ 574 w 5707"/>
                    <a:gd name="T6" fmla="*/ 587 w 5707"/>
                    <a:gd name="T7" fmla="*/ 854 w 5707"/>
                    <a:gd name="T8" fmla="*/ 867 w 5707"/>
                    <a:gd name="T9" fmla="*/ 880 w 5707"/>
                    <a:gd name="T10" fmla="*/ 1147 w 5707"/>
                    <a:gd name="T11" fmla="*/ 1160 w 5707"/>
                    <a:gd name="T12" fmla="*/ 1174 w 5707"/>
                    <a:gd name="T13" fmla="*/ 1440 w 5707"/>
                    <a:gd name="T14" fmla="*/ 1454 w 5707"/>
                    <a:gd name="T15" fmla="*/ 1467 w 5707"/>
                    <a:gd name="T16" fmla="*/ 1734 w 5707"/>
                    <a:gd name="T17" fmla="*/ 1747 w 5707"/>
                    <a:gd name="T18" fmla="*/ 1760 w 5707"/>
                    <a:gd name="T19" fmla="*/ 2027 w 5707"/>
                    <a:gd name="T20" fmla="*/ 2040 w 5707"/>
                    <a:gd name="T21" fmla="*/ 2054 w 5707"/>
                    <a:gd name="T22" fmla="*/ 2320 w 5707"/>
                    <a:gd name="T23" fmla="*/ 2334 w 5707"/>
                    <a:gd name="T24" fmla="*/ 2347 w 5707"/>
                    <a:gd name="T25" fmla="*/ 2614 w 5707"/>
                    <a:gd name="T26" fmla="*/ 2627 w 5707"/>
                    <a:gd name="T27" fmla="*/ 2640 w 5707"/>
                    <a:gd name="T28" fmla="*/ 2907 w 5707"/>
                    <a:gd name="T29" fmla="*/ 2920 w 5707"/>
                    <a:gd name="T30" fmla="*/ 2934 w 5707"/>
                    <a:gd name="T31" fmla="*/ 3200 w 5707"/>
                    <a:gd name="T32" fmla="*/ 3214 w 5707"/>
                    <a:gd name="T33" fmla="*/ 3227 w 5707"/>
                    <a:gd name="T34" fmla="*/ 3494 w 5707"/>
                    <a:gd name="T35" fmla="*/ 3507 w 5707"/>
                    <a:gd name="T36" fmla="*/ 3520 w 5707"/>
                    <a:gd name="T37" fmla="*/ 3787 w 5707"/>
                    <a:gd name="T38" fmla="*/ 3800 w 5707"/>
                    <a:gd name="T39" fmla="*/ 3814 w 5707"/>
                    <a:gd name="T40" fmla="*/ 4080 w 5707"/>
                    <a:gd name="T41" fmla="*/ 4094 w 5707"/>
                    <a:gd name="T42" fmla="*/ 4107 w 5707"/>
                    <a:gd name="T43" fmla="*/ 4374 w 5707"/>
                    <a:gd name="T44" fmla="*/ 4387 w 5707"/>
                    <a:gd name="T45" fmla="*/ 4400 w 5707"/>
                    <a:gd name="T46" fmla="*/ 4667 w 5707"/>
                    <a:gd name="T47" fmla="*/ 4680 w 5707"/>
                    <a:gd name="T48" fmla="*/ 4694 w 5707"/>
                    <a:gd name="T49" fmla="*/ 4960 w 5707"/>
                    <a:gd name="T50" fmla="*/ 4974 w 5707"/>
                    <a:gd name="T51" fmla="*/ 4987 w 5707"/>
                    <a:gd name="T52" fmla="*/ 5254 w 5707"/>
                    <a:gd name="T53" fmla="*/ 5267 w 5707"/>
                    <a:gd name="T54" fmla="*/ 5280 w 5707"/>
                    <a:gd name="T55" fmla="*/ 5547 w 5707"/>
                    <a:gd name="T56" fmla="*/ 5560 w 5707"/>
                    <a:gd name="T57" fmla="*/ 5574 w 570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  <a:cxn ang="0">
                      <a:pos x="T43" y="0"/>
                    </a:cxn>
                    <a:cxn ang="0">
                      <a:pos x="T44" y="0"/>
                    </a:cxn>
                    <a:cxn ang="0">
                      <a:pos x="T45" y="0"/>
                    </a:cxn>
                    <a:cxn ang="0">
                      <a:pos x="T46" y="0"/>
                    </a:cxn>
                    <a:cxn ang="0">
                      <a:pos x="T47" y="0"/>
                    </a:cxn>
                    <a:cxn ang="0">
                      <a:pos x="T48" y="0"/>
                    </a:cxn>
                    <a:cxn ang="0">
                      <a:pos x="T49" y="0"/>
                    </a:cxn>
                    <a:cxn ang="0">
                      <a:pos x="T50" y="0"/>
                    </a:cxn>
                    <a:cxn ang="0">
                      <a:pos x="T51" y="0"/>
                    </a:cxn>
                    <a:cxn ang="0">
                      <a:pos x="T52" y="0"/>
                    </a:cxn>
                    <a:cxn ang="0">
                      <a:pos x="T53" y="0"/>
                    </a:cxn>
                    <a:cxn ang="0">
                      <a:pos x="T54" y="0"/>
                    </a:cxn>
                    <a:cxn ang="0">
                      <a:pos x="T55" y="0"/>
                    </a:cxn>
                    <a:cxn ang="0">
                      <a:pos x="T56" y="0"/>
                    </a:cxn>
                    <a:cxn ang="0">
                      <a:pos x="T57" y="0"/>
                    </a:cxn>
                  </a:cxnLst>
                  <a:rect l="0" t="0" r="r" b="b"/>
                  <a:pathLst>
                    <a:path w="57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4" y="0"/>
                      </a:lnTo>
                      <a:moveTo>
                        <a:pt x="267" y="0"/>
                      </a:moveTo>
                      <a:lnTo>
                        <a:pt x="267" y="0"/>
                      </a:lnTo>
                      <a:lnTo>
                        <a:pt x="280" y="0"/>
                      </a:lnTo>
                      <a:moveTo>
                        <a:pt x="294" y="0"/>
                      </a:moveTo>
                      <a:lnTo>
                        <a:pt x="294" y="0"/>
                      </a:lnTo>
                      <a:lnTo>
                        <a:pt x="427" y="0"/>
                      </a:lnTo>
                      <a:moveTo>
                        <a:pt x="560" y="0"/>
                      </a:moveTo>
                      <a:lnTo>
                        <a:pt x="560" y="0"/>
                      </a:lnTo>
                      <a:lnTo>
                        <a:pt x="574" y="0"/>
                      </a:lnTo>
                      <a:moveTo>
                        <a:pt x="587" y="0"/>
                      </a:moveTo>
                      <a:lnTo>
                        <a:pt x="587" y="0"/>
                      </a:lnTo>
                      <a:lnTo>
                        <a:pt x="720" y="0"/>
                      </a:lnTo>
                      <a:moveTo>
                        <a:pt x="854" y="0"/>
                      </a:moveTo>
                      <a:lnTo>
                        <a:pt x="854" y="0"/>
                      </a:lnTo>
                      <a:lnTo>
                        <a:pt x="867" y="0"/>
                      </a:lnTo>
                      <a:moveTo>
                        <a:pt x="880" y="0"/>
                      </a:moveTo>
                      <a:lnTo>
                        <a:pt x="880" y="0"/>
                      </a:lnTo>
                      <a:lnTo>
                        <a:pt x="1014" y="0"/>
                      </a:lnTo>
                      <a:moveTo>
                        <a:pt x="1147" y="0"/>
                      </a:moveTo>
                      <a:lnTo>
                        <a:pt x="1147" y="0"/>
                      </a:lnTo>
                      <a:lnTo>
                        <a:pt x="1160" y="0"/>
                      </a:lnTo>
                      <a:moveTo>
                        <a:pt x="1174" y="0"/>
                      </a:moveTo>
                      <a:lnTo>
                        <a:pt x="1174" y="0"/>
                      </a:lnTo>
                      <a:lnTo>
                        <a:pt x="1307" y="0"/>
                      </a:lnTo>
                      <a:moveTo>
                        <a:pt x="1440" y="0"/>
                      </a:moveTo>
                      <a:lnTo>
                        <a:pt x="1440" y="0"/>
                      </a:lnTo>
                      <a:lnTo>
                        <a:pt x="1454" y="0"/>
                      </a:lnTo>
                      <a:moveTo>
                        <a:pt x="1467" y="0"/>
                      </a:moveTo>
                      <a:lnTo>
                        <a:pt x="1467" y="0"/>
                      </a:lnTo>
                      <a:lnTo>
                        <a:pt x="1600" y="0"/>
                      </a:lnTo>
                      <a:moveTo>
                        <a:pt x="1734" y="0"/>
                      </a:moveTo>
                      <a:lnTo>
                        <a:pt x="1734" y="0"/>
                      </a:lnTo>
                      <a:lnTo>
                        <a:pt x="1747" y="0"/>
                      </a:lnTo>
                      <a:moveTo>
                        <a:pt x="1760" y="0"/>
                      </a:moveTo>
                      <a:lnTo>
                        <a:pt x="1760" y="0"/>
                      </a:lnTo>
                      <a:lnTo>
                        <a:pt x="1894" y="0"/>
                      </a:lnTo>
                      <a:moveTo>
                        <a:pt x="2027" y="0"/>
                      </a:moveTo>
                      <a:lnTo>
                        <a:pt x="2027" y="0"/>
                      </a:lnTo>
                      <a:lnTo>
                        <a:pt x="2040" y="0"/>
                      </a:lnTo>
                      <a:moveTo>
                        <a:pt x="2054" y="0"/>
                      </a:moveTo>
                      <a:lnTo>
                        <a:pt x="2054" y="0"/>
                      </a:lnTo>
                      <a:lnTo>
                        <a:pt x="2187" y="0"/>
                      </a:lnTo>
                      <a:moveTo>
                        <a:pt x="2320" y="0"/>
                      </a:moveTo>
                      <a:lnTo>
                        <a:pt x="2320" y="0"/>
                      </a:lnTo>
                      <a:lnTo>
                        <a:pt x="2334" y="0"/>
                      </a:lnTo>
                      <a:moveTo>
                        <a:pt x="2347" y="0"/>
                      </a:moveTo>
                      <a:lnTo>
                        <a:pt x="2347" y="0"/>
                      </a:lnTo>
                      <a:lnTo>
                        <a:pt x="2480" y="0"/>
                      </a:lnTo>
                      <a:moveTo>
                        <a:pt x="2614" y="0"/>
                      </a:moveTo>
                      <a:lnTo>
                        <a:pt x="2614" y="0"/>
                      </a:lnTo>
                      <a:lnTo>
                        <a:pt x="2627" y="0"/>
                      </a:lnTo>
                      <a:moveTo>
                        <a:pt x="2640" y="0"/>
                      </a:moveTo>
                      <a:lnTo>
                        <a:pt x="2640" y="0"/>
                      </a:lnTo>
                      <a:lnTo>
                        <a:pt x="2774" y="0"/>
                      </a:lnTo>
                      <a:moveTo>
                        <a:pt x="2907" y="0"/>
                      </a:moveTo>
                      <a:lnTo>
                        <a:pt x="2907" y="0"/>
                      </a:lnTo>
                      <a:lnTo>
                        <a:pt x="2920" y="0"/>
                      </a:lnTo>
                      <a:moveTo>
                        <a:pt x="2934" y="0"/>
                      </a:moveTo>
                      <a:lnTo>
                        <a:pt x="2934" y="0"/>
                      </a:lnTo>
                      <a:lnTo>
                        <a:pt x="3067" y="0"/>
                      </a:lnTo>
                      <a:moveTo>
                        <a:pt x="3200" y="0"/>
                      </a:moveTo>
                      <a:lnTo>
                        <a:pt x="3200" y="0"/>
                      </a:lnTo>
                      <a:lnTo>
                        <a:pt x="3214" y="0"/>
                      </a:lnTo>
                      <a:moveTo>
                        <a:pt x="3227" y="0"/>
                      </a:moveTo>
                      <a:lnTo>
                        <a:pt x="3227" y="0"/>
                      </a:lnTo>
                      <a:lnTo>
                        <a:pt x="3360" y="0"/>
                      </a:lnTo>
                      <a:moveTo>
                        <a:pt x="3494" y="0"/>
                      </a:moveTo>
                      <a:lnTo>
                        <a:pt x="3494" y="0"/>
                      </a:lnTo>
                      <a:lnTo>
                        <a:pt x="3507" y="0"/>
                      </a:lnTo>
                      <a:moveTo>
                        <a:pt x="3520" y="0"/>
                      </a:moveTo>
                      <a:lnTo>
                        <a:pt x="3520" y="0"/>
                      </a:lnTo>
                      <a:lnTo>
                        <a:pt x="3654" y="0"/>
                      </a:lnTo>
                      <a:moveTo>
                        <a:pt x="3787" y="0"/>
                      </a:moveTo>
                      <a:lnTo>
                        <a:pt x="3787" y="0"/>
                      </a:lnTo>
                      <a:lnTo>
                        <a:pt x="3800" y="0"/>
                      </a:lnTo>
                      <a:moveTo>
                        <a:pt x="3814" y="0"/>
                      </a:moveTo>
                      <a:lnTo>
                        <a:pt x="3814" y="0"/>
                      </a:lnTo>
                      <a:lnTo>
                        <a:pt x="3947" y="0"/>
                      </a:lnTo>
                      <a:moveTo>
                        <a:pt x="4080" y="0"/>
                      </a:moveTo>
                      <a:lnTo>
                        <a:pt x="4080" y="0"/>
                      </a:lnTo>
                      <a:lnTo>
                        <a:pt x="4094" y="0"/>
                      </a:lnTo>
                      <a:moveTo>
                        <a:pt x="4107" y="0"/>
                      </a:moveTo>
                      <a:lnTo>
                        <a:pt x="4107" y="0"/>
                      </a:lnTo>
                      <a:lnTo>
                        <a:pt x="4240" y="0"/>
                      </a:lnTo>
                      <a:moveTo>
                        <a:pt x="4374" y="0"/>
                      </a:moveTo>
                      <a:lnTo>
                        <a:pt x="4374" y="0"/>
                      </a:lnTo>
                      <a:lnTo>
                        <a:pt x="4387" y="0"/>
                      </a:lnTo>
                      <a:moveTo>
                        <a:pt x="4400" y="0"/>
                      </a:moveTo>
                      <a:lnTo>
                        <a:pt x="4400" y="0"/>
                      </a:lnTo>
                      <a:lnTo>
                        <a:pt x="4534" y="0"/>
                      </a:lnTo>
                      <a:moveTo>
                        <a:pt x="4667" y="0"/>
                      </a:moveTo>
                      <a:lnTo>
                        <a:pt x="4667" y="0"/>
                      </a:lnTo>
                      <a:lnTo>
                        <a:pt x="4680" y="0"/>
                      </a:lnTo>
                      <a:moveTo>
                        <a:pt x="4694" y="0"/>
                      </a:moveTo>
                      <a:lnTo>
                        <a:pt x="4694" y="0"/>
                      </a:lnTo>
                      <a:lnTo>
                        <a:pt x="4827" y="0"/>
                      </a:lnTo>
                      <a:moveTo>
                        <a:pt x="4960" y="0"/>
                      </a:moveTo>
                      <a:lnTo>
                        <a:pt x="4960" y="0"/>
                      </a:lnTo>
                      <a:lnTo>
                        <a:pt x="4974" y="0"/>
                      </a:lnTo>
                      <a:moveTo>
                        <a:pt x="4987" y="0"/>
                      </a:moveTo>
                      <a:lnTo>
                        <a:pt x="4987" y="0"/>
                      </a:lnTo>
                      <a:lnTo>
                        <a:pt x="5120" y="0"/>
                      </a:lnTo>
                      <a:moveTo>
                        <a:pt x="5254" y="0"/>
                      </a:moveTo>
                      <a:lnTo>
                        <a:pt x="5254" y="0"/>
                      </a:lnTo>
                      <a:lnTo>
                        <a:pt x="5267" y="0"/>
                      </a:lnTo>
                      <a:moveTo>
                        <a:pt x="5280" y="0"/>
                      </a:moveTo>
                      <a:lnTo>
                        <a:pt x="5280" y="0"/>
                      </a:lnTo>
                      <a:lnTo>
                        <a:pt x="5414" y="0"/>
                      </a:lnTo>
                      <a:moveTo>
                        <a:pt x="5547" y="0"/>
                      </a:moveTo>
                      <a:lnTo>
                        <a:pt x="5547" y="0"/>
                      </a:lnTo>
                      <a:lnTo>
                        <a:pt x="5560" y="0"/>
                      </a:lnTo>
                      <a:moveTo>
                        <a:pt x="5574" y="0"/>
                      </a:moveTo>
                      <a:lnTo>
                        <a:pt x="5574" y="0"/>
                      </a:lnTo>
                      <a:lnTo>
                        <a:pt x="5707" y="0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3" name="Freeform 9">
                  <a:extLst>
                    <a:ext uri="{FF2B5EF4-FFF2-40B4-BE49-F238E27FC236}">
                      <a16:creationId xmlns:a16="http://schemas.microsoft.com/office/drawing/2014/main" id="{84E1DD19-1E91-2FC0-8050-FC5D364B3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535468"/>
                  <a:ext cx="0" cy="127000"/>
                </a:xfrm>
                <a:custGeom>
                  <a:avLst/>
                  <a:gdLst>
                    <a:gd name="T0" fmla="*/ 0 w 1"/>
                    <a:gd name="T1" fmla="*/ 170 h 170"/>
                    <a:gd name="T2" fmla="*/ 0 w 1"/>
                    <a:gd name="T3" fmla="*/ 170 h 170"/>
                    <a:gd name="T4" fmla="*/ 1 w 1"/>
                    <a:gd name="T5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70">
                      <a:moveTo>
                        <a:pt x="0" y="170"/>
                      </a:moveTo>
                      <a:lnTo>
                        <a:pt x="0" y="170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4" name="Freeform 11">
                  <a:extLst>
                    <a:ext uri="{FF2B5EF4-FFF2-40B4-BE49-F238E27FC236}">
                      <a16:creationId xmlns:a16="http://schemas.microsoft.com/office/drawing/2014/main" id="{3C99AA76-890B-CFF7-31D9-C79A1A68A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6926" y="1657984"/>
                  <a:ext cx="156633" cy="0"/>
                </a:xfrm>
                <a:custGeom>
                  <a:avLst/>
                  <a:gdLst>
                    <a:gd name="T0" fmla="*/ 0 w 200"/>
                    <a:gd name="T1" fmla="*/ 0 w 200"/>
                    <a:gd name="T2" fmla="*/ 20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5" name="Freeform 12">
                  <a:extLst>
                    <a:ext uri="{FF2B5EF4-FFF2-40B4-BE49-F238E27FC236}">
                      <a16:creationId xmlns:a16="http://schemas.microsoft.com/office/drawing/2014/main" id="{FB32FC85-9829-78FA-8433-E3794671C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9059" y="1657984"/>
                  <a:ext cx="135467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6" name="Freeform 13">
                  <a:extLst>
                    <a:ext uri="{FF2B5EF4-FFF2-40B4-BE49-F238E27FC236}">
                      <a16:creationId xmlns:a16="http://schemas.microsoft.com/office/drawing/2014/main" id="{7ACEAA52-8130-0B1B-F806-99665699F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44" y="1657984"/>
                  <a:ext cx="156633" cy="0"/>
                </a:xfrm>
                <a:custGeom>
                  <a:avLst/>
                  <a:gdLst>
                    <a:gd name="T0" fmla="*/ 200 w 200"/>
                    <a:gd name="T1" fmla="*/ 200 w 200"/>
                    <a:gd name="T2" fmla="*/ 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7" name="Freeform 16">
                  <a:extLst>
                    <a:ext uri="{FF2B5EF4-FFF2-40B4-BE49-F238E27FC236}">
                      <a16:creationId xmlns:a16="http://schemas.microsoft.com/office/drawing/2014/main" id="{2695D82C-9455-93FD-4596-3AECDF9CC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0343" y="1657984"/>
                  <a:ext cx="2006600" cy="1871133"/>
                </a:xfrm>
                <a:custGeom>
                  <a:avLst/>
                  <a:gdLst>
                    <a:gd name="T0" fmla="*/ 2548 w 2548"/>
                    <a:gd name="T1" fmla="*/ 2505 h 2505"/>
                    <a:gd name="T2" fmla="*/ 2548 w 2548"/>
                    <a:gd name="T3" fmla="*/ 2505 h 2505"/>
                    <a:gd name="T4" fmla="*/ 0 w 2548"/>
                    <a:gd name="T5" fmla="*/ 0 h 2505"/>
                    <a:gd name="T6" fmla="*/ 2548 w 2548"/>
                    <a:gd name="T7" fmla="*/ 2505 h 2505"/>
                    <a:gd name="T8" fmla="*/ 2548 w 2548"/>
                    <a:gd name="T9" fmla="*/ 2505 h 2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48" h="2505">
                      <a:moveTo>
                        <a:pt x="2548" y="2505"/>
                      </a:moveTo>
                      <a:lnTo>
                        <a:pt x="2548" y="2505"/>
                      </a:lnTo>
                      <a:cubicBezTo>
                        <a:pt x="2548" y="1121"/>
                        <a:pt x="1407" y="0"/>
                        <a:pt x="0" y="0"/>
                      </a:cubicBezTo>
                      <a:cubicBezTo>
                        <a:pt x="1407" y="0"/>
                        <a:pt x="2548" y="1121"/>
                        <a:pt x="2548" y="2505"/>
                      </a:cubicBezTo>
                      <a:lnTo>
                        <a:pt x="2548" y="2505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8" name="Freeform 17">
                  <a:extLst>
                    <a:ext uri="{FF2B5EF4-FFF2-40B4-BE49-F238E27FC236}">
                      <a16:creationId xmlns:a16="http://schemas.microsoft.com/office/drawing/2014/main" id="{3AF3B6E7-960D-9B30-1B1F-FC40F3910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3843" y="2132118"/>
                  <a:ext cx="222251" cy="209551"/>
                </a:xfrm>
                <a:custGeom>
                  <a:avLst/>
                  <a:gdLst>
                    <a:gd name="T0" fmla="*/ 0 w 282"/>
                    <a:gd name="T1" fmla="*/ 0 h 283"/>
                    <a:gd name="T2" fmla="*/ 0 w 282"/>
                    <a:gd name="T3" fmla="*/ 0 h 283"/>
                    <a:gd name="T4" fmla="*/ 282 w 282"/>
                    <a:gd name="T5" fmla="*/ 28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2" h="28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82" y="283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9" name="Freeform 18">
                  <a:extLst>
                    <a:ext uri="{FF2B5EF4-FFF2-40B4-BE49-F238E27FC236}">
                      <a16:creationId xmlns:a16="http://schemas.microsoft.com/office/drawing/2014/main" id="{789E7D85-3B11-B343-3E99-903FF0F7A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0993" y="2176568"/>
                  <a:ext cx="116417" cy="112184"/>
                </a:xfrm>
                <a:custGeom>
                  <a:avLst/>
                  <a:gdLst>
                    <a:gd name="T0" fmla="*/ 75 w 150"/>
                    <a:gd name="T1" fmla="*/ 0 h 150"/>
                    <a:gd name="T2" fmla="*/ 75 w 150"/>
                    <a:gd name="T3" fmla="*/ 0 h 150"/>
                    <a:gd name="T4" fmla="*/ 150 w 150"/>
                    <a:gd name="T5" fmla="*/ 75 h 150"/>
                    <a:gd name="T6" fmla="*/ 75 w 150"/>
                    <a:gd name="T7" fmla="*/ 150 h 150"/>
                    <a:gd name="T8" fmla="*/ 0 w 150"/>
                    <a:gd name="T9" fmla="*/ 75 h 150"/>
                    <a:gd name="T10" fmla="*/ 75 w 150"/>
                    <a:gd name="T11" fmla="*/ 0 h 150"/>
                    <a:gd name="T12" fmla="*/ 75 w 150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117" y="0"/>
                        <a:pt x="150" y="34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0" name="Freeform 19">
                  <a:extLst>
                    <a:ext uri="{FF2B5EF4-FFF2-40B4-BE49-F238E27FC236}">
                      <a16:creationId xmlns:a16="http://schemas.microsoft.com/office/drawing/2014/main" id="{E046FEB8-9D09-FF70-EC32-BC4EC2DD1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0993" y="2176568"/>
                  <a:ext cx="116417" cy="112184"/>
                </a:xfrm>
                <a:custGeom>
                  <a:avLst/>
                  <a:gdLst>
                    <a:gd name="T0" fmla="*/ 75 w 150"/>
                    <a:gd name="T1" fmla="*/ 0 h 150"/>
                    <a:gd name="T2" fmla="*/ 75 w 150"/>
                    <a:gd name="T3" fmla="*/ 0 h 150"/>
                    <a:gd name="T4" fmla="*/ 150 w 150"/>
                    <a:gd name="T5" fmla="*/ 75 h 150"/>
                    <a:gd name="T6" fmla="*/ 75 w 150"/>
                    <a:gd name="T7" fmla="*/ 150 h 150"/>
                    <a:gd name="T8" fmla="*/ 0 w 150"/>
                    <a:gd name="T9" fmla="*/ 75 h 150"/>
                    <a:gd name="T10" fmla="*/ 75 w 150"/>
                    <a:gd name="T11" fmla="*/ 0 h 150"/>
                    <a:gd name="T12" fmla="*/ 75 w 150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117" y="0"/>
                        <a:pt x="150" y="34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1" name="Freeform 20">
                  <a:extLst>
                    <a:ext uri="{FF2B5EF4-FFF2-40B4-BE49-F238E27FC236}">
                      <a16:creationId xmlns:a16="http://schemas.microsoft.com/office/drawing/2014/main" id="{7D0E30CD-5D38-9C51-2B3D-7613C04D4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565101"/>
                  <a:ext cx="0" cy="127000"/>
                </a:xfrm>
                <a:custGeom>
                  <a:avLst/>
                  <a:gdLst>
                    <a:gd name="T0" fmla="*/ 170 h 170"/>
                    <a:gd name="T1" fmla="*/ 170 h 170"/>
                    <a:gd name="T2" fmla="*/ 0 h 1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70">
                      <a:moveTo>
                        <a:pt x="0" y="170"/>
                      </a:moveTo>
                      <a:lnTo>
                        <a:pt x="0" y="17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2" name="Freeform 21">
                  <a:extLst>
                    <a:ext uri="{FF2B5EF4-FFF2-40B4-BE49-F238E27FC236}">
                      <a16:creationId xmlns:a16="http://schemas.microsoft.com/office/drawing/2014/main" id="{8B8076EB-FC5A-9BE5-A8EB-4F5BF8256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660351"/>
                  <a:ext cx="0" cy="148167"/>
                </a:xfrm>
                <a:custGeom>
                  <a:avLst/>
                  <a:gdLst>
                    <a:gd name="T0" fmla="*/ 1 w 1"/>
                    <a:gd name="T1" fmla="*/ 200 h 200"/>
                    <a:gd name="T2" fmla="*/ 1 w 1"/>
                    <a:gd name="T3" fmla="*/ 200 h 200"/>
                    <a:gd name="T4" fmla="*/ 0 w 1"/>
                    <a:gd name="T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00">
                      <a:moveTo>
                        <a:pt x="1" y="200"/>
                      </a:moveTo>
                      <a:lnTo>
                        <a:pt x="1" y="2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3" name="Freeform 22">
                  <a:extLst>
                    <a:ext uri="{FF2B5EF4-FFF2-40B4-BE49-F238E27FC236}">
                      <a16:creationId xmlns:a16="http://schemas.microsoft.com/office/drawing/2014/main" id="{6287B12D-C756-7C4A-C444-4CDD8AAA0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937635"/>
                  <a:ext cx="0" cy="127000"/>
                </a:xfrm>
                <a:custGeom>
                  <a:avLst/>
                  <a:gdLst>
                    <a:gd name="T0" fmla="*/ 0 h 170"/>
                    <a:gd name="T1" fmla="*/ 0 h 170"/>
                    <a:gd name="T2" fmla="*/ 170 h 1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4" name="Freeform 23">
                  <a:extLst>
                    <a:ext uri="{FF2B5EF4-FFF2-40B4-BE49-F238E27FC236}">
                      <a16:creationId xmlns:a16="http://schemas.microsoft.com/office/drawing/2014/main" id="{B6F2410F-DE29-B16E-3077-E797EE9B81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823335"/>
                  <a:ext cx="0" cy="148167"/>
                </a:xfrm>
                <a:custGeom>
                  <a:avLst/>
                  <a:gdLst>
                    <a:gd name="T0" fmla="*/ 1 w 1"/>
                    <a:gd name="T1" fmla="*/ 0 h 200"/>
                    <a:gd name="T2" fmla="*/ 1 w 1"/>
                    <a:gd name="T3" fmla="*/ 0 h 200"/>
                    <a:gd name="T4" fmla="*/ 0 w 1"/>
                    <a:gd name="T5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00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0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5" name="Freeform 26">
                  <a:extLst>
                    <a:ext uri="{FF2B5EF4-FFF2-40B4-BE49-F238E27FC236}">
                      <a16:creationId xmlns:a16="http://schemas.microsoft.com/office/drawing/2014/main" id="{9924A8C4-34CF-C869-08FB-3E9800B71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10" y="1657984"/>
                  <a:ext cx="1970617" cy="1905000"/>
                </a:xfrm>
                <a:custGeom>
                  <a:avLst/>
                  <a:gdLst>
                    <a:gd name="T0" fmla="*/ 2504 w 2504"/>
                    <a:gd name="T1" fmla="*/ 0 h 2548"/>
                    <a:gd name="T2" fmla="*/ 2504 w 2504"/>
                    <a:gd name="T3" fmla="*/ 0 h 2548"/>
                    <a:gd name="T4" fmla="*/ 0 w 2504"/>
                    <a:gd name="T5" fmla="*/ 2548 h 2548"/>
                    <a:gd name="T6" fmla="*/ 2504 w 2504"/>
                    <a:gd name="T7" fmla="*/ 0 h 2548"/>
                    <a:gd name="T8" fmla="*/ 2504 w 2504"/>
                    <a:gd name="T9" fmla="*/ 0 h 2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4" h="2548">
                      <a:moveTo>
                        <a:pt x="2504" y="0"/>
                      </a:moveTo>
                      <a:lnTo>
                        <a:pt x="2504" y="0"/>
                      </a:lnTo>
                      <a:cubicBezTo>
                        <a:pt x="1121" y="0"/>
                        <a:pt x="0" y="1141"/>
                        <a:pt x="0" y="2548"/>
                      </a:cubicBezTo>
                      <a:cubicBezTo>
                        <a:pt x="0" y="1141"/>
                        <a:pt x="1121" y="0"/>
                        <a:pt x="2504" y="0"/>
                      </a:cubicBezTo>
                      <a:lnTo>
                        <a:pt x="2504" y="0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6" name="Freeform 27">
                  <a:extLst>
                    <a:ext uri="{FF2B5EF4-FFF2-40B4-BE49-F238E27FC236}">
                      <a16:creationId xmlns:a16="http://schemas.microsoft.com/office/drawing/2014/main" id="{522921CB-6D85-BB20-2A58-9CC7CF399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1409" y="2130001"/>
                  <a:ext cx="222251" cy="211667"/>
                </a:xfrm>
                <a:custGeom>
                  <a:avLst/>
                  <a:gdLst>
                    <a:gd name="T0" fmla="*/ 0 w 283"/>
                    <a:gd name="T1" fmla="*/ 283 h 283"/>
                    <a:gd name="T2" fmla="*/ 0 w 283"/>
                    <a:gd name="T3" fmla="*/ 283 h 283"/>
                    <a:gd name="T4" fmla="*/ 283 w 283"/>
                    <a:gd name="T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3">
                      <a:moveTo>
                        <a:pt x="0" y="283"/>
                      </a:moveTo>
                      <a:lnTo>
                        <a:pt x="0" y="283"/>
                      </a:lnTo>
                      <a:lnTo>
                        <a:pt x="283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7" name="Freeform 28">
                  <a:extLst>
                    <a:ext uri="{FF2B5EF4-FFF2-40B4-BE49-F238E27FC236}">
                      <a16:creationId xmlns:a16="http://schemas.microsoft.com/office/drawing/2014/main" id="{6691C080-87A8-B3EC-71BE-1A351E7865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0092" y="2185035"/>
                  <a:ext cx="118533" cy="112184"/>
                </a:xfrm>
                <a:custGeom>
                  <a:avLst/>
                  <a:gdLst>
                    <a:gd name="T0" fmla="*/ 0 w 150"/>
                    <a:gd name="T1" fmla="*/ 75 h 150"/>
                    <a:gd name="T2" fmla="*/ 0 w 150"/>
                    <a:gd name="T3" fmla="*/ 75 h 150"/>
                    <a:gd name="T4" fmla="*/ 75 w 150"/>
                    <a:gd name="T5" fmla="*/ 0 h 150"/>
                    <a:gd name="T6" fmla="*/ 150 w 150"/>
                    <a:gd name="T7" fmla="*/ 75 h 150"/>
                    <a:gd name="T8" fmla="*/ 75 w 150"/>
                    <a:gd name="T9" fmla="*/ 150 h 150"/>
                    <a:gd name="T10" fmla="*/ 0 w 150"/>
                    <a:gd name="T11" fmla="*/ 75 h 150"/>
                    <a:gd name="T12" fmla="*/ 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0" y="75"/>
                      </a:moveTo>
                      <a:lnTo>
                        <a:pt x="0" y="75"/>
                      </a:lnTo>
                      <a:cubicBezTo>
                        <a:pt x="0" y="34"/>
                        <a:pt x="33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cubicBezTo>
                        <a:pt x="150" y="116"/>
                        <a:pt x="116" y="150"/>
                        <a:pt x="75" y="150"/>
                      </a:cubicBezTo>
                      <a:cubicBezTo>
                        <a:pt x="33" y="150"/>
                        <a:pt x="0" y="116"/>
                        <a:pt x="0" y="75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8" name="Freeform 29">
                  <a:extLst>
                    <a:ext uri="{FF2B5EF4-FFF2-40B4-BE49-F238E27FC236}">
                      <a16:creationId xmlns:a16="http://schemas.microsoft.com/office/drawing/2014/main" id="{B2F5B3A3-7968-1390-E749-9D9935380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0092" y="2185035"/>
                  <a:ext cx="118533" cy="112184"/>
                </a:xfrm>
                <a:custGeom>
                  <a:avLst/>
                  <a:gdLst>
                    <a:gd name="T0" fmla="*/ 0 w 150"/>
                    <a:gd name="T1" fmla="*/ 75 h 150"/>
                    <a:gd name="T2" fmla="*/ 0 w 150"/>
                    <a:gd name="T3" fmla="*/ 75 h 150"/>
                    <a:gd name="T4" fmla="*/ 75 w 150"/>
                    <a:gd name="T5" fmla="*/ 0 h 150"/>
                    <a:gd name="T6" fmla="*/ 150 w 150"/>
                    <a:gd name="T7" fmla="*/ 75 h 150"/>
                    <a:gd name="T8" fmla="*/ 75 w 150"/>
                    <a:gd name="T9" fmla="*/ 150 h 150"/>
                    <a:gd name="T10" fmla="*/ 0 w 150"/>
                    <a:gd name="T11" fmla="*/ 75 h 150"/>
                    <a:gd name="T12" fmla="*/ 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0" y="75"/>
                      </a:moveTo>
                      <a:lnTo>
                        <a:pt x="0" y="75"/>
                      </a:lnTo>
                      <a:cubicBezTo>
                        <a:pt x="0" y="34"/>
                        <a:pt x="33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cubicBezTo>
                        <a:pt x="150" y="116"/>
                        <a:pt x="116" y="150"/>
                        <a:pt x="75" y="150"/>
                      </a:cubicBezTo>
                      <a:cubicBezTo>
                        <a:pt x="33" y="150"/>
                        <a:pt x="0" y="116"/>
                        <a:pt x="0" y="75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9" name="Freeform 30">
                  <a:extLst>
                    <a:ext uri="{FF2B5EF4-FFF2-40B4-BE49-F238E27FC236}">
                      <a16:creationId xmlns:a16="http://schemas.microsoft.com/office/drawing/2014/main" id="{BB63D3AE-A308-CB07-2914-0A4B4D624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2926" y="5942118"/>
                  <a:ext cx="133351" cy="2117"/>
                </a:xfrm>
                <a:custGeom>
                  <a:avLst/>
                  <a:gdLst>
                    <a:gd name="T0" fmla="*/ 170 w 170"/>
                    <a:gd name="T1" fmla="*/ 0 h 1"/>
                    <a:gd name="T2" fmla="*/ 170 w 170"/>
                    <a:gd name="T3" fmla="*/ 0 h 1"/>
                    <a:gd name="T4" fmla="*/ 0 w 17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0" h="1">
                      <a:moveTo>
                        <a:pt x="170" y="0"/>
                      </a:moveTo>
                      <a:lnTo>
                        <a:pt x="170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0" name="Freeform 31">
                  <a:extLst>
                    <a:ext uri="{FF2B5EF4-FFF2-40B4-BE49-F238E27FC236}">
                      <a16:creationId xmlns:a16="http://schemas.microsoft.com/office/drawing/2014/main" id="{C558B117-3E96-A866-19E4-3C5D9ACB2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0293" y="5942117"/>
                  <a:ext cx="158751" cy="0"/>
                </a:xfrm>
                <a:custGeom>
                  <a:avLst/>
                  <a:gdLst>
                    <a:gd name="T0" fmla="*/ 200 w 200"/>
                    <a:gd name="T1" fmla="*/ 200 w 200"/>
                    <a:gd name="T2" fmla="*/ 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1" name="Freeform 32">
                  <a:extLst>
                    <a:ext uri="{FF2B5EF4-FFF2-40B4-BE49-F238E27FC236}">
                      <a16:creationId xmlns:a16="http://schemas.microsoft.com/office/drawing/2014/main" id="{90F0498A-9A71-62BD-BC83-6F4A0F18C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6043" y="5942118"/>
                  <a:ext cx="135467" cy="2117"/>
                </a:xfrm>
                <a:custGeom>
                  <a:avLst/>
                  <a:gdLst>
                    <a:gd name="T0" fmla="*/ 0 w 170"/>
                    <a:gd name="T1" fmla="*/ 0 h 1"/>
                    <a:gd name="T2" fmla="*/ 0 w 170"/>
                    <a:gd name="T3" fmla="*/ 0 h 1"/>
                    <a:gd name="T4" fmla="*/ 170 w 17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0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70" y="1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2" name="Freeform 33">
                  <a:extLst>
                    <a:ext uri="{FF2B5EF4-FFF2-40B4-BE49-F238E27FC236}">
                      <a16:creationId xmlns:a16="http://schemas.microsoft.com/office/drawing/2014/main" id="{49EEBA5E-33BE-AFBC-18B2-395044FA64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393" y="5942117"/>
                  <a:ext cx="158751" cy="0"/>
                </a:xfrm>
                <a:custGeom>
                  <a:avLst/>
                  <a:gdLst>
                    <a:gd name="T0" fmla="*/ 0 w 200"/>
                    <a:gd name="T1" fmla="*/ 0 w 200"/>
                    <a:gd name="T2" fmla="*/ 20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3" name="Freeform 36">
                  <a:extLst>
                    <a:ext uri="{FF2B5EF4-FFF2-40B4-BE49-F238E27FC236}">
                      <a16:creationId xmlns:a16="http://schemas.microsoft.com/office/drawing/2014/main" id="{C5E36697-D6DA-2398-8573-C1CB4D1FB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2092" y="4070984"/>
                  <a:ext cx="2006600" cy="1873251"/>
                </a:xfrm>
                <a:custGeom>
                  <a:avLst/>
                  <a:gdLst>
                    <a:gd name="T0" fmla="*/ 0 w 2548"/>
                    <a:gd name="T1" fmla="*/ 0 h 2505"/>
                    <a:gd name="T2" fmla="*/ 0 w 2548"/>
                    <a:gd name="T3" fmla="*/ 0 h 2505"/>
                    <a:gd name="T4" fmla="*/ 2548 w 2548"/>
                    <a:gd name="T5" fmla="*/ 2505 h 2505"/>
                    <a:gd name="T6" fmla="*/ 0 w 2548"/>
                    <a:gd name="T7" fmla="*/ 0 h 2505"/>
                    <a:gd name="T8" fmla="*/ 0 w 2548"/>
                    <a:gd name="T9" fmla="*/ 0 h 2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48" h="2505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384"/>
                        <a:pt x="1141" y="2505"/>
                        <a:pt x="2548" y="2505"/>
                      </a:cubicBezTo>
                      <a:cubicBezTo>
                        <a:pt x="1141" y="2505"/>
                        <a:pt x="0" y="1384"/>
                        <a:pt x="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4" name="Freeform 37">
                  <a:extLst>
                    <a:ext uri="{FF2B5EF4-FFF2-40B4-BE49-F238E27FC236}">
                      <a16:creationId xmlns:a16="http://schemas.microsoft.com/office/drawing/2014/main" id="{05B83B52-0467-7BBA-62E0-FED2BE54C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8926" y="5296535"/>
                  <a:ext cx="224367" cy="211667"/>
                </a:xfrm>
                <a:custGeom>
                  <a:avLst/>
                  <a:gdLst>
                    <a:gd name="T0" fmla="*/ 283 w 283"/>
                    <a:gd name="T1" fmla="*/ 282 h 282"/>
                    <a:gd name="T2" fmla="*/ 283 w 283"/>
                    <a:gd name="T3" fmla="*/ 282 h 282"/>
                    <a:gd name="T4" fmla="*/ 0 w 283"/>
                    <a:gd name="T5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2">
                      <a:moveTo>
                        <a:pt x="283" y="282"/>
                      </a:moveTo>
                      <a:lnTo>
                        <a:pt x="283" y="28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5" name="Freeform 38">
                  <a:extLst>
                    <a:ext uri="{FF2B5EF4-FFF2-40B4-BE49-F238E27FC236}">
                      <a16:creationId xmlns:a16="http://schemas.microsoft.com/office/drawing/2014/main" id="{50FB1D3C-51CF-45CD-66D5-A7E7589C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610" y="5353684"/>
                  <a:ext cx="116417" cy="112184"/>
                </a:xfrm>
                <a:custGeom>
                  <a:avLst/>
                  <a:gdLst>
                    <a:gd name="T0" fmla="*/ 75 w 150"/>
                    <a:gd name="T1" fmla="*/ 150 h 150"/>
                    <a:gd name="T2" fmla="*/ 75 w 150"/>
                    <a:gd name="T3" fmla="*/ 150 h 150"/>
                    <a:gd name="T4" fmla="*/ 0 w 150"/>
                    <a:gd name="T5" fmla="*/ 75 h 150"/>
                    <a:gd name="T6" fmla="*/ 75 w 150"/>
                    <a:gd name="T7" fmla="*/ 0 h 150"/>
                    <a:gd name="T8" fmla="*/ 150 w 150"/>
                    <a:gd name="T9" fmla="*/ 75 h 150"/>
                    <a:gd name="T10" fmla="*/ 75 w 150"/>
                    <a:gd name="T11" fmla="*/ 150 h 150"/>
                    <a:gd name="T12" fmla="*/ 75 w 150"/>
                    <a:gd name="T1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150"/>
                      </a:moveTo>
                      <a:lnTo>
                        <a:pt x="75" y="150"/>
                      </a:ln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3"/>
                        <a:pt x="34" y="0"/>
                        <a:pt x="75" y="0"/>
                      </a:cubicBezTo>
                      <a:cubicBezTo>
                        <a:pt x="117" y="0"/>
                        <a:pt x="150" y="33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lnTo>
                        <a:pt x="75" y="150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6" name="Freeform 39">
                  <a:extLst>
                    <a:ext uri="{FF2B5EF4-FFF2-40B4-BE49-F238E27FC236}">
                      <a16:creationId xmlns:a16="http://schemas.microsoft.com/office/drawing/2014/main" id="{2AB1B2D6-3F4E-EB3C-1A72-5AA016A36F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610" y="5353684"/>
                  <a:ext cx="116417" cy="112184"/>
                </a:xfrm>
                <a:custGeom>
                  <a:avLst/>
                  <a:gdLst>
                    <a:gd name="T0" fmla="*/ 75 w 150"/>
                    <a:gd name="T1" fmla="*/ 150 h 150"/>
                    <a:gd name="T2" fmla="*/ 75 w 150"/>
                    <a:gd name="T3" fmla="*/ 150 h 150"/>
                    <a:gd name="T4" fmla="*/ 0 w 150"/>
                    <a:gd name="T5" fmla="*/ 75 h 150"/>
                    <a:gd name="T6" fmla="*/ 75 w 150"/>
                    <a:gd name="T7" fmla="*/ 0 h 150"/>
                    <a:gd name="T8" fmla="*/ 150 w 150"/>
                    <a:gd name="T9" fmla="*/ 75 h 150"/>
                    <a:gd name="T10" fmla="*/ 75 w 150"/>
                    <a:gd name="T11" fmla="*/ 150 h 150"/>
                    <a:gd name="T12" fmla="*/ 75 w 150"/>
                    <a:gd name="T1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150"/>
                      </a:moveTo>
                      <a:lnTo>
                        <a:pt x="75" y="150"/>
                      </a:ln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3"/>
                        <a:pt x="34" y="0"/>
                        <a:pt x="75" y="0"/>
                      </a:cubicBezTo>
                      <a:cubicBezTo>
                        <a:pt x="117" y="0"/>
                        <a:pt x="150" y="33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lnTo>
                        <a:pt x="75" y="15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7" name="Freeform 40">
                  <a:extLst>
                    <a:ext uri="{FF2B5EF4-FFF2-40B4-BE49-F238E27FC236}">
                      <a16:creationId xmlns:a16="http://schemas.microsoft.com/office/drawing/2014/main" id="{7B642455-EE70-5B5E-DD3C-F2599493B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908001"/>
                  <a:ext cx="0" cy="127000"/>
                </a:xfrm>
                <a:custGeom>
                  <a:avLst/>
                  <a:gdLst>
                    <a:gd name="T0" fmla="*/ 0 w 1"/>
                    <a:gd name="T1" fmla="*/ 0 h 170"/>
                    <a:gd name="T2" fmla="*/ 0 w 1"/>
                    <a:gd name="T3" fmla="*/ 0 h 170"/>
                    <a:gd name="T4" fmla="*/ 1 w 1"/>
                    <a:gd name="T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7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8" name="Freeform 41">
                  <a:extLst>
                    <a:ext uri="{FF2B5EF4-FFF2-40B4-BE49-F238E27FC236}">
                      <a16:creationId xmlns:a16="http://schemas.microsoft.com/office/drawing/2014/main" id="{3D07BC94-1F93-78B9-2644-AE73F5437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829685"/>
                  <a:ext cx="0" cy="150284"/>
                </a:xfrm>
                <a:custGeom>
                  <a:avLst/>
                  <a:gdLst>
                    <a:gd name="T0" fmla="*/ 0 h 200"/>
                    <a:gd name="T1" fmla="*/ 0 h 200"/>
                    <a:gd name="T2" fmla="*/ 200 h 2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0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9" name="Freeform 42">
                  <a:extLst>
                    <a:ext uri="{FF2B5EF4-FFF2-40B4-BE49-F238E27FC236}">
                      <a16:creationId xmlns:a16="http://schemas.microsoft.com/office/drawing/2014/main" id="{F12E1072-EF60-8C5E-11FE-E3177A29D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628602"/>
                  <a:ext cx="0" cy="150284"/>
                </a:xfrm>
                <a:custGeom>
                  <a:avLst/>
                  <a:gdLst>
                    <a:gd name="T0" fmla="*/ 200 h 200"/>
                    <a:gd name="T1" fmla="*/ 200 h 200"/>
                    <a:gd name="T2" fmla="*/ 0 h 2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0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0" name="Freeform 45">
                  <a:extLst>
                    <a:ext uri="{FF2B5EF4-FFF2-40B4-BE49-F238E27FC236}">
                      <a16:creationId xmlns:a16="http://schemas.microsoft.com/office/drawing/2014/main" id="{E4EBB5B4-7062-863A-3128-23E54FF87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4210" y="4054051"/>
                  <a:ext cx="1972733" cy="1888067"/>
                </a:xfrm>
                <a:custGeom>
                  <a:avLst/>
                  <a:gdLst>
                    <a:gd name="T0" fmla="*/ 0 w 2505"/>
                    <a:gd name="T1" fmla="*/ 2528 h 2528"/>
                    <a:gd name="T2" fmla="*/ 0 w 2505"/>
                    <a:gd name="T3" fmla="*/ 2528 h 2528"/>
                    <a:gd name="T4" fmla="*/ 2505 w 2505"/>
                    <a:gd name="T5" fmla="*/ 0 h 2528"/>
                    <a:gd name="T6" fmla="*/ 0 w 2505"/>
                    <a:gd name="T7" fmla="*/ 2528 h 2528"/>
                    <a:gd name="T8" fmla="*/ 0 w 2505"/>
                    <a:gd name="T9" fmla="*/ 2528 h 2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5" h="2528">
                      <a:moveTo>
                        <a:pt x="0" y="2528"/>
                      </a:moveTo>
                      <a:lnTo>
                        <a:pt x="0" y="2528"/>
                      </a:lnTo>
                      <a:cubicBezTo>
                        <a:pt x="1384" y="2528"/>
                        <a:pt x="2505" y="1396"/>
                        <a:pt x="2505" y="0"/>
                      </a:cubicBezTo>
                      <a:cubicBezTo>
                        <a:pt x="2505" y="1396"/>
                        <a:pt x="1384" y="2528"/>
                        <a:pt x="0" y="2528"/>
                      </a:cubicBezTo>
                      <a:lnTo>
                        <a:pt x="0" y="2528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1" name="Freeform 46">
                  <a:extLst>
                    <a:ext uri="{FF2B5EF4-FFF2-40B4-BE49-F238E27FC236}">
                      <a16:creationId xmlns:a16="http://schemas.microsoft.com/office/drawing/2014/main" id="{F53557F5-B30D-5049-6B39-28EFF57F8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5159" y="5305001"/>
                  <a:ext cx="222251" cy="211667"/>
                </a:xfrm>
                <a:custGeom>
                  <a:avLst/>
                  <a:gdLst>
                    <a:gd name="T0" fmla="*/ 283 w 283"/>
                    <a:gd name="T1" fmla="*/ 0 h 283"/>
                    <a:gd name="T2" fmla="*/ 283 w 283"/>
                    <a:gd name="T3" fmla="*/ 0 h 283"/>
                    <a:gd name="T4" fmla="*/ 0 w 283"/>
                    <a:gd name="T5" fmla="*/ 28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3">
                      <a:moveTo>
                        <a:pt x="283" y="0"/>
                      </a:moveTo>
                      <a:lnTo>
                        <a:pt x="283" y="0"/>
                      </a:lnTo>
                      <a:lnTo>
                        <a:pt x="0" y="283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2" name="Freeform 47">
                  <a:extLst>
                    <a:ext uri="{FF2B5EF4-FFF2-40B4-BE49-F238E27FC236}">
                      <a16:creationId xmlns:a16="http://schemas.microsoft.com/office/drawing/2014/main" id="{506F7609-4AD1-80AE-B52F-426A982113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2310" y="5357917"/>
                  <a:ext cx="118533" cy="112184"/>
                </a:xfrm>
                <a:custGeom>
                  <a:avLst/>
                  <a:gdLst>
                    <a:gd name="T0" fmla="*/ 150 w 150"/>
                    <a:gd name="T1" fmla="*/ 75 h 150"/>
                    <a:gd name="T2" fmla="*/ 150 w 150"/>
                    <a:gd name="T3" fmla="*/ 75 h 150"/>
                    <a:gd name="T4" fmla="*/ 75 w 150"/>
                    <a:gd name="T5" fmla="*/ 150 h 150"/>
                    <a:gd name="T6" fmla="*/ 0 w 150"/>
                    <a:gd name="T7" fmla="*/ 75 h 150"/>
                    <a:gd name="T8" fmla="*/ 75 w 150"/>
                    <a:gd name="T9" fmla="*/ 0 h 150"/>
                    <a:gd name="T10" fmla="*/ 150 w 150"/>
                    <a:gd name="T11" fmla="*/ 75 h 150"/>
                    <a:gd name="T12" fmla="*/ 15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150" y="75"/>
                      </a:moveTo>
                      <a:lnTo>
                        <a:pt x="150" y="75"/>
                      </a:lnTo>
                      <a:cubicBezTo>
                        <a:pt x="150" y="117"/>
                        <a:pt x="116" y="150"/>
                        <a:pt x="75" y="150"/>
                      </a:cubicBezTo>
                      <a:cubicBezTo>
                        <a:pt x="34" y="150"/>
                        <a:pt x="0" y="117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lnTo>
                        <a:pt x="150" y="75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3" name="Freeform 48">
                  <a:extLst>
                    <a:ext uri="{FF2B5EF4-FFF2-40B4-BE49-F238E27FC236}">
                      <a16:creationId xmlns:a16="http://schemas.microsoft.com/office/drawing/2014/main" id="{A6F9F915-D5F8-ED04-EBC9-7B715701A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2310" y="5357917"/>
                  <a:ext cx="118533" cy="112184"/>
                </a:xfrm>
                <a:custGeom>
                  <a:avLst/>
                  <a:gdLst>
                    <a:gd name="T0" fmla="*/ 150 w 150"/>
                    <a:gd name="T1" fmla="*/ 75 h 150"/>
                    <a:gd name="T2" fmla="*/ 150 w 150"/>
                    <a:gd name="T3" fmla="*/ 75 h 150"/>
                    <a:gd name="T4" fmla="*/ 75 w 150"/>
                    <a:gd name="T5" fmla="*/ 150 h 150"/>
                    <a:gd name="T6" fmla="*/ 0 w 150"/>
                    <a:gd name="T7" fmla="*/ 75 h 150"/>
                    <a:gd name="T8" fmla="*/ 75 w 150"/>
                    <a:gd name="T9" fmla="*/ 0 h 150"/>
                    <a:gd name="T10" fmla="*/ 150 w 150"/>
                    <a:gd name="T11" fmla="*/ 75 h 150"/>
                    <a:gd name="T12" fmla="*/ 15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150" y="75"/>
                      </a:moveTo>
                      <a:lnTo>
                        <a:pt x="150" y="75"/>
                      </a:lnTo>
                      <a:cubicBezTo>
                        <a:pt x="150" y="117"/>
                        <a:pt x="116" y="150"/>
                        <a:pt x="75" y="150"/>
                      </a:cubicBezTo>
                      <a:cubicBezTo>
                        <a:pt x="34" y="150"/>
                        <a:pt x="0" y="117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lnTo>
                        <a:pt x="150" y="75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4" name="Rectangle 68">
                  <a:extLst>
                    <a:ext uri="{FF2B5EF4-FFF2-40B4-BE49-F238E27FC236}">
                      <a16:creationId xmlns:a16="http://schemas.microsoft.com/office/drawing/2014/main" id="{91AF6D43-A1E3-699A-92F1-F5C75B37C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0436" y="6248044"/>
                  <a:ext cx="353060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PG</a:t>
                  </a:r>
                  <a:endParaRPr lang="en-US" altLang="en-US" sz="2400" dirty="0"/>
                </a:p>
              </p:txBody>
            </p:sp>
            <p:sp>
              <p:nvSpPr>
                <p:cNvPr id="195" name="Rectangle 169">
                  <a:extLst>
                    <a:ext uri="{FF2B5EF4-FFF2-40B4-BE49-F238E27FC236}">
                      <a16:creationId xmlns:a16="http://schemas.microsoft.com/office/drawing/2014/main" id="{E69675F4-EB2E-7439-6375-27790E781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1393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6" name="Rectangle 170">
                  <a:extLst>
                    <a:ext uri="{FF2B5EF4-FFF2-40B4-BE49-F238E27FC236}">
                      <a16:creationId xmlns:a16="http://schemas.microsoft.com/office/drawing/2014/main" id="{F6211D9D-4F7F-83E4-8FA7-A066595C94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297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7" name="Rectangle 171">
                  <a:extLst>
                    <a:ext uri="{FF2B5EF4-FFF2-40B4-BE49-F238E27FC236}">
                      <a16:creationId xmlns:a16="http://schemas.microsoft.com/office/drawing/2014/main" id="{C67B00FA-1469-1C74-C8B9-FB18A3708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95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8" name="Rectangle 173">
                  <a:extLst>
                    <a:ext uri="{FF2B5EF4-FFF2-40B4-BE49-F238E27FC236}">
                      <a16:creationId xmlns:a16="http://schemas.microsoft.com/office/drawing/2014/main" id="{7BC27815-5694-C1D2-C190-6E2B9BAEC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27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9" name="Rectangle 174">
                  <a:extLst>
                    <a:ext uri="{FF2B5EF4-FFF2-40B4-BE49-F238E27FC236}">
                      <a16:creationId xmlns:a16="http://schemas.microsoft.com/office/drawing/2014/main" id="{08BBC8E1-E304-4FAB-505A-8A87B48B2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107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0" name="Rectangle 175">
                  <a:extLst>
                    <a:ext uri="{FF2B5EF4-FFF2-40B4-BE49-F238E27FC236}">
                      <a16:creationId xmlns:a16="http://schemas.microsoft.com/office/drawing/2014/main" id="{8FFB7780-C6DD-CE18-5D04-3AC226C722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805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1" name="Rectangle 176">
                  <a:extLst>
                    <a:ext uri="{FF2B5EF4-FFF2-40B4-BE49-F238E27FC236}">
                      <a16:creationId xmlns:a16="http://schemas.microsoft.com/office/drawing/2014/main" id="{F34AA58B-EC3E-ADD7-4EBC-374AF5BC8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504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2" name="Rectangle 177">
                  <a:extLst>
                    <a:ext uri="{FF2B5EF4-FFF2-40B4-BE49-F238E27FC236}">
                      <a16:creationId xmlns:a16="http://schemas.microsoft.com/office/drawing/2014/main" id="{2A32BD60-0791-7FB1-7F1D-386CB6882B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202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3" name="Rectangle 178">
                  <a:extLst>
                    <a:ext uri="{FF2B5EF4-FFF2-40B4-BE49-F238E27FC236}">
                      <a16:creationId xmlns:a16="http://schemas.microsoft.com/office/drawing/2014/main" id="{7884CAFA-3D0C-58F5-8DE0-CD19AF5E1D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6093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4" name="Rectangle 179">
                  <a:extLst>
                    <a:ext uri="{FF2B5EF4-FFF2-40B4-BE49-F238E27FC236}">
                      <a16:creationId xmlns:a16="http://schemas.microsoft.com/office/drawing/2014/main" id="{AD96FE05-C7CC-F29E-6254-2B8CAC152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2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5" name="Rectangle 181">
                  <a:extLst>
                    <a:ext uri="{FF2B5EF4-FFF2-40B4-BE49-F238E27FC236}">
                      <a16:creationId xmlns:a16="http://schemas.microsoft.com/office/drawing/2014/main" id="{C4786BC7-28EB-8B15-A446-D17D77321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326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6" name="Rectangle 184">
                  <a:extLst>
                    <a:ext uri="{FF2B5EF4-FFF2-40B4-BE49-F238E27FC236}">
                      <a16:creationId xmlns:a16="http://schemas.microsoft.com/office/drawing/2014/main" id="{24149FCD-074E-A475-80CF-054C30FD7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064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7" name="Rectangle 185">
                  <a:extLst>
                    <a:ext uri="{FF2B5EF4-FFF2-40B4-BE49-F238E27FC236}">
                      <a16:creationId xmlns:a16="http://schemas.microsoft.com/office/drawing/2014/main" id="{C3542B1C-BF0D-7932-A6DA-20DADFF84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6326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8" name="Rectangle 186">
                  <a:extLst>
                    <a:ext uri="{FF2B5EF4-FFF2-40B4-BE49-F238E27FC236}">
                      <a16:creationId xmlns:a16="http://schemas.microsoft.com/office/drawing/2014/main" id="{A36C6C4A-DA62-8FCB-0499-734EC3039D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61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9" name="Rectangle 187">
                  <a:extLst>
                    <a:ext uri="{FF2B5EF4-FFF2-40B4-BE49-F238E27FC236}">
                      <a16:creationId xmlns:a16="http://schemas.microsoft.com/office/drawing/2014/main" id="{E5EF1575-3D5A-74FC-DC9E-F392CF5D2F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18143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0" name="Rectangle 188">
                  <a:extLst>
                    <a:ext uri="{FF2B5EF4-FFF2-40B4-BE49-F238E27FC236}">
                      <a16:creationId xmlns:a16="http://schemas.microsoft.com/office/drawing/2014/main" id="{050CC88B-C524-B4AB-0AD7-AD89FB606D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1859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1" name="Rectangle 189">
                  <a:extLst>
                    <a:ext uri="{FF2B5EF4-FFF2-40B4-BE49-F238E27FC236}">
                      <a16:creationId xmlns:a16="http://schemas.microsoft.com/office/drawing/2014/main" id="{0876BE54-48DE-B848-717F-471CF6DCB7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74410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2" name="Rectangle 190">
                  <a:extLst>
                    <a:ext uri="{FF2B5EF4-FFF2-40B4-BE49-F238E27FC236}">
                      <a16:creationId xmlns:a16="http://schemas.microsoft.com/office/drawing/2014/main" id="{467C5BC5-C208-63D5-8143-4346B3EEE2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27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3" name="Rectangle 191">
                  <a:extLst>
                    <a:ext uri="{FF2B5EF4-FFF2-40B4-BE49-F238E27FC236}">
                      <a16:creationId xmlns:a16="http://schemas.microsoft.com/office/drawing/2014/main" id="{FB2C4C9C-5F41-CBFE-1A55-B9BA81BC96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225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4" name="Rectangle 192">
                  <a:extLst>
                    <a:ext uri="{FF2B5EF4-FFF2-40B4-BE49-F238E27FC236}">
                      <a16:creationId xmlns:a16="http://schemas.microsoft.com/office/drawing/2014/main" id="{FC1FE45E-59B3-5E54-2692-466811364C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1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5" name="Rectangle 193">
                  <a:extLst>
                    <a:ext uri="{FF2B5EF4-FFF2-40B4-BE49-F238E27FC236}">
                      <a16:creationId xmlns:a16="http://schemas.microsoft.com/office/drawing/2014/main" id="{2396FADC-D082-4CA8-E163-2495FA76B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257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6" name="Rectangle 194">
                  <a:extLst>
                    <a:ext uri="{FF2B5EF4-FFF2-40B4-BE49-F238E27FC236}">
                      <a16:creationId xmlns:a16="http://schemas.microsoft.com/office/drawing/2014/main" id="{97EA9077-ABAC-6460-507B-F21726C9F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337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7" name="Rectangle 195">
                  <a:extLst>
                    <a:ext uri="{FF2B5EF4-FFF2-40B4-BE49-F238E27FC236}">
                      <a16:creationId xmlns:a16="http://schemas.microsoft.com/office/drawing/2014/main" id="{E3F59640-DD66-C356-A4F3-CDC9152D1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035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8" name="Rectangle 196">
                  <a:extLst>
                    <a:ext uri="{FF2B5EF4-FFF2-40B4-BE49-F238E27FC236}">
                      <a16:creationId xmlns:a16="http://schemas.microsoft.com/office/drawing/2014/main" id="{BED421D5-AA0B-0AB8-4B94-A782B2412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34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9" name="Rectangle 197">
                  <a:extLst>
                    <a:ext uri="{FF2B5EF4-FFF2-40B4-BE49-F238E27FC236}">
                      <a16:creationId xmlns:a16="http://schemas.microsoft.com/office/drawing/2014/main" id="{B0C9CA75-E54B-B2EE-ECDE-6CEB0F1F2D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32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0" name="Rectangle 198">
                  <a:extLst>
                    <a:ext uri="{FF2B5EF4-FFF2-40B4-BE49-F238E27FC236}">
                      <a16:creationId xmlns:a16="http://schemas.microsoft.com/office/drawing/2014/main" id="{FA638A0D-E631-CF11-113D-94A746CF3B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49110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1" name="Rectangle 199">
                  <a:extLst>
                    <a:ext uri="{FF2B5EF4-FFF2-40B4-BE49-F238E27FC236}">
                      <a16:creationId xmlns:a16="http://schemas.microsoft.com/office/drawing/2014/main" id="{EE4413DA-44D7-EA18-2F1B-EC9D1CE75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357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2" name="Rectangle 200">
                  <a:extLst>
                    <a:ext uri="{FF2B5EF4-FFF2-40B4-BE49-F238E27FC236}">
                      <a16:creationId xmlns:a16="http://schemas.microsoft.com/office/drawing/2014/main" id="{0D41A81D-4FDC-D192-9C7C-BA54CD7CB1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119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3" name="Rectangle 202">
                  <a:extLst>
                    <a:ext uri="{FF2B5EF4-FFF2-40B4-BE49-F238E27FC236}">
                      <a16:creationId xmlns:a16="http://schemas.microsoft.com/office/drawing/2014/main" id="{F2FC8ADF-FABB-2714-5F7B-FD540BCF5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6510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4" name="Rectangle 204">
                  <a:extLst>
                    <a:ext uri="{FF2B5EF4-FFF2-40B4-BE49-F238E27FC236}">
                      <a16:creationId xmlns:a16="http://schemas.microsoft.com/office/drawing/2014/main" id="{B54E6D44-F00D-F2CD-9291-F11A3D4867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929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5" name="Rectangle 68">
                  <a:extLst>
                    <a:ext uri="{FF2B5EF4-FFF2-40B4-BE49-F238E27FC236}">
                      <a16:creationId xmlns:a16="http://schemas.microsoft.com/office/drawing/2014/main" id="{6C5757F9-31E3-F5E1-EC76-A95CB729C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87003" y="1028733"/>
                  <a:ext cx="323338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PA</a:t>
                  </a:r>
                  <a:endParaRPr lang="en-US" altLang="en-US" sz="2400" dirty="0"/>
                </a:p>
              </p:txBody>
            </p:sp>
            <p:sp>
              <p:nvSpPr>
                <p:cNvPr id="226" name="Rectangle 68">
                  <a:extLst>
                    <a:ext uri="{FF2B5EF4-FFF2-40B4-BE49-F238E27FC236}">
                      <a16:creationId xmlns:a16="http://schemas.microsoft.com/office/drawing/2014/main" id="{B1B719C8-FC30-CC9C-212C-94456E628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25606" y="3718115"/>
                  <a:ext cx="278207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PD</a:t>
                  </a:r>
                  <a:endParaRPr lang="en-US" altLang="en-US" sz="2400" dirty="0"/>
                </a:p>
              </p:txBody>
            </p:sp>
            <p:sp>
              <p:nvSpPr>
                <p:cNvPr id="227" name="Rectangle 68">
                  <a:extLst>
                    <a:ext uri="{FF2B5EF4-FFF2-40B4-BE49-F238E27FC236}">
                      <a16:creationId xmlns:a16="http://schemas.microsoft.com/office/drawing/2014/main" id="{AE25C02C-A9AB-5B7E-21F3-681D71B40C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5407" y="3504325"/>
                  <a:ext cx="319332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PJ</a:t>
                  </a:r>
                  <a:endParaRPr lang="en-US" altLang="en-US" sz="2400" dirty="0"/>
                </a:p>
              </p:txBody>
            </p:sp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80728EED-A331-2465-67E4-5B5274F4107B}"/>
                    </a:ext>
                  </a:extLst>
                </p:cNvPr>
                <p:cNvSpPr txBox="1"/>
                <p:nvPr/>
              </p:nvSpPr>
              <p:spPr>
                <a:xfrm>
                  <a:off x="3998825" y="1565459"/>
                  <a:ext cx="56258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PL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5A939929-FE2B-C517-28B5-2CBD2511E94B}"/>
                    </a:ext>
                  </a:extLst>
                </p:cNvPr>
                <p:cNvSpPr/>
                <p:nvPr/>
              </p:nvSpPr>
              <p:spPr>
                <a:xfrm rot="18754250">
                  <a:off x="8027261" y="5512589"/>
                  <a:ext cx="321977" cy="716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D8A345A1-5484-829B-CB21-D4BA2F9598CD}"/>
                    </a:ext>
                  </a:extLst>
                </p:cNvPr>
                <p:cNvSpPr txBox="1"/>
                <p:nvPr/>
              </p:nvSpPr>
              <p:spPr>
                <a:xfrm>
                  <a:off x="8375818" y="1610033"/>
                  <a:ext cx="494305" cy="3246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000" b="1" dirty="0"/>
                    <a:t>PB</a:t>
                  </a:r>
                  <a:endParaRPr lang="en-GB" sz="933" b="1" dirty="0"/>
                </a:p>
              </p:txBody>
            </p:sp>
            <p:sp>
              <p:nvSpPr>
                <p:cNvPr id="231" name="TextBox 230">
                  <a:extLst>
                    <a:ext uri="{FF2B5EF4-FFF2-40B4-BE49-F238E27FC236}">
                      <a16:creationId xmlns:a16="http://schemas.microsoft.com/office/drawing/2014/main" id="{6268324D-9F79-9F10-2F84-DAE0B3185B69}"/>
                    </a:ext>
                  </a:extLst>
                </p:cNvPr>
                <p:cNvSpPr txBox="1"/>
                <p:nvPr/>
              </p:nvSpPr>
              <p:spPr>
                <a:xfrm>
                  <a:off x="3913760" y="5746324"/>
                  <a:ext cx="58827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PH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  <p:sp>
              <p:nvSpPr>
                <p:cNvPr id="233" name="Rectangle 232">
                  <a:extLst>
                    <a:ext uri="{FF2B5EF4-FFF2-40B4-BE49-F238E27FC236}">
                      <a16:creationId xmlns:a16="http://schemas.microsoft.com/office/drawing/2014/main" id="{DBDD2204-747D-1251-CF84-30185E239011}"/>
                    </a:ext>
                  </a:extLst>
                </p:cNvPr>
                <p:cNvSpPr/>
                <p:nvPr/>
              </p:nvSpPr>
              <p:spPr>
                <a:xfrm>
                  <a:off x="6321018" y="1615240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4" name="Rectangle 233">
                  <a:extLst>
                    <a:ext uri="{FF2B5EF4-FFF2-40B4-BE49-F238E27FC236}">
                      <a16:creationId xmlns:a16="http://schemas.microsoft.com/office/drawing/2014/main" id="{92CE2B79-F6F4-03F1-1546-0CA0818FF423}"/>
                    </a:ext>
                  </a:extLst>
                </p:cNvPr>
                <p:cNvSpPr/>
                <p:nvPr/>
              </p:nvSpPr>
              <p:spPr>
                <a:xfrm>
                  <a:off x="8575841" y="3767257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8D39DDD3-6D4A-DA41-66AD-66FA3593B3A1}"/>
                    </a:ext>
                  </a:extLst>
                </p:cNvPr>
                <p:cNvSpPr/>
                <p:nvPr/>
              </p:nvSpPr>
              <p:spPr>
                <a:xfrm>
                  <a:off x="4067034" y="3760900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4A6DE69F-EEF5-B1EE-61EE-261B5465593E}"/>
                    </a:ext>
                  </a:extLst>
                </p:cNvPr>
                <p:cNvSpPr/>
                <p:nvPr/>
              </p:nvSpPr>
              <p:spPr>
                <a:xfrm>
                  <a:off x="6330943" y="5910388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FBDCBC27-6C59-8E25-C92D-679810229BD0}"/>
                    </a:ext>
                  </a:extLst>
                </p:cNvPr>
                <p:cNvGrpSpPr/>
                <p:nvPr/>
              </p:nvGrpSpPr>
              <p:grpSpPr>
                <a:xfrm rot="2504023">
                  <a:off x="4193915" y="1187326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84" name="Straight Connector 283">
                    <a:extLst>
                      <a:ext uri="{FF2B5EF4-FFF2-40B4-BE49-F238E27FC236}">
                        <a16:creationId xmlns:a16="http://schemas.microsoft.com/office/drawing/2014/main" id="{968CB537-52AB-EB06-3786-4293EEDE3C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5" name="Freeform 43">
                    <a:extLst>
                      <a:ext uri="{FF2B5EF4-FFF2-40B4-BE49-F238E27FC236}">
                        <a16:creationId xmlns:a16="http://schemas.microsoft.com/office/drawing/2014/main" id="{FB9499B0-D91B-C674-2663-F295653093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6" name="Freeform: Shape 285">
                    <a:extLst>
                      <a:ext uri="{FF2B5EF4-FFF2-40B4-BE49-F238E27FC236}">
                        <a16:creationId xmlns:a16="http://schemas.microsoft.com/office/drawing/2014/main" id="{D94DF39E-C1ED-BE1E-87B9-D8907F9B14EE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3" name="Group 242">
                  <a:extLst>
                    <a:ext uri="{FF2B5EF4-FFF2-40B4-BE49-F238E27FC236}">
                      <a16:creationId xmlns:a16="http://schemas.microsoft.com/office/drawing/2014/main" id="{C760BBE3-6BDF-353C-EC7E-4031133E57DB}"/>
                    </a:ext>
                  </a:extLst>
                </p:cNvPr>
                <p:cNvGrpSpPr/>
                <p:nvPr/>
              </p:nvGrpSpPr>
              <p:grpSpPr>
                <a:xfrm rot="18653455">
                  <a:off x="4163074" y="4763584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81" name="Straight Connector 280">
                    <a:extLst>
                      <a:ext uri="{FF2B5EF4-FFF2-40B4-BE49-F238E27FC236}">
                        <a16:creationId xmlns:a16="http://schemas.microsoft.com/office/drawing/2014/main" id="{30F37C7E-036D-42CF-F11E-8B18978742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2" name="Freeform 43">
                    <a:extLst>
                      <a:ext uri="{FF2B5EF4-FFF2-40B4-BE49-F238E27FC236}">
                        <a16:creationId xmlns:a16="http://schemas.microsoft.com/office/drawing/2014/main" id="{35D10DD3-0B4D-5B27-5078-7B5D97F8F0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3" name="Freeform: Shape 282">
                    <a:extLst>
                      <a:ext uri="{FF2B5EF4-FFF2-40B4-BE49-F238E27FC236}">
                        <a16:creationId xmlns:a16="http://schemas.microsoft.com/office/drawing/2014/main" id="{C76ADCE5-37EE-A3F9-7B7B-101E8011F50D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4" name="Group 243">
                  <a:extLst>
                    <a:ext uri="{FF2B5EF4-FFF2-40B4-BE49-F238E27FC236}">
                      <a16:creationId xmlns:a16="http://schemas.microsoft.com/office/drawing/2014/main" id="{75B73DAD-94F0-A10E-6D98-78F2FD0760A8}"/>
                    </a:ext>
                  </a:extLst>
                </p:cNvPr>
                <p:cNvGrpSpPr/>
                <p:nvPr/>
              </p:nvGrpSpPr>
              <p:grpSpPr>
                <a:xfrm rot="7946660">
                  <a:off x="7985931" y="1236676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78" name="Straight Connector 277">
                    <a:extLst>
                      <a:ext uri="{FF2B5EF4-FFF2-40B4-BE49-F238E27FC236}">
                        <a16:creationId xmlns:a16="http://schemas.microsoft.com/office/drawing/2014/main" id="{B1B0D3C4-4EE0-CB4E-5CAB-CA30861488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9" name="Freeform 43">
                    <a:extLst>
                      <a:ext uri="{FF2B5EF4-FFF2-40B4-BE49-F238E27FC236}">
                        <a16:creationId xmlns:a16="http://schemas.microsoft.com/office/drawing/2014/main" id="{E0ED9BE6-6B5D-1618-597D-079AD81FCC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0" name="Freeform: Shape 279">
                    <a:extLst>
                      <a:ext uri="{FF2B5EF4-FFF2-40B4-BE49-F238E27FC236}">
                        <a16:creationId xmlns:a16="http://schemas.microsoft.com/office/drawing/2014/main" id="{6D98F70D-DFCD-C8CE-E7DC-E3052738A055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5" name="Group 244">
                  <a:extLst>
                    <a:ext uri="{FF2B5EF4-FFF2-40B4-BE49-F238E27FC236}">
                      <a16:creationId xmlns:a16="http://schemas.microsoft.com/office/drawing/2014/main" id="{B4EBCE98-4113-36F1-80F3-F0309E1D69A6}"/>
                    </a:ext>
                  </a:extLst>
                </p:cNvPr>
                <p:cNvGrpSpPr/>
                <p:nvPr/>
              </p:nvGrpSpPr>
              <p:grpSpPr>
                <a:xfrm rot="13379795">
                  <a:off x="7955151" y="4753334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75" name="Straight Connector 274">
                    <a:extLst>
                      <a:ext uri="{FF2B5EF4-FFF2-40B4-BE49-F238E27FC236}">
                        <a16:creationId xmlns:a16="http://schemas.microsoft.com/office/drawing/2014/main" id="{C36EACFC-8548-0DB4-C90D-4D4E424B16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6" name="Freeform 43">
                    <a:extLst>
                      <a:ext uri="{FF2B5EF4-FFF2-40B4-BE49-F238E27FC236}">
                        <a16:creationId xmlns:a16="http://schemas.microsoft.com/office/drawing/2014/main" id="{E45E47AE-9435-43F6-F447-9B0CFCD964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77" name="Freeform: Shape 276">
                    <a:extLst>
                      <a:ext uri="{FF2B5EF4-FFF2-40B4-BE49-F238E27FC236}">
                        <a16:creationId xmlns:a16="http://schemas.microsoft.com/office/drawing/2014/main" id="{A4AD488B-B7EA-2CB7-D332-FB20A2E6208F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 dirty="0"/>
                  </a:p>
                </p:txBody>
              </p:sp>
            </p:grpSp>
            <p:grpSp>
              <p:nvGrpSpPr>
                <p:cNvPr id="246" name="Group 245">
                  <a:extLst>
                    <a:ext uri="{FF2B5EF4-FFF2-40B4-BE49-F238E27FC236}">
                      <a16:creationId xmlns:a16="http://schemas.microsoft.com/office/drawing/2014/main" id="{F7A76E8E-06AB-953C-CCFF-D11E78A7537B}"/>
                    </a:ext>
                  </a:extLst>
                </p:cNvPr>
                <p:cNvGrpSpPr/>
                <p:nvPr/>
              </p:nvGrpSpPr>
              <p:grpSpPr>
                <a:xfrm>
                  <a:off x="3558260" y="2897081"/>
                  <a:ext cx="450035" cy="1791865"/>
                  <a:chOff x="2597497" y="2249102"/>
                  <a:chExt cx="337526" cy="1343899"/>
                </a:xfrm>
              </p:grpSpPr>
              <p:grpSp>
                <p:nvGrpSpPr>
                  <p:cNvPr id="271" name="Group 270">
                    <a:extLst>
                      <a:ext uri="{FF2B5EF4-FFF2-40B4-BE49-F238E27FC236}">
                        <a16:creationId xmlns:a16="http://schemas.microsoft.com/office/drawing/2014/main" id="{DBD2BEB7-8EEC-D09C-3DCD-70FD62BE0604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171757" y="2829735"/>
                    <a:ext cx="1343899" cy="182633"/>
                    <a:chOff x="4101221" y="1036131"/>
                    <a:chExt cx="1343899" cy="182633"/>
                  </a:xfrm>
                </p:grpSpPr>
                <p:sp>
                  <p:nvSpPr>
                    <p:cNvPr id="273" name="Freeform: Shape 272">
                      <a:extLst>
                        <a:ext uri="{FF2B5EF4-FFF2-40B4-BE49-F238E27FC236}">
                          <a16:creationId xmlns:a16="http://schemas.microsoft.com/office/drawing/2014/main" id="{1F011F48-FA0B-29C4-C4A4-10D6C01AD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1221" y="1123935"/>
                      <a:ext cx="1343899" cy="94829"/>
                    </a:xfrm>
                    <a:custGeom>
                      <a:avLst/>
                      <a:gdLst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40995 w 1558290"/>
                        <a:gd name="connsiteY3" fmla="*/ 1862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100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6724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436370"/>
                        <a:gd name="connsiteY0" fmla="*/ 102449 h 102449"/>
                        <a:gd name="connsiteX1" fmla="*/ 97155 w 1436370"/>
                        <a:gd name="connsiteY1" fmla="*/ 66254 h 102449"/>
                        <a:gd name="connsiteX2" fmla="*/ 226695 w 1436370"/>
                        <a:gd name="connsiteY2" fmla="*/ 33869 h 102449"/>
                        <a:gd name="connsiteX3" fmla="*/ 335280 w 1436370"/>
                        <a:gd name="connsiteY3" fmla="*/ 16724 h 102449"/>
                        <a:gd name="connsiteX4" fmla="*/ 415290 w 1436370"/>
                        <a:gd name="connsiteY4" fmla="*/ 5294 h 102449"/>
                        <a:gd name="connsiteX5" fmla="*/ 556260 w 1436370"/>
                        <a:gd name="connsiteY5" fmla="*/ 3389 h 102449"/>
                        <a:gd name="connsiteX6" fmla="*/ 762000 w 1436370"/>
                        <a:gd name="connsiteY6" fmla="*/ 1484 h 102449"/>
                        <a:gd name="connsiteX7" fmla="*/ 1002030 w 1436370"/>
                        <a:gd name="connsiteY7" fmla="*/ 1484 h 102449"/>
                        <a:gd name="connsiteX8" fmla="*/ 1173480 w 1436370"/>
                        <a:gd name="connsiteY8" fmla="*/ 20534 h 102449"/>
                        <a:gd name="connsiteX9" fmla="*/ 1312545 w 1436370"/>
                        <a:gd name="connsiteY9" fmla="*/ 45299 h 102449"/>
                        <a:gd name="connsiteX10" fmla="*/ 1432560 w 1436370"/>
                        <a:gd name="connsiteY10" fmla="*/ 83399 h 102449"/>
                        <a:gd name="connsiteX11" fmla="*/ 1436370 w 1436370"/>
                        <a:gd name="connsiteY11" fmla="*/ 94829 h 102449"/>
                        <a:gd name="connsiteX0" fmla="*/ 0 w 1363980"/>
                        <a:gd name="connsiteY0" fmla="*/ 75782 h 94829"/>
                        <a:gd name="connsiteX1" fmla="*/ 24765 w 1363980"/>
                        <a:gd name="connsiteY1" fmla="*/ 66254 h 94829"/>
                        <a:gd name="connsiteX2" fmla="*/ 154305 w 1363980"/>
                        <a:gd name="connsiteY2" fmla="*/ 33869 h 94829"/>
                        <a:gd name="connsiteX3" fmla="*/ 262890 w 1363980"/>
                        <a:gd name="connsiteY3" fmla="*/ 16724 h 94829"/>
                        <a:gd name="connsiteX4" fmla="*/ 342900 w 1363980"/>
                        <a:gd name="connsiteY4" fmla="*/ 5294 h 94829"/>
                        <a:gd name="connsiteX5" fmla="*/ 483870 w 1363980"/>
                        <a:gd name="connsiteY5" fmla="*/ 3389 h 94829"/>
                        <a:gd name="connsiteX6" fmla="*/ 689610 w 1363980"/>
                        <a:gd name="connsiteY6" fmla="*/ 1484 h 94829"/>
                        <a:gd name="connsiteX7" fmla="*/ 929640 w 1363980"/>
                        <a:gd name="connsiteY7" fmla="*/ 1484 h 94829"/>
                        <a:gd name="connsiteX8" fmla="*/ 1101090 w 1363980"/>
                        <a:gd name="connsiteY8" fmla="*/ 20534 h 94829"/>
                        <a:gd name="connsiteX9" fmla="*/ 1240155 w 1363980"/>
                        <a:gd name="connsiteY9" fmla="*/ 45299 h 94829"/>
                        <a:gd name="connsiteX10" fmla="*/ 1360170 w 1363980"/>
                        <a:gd name="connsiteY10" fmla="*/ 83399 h 94829"/>
                        <a:gd name="connsiteX11" fmla="*/ 1363980 w 1363980"/>
                        <a:gd name="connsiteY11" fmla="*/ 94829 h 94829"/>
                        <a:gd name="connsiteX0" fmla="*/ 10399 w 1343899"/>
                        <a:gd name="connsiteY0" fmla="*/ 66260 h 94829"/>
                        <a:gd name="connsiteX1" fmla="*/ 4684 w 1343899"/>
                        <a:gd name="connsiteY1" fmla="*/ 66254 h 94829"/>
                        <a:gd name="connsiteX2" fmla="*/ 134224 w 1343899"/>
                        <a:gd name="connsiteY2" fmla="*/ 33869 h 94829"/>
                        <a:gd name="connsiteX3" fmla="*/ 242809 w 1343899"/>
                        <a:gd name="connsiteY3" fmla="*/ 16724 h 94829"/>
                        <a:gd name="connsiteX4" fmla="*/ 322819 w 1343899"/>
                        <a:gd name="connsiteY4" fmla="*/ 5294 h 94829"/>
                        <a:gd name="connsiteX5" fmla="*/ 463789 w 1343899"/>
                        <a:gd name="connsiteY5" fmla="*/ 3389 h 94829"/>
                        <a:gd name="connsiteX6" fmla="*/ 669529 w 1343899"/>
                        <a:gd name="connsiteY6" fmla="*/ 1484 h 94829"/>
                        <a:gd name="connsiteX7" fmla="*/ 909559 w 1343899"/>
                        <a:gd name="connsiteY7" fmla="*/ 1484 h 94829"/>
                        <a:gd name="connsiteX8" fmla="*/ 1081009 w 1343899"/>
                        <a:gd name="connsiteY8" fmla="*/ 20534 h 94829"/>
                        <a:gd name="connsiteX9" fmla="*/ 1220074 w 1343899"/>
                        <a:gd name="connsiteY9" fmla="*/ 45299 h 94829"/>
                        <a:gd name="connsiteX10" fmla="*/ 1340089 w 1343899"/>
                        <a:gd name="connsiteY10" fmla="*/ 83399 h 94829"/>
                        <a:gd name="connsiteX11" fmla="*/ 1343899 w 1343899"/>
                        <a:gd name="connsiteY11" fmla="*/ 94829 h 94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43899" h="94829">
                          <a:moveTo>
                            <a:pt x="10399" y="66260"/>
                          </a:moveTo>
                          <a:cubicBezTo>
                            <a:pt x="40085" y="53877"/>
                            <a:pt x="-15953" y="71653"/>
                            <a:pt x="4684" y="66254"/>
                          </a:cubicBezTo>
                          <a:cubicBezTo>
                            <a:pt x="25322" y="60856"/>
                            <a:pt x="94537" y="42124"/>
                            <a:pt x="134224" y="33869"/>
                          </a:cubicBezTo>
                          <a:cubicBezTo>
                            <a:pt x="173911" y="25614"/>
                            <a:pt x="211377" y="21486"/>
                            <a:pt x="242809" y="16724"/>
                          </a:cubicBezTo>
                          <a:cubicBezTo>
                            <a:pt x="274242" y="11961"/>
                            <a:pt x="285989" y="7516"/>
                            <a:pt x="322819" y="5294"/>
                          </a:cubicBezTo>
                          <a:cubicBezTo>
                            <a:pt x="359649" y="3072"/>
                            <a:pt x="463789" y="3389"/>
                            <a:pt x="463789" y="3389"/>
                          </a:cubicBezTo>
                          <a:lnTo>
                            <a:pt x="669529" y="1484"/>
                          </a:lnTo>
                          <a:cubicBezTo>
                            <a:pt x="743824" y="1166"/>
                            <a:pt x="840979" y="-1691"/>
                            <a:pt x="909559" y="1484"/>
                          </a:cubicBezTo>
                          <a:cubicBezTo>
                            <a:pt x="978139" y="4659"/>
                            <a:pt x="1029257" y="13232"/>
                            <a:pt x="1081009" y="20534"/>
                          </a:cubicBezTo>
                          <a:cubicBezTo>
                            <a:pt x="1132761" y="27836"/>
                            <a:pt x="1176894" y="34822"/>
                            <a:pt x="1220074" y="45299"/>
                          </a:cubicBezTo>
                          <a:cubicBezTo>
                            <a:pt x="1263254" y="55776"/>
                            <a:pt x="1340089" y="83399"/>
                            <a:pt x="1340089" y="83399"/>
                          </a:cubicBezTo>
                          <a:lnTo>
                            <a:pt x="1343899" y="94829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 dirty="0"/>
                    </a:p>
                  </p:txBody>
                </p:sp>
                <p:cxnSp>
                  <p:nvCxnSpPr>
                    <p:cNvPr id="274" name="Straight Connector 273">
                      <a:extLst>
                        <a:ext uri="{FF2B5EF4-FFF2-40B4-BE49-F238E27FC236}">
                          <a16:creationId xmlns:a16="http://schemas.microsoft.com/office/drawing/2014/main" id="{5611CD1D-53C8-5476-1D62-5AABCFC0AB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72166" y="1036131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2" name="Freeform 43">
                    <a:extLst>
                      <a:ext uri="{FF2B5EF4-FFF2-40B4-BE49-F238E27FC236}">
                        <a16:creationId xmlns:a16="http://schemas.microsoft.com/office/drawing/2014/main" id="{2876057A-2B3E-CCB0-D8F0-5D84AFC506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558" flipH="1">
                    <a:off x="2597497" y="2836011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</p:grpSp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044017DE-1A82-ECA7-1204-7667C9BC8367}"/>
                    </a:ext>
                  </a:extLst>
                </p:cNvPr>
                <p:cNvGrpSpPr/>
                <p:nvPr/>
              </p:nvGrpSpPr>
              <p:grpSpPr>
                <a:xfrm rot="10800000">
                  <a:off x="8687873" y="2954634"/>
                  <a:ext cx="450035" cy="1791865"/>
                  <a:chOff x="2597497" y="2249102"/>
                  <a:chExt cx="337526" cy="1343899"/>
                </a:xfrm>
              </p:grpSpPr>
              <p:grpSp>
                <p:nvGrpSpPr>
                  <p:cNvPr id="267" name="Group 266">
                    <a:extLst>
                      <a:ext uri="{FF2B5EF4-FFF2-40B4-BE49-F238E27FC236}">
                        <a16:creationId xmlns:a16="http://schemas.microsoft.com/office/drawing/2014/main" id="{75B1B3CD-CF33-9684-3A4E-D1F20CB22B8A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171757" y="2829735"/>
                    <a:ext cx="1343899" cy="182633"/>
                    <a:chOff x="4101221" y="1036131"/>
                    <a:chExt cx="1343899" cy="182633"/>
                  </a:xfrm>
                </p:grpSpPr>
                <p:sp>
                  <p:nvSpPr>
                    <p:cNvPr id="269" name="Freeform: Shape 268">
                      <a:extLst>
                        <a:ext uri="{FF2B5EF4-FFF2-40B4-BE49-F238E27FC236}">
                          <a16:creationId xmlns:a16="http://schemas.microsoft.com/office/drawing/2014/main" id="{95664AF7-DFB9-8CF4-E5B3-6CA4D8C0F0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1221" y="1123935"/>
                      <a:ext cx="1343899" cy="94829"/>
                    </a:xfrm>
                    <a:custGeom>
                      <a:avLst/>
                      <a:gdLst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40995 w 1558290"/>
                        <a:gd name="connsiteY3" fmla="*/ 1862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100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6724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436370"/>
                        <a:gd name="connsiteY0" fmla="*/ 102449 h 102449"/>
                        <a:gd name="connsiteX1" fmla="*/ 97155 w 1436370"/>
                        <a:gd name="connsiteY1" fmla="*/ 66254 h 102449"/>
                        <a:gd name="connsiteX2" fmla="*/ 226695 w 1436370"/>
                        <a:gd name="connsiteY2" fmla="*/ 33869 h 102449"/>
                        <a:gd name="connsiteX3" fmla="*/ 335280 w 1436370"/>
                        <a:gd name="connsiteY3" fmla="*/ 16724 h 102449"/>
                        <a:gd name="connsiteX4" fmla="*/ 415290 w 1436370"/>
                        <a:gd name="connsiteY4" fmla="*/ 5294 h 102449"/>
                        <a:gd name="connsiteX5" fmla="*/ 556260 w 1436370"/>
                        <a:gd name="connsiteY5" fmla="*/ 3389 h 102449"/>
                        <a:gd name="connsiteX6" fmla="*/ 762000 w 1436370"/>
                        <a:gd name="connsiteY6" fmla="*/ 1484 h 102449"/>
                        <a:gd name="connsiteX7" fmla="*/ 1002030 w 1436370"/>
                        <a:gd name="connsiteY7" fmla="*/ 1484 h 102449"/>
                        <a:gd name="connsiteX8" fmla="*/ 1173480 w 1436370"/>
                        <a:gd name="connsiteY8" fmla="*/ 20534 h 102449"/>
                        <a:gd name="connsiteX9" fmla="*/ 1312545 w 1436370"/>
                        <a:gd name="connsiteY9" fmla="*/ 45299 h 102449"/>
                        <a:gd name="connsiteX10" fmla="*/ 1432560 w 1436370"/>
                        <a:gd name="connsiteY10" fmla="*/ 83399 h 102449"/>
                        <a:gd name="connsiteX11" fmla="*/ 1436370 w 1436370"/>
                        <a:gd name="connsiteY11" fmla="*/ 94829 h 102449"/>
                        <a:gd name="connsiteX0" fmla="*/ 0 w 1363980"/>
                        <a:gd name="connsiteY0" fmla="*/ 75782 h 94829"/>
                        <a:gd name="connsiteX1" fmla="*/ 24765 w 1363980"/>
                        <a:gd name="connsiteY1" fmla="*/ 66254 h 94829"/>
                        <a:gd name="connsiteX2" fmla="*/ 154305 w 1363980"/>
                        <a:gd name="connsiteY2" fmla="*/ 33869 h 94829"/>
                        <a:gd name="connsiteX3" fmla="*/ 262890 w 1363980"/>
                        <a:gd name="connsiteY3" fmla="*/ 16724 h 94829"/>
                        <a:gd name="connsiteX4" fmla="*/ 342900 w 1363980"/>
                        <a:gd name="connsiteY4" fmla="*/ 5294 h 94829"/>
                        <a:gd name="connsiteX5" fmla="*/ 483870 w 1363980"/>
                        <a:gd name="connsiteY5" fmla="*/ 3389 h 94829"/>
                        <a:gd name="connsiteX6" fmla="*/ 689610 w 1363980"/>
                        <a:gd name="connsiteY6" fmla="*/ 1484 h 94829"/>
                        <a:gd name="connsiteX7" fmla="*/ 929640 w 1363980"/>
                        <a:gd name="connsiteY7" fmla="*/ 1484 h 94829"/>
                        <a:gd name="connsiteX8" fmla="*/ 1101090 w 1363980"/>
                        <a:gd name="connsiteY8" fmla="*/ 20534 h 94829"/>
                        <a:gd name="connsiteX9" fmla="*/ 1240155 w 1363980"/>
                        <a:gd name="connsiteY9" fmla="*/ 45299 h 94829"/>
                        <a:gd name="connsiteX10" fmla="*/ 1360170 w 1363980"/>
                        <a:gd name="connsiteY10" fmla="*/ 83399 h 94829"/>
                        <a:gd name="connsiteX11" fmla="*/ 1363980 w 1363980"/>
                        <a:gd name="connsiteY11" fmla="*/ 94829 h 94829"/>
                        <a:gd name="connsiteX0" fmla="*/ 10399 w 1343899"/>
                        <a:gd name="connsiteY0" fmla="*/ 66260 h 94829"/>
                        <a:gd name="connsiteX1" fmla="*/ 4684 w 1343899"/>
                        <a:gd name="connsiteY1" fmla="*/ 66254 h 94829"/>
                        <a:gd name="connsiteX2" fmla="*/ 134224 w 1343899"/>
                        <a:gd name="connsiteY2" fmla="*/ 33869 h 94829"/>
                        <a:gd name="connsiteX3" fmla="*/ 242809 w 1343899"/>
                        <a:gd name="connsiteY3" fmla="*/ 16724 h 94829"/>
                        <a:gd name="connsiteX4" fmla="*/ 322819 w 1343899"/>
                        <a:gd name="connsiteY4" fmla="*/ 5294 h 94829"/>
                        <a:gd name="connsiteX5" fmla="*/ 463789 w 1343899"/>
                        <a:gd name="connsiteY5" fmla="*/ 3389 h 94829"/>
                        <a:gd name="connsiteX6" fmla="*/ 669529 w 1343899"/>
                        <a:gd name="connsiteY6" fmla="*/ 1484 h 94829"/>
                        <a:gd name="connsiteX7" fmla="*/ 909559 w 1343899"/>
                        <a:gd name="connsiteY7" fmla="*/ 1484 h 94829"/>
                        <a:gd name="connsiteX8" fmla="*/ 1081009 w 1343899"/>
                        <a:gd name="connsiteY8" fmla="*/ 20534 h 94829"/>
                        <a:gd name="connsiteX9" fmla="*/ 1220074 w 1343899"/>
                        <a:gd name="connsiteY9" fmla="*/ 45299 h 94829"/>
                        <a:gd name="connsiteX10" fmla="*/ 1340089 w 1343899"/>
                        <a:gd name="connsiteY10" fmla="*/ 83399 h 94829"/>
                        <a:gd name="connsiteX11" fmla="*/ 1343899 w 1343899"/>
                        <a:gd name="connsiteY11" fmla="*/ 94829 h 94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43899" h="94829">
                          <a:moveTo>
                            <a:pt x="10399" y="66260"/>
                          </a:moveTo>
                          <a:cubicBezTo>
                            <a:pt x="40085" y="53877"/>
                            <a:pt x="-15953" y="71653"/>
                            <a:pt x="4684" y="66254"/>
                          </a:cubicBezTo>
                          <a:cubicBezTo>
                            <a:pt x="25322" y="60856"/>
                            <a:pt x="94537" y="42124"/>
                            <a:pt x="134224" y="33869"/>
                          </a:cubicBezTo>
                          <a:cubicBezTo>
                            <a:pt x="173911" y="25614"/>
                            <a:pt x="211377" y="21486"/>
                            <a:pt x="242809" y="16724"/>
                          </a:cubicBezTo>
                          <a:cubicBezTo>
                            <a:pt x="274242" y="11961"/>
                            <a:pt x="285989" y="7516"/>
                            <a:pt x="322819" y="5294"/>
                          </a:cubicBezTo>
                          <a:cubicBezTo>
                            <a:pt x="359649" y="3072"/>
                            <a:pt x="463789" y="3389"/>
                            <a:pt x="463789" y="3389"/>
                          </a:cubicBezTo>
                          <a:lnTo>
                            <a:pt x="669529" y="1484"/>
                          </a:lnTo>
                          <a:cubicBezTo>
                            <a:pt x="743824" y="1166"/>
                            <a:pt x="840979" y="-1691"/>
                            <a:pt x="909559" y="1484"/>
                          </a:cubicBezTo>
                          <a:cubicBezTo>
                            <a:pt x="978139" y="4659"/>
                            <a:pt x="1029257" y="13232"/>
                            <a:pt x="1081009" y="20534"/>
                          </a:cubicBezTo>
                          <a:cubicBezTo>
                            <a:pt x="1132761" y="27836"/>
                            <a:pt x="1176894" y="34822"/>
                            <a:pt x="1220074" y="45299"/>
                          </a:cubicBezTo>
                          <a:cubicBezTo>
                            <a:pt x="1263254" y="55776"/>
                            <a:pt x="1340089" y="83399"/>
                            <a:pt x="1340089" y="83399"/>
                          </a:cubicBezTo>
                          <a:lnTo>
                            <a:pt x="1343899" y="94829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 dirty="0"/>
                    </a:p>
                  </p:txBody>
                </p:sp>
                <p:cxnSp>
                  <p:nvCxnSpPr>
                    <p:cNvPr id="270" name="Straight Connector 269">
                      <a:extLst>
                        <a:ext uri="{FF2B5EF4-FFF2-40B4-BE49-F238E27FC236}">
                          <a16:creationId xmlns:a16="http://schemas.microsoft.com/office/drawing/2014/main" id="{3E7408B4-D67F-37FB-AB21-B026C2417A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51494" y="1036131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8" name="Freeform 43">
                    <a:extLst>
                      <a:ext uri="{FF2B5EF4-FFF2-40B4-BE49-F238E27FC236}">
                        <a16:creationId xmlns:a16="http://schemas.microsoft.com/office/drawing/2014/main" id="{7E7652D4-4BF7-A410-441F-0E5D08A031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558" flipH="1">
                    <a:off x="2597497" y="2880028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 dirty="0"/>
                  </a:p>
                </p:txBody>
              </p:sp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A7DF087E-C4A2-8F6A-5EC5-B908DF180A4E}"/>
                    </a:ext>
                  </a:extLst>
                </p:cNvPr>
                <p:cNvGrpSpPr/>
                <p:nvPr/>
              </p:nvGrpSpPr>
              <p:grpSpPr>
                <a:xfrm>
                  <a:off x="5301329" y="1326293"/>
                  <a:ext cx="2135428" cy="257885"/>
                  <a:chOff x="3980991" y="1041785"/>
                  <a:chExt cx="1601571" cy="193414"/>
                </a:xfrm>
              </p:grpSpPr>
              <p:grpSp>
                <p:nvGrpSpPr>
                  <p:cNvPr id="259" name="Group 258">
                    <a:extLst>
                      <a:ext uri="{FF2B5EF4-FFF2-40B4-BE49-F238E27FC236}">
                        <a16:creationId xmlns:a16="http://schemas.microsoft.com/office/drawing/2014/main" id="{BA3780EC-66E0-D7AE-D28B-417F1A3B3676}"/>
                      </a:ext>
                    </a:extLst>
                  </p:cNvPr>
                  <p:cNvGrpSpPr/>
                  <p:nvPr/>
                </p:nvGrpSpPr>
                <p:grpSpPr>
                  <a:xfrm>
                    <a:off x="3980991" y="1041785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65" name="Straight Connector 264">
                      <a:extLst>
                        <a:ext uri="{FF2B5EF4-FFF2-40B4-BE49-F238E27FC236}">
                          <a16:creationId xmlns:a16="http://schemas.microsoft.com/office/drawing/2014/main" id="{66C6AF36-DDD5-E401-36B2-4BE29E2AFC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6" name="Freeform: Shape 265">
                      <a:extLst>
                        <a:ext uri="{FF2B5EF4-FFF2-40B4-BE49-F238E27FC236}">
                          <a16:creationId xmlns:a16="http://schemas.microsoft.com/office/drawing/2014/main" id="{44DC6B17-0A5D-3844-44CA-160261DF4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grpSp>
                <p:nvGrpSpPr>
                  <p:cNvPr id="260" name="Group 259">
                    <a:extLst>
                      <a:ext uri="{FF2B5EF4-FFF2-40B4-BE49-F238E27FC236}">
                        <a16:creationId xmlns:a16="http://schemas.microsoft.com/office/drawing/2014/main" id="{5EAB9E85-69B8-8EA1-7696-53570BF0AF8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20562" y="1048809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63" name="Straight Connector 262">
                      <a:extLst>
                        <a:ext uri="{FF2B5EF4-FFF2-40B4-BE49-F238E27FC236}">
                          <a16:creationId xmlns:a16="http://schemas.microsoft.com/office/drawing/2014/main" id="{1071DEBB-D75A-FBFA-EE7D-34A9A1FAB8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4" name="Freeform: Shape 263">
                      <a:extLst>
                        <a:ext uri="{FF2B5EF4-FFF2-40B4-BE49-F238E27FC236}">
                          <a16:creationId xmlns:a16="http://schemas.microsoft.com/office/drawing/2014/main" id="{D493CFF1-C8DC-C6C7-D995-42D229536E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cxnSp>
                <p:nvCxnSpPr>
                  <p:cNvPr id="261" name="Straight Connector 260">
                    <a:extLst>
                      <a:ext uri="{FF2B5EF4-FFF2-40B4-BE49-F238E27FC236}">
                        <a16:creationId xmlns:a16="http://schemas.microsoft.com/office/drawing/2014/main" id="{F6188678-B4DC-552D-7C34-1F3770DA2F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481110" y="1124580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>
                    <a:extLst>
                      <a:ext uri="{FF2B5EF4-FFF2-40B4-BE49-F238E27FC236}">
                        <a16:creationId xmlns:a16="http://schemas.microsoft.com/office/drawing/2014/main" id="{BC764949-3BC9-0424-4C2A-5FCD4CE22F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817597" y="1124843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7E356DEC-3144-B42B-48F0-EBAEC25F2140}"/>
                    </a:ext>
                  </a:extLst>
                </p:cNvPr>
                <p:cNvGrpSpPr/>
                <p:nvPr/>
              </p:nvGrpSpPr>
              <p:grpSpPr>
                <a:xfrm flipV="1">
                  <a:off x="5295886" y="6003376"/>
                  <a:ext cx="2135428" cy="257885"/>
                  <a:chOff x="3980991" y="1041785"/>
                  <a:chExt cx="1601571" cy="193414"/>
                </a:xfrm>
              </p:grpSpPr>
              <p:grpSp>
                <p:nvGrpSpPr>
                  <p:cNvPr id="251" name="Group 250">
                    <a:extLst>
                      <a:ext uri="{FF2B5EF4-FFF2-40B4-BE49-F238E27FC236}">
                        <a16:creationId xmlns:a16="http://schemas.microsoft.com/office/drawing/2014/main" id="{CC108823-6E80-0984-6715-6B238271EEBD}"/>
                      </a:ext>
                    </a:extLst>
                  </p:cNvPr>
                  <p:cNvGrpSpPr/>
                  <p:nvPr/>
                </p:nvGrpSpPr>
                <p:grpSpPr>
                  <a:xfrm>
                    <a:off x="3980991" y="1041785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57" name="Straight Connector 256">
                      <a:extLst>
                        <a:ext uri="{FF2B5EF4-FFF2-40B4-BE49-F238E27FC236}">
                          <a16:creationId xmlns:a16="http://schemas.microsoft.com/office/drawing/2014/main" id="{27B8B8CF-180F-63FF-EE5D-B9FF62DA3A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8" name="Freeform: Shape 257">
                      <a:extLst>
                        <a:ext uri="{FF2B5EF4-FFF2-40B4-BE49-F238E27FC236}">
                          <a16:creationId xmlns:a16="http://schemas.microsoft.com/office/drawing/2014/main" id="{ACBDEAA9-3D2D-71D4-E032-E02092D479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grpSp>
                <p:nvGrpSpPr>
                  <p:cNvPr id="252" name="Group 251">
                    <a:extLst>
                      <a:ext uri="{FF2B5EF4-FFF2-40B4-BE49-F238E27FC236}">
                        <a16:creationId xmlns:a16="http://schemas.microsoft.com/office/drawing/2014/main" id="{E1A25B8C-7852-81E7-AEC4-F3D6EB3D9C4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20562" y="1048809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55" name="Straight Connector 254">
                      <a:extLst>
                        <a:ext uri="{FF2B5EF4-FFF2-40B4-BE49-F238E27FC236}">
                          <a16:creationId xmlns:a16="http://schemas.microsoft.com/office/drawing/2014/main" id="{3284647D-2810-4C3A-B929-939E4BCDD3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6" name="Freeform: Shape 255">
                      <a:extLst>
                        <a:ext uri="{FF2B5EF4-FFF2-40B4-BE49-F238E27FC236}">
                          <a16:creationId xmlns:a16="http://schemas.microsoft.com/office/drawing/2014/main" id="{B7ECEF1F-C2DF-1D80-B0A9-A5D4D4AA9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cxnSp>
                <p:nvCxnSpPr>
                  <p:cNvPr id="253" name="Straight Connector 252">
                    <a:extLst>
                      <a:ext uri="{FF2B5EF4-FFF2-40B4-BE49-F238E27FC236}">
                        <a16:creationId xmlns:a16="http://schemas.microsoft.com/office/drawing/2014/main" id="{6C17758E-3251-863F-DF26-CDFD3EA9D3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481110" y="1124580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>
                    <a:extLst>
                      <a:ext uri="{FF2B5EF4-FFF2-40B4-BE49-F238E27FC236}">
                        <a16:creationId xmlns:a16="http://schemas.microsoft.com/office/drawing/2014/main" id="{36ED022B-E01B-08EA-6B8D-9592ED7216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817597" y="1124843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AF377AE7-6EF7-BD77-EA62-982BF2948C0B}"/>
                    </a:ext>
                  </a:extLst>
                </p:cNvPr>
                <p:cNvSpPr txBox="1"/>
                <p:nvPr/>
              </p:nvSpPr>
              <p:spPr>
                <a:xfrm>
                  <a:off x="8432359" y="5716626"/>
                  <a:ext cx="49534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PF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C64D57-C0AF-065E-87AA-C06C644F8AB3}"/>
                  </a:ext>
                </a:extLst>
              </p:cNvPr>
              <p:cNvSpPr txBox="1"/>
              <p:nvPr/>
            </p:nvSpPr>
            <p:spPr>
              <a:xfrm>
                <a:off x="8201660" y="5043245"/>
                <a:ext cx="4183644" cy="40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GB" sz="1050" dirty="0"/>
                  <a:t>→ Insertion sector cryo-island</a:t>
                </a:r>
              </a:p>
            </p:txBody>
          </p:sp>
        </p:grp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id="{FF69C014-269F-1B41-6408-35790E84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55" y="5284200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BC8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16" name="Freeform 43">
              <a:extLst>
                <a:ext uri="{FF2B5EF4-FFF2-40B4-BE49-F238E27FC236}">
                  <a16:creationId xmlns:a16="http://schemas.microsoft.com/office/drawing/2014/main" id="{6F431CA0-3E98-B630-1C89-664AA0FC8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55" y="295545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BC8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sp>
        <p:nvSpPr>
          <p:cNvPr id="153" name="TextBox 6">
            <a:extLst>
              <a:ext uri="{FF2B5EF4-FFF2-40B4-BE49-F238E27FC236}">
                <a16:creationId xmlns:a16="http://schemas.microsoft.com/office/drawing/2014/main" id="{4D3B639C-DB7D-B624-48F1-E44B907D3C91}"/>
              </a:ext>
            </a:extLst>
          </p:cNvPr>
          <p:cNvSpPr txBox="1"/>
          <p:nvPr/>
        </p:nvSpPr>
        <p:spPr>
          <a:xfrm>
            <a:off x="981424" y="1664855"/>
            <a:ext cx="2424891" cy="2462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100" b="1" dirty="0"/>
              <a:t>Circumference</a:t>
            </a:r>
            <a:r>
              <a:rPr lang="en-US" sz="1100" dirty="0"/>
              <a:t>: </a:t>
            </a:r>
            <a:r>
              <a:rPr lang="en-US" sz="1100" dirty="0">
                <a:highlight>
                  <a:srgbClr val="FFFF00"/>
                </a:highlight>
              </a:rPr>
              <a:t>91</a:t>
            </a:r>
            <a:r>
              <a:rPr lang="en-US" sz="1100" dirty="0"/>
              <a:t> km </a:t>
            </a:r>
          </a:p>
          <a:p>
            <a:pPr algn="l"/>
            <a:r>
              <a:rPr lang="en-US" sz="1100" b="1" dirty="0"/>
              <a:t>Sectors</a:t>
            </a:r>
            <a:r>
              <a:rPr lang="en-US" sz="1100" dirty="0"/>
              <a:t>: </a:t>
            </a:r>
            <a:r>
              <a:rPr lang="en-US" sz="1100" dirty="0">
                <a:highlight>
                  <a:srgbClr val="FFFF00"/>
                </a:highlight>
              </a:rPr>
              <a:t>8</a:t>
            </a:r>
          </a:p>
          <a:p>
            <a:pPr algn="l"/>
            <a:r>
              <a:rPr lang="en-US" sz="1100" b="1" dirty="0"/>
              <a:t>Sector length</a:t>
            </a:r>
            <a:r>
              <a:rPr lang="en-US" sz="1100" dirty="0"/>
              <a:t>: </a:t>
            </a:r>
            <a:r>
              <a:rPr lang="en-US" sz="1100" dirty="0">
                <a:highlight>
                  <a:srgbClr val="FFFF00"/>
                </a:highlight>
              </a:rPr>
              <a:t>11.4</a:t>
            </a:r>
            <a:r>
              <a:rPr lang="en-US" sz="1100" dirty="0"/>
              <a:t> km</a:t>
            </a:r>
          </a:p>
          <a:p>
            <a:pPr algn="l"/>
            <a:r>
              <a:rPr lang="en-US" sz="1100" b="1" dirty="0"/>
              <a:t>Cryo cooling length</a:t>
            </a:r>
            <a:r>
              <a:rPr lang="en-US" sz="1100" dirty="0"/>
              <a:t>: </a:t>
            </a:r>
            <a:r>
              <a:rPr lang="en-US" sz="1100" dirty="0">
                <a:highlight>
                  <a:srgbClr val="FFFF00"/>
                </a:highlight>
              </a:rPr>
              <a:t>5 km per side</a:t>
            </a:r>
          </a:p>
          <a:p>
            <a:pPr algn="l"/>
            <a:r>
              <a:rPr lang="en-US" sz="1100" b="1" dirty="0"/>
              <a:t>Cryo-islands</a:t>
            </a:r>
            <a:r>
              <a:rPr lang="en-US" sz="1100" dirty="0"/>
              <a:t>: </a:t>
            </a:r>
            <a:r>
              <a:rPr lang="en-US" sz="1100" dirty="0">
                <a:highlight>
                  <a:srgbClr val="FFFF00"/>
                </a:highlight>
              </a:rPr>
              <a:t>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6 sector cryo-islands ~125 kW @ 4.5 Keq each.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2 insertion cryo-islands ~176 kW @ 4.5 Keq each.</a:t>
            </a:r>
          </a:p>
          <a:p>
            <a:r>
              <a:rPr lang="en-GB" sz="1100" b="1" dirty="0"/>
              <a:t>Heat loads (CDR)</a:t>
            </a:r>
            <a:r>
              <a:rPr lang="en-GB" sz="1100" dirty="0"/>
              <a:t>: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1.4 W/m @ 1.9 K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70 W/m @ 40-60 K</a:t>
            </a:r>
          </a:p>
          <a:p>
            <a:r>
              <a:rPr lang="en-GB" sz="1100" b="1" dirty="0"/>
              <a:t>QRL diameter</a:t>
            </a:r>
            <a:r>
              <a:rPr lang="en-GB" sz="1100" dirty="0"/>
              <a:t>: </a:t>
            </a:r>
            <a:r>
              <a:rPr lang="en-GB" sz="1100" dirty="0">
                <a:solidFill>
                  <a:srgbClr val="0F124A"/>
                </a:solidFill>
                <a:highlight>
                  <a:srgbClr val="FFFF00"/>
                </a:highlight>
              </a:rPr>
              <a:t>1100</a:t>
            </a:r>
            <a:r>
              <a:rPr lang="en-GB" sz="1100" dirty="0"/>
              <a:t> mm</a:t>
            </a:r>
          </a:p>
          <a:p>
            <a:r>
              <a:rPr lang="en-GB" sz="1100" b="1" dirty="0"/>
              <a:t>He Inventory</a:t>
            </a:r>
            <a:r>
              <a:rPr lang="en-GB" sz="1100" dirty="0"/>
              <a:t>: ~</a:t>
            </a:r>
            <a:r>
              <a:rPr lang="en-GB" sz="1100" dirty="0">
                <a:highlight>
                  <a:srgbClr val="FFFF00"/>
                </a:highlight>
              </a:rPr>
              <a:t>820</a:t>
            </a:r>
            <a:r>
              <a:rPr lang="en-GB" sz="1100" dirty="0"/>
              <a:t> ton</a:t>
            </a:r>
          </a:p>
        </p:txBody>
      </p:sp>
      <p:sp>
        <p:nvSpPr>
          <p:cNvPr id="291" name="Textfeld 3">
            <a:extLst>
              <a:ext uri="{FF2B5EF4-FFF2-40B4-BE49-F238E27FC236}">
                <a16:creationId xmlns:a16="http://schemas.microsoft.com/office/drawing/2014/main" id="{73497558-165E-28F4-E47B-FF41639494BD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50E9FA-8C19-13F1-9661-CBD04AC2EC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2892" y="2198431"/>
            <a:ext cx="2822143" cy="2710310"/>
          </a:xfrm>
          <a:prstGeom prst="rect">
            <a:avLst/>
          </a:prstGeom>
        </p:spPr>
      </p:pic>
      <p:pic>
        <p:nvPicPr>
          <p:cNvPr id="2" name="Picture 13">
            <a:extLst>
              <a:ext uri="{FF2B5EF4-FFF2-40B4-BE49-F238E27FC236}">
                <a16:creationId xmlns:a16="http://schemas.microsoft.com/office/drawing/2014/main" id="{61F564B2-258D-FF24-9B3B-C59025BCF3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7813" y="1402025"/>
            <a:ext cx="1648910" cy="1579221"/>
          </a:xfrm>
          <a:prstGeom prst="rect">
            <a:avLst/>
          </a:prstGeom>
        </p:spPr>
      </p:pic>
      <p:sp>
        <p:nvSpPr>
          <p:cNvPr id="14" name="TextBox 16">
            <a:extLst>
              <a:ext uri="{FF2B5EF4-FFF2-40B4-BE49-F238E27FC236}">
                <a16:creationId xmlns:a16="http://schemas.microsoft.com/office/drawing/2014/main" id="{D73BAE01-DF62-4816-B113-F1417A406BBF}"/>
              </a:ext>
            </a:extLst>
          </p:cNvPr>
          <p:cNvSpPr txBox="1"/>
          <p:nvPr/>
        </p:nvSpPr>
        <p:spPr>
          <a:xfrm>
            <a:off x="6084168" y="1561441"/>
            <a:ext cx="536406" cy="2000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DN1100</a:t>
            </a:r>
            <a:endParaRPr lang="en-GB" sz="700" b="1" dirty="0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02317426-41D5-6411-29F8-4A7B0895A0C4}"/>
              </a:ext>
            </a:extLst>
          </p:cNvPr>
          <p:cNvSpPr txBox="1"/>
          <p:nvPr/>
        </p:nvSpPr>
        <p:spPr>
          <a:xfrm>
            <a:off x="6663896" y="3830959"/>
            <a:ext cx="536406" cy="2000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DN1100</a:t>
            </a:r>
            <a:endParaRPr lang="en-GB" sz="7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A5A54-1420-D2D0-661F-AA6419630038}"/>
              </a:ext>
            </a:extLst>
          </p:cNvPr>
          <p:cNvSpPr txBox="1"/>
          <p:nvPr/>
        </p:nvSpPr>
        <p:spPr>
          <a:xfrm>
            <a:off x="4314052" y="1054189"/>
            <a:ext cx="24181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/>
              <a:t>Cryogenic distribution line</a:t>
            </a:r>
            <a:endParaRPr lang="en-GB" sz="1200" dirty="0"/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D8BA7824-0808-1F48-D87A-D20B057EDE44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FCC-</a:t>
            </a:r>
            <a:r>
              <a:rPr lang="en-GB" sz="900" dirty="0" err="1">
                <a:solidFill>
                  <a:schemeClr val="bg1"/>
                </a:solidFill>
                <a:highlight>
                  <a:srgbClr val="A6A6A6"/>
                </a:highlight>
              </a:rPr>
              <a:t>hh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 compatibility</a:t>
            </a:r>
            <a:r>
              <a:rPr lang="en-GB" sz="900" dirty="0">
                <a:solidFill>
                  <a:schemeClr val="bg1"/>
                </a:solidFill>
              </a:rPr>
              <a:t>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1213957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ED6CF8B6-A437-654A-A8DD-745EADA3A1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539" y="1101754"/>
            <a:ext cx="8982922" cy="363401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 indent="0">
              <a:buNone/>
            </a:pPr>
            <a:endParaRPr lang="en-US" sz="1400" dirty="0"/>
          </a:p>
          <a:p>
            <a:pPr marL="625950" lvl="1" indent="-285750">
              <a:buFont typeface="Wingdings" panose="05000000000000000000" pitchFamily="2" charset="2"/>
              <a:buChar char="Ø"/>
            </a:pPr>
            <a:endParaRPr lang="en-US" sz="1400" b="1" dirty="0"/>
          </a:p>
          <a:p>
            <a:pPr marL="340200" lvl="2" indent="0">
              <a:buNone/>
            </a:pPr>
            <a:endParaRPr lang="en-US" sz="1400" b="1" dirty="0">
              <a:solidFill>
                <a:srgbClr val="00B05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1B9174-4BC7-926E-CD5B-A1745D643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094530"/>
              </p:ext>
            </p:extLst>
          </p:nvPr>
        </p:nvGraphicFramePr>
        <p:xfrm>
          <a:off x="376587" y="1252726"/>
          <a:ext cx="8392774" cy="14630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85697">
                  <a:extLst>
                    <a:ext uri="{9D8B030D-6E8A-4147-A177-3AD203B41FA5}">
                      <a16:colId xmlns:a16="http://schemas.microsoft.com/office/drawing/2014/main" val="2311485344"/>
                    </a:ext>
                  </a:extLst>
                </a:gridCol>
                <a:gridCol w="1990197">
                  <a:extLst>
                    <a:ext uri="{9D8B030D-6E8A-4147-A177-3AD203B41FA5}">
                      <a16:colId xmlns:a16="http://schemas.microsoft.com/office/drawing/2014/main" val="410211173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3533326428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2145032135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40353997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166854237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3048642128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3177602440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3689230955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761280503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878435972"/>
                    </a:ext>
                  </a:extLst>
                </a:gridCol>
                <a:gridCol w="601688">
                  <a:extLst>
                    <a:ext uri="{9D8B030D-6E8A-4147-A177-3AD203B41FA5}">
                      <a16:colId xmlns:a16="http://schemas.microsoft.com/office/drawing/2014/main" val="210403256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Point A &amp; 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Point B &amp; F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Point D &amp; J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Point 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Point 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1509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ee (ttbar)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hh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ee (ttbar)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hh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ee (ttbar)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hh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ee (ttbar)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hh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ee (ttbar)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hh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372322"/>
                  </a:ext>
                </a:extLst>
              </a:tr>
              <a:tr h="18288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Surface in m2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Compressor station building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5870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4300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2140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4787332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Cold box building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141447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LN2 storage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endParaRPr lang="en-GB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6071635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GHe</a:t>
                      </a:r>
                      <a:r>
                        <a:rPr lang="en-GB" sz="1100" b="1" u="none" strike="noStrike" dirty="0">
                          <a:effectLst/>
                        </a:rPr>
                        <a:t> storage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1215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7710529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LHe</a:t>
                      </a:r>
                      <a:r>
                        <a:rPr lang="en-GB" sz="1100" b="1" u="none" strike="noStrike" dirty="0">
                          <a:effectLst/>
                        </a:rPr>
                        <a:t> storage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89254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Total above</a:t>
                      </a:r>
                      <a:r>
                        <a:rPr lang="en-GB" sz="11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</a:t>
                      </a:r>
                      <a:r>
                        <a:rPr lang="en-GB" sz="1100" b="1" u="none" strike="noStrike" dirty="0">
                          <a:effectLst/>
                        </a:rPr>
                        <a:t>und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2762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1007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8712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7632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3857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948865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480C7757-1B4D-3FD9-DB5D-99D3B18F57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7611" y="2880753"/>
            <a:ext cx="3852428" cy="19952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344C18-8F95-36DA-8E80-56F999BA7FCF}"/>
              </a:ext>
            </a:extLst>
          </p:cNvPr>
          <p:cNvSpPr txBox="1"/>
          <p:nvPr/>
        </p:nvSpPr>
        <p:spPr>
          <a:xfrm>
            <a:off x="269776" y="899868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Aboveground surface needs per point: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35ED68-4355-67D3-18CF-8F453A1C6126}"/>
              </a:ext>
            </a:extLst>
          </p:cNvPr>
          <p:cNvSpPr txBox="1"/>
          <p:nvPr/>
        </p:nvSpPr>
        <p:spPr>
          <a:xfrm>
            <a:off x="5411420" y="799405"/>
            <a:ext cx="3357941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lt1"/>
                </a:solidFill>
                <a:latin typeface="Cambria Math" panose="020405030504060302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050" i="0" dirty="0">
                <a:latin typeface="+mn-lt"/>
              </a:rPr>
              <a:t>Estimations based on industrial studies for FCC-</a:t>
            </a:r>
            <a:r>
              <a:rPr lang="en-US" sz="1050" i="0" dirty="0" err="1">
                <a:latin typeface="+mn-lt"/>
              </a:rPr>
              <a:t>hh</a:t>
            </a:r>
            <a:r>
              <a:rPr lang="en-US" sz="1050" i="0" dirty="0">
                <a:latin typeface="+mn-lt"/>
              </a:rPr>
              <a:t> @ CDR baseline and LHC experience</a:t>
            </a:r>
            <a:r>
              <a:rPr lang="en-US" sz="1050" i="0" dirty="0"/>
              <a:t>.</a:t>
            </a:r>
            <a:endParaRPr lang="en-GB" sz="1050" i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5924AA-DE9A-808D-2B4B-5D47B3CA18DA}"/>
              </a:ext>
            </a:extLst>
          </p:cNvPr>
          <p:cNvSpPr txBox="1"/>
          <p:nvPr/>
        </p:nvSpPr>
        <p:spPr>
          <a:xfrm>
            <a:off x="8377375" y="4349712"/>
            <a:ext cx="790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highlight>
                  <a:srgbClr val="00FF00"/>
                </a:highlight>
              </a:rPr>
              <a:t>Compressor stations</a:t>
            </a:r>
            <a:endParaRPr lang="en-GB" sz="800" dirty="0">
              <a:highlight>
                <a:srgbClr val="00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4F2D08-7BF7-D892-0319-6831B5CBF9E1}"/>
              </a:ext>
            </a:extLst>
          </p:cNvPr>
          <p:cNvSpPr txBox="1"/>
          <p:nvPr/>
        </p:nvSpPr>
        <p:spPr>
          <a:xfrm>
            <a:off x="5580112" y="368779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highlight>
                  <a:srgbClr val="00FF00"/>
                </a:highlight>
              </a:rPr>
              <a:t>Cold box</a:t>
            </a:r>
          </a:p>
          <a:p>
            <a:pPr algn="r"/>
            <a:r>
              <a:rPr lang="en-US" sz="800" dirty="0">
                <a:highlight>
                  <a:srgbClr val="00FF00"/>
                </a:highlight>
              </a:rPr>
              <a:t>building</a:t>
            </a:r>
            <a:endParaRPr lang="en-GB" sz="800" dirty="0">
              <a:highlight>
                <a:srgbClr val="00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8F443-7D26-4BD9-4498-D364395BBDCE}"/>
              </a:ext>
            </a:extLst>
          </p:cNvPr>
          <p:cNvSpPr txBox="1"/>
          <p:nvPr/>
        </p:nvSpPr>
        <p:spPr>
          <a:xfrm>
            <a:off x="5834724" y="4118730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highlight>
                  <a:srgbClr val="00FF00"/>
                </a:highlight>
              </a:rPr>
              <a:t>LN2 Storage</a:t>
            </a:r>
            <a:endParaRPr lang="en-GB" sz="800" dirty="0">
              <a:highlight>
                <a:srgbClr val="00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51EEC8-A65C-28E2-0575-C39A0BA84ACD}"/>
              </a:ext>
            </a:extLst>
          </p:cNvPr>
          <p:cNvSpPr txBox="1"/>
          <p:nvPr/>
        </p:nvSpPr>
        <p:spPr>
          <a:xfrm>
            <a:off x="7586734" y="2710309"/>
            <a:ext cx="7906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err="1">
                <a:highlight>
                  <a:srgbClr val="00FF00"/>
                </a:highlight>
              </a:rPr>
              <a:t>GHe</a:t>
            </a:r>
            <a:r>
              <a:rPr lang="en-US" sz="800" dirty="0">
                <a:highlight>
                  <a:srgbClr val="00FF00"/>
                </a:highlight>
              </a:rPr>
              <a:t> Storage</a:t>
            </a:r>
            <a:endParaRPr lang="en-GB" sz="800" dirty="0">
              <a:highlight>
                <a:srgbClr val="00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D38C39-2AD8-A85A-426D-68D1B9D96717}"/>
              </a:ext>
            </a:extLst>
          </p:cNvPr>
          <p:cNvSpPr txBox="1"/>
          <p:nvPr/>
        </p:nvSpPr>
        <p:spPr>
          <a:xfrm>
            <a:off x="6245554" y="2723300"/>
            <a:ext cx="7906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err="1">
                <a:highlight>
                  <a:srgbClr val="00FF00"/>
                </a:highlight>
              </a:rPr>
              <a:t>LHe</a:t>
            </a:r>
            <a:r>
              <a:rPr lang="en-US" sz="800" dirty="0">
                <a:highlight>
                  <a:srgbClr val="00FF00"/>
                </a:highlight>
              </a:rPr>
              <a:t> Storage</a:t>
            </a:r>
            <a:endParaRPr lang="en-GB" sz="800" dirty="0">
              <a:highlight>
                <a:srgbClr val="00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8C1E1F-05F3-DEC9-6FEB-CBF95BB9939D}"/>
              </a:ext>
            </a:extLst>
          </p:cNvPr>
          <p:cNvSpPr txBox="1"/>
          <p:nvPr/>
        </p:nvSpPr>
        <p:spPr>
          <a:xfrm>
            <a:off x="7119630" y="4457284"/>
            <a:ext cx="632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highlight>
                  <a:srgbClr val="00FF00"/>
                </a:highlight>
              </a:rPr>
              <a:t>Control Room</a:t>
            </a:r>
            <a:endParaRPr lang="en-GB" sz="800" dirty="0">
              <a:highlight>
                <a:srgbClr val="00FF00"/>
              </a:highligh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878721-B1D1-1485-E0BE-33033004806E}"/>
              </a:ext>
            </a:extLst>
          </p:cNvPr>
          <p:cNvSpPr txBox="1"/>
          <p:nvPr/>
        </p:nvSpPr>
        <p:spPr>
          <a:xfrm>
            <a:off x="3658037" y="3044730"/>
            <a:ext cx="132939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LHC P8 total cryo area of about </a:t>
            </a:r>
            <a:r>
              <a:rPr lang="en-US" sz="1100" b="1" u="sng" dirty="0"/>
              <a:t>4600 m2 </a:t>
            </a:r>
            <a:r>
              <a:rPr lang="en-US" sz="1100" dirty="0"/>
              <a:t>(as a comparison)</a:t>
            </a:r>
            <a:endParaRPr lang="en-GB" sz="11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4C076B8-6A95-5DF7-20B0-C5DA965C8AB4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9F4ECADC-DCFB-8334-E94D-3C029BF47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08" y="2800063"/>
            <a:ext cx="2943755" cy="2075943"/>
          </a:xfrm>
          <a:prstGeom prst="rect">
            <a:avLst/>
          </a:prstGeom>
        </p:spPr>
      </p:pic>
      <p:sp>
        <p:nvSpPr>
          <p:cNvPr id="25" name="TextBox 17">
            <a:extLst>
              <a:ext uri="{FF2B5EF4-FFF2-40B4-BE49-F238E27FC236}">
                <a16:creationId xmlns:a16="http://schemas.microsoft.com/office/drawing/2014/main" id="{9B7FBFEA-0D0F-904E-70B9-AC2C8340A671}"/>
              </a:ext>
            </a:extLst>
          </p:cNvPr>
          <p:cNvSpPr txBox="1"/>
          <p:nvPr/>
        </p:nvSpPr>
        <p:spPr>
          <a:xfrm>
            <a:off x="397081" y="2851891"/>
            <a:ext cx="2885162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/>
              <a:t>FCC surface site arrangement in point A</a:t>
            </a:r>
            <a:endParaRPr lang="en-GB" sz="1100" b="1" dirty="0"/>
          </a:p>
        </p:txBody>
      </p:sp>
      <p:sp>
        <p:nvSpPr>
          <p:cNvPr id="26" name="ZoneTexte 6">
            <a:extLst>
              <a:ext uri="{FF2B5EF4-FFF2-40B4-BE49-F238E27FC236}">
                <a16:creationId xmlns:a16="http://schemas.microsoft.com/office/drawing/2014/main" id="{18B45891-92A6-598B-E8BC-5A719F69F08C}"/>
              </a:ext>
            </a:extLst>
          </p:cNvPr>
          <p:cNvSpPr txBox="1"/>
          <p:nvPr/>
        </p:nvSpPr>
        <p:spPr>
          <a:xfrm>
            <a:off x="971600" y="4661542"/>
            <a:ext cx="1079295" cy="15388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38"/>
              </a:lnSpc>
            </a:pPr>
            <a:r>
              <a:rPr lang="en-US" sz="1100" i="1" dirty="0">
                <a:solidFill>
                  <a:schemeClr val="bg1"/>
                </a:solidFill>
              </a:rPr>
              <a:t>CERN SCE Dept</a:t>
            </a:r>
            <a:endParaRPr lang="de-AT" sz="1100" i="1" dirty="0">
              <a:solidFill>
                <a:schemeClr val="bg1"/>
              </a:solidFill>
            </a:endParaRPr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82669863-F6B3-CEEE-5C6E-4884368DCE2E}"/>
              </a:ext>
            </a:extLst>
          </p:cNvPr>
          <p:cNvSpPr txBox="1"/>
          <p:nvPr/>
        </p:nvSpPr>
        <p:spPr>
          <a:xfrm>
            <a:off x="863175" y="1264740"/>
            <a:ext cx="1296144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dirty="0"/>
              <a:t>70 m2 control room is included in all points!</a:t>
            </a:r>
            <a:endParaRPr lang="en-GB" sz="8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96CFCDA-3519-52A4-3B24-3622C0E547A6}"/>
              </a:ext>
            </a:extLst>
          </p:cNvPr>
          <p:cNvSpPr/>
          <p:nvPr/>
        </p:nvSpPr>
        <p:spPr>
          <a:xfrm>
            <a:off x="5834724" y="2514313"/>
            <a:ext cx="432048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EE4513-B246-D0D6-3EB8-39472065AD21}"/>
              </a:ext>
            </a:extLst>
          </p:cNvPr>
          <p:cNvSpPr/>
          <p:nvPr/>
        </p:nvSpPr>
        <p:spPr>
          <a:xfrm>
            <a:off x="6468600" y="2514313"/>
            <a:ext cx="432048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50FCA993-5342-B9BE-0B78-A8592C12AC66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939079-35B7-7F86-A812-506220EB9E7F}"/>
              </a:ext>
            </a:extLst>
          </p:cNvPr>
          <p:cNvSpPr/>
          <p:nvPr/>
        </p:nvSpPr>
        <p:spPr>
          <a:xfrm>
            <a:off x="8244138" y="2529049"/>
            <a:ext cx="432048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B0E3BB7-6DFE-E6C6-3FB1-A25776362894}"/>
              </a:ext>
            </a:extLst>
          </p:cNvPr>
          <p:cNvSpPr/>
          <p:nvPr/>
        </p:nvSpPr>
        <p:spPr>
          <a:xfrm>
            <a:off x="4622853" y="2522242"/>
            <a:ext cx="432048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481377A-D6AD-2621-5699-B645CCD31F20}"/>
              </a:ext>
            </a:extLst>
          </p:cNvPr>
          <p:cNvSpPr/>
          <p:nvPr/>
        </p:nvSpPr>
        <p:spPr>
          <a:xfrm>
            <a:off x="3432200" y="2529049"/>
            <a:ext cx="476368" cy="223558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6CB035-CC12-8DB4-3FC6-0BB7AA6D5379}"/>
              </a:ext>
            </a:extLst>
          </p:cNvPr>
          <p:cNvSpPr txBox="1"/>
          <p:nvPr/>
        </p:nvSpPr>
        <p:spPr>
          <a:xfrm>
            <a:off x="3658038" y="4213020"/>
            <a:ext cx="1329390" cy="577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lt1"/>
                </a:solidFill>
                <a:latin typeface="Cambria Math" panose="020405030504060302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050" i="0" dirty="0">
                <a:latin typeface="+mn-lt"/>
              </a:rPr>
              <a:t>CV and EL surface needs also depend on cryo needs.</a:t>
            </a:r>
            <a:endParaRPr lang="en-GB" sz="1050" i="0" dirty="0"/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FE143919-43B7-657B-33B5-771043164897}"/>
              </a:ext>
            </a:extLst>
          </p:cNvPr>
          <p:cNvSpPr txBox="1">
            <a:spLocks/>
          </p:cNvSpPr>
          <p:nvPr/>
        </p:nvSpPr>
        <p:spPr>
          <a:xfrm>
            <a:off x="189705" y="361776"/>
            <a:ext cx="8770141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Surface requirements for FCC cryogenics</a:t>
            </a:r>
          </a:p>
        </p:txBody>
      </p:sp>
      <p:sp>
        <p:nvSpPr>
          <p:cNvPr id="27" name="Textfeld 4">
            <a:extLst>
              <a:ext uri="{FF2B5EF4-FFF2-40B4-BE49-F238E27FC236}">
                <a16:creationId xmlns:a16="http://schemas.microsoft.com/office/drawing/2014/main" id="{053EE0BC-7086-8B26-4167-D5E90B4A1F5C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FCC-</a:t>
            </a:r>
            <a:r>
              <a:rPr lang="en-GB" sz="900" dirty="0" err="1">
                <a:solidFill>
                  <a:schemeClr val="bg1"/>
                </a:solidFill>
                <a:highlight>
                  <a:srgbClr val="A6A6A6"/>
                </a:highlight>
              </a:rPr>
              <a:t>hh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 compatibility</a:t>
            </a:r>
            <a:r>
              <a:rPr lang="en-GB" sz="900" dirty="0">
                <a:solidFill>
                  <a:schemeClr val="bg1"/>
                </a:solidFill>
              </a:rPr>
              <a:t>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1577358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191"/>
            <a:ext cx="8770141" cy="553790"/>
          </a:xfrm>
        </p:spPr>
        <p:txBody>
          <a:bodyPr/>
          <a:lstStyle/>
          <a:p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 cryogenic system updated layout – Nb3Sn @ 4.5 K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1681EA-2CD7-995E-A25C-FD2E54E0EFC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6B9B40-7401-FD8D-6019-DA2223472716}"/>
              </a:ext>
            </a:extLst>
          </p:cNvPr>
          <p:cNvGrpSpPr/>
          <p:nvPr/>
        </p:nvGrpSpPr>
        <p:grpSpPr>
          <a:xfrm>
            <a:off x="81638" y="771550"/>
            <a:ext cx="7381048" cy="4102208"/>
            <a:chOff x="2653692" y="133998"/>
            <a:chExt cx="9731612" cy="540859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65EE0B7-7AA2-A588-5062-B88B2A228E04}"/>
                </a:ext>
              </a:extLst>
            </p:cNvPr>
            <p:cNvGrpSpPr/>
            <p:nvPr/>
          </p:nvGrpSpPr>
          <p:grpSpPr>
            <a:xfrm>
              <a:off x="2653692" y="133998"/>
              <a:ext cx="9731612" cy="5408596"/>
              <a:chOff x="2653692" y="133998"/>
              <a:chExt cx="9731612" cy="5408596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88D81AB-FA38-1606-ED85-2A046EFFC7BA}"/>
                  </a:ext>
                </a:extLst>
              </p:cNvPr>
              <p:cNvGrpSpPr/>
              <p:nvPr/>
            </p:nvGrpSpPr>
            <p:grpSpPr>
              <a:xfrm>
                <a:off x="2653692" y="133998"/>
                <a:ext cx="9088786" cy="5408596"/>
                <a:chOff x="3558260" y="1028733"/>
                <a:chExt cx="9088786" cy="540859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F665512A-AFD5-798E-41AE-904640D3A2CD}"/>
                    </a:ext>
                  </a:extLst>
                </p:cNvPr>
                <p:cNvGrpSpPr/>
                <p:nvPr/>
              </p:nvGrpSpPr>
              <p:grpSpPr>
                <a:xfrm>
                  <a:off x="8950902" y="5243447"/>
                  <a:ext cx="3696144" cy="1024364"/>
                  <a:chOff x="6653345" y="3357695"/>
                  <a:chExt cx="2772108" cy="768273"/>
                </a:xfrm>
              </p:grpSpPr>
              <p:sp>
                <p:nvSpPr>
                  <p:cNvPr id="287" name="Freeform 43">
                    <a:extLst>
                      <a:ext uri="{FF2B5EF4-FFF2-40B4-BE49-F238E27FC236}">
                        <a16:creationId xmlns:a16="http://schemas.microsoft.com/office/drawing/2014/main" id="{392ED465-0AFA-F3F8-408D-C09C160AC4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3345" y="3713285"/>
                    <a:ext cx="165100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8" name="Freeform 43">
                    <a:extLst>
                      <a:ext uri="{FF2B5EF4-FFF2-40B4-BE49-F238E27FC236}">
                        <a16:creationId xmlns:a16="http://schemas.microsoft.com/office/drawing/2014/main" id="{C47AAECF-4622-17FB-15B1-562CB3EA1D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5069" y="3970726"/>
                    <a:ext cx="165100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BC8BFF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 dirty="0"/>
                  </a:p>
                </p:txBody>
              </p:sp>
              <p:sp>
                <p:nvSpPr>
                  <p:cNvPr id="289" name="TextBox 288">
                    <a:extLst>
                      <a:ext uri="{FF2B5EF4-FFF2-40B4-BE49-F238E27FC236}">
                        <a16:creationId xmlns:a16="http://schemas.microsoft.com/office/drawing/2014/main" id="{1EA0BF0D-BF55-D462-33F1-0FE38AA04FA1}"/>
                      </a:ext>
                    </a:extLst>
                  </p:cNvPr>
                  <p:cNvSpPr txBox="1"/>
                  <p:nvPr/>
                </p:nvSpPr>
                <p:spPr>
                  <a:xfrm>
                    <a:off x="6751770" y="3357695"/>
                    <a:ext cx="2673683" cy="5851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>
                      <a:lnSpc>
                        <a:spcPct val="150000"/>
                      </a:lnSpc>
                    </a:pPr>
                    <a:r>
                      <a:rPr lang="en-GB" sz="1100" dirty="0"/>
                      <a:t>→</a:t>
                    </a:r>
                    <a:r>
                      <a:rPr lang="en-US" sz="1100" dirty="0"/>
                      <a:t> Technical Point</a:t>
                    </a:r>
                  </a:p>
                  <a:p>
                    <a:pPr algn="l">
                      <a:lnSpc>
                        <a:spcPct val="150000"/>
                      </a:lnSpc>
                    </a:pPr>
                    <a:r>
                      <a:rPr lang="en-GB" sz="1100" dirty="0"/>
                      <a:t>→ Normal sector cryo-island</a:t>
                    </a:r>
                  </a:p>
                </p:txBody>
              </p:sp>
              <p:sp>
                <p:nvSpPr>
                  <p:cNvPr id="290" name="Freeform 18">
                    <a:extLst>
                      <a:ext uri="{FF2B5EF4-FFF2-40B4-BE49-F238E27FC236}">
                        <a16:creationId xmlns:a16="http://schemas.microsoft.com/office/drawing/2014/main" id="{982B0963-B3ED-CD91-981A-F9D4A30D94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88225" y="3500854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0 h 150"/>
                      <a:gd name="T2" fmla="*/ 75 w 150"/>
                      <a:gd name="T3" fmla="*/ 0 h 150"/>
                      <a:gd name="T4" fmla="*/ 150 w 150"/>
                      <a:gd name="T5" fmla="*/ 75 h 150"/>
                      <a:gd name="T6" fmla="*/ 75 w 150"/>
                      <a:gd name="T7" fmla="*/ 150 h 150"/>
                      <a:gd name="T8" fmla="*/ 0 w 150"/>
                      <a:gd name="T9" fmla="*/ 75 h 150"/>
                      <a:gd name="T10" fmla="*/ 75 w 150"/>
                      <a:gd name="T11" fmla="*/ 0 h 150"/>
                      <a:gd name="T12" fmla="*/ 75 w 150"/>
                      <a:gd name="T13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0"/>
                        </a:moveTo>
                        <a:lnTo>
                          <a:pt x="75" y="0"/>
                        </a:lnTo>
                        <a:cubicBezTo>
                          <a:pt x="117" y="0"/>
                          <a:pt x="150" y="34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lnTo>
                          <a:pt x="75" y="0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</p:grpSp>
            <p:sp>
              <p:nvSpPr>
                <p:cNvPr id="24" name="Freeform 12">
                  <a:extLst>
                    <a:ext uri="{FF2B5EF4-FFF2-40B4-BE49-F238E27FC236}">
                      <a16:creationId xmlns:a16="http://schemas.microsoft.com/office/drawing/2014/main" id="{C2C93DA6-427F-28D1-15C6-C1649A2A5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3703" y="1656079"/>
                  <a:ext cx="135467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59" name="Freeform 5">
                  <a:extLst>
                    <a:ext uri="{FF2B5EF4-FFF2-40B4-BE49-F238E27FC236}">
                      <a16:creationId xmlns:a16="http://schemas.microsoft.com/office/drawing/2014/main" id="{3DA6086F-E119-CF44-E9F4-5AA9DB2E54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6925" y="1653751"/>
                  <a:ext cx="0" cy="4265084"/>
                </a:xfrm>
                <a:custGeom>
                  <a:avLst/>
                  <a:gdLst>
                    <a:gd name="T0" fmla="*/ 0 h 5707"/>
                    <a:gd name="T1" fmla="*/ 267 h 5707"/>
                    <a:gd name="T2" fmla="*/ 280 h 5707"/>
                    <a:gd name="T3" fmla="*/ 293 h 5707"/>
                    <a:gd name="T4" fmla="*/ 560 h 5707"/>
                    <a:gd name="T5" fmla="*/ 573 h 5707"/>
                    <a:gd name="T6" fmla="*/ 587 h 5707"/>
                    <a:gd name="T7" fmla="*/ 853 h 5707"/>
                    <a:gd name="T8" fmla="*/ 867 h 5707"/>
                    <a:gd name="T9" fmla="*/ 880 h 5707"/>
                    <a:gd name="T10" fmla="*/ 1147 h 5707"/>
                    <a:gd name="T11" fmla="*/ 1160 h 5707"/>
                    <a:gd name="T12" fmla="*/ 1173 h 5707"/>
                    <a:gd name="T13" fmla="*/ 1440 h 5707"/>
                    <a:gd name="T14" fmla="*/ 1453 h 5707"/>
                    <a:gd name="T15" fmla="*/ 1467 h 5707"/>
                    <a:gd name="T16" fmla="*/ 1733 h 5707"/>
                    <a:gd name="T17" fmla="*/ 1747 h 5707"/>
                    <a:gd name="T18" fmla="*/ 1760 h 5707"/>
                    <a:gd name="T19" fmla="*/ 2027 h 5707"/>
                    <a:gd name="T20" fmla="*/ 2040 h 5707"/>
                    <a:gd name="T21" fmla="*/ 2053 h 5707"/>
                    <a:gd name="T22" fmla="*/ 2320 h 5707"/>
                    <a:gd name="T23" fmla="*/ 2333 h 5707"/>
                    <a:gd name="T24" fmla="*/ 2347 h 5707"/>
                    <a:gd name="T25" fmla="*/ 2613 h 5707"/>
                    <a:gd name="T26" fmla="*/ 2627 h 5707"/>
                    <a:gd name="T27" fmla="*/ 2640 h 5707"/>
                    <a:gd name="T28" fmla="*/ 2907 h 5707"/>
                    <a:gd name="T29" fmla="*/ 2920 h 5707"/>
                    <a:gd name="T30" fmla="*/ 2933 h 5707"/>
                    <a:gd name="T31" fmla="*/ 3200 h 5707"/>
                    <a:gd name="T32" fmla="*/ 3213 h 5707"/>
                    <a:gd name="T33" fmla="*/ 3227 h 5707"/>
                    <a:gd name="T34" fmla="*/ 3493 h 5707"/>
                    <a:gd name="T35" fmla="*/ 3507 h 5707"/>
                    <a:gd name="T36" fmla="*/ 3520 h 5707"/>
                    <a:gd name="T37" fmla="*/ 3787 h 5707"/>
                    <a:gd name="T38" fmla="*/ 3800 h 5707"/>
                    <a:gd name="T39" fmla="*/ 3813 h 5707"/>
                    <a:gd name="T40" fmla="*/ 4080 h 5707"/>
                    <a:gd name="T41" fmla="*/ 4093 h 5707"/>
                    <a:gd name="T42" fmla="*/ 4107 h 5707"/>
                    <a:gd name="T43" fmla="*/ 4373 h 5707"/>
                    <a:gd name="T44" fmla="*/ 4387 h 5707"/>
                    <a:gd name="T45" fmla="*/ 4400 h 5707"/>
                    <a:gd name="T46" fmla="*/ 4667 h 5707"/>
                    <a:gd name="T47" fmla="*/ 4680 h 5707"/>
                    <a:gd name="T48" fmla="*/ 4693 h 5707"/>
                    <a:gd name="T49" fmla="*/ 4960 h 5707"/>
                    <a:gd name="T50" fmla="*/ 4973 h 5707"/>
                    <a:gd name="T51" fmla="*/ 4987 h 5707"/>
                    <a:gd name="T52" fmla="*/ 5253 h 5707"/>
                    <a:gd name="T53" fmla="*/ 5267 h 5707"/>
                    <a:gd name="T54" fmla="*/ 5280 h 5707"/>
                    <a:gd name="T55" fmla="*/ 5547 h 5707"/>
                    <a:gd name="T56" fmla="*/ 5560 h 5707"/>
                    <a:gd name="T57" fmla="*/ 5573 h 570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</a:cxnLst>
                  <a:rect l="0" t="0" r="r" b="b"/>
                  <a:pathLst>
                    <a:path h="57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33"/>
                      </a:lnTo>
                      <a:moveTo>
                        <a:pt x="0" y="267"/>
                      </a:moveTo>
                      <a:lnTo>
                        <a:pt x="0" y="267"/>
                      </a:lnTo>
                      <a:lnTo>
                        <a:pt x="0" y="280"/>
                      </a:lnTo>
                      <a:moveTo>
                        <a:pt x="0" y="293"/>
                      </a:moveTo>
                      <a:lnTo>
                        <a:pt x="0" y="293"/>
                      </a:lnTo>
                      <a:lnTo>
                        <a:pt x="0" y="427"/>
                      </a:lnTo>
                      <a:moveTo>
                        <a:pt x="0" y="560"/>
                      </a:moveTo>
                      <a:lnTo>
                        <a:pt x="0" y="560"/>
                      </a:lnTo>
                      <a:lnTo>
                        <a:pt x="0" y="573"/>
                      </a:lnTo>
                      <a:moveTo>
                        <a:pt x="0" y="587"/>
                      </a:moveTo>
                      <a:lnTo>
                        <a:pt x="0" y="587"/>
                      </a:lnTo>
                      <a:lnTo>
                        <a:pt x="0" y="720"/>
                      </a:lnTo>
                      <a:moveTo>
                        <a:pt x="0" y="853"/>
                      </a:moveTo>
                      <a:lnTo>
                        <a:pt x="0" y="853"/>
                      </a:lnTo>
                      <a:lnTo>
                        <a:pt x="0" y="867"/>
                      </a:lnTo>
                      <a:moveTo>
                        <a:pt x="0" y="880"/>
                      </a:moveTo>
                      <a:lnTo>
                        <a:pt x="0" y="880"/>
                      </a:lnTo>
                      <a:lnTo>
                        <a:pt x="0" y="1013"/>
                      </a:lnTo>
                      <a:moveTo>
                        <a:pt x="0" y="1147"/>
                      </a:moveTo>
                      <a:lnTo>
                        <a:pt x="0" y="1147"/>
                      </a:lnTo>
                      <a:lnTo>
                        <a:pt x="0" y="1160"/>
                      </a:lnTo>
                      <a:moveTo>
                        <a:pt x="0" y="1173"/>
                      </a:moveTo>
                      <a:lnTo>
                        <a:pt x="0" y="1173"/>
                      </a:lnTo>
                      <a:lnTo>
                        <a:pt x="0" y="1307"/>
                      </a:lnTo>
                      <a:moveTo>
                        <a:pt x="0" y="1440"/>
                      </a:moveTo>
                      <a:lnTo>
                        <a:pt x="0" y="1440"/>
                      </a:lnTo>
                      <a:lnTo>
                        <a:pt x="0" y="1453"/>
                      </a:lnTo>
                      <a:moveTo>
                        <a:pt x="0" y="1467"/>
                      </a:moveTo>
                      <a:lnTo>
                        <a:pt x="0" y="1467"/>
                      </a:lnTo>
                      <a:lnTo>
                        <a:pt x="0" y="1600"/>
                      </a:lnTo>
                      <a:moveTo>
                        <a:pt x="0" y="1733"/>
                      </a:moveTo>
                      <a:lnTo>
                        <a:pt x="0" y="1733"/>
                      </a:lnTo>
                      <a:lnTo>
                        <a:pt x="0" y="1747"/>
                      </a:lnTo>
                      <a:moveTo>
                        <a:pt x="0" y="1760"/>
                      </a:moveTo>
                      <a:lnTo>
                        <a:pt x="0" y="1760"/>
                      </a:lnTo>
                      <a:lnTo>
                        <a:pt x="0" y="1893"/>
                      </a:lnTo>
                      <a:moveTo>
                        <a:pt x="0" y="2027"/>
                      </a:moveTo>
                      <a:lnTo>
                        <a:pt x="0" y="2027"/>
                      </a:lnTo>
                      <a:lnTo>
                        <a:pt x="0" y="2040"/>
                      </a:lnTo>
                      <a:moveTo>
                        <a:pt x="0" y="2053"/>
                      </a:moveTo>
                      <a:lnTo>
                        <a:pt x="0" y="2053"/>
                      </a:lnTo>
                      <a:lnTo>
                        <a:pt x="0" y="2187"/>
                      </a:lnTo>
                      <a:moveTo>
                        <a:pt x="0" y="2320"/>
                      </a:moveTo>
                      <a:lnTo>
                        <a:pt x="0" y="2320"/>
                      </a:lnTo>
                      <a:lnTo>
                        <a:pt x="0" y="2333"/>
                      </a:lnTo>
                      <a:moveTo>
                        <a:pt x="0" y="2347"/>
                      </a:moveTo>
                      <a:lnTo>
                        <a:pt x="0" y="2347"/>
                      </a:lnTo>
                      <a:lnTo>
                        <a:pt x="0" y="2480"/>
                      </a:lnTo>
                      <a:moveTo>
                        <a:pt x="0" y="2613"/>
                      </a:moveTo>
                      <a:lnTo>
                        <a:pt x="0" y="2613"/>
                      </a:lnTo>
                      <a:lnTo>
                        <a:pt x="0" y="2627"/>
                      </a:lnTo>
                      <a:moveTo>
                        <a:pt x="0" y="2640"/>
                      </a:moveTo>
                      <a:lnTo>
                        <a:pt x="0" y="2640"/>
                      </a:lnTo>
                      <a:lnTo>
                        <a:pt x="0" y="2773"/>
                      </a:lnTo>
                      <a:moveTo>
                        <a:pt x="0" y="2907"/>
                      </a:moveTo>
                      <a:lnTo>
                        <a:pt x="0" y="2907"/>
                      </a:lnTo>
                      <a:lnTo>
                        <a:pt x="0" y="2920"/>
                      </a:lnTo>
                      <a:moveTo>
                        <a:pt x="0" y="2933"/>
                      </a:moveTo>
                      <a:lnTo>
                        <a:pt x="0" y="2933"/>
                      </a:lnTo>
                      <a:lnTo>
                        <a:pt x="0" y="3067"/>
                      </a:lnTo>
                      <a:moveTo>
                        <a:pt x="0" y="3200"/>
                      </a:moveTo>
                      <a:lnTo>
                        <a:pt x="0" y="3200"/>
                      </a:lnTo>
                      <a:lnTo>
                        <a:pt x="0" y="3213"/>
                      </a:lnTo>
                      <a:moveTo>
                        <a:pt x="0" y="3227"/>
                      </a:moveTo>
                      <a:lnTo>
                        <a:pt x="0" y="3227"/>
                      </a:lnTo>
                      <a:lnTo>
                        <a:pt x="0" y="3360"/>
                      </a:lnTo>
                      <a:moveTo>
                        <a:pt x="0" y="3493"/>
                      </a:moveTo>
                      <a:lnTo>
                        <a:pt x="0" y="3493"/>
                      </a:lnTo>
                      <a:lnTo>
                        <a:pt x="0" y="3507"/>
                      </a:lnTo>
                      <a:moveTo>
                        <a:pt x="0" y="3520"/>
                      </a:moveTo>
                      <a:lnTo>
                        <a:pt x="0" y="3520"/>
                      </a:lnTo>
                      <a:lnTo>
                        <a:pt x="0" y="3653"/>
                      </a:lnTo>
                      <a:moveTo>
                        <a:pt x="0" y="3787"/>
                      </a:moveTo>
                      <a:lnTo>
                        <a:pt x="0" y="3787"/>
                      </a:lnTo>
                      <a:lnTo>
                        <a:pt x="0" y="3800"/>
                      </a:lnTo>
                      <a:moveTo>
                        <a:pt x="0" y="3813"/>
                      </a:moveTo>
                      <a:lnTo>
                        <a:pt x="0" y="3813"/>
                      </a:lnTo>
                      <a:lnTo>
                        <a:pt x="0" y="3947"/>
                      </a:lnTo>
                      <a:moveTo>
                        <a:pt x="0" y="4080"/>
                      </a:moveTo>
                      <a:lnTo>
                        <a:pt x="0" y="4080"/>
                      </a:lnTo>
                      <a:lnTo>
                        <a:pt x="0" y="4093"/>
                      </a:lnTo>
                      <a:moveTo>
                        <a:pt x="0" y="4107"/>
                      </a:moveTo>
                      <a:lnTo>
                        <a:pt x="0" y="4107"/>
                      </a:lnTo>
                      <a:lnTo>
                        <a:pt x="0" y="4240"/>
                      </a:lnTo>
                      <a:moveTo>
                        <a:pt x="0" y="4373"/>
                      </a:moveTo>
                      <a:lnTo>
                        <a:pt x="0" y="4373"/>
                      </a:lnTo>
                      <a:lnTo>
                        <a:pt x="0" y="4387"/>
                      </a:lnTo>
                      <a:moveTo>
                        <a:pt x="0" y="4400"/>
                      </a:moveTo>
                      <a:lnTo>
                        <a:pt x="0" y="4400"/>
                      </a:lnTo>
                      <a:lnTo>
                        <a:pt x="0" y="4533"/>
                      </a:lnTo>
                      <a:moveTo>
                        <a:pt x="0" y="4667"/>
                      </a:moveTo>
                      <a:lnTo>
                        <a:pt x="0" y="4667"/>
                      </a:lnTo>
                      <a:lnTo>
                        <a:pt x="0" y="4680"/>
                      </a:lnTo>
                      <a:moveTo>
                        <a:pt x="0" y="4693"/>
                      </a:moveTo>
                      <a:lnTo>
                        <a:pt x="0" y="4693"/>
                      </a:lnTo>
                      <a:lnTo>
                        <a:pt x="0" y="4827"/>
                      </a:lnTo>
                      <a:moveTo>
                        <a:pt x="0" y="4960"/>
                      </a:moveTo>
                      <a:lnTo>
                        <a:pt x="0" y="4960"/>
                      </a:lnTo>
                      <a:lnTo>
                        <a:pt x="0" y="4973"/>
                      </a:lnTo>
                      <a:moveTo>
                        <a:pt x="0" y="4987"/>
                      </a:moveTo>
                      <a:lnTo>
                        <a:pt x="0" y="4987"/>
                      </a:lnTo>
                      <a:lnTo>
                        <a:pt x="0" y="5120"/>
                      </a:lnTo>
                      <a:moveTo>
                        <a:pt x="0" y="5253"/>
                      </a:moveTo>
                      <a:lnTo>
                        <a:pt x="0" y="5253"/>
                      </a:lnTo>
                      <a:lnTo>
                        <a:pt x="0" y="5267"/>
                      </a:lnTo>
                      <a:moveTo>
                        <a:pt x="0" y="5280"/>
                      </a:moveTo>
                      <a:lnTo>
                        <a:pt x="0" y="5280"/>
                      </a:lnTo>
                      <a:lnTo>
                        <a:pt x="0" y="5413"/>
                      </a:lnTo>
                      <a:moveTo>
                        <a:pt x="0" y="5547"/>
                      </a:moveTo>
                      <a:lnTo>
                        <a:pt x="0" y="5547"/>
                      </a:lnTo>
                      <a:lnTo>
                        <a:pt x="0" y="5560"/>
                      </a:lnTo>
                      <a:moveTo>
                        <a:pt x="0" y="5573"/>
                      </a:moveTo>
                      <a:lnTo>
                        <a:pt x="0" y="5573"/>
                      </a:lnTo>
                      <a:lnTo>
                        <a:pt x="0" y="5707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0" name="Freeform 6">
                  <a:extLst>
                    <a:ext uri="{FF2B5EF4-FFF2-40B4-BE49-F238E27FC236}">
                      <a16:creationId xmlns:a16="http://schemas.microsoft.com/office/drawing/2014/main" id="{D6B296E3-B570-FFA2-5C53-AE389BEA67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96942" y="2246417"/>
                  <a:ext cx="3340100" cy="3168651"/>
                </a:xfrm>
                <a:custGeom>
                  <a:avLst/>
                  <a:gdLst>
                    <a:gd name="T0" fmla="*/ 0 w 4243"/>
                    <a:gd name="T1" fmla="*/ 0 h 4243"/>
                    <a:gd name="T2" fmla="*/ 189 w 4243"/>
                    <a:gd name="T3" fmla="*/ 189 h 4243"/>
                    <a:gd name="T4" fmla="*/ 198 w 4243"/>
                    <a:gd name="T5" fmla="*/ 198 h 4243"/>
                    <a:gd name="T6" fmla="*/ 207 w 4243"/>
                    <a:gd name="T7" fmla="*/ 208 h 4243"/>
                    <a:gd name="T8" fmla="*/ 396 w 4243"/>
                    <a:gd name="T9" fmla="*/ 396 h 4243"/>
                    <a:gd name="T10" fmla="*/ 405 w 4243"/>
                    <a:gd name="T11" fmla="*/ 406 h 4243"/>
                    <a:gd name="T12" fmla="*/ 415 w 4243"/>
                    <a:gd name="T13" fmla="*/ 415 h 4243"/>
                    <a:gd name="T14" fmla="*/ 603 w 4243"/>
                    <a:gd name="T15" fmla="*/ 604 h 4243"/>
                    <a:gd name="T16" fmla="*/ 613 w 4243"/>
                    <a:gd name="T17" fmla="*/ 613 h 4243"/>
                    <a:gd name="T18" fmla="*/ 622 w 4243"/>
                    <a:gd name="T19" fmla="*/ 623 h 4243"/>
                    <a:gd name="T20" fmla="*/ 811 w 4243"/>
                    <a:gd name="T21" fmla="*/ 811 h 4243"/>
                    <a:gd name="T22" fmla="*/ 820 w 4243"/>
                    <a:gd name="T23" fmla="*/ 821 h 4243"/>
                    <a:gd name="T24" fmla="*/ 830 w 4243"/>
                    <a:gd name="T25" fmla="*/ 830 h 4243"/>
                    <a:gd name="T26" fmla="*/ 1018 w 4243"/>
                    <a:gd name="T27" fmla="*/ 1019 h 4243"/>
                    <a:gd name="T28" fmla="*/ 1028 w 4243"/>
                    <a:gd name="T29" fmla="*/ 1028 h 4243"/>
                    <a:gd name="T30" fmla="*/ 1037 w 4243"/>
                    <a:gd name="T31" fmla="*/ 1038 h 4243"/>
                    <a:gd name="T32" fmla="*/ 1226 w 4243"/>
                    <a:gd name="T33" fmla="*/ 1226 h 4243"/>
                    <a:gd name="T34" fmla="*/ 1235 w 4243"/>
                    <a:gd name="T35" fmla="*/ 1236 h 4243"/>
                    <a:gd name="T36" fmla="*/ 1245 w 4243"/>
                    <a:gd name="T37" fmla="*/ 1245 h 4243"/>
                    <a:gd name="T38" fmla="*/ 1433 w 4243"/>
                    <a:gd name="T39" fmla="*/ 1434 h 4243"/>
                    <a:gd name="T40" fmla="*/ 1443 w 4243"/>
                    <a:gd name="T41" fmla="*/ 1443 h 4243"/>
                    <a:gd name="T42" fmla="*/ 1452 w 4243"/>
                    <a:gd name="T43" fmla="*/ 1452 h 4243"/>
                    <a:gd name="T44" fmla="*/ 1641 w 4243"/>
                    <a:gd name="T45" fmla="*/ 1641 h 4243"/>
                    <a:gd name="T46" fmla="*/ 1650 w 4243"/>
                    <a:gd name="T47" fmla="*/ 1650 h 4243"/>
                    <a:gd name="T48" fmla="*/ 1659 w 4243"/>
                    <a:gd name="T49" fmla="*/ 1660 h 4243"/>
                    <a:gd name="T50" fmla="*/ 1848 w 4243"/>
                    <a:gd name="T51" fmla="*/ 1848 h 4243"/>
                    <a:gd name="T52" fmla="*/ 1857 w 4243"/>
                    <a:gd name="T53" fmla="*/ 1858 h 4243"/>
                    <a:gd name="T54" fmla="*/ 1867 w 4243"/>
                    <a:gd name="T55" fmla="*/ 1867 h 4243"/>
                    <a:gd name="T56" fmla="*/ 2055 w 4243"/>
                    <a:gd name="T57" fmla="*/ 2056 h 4243"/>
                    <a:gd name="T58" fmla="*/ 2065 w 4243"/>
                    <a:gd name="T59" fmla="*/ 2065 h 4243"/>
                    <a:gd name="T60" fmla="*/ 2074 w 4243"/>
                    <a:gd name="T61" fmla="*/ 2075 h 4243"/>
                    <a:gd name="T62" fmla="*/ 2263 w 4243"/>
                    <a:gd name="T63" fmla="*/ 2263 h 4243"/>
                    <a:gd name="T64" fmla="*/ 2272 w 4243"/>
                    <a:gd name="T65" fmla="*/ 2273 h 4243"/>
                    <a:gd name="T66" fmla="*/ 2282 w 4243"/>
                    <a:gd name="T67" fmla="*/ 2282 h 4243"/>
                    <a:gd name="T68" fmla="*/ 2470 w 4243"/>
                    <a:gd name="T69" fmla="*/ 2471 h 4243"/>
                    <a:gd name="T70" fmla="*/ 2480 w 4243"/>
                    <a:gd name="T71" fmla="*/ 2480 h 4243"/>
                    <a:gd name="T72" fmla="*/ 2489 w 4243"/>
                    <a:gd name="T73" fmla="*/ 2490 h 4243"/>
                    <a:gd name="T74" fmla="*/ 2678 w 4243"/>
                    <a:gd name="T75" fmla="*/ 2678 h 4243"/>
                    <a:gd name="T76" fmla="*/ 2687 w 4243"/>
                    <a:gd name="T77" fmla="*/ 2687 h 4243"/>
                    <a:gd name="T78" fmla="*/ 2696 w 4243"/>
                    <a:gd name="T79" fmla="*/ 2697 h 4243"/>
                    <a:gd name="T80" fmla="*/ 2885 w 4243"/>
                    <a:gd name="T81" fmla="*/ 2885 h 4243"/>
                    <a:gd name="T82" fmla="*/ 2894 w 4243"/>
                    <a:gd name="T83" fmla="*/ 2895 h 4243"/>
                    <a:gd name="T84" fmla="*/ 2904 w 4243"/>
                    <a:gd name="T85" fmla="*/ 2904 h 4243"/>
                    <a:gd name="T86" fmla="*/ 3092 w 4243"/>
                    <a:gd name="T87" fmla="*/ 3093 h 4243"/>
                    <a:gd name="T88" fmla="*/ 3102 w 4243"/>
                    <a:gd name="T89" fmla="*/ 3102 h 4243"/>
                    <a:gd name="T90" fmla="*/ 3111 w 4243"/>
                    <a:gd name="T91" fmla="*/ 3112 h 4243"/>
                    <a:gd name="T92" fmla="*/ 3300 w 4243"/>
                    <a:gd name="T93" fmla="*/ 3300 h 4243"/>
                    <a:gd name="T94" fmla="*/ 3309 w 4243"/>
                    <a:gd name="T95" fmla="*/ 3310 h 4243"/>
                    <a:gd name="T96" fmla="*/ 3319 w 4243"/>
                    <a:gd name="T97" fmla="*/ 3319 h 4243"/>
                    <a:gd name="T98" fmla="*/ 3507 w 4243"/>
                    <a:gd name="T99" fmla="*/ 3508 h 4243"/>
                    <a:gd name="T100" fmla="*/ 3517 w 4243"/>
                    <a:gd name="T101" fmla="*/ 3517 h 4243"/>
                    <a:gd name="T102" fmla="*/ 3526 w 4243"/>
                    <a:gd name="T103" fmla="*/ 3527 h 4243"/>
                    <a:gd name="T104" fmla="*/ 3715 w 4243"/>
                    <a:gd name="T105" fmla="*/ 3715 h 4243"/>
                    <a:gd name="T106" fmla="*/ 3724 w 4243"/>
                    <a:gd name="T107" fmla="*/ 3725 h 4243"/>
                    <a:gd name="T108" fmla="*/ 3734 w 4243"/>
                    <a:gd name="T109" fmla="*/ 3734 h 4243"/>
                    <a:gd name="T110" fmla="*/ 3922 w 4243"/>
                    <a:gd name="T111" fmla="*/ 3923 h 4243"/>
                    <a:gd name="T112" fmla="*/ 3932 w 4243"/>
                    <a:gd name="T113" fmla="*/ 3932 h 4243"/>
                    <a:gd name="T114" fmla="*/ 3941 w 4243"/>
                    <a:gd name="T115" fmla="*/ 3941 h 4243"/>
                    <a:gd name="T116" fmla="*/ 4130 w 4243"/>
                    <a:gd name="T117" fmla="*/ 4130 h 4243"/>
                    <a:gd name="T118" fmla="*/ 4139 w 4243"/>
                    <a:gd name="T119" fmla="*/ 4139 h 4243"/>
                    <a:gd name="T120" fmla="*/ 4148 w 4243"/>
                    <a:gd name="T121" fmla="*/ 4149 h 4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43" h="424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4" y="95"/>
                      </a:lnTo>
                      <a:moveTo>
                        <a:pt x="189" y="189"/>
                      </a:moveTo>
                      <a:lnTo>
                        <a:pt x="189" y="189"/>
                      </a:lnTo>
                      <a:lnTo>
                        <a:pt x="198" y="198"/>
                      </a:lnTo>
                      <a:moveTo>
                        <a:pt x="207" y="208"/>
                      </a:moveTo>
                      <a:lnTo>
                        <a:pt x="207" y="208"/>
                      </a:lnTo>
                      <a:lnTo>
                        <a:pt x="302" y="302"/>
                      </a:lnTo>
                      <a:moveTo>
                        <a:pt x="396" y="396"/>
                      </a:moveTo>
                      <a:lnTo>
                        <a:pt x="396" y="396"/>
                      </a:lnTo>
                      <a:lnTo>
                        <a:pt x="405" y="406"/>
                      </a:lnTo>
                      <a:moveTo>
                        <a:pt x="415" y="415"/>
                      </a:moveTo>
                      <a:lnTo>
                        <a:pt x="415" y="415"/>
                      </a:lnTo>
                      <a:lnTo>
                        <a:pt x="509" y="510"/>
                      </a:lnTo>
                      <a:moveTo>
                        <a:pt x="603" y="604"/>
                      </a:moveTo>
                      <a:lnTo>
                        <a:pt x="603" y="604"/>
                      </a:lnTo>
                      <a:lnTo>
                        <a:pt x="613" y="613"/>
                      </a:lnTo>
                      <a:moveTo>
                        <a:pt x="622" y="623"/>
                      </a:moveTo>
                      <a:lnTo>
                        <a:pt x="622" y="623"/>
                      </a:lnTo>
                      <a:lnTo>
                        <a:pt x="717" y="717"/>
                      </a:lnTo>
                      <a:moveTo>
                        <a:pt x="811" y="811"/>
                      </a:moveTo>
                      <a:lnTo>
                        <a:pt x="811" y="811"/>
                      </a:lnTo>
                      <a:lnTo>
                        <a:pt x="820" y="821"/>
                      </a:lnTo>
                      <a:moveTo>
                        <a:pt x="830" y="830"/>
                      </a:moveTo>
                      <a:lnTo>
                        <a:pt x="830" y="830"/>
                      </a:lnTo>
                      <a:lnTo>
                        <a:pt x="924" y="924"/>
                      </a:lnTo>
                      <a:moveTo>
                        <a:pt x="1018" y="1019"/>
                      </a:moveTo>
                      <a:lnTo>
                        <a:pt x="1018" y="1019"/>
                      </a:lnTo>
                      <a:lnTo>
                        <a:pt x="1028" y="1028"/>
                      </a:lnTo>
                      <a:moveTo>
                        <a:pt x="1037" y="1038"/>
                      </a:moveTo>
                      <a:lnTo>
                        <a:pt x="1037" y="1038"/>
                      </a:lnTo>
                      <a:lnTo>
                        <a:pt x="1131" y="1132"/>
                      </a:lnTo>
                      <a:moveTo>
                        <a:pt x="1226" y="1226"/>
                      </a:moveTo>
                      <a:lnTo>
                        <a:pt x="1226" y="1226"/>
                      </a:lnTo>
                      <a:lnTo>
                        <a:pt x="1235" y="1236"/>
                      </a:lnTo>
                      <a:moveTo>
                        <a:pt x="1245" y="1245"/>
                      </a:moveTo>
                      <a:lnTo>
                        <a:pt x="1245" y="1245"/>
                      </a:lnTo>
                      <a:lnTo>
                        <a:pt x="1339" y="1339"/>
                      </a:lnTo>
                      <a:moveTo>
                        <a:pt x="1433" y="1434"/>
                      </a:moveTo>
                      <a:lnTo>
                        <a:pt x="1433" y="1434"/>
                      </a:lnTo>
                      <a:lnTo>
                        <a:pt x="1443" y="1443"/>
                      </a:lnTo>
                      <a:moveTo>
                        <a:pt x="1452" y="1452"/>
                      </a:moveTo>
                      <a:lnTo>
                        <a:pt x="1452" y="1452"/>
                      </a:lnTo>
                      <a:lnTo>
                        <a:pt x="1546" y="1547"/>
                      </a:lnTo>
                      <a:moveTo>
                        <a:pt x="1641" y="1641"/>
                      </a:moveTo>
                      <a:lnTo>
                        <a:pt x="1641" y="1641"/>
                      </a:lnTo>
                      <a:lnTo>
                        <a:pt x="1650" y="1650"/>
                      </a:lnTo>
                      <a:moveTo>
                        <a:pt x="1659" y="1660"/>
                      </a:moveTo>
                      <a:lnTo>
                        <a:pt x="1659" y="1660"/>
                      </a:lnTo>
                      <a:lnTo>
                        <a:pt x="1754" y="1754"/>
                      </a:lnTo>
                      <a:moveTo>
                        <a:pt x="1848" y="1848"/>
                      </a:moveTo>
                      <a:lnTo>
                        <a:pt x="1848" y="1848"/>
                      </a:lnTo>
                      <a:lnTo>
                        <a:pt x="1857" y="1858"/>
                      </a:lnTo>
                      <a:moveTo>
                        <a:pt x="1867" y="1867"/>
                      </a:moveTo>
                      <a:lnTo>
                        <a:pt x="1867" y="1867"/>
                      </a:lnTo>
                      <a:lnTo>
                        <a:pt x="1961" y="1962"/>
                      </a:lnTo>
                      <a:moveTo>
                        <a:pt x="2055" y="2056"/>
                      </a:moveTo>
                      <a:lnTo>
                        <a:pt x="2055" y="2056"/>
                      </a:lnTo>
                      <a:lnTo>
                        <a:pt x="2065" y="2065"/>
                      </a:lnTo>
                      <a:moveTo>
                        <a:pt x="2074" y="2075"/>
                      </a:moveTo>
                      <a:lnTo>
                        <a:pt x="2074" y="2075"/>
                      </a:lnTo>
                      <a:lnTo>
                        <a:pt x="2168" y="2169"/>
                      </a:lnTo>
                      <a:moveTo>
                        <a:pt x="2263" y="2263"/>
                      </a:moveTo>
                      <a:lnTo>
                        <a:pt x="2263" y="2263"/>
                      </a:lnTo>
                      <a:lnTo>
                        <a:pt x="2272" y="2273"/>
                      </a:lnTo>
                      <a:moveTo>
                        <a:pt x="2282" y="2282"/>
                      </a:moveTo>
                      <a:lnTo>
                        <a:pt x="2282" y="2282"/>
                      </a:lnTo>
                      <a:lnTo>
                        <a:pt x="2376" y="2376"/>
                      </a:lnTo>
                      <a:moveTo>
                        <a:pt x="2470" y="2471"/>
                      </a:moveTo>
                      <a:lnTo>
                        <a:pt x="2470" y="2471"/>
                      </a:lnTo>
                      <a:lnTo>
                        <a:pt x="2480" y="2480"/>
                      </a:lnTo>
                      <a:moveTo>
                        <a:pt x="2489" y="2490"/>
                      </a:moveTo>
                      <a:lnTo>
                        <a:pt x="2489" y="2490"/>
                      </a:lnTo>
                      <a:lnTo>
                        <a:pt x="2583" y="2584"/>
                      </a:lnTo>
                      <a:moveTo>
                        <a:pt x="2678" y="2678"/>
                      </a:moveTo>
                      <a:lnTo>
                        <a:pt x="2678" y="2678"/>
                      </a:lnTo>
                      <a:lnTo>
                        <a:pt x="2687" y="2687"/>
                      </a:lnTo>
                      <a:moveTo>
                        <a:pt x="2696" y="2697"/>
                      </a:moveTo>
                      <a:lnTo>
                        <a:pt x="2696" y="2697"/>
                      </a:lnTo>
                      <a:lnTo>
                        <a:pt x="2791" y="2791"/>
                      </a:lnTo>
                      <a:moveTo>
                        <a:pt x="2885" y="2885"/>
                      </a:moveTo>
                      <a:lnTo>
                        <a:pt x="2885" y="2885"/>
                      </a:lnTo>
                      <a:lnTo>
                        <a:pt x="2894" y="2895"/>
                      </a:lnTo>
                      <a:moveTo>
                        <a:pt x="2904" y="2904"/>
                      </a:moveTo>
                      <a:lnTo>
                        <a:pt x="2904" y="2904"/>
                      </a:lnTo>
                      <a:lnTo>
                        <a:pt x="2998" y="2999"/>
                      </a:lnTo>
                      <a:moveTo>
                        <a:pt x="3092" y="3093"/>
                      </a:moveTo>
                      <a:lnTo>
                        <a:pt x="3092" y="3093"/>
                      </a:lnTo>
                      <a:lnTo>
                        <a:pt x="3102" y="3102"/>
                      </a:lnTo>
                      <a:moveTo>
                        <a:pt x="3111" y="3112"/>
                      </a:moveTo>
                      <a:lnTo>
                        <a:pt x="3111" y="3112"/>
                      </a:lnTo>
                      <a:lnTo>
                        <a:pt x="3206" y="3206"/>
                      </a:lnTo>
                      <a:moveTo>
                        <a:pt x="3300" y="3300"/>
                      </a:moveTo>
                      <a:lnTo>
                        <a:pt x="3300" y="3300"/>
                      </a:lnTo>
                      <a:lnTo>
                        <a:pt x="3309" y="3310"/>
                      </a:lnTo>
                      <a:moveTo>
                        <a:pt x="3319" y="3319"/>
                      </a:moveTo>
                      <a:lnTo>
                        <a:pt x="3319" y="3319"/>
                      </a:lnTo>
                      <a:lnTo>
                        <a:pt x="3413" y="3413"/>
                      </a:lnTo>
                      <a:moveTo>
                        <a:pt x="3507" y="3508"/>
                      </a:moveTo>
                      <a:lnTo>
                        <a:pt x="3507" y="3508"/>
                      </a:lnTo>
                      <a:lnTo>
                        <a:pt x="3517" y="3517"/>
                      </a:lnTo>
                      <a:moveTo>
                        <a:pt x="3526" y="3527"/>
                      </a:moveTo>
                      <a:lnTo>
                        <a:pt x="3526" y="3527"/>
                      </a:lnTo>
                      <a:lnTo>
                        <a:pt x="3620" y="3621"/>
                      </a:lnTo>
                      <a:moveTo>
                        <a:pt x="3715" y="3715"/>
                      </a:moveTo>
                      <a:lnTo>
                        <a:pt x="3715" y="3715"/>
                      </a:lnTo>
                      <a:lnTo>
                        <a:pt x="3724" y="3725"/>
                      </a:lnTo>
                      <a:moveTo>
                        <a:pt x="3734" y="3734"/>
                      </a:moveTo>
                      <a:lnTo>
                        <a:pt x="3734" y="3734"/>
                      </a:lnTo>
                      <a:lnTo>
                        <a:pt x="3828" y="3828"/>
                      </a:lnTo>
                      <a:moveTo>
                        <a:pt x="3922" y="3923"/>
                      </a:moveTo>
                      <a:lnTo>
                        <a:pt x="3922" y="3923"/>
                      </a:lnTo>
                      <a:lnTo>
                        <a:pt x="3932" y="3932"/>
                      </a:lnTo>
                      <a:moveTo>
                        <a:pt x="3941" y="3941"/>
                      </a:moveTo>
                      <a:lnTo>
                        <a:pt x="3941" y="3941"/>
                      </a:lnTo>
                      <a:lnTo>
                        <a:pt x="4035" y="4036"/>
                      </a:lnTo>
                      <a:moveTo>
                        <a:pt x="4130" y="4130"/>
                      </a:moveTo>
                      <a:lnTo>
                        <a:pt x="4130" y="4130"/>
                      </a:lnTo>
                      <a:lnTo>
                        <a:pt x="4139" y="4139"/>
                      </a:lnTo>
                      <a:moveTo>
                        <a:pt x="4148" y="4149"/>
                      </a:moveTo>
                      <a:lnTo>
                        <a:pt x="4148" y="4149"/>
                      </a:lnTo>
                      <a:lnTo>
                        <a:pt x="4243" y="4243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1" name="Freeform 7">
                  <a:extLst>
                    <a:ext uri="{FF2B5EF4-FFF2-40B4-BE49-F238E27FC236}">
                      <a16:creationId xmlns:a16="http://schemas.microsoft.com/office/drawing/2014/main" id="{F02CBB72-AC9B-FD09-7850-1B493FC629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13810" y="2229485"/>
                  <a:ext cx="3340100" cy="3170767"/>
                </a:xfrm>
                <a:custGeom>
                  <a:avLst/>
                  <a:gdLst>
                    <a:gd name="T0" fmla="*/ 4242 w 4242"/>
                    <a:gd name="T1" fmla="*/ 0 h 4243"/>
                    <a:gd name="T2" fmla="*/ 4054 w 4242"/>
                    <a:gd name="T3" fmla="*/ 189 h 4243"/>
                    <a:gd name="T4" fmla="*/ 4044 w 4242"/>
                    <a:gd name="T5" fmla="*/ 198 h 4243"/>
                    <a:gd name="T6" fmla="*/ 4035 w 4242"/>
                    <a:gd name="T7" fmla="*/ 208 h 4243"/>
                    <a:gd name="T8" fmla="*/ 3846 w 4242"/>
                    <a:gd name="T9" fmla="*/ 396 h 4243"/>
                    <a:gd name="T10" fmla="*/ 3837 w 4242"/>
                    <a:gd name="T11" fmla="*/ 406 h 4243"/>
                    <a:gd name="T12" fmla="*/ 3827 w 4242"/>
                    <a:gd name="T13" fmla="*/ 415 h 4243"/>
                    <a:gd name="T14" fmla="*/ 3639 w 4242"/>
                    <a:gd name="T15" fmla="*/ 604 h 4243"/>
                    <a:gd name="T16" fmla="*/ 3629 w 4242"/>
                    <a:gd name="T17" fmla="*/ 613 h 4243"/>
                    <a:gd name="T18" fmla="*/ 3620 w 4242"/>
                    <a:gd name="T19" fmla="*/ 623 h 4243"/>
                    <a:gd name="T20" fmla="*/ 3431 w 4242"/>
                    <a:gd name="T21" fmla="*/ 811 h 4243"/>
                    <a:gd name="T22" fmla="*/ 3422 w 4242"/>
                    <a:gd name="T23" fmla="*/ 821 h 4243"/>
                    <a:gd name="T24" fmla="*/ 3413 w 4242"/>
                    <a:gd name="T25" fmla="*/ 830 h 4243"/>
                    <a:gd name="T26" fmla="*/ 3224 w 4242"/>
                    <a:gd name="T27" fmla="*/ 1018 h 4243"/>
                    <a:gd name="T28" fmla="*/ 3215 w 4242"/>
                    <a:gd name="T29" fmla="*/ 1028 h 4243"/>
                    <a:gd name="T30" fmla="*/ 3205 w 4242"/>
                    <a:gd name="T31" fmla="*/ 1037 h 4243"/>
                    <a:gd name="T32" fmla="*/ 3017 w 4242"/>
                    <a:gd name="T33" fmla="*/ 1226 h 4243"/>
                    <a:gd name="T34" fmla="*/ 3007 w 4242"/>
                    <a:gd name="T35" fmla="*/ 1235 h 4243"/>
                    <a:gd name="T36" fmla="*/ 2998 w 4242"/>
                    <a:gd name="T37" fmla="*/ 1245 h 4243"/>
                    <a:gd name="T38" fmla="*/ 2809 w 4242"/>
                    <a:gd name="T39" fmla="*/ 1433 h 4243"/>
                    <a:gd name="T40" fmla="*/ 2800 w 4242"/>
                    <a:gd name="T41" fmla="*/ 1443 h 4243"/>
                    <a:gd name="T42" fmla="*/ 2790 w 4242"/>
                    <a:gd name="T43" fmla="*/ 1452 h 4243"/>
                    <a:gd name="T44" fmla="*/ 2602 w 4242"/>
                    <a:gd name="T45" fmla="*/ 1641 h 4243"/>
                    <a:gd name="T46" fmla="*/ 2592 w 4242"/>
                    <a:gd name="T47" fmla="*/ 1650 h 4243"/>
                    <a:gd name="T48" fmla="*/ 2583 w 4242"/>
                    <a:gd name="T49" fmla="*/ 1660 h 4243"/>
                    <a:gd name="T50" fmla="*/ 2394 w 4242"/>
                    <a:gd name="T51" fmla="*/ 1848 h 4243"/>
                    <a:gd name="T52" fmla="*/ 2385 w 4242"/>
                    <a:gd name="T53" fmla="*/ 1858 h 4243"/>
                    <a:gd name="T54" fmla="*/ 2376 w 4242"/>
                    <a:gd name="T55" fmla="*/ 1867 h 4243"/>
                    <a:gd name="T56" fmla="*/ 2187 w 4242"/>
                    <a:gd name="T57" fmla="*/ 2056 h 4243"/>
                    <a:gd name="T58" fmla="*/ 2178 w 4242"/>
                    <a:gd name="T59" fmla="*/ 2065 h 4243"/>
                    <a:gd name="T60" fmla="*/ 2168 w 4242"/>
                    <a:gd name="T61" fmla="*/ 2074 h 4243"/>
                    <a:gd name="T62" fmla="*/ 1980 w 4242"/>
                    <a:gd name="T63" fmla="*/ 2263 h 4243"/>
                    <a:gd name="T64" fmla="*/ 1970 w 4242"/>
                    <a:gd name="T65" fmla="*/ 2272 h 4243"/>
                    <a:gd name="T66" fmla="*/ 1961 w 4242"/>
                    <a:gd name="T67" fmla="*/ 2282 h 4243"/>
                    <a:gd name="T68" fmla="*/ 1772 w 4242"/>
                    <a:gd name="T69" fmla="*/ 2470 h 4243"/>
                    <a:gd name="T70" fmla="*/ 1763 w 4242"/>
                    <a:gd name="T71" fmla="*/ 2480 h 4243"/>
                    <a:gd name="T72" fmla="*/ 1753 w 4242"/>
                    <a:gd name="T73" fmla="*/ 2489 h 4243"/>
                    <a:gd name="T74" fmla="*/ 1565 w 4242"/>
                    <a:gd name="T75" fmla="*/ 2678 h 4243"/>
                    <a:gd name="T76" fmla="*/ 1555 w 4242"/>
                    <a:gd name="T77" fmla="*/ 2687 h 4243"/>
                    <a:gd name="T78" fmla="*/ 1546 w 4242"/>
                    <a:gd name="T79" fmla="*/ 2697 h 4243"/>
                    <a:gd name="T80" fmla="*/ 1357 w 4242"/>
                    <a:gd name="T81" fmla="*/ 2885 h 4243"/>
                    <a:gd name="T82" fmla="*/ 1348 w 4242"/>
                    <a:gd name="T83" fmla="*/ 2895 h 4243"/>
                    <a:gd name="T84" fmla="*/ 1338 w 4242"/>
                    <a:gd name="T85" fmla="*/ 2904 h 4243"/>
                    <a:gd name="T86" fmla="*/ 1150 w 4242"/>
                    <a:gd name="T87" fmla="*/ 3093 h 4243"/>
                    <a:gd name="T88" fmla="*/ 1140 w 4242"/>
                    <a:gd name="T89" fmla="*/ 3102 h 4243"/>
                    <a:gd name="T90" fmla="*/ 1131 w 4242"/>
                    <a:gd name="T91" fmla="*/ 3112 h 4243"/>
                    <a:gd name="T92" fmla="*/ 942 w 4242"/>
                    <a:gd name="T93" fmla="*/ 3300 h 4243"/>
                    <a:gd name="T94" fmla="*/ 933 w 4242"/>
                    <a:gd name="T95" fmla="*/ 3310 h 4243"/>
                    <a:gd name="T96" fmla="*/ 924 w 4242"/>
                    <a:gd name="T97" fmla="*/ 3319 h 4243"/>
                    <a:gd name="T98" fmla="*/ 735 w 4242"/>
                    <a:gd name="T99" fmla="*/ 3508 h 4243"/>
                    <a:gd name="T100" fmla="*/ 726 w 4242"/>
                    <a:gd name="T101" fmla="*/ 3517 h 4243"/>
                    <a:gd name="T102" fmla="*/ 716 w 4242"/>
                    <a:gd name="T103" fmla="*/ 3526 h 4243"/>
                    <a:gd name="T104" fmla="*/ 528 w 4242"/>
                    <a:gd name="T105" fmla="*/ 3715 h 4243"/>
                    <a:gd name="T106" fmla="*/ 518 w 4242"/>
                    <a:gd name="T107" fmla="*/ 3724 h 4243"/>
                    <a:gd name="T108" fmla="*/ 509 w 4242"/>
                    <a:gd name="T109" fmla="*/ 3734 h 4243"/>
                    <a:gd name="T110" fmla="*/ 320 w 4242"/>
                    <a:gd name="T111" fmla="*/ 3922 h 4243"/>
                    <a:gd name="T112" fmla="*/ 311 w 4242"/>
                    <a:gd name="T113" fmla="*/ 3932 h 4243"/>
                    <a:gd name="T114" fmla="*/ 301 w 4242"/>
                    <a:gd name="T115" fmla="*/ 3941 h 4243"/>
                    <a:gd name="T116" fmla="*/ 113 w 4242"/>
                    <a:gd name="T117" fmla="*/ 4130 h 4243"/>
                    <a:gd name="T118" fmla="*/ 103 w 4242"/>
                    <a:gd name="T119" fmla="*/ 4139 h 4243"/>
                    <a:gd name="T120" fmla="*/ 94 w 4242"/>
                    <a:gd name="T121" fmla="*/ 4149 h 4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42" h="4243">
                      <a:moveTo>
                        <a:pt x="4242" y="0"/>
                      </a:moveTo>
                      <a:lnTo>
                        <a:pt x="4242" y="0"/>
                      </a:lnTo>
                      <a:lnTo>
                        <a:pt x="4148" y="95"/>
                      </a:lnTo>
                      <a:moveTo>
                        <a:pt x="4054" y="189"/>
                      </a:moveTo>
                      <a:lnTo>
                        <a:pt x="4054" y="189"/>
                      </a:lnTo>
                      <a:lnTo>
                        <a:pt x="4044" y="198"/>
                      </a:lnTo>
                      <a:moveTo>
                        <a:pt x="4035" y="208"/>
                      </a:moveTo>
                      <a:lnTo>
                        <a:pt x="4035" y="208"/>
                      </a:lnTo>
                      <a:lnTo>
                        <a:pt x="3941" y="302"/>
                      </a:lnTo>
                      <a:moveTo>
                        <a:pt x="3846" y="396"/>
                      </a:moveTo>
                      <a:lnTo>
                        <a:pt x="3846" y="396"/>
                      </a:lnTo>
                      <a:lnTo>
                        <a:pt x="3837" y="406"/>
                      </a:lnTo>
                      <a:moveTo>
                        <a:pt x="3827" y="415"/>
                      </a:moveTo>
                      <a:lnTo>
                        <a:pt x="3827" y="415"/>
                      </a:lnTo>
                      <a:lnTo>
                        <a:pt x="3733" y="509"/>
                      </a:lnTo>
                      <a:moveTo>
                        <a:pt x="3639" y="604"/>
                      </a:moveTo>
                      <a:lnTo>
                        <a:pt x="3639" y="604"/>
                      </a:lnTo>
                      <a:lnTo>
                        <a:pt x="3629" y="613"/>
                      </a:lnTo>
                      <a:moveTo>
                        <a:pt x="3620" y="623"/>
                      </a:moveTo>
                      <a:lnTo>
                        <a:pt x="3620" y="623"/>
                      </a:lnTo>
                      <a:lnTo>
                        <a:pt x="3526" y="717"/>
                      </a:lnTo>
                      <a:moveTo>
                        <a:pt x="3431" y="811"/>
                      </a:moveTo>
                      <a:lnTo>
                        <a:pt x="3431" y="811"/>
                      </a:lnTo>
                      <a:lnTo>
                        <a:pt x="3422" y="821"/>
                      </a:lnTo>
                      <a:moveTo>
                        <a:pt x="3413" y="830"/>
                      </a:moveTo>
                      <a:lnTo>
                        <a:pt x="3413" y="830"/>
                      </a:lnTo>
                      <a:lnTo>
                        <a:pt x="3318" y="924"/>
                      </a:lnTo>
                      <a:moveTo>
                        <a:pt x="3224" y="1018"/>
                      </a:moveTo>
                      <a:lnTo>
                        <a:pt x="3224" y="1018"/>
                      </a:lnTo>
                      <a:lnTo>
                        <a:pt x="3215" y="1028"/>
                      </a:lnTo>
                      <a:moveTo>
                        <a:pt x="3205" y="1037"/>
                      </a:moveTo>
                      <a:lnTo>
                        <a:pt x="3205" y="1037"/>
                      </a:lnTo>
                      <a:lnTo>
                        <a:pt x="3111" y="1132"/>
                      </a:lnTo>
                      <a:moveTo>
                        <a:pt x="3017" y="1226"/>
                      </a:moveTo>
                      <a:lnTo>
                        <a:pt x="3017" y="1226"/>
                      </a:lnTo>
                      <a:lnTo>
                        <a:pt x="3007" y="1235"/>
                      </a:lnTo>
                      <a:moveTo>
                        <a:pt x="2998" y="1245"/>
                      </a:moveTo>
                      <a:lnTo>
                        <a:pt x="2998" y="1245"/>
                      </a:lnTo>
                      <a:lnTo>
                        <a:pt x="2903" y="1339"/>
                      </a:lnTo>
                      <a:moveTo>
                        <a:pt x="2809" y="1433"/>
                      </a:moveTo>
                      <a:lnTo>
                        <a:pt x="2809" y="1433"/>
                      </a:lnTo>
                      <a:lnTo>
                        <a:pt x="2800" y="1443"/>
                      </a:lnTo>
                      <a:moveTo>
                        <a:pt x="2790" y="1452"/>
                      </a:moveTo>
                      <a:lnTo>
                        <a:pt x="2790" y="1452"/>
                      </a:lnTo>
                      <a:lnTo>
                        <a:pt x="2696" y="1546"/>
                      </a:lnTo>
                      <a:moveTo>
                        <a:pt x="2602" y="1641"/>
                      </a:moveTo>
                      <a:lnTo>
                        <a:pt x="2602" y="1641"/>
                      </a:lnTo>
                      <a:lnTo>
                        <a:pt x="2592" y="1650"/>
                      </a:lnTo>
                      <a:moveTo>
                        <a:pt x="2583" y="1660"/>
                      </a:moveTo>
                      <a:lnTo>
                        <a:pt x="2583" y="1660"/>
                      </a:lnTo>
                      <a:lnTo>
                        <a:pt x="2489" y="1754"/>
                      </a:lnTo>
                      <a:moveTo>
                        <a:pt x="2394" y="1848"/>
                      </a:moveTo>
                      <a:lnTo>
                        <a:pt x="2394" y="1848"/>
                      </a:lnTo>
                      <a:lnTo>
                        <a:pt x="2385" y="1858"/>
                      </a:lnTo>
                      <a:moveTo>
                        <a:pt x="2376" y="1867"/>
                      </a:moveTo>
                      <a:lnTo>
                        <a:pt x="2376" y="1867"/>
                      </a:lnTo>
                      <a:lnTo>
                        <a:pt x="2281" y="1961"/>
                      </a:lnTo>
                      <a:moveTo>
                        <a:pt x="2187" y="2056"/>
                      </a:moveTo>
                      <a:lnTo>
                        <a:pt x="2187" y="2056"/>
                      </a:lnTo>
                      <a:lnTo>
                        <a:pt x="2178" y="2065"/>
                      </a:lnTo>
                      <a:moveTo>
                        <a:pt x="2168" y="2074"/>
                      </a:moveTo>
                      <a:lnTo>
                        <a:pt x="2168" y="2074"/>
                      </a:lnTo>
                      <a:lnTo>
                        <a:pt x="2074" y="2169"/>
                      </a:lnTo>
                      <a:moveTo>
                        <a:pt x="1980" y="2263"/>
                      </a:moveTo>
                      <a:lnTo>
                        <a:pt x="1980" y="2263"/>
                      </a:lnTo>
                      <a:lnTo>
                        <a:pt x="1970" y="2272"/>
                      </a:lnTo>
                      <a:moveTo>
                        <a:pt x="1961" y="2282"/>
                      </a:moveTo>
                      <a:lnTo>
                        <a:pt x="1961" y="2282"/>
                      </a:lnTo>
                      <a:lnTo>
                        <a:pt x="1866" y="2376"/>
                      </a:lnTo>
                      <a:moveTo>
                        <a:pt x="1772" y="2470"/>
                      </a:moveTo>
                      <a:lnTo>
                        <a:pt x="1772" y="2470"/>
                      </a:lnTo>
                      <a:lnTo>
                        <a:pt x="1763" y="2480"/>
                      </a:lnTo>
                      <a:moveTo>
                        <a:pt x="1753" y="2489"/>
                      </a:moveTo>
                      <a:lnTo>
                        <a:pt x="1753" y="2489"/>
                      </a:lnTo>
                      <a:lnTo>
                        <a:pt x="1659" y="2584"/>
                      </a:lnTo>
                      <a:moveTo>
                        <a:pt x="1565" y="2678"/>
                      </a:moveTo>
                      <a:lnTo>
                        <a:pt x="1565" y="2678"/>
                      </a:lnTo>
                      <a:lnTo>
                        <a:pt x="1555" y="2687"/>
                      </a:lnTo>
                      <a:moveTo>
                        <a:pt x="1546" y="2697"/>
                      </a:moveTo>
                      <a:lnTo>
                        <a:pt x="1546" y="2697"/>
                      </a:lnTo>
                      <a:lnTo>
                        <a:pt x="1452" y="2791"/>
                      </a:lnTo>
                      <a:moveTo>
                        <a:pt x="1357" y="2885"/>
                      </a:moveTo>
                      <a:lnTo>
                        <a:pt x="1357" y="2885"/>
                      </a:lnTo>
                      <a:lnTo>
                        <a:pt x="1348" y="2895"/>
                      </a:lnTo>
                      <a:moveTo>
                        <a:pt x="1338" y="2904"/>
                      </a:moveTo>
                      <a:lnTo>
                        <a:pt x="1338" y="2904"/>
                      </a:lnTo>
                      <a:lnTo>
                        <a:pt x="1244" y="2998"/>
                      </a:lnTo>
                      <a:moveTo>
                        <a:pt x="1150" y="3093"/>
                      </a:moveTo>
                      <a:lnTo>
                        <a:pt x="1150" y="3093"/>
                      </a:lnTo>
                      <a:lnTo>
                        <a:pt x="1140" y="3102"/>
                      </a:lnTo>
                      <a:moveTo>
                        <a:pt x="1131" y="3112"/>
                      </a:moveTo>
                      <a:lnTo>
                        <a:pt x="1131" y="3112"/>
                      </a:lnTo>
                      <a:lnTo>
                        <a:pt x="1037" y="3206"/>
                      </a:lnTo>
                      <a:moveTo>
                        <a:pt x="942" y="3300"/>
                      </a:moveTo>
                      <a:lnTo>
                        <a:pt x="942" y="3300"/>
                      </a:lnTo>
                      <a:lnTo>
                        <a:pt x="933" y="3310"/>
                      </a:lnTo>
                      <a:moveTo>
                        <a:pt x="924" y="3319"/>
                      </a:moveTo>
                      <a:lnTo>
                        <a:pt x="924" y="3319"/>
                      </a:lnTo>
                      <a:lnTo>
                        <a:pt x="829" y="3413"/>
                      </a:lnTo>
                      <a:moveTo>
                        <a:pt x="735" y="3508"/>
                      </a:moveTo>
                      <a:lnTo>
                        <a:pt x="735" y="3508"/>
                      </a:lnTo>
                      <a:lnTo>
                        <a:pt x="726" y="3517"/>
                      </a:lnTo>
                      <a:moveTo>
                        <a:pt x="716" y="3526"/>
                      </a:moveTo>
                      <a:lnTo>
                        <a:pt x="716" y="3526"/>
                      </a:lnTo>
                      <a:lnTo>
                        <a:pt x="622" y="3621"/>
                      </a:lnTo>
                      <a:moveTo>
                        <a:pt x="528" y="3715"/>
                      </a:moveTo>
                      <a:lnTo>
                        <a:pt x="528" y="3715"/>
                      </a:lnTo>
                      <a:lnTo>
                        <a:pt x="518" y="3724"/>
                      </a:lnTo>
                      <a:moveTo>
                        <a:pt x="509" y="3734"/>
                      </a:moveTo>
                      <a:lnTo>
                        <a:pt x="509" y="3734"/>
                      </a:lnTo>
                      <a:lnTo>
                        <a:pt x="414" y="3828"/>
                      </a:lnTo>
                      <a:moveTo>
                        <a:pt x="320" y="3922"/>
                      </a:moveTo>
                      <a:lnTo>
                        <a:pt x="320" y="3922"/>
                      </a:lnTo>
                      <a:lnTo>
                        <a:pt x="311" y="3932"/>
                      </a:lnTo>
                      <a:moveTo>
                        <a:pt x="301" y="3941"/>
                      </a:moveTo>
                      <a:lnTo>
                        <a:pt x="301" y="3941"/>
                      </a:lnTo>
                      <a:lnTo>
                        <a:pt x="207" y="4035"/>
                      </a:lnTo>
                      <a:moveTo>
                        <a:pt x="113" y="4130"/>
                      </a:moveTo>
                      <a:lnTo>
                        <a:pt x="113" y="4130"/>
                      </a:lnTo>
                      <a:lnTo>
                        <a:pt x="103" y="4139"/>
                      </a:lnTo>
                      <a:moveTo>
                        <a:pt x="94" y="4149"/>
                      </a:moveTo>
                      <a:lnTo>
                        <a:pt x="94" y="4149"/>
                      </a:lnTo>
                      <a:lnTo>
                        <a:pt x="0" y="4243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2" name="Freeform 8">
                  <a:extLst>
                    <a:ext uri="{FF2B5EF4-FFF2-40B4-BE49-F238E27FC236}">
                      <a16:creationId xmlns:a16="http://schemas.microsoft.com/office/drawing/2014/main" id="{68E1B3BF-5867-AB5E-4828-83C659340A1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7859" y="3814868"/>
                  <a:ext cx="4493684" cy="0"/>
                </a:xfrm>
                <a:custGeom>
                  <a:avLst/>
                  <a:gdLst>
                    <a:gd name="T0" fmla="*/ 0 w 5707"/>
                    <a:gd name="T1" fmla="*/ 267 w 5707"/>
                    <a:gd name="T2" fmla="*/ 280 w 5707"/>
                    <a:gd name="T3" fmla="*/ 294 w 5707"/>
                    <a:gd name="T4" fmla="*/ 560 w 5707"/>
                    <a:gd name="T5" fmla="*/ 574 w 5707"/>
                    <a:gd name="T6" fmla="*/ 587 w 5707"/>
                    <a:gd name="T7" fmla="*/ 854 w 5707"/>
                    <a:gd name="T8" fmla="*/ 867 w 5707"/>
                    <a:gd name="T9" fmla="*/ 880 w 5707"/>
                    <a:gd name="T10" fmla="*/ 1147 w 5707"/>
                    <a:gd name="T11" fmla="*/ 1160 w 5707"/>
                    <a:gd name="T12" fmla="*/ 1174 w 5707"/>
                    <a:gd name="T13" fmla="*/ 1440 w 5707"/>
                    <a:gd name="T14" fmla="*/ 1454 w 5707"/>
                    <a:gd name="T15" fmla="*/ 1467 w 5707"/>
                    <a:gd name="T16" fmla="*/ 1734 w 5707"/>
                    <a:gd name="T17" fmla="*/ 1747 w 5707"/>
                    <a:gd name="T18" fmla="*/ 1760 w 5707"/>
                    <a:gd name="T19" fmla="*/ 2027 w 5707"/>
                    <a:gd name="T20" fmla="*/ 2040 w 5707"/>
                    <a:gd name="T21" fmla="*/ 2054 w 5707"/>
                    <a:gd name="T22" fmla="*/ 2320 w 5707"/>
                    <a:gd name="T23" fmla="*/ 2334 w 5707"/>
                    <a:gd name="T24" fmla="*/ 2347 w 5707"/>
                    <a:gd name="T25" fmla="*/ 2614 w 5707"/>
                    <a:gd name="T26" fmla="*/ 2627 w 5707"/>
                    <a:gd name="T27" fmla="*/ 2640 w 5707"/>
                    <a:gd name="T28" fmla="*/ 2907 w 5707"/>
                    <a:gd name="T29" fmla="*/ 2920 w 5707"/>
                    <a:gd name="T30" fmla="*/ 2934 w 5707"/>
                    <a:gd name="T31" fmla="*/ 3200 w 5707"/>
                    <a:gd name="T32" fmla="*/ 3214 w 5707"/>
                    <a:gd name="T33" fmla="*/ 3227 w 5707"/>
                    <a:gd name="T34" fmla="*/ 3494 w 5707"/>
                    <a:gd name="T35" fmla="*/ 3507 w 5707"/>
                    <a:gd name="T36" fmla="*/ 3520 w 5707"/>
                    <a:gd name="T37" fmla="*/ 3787 w 5707"/>
                    <a:gd name="T38" fmla="*/ 3800 w 5707"/>
                    <a:gd name="T39" fmla="*/ 3814 w 5707"/>
                    <a:gd name="T40" fmla="*/ 4080 w 5707"/>
                    <a:gd name="T41" fmla="*/ 4094 w 5707"/>
                    <a:gd name="T42" fmla="*/ 4107 w 5707"/>
                    <a:gd name="T43" fmla="*/ 4374 w 5707"/>
                    <a:gd name="T44" fmla="*/ 4387 w 5707"/>
                    <a:gd name="T45" fmla="*/ 4400 w 5707"/>
                    <a:gd name="T46" fmla="*/ 4667 w 5707"/>
                    <a:gd name="T47" fmla="*/ 4680 w 5707"/>
                    <a:gd name="T48" fmla="*/ 4694 w 5707"/>
                    <a:gd name="T49" fmla="*/ 4960 w 5707"/>
                    <a:gd name="T50" fmla="*/ 4974 w 5707"/>
                    <a:gd name="T51" fmla="*/ 4987 w 5707"/>
                    <a:gd name="T52" fmla="*/ 5254 w 5707"/>
                    <a:gd name="T53" fmla="*/ 5267 w 5707"/>
                    <a:gd name="T54" fmla="*/ 5280 w 5707"/>
                    <a:gd name="T55" fmla="*/ 5547 w 5707"/>
                    <a:gd name="T56" fmla="*/ 5560 w 5707"/>
                    <a:gd name="T57" fmla="*/ 5574 w 570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  <a:cxn ang="0">
                      <a:pos x="T43" y="0"/>
                    </a:cxn>
                    <a:cxn ang="0">
                      <a:pos x="T44" y="0"/>
                    </a:cxn>
                    <a:cxn ang="0">
                      <a:pos x="T45" y="0"/>
                    </a:cxn>
                    <a:cxn ang="0">
                      <a:pos x="T46" y="0"/>
                    </a:cxn>
                    <a:cxn ang="0">
                      <a:pos x="T47" y="0"/>
                    </a:cxn>
                    <a:cxn ang="0">
                      <a:pos x="T48" y="0"/>
                    </a:cxn>
                    <a:cxn ang="0">
                      <a:pos x="T49" y="0"/>
                    </a:cxn>
                    <a:cxn ang="0">
                      <a:pos x="T50" y="0"/>
                    </a:cxn>
                    <a:cxn ang="0">
                      <a:pos x="T51" y="0"/>
                    </a:cxn>
                    <a:cxn ang="0">
                      <a:pos x="T52" y="0"/>
                    </a:cxn>
                    <a:cxn ang="0">
                      <a:pos x="T53" y="0"/>
                    </a:cxn>
                    <a:cxn ang="0">
                      <a:pos x="T54" y="0"/>
                    </a:cxn>
                    <a:cxn ang="0">
                      <a:pos x="T55" y="0"/>
                    </a:cxn>
                    <a:cxn ang="0">
                      <a:pos x="T56" y="0"/>
                    </a:cxn>
                    <a:cxn ang="0">
                      <a:pos x="T57" y="0"/>
                    </a:cxn>
                  </a:cxnLst>
                  <a:rect l="0" t="0" r="r" b="b"/>
                  <a:pathLst>
                    <a:path w="57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4" y="0"/>
                      </a:lnTo>
                      <a:moveTo>
                        <a:pt x="267" y="0"/>
                      </a:moveTo>
                      <a:lnTo>
                        <a:pt x="267" y="0"/>
                      </a:lnTo>
                      <a:lnTo>
                        <a:pt x="280" y="0"/>
                      </a:lnTo>
                      <a:moveTo>
                        <a:pt x="294" y="0"/>
                      </a:moveTo>
                      <a:lnTo>
                        <a:pt x="294" y="0"/>
                      </a:lnTo>
                      <a:lnTo>
                        <a:pt x="427" y="0"/>
                      </a:lnTo>
                      <a:moveTo>
                        <a:pt x="560" y="0"/>
                      </a:moveTo>
                      <a:lnTo>
                        <a:pt x="560" y="0"/>
                      </a:lnTo>
                      <a:lnTo>
                        <a:pt x="574" y="0"/>
                      </a:lnTo>
                      <a:moveTo>
                        <a:pt x="587" y="0"/>
                      </a:moveTo>
                      <a:lnTo>
                        <a:pt x="587" y="0"/>
                      </a:lnTo>
                      <a:lnTo>
                        <a:pt x="720" y="0"/>
                      </a:lnTo>
                      <a:moveTo>
                        <a:pt x="854" y="0"/>
                      </a:moveTo>
                      <a:lnTo>
                        <a:pt x="854" y="0"/>
                      </a:lnTo>
                      <a:lnTo>
                        <a:pt x="867" y="0"/>
                      </a:lnTo>
                      <a:moveTo>
                        <a:pt x="880" y="0"/>
                      </a:moveTo>
                      <a:lnTo>
                        <a:pt x="880" y="0"/>
                      </a:lnTo>
                      <a:lnTo>
                        <a:pt x="1014" y="0"/>
                      </a:lnTo>
                      <a:moveTo>
                        <a:pt x="1147" y="0"/>
                      </a:moveTo>
                      <a:lnTo>
                        <a:pt x="1147" y="0"/>
                      </a:lnTo>
                      <a:lnTo>
                        <a:pt x="1160" y="0"/>
                      </a:lnTo>
                      <a:moveTo>
                        <a:pt x="1174" y="0"/>
                      </a:moveTo>
                      <a:lnTo>
                        <a:pt x="1174" y="0"/>
                      </a:lnTo>
                      <a:lnTo>
                        <a:pt x="1307" y="0"/>
                      </a:lnTo>
                      <a:moveTo>
                        <a:pt x="1440" y="0"/>
                      </a:moveTo>
                      <a:lnTo>
                        <a:pt x="1440" y="0"/>
                      </a:lnTo>
                      <a:lnTo>
                        <a:pt x="1454" y="0"/>
                      </a:lnTo>
                      <a:moveTo>
                        <a:pt x="1467" y="0"/>
                      </a:moveTo>
                      <a:lnTo>
                        <a:pt x="1467" y="0"/>
                      </a:lnTo>
                      <a:lnTo>
                        <a:pt x="1600" y="0"/>
                      </a:lnTo>
                      <a:moveTo>
                        <a:pt x="1734" y="0"/>
                      </a:moveTo>
                      <a:lnTo>
                        <a:pt x="1734" y="0"/>
                      </a:lnTo>
                      <a:lnTo>
                        <a:pt x="1747" y="0"/>
                      </a:lnTo>
                      <a:moveTo>
                        <a:pt x="1760" y="0"/>
                      </a:moveTo>
                      <a:lnTo>
                        <a:pt x="1760" y="0"/>
                      </a:lnTo>
                      <a:lnTo>
                        <a:pt x="1894" y="0"/>
                      </a:lnTo>
                      <a:moveTo>
                        <a:pt x="2027" y="0"/>
                      </a:moveTo>
                      <a:lnTo>
                        <a:pt x="2027" y="0"/>
                      </a:lnTo>
                      <a:lnTo>
                        <a:pt x="2040" y="0"/>
                      </a:lnTo>
                      <a:moveTo>
                        <a:pt x="2054" y="0"/>
                      </a:moveTo>
                      <a:lnTo>
                        <a:pt x="2054" y="0"/>
                      </a:lnTo>
                      <a:lnTo>
                        <a:pt x="2187" y="0"/>
                      </a:lnTo>
                      <a:moveTo>
                        <a:pt x="2320" y="0"/>
                      </a:moveTo>
                      <a:lnTo>
                        <a:pt x="2320" y="0"/>
                      </a:lnTo>
                      <a:lnTo>
                        <a:pt x="2334" y="0"/>
                      </a:lnTo>
                      <a:moveTo>
                        <a:pt x="2347" y="0"/>
                      </a:moveTo>
                      <a:lnTo>
                        <a:pt x="2347" y="0"/>
                      </a:lnTo>
                      <a:lnTo>
                        <a:pt x="2480" y="0"/>
                      </a:lnTo>
                      <a:moveTo>
                        <a:pt x="2614" y="0"/>
                      </a:moveTo>
                      <a:lnTo>
                        <a:pt x="2614" y="0"/>
                      </a:lnTo>
                      <a:lnTo>
                        <a:pt x="2627" y="0"/>
                      </a:lnTo>
                      <a:moveTo>
                        <a:pt x="2640" y="0"/>
                      </a:moveTo>
                      <a:lnTo>
                        <a:pt x="2640" y="0"/>
                      </a:lnTo>
                      <a:lnTo>
                        <a:pt x="2774" y="0"/>
                      </a:lnTo>
                      <a:moveTo>
                        <a:pt x="2907" y="0"/>
                      </a:moveTo>
                      <a:lnTo>
                        <a:pt x="2907" y="0"/>
                      </a:lnTo>
                      <a:lnTo>
                        <a:pt x="2920" y="0"/>
                      </a:lnTo>
                      <a:moveTo>
                        <a:pt x="2934" y="0"/>
                      </a:moveTo>
                      <a:lnTo>
                        <a:pt x="2934" y="0"/>
                      </a:lnTo>
                      <a:lnTo>
                        <a:pt x="3067" y="0"/>
                      </a:lnTo>
                      <a:moveTo>
                        <a:pt x="3200" y="0"/>
                      </a:moveTo>
                      <a:lnTo>
                        <a:pt x="3200" y="0"/>
                      </a:lnTo>
                      <a:lnTo>
                        <a:pt x="3214" y="0"/>
                      </a:lnTo>
                      <a:moveTo>
                        <a:pt x="3227" y="0"/>
                      </a:moveTo>
                      <a:lnTo>
                        <a:pt x="3227" y="0"/>
                      </a:lnTo>
                      <a:lnTo>
                        <a:pt x="3360" y="0"/>
                      </a:lnTo>
                      <a:moveTo>
                        <a:pt x="3494" y="0"/>
                      </a:moveTo>
                      <a:lnTo>
                        <a:pt x="3494" y="0"/>
                      </a:lnTo>
                      <a:lnTo>
                        <a:pt x="3507" y="0"/>
                      </a:lnTo>
                      <a:moveTo>
                        <a:pt x="3520" y="0"/>
                      </a:moveTo>
                      <a:lnTo>
                        <a:pt x="3520" y="0"/>
                      </a:lnTo>
                      <a:lnTo>
                        <a:pt x="3654" y="0"/>
                      </a:lnTo>
                      <a:moveTo>
                        <a:pt x="3787" y="0"/>
                      </a:moveTo>
                      <a:lnTo>
                        <a:pt x="3787" y="0"/>
                      </a:lnTo>
                      <a:lnTo>
                        <a:pt x="3800" y="0"/>
                      </a:lnTo>
                      <a:moveTo>
                        <a:pt x="3814" y="0"/>
                      </a:moveTo>
                      <a:lnTo>
                        <a:pt x="3814" y="0"/>
                      </a:lnTo>
                      <a:lnTo>
                        <a:pt x="3947" y="0"/>
                      </a:lnTo>
                      <a:moveTo>
                        <a:pt x="4080" y="0"/>
                      </a:moveTo>
                      <a:lnTo>
                        <a:pt x="4080" y="0"/>
                      </a:lnTo>
                      <a:lnTo>
                        <a:pt x="4094" y="0"/>
                      </a:lnTo>
                      <a:moveTo>
                        <a:pt x="4107" y="0"/>
                      </a:moveTo>
                      <a:lnTo>
                        <a:pt x="4107" y="0"/>
                      </a:lnTo>
                      <a:lnTo>
                        <a:pt x="4240" y="0"/>
                      </a:lnTo>
                      <a:moveTo>
                        <a:pt x="4374" y="0"/>
                      </a:moveTo>
                      <a:lnTo>
                        <a:pt x="4374" y="0"/>
                      </a:lnTo>
                      <a:lnTo>
                        <a:pt x="4387" y="0"/>
                      </a:lnTo>
                      <a:moveTo>
                        <a:pt x="4400" y="0"/>
                      </a:moveTo>
                      <a:lnTo>
                        <a:pt x="4400" y="0"/>
                      </a:lnTo>
                      <a:lnTo>
                        <a:pt x="4534" y="0"/>
                      </a:lnTo>
                      <a:moveTo>
                        <a:pt x="4667" y="0"/>
                      </a:moveTo>
                      <a:lnTo>
                        <a:pt x="4667" y="0"/>
                      </a:lnTo>
                      <a:lnTo>
                        <a:pt x="4680" y="0"/>
                      </a:lnTo>
                      <a:moveTo>
                        <a:pt x="4694" y="0"/>
                      </a:moveTo>
                      <a:lnTo>
                        <a:pt x="4694" y="0"/>
                      </a:lnTo>
                      <a:lnTo>
                        <a:pt x="4827" y="0"/>
                      </a:lnTo>
                      <a:moveTo>
                        <a:pt x="4960" y="0"/>
                      </a:moveTo>
                      <a:lnTo>
                        <a:pt x="4960" y="0"/>
                      </a:lnTo>
                      <a:lnTo>
                        <a:pt x="4974" y="0"/>
                      </a:lnTo>
                      <a:moveTo>
                        <a:pt x="4987" y="0"/>
                      </a:moveTo>
                      <a:lnTo>
                        <a:pt x="4987" y="0"/>
                      </a:lnTo>
                      <a:lnTo>
                        <a:pt x="5120" y="0"/>
                      </a:lnTo>
                      <a:moveTo>
                        <a:pt x="5254" y="0"/>
                      </a:moveTo>
                      <a:lnTo>
                        <a:pt x="5254" y="0"/>
                      </a:lnTo>
                      <a:lnTo>
                        <a:pt x="5267" y="0"/>
                      </a:lnTo>
                      <a:moveTo>
                        <a:pt x="5280" y="0"/>
                      </a:moveTo>
                      <a:lnTo>
                        <a:pt x="5280" y="0"/>
                      </a:lnTo>
                      <a:lnTo>
                        <a:pt x="5414" y="0"/>
                      </a:lnTo>
                      <a:moveTo>
                        <a:pt x="5547" y="0"/>
                      </a:moveTo>
                      <a:lnTo>
                        <a:pt x="5547" y="0"/>
                      </a:lnTo>
                      <a:lnTo>
                        <a:pt x="5560" y="0"/>
                      </a:lnTo>
                      <a:moveTo>
                        <a:pt x="5574" y="0"/>
                      </a:moveTo>
                      <a:lnTo>
                        <a:pt x="5574" y="0"/>
                      </a:lnTo>
                      <a:lnTo>
                        <a:pt x="5707" y="0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3" name="Freeform 9">
                  <a:extLst>
                    <a:ext uri="{FF2B5EF4-FFF2-40B4-BE49-F238E27FC236}">
                      <a16:creationId xmlns:a16="http://schemas.microsoft.com/office/drawing/2014/main" id="{84E1DD19-1E91-2FC0-8050-FC5D364B3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535468"/>
                  <a:ext cx="0" cy="127000"/>
                </a:xfrm>
                <a:custGeom>
                  <a:avLst/>
                  <a:gdLst>
                    <a:gd name="T0" fmla="*/ 0 w 1"/>
                    <a:gd name="T1" fmla="*/ 170 h 170"/>
                    <a:gd name="T2" fmla="*/ 0 w 1"/>
                    <a:gd name="T3" fmla="*/ 170 h 170"/>
                    <a:gd name="T4" fmla="*/ 1 w 1"/>
                    <a:gd name="T5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70">
                      <a:moveTo>
                        <a:pt x="0" y="170"/>
                      </a:moveTo>
                      <a:lnTo>
                        <a:pt x="0" y="170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4" name="Freeform 11">
                  <a:extLst>
                    <a:ext uri="{FF2B5EF4-FFF2-40B4-BE49-F238E27FC236}">
                      <a16:creationId xmlns:a16="http://schemas.microsoft.com/office/drawing/2014/main" id="{3C99AA76-890B-CFF7-31D9-C79A1A68A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6926" y="1657984"/>
                  <a:ext cx="156633" cy="0"/>
                </a:xfrm>
                <a:custGeom>
                  <a:avLst/>
                  <a:gdLst>
                    <a:gd name="T0" fmla="*/ 0 w 200"/>
                    <a:gd name="T1" fmla="*/ 0 w 200"/>
                    <a:gd name="T2" fmla="*/ 20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5" name="Freeform 12">
                  <a:extLst>
                    <a:ext uri="{FF2B5EF4-FFF2-40B4-BE49-F238E27FC236}">
                      <a16:creationId xmlns:a16="http://schemas.microsoft.com/office/drawing/2014/main" id="{FB32FC85-9829-78FA-8433-E3794671C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9059" y="1657984"/>
                  <a:ext cx="135467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6" name="Freeform 13">
                  <a:extLst>
                    <a:ext uri="{FF2B5EF4-FFF2-40B4-BE49-F238E27FC236}">
                      <a16:creationId xmlns:a16="http://schemas.microsoft.com/office/drawing/2014/main" id="{7ACEAA52-8130-0B1B-F806-99665699F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44" y="1657984"/>
                  <a:ext cx="156633" cy="0"/>
                </a:xfrm>
                <a:custGeom>
                  <a:avLst/>
                  <a:gdLst>
                    <a:gd name="T0" fmla="*/ 200 w 200"/>
                    <a:gd name="T1" fmla="*/ 200 w 200"/>
                    <a:gd name="T2" fmla="*/ 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7" name="Freeform 16">
                  <a:extLst>
                    <a:ext uri="{FF2B5EF4-FFF2-40B4-BE49-F238E27FC236}">
                      <a16:creationId xmlns:a16="http://schemas.microsoft.com/office/drawing/2014/main" id="{2695D82C-9455-93FD-4596-3AECDF9CC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0343" y="1657984"/>
                  <a:ext cx="2006600" cy="1871133"/>
                </a:xfrm>
                <a:custGeom>
                  <a:avLst/>
                  <a:gdLst>
                    <a:gd name="T0" fmla="*/ 2548 w 2548"/>
                    <a:gd name="T1" fmla="*/ 2505 h 2505"/>
                    <a:gd name="T2" fmla="*/ 2548 w 2548"/>
                    <a:gd name="T3" fmla="*/ 2505 h 2505"/>
                    <a:gd name="T4" fmla="*/ 0 w 2548"/>
                    <a:gd name="T5" fmla="*/ 0 h 2505"/>
                    <a:gd name="T6" fmla="*/ 2548 w 2548"/>
                    <a:gd name="T7" fmla="*/ 2505 h 2505"/>
                    <a:gd name="T8" fmla="*/ 2548 w 2548"/>
                    <a:gd name="T9" fmla="*/ 2505 h 2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48" h="2505">
                      <a:moveTo>
                        <a:pt x="2548" y="2505"/>
                      </a:moveTo>
                      <a:lnTo>
                        <a:pt x="2548" y="2505"/>
                      </a:lnTo>
                      <a:cubicBezTo>
                        <a:pt x="2548" y="1121"/>
                        <a:pt x="1407" y="0"/>
                        <a:pt x="0" y="0"/>
                      </a:cubicBezTo>
                      <a:cubicBezTo>
                        <a:pt x="1407" y="0"/>
                        <a:pt x="2548" y="1121"/>
                        <a:pt x="2548" y="2505"/>
                      </a:cubicBezTo>
                      <a:lnTo>
                        <a:pt x="2548" y="2505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8" name="Freeform 17">
                  <a:extLst>
                    <a:ext uri="{FF2B5EF4-FFF2-40B4-BE49-F238E27FC236}">
                      <a16:creationId xmlns:a16="http://schemas.microsoft.com/office/drawing/2014/main" id="{3AF3B6E7-960D-9B30-1B1F-FC40F3910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3843" y="2132118"/>
                  <a:ext cx="222251" cy="209551"/>
                </a:xfrm>
                <a:custGeom>
                  <a:avLst/>
                  <a:gdLst>
                    <a:gd name="T0" fmla="*/ 0 w 282"/>
                    <a:gd name="T1" fmla="*/ 0 h 283"/>
                    <a:gd name="T2" fmla="*/ 0 w 282"/>
                    <a:gd name="T3" fmla="*/ 0 h 283"/>
                    <a:gd name="T4" fmla="*/ 282 w 282"/>
                    <a:gd name="T5" fmla="*/ 28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2" h="28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82" y="283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9" name="Freeform 18">
                  <a:extLst>
                    <a:ext uri="{FF2B5EF4-FFF2-40B4-BE49-F238E27FC236}">
                      <a16:creationId xmlns:a16="http://schemas.microsoft.com/office/drawing/2014/main" id="{789E7D85-3B11-B343-3E99-903FF0F7A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0993" y="2176568"/>
                  <a:ext cx="116417" cy="112184"/>
                </a:xfrm>
                <a:custGeom>
                  <a:avLst/>
                  <a:gdLst>
                    <a:gd name="T0" fmla="*/ 75 w 150"/>
                    <a:gd name="T1" fmla="*/ 0 h 150"/>
                    <a:gd name="T2" fmla="*/ 75 w 150"/>
                    <a:gd name="T3" fmla="*/ 0 h 150"/>
                    <a:gd name="T4" fmla="*/ 150 w 150"/>
                    <a:gd name="T5" fmla="*/ 75 h 150"/>
                    <a:gd name="T6" fmla="*/ 75 w 150"/>
                    <a:gd name="T7" fmla="*/ 150 h 150"/>
                    <a:gd name="T8" fmla="*/ 0 w 150"/>
                    <a:gd name="T9" fmla="*/ 75 h 150"/>
                    <a:gd name="T10" fmla="*/ 75 w 150"/>
                    <a:gd name="T11" fmla="*/ 0 h 150"/>
                    <a:gd name="T12" fmla="*/ 75 w 150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117" y="0"/>
                        <a:pt x="150" y="34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0" name="Freeform 19">
                  <a:extLst>
                    <a:ext uri="{FF2B5EF4-FFF2-40B4-BE49-F238E27FC236}">
                      <a16:creationId xmlns:a16="http://schemas.microsoft.com/office/drawing/2014/main" id="{E046FEB8-9D09-FF70-EC32-BC4EC2DD1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0993" y="2176568"/>
                  <a:ext cx="116417" cy="112184"/>
                </a:xfrm>
                <a:custGeom>
                  <a:avLst/>
                  <a:gdLst>
                    <a:gd name="T0" fmla="*/ 75 w 150"/>
                    <a:gd name="T1" fmla="*/ 0 h 150"/>
                    <a:gd name="T2" fmla="*/ 75 w 150"/>
                    <a:gd name="T3" fmla="*/ 0 h 150"/>
                    <a:gd name="T4" fmla="*/ 150 w 150"/>
                    <a:gd name="T5" fmla="*/ 75 h 150"/>
                    <a:gd name="T6" fmla="*/ 75 w 150"/>
                    <a:gd name="T7" fmla="*/ 150 h 150"/>
                    <a:gd name="T8" fmla="*/ 0 w 150"/>
                    <a:gd name="T9" fmla="*/ 75 h 150"/>
                    <a:gd name="T10" fmla="*/ 75 w 150"/>
                    <a:gd name="T11" fmla="*/ 0 h 150"/>
                    <a:gd name="T12" fmla="*/ 75 w 150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117" y="0"/>
                        <a:pt x="150" y="34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1" name="Freeform 20">
                  <a:extLst>
                    <a:ext uri="{FF2B5EF4-FFF2-40B4-BE49-F238E27FC236}">
                      <a16:creationId xmlns:a16="http://schemas.microsoft.com/office/drawing/2014/main" id="{7D0E30CD-5D38-9C51-2B3D-7613C04D4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565101"/>
                  <a:ext cx="0" cy="127000"/>
                </a:xfrm>
                <a:custGeom>
                  <a:avLst/>
                  <a:gdLst>
                    <a:gd name="T0" fmla="*/ 170 h 170"/>
                    <a:gd name="T1" fmla="*/ 170 h 170"/>
                    <a:gd name="T2" fmla="*/ 0 h 1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70">
                      <a:moveTo>
                        <a:pt x="0" y="170"/>
                      </a:moveTo>
                      <a:lnTo>
                        <a:pt x="0" y="17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2" name="Freeform 21">
                  <a:extLst>
                    <a:ext uri="{FF2B5EF4-FFF2-40B4-BE49-F238E27FC236}">
                      <a16:creationId xmlns:a16="http://schemas.microsoft.com/office/drawing/2014/main" id="{8B8076EB-FC5A-9BE5-A8EB-4F5BF8256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660351"/>
                  <a:ext cx="0" cy="148167"/>
                </a:xfrm>
                <a:custGeom>
                  <a:avLst/>
                  <a:gdLst>
                    <a:gd name="T0" fmla="*/ 1 w 1"/>
                    <a:gd name="T1" fmla="*/ 200 h 200"/>
                    <a:gd name="T2" fmla="*/ 1 w 1"/>
                    <a:gd name="T3" fmla="*/ 200 h 200"/>
                    <a:gd name="T4" fmla="*/ 0 w 1"/>
                    <a:gd name="T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00">
                      <a:moveTo>
                        <a:pt x="1" y="200"/>
                      </a:moveTo>
                      <a:lnTo>
                        <a:pt x="1" y="2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3" name="Freeform 22">
                  <a:extLst>
                    <a:ext uri="{FF2B5EF4-FFF2-40B4-BE49-F238E27FC236}">
                      <a16:creationId xmlns:a16="http://schemas.microsoft.com/office/drawing/2014/main" id="{6287B12D-C756-7C4A-C444-4CDD8AAA0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937635"/>
                  <a:ext cx="0" cy="127000"/>
                </a:xfrm>
                <a:custGeom>
                  <a:avLst/>
                  <a:gdLst>
                    <a:gd name="T0" fmla="*/ 0 h 170"/>
                    <a:gd name="T1" fmla="*/ 0 h 170"/>
                    <a:gd name="T2" fmla="*/ 170 h 1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4" name="Freeform 23">
                  <a:extLst>
                    <a:ext uri="{FF2B5EF4-FFF2-40B4-BE49-F238E27FC236}">
                      <a16:creationId xmlns:a16="http://schemas.microsoft.com/office/drawing/2014/main" id="{B6F2410F-DE29-B16E-3077-E797EE9B81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823335"/>
                  <a:ext cx="0" cy="148167"/>
                </a:xfrm>
                <a:custGeom>
                  <a:avLst/>
                  <a:gdLst>
                    <a:gd name="T0" fmla="*/ 1 w 1"/>
                    <a:gd name="T1" fmla="*/ 0 h 200"/>
                    <a:gd name="T2" fmla="*/ 1 w 1"/>
                    <a:gd name="T3" fmla="*/ 0 h 200"/>
                    <a:gd name="T4" fmla="*/ 0 w 1"/>
                    <a:gd name="T5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00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0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5" name="Freeform 26">
                  <a:extLst>
                    <a:ext uri="{FF2B5EF4-FFF2-40B4-BE49-F238E27FC236}">
                      <a16:creationId xmlns:a16="http://schemas.microsoft.com/office/drawing/2014/main" id="{9924A8C4-34CF-C869-08FB-3E9800B71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10" y="1657984"/>
                  <a:ext cx="1970617" cy="1905000"/>
                </a:xfrm>
                <a:custGeom>
                  <a:avLst/>
                  <a:gdLst>
                    <a:gd name="T0" fmla="*/ 2504 w 2504"/>
                    <a:gd name="T1" fmla="*/ 0 h 2548"/>
                    <a:gd name="T2" fmla="*/ 2504 w 2504"/>
                    <a:gd name="T3" fmla="*/ 0 h 2548"/>
                    <a:gd name="T4" fmla="*/ 0 w 2504"/>
                    <a:gd name="T5" fmla="*/ 2548 h 2548"/>
                    <a:gd name="T6" fmla="*/ 2504 w 2504"/>
                    <a:gd name="T7" fmla="*/ 0 h 2548"/>
                    <a:gd name="T8" fmla="*/ 2504 w 2504"/>
                    <a:gd name="T9" fmla="*/ 0 h 2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4" h="2548">
                      <a:moveTo>
                        <a:pt x="2504" y="0"/>
                      </a:moveTo>
                      <a:lnTo>
                        <a:pt x="2504" y="0"/>
                      </a:lnTo>
                      <a:cubicBezTo>
                        <a:pt x="1121" y="0"/>
                        <a:pt x="0" y="1141"/>
                        <a:pt x="0" y="2548"/>
                      </a:cubicBezTo>
                      <a:cubicBezTo>
                        <a:pt x="0" y="1141"/>
                        <a:pt x="1121" y="0"/>
                        <a:pt x="2504" y="0"/>
                      </a:cubicBezTo>
                      <a:lnTo>
                        <a:pt x="2504" y="0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6" name="Freeform 27">
                  <a:extLst>
                    <a:ext uri="{FF2B5EF4-FFF2-40B4-BE49-F238E27FC236}">
                      <a16:creationId xmlns:a16="http://schemas.microsoft.com/office/drawing/2014/main" id="{522921CB-6D85-BB20-2A58-9CC7CF399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1409" y="2130001"/>
                  <a:ext cx="222251" cy="211667"/>
                </a:xfrm>
                <a:custGeom>
                  <a:avLst/>
                  <a:gdLst>
                    <a:gd name="T0" fmla="*/ 0 w 283"/>
                    <a:gd name="T1" fmla="*/ 283 h 283"/>
                    <a:gd name="T2" fmla="*/ 0 w 283"/>
                    <a:gd name="T3" fmla="*/ 283 h 283"/>
                    <a:gd name="T4" fmla="*/ 283 w 283"/>
                    <a:gd name="T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3">
                      <a:moveTo>
                        <a:pt x="0" y="283"/>
                      </a:moveTo>
                      <a:lnTo>
                        <a:pt x="0" y="283"/>
                      </a:lnTo>
                      <a:lnTo>
                        <a:pt x="283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7" name="Freeform 28">
                  <a:extLst>
                    <a:ext uri="{FF2B5EF4-FFF2-40B4-BE49-F238E27FC236}">
                      <a16:creationId xmlns:a16="http://schemas.microsoft.com/office/drawing/2014/main" id="{6691C080-87A8-B3EC-71BE-1A351E7865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0092" y="2185035"/>
                  <a:ext cx="118533" cy="112184"/>
                </a:xfrm>
                <a:custGeom>
                  <a:avLst/>
                  <a:gdLst>
                    <a:gd name="T0" fmla="*/ 0 w 150"/>
                    <a:gd name="T1" fmla="*/ 75 h 150"/>
                    <a:gd name="T2" fmla="*/ 0 w 150"/>
                    <a:gd name="T3" fmla="*/ 75 h 150"/>
                    <a:gd name="T4" fmla="*/ 75 w 150"/>
                    <a:gd name="T5" fmla="*/ 0 h 150"/>
                    <a:gd name="T6" fmla="*/ 150 w 150"/>
                    <a:gd name="T7" fmla="*/ 75 h 150"/>
                    <a:gd name="T8" fmla="*/ 75 w 150"/>
                    <a:gd name="T9" fmla="*/ 150 h 150"/>
                    <a:gd name="T10" fmla="*/ 0 w 150"/>
                    <a:gd name="T11" fmla="*/ 75 h 150"/>
                    <a:gd name="T12" fmla="*/ 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0" y="75"/>
                      </a:moveTo>
                      <a:lnTo>
                        <a:pt x="0" y="75"/>
                      </a:lnTo>
                      <a:cubicBezTo>
                        <a:pt x="0" y="34"/>
                        <a:pt x="33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cubicBezTo>
                        <a:pt x="150" y="116"/>
                        <a:pt x="116" y="150"/>
                        <a:pt x="75" y="150"/>
                      </a:cubicBezTo>
                      <a:cubicBezTo>
                        <a:pt x="33" y="150"/>
                        <a:pt x="0" y="116"/>
                        <a:pt x="0" y="75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8" name="Freeform 29">
                  <a:extLst>
                    <a:ext uri="{FF2B5EF4-FFF2-40B4-BE49-F238E27FC236}">
                      <a16:creationId xmlns:a16="http://schemas.microsoft.com/office/drawing/2014/main" id="{B2F5B3A3-7968-1390-E749-9D9935380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0092" y="2185035"/>
                  <a:ext cx="118533" cy="112184"/>
                </a:xfrm>
                <a:custGeom>
                  <a:avLst/>
                  <a:gdLst>
                    <a:gd name="T0" fmla="*/ 0 w 150"/>
                    <a:gd name="T1" fmla="*/ 75 h 150"/>
                    <a:gd name="T2" fmla="*/ 0 w 150"/>
                    <a:gd name="T3" fmla="*/ 75 h 150"/>
                    <a:gd name="T4" fmla="*/ 75 w 150"/>
                    <a:gd name="T5" fmla="*/ 0 h 150"/>
                    <a:gd name="T6" fmla="*/ 150 w 150"/>
                    <a:gd name="T7" fmla="*/ 75 h 150"/>
                    <a:gd name="T8" fmla="*/ 75 w 150"/>
                    <a:gd name="T9" fmla="*/ 150 h 150"/>
                    <a:gd name="T10" fmla="*/ 0 w 150"/>
                    <a:gd name="T11" fmla="*/ 75 h 150"/>
                    <a:gd name="T12" fmla="*/ 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0" y="75"/>
                      </a:moveTo>
                      <a:lnTo>
                        <a:pt x="0" y="75"/>
                      </a:lnTo>
                      <a:cubicBezTo>
                        <a:pt x="0" y="34"/>
                        <a:pt x="33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cubicBezTo>
                        <a:pt x="150" y="116"/>
                        <a:pt x="116" y="150"/>
                        <a:pt x="75" y="150"/>
                      </a:cubicBezTo>
                      <a:cubicBezTo>
                        <a:pt x="33" y="150"/>
                        <a:pt x="0" y="116"/>
                        <a:pt x="0" y="75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9" name="Freeform 30">
                  <a:extLst>
                    <a:ext uri="{FF2B5EF4-FFF2-40B4-BE49-F238E27FC236}">
                      <a16:creationId xmlns:a16="http://schemas.microsoft.com/office/drawing/2014/main" id="{BB63D3AE-A308-CB07-2914-0A4B4D624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2926" y="5942118"/>
                  <a:ext cx="133351" cy="2117"/>
                </a:xfrm>
                <a:custGeom>
                  <a:avLst/>
                  <a:gdLst>
                    <a:gd name="T0" fmla="*/ 170 w 170"/>
                    <a:gd name="T1" fmla="*/ 0 h 1"/>
                    <a:gd name="T2" fmla="*/ 170 w 170"/>
                    <a:gd name="T3" fmla="*/ 0 h 1"/>
                    <a:gd name="T4" fmla="*/ 0 w 17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0" h="1">
                      <a:moveTo>
                        <a:pt x="170" y="0"/>
                      </a:moveTo>
                      <a:lnTo>
                        <a:pt x="170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0" name="Freeform 31">
                  <a:extLst>
                    <a:ext uri="{FF2B5EF4-FFF2-40B4-BE49-F238E27FC236}">
                      <a16:creationId xmlns:a16="http://schemas.microsoft.com/office/drawing/2014/main" id="{C558B117-3E96-A866-19E4-3C5D9ACB2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0293" y="5942117"/>
                  <a:ext cx="158751" cy="0"/>
                </a:xfrm>
                <a:custGeom>
                  <a:avLst/>
                  <a:gdLst>
                    <a:gd name="T0" fmla="*/ 200 w 200"/>
                    <a:gd name="T1" fmla="*/ 200 w 200"/>
                    <a:gd name="T2" fmla="*/ 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1" name="Freeform 32">
                  <a:extLst>
                    <a:ext uri="{FF2B5EF4-FFF2-40B4-BE49-F238E27FC236}">
                      <a16:creationId xmlns:a16="http://schemas.microsoft.com/office/drawing/2014/main" id="{90F0498A-9A71-62BD-BC83-6F4A0F18C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6043" y="5942118"/>
                  <a:ext cx="135467" cy="2117"/>
                </a:xfrm>
                <a:custGeom>
                  <a:avLst/>
                  <a:gdLst>
                    <a:gd name="T0" fmla="*/ 0 w 170"/>
                    <a:gd name="T1" fmla="*/ 0 h 1"/>
                    <a:gd name="T2" fmla="*/ 0 w 170"/>
                    <a:gd name="T3" fmla="*/ 0 h 1"/>
                    <a:gd name="T4" fmla="*/ 170 w 17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0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70" y="1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2" name="Freeform 33">
                  <a:extLst>
                    <a:ext uri="{FF2B5EF4-FFF2-40B4-BE49-F238E27FC236}">
                      <a16:creationId xmlns:a16="http://schemas.microsoft.com/office/drawing/2014/main" id="{49EEBA5E-33BE-AFBC-18B2-395044FA64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393" y="5942117"/>
                  <a:ext cx="158751" cy="0"/>
                </a:xfrm>
                <a:custGeom>
                  <a:avLst/>
                  <a:gdLst>
                    <a:gd name="T0" fmla="*/ 0 w 200"/>
                    <a:gd name="T1" fmla="*/ 0 w 200"/>
                    <a:gd name="T2" fmla="*/ 20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3" name="Freeform 36">
                  <a:extLst>
                    <a:ext uri="{FF2B5EF4-FFF2-40B4-BE49-F238E27FC236}">
                      <a16:creationId xmlns:a16="http://schemas.microsoft.com/office/drawing/2014/main" id="{C5E36697-D6DA-2398-8573-C1CB4D1FB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2092" y="4070984"/>
                  <a:ext cx="2006600" cy="1873251"/>
                </a:xfrm>
                <a:custGeom>
                  <a:avLst/>
                  <a:gdLst>
                    <a:gd name="T0" fmla="*/ 0 w 2548"/>
                    <a:gd name="T1" fmla="*/ 0 h 2505"/>
                    <a:gd name="T2" fmla="*/ 0 w 2548"/>
                    <a:gd name="T3" fmla="*/ 0 h 2505"/>
                    <a:gd name="T4" fmla="*/ 2548 w 2548"/>
                    <a:gd name="T5" fmla="*/ 2505 h 2505"/>
                    <a:gd name="T6" fmla="*/ 0 w 2548"/>
                    <a:gd name="T7" fmla="*/ 0 h 2505"/>
                    <a:gd name="T8" fmla="*/ 0 w 2548"/>
                    <a:gd name="T9" fmla="*/ 0 h 2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48" h="2505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384"/>
                        <a:pt x="1141" y="2505"/>
                        <a:pt x="2548" y="2505"/>
                      </a:cubicBezTo>
                      <a:cubicBezTo>
                        <a:pt x="1141" y="2505"/>
                        <a:pt x="0" y="1384"/>
                        <a:pt x="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4" name="Freeform 37">
                  <a:extLst>
                    <a:ext uri="{FF2B5EF4-FFF2-40B4-BE49-F238E27FC236}">
                      <a16:creationId xmlns:a16="http://schemas.microsoft.com/office/drawing/2014/main" id="{05B83B52-0467-7BBA-62E0-FED2BE54C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8926" y="5296535"/>
                  <a:ext cx="224367" cy="211667"/>
                </a:xfrm>
                <a:custGeom>
                  <a:avLst/>
                  <a:gdLst>
                    <a:gd name="T0" fmla="*/ 283 w 283"/>
                    <a:gd name="T1" fmla="*/ 282 h 282"/>
                    <a:gd name="T2" fmla="*/ 283 w 283"/>
                    <a:gd name="T3" fmla="*/ 282 h 282"/>
                    <a:gd name="T4" fmla="*/ 0 w 283"/>
                    <a:gd name="T5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2">
                      <a:moveTo>
                        <a:pt x="283" y="282"/>
                      </a:moveTo>
                      <a:lnTo>
                        <a:pt x="283" y="28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5" name="Freeform 38">
                  <a:extLst>
                    <a:ext uri="{FF2B5EF4-FFF2-40B4-BE49-F238E27FC236}">
                      <a16:creationId xmlns:a16="http://schemas.microsoft.com/office/drawing/2014/main" id="{50FB1D3C-51CF-45CD-66D5-A7E7589C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610" y="5353684"/>
                  <a:ext cx="116417" cy="112184"/>
                </a:xfrm>
                <a:custGeom>
                  <a:avLst/>
                  <a:gdLst>
                    <a:gd name="T0" fmla="*/ 75 w 150"/>
                    <a:gd name="T1" fmla="*/ 150 h 150"/>
                    <a:gd name="T2" fmla="*/ 75 w 150"/>
                    <a:gd name="T3" fmla="*/ 150 h 150"/>
                    <a:gd name="T4" fmla="*/ 0 w 150"/>
                    <a:gd name="T5" fmla="*/ 75 h 150"/>
                    <a:gd name="T6" fmla="*/ 75 w 150"/>
                    <a:gd name="T7" fmla="*/ 0 h 150"/>
                    <a:gd name="T8" fmla="*/ 150 w 150"/>
                    <a:gd name="T9" fmla="*/ 75 h 150"/>
                    <a:gd name="T10" fmla="*/ 75 w 150"/>
                    <a:gd name="T11" fmla="*/ 150 h 150"/>
                    <a:gd name="T12" fmla="*/ 75 w 150"/>
                    <a:gd name="T1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150"/>
                      </a:moveTo>
                      <a:lnTo>
                        <a:pt x="75" y="150"/>
                      </a:ln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3"/>
                        <a:pt x="34" y="0"/>
                        <a:pt x="75" y="0"/>
                      </a:cubicBezTo>
                      <a:cubicBezTo>
                        <a:pt x="117" y="0"/>
                        <a:pt x="150" y="33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lnTo>
                        <a:pt x="75" y="150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6" name="Freeform 39">
                  <a:extLst>
                    <a:ext uri="{FF2B5EF4-FFF2-40B4-BE49-F238E27FC236}">
                      <a16:creationId xmlns:a16="http://schemas.microsoft.com/office/drawing/2014/main" id="{2AB1B2D6-3F4E-EB3C-1A72-5AA016A36F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610" y="5353684"/>
                  <a:ext cx="116417" cy="112184"/>
                </a:xfrm>
                <a:custGeom>
                  <a:avLst/>
                  <a:gdLst>
                    <a:gd name="T0" fmla="*/ 75 w 150"/>
                    <a:gd name="T1" fmla="*/ 150 h 150"/>
                    <a:gd name="T2" fmla="*/ 75 w 150"/>
                    <a:gd name="T3" fmla="*/ 150 h 150"/>
                    <a:gd name="T4" fmla="*/ 0 w 150"/>
                    <a:gd name="T5" fmla="*/ 75 h 150"/>
                    <a:gd name="T6" fmla="*/ 75 w 150"/>
                    <a:gd name="T7" fmla="*/ 0 h 150"/>
                    <a:gd name="T8" fmla="*/ 150 w 150"/>
                    <a:gd name="T9" fmla="*/ 75 h 150"/>
                    <a:gd name="T10" fmla="*/ 75 w 150"/>
                    <a:gd name="T11" fmla="*/ 150 h 150"/>
                    <a:gd name="T12" fmla="*/ 75 w 150"/>
                    <a:gd name="T1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150"/>
                      </a:moveTo>
                      <a:lnTo>
                        <a:pt x="75" y="150"/>
                      </a:ln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3"/>
                        <a:pt x="34" y="0"/>
                        <a:pt x="75" y="0"/>
                      </a:cubicBezTo>
                      <a:cubicBezTo>
                        <a:pt x="117" y="0"/>
                        <a:pt x="150" y="33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lnTo>
                        <a:pt x="75" y="15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7" name="Freeform 40">
                  <a:extLst>
                    <a:ext uri="{FF2B5EF4-FFF2-40B4-BE49-F238E27FC236}">
                      <a16:creationId xmlns:a16="http://schemas.microsoft.com/office/drawing/2014/main" id="{7B642455-EE70-5B5E-DD3C-F2599493B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908001"/>
                  <a:ext cx="0" cy="127000"/>
                </a:xfrm>
                <a:custGeom>
                  <a:avLst/>
                  <a:gdLst>
                    <a:gd name="T0" fmla="*/ 0 w 1"/>
                    <a:gd name="T1" fmla="*/ 0 h 170"/>
                    <a:gd name="T2" fmla="*/ 0 w 1"/>
                    <a:gd name="T3" fmla="*/ 0 h 170"/>
                    <a:gd name="T4" fmla="*/ 1 w 1"/>
                    <a:gd name="T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7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8" name="Freeform 41">
                  <a:extLst>
                    <a:ext uri="{FF2B5EF4-FFF2-40B4-BE49-F238E27FC236}">
                      <a16:creationId xmlns:a16="http://schemas.microsoft.com/office/drawing/2014/main" id="{3D07BC94-1F93-78B9-2644-AE73F5437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829685"/>
                  <a:ext cx="0" cy="150284"/>
                </a:xfrm>
                <a:custGeom>
                  <a:avLst/>
                  <a:gdLst>
                    <a:gd name="T0" fmla="*/ 0 h 200"/>
                    <a:gd name="T1" fmla="*/ 0 h 200"/>
                    <a:gd name="T2" fmla="*/ 200 h 2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0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9" name="Freeform 42">
                  <a:extLst>
                    <a:ext uri="{FF2B5EF4-FFF2-40B4-BE49-F238E27FC236}">
                      <a16:creationId xmlns:a16="http://schemas.microsoft.com/office/drawing/2014/main" id="{F12E1072-EF60-8C5E-11FE-E3177A29D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628602"/>
                  <a:ext cx="0" cy="150284"/>
                </a:xfrm>
                <a:custGeom>
                  <a:avLst/>
                  <a:gdLst>
                    <a:gd name="T0" fmla="*/ 200 h 200"/>
                    <a:gd name="T1" fmla="*/ 200 h 200"/>
                    <a:gd name="T2" fmla="*/ 0 h 2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0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0" name="Freeform 45">
                  <a:extLst>
                    <a:ext uri="{FF2B5EF4-FFF2-40B4-BE49-F238E27FC236}">
                      <a16:creationId xmlns:a16="http://schemas.microsoft.com/office/drawing/2014/main" id="{E4EBB5B4-7062-863A-3128-23E54FF87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4210" y="4054051"/>
                  <a:ext cx="1972733" cy="1888067"/>
                </a:xfrm>
                <a:custGeom>
                  <a:avLst/>
                  <a:gdLst>
                    <a:gd name="T0" fmla="*/ 0 w 2505"/>
                    <a:gd name="T1" fmla="*/ 2528 h 2528"/>
                    <a:gd name="T2" fmla="*/ 0 w 2505"/>
                    <a:gd name="T3" fmla="*/ 2528 h 2528"/>
                    <a:gd name="T4" fmla="*/ 2505 w 2505"/>
                    <a:gd name="T5" fmla="*/ 0 h 2528"/>
                    <a:gd name="T6" fmla="*/ 0 w 2505"/>
                    <a:gd name="T7" fmla="*/ 2528 h 2528"/>
                    <a:gd name="T8" fmla="*/ 0 w 2505"/>
                    <a:gd name="T9" fmla="*/ 2528 h 2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5" h="2528">
                      <a:moveTo>
                        <a:pt x="0" y="2528"/>
                      </a:moveTo>
                      <a:lnTo>
                        <a:pt x="0" y="2528"/>
                      </a:lnTo>
                      <a:cubicBezTo>
                        <a:pt x="1384" y="2528"/>
                        <a:pt x="2505" y="1396"/>
                        <a:pt x="2505" y="0"/>
                      </a:cubicBezTo>
                      <a:cubicBezTo>
                        <a:pt x="2505" y="1396"/>
                        <a:pt x="1384" y="2528"/>
                        <a:pt x="0" y="2528"/>
                      </a:cubicBezTo>
                      <a:lnTo>
                        <a:pt x="0" y="2528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1" name="Freeform 46">
                  <a:extLst>
                    <a:ext uri="{FF2B5EF4-FFF2-40B4-BE49-F238E27FC236}">
                      <a16:creationId xmlns:a16="http://schemas.microsoft.com/office/drawing/2014/main" id="{F53557F5-B30D-5049-6B39-28EFF57F8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5159" y="5305001"/>
                  <a:ext cx="222251" cy="211667"/>
                </a:xfrm>
                <a:custGeom>
                  <a:avLst/>
                  <a:gdLst>
                    <a:gd name="T0" fmla="*/ 283 w 283"/>
                    <a:gd name="T1" fmla="*/ 0 h 283"/>
                    <a:gd name="T2" fmla="*/ 283 w 283"/>
                    <a:gd name="T3" fmla="*/ 0 h 283"/>
                    <a:gd name="T4" fmla="*/ 0 w 283"/>
                    <a:gd name="T5" fmla="*/ 28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3">
                      <a:moveTo>
                        <a:pt x="283" y="0"/>
                      </a:moveTo>
                      <a:lnTo>
                        <a:pt x="283" y="0"/>
                      </a:lnTo>
                      <a:lnTo>
                        <a:pt x="0" y="283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2" name="Freeform 47">
                  <a:extLst>
                    <a:ext uri="{FF2B5EF4-FFF2-40B4-BE49-F238E27FC236}">
                      <a16:creationId xmlns:a16="http://schemas.microsoft.com/office/drawing/2014/main" id="{506F7609-4AD1-80AE-B52F-426A982113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2310" y="5357917"/>
                  <a:ext cx="118533" cy="112184"/>
                </a:xfrm>
                <a:custGeom>
                  <a:avLst/>
                  <a:gdLst>
                    <a:gd name="T0" fmla="*/ 150 w 150"/>
                    <a:gd name="T1" fmla="*/ 75 h 150"/>
                    <a:gd name="T2" fmla="*/ 150 w 150"/>
                    <a:gd name="T3" fmla="*/ 75 h 150"/>
                    <a:gd name="T4" fmla="*/ 75 w 150"/>
                    <a:gd name="T5" fmla="*/ 150 h 150"/>
                    <a:gd name="T6" fmla="*/ 0 w 150"/>
                    <a:gd name="T7" fmla="*/ 75 h 150"/>
                    <a:gd name="T8" fmla="*/ 75 w 150"/>
                    <a:gd name="T9" fmla="*/ 0 h 150"/>
                    <a:gd name="T10" fmla="*/ 150 w 150"/>
                    <a:gd name="T11" fmla="*/ 75 h 150"/>
                    <a:gd name="T12" fmla="*/ 15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150" y="75"/>
                      </a:moveTo>
                      <a:lnTo>
                        <a:pt x="150" y="75"/>
                      </a:lnTo>
                      <a:cubicBezTo>
                        <a:pt x="150" y="117"/>
                        <a:pt x="116" y="150"/>
                        <a:pt x="75" y="150"/>
                      </a:cubicBezTo>
                      <a:cubicBezTo>
                        <a:pt x="34" y="150"/>
                        <a:pt x="0" y="117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lnTo>
                        <a:pt x="150" y="75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3" name="Freeform 48">
                  <a:extLst>
                    <a:ext uri="{FF2B5EF4-FFF2-40B4-BE49-F238E27FC236}">
                      <a16:creationId xmlns:a16="http://schemas.microsoft.com/office/drawing/2014/main" id="{A6F9F915-D5F8-ED04-EBC9-7B715701A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2310" y="5357917"/>
                  <a:ext cx="118533" cy="112184"/>
                </a:xfrm>
                <a:custGeom>
                  <a:avLst/>
                  <a:gdLst>
                    <a:gd name="T0" fmla="*/ 150 w 150"/>
                    <a:gd name="T1" fmla="*/ 75 h 150"/>
                    <a:gd name="T2" fmla="*/ 150 w 150"/>
                    <a:gd name="T3" fmla="*/ 75 h 150"/>
                    <a:gd name="T4" fmla="*/ 75 w 150"/>
                    <a:gd name="T5" fmla="*/ 150 h 150"/>
                    <a:gd name="T6" fmla="*/ 0 w 150"/>
                    <a:gd name="T7" fmla="*/ 75 h 150"/>
                    <a:gd name="T8" fmla="*/ 75 w 150"/>
                    <a:gd name="T9" fmla="*/ 0 h 150"/>
                    <a:gd name="T10" fmla="*/ 150 w 150"/>
                    <a:gd name="T11" fmla="*/ 75 h 150"/>
                    <a:gd name="T12" fmla="*/ 15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150" y="75"/>
                      </a:moveTo>
                      <a:lnTo>
                        <a:pt x="150" y="75"/>
                      </a:lnTo>
                      <a:cubicBezTo>
                        <a:pt x="150" y="117"/>
                        <a:pt x="116" y="150"/>
                        <a:pt x="75" y="150"/>
                      </a:cubicBezTo>
                      <a:cubicBezTo>
                        <a:pt x="34" y="150"/>
                        <a:pt x="0" y="117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lnTo>
                        <a:pt x="150" y="75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4" name="Rectangle 68">
                  <a:extLst>
                    <a:ext uri="{FF2B5EF4-FFF2-40B4-BE49-F238E27FC236}">
                      <a16:creationId xmlns:a16="http://schemas.microsoft.com/office/drawing/2014/main" id="{91AF6D43-A1E3-699A-92F1-F5C75B37C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0436" y="6248044"/>
                  <a:ext cx="353060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PG</a:t>
                  </a:r>
                  <a:endParaRPr lang="en-US" altLang="en-US" sz="2400" dirty="0"/>
                </a:p>
              </p:txBody>
            </p:sp>
            <p:sp>
              <p:nvSpPr>
                <p:cNvPr id="195" name="Rectangle 169">
                  <a:extLst>
                    <a:ext uri="{FF2B5EF4-FFF2-40B4-BE49-F238E27FC236}">
                      <a16:creationId xmlns:a16="http://schemas.microsoft.com/office/drawing/2014/main" id="{E69675F4-EB2E-7439-6375-27790E781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1393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6" name="Rectangle 170">
                  <a:extLst>
                    <a:ext uri="{FF2B5EF4-FFF2-40B4-BE49-F238E27FC236}">
                      <a16:creationId xmlns:a16="http://schemas.microsoft.com/office/drawing/2014/main" id="{F6211D9D-4F7F-83E4-8FA7-A066595C94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297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7" name="Rectangle 171">
                  <a:extLst>
                    <a:ext uri="{FF2B5EF4-FFF2-40B4-BE49-F238E27FC236}">
                      <a16:creationId xmlns:a16="http://schemas.microsoft.com/office/drawing/2014/main" id="{C67B00FA-1469-1C74-C8B9-FB18A3708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95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8" name="Rectangle 173">
                  <a:extLst>
                    <a:ext uri="{FF2B5EF4-FFF2-40B4-BE49-F238E27FC236}">
                      <a16:creationId xmlns:a16="http://schemas.microsoft.com/office/drawing/2014/main" id="{7BC27815-5694-C1D2-C190-6E2B9BAEC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27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9" name="Rectangle 174">
                  <a:extLst>
                    <a:ext uri="{FF2B5EF4-FFF2-40B4-BE49-F238E27FC236}">
                      <a16:creationId xmlns:a16="http://schemas.microsoft.com/office/drawing/2014/main" id="{08BBC8E1-E304-4FAB-505A-8A87B48B2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107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0" name="Rectangle 175">
                  <a:extLst>
                    <a:ext uri="{FF2B5EF4-FFF2-40B4-BE49-F238E27FC236}">
                      <a16:creationId xmlns:a16="http://schemas.microsoft.com/office/drawing/2014/main" id="{8FFB7780-C6DD-CE18-5D04-3AC226C722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805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1" name="Rectangle 176">
                  <a:extLst>
                    <a:ext uri="{FF2B5EF4-FFF2-40B4-BE49-F238E27FC236}">
                      <a16:creationId xmlns:a16="http://schemas.microsoft.com/office/drawing/2014/main" id="{F34AA58B-EC3E-ADD7-4EBC-374AF5BC8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504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2" name="Rectangle 177">
                  <a:extLst>
                    <a:ext uri="{FF2B5EF4-FFF2-40B4-BE49-F238E27FC236}">
                      <a16:creationId xmlns:a16="http://schemas.microsoft.com/office/drawing/2014/main" id="{2A32BD60-0791-7FB1-7F1D-386CB6882B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202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3" name="Rectangle 178">
                  <a:extLst>
                    <a:ext uri="{FF2B5EF4-FFF2-40B4-BE49-F238E27FC236}">
                      <a16:creationId xmlns:a16="http://schemas.microsoft.com/office/drawing/2014/main" id="{7884CAFA-3D0C-58F5-8DE0-CD19AF5E1D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6093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4" name="Rectangle 179">
                  <a:extLst>
                    <a:ext uri="{FF2B5EF4-FFF2-40B4-BE49-F238E27FC236}">
                      <a16:creationId xmlns:a16="http://schemas.microsoft.com/office/drawing/2014/main" id="{AD96FE05-C7CC-F29E-6254-2B8CAC152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2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5" name="Rectangle 181">
                  <a:extLst>
                    <a:ext uri="{FF2B5EF4-FFF2-40B4-BE49-F238E27FC236}">
                      <a16:creationId xmlns:a16="http://schemas.microsoft.com/office/drawing/2014/main" id="{C4786BC7-28EB-8B15-A446-D17D77321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326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6" name="Rectangle 184">
                  <a:extLst>
                    <a:ext uri="{FF2B5EF4-FFF2-40B4-BE49-F238E27FC236}">
                      <a16:creationId xmlns:a16="http://schemas.microsoft.com/office/drawing/2014/main" id="{24149FCD-074E-A475-80CF-054C30FD7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064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7" name="Rectangle 185">
                  <a:extLst>
                    <a:ext uri="{FF2B5EF4-FFF2-40B4-BE49-F238E27FC236}">
                      <a16:creationId xmlns:a16="http://schemas.microsoft.com/office/drawing/2014/main" id="{C3542B1C-BF0D-7932-A6DA-20DADFF84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6326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8" name="Rectangle 186">
                  <a:extLst>
                    <a:ext uri="{FF2B5EF4-FFF2-40B4-BE49-F238E27FC236}">
                      <a16:creationId xmlns:a16="http://schemas.microsoft.com/office/drawing/2014/main" id="{A36C6C4A-DA62-8FCB-0499-734EC3039D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61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9" name="Rectangle 187">
                  <a:extLst>
                    <a:ext uri="{FF2B5EF4-FFF2-40B4-BE49-F238E27FC236}">
                      <a16:creationId xmlns:a16="http://schemas.microsoft.com/office/drawing/2014/main" id="{E5EF1575-3D5A-74FC-DC9E-F392CF5D2F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18143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0" name="Rectangle 188">
                  <a:extLst>
                    <a:ext uri="{FF2B5EF4-FFF2-40B4-BE49-F238E27FC236}">
                      <a16:creationId xmlns:a16="http://schemas.microsoft.com/office/drawing/2014/main" id="{050CC88B-C524-B4AB-0AD7-AD89FB606D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1859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1" name="Rectangle 189">
                  <a:extLst>
                    <a:ext uri="{FF2B5EF4-FFF2-40B4-BE49-F238E27FC236}">
                      <a16:creationId xmlns:a16="http://schemas.microsoft.com/office/drawing/2014/main" id="{0876BE54-48DE-B848-717F-471CF6DCB7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74410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2" name="Rectangle 190">
                  <a:extLst>
                    <a:ext uri="{FF2B5EF4-FFF2-40B4-BE49-F238E27FC236}">
                      <a16:creationId xmlns:a16="http://schemas.microsoft.com/office/drawing/2014/main" id="{467C5BC5-C208-63D5-8143-4346B3EEE2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27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3" name="Rectangle 191">
                  <a:extLst>
                    <a:ext uri="{FF2B5EF4-FFF2-40B4-BE49-F238E27FC236}">
                      <a16:creationId xmlns:a16="http://schemas.microsoft.com/office/drawing/2014/main" id="{FB2C4C9C-5F41-CBFE-1A55-B9BA81BC96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225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4" name="Rectangle 192">
                  <a:extLst>
                    <a:ext uri="{FF2B5EF4-FFF2-40B4-BE49-F238E27FC236}">
                      <a16:creationId xmlns:a16="http://schemas.microsoft.com/office/drawing/2014/main" id="{FC1FE45E-59B3-5E54-2692-466811364C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1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5" name="Rectangle 193">
                  <a:extLst>
                    <a:ext uri="{FF2B5EF4-FFF2-40B4-BE49-F238E27FC236}">
                      <a16:creationId xmlns:a16="http://schemas.microsoft.com/office/drawing/2014/main" id="{2396FADC-D082-4CA8-E163-2495FA76B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257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6" name="Rectangle 194">
                  <a:extLst>
                    <a:ext uri="{FF2B5EF4-FFF2-40B4-BE49-F238E27FC236}">
                      <a16:creationId xmlns:a16="http://schemas.microsoft.com/office/drawing/2014/main" id="{97EA9077-ABAC-6460-507B-F21726C9F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337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7" name="Rectangle 195">
                  <a:extLst>
                    <a:ext uri="{FF2B5EF4-FFF2-40B4-BE49-F238E27FC236}">
                      <a16:creationId xmlns:a16="http://schemas.microsoft.com/office/drawing/2014/main" id="{E3F59640-DD66-C356-A4F3-CDC9152D1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035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8" name="Rectangle 196">
                  <a:extLst>
                    <a:ext uri="{FF2B5EF4-FFF2-40B4-BE49-F238E27FC236}">
                      <a16:creationId xmlns:a16="http://schemas.microsoft.com/office/drawing/2014/main" id="{BED421D5-AA0B-0AB8-4B94-A782B2412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34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9" name="Rectangle 197">
                  <a:extLst>
                    <a:ext uri="{FF2B5EF4-FFF2-40B4-BE49-F238E27FC236}">
                      <a16:creationId xmlns:a16="http://schemas.microsoft.com/office/drawing/2014/main" id="{B0C9CA75-E54B-B2EE-ECDE-6CEB0F1F2D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32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0" name="Rectangle 198">
                  <a:extLst>
                    <a:ext uri="{FF2B5EF4-FFF2-40B4-BE49-F238E27FC236}">
                      <a16:creationId xmlns:a16="http://schemas.microsoft.com/office/drawing/2014/main" id="{FA638A0D-E631-CF11-113D-94A746CF3B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49110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1" name="Rectangle 199">
                  <a:extLst>
                    <a:ext uri="{FF2B5EF4-FFF2-40B4-BE49-F238E27FC236}">
                      <a16:creationId xmlns:a16="http://schemas.microsoft.com/office/drawing/2014/main" id="{EE4413DA-44D7-EA18-2F1B-EC9D1CE75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357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2" name="Rectangle 200">
                  <a:extLst>
                    <a:ext uri="{FF2B5EF4-FFF2-40B4-BE49-F238E27FC236}">
                      <a16:creationId xmlns:a16="http://schemas.microsoft.com/office/drawing/2014/main" id="{0D41A81D-4FDC-D192-9C7C-BA54CD7CB1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119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3" name="Rectangle 202">
                  <a:extLst>
                    <a:ext uri="{FF2B5EF4-FFF2-40B4-BE49-F238E27FC236}">
                      <a16:creationId xmlns:a16="http://schemas.microsoft.com/office/drawing/2014/main" id="{F2FC8ADF-FABB-2714-5F7B-FD540BCF5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6510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4" name="Rectangle 204">
                  <a:extLst>
                    <a:ext uri="{FF2B5EF4-FFF2-40B4-BE49-F238E27FC236}">
                      <a16:creationId xmlns:a16="http://schemas.microsoft.com/office/drawing/2014/main" id="{B54E6D44-F00D-F2CD-9291-F11A3D4867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929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5" name="Rectangle 68">
                  <a:extLst>
                    <a:ext uri="{FF2B5EF4-FFF2-40B4-BE49-F238E27FC236}">
                      <a16:creationId xmlns:a16="http://schemas.microsoft.com/office/drawing/2014/main" id="{6C5757F9-31E3-F5E1-EC76-A95CB729C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87003" y="1028733"/>
                  <a:ext cx="323338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PA</a:t>
                  </a:r>
                  <a:endParaRPr lang="en-US" altLang="en-US" sz="2400" dirty="0"/>
                </a:p>
              </p:txBody>
            </p:sp>
            <p:sp>
              <p:nvSpPr>
                <p:cNvPr id="226" name="Rectangle 68">
                  <a:extLst>
                    <a:ext uri="{FF2B5EF4-FFF2-40B4-BE49-F238E27FC236}">
                      <a16:creationId xmlns:a16="http://schemas.microsoft.com/office/drawing/2014/main" id="{B1B719C8-FC30-CC9C-212C-94456E628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25606" y="3718115"/>
                  <a:ext cx="278207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PD</a:t>
                  </a:r>
                  <a:endParaRPr lang="en-US" altLang="en-US" sz="2400" dirty="0"/>
                </a:p>
              </p:txBody>
            </p:sp>
            <p:sp>
              <p:nvSpPr>
                <p:cNvPr id="227" name="Rectangle 68">
                  <a:extLst>
                    <a:ext uri="{FF2B5EF4-FFF2-40B4-BE49-F238E27FC236}">
                      <a16:creationId xmlns:a16="http://schemas.microsoft.com/office/drawing/2014/main" id="{AE25C02C-A9AB-5B7E-21F3-681D71B40C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5407" y="3504325"/>
                  <a:ext cx="319332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PJ</a:t>
                  </a:r>
                  <a:endParaRPr lang="en-US" altLang="en-US" sz="2400" dirty="0"/>
                </a:p>
              </p:txBody>
            </p:sp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80728EED-A331-2465-67E4-5B5274F4107B}"/>
                    </a:ext>
                  </a:extLst>
                </p:cNvPr>
                <p:cNvSpPr txBox="1"/>
                <p:nvPr/>
              </p:nvSpPr>
              <p:spPr>
                <a:xfrm>
                  <a:off x="3998825" y="1565459"/>
                  <a:ext cx="56258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PL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5A939929-FE2B-C517-28B5-2CBD2511E94B}"/>
                    </a:ext>
                  </a:extLst>
                </p:cNvPr>
                <p:cNvSpPr/>
                <p:nvPr/>
              </p:nvSpPr>
              <p:spPr>
                <a:xfrm rot="18754250">
                  <a:off x="8027261" y="5512589"/>
                  <a:ext cx="321977" cy="716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D8A345A1-5484-829B-CB21-D4BA2F9598CD}"/>
                    </a:ext>
                  </a:extLst>
                </p:cNvPr>
                <p:cNvSpPr txBox="1"/>
                <p:nvPr/>
              </p:nvSpPr>
              <p:spPr>
                <a:xfrm>
                  <a:off x="8375818" y="1610033"/>
                  <a:ext cx="494305" cy="3246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000" b="1" dirty="0"/>
                    <a:t>PB</a:t>
                  </a:r>
                  <a:endParaRPr lang="en-GB" sz="933" b="1" dirty="0"/>
                </a:p>
              </p:txBody>
            </p:sp>
            <p:sp>
              <p:nvSpPr>
                <p:cNvPr id="231" name="TextBox 230">
                  <a:extLst>
                    <a:ext uri="{FF2B5EF4-FFF2-40B4-BE49-F238E27FC236}">
                      <a16:creationId xmlns:a16="http://schemas.microsoft.com/office/drawing/2014/main" id="{6268324D-9F79-9F10-2F84-DAE0B3185B69}"/>
                    </a:ext>
                  </a:extLst>
                </p:cNvPr>
                <p:cNvSpPr txBox="1"/>
                <p:nvPr/>
              </p:nvSpPr>
              <p:spPr>
                <a:xfrm>
                  <a:off x="3913760" y="5746324"/>
                  <a:ext cx="58827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PH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  <p:sp>
              <p:nvSpPr>
                <p:cNvPr id="233" name="Rectangle 232">
                  <a:extLst>
                    <a:ext uri="{FF2B5EF4-FFF2-40B4-BE49-F238E27FC236}">
                      <a16:creationId xmlns:a16="http://schemas.microsoft.com/office/drawing/2014/main" id="{DBDD2204-747D-1251-CF84-30185E239011}"/>
                    </a:ext>
                  </a:extLst>
                </p:cNvPr>
                <p:cNvSpPr/>
                <p:nvPr/>
              </p:nvSpPr>
              <p:spPr>
                <a:xfrm>
                  <a:off x="6321018" y="1615240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4" name="Rectangle 233">
                  <a:extLst>
                    <a:ext uri="{FF2B5EF4-FFF2-40B4-BE49-F238E27FC236}">
                      <a16:creationId xmlns:a16="http://schemas.microsoft.com/office/drawing/2014/main" id="{92CE2B79-F6F4-03F1-1546-0CA0818FF423}"/>
                    </a:ext>
                  </a:extLst>
                </p:cNvPr>
                <p:cNvSpPr/>
                <p:nvPr/>
              </p:nvSpPr>
              <p:spPr>
                <a:xfrm>
                  <a:off x="8575841" y="3767257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8D39DDD3-6D4A-DA41-66AD-66FA3593B3A1}"/>
                    </a:ext>
                  </a:extLst>
                </p:cNvPr>
                <p:cNvSpPr/>
                <p:nvPr/>
              </p:nvSpPr>
              <p:spPr>
                <a:xfrm>
                  <a:off x="4067034" y="3760900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4A6DE69F-EEF5-B1EE-61EE-261B5465593E}"/>
                    </a:ext>
                  </a:extLst>
                </p:cNvPr>
                <p:cNvSpPr/>
                <p:nvPr/>
              </p:nvSpPr>
              <p:spPr>
                <a:xfrm>
                  <a:off x="6330943" y="5910388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FBDCBC27-6C59-8E25-C92D-679810229BD0}"/>
                    </a:ext>
                  </a:extLst>
                </p:cNvPr>
                <p:cNvGrpSpPr/>
                <p:nvPr/>
              </p:nvGrpSpPr>
              <p:grpSpPr>
                <a:xfrm rot="2504023">
                  <a:off x="4193915" y="1187326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84" name="Straight Connector 283">
                    <a:extLst>
                      <a:ext uri="{FF2B5EF4-FFF2-40B4-BE49-F238E27FC236}">
                        <a16:creationId xmlns:a16="http://schemas.microsoft.com/office/drawing/2014/main" id="{968CB537-52AB-EB06-3786-4293EEDE3C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5" name="Freeform 43">
                    <a:extLst>
                      <a:ext uri="{FF2B5EF4-FFF2-40B4-BE49-F238E27FC236}">
                        <a16:creationId xmlns:a16="http://schemas.microsoft.com/office/drawing/2014/main" id="{FB9499B0-D91B-C674-2663-F295653093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6" name="Freeform: Shape 285">
                    <a:extLst>
                      <a:ext uri="{FF2B5EF4-FFF2-40B4-BE49-F238E27FC236}">
                        <a16:creationId xmlns:a16="http://schemas.microsoft.com/office/drawing/2014/main" id="{D94DF39E-C1ED-BE1E-87B9-D8907F9B14EE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3" name="Group 242">
                  <a:extLst>
                    <a:ext uri="{FF2B5EF4-FFF2-40B4-BE49-F238E27FC236}">
                      <a16:creationId xmlns:a16="http://schemas.microsoft.com/office/drawing/2014/main" id="{C760BBE3-6BDF-353C-EC7E-4031133E57DB}"/>
                    </a:ext>
                  </a:extLst>
                </p:cNvPr>
                <p:cNvGrpSpPr/>
                <p:nvPr/>
              </p:nvGrpSpPr>
              <p:grpSpPr>
                <a:xfrm rot="18653455">
                  <a:off x="4163074" y="4763584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81" name="Straight Connector 280">
                    <a:extLst>
                      <a:ext uri="{FF2B5EF4-FFF2-40B4-BE49-F238E27FC236}">
                        <a16:creationId xmlns:a16="http://schemas.microsoft.com/office/drawing/2014/main" id="{30F37C7E-036D-42CF-F11E-8B18978742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2" name="Freeform 43">
                    <a:extLst>
                      <a:ext uri="{FF2B5EF4-FFF2-40B4-BE49-F238E27FC236}">
                        <a16:creationId xmlns:a16="http://schemas.microsoft.com/office/drawing/2014/main" id="{35D10DD3-0B4D-5B27-5078-7B5D97F8F0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3" name="Freeform: Shape 282">
                    <a:extLst>
                      <a:ext uri="{FF2B5EF4-FFF2-40B4-BE49-F238E27FC236}">
                        <a16:creationId xmlns:a16="http://schemas.microsoft.com/office/drawing/2014/main" id="{C76ADCE5-37EE-A3F9-7B7B-101E8011F50D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4" name="Group 243">
                  <a:extLst>
                    <a:ext uri="{FF2B5EF4-FFF2-40B4-BE49-F238E27FC236}">
                      <a16:creationId xmlns:a16="http://schemas.microsoft.com/office/drawing/2014/main" id="{75B73DAD-94F0-A10E-6D98-78F2FD0760A8}"/>
                    </a:ext>
                  </a:extLst>
                </p:cNvPr>
                <p:cNvGrpSpPr/>
                <p:nvPr/>
              </p:nvGrpSpPr>
              <p:grpSpPr>
                <a:xfrm rot="7946660">
                  <a:off x="7985931" y="1236676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78" name="Straight Connector 277">
                    <a:extLst>
                      <a:ext uri="{FF2B5EF4-FFF2-40B4-BE49-F238E27FC236}">
                        <a16:creationId xmlns:a16="http://schemas.microsoft.com/office/drawing/2014/main" id="{B1B0D3C4-4EE0-CB4E-5CAB-CA30861488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9" name="Freeform 43">
                    <a:extLst>
                      <a:ext uri="{FF2B5EF4-FFF2-40B4-BE49-F238E27FC236}">
                        <a16:creationId xmlns:a16="http://schemas.microsoft.com/office/drawing/2014/main" id="{E0ED9BE6-6B5D-1618-597D-079AD81FCC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0" name="Freeform: Shape 279">
                    <a:extLst>
                      <a:ext uri="{FF2B5EF4-FFF2-40B4-BE49-F238E27FC236}">
                        <a16:creationId xmlns:a16="http://schemas.microsoft.com/office/drawing/2014/main" id="{6D98F70D-DFCD-C8CE-E7DC-E3052738A055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5" name="Group 244">
                  <a:extLst>
                    <a:ext uri="{FF2B5EF4-FFF2-40B4-BE49-F238E27FC236}">
                      <a16:creationId xmlns:a16="http://schemas.microsoft.com/office/drawing/2014/main" id="{B4EBCE98-4113-36F1-80F3-F0309E1D69A6}"/>
                    </a:ext>
                  </a:extLst>
                </p:cNvPr>
                <p:cNvGrpSpPr/>
                <p:nvPr/>
              </p:nvGrpSpPr>
              <p:grpSpPr>
                <a:xfrm rot="13379795">
                  <a:off x="7955151" y="4753334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75" name="Straight Connector 274">
                    <a:extLst>
                      <a:ext uri="{FF2B5EF4-FFF2-40B4-BE49-F238E27FC236}">
                        <a16:creationId xmlns:a16="http://schemas.microsoft.com/office/drawing/2014/main" id="{C36EACFC-8548-0DB4-C90D-4D4E424B16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6" name="Freeform 43">
                    <a:extLst>
                      <a:ext uri="{FF2B5EF4-FFF2-40B4-BE49-F238E27FC236}">
                        <a16:creationId xmlns:a16="http://schemas.microsoft.com/office/drawing/2014/main" id="{E45E47AE-9435-43F6-F447-9B0CFCD964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77" name="Freeform: Shape 276">
                    <a:extLst>
                      <a:ext uri="{FF2B5EF4-FFF2-40B4-BE49-F238E27FC236}">
                        <a16:creationId xmlns:a16="http://schemas.microsoft.com/office/drawing/2014/main" id="{A4AD488B-B7EA-2CB7-D332-FB20A2E6208F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 dirty="0"/>
                  </a:p>
                </p:txBody>
              </p:sp>
            </p:grpSp>
            <p:grpSp>
              <p:nvGrpSpPr>
                <p:cNvPr id="246" name="Group 245">
                  <a:extLst>
                    <a:ext uri="{FF2B5EF4-FFF2-40B4-BE49-F238E27FC236}">
                      <a16:creationId xmlns:a16="http://schemas.microsoft.com/office/drawing/2014/main" id="{F7A76E8E-06AB-953C-CCFF-D11E78A7537B}"/>
                    </a:ext>
                  </a:extLst>
                </p:cNvPr>
                <p:cNvGrpSpPr/>
                <p:nvPr/>
              </p:nvGrpSpPr>
              <p:grpSpPr>
                <a:xfrm>
                  <a:off x="3558260" y="2897081"/>
                  <a:ext cx="450035" cy="1791865"/>
                  <a:chOff x="2597497" y="2249102"/>
                  <a:chExt cx="337526" cy="1343899"/>
                </a:xfrm>
              </p:grpSpPr>
              <p:grpSp>
                <p:nvGrpSpPr>
                  <p:cNvPr id="271" name="Group 270">
                    <a:extLst>
                      <a:ext uri="{FF2B5EF4-FFF2-40B4-BE49-F238E27FC236}">
                        <a16:creationId xmlns:a16="http://schemas.microsoft.com/office/drawing/2014/main" id="{DBD2BEB7-8EEC-D09C-3DCD-70FD62BE0604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171757" y="2829735"/>
                    <a:ext cx="1343899" cy="182633"/>
                    <a:chOff x="4101221" y="1036131"/>
                    <a:chExt cx="1343899" cy="182633"/>
                  </a:xfrm>
                </p:grpSpPr>
                <p:sp>
                  <p:nvSpPr>
                    <p:cNvPr id="273" name="Freeform: Shape 272">
                      <a:extLst>
                        <a:ext uri="{FF2B5EF4-FFF2-40B4-BE49-F238E27FC236}">
                          <a16:creationId xmlns:a16="http://schemas.microsoft.com/office/drawing/2014/main" id="{1F011F48-FA0B-29C4-C4A4-10D6C01AD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1221" y="1123935"/>
                      <a:ext cx="1343899" cy="94829"/>
                    </a:xfrm>
                    <a:custGeom>
                      <a:avLst/>
                      <a:gdLst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40995 w 1558290"/>
                        <a:gd name="connsiteY3" fmla="*/ 1862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100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6724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436370"/>
                        <a:gd name="connsiteY0" fmla="*/ 102449 h 102449"/>
                        <a:gd name="connsiteX1" fmla="*/ 97155 w 1436370"/>
                        <a:gd name="connsiteY1" fmla="*/ 66254 h 102449"/>
                        <a:gd name="connsiteX2" fmla="*/ 226695 w 1436370"/>
                        <a:gd name="connsiteY2" fmla="*/ 33869 h 102449"/>
                        <a:gd name="connsiteX3" fmla="*/ 335280 w 1436370"/>
                        <a:gd name="connsiteY3" fmla="*/ 16724 h 102449"/>
                        <a:gd name="connsiteX4" fmla="*/ 415290 w 1436370"/>
                        <a:gd name="connsiteY4" fmla="*/ 5294 h 102449"/>
                        <a:gd name="connsiteX5" fmla="*/ 556260 w 1436370"/>
                        <a:gd name="connsiteY5" fmla="*/ 3389 h 102449"/>
                        <a:gd name="connsiteX6" fmla="*/ 762000 w 1436370"/>
                        <a:gd name="connsiteY6" fmla="*/ 1484 h 102449"/>
                        <a:gd name="connsiteX7" fmla="*/ 1002030 w 1436370"/>
                        <a:gd name="connsiteY7" fmla="*/ 1484 h 102449"/>
                        <a:gd name="connsiteX8" fmla="*/ 1173480 w 1436370"/>
                        <a:gd name="connsiteY8" fmla="*/ 20534 h 102449"/>
                        <a:gd name="connsiteX9" fmla="*/ 1312545 w 1436370"/>
                        <a:gd name="connsiteY9" fmla="*/ 45299 h 102449"/>
                        <a:gd name="connsiteX10" fmla="*/ 1432560 w 1436370"/>
                        <a:gd name="connsiteY10" fmla="*/ 83399 h 102449"/>
                        <a:gd name="connsiteX11" fmla="*/ 1436370 w 1436370"/>
                        <a:gd name="connsiteY11" fmla="*/ 94829 h 102449"/>
                        <a:gd name="connsiteX0" fmla="*/ 0 w 1363980"/>
                        <a:gd name="connsiteY0" fmla="*/ 75782 h 94829"/>
                        <a:gd name="connsiteX1" fmla="*/ 24765 w 1363980"/>
                        <a:gd name="connsiteY1" fmla="*/ 66254 h 94829"/>
                        <a:gd name="connsiteX2" fmla="*/ 154305 w 1363980"/>
                        <a:gd name="connsiteY2" fmla="*/ 33869 h 94829"/>
                        <a:gd name="connsiteX3" fmla="*/ 262890 w 1363980"/>
                        <a:gd name="connsiteY3" fmla="*/ 16724 h 94829"/>
                        <a:gd name="connsiteX4" fmla="*/ 342900 w 1363980"/>
                        <a:gd name="connsiteY4" fmla="*/ 5294 h 94829"/>
                        <a:gd name="connsiteX5" fmla="*/ 483870 w 1363980"/>
                        <a:gd name="connsiteY5" fmla="*/ 3389 h 94829"/>
                        <a:gd name="connsiteX6" fmla="*/ 689610 w 1363980"/>
                        <a:gd name="connsiteY6" fmla="*/ 1484 h 94829"/>
                        <a:gd name="connsiteX7" fmla="*/ 929640 w 1363980"/>
                        <a:gd name="connsiteY7" fmla="*/ 1484 h 94829"/>
                        <a:gd name="connsiteX8" fmla="*/ 1101090 w 1363980"/>
                        <a:gd name="connsiteY8" fmla="*/ 20534 h 94829"/>
                        <a:gd name="connsiteX9" fmla="*/ 1240155 w 1363980"/>
                        <a:gd name="connsiteY9" fmla="*/ 45299 h 94829"/>
                        <a:gd name="connsiteX10" fmla="*/ 1360170 w 1363980"/>
                        <a:gd name="connsiteY10" fmla="*/ 83399 h 94829"/>
                        <a:gd name="connsiteX11" fmla="*/ 1363980 w 1363980"/>
                        <a:gd name="connsiteY11" fmla="*/ 94829 h 94829"/>
                        <a:gd name="connsiteX0" fmla="*/ 10399 w 1343899"/>
                        <a:gd name="connsiteY0" fmla="*/ 66260 h 94829"/>
                        <a:gd name="connsiteX1" fmla="*/ 4684 w 1343899"/>
                        <a:gd name="connsiteY1" fmla="*/ 66254 h 94829"/>
                        <a:gd name="connsiteX2" fmla="*/ 134224 w 1343899"/>
                        <a:gd name="connsiteY2" fmla="*/ 33869 h 94829"/>
                        <a:gd name="connsiteX3" fmla="*/ 242809 w 1343899"/>
                        <a:gd name="connsiteY3" fmla="*/ 16724 h 94829"/>
                        <a:gd name="connsiteX4" fmla="*/ 322819 w 1343899"/>
                        <a:gd name="connsiteY4" fmla="*/ 5294 h 94829"/>
                        <a:gd name="connsiteX5" fmla="*/ 463789 w 1343899"/>
                        <a:gd name="connsiteY5" fmla="*/ 3389 h 94829"/>
                        <a:gd name="connsiteX6" fmla="*/ 669529 w 1343899"/>
                        <a:gd name="connsiteY6" fmla="*/ 1484 h 94829"/>
                        <a:gd name="connsiteX7" fmla="*/ 909559 w 1343899"/>
                        <a:gd name="connsiteY7" fmla="*/ 1484 h 94829"/>
                        <a:gd name="connsiteX8" fmla="*/ 1081009 w 1343899"/>
                        <a:gd name="connsiteY8" fmla="*/ 20534 h 94829"/>
                        <a:gd name="connsiteX9" fmla="*/ 1220074 w 1343899"/>
                        <a:gd name="connsiteY9" fmla="*/ 45299 h 94829"/>
                        <a:gd name="connsiteX10" fmla="*/ 1340089 w 1343899"/>
                        <a:gd name="connsiteY10" fmla="*/ 83399 h 94829"/>
                        <a:gd name="connsiteX11" fmla="*/ 1343899 w 1343899"/>
                        <a:gd name="connsiteY11" fmla="*/ 94829 h 94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43899" h="94829">
                          <a:moveTo>
                            <a:pt x="10399" y="66260"/>
                          </a:moveTo>
                          <a:cubicBezTo>
                            <a:pt x="40085" y="53877"/>
                            <a:pt x="-15953" y="71653"/>
                            <a:pt x="4684" y="66254"/>
                          </a:cubicBezTo>
                          <a:cubicBezTo>
                            <a:pt x="25322" y="60856"/>
                            <a:pt x="94537" y="42124"/>
                            <a:pt x="134224" y="33869"/>
                          </a:cubicBezTo>
                          <a:cubicBezTo>
                            <a:pt x="173911" y="25614"/>
                            <a:pt x="211377" y="21486"/>
                            <a:pt x="242809" y="16724"/>
                          </a:cubicBezTo>
                          <a:cubicBezTo>
                            <a:pt x="274242" y="11961"/>
                            <a:pt x="285989" y="7516"/>
                            <a:pt x="322819" y="5294"/>
                          </a:cubicBezTo>
                          <a:cubicBezTo>
                            <a:pt x="359649" y="3072"/>
                            <a:pt x="463789" y="3389"/>
                            <a:pt x="463789" y="3389"/>
                          </a:cubicBezTo>
                          <a:lnTo>
                            <a:pt x="669529" y="1484"/>
                          </a:lnTo>
                          <a:cubicBezTo>
                            <a:pt x="743824" y="1166"/>
                            <a:pt x="840979" y="-1691"/>
                            <a:pt x="909559" y="1484"/>
                          </a:cubicBezTo>
                          <a:cubicBezTo>
                            <a:pt x="978139" y="4659"/>
                            <a:pt x="1029257" y="13232"/>
                            <a:pt x="1081009" y="20534"/>
                          </a:cubicBezTo>
                          <a:cubicBezTo>
                            <a:pt x="1132761" y="27836"/>
                            <a:pt x="1176894" y="34822"/>
                            <a:pt x="1220074" y="45299"/>
                          </a:cubicBezTo>
                          <a:cubicBezTo>
                            <a:pt x="1263254" y="55776"/>
                            <a:pt x="1340089" y="83399"/>
                            <a:pt x="1340089" y="83399"/>
                          </a:cubicBezTo>
                          <a:lnTo>
                            <a:pt x="1343899" y="94829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 dirty="0"/>
                    </a:p>
                  </p:txBody>
                </p:sp>
                <p:cxnSp>
                  <p:nvCxnSpPr>
                    <p:cNvPr id="274" name="Straight Connector 273">
                      <a:extLst>
                        <a:ext uri="{FF2B5EF4-FFF2-40B4-BE49-F238E27FC236}">
                          <a16:creationId xmlns:a16="http://schemas.microsoft.com/office/drawing/2014/main" id="{5611CD1D-53C8-5476-1D62-5AABCFC0AB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72166" y="1036131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2" name="Freeform 43">
                    <a:extLst>
                      <a:ext uri="{FF2B5EF4-FFF2-40B4-BE49-F238E27FC236}">
                        <a16:creationId xmlns:a16="http://schemas.microsoft.com/office/drawing/2014/main" id="{2876057A-2B3E-CCB0-D8F0-5D84AFC506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558" flipH="1">
                    <a:off x="2597497" y="2836011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</p:grpSp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044017DE-1A82-ECA7-1204-7667C9BC8367}"/>
                    </a:ext>
                  </a:extLst>
                </p:cNvPr>
                <p:cNvGrpSpPr/>
                <p:nvPr/>
              </p:nvGrpSpPr>
              <p:grpSpPr>
                <a:xfrm rot="10800000">
                  <a:off x="8687873" y="2954634"/>
                  <a:ext cx="450035" cy="1791865"/>
                  <a:chOff x="2597497" y="2249102"/>
                  <a:chExt cx="337526" cy="1343899"/>
                </a:xfrm>
              </p:grpSpPr>
              <p:grpSp>
                <p:nvGrpSpPr>
                  <p:cNvPr id="267" name="Group 266">
                    <a:extLst>
                      <a:ext uri="{FF2B5EF4-FFF2-40B4-BE49-F238E27FC236}">
                        <a16:creationId xmlns:a16="http://schemas.microsoft.com/office/drawing/2014/main" id="{75B1B3CD-CF33-9684-3A4E-D1F20CB22B8A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171757" y="2829735"/>
                    <a:ext cx="1343899" cy="182633"/>
                    <a:chOff x="4101221" y="1036131"/>
                    <a:chExt cx="1343899" cy="182633"/>
                  </a:xfrm>
                </p:grpSpPr>
                <p:sp>
                  <p:nvSpPr>
                    <p:cNvPr id="269" name="Freeform: Shape 268">
                      <a:extLst>
                        <a:ext uri="{FF2B5EF4-FFF2-40B4-BE49-F238E27FC236}">
                          <a16:creationId xmlns:a16="http://schemas.microsoft.com/office/drawing/2014/main" id="{95664AF7-DFB9-8CF4-E5B3-6CA4D8C0F0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1221" y="1123935"/>
                      <a:ext cx="1343899" cy="94829"/>
                    </a:xfrm>
                    <a:custGeom>
                      <a:avLst/>
                      <a:gdLst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40995 w 1558290"/>
                        <a:gd name="connsiteY3" fmla="*/ 1862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100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6724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436370"/>
                        <a:gd name="connsiteY0" fmla="*/ 102449 h 102449"/>
                        <a:gd name="connsiteX1" fmla="*/ 97155 w 1436370"/>
                        <a:gd name="connsiteY1" fmla="*/ 66254 h 102449"/>
                        <a:gd name="connsiteX2" fmla="*/ 226695 w 1436370"/>
                        <a:gd name="connsiteY2" fmla="*/ 33869 h 102449"/>
                        <a:gd name="connsiteX3" fmla="*/ 335280 w 1436370"/>
                        <a:gd name="connsiteY3" fmla="*/ 16724 h 102449"/>
                        <a:gd name="connsiteX4" fmla="*/ 415290 w 1436370"/>
                        <a:gd name="connsiteY4" fmla="*/ 5294 h 102449"/>
                        <a:gd name="connsiteX5" fmla="*/ 556260 w 1436370"/>
                        <a:gd name="connsiteY5" fmla="*/ 3389 h 102449"/>
                        <a:gd name="connsiteX6" fmla="*/ 762000 w 1436370"/>
                        <a:gd name="connsiteY6" fmla="*/ 1484 h 102449"/>
                        <a:gd name="connsiteX7" fmla="*/ 1002030 w 1436370"/>
                        <a:gd name="connsiteY7" fmla="*/ 1484 h 102449"/>
                        <a:gd name="connsiteX8" fmla="*/ 1173480 w 1436370"/>
                        <a:gd name="connsiteY8" fmla="*/ 20534 h 102449"/>
                        <a:gd name="connsiteX9" fmla="*/ 1312545 w 1436370"/>
                        <a:gd name="connsiteY9" fmla="*/ 45299 h 102449"/>
                        <a:gd name="connsiteX10" fmla="*/ 1432560 w 1436370"/>
                        <a:gd name="connsiteY10" fmla="*/ 83399 h 102449"/>
                        <a:gd name="connsiteX11" fmla="*/ 1436370 w 1436370"/>
                        <a:gd name="connsiteY11" fmla="*/ 94829 h 102449"/>
                        <a:gd name="connsiteX0" fmla="*/ 0 w 1363980"/>
                        <a:gd name="connsiteY0" fmla="*/ 75782 h 94829"/>
                        <a:gd name="connsiteX1" fmla="*/ 24765 w 1363980"/>
                        <a:gd name="connsiteY1" fmla="*/ 66254 h 94829"/>
                        <a:gd name="connsiteX2" fmla="*/ 154305 w 1363980"/>
                        <a:gd name="connsiteY2" fmla="*/ 33869 h 94829"/>
                        <a:gd name="connsiteX3" fmla="*/ 262890 w 1363980"/>
                        <a:gd name="connsiteY3" fmla="*/ 16724 h 94829"/>
                        <a:gd name="connsiteX4" fmla="*/ 342900 w 1363980"/>
                        <a:gd name="connsiteY4" fmla="*/ 5294 h 94829"/>
                        <a:gd name="connsiteX5" fmla="*/ 483870 w 1363980"/>
                        <a:gd name="connsiteY5" fmla="*/ 3389 h 94829"/>
                        <a:gd name="connsiteX6" fmla="*/ 689610 w 1363980"/>
                        <a:gd name="connsiteY6" fmla="*/ 1484 h 94829"/>
                        <a:gd name="connsiteX7" fmla="*/ 929640 w 1363980"/>
                        <a:gd name="connsiteY7" fmla="*/ 1484 h 94829"/>
                        <a:gd name="connsiteX8" fmla="*/ 1101090 w 1363980"/>
                        <a:gd name="connsiteY8" fmla="*/ 20534 h 94829"/>
                        <a:gd name="connsiteX9" fmla="*/ 1240155 w 1363980"/>
                        <a:gd name="connsiteY9" fmla="*/ 45299 h 94829"/>
                        <a:gd name="connsiteX10" fmla="*/ 1360170 w 1363980"/>
                        <a:gd name="connsiteY10" fmla="*/ 83399 h 94829"/>
                        <a:gd name="connsiteX11" fmla="*/ 1363980 w 1363980"/>
                        <a:gd name="connsiteY11" fmla="*/ 94829 h 94829"/>
                        <a:gd name="connsiteX0" fmla="*/ 10399 w 1343899"/>
                        <a:gd name="connsiteY0" fmla="*/ 66260 h 94829"/>
                        <a:gd name="connsiteX1" fmla="*/ 4684 w 1343899"/>
                        <a:gd name="connsiteY1" fmla="*/ 66254 h 94829"/>
                        <a:gd name="connsiteX2" fmla="*/ 134224 w 1343899"/>
                        <a:gd name="connsiteY2" fmla="*/ 33869 h 94829"/>
                        <a:gd name="connsiteX3" fmla="*/ 242809 w 1343899"/>
                        <a:gd name="connsiteY3" fmla="*/ 16724 h 94829"/>
                        <a:gd name="connsiteX4" fmla="*/ 322819 w 1343899"/>
                        <a:gd name="connsiteY4" fmla="*/ 5294 h 94829"/>
                        <a:gd name="connsiteX5" fmla="*/ 463789 w 1343899"/>
                        <a:gd name="connsiteY5" fmla="*/ 3389 h 94829"/>
                        <a:gd name="connsiteX6" fmla="*/ 669529 w 1343899"/>
                        <a:gd name="connsiteY6" fmla="*/ 1484 h 94829"/>
                        <a:gd name="connsiteX7" fmla="*/ 909559 w 1343899"/>
                        <a:gd name="connsiteY7" fmla="*/ 1484 h 94829"/>
                        <a:gd name="connsiteX8" fmla="*/ 1081009 w 1343899"/>
                        <a:gd name="connsiteY8" fmla="*/ 20534 h 94829"/>
                        <a:gd name="connsiteX9" fmla="*/ 1220074 w 1343899"/>
                        <a:gd name="connsiteY9" fmla="*/ 45299 h 94829"/>
                        <a:gd name="connsiteX10" fmla="*/ 1340089 w 1343899"/>
                        <a:gd name="connsiteY10" fmla="*/ 83399 h 94829"/>
                        <a:gd name="connsiteX11" fmla="*/ 1343899 w 1343899"/>
                        <a:gd name="connsiteY11" fmla="*/ 94829 h 94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43899" h="94829">
                          <a:moveTo>
                            <a:pt x="10399" y="66260"/>
                          </a:moveTo>
                          <a:cubicBezTo>
                            <a:pt x="40085" y="53877"/>
                            <a:pt x="-15953" y="71653"/>
                            <a:pt x="4684" y="66254"/>
                          </a:cubicBezTo>
                          <a:cubicBezTo>
                            <a:pt x="25322" y="60856"/>
                            <a:pt x="94537" y="42124"/>
                            <a:pt x="134224" y="33869"/>
                          </a:cubicBezTo>
                          <a:cubicBezTo>
                            <a:pt x="173911" y="25614"/>
                            <a:pt x="211377" y="21486"/>
                            <a:pt x="242809" y="16724"/>
                          </a:cubicBezTo>
                          <a:cubicBezTo>
                            <a:pt x="274242" y="11961"/>
                            <a:pt x="285989" y="7516"/>
                            <a:pt x="322819" y="5294"/>
                          </a:cubicBezTo>
                          <a:cubicBezTo>
                            <a:pt x="359649" y="3072"/>
                            <a:pt x="463789" y="3389"/>
                            <a:pt x="463789" y="3389"/>
                          </a:cubicBezTo>
                          <a:lnTo>
                            <a:pt x="669529" y="1484"/>
                          </a:lnTo>
                          <a:cubicBezTo>
                            <a:pt x="743824" y="1166"/>
                            <a:pt x="840979" y="-1691"/>
                            <a:pt x="909559" y="1484"/>
                          </a:cubicBezTo>
                          <a:cubicBezTo>
                            <a:pt x="978139" y="4659"/>
                            <a:pt x="1029257" y="13232"/>
                            <a:pt x="1081009" y="20534"/>
                          </a:cubicBezTo>
                          <a:cubicBezTo>
                            <a:pt x="1132761" y="27836"/>
                            <a:pt x="1176894" y="34822"/>
                            <a:pt x="1220074" y="45299"/>
                          </a:cubicBezTo>
                          <a:cubicBezTo>
                            <a:pt x="1263254" y="55776"/>
                            <a:pt x="1340089" y="83399"/>
                            <a:pt x="1340089" y="83399"/>
                          </a:cubicBezTo>
                          <a:lnTo>
                            <a:pt x="1343899" y="94829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 dirty="0"/>
                    </a:p>
                  </p:txBody>
                </p:sp>
                <p:cxnSp>
                  <p:nvCxnSpPr>
                    <p:cNvPr id="270" name="Straight Connector 269">
                      <a:extLst>
                        <a:ext uri="{FF2B5EF4-FFF2-40B4-BE49-F238E27FC236}">
                          <a16:creationId xmlns:a16="http://schemas.microsoft.com/office/drawing/2014/main" id="{3E7408B4-D67F-37FB-AB21-B026C2417A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51494" y="1036131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8" name="Freeform 43">
                    <a:extLst>
                      <a:ext uri="{FF2B5EF4-FFF2-40B4-BE49-F238E27FC236}">
                        <a16:creationId xmlns:a16="http://schemas.microsoft.com/office/drawing/2014/main" id="{7E7652D4-4BF7-A410-441F-0E5D08A031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558" flipH="1">
                    <a:off x="2597497" y="2880028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 dirty="0"/>
                  </a:p>
                </p:txBody>
              </p:sp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A7DF087E-C4A2-8F6A-5EC5-B908DF180A4E}"/>
                    </a:ext>
                  </a:extLst>
                </p:cNvPr>
                <p:cNvGrpSpPr/>
                <p:nvPr/>
              </p:nvGrpSpPr>
              <p:grpSpPr>
                <a:xfrm>
                  <a:off x="5301329" y="1326293"/>
                  <a:ext cx="2135428" cy="257885"/>
                  <a:chOff x="3980991" y="1041785"/>
                  <a:chExt cx="1601571" cy="193414"/>
                </a:xfrm>
              </p:grpSpPr>
              <p:grpSp>
                <p:nvGrpSpPr>
                  <p:cNvPr id="259" name="Group 258">
                    <a:extLst>
                      <a:ext uri="{FF2B5EF4-FFF2-40B4-BE49-F238E27FC236}">
                        <a16:creationId xmlns:a16="http://schemas.microsoft.com/office/drawing/2014/main" id="{BA3780EC-66E0-D7AE-D28B-417F1A3B3676}"/>
                      </a:ext>
                    </a:extLst>
                  </p:cNvPr>
                  <p:cNvGrpSpPr/>
                  <p:nvPr/>
                </p:nvGrpSpPr>
                <p:grpSpPr>
                  <a:xfrm>
                    <a:off x="3980991" y="1041785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65" name="Straight Connector 264">
                      <a:extLst>
                        <a:ext uri="{FF2B5EF4-FFF2-40B4-BE49-F238E27FC236}">
                          <a16:creationId xmlns:a16="http://schemas.microsoft.com/office/drawing/2014/main" id="{66C6AF36-DDD5-E401-36B2-4BE29E2AFC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6" name="Freeform: Shape 265">
                      <a:extLst>
                        <a:ext uri="{FF2B5EF4-FFF2-40B4-BE49-F238E27FC236}">
                          <a16:creationId xmlns:a16="http://schemas.microsoft.com/office/drawing/2014/main" id="{44DC6B17-0A5D-3844-44CA-160261DF4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grpSp>
                <p:nvGrpSpPr>
                  <p:cNvPr id="260" name="Group 259">
                    <a:extLst>
                      <a:ext uri="{FF2B5EF4-FFF2-40B4-BE49-F238E27FC236}">
                        <a16:creationId xmlns:a16="http://schemas.microsoft.com/office/drawing/2014/main" id="{5EAB9E85-69B8-8EA1-7696-53570BF0AF8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20562" y="1048809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63" name="Straight Connector 262">
                      <a:extLst>
                        <a:ext uri="{FF2B5EF4-FFF2-40B4-BE49-F238E27FC236}">
                          <a16:creationId xmlns:a16="http://schemas.microsoft.com/office/drawing/2014/main" id="{1071DEBB-D75A-FBFA-EE7D-34A9A1FAB8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4" name="Freeform: Shape 263">
                      <a:extLst>
                        <a:ext uri="{FF2B5EF4-FFF2-40B4-BE49-F238E27FC236}">
                          <a16:creationId xmlns:a16="http://schemas.microsoft.com/office/drawing/2014/main" id="{D493CFF1-C8DC-C6C7-D995-42D229536E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cxnSp>
                <p:nvCxnSpPr>
                  <p:cNvPr id="261" name="Straight Connector 260">
                    <a:extLst>
                      <a:ext uri="{FF2B5EF4-FFF2-40B4-BE49-F238E27FC236}">
                        <a16:creationId xmlns:a16="http://schemas.microsoft.com/office/drawing/2014/main" id="{F6188678-B4DC-552D-7C34-1F3770DA2F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481110" y="1124580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>
                    <a:extLst>
                      <a:ext uri="{FF2B5EF4-FFF2-40B4-BE49-F238E27FC236}">
                        <a16:creationId xmlns:a16="http://schemas.microsoft.com/office/drawing/2014/main" id="{BC764949-3BC9-0424-4C2A-5FCD4CE22F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817597" y="1124843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7E356DEC-3144-B42B-48F0-EBAEC25F2140}"/>
                    </a:ext>
                  </a:extLst>
                </p:cNvPr>
                <p:cNvGrpSpPr/>
                <p:nvPr/>
              </p:nvGrpSpPr>
              <p:grpSpPr>
                <a:xfrm flipV="1">
                  <a:off x="5295886" y="6003376"/>
                  <a:ext cx="2135428" cy="257885"/>
                  <a:chOff x="3980991" y="1041785"/>
                  <a:chExt cx="1601571" cy="193414"/>
                </a:xfrm>
              </p:grpSpPr>
              <p:grpSp>
                <p:nvGrpSpPr>
                  <p:cNvPr id="251" name="Group 250">
                    <a:extLst>
                      <a:ext uri="{FF2B5EF4-FFF2-40B4-BE49-F238E27FC236}">
                        <a16:creationId xmlns:a16="http://schemas.microsoft.com/office/drawing/2014/main" id="{CC108823-6E80-0984-6715-6B238271EEBD}"/>
                      </a:ext>
                    </a:extLst>
                  </p:cNvPr>
                  <p:cNvGrpSpPr/>
                  <p:nvPr/>
                </p:nvGrpSpPr>
                <p:grpSpPr>
                  <a:xfrm>
                    <a:off x="3980991" y="1041785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57" name="Straight Connector 256">
                      <a:extLst>
                        <a:ext uri="{FF2B5EF4-FFF2-40B4-BE49-F238E27FC236}">
                          <a16:creationId xmlns:a16="http://schemas.microsoft.com/office/drawing/2014/main" id="{27B8B8CF-180F-63FF-EE5D-B9FF62DA3A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8" name="Freeform: Shape 257">
                      <a:extLst>
                        <a:ext uri="{FF2B5EF4-FFF2-40B4-BE49-F238E27FC236}">
                          <a16:creationId xmlns:a16="http://schemas.microsoft.com/office/drawing/2014/main" id="{ACBDEAA9-3D2D-71D4-E032-E02092D479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grpSp>
                <p:nvGrpSpPr>
                  <p:cNvPr id="252" name="Group 251">
                    <a:extLst>
                      <a:ext uri="{FF2B5EF4-FFF2-40B4-BE49-F238E27FC236}">
                        <a16:creationId xmlns:a16="http://schemas.microsoft.com/office/drawing/2014/main" id="{E1A25B8C-7852-81E7-AEC4-F3D6EB3D9C4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20562" y="1048809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55" name="Straight Connector 254">
                      <a:extLst>
                        <a:ext uri="{FF2B5EF4-FFF2-40B4-BE49-F238E27FC236}">
                          <a16:creationId xmlns:a16="http://schemas.microsoft.com/office/drawing/2014/main" id="{3284647D-2810-4C3A-B929-939E4BCDD3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6" name="Freeform: Shape 255">
                      <a:extLst>
                        <a:ext uri="{FF2B5EF4-FFF2-40B4-BE49-F238E27FC236}">
                          <a16:creationId xmlns:a16="http://schemas.microsoft.com/office/drawing/2014/main" id="{B7ECEF1F-C2DF-1D80-B0A9-A5D4D4AA9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cxnSp>
                <p:nvCxnSpPr>
                  <p:cNvPr id="253" name="Straight Connector 252">
                    <a:extLst>
                      <a:ext uri="{FF2B5EF4-FFF2-40B4-BE49-F238E27FC236}">
                        <a16:creationId xmlns:a16="http://schemas.microsoft.com/office/drawing/2014/main" id="{6C17758E-3251-863F-DF26-CDFD3EA9D3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481110" y="1124580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>
                    <a:extLst>
                      <a:ext uri="{FF2B5EF4-FFF2-40B4-BE49-F238E27FC236}">
                        <a16:creationId xmlns:a16="http://schemas.microsoft.com/office/drawing/2014/main" id="{36ED022B-E01B-08EA-6B8D-9592ED7216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817597" y="1124843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AF377AE7-6EF7-BD77-EA62-982BF2948C0B}"/>
                    </a:ext>
                  </a:extLst>
                </p:cNvPr>
                <p:cNvSpPr txBox="1"/>
                <p:nvPr/>
              </p:nvSpPr>
              <p:spPr>
                <a:xfrm>
                  <a:off x="8432359" y="5716626"/>
                  <a:ext cx="49534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PF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C64D57-C0AF-065E-87AA-C06C644F8AB3}"/>
                  </a:ext>
                </a:extLst>
              </p:cNvPr>
              <p:cNvSpPr txBox="1"/>
              <p:nvPr/>
            </p:nvSpPr>
            <p:spPr>
              <a:xfrm>
                <a:off x="8201660" y="5043245"/>
                <a:ext cx="4183644" cy="40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GB" sz="1050" dirty="0"/>
                  <a:t>→ Insertion sector cryo-island</a:t>
                </a:r>
              </a:p>
            </p:txBody>
          </p:sp>
        </p:grp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id="{FF69C014-269F-1B41-6408-35790E84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55" y="5284200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BC8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16" name="Freeform 43">
              <a:extLst>
                <a:ext uri="{FF2B5EF4-FFF2-40B4-BE49-F238E27FC236}">
                  <a16:creationId xmlns:a16="http://schemas.microsoft.com/office/drawing/2014/main" id="{6F431CA0-3E98-B630-1C89-664AA0FC8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55" y="295545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BC8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sp>
        <p:nvSpPr>
          <p:cNvPr id="153" name="TextBox 6">
            <a:extLst>
              <a:ext uri="{FF2B5EF4-FFF2-40B4-BE49-F238E27FC236}">
                <a16:creationId xmlns:a16="http://schemas.microsoft.com/office/drawing/2014/main" id="{4D3B639C-DB7D-B624-48F1-E44B907D3C91}"/>
              </a:ext>
            </a:extLst>
          </p:cNvPr>
          <p:cNvSpPr txBox="1"/>
          <p:nvPr/>
        </p:nvSpPr>
        <p:spPr>
          <a:xfrm>
            <a:off x="994616" y="1895392"/>
            <a:ext cx="2610596" cy="21698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100" b="1" dirty="0"/>
              <a:t>Circumference</a:t>
            </a:r>
            <a:r>
              <a:rPr lang="en-US" sz="1100" dirty="0"/>
              <a:t>: 91 km </a:t>
            </a:r>
          </a:p>
          <a:p>
            <a:pPr algn="l"/>
            <a:r>
              <a:rPr lang="en-US" sz="1100" b="1" dirty="0"/>
              <a:t>Sectors</a:t>
            </a:r>
            <a:r>
              <a:rPr lang="en-US" sz="1100" dirty="0"/>
              <a:t>: 8</a:t>
            </a:r>
          </a:p>
          <a:p>
            <a:pPr algn="l"/>
            <a:r>
              <a:rPr lang="en-US" sz="1100" b="1" dirty="0"/>
              <a:t>Sector length</a:t>
            </a:r>
            <a:r>
              <a:rPr lang="en-US" sz="1100" dirty="0"/>
              <a:t>: 11.4 km</a:t>
            </a:r>
          </a:p>
          <a:p>
            <a:pPr algn="l"/>
            <a:r>
              <a:rPr lang="en-US" sz="1100" b="1" dirty="0"/>
              <a:t>Cryo cooling length</a:t>
            </a:r>
            <a:r>
              <a:rPr lang="en-US" sz="1100" dirty="0"/>
              <a:t>: 5 km per side</a:t>
            </a:r>
          </a:p>
          <a:p>
            <a:pPr algn="l"/>
            <a:r>
              <a:rPr lang="en-US" sz="1100" b="1" dirty="0"/>
              <a:t>Cryo-islands</a:t>
            </a:r>
            <a:r>
              <a:rPr lang="en-US" sz="1100" dirty="0"/>
              <a:t>: 8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6 sector cryo-islands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2 insertion cryo-islands</a:t>
            </a:r>
          </a:p>
          <a:p>
            <a:r>
              <a:rPr lang="en-GB" sz="1100" b="1" dirty="0"/>
              <a:t>Heat loads</a:t>
            </a:r>
            <a:r>
              <a:rPr lang="en-GB" sz="1100" dirty="0"/>
              <a:t>: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highlight>
                  <a:srgbClr val="FFFF00"/>
                </a:highlight>
              </a:rPr>
              <a:t>??</a:t>
            </a:r>
            <a:r>
              <a:rPr lang="en-GB" sz="1100" dirty="0"/>
              <a:t> W/m @ 4.5 K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highlight>
                  <a:srgbClr val="FFFF00"/>
                </a:highlight>
              </a:rPr>
              <a:t>??</a:t>
            </a:r>
            <a:r>
              <a:rPr lang="en-GB" sz="1100" dirty="0"/>
              <a:t> W/m @ 40-60 K</a:t>
            </a:r>
          </a:p>
          <a:p>
            <a:r>
              <a:rPr lang="en-GB" sz="1100" b="1" dirty="0"/>
              <a:t>QRL diameter</a:t>
            </a:r>
            <a:r>
              <a:rPr lang="en-GB" sz="1100" dirty="0"/>
              <a:t>: </a:t>
            </a:r>
            <a:r>
              <a:rPr lang="en-GB" sz="1400" dirty="0">
                <a:highlight>
                  <a:srgbClr val="FFFF00"/>
                </a:highlight>
              </a:rPr>
              <a:t>↘</a:t>
            </a:r>
            <a:r>
              <a:rPr lang="en-GB" sz="1100" dirty="0"/>
              <a:t> mm</a:t>
            </a:r>
          </a:p>
          <a:p>
            <a:r>
              <a:rPr lang="en-GB" sz="1100" b="1" dirty="0"/>
              <a:t>He Inventory</a:t>
            </a:r>
            <a:r>
              <a:rPr lang="en-GB" sz="1100" dirty="0"/>
              <a:t>:  </a:t>
            </a:r>
            <a:r>
              <a:rPr lang="en-GB" sz="1100" dirty="0">
                <a:highlight>
                  <a:srgbClr val="FFFF00"/>
                </a:highlight>
              </a:rPr>
              <a:t>↓↓</a:t>
            </a:r>
            <a:r>
              <a:rPr lang="en-GB" sz="1100" dirty="0"/>
              <a:t> ton</a:t>
            </a:r>
          </a:p>
        </p:txBody>
      </p:sp>
      <p:sp>
        <p:nvSpPr>
          <p:cNvPr id="291" name="Textfeld 3">
            <a:extLst>
              <a:ext uri="{FF2B5EF4-FFF2-40B4-BE49-F238E27FC236}">
                <a16:creationId xmlns:a16="http://schemas.microsoft.com/office/drawing/2014/main" id="{73497558-165E-28F4-E47B-FF41639494BD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50E9FA-8C19-13F1-9661-CBD04AC2EC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2892" y="2198431"/>
            <a:ext cx="2822143" cy="2710310"/>
          </a:xfrm>
          <a:prstGeom prst="rect">
            <a:avLst/>
          </a:prstGeom>
        </p:spPr>
      </p:pic>
      <p:pic>
        <p:nvPicPr>
          <p:cNvPr id="2" name="Picture 13">
            <a:extLst>
              <a:ext uri="{FF2B5EF4-FFF2-40B4-BE49-F238E27FC236}">
                <a16:creationId xmlns:a16="http://schemas.microsoft.com/office/drawing/2014/main" id="{61F564B2-258D-FF24-9B3B-C59025BCF3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97"/>
          <a:stretch/>
        </p:blipFill>
        <p:spPr>
          <a:xfrm>
            <a:off x="4909645" y="1395382"/>
            <a:ext cx="1304340" cy="1579221"/>
          </a:xfrm>
          <a:prstGeom prst="rect">
            <a:avLst/>
          </a:prstGeom>
        </p:spPr>
      </p:pic>
      <p:sp>
        <p:nvSpPr>
          <p:cNvPr id="6" name="TextBox 16">
            <a:extLst>
              <a:ext uri="{FF2B5EF4-FFF2-40B4-BE49-F238E27FC236}">
                <a16:creationId xmlns:a16="http://schemas.microsoft.com/office/drawing/2014/main" id="{5FC3C231-928D-19EB-F24A-38CE9EA125A0}"/>
              </a:ext>
            </a:extLst>
          </p:cNvPr>
          <p:cNvSpPr txBox="1"/>
          <p:nvPr/>
        </p:nvSpPr>
        <p:spPr>
          <a:xfrm>
            <a:off x="6734019" y="3818996"/>
            <a:ext cx="396160" cy="2462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600" dirty="0"/>
              <a:t>DN</a:t>
            </a:r>
            <a:r>
              <a:rPr lang="en-GB" sz="1000" dirty="0"/>
              <a:t>↘</a:t>
            </a:r>
            <a:endParaRPr lang="en-GB" sz="600" dirty="0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05E27449-9EAC-650A-86E1-88E32DC84B66}"/>
              </a:ext>
            </a:extLst>
          </p:cNvPr>
          <p:cNvSpPr/>
          <p:nvPr/>
        </p:nvSpPr>
        <p:spPr>
          <a:xfrm>
            <a:off x="5290921" y="1546061"/>
            <a:ext cx="868804" cy="868804"/>
          </a:xfrm>
          <a:prstGeom prst="mathMultiply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2C0CC2C2-A0BA-92AB-0F0B-3D89C547B835}"/>
              </a:ext>
            </a:extLst>
          </p:cNvPr>
          <p:cNvSpPr txBox="1"/>
          <p:nvPr/>
        </p:nvSpPr>
        <p:spPr>
          <a:xfrm>
            <a:off x="7000866" y="924121"/>
            <a:ext cx="2054169" cy="2616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dirty="0"/>
              <a:t>See P. Borges de Sousa talk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AE4F03-4B1A-BC38-70BE-8BC5F28FA948}"/>
              </a:ext>
            </a:extLst>
          </p:cNvPr>
          <p:cNvSpPr txBox="1"/>
          <p:nvPr/>
        </p:nvSpPr>
        <p:spPr>
          <a:xfrm>
            <a:off x="4466398" y="1054334"/>
            <a:ext cx="21651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/>
              <a:t>Cryogenic distribution line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62C4E7-3986-D6A2-D0D6-85E551376AEF}"/>
              </a:ext>
            </a:extLst>
          </p:cNvPr>
          <p:cNvSpPr txBox="1"/>
          <p:nvPr/>
        </p:nvSpPr>
        <p:spPr>
          <a:xfrm>
            <a:off x="6351938" y="1639444"/>
            <a:ext cx="2284106" cy="43088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dirty="0"/>
              <a:t>Line B disappears.</a:t>
            </a:r>
          </a:p>
          <a:p>
            <a:pPr algn="l"/>
            <a:r>
              <a:rPr lang="en-US" sz="1100" dirty="0"/>
              <a:t>Line D size expected to increase.</a:t>
            </a:r>
            <a:endParaRPr lang="en-GB" sz="1100" dirty="0"/>
          </a:p>
        </p:txBody>
      </p:sp>
      <p:sp>
        <p:nvSpPr>
          <p:cNvPr id="21" name="Textfeld 4">
            <a:extLst>
              <a:ext uri="{FF2B5EF4-FFF2-40B4-BE49-F238E27FC236}">
                <a16:creationId xmlns:a16="http://schemas.microsoft.com/office/drawing/2014/main" id="{D3964E7E-1003-7509-0CB9-7E4AEA590F33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FCC-</a:t>
            </a:r>
            <a:r>
              <a:rPr lang="en-GB" sz="900" dirty="0" err="1">
                <a:solidFill>
                  <a:schemeClr val="bg1"/>
                </a:solidFill>
                <a:highlight>
                  <a:srgbClr val="A6A6A6"/>
                </a:highlight>
              </a:rPr>
              <a:t>hh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 compatibility</a:t>
            </a:r>
            <a:r>
              <a:rPr lang="en-GB" sz="900" dirty="0">
                <a:solidFill>
                  <a:schemeClr val="bg1"/>
                </a:solidFill>
              </a:rPr>
              <a:t>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214225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2" name="Titel 4">
            <a:extLst>
              <a:ext uri="{FF2B5EF4-FFF2-40B4-BE49-F238E27FC236}">
                <a16:creationId xmlns:a16="http://schemas.microsoft.com/office/drawing/2014/main" id="{1632761F-DFA8-0470-CBA2-386A295A9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377672" cy="804066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41302DB9-CD99-0F30-80F7-A06F4ACF25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3366" y="1130215"/>
            <a:ext cx="4536504" cy="375201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1400" b="1" dirty="0"/>
              <a:t>Introduction &amp; status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400" b="1" dirty="0"/>
              <a:t>FCC-</a:t>
            </a:r>
            <a:r>
              <a:rPr lang="en-GB" sz="1400" b="1" dirty="0" err="1"/>
              <a:t>ee</a:t>
            </a:r>
            <a:r>
              <a:rPr lang="en-GB" sz="1400" b="1" dirty="0"/>
              <a:t> 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Cryogenic cooling users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SRF heat loads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Cryoplants layout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Helium inventory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Electrical power needs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Operation modes</a:t>
            </a:r>
          </a:p>
          <a:p>
            <a:pPr marL="683100" lvl="1" indent="-342900">
              <a:lnSpc>
                <a:spcPct val="150000"/>
              </a:lnSpc>
            </a:pPr>
            <a:r>
              <a:rPr lang="en-GB" sz="1400" b="1" dirty="0"/>
              <a:t>Cost estimate and challenges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400" b="1" dirty="0"/>
              <a:t>FCC-</a:t>
            </a:r>
            <a:r>
              <a:rPr lang="en-GB" sz="1400" b="1" dirty="0" err="1"/>
              <a:t>hh</a:t>
            </a:r>
            <a:r>
              <a:rPr lang="en-GB" sz="1400" b="1" dirty="0"/>
              <a:t> compatibility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400" b="1" dirty="0"/>
              <a:t>Conclusions</a:t>
            </a:r>
          </a:p>
        </p:txBody>
      </p:sp>
      <p:pic>
        <p:nvPicPr>
          <p:cNvPr id="2" name="Bildplatzhalter 13">
            <a:extLst>
              <a:ext uri="{FF2B5EF4-FFF2-40B4-BE49-F238E27FC236}">
                <a16:creationId xmlns:a16="http://schemas.microsoft.com/office/drawing/2014/main" id="{CE727C6C-A49C-7C91-36BE-01A4F34F2C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r="59"/>
          <a:stretch>
            <a:fillRect/>
          </a:stretch>
        </p:blipFill>
        <p:spPr>
          <a:xfrm>
            <a:off x="5376460" y="1136033"/>
            <a:ext cx="2952328" cy="1752267"/>
          </a:xfrm>
          <a:prstGeom prst="rect">
            <a:avLst/>
          </a:prstGeom>
        </p:spPr>
      </p:pic>
      <p:pic>
        <p:nvPicPr>
          <p:cNvPr id="3" name="Bildplatzhalter 15" descr="Ein Bild, das Baum enthält.&#10;&#10;Automatisch generierte Beschreibung">
            <a:extLst>
              <a:ext uri="{FF2B5EF4-FFF2-40B4-BE49-F238E27FC236}">
                <a16:creationId xmlns:a16="http://schemas.microsoft.com/office/drawing/2014/main" id="{C18DDE95-49B0-5059-4F93-7C90C42682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r="59"/>
          <a:stretch>
            <a:fillRect/>
          </a:stretch>
        </p:blipFill>
        <p:spPr>
          <a:xfrm>
            <a:off x="5376460" y="3131333"/>
            <a:ext cx="2952328" cy="175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94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191"/>
            <a:ext cx="8770141" cy="553790"/>
          </a:xfrm>
        </p:spPr>
        <p:txBody>
          <a:bodyPr/>
          <a:lstStyle/>
          <a:p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 cryogenic system updated layout – HTS @ 20 K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1681EA-2CD7-995E-A25C-FD2E54E0EFC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6B9B40-7401-FD8D-6019-DA2223472716}"/>
              </a:ext>
            </a:extLst>
          </p:cNvPr>
          <p:cNvGrpSpPr/>
          <p:nvPr/>
        </p:nvGrpSpPr>
        <p:grpSpPr>
          <a:xfrm>
            <a:off x="81638" y="771550"/>
            <a:ext cx="7381048" cy="4102208"/>
            <a:chOff x="2653692" y="133998"/>
            <a:chExt cx="9731612" cy="540859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65EE0B7-7AA2-A588-5062-B88B2A228E04}"/>
                </a:ext>
              </a:extLst>
            </p:cNvPr>
            <p:cNvGrpSpPr/>
            <p:nvPr/>
          </p:nvGrpSpPr>
          <p:grpSpPr>
            <a:xfrm>
              <a:off x="2653692" y="133998"/>
              <a:ext cx="9731612" cy="5408596"/>
              <a:chOff x="2653692" y="133998"/>
              <a:chExt cx="9731612" cy="5408596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88D81AB-FA38-1606-ED85-2A046EFFC7BA}"/>
                  </a:ext>
                </a:extLst>
              </p:cNvPr>
              <p:cNvGrpSpPr/>
              <p:nvPr/>
            </p:nvGrpSpPr>
            <p:grpSpPr>
              <a:xfrm>
                <a:off x="2653692" y="133998"/>
                <a:ext cx="9088786" cy="5408596"/>
                <a:chOff x="3558260" y="1028733"/>
                <a:chExt cx="9088786" cy="540859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F665512A-AFD5-798E-41AE-904640D3A2CD}"/>
                    </a:ext>
                  </a:extLst>
                </p:cNvPr>
                <p:cNvGrpSpPr/>
                <p:nvPr/>
              </p:nvGrpSpPr>
              <p:grpSpPr>
                <a:xfrm>
                  <a:off x="8950902" y="5243447"/>
                  <a:ext cx="3696144" cy="1024364"/>
                  <a:chOff x="6653345" y="3357695"/>
                  <a:chExt cx="2772108" cy="768273"/>
                </a:xfrm>
              </p:grpSpPr>
              <p:sp>
                <p:nvSpPr>
                  <p:cNvPr id="287" name="Freeform 43">
                    <a:extLst>
                      <a:ext uri="{FF2B5EF4-FFF2-40B4-BE49-F238E27FC236}">
                        <a16:creationId xmlns:a16="http://schemas.microsoft.com/office/drawing/2014/main" id="{392ED465-0AFA-F3F8-408D-C09C160AC4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3345" y="3713285"/>
                    <a:ext cx="165100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8" name="Freeform 43">
                    <a:extLst>
                      <a:ext uri="{FF2B5EF4-FFF2-40B4-BE49-F238E27FC236}">
                        <a16:creationId xmlns:a16="http://schemas.microsoft.com/office/drawing/2014/main" id="{C47AAECF-4622-17FB-15B1-562CB3EA1D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5069" y="3970726"/>
                    <a:ext cx="165100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BC8BFF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 dirty="0"/>
                  </a:p>
                </p:txBody>
              </p:sp>
              <p:sp>
                <p:nvSpPr>
                  <p:cNvPr id="289" name="TextBox 288">
                    <a:extLst>
                      <a:ext uri="{FF2B5EF4-FFF2-40B4-BE49-F238E27FC236}">
                        <a16:creationId xmlns:a16="http://schemas.microsoft.com/office/drawing/2014/main" id="{1EA0BF0D-BF55-D462-33F1-0FE38AA04FA1}"/>
                      </a:ext>
                    </a:extLst>
                  </p:cNvPr>
                  <p:cNvSpPr txBox="1"/>
                  <p:nvPr/>
                </p:nvSpPr>
                <p:spPr>
                  <a:xfrm>
                    <a:off x="6751770" y="3357695"/>
                    <a:ext cx="2673683" cy="5851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>
                      <a:lnSpc>
                        <a:spcPct val="150000"/>
                      </a:lnSpc>
                    </a:pPr>
                    <a:r>
                      <a:rPr lang="en-GB" sz="1100" dirty="0"/>
                      <a:t>→</a:t>
                    </a:r>
                    <a:r>
                      <a:rPr lang="en-US" sz="1100" dirty="0"/>
                      <a:t> Technical Point</a:t>
                    </a:r>
                  </a:p>
                  <a:p>
                    <a:pPr algn="l">
                      <a:lnSpc>
                        <a:spcPct val="150000"/>
                      </a:lnSpc>
                    </a:pPr>
                    <a:r>
                      <a:rPr lang="en-GB" sz="1100" dirty="0"/>
                      <a:t>→ Normal sector cryo-island</a:t>
                    </a:r>
                  </a:p>
                </p:txBody>
              </p:sp>
              <p:sp>
                <p:nvSpPr>
                  <p:cNvPr id="290" name="Freeform 18">
                    <a:extLst>
                      <a:ext uri="{FF2B5EF4-FFF2-40B4-BE49-F238E27FC236}">
                        <a16:creationId xmlns:a16="http://schemas.microsoft.com/office/drawing/2014/main" id="{982B0963-B3ED-CD91-981A-F9D4A30D94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88225" y="3500854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0 h 150"/>
                      <a:gd name="T2" fmla="*/ 75 w 150"/>
                      <a:gd name="T3" fmla="*/ 0 h 150"/>
                      <a:gd name="T4" fmla="*/ 150 w 150"/>
                      <a:gd name="T5" fmla="*/ 75 h 150"/>
                      <a:gd name="T6" fmla="*/ 75 w 150"/>
                      <a:gd name="T7" fmla="*/ 150 h 150"/>
                      <a:gd name="T8" fmla="*/ 0 w 150"/>
                      <a:gd name="T9" fmla="*/ 75 h 150"/>
                      <a:gd name="T10" fmla="*/ 75 w 150"/>
                      <a:gd name="T11" fmla="*/ 0 h 150"/>
                      <a:gd name="T12" fmla="*/ 75 w 150"/>
                      <a:gd name="T13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0"/>
                        </a:moveTo>
                        <a:lnTo>
                          <a:pt x="75" y="0"/>
                        </a:lnTo>
                        <a:cubicBezTo>
                          <a:pt x="117" y="0"/>
                          <a:pt x="150" y="34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lnTo>
                          <a:pt x="75" y="0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</p:grpSp>
            <p:sp>
              <p:nvSpPr>
                <p:cNvPr id="24" name="Freeform 12">
                  <a:extLst>
                    <a:ext uri="{FF2B5EF4-FFF2-40B4-BE49-F238E27FC236}">
                      <a16:creationId xmlns:a16="http://schemas.microsoft.com/office/drawing/2014/main" id="{C2C93DA6-427F-28D1-15C6-C1649A2A5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3703" y="1656079"/>
                  <a:ext cx="135467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59" name="Freeform 5">
                  <a:extLst>
                    <a:ext uri="{FF2B5EF4-FFF2-40B4-BE49-F238E27FC236}">
                      <a16:creationId xmlns:a16="http://schemas.microsoft.com/office/drawing/2014/main" id="{3DA6086F-E119-CF44-E9F4-5AA9DB2E54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6925" y="1653751"/>
                  <a:ext cx="0" cy="4265084"/>
                </a:xfrm>
                <a:custGeom>
                  <a:avLst/>
                  <a:gdLst>
                    <a:gd name="T0" fmla="*/ 0 h 5707"/>
                    <a:gd name="T1" fmla="*/ 267 h 5707"/>
                    <a:gd name="T2" fmla="*/ 280 h 5707"/>
                    <a:gd name="T3" fmla="*/ 293 h 5707"/>
                    <a:gd name="T4" fmla="*/ 560 h 5707"/>
                    <a:gd name="T5" fmla="*/ 573 h 5707"/>
                    <a:gd name="T6" fmla="*/ 587 h 5707"/>
                    <a:gd name="T7" fmla="*/ 853 h 5707"/>
                    <a:gd name="T8" fmla="*/ 867 h 5707"/>
                    <a:gd name="T9" fmla="*/ 880 h 5707"/>
                    <a:gd name="T10" fmla="*/ 1147 h 5707"/>
                    <a:gd name="T11" fmla="*/ 1160 h 5707"/>
                    <a:gd name="T12" fmla="*/ 1173 h 5707"/>
                    <a:gd name="T13" fmla="*/ 1440 h 5707"/>
                    <a:gd name="T14" fmla="*/ 1453 h 5707"/>
                    <a:gd name="T15" fmla="*/ 1467 h 5707"/>
                    <a:gd name="T16" fmla="*/ 1733 h 5707"/>
                    <a:gd name="T17" fmla="*/ 1747 h 5707"/>
                    <a:gd name="T18" fmla="*/ 1760 h 5707"/>
                    <a:gd name="T19" fmla="*/ 2027 h 5707"/>
                    <a:gd name="T20" fmla="*/ 2040 h 5707"/>
                    <a:gd name="T21" fmla="*/ 2053 h 5707"/>
                    <a:gd name="T22" fmla="*/ 2320 h 5707"/>
                    <a:gd name="T23" fmla="*/ 2333 h 5707"/>
                    <a:gd name="T24" fmla="*/ 2347 h 5707"/>
                    <a:gd name="T25" fmla="*/ 2613 h 5707"/>
                    <a:gd name="T26" fmla="*/ 2627 h 5707"/>
                    <a:gd name="T27" fmla="*/ 2640 h 5707"/>
                    <a:gd name="T28" fmla="*/ 2907 h 5707"/>
                    <a:gd name="T29" fmla="*/ 2920 h 5707"/>
                    <a:gd name="T30" fmla="*/ 2933 h 5707"/>
                    <a:gd name="T31" fmla="*/ 3200 h 5707"/>
                    <a:gd name="T32" fmla="*/ 3213 h 5707"/>
                    <a:gd name="T33" fmla="*/ 3227 h 5707"/>
                    <a:gd name="T34" fmla="*/ 3493 h 5707"/>
                    <a:gd name="T35" fmla="*/ 3507 h 5707"/>
                    <a:gd name="T36" fmla="*/ 3520 h 5707"/>
                    <a:gd name="T37" fmla="*/ 3787 h 5707"/>
                    <a:gd name="T38" fmla="*/ 3800 h 5707"/>
                    <a:gd name="T39" fmla="*/ 3813 h 5707"/>
                    <a:gd name="T40" fmla="*/ 4080 h 5707"/>
                    <a:gd name="T41" fmla="*/ 4093 h 5707"/>
                    <a:gd name="T42" fmla="*/ 4107 h 5707"/>
                    <a:gd name="T43" fmla="*/ 4373 h 5707"/>
                    <a:gd name="T44" fmla="*/ 4387 h 5707"/>
                    <a:gd name="T45" fmla="*/ 4400 h 5707"/>
                    <a:gd name="T46" fmla="*/ 4667 h 5707"/>
                    <a:gd name="T47" fmla="*/ 4680 h 5707"/>
                    <a:gd name="T48" fmla="*/ 4693 h 5707"/>
                    <a:gd name="T49" fmla="*/ 4960 h 5707"/>
                    <a:gd name="T50" fmla="*/ 4973 h 5707"/>
                    <a:gd name="T51" fmla="*/ 4987 h 5707"/>
                    <a:gd name="T52" fmla="*/ 5253 h 5707"/>
                    <a:gd name="T53" fmla="*/ 5267 h 5707"/>
                    <a:gd name="T54" fmla="*/ 5280 h 5707"/>
                    <a:gd name="T55" fmla="*/ 5547 h 5707"/>
                    <a:gd name="T56" fmla="*/ 5560 h 5707"/>
                    <a:gd name="T57" fmla="*/ 5573 h 570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</a:cxnLst>
                  <a:rect l="0" t="0" r="r" b="b"/>
                  <a:pathLst>
                    <a:path h="57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33"/>
                      </a:lnTo>
                      <a:moveTo>
                        <a:pt x="0" y="267"/>
                      </a:moveTo>
                      <a:lnTo>
                        <a:pt x="0" y="267"/>
                      </a:lnTo>
                      <a:lnTo>
                        <a:pt x="0" y="280"/>
                      </a:lnTo>
                      <a:moveTo>
                        <a:pt x="0" y="293"/>
                      </a:moveTo>
                      <a:lnTo>
                        <a:pt x="0" y="293"/>
                      </a:lnTo>
                      <a:lnTo>
                        <a:pt x="0" y="427"/>
                      </a:lnTo>
                      <a:moveTo>
                        <a:pt x="0" y="560"/>
                      </a:moveTo>
                      <a:lnTo>
                        <a:pt x="0" y="560"/>
                      </a:lnTo>
                      <a:lnTo>
                        <a:pt x="0" y="573"/>
                      </a:lnTo>
                      <a:moveTo>
                        <a:pt x="0" y="587"/>
                      </a:moveTo>
                      <a:lnTo>
                        <a:pt x="0" y="587"/>
                      </a:lnTo>
                      <a:lnTo>
                        <a:pt x="0" y="720"/>
                      </a:lnTo>
                      <a:moveTo>
                        <a:pt x="0" y="853"/>
                      </a:moveTo>
                      <a:lnTo>
                        <a:pt x="0" y="853"/>
                      </a:lnTo>
                      <a:lnTo>
                        <a:pt x="0" y="867"/>
                      </a:lnTo>
                      <a:moveTo>
                        <a:pt x="0" y="880"/>
                      </a:moveTo>
                      <a:lnTo>
                        <a:pt x="0" y="880"/>
                      </a:lnTo>
                      <a:lnTo>
                        <a:pt x="0" y="1013"/>
                      </a:lnTo>
                      <a:moveTo>
                        <a:pt x="0" y="1147"/>
                      </a:moveTo>
                      <a:lnTo>
                        <a:pt x="0" y="1147"/>
                      </a:lnTo>
                      <a:lnTo>
                        <a:pt x="0" y="1160"/>
                      </a:lnTo>
                      <a:moveTo>
                        <a:pt x="0" y="1173"/>
                      </a:moveTo>
                      <a:lnTo>
                        <a:pt x="0" y="1173"/>
                      </a:lnTo>
                      <a:lnTo>
                        <a:pt x="0" y="1307"/>
                      </a:lnTo>
                      <a:moveTo>
                        <a:pt x="0" y="1440"/>
                      </a:moveTo>
                      <a:lnTo>
                        <a:pt x="0" y="1440"/>
                      </a:lnTo>
                      <a:lnTo>
                        <a:pt x="0" y="1453"/>
                      </a:lnTo>
                      <a:moveTo>
                        <a:pt x="0" y="1467"/>
                      </a:moveTo>
                      <a:lnTo>
                        <a:pt x="0" y="1467"/>
                      </a:lnTo>
                      <a:lnTo>
                        <a:pt x="0" y="1600"/>
                      </a:lnTo>
                      <a:moveTo>
                        <a:pt x="0" y="1733"/>
                      </a:moveTo>
                      <a:lnTo>
                        <a:pt x="0" y="1733"/>
                      </a:lnTo>
                      <a:lnTo>
                        <a:pt x="0" y="1747"/>
                      </a:lnTo>
                      <a:moveTo>
                        <a:pt x="0" y="1760"/>
                      </a:moveTo>
                      <a:lnTo>
                        <a:pt x="0" y="1760"/>
                      </a:lnTo>
                      <a:lnTo>
                        <a:pt x="0" y="1893"/>
                      </a:lnTo>
                      <a:moveTo>
                        <a:pt x="0" y="2027"/>
                      </a:moveTo>
                      <a:lnTo>
                        <a:pt x="0" y="2027"/>
                      </a:lnTo>
                      <a:lnTo>
                        <a:pt x="0" y="2040"/>
                      </a:lnTo>
                      <a:moveTo>
                        <a:pt x="0" y="2053"/>
                      </a:moveTo>
                      <a:lnTo>
                        <a:pt x="0" y="2053"/>
                      </a:lnTo>
                      <a:lnTo>
                        <a:pt x="0" y="2187"/>
                      </a:lnTo>
                      <a:moveTo>
                        <a:pt x="0" y="2320"/>
                      </a:moveTo>
                      <a:lnTo>
                        <a:pt x="0" y="2320"/>
                      </a:lnTo>
                      <a:lnTo>
                        <a:pt x="0" y="2333"/>
                      </a:lnTo>
                      <a:moveTo>
                        <a:pt x="0" y="2347"/>
                      </a:moveTo>
                      <a:lnTo>
                        <a:pt x="0" y="2347"/>
                      </a:lnTo>
                      <a:lnTo>
                        <a:pt x="0" y="2480"/>
                      </a:lnTo>
                      <a:moveTo>
                        <a:pt x="0" y="2613"/>
                      </a:moveTo>
                      <a:lnTo>
                        <a:pt x="0" y="2613"/>
                      </a:lnTo>
                      <a:lnTo>
                        <a:pt x="0" y="2627"/>
                      </a:lnTo>
                      <a:moveTo>
                        <a:pt x="0" y="2640"/>
                      </a:moveTo>
                      <a:lnTo>
                        <a:pt x="0" y="2640"/>
                      </a:lnTo>
                      <a:lnTo>
                        <a:pt x="0" y="2773"/>
                      </a:lnTo>
                      <a:moveTo>
                        <a:pt x="0" y="2907"/>
                      </a:moveTo>
                      <a:lnTo>
                        <a:pt x="0" y="2907"/>
                      </a:lnTo>
                      <a:lnTo>
                        <a:pt x="0" y="2920"/>
                      </a:lnTo>
                      <a:moveTo>
                        <a:pt x="0" y="2933"/>
                      </a:moveTo>
                      <a:lnTo>
                        <a:pt x="0" y="2933"/>
                      </a:lnTo>
                      <a:lnTo>
                        <a:pt x="0" y="3067"/>
                      </a:lnTo>
                      <a:moveTo>
                        <a:pt x="0" y="3200"/>
                      </a:moveTo>
                      <a:lnTo>
                        <a:pt x="0" y="3200"/>
                      </a:lnTo>
                      <a:lnTo>
                        <a:pt x="0" y="3213"/>
                      </a:lnTo>
                      <a:moveTo>
                        <a:pt x="0" y="3227"/>
                      </a:moveTo>
                      <a:lnTo>
                        <a:pt x="0" y="3227"/>
                      </a:lnTo>
                      <a:lnTo>
                        <a:pt x="0" y="3360"/>
                      </a:lnTo>
                      <a:moveTo>
                        <a:pt x="0" y="3493"/>
                      </a:moveTo>
                      <a:lnTo>
                        <a:pt x="0" y="3493"/>
                      </a:lnTo>
                      <a:lnTo>
                        <a:pt x="0" y="3507"/>
                      </a:lnTo>
                      <a:moveTo>
                        <a:pt x="0" y="3520"/>
                      </a:moveTo>
                      <a:lnTo>
                        <a:pt x="0" y="3520"/>
                      </a:lnTo>
                      <a:lnTo>
                        <a:pt x="0" y="3653"/>
                      </a:lnTo>
                      <a:moveTo>
                        <a:pt x="0" y="3787"/>
                      </a:moveTo>
                      <a:lnTo>
                        <a:pt x="0" y="3787"/>
                      </a:lnTo>
                      <a:lnTo>
                        <a:pt x="0" y="3800"/>
                      </a:lnTo>
                      <a:moveTo>
                        <a:pt x="0" y="3813"/>
                      </a:moveTo>
                      <a:lnTo>
                        <a:pt x="0" y="3813"/>
                      </a:lnTo>
                      <a:lnTo>
                        <a:pt x="0" y="3947"/>
                      </a:lnTo>
                      <a:moveTo>
                        <a:pt x="0" y="4080"/>
                      </a:moveTo>
                      <a:lnTo>
                        <a:pt x="0" y="4080"/>
                      </a:lnTo>
                      <a:lnTo>
                        <a:pt x="0" y="4093"/>
                      </a:lnTo>
                      <a:moveTo>
                        <a:pt x="0" y="4107"/>
                      </a:moveTo>
                      <a:lnTo>
                        <a:pt x="0" y="4107"/>
                      </a:lnTo>
                      <a:lnTo>
                        <a:pt x="0" y="4240"/>
                      </a:lnTo>
                      <a:moveTo>
                        <a:pt x="0" y="4373"/>
                      </a:moveTo>
                      <a:lnTo>
                        <a:pt x="0" y="4373"/>
                      </a:lnTo>
                      <a:lnTo>
                        <a:pt x="0" y="4387"/>
                      </a:lnTo>
                      <a:moveTo>
                        <a:pt x="0" y="4400"/>
                      </a:moveTo>
                      <a:lnTo>
                        <a:pt x="0" y="4400"/>
                      </a:lnTo>
                      <a:lnTo>
                        <a:pt x="0" y="4533"/>
                      </a:lnTo>
                      <a:moveTo>
                        <a:pt x="0" y="4667"/>
                      </a:moveTo>
                      <a:lnTo>
                        <a:pt x="0" y="4667"/>
                      </a:lnTo>
                      <a:lnTo>
                        <a:pt x="0" y="4680"/>
                      </a:lnTo>
                      <a:moveTo>
                        <a:pt x="0" y="4693"/>
                      </a:moveTo>
                      <a:lnTo>
                        <a:pt x="0" y="4693"/>
                      </a:lnTo>
                      <a:lnTo>
                        <a:pt x="0" y="4827"/>
                      </a:lnTo>
                      <a:moveTo>
                        <a:pt x="0" y="4960"/>
                      </a:moveTo>
                      <a:lnTo>
                        <a:pt x="0" y="4960"/>
                      </a:lnTo>
                      <a:lnTo>
                        <a:pt x="0" y="4973"/>
                      </a:lnTo>
                      <a:moveTo>
                        <a:pt x="0" y="4987"/>
                      </a:moveTo>
                      <a:lnTo>
                        <a:pt x="0" y="4987"/>
                      </a:lnTo>
                      <a:lnTo>
                        <a:pt x="0" y="5120"/>
                      </a:lnTo>
                      <a:moveTo>
                        <a:pt x="0" y="5253"/>
                      </a:moveTo>
                      <a:lnTo>
                        <a:pt x="0" y="5253"/>
                      </a:lnTo>
                      <a:lnTo>
                        <a:pt x="0" y="5267"/>
                      </a:lnTo>
                      <a:moveTo>
                        <a:pt x="0" y="5280"/>
                      </a:moveTo>
                      <a:lnTo>
                        <a:pt x="0" y="5280"/>
                      </a:lnTo>
                      <a:lnTo>
                        <a:pt x="0" y="5413"/>
                      </a:lnTo>
                      <a:moveTo>
                        <a:pt x="0" y="5547"/>
                      </a:moveTo>
                      <a:lnTo>
                        <a:pt x="0" y="5547"/>
                      </a:lnTo>
                      <a:lnTo>
                        <a:pt x="0" y="5560"/>
                      </a:lnTo>
                      <a:moveTo>
                        <a:pt x="0" y="5573"/>
                      </a:moveTo>
                      <a:lnTo>
                        <a:pt x="0" y="5573"/>
                      </a:lnTo>
                      <a:lnTo>
                        <a:pt x="0" y="5707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0" name="Freeform 6">
                  <a:extLst>
                    <a:ext uri="{FF2B5EF4-FFF2-40B4-BE49-F238E27FC236}">
                      <a16:creationId xmlns:a16="http://schemas.microsoft.com/office/drawing/2014/main" id="{D6B296E3-B570-FFA2-5C53-AE389BEA67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96942" y="2246417"/>
                  <a:ext cx="3340100" cy="3168651"/>
                </a:xfrm>
                <a:custGeom>
                  <a:avLst/>
                  <a:gdLst>
                    <a:gd name="T0" fmla="*/ 0 w 4243"/>
                    <a:gd name="T1" fmla="*/ 0 h 4243"/>
                    <a:gd name="T2" fmla="*/ 189 w 4243"/>
                    <a:gd name="T3" fmla="*/ 189 h 4243"/>
                    <a:gd name="T4" fmla="*/ 198 w 4243"/>
                    <a:gd name="T5" fmla="*/ 198 h 4243"/>
                    <a:gd name="T6" fmla="*/ 207 w 4243"/>
                    <a:gd name="T7" fmla="*/ 208 h 4243"/>
                    <a:gd name="T8" fmla="*/ 396 w 4243"/>
                    <a:gd name="T9" fmla="*/ 396 h 4243"/>
                    <a:gd name="T10" fmla="*/ 405 w 4243"/>
                    <a:gd name="T11" fmla="*/ 406 h 4243"/>
                    <a:gd name="T12" fmla="*/ 415 w 4243"/>
                    <a:gd name="T13" fmla="*/ 415 h 4243"/>
                    <a:gd name="T14" fmla="*/ 603 w 4243"/>
                    <a:gd name="T15" fmla="*/ 604 h 4243"/>
                    <a:gd name="T16" fmla="*/ 613 w 4243"/>
                    <a:gd name="T17" fmla="*/ 613 h 4243"/>
                    <a:gd name="T18" fmla="*/ 622 w 4243"/>
                    <a:gd name="T19" fmla="*/ 623 h 4243"/>
                    <a:gd name="T20" fmla="*/ 811 w 4243"/>
                    <a:gd name="T21" fmla="*/ 811 h 4243"/>
                    <a:gd name="T22" fmla="*/ 820 w 4243"/>
                    <a:gd name="T23" fmla="*/ 821 h 4243"/>
                    <a:gd name="T24" fmla="*/ 830 w 4243"/>
                    <a:gd name="T25" fmla="*/ 830 h 4243"/>
                    <a:gd name="T26" fmla="*/ 1018 w 4243"/>
                    <a:gd name="T27" fmla="*/ 1019 h 4243"/>
                    <a:gd name="T28" fmla="*/ 1028 w 4243"/>
                    <a:gd name="T29" fmla="*/ 1028 h 4243"/>
                    <a:gd name="T30" fmla="*/ 1037 w 4243"/>
                    <a:gd name="T31" fmla="*/ 1038 h 4243"/>
                    <a:gd name="T32" fmla="*/ 1226 w 4243"/>
                    <a:gd name="T33" fmla="*/ 1226 h 4243"/>
                    <a:gd name="T34" fmla="*/ 1235 w 4243"/>
                    <a:gd name="T35" fmla="*/ 1236 h 4243"/>
                    <a:gd name="T36" fmla="*/ 1245 w 4243"/>
                    <a:gd name="T37" fmla="*/ 1245 h 4243"/>
                    <a:gd name="T38" fmla="*/ 1433 w 4243"/>
                    <a:gd name="T39" fmla="*/ 1434 h 4243"/>
                    <a:gd name="T40" fmla="*/ 1443 w 4243"/>
                    <a:gd name="T41" fmla="*/ 1443 h 4243"/>
                    <a:gd name="T42" fmla="*/ 1452 w 4243"/>
                    <a:gd name="T43" fmla="*/ 1452 h 4243"/>
                    <a:gd name="T44" fmla="*/ 1641 w 4243"/>
                    <a:gd name="T45" fmla="*/ 1641 h 4243"/>
                    <a:gd name="T46" fmla="*/ 1650 w 4243"/>
                    <a:gd name="T47" fmla="*/ 1650 h 4243"/>
                    <a:gd name="T48" fmla="*/ 1659 w 4243"/>
                    <a:gd name="T49" fmla="*/ 1660 h 4243"/>
                    <a:gd name="T50" fmla="*/ 1848 w 4243"/>
                    <a:gd name="T51" fmla="*/ 1848 h 4243"/>
                    <a:gd name="T52" fmla="*/ 1857 w 4243"/>
                    <a:gd name="T53" fmla="*/ 1858 h 4243"/>
                    <a:gd name="T54" fmla="*/ 1867 w 4243"/>
                    <a:gd name="T55" fmla="*/ 1867 h 4243"/>
                    <a:gd name="T56" fmla="*/ 2055 w 4243"/>
                    <a:gd name="T57" fmla="*/ 2056 h 4243"/>
                    <a:gd name="T58" fmla="*/ 2065 w 4243"/>
                    <a:gd name="T59" fmla="*/ 2065 h 4243"/>
                    <a:gd name="T60" fmla="*/ 2074 w 4243"/>
                    <a:gd name="T61" fmla="*/ 2075 h 4243"/>
                    <a:gd name="T62" fmla="*/ 2263 w 4243"/>
                    <a:gd name="T63" fmla="*/ 2263 h 4243"/>
                    <a:gd name="T64" fmla="*/ 2272 w 4243"/>
                    <a:gd name="T65" fmla="*/ 2273 h 4243"/>
                    <a:gd name="T66" fmla="*/ 2282 w 4243"/>
                    <a:gd name="T67" fmla="*/ 2282 h 4243"/>
                    <a:gd name="T68" fmla="*/ 2470 w 4243"/>
                    <a:gd name="T69" fmla="*/ 2471 h 4243"/>
                    <a:gd name="T70" fmla="*/ 2480 w 4243"/>
                    <a:gd name="T71" fmla="*/ 2480 h 4243"/>
                    <a:gd name="T72" fmla="*/ 2489 w 4243"/>
                    <a:gd name="T73" fmla="*/ 2490 h 4243"/>
                    <a:gd name="T74" fmla="*/ 2678 w 4243"/>
                    <a:gd name="T75" fmla="*/ 2678 h 4243"/>
                    <a:gd name="T76" fmla="*/ 2687 w 4243"/>
                    <a:gd name="T77" fmla="*/ 2687 h 4243"/>
                    <a:gd name="T78" fmla="*/ 2696 w 4243"/>
                    <a:gd name="T79" fmla="*/ 2697 h 4243"/>
                    <a:gd name="T80" fmla="*/ 2885 w 4243"/>
                    <a:gd name="T81" fmla="*/ 2885 h 4243"/>
                    <a:gd name="T82" fmla="*/ 2894 w 4243"/>
                    <a:gd name="T83" fmla="*/ 2895 h 4243"/>
                    <a:gd name="T84" fmla="*/ 2904 w 4243"/>
                    <a:gd name="T85" fmla="*/ 2904 h 4243"/>
                    <a:gd name="T86" fmla="*/ 3092 w 4243"/>
                    <a:gd name="T87" fmla="*/ 3093 h 4243"/>
                    <a:gd name="T88" fmla="*/ 3102 w 4243"/>
                    <a:gd name="T89" fmla="*/ 3102 h 4243"/>
                    <a:gd name="T90" fmla="*/ 3111 w 4243"/>
                    <a:gd name="T91" fmla="*/ 3112 h 4243"/>
                    <a:gd name="T92" fmla="*/ 3300 w 4243"/>
                    <a:gd name="T93" fmla="*/ 3300 h 4243"/>
                    <a:gd name="T94" fmla="*/ 3309 w 4243"/>
                    <a:gd name="T95" fmla="*/ 3310 h 4243"/>
                    <a:gd name="T96" fmla="*/ 3319 w 4243"/>
                    <a:gd name="T97" fmla="*/ 3319 h 4243"/>
                    <a:gd name="T98" fmla="*/ 3507 w 4243"/>
                    <a:gd name="T99" fmla="*/ 3508 h 4243"/>
                    <a:gd name="T100" fmla="*/ 3517 w 4243"/>
                    <a:gd name="T101" fmla="*/ 3517 h 4243"/>
                    <a:gd name="T102" fmla="*/ 3526 w 4243"/>
                    <a:gd name="T103" fmla="*/ 3527 h 4243"/>
                    <a:gd name="T104" fmla="*/ 3715 w 4243"/>
                    <a:gd name="T105" fmla="*/ 3715 h 4243"/>
                    <a:gd name="T106" fmla="*/ 3724 w 4243"/>
                    <a:gd name="T107" fmla="*/ 3725 h 4243"/>
                    <a:gd name="T108" fmla="*/ 3734 w 4243"/>
                    <a:gd name="T109" fmla="*/ 3734 h 4243"/>
                    <a:gd name="T110" fmla="*/ 3922 w 4243"/>
                    <a:gd name="T111" fmla="*/ 3923 h 4243"/>
                    <a:gd name="T112" fmla="*/ 3932 w 4243"/>
                    <a:gd name="T113" fmla="*/ 3932 h 4243"/>
                    <a:gd name="T114" fmla="*/ 3941 w 4243"/>
                    <a:gd name="T115" fmla="*/ 3941 h 4243"/>
                    <a:gd name="T116" fmla="*/ 4130 w 4243"/>
                    <a:gd name="T117" fmla="*/ 4130 h 4243"/>
                    <a:gd name="T118" fmla="*/ 4139 w 4243"/>
                    <a:gd name="T119" fmla="*/ 4139 h 4243"/>
                    <a:gd name="T120" fmla="*/ 4148 w 4243"/>
                    <a:gd name="T121" fmla="*/ 4149 h 4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43" h="424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4" y="95"/>
                      </a:lnTo>
                      <a:moveTo>
                        <a:pt x="189" y="189"/>
                      </a:moveTo>
                      <a:lnTo>
                        <a:pt x="189" y="189"/>
                      </a:lnTo>
                      <a:lnTo>
                        <a:pt x="198" y="198"/>
                      </a:lnTo>
                      <a:moveTo>
                        <a:pt x="207" y="208"/>
                      </a:moveTo>
                      <a:lnTo>
                        <a:pt x="207" y="208"/>
                      </a:lnTo>
                      <a:lnTo>
                        <a:pt x="302" y="302"/>
                      </a:lnTo>
                      <a:moveTo>
                        <a:pt x="396" y="396"/>
                      </a:moveTo>
                      <a:lnTo>
                        <a:pt x="396" y="396"/>
                      </a:lnTo>
                      <a:lnTo>
                        <a:pt x="405" y="406"/>
                      </a:lnTo>
                      <a:moveTo>
                        <a:pt x="415" y="415"/>
                      </a:moveTo>
                      <a:lnTo>
                        <a:pt x="415" y="415"/>
                      </a:lnTo>
                      <a:lnTo>
                        <a:pt x="509" y="510"/>
                      </a:lnTo>
                      <a:moveTo>
                        <a:pt x="603" y="604"/>
                      </a:moveTo>
                      <a:lnTo>
                        <a:pt x="603" y="604"/>
                      </a:lnTo>
                      <a:lnTo>
                        <a:pt x="613" y="613"/>
                      </a:lnTo>
                      <a:moveTo>
                        <a:pt x="622" y="623"/>
                      </a:moveTo>
                      <a:lnTo>
                        <a:pt x="622" y="623"/>
                      </a:lnTo>
                      <a:lnTo>
                        <a:pt x="717" y="717"/>
                      </a:lnTo>
                      <a:moveTo>
                        <a:pt x="811" y="811"/>
                      </a:moveTo>
                      <a:lnTo>
                        <a:pt x="811" y="811"/>
                      </a:lnTo>
                      <a:lnTo>
                        <a:pt x="820" y="821"/>
                      </a:lnTo>
                      <a:moveTo>
                        <a:pt x="830" y="830"/>
                      </a:moveTo>
                      <a:lnTo>
                        <a:pt x="830" y="830"/>
                      </a:lnTo>
                      <a:lnTo>
                        <a:pt x="924" y="924"/>
                      </a:lnTo>
                      <a:moveTo>
                        <a:pt x="1018" y="1019"/>
                      </a:moveTo>
                      <a:lnTo>
                        <a:pt x="1018" y="1019"/>
                      </a:lnTo>
                      <a:lnTo>
                        <a:pt x="1028" y="1028"/>
                      </a:lnTo>
                      <a:moveTo>
                        <a:pt x="1037" y="1038"/>
                      </a:moveTo>
                      <a:lnTo>
                        <a:pt x="1037" y="1038"/>
                      </a:lnTo>
                      <a:lnTo>
                        <a:pt x="1131" y="1132"/>
                      </a:lnTo>
                      <a:moveTo>
                        <a:pt x="1226" y="1226"/>
                      </a:moveTo>
                      <a:lnTo>
                        <a:pt x="1226" y="1226"/>
                      </a:lnTo>
                      <a:lnTo>
                        <a:pt x="1235" y="1236"/>
                      </a:lnTo>
                      <a:moveTo>
                        <a:pt x="1245" y="1245"/>
                      </a:moveTo>
                      <a:lnTo>
                        <a:pt x="1245" y="1245"/>
                      </a:lnTo>
                      <a:lnTo>
                        <a:pt x="1339" y="1339"/>
                      </a:lnTo>
                      <a:moveTo>
                        <a:pt x="1433" y="1434"/>
                      </a:moveTo>
                      <a:lnTo>
                        <a:pt x="1433" y="1434"/>
                      </a:lnTo>
                      <a:lnTo>
                        <a:pt x="1443" y="1443"/>
                      </a:lnTo>
                      <a:moveTo>
                        <a:pt x="1452" y="1452"/>
                      </a:moveTo>
                      <a:lnTo>
                        <a:pt x="1452" y="1452"/>
                      </a:lnTo>
                      <a:lnTo>
                        <a:pt x="1546" y="1547"/>
                      </a:lnTo>
                      <a:moveTo>
                        <a:pt x="1641" y="1641"/>
                      </a:moveTo>
                      <a:lnTo>
                        <a:pt x="1641" y="1641"/>
                      </a:lnTo>
                      <a:lnTo>
                        <a:pt x="1650" y="1650"/>
                      </a:lnTo>
                      <a:moveTo>
                        <a:pt x="1659" y="1660"/>
                      </a:moveTo>
                      <a:lnTo>
                        <a:pt x="1659" y="1660"/>
                      </a:lnTo>
                      <a:lnTo>
                        <a:pt x="1754" y="1754"/>
                      </a:lnTo>
                      <a:moveTo>
                        <a:pt x="1848" y="1848"/>
                      </a:moveTo>
                      <a:lnTo>
                        <a:pt x="1848" y="1848"/>
                      </a:lnTo>
                      <a:lnTo>
                        <a:pt x="1857" y="1858"/>
                      </a:lnTo>
                      <a:moveTo>
                        <a:pt x="1867" y="1867"/>
                      </a:moveTo>
                      <a:lnTo>
                        <a:pt x="1867" y="1867"/>
                      </a:lnTo>
                      <a:lnTo>
                        <a:pt x="1961" y="1962"/>
                      </a:lnTo>
                      <a:moveTo>
                        <a:pt x="2055" y="2056"/>
                      </a:moveTo>
                      <a:lnTo>
                        <a:pt x="2055" y="2056"/>
                      </a:lnTo>
                      <a:lnTo>
                        <a:pt x="2065" y="2065"/>
                      </a:lnTo>
                      <a:moveTo>
                        <a:pt x="2074" y="2075"/>
                      </a:moveTo>
                      <a:lnTo>
                        <a:pt x="2074" y="2075"/>
                      </a:lnTo>
                      <a:lnTo>
                        <a:pt x="2168" y="2169"/>
                      </a:lnTo>
                      <a:moveTo>
                        <a:pt x="2263" y="2263"/>
                      </a:moveTo>
                      <a:lnTo>
                        <a:pt x="2263" y="2263"/>
                      </a:lnTo>
                      <a:lnTo>
                        <a:pt x="2272" y="2273"/>
                      </a:lnTo>
                      <a:moveTo>
                        <a:pt x="2282" y="2282"/>
                      </a:moveTo>
                      <a:lnTo>
                        <a:pt x="2282" y="2282"/>
                      </a:lnTo>
                      <a:lnTo>
                        <a:pt x="2376" y="2376"/>
                      </a:lnTo>
                      <a:moveTo>
                        <a:pt x="2470" y="2471"/>
                      </a:moveTo>
                      <a:lnTo>
                        <a:pt x="2470" y="2471"/>
                      </a:lnTo>
                      <a:lnTo>
                        <a:pt x="2480" y="2480"/>
                      </a:lnTo>
                      <a:moveTo>
                        <a:pt x="2489" y="2490"/>
                      </a:moveTo>
                      <a:lnTo>
                        <a:pt x="2489" y="2490"/>
                      </a:lnTo>
                      <a:lnTo>
                        <a:pt x="2583" y="2584"/>
                      </a:lnTo>
                      <a:moveTo>
                        <a:pt x="2678" y="2678"/>
                      </a:moveTo>
                      <a:lnTo>
                        <a:pt x="2678" y="2678"/>
                      </a:lnTo>
                      <a:lnTo>
                        <a:pt x="2687" y="2687"/>
                      </a:lnTo>
                      <a:moveTo>
                        <a:pt x="2696" y="2697"/>
                      </a:moveTo>
                      <a:lnTo>
                        <a:pt x="2696" y="2697"/>
                      </a:lnTo>
                      <a:lnTo>
                        <a:pt x="2791" y="2791"/>
                      </a:lnTo>
                      <a:moveTo>
                        <a:pt x="2885" y="2885"/>
                      </a:moveTo>
                      <a:lnTo>
                        <a:pt x="2885" y="2885"/>
                      </a:lnTo>
                      <a:lnTo>
                        <a:pt x="2894" y="2895"/>
                      </a:lnTo>
                      <a:moveTo>
                        <a:pt x="2904" y="2904"/>
                      </a:moveTo>
                      <a:lnTo>
                        <a:pt x="2904" y="2904"/>
                      </a:lnTo>
                      <a:lnTo>
                        <a:pt x="2998" y="2999"/>
                      </a:lnTo>
                      <a:moveTo>
                        <a:pt x="3092" y="3093"/>
                      </a:moveTo>
                      <a:lnTo>
                        <a:pt x="3092" y="3093"/>
                      </a:lnTo>
                      <a:lnTo>
                        <a:pt x="3102" y="3102"/>
                      </a:lnTo>
                      <a:moveTo>
                        <a:pt x="3111" y="3112"/>
                      </a:moveTo>
                      <a:lnTo>
                        <a:pt x="3111" y="3112"/>
                      </a:lnTo>
                      <a:lnTo>
                        <a:pt x="3206" y="3206"/>
                      </a:lnTo>
                      <a:moveTo>
                        <a:pt x="3300" y="3300"/>
                      </a:moveTo>
                      <a:lnTo>
                        <a:pt x="3300" y="3300"/>
                      </a:lnTo>
                      <a:lnTo>
                        <a:pt x="3309" y="3310"/>
                      </a:lnTo>
                      <a:moveTo>
                        <a:pt x="3319" y="3319"/>
                      </a:moveTo>
                      <a:lnTo>
                        <a:pt x="3319" y="3319"/>
                      </a:lnTo>
                      <a:lnTo>
                        <a:pt x="3413" y="3413"/>
                      </a:lnTo>
                      <a:moveTo>
                        <a:pt x="3507" y="3508"/>
                      </a:moveTo>
                      <a:lnTo>
                        <a:pt x="3507" y="3508"/>
                      </a:lnTo>
                      <a:lnTo>
                        <a:pt x="3517" y="3517"/>
                      </a:lnTo>
                      <a:moveTo>
                        <a:pt x="3526" y="3527"/>
                      </a:moveTo>
                      <a:lnTo>
                        <a:pt x="3526" y="3527"/>
                      </a:lnTo>
                      <a:lnTo>
                        <a:pt x="3620" y="3621"/>
                      </a:lnTo>
                      <a:moveTo>
                        <a:pt x="3715" y="3715"/>
                      </a:moveTo>
                      <a:lnTo>
                        <a:pt x="3715" y="3715"/>
                      </a:lnTo>
                      <a:lnTo>
                        <a:pt x="3724" y="3725"/>
                      </a:lnTo>
                      <a:moveTo>
                        <a:pt x="3734" y="3734"/>
                      </a:moveTo>
                      <a:lnTo>
                        <a:pt x="3734" y="3734"/>
                      </a:lnTo>
                      <a:lnTo>
                        <a:pt x="3828" y="3828"/>
                      </a:lnTo>
                      <a:moveTo>
                        <a:pt x="3922" y="3923"/>
                      </a:moveTo>
                      <a:lnTo>
                        <a:pt x="3922" y="3923"/>
                      </a:lnTo>
                      <a:lnTo>
                        <a:pt x="3932" y="3932"/>
                      </a:lnTo>
                      <a:moveTo>
                        <a:pt x="3941" y="3941"/>
                      </a:moveTo>
                      <a:lnTo>
                        <a:pt x="3941" y="3941"/>
                      </a:lnTo>
                      <a:lnTo>
                        <a:pt x="4035" y="4036"/>
                      </a:lnTo>
                      <a:moveTo>
                        <a:pt x="4130" y="4130"/>
                      </a:moveTo>
                      <a:lnTo>
                        <a:pt x="4130" y="4130"/>
                      </a:lnTo>
                      <a:lnTo>
                        <a:pt x="4139" y="4139"/>
                      </a:lnTo>
                      <a:moveTo>
                        <a:pt x="4148" y="4149"/>
                      </a:moveTo>
                      <a:lnTo>
                        <a:pt x="4148" y="4149"/>
                      </a:lnTo>
                      <a:lnTo>
                        <a:pt x="4243" y="4243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1" name="Freeform 7">
                  <a:extLst>
                    <a:ext uri="{FF2B5EF4-FFF2-40B4-BE49-F238E27FC236}">
                      <a16:creationId xmlns:a16="http://schemas.microsoft.com/office/drawing/2014/main" id="{F02CBB72-AC9B-FD09-7850-1B493FC629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13810" y="2229485"/>
                  <a:ext cx="3340100" cy="3170767"/>
                </a:xfrm>
                <a:custGeom>
                  <a:avLst/>
                  <a:gdLst>
                    <a:gd name="T0" fmla="*/ 4242 w 4242"/>
                    <a:gd name="T1" fmla="*/ 0 h 4243"/>
                    <a:gd name="T2" fmla="*/ 4054 w 4242"/>
                    <a:gd name="T3" fmla="*/ 189 h 4243"/>
                    <a:gd name="T4" fmla="*/ 4044 w 4242"/>
                    <a:gd name="T5" fmla="*/ 198 h 4243"/>
                    <a:gd name="T6" fmla="*/ 4035 w 4242"/>
                    <a:gd name="T7" fmla="*/ 208 h 4243"/>
                    <a:gd name="T8" fmla="*/ 3846 w 4242"/>
                    <a:gd name="T9" fmla="*/ 396 h 4243"/>
                    <a:gd name="T10" fmla="*/ 3837 w 4242"/>
                    <a:gd name="T11" fmla="*/ 406 h 4243"/>
                    <a:gd name="T12" fmla="*/ 3827 w 4242"/>
                    <a:gd name="T13" fmla="*/ 415 h 4243"/>
                    <a:gd name="T14" fmla="*/ 3639 w 4242"/>
                    <a:gd name="T15" fmla="*/ 604 h 4243"/>
                    <a:gd name="T16" fmla="*/ 3629 w 4242"/>
                    <a:gd name="T17" fmla="*/ 613 h 4243"/>
                    <a:gd name="T18" fmla="*/ 3620 w 4242"/>
                    <a:gd name="T19" fmla="*/ 623 h 4243"/>
                    <a:gd name="T20" fmla="*/ 3431 w 4242"/>
                    <a:gd name="T21" fmla="*/ 811 h 4243"/>
                    <a:gd name="T22" fmla="*/ 3422 w 4242"/>
                    <a:gd name="T23" fmla="*/ 821 h 4243"/>
                    <a:gd name="T24" fmla="*/ 3413 w 4242"/>
                    <a:gd name="T25" fmla="*/ 830 h 4243"/>
                    <a:gd name="T26" fmla="*/ 3224 w 4242"/>
                    <a:gd name="T27" fmla="*/ 1018 h 4243"/>
                    <a:gd name="T28" fmla="*/ 3215 w 4242"/>
                    <a:gd name="T29" fmla="*/ 1028 h 4243"/>
                    <a:gd name="T30" fmla="*/ 3205 w 4242"/>
                    <a:gd name="T31" fmla="*/ 1037 h 4243"/>
                    <a:gd name="T32" fmla="*/ 3017 w 4242"/>
                    <a:gd name="T33" fmla="*/ 1226 h 4243"/>
                    <a:gd name="T34" fmla="*/ 3007 w 4242"/>
                    <a:gd name="T35" fmla="*/ 1235 h 4243"/>
                    <a:gd name="T36" fmla="*/ 2998 w 4242"/>
                    <a:gd name="T37" fmla="*/ 1245 h 4243"/>
                    <a:gd name="T38" fmla="*/ 2809 w 4242"/>
                    <a:gd name="T39" fmla="*/ 1433 h 4243"/>
                    <a:gd name="T40" fmla="*/ 2800 w 4242"/>
                    <a:gd name="T41" fmla="*/ 1443 h 4243"/>
                    <a:gd name="T42" fmla="*/ 2790 w 4242"/>
                    <a:gd name="T43" fmla="*/ 1452 h 4243"/>
                    <a:gd name="T44" fmla="*/ 2602 w 4242"/>
                    <a:gd name="T45" fmla="*/ 1641 h 4243"/>
                    <a:gd name="T46" fmla="*/ 2592 w 4242"/>
                    <a:gd name="T47" fmla="*/ 1650 h 4243"/>
                    <a:gd name="T48" fmla="*/ 2583 w 4242"/>
                    <a:gd name="T49" fmla="*/ 1660 h 4243"/>
                    <a:gd name="T50" fmla="*/ 2394 w 4242"/>
                    <a:gd name="T51" fmla="*/ 1848 h 4243"/>
                    <a:gd name="T52" fmla="*/ 2385 w 4242"/>
                    <a:gd name="T53" fmla="*/ 1858 h 4243"/>
                    <a:gd name="T54" fmla="*/ 2376 w 4242"/>
                    <a:gd name="T55" fmla="*/ 1867 h 4243"/>
                    <a:gd name="T56" fmla="*/ 2187 w 4242"/>
                    <a:gd name="T57" fmla="*/ 2056 h 4243"/>
                    <a:gd name="T58" fmla="*/ 2178 w 4242"/>
                    <a:gd name="T59" fmla="*/ 2065 h 4243"/>
                    <a:gd name="T60" fmla="*/ 2168 w 4242"/>
                    <a:gd name="T61" fmla="*/ 2074 h 4243"/>
                    <a:gd name="T62" fmla="*/ 1980 w 4242"/>
                    <a:gd name="T63" fmla="*/ 2263 h 4243"/>
                    <a:gd name="T64" fmla="*/ 1970 w 4242"/>
                    <a:gd name="T65" fmla="*/ 2272 h 4243"/>
                    <a:gd name="T66" fmla="*/ 1961 w 4242"/>
                    <a:gd name="T67" fmla="*/ 2282 h 4243"/>
                    <a:gd name="T68" fmla="*/ 1772 w 4242"/>
                    <a:gd name="T69" fmla="*/ 2470 h 4243"/>
                    <a:gd name="T70" fmla="*/ 1763 w 4242"/>
                    <a:gd name="T71" fmla="*/ 2480 h 4243"/>
                    <a:gd name="T72" fmla="*/ 1753 w 4242"/>
                    <a:gd name="T73" fmla="*/ 2489 h 4243"/>
                    <a:gd name="T74" fmla="*/ 1565 w 4242"/>
                    <a:gd name="T75" fmla="*/ 2678 h 4243"/>
                    <a:gd name="T76" fmla="*/ 1555 w 4242"/>
                    <a:gd name="T77" fmla="*/ 2687 h 4243"/>
                    <a:gd name="T78" fmla="*/ 1546 w 4242"/>
                    <a:gd name="T79" fmla="*/ 2697 h 4243"/>
                    <a:gd name="T80" fmla="*/ 1357 w 4242"/>
                    <a:gd name="T81" fmla="*/ 2885 h 4243"/>
                    <a:gd name="T82" fmla="*/ 1348 w 4242"/>
                    <a:gd name="T83" fmla="*/ 2895 h 4243"/>
                    <a:gd name="T84" fmla="*/ 1338 w 4242"/>
                    <a:gd name="T85" fmla="*/ 2904 h 4243"/>
                    <a:gd name="T86" fmla="*/ 1150 w 4242"/>
                    <a:gd name="T87" fmla="*/ 3093 h 4243"/>
                    <a:gd name="T88" fmla="*/ 1140 w 4242"/>
                    <a:gd name="T89" fmla="*/ 3102 h 4243"/>
                    <a:gd name="T90" fmla="*/ 1131 w 4242"/>
                    <a:gd name="T91" fmla="*/ 3112 h 4243"/>
                    <a:gd name="T92" fmla="*/ 942 w 4242"/>
                    <a:gd name="T93" fmla="*/ 3300 h 4243"/>
                    <a:gd name="T94" fmla="*/ 933 w 4242"/>
                    <a:gd name="T95" fmla="*/ 3310 h 4243"/>
                    <a:gd name="T96" fmla="*/ 924 w 4242"/>
                    <a:gd name="T97" fmla="*/ 3319 h 4243"/>
                    <a:gd name="T98" fmla="*/ 735 w 4242"/>
                    <a:gd name="T99" fmla="*/ 3508 h 4243"/>
                    <a:gd name="T100" fmla="*/ 726 w 4242"/>
                    <a:gd name="T101" fmla="*/ 3517 h 4243"/>
                    <a:gd name="T102" fmla="*/ 716 w 4242"/>
                    <a:gd name="T103" fmla="*/ 3526 h 4243"/>
                    <a:gd name="T104" fmla="*/ 528 w 4242"/>
                    <a:gd name="T105" fmla="*/ 3715 h 4243"/>
                    <a:gd name="T106" fmla="*/ 518 w 4242"/>
                    <a:gd name="T107" fmla="*/ 3724 h 4243"/>
                    <a:gd name="T108" fmla="*/ 509 w 4242"/>
                    <a:gd name="T109" fmla="*/ 3734 h 4243"/>
                    <a:gd name="T110" fmla="*/ 320 w 4242"/>
                    <a:gd name="T111" fmla="*/ 3922 h 4243"/>
                    <a:gd name="T112" fmla="*/ 311 w 4242"/>
                    <a:gd name="T113" fmla="*/ 3932 h 4243"/>
                    <a:gd name="T114" fmla="*/ 301 w 4242"/>
                    <a:gd name="T115" fmla="*/ 3941 h 4243"/>
                    <a:gd name="T116" fmla="*/ 113 w 4242"/>
                    <a:gd name="T117" fmla="*/ 4130 h 4243"/>
                    <a:gd name="T118" fmla="*/ 103 w 4242"/>
                    <a:gd name="T119" fmla="*/ 4139 h 4243"/>
                    <a:gd name="T120" fmla="*/ 94 w 4242"/>
                    <a:gd name="T121" fmla="*/ 4149 h 4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242" h="4243">
                      <a:moveTo>
                        <a:pt x="4242" y="0"/>
                      </a:moveTo>
                      <a:lnTo>
                        <a:pt x="4242" y="0"/>
                      </a:lnTo>
                      <a:lnTo>
                        <a:pt x="4148" y="95"/>
                      </a:lnTo>
                      <a:moveTo>
                        <a:pt x="4054" y="189"/>
                      </a:moveTo>
                      <a:lnTo>
                        <a:pt x="4054" y="189"/>
                      </a:lnTo>
                      <a:lnTo>
                        <a:pt x="4044" y="198"/>
                      </a:lnTo>
                      <a:moveTo>
                        <a:pt x="4035" y="208"/>
                      </a:moveTo>
                      <a:lnTo>
                        <a:pt x="4035" y="208"/>
                      </a:lnTo>
                      <a:lnTo>
                        <a:pt x="3941" y="302"/>
                      </a:lnTo>
                      <a:moveTo>
                        <a:pt x="3846" y="396"/>
                      </a:moveTo>
                      <a:lnTo>
                        <a:pt x="3846" y="396"/>
                      </a:lnTo>
                      <a:lnTo>
                        <a:pt x="3837" y="406"/>
                      </a:lnTo>
                      <a:moveTo>
                        <a:pt x="3827" y="415"/>
                      </a:moveTo>
                      <a:lnTo>
                        <a:pt x="3827" y="415"/>
                      </a:lnTo>
                      <a:lnTo>
                        <a:pt x="3733" y="509"/>
                      </a:lnTo>
                      <a:moveTo>
                        <a:pt x="3639" y="604"/>
                      </a:moveTo>
                      <a:lnTo>
                        <a:pt x="3639" y="604"/>
                      </a:lnTo>
                      <a:lnTo>
                        <a:pt x="3629" y="613"/>
                      </a:lnTo>
                      <a:moveTo>
                        <a:pt x="3620" y="623"/>
                      </a:moveTo>
                      <a:lnTo>
                        <a:pt x="3620" y="623"/>
                      </a:lnTo>
                      <a:lnTo>
                        <a:pt x="3526" y="717"/>
                      </a:lnTo>
                      <a:moveTo>
                        <a:pt x="3431" y="811"/>
                      </a:moveTo>
                      <a:lnTo>
                        <a:pt x="3431" y="811"/>
                      </a:lnTo>
                      <a:lnTo>
                        <a:pt x="3422" y="821"/>
                      </a:lnTo>
                      <a:moveTo>
                        <a:pt x="3413" y="830"/>
                      </a:moveTo>
                      <a:lnTo>
                        <a:pt x="3413" y="830"/>
                      </a:lnTo>
                      <a:lnTo>
                        <a:pt x="3318" y="924"/>
                      </a:lnTo>
                      <a:moveTo>
                        <a:pt x="3224" y="1018"/>
                      </a:moveTo>
                      <a:lnTo>
                        <a:pt x="3224" y="1018"/>
                      </a:lnTo>
                      <a:lnTo>
                        <a:pt x="3215" y="1028"/>
                      </a:lnTo>
                      <a:moveTo>
                        <a:pt x="3205" y="1037"/>
                      </a:moveTo>
                      <a:lnTo>
                        <a:pt x="3205" y="1037"/>
                      </a:lnTo>
                      <a:lnTo>
                        <a:pt x="3111" y="1132"/>
                      </a:lnTo>
                      <a:moveTo>
                        <a:pt x="3017" y="1226"/>
                      </a:moveTo>
                      <a:lnTo>
                        <a:pt x="3017" y="1226"/>
                      </a:lnTo>
                      <a:lnTo>
                        <a:pt x="3007" y="1235"/>
                      </a:lnTo>
                      <a:moveTo>
                        <a:pt x="2998" y="1245"/>
                      </a:moveTo>
                      <a:lnTo>
                        <a:pt x="2998" y="1245"/>
                      </a:lnTo>
                      <a:lnTo>
                        <a:pt x="2903" y="1339"/>
                      </a:lnTo>
                      <a:moveTo>
                        <a:pt x="2809" y="1433"/>
                      </a:moveTo>
                      <a:lnTo>
                        <a:pt x="2809" y="1433"/>
                      </a:lnTo>
                      <a:lnTo>
                        <a:pt x="2800" y="1443"/>
                      </a:lnTo>
                      <a:moveTo>
                        <a:pt x="2790" y="1452"/>
                      </a:moveTo>
                      <a:lnTo>
                        <a:pt x="2790" y="1452"/>
                      </a:lnTo>
                      <a:lnTo>
                        <a:pt x="2696" y="1546"/>
                      </a:lnTo>
                      <a:moveTo>
                        <a:pt x="2602" y="1641"/>
                      </a:moveTo>
                      <a:lnTo>
                        <a:pt x="2602" y="1641"/>
                      </a:lnTo>
                      <a:lnTo>
                        <a:pt x="2592" y="1650"/>
                      </a:lnTo>
                      <a:moveTo>
                        <a:pt x="2583" y="1660"/>
                      </a:moveTo>
                      <a:lnTo>
                        <a:pt x="2583" y="1660"/>
                      </a:lnTo>
                      <a:lnTo>
                        <a:pt x="2489" y="1754"/>
                      </a:lnTo>
                      <a:moveTo>
                        <a:pt x="2394" y="1848"/>
                      </a:moveTo>
                      <a:lnTo>
                        <a:pt x="2394" y="1848"/>
                      </a:lnTo>
                      <a:lnTo>
                        <a:pt x="2385" y="1858"/>
                      </a:lnTo>
                      <a:moveTo>
                        <a:pt x="2376" y="1867"/>
                      </a:moveTo>
                      <a:lnTo>
                        <a:pt x="2376" y="1867"/>
                      </a:lnTo>
                      <a:lnTo>
                        <a:pt x="2281" y="1961"/>
                      </a:lnTo>
                      <a:moveTo>
                        <a:pt x="2187" y="2056"/>
                      </a:moveTo>
                      <a:lnTo>
                        <a:pt x="2187" y="2056"/>
                      </a:lnTo>
                      <a:lnTo>
                        <a:pt x="2178" y="2065"/>
                      </a:lnTo>
                      <a:moveTo>
                        <a:pt x="2168" y="2074"/>
                      </a:moveTo>
                      <a:lnTo>
                        <a:pt x="2168" y="2074"/>
                      </a:lnTo>
                      <a:lnTo>
                        <a:pt x="2074" y="2169"/>
                      </a:lnTo>
                      <a:moveTo>
                        <a:pt x="1980" y="2263"/>
                      </a:moveTo>
                      <a:lnTo>
                        <a:pt x="1980" y="2263"/>
                      </a:lnTo>
                      <a:lnTo>
                        <a:pt x="1970" y="2272"/>
                      </a:lnTo>
                      <a:moveTo>
                        <a:pt x="1961" y="2282"/>
                      </a:moveTo>
                      <a:lnTo>
                        <a:pt x="1961" y="2282"/>
                      </a:lnTo>
                      <a:lnTo>
                        <a:pt x="1866" y="2376"/>
                      </a:lnTo>
                      <a:moveTo>
                        <a:pt x="1772" y="2470"/>
                      </a:moveTo>
                      <a:lnTo>
                        <a:pt x="1772" y="2470"/>
                      </a:lnTo>
                      <a:lnTo>
                        <a:pt x="1763" y="2480"/>
                      </a:lnTo>
                      <a:moveTo>
                        <a:pt x="1753" y="2489"/>
                      </a:moveTo>
                      <a:lnTo>
                        <a:pt x="1753" y="2489"/>
                      </a:lnTo>
                      <a:lnTo>
                        <a:pt x="1659" y="2584"/>
                      </a:lnTo>
                      <a:moveTo>
                        <a:pt x="1565" y="2678"/>
                      </a:moveTo>
                      <a:lnTo>
                        <a:pt x="1565" y="2678"/>
                      </a:lnTo>
                      <a:lnTo>
                        <a:pt x="1555" y="2687"/>
                      </a:lnTo>
                      <a:moveTo>
                        <a:pt x="1546" y="2697"/>
                      </a:moveTo>
                      <a:lnTo>
                        <a:pt x="1546" y="2697"/>
                      </a:lnTo>
                      <a:lnTo>
                        <a:pt x="1452" y="2791"/>
                      </a:lnTo>
                      <a:moveTo>
                        <a:pt x="1357" y="2885"/>
                      </a:moveTo>
                      <a:lnTo>
                        <a:pt x="1357" y="2885"/>
                      </a:lnTo>
                      <a:lnTo>
                        <a:pt x="1348" y="2895"/>
                      </a:lnTo>
                      <a:moveTo>
                        <a:pt x="1338" y="2904"/>
                      </a:moveTo>
                      <a:lnTo>
                        <a:pt x="1338" y="2904"/>
                      </a:lnTo>
                      <a:lnTo>
                        <a:pt x="1244" y="2998"/>
                      </a:lnTo>
                      <a:moveTo>
                        <a:pt x="1150" y="3093"/>
                      </a:moveTo>
                      <a:lnTo>
                        <a:pt x="1150" y="3093"/>
                      </a:lnTo>
                      <a:lnTo>
                        <a:pt x="1140" y="3102"/>
                      </a:lnTo>
                      <a:moveTo>
                        <a:pt x="1131" y="3112"/>
                      </a:moveTo>
                      <a:lnTo>
                        <a:pt x="1131" y="3112"/>
                      </a:lnTo>
                      <a:lnTo>
                        <a:pt x="1037" y="3206"/>
                      </a:lnTo>
                      <a:moveTo>
                        <a:pt x="942" y="3300"/>
                      </a:moveTo>
                      <a:lnTo>
                        <a:pt x="942" y="3300"/>
                      </a:lnTo>
                      <a:lnTo>
                        <a:pt x="933" y="3310"/>
                      </a:lnTo>
                      <a:moveTo>
                        <a:pt x="924" y="3319"/>
                      </a:moveTo>
                      <a:lnTo>
                        <a:pt x="924" y="3319"/>
                      </a:lnTo>
                      <a:lnTo>
                        <a:pt x="829" y="3413"/>
                      </a:lnTo>
                      <a:moveTo>
                        <a:pt x="735" y="3508"/>
                      </a:moveTo>
                      <a:lnTo>
                        <a:pt x="735" y="3508"/>
                      </a:lnTo>
                      <a:lnTo>
                        <a:pt x="726" y="3517"/>
                      </a:lnTo>
                      <a:moveTo>
                        <a:pt x="716" y="3526"/>
                      </a:moveTo>
                      <a:lnTo>
                        <a:pt x="716" y="3526"/>
                      </a:lnTo>
                      <a:lnTo>
                        <a:pt x="622" y="3621"/>
                      </a:lnTo>
                      <a:moveTo>
                        <a:pt x="528" y="3715"/>
                      </a:moveTo>
                      <a:lnTo>
                        <a:pt x="528" y="3715"/>
                      </a:lnTo>
                      <a:lnTo>
                        <a:pt x="518" y="3724"/>
                      </a:lnTo>
                      <a:moveTo>
                        <a:pt x="509" y="3734"/>
                      </a:moveTo>
                      <a:lnTo>
                        <a:pt x="509" y="3734"/>
                      </a:lnTo>
                      <a:lnTo>
                        <a:pt x="414" y="3828"/>
                      </a:lnTo>
                      <a:moveTo>
                        <a:pt x="320" y="3922"/>
                      </a:moveTo>
                      <a:lnTo>
                        <a:pt x="320" y="3922"/>
                      </a:lnTo>
                      <a:lnTo>
                        <a:pt x="311" y="3932"/>
                      </a:lnTo>
                      <a:moveTo>
                        <a:pt x="301" y="3941"/>
                      </a:moveTo>
                      <a:lnTo>
                        <a:pt x="301" y="3941"/>
                      </a:lnTo>
                      <a:lnTo>
                        <a:pt x="207" y="4035"/>
                      </a:lnTo>
                      <a:moveTo>
                        <a:pt x="113" y="4130"/>
                      </a:moveTo>
                      <a:lnTo>
                        <a:pt x="113" y="4130"/>
                      </a:lnTo>
                      <a:lnTo>
                        <a:pt x="103" y="4139"/>
                      </a:lnTo>
                      <a:moveTo>
                        <a:pt x="94" y="4149"/>
                      </a:moveTo>
                      <a:lnTo>
                        <a:pt x="94" y="4149"/>
                      </a:lnTo>
                      <a:lnTo>
                        <a:pt x="0" y="4243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2" name="Freeform 8">
                  <a:extLst>
                    <a:ext uri="{FF2B5EF4-FFF2-40B4-BE49-F238E27FC236}">
                      <a16:creationId xmlns:a16="http://schemas.microsoft.com/office/drawing/2014/main" id="{68E1B3BF-5867-AB5E-4828-83C659340A1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7859" y="3814868"/>
                  <a:ext cx="4493684" cy="0"/>
                </a:xfrm>
                <a:custGeom>
                  <a:avLst/>
                  <a:gdLst>
                    <a:gd name="T0" fmla="*/ 0 w 5707"/>
                    <a:gd name="T1" fmla="*/ 267 w 5707"/>
                    <a:gd name="T2" fmla="*/ 280 w 5707"/>
                    <a:gd name="T3" fmla="*/ 294 w 5707"/>
                    <a:gd name="T4" fmla="*/ 560 w 5707"/>
                    <a:gd name="T5" fmla="*/ 574 w 5707"/>
                    <a:gd name="T6" fmla="*/ 587 w 5707"/>
                    <a:gd name="T7" fmla="*/ 854 w 5707"/>
                    <a:gd name="T8" fmla="*/ 867 w 5707"/>
                    <a:gd name="T9" fmla="*/ 880 w 5707"/>
                    <a:gd name="T10" fmla="*/ 1147 w 5707"/>
                    <a:gd name="T11" fmla="*/ 1160 w 5707"/>
                    <a:gd name="T12" fmla="*/ 1174 w 5707"/>
                    <a:gd name="T13" fmla="*/ 1440 w 5707"/>
                    <a:gd name="T14" fmla="*/ 1454 w 5707"/>
                    <a:gd name="T15" fmla="*/ 1467 w 5707"/>
                    <a:gd name="T16" fmla="*/ 1734 w 5707"/>
                    <a:gd name="T17" fmla="*/ 1747 w 5707"/>
                    <a:gd name="T18" fmla="*/ 1760 w 5707"/>
                    <a:gd name="T19" fmla="*/ 2027 w 5707"/>
                    <a:gd name="T20" fmla="*/ 2040 w 5707"/>
                    <a:gd name="T21" fmla="*/ 2054 w 5707"/>
                    <a:gd name="T22" fmla="*/ 2320 w 5707"/>
                    <a:gd name="T23" fmla="*/ 2334 w 5707"/>
                    <a:gd name="T24" fmla="*/ 2347 w 5707"/>
                    <a:gd name="T25" fmla="*/ 2614 w 5707"/>
                    <a:gd name="T26" fmla="*/ 2627 w 5707"/>
                    <a:gd name="T27" fmla="*/ 2640 w 5707"/>
                    <a:gd name="T28" fmla="*/ 2907 w 5707"/>
                    <a:gd name="T29" fmla="*/ 2920 w 5707"/>
                    <a:gd name="T30" fmla="*/ 2934 w 5707"/>
                    <a:gd name="T31" fmla="*/ 3200 w 5707"/>
                    <a:gd name="T32" fmla="*/ 3214 w 5707"/>
                    <a:gd name="T33" fmla="*/ 3227 w 5707"/>
                    <a:gd name="T34" fmla="*/ 3494 w 5707"/>
                    <a:gd name="T35" fmla="*/ 3507 w 5707"/>
                    <a:gd name="T36" fmla="*/ 3520 w 5707"/>
                    <a:gd name="T37" fmla="*/ 3787 w 5707"/>
                    <a:gd name="T38" fmla="*/ 3800 w 5707"/>
                    <a:gd name="T39" fmla="*/ 3814 w 5707"/>
                    <a:gd name="T40" fmla="*/ 4080 w 5707"/>
                    <a:gd name="T41" fmla="*/ 4094 w 5707"/>
                    <a:gd name="T42" fmla="*/ 4107 w 5707"/>
                    <a:gd name="T43" fmla="*/ 4374 w 5707"/>
                    <a:gd name="T44" fmla="*/ 4387 w 5707"/>
                    <a:gd name="T45" fmla="*/ 4400 w 5707"/>
                    <a:gd name="T46" fmla="*/ 4667 w 5707"/>
                    <a:gd name="T47" fmla="*/ 4680 w 5707"/>
                    <a:gd name="T48" fmla="*/ 4694 w 5707"/>
                    <a:gd name="T49" fmla="*/ 4960 w 5707"/>
                    <a:gd name="T50" fmla="*/ 4974 w 5707"/>
                    <a:gd name="T51" fmla="*/ 4987 w 5707"/>
                    <a:gd name="T52" fmla="*/ 5254 w 5707"/>
                    <a:gd name="T53" fmla="*/ 5267 w 5707"/>
                    <a:gd name="T54" fmla="*/ 5280 w 5707"/>
                    <a:gd name="T55" fmla="*/ 5547 w 5707"/>
                    <a:gd name="T56" fmla="*/ 5560 w 5707"/>
                    <a:gd name="T57" fmla="*/ 5574 w 570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  <a:cxn ang="0">
                      <a:pos x="T43" y="0"/>
                    </a:cxn>
                    <a:cxn ang="0">
                      <a:pos x="T44" y="0"/>
                    </a:cxn>
                    <a:cxn ang="0">
                      <a:pos x="T45" y="0"/>
                    </a:cxn>
                    <a:cxn ang="0">
                      <a:pos x="T46" y="0"/>
                    </a:cxn>
                    <a:cxn ang="0">
                      <a:pos x="T47" y="0"/>
                    </a:cxn>
                    <a:cxn ang="0">
                      <a:pos x="T48" y="0"/>
                    </a:cxn>
                    <a:cxn ang="0">
                      <a:pos x="T49" y="0"/>
                    </a:cxn>
                    <a:cxn ang="0">
                      <a:pos x="T50" y="0"/>
                    </a:cxn>
                    <a:cxn ang="0">
                      <a:pos x="T51" y="0"/>
                    </a:cxn>
                    <a:cxn ang="0">
                      <a:pos x="T52" y="0"/>
                    </a:cxn>
                    <a:cxn ang="0">
                      <a:pos x="T53" y="0"/>
                    </a:cxn>
                    <a:cxn ang="0">
                      <a:pos x="T54" y="0"/>
                    </a:cxn>
                    <a:cxn ang="0">
                      <a:pos x="T55" y="0"/>
                    </a:cxn>
                    <a:cxn ang="0">
                      <a:pos x="T56" y="0"/>
                    </a:cxn>
                    <a:cxn ang="0">
                      <a:pos x="T57" y="0"/>
                    </a:cxn>
                  </a:cxnLst>
                  <a:rect l="0" t="0" r="r" b="b"/>
                  <a:pathLst>
                    <a:path w="57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4" y="0"/>
                      </a:lnTo>
                      <a:moveTo>
                        <a:pt x="267" y="0"/>
                      </a:moveTo>
                      <a:lnTo>
                        <a:pt x="267" y="0"/>
                      </a:lnTo>
                      <a:lnTo>
                        <a:pt x="280" y="0"/>
                      </a:lnTo>
                      <a:moveTo>
                        <a:pt x="294" y="0"/>
                      </a:moveTo>
                      <a:lnTo>
                        <a:pt x="294" y="0"/>
                      </a:lnTo>
                      <a:lnTo>
                        <a:pt x="427" y="0"/>
                      </a:lnTo>
                      <a:moveTo>
                        <a:pt x="560" y="0"/>
                      </a:moveTo>
                      <a:lnTo>
                        <a:pt x="560" y="0"/>
                      </a:lnTo>
                      <a:lnTo>
                        <a:pt x="574" y="0"/>
                      </a:lnTo>
                      <a:moveTo>
                        <a:pt x="587" y="0"/>
                      </a:moveTo>
                      <a:lnTo>
                        <a:pt x="587" y="0"/>
                      </a:lnTo>
                      <a:lnTo>
                        <a:pt x="720" y="0"/>
                      </a:lnTo>
                      <a:moveTo>
                        <a:pt x="854" y="0"/>
                      </a:moveTo>
                      <a:lnTo>
                        <a:pt x="854" y="0"/>
                      </a:lnTo>
                      <a:lnTo>
                        <a:pt x="867" y="0"/>
                      </a:lnTo>
                      <a:moveTo>
                        <a:pt x="880" y="0"/>
                      </a:moveTo>
                      <a:lnTo>
                        <a:pt x="880" y="0"/>
                      </a:lnTo>
                      <a:lnTo>
                        <a:pt x="1014" y="0"/>
                      </a:lnTo>
                      <a:moveTo>
                        <a:pt x="1147" y="0"/>
                      </a:moveTo>
                      <a:lnTo>
                        <a:pt x="1147" y="0"/>
                      </a:lnTo>
                      <a:lnTo>
                        <a:pt x="1160" y="0"/>
                      </a:lnTo>
                      <a:moveTo>
                        <a:pt x="1174" y="0"/>
                      </a:moveTo>
                      <a:lnTo>
                        <a:pt x="1174" y="0"/>
                      </a:lnTo>
                      <a:lnTo>
                        <a:pt x="1307" y="0"/>
                      </a:lnTo>
                      <a:moveTo>
                        <a:pt x="1440" y="0"/>
                      </a:moveTo>
                      <a:lnTo>
                        <a:pt x="1440" y="0"/>
                      </a:lnTo>
                      <a:lnTo>
                        <a:pt x="1454" y="0"/>
                      </a:lnTo>
                      <a:moveTo>
                        <a:pt x="1467" y="0"/>
                      </a:moveTo>
                      <a:lnTo>
                        <a:pt x="1467" y="0"/>
                      </a:lnTo>
                      <a:lnTo>
                        <a:pt x="1600" y="0"/>
                      </a:lnTo>
                      <a:moveTo>
                        <a:pt x="1734" y="0"/>
                      </a:moveTo>
                      <a:lnTo>
                        <a:pt x="1734" y="0"/>
                      </a:lnTo>
                      <a:lnTo>
                        <a:pt x="1747" y="0"/>
                      </a:lnTo>
                      <a:moveTo>
                        <a:pt x="1760" y="0"/>
                      </a:moveTo>
                      <a:lnTo>
                        <a:pt x="1760" y="0"/>
                      </a:lnTo>
                      <a:lnTo>
                        <a:pt x="1894" y="0"/>
                      </a:lnTo>
                      <a:moveTo>
                        <a:pt x="2027" y="0"/>
                      </a:moveTo>
                      <a:lnTo>
                        <a:pt x="2027" y="0"/>
                      </a:lnTo>
                      <a:lnTo>
                        <a:pt x="2040" y="0"/>
                      </a:lnTo>
                      <a:moveTo>
                        <a:pt x="2054" y="0"/>
                      </a:moveTo>
                      <a:lnTo>
                        <a:pt x="2054" y="0"/>
                      </a:lnTo>
                      <a:lnTo>
                        <a:pt x="2187" y="0"/>
                      </a:lnTo>
                      <a:moveTo>
                        <a:pt x="2320" y="0"/>
                      </a:moveTo>
                      <a:lnTo>
                        <a:pt x="2320" y="0"/>
                      </a:lnTo>
                      <a:lnTo>
                        <a:pt x="2334" y="0"/>
                      </a:lnTo>
                      <a:moveTo>
                        <a:pt x="2347" y="0"/>
                      </a:moveTo>
                      <a:lnTo>
                        <a:pt x="2347" y="0"/>
                      </a:lnTo>
                      <a:lnTo>
                        <a:pt x="2480" y="0"/>
                      </a:lnTo>
                      <a:moveTo>
                        <a:pt x="2614" y="0"/>
                      </a:moveTo>
                      <a:lnTo>
                        <a:pt x="2614" y="0"/>
                      </a:lnTo>
                      <a:lnTo>
                        <a:pt x="2627" y="0"/>
                      </a:lnTo>
                      <a:moveTo>
                        <a:pt x="2640" y="0"/>
                      </a:moveTo>
                      <a:lnTo>
                        <a:pt x="2640" y="0"/>
                      </a:lnTo>
                      <a:lnTo>
                        <a:pt x="2774" y="0"/>
                      </a:lnTo>
                      <a:moveTo>
                        <a:pt x="2907" y="0"/>
                      </a:moveTo>
                      <a:lnTo>
                        <a:pt x="2907" y="0"/>
                      </a:lnTo>
                      <a:lnTo>
                        <a:pt x="2920" y="0"/>
                      </a:lnTo>
                      <a:moveTo>
                        <a:pt x="2934" y="0"/>
                      </a:moveTo>
                      <a:lnTo>
                        <a:pt x="2934" y="0"/>
                      </a:lnTo>
                      <a:lnTo>
                        <a:pt x="3067" y="0"/>
                      </a:lnTo>
                      <a:moveTo>
                        <a:pt x="3200" y="0"/>
                      </a:moveTo>
                      <a:lnTo>
                        <a:pt x="3200" y="0"/>
                      </a:lnTo>
                      <a:lnTo>
                        <a:pt x="3214" y="0"/>
                      </a:lnTo>
                      <a:moveTo>
                        <a:pt x="3227" y="0"/>
                      </a:moveTo>
                      <a:lnTo>
                        <a:pt x="3227" y="0"/>
                      </a:lnTo>
                      <a:lnTo>
                        <a:pt x="3360" y="0"/>
                      </a:lnTo>
                      <a:moveTo>
                        <a:pt x="3494" y="0"/>
                      </a:moveTo>
                      <a:lnTo>
                        <a:pt x="3494" y="0"/>
                      </a:lnTo>
                      <a:lnTo>
                        <a:pt x="3507" y="0"/>
                      </a:lnTo>
                      <a:moveTo>
                        <a:pt x="3520" y="0"/>
                      </a:moveTo>
                      <a:lnTo>
                        <a:pt x="3520" y="0"/>
                      </a:lnTo>
                      <a:lnTo>
                        <a:pt x="3654" y="0"/>
                      </a:lnTo>
                      <a:moveTo>
                        <a:pt x="3787" y="0"/>
                      </a:moveTo>
                      <a:lnTo>
                        <a:pt x="3787" y="0"/>
                      </a:lnTo>
                      <a:lnTo>
                        <a:pt x="3800" y="0"/>
                      </a:lnTo>
                      <a:moveTo>
                        <a:pt x="3814" y="0"/>
                      </a:moveTo>
                      <a:lnTo>
                        <a:pt x="3814" y="0"/>
                      </a:lnTo>
                      <a:lnTo>
                        <a:pt x="3947" y="0"/>
                      </a:lnTo>
                      <a:moveTo>
                        <a:pt x="4080" y="0"/>
                      </a:moveTo>
                      <a:lnTo>
                        <a:pt x="4080" y="0"/>
                      </a:lnTo>
                      <a:lnTo>
                        <a:pt x="4094" y="0"/>
                      </a:lnTo>
                      <a:moveTo>
                        <a:pt x="4107" y="0"/>
                      </a:moveTo>
                      <a:lnTo>
                        <a:pt x="4107" y="0"/>
                      </a:lnTo>
                      <a:lnTo>
                        <a:pt x="4240" y="0"/>
                      </a:lnTo>
                      <a:moveTo>
                        <a:pt x="4374" y="0"/>
                      </a:moveTo>
                      <a:lnTo>
                        <a:pt x="4374" y="0"/>
                      </a:lnTo>
                      <a:lnTo>
                        <a:pt x="4387" y="0"/>
                      </a:lnTo>
                      <a:moveTo>
                        <a:pt x="4400" y="0"/>
                      </a:moveTo>
                      <a:lnTo>
                        <a:pt x="4400" y="0"/>
                      </a:lnTo>
                      <a:lnTo>
                        <a:pt x="4534" y="0"/>
                      </a:lnTo>
                      <a:moveTo>
                        <a:pt x="4667" y="0"/>
                      </a:moveTo>
                      <a:lnTo>
                        <a:pt x="4667" y="0"/>
                      </a:lnTo>
                      <a:lnTo>
                        <a:pt x="4680" y="0"/>
                      </a:lnTo>
                      <a:moveTo>
                        <a:pt x="4694" y="0"/>
                      </a:moveTo>
                      <a:lnTo>
                        <a:pt x="4694" y="0"/>
                      </a:lnTo>
                      <a:lnTo>
                        <a:pt x="4827" y="0"/>
                      </a:lnTo>
                      <a:moveTo>
                        <a:pt x="4960" y="0"/>
                      </a:moveTo>
                      <a:lnTo>
                        <a:pt x="4960" y="0"/>
                      </a:lnTo>
                      <a:lnTo>
                        <a:pt x="4974" y="0"/>
                      </a:lnTo>
                      <a:moveTo>
                        <a:pt x="4987" y="0"/>
                      </a:moveTo>
                      <a:lnTo>
                        <a:pt x="4987" y="0"/>
                      </a:lnTo>
                      <a:lnTo>
                        <a:pt x="5120" y="0"/>
                      </a:lnTo>
                      <a:moveTo>
                        <a:pt x="5254" y="0"/>
                      </a:moveTo>
                      <a:lnTo>
                        <a:pt x="5254" y="0"/>
                      </a:lnTo>
                      <a:lnTo>
                        <a:pt x="5267" y="0"/>
                      </a:lnTo>
                      <a:moveTo>
                        <a:pt x="5280" y="0"/>
                      </a:moveTo>
                      <a:lnTo>
                        <a:pt x="5280" y="0"/>
                      </a:lnTo>
                      <a:lnTo>
                        <a:pt x="5414" y="0"/>
                      </a:lnTo>
                      <a:moveTo>
                        <a:pt x="5547" y="0"/>
                      </a:moveTo>
                      <a:lnTo>
                        <a:pt x="5547" y="0"/>
                      </a:lnTo>
                      <a:lnTo>
                        <a:pt x="5560" y="0"/>
                      </a:lnTo>
                      <a:moveTo>
                        <a:pt x="5574" y="0"/>
                      </a:moveTo>
                      <a:lnTo>
                        <a:pt x="5574" y="0"/>
                      </a:lnTo>
                      <a:lnTo>
                        <a:pt x="5707" y="0"/>
                      </a:lnTo>
                    </a:path>
                  </a:pathLst>
                </a:custGeom>
                <a:noFill/>
                <a:ln w="7938" cap="flat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3" name="Freeform 9">
                  <a:extLst>
                    <a:ext uri="{FF2B5EF4-FFF2-40B4-BE49-F238E27FC236}">
                      <a16:creationId xmlns:a16="http://schemas.microsoft.com/office/drawing/2014/main" id="{84E1DD19-1E91-2FC0-8050-FC5D364B3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535468"/>
                  <a:ext cx="0" cy="127000"/>
                </a:xfrm>
                <a:custGeom>
                  <a:avLst/>
                  <a:gdLst>
                    <a:gd name="T0" fmla="*/ 0 w 1"/>
                    <a:gd name="T1" fmla="*/ 170 h 170"/>
                    <a:gd name="T2" fmla="*/ 0 w 1"/>
                    <a:gd name="T3" fmla="*/ 170 h 170"/>
                    <a:gd name="T4" fmla="*/ 1 w 1"/>
                    <a:gd name="T5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70">
                      <a:moveTo>
                        <a:pt x="0" y="170"/>
                      </a:moveTo>
                      <a:lnTo>
                        <a:pt x="0" y="170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4" name="Freeform 11">
                  <a:extLst>
                    <a:ext uri="{FF2B5EF4-FFF2-40B4-BE49-F238E27FC236}">
                      <a16:creationId xmlns:a16="http://schemas.microsoft.com/office/drawing/2014/main" id="{3C99AA76-890B-CFF7-31D9-C79A1A68A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6926" y="1657984"/>
                  <a:ext cx="156633" cy="0"/>
                </a:xfrm>
                <a:custGeom>
                  <a:avLst/>
                  <a:gdLst>
                    <a:gd name="T0" fmla="*/ 0 w 200"/>
                    <a:gd name="T1" fmla="*/ 0 w 200"/>
                    <a:gd name="T2" fmla="*/ 20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5" name="Freeform 12">
                  <a:extLst>
                    <a:ext uri="{FF2B5EF4-FFF2-40B4-BE49-F238E27FC236}">
                      <a16:creationId xmlns:a16="http://schemas.microsoft.com/office/drawing/2014/main" id="{FB32FC85-9829-78FA-8433-E3794671C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9059" y="1657984"/>
                  <a:ext cx="135467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6" name="Freeform 13">
                  <a:extLst>
                    <a:ext uri="{FF2B5EF4-FFF2-40B4-BE49-F238E27FC236}">
                      <a16:creationId xmlns:a16="http://schemas.microsoft.com/office/drawing/2014/main" id="{7ACEAA52-8130-0B1B-F806-99665699F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44" y="1657984"/>
                  <a:ext cx="156633" cy="0"/>
                </a:xfrm>
                <a:custGeom>
                  <a:avLst/>
                  <a:gdLst>
                    <a:gd name="T0" fmla="*/ 200 w 200"/>
                    <a:gd name="T1" fmla="*/ 200 w 200"/>
                    <a:gd name="T2" fmla="*/ 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7" name="Freeform 16">
                  <a:extLst>
                    <a:ext uri="{FF2B5EF4-FFF2-40B4-BE49-F238E27FC236}">
                      <a16:creationId xmlns:a16="http://schemas.microsoft.com/office/drawing/2014/main" id="{2695D82C-9455-93FD-4596-3AECDF9CC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0343" y="1657984"/>
                  <a:ext cx="2006600" cy="1871133"/>
                </a:xfrm>
                <a:custGeom>
                  <a:avLst/>
                  <a:gdLst>
                    <a:gd name="T0" fmla="*/ 2548 w 2548"/>
                    <a:gd name="T1" fmla="*/ 2505 h 2505"/>
                    <a:gd name="T2" fmla="*/ 2548 w 2548"/>
                    <a:gd name="T3" fmla="*/ 2505 h 2505"/>
                    <a:gd name="T4" fmla="*/ 0 w 2548"/>
                    <a:gd name="T5" fmla="*/ 0 h 2505"/>
                    <a:gd name="T6" fmla="*/ 2548 w 2548"/>
                    <a:gd name="T7" fmla="*/ 2505 h 2505"/>
                    <a:gd name="T8" fmla="*/ 2548 w 2548"/>
                    <a:gd name="T9" fmla="*/ 2505 h 2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48" h="2505">
                      <a:moveTo>
                        <a:pt x="2548" y="2505"/>
                      </a:moveTo>
                      <a:lnTo>
                        <a:pt x="2548" y="2505"/>
                      </a:lnTo>
                      <a:cubicBezTo>
                        <a:pt x="2548" y="1121"/>
                        <a:pt x="1407" y="0"/>
                        <a:pt x="0" y="0"/>
                      </a:cubicBezTo>
                      <a:cubicBezTo>
                        <a:pt x="1407" y="0"/>
                        <a:pt x="2548" y="1121"/>
                        <a:pt x="2548" y="2505"/>
                      </a:cubicBezTo>
                      <a:lnTo>
                        <a:pt x="2548" y="2505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8" name="Freeform 17">
                  <a:extLst>
                    <a:ext uri="{FF2B5EF4-FFF2-40B4-BE49-F238E27FC236}">
                      <a16:creationId xmlns:a16="http://schemas.microsoft.com/office/drawing/2014/main" id="{3AF3B6E7-960D-9B30-1B1F-FC40F3910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3843" y="2132118"/>
                  <a:ext cx="222251" cy="209551"/>
                </a:xfrm>
                <a:custGeom>
                  <a:avLst/>
                  <a:gdLst>
                    <a:gd name="T0" fmla="*/ 0 w 282"/>
                    <a:gd name="T1" fmla="*/ 0 h 283"/>
                    <a:gd name="T2" fmla="*/ 0 w 282"/>
                    <a:gd name="T3" fmla="*/ 0 h 283"/>
                    <a:gd name="T4" fmla="*/ 282 w 282"/>
                    <a:gd name="T5" fmla="*/ 28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2" h="28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82" y="283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69" name="Freeform 18">
                  <a:extLst>
                    <a:ext uri="{FF2B5EF4-FFF2-40B4-BE49-F238E27FC236}">
                      <a16:creationId xmlns:a16="http://schemas.microsoft.com/office/drawing/2014/main" id="{789E7D85-3B11-B343-3E99-903FF0F7A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0993" y="2176568"/>
                  <a:ext cx="116417" cy="112184"/>
                </a:xfrm>
                <a:custGeom>
                  <a:avLst/>
                  <a:gdLst>
                    <a:gd name="T0" fmla="*/ 75 w 150"/>
                    <a:gd name="T1" fmla="*/ 0 h 150"/>
                    <a:gd name="T2" fmla="*/ 75 w 150"/>
                    <a:gd name="T3" fmla="*/ 0 h 150"/>
                    <a:gd name="T4" fmla="*/ 150 w 150"/>
                    <a:gd name="T5" fmla="*/ 75 h 150"/>
                    <a:gd name="T6" fmla="*/ 75 w 150"/>
                    <a:gd name="T7" fmla="*/ 150 h 150"/>
                    <a:gd name="T8" fmla="*/ 0 w 150"/>
                    <a:gd name="T9" fmla="*/ 75 h 150"/>
                    <a:gd name="T10" fmla="*/ 75 w 150"/>
                    <a:gd name="T11" fmla="*/ 0 h 150"/>
                    <a:gd name="T12" fmla="*/ 75 w 150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117" y="0"/>
                        <a:pt x="150" y="34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0" name="Freeform 19">
                  <a:extLst>
                    <a:ext uri="{FF2B5EF4-FFF2-40B4-BE49-F238E27FC236}">
                      <a16:creationId xmlns:a16="http://schemas.microsoft.com/office/drawing/2014/main" id="{E046FEB8-9D09-FF70-EC32-BC4EC2DD1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0993" y="2176568"/>
                  <a:ext cx="116417" cy="112184"/>
                </a:xfrm>
                <a:custGeom>
                  <a:avLst/>
                  <a:gdLst>
                    <a:gd name="T0" fmla="*/ 75 w 150"/>
                    <a:gd name="T1" fmla="*/ 0 h 150"/>
                    <a:gd name="T2" fmla="*/ 75 w 150"/>
                    <a:gd name="T3" fmla="*/ 0 h 150"/>
                    <a:gd name="T4" fmla="*/ 150 w 150"/>
                    <a:gd name="T5" fmla="*/ 75 h 150"/>
                    <a:gd name="T6" fmla="*/ 75 w 150"/>
                    <a:gd name="T7" fmla="*/ 150 h 150"/>
                    <a:gd name="T8" fmla="*/ 0 w 150"/>
                    <a:gd name="T9" fmla="*/ 75 h 150"/>
                    <a:gd name="T10" fmla="*/ 75 w 150"/>
                    <a:gd name="T11" fmla="*/ 0 h 150"/>
                    <a:gd name="T12" fmla="*/ 75 w 150"/>
                    <a:gd name="T13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117" y="0"/>
                        <a:pt x="150" y="34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1" name="Freeform 20">
                  <a:extLst>
                    <a:ext uri="{FF2B5EF4-FFF2-40B4-BE49-F238E27FC236}">
                      <a16:creationId xmlns:a16="http://schemas.microsoft.com/office/drawing/2014/main" id="{7D0E30CD-5D38-9C51-2B3D-7613C04D4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565101"/>
                  <a:ext cx="0" cy="127000"/>
                </a:xfrm>
                <a:custGeom>
                  <a:avLst/>
                  <a:gdLst>
                    <a:gd name="T0" fmla="*/ 170 h 170"/>
                    <a:gd name="T1" fmla="*/ 170 h 170"/>
                    <a:gd name="T2" fmla="*/ 0 h 1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70">
                      <a:moveTo>
                        <a:pt x="0" y="170"/>
                      </a:moveTo>
                      <a:lnTo>
                        <a:pt x="0" y="17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2" name="Freeform 21">
                  <a:extLst>
                    <a:ext uri="{FF2B5EF4-FFF2-40B4-BE49-F238E27FC236}">
                      <a16:creationId xmlns:a16="http://schemas.microsoft.com/office/drawing/2014/main" id="{8B8076EB-FC5A-9BE5-A8EB-4F5BF8256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660351"/>
                  <a:ext cx="0" cy="148167"/>
                </a:xfrm>
                <a:custGeom>
                  <a:avLst/>
                  <a:gdLst>
                    <a:gd name="T0" fmla="*/ 1 w 1"/>
                    <a:gd name="T1" fmla="*/ 200 h 200"/>
                    <a:gd name="T2" fmla="*/ 1 w 1"/>
                    <a:gd name="T3" fmla="*/ 200 h 200"/>
                    <a:gd name="T4" fmla="*/ 0 w 1"/>
                    <a:gd name="T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00">
                      <a:moveTo>
                        <a:pt x="1" y="200"/>
                      </a:moveTo>
                      <a:lnTo>
                        <a:pt x="1" y="2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3" name="Freeform 22">
                  <a:extLst>
                    <a:ext uri="{FF2B5EF4-FFF2-40B4-BE49-F238E27FC236}">
                      <a16:creationId xmlns:a16="http://schemas.microsoft.com/office/drawing/2014/main" id="{6287B12D-C756-7C4A-C444-4CDD8AAA0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937635"/>
                  <a:ext cx="0" cy="127000"/>
                </a:xfrm>
                <a:custGeom>
                  <a:avLst/>
                  <a:gdLst>
                    <a:gd name="T0" fmla="*/ 0 h 170"/>
                    <a:gd name="T1" fmla="*/ 0 h 170"/>
                    <a:gd name="T2" fmla="*/ 170 h 1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4" name="Freeform 23">
                  <a:extLst>
                    <a:ext uri="{FF2B5EF4-FFF2-40B4-BE49-F238E27FC236}">
                      <a16:creationId xmlns:a16="http://schemas.microsoft.com/office/drawing/2014/main" id="{B6F2410F-DE29-B16E-3077-E797EE9B81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09" y="3823335"/>
                  <a:ext cx="0" cy="148167"/>
                </a:xfrm>
                <a:custGeom>
                  <a:avLst/>
                  <a:gdLst>
                    <a:gd name="T0" fmla="*/ 1 w 1"/>
                    <a:gd name="T1" fmla="*/ 0 h 200"/>
                    <a:gd name="T2" fmla="*/ 1 w 1"/>
                    <a:gd name="T3" fmla="*/ 0 h 200"/>
                    <a:gd name="T4" fmla="*/ 0 w 1"/>
                    <a:gd name="T5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00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0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5" name="Freeform 26">
                  <a:extLst>
                    <a:ext uri="{FF2B5EF4-FFF2-40B4-BE49-F238E27FC236}">
                      <a16:creationId xmlns:a16="http://schemas.microsoft.com/office/drawing/2014/main" id="{9924A8C4-34CF-C869-08FB-3E9800B71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4210" y="1657984"/>
                  <a:ext cx="1970617" cy="1905000"/>
                </a:xfrm>
                <a:custGeom>
                  <a:avLst/>
                  <a:gdLst>
                    <a:gd name="T0" fmla="*/ 2504 w 2504"/>
                    <a:gd name="T1" fmla="*/ 0 h 2548"/>
                    <a:gd name="T2" fmla="*/ 2504 w 2504"/>
                    <a:gd name="T3" fmla="*/ 0 h 2548"/>
                    <a:gd name="T4" fmla="*/ 0 w 2504"/>
                    <a:gd name="T5" fmla="*/ 2548 h 2548"/>
                    <a:gd name="T6" fmla="*/ 2504 w 2504"/>
                    <a:gd name="T7" fmla="*/ 0 h 2548"/>
                    <a:gd name="T8" fmla="*/ 2504 w 2504"/>
                    <a:gd name="T9" fmla="*/ 0 h 2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4" h="2548">
                      <a:moveTo>
                        <a:pt x="2504" y="0"/>
                      </a:moveTo>
                      <a:lnTo>
                        <a:pt x="2504" y="0"/>
                      </a:lnTo>
                      <a:cubicBezTo>
                        <a:pt x="1121" y="0"/>
                        <a:pt x="0" y="1141"/>
                        <a:pt x="0" y="2548"/>
                      </a:cubicBezTo>
                      <a:cubicBezTo>
                        <a:pt x="0" y="1141"/>
                        <a:pt x="1121" y="0"/>
                        <a:pt x="2504" y="0"/>
                      </a:cubicBezTo>
                      <a:lnTo>
                        <a:pt x="2504" y="0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6" name="Freeform 27">
                  <a:extLst>
                    <a:ext uri="{FF2B5EF4-FFF2-40B4-BE49-F238E27FC236}">
                      <a16:creationId xmlns:a16="http://schemas.microsoft.com/office/drawing/2014/main" id="{522921CB-6D85-BB20-2A58-9CC7CF399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1409" y="2130001"/>
                  <a:ext cx="222251" cy="211667"/>
                </a:xfrm>
                <a:custGeom>
                  <a:avLst/>
                  <a:gdLst>
                    <a:gd name="T0" fmla="*/ 0 w 283"/>
                    <a:gd name="T1" fmla="*/ 283 h 283"/>
                    <a:gd name="T2" fmla="*/ 0 w 283"/>
                    <a:gd name="T3" fmla="*/ 283 h 283"/>
                    <a:gd name="T4" fmla="*/ 283 w 283"/>
                    <a:gd name="T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3">
                      <a:moveTo>
                        <a:pt x="0" y="283"/>
                      </a:moveTo>
                      <a:lnTo>
                        <a:pt x="0" y="283"/>
                      </a:lnTo>
                      <a:lnTo>
                        <a:pt x="283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7" name="Freeform 28">
                  <a:extLst>
                    <a:ext uri="{FF2B5EF4-FFF2-40B4-BE49-F238E27FC236}">
                      <a16:creationId xmlns:a16="http://schemas.microsoft.com/office/drawing/2014/main" id="{6691C080-87A8-B3EC-71BE-1A351E7865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0092" y="2185035"/>
                  <a:ext cx="118533" cy="112184"/>
                </a:xfrm>
                <a:custGeom>
                  <a:avLst/>
                  <a:gdLst>
                    <a:gd name="T0" fmla="*/ 0 w 150"/>
                    <a:gd name="T1" fmla="*/ 75 h 150"/>
                    <a:gd name="T2" fmla="*/ 0 w 150"/>
                    <a:gd name="T3" fmla="*/ 75 h 150"/>
                    <a:gd name="T4" fmla="*/ 75 w 150"/>
                    <a:gd name="T5" fmla="*/ 0 h 150"/>
                    <a:gd name="T6" fmla="*/ 150 w 150"/>
                    <a:gd name="T7" fmla="*/ 75 h 150"/>
                    <a:gd name="T8" fmla="*/ 75 w 150"/>
                    <a:gd name="T9" fmla="*/ 150 h 150"/>
                    <a:gd name="T10" fmla="*/ 0 w 150"/>
                    <a:gd name="T11" fmla="*/ 75 h 150"/>
                    <a:gd name="T12" fmla="*/ 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0" y="75"/>
                      </a:moveTo>
                      <a:lnTo>
                        <a:pt x="0" y="75"/>
                      </a:lnTo>
                      <a:cubicBezTo>
                        <a:pt x="0" y="34"/>
                        <a:pt x="33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cubicBezTo>
                        <a:pt x="150" y="116"/>
                        <a:pt x="116" y="150"/>
                        <a:pt x="75" y="150"/>
                      </a:cubicBezTo>
                      <a:cubicBezTo>
                        <a:pt x="33" y="150"/>
                        <a:pt x="0" y="116"/>
                        <a:pt x="0" y="75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8" name="Freeform 29">
                  <a:extLst>
                    <a:ext uri="{FF2B5EF4-FFF2-40B4-BE49-F238E27FC236}">
                      <a16:creationId xmlns:a16="http://schemas.microsoft.com/office/drawing/2014/main" id="{B2F5B3A3-7968-1390-E749-9D9935380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0092" y="2185035"/>
                  <a:ext cx="118533" cy="112184"/>
                </a:xfrm>
                <a:custGeom>
                  <a:avLst/>
                  <a:gdLst>
                    <a:gd name="T0" fmla="*/ 0 w 150"/>
                    <a:gd name="T1" fmla="*/ 75 h 150"/>
                    <a:gd name="T2" fmla="*/ 0 w 150"/>
                    <a:gd name="T3" fmla="*/ 75 h 150"/>
                    <a:gd name="T4" fmla="*/ 75 w 150"/>
                    <a:gd name="T5" fmla="*/ 0 h 150"/>
                    <a:gd name="T6" fmla="*/ 150 w 150"/>
                    <a:gd name="T7" fmla="*/ 75 h 150"/>
                    <a:gd name="T8" fmla="*/ 75 w 150"/>
                    <a:gd name="T9" fmla="*/ 150 h 150"/>
                    <a:gd name="T10" fmla="*/ 0 w 150"/>
                    <a:gd name="T11" fmla="*/ 75 h 150"/>
                    <a:gd name="T12" fmla="*/ 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0" y="75"/>
                      </a:moveTo>
                      <a:lnTo>
                        <a:pt x="0" y="75"/>
                      </a:lnTo>
                      <a:cubicBezTo>
                        <a:pt x="0" y="34"/>
                        <a:pt x="33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cubicBezTo>
                        <a:pt x="150" y="116"/>
                        <a:pt x="116" y="150"/>
                        <a:pt x="75" y="150"/>
                      </a:cubicBezTo>
                      <a:cubicBezTo>
                        <a:pt x="33" y="150"/>
                        <a:pt x="0" y="116"/>
                        <a:pt x="0" y="75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79" name="Freeform 30">
                  <a:extLst>
                    <a:ext uri="{FF2B5EF4-FFF2-40B4-BE49-F238E27FC236}">
                      <a16:creationId xmlns:a16="http://schemas.microsoft.com/office/drawing/2014/main" id="{BB63D3AE-A308-CB07-2914-0A4B4D624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2926" y="5942118"/>
                  <a:ext cx="133351" cy="2117"/>
                </a:xfrm>
                <a:custGeom>
                  <a:avLst/>
                  <a:gdLst>
                    <a:gd name="T0" fmla="*/ 170 w 170"/>
                    <a:gd name="T1" fmla="*/ 0 h 1"/>
                    <a:gd name="T2" fmla="*/ 170 w 170"/>
                    <a:gd name="T3" fmla="*/ 0 h 1"/>
                    <a:gd name="T4" fmla="*/ 0 w 17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0" h="1">
                      <a:moveTo>
                        <a:pt x="170" y="0"/>
                      </a:moveTo>
                      <a:lnTo>
                        <a:pt x="170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0" name="Freeform 31">
                  <a:extLst>
                    <a:ext uri="{FF2B5EF4-FFF2-40B4-BE49-F238E27FC236}">
                      <a16:creationId xmlns:a16="http://schemas.microsoft.com/office/drawing/2014/main" id="{C558B117-3E96-A866-19E4-3C5D9ACB2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0293" y="5942117"/>
                  <a:ext cx="158751" cy="0"/>
                </a:xfrm>
                <a:custGeom>
                  <a:avLst/>
                  <a:gdLst>
                    <a:gd name="T0" fmla="*/ 200 w 200"/>
                    <a:gd name="T1" fmla="*/ 200 w 200"/>
                    <a:gd name="T2" fmla="*/ 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1" name="Freeform 32">
                  <a:extLst>
                    <a:ext uri="{FF2B5EF4-FFF2-40B4-BE49-F238E27FC236}">
                      <a16:creationId xmlns:a16="http://schemas.microsoft.com/office/drawing/2014/main" id="{90F0498A-9A71-62BD-BC83-6F4A0F18C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6043" y="5942118"/>
                  <a:ext cx="135467" cy="2117"/>
                </a:xfrm>
                <a:custGeom>
                  <a:avLst/>
                  <a:gdLst>
                    <a:gd name="T0" fmla="*/ 0 w 170"/>
                    <a:gd name="T1" fmla="*/ 0 h 1"/>
                    <a:gd name="T2" fmla="*/ 0 w 170"/>
                    <a:gd name="T3" fmla="*/ 0 h 1"/>
                    <a:gd name="T4" fmla="*/ 170 w 17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0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70" y="1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2" name="Freeform 33">
                  <a:extLst>
                    <a:ext uri="{FF2B5EF4-FFF2-40B4-BE49-F238E27FC236}">
                      <a16:creationId xmlns:a16="http://schemas.microsoft.com/office/drawing/2014/main" id="{49EEBA5E-33BE-AFBC-18B2-395044FA64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393" y="5942117"/>
                  <a:ext cx="158751" cy="0"/>
                </a:xfrm>
                <a:custGeom>
                  <a:avLst/>
                  <a:gdLst>
                    <a:gd name="T0" fmla="*/ 0 w 200"/>
                    <a:gd name="T1" fmla="*/ 0 w 200"/>
                    <a:gd name="T2" fmla="*/ 200 w 20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3" name="Freeform 36">
                  <a:extLst>
                    <a:ext uri="{FF2B5EF4-FFF2-40B4-BE49-F238E27FC236}">
                      <a16:creationId xmlns:a16="http://schemas.microsoft.com/office/drawing/2014/main" id="{C5E36697-D6DA-2398-8573-C1CB4D1FB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2092" y="4070984"/>
                  <a:ext cx="2006600" cy="1873251"/>
                </a:xfrm>
                <a:custGeom>
                  <a:avLst/>
                  <a:gdLst>
                    <a:gd name="T0" fmla="*/ 0 w 2548"/>
                    <a:gd name="T1" fmla="*/ 0 h 2505"/>
                    <a:gd name="T2" fmla="*/ 0 w 2548"/>
                    <a:gd name="T3" fmla="*/ 0 h 2505"/>
                    <a:gd name="T4" fmla="*/ 2548 w 2548"/>
                    <a:gd name="T5" fmla="*/ 2505 h 2505"/>
                    <a:gd name="T6" fmla="*/ 0 w 2548"/>
                    <a:gd name="T7" fmla="*/ 0 h 2505"/>
                    <a:gd name="T8" fmla="*/ 0 w 2548"/>
                    <a:gd name="T9" fmla="*/ 0 h 2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48" h="2505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384"/>
                        <a:pt x="1141" y="2505"/>
                        <a:pt x="2548" y="2505"/>
                      </a:cubicBezTo>
                      <a:cubicBezTo>
                        <a:pt x="1141" y="2505"/>
                        <a:pt x="0" y="1384"/>
                        <a:pt x="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4" name="Freeform 37">
                  <a:extLst>
                    <a:ext uri="{FF2B5EF4-FFF2-40B4-BE49-F238E27FC236}">
                      <a16:creationId xmlns:a16="http://schemas.microsoft.com/office/drawing/2014/main" id="{05B83B52-0467-7BBA-62E0-FED2BE54C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8926" y="5296535"/>
                  <a:ext cx="224367" cy="211667"/>
                </a:xfrm>
                <a:custGeom>
                  <a:avLst/>
                  <a:gdLst>
                    <a:gd name="T0" fmla="*/ 283 w 283"/>
                    <a:gd name="T1" fmla="*/ 282 h 282"/>
                    <a:gd name="T2" fmla="*/ 283 w 283"/>
                    <a:gd name="T3" fmla="*/ 282 h 282"/>
                    <a:gd name="T4" fmla="*/ 0 w 283"/>
                    <a:gd name="T5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2">
                      <a:moveTo>
                        <a:pt x="283" y="282"/>
                      </a:moveTo>
                      <a:lnTo>
                        <a:pt x="283" y="28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5" name="Freeform 38">
                  <a:extLst>
                    <a:ext uri="{FF2B5EF4-FFF2-40B4-BE49-F238E27FC236}">
                      <a16:creationId xmlns:a16="http://schemas.microsoft.com/office/drawing/2014/main" id="{50FB1D3C-51CF-45CD-66D5-A7E7589C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610" y="5353684"/>
                  <a:ext cx="116417" cy="112184"/>
                </a:xfrm>
                <a:custGeom>
                  <a:avLst/>
                  <a:gdLst>
                    <a:gd name="T0" fmla="*/ 75 w 150"/>
                    <a:gd name="T1" fmla="*/ 150 h 150"/>
                    <a:gd name="T2" fmla="*/ 75 w 150"/>
                    <a:gd name="T3" fmla="*/ 150 h 150"/>
                    <a:gd name="T4" fmla="*/ 0 w 150"/>
                    <a:gd name="T5" fmla="*/ 75 h 150"/>
                    <a:gd name="T6" fmla="*/ 75 w 150"/>
                    <a:gd name="T7" fmla="*/ 0 h 150"/>
                    <a:gd name="T8" fmla="*/ 150 w 150"/>
                    <a:gd name="T9" fmla="*/ 75 h 150"/>
                    <a:gd name="T10" fmla="*/ 75 w 150"/>
                    <a:gd name="T11" fmla="*/ 150 h 150"/>
                    <a:gd name="T12" fmla="*/ 75 w 150"/>
                    <a:gd name="T1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150"/>
                      </a:moveTo>
                      <a:lnTo>
                        <a:pt x="75" y="150"/>
                      </a:ln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3"/>
                        <a:pt x="34" y="0"/>
                        <a:pt x="75" y="0"/>
                      </a:cubicBezTo>
                      <a:cubicBezTo>
                        <a:pt x="117" y="0"/>
                        <a:pt x="150" y="33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lnTo>
                        <a:pt x="75" y="150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6" name="Freeform 39">
                  <a:extLst>
                    <a:ext uri="{FF2B5EF4-FFF2-40B4-BE49-F238E27FC236}">
                      <a16:creationId xmlns:a16="http://schemas.microsoft.com/office/drawing/2014/main" id="{2AB1B2D6-3F4E-EB3C-1A72-5AA016A36F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610" y="5353684"/>
                  <a:ext cx="116417" cy="112184"/>
                </a:xfrm>
                <a:custGeom>
                  <a:avLst/>
                  <a:gdLst>
                    <a:gd name="T0" fmla="*/ 75 w 150"/>
                    <a:gd name="T1" fmla="*/ 150 h 150"/>
                    <a:gd name="T2" fmla="*/ 75 w 150"/>
                    <a:gd name="T3" fmla="*/ 150 h 150"/>
                    <a:gd name="T4" fmla="*/ 0 w 150"/>
                    <a:gd name="T5" fmla="*/ 75 h 150"/>
                    <a:gd name="T6" fmla="*/ 75 w 150"/>
                    <a:gd name="T7" fmla="*/ 0 h 150"/>
                    <a:gd name="T8" fmla="*/ 150 w 150"/>
                    <a:gd name="T9" fmla="*/ 75 h 150"/>
                    <a:gd name="T10" fmla="*/ 75 w 150"/>
                    <a:gd name="T11" fmla="*/ 150 h 150"/>
                    <a:gd name="T12" fmla="*/ 75 w 150"/>
                    <a:gd name="T1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75" y="150"/>
                      </a:moveTo>
                      <a:lnTo>
                        <a:pt x="75" y="150"/>
                      </a:lnTo>
                      <a:cubicBezTo>
                        <a:pt x="34" y="150"/>
                        <a:pt x="0" y="116"/>
                        <a:pt x="0" y="75"/>
                      </a:cubicBezTo>
                      <a:cubicBezTo>
                        <a:pt x="0" y="33"/>
                        <a:pt x="34" y="0"/>
                        <a:pt x="75" y="0"/>
                      </a:cubicBezTo>
                      <a:cubicBezTo>
                        <a:pt x="117" y="0"/>
                        <a:pt x="150" y="33"/>
                        <a:pt x="150" y="75"/>
                      </a:cubicBezTo>
                      <a:cubicBezTo>
                        <a:pt x="150" y="116"/>
                        <a:pt x="117" y="150"/>
                        <a:pt x="75" y="150"/>
                      </a:cubicBezTo>
                      <a:lnTo>
                        <a:pt x="75" y="15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7" name="Freeform 40">
                  <a:extLst>
                    <a:ext uri="{FF2B5EF4-FFF2-40B4-BE49-F238E27FC236}">
                      <a16:creationId xmlns:a16="http://schemas.microsoft.com/office/drawing/2014/main" id="{7B642455-EE70-5B5E-DD3C-F2599493B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908001"/>
                  <a:ext cx="0" cy="127000"/>
                </a:xfrm>
                <a:custGeom>
                  <a:avLst/>
                  <a:gdLst>
                    <a:gd name="T0" fmla="*/ 0 w 1"/>
                    <a:gd name="T1" fmla="*/ 0 h 170"/>
                    <a:gd name="T2" fmla="*/ 0 w 1"/>
                    <a:gd name="T3" fmla="*/ 0 h 170"/>
                    <a:gd name="T4" fmla="*/ 1 w 1"/>
                    <a:gd name="T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7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8" name="Freeform 41">
                  <a:extLst>
                    <a:ext uri="{FF2B5EF4-FFF2-40B4-BE49-F238E27FC236}">
                      <a16:creationId xmlns:a16="http://schemas.microsoft.com/office/drawing/2014/main" id="{3D07BC94-1F93-78B9-2644-AE73F5437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829685"/>
                  <a:ext cx="0" cy="150284"/>
                </a:xfrm>
                <a:custGeom>
                  <a:avLst/>
                  <a:gdLst>
                    <a:gd name="T0" fmla="*/ 0 h 200"/>
                    <a:gd name="T1" fmla="*/ 0 h 200"/>
                    <a:gd name="T2" fmla="*/ 200 h 2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0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89" name="Freeform 42">
                  <a:extLst>
                    <a:ext uri="{FF2B5EF4-FFF2-40B4-BE49-F238E27FC236}">
                      <a16:creationId xmlns:a16="http://schemas.microsoft.com/office/drawing/2014/main" id="{F12E1072-EF60-8C5E-11FE-E3177A29D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16943" y="3628602"/>
                  <a:ext cx="0" cy="150284"/>
                </a:xfrm>
                <a:custGeom>
                  <a:avLst/>
                  <a:gdLst>
                    <a:gd name="T0" fmla="*/ 200 h 200"/>
                    <a:gd name="T1" fmla="*/ 200 h 200"/>
                    <a:gd name="T2" fmla="*/ 0 h 2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0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0" name="Freeform 45">
                  <a:extLst>
                    <a:ext uri="{FF2B5EF4-FFF2-40B4-BE49-F238E27FC236}">
                      <a16:creationId xmlns:a16="http://schemas.microsoft.com/office/drawing/2014/main" id="{E4EBB5B4-7062-863A-3128-23E54FF87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4210" y="4054051"/>
                  <a:ext cx="1972733" cy="1888067"/>
                </a:xfrm>
                <a:custGeom>
                  <a:avLst/>
                  <a:gdLst>
                    <a:gd name="T0" fmla="*/ 0 w 2505"/>
                    <a:gd name="T1" fmla="*/ 2528 h 2528"/>
                    <a:gd name="T2" fmla="*/ 0 w 2505"/>
                    <a:gd name="T3" fmla="*/ 2528 h 2528"/>
                    <a:gd name="T4" fmla="*/ 2505 w 2505"/>
                    <a:gd name="T5" fmla="*/ 0 h 2528"/>
                    <a:gd name="T6" fmla="*/ 0 w 2505"/>
                    <a:gd name="T7" fmla="*/ 2528 h 2528"/>
                    <a:gd name="T8" fmla="*/ 0 w 2505"/>
                    <a:gd name="T9" fmla="*/ 2528 h 2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5" h="2528">
                      <a:moveTo>
                        <a:pt x="0" y="2528"/>
                      </a:moveTo>
                      <a:lnTo>
                        <a:pt x="0" y="2528"/>
                      </a:lnTo>
                      <a:cubicBezTo>
                        <a:pt x="1384" y="2528"/>
                        <a:pt x="2505" y="1396"/>
                        <a:pt x="2505" y="0"/>
                      </a:cubicBezTo>
                      <a:cubicBezTo>
                        <a:pt x="2505" y="1396"/>
                        <a:pt x="1384" y="2528"/>
                        <a:pt x="0" y="2528"/>
                      </a:cubicBezTo>
                      <a:lnTo>
                        <a:pt x="0" y="2528"/>
                      </a:lnTo>
                      <a:close/>
                    </a:path>
                  </a:pathLst>
                </a:custGeom>
                <a:noFill/>
                <a:ln w="23813" cap="rnd">
                  <a:solidFill>
                    <a:srgbClr val="0008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1" name="Freeform 46">
                  <a:extLst>
                    <a:ext uri="{FF2B5EF4-FFF2-40B4-BE49-F238E27FC236}">
                      <a16:creationId xmlns:a16="http://schemas.microsoft.com/office/drawing/2014/main" id="{F53557F5-B30D-5049-6B39-28EFF57F8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5159" y="5305001"/>
                  <a:ext cx="222251" cy="211667"/>
                </a:xfrm>
                <a:custGeom>
                  <a:avLst/>
                  <a:gdLst>
                    <a:gd name="T0" fmla="*/ 283 w 283"/>
                    <a:gd name="T1" fmla="*/ 0 h 283"/>
                    <a:gd name="T2" fmla="*/ 283 w 283"/>
                    <a:gd name="T3" fmla="*/ 0 h 283"/>
                    <a:gd name="T4" fmla="*/ 0 w 283"/>
                    <a:gd name="T5" fmla="*/ 28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3" h="283">
                      <a:moveTo>
                        <a:pt x="283" y="0"/>
                      </a:moveTo>
                      <a:lnTo>
                        <a:pt x="283" y="0"/>
                      </a:lnTo>
                      <a:lnTo>
                        <a:pt x="0" y="283"/>
                      </a:lnTo>
                    </a:path>
                  </a:pathLst>
                </a:custGeom>
                <a:noFill/>
                <a:ln w="23813" cap="rnd">
                  <a:solidFill>
                    <a:srgbClr val="FF001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2" name="Freeform 47">
                  <a:extLst>
                    <a:ext uri="{FF2B5EF4-FFF2-40B4-BE49-F238E27FC236}">
                      <a16:creationId xmlns:a16="http://schemas.microsoft.com/office/drawing/2014/main" id="{506F7609-4AD1-80AE-B52F-426A982113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2310" y="5357917"/>
                  <a:ext cx="118533" cy="112184"/>
                </a:xfrm>
                <a:custGeom>
                  <a:avLst/>
                  <a:gdLst>
                    <a:gd name="T0" fmla="*/ 150 w 150"/>
                    <a:gd name="T1" fmla="*/ 75 h 150"/>
                    <a:gd name="T2" fmla="*/ 150 w 150"/>
                    <a:gd name="T3" fmla="*/ 75 h 150"/>
                    <a:gd name="T4" fmla="*/ 75 w 150"/>
                    <a:gd name="T5" fmla="*/ 150 h 150"/>
                    <a:gd name="T6" fmla="*/ 0 w 150"/>
                    <a:gd name="T7" fmla="*/ 75 h 150"/>
                    <a:gd name="T8" fmla="*/ 75 w 150"/>
                    <a:gd name="T9" fmla="*/ 0 h 150"/>
                    <a:gd name="T10" fmla="*/ 150 w 150"/>
                    <a:gd name="T11" fmla="*/ 75 h 150"/>
                    <a:gd name="T12" fmla="*/ 15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150" y="75"/>
                      </a:moveTo>
                      <a:lnTo>
                        <a:pt x="150" y="75"/>
                      </a:lnTo>
                      <a:cubicBezTo>
                        <a:pt x="150" y="117"/>
                        <a:pt x="116" y="150"/>
                        <a:pt x="75" y="150"/>
                      </a:cubicBezTo>
                      <a:cubicBezTo>
                        <a:pt x="34" y="150"/>
                        <a:pt x="0" y="117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lnTo>
                        <a:pt x="150" y="75"/>
                      </a:lnTo>
                      <a:close/>
                    </a:path>
                  </a:pathLst>
                </a:custGeom>
                <a:solidFill>
                  <a:srgbClr val="BABABA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3" name="Freeform 48">
                  <a:extLst>
                    <a:ext uri="{FF2B5EF4-FFF2-40B4-BE49-F238E27FC236}">
                      <a16:creationId xmlns:a16="http://schemas.microsoft.com/office/drawing/2014/main" id="{A6F9F915-D5F8-ED04-EBC9-7B715701A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2310" y="5357917"/>
                  <a:ext cx="118533" cy="112184"/>
                </a:xfrm>
                <a:custGeom>
                  <a:avLst/>
                  <a:gdLst>
                    <a:gd name="T0" fmla="*/ 150 w 150"/>
                    <a:gd name="T1" fmla="*/ 75 h 150"/>
                    <a:gd name="T2" fmla="*/ 150 w 150"/>
                    <a:gd name="T3" fmla="*/ 75 h 150"/>
                    <a:gd name="T4" fmla="*/ 75 w 150"/>
                    <a:gd name="T5" fmla="*/ 150 h 150"/>
                    <a:gd name="T6" fmla="*/ 0 w 150"/>
                    <a:gd name="T7" fmla="*/ 75 h 150"/>
                    <a:gd name="T8" fmla="*/ 75 w 150"/>
                    <a:gd name="T9" fmla="*/ 0 h 150"/>
                    <a:gd name="T10" fmla="*/ 150 w 150"/>
                    <a:gd name="T11" fmla="*/ 75 h 150"/>
                    <a:gd name="T12" fmla="*/ 150 w 150"/>
                    <a:gd name="T13" fmla="*/ 75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50">
                      <a:moveTo>
                        <a:pt x="150" y="75"/>
                      </a:moveTo>
                      <a:lnTo>
                        <a:pt x="150" y="75"/>
                      </a:lnTo>
                      <a:cubicBezTo>
                        <a:pt x="150" y="117"/>
                        <a:pt x="116" y="150"/>
                        <a:pt x="75" y="150"/>
                      </a:cubicBezTo>
                      <a:cubicBezTo>
                        <a:pt x="34" y="150"/>
                        <a:pt x="0" y="117"/>
                        <a:pt x="0" y="75"/>
                      </a:cubicBezTo>
                      <a:cubicBezTo>
                        <a:pt x="0" y="34"/>
                        <a:pt x="34" y="0"/>
                        <a:pt x="75" y="0"/>
                      </a:cubicBezTo>
                      <a:cubicBezTo>
                        <a:pt x="116" y="0"/>
                        <a:pt x="150" y="34"/>
                        <a:pt x="150" y="75"/>
                      </a:cubicBezTo>
                      <a:lnTo>
                        <a:pt x="150" y="75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rgbClr val="44444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400"/>
                </a:p>
              </p:txBody>
            </p:sp>
            <p:sp>
              <p:nvSpPr>
                <p:cNvPr id="194" name="Rectangle 68">
                  <a:extLst>
                    <a:ext uri="{FF2B5EF4-FFF2-40B4-BE49-F238E27FC236}">
                      <a16:creationId xmlns:a16="http://schemas.microsoft.com/office/drawing/2014/main" id="{91AF6D43-A1E3-699A-92F1-F5C75B37C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0436" y="6248044"/>
                  <a:ext cx="353060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PG</a:t>
                  </a:r>
                  <a:endParaRPr lang="en-US" altLang="en-US" sz="2400" dirty="0"/>
                </a:p>
              </p:txBody>
            </p:sp>
            <p:sp>
              <p:nvSpPr>
                <p:cNvPr id="195" name="Rectangle 169">
                  <a:extLst>
                    <a:ext uri="{FF2B5EF4-FFF2-40B4-BE49-F238E27FC236}">
                      <a16:creationId xmlns:a16="http://schemas.microsoft.com/office/drawing/2014/main" id="{E69675F4-EB2E-7439-6375-27790E781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1393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6" name="Rectangle 170">
                  <a:extLst>
                    <a:ext uri="{FF2B5EF4-FFF2-40B4-BE49-F238E27FC236}">
                      <a16:creationId xmlns:a16="http://schemas.microsoft.com/office/drawing/2014/main" id="{F6211D9D-4F7F-83E4-8FA7-A066595C94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297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7" name="Rectangle 171">
                  <a:extLst>
                    <a:ext uri="{FF2B5EF4-FFF2-40B4-BE49-F238E27FC236}">
                      <a16:creationId xmlns:a16="http://schemas.microsoft.com/office/drawing/2014/main" id="{C67B00FA-1469-1C74-C8B9-FB18A3708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95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8" name="Rectangle 173">
                  <a:extLst>
                    <a:ext uri="{FF2B5EF4-FFF2-40B4-BE49-F238E27FC236}">
                      <a16:creationId xmlns:a16="http://schemas.microsoft.com/office/drawing/2014/main" id="{7BC27815-5694-C1D2-C190-6E2B9BAEC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027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199" name="Rectangle 174">
                  <a:extLst>
                    <a:ext uri="{FF2B5EF4-FFF2-40B4-BE49-F238E27FC236}">
                      <a16:creationId xmlns:a16="http://schemas.microsoft.com/office/drawing/2014/main" id="{08BBC8E1-E304-4FAB-505A-8A87B48B2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107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0" name="Rectangle 175">
                  <a:extLst>
                    <a:ext uri="{FF2B5EF4-FFF2-40B4-BE49-F238E27FC236}">
                      <a16:creationId xmlns:a16="http://schemas.microsoft.com/office/drawing/2014/main" id="{8FFB7780-C6DD-CE18-5D04-3AC226C722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805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1" name="Rectangle 176">
                  <a:extLst>
                    <a:ext uri="{FF2B5EF4-FFF2-40B4-BE49-F238E27FC236}">
                      <a16:creationId xmlns:a16="http://schemas.microsoft.com/office/drawing/2014/main" id="{F34AA58B-EC3E-ADD7-4EBC-374AF5BC8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50410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2" name="Rectangle 177">
                  <a:extLst>
                    <a:ext uri="{FF2B5EF4-FFF2-40B4-BE49-F238E27FC236}">
                      <a16:creationId xmlns:a16="http://schemas.microsoft.com/office/drawing/2014/main" id="{2A32BD60-0791-7FB1-7F1D-386CB6882B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20259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3" name="Rectangle 178">
                  <a:extLst>
                    <a:ext uri="{FF2B5EF4-FFF2-40B4-BE49-F238E27FC236}">
                      <a16:creationId xmlns:a16="http://schemas.microsoft.com/office/drawing/2014/main" id="{7884CAFA-3D0C-58F5-8DE0-CD19AF5E1D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6093" y="22062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4" name="Rectangle 179">
                  <a:extLst>
                    <a:ext uri="{FF2B5EF4-FFF2-40B4-BE49-F238E27FC236}">
                      <a16:creationId xmlns:a16="http://schemas.microsoft.com/office/drawing/2014/main" id="{AD96FE05-C7CC-F29E-6254-2B8CAC152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92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5" name="Rectangle 181">
                  <a:extLst>
                    <a:ext uri="{FF2B5EF4-FFF2-40B4-BE49-F238E27FC236}">
                      <a16:creationId xmlns:a16="http://schemas.microsoft.com/office/drawing/2014/main" id="{C4786BC7-28EB-8B15-A446-D17D77321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5326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6" name="Rectangle 184">
                  <a:extLst>
                    <a:ext uri="{FF2B5EF4-FFF2-40B4-BE49-F238E27FC236}">
                      <a16:creationId xmlns:a16="http://schemas.microsoft.com/office/drawing/2014/main" id="{24149FCD-074E-A475-80CF-054C30FD7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064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7" name="Rectangle 185">
                  <a:extLst>
                    <a:ext uri="{FF2B5EF4-FFF2-40B4-BE49-F238E27FC236}">
                      <a16:creationId xmlns:a16="http://schemas.microsoft.com/office/drawing/2014/main" id="{C3542B1C-BF0D-7932-A6DA-20DADFF84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6326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8" name="Rectangle 186">
                  <a:extLst>
                    <a:ext uri="{FF2B5EF4-FFF2-40B4-BE49-F238E27FC236}">
                      <a16:creationId xmlns:a16="http://schemas.microsoft.com/office/drawing/2014/main" id="{A36C6C4A-DA62-8FCB-0499-734EC3039D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6177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09" name="Rectangle 187">
                  <a:extLst>
                    <a:ext uri="{FF2B5EF4-FFF2-40B4-BE49-F238E27FC236}">
                      <a16:creationId xmlns:a16="http://schemas.microsoft.com/office/drawing/2014/main" id="{E5EF1575-3D5A-74FC-DC9E-F392CF5D2F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18143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0" name="Rectangle 188">
                  <a:extLst>
                    <a:ext uri="{FF2B5EF4-FFF2-40B4-BE49-F238E27FC236}">
                      <a16:creationId xmlns:a16="http://schemas.microsoft.com/office/drawing/2014/main" id="{050CC88B-C524-B4AB-0AD7-AD89FB606D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1859" y="5347335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1" name="Rectangle 189">
                  <a:extLst>
                    <a:ext uri="{FF2B5EF4-FFF2-40B4-BE49-F238E27FC236}">
                      <a16:creationId xmlns:a16="http://schemas.microsoft.com/office/drawing/2014/main" id="{0876BE54-48DE-B848-717F-471CF6DCB7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74410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2" name="Rectangle 190">
                  <a:extLst>
                    <a:ext uri="{FF2B5EF4-FFF2-40B4-BE49-F238E27FC236}">
                      <a16:creationId xmlns:a16="http://schemas.microsoft.com/office/drawing/2014/main" id="{467C5BC5-C208-63D5-8143-4346B3EEE2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27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3" name="Rectangle 191">
                  <a:extLst>
                    <a:ext uri="{FF2B5EF4-FFF2-40B4-BE49-F238E27FC236}">
                      <a16:creationId xmlns:a16="http://schemas.microsoft.com/office/drawing/2014/main" id="{FB2C4C9C-5F41-CBFE-1A55-B9BA81BC96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225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4" name="Rectangle 192">
                  <a:extLst>
                    <a:ext uri="{FF2B5EF4-FFF2-40B4-BE49-F238E27FC236}">
                      <a16:creationId xmlns:a16="http://schemas.microsoft.com/office/drawing/2014/main" id="{FC1FE45E-59B3-5E54-2692-466811364C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1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5" name="Rectangle 193">
                  <a:extLst>
                    <a:ext uri="{FF2B5EF4-FFF2-40B4-BE49-F238E27FC236}">
                      <a16:creationId xmlns:a16="http://schemas.microsoft.com/office/drawing/2014/main" id="{2396FADC-D082-4CA8-E163-2495FA76B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257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6" name="Rectangle 194">
                  <a:extLst>
                    <a:ext uri="{FF2B5EF4-FFF2-40B4-BE49-F238E27FC236}">
                      <a16:creationId xmlns:a16="http://schemas.microsoft.com/office/drawing/2014/main" id="{97EA9077-ABAC-6460-507B-F21726C9F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337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7" name="Rectangle 195">
                  <a:extLst>
                    <a:ext uri="{FF2B5EF4-FFF2-40B4-BE49-F238E27FC236}">
                      <a16:creationId xmlns:a16="http://schemas.microsoft.com/office/drawing/2014/main" id="{E3F59640-DD66-C356-A4F3-CDC9152D1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035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8" name="Rectangle 196">
                  <a:extLst>
                    <a:ext uri="{FF2B5EF4-FFF2-40B4-BE49-F238E27FC236}">
                      <a16:creationId xmlns:a16="http://schemas.microsoft.com/office/drawing/2014/main" id="{BED421D5-AA0B-0AB8-4B94-A782B2412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3426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19" name="Rectangle 197">
                  <a:extLst>
                    <a:ext uri="{FF2B5EF4-FFF2-40B4-BE49-F238E27FC236}">
                      <a16:creationId xmlns:a16="http://schemas.microsoft.com/office/drawing/2014/main" id="{B0C9CA75-E54B-B2EE-ECDE-6CEB0F1F2D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3277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0" name="Rectangle 198">
                  <a:extLst>
                    <a:ext uri="{FF2B5EF4-FFF2-40B4-BE49-F238E27FC236}">
                      <a16:creationId xmlns:a16="http://schemas.microsoft.com/office/drawing/2014/main" id="{FA638A0D-E631-CF11-113D-94A746CF3B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49110" y="53304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1" name="Rectangle 199">
                  <a:extLst>
                    <a:ext uri="{FF2B5EF4-FFF2-40B4-BE49-F238E27FC236}">
                      <a16:creationId xmlns:a16="http://schemas.microsoft.com/office/drawing/2014/main" id="{EE4413DA-44D7-EA18-2F1B-EC9D1CE75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357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2" name="Rectangle 200">
                  <a:extLst>
                    <a:ext uri="{FF2B5EF4-FFF2-40B4-BE49-F238E27FC236}">
                      <a16:creationId xmlns:a16="http://schemas.microsoft.com/office/drawing/2014/main" id="{0D41A81D-4FDC-D192-9C7C-BA54CD7CB1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119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3" name="Rectangle 202">
                  <a:extLst>
                    <a:ext uri="{FF2B5EF4-FFF2-40B4-BE49-F238E27FC236}">
                      <a16:creationId xmlns:a16="http://schemas.microsoft.com/office/drawing/2014/main" id="{F2FC8ADF-FABB-2714-5F7B-FD540BCF5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6510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4" name="Rectangle 204">
                  <a:extLst>
                    <a:ext uri="{FF2B5EF4-FFF2-40B4-BE49-F238E27FC236}">
                      <a16:creationId xmlns:a16="http://schemas.microsoft.com/office/drawing/2014/main" id="{B54E6D44-F00D-F2CD-9291-F11A3D4867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92993" y="2180801"/>
                  <a:ext cx="6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endParaRPr lang="en-US" altLang="en-US" sz="2400" dirty="0"/>
                </a:p>
              </p:txBody>
            </p:sp>
            <p:sp>
              <p:nvSpPr>
                <p:cNvPr id="225" name="Rectangle 68">
                  <a:extLst>
                    <a:ext uri="{FF2B5EF4-FFF2-40B4-BE49-F238E27FC236}">
                      <a16:creationId xmlns:a16="http://schemas.microsoft.com/office/drawing/2014/main" id="{6C5757F9-31E3-F5E1-EC76-A95CB729C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87003" y="1028733"/>
                  <a:ext cx="323338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PA</a:t>
                  </a:r>
                  <a:endParaRPr lang="en-US" altLang="en-US" sz="2400" dirty="0"/>
                </a:p>
              </p:txBody>
            </p:sp>
            <p:sp>
              <p:nvSpPr>
                <p:cNvPr id="226" name="Rectangle 68">
                  <a:extLst>
                    <a:ext uri="{FF2B5EF4-FFF2-40B4-BE49-F238E27FC236}">
                      <a16:creationId xmlns:a16="http://schemas.microsoft.com/office/drawing/2014/main" id="{B1B719C8-FC30-CC9C-212C-94456E628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25606" y="3718115"/>
                  <a:ext cx="278207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PD</a:t>
                  </a:r>
                  <a:endParaRPr lang="en-US" altLang="en-US" sz="2400" dirty="0"/>
                </a:p>
              </p:txBody>
            </p:sp>
            <p:sp>
              <p:nvSpPr>
                <p:cNvPr id="227" name="Rectangle 68">
                  <a:extLst>
                    <a:ext uri="{FF2B5EF4-FFF2-40B4-BE49-F238E27FC236}">
                      <a16:creationId xmlns:a16="http://schemas.microsoft.com/office/drawing/2014/main" id="{AE25C02C-A9AB-5B7E-21F3-681D71B40C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5407" y="3504325"/>
                  <a:ext cx="319332" cy="1892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286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743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200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657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1219170"/>
                  <a:r>
                    <a:rPr lang="en-US" alt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PJ</a:t>
                  </a:r>
                  <a:endParaRPr lang="en-US" altLang="en-US" sz="2400" dirty="0"/>
                </a:p>
              </p:txBody>
            </p:sp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80728EED-A331-2465-67E4-5B5274F4107B}"/>
                    </a:ext>
                  </a:extLst>
                </p:cNvPr>
                <p:cNvSpPr txBox="1"/>
                <p:nvPr/>
              </p:nvSpPr>
              <p:spPr>
                <a:xfrm>
                  <a:off x="3998825" y="1565459"/>
                  <a:ext cx="56258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PL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5A939929-FE2B-C517-28B5-2CBD2511E94B}"/>
                    </a:ext>
                  </a:extLst>
                </p:cNvPr>
                <p:cNvSpPr/>
                <p:nvPr/>
              </p:nvSpPr>
              <p:spPr>
                <a:xfrm rot="18754250">
                  <a:off x="8027261" y="5512589"/>
                  <a:ext cx="321977" cy="716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D8A345A1-5484-829B-CB21-D4BA2F9598CD}"/>
                    </a:ext>
                  </a:extLst>
                </p:cNvPr>
                <p:cNvSpPr txBox="1"/>
                <p:nvPr/>
              </p:nvSpPr>
              <p:spPr>
                <a:xfrm>
                  <a:off x="8375818" y="1610033"/>
                  <a:ext cx="494305" cy="3246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000" b="1" dirty="0"/>
                    <a:t>PB</a:t>
                  </a:r>
                  <a:endParaRPr lang="en-GB" sz="933" b="1" dirty="0"/>
                </a:p>
              </p:txBody>
            </p:sp>
            <p:sp>
              <p:nvSpPr>
                <p:cNvPr id="231" name="TextBox 230">
                  <a:extLst>
                    <a:ext uri="{FF2B5EF4-FFF2-40B4-BE49-F238E27FC236}">
                      <a16:creationId xmlns:a16="http://schemas.microsoft.com/office/drawing/2014/main" id="{6268324D-9F79-9F10-2F84-DAE0B3185B69}"/>
                    </a:ext>
                  </a:extLst>
                </p:cNvPr>
                <p:cNvSpPr txBox="1"/>
                <p:nvPr/>
              </p:nvSpPr>
              <p:spPr>
                <a:xfrm>
                  <a:off x="3913760" y="5746324"/>
                  <a:ext cx="58827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PH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  <p:sp>
              <p:nvSpPr>
                <p:cNvPr id="233" name="Rectangle 232">
                  <a:extLst>
                    <a:ext uri="{FF2B5EF4-FFF2-40B4-BE49-F238E27FC236}">
                      <a16:creationId xmlns:a16="http://schemas.microsoft.com/office/drawing/2014/main" id="{DBDD2204-747D-1251-CF84-30185E239011}"/>
                    </a:ext>
                  </a:extLst>
                </p:cNvPr>
                <p:cNvSpPr/>
                <p:nvPr/>
              </p:nvSpPr>
              <p:spPr>
                <a:xfrm>
                  <a:off x="6321018" y="1615240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4" name="Rectangle 233">
                  <a:extLst>
                    <a:ext uri="{FF2B5EF4-FFF2-40B4-BE49-F238E27FC236}">
                      <a16:creationId xmlns:a16="http://schemas.microsoft.com/office/drawing/2014/main" id="{92CE2B79-F6F4-03F1-1546-0CA0818FF423}"/>
                    </a:ext>
                  </a:extLst>
                </p:cNvPr>
                <p:cNvSpPr/>
                <p:nvPr/>
              </p:nvSpPr>
              <p:spPr>
                <a:xfrm>
                  <a:off x="8575841" y="3767257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8D39DDD3-6D4A-DA41-66AD-66FA3593B3A1}"/>
                    </a:ext>
                  </a:extLst>
                </p:cNvPr>
                <p:cNvSpPr/>
                <p:nvPr/>
              </p:nvSpPr>
              <p:spPr>
                <a:xfrm>
                  <a:off x="4067034" y="3760900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4A6DE69F-EEF5-B1EE-61EE-261B5465593E}"/>
                    </a:ext>
                  </a:extLst>
                </p:cNvPr>
                <p:cNvSpPr/>
                <p:nvPr/>
              </p:nvSpPr>
              <p:spPr>
                <a:xfrm>
                  <a:off x="6330943" y="5910388"/>
                  <a:ext cx="83743" cy="91003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FBDCBC27-6C59-8E25-C92D-679810229BD0}"/>
                    </a:ext>
                  </a:extLst>
                </p:cNvPr>
                <p:cNvGrpSpPr/>
                <p:nvPr/>
              </p:nvGrpSpPr>
              <p:grpSpPr>
                <a:xfrm rot="2504023">
                  <a:off x="4193915" y="1187326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84" name="Straight Connector 283">
                    <a:extLst>
                      <a:ext uri="{FF2B5EF4-FFF2-40B4-BE49-F238E27FC236}">
                        <a16:creationId xmlns:a16="http://schemas.microsoft.com/office/drawing/2014/main" id="{968CB537-52AB-EB06-3786-4293EEDE3C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5" name="Freeform 43">
                    <a:extLst>
                      <a:ext uri="{FF2B5EF4-FFF2-40B4-BE49-F238E27FC236}">
                        <a16:creationId xmlns:a16="http://schemas.microsoft.com/office/drawing/2014/main" id="{FB9499B0-D91B-C674-2663-F295653093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6" name="Freeform: Shape 285">
                    <a:extLst>
                      <a:ext uri="{FF2B5EF4-FFF2-40B4-BE49-F238E27FC236}">
                        <a16:creationId xmlns:a16="http://schemas.microsoft.com/office/drawing/2014/main" id="{D94DF39E-C1ED-BE1E-87B9-D8907F9B14EE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3" name="Group 242">
                  <a:extLst>
                    <a:ext uri="{FF2B5EF4-FFF2-40B4-BE49-F238E27FC236}">
                      <a16:creationId xmlns:a16="http://schemas.microsoft.com/office/drawing/2014/main" id="{C760BBE3-6BDF-353C-EC7E-4031133E57DB}"/>
                    </a:ext>
                  </a:extLst>
                </p:cNvPr>
                <p:cNvGrpSpPr/>
                <p:nvPr/>
              </p:nvGrpSpPr>
              <p:grpSpPr>
                <a:xfrm rot="18653455">
                  <a:off x="4163074" y="4763584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81" name="Straight Connector 280">
                    <a:extLst>
                      <a:ext uri="{FF2B5EF4-FFF2-40B4-BE49-F238E27FC236}">
                        <a16:creationId xmlns:a16="http://schemas.microsoft.com/office/drawing/2014/main" id="{30F37C7E-036D-42CF-F11E-8B18978742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2" name="Freeform 43">
                    <a:extLst>
                      <a:ext uri="{FF2B5EF4-FFF2-40B4-BE49-F238E27FC236}">
                        <a16:creationId xmlns:a16="http://schemas.microsoft.com/office/drawing/2014/main" id="{35D10DD3-0B4D-5B27-5078-7B5D97F8F0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3" name="Freeform: Shape 282">
                    <a:extLst>
                      <a:ext uri="{FF2B5EF4-FFF2-40B4-BE49-F238E27FC236}">
                        <a16:creationId xmlns:a16="http://schemas.microsoft.com/office/drawing/2014/main" id="{C76ADCE5-37EE-A3F9-7B7B-101E8011F50D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4" name="Group 243">
                  <a:extLst>
                    <a:ext uri="{FF2B5EF4-FFF2-40B4-BE49-F238E27FC236}">
                      <a16:creationId xmlns:a16="http://schemas.microsoft.com/office/drawing/2014/main" id="{75B73DAD-94F0-A10E-6D98-78F2FD0760A8}"/>
                    </a:ext>
                  </a:extLst>
                </p:cNvPr>
                <p:cNvGrpSpPr/>
                <p:nvPr/>
              </p:nvGrpSpPr>
              <p:grpSpPr>
                <a:xfrm rot="7946660">
                  <a:off x="7985931" y="1236676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78" name="Straight Connector 277">
                    <a:extLst>
                      <a:ext uri="{FF2B5EF4-FFF2-40B4-BE49-F238E27FC236}">
                        <a16:creationId xmlns:a16="http://schemas.microsoft.com/office/drawing/2014/main" id="{B1B0D3C4-4EE0-CB4E-5CAB-CA30861488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9" name="Freeform 43">
                    <a:extLst>
                      <a:ext uri="{FF2B5EF4-FFF2-40B4-BE49-F238E27FC236}">
                        <a16:creationId xmlns:a16="http://schemas.microsoft.com/office/drawing/2014/main" id="{E0ED9BE6-6B5D-1618-597D-079AD81FCC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80" name="Freeform: Shape 279">
                    <a:extLst>
                      <a:ext uri="{FF2B5EF4-FFF2-40B4-BE49-F238E27FC236}">
                        <a16:creationId xmlns:a16="http://schemas.microsoft.com/office/drawing/2014/main" id="{6D98F70D-DFCD-C8CE-E7DC-E3052738A055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grpSp>
              <p:nvGrpSpPr>
                <p:cNvPr id="245" name="Group 244">
                  <a:extLst>
                    <a:ext uri="{FF2B5EF4-FFF2-40B4-BE49-F238E27FC236}">
                      <a16:creationId xmlns:a16="http://schemas.microsoft.com/office/drawing/2014/main" id="{B4EBCE98-4113-36F1-80F3-F0309E1D69A6}"/>
                    </a:ext>
                  </a:extLst>
                </p:cNvPr>
                <p:cNvGrpSpPr/>
                <p:nvPr/>
              </p:nvGrpSpPr>
              <p:grpSpPr>
                <a:xfrm rot="13379795">
                  <a:off x="7955151" y="4753334"/>
                  <a:ext cx="584692" cy="1632373"/>
                  <a:chOff x="2338653" y="2191954"/>
                  <a:chExt cx="438519" cy="1224280"/>
                </a:xfrm>
              </p:grpSpPr>
              <p:cxnSp>
                <p:nvCxnSpPr>
                  <p:cNvPr id="275" name="Straight Connector 274">
                    <a:extLst>
                      <a:ext uri="{FF2B5EF4-FFF2-40B4-BE49-F238E27FC236}">
                        <a16:creationId xmlns:a16="http://schemas.microsoft.com/office/drawing/2014/main" id="{C36EACFC-8548-0DB4-C90D-4D4E424B16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116535">
                    <a:off x="2504935" y="2784594"/>
                    <a:ext cx="72459" cy="69028"/>
                  </a:xfrm>
                  <a:prstGeom prst="line">
                    <a:avLst/>
                  </a:prstGeom>
                  <a:ln w="190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6" name="Freeform 43">
                    <a:extLst>
                      <a:ext uri="{FF2B5EF4-FFF2-40B4-BE49-F238E27FC236}">
                        <a16:creationId xmlns:a16="http://schemas.microsoft.com/office/drawing/2014/main" id="{E45E47AE-9435-43F6-F447-9B0CFCD964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9116535" flipH="1">
                    <a:off x="2338653" y="2735127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  <p:sp>
                <p:nvSpPr>
                  <p:cNvPr id="277" name="Freeform: Shape 276">
                    <a:extLst>
                      <a:ext uri="{FF2B5EF4-FFF2-40B4-BE49-F238E27FC236}">
                        <a16:creationId xmlns:a16="http://schemas.microsoft.com/office/drawing/2014/main" id="{A4AD488B-B7EA-2CB7-D332-FB20A2E6208F}"/>
                      </a:ext>
                    </a:extLst>
                  </p:cNvPr>
                  <p:cNvSpPr/>
                  <p:nvPr/>
                </p:nvSpPr>
                <p:spPr>
                  <a:xfrm>
                    <a:off x="2600111" y="2191954"/>
                    <a:ext cx="177061" cy="1224280"/>
                  </a:xfrm>
                  <a:custGeom>
                    <a:avLst/>
                    <a:gdLst>
                      <a:gd name="connsiteX0" fmla="*/ 103401 w 177061"/>
                      <a:gd name="connsiteY0" fmla="*/ 1224280 h 1224280"/>
                      <a:gd name="connsiteX1" fmla="*/ 65301 w 177061"/>
                      <a:gd name="connsiteY1" fmla="*/ 1122680 h 1224280"/>
                      <a:gd name="connsiteX2" fmla="*/ 24661 w 177061"/>
                      <a:gd name="connsiteY2" fmla="*/ 952500 h 1224280"/>
                      <a:gd name="connsiteX3" fmla="*/ 1801 w 177061"/>
                      <a:gd name="connsiteY3" fmla="*/ 789940 h 1224280"/>
                      <a:gd name="connsiteX4" fmla="*/ 4341 w 177061"/>
                      <a:gd name="connsiteY4" fmla="*/ 594360 h 1224280"/>
                      <a:gd name="connsiteX5" fmla="*/ 27201 w 177061"/>
                      <a:gd name="connsiteY5" fmla="*/ 416560 h 1224280"/>
                      <a:gd name="connsiteX6" fmla="*/ 70381 w 177061"/>
                      <a:gd name="connsiteY6" fmla="*/ 256540 h 1224280"/>
                      <a:gd name="connsiteX7" fmla="*/ 126261 w 177061"/>
                      <a:gd name="connsiteY7" fmla="*/ 104140 h 1224280"/>
                      <a:gd name="connsiteX8" fmla="*/ 177061 w 177061"/>
                      <a:gd name="connsiteY8" fmla="*/ 0 h 1224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7061" h="1224280">
                        <a:moveTo>
                          <a:pt x="103401" y="1224280"/>
                        </a:moveTo>
                        <a:cubicBezTo>
                          <a:pt x="90912" y="1196128"/>
                          <a:pt x="78424" y="1167977"/>
                          <a:pt x="65301" y="1122680"/>
                        </a:cubicBezTo>
                        <a:cubicBezTo>
                          <a:pt x="52178" y="1077383"/>
                          <a:pt x="35244" y="1007957"/>
                          <a:pt x="24661" y="952500"/>
                        </a:cubicBezTo>
                        <a:cubicBezTo>
                          <a:pt x="14078" y="897043"/>
                          <a:pt x="5188" y="849630"/>
                          <a:pt x="1801" y="789940"/>
                        </a:cubicBezTo>
                        <a:cubicBezTo>
                          <a:pt x="-1586" y="730250"/>
                          <a:pt x="108" y="656590"/>
                          <a:pt x="4341" y="594360"/>
                        </a:cubicBezTo>
                        <a:cubicBezTo>
                          <a:pt x="8574" y="532130"/>
                          <a:pt x="16194" y="472863"/>
                          <a:pt x="27201" y="416560"/>
                        </a:cubicBezTo>
                        <a:cubicBezTo>
                          <a:pt x="38208" y="360257"/>
                          <a:pt x="53871" y="308610"/>
                          <a:pt x="70381" y="256540"/>
                        </a:cubicBezTo>
                        <a:cubicBezTo>
                          <a:pt x="86891" y="204470"/>
                          <a:pt x="108481" y="146897"/>
                          <a:pt x="126261" y="104140"/>
                        </a:cubicBezTo>
                        <a:cubicBezTo>
                          <a:pt x="144041" y="61383"/>
                          <a:pt x="160551" y="30691"/>
                          <a:pt x="177061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80AFE8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 dirty="0"/>
                  </a:p>
                </p:txBody>
              </p:sp>
            </p:grpSp>
            <p:grpSp>
              <p:nvGrpSpPr>
                <p:cNvPr id="246" name="Group 245">
                  <a:extLst>
                    <a:ext uri="{FF2B5EF4-FFF2-40B4-BE49-F238E27FC236}">
                      <a16:creationId xmlns:a16="http://schemas.microsoft.com/office/drawing/2014/main" id="{F7A76E8E-06AB-953C-CCFF-D11E78A7537B}"/>
                    </a:ext>
                  </a:extLst>
                </p:cNvPr>
                <p:cNvGrpSpPr/>
                <p:nvPr/>
              </p:nvGrpSpPr>
              <p:grpSpPr>
                <a:xfrm>
                  <a:off x="3558260" y="2897081"/>
                  <a:ext cx="450035" cy="1791865"/>
                  <a:chOff x="2597497" y="2249102"/>
                  <a:chExt cx="337526" cy="1343899"/>
                </a:xfrm>
              </p:grpSpPr>
              <p:grpSp>
                <p:nvGrpSpPr>
                  <p:cNvPr id="271" name="Group 270">
                    <a:extLst>
                      <a:ext uri="{FF2B5EF4-FFF2-40B4-BE49-F238E27FC236}">
                        <a16:creationId xmlns:a16="http://schemas.microsoft.com/office/drawing/2014/main" id="{DBD2BEB7-8EEC-D09C-3DCD-70FD62BE0604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171757" y="2829735"/>
                    <a:ext cx="1343899" cy="182633"/>
                    <a:chOff x="4101221" y="1036131"/>
                    <a:chExt cx="1343899" cy="182633"/>
                  </a:xfrm>
                </p:grpSpPr>
                <p:sp>
                  <p:nvSpPr>
                    <p:cNvPr id="273" name="Freeform: Shape 272">
                      <a:extLst>
                        <a:ext uri="{FF2B5EF4-FFF2-40B4-BE49-F238E27FC236}">
                          <a16:creationId xmlns:a16="http://schemas.microsoft.com/office/drawing/2014/main" id="{1F011F48-FA0B-29C4-C4A4-10D6C01AD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1221" y="1123935"/>
                      <a:ext cx="1343899" cy="94829"/>
                    </a:xfrm>
                    <a:custGeom>
                      <a:avLst/>
                      <a:gdLst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40995 w 1558290"/>
                        <a:gd name="connsiteY3" fmla="*/ 1862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100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6724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436370"/>
                        <a:gd name="connsiteY0" fmla="*/ 102449 h 102449"/>
                        <a:gd name="connsiteX1" fmla="*/ 97155 w 1436370"/>
                        <a:gd name="connsiteY1" fmla="*/ 66254 h 102449"/>
                        <a:gd name="connsiteX2" fmla="*/ 226695 w 1436370"/>
                        <a:gd name="connsiteY2" fmla="*/ 33869 h 102449"/>
                        <a:gd name="connsiteX3" fmla="*/ 335280 w 1436370"/>
                        <a:gd name="connsiteY3" fmla="*/ 16724 h 102449"/>
                        <a:gd name="connsiteX4" fmla="*/ 415290 w 1436370"/>
                        <a:gd name="connsiteY4" fmla="*/ 5294 h 102449"/>
                        <a:gd name="connsiteX5" fmla="*/ 556260 w 1436370"/>
                        <a:gd name="connsiteY5" fmla="*/ 3389 h 102449"/>
                        <a:gd name="connsiteX6" fmla="*/ 762000 w 1436370"/>
                        <a:gd name="connsiteY6" fmla="*/ 1484 h 102449"/>
                        <a:gd name="connsiteX7" fmla="*/ 1002030 w 1436370"/>
                        <a:gd name="connsiteY7" fmla="*/ 1484 h 102449"/>
                        <a:gd name="connsiteX8" fmla="*/ 1173480 w 1436370"/>
                        <a:gd name="connsiteY8" fmla="*/ 20534 h 102449"/>
                        <a:gd name="connsiteX9" fmla="*/ 1312545 w 1436370"/>
                        <a:gd name="connsiteY9" fmla="*/ 45299 h 102449"/>
                        <a:gd name="connsiteX10" fmla="*/ 1432560 w 1436370"/>
                        <a:gd name="connsiteY10" fmla="*/ 83399 h 102449"/>
                        <a:gd name="connsiteX11" fmla="*/ 1436370 w 1436370"/>
                        <a:gd name="connsiteY11" fmla="*/ 94829 h 102449"/>
                        <a:gd name="connsiteX0" fmla="*/ 0 w 1363980"/>
                        <a:gd name="connsiteY0" fmla="*/ 75782 h 94829"/>
                        <a:gd name="connsiteX1" fmla="*/ 24765 w 1363980"/>
                        <a:gd name="connsiteY1" fmla="*/ 66254 h 94829"/>
                        <a:gd name="connsiteX2" fmla="*/ 154305 w 1363980"/>
                        <a:gd name="connsiteY2" fmla="*/ 33869 h 94829"/>
                        <a:gd name="connsiteX3" fmla="*/ 262890 w 1363980"/>
                        <a:gd name="connsiteY3" fmla="*/ 16724 h 94829"/>
                        <a:gd name="connsiteX4" fmla="*/ 342900 w 1363980"/>
                        <a:gd name="connsiteY4" fmla="*/ 5294 h 94829"/>
                        <a:gd name="connsiteX5" fmla="*/ 483870 w 1363980"/>
                        <a:gd name="connsiteY5" fmla="*/ 3389 h 94829"/>
                        <a:gd name="connsiteX6" fmla="*/ 689610 w 1363980"/>
                        <a:gd name="connsiteY6" fmla="*/ 1484 h 94829"/>
                        <a:gd name="connsiteX7" fmla="*/ 929640 w 1363980"/>
                        <a:gd name="connsiteY7" fmla="*/ 1484 h 94829"/>
                        <a:gd name="connsiteX8" fmla="*/ 1101090 w 1363980"/>
                        <a:gd name="connsiteY8" fmla="*/ 20534 h 94829"/>
                        <a:gd name="connsiteX9" fmla="*/ 1240155 w 1363980"/>
                        <a:gd name="connsiteY9" fmla="*/ 45299 h 94829"/>
                        <a:gd name="connsiteX10" fmla="*/ 1360170 w 1363980"/>
                        <a:gd name="connsiteY10" fmla="*/ 83399 h 94829"/>
                        <a:gd name="connsiteX11" fmla="*/ 1363980 w 1363980"/>
                        <a:gd name="connsiteY11" fmla="*/ 94829 h 94829"/>
                        <a:gd name="connsiteX0" fmla="*/ 10399 w 1343899"/>
                        <a:gd name="connsiteY0" fmla="*/ 66260 h 94829"/>
                        <a:gd name="connsiteX1" fmla="*/ 4684 w 1343899"/>
                        <a:gd name="connsiteY1" fmla="*/ 66254 h 94829"/>
                        <a:gd name="connsiteX2" fmla="*/ 134224 w 1343899"/>
                        <a:gd name="connsiteY2" fmla="*/ 33869 h 94829"/>
                        <a:gd name="connsiteX3" fmla="*/ 242809 w 1343899"/>
                        <a:gd name="connsiteY3" fmla="*/ 16724 h 94829"/>
                        <a:gd name="connsiteX4" fmla="*/ 322819 w 1343899"/>
                        <a:gd name="connsiteY4" fmla="*/ 5294 h 94829"/>
                        <a:gd name="connsiteX5" fmla="*/ 463789 w 1343899"/>
                        <a:gd name="connsiteY5" fmla="*/ 3389 h 94829"/>
                        <a:gd name="connsiteX6" fmla="*/ 669529 w 1343899"/>
                        <a:gd name="connsiteY6" fmla="*/ 1484 h 94829"/>
                        <a:gd name="connsiteX7" fmla="*/ 909559 w 1343899"/>
                        <a:gd name="connsiteY7" fmla="*/ 1484 h 94829"/>
                        <a:gd name="connsiteX8" fmla="*/ 1081009 w 1343899"/>
                        <a:gd name="connsiteY8" fmla="*/ 20534 h 94829"/>
                        <a:gd name="connsiteX9" fmla="*/ 1220074 w 1343899"/>
                        <a:gd name="connsiteY9" fmla="*/ 45299 h 94829"/>
                        <a:gd name="connsiteX10" fmla="*/ 1340089 w 1343899"/>
                        <a:gd name="connsiteY10" fmla="*/ 83399 h 94829"/>
                        <a:gd name="connsiteX11" fmla="*/ 1343899 w 1343899"/>
                        <a:gd name="connsiteY11" fmla="*/ 94829 h 94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43899" h="94829">
                          <a:moveTo>
                            <a:pt x="10399" y="66260"/>
                          </a:moveTo>
                          <a:cubicBezTo>
                            <a:pt x="40085" y="53877"/>
                            <a:pt x="-15953" y="71653"/>
                            <a:pt x="4684" y="66254"/>
                          </a:cubicBezTo>
                          <a:cubicBezTo>
                            <a:pt x="25322" y="60856"/>
                            <a:pt x="94537" y="42124"/>
                            <a:pt x="134224" y="33869"/>
                          </a:cubicBezTo>
                          <a:cubicBezTo>
                            <a:pt x="173911" y="25614"/>
                            <a:pt x="211377" y="21486"/>
                            <a:pt x="242809" y="16724"/>
                          </a:cubicBezTo>
                          <a:cubicBezTo>
                            <a:pt x="274242" y="11961"/>
                            <a:pt x="285989" y="7516"/>
                            <a:pt x="322819" y="5294"/>
                          </a:cubicBezTo>
                          <a:cubicBezTo>
                            <a:pt x="359649" y="3072"/>
                            <a:pt x="463789" y="3389"/>
                            <a:pt x="463789" y="3389"/>
                          </a:cubicBezTo>
                          <a:lnTo>
                            <a:pt x="669529" y="1484"/>
                          </a:lnTo>
                          <a:cubicBezTo>
                            <a:pt x="743824" y="1166"/>
                            <a:pt x="840979" y="-1691"/>
                            <a:pt x="909559" y="1484"/>
                          </a:cubicBezTo>
                          <a:cubicBezTo>
                            <a:pt x="978139" y="4659"/>
                            <a:pt x="1029257" y="13232"/>
                            <a:pt x="1081009" y="20534"/>
                          </a:cubicBezTo>
                          <a:cubicBezTo>
                            <a:pt x="1132761" y="27836"/>
                            <a:pt x="1176894" y="34822"/>
                            <a:pt x="1220074" y="45299"/>
                          </a:cubicBezTo>
                          <a:cubicBezTo>
                            <a:pt x="1263254" y="55776"/>
                            <a:pt x="1340089" y="83399"/>
                            <a:pt x="1340089" y="83399"/>
                          </a:cubicBezTo>
                          <a:lnTo>
                            <a:pt x="1343899" y="94829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 dirty="0"/>
                    </a:p>
                  </p:txBody>
                </p:sp>
                <p:cxnSp>
                  <p:nvCxnSpPr>
                    <p:cNvPr id="274" name="Straight Connector 273">
                      <a:extLst>
                        <a:ext uri="{FF2B5EF4-FFF2-40B4-BE49-F238E27FC236}">
                          <a16:creationId xmlns:a16="http://schemas.microsoft.com/office/drawing/2014/main" id="{5611CD1D-53C8-5476-1D62-5AABCFC0AB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72166" y="1036131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2" name="Freeform 43">
                    <a:extLst>
                      <a:ext uri="{FF2B5EF4-FFF2-40B4-BE49-F238E27FC236}">
                        <a16:creationId xmlns:a16="http://schemas.microsoft.com/office/drawing/2014/main" id="{2876057A-2B3E-CCB0-D8F0-5D84AFC506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558" flipH="1">
                    <a:off x="2597497" y="2836011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/>
                  </a:p>
                </p:txBody>
              </p:sp>
            </p:grpSp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044017DE-1A82-ECA7-1204-7667C9BC8367}"/>
                    </a:ext>
                  </a:extLst>
                </p:cNvPr>
                <p:cNvGrpSpPr/>
                <p:nvPr/>
              </p:nvGrpSpPr>
              <p:grpSpPr>
                <a:xfrm rot="10800000">
                  <a:off x="8687873" y="2954634"/>
                  <a:ext cx="450035" cy="1791865"/>
                  <a:chOff x="2597497" y="2249102"/>
                  <a:chExt cx="337526" cy="1343899"/>
                </a:xfrm>
              </p:grpSpPr>
              <p:grpSp>
                <p:nvGrpSpPr>
                  <p:cNvPr id="267" name="Group 266">
                    <a:extLst>
                      <a:ext uri="{FF2B5EF4-FFF2-40B4-BE49-F238E27FC236}">
                        <a16:creationId xmlns:a16="http://schemas.microsoft.com/office/drawing/2014/main" id="{75B1B3CD-CF33-9684-3A4E-D1F20CB22B8A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171757" y="2829735"/>
                    <a:ext cx="1343899" cy="182633"/>
                    <a:chOff x="4101221" y="1036131"/>
                    <a:chExt cx="1343899" cy="182633"/>
                  </a:xfrm>
                </p:grpSpPr>
                <p:sp>
                  <p:nvSpPr>
                    <p:cNvPr id="269" name="Freeform: Shape 268">
                      <a:extLst>
                        <a:ext uri="{FF2B5EF4-FFF2-40B4-BE49-F238E27FC236}">
                          <a16:creationId xmlns:a16="http://schemas.microsoft.com/office/drawing/2014/main" id="{95664AF7-DFB9-8CF4-E5B3-6CA4D8C0F0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1221" y="1123935"/>
                      <a:ext cx="1343899" cy="94829"/>
                    </a:xfrm>
                    <a:custGeom>
                      <a:avLst/>
                      <a:gdLst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40995 w 1558290"/>
                        <a:gd name="connsiteY3" fmla="*/ 1862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1009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558290"/>
                        <a:gd name="connsiteY0" fmla="*/ 102449 h 125309"/>
                        <a:gd name="connsiteX1" fmla="*/ 97155 w 1558290"/>
                        <a:gd name="connsiteY1" fmla="*/ 66254 h 125309"/>
                        <a:gd name="connsiteX2" fmla="*/ 226695 w 1558290"/>
                        <a:gd name="connsiteY2" fmla="*/ 33869 h 125309"/>
                        <a:gd name="connsiteX3" fmla="*/ 335280 w 1558290"/>
                        <a:gd name="connsiteY3" fmla="*/ 16724 h 125309"/>
                        <a:gd name="connsiteX4" fmla="*/ 415290 w 1558290"/>
                        <a:gd name="connsiteY4" fmla="*/ 5294 h 125309"/>
                        <a:gd name="connsiteX5" fmla="*/ 556260 w 1558290"/>
                        <a:gd name="connsiteY5" fmla="*/ 3389 h 125309"/>
                        <a:gd name="connsiteX6" fmla="*/ 762000 w 1558290"/>
                        <a:gd name="connsiteY6" fmla="*/ 1484 h 125309"/>
                        <a:gd name="connsiteX7" fmla="*/ 1002030 w 1558290"/>
                        <a:gd name="connsiteY7" fmla="*/ 1484 h 125309"/>
                        <a:gd name="connsiteX8" fmla="*/ 1173480 w 1558290"/>
                        <a:gd name="connsiteY8" fmla="*/ 20534 h 125309"/>
                        <a:gd name="connsiteX9" fmla="*/ 1312545 w 1558290"/>
                        <a:gd name="connsiteY9" fmla="*/ 45299 h 125309"/>
                        <a:gd name="connsiteX10" fmla="*/ 1432560 w 1558290"/>
                        <a:gd name="connsiteY10" fmla="*/ 83399 h 125309"/>
                        <a:gd name="connsiteX11" fmla="*/ 1558290 w 1558290"/>
                        <a:gd name="connsiteY11" fmla="*/ 125309 h 125309"/>
                        <a:gd name="connsiteX0" fmla="*/ 0 w 1436370"/>
                        <a:gd name="connsiteY0" fmla="*/ 102449 h 102449"/>
                        <a:gd name="connsiteX1" fmla="*/ 97155 w 1436370"/>
                        <a:gd name="connsiteY1" fmla="*/ 66254 h 102449"/>
                        <a:gd name="connsiteX2" fmla="*/ 226695 w 1436370"/>
                        <a:gd name="connsiteY2" fmla="*/ 33869 h 102449"/>
                        <a:gd name="connsiteX3" fmla="*/ 335280 w 1436370"/>
                        <a:gd name="connsiteY3" fmla="*/ 16724 h 102449"/>
                        <a:gd name="connsiteX4" fmla="*/ 415290 w 1436370"/>
                        <a:gd name="connsiteY4" fmla="*/ 5294 h 102449"/>
                        <a:gd name="connsiteX5" fmla="*/ 556260 w 1436370"/>
                        <a:gd name="connsiteY5" fmla="*/ 3389 h 102449"/>
                        <a:gd name="connsiteX6" fmla="*/ 762000 w 1436370"/>
                        <a:gd name="connsiteY6" fmla="*/ 1484 h 102449"/>
                        <a:gd name="connsiteX7" fmla="*/ 1002030 w 1436370"/>
                        <a:gd name="connsiteY7" fmla="*/ 1484 h 102449"/>
                        <a:gd name="connsiteX8" fmla="*/ 1173480 w 1436370"/>
                        <a:gd name="connsiteY8" fmla="*/ 20534 h 102449"/>
                        <a:gd name="connsiteX9" fmla="*/ 1312545 w 1436370"/>
                        <a:gd name="connsiteY9" fmla="*/ 45299 h 102449"/>
                        <a:gd name="connsiteX10" fmla="*/ 1432560 w 1436370"/>
                        <a:gd name="connsiteY10" fmla="*/ 83399 h 102449"/>
                        <a:gd name="connsiteX11" fmla="*/ 1436370 w 1436370"/>
                        <a:gd name="connsiteY11" fmla="*/ 94829 h 102449"/>
                        <a:gd name="connsiteX0" fmla="*/ 0 w 1363980"/>
                        <a:gd name="connsiteY0" fmla="*/ 75782 h 94829"/>
                        <a:gd name="connsiteX1" fmla="*/ 24765 w 1363980"/>
                        <a:gd name="connsiteY1" fmla="*/ 66254 h 94829"/>
                        <a:gd name="connsiteX2" fmla="*/ 154305 w 1363980"/>
                        <a:gd name="connsiteY2" fmla="*/ 33869 h 94829"/>
                        <a:gd name="connsiteX3" fmla="*/ 262890 w 1363980"/>
                        <a:gd name="connsiteY3" fmla="*/ 16724 h 94829"/>
                        <a:gd name="connsiteX4" fmla="*/ 342900 w 1363980"/>
                        <a:gd name="connsiteY4" fmla="*/ 5294 h 94829"/>
                        <a:gd name="connsiteX5" fmla="*/ 483870 w 1363980"/>
                        <a:gd name="connsiteY5" fmla="*/ 3389 h 94829"/>
                        <a:gd name="connsiteX6" fmla="*/ 689610 w 1363980"/>
                        <a:gd name="connsiteY6" fmla="*/ 1484 h 94829"/>
                        <a:gd name="connsiteX7" fmla="*/ 929640 w 1363980"/>
                        <a:gd name="connsiteY7" fmla="*/ 1484 h 94829"/>
                        <a:gd name="connsiteX8" fmla="*/ 1101090 w 1363980"/>
                        <a:gd name="connsiteY8" fmla="*/ 20534 h 94829"/>
                        <a:gd name="connsiteX9" fmla="*/ 1240155 w 1363980"/>
                        <a:gd name="connsiteY9" fmla="*/ 45299 h 94829"/>
                        <a:gd name="connsiteX10" fmla="*/ 1360170 w 1363980"/>
                        <a:gd name="connsiteY10" fmla="*/ 83399 h 94829"/>
                        <a:gd name="connsiteX11" fmla="*/ 1363980 w 1363980"/>
                        <a:gd name="connsiteY11" fmla="*/ 94829 h 94829"/>
                        <a:gd name="connsiteX0" fmla="*/ 10399 w 1343899"/>
                        <a:gd name="connsiteY0" fmla="*/ 66260 h 94829"/>
                        <a:gd name="connsiteX1" fmla="*/ 4684 w 1343899"/>
                        <a:gd name="connsiteY1" fmla="*/ 66254 h 94829"/>
                        <a:gd name="connsiteX2" fmla="*/ 134224 w 1343899"/>
                        <a:gd name="connsiteY2" fmla="*/ 33869 h 94829"/>
                        <a:gd name="connsiteX3" fmla="*/ 242809 w 1343899"/>
                        <a:gd name="connsiteY3" fmla="*/ 16724 h 94829"/>
                        <a:gd name="connsiteX4" fmla="*/ 322819 w 1343899"/>
                        <a:gd name="connsiteY4" fmla="*/ 5294 h 94829"/>
                        <a:gd name="connsiteX5" fmla="*/ 463789 w 1343899"/>
                        <a:gd name="connsiteY5" fmla="*/ 3389 h 94829"/>
                        <a:gd name="connsiteX6" fmla="*/ 669529 w 1343899"/>
                        <a:gd name="connsiteY6" fmla="*/ 1484 h 94829"/>
                        <a:gd name="connsiteX7" fmla="*/ 909559 w 1343899"/>
                        <a:gd name="connsiteY7" fmla="*/ 1484 h 94829"/>
                        <a:gd name="connsiteX8" fmla="*/ 1081009 w 1343899"/>
                        <a:gd name="connsiteY8" fmla="*/ 20534 h 94829"/>
                        <a:gd name="connsiteX9" fmla="*/ 1220074 w 1343899"/>
                        <a:gd name="connsiteY9" fmla="*/ 45299 h 94829"/>
                        <a:gd name="connsiteX10" fmla="*/ 1340089 w 1343899"/>
                        <a:gd name="connsiteY10" fmla="*/ 83399 h 94829"/>
                        <a:gd name="connsiteX11" fmla="*/ 1343899 w 1343899"/>
                        <a:gd name="connsiteY11" fmla="*/ 94829 h 94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43899" h="94829">
                          <a:moveTo>
                            <a:pt x="10399" y="66260"/>
                          </a:moveTo>
                          <a:cubicBezTo>
                            <a:pt x="40085" y="53877"/>
                            <a:pt x="-15953" y="71653"/>
                            <a:pt x="4684" y="66254"/>
                          </a:cubicBezTo>
                          <a:cubicBezTo>
                            <a:pt x="25322" y="60856"/>
                            <a:pt x="94537" y="42124"/>
                            <a:pt x="134224" y="33869"/>
                          </a:cubicBezTo>
                          <a:cubicBezTo>
                            <a:pt x="173911" y="25614"/>
                            <a:pt x="211377" y="21486"/>
                            <a:pt x="242809" y="16724"/>
                          </a:cubicBezTo>
                          <a:cubicBezTo>
                            <a:pt x="274242" y="11961"/>
                            <a:pt x="285989" y="7516"/>
                            <a:pt x="322819" y="5294"/>
                          </a:cubicBezTo>
                          <a:cubicBezTo>
                            <a:pt x="359649" y="3072"/>
                            <a:pt x="463789" y="3389"/>
                            <a:pt x="463789" y="3389"/>
                          </a:cubicBezTo>
                          <a:lnTo>
                            <a:pt x="669529" y="1484"/>
                          </a:lnTo>
                          <a:cubicBezTo>
                            <a:pt x="743824" y="1166"/>
                            <a:pt x="840979" y="-1691"/>
                            <a:pt x="909559" y="1484"/>
                          </a:cubicBezTo>
                          <a:cubicBezTo>
                            <a:pt x="978139" y="4659"/>
                            <a:pt x="1029257" y="13232"/>
                            <a:pt x="1081009" y="20534"/>
                          </a:cubicBezTo>
                          <a:cubicBezTo>
                            <a:pt x="1132761" y="27836"/>
                            <a:pt x="1176894" y="34822"/>
                            <a:pt x="1220074" y="45299"/>
                          </a:cubicBezTo>
                          <a:cubicBezTo>
                            <a:pt x="1263254" y="55776"/>
                            <a:pt x="1340089" y="83399"/>
                            <a:pt x="1340089" y="83399"/>
                          </a:cubicBezTo>
                          <a:lnTo>
                            <a:pt x="1343899" y="94829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 dirty="0"/>
                    </a:p>
                  </p:txBody>
                </p:sp>
                <p:cxnSp>
                  <p:nvCxnSpPr>
                    <p:cNvPr id="270" name="Straight Connector 269">
                      <a:extLst>
                        <a:ext uri="{FF2B5EF4-FFF2-40B4-BE49-F238E27FC236}">
                          <a16:creationId xmlns:a16="http://schemas.microsoft.com/office/drawing/2014/main" id="{3E7408B4-D67F-37FB-AB21-B026C2417A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51494" y="1036131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8" name="Freeform 43">
                    <a:extLst>
                      <a:ext uri="{FF2B5EF4-FFF2-40B4-BE49-F238E27FC236}">
                        <a16:creationId xmlns:a16="http://schemas.microsoft.com/office/drawing/2014/main" id="{7E7652D4-4BF7-A410-441F-0E5D08A031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558" flipH="1">
                    <a:off x="2597497" y="2880028"/>
                    <a:ext cx="165099" cy="155242"/>
                  </a:xfrm>
                  <a:custGeom>
                    <a:avLst/>
                    <a:gdLst>
                      <a:gd name="T0" fmla="*/ 178 w 178"/>
                      <a:gd name="T1" fmla="*/ 89 h 178"/>
                      <a:gd name="T2" fmla="*/ 178 w 178"/>
                      <a:gd name="T3" fmla="*/ 89 h 178"/>
                      <a:gd name="T4" fmla="*/ 89 w 178"/>
                      <a:gd name="T5" fmla="*/ 178 h 178"/>
                      <a:gd name="T6" fmla="*/ 0 w 178"/>
                      <a:gd name="T7" fmla="*/ 89 h 178"/>
                      <a:gd name="T8" fmla="*/ 89 w 178"/>
                      <a:gd name="T9" fmla="*/ 0 h 178"/>
                      <a:gd name="T10" fmla="*/ 178 w 178"/>
                      <a:gd name="T11" fmla="*/ 89 h 178"/>
                      <a:gd name="T12" fmla="*/ 178 w 178"/>
                      <a:gd name="T13" fmla="*/ 89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8" h="178">
                        <a:moveTo>
                          <a:pt x="178" y="89"/>
                        </a:moveTo>
                        <a:lnTo>
                          <a:pt x="178" y="89"/>
                        </a:lnTo>
                        <a:cubicBezTo>
                          <a:pt x="178" y="138"/>
                          <a:pt x="138" y="178"/>
                          <a:pt x="89" y="178"/>
                        </a:cubicBezTo>
                        <a:cubicBezTo>
                          <a:pt x="40" y="178"/>
                          <a:pt x="0" y="138"/>
                          <a:pt x="0" y="89"/>
                        </a:cubicBezTo>
                        <a:cubicBezTo>
                          <a:pt x="0" y="40"/>
                          <a:pt x="40" y="0"/>
                          <a:pt x="89" y="0"/>
                        </a:cubicBezTo>
                        <a:cubicBezTo>
                          <a:pt x="138" y="0"/>
                          <a:pt x="178" y="40"/>
                          <a:pt x="178" y="89"/>
                        </a:cubicBezTo>
                        <a:lnTo>
                          <a:pt x="178" y="89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400" dirty="0"/>
                  </a:p>
                </p:txBody>
              </p:sp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A7DF087E-C4A2-8F6A-5EC5-B908DF180A4E}"/>
                    </a:ext>
                  </a:extLst>
                </p:cNvPr>
                <p:cNvGrpSpPr/>
                <p:nvPr/>
              </p:nvGrpSpPr>
              <p:grpSpPr>
                <a:xfrm>
                  <a:off x="5301329" y="1326293"/>
                  <a:ext cx="2135428" cy="257885"/>
                  <a:chOff x="3980991" y="1041785"/>
                  <a:chExt cx="1601571" cy="193414"/>
                </a:xfrm>
              </p:grpSpPr>
              <p:grpSp>
                <p:nvGrpSpPr>
                  <p:cNvPr id="259" name="Group 258">
                    <a:extLst>
                      <a:ext uri="{FF2B5EF4-FFF2-40B4-BE49-F238E27FC236}">
                        <a16:creationId xmlns:a16="http://schemas.microsoft.com/office/drawing/2014/main" id="{BA3780EC-66E0-D7AE-D28B-417F1A3B3676}"/>
                      </a:ext>
                    </a:extLst>
                  </p:cNvPr>
                  <p:cNvGrpSpPr/>
                  <p:nvPr/>
                </p:nvGrpSpPr>
                <p:grpSpPr>
                  <a:xfrm>
                    <a:off x="3980991" y="1041785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65" name="Straight Connector 264">
                      <a:extLst>
                        <a:ext uri="{FF2B5EF4-FFF2-40B4-BE49-F238E27FC236}">
                          <a16:creationId xmlns:a16="http://schemas.microsoft.com/office/drawing/2014/main" id="{66C6AF36-DDD5-E401-36B2-4BE29E2AFC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6" name="Freeform: Shape 265">
                      <a:extLst>
                        <a:ext uri="{FF2B5EF4-FFF2-40B4-BE49-F238E27FC236}">
                          <a16:creationId xmlns:a16="http://schemas.microsoft.com/office/drawing/2014/main" id="{44DC6B17-0A5D-3844-44CA-160261DF4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grpSp>
                <p:nvGrpSpPr>
                  <p:cNvPr id="260" name="Group 259">
                    <a:extLst>
                      <a:ext uri="{FF2B5EF4-FFF2-40B4-BE49-F238E27FC236}">
                        <a16:creationId xmlns:a16="http://schemas.microsoft.com/office/drawing/2014/main" id="{5EAB9E85-69B8-8EA1-7696-53570BF0AF8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20562" y="1048809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63" name="Straight Connector 262">
                      <a:extLst>
                        <a:ext uri="{FF2B5EF4-FFF2-40B4-BE49-F238E27FC236}">
                          <a16:creationId xmlns:a16="http://schemas.microsoft.com/office/drawing/2014/main" id="{1071DEBB-D75A-FBFA-EE7D-34A9A1FAB8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4" name="Freeform: Shape 263">
                      <a:extLst>
                        <a:ext uri="{FF2B5EF4-FFF2-40B4-BE49-F238E27FC236}">
                          <a16:creationId xmlns:a16="http://schemas.microsoft.com/office/drawing/2014/main" id="{D493CFF1-C8DC-C6C7-D995-42D229536E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cxnSp>
                <p:nvCxnSpPr>
                  <p:cNvPr id="261" name="Straight Connector 260">
                    <a:extLst>
                      <a:ext uri="{FF2B5EF4-FFF2-40B4-BE49-F238E27FC236}">
                        <a16:creationId xmlns:a16="http://schemas.microsoft.com/office/drawing/2014/main" id="{F6188678-B4DC-552D-7C34-1F3770DA2F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481110" y="1124580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>
                    <a:extLst>
                      <a:ext uri="{FF2B5EF4-FFF2-40B4-BE49-F238E27FC236}">
                        <a16:creationId xmlns:a16="http://schemas.microsoft.com/office/drawing/2014/main" id="{BC764949-3BC9-0424-4C2A-5FCD4CE22F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817597" y="1124843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7E356DEC-3144-B42B-48F0-EBAEC25F2140}"/>
                    </a:ext>
                  </a:extLst>
                </p:cNvPr>
                <p:cNvGrpSpPr/>
                <p:nvPr/>
              </p:nvGrpSpPr>
              <p:grpSpPr>
                <a:xfrm flipV="1">
                  <a:off x="5295886" y="6003376"/>
                  <a:ext cx="2135428" cy="257885"/>
                  <a:chOff x="3980991" y="1041785"/>
                  <a:chExt cx="1601571" cy="193414"/>
                </a:xfrm>
              </p:grpSpPr>
              <p:grpSp>
                <p:nvGrpSpPr>
                  <p:cNvPr id="251" name="Group 250">
                    <a:extLst>
                      <a:ext uri="{FF2B5EF4-FFF2-40B4-BE49-F238E27FC236}">
                        <a16:creationId xmlns:a16="http://schemas.microsoft.com/office/drawing/2014/main" id="{CC108823-6E80-0984-6715-6B238271EEBD}"/>
                      </a:ext>
                    </a:extLst>
                  </p:cNvPr>
                  <p:cNvGrpSpPr/>
                  <p:nvPr/>
                </p:nvGrpSpPr>
                <p:grpSpPr>
                  <a:xfrm>
                    <a:off x="3980991" y="1041785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57" name="Straight Connector 256">
                      <a:extLst>
                        <a:ext uri="{FF2B5EF4-FFF2-40B4-BE49-F238E27FC236}">
                          <a16:creationId xmlns:a16="http://schemas.microsoft.com/office/drawing/2014/main" id="{27B8B8CF-180F-63FF-EE5D-B9FF62DA3A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8" name="Freeform: Shape 257">
                      <a:extLst>
                        <a:ext uri="{FF2B5EF4-FFF2-40B4-BE49-F238E27FC236}">
                          <a16:creationId xmlns:a16="http://schemas.microsoft.com/office/drawing/2014/main" id="{ACBDEAA9-3D2D-71D4-E032-E02092D479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grpSp>
                <p:nvGrpSpPr>
                  <p:cNvPr id="252" name="Group 251">
                    <a:extLst>
                      <a:ext uri="{FF2B5EF4-FFF2-40B4-BE49-F238E27FC236}">
                        <a16:creationId xmlns:a16="http://schemas.microsoft.com/office/drawing/2014/main" id="{E1A25B8C-7852-81E7-AEC4-F3D6EB3D9C4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20562" y="1048809"/>
                    <a:ext cx="762000" cy="186390"/>
                    <a:chOff x="3992756" y="1032537"/>
                    <a:chExt cx="762000" cy="186390"/>
                  </a:xfrm>
                </p:grpSpPr>
                <p:cxnSp>
                  <p:nvCxnSpPr>
                    <p:cNvPr id="255" name="Straight Connector 254">
                      <a:extLst>
                        <a:ext uri="{FF2B5EF4-FFF2-40B4-BE49-F238E27FC236}">
                          <a16:creationId xmlns:a16="http://schemas.microsoft.com/office/drawing/2014/main" id="{3284647D-2810-4C3A-B929-939E4BCDD3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748206" y="1032537"/>
                      <a:ext cx="1" cy="89305"/>
                    </a:xfrm>
                    <a:prstGeom prst="line">
                      <a:avLst/>
                    </a:prstGeom>
                    <a:ln w="19050">
                      <a:solidFill>
                        <a:srgbClr val="80AFE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6" name="Freeform: Shape 255">
                      <a:extLst>
                        <a:ext uri="{FF2B5EF4-FFF2-40B4-BE49-F238E27FC236}">
                          <a16:creationId xmlns:a16="http://schemas.microsoft.com/office/drawing/2014/main" id="{B7ECEF1F-C2DF-1D80-B0A9-A5D4D4AA9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756" y="1113853"/>
                      <a:ext cx="762000" cy="105074"/>
                    </a:xfrm>
                    <a:custGeom>
                      <a:avLst/>
                      <a:gdLst>
                        <a:gd name="connsiteX0" fmla="*/ 0 w 762000"/>
                        <a:gd name="connsiteY0" fmla="*/ 105074 h 105074"/>
                        <a:gd name="connsiteX1" fmla="*/ 66675 w 762000"/>
                        <a:gd name="connsiteY1" fmla="*/ 80309 h 105074"/>
                        <a:gd name="connsiteX2" fmla="*/ 167640 w 762000"/>
                        <a:gd name="connsiteY2" fmla="*/ 49829 h 105074"/>
                        <a:gd name="connsiteX3" fmla="*/ 270510 w 762000"/>
                        <a:gd name="connsiteY3" fmla="*/ 30779 h 105074"/>
                        <a:gd name="connsiteX4" fmla="*/ 400050 w 762000"/>
                        <a:gd name="connsiteY4" fmla="*/ 9824 h 105074"/>
                        <a:gd name="connsiteX5" fmla="*/ 497205 w 762000"/>
                        <a:gd name="connsiteY5" fmla="*/ 299 h 105074"/>
                        <a:gd name="connsiteX6" fmla="*/ 640080 w 762000"/>
                        <a:gd name="connsiteY6" fmla="*/ 2204 h 105074"/>
                        <a:gd name="connsiteX7" fmla="*/ 762000 w 762000"/>
                        <a:gd name="connsiteY7" fmla="*/ 2204 h 105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62000" h="105074">
                          <a:moveTo>
                            <a:pt x="0" y="105074"/>
                          </a:moveTo>
                          <a:cubicBezTo>
                            <a:pt x="19367" y="97295"/>
                            <a:pt x="38735" y="89516"/>
                            <a:pt x="66675" y="80309"/>
                          </a:cubicBezTo>
                          <a:cubicBezTo>
                            <a:pt x="94615" y="71101"/>
                            <a:pt x="133668" y="58084"/>
                            <a:pt x="167640" y="49829"/>
                          </a:cubicBezTo>
                          <a:cubicBezTo>
                            <a:pt x="201612" y="41574"/>
                            <a:pt x="231775" y="37446"/>
                            <a:pt x="270510" y="30779"/>
                          </a:cubicBezTo>
                          <a:cubicBezTo>
                            <a:pt x="309245" y="24112"/>
                            <a:pt x="362268" y="14904"/>
                            <a:pt x="400050" y="9824"/>
                          </a:cubicBezTo>
                          <a:cubicBezTo>
                            <a:pt x="437832" y="4744"/>
                            <a:pt x="457200" y="1569"/>
                            <a:pt x="497205" y="299"/>
                          </a:cubicBezTo>
                          <a:cubicBezTo>
                            <a:pt x="537210" y="-971"/>
                            <a:pt x="640080" y="2204"/>
                            <a:pt x="640080" y="2204"/>
                          </a:cubicBezTo>
                          <a:lnTo>
                            <a:pt x="762000" y="2204"/>
                          </a:lnTo>
                        </a:path>
                      </a:pathLst>
                    </a:custGeom>
                    <a:noFill/>
                    <a:ln w="28575">
                      <a:solidFill>
                        <a:srgbClr val="80AFE8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400"/>
                    </a:p>
                  </p:txBody>
                </p:sp>
              </p:grpSp>
              <p:cxnSp>
                <p:nvCxnSpPr>
                  <p:cNvPr id="253" name="Straight Connector 252">
                    <a:extLst>
                      <a:ext uri="{FF2B5EF4-FFF2-40B4-BE49-F238E27FC236}">
                        <a16:creationId xmlns:a16="http://schemas.microsoft.com/office/drawing/2014/main" id="{6C17758E-3251-863F-DF26-CDFD3EA9D3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481110" y="1124580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>
                    <a:extLst>
                      <a:ext uri="{FF2B5EF4-FFF2-40B4-BE49-F238E27FC236}">
                        <a16:creationId xmlns:a16="http://schemas.microsoft.com/office/drawing/2014/main" id="{36ED022B-E01B-08EA-6B8D-9592ED7216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817597" y="1124843"/>
                    <a:ext cx="264795" cy="1905"/>
                  </a:xfrm>
                  <a:prstGeom prst="line">
                    <a:avLst/>
                  </a:prstGeom>
                  <a:ln w="57150">
                    <a:solidFill>
                      <a:srgbClr val="80AFE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AF377AE7-6EF7-BD77-EA62-982BF2948C0B}"/>
                    </a:ext>
                  </a:extLst>
                </p:cNvPr>
                <p:cNvSpPr txBox="1"/>
                <p:nvPr/>
              </p:nvSpPr>
              <p:spPr>
                <a:xfrm>
                  <a:off x="8432359" y="5716626"/>
                  <a:ext cx="495344" cy="311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933" b="1" dirty="0">
                      <a:solidFill>
                        <a:srgbClr val="000000"/>
                      </a:solidFill>
                      <a:latin typeface="Arial Bold" panose="020B0704020202020204" pitchFamily="34" charset="0"/>
                    </a:rPr>
                    <a:t>PF</a:t>
                  </a:r>
                  <a:endParaRPr lang="en-GB" sz="933" b="1" dirty="0">
                    <a:solidFill>
                      <a:srgbClr val="000000"/>
                    </a:solidFill>
                    <a:latin typeface="Arial Bold" panose="020B0704020202020204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C64D57-C0AF-065E-87AA-C06C644F8AB3}"/>
                  </a:ext>
                </a:extLst>
              </p:cNvPr>
              <p:cNvSpPr txBox="1"/>
              <p:nvPr/>
            </p:nvSpPr>
            <p:spPr>
              <a:xfrm>
                <a:off x="8201660" y="5043245"/>
                <a:ext cx="4183644" cy="40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GB" sz="1050" dirty="0"/>
                  <a:t>→ Insertion sector cryo-island</a:t>
                </a:r>
              </a:p>
            </p:txBody>
          </p:sp>
        </p:grp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id="{FF69C014-269F-1B41-6408-35790E84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55" y="5284200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BC8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16" name="Freeform 43">
              <a:extLst>
                <a:ext uri="{FF2B5EF4-FFF2-40B4-BE49-F238E27FC236}">
                  <a16:creationId xmlns:a16="http://schemas.microsoft.com/office/drawing/2014/main" id="{6F431CA0-3E98-B630-1C89-664AA0FC8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55" y="295545"/>
              <a:ext cx="220132" cy="206989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solidFill>
              <a:srgbClr val="BC8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sp>
        <p:nvSpPr>
          <p:cNvPr id="153" name="TextBox 6">
            <a:extLst>
              <a:ext uri="{FF2B5EF4-FFF2-40B4-BE49-F238E27FC236}">
                <a16:creationId xmlns:a16="http://schemas.microsoft.com/office/drawing/2014/main" id="{4D3B639C-DB7D-B624-48F1-E44B907D3C91}"/>
              </a:ext>
            </a:extLst>
          </p:cNvPr>
          <p:cNvSpPr txBox="1"/>
          <p:nvPr/>
        </p:nvSpPr>
        <p:spPr>
          <a:xfrm>
            <a:off x="994616" y="1895392"/>
            <a:ext cx="2610596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100" b="1" dirty="0"/>
              <a:t>Circumference</a:t>
            </a:r>
            <a:r>
              <a:rPr lang="en-US" sz="1100" dirty="0"/>
              <a:t>: 91 km </a:t>
            </a:r>
          </a:p>
          <a:p>
            <a:pPr algn="l"/>
            <a:r>
              <a:rPr lang="en-US" sz="1100" b="1" dirty="0"/>
              <a:t>Sectors</a:t>
            </a:r>
            <a:r>
              <a:rPr lang="en-US" sz="1100" dirty="0"/>
              <a:t>: 8</a:t>
            </a:r>
          </a:p>
          <a:p>
            <a:pPr algn="l"/>
            <a:r>
              <a:rPr lang="en-US" sz="1100" b="1" dirty="0"/>
              <a:t>Sector length</a:t>
            </a:r>
            <a:r>
              <a:rPr lang="en-US" sz="1100" dirty="0"/>
              <a:t>: 11.4 km</a:t>
            </a:r>
          </a:p>
          <a:p>
            <a:pPr algn="l"/>
            <a:r>
              <a:rPr lang="en-US" sz="1100" b="1" dirty="0"/>
              <a:t>Cryo cooling length</a:t>
            </a:r>
            <a:r>
              <a:rPr lang="en-US" sz="1100" dirty="0"/>
              <a:t>: 5 km per side</a:t>
            </a:r>
          </a:p>
          <a:p>
            <a:pPr algn="l"/>
            <a:r>
              <a:rPr lang="en-US" sz="1100" b="1" dirty="0"/>
              <a:t>Cryo-islands</a:t>
            </a:r>
            <a:r>
              <a:rPr lang="en-US" sz="1100" dirty="0"/>
              <a:t>: 8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6 sector cryo-islands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2 insertion cryo-islands</a:t>
            </a:r>
          </a:p>
          <a:p>
            <a:r>
              <a:rPr lang="en-GB" sz="1100" b="1" dirty="0"/>
              <a:t>Heat loads</a:t>
            </a:r>
            <a:r>
              <a:rPr lang="en-GB" sz="1100" dirty="0"/>
              <a:t>: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highlight>
                  <a:srgbClr val="FFFF00"/>
                </a:highlight>
              </a:rPr>
              <a:t>??</a:t>
            </a:r>
            <a:r>
              <a:rPr lang="en-GB" sz="1100" dirty="0"/>
              <a:t> W/m @ 20 K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?? W/m @ 40-60 K</a:t>
            </a:r>
          </a:p>
          <a:p>
            <a:r>
              <a:rPr lang="en-GB" sz="1100" b="1" dirty="0"/>
              <a:t>QRL diameter</a:t>
            </a:r>
            <a:r>
              <a:rPr lang="en-GB" sz="1100" dirty="0"/>
              <a:t>: </a:t>
            </a:r>
            <a:r>
              <a:rPr lang="en-US" sz="1100" dirty="0">
                <a:highlight>
                  <a:srgbClr val="FFFF00"/>
                </a:highlight>
              </a:rPr>
              <a:t>≤ 1.1 </a:t>
            </a:r>
            <a:r>
              <a:rPr lang="en-GB" sz="1100" dirty="0">
                <a:highlight>
                  <a:srgbClr val="FFFF00"/>
                </a:highlight>
              </a:rPr>
              <a:t>m</a:t>
            </a:r>
          </a:p>
          <a:p>
            <a:r>
              <a:rPr lang="en-GB" sz="1100" b="1" dirty="0"/>
              <a:t>He Inventory</a:t>
            </a:r>
            <a:r>
              <a:rPr lang="en-GB" sz="1100" dirty="0"/>
              <a:t>: </a:t>
            </a:r>
            <a:r>
              <a:rPr lang="en-US" sz="1100" dirty="0"/>
              <a:t>↓↓</a:t>
            </a:r>
            <a:r>
              <a:rPr lang="en-GB" sz="1100" dirty="0"/>
              <a:t> ton</a:t>
            </a:r>
          </a:p>
        </p:txBody>
      </p:sp>
      <p:sp>
        <p:nvSpPr>
          <p:cNvPr id="291" name="Textfeld 3">
            <a:extLst>
              <a:ext uri="{FF2B5EF4-FFF2-40B4-BE49-F238E27FC236}">
                <a16:creationId xmlns:a16="http://schemas.microsoft.com/office/drawing/2014/main" id="{73497558-165E-28F4-E47B-FF41639494BD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50E9FA-8C19-13F1-9661-CBD04AC2EC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2892" y="2198431"/>
            <a:ext cx="2822143" cy="2710310"/>
          </a:xfrm>
          <a:prstGeom prst="rect">
            <a:avLst/>
          </a:prstGeom>
        </p:spPr>
      </p:pic>
      <p:pic>
        <p:nvPicPr>
          <p:cNvPr id="2" name="Picture 13">
            <a:extLst>
              <a:ext uri="{FF2B5EF4-FFF2-40B4-BE49-F238E27FC236}">
                <a16:creationId xmlns:a16="http://schemas.microsoft.com/office/drawing/2014/main" id="{61F564B2-258D-FF24-9B3B-C59025BCF3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97"/>
          <a:stretch/>
        </p:blipFill>
        <p:spPr>
          <a:xfrm>
            <a:off x="4909287" y="1397677"/>
            <a:ext cx="1304340" cy="1579221"/>
          </a:xfrm>
          <a:prstGeom prst="rect">
            <a:avLst/>
          </a:prstGeom>
        </p:spPr>
      </p:pic>
      <p:sp>
        <p:nvSpPr>
          <p:cNvPr id="6" name="TextBox 16">
            <a:extLst>
              <a:ext uri="{FF2B5EF4-FFF2-40B4-BE49-F238E27FC236}">
                <a16:creationId xmlns:a16="http://schemas.microsoft.com/office/drawing/2014/main" id="{5FC3C231-928D-19EB-F24A-38CE9EA125A0}"/>
              </a:ext>
            </a:extLst>
          </p:cNvPr>
          <p:cNvSpPr txBox="1"/>
          <p:nvPr/>
        </p:nvSpPr>
        <p:spPr>
          <a:xfrm>
            <a:off x="6642685" y="3841937"/>
            <a:ext cx="628860" cy="1846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600" dirty="0"/>
              <a:t> DN ≤ 1.1 m</a:t>
            </a:r>
            <a:endParaRPr lang="en-GB" sz="600" dirty="0"/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AB5FC75D-2D9C-C01D-25F9-FBA3A0BE35FE}"/>
              </a:ext>
            </a:extLst>
          </p:cNvPr>
          <p:cNvSpPr txBox="1"/>
          <p:nvPr/>
        </p:nvSpPr>
        <p:spPr>
          <a:xfrm>
            <a:off x="7000866" y="933959"/>
            <a:ext cx="2054169" cy="2616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dirty="0"/>
              <a:t>See P. Borges de Sousa talk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0ACBF7-CCF8-9792-A758-420F55BBDA66}"/>
              </a:ext>
            </a:extLst>
          </p:cNvPr>
          <p:cNvSpPr txBox="1"/>
          <p:nvPr/>
        </p:nvSpPr>
        <p:spPr>
          <a:xfrm>
            <a:off x="5086506" y="2062603"/>
            <a:ext cx="421595" cy="705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8800" b="1" dirty="0">
                <a:solidFill>
                  <a:srgbClr val="FF0000"/>
                </a:solidFill>
              </a:rPr>
              <a:t>?</a:t>
            </a:r>
            <a:endParaRPr lang="en-GB" sz="8800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0C1574-7CA8-A050-B39F-64FABFE0BE84}"/>
              </a:ext>
            </a:extLst>
          </p:cNvPr>
          <p:cNvSpPr txBox="1"/>
          <p:nvPr/>
        </p:nvSpPr>
        <p:spPr>
          <a:xfrm>
            <a:off x="4485603" y="1054334"/>
            <a:ext cx="21651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/>
              <a:t>Cryogenic distribution line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0EC900-8C66-2D0A-CA5F-F2D940BA4CAA}"/>
              </a:ext>
            </a:extLst>
          </p:cNvPr>
          <p:cNvSpPr txBox="1"/>
          <p:nvPr/>
        </p:nvSpPr>
        <p:spPr>
          <a:xfrm>
            <a:off x="6266176" y="1709636"/>
            <a:ext cx="2102975" cy="2616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dirty="0"/>
              <a:t>Many unknowns at this stage.</a:t>
            </a:r>
            <a:endParaRPr lang="en-GB" sz="1100" dirty="0"/>
          </a:p>
        </p:txBody>
      </p:sp>
      <p:sp>
        <p:nvSpPr>
          <p:cNvPr id="21" name="Textfeld 4">
            <a:extLst>
              <a:ext uri="{FF2B5EF4-FFF2-40B4-BE49-F238E27FC236}">
                <a16:creationId xmlns:a16="http://schemas.microsoft.com/office/drawing/2014/main" id="{79C5645A-AAB8-49C6-1445-E42EBE621A9F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FCC-</a:t>
            </a:r>
            <a:r>
              <a:rPr lang="en-GB" sz="900" dirty="0" err="1">
                <a:solidFill>
                  <a:schemeClr val="bg1"/>
                </a:solidFill>
                <a:highlight>
                  <a:srgbClr val="A6A6A6"/>
                </a:highlight>
              </a:rPr>
              <a:t>hh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 compatibility</a:t>
            </a:r>
            <a:r>
              <a:rPr lang="en-GB" sz="900" dirty="0">
                <a:solidFill>
                  <a:schemeClr val="bg1"/>
                </a:solidFill>
              </a:rPr>
              <a:t>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4186786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3" y="361776"/>
            <a:ext cx="8263350" cy="804066"/>
          </a:xfrm>
        </p:spPr>
        <p:txBody>
          <a:bodyPr/>
          <a:lstStyle/>
          <a:p>
            <a:r>
              <a:rPr lang="en-US" dirty="0"/>
              <a:t>Conclusions and upcoming activities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F4B11D-4D07-6C2D-80F6-21D415773D86}"/>
              </a:ext>
            </a:extLst>
          </p:cNvPr>
          <p:cNvSpPr txBox="1">
            <a:spLocks/>
          </p:cNvSpPr>
          <p:nvPr/>
        </p:nvSpPr>
        <p:spPr>
          <a:xfrm>
            <a:off x="105267" y="724380"/>
            <a:ext cx="8929512" cy="4037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Progress on </a:t>
            </a:r>
            <a:r>
              <a:rPr lang="en-US" sz="1400" b="1" dirty="0"/>
              <a:t>preliminary cryomodule design</a:t>
            </a:r>
            <a:r>
              <a:rPr lang="en-US" sz="1400" dirty="0"/>
              <a:t> led to updates on heat loads and He inventory.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Service cavern location</a:t>
            </a:r>
            <a:r>
              <a:rPr lang="en-US" sz="1400" dirty="0"/>
              <a:t> at point L changed, making the point symmetric again.</a:t>
            </a:r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cryogenics study is on track in </a:t>
            </a:r>
            <a:r>
              <a:rPr lang="en-US" sz="1400" b="1" dirty="0"/>
              <a:t>collaboration with different stakeholders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400" dirty="0"/>
              <a:t>SCE team regularly updated with surface needs – current focus on land reservation.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400" dirty="0"/>
              <a:t>EN/EL and EN/CV updated with cryogenic needs.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400" dirty="0"/>
              <a:t>Integration: regular iterations to optimize FCC-</a:t>
            </a:r>
            <a:r>
              <a:rPr lang="en-US" sz="1400" dirty="0" err="1"/>
              <a:t>ee</a:t>
            </a:r>
            <a:r>
              <a:rPr lang="en-US" sz="1400" dirty="0"/>
              <a:t> layout to fit in a 5.5 m tunnel.</a:t>
            </a:r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>
              <a:lnSpc>
                <a:spcPct val="100000"/>
              </a:lnSpc>
            </a:pPr>
            <a:endParaRPr lang="en-US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Cryo for detectors under study with user inputs to be transmitted to cryogenics for further development of the associated design. </a:t>
            </a:r>
            <a:r>
              <a:rPr lang="en-US" sz="1400" b="1" dirty="0"/>
              <a:t>Detectors are accounted for land reservation only. MDI is not accounted anywhere from cryo side.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Mid-Term Review </a:t>
            </a:r>
            <a:r>
              <a:rPr lang="en-US" sz="1400" b="1" dirty="0"/>
              <a:t>Cost and FTE estimation </a:t>
            </a:r>
            <a:r>
              <a:rPr lang="en-US" sz="1400" dirty="0"/>
              <a:t>has been delivered (Class 4) – </a:t>
            </a:r>
            <a:r>
              <a:rPr lang="en-US" sz="1400" dirty="0">
                <a:solidFill>
                  <a:srgbClr val="0F124A"/>
                </a:solidFill>
              </a:rPr>
              <a:t>EDMS document (confidential)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400" dirty="0"/>
              <a:t>CAPEX-OPEX topics currently being addressed: ECO mode and He recovery system.</a:t>
            </a:r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FCC-</a:t>
            </a:r>
            <a:r>
              <a:rPr lang="en-US" sz="1400" b="1" dirty="0" err="1"/>
              <a:t>hh</a:t>
            </a:r>
            <a:r>
              <a:rPr lang="en-US" sz="1400" b="1" dirty="0"/>
              <a:t> compatibility needs to be ensured in terms of land reservation and tunnel integration</a:t>
            </a:r>
            <a:r>
              <a:rPr lang="en-US" sz="1400" dirty="0"/>
              <a:t>. Work in progress. In all configurations (1.9 K, 4.5 K and 20 K), QRL diameter is equal or less than baseline. However, transients (ramping losses) for 20 K to be confirmed.</a:t>
            </a:r>
          </a:p>
          <a:p>
            <a:pPr marL="625950" lvl="1" indent="-285750"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7BC57F-495F-7543-4FB9-AEE9691BC3A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feld 3">
            <a:extLst>
              <a:ext uri="{FF2B5EF4-FFF2-40B4-BE49-F238E27FC236}">
                <a16:creationId xmlns:a16="http://schemas.microsoft.com/office/drawing/2014/main" id="{079BE359-7D5E-0E00-C224-2A91F537A71B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678125-967A-4E5A-EAF3-1492F3824591}"/>
              </a:ext>
            </a:extLst>
          </p:cNvPr>
          <p:cNvSpPr txBox="1"/>
          <p:nvPr/>
        </p:nvSpPr>
        <p:spPr>
          <a:xfrm>
            <a:off x="7593211" y="1128093"/>
            <a:ext cx="1374816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100" dirty="0"/>
              <a:t>Impact on the cryogenic system sizing, layout and staging. Updated values were presented here.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EFCE4A-BD7C-D04C-49B9-92C0E17C044C}"/>
              </a:ext>
            </a:extLst>
          </p:cNvPr>
          <p:cNvCxnSpPr>
            <a:cxnSpLocks/>
          </p:cNvCxnSpPr>
          <p:nvPr/>
        </p:nvCxnSpPr>
        <p:spPr>
          <a:xfrm>
            <a:off x="7020272" y="1131474"/>
            <a:ext cx="506187" cy="322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feld 4">
            <a:extLst>
              <a:ext uri="{FF2B5EF4-FFF2-40B4-BE49-F238E27FC236}">
                <a16:creationId xmlns:a16="http://schemas.microsoft.com/office/drawing/2014/main" id="{DD6A6BDB-D146-BCDD-A989-110694BDFB4D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Upcoming steps</a:t>
            </a:r>
            <a:r>
              <a:rPr lang="en-GB" sz="9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471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726" y="1753144"/>
            <a:ext cx="8927274" cy="1142642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34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05" y="360104"/>
            <a:ext cx="8770141" cy="553790"/>
          </a:xfrm>
        </p:spPr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ED6CF8B6-A437-654A-A8DD-745EADA3A1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4027" y="3583046"/>
            <a:ext cx="8933578" cy="109634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Cryomodules Helium inventory refinement.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Updated static loads for 4.5 K cryomodules.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New layout at point L – becomes symmetric again.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FCC-</a:t>
            </a:r>
            <a:r>
              <a:rPr lang="en-US" sz="1200" b="1" dirty="0" err="1"/>
              <a:t>hh</a:t>
            </a:r>
            <a:r>
              <a:rPr lang="en-US" sz="1200" b="1" dirty="0"/>
              <a:t> layout adjusted with integration constraints (PH, PB and tunnel diameter).</a:t>
            </a:r>
          </a:p>
          <a:p>
            <a:pPr marL="625950" lvl="1" indent="-285750"/>
            <a:r>
              <a:rPr lang="en-US" sz="1200" b="1" dirty="0"/>
              <a:t>Utilities needs are also being adjusted.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89C8DC-EA5C-8F9B-31BE-6A7AB970CD7F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37ADA6E-89E3-E63F-8326-47F235DBCD11}"/>
              </a:ext>
            </a:extLst>
          </p:cNvPr>
          <p:cNvGrpSpPr/>
          <p:nvPr/>
        </p:nvGrpSpPr>
        <p:grpSpPr>
          <a:xfrm>
            <a:off x="3347864" y="1993654"/>
            <a:ext cx="5683296" cy="1358417"/>
            <a:chOff x="629813" y="764957"/>
            <a:chExt cx="7884368" cy="1884517"/>
          </a:xfrm>
        </p:grpSpPr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B9FA290E-3B28-2300-65C7-7F6CFD06E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9813" y="764957"/>
              <a:ext cx="7884368" cy="188451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1F74F97-6358-D549-34D6-9C63BF528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8012" y="1318747"/>
              <a:ext cx="310308" cy="360039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72D507E-103A-7263-1139-58F35129AC7E}"/>
              </a:ext>
            </a:extLst>
          </p:cNvPr>
          <p:cNvGrpSpPr/>
          <p:nvPr/>
        </p:nvGrpSpPr>
        <p:grpSpPr>
          <a:xfrm>
            <a:off x="5688188" y="3648962"/>
            <a:ext cx="2408370" cy="846265"/>
            <a:chOff x="6336930" y="2402009"/>
            <a:chExt cx="2408370" cy="846265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7EBE87D6-25D3-56B7-F1AD-9564ED1549B5}"/>
                </a:ext>
              </a:extLst>
            </p:cNvPr>
            <p:cNvGrpSpPr/>
            <p:nvPr/>
          </p:nvGrpSpPr>
          <p:grpSpPr>
            <a:xfrm>
              <a:off x="6336930" y="2402009"/>
              <a:ext cx="2408370" cy="846265"/>
              <a:chOff x="-3553200" y="1286037"/>
              <a:chExt cx="10047887" cy="3530680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A5025B54-71D0-62CB-B85B-02B2F9D1F442}"/>
                  </a:ext>
                </a:extLst>
              </p:cNvPr>
              <p:cNvGrpSpPr/>
              <p:nvPr/>
            </p:nvGrpSpPr>
            <p:grpSpPr>
              <a:xfrm>
                <a:off x="-3553200" y="1286037"/>
                <a:ext cx="10015907" cy="3487813"/>
                <a:chOff x="-3656034" y="1060210"/>
                <a:chExt cx="10015907" cy="3487813"/>
              </a:xfrm>
            </p:grpSpPr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5947002B-9AD2-49E3-DC72-AD2DA3C93432}"/>
                    </a:ext>
                  </a:extLst>
                </p:cNvPr>
                <p:cNvGrpSpPr/>
                <p:nvPr/>
              </p:nvGrpSpPr>
              <p:grpSpPr>
                <a:xfrm>
                  <a:off x="-3656034" y="1060210"/>
                  <a:ext cx="10015907" cy="3487813"/>
                  <a:chOff x="-3656034" y="829766"/>
                  <a:chExt cx="10015907" cy="3487813"/>
                </a:xfrm>
              </p:grpSpPr>
              <p:sp>
                <p:nvSpPr>
                  <p:cNvPr id="130" name="Freeform 12">
                    <a:extLst>
                      <a:ext uri="{FF2B5EF4-FFF2-40B4-BE49-F238E27FC236}">
                        <a16:creationId xmlns:a16="http://schemas.microsoft.com/office/drawing/2014/main" id="{99A11B47-59CB-FD8A-0709-5887DD980F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4943" y="1101462"/>
                    <a:ext cx="101600" cy="0"/>
                  </a:xfrm>
                  <a:custGeom>
                    <a:avLst/>
                    <a:gdLst>
                      <a:gd name="T0" fmla="*/ 171 w 171"/>
                      <a:gd name="T1" fmla="*/ 1 h 1"/>
                      <a:gd name="T2" fmla="*/ 171 w 171"/>
                      <a:gd name="T3" fmla="*/ 1 h 1"/>
                      <a:gd name="T4" fmla="*/ 0 w 17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1" h="1">
                        <a:moveTo>
                          <a:pt x="171" y="1"/>
                        </a:moveTo>
                        <a:lnTo>
                          <a:pt x="171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grpSp>
                <p:nvGrpSpPr>
                  <p:cNvPr id="131" name="Group 130">
                    <a:extLst>
                      <a:ext uri="{FF2B5EF4-FFF2-40B4-BE49-F238E27FC236}">
                        <a16:creationId xmlns:a16="http://schemas.microsoft.com/office/drawing/2014/main" id="{CEB8A789-164B-3C3C-711F-3041AE8C26AC}"/>
                      </a:ext>
                    </a:extLst>
                  </p:cNvPr>
                  <p:cNvGrpSpPr/>
                  <p:nvPr/>
                </p:nvGrpSpPr>
                <p:grpSpPr>
                  <a:xfrm>
                    <a:off x="2970560" y="1099716"/>
                    <a:ext cx="3389313" cy="3217863"/>
                    <a:chOff x="2970560" y="1099716"/>
                    <a:chExt cx="3389313" cy="3217863"/>
                  </a:xfrm>
                </p:grpSpPr>
                <p:sp>
                  <p:nvSpPr>
                    <p:cNvPr id="140" name="Freeform 5">
                      <a:extLst>
                        <a:ext uri="{FF2B5EF4-FFF2-40B4-BE49-F238E27FC236}">
                          <a16:creationId xmlns:a16="http://schemas.microsoft.com/office/drawing/2014/main" id="{55BDCBB1-F7BA-B1A8-5A5E-5ED5EF137613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4672360" y="1099716"/>
                      <a:ext cx="0" cy="3198813"/>
                    </a:xfrm>
                    <a:custGeom>
                      <a:avLst/>
                      <a:gdLst>
                        <a:gd name="T0" fmla="*/ 0 h 5707"/>
                        <a:gd name="T1" fmla="*/ 267 h 5707"/>
                        <a:gd name="T2" fmla="*/ 280 h 5707"/>
                        <a:gd name="T3" fmla="*/ 293 h 5707"/>
                        <a:gd name="T4" fmla="*/ 560 h 5707"/>
                        <a:gd name="T5" fmla="*/ 573 h 5707"/>
                        <a:gd name="T6" fmla="*/ 587 h 5707"/>
                        <a:gd name="T7" fmla="*/ 853 h 5707"/>
                        <a:gd name="T8" fmla="*/ 867 h 5707"/>
                        <a:gd name="T9" fmla="*/ 880 h 5707"/>
                        <a:gd name="T10" fmla="*/ 1147 h 5707"/>
                        <a:gd name="T11" fmla="*/ 1160 h 5707"/>
                        <a:gd name="T12" fmla="*/ 1173 h 5707"/>
                        <a:gd name="T13" fmla="*/ 1440 h 5707"/>
                        <a:gd name="T14" fmla="*/ 1453 h 5707"/>
                        <a:gd name="T15" fmla="*/ 1467 h 5707"/>
                        <a:gd name="T16" fmla="*/ 1733 h 5707"/>
                        <a:gd name="T17" fmla="*/ 1747 h 5707"/>
                        <a:gd name="T18" fmla="*/ 1760 h 5707"/>
                        <a:gd name="T19" fmla="*/ 2027 h 5707"/>
                        <a:gd name="T20" fmla="*/ 2040 h 5707"/>
                        <a:gd name="T21" fmla="*/ 2053 h 5707"/>
                        <a:gd name="T22" fmla="*/ 2320 h 5707"/>
                        <a:gd name="T23" fmla="*/ 2333 h 5707"/>
                        <a:gd name="T24" fmla="*/ 2347 h 5707"/>
                        <a:gd name="T25" fmla="*/ 2613 h 5707"/>
                        <a:gd name="T26" fmla="*/ 2627 h 5707"/>
                        <a:gd name="T27" fmla="*/ 2640 h 5707"/>
                        <a:gd name="T28" fmla="*/ 2907 h 5707"/>
                        <a:gd name="T29" fmla="*/ 2920 h 5707"/>
                        <a:gd name="T30" fmla="*/ 2933 h 5707"/>
                        <a:gd name="T31" fmla="*/ 3200 h 5707"/>
                        <a:gd name="T32" fmla="*/ 3213 h 5707"/>
                        <a:gd name="T33" fmla="*/ 3227 h 5707"/>
                        <a:gd name="T34" fmla="*/ 3493 h 5707"/>
                        <a:gd name="T35" fmla="*/ 3507 h 5707"/>
                        <a:gd name="T36" fmla="*/ 3520 h 5707"/>
                        <a:gd name="T37" fmla="*/ 3787 h 5707"/>
                        <a:gd name="T38" fmla="*/ 3800 h 5707"/>
                        <a:gd name="T39" fmla="*/ 3813 h 5707"/>
                        <a:gd name="T40" fmla="*/ 4080 h 5707"/>
                        <a:gd name="T41" fmla="*/ 4093 h 5707"/>
                        <a:gd name="T42" fmla="*/ 4107 h 5707"/>
                        <a:gd name="T43" fmla="*/ 4373 h 5707"/>
                        <a:gd name="T44" fmla="*/ 4387 h 5707"/>
                        <a:gd name="T45" fmla="*/ 4400 h 5707"/>
                        <a:gd name="T46" fmla="*/ 4667 h 5707"/>
                        <a:gd name="T47" fmla="*/ 4680 h 5707"/>
                        <a:gd name="T48" fmla="*/ 4693 h 5707"/>
                        <a:gd name="T49" fmla="*/ 4960 h 5707"/>
                        <a:gd name="T50" fmla="*/ 4973 h 5707"/>
                        <a:gd name="T51" fmla="*/ 4987 h 5707"/>
                        <a:gd name="T52" fmla="*/ 5253 h 5707"/>
                        <a:gd name="T53" fmla="*/ 5267 h 5707"/>
                        <a:gd name="T54" fmla="*/ 5280 h 5707"/>
                        <a:gd name="T55" fmla="*/ 5547 h 5707"/>
                        <a:gd name="T56" fmla="*/ 5560 h 5707"/>
                        <a:gd name="T57" fmla="*/ 5573 h 5707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  <a:cxn ang="0">
                          <a:pos x="0" y="T3"/>
                        </a:cxn>
                        <a:cxn ang="0">
                          <a:pos x="0" y="T4"/>
                        </a:cxn>
                        <a:cxn ang="0">
                          <a:pos x="0" y="T5"/>
                        </a:cxn>
                        <a:cxn ang="0">
                          <a:pos x="0" y="T6"/>
                        </a:cxn>
                        <a:cxn ang="0">
                          <a:pos x="0" y="T7"/>
                        </a:cxn>
                        <a:cxn ang="0">
                          <a:pos x="0" y="T8"/>
                        </a:cxn>
                        <a:cxn ang="0">
                          <a:pos x="0" y="T9"/>
                        </a:cxn>
                        <a:cxn ang="0">
                          <a:pos x="0" y="T10"/>
                        </a:cxn>
                        <a:cxn ang="0">
                          <a:pos x="0" y="T11"/>
                        </a:cxn>
                        <a:cxn ang="0">
                          <a:pos x="0" y="T12"/>
                        </a:cxn>
                        <a:cxn ang="0">
                          <a:pos x="0" y="T13"/>
                        </a:cxn>
                        <a:cxn ang="0">
                          <a:pos x="0" y="T14"/>
                        </a:cxn>
                        <a:cxn ang="0">
                          <a:pos x="0" y="T15"/>
                        </a:cxn>
                        <a:cxn ang="0">
                          <a:pos x="0" y="T16"/>
                        </a:cxn>
                        <a:cxn ang="0">
                          <a:pos x="0" y="T17"/>
                        </a:cxn>
                        <a:cxn ang="0">
                          <a:pos x="0" y="T18"/>
                        </a:cxn>
                        <a:cxn ang="0">
                          <a:pos x="0" y="T19"/>
                        </a:cxn>
                        <a:cxn ang="0">
                          <a:pos x="0" y="T20"/>
                        </a:cxn>
                        <a:cxn ang="0">
                          <a:pos x="0" y="T21"/>
                        </a:cxn>
                        <a:cxn ang="0">
                          <a:pos x="0" y="T22"/>
                        </a:cxn>
                        <a:cxn ang="0">
                          <a:pos x="0" y="T23"/>
                        </a:cxn>
                        <a:cxn ang="0">
                          <a:pos x="0" y="T24"/>
                        </a:cxn>
                        <a:cxn ang="0">
                          <a:pos x="0" y="T25"/>
                        </a:cxn>
                        <a:cxn ang="0">
                          <a:pos x="0" y="T26"/>
                        </a:cxn>
                        <a:cxn ang="0">
                          <a:pos x="0" y="T27"/>
                        </a:cxn>
                        <a:cxn ang="0">
                          <a:pos x="0" y="T28"/>
                        </a:cxn>
                        <a:cxn ang="0">
                          <a:pos x="0" y="T29"/>
                        </a:cxn>
                        <a:cxn ang="0">
                          <a:pos x="0" y="T30"/>
                        </a:cxn>
                        <a:cxn ang="0">
                          <a:pos x="0" y="T31"/>
                        </a:cxn>
                        <a:cxn ang="0">
                          <a:pos x="0" y="T32"/>
                        </a:cxn>
                        <a:cxn ang="0">
                          <a:pos x="0" y="T33"/>
                        </a:cxn>
                        <a:cxn ang="0">
                          <a:pos x="0" y="T34"/>
                        </a:cxn>
                        <a:cxn ang="0">
                          <a:pos x="0" y="T35"/>
                        </a:cxn>
                        <a:cxn ang="0">
                          <a:pos x="0" y="T36"/>
                        </a:cxn>
                        <a:cxn ang="0">
                          <a:pos x="0" y="T37"/>
                        </a:cxn>
                        <a:cxn ang="0">
                          <a:pos x="0" y="T38"/>
                        </a:cxn>
                        <a:cxn ang="0">
                          <a:pos x="0" y="T39"/>
                        </a:cxn>
                        <a:cxn ang="0">
                          <a:pos x="0" y="T40"/>
                        </a:cxn>
                        <a:cxn ang="0">
                          <a:pos x="0" y="T41"/>
                        </a:cxn>
                        <a:cxn ang="0">
                          <a:pos x="0" y="T42"/>
                        </a:cxn>
                        <a:cxn ang="0">
                          <a:pos x="0" y="T43"/>
                        </a:cxn>
                        <a:cxn ang="0">
                          <a:pos x="0" y="T44"/>
                        </a:cxn>
                        <a:cxn ang="0">
                          <a:pos x="0" y="T45"/>
                        </a:cxn>
                        <a:cxn ang="0">
                          <a:pos x="0" y="T46"/>
                        </a:cxn>
                        <a:cxn ang="0">
                          <a:pos x="0" y="T47"/>
                        </a:cxn>
                        <a:cxn ang="0">
                          <a:pos x="0" y="T48"/>
                        </a:cxn>
                        <a:cxn ang="0">
                          <a:pos x="0" y="T49"/>
                        </a:cxn>
                        <a:cxn ang="0">
                          <a:pos x="0" y="T50"/>
                        </a:cxn>
                        <a:cxn ang="0">
                          <a:pos x="0" y="T51"/>
                        </a:cxn>
                        <a:cxn ang="0">
                          <a:pos x="0" y="T52"/>
                        </a:cxn>
                        <a:cxn ang="0">
                          <a:pos x="0" y="T53"/>
                        </a:cxn>
                        <a:cxn ang="0">
                          <a:pos x="0" y="T54"/>
                        </a:cxn>
                        <a:cxn ang="0">
                          <a:pos x="0" y="T55"/>
                        </a:cxn>
                        <a:cxn ang="0">
                          <a:pos x="0" y="T56"/>
                        </a:cxn>
                        <a:cxn ang="0">
                          <a:pos x="0" y="T57"/>
                        </a:cxn>
                      </a:cxnLst>
                      <a:rect l="0" t="0" r="r" b="b"/>
                      <a:pathLst>
                        <a:path h="5707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133"/>
                          </a:lnTo>
                          <a:moveTo>
                            <a:pt x="0" y="267"/>
                          </a:moveTo>
                          <a:lnTo>
                            <a:pt x="0" y="267"/>
                          </a:lnTo>
                          <a:lnTo>
                            <a:pt x="0" y="280"/>
                          </a:lnTo>
                          <a:moveTo>
                            <a:pt x="0" y="293"/>
                          </a:moveTo>
                          <a:lnTo>
                            <a:pt x="0" y="293"/>
                          </a:lnTo>
                          <a:lnTo>
                            <a:pt x="0" y="427"/>
                          </a:lnTo>
                          <a:moveTo>
                            <a:pt x="0" y="560"/>
                          </a:moveTo>
                          <a:lnTo>
                            <a:pt x="0" y="560"/>
                          </a:lnTo>
                          <a:lnTo>
                            <a:pt x="0" y="573"/>
                          </a:lnTo>
                          <a:moveTo>
                            <a:pt x="0" y="587"/>
                          </a:moveTo>
                          <a:lnTo>
                            <a:pt x="0" y="587"/>
                          </a:lnTo>
                          <a:lnTo>
                            <a:pt x="0" y="720"/>
                          </a:lnTo>
                          <a:moveTo>
                            <a:pt x="0" y="853"/>
                          </a:moveTo>
                          <a:lnTo>
                            <a:pt x="0" y="853"/>
                          </a:lnTo>
                          <a:lnTo>
                            <a:pt x="0" y="867"/>
                          </a:lnTo>
                          <a:moveTo>
                            <a:pt x="0" y="880"/>
                          </a:moveTo>
                          <a:lnTo>
                            <a:pt x="0" y="880"/>
                          </a:lnTo>
                          <a:lnTo>
                            <a:pt x="0" y="1013"/>
                          </a:lnTo>
                          <a:moveTo>
                            <a:pt x="0" y="1147"/>
                          </a:moveTo>
                          <a:lnTo>
                            <a:pt x="0" y="1147"/>
                          </a:lnTo>
                          <a:lnTo>
                            <a:pt x="0" y="1160"/>
                          </a:lnTo>
                          <a:moveTo>
                            <a:pt x="0" y="1173"/>
                          </a:moveTo>
                          <a:lnTo>
                            <a:pt x="0" y="1173"/>
                          </a:lnTo>
                          <a:lnTo>
                            <a:pt x="0" y="1307"/>
                          </a:lnTo>
                          <a:moveTo>
                            <a:pt x="0" y="1440"/>
                          </a:moveTo>
                          <a:lnTo>
                            <a:pt x="0" y="1440"/>
                          </a:lnTo>
                          <a:lnTo>
                            <a:pt x="0" y="1453"/>
                          </a:lnTo>
                          <a:moveTo>
                            <a:pt x="0" y="1467"/>
                          </a:moveTo>
                          <a:lnTo>
                            <a:pt x="0" y="1467"/>
                          </a:lnTo>
                          <a:lnTo>
                            <a:pt x="0" y="1600"/>
                          </a:lnTo>
                          <a:moveTo>
                            <a:pt x="0" y="1733"/>
                          </a:moveTo>
                          <a:lnTo>
                            <a:pt x="0" y="1733"/>
                          </a:lnTo>
                          <a:lnTo>
                            <a:pt x="0" y="1747"/>
                          </a:lnTo>
                          <a:moveTo>
                            <a:pt x="0" y="1760"/>
                          </a:moveTo>
                          <a:lnTo>
                            <a:pt x="0" y="1760"/>
                          </a:lnTo>
                          <a:lnTo>
                            <a:pt x="0" y="1893"/>
                          </a:lnTo>
                          <a:moveTo>
                            <a:pt x="0" y="2027"/>
                          </a:moveTo>
                          <a:lnTo>
                            <a:pt x="0" y="2027"/>
                          </a:lnTo>
                          <a:lnTo>
                            <a:pt x="0" y="2040"/>
                          </a:lnTo>
                          <a:moveTo>
                            <a:pt x="0" y="2053"/>
                          </a:moveTo>
                          <a:lnTo>
                            <a:pt x="0" y="2053"/>
                          </a:lnTo>
                          <a:lnTo>
                            <a:pt x="0" y="2187"/>
                          </a:lnTo>
                          <a:moveTo>
                            <a:pt x="0" y="2320"/>
                          </a:moveTo>
                          <a:lnTo>
                            <a:pt x="0" y="2320"/>
                          </a:lnTo>
                          <a:lnTo>
                            <a:pt x="0" y="2333"/>
                          </a:lnTo>
                          <a:moveTo>
                            <a:pt x="0" y="2347"/>
                          </a:moveTo>
                          <a:lnTo>
                            <a:pt x="0" y="2347"/>
                          </a:lnTo>
                          <a:lnTo>
                            <a:pt x="0" y="2480"/>
                          </a:lnTo>
                          <a:moveTo>
                            <a:pt x="0" y="2613"/>
                          </a:moveTo>
                          <a:lnTo>
                            <a:pt x="0" y="2613"/>
                          </a:lnTo>
                          <a:lnTo>
                            <a:pt x="0" y="2627"/>
                          </a:lnTo>
                          <a:moveTo>
                            <a:pt x="0" y="2640"/>
                          </a:moveTo>
                          <a:lnTo>
                            <a:pt x="0" y="2640"/>
                          </a:lnTo>
                          <a:lnTo>
                            <a:pt x="0" y="2773"/>
                          </a:lnTo>
                          <a:moveTo>
                            <a:pt x="0" y="2907"/>
                          </a:moveTo>
                          <a:lnTo>
                            <a:pt x="0" y="2907"/>
                          </a:lnTo>
                          <a:lnTo>
                            <a:pt x="0" y="2920"/>
                          </a:lnTo>
                          <a:moveTo>
                            <a:pt x="0" y="2933"/>
                          </a:moveTo>
                          <a:lnTo>
                            <a:pt x="0" y="2933"/>
                          </a:lnTo>
                          <a:lnTo>
                            <a:pt x="0" y="3067"/>
                          </a:lnTo>
                          <a:moveTo>
                            <a:pt x="0" y="3200"/>
                          </a:moveTo>
                          <a:lnTo>
                            <a:pt x="0" y="3200"/>
                          </a:lnTo>
                          <a:lnTo>
                            <a:pt x="0" y="3213"/>
                          </a:lnTo>
                          <a:moveTo>
                            <a:pt x="0" y="3227"/>
                          </a:moveTo>
                          <a:lnTo>
                            <a:pt x="0" y="3227"/>
                          </a:lnTo>
                          <a:lnTo>
                            <a:pt x="0" y="3360"/>
                          </a:lnTo>
                          <a:moveTo>
                            <a:pt x="0" y="3493"/>
                          </a:moveTo>
                          <a:lnTo>
                            <a:pt x="0" y="3493"/>
                          </a:lnTo>
                          <a:lnTo>
                            <a:pt x="0" y="3507"/>
                          </a:lnTo>
                          <a:moveTo>
                            <a:pt x="0" y="3520"/>
                          </a:moveTo>
                          <a:lnTo>
                            <a:pt x="0" y="3520"/>
                          </a:lnTo>
                          <a:lnTo>
                            <a:pt x="0" y="3653"/>
                          </a:lnTo>
                          <a:moveTo>
                            <a:pt x="0" y="3787"/>
                          </a:moveTo>
                          <a:lnTo>
                            <a:pt x="0" y="3787"/>
                          </a:lnTo>
                          <a:lnTo>
                            <a:pt x="0" y="3800"/>
                          </a:lnTo>
                          <a:moveTo>
                            <a:pt x="0" y="3813"/>
                          </a:moveTo>
                          <a:lnTo>
                            <a:pt x="0" y="3813"/>
                          </a:lnTo>
                          <a:lnTo>
                            <a:pt x="0" y="3947"/>
                          </a:lnTo>
                          <a:moveTo>
                            <a:pt x="0" y="4080"/>
                          </a:moveTo>
                          <a:lnTo>
                            <a:pt x="0" y="4080"/>
                          </a:lnTo>
                          <a:lnTo>
                            <a:pt x="0" y="4093"/>
                          </a:lnTo>
                          <a:moveTo>
                            <a:pt x="0" y="4107"/>
                          </a:moveTo>
                          <a:lnTo>
                            <a:pt x="0" y="4107"/>
                          </a:lnTo>
                          <a:lnTo>
                            <a:pt x="0" y="4240"/>
                          </a:lnTo>
                          <a:moveTo>
                            <a:pt x="0" y="4373"/>
                          </a:moveTo>
                          <a:lnTo>
                            <a:pt x="0" y="4373"/>
                          </a:lnTo>
                          <a:lnTo>
                            <a:pt x="0" y="4387"/>
                          </a:lnTo>
                          <a:moveTo>
                            <a:pt x="0" y="4400"/>
                          </a:moveTo>
                          <a:lnTo>
                            <a:pt x="0" y="4400"/>
                          </a:lnTo>
                          <a:lnTo>
                            <a:pt x="0" y="4533"/>
                          </a:lnTo>
                          <a:moveTo>
                            <a:pt x="0" y="4667"/>
                          </a:moveTo>
                          <a:lnTo>
                            <a:pt x="0" y="4667"/>
                          </a:lnTo>
                          <a:lnTo>
                            <a:pt x="0" y="4680"/>
                          </a:lnTo>
                          <a:moveTo>
                            <a:pt x="0" y="4693"/>
                          </a:moveTo>
                          <a:lnTo>
                            <a:pt x="0" y="4693"/>
                          </a:lnTo>
                          <a:lnTo>
                            <a:pt x="0" y="4827"/>
                          </a:lnTo>
                          <a:moveTo>
                            <a:pt x="0" y="4960"/>
                          </a:moveTo>
                          <a:lnTo>
                            <a:pt x="0" y="4960"/>
                          </a:lnTo>
                          <a:lnTo>
                            <a:pt x="0" y="4973"/>
                          </a:lnTo>
                          <a:moveTo>
                            <a:pt x="0" y="4987"/>
                          </a:moveTo>
                          <a:lnTo>
                            <a:pt x="0" y="4987"/>
                          </a:lnTo>
                          <a:lnTo>
                            <a:pt x="0" y="5120"/>
                          </a:lnTo>
                          <a:moveTo>
                            <a:pt x="0" y="5253"/>
                          </a:moveTo>
                          <a:lnTo>
                            <a:pt x="0" y="5253"/>
                          </a:lnTo>
                          <a:lnTo>
                            <a:pt x="0" y="5267"/>
                          </a:lnTo>
                          <a:moveTo>
                            <a:pt x="0" y="5280"/>
                          </a:moveTo>
                          <a:lnTo>
                            <a:pt x="0" y="5280"/>
                          </a:lnTo>
                          <a:lnTo>
                            <a:pt x="0" y="5413"/>
                          </a:lnTo>
                          <a:moveTo>
                            <a:pt x="0" y="5547"/>
                          </a:moveTo>
                          <a:lnTo>
                            <a:pt x="0" y="5547"/>
                          </a:lnTo>
                          <a:lnTo>
                            <a:pt x="0" y="5560"/>
                          </a:lnTo>
                          <a:moveTo>
                            <a:pt x="0" y="5573"/>
                          </a:moveTo>
                          <a:lnTo>
                            <a:pt x="0" y="5573"/>
                          </a:lnTo>
                          <a:lnTo>
                            <a:pt x="0" y="5707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1" name="Freeform 6">
                      <a:extLst>
                        <a:ext uri="{FF2B5EF4-FFF2-40B4-BE49-F238E27FC236}">
                          <a16:creationId xmlns:a16="http://schemas.microsoft.com/office/drawing/2014/main" id="{1CFFE835-AF04-E167-1716-8283A61033CA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3419872" y="1544216"/>
                      <a:ext cx="2505075" cy="2376488"/>
                    </a:xfrm>
                    <a:custGeom>
                      <a:avLst/>
                      <a:gdLst>
                        <a:gd name="T0" fmla="*/ 0 w 4243"/>
                        <a:gd name="T1" fmla="*/ 0 h 4243"/>
                        <a:gd name="T2" fmla="*/ 189 w 4243"/>
                        <a:gd name="T3" fmla="*/ 189 h 4243"/>
                        <a:gd name="T4" fmla="*/ 198 w 4243"/>
                        <a:gd name="T5" fmla="*/ 198 h 4243"/>
                        <a:gd name="T6" fmla="*/ 207 w 4243"/>
                        <a:gd name="T7" fmla="*/ 208 h 4243"/>
                        <a:gd name="T8" fmla="*/ 396 w 4243"/>
                        <a:gd name="T9" fmla="*/ 396 h 4243"/>
                        <a:gd name="T10" fmla="*/ 405 w 4243"/>
                        <a:gd name="T11" fmla="*/ 406 h 4243"/>
                        <a:gd name="T12" fmla="*/ 415 w 4243"/>
                        <a:gd name="T13" fmla="*/ 415 h 4243"/>
                        <a:gd name="T14" fmla="*/ 603 w 4243"/>
                        <a:gd name="T15" fmla="*/ 604 h 4243"/>
                        <a:gd name="T16" fmla="*/ 613 w 4243"/>
                        <a:gd name="T17" fmla="*/ 613 h 4243"/>
                        <a:gd name="T18" fmla="*/ 622 w 4243"/>
                        <a:gd name="T19" fmla="*/ 623 h 4243"/>
                        <a:gd name="T20" fmla="*/ 811 w 4243"/>
                        <a:gd name="T21" fmla="*/ 811 h 4243"/>
                        <a:gd name="T22" fmla="*/ 820 w 4243"/>
                        <a:gd name="T23" fmla="*/ 821 h 4243"/>
                        <a:gd name="T24" fmla="*/ 830 w 4243"/>
                        <a:gd name="T25" fmla="*/ 830 h 4243"/>
                        <a:gd name="T26" fmla="*/ 1018 w 4243"/>
                        <a:gd name="T27" fmla="*/ 1019 h 4243"/>
                        <a:gd name="T28" fmla="*/ 1028 w 4243"/>
                        <a:gd name="T29" fmla="*/ 1028 h 4243"/>
                        <a:gd name="T30" fmla="*/ 1037 w 4243"/>
                        <a:gd name="T31" fmla="*/ 1038 h 4243"/>
                        <a:gd name="T32" fmla="*/ 1226 w 4243"/>
                        <a:gd name="T33" fmla="*/ 1226 h 4243"/>
                        <a:gd name="T34" fmla="*/ 1235 w 4243"/>
                        <a:gd name="T35" fmla="*/ 1236 h 4243"/>
                        <a:gd name="T36" fmla="*/ 1245 w 4243"/>
                        <a:gd name="T37" fmla="*/ 1245 h 4243"/>
                        <a:gd name="T38" fmla="*/ 1433 w 4243"/>
                        <a:gd name="T39" fmla="*/ 1434 h 4243"/>
                        <a:gd name="T40" fmla="*/ 1443 w 4243"/>
                        <a:gd name="T41" fmla="*/ 1443 h 4243"/>
                        <a:gd name="T42" fmla="*/ 1452 w 4243"/>
                        <a:gd name="T43" fmla="*/ 1452 h 4243"/>
                        <a:gd name="T44" fmla="*/ 1641 w 4243"/>
                        <a:gd name="T45" fmla="*/ 1641 h 4243"/>
                        <a:gd name="T46" fmla="*/ 1650 w 4243"/>
                        <a:gd name="T47" fmla="*/ 1650 h 4243"/>
                        <a:gd name="T48" fmla="*/ 1659 w 4243"/>
                        <a:gd name="T49" fmla="*/ 1660 h 4243"/>
                        <a:gd name="T50" fmla="*/ 1848 w 4243"/>
                        <a:gd name="T51" fmla="*/ 1848 h 4243"/>
                        <a:gd name="T52" fmla="*/ 1857 w 4243"/>
                        <a:gd name="T53" fmla="*/ 1858 h 4243"/>
                        <a:gd name="T54" fmla="*/ 1867 w 4243"/>
                        <a:gd name="T55" fmla="*/ 1867 h 4243"/>
                        <a:gd name="T56" fmla="*/ 2055 w 4243"/>
                        <a:gd name="T57" fmla="*/ 2056 h 4243"/>
                        <a:gd name="T58" fmla="*/ 2065 w 4243"/>
                        <a:gd name="T59" fmla="*/ 2065 h 4243"/>
                        <a:gd name="T60" fmla="*/ 2074 w 4243"/>
                        <a:gd name="T61" fmla="*/ 2075 h 4243"/>
                        <a:gd name="T62" fmla="*/ 2263 w 4243"/>
                        <a:gd name="T63" fmla="*/ 2263 h 4243"/>
                        <a:gd name="T64" fmla="*/ 2272 w 4243"/>
                        <a:gd name="T65" fmla="*/ 2273 h 4243"/>
                        <a:gd name="T66" fmla="*/ 2282 w 4243"/>
                        <a:gd name="T67" fmla="*/ 2282 h 4243"/>
                        <a:gd name="T68" fmla="*/ 2470 w 4243"/>
                        <a:gd name="T69" fmla="*/ 2471 h 4243"/>
                        <a:gd name="T70" fmla="*/ 2480 w 4243"/>
                        <a:gd name="T71" fmla="*/ 2480 h 4243"/>
                        <a:gd name="T72" fmla="*/ 2489 w 4243"/>
                        <a:gd name="T73" fmla="*/ 2490 h 4243"/>
                        <a:gd name="T74" fmla="*/ 2678 w 4243"/>
                        <a:gd name="T75" fmla="*/ 2678 h 4243"/>
                        <a:gd name="T76" fmla="*/ 2687 w 4243"/>
                        <a:gd name="T77" fmla="*/ 2687 h 4243"/>
                        <a:gd name="T78" fmla="*/ 2696 w 4243"/>
                        <a:gd name="T79" fmla="*/ 2697 h 4243"/>
                        <a:gd name="T80" fmla="*/ 2885 w 4243"/>
                        <a:gd name="T81" fmla="*/ 2885 h 4243"/>
                        <a:gd name="T82" fmla="*/ 2894 w 4243"/>
                        <a:gd name="T83" fmla="*/ 2895 h 4243"/>
                        <a:gd name="T84" fmla="*/ 2904 w 4243"/>
                        <a:gd name="T85" fmla="*/ 2904 h 4243"/>
                        <a:gd name="T86" fmla="*/ 3092 w 4243"/>
                        <a:gd name="T87" fmla="*/ 3093 h 4243"/>
                        <a:gd name="T88" fmla="*/ 3102 w 4243"/>
                        <a:gd name="T89" fmla="*/ 3102 h 4243"/>
                        <a:gd name="T90" fmla="*/ 3111 w 4243"/>
                        <a:gd name="T91" fmla="*/ 3112 h 4243"/>
                        <a:gd name="T92" fmla="*/ 3300 w 4243"/>
                        <a:gd name="T93" fmla="*/ 3300 h 4243"/>
                        <a:gd name="T94" fmla="*/ 3309 w 4243"/>
                        <a:gd name="T95" fmla="*/ 3310 h 4243"/>
                        <a:gd name="T96" fmla="*/ 3319 w 4243"/>
                        <a:gd name="T97" fmla="*/ 3319 h 4243"/>
                        <a:gd name="T98" fmla="*/ 3507 w 4243"/>
                        <a:gd name="T99" fmla="*/ 3508 h 4243"/>
                        <a:gd name="T100" fmla="*/ 3517 w 4243"/>
                        <a:gd name="T101" fmla="*/ 3517 h 4243"/>
                        <a:gd name="T102" fmla="*/ 3526 w 4243"/>
                        <a:gd name="T103" fmla="*/ 3527 h 4243"/>
                        <a:gd name="T104" fmla="*/ 3715 w 4243"/>
                        <a:gd name="T105" fmla="*/ 3715 h 4243"/>
                        <a:gd name="T106" fmla="*/ 3724 w 4243"/>
                        <a:gd name="T107" fmla="*/ 3725 h 4243"/>
                        <a:gd name="T108" fmla="*/ 3734 w 4243"/>
                        <a:gd name="T109" fmla="*/ 3734 h 4243"/>
                        <a:gd name="T110" fmla="*/ 3922 w 4243"/>
                        <a:gd name="T111" fmla="*/ 3923 h 4243"/>
                        <a:gd name="T112" fmla="*/ 3932 w 4243"/>
                        <a:gd name="T113" fmla="*/ 3932 h 4243"/>
                        <a:gd name="T114" fmla="*/ 3941 w 4243"/>
                        <a:gd name="T115" fmla="*/ 3941 h 4243"/>
                        <a:gd name="T116" fmla="*/ 4130 w 4243"/>
                        <a:gd name="T117" fmla="*/ 4130 h 4243"/>
                        <a:gd name="T118" fmla="*/ 4139 w 4243"/>
                        <a:gd name="T119" fmla="*/ 4139 h 4243"/>
                        <a:gd name="T120" fmla="*/ 4148 w 4243"/>
                        <a:gd name="T121" fmla="*/ 4149 h 42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4243" h="4243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94" y="95"/>
                          </a:lnTo>
                          <a:moveTo>
                            <a:pt x="189" y="189"/>
                          </a:moveTo>
                          <a:lnTo>
                            <a:pt x="189" y="189"/>
                          </a:lnTo>
                          <a:lnTo>
                            <a:pt x="198" y="198"/>
                          </a:lnTo>
                          <a:moveTo>
                            <a:pt x="207" y="208"/>
                          </a:moveTo>
                          <a:lnTo>
                            <a:pt x="207" y="208"/>
                          </a:lnTo>
                          <a:lnTo>
                            <a:pt x="302" y="302"/>
                          </a:lnTo>
                          <a:moveTo>
                            <a:pt x="396" y="396"/>
                          </a:moveTo>
                          <a:lnTo>
                            <a:pt x="396" y="396"/>
                          </a:lnTo>
                          <a:lnTo>
                            <a:pt x="405" y="406"/>
                          </a:lnTo>
                          <a:moveTo>
                            <a:pt x="415" y="415"/>
                          </a:moveTo>
                          <a:lnTo>
                            <a:pt x="415" y="415"/>
                          </a:lnTo>
                          <a:lnTo>
                            <a:pt x="509" y="510"/>
                          </a:lnTo>
                          <a:moveTo>
                            <a:pt x="603" y="604"/>
                          </a:moveTo>
                          <a:lnTo>
                            <a:pt x="603" y="604"/>
                          </a:lnTo>
                          <a:lnTo>
                            <a:pt x="613" y="613"/>
                          </a:lnTo>
                          <a:moveTo>
                            <a:pt x="622" y="623"/>
                          </a:moveTo>
                          <a:lnTo>
                            <a:pt x="622" y="623"/>
                          </a:lnTo>
                          <a:lnTo>
                            <a:pt x="717" y="717"/>
                          </a:lnTo>
                          <a:moveTo>
                            <a:pt x="811" y="811"/>
                          </a:moveTo>
                          <a:lnTo>
                            <a:pt x="811" y="811"/>
                          </a:lnTo>
                          <a:lnTo>
                            <a:pt x="820" y="821"/>
                          </a:lnTo>
                          <a:moveTo>
                            <a:pt x="830" y="830"/>
                          </a:moveTo>
                          <a:lnTo>
                            <a:pt x="830" y="830"/>
                          </a:lnTo>
                          <a:lnTo>
                            <a:pt x="924" y="924"/>
                          </a:lnTo>
                          <a:moveTo>
                            <a:pt x="1018" y="1019"/>
                          </a:moveTo>
                          <a:lnTo>
                            <a:pt x="1018" y="1019"/>
                          </a:lnTo>
                          <a:lnTo>
                            <a:pt x="1028" y="1028"/>
                          </a:lnTo>
                          <a:moveTo>
                            <a:pt x="1037" y="1038"/>
                          </a:moveTo>
                          <a:lnTo>
                            <a:pt x="1037" y="1038"/>
                          </a:lnTo>
                          <a:lnTo>
                            <a:pt x="1131" y="1132"/>
                          </a:lnTo>
                          <a:moveTo>
                            <a:pt x="1226" y="1226"/>
                          </a:moveTo>
                          <a:lnTo>
                            <a:pt x="1226" y="1226"/>
                          </a:lnTo>
                          <a:lnTo>
                            <a:pt x="1235" y="1236"/>
                          </a:lnTo>
                          <a:moveTo>
                            <a:pt x="1245" y="1245"/>
                          </a:moveTo>
                          <a:lnTo>
                            <a:pt x="1245" y="1245"/>
                          </a:lnTo>
                          <a:lnTo>
                            <a:pt x="1339" y="1339"/>
                          </a:lnTo>
                          <a:moveTo>
                            <a:pt x="1433" y="1434"/>
                          </a:moveTo>
                          <a:lnTo>
                            <a:pt x="1433" y="1434"/>
                          </a:lnTo>
                          <a:lnTo>
                            <a:pt x="1443" y="1443"/>
                          </a:lnTo>
                          <a:moveTo>
                            <a:pt x="1452" y="1452"/>
                          </a:moveTo>
                          <a:lnTo>
                            <a:pt x="1452" y="1452"/>
                          </a:lnTo>
                          <a:lnTo>
                            <a:pt x="1546" y="1547"/>
                          </a:lnTo>
                          <a:moveTo>
                            <a:pt x="1641" y="1641"/>
                          </a:moveTo>
                          <a:lnTo>
                            <a:pt x="1641" y="1641"/>
                          </a:lnTo>
                          <a:lnTo>
                            <a:pt x="1650" y="1650"/>
                          </a:lnTo>
                          <a:moveTo>
                            <a:pt x="1659" y="1660"/>
                          </a:moveTo>
                          <a:lnTo>
                            <a:pt x="1659" y="1660"/>
                          </a:lnTo>
                          <a:lnTo>
                            <a:pt x="1754" y="1754"/>
                          </a:lnTo>
                          <a:moveTo>
                            <a:pt x="1848" y="1848"/>
                          </a:moveTo>
                          <a:lnTo>
                            <a:pt x="1848" y="1848"/>
                          </a:lnTo>
                          <a:lnTo>
                            <a:pt x="1857" y="1858"/>
                          </a:lnTo>
                          <a:moveTo>
                            <a:pt x="1867" y="1867"/>
                          </a:moveTo>
                          <a:lnTo>
                            <a:pt x="1867" y="1867"/>
                          </a:lnTo>
                          <a:lnTo>
                            <a:pt x="1961" y="1962"/>
                          </a:lnTo>
                          <a:moveTo>
                            <a:pt x="2055" y="2056"/>
                          </a:moveTo>
                          <a:lnTo>
                            <a:pt x="2055" y="2056"/>
                          </a:lnTo>
                          <a:lnTo>
                            <a:pt x="2065" y="2065"/>
                          </a:lnTo>
                          <a:moveTo>
                            <a:pt x="2074" y="2075"/>
                          </a:moveTo>
                          <a:lnTo>
                            <a:pt x="2074" y="2075"/>
                          </a:lnTo>
                          <a:lnTo>
                            <a:pt x="2168" y="2169"/>
                          </a:lnTo>
                          <a:moveTo>
                            <a:pt x="2263" y="2263"/>
                          </a:moveTo>
                          <a:lnTo>
                            <a:pt x="2263" y="2263"/>
                          </a:lnTo>
                          <a:lnTo>
                            <a:pt x="2272" y="2273"/>
                          </a:lnTo>
                          <a:moveTo>
                            <a:pt x="2282" y="2282"/>
                          </a:moveTo>
                          <a:lnTo>
                            <a:pt x="2282" y="2282"/>
                          </a:lnTo>
                          <a:lnTo>
                            <a:pt x="2376" y="2376"/>
                          </a:lnTo>
                          <a:moveTo>
                            <a:pt x="2470" y="2471"/>
                          </a:moveTo>
                          <a:lnTo>
                            <a:pt x="2470" y="2471"/>
                          </a:lnTo>
                          <a:lnTo>
                            <a:pt x="2480" y="2480"/>
                          </a:lnTo>
                          <a:moveTo>
                            <a:pt x="2489" y="2490"/>
                          </a:moveTo>
                          <a:lnTo>
                            <a:pt x="2489" y="2490"/>
                          </a:lnTo>
                          <a:lnTo>
                            <a:pt x="2583" y="2584"/>
                          </a:lnTo>
                          <a:moveTo>
                            <a:pt x="2678" y="2678"/>
                          </a:moveTo>
                          <a:lnTo>
                            <a:pt x="2678" y="2678"/>
                          </a:lnTo>
                          <a:lnTo>
                            <a:pt x="2687" y="2687"/>
                          </a:lnTo>
                          <a:moveTo>
                            <a:pt x="2696" y="2697"/>
                          </a:moveTo>
                          <a:lnTo>
                            <a:pt x="2696" y="2697"/>
                          </a:lnTo>
                          <a:lnTo>
                            <a:pt x="2791" y="2791"/>
                          </a:lnTo>
                          <a:moveTo>
                            <a:pt x="2885" y="2885"/>
                          </a:moveTo>
                          <a:lnTo>
                            <a:pt x="2885" y="2885"/>
                          </a:lnTo>
                          <a:lnTo>
                            <a:pt x="2894" y="2895"/>
                          </a:lnTo>
                          <a:moveTo>
                            <a:pt x="2904" y="2904"/>
                          </a:moveTo>
                          <a:lnTo>
                            <a:pt x="2904" y="2904"/>
                          </a:lnTo>
                          <a:lnTo>
                            <a:pt x="2998" y="2999"/>
                          </a:lnTo>
                          <a:moveTo>
                            <a:pt x="3092" y="3093"/>
                          </a:moveTo>
                          <a:lnTo>
                            <a:pt x="3092" y="3093"/>
                          </a:lnTo>
                          <a:lnTo>
                            <a:pt x="3102" y="3102"/>
                          </a:lnTo>
                          <a:moveTo>
                            <a:pt x="3111" y="3112"/>
                          </a:moveTo>
                          <a:lnTo>
                            <a:pt x="3111" y="3112"/>
                          </a:lnTo>
                          <a:lnTo>
                            <a:pt x="3206" y="3206"/>
                          </a:lnTo>
                          <a:moveTo>
                            <a:pt x="3300" y="3300"/>
                          </a:moveTo>
                          <a:lnTo>
                            <a:pt x="3300" y="3300"/>
                          </a:lnTo>
                          <a:lnTo>
                            <a:pt x="3309" y="3310"/>
                          </a:lnTo>
                          <a:moveTo>
                            <a:pt x="3319" y="3319"/>
                          </a:moveTo>
                          <a:lnTo>
                            <a:pt x="3319" y="3319"/>
                          </a:lnTo>
                          <a:lnTo>
                            <a:pt x="3413" y="3413"/>
                          </a:lnTo>
                          <a:moveTo>
                            <a:pt x="3507" y="3508"/>
                          </a:moveTo>
                          <a:lnTo>
                            <a:pt x="3507" y="3508"/>
                          </a:lnTo>
                          <a:lnTo>
                            <a:pt x="3517" y="3517"/>
                          </a:lnTo>
                          <a:moveTo>
                            <a:pt x="3526" y="3527"/>
                          </a:moveTo>
                          <a:lnTo>
                            <a:pt x="3526" y="3527"/>
                          </a:lnTo>
                          <a:lnTo>
                            <a:pt x="3620" y="3621"/>
                          </a:lnTo>
                          <a:moveTo>
                            <a:pt x="3715" y="3715"/>
                          </a:moveTo>
                          <a:lnTo>
                            <a:pt x="3715" y="3715"/>
                          </a:lnTo>
                          <a:lnTo>
                            <a:pt x="3724" y="3725"/>
                          </a:lnTo>
                          <a:moveTo>
                            <a:pt x="3734" y="3734"/>
                          </a:moveTo>
                          <a:lnTo>
                            <a:pt x="3734" y="3734"/>
                          </a:lnTo>
                          <a:lnTo>
                            <a:pt x="3828" y="3828"/>
                          </a:lnTo>
                          <a:moveTo>
                            <a:pt x="3922" y="3923"/>
                          </a:moveTo>
                          <a:lnTo>
                            <a:pt x="3922" y="3923"/>
                          </a:lnTo>
                          <a:lnTo>
                            <a:pt x="3932" y="3932"/>
                          </a:lnTo>
                          <a:moveTo>
                            <a:pt x="3941" y="3941"/>
                          </a:moveTo>
                          <a:lnTo>
                            <a:pt x="3941" y="3941"/>
                          </a:lnTo>
                          <a:lnTo>
                            <a:pt x="4035" y="4036"/>
                          </a:lnTo>
                          <a:moveTo>
                            <a:pt x="4130" y="4130"/>
                          </a:moveTo>
                          <a:lnTo>
                            <a:pt x="4130" y="4130"/>
                          </a:lnTo>
                          <a:lnTo>
                            <a:pt x="4139" y="4139"/>
                          </a:lnTo>
                          <a:moveTo>
                            <a:pt x="4148" y="4149"/>
                          </a:moveTo>
                          <a:lnTo>
                            <a:pt x="4148" y="4149"/>
                          </a:lnTo>
                          <a:lnTo>
                            <a:pt x="4243" y="4243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2" name="Freeform 7">
                      <a:extLst>
                        <a:ext uri="{FF2B5EF4-FFF2-40B4-BE49-F238E27FC236}">
                          <a16:creationId xmlns:a16="http://schemas.microsoft.com/office/drawing/2014/main" id="{DCCDB204-AEB4-33A0-CF26-C39E5FCFCDBE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3432523" y="1531516"/>
                      <a:ext cx="2505075" cy="2378075"/>
                    </a:xfrm>
                    <a:custGeom>
                      <a:avLst/>
                      <a:gdLst>
                        <a:gd name="T0" fmla="*/ 4242 w 4242"/>
                        <a:gd name="T1" fmla="*/ 0 h 4243"/>
                        <a:gd name="T2" fmla="*/ 4054 w 4242"/>
                        <a:gd name="T3" fmla="*/ 189 h 4243"/>
                        <a:gd name="T4" fmla="*/ 4044 w 4242"/>
                        <a:gd name="T5" fmla="*/ 198 h 4243"/>
                        <a:gd name="T6" fmla="*/ 4035 w 4242"/>
                        <a:gd name="T7" fmla="*/ 208 h 4243"/>
                        <a:gd name="T8" fmla="*/ 3846 w 4242"/>
                        <a:gd name="T9" fmla="*/ 396 h 4243"/>
                        <a:gd name="T10" fmla="*/ 3837 w 4242"/>
                        <a:gd name="T11" fmla="*/ 406 h 4243"/>
                        <a:gd name="T12" fmla="*/ 3827 w 4242"/>
                        <a:gd name="T13" fmla="*/ 415 h 4243"/>
                        <a:gd name="T14" fmla="*/ 3639 w 4242"/>
                        <a:gd name="T15" fmla="*/ 604 h 4243"/>
                        <a:gd name="T16" fmla="*/ 3629 w 4242"/>
                        <a:gd name="T17" fmla="*/ 613 h 4243"/>
                        <a:gd name="T18" fmla="*/ 3620 w 4242"/>
                        <a:gd name="T19" fmla="*/ 623 h 4243"/>
                        <a:gd name="T20" fmla="*/ 3431 w 4242"/>
                        <a:gd name="T21" fmla="*/ 811 h 4243"/>
                        <a:gd name="T22" fmla="*/ 3422 w 4242"/>
                        <a:gd name="T23" fmla="*/ 821 h 4243"/>
                        <a:gd name="T24" fmla="*/ 3413 w 4242"/>
                        <a:gd name="T25" fmla="*/ 830 h 4243"/>
                        <a:gd name="T26" fmla="*/ 3224 w 4242"/>
                        <a:gd name="T27" fmla="*/ 1018 h 4243"/>
                        <a:gd name="T28" fmla="*/ 3215 w 4242"/>
                        <a:gd name="T29" fmla="*/ 1028 h 4243"/>
                        <a:gd name="T30" fmla="*/ 3205 w 4242"/>
                        <a:gd name="T31" fmla="*/ 1037 h 4243"/>
                        <a:gd name="T32" fmla="*/ 3017 w 4242"/>
                        <a:gd name="T33" fmla="*/ 1226 h 4243"/>
                        <a:gd name="T34" fmla="*/ 3007 w 4242"/>
                        <a:gd name="T35" fmla="*/ 1235 h 4243"/>
                        <a:gd name="T36" fmla="*/ 2998 w 4242"/>
                        <a:gd name="T37" fmla="*/ 1245 h 4243"/>
                        <a:gd name="T38" fmla="*/ 2809 w 4242"/>
                        <a:gd name="T39" fmla="*/ 1433 h 4243"/>
                        <a:gd name="T40" fmla="*/ 2800 w 4242"/>
                        <a:gd name="T41" fmla="*/ 1443 h 4243"/>
                        <a:gd name="T42" fmla="*/ 2790 w 4242"/>
                        <a:gd name="T43" fmla="*/ 1452 h 4243"/>
                        <a:gd name="T44" fmla="*/ 2602 w 4242"/>
                        <a:gd name="T45" fmla="*/ 1641 h 4243"/>
                        <a:gd name="T46" fmla="*/ 2592 w 4242"/>
                        <a:gd name="T47" fmla="*/ 1650 h 4243"/>
                        <a:gd name="T48" fmla="*/ 2583 w 4242"/>
                        <a:gd name="T49" fmla="*/ 1660 h 4243"/>
                        <a:gd name="T50" fmla="*/ 2394 w 4242"/>
                        <a:gd name="T51" fmla="*/ 1848 h 4243"/>
                        <a:gd name="T52" fmla="*/ 2385 w 4242"/>
                        <a:gd name="T53" fmla="*/ 1858 h 4243"/>
                        <a:gd name="T54" fmla="*/ 2376 w 4242"/>
                        <a:gd name="T55" fmla="*/ 1867 h 4243"/>
                        <a:gd name="T56" fmla="*/ 2187 w 4242"/>
                        <a:gd name="T57" fmla="*/ 2056 h 4243"/>
                        <a:gd name="T58" fmla="*/ 2178 w 4242"/>
                        <a:gd name="T59" fmla="*/ 2065 h 4243"/>
                        <a:gd name="T60" fmla="*/ 2168 w 4242"/>
                        <a:gd name="T61" fmla="*/ 2074 h 4243"/>
                        <a:gd name="T62" fmla="*/ 1980 w 4242"/>
                        <a:gd name="T63" fmla="*/ 2263 h 4243"/>
                        <a:gd name="T64" fmla="*/ 1970 w 4242"/>
                        <a:gd name="T65" fmla="*/ 2272 h 4243"/>
                        <a:gd name="T66" fmla="*/ 1961 w 4242"/>
                        <a:gd name="T67" fmla="*/ 2282 h 4243"/>
                        <a:gd name="T68" fmla="*/ 1772 w 4242"/>
                        <a:gd name="T69" fmla="*/ 2470 h 4243"/>
                        <a:gd name="T70" fmla="*/ 1763 w 4242"/>
                        <a:gd name="T71" fmla="*/ 2480 h 4243"/>
                        <a:gd name="T72" fmla="*/ 1753 w 4242"/>
                        <a:gd name="T73" fmla="*/ 2489 h 4243"/>
                        <a:gd name="T74" fmla="*/ 1565 w 4242"/>
                        <a:gd name="T75" fmla="*/ 2678 h 4243"/>
                        <a:gd name="T76" fmla="*/ 1555 w 4242"/>
                        <a:gd name="T77" fmla="*/ 2687 h 4243"/>
                        <a:gd name="T78" fmla="*/ 1546 w 4242"/>
                        <a:gd name="T79" fmla="*/ 2697 h 4243"/>
                        <a:gd name="T80" fmla="*/ 1357 w 4242"/>
                        <a:gd name="T81" fmla="*/ 2885 h 4243"/>
                        <a:gd name="T82" fmla="*/ 1348 w 4242"/>
                        <a:gd name="T83" fmla="*/ 2895 h 4243"/>
                        <a:gd name="T84" fmla="*/ 1338 w 4242"/>
                        <a:gd name="T85" fmla="*/ 2904 h 4243"/>
                        <a:gd name="T86" fmla="*/ 1150 w 4242"/>
                        <a:gd name="T87" fmla="*/ 3093 h 4243"/>
                        <a:gd name="T88" fmla="*/ 1140 w 4242"/>
                        <a:gd name="T89" fmla="*/ 3102 h 4243"/>
                        <a:gd name="T90" fmla="*/ 1131 w 4242"/>
                        <a:gd name="T91" fmla="*/ 3112 h 4243"/>
                        <a:gd name="T92" fmla="*/ 942 w 4242"/>
                        <a:gd name="T93" fmla="*/ 3300 h 4243"/>
                        <a:gd name="T94" fmla="*/ 933 w 4242"/>
                        <a:gd name="T95" fmla="*/ 3310 h 4243"/>
                        <a:gd name="T96" fmla="*/ 924 w 4242"/>
                        <a:gd name="T97" fmla="*/ 3319 h 4243"/>
                        <a:gd name="T98" fmla="*/ 735 w 4242"/>
                        <a:gd name="T99" fmla="*/ 3508 h 4243"/>
                        <a:gd name="T100" fmla="*/ 726 w 4242"/>
                        <a:gd name="T101" fmla="*/ 3517 h 4243"/>
                        <a:gd name="T102" fmla="*/ 716 w 4242"/>
                        <a:gd name="T103" fmla="*/ 3526 h 4243"/>
                        <a:gd name="T104" fmla="*/ 528 w 4242"/>
                        <a:gd name="T105" fmla="*/ 3715 h 4243"/>
                        <a:gd name="T106" fmla="*/ 518 w 4242"/>
                        <a:gd name="T107" fmla="*/ 3724 h 4243"/>
                        <a:gd name="T108" fmla="*/ 509 w 4242"/>
                        <a:gd name="T109" fmla="*/ 3734 h 4243"/>
                        <a:gd name="T110" fmla="*/ 320 w 4242"/>
                        <a:gd name="T111" fmla="*/ 3922 h 4243"/>
                        <a:gd name="T112" fmla="*/ 311 w 4242"/>
                        <a:gd name="T113" fmla="*/ 3932 h 4243"/>
                        <a:gd name="T114" fmla="*/ 301 w 4242"/>
                        <a:gd name="T115" fmla="*/ 3941 h 4243"/>
                        <a:gd name="T116" fmla="*/ 113 w 4242"/>
                        <a:gd name="T117" fmla="*/ 4130 h 4243"/>
                        <a:gd name="T118" fmla="*/ 103 w 4242"/>
                        <a:gd name="T119" fmla="*/ 4139 h 4243"/>
                        <a:gd name="T120" fmla="*/ 94 w 4242"/>
                        <a:gd name="T121" fmla="*/ 4149 h 42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4242" h="4243">
                          <a:moveTo>
                            <a:pt x="4242" y="0"/>
                          </a:moveTo>
                          <a:lnTo>
                            <a:pt x="4242" y="0"/>
                          </a:lnTo>
                          <a:lnTo>
                            <a:pt x="4148" y="95"/>
                          </a:lnTo>
                          <a:moveTo>
                            <a:pt x="4054" y="189"/>
                          </a:moveTo>
                          <a:lnTo>
                            <a:pt x="4054" y="189"/>
                          </a:lnTo>
                          <a:lnTo>
                            <a:pt x="4044" y="198"/>
                          </a:lnTo>
                          <a:moveTo>
                            <a:pt x="4035" y="208"/>
                          </a:moveTo>
                          <a:lnTo>
                            <a:pt x="4035" y="208"/>
                          </a:lnTo>
                          <a:lnTo>
                            <a:pt x="3941" y="302"/>
                          </a:lnTo>
                          <a:moveTo>
                            <a:pt x="3846" y="396"/>
                          </a:moveTo>
                          <a:lnTo>
                            <a:pt x="3846" y="396"/>
                          </a:lnTo>
                          <a:lnTo>
                            <a:pt x="3837" y="406"/>
                          </a:lnTo>
                          <a:moveTo>
                            <a:pt x="3827" y="415"/>
                          </a:moveTo>
                          <a:lnTo>
                            <a:pt x="3827" y="415"/>
                          </a:lnTo>
                          <a:lnTo>
                            <a:pt x="3733" y="509"/>
                          </a:lnTo>
                          <a:moveTo>
                            <a:pt x="3639" y="604"/>
                          </a:moveTo>
                          <a:lnTo>
                            <a:pt x="3639" y="604"/>
                          </a:lnTo>
                          <a:lnTo>
                            <a:pt x="3629" y="613"/>
                          </a:lnTo>
                          <a:moveTo>
                            <a:pt x="3620" y="623"/>
                          </a:moveTo>
                          <a:lnTo>
                            <a:pt x="3620" y="623"/>
                          </a:lnTo>
                          <a:lnTo>
                            <a:pt x="3526" y="717"/>
                          </a:lnTo>
                          <a:moveTo>
                            <a:pt x="3431" y="811"/>
                          </a:moveTo>
                          <a:lnTo>
                            <a:pt x="3431" y="811"/>
                          </a:lnTo>
                          <a:lnTo>
                            <a:pt x="3422" y="821"/>
                          </a:lnTo>
                          <a:moveTo>
                            <a:pt x="3413" y="830"/>
                          </a:moveTo>
                          <a:lnTo>
                            <a:pt x="3413" y="830"/>
                          </a:lnTo>
                          <a:lnTo>
                            <a:pt x="3318" y="924"/>
                          </a:lnTo>
                          <a:moveTo>
                            <a:pt x="3224" y="1018"/>
                          </a:moveTo>
                          <a:lnTo>
                            <a:pt x="3224" y="1018"/>
                          </a:lnTo>
                          <a:lnTo>
                            <a:pt x="3215" y="1028"/>
                          </a:lnTo>
                          <a:moveTo>
                            <a:pt x="3205" y="1037"/>
                          </a:moveTo>
                          <a:lnTo>
                            <a:pt x="3205" y="1037"/>
                          </a:lnTo>
                          <a:lnTo>
                            <a:pt x="3111" y="1132"/>
                          </a:lnTo>
                          <a:moveTo>
                            <a:pt x="3017" y="1226"/>
                          </a:moveTo>
                          <a:lnTo>
                            <a:pt x="3017" y="1226"/>
                          </a:lnTo>
                          <a:lnTo>
                            <a:pt x="3007" y="1235"/>
                          </a:lnTo>
                          <a:moveTo>
                            <a:pt x="2998" y="1245"/>
                          </a:moveTo>
                          <a:lnTo>
                            <a:pt x="2998" y="1245"/>
                          </a:lnTo>
                          <a:lnTo>
                            <a:pt x="2903" y="1339"/>
                          </a:lnTo>
                          <a:moveTo>
                            <a:pt x="2809" y="1433"/>
                          </a:moveTo>
                          <a:lnTo>
                            <a:pt x="2809" y="1433"/>
                          </a:lnTo>
                          <a:lnTo>
                            <a:pt x="2800" y="1443"/>
                          </a:lnTo>
                          <a:moveTo>
                            <a:pt x="2790" y="1452"/>
                          </a:moveTo>
                          <a:lnTo>
                            <a:pt x="2790" y="1452"/>
                          </a:lnTo>
                          <a:lnTo>
                            <a:pt x="2696" y="1546"/>
                          </a:lnTo>
                          <a:moveTo>
                            <a:pt x="2602" y="1641"/>
                          </a:moveTo>
                          <a:lnTo>
                            <a:pt x="2602" y="1641"/>
                          </a:lnTo>
                          <a:lnTo>
                            <a:pt x="2592" y="1650"/>
                          </a:lnTo>
                          <a:moveTo>
                            <a:pt x="2583" y="1660"/>
                          </a:moveTo>
                          <a:lnTo>
                            <a:pt x="2583" y="1660"/>
                          </a:lnTo>
                          <a:lnTo>
                            <a:pt x="2489" y="1754"/>
                          </a:lnTo>
                          <a:moveTo>
                            <a:pt x="2394" y="1848"/>
                          </a:moveTo>
                          <a:lnTo>
                            <a:pt x="2394" y="1848"/>
                          </a:lnTo>
                          <a:lnTo>
                            <a:pt x="2385" y="1858"/>
                          </a:lnTo>
                          <a:moveTo>
                            <a:pt x="2376" y="1867"/>
                          </a:moveTo>
                          <a:lnTo>
                            <a:pt x="2376" y="1867"/>
                          </a:lnTo>
                          <a:lnTo>
                            <a:pt x="2281" y="1961"/>
                          </a:lnTo>
                          <a:moveTo>
                            <a:pt x="2187" y="2056"/>
                          </a:moveTo>
                          <a:lnTo>
                            <a:pt x="2187" y="2056"/>
                          </a:lnTo>
                          <a:lnTo>
                            <a:pt x="2178" y="2065"/>
                          </a:lnTo>
                          <a:moveTo>
                            <a:pt x="2168" y="2074"/>
                          </a:moveTo>
                          <a:lnTo>
                            <a:pt x="2168" y="2074"/>
                          </a:lnTo>
                          <a:lnTo>
                            <a:pt x="2074" y="2169"/>
                          </a:lnTo>
                          <a:moveTo>
                            <a:pt x="1980" y="2263"/>
                          </a:moveTo>
                          <a:lnTo>
                            <a:pt x="1980" y="2263"/>
                          </a:lnTo>
                          <a:lnTo>
                            <a:pt x="1970" y="2272"/>
                          </a:lnTo>
                          <a:moveTo>
                            <a:pt x="1961" y="2282"/>
                          </a:moveTo>
                          <a:lnTo>
                            <a:pt x="1961" y="2282"/>
                          </a:lnTo>
                          <a:lnTo>
                            <a:pt x="1866" y="2376"/>
                          </a:lnTo>
                          <a:moveTo>
                            <a:pt x="1772" y="2470"/>
                          </a:moveTo>
                          <a:lnTo>
                            <a:pt x="1772" y="2470"/>
                          </a:lnTo>
                          <a:lnTo>
                            <a:pt x="1763" y="2480"/>
                          </a:lnTo>
                          <a:moveTo>
                            <a:pt x="1753" y="2489"/>
                          </a:moveTo>
                          <a:lnTo>
                            <a:pt x="1753" y="2489"/>
                          </a:lnTo>
                          <a:lnTo>
                            <a:pt x="1659" y="2584"/>
                          </a:lnTo>
                          <a:moveTo>
                            <a:pt x="1565" y="2678"/>
                          </a:moveTo>
                          <a:lnTo>
                            <a:pt x="1565" y="2678"/>
                          </a:lnTo>
                          <a:lnTo>
                            <a:pt x="1555" y="2687"/>
                          </a:lnTo>
                          <a:moveTo>
                            <a:pt x="1546" y="2697"/>
                          </a:moveTo>
                          <a:lnTo>
                            <a:pt x="1546" y="2697"/>
                          </a:lnTo>
                          <a:lnTo>
                            <a:pt x="1452" y="2791"/>
                          </a:lnTo>
                          <a:moveTo>
                            <a:pt x="1357" y="2885"/>
                          </a:moveTo>
                          <a:lnTo>
                            <a:pt x="1357" y="2885"/>
                          </a:lnTo>
                          <a:lnTo>
                            <a:pt x="1348" y="2895"/>
                          </a:lnTo>
                          <a:moveTo>
                            <a:pt x="1338" y="2904"/>
                          </a:moveTo>
                          <a:lnTo>
                            <a:pt x="1338" y="2904"/>
                          </a:lnTo>
                          <a:lnTo>
                            <a:pt x="1244" y="2998"/>
                          </a:lnTo>
                          <a:moveTo>
                            <a:pt x="1150" y="3093"/>
                          </a:moveTo>
                          <a:lnTo>
                            <a:pt x="1150" y="3093"/>
                          </a:lnTo>
                          <a:lnTo>
                            <a:pt x="1140" y="3102"/>
                          </a:lnTo>
                          <a:moveTo>
                            <a:pt x="1131" y="3112"/>
                          </a:moveTo>
                          <a:lnTo>
                            <a:pt x="1131" y="3112"/>
                          </a:lnTo>
                          <a:lnTo>
                            <a:pt x="1037" y="3206"/>
                          </a:lnTo>
                          <a:moveTo>
                            <a:pt x="942" y="3300"/>
                          </a:moveTo>
                          <a:lnTo>
                            <a:pt x="942" y="3300"/>
                          </a:lnTo>
                          <a:lnTo>
                            <a:pt x="933" y="3310"/>
                          </a:lnTo>
                          <a:moveTo>
                            <a:pt x="924" y="3319"/>
                          </a:moveTo>
                          <a:lnTo>
                            <a:pt x="924" y="3319"/>
                          </a:lnTo>
                          <a:lnTo>
                            <a:pt x="829" y="3413"/>
                          </a:lnTo>
                          <a:moveTo>
                            <a:pt x="735" y="3508"/>
                          </a:moveTo>
                          <a:lnTo>
                            <a:pt x="735" y="3508"/>
                          </a:lnTo>
                          <a:lnTo>
                            <a:pt x="726" y="3517"/>
                          </a:lnTo>
                          <a:moveTo>
                            <a:pt x="716" y="3526"/>
                          </a:moveTo>
                          <a:lnTo>
                            <a:pt x="716" y="3526"/>
                          </a:lnTo>
                          <a:lnTo>
                            <a:pt x="622" y="3621"/>
                          </a:lnTo>
                          <a:moveTo>
                            <a:pt x="528" y="3715"/>
                          </a:moveTo>
                          <a:lnTo>
                            <a:pt x="528" y="3715"/>
                          </a:lnTo>
                          <a:lnTo>
                            <a:pt x="518" y="3724"/>
                          </a:lnTo>
                          <a:moveTo>
                            <a:pt x="509" y="3734"/>
                          </a:moveTo>
                          <a:lnTo>
                            <a:pt x="509" y="3734"/>
                          </a:lnTo>
                          <a:lnTo>
                            <a:pt x="414" y="3828"/>
                          </a:lnTo>
                          <a:moveTo>
                            <a:pt x="320" y="3922"/>
                          </a:moveTo>
                          <a:lnTo>
                            <a:pt x="320" y="3922"/>
                          </a:lnTo>
                          <a:lnTo>
                            <a:pt x="311" y="3932"/>
                          </a:lnTo>
                          <a:moveTo>
                            <a:pt x="301" y="3941"/>
                          </a:moveTo>
                          <a:lnTo>
                            <a:pt x="301" y="3941"/>
                          </a:lnTo>
                          <a:lnTo>
                            <a:pt x="207" y="4035"/>
                          </a:lnTo>
                          <a:moveTo>
                            <a:pt x="113" y="4130"/>
                          </a:moveTo>
                          <a:lnTo>
                            <a:pt x="113" y="4130"/>
                          </a:lnTo>
                          <a:lnTo>
                            <a:pt x="103" y="4139"/>
                          </a:lnTo>
                          <a:moveTo>
                            <a:pt x="94" y="4149"/>
                          </a:moveTo>
                          <a:lnTo>
                            <a:pt x="94" y="4149"/>
                          </a:lnTo>
                          <a:lnTo>
                            <a:pt x="0" y="4243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3" name="Freeform 8">
                      <a:extLst>
                        <a:ext uri="{FF2B5EF4-FFF2-40B4-BE49-F238E27FC236}">
                          <a16:creationId xmlns:a16="http://schemas.microsoft.com/office/drawing/2014/main" id="{AAF0D787-F4E4-C66F-F189-D282D93B32A0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970560" y="2720554"/>
                      <a:ext cx="3370263" cy="0"/>
                    </a:xfrm>
                    <a:custGeom>
                      <a:avLst/>
                      <a:gdLst>
                        <a:gd name="T0" fmla="*/ 0 w 5707"/>
                        <a:gd name="T1" fmla="*/ 267 w 5707"/>
                        <a:gd name="T2" fmla="*/ 280 w 5707"/>
                        <a:gd name="T3" fmla="*/ 294 w 5707"/>
                        <a:gd name="T4" fmla="*/ 560 w 5707"/>
                        <a:gd name="T5" fmla="*/ 574 w 5707"/>
                        <a:gd name="T6" fmla="*/ 587 w 5707"/>
                        <a:gd name="T7" fmla="*/ 854 w 5707"/>
                        <a:gd name="T8" fmla="*/ 867 w 5707"/>
                        <a:gd name="T9" fmla="*/ 880 w 5707"/>
                        <a:gd name="T10" fmla="*/ 1147 w 5707"/>
                        <a:gd name="T11" fmla="*/ 1160 w 5707"/>
                        <a:gd name="T12" fmla="*/ 1174 w 5707"/>
                        <a:gd name="T13" fmla="*/ 1440 w 5707"/>
                        <a:gd name="T14" fmla="*/ 1454 w 5707"/>
                        <a:gd name="T15" fmla="*/ 1467 w 5707"/>
                        <a:gd name="T16" fmla="*/ 1734 w 5707"/>
                        <a:gd name="T17" fmla="*/ 1747 w 5707"/>
                        <a:gd name="T18" fmla="*/ 1760 w 5707"/>
                        <a:gd name="T19" fmla="*/ 2027 w 5707"/>
                        <a:gd name="T20" fmla="*/ 2040 w 5707"/>
                        <a:gd name="T21" fmla="*/ 2054 w 5707"/>
                        <a:gd name="T22" fmla="*/ 2320 w 5707"/>
                        <a:gd name="T23" fmla="*/ 2334 w 5707"/>
                        <a:gd name="T24" fmla="*/ 2347 w 5707"/>
                        <a:gd name="T25" fmla="*/ 2614 w 5707"/>
                        <a:gd name="T26" fmla="*/ 2627 w 5707"/>
                        <a:gd name="T27" fmla="*/ 2640 w 5707"/>
                        <a:gd name="T28" fmla="*/ 2907 w 5707"/>
                        <a:gd name="T29" fmla="*/ 2920 w 5707"/>
                        <a:gd name="T30" fmla="*/ 2934 w 5707"/>
                        <a:gd name="T31" fmla="*/ 3200 w 5707"/>
                        <a:gd name="T32" fmla="*/ 3214 w 5707"/>
                        <a:gd name="T33" fmla="*/ 3227 w 5707"/>
                        <a:gd name="T34" fmla="*/ 3494 w 5707"/>
                        <a:gd name="T35" fmla="*/ 3507 w 5707"/>
                        <a:gd name="T36" fmla="*/ 3520 w 5707"/>
                        <a:gd name="T37" fmla="*/ 3787 w 5707"/>
                        <a:gd name="T38" fmla="*/ 3800 w 5707"/>
                        <a:gd name="T39" fmla="*/ 3814 w 5707"/>
                        <a:gd name="T40" fmla="*/ 4080 w 5707"/>
                        <a:gd name="T41" fmla="*/ 4094 w 5707"/>
                        <a:gd name="T42" fmla="*/ 4107 w 5707"/>
                        <a:gd name="T43" fmla="*/ 4374 w 5707"/>
                        <a:gd name="T44" fmla="*/ 4387 w 5707"/>
                        <a:gd name="T45" fmla="*/ 4400 w 5707"/>
                        <a:gd name="T46" fmla="*/ 4667 w 5707"/>
                        <a:gd name="T47" fmla="*/ 4680 w 5707"/>
                        <a:gd name="T48" fmla="*/ 4694 w 5707"/>
                        <a:gd name="T49" fmla="*/ 4960 w 5707"/>
                        <a:gd name="T50" fmla="*/ 4974 w 5707"/>
                        <a:gd name="T51" fmla="*/ 4987 w 5707"/>
                        <a:gd name="T52" fmla="*/ 5254 w 5707"/>
                        <a:gd name="T53" fmla="*/ 5267 w 5707"/>
                        <a:gd name="T54" fmla="*/ 5280 w 5707"/>
                        <a:gd name="T55" fmla="*/ 5547 w 5707"/>
                        <a:gd name="T56" fmla="*/ 5560 w 5707"/>
                        <a:gd name="T57" fmla="*/ 5574 w 570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  <a:cxn ang="0">
                          <a:pos x="T42" y="0"/>
                        </a:cxn>
                        <a:cxn ang="0">
                          <a:pos x="T43" y="0"/>
                        </a:cxn>
                        <a:cxn ang="0">
                          <a:pos x="T44" y="0"/>
                        </a:cxn>
                        <a:cxn ang="0">
                          <a:pos x="T45" y="0"/>
                        </a:cxn>
                        <a:cxn ang="0">
                          <a:pos x="T46" y="0"/>
                        </a:cxn>
                        <a:cxn ang="0">
                          <a:pos x="T47" y="0"/>
                        </a:cxn>
                        <a:cxn ang="0">
                          <a:pos x="T48" y="0"/>
                        </a:cxn>
                        <a:cxn ang="0">
                          <a:pos x="T49" y="0"/>
                        </a:cxn>
                        <a:cxn ang="0">
                          <a:pos x="T50" y="0"/>
                        </a:cxn>
                        <a:cxn ang="0">
                          <a:pos x="T51" y="0"/>
                        </a:cxn>
                        <a:cxn ang="0">
                          <a:pos x="T52" y="0"/>
                        </a:cxn>
                        <a:cxn ang="0">
                          <a:pos x="T53" y="0"/>
                        </a:cxn>
                        <a:cxn ang="0">
                          <a:pos x="T54" y="0"/>
                        </a:cxn>
                        <a:cxn ang="0">
                          <a:pos x="T55" y="0"/>
                        </a:cxn>
                        <a:cxn ang="0">
                          <a:pos x="T56" y="0"/>
                        </a:cxn>
                        <a:cxn ang="0">
                          <a:pos x="T57" y="0"/>
                        </a:cxn>
                      </a:cxnLst>
                      <a:rect l="0" t="0" r="r" b="b"/>
                      <a:pathLst>
                        <a:path w="5707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34" y="0"/>
                          </a:lnTo>
                          <a:moveTo>
                            <a:pt x="267" y="0"/>
                          </a:moveTo>
                          <a:lnTo>
                            <a:pt x="267" y="0"/>
                          </a:lnTo>
                          <a:lnTo>
                            <a:pt x="280" y="0"/>
                          </a:lnTo>
                          <a:moveTo>
                            <a:pt x="294" y="0"/>
                          </a:moveTo>
                          <a:lnTo>
                            <a:pt x="294" y="0"/>
                          </a:lnTo>
                          <a:lnTo>
                            <a:pt x="427" y="0"/>
                          </a:lnTo>
                          <a:moveTo>
                            <a:pt x="560" y="0"/>
                          </a:moveTo>
                          <a:lnTo>
                            <a:pt x="560" y="0"/>
                          </a:lnTo>
                          <a:lnTo>
                            <a:pt x="574" y="0"/>
                          </a:lnTo>
                          <a:moveTo>
                            <a:pt x="587" y="0"/>
                          </a:moveTo>
                          <a:lnTo>
                            <a:pt x="587" y="0"/>
                          </a:lnTo>
                          <a:lnTo>
                            <a:pt x="720" y="0"/>
                          </a:lnTo>
                          <a:moveTo>
                            <a:pt x="854" y="0"/>
                          </a:moveTo>
                          <a:lnTo>
                            <a:pt x="854" y="0"/>
                          </a:lnTo>
                          <a:lnTo>
                            <a:pt x="867" y="0"/>
                          </a:lnTo>
                          <a:moveTo>
                            <a:pt x="880" y="0"/>
                          </a:moveTo>
                          <a:lnTo>
                            <a:pt x="880" y="0"/>
                          </a:lnTo>
                          <a:lnTo>
                            <a:pt x="1014" y="0"/>
                          </a:lnTo>
                          <a:moveTo>
                            <a:pt x="1147" y="0"/>
                          </a:moveTo>
                          <a:lnTo>
                            <a:pt x="1147" y="0"/>
                          </a:lnTo>
                          <a:lnTo>
                            <a:pt x="1160" y="0"/>
                          </a:lnTo>
                          <a:moveTo>
                            <a:pt x="1174" y="0"/>
                          </a:moveTo>
                          <a:lnTo>
                            <a:pt x="1174" y="0"/>
                          </a:lnTo>
                          <a:lnTo>
                            <a:pt x="1307" y="0"/>
                          </a:lnTo>
                          <a:moveTo>
                            <a:pt x="1440" y="0"/>
                          </a:moveTo>
                          <a:lnTo>
                            <a:pt x="1440" y="0"/>
                          </a:lnTo>
                          <a:lnTo>
                            <a:pt x="1454" y="0"/>
                          </a:lnTo>
                          <a:moveTo>
                            <a:pt x="1467" y="0"/>
                          </a:moveTo>
                          <a:lnTo>
                            <a:pt x="1467" y="0"/>
                          </a:lnTo>
                          <a:lnTo>
                            <a:pt x="1600" y="0"/>
                          </a:lnTo>
                          <a:moveTo>
                            <a:pt x="1734" y="0"/>
                          </a:moveTo>
                          <a:lnTo>
                            <a:pt x="1734" y="0"/>
                          </a:lnTo>
                          <a:lnTo>
                            <a:pt x="1747" y="0"/>
                          </a:lnTo>
                          <a:moveTo>
                            <a:pt x="1760" y="0"/>
                          </a:moveTo>
                          <a:lnTo>
                            <a:pt x="1760" y="0"/>
                          </a:lnTo>
                          <a:lnTo>
                            <a:pt x="1894" y="0"/>
                          </a:lnTo>
                          <a:moveTo>
                            <a:pt x="2027" y="0"/>
                          </a:moveTo>
                          <a:lnTo>
                            <a:pt x="2027" y="0"/>
                          </a:lnTo>
                          <a:lnTo>
                            <a:pt x="2040" y="0"/>
                          </a:lnTo>
                          <a:moveTo>
                            <a:pt x="2054" y="0"/>
                          </a:moveTo>
                          <a:lnTo>
                            <a:pt x="2054" y="0"/>
                          </a:lnTo>
                          <a:lnTo>
                            <a:pt x="2187" y="0"/>
                          </a:lnTo>
                          <a:moveTo>
                            <a:pt x="2320" y="0"/>
                          </a:moveTo>
                          <a:lnTo>
                            <a:pt x="2320" y="0"/>
                          </a:lnTo>
                          <a:lnTo>
                            <a:pt x="2334" y="0"/>
                          </a:lnTo>
                          <a:moveTo>
                            <a:pt x="2347" y="0"/>
                          </a:moveTo>
                          <a:lnTo>
                            <a:pt x="2347" y="0"/>
                          </a:lnTo>
                          <a:lnTo>
                            <a:pt x="2480" y="0"/>
                          </a:lnTo>
                          <a:moveTo>
                            <a:pt x="2614" y="0"/>
                          </a:moveTo>
                          <a:lnTo>
                            <a:pt x="2614" y="0"/>
                          </a:lnTo>
                          <a:lnTo>
                            <a:pt x="2627" y="0"/>
                          </a:lnTo>
                          <a:moveTo>
                            <a:pt x="2640" y="0"/>
                          </a:moveTo>
                          <a:lnTo>
                            <a:pt x="2640" y="0"/>
                          </a:lnTo>
                          <a:lnTo>
                            <a:pt x="2774" y="0"/>
                          </a:lnTo>
                          <a:moveTo>
                            <a:pt x="2907" y="0"/>
                          </a:moveTo>
                          <a:lnTo>
                            <a:pt x="2907" y="0"/>
                          </a:lnTo>
                          <a:lnTo>
                            <a:pt x="2920" y="0"/>
                          </a:lnTo>
                          <a:moveTo>
                            <a:pt x="2934" y="0"/>
                          </a:moveTo>
                          <a:lnTo>
                            <a:pt x="2934" y="0"/>
                          </a:lnTo>
                          <a:lnTo>
                            <a:pt x="3067" y="0"/>
                          </a:lnTo>
                          <a:moveTo>
                            <a:pt x="3200" y="0"/>
                          </a:moveTo>
                          <a:lnTo>
                            <a:pt x="3200" y="0"/>
                          </a:lnTo>
                          <a:lnTo>
                            <a:pt x="3214" y="0"/>
                          </a:lnTo>
                          <a:moveTo>
                            <a:pt x="3227" y="0"/>
                          </a:moveTo>
                          <a:lnTo>
                            <a:pt x="3227" y="0"/>
                          </a:lnTo>
                          <a:lnTo>
                            <a:pt x="3360" y="0"/>
                          </a:lnTo>
                          <a:moveTo>
                            <a:pt x="3494" y="0"/>
                          </a:moveTo>
                          <a:lnTo>
                            <a:pt x="3494" y="0"/>
                          </a:lnTo>
                          <a:lnTo>
                            <a:pt x="3507" y="0"/>
                          </a:lnTo>
                          <a:moveTo>
                            <a:pt x="3520" y="0"/>
                          </a:moveTo>
                          <a:lnTo>
                            <a:pt x="3520" y="0"/>
                          </a:lnTo>
                          <a:lnTo>
                            <a:pt x="3654" y="0"/>
                          </a:lnTo>
                          <a:moveTo>
                            <a:pt x="3787" y="0"/>
                          </a:moveTo>
                          <a:lnTo>
                            <a:pt x="3787" y="0"/>
                          </a:lnTo>
                          <a:lnTo>
                            <a:pt x="3800" y="0"/>
                          </a:lnTo>
                          <a:moveTo>
                            <a:pt x="3814" y="0"/>
                          </a:moveTo>
                          <a:lnTo>
                            <a:pt x="3814" y="0"/>
                          </a:lnTo>
                          <a:lnTo>
                            <a:pt x="3947" y="0"/>
                          </a:lnTo>
                          <a:moveTo>
                            <a:pt x="4080" y="0"/>
                          </a:moveTo>
                          <a:lnTo>
                            <a:pt x="4080" y="0"/>
                          </a:lnTo>
                          <a:lnTo>
                            <a:pt x="4094" y="0"/>
                          </a:lnTo>
                          <a:moveTo>
                            <a:pt x="4107" y="0"/>
                          </a:moveTo>
                          <a:lnTo>
                            <a:pt x="4107" y="0"/>
                          </a:lnTo>
                          <a:lnTo>
                            <a:pt x="4240" y="0"/>
                          </a:lnTo>
                          <a:moveTo>
                            <a:pt x="4374" y="0"/>
                          </a:moveTo>
                          <a:lnTo>
                            <a:pt x="4374" y="0"/>
                          </a:lnTo>
                          <a:lnTo>
                            <a:pt x="4387" y="0"/>
                          </a:lnTo>
                          <a:moveTo>
                            <a:pt x="4400" y="0"/>
                          </a:moveTo>
                          <a:lnTo>
                            <a:pt x="4400" y="0"/>
                          </a:lnTo>
                          <a:lnTo>
                            <a:pt x="4534" y="0"/>
                          </a:lnTo>
                          <a:moveTo>
                            <a:pt x="4667" y="0"/>
                          </a:moveTo>
                          <a:lnTo>
                            <a:pt x="4667" y="0"/>
                          </a:lnTo>
                          <a:lnTo>
                            <a:pt x="4680" y="0"/>
                          </a:lnTo>
                          <a:moveTo>
                            <a:pt x="4694" y="0"/>
                          </a:moveTo>
                          <a:lnTo>
                            <a:pt x="4694" y="0"/>
                          </a:lnTo>
                          <a:lnTo>
                            <a:pt x="4827" y="0"/>
                          </a:lnTo>
                          <a:moveTo>
                            <a:pt x="4960" y="0"/>
                          </a:moveTo>
                          <a:lnTo>
                            <a:pt x="4960" y="0"/>
                          </a:lnTo>
                          <a:lnTo>
                            <a:pt x="4974" y="0"/>
                          </a:lnTo>
                          <a:moveTo>
                            <a:pt x="4987" y="0"/>
                          </a:moveTo>
                          <a:lnTo>
                            <a:pt x="4987" y="0"/>
                          </a:lnTo>
                          <a:lnTo>
                            <a:pt x="5120" y="0"/>
                          </a:lnTo>
                          <a:moveTo>
                            <a:pt x="5254" y="0"/>
                          </a:moveTo>
                          <a:lnTo>
                            <a:pt x="5254" y="0"/>
                          </a:lnTo>
                          <a:lnTo>
                            <a:pt x="5267" y="0"/>
                          </a:lnTo>
                          <a:moveTo>
                            <a:pt x="5280" y="0"/>
                          </a:moveTo>
                          <a:lnTo>
                            <a:pt x="5280" y="0"/>
                          </a:lnTo>
                          <a:lnTo>
                            <a:pt x="5414" y="0"/>
                          </a:lnTo>
                          <a:moveTo>
                            <a:pt x="5547" y="0"/>
                          </a:moveTo>
                          <a:lnTo>
                            <a:pt x="5547" y="0"/>
                          </a:lnTo>
                          <a:lnTo>
                            <a:pt x="5560" y="0"/>
                          </a:lnTo>
                          <a:moveTo>
                            <a:pt x="5574" y="0"/>
                          </a:moveTo>
                          <a:lnTo>
                            <a:pt x="5574" y="0"/>
                          </a:lnTo>
                          <a:lnTo>
                            <a:pt x="5707" y="0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4" name="Freeform 9">
                      <a:extLst>
                        <a:ext uri="{FF2B5EF4-FFF2-40B4-BE49-F238E27FC236}">
                          <a16:creationId xmlns:a16="http://schemas.microsoft.com/office/drawing/2014/main" id="{23E73E47-571D-CA34-32A5-816F7AE5F9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511004"/>
                      <a:ext cx="0" cy="95250"/>
                    </a:xfrm>
                    <a:custGeom>
                      <a:avLst/>
                      <a:gdLst>
                        <a:gd name="T0" fmla="*/ 0 w 1"/>
                        <a:gd name="T1" fmla="*/ 170 h 170"/>
                        <a:gd name="T2" fmla="*/ 0 w 1"/>
                        <a:gd name="T3" fmla="*/ 170 h 170"/>
                        <a:gd name="T4" fmla="*/ 1 w 1"/>
                        <a:gd name="T5" fmla="*/ 0 h 1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170">
                          <a:moveTo>
                            <a:pt x="0" y="170"/>
                          </a:moveTo>
                          <a:lnTo>
                            <a:pt x="0" y="170"/>
                          </a:lnTo>
                          <a:lnTo>
                            <a:pt x="1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5" name="Freeform 11">
                      <a:extLst>
                        <a:ext uri="{FF2B5EF4-FFF2-40B4-BE49-F238E27FC236}">
                          <a16:creationId xmlns:a16="http://schemas.microsoft.com/office/drawing/2014/main" id="{C424117F-AD5A-855B-3528-FA0969E289E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72360" y="1102891"/>
                      <a:ext cx="117475" cy="0"/>
                    </a:xfrm>
                    <a:custGeom>
                      <a:avLst/>
                      <a:gdLst>
                        <a:gd name="T0" fmla="*/ 0 w 200"/>
                        <a:gd name="T1" fmla="*/ 0 w 200"/>
                        <a:gd name="T2" fmla="*/ 20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0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6" name="Freeform 12">
                      <a:extLst>
                        <a:ext uri="{FF2B5EF4-FFF2-40B4-BE49-F238E27FC236}">
                          <a16:creationId xmlns:a16="http://schemas.microsoft.com/office/drawing/2014/main" id="{5E44B682-3FB5-DDF4-8005-2AECED5EC8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56460" y="1102891"/>
                      <a:ext cx="101600" cy="0"/>
                    </a:xfrm>
                    <a:custGeom>
                      <a:avLst/>
                      <a:gdLst>
                        <a:gd name="T0" fmla="*/ 171 w 171"/>
                        <a:gd name="T1" fmla="*/ 1 h 1"/>
                        <a:gd name="T2" fmla="*/ 171 w 171"/>
                        <a:gd name="T3" fmla="*/ 1 h 1"/>
                        <a:gd name="T4" fmla="*/ 0 w 171"/>
                        <a:gd name="T5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71" h="1">
                          <a:moveTo>
                            <a:pt x="171" y="1"/>
                          </a:moveTo>
                          <a:lnTo>
                            <a:pt x="171" y="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7" name="Freeform 13">
                      <a:extLst>
                        <a:ext uri="{FF2B5EF4-FFF2-40B4-BE49-F238E27FC236}">
                          <a16:creationId xmlns:a16="http://schemas.microsoft.com/office/drawing/2014/main" id="{6FC19322-D3EA-AAE3-52D5-A9E8D8C9E1A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31073" y="1102891"/>
                      <a:ext cx="117475" cy="0"/>
                    </a:xfrm>
                    <a:custGeom>
                      <a:avLst/>
                      <a:gdLst>
                        <a:gd name="T0" fmla="*/ 200 w 200"/>
                        <a:gd name="T1" fmla="*/ 200 w 200"/>
                        <a:gd name="T2" fmla="*/ 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200" y="0"/>
                          </a:moveTo>
                          <a:lnTo>
                            <a:pt x="200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8" name="Freeform 16">
                      <a:extLst>
                        <a:ext uri="{FF2B5EF4-FFF2-40B4-BE49-F238E27FC236}">
                          <a16:creationId xmlns:a16="http://schemas.microsoft.com/office/drawing/2014/main" id="{DC87B890-4D51-4D6C-A855-DA249CF22A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4923" y="1102891"/>
                      <a:ext cx="1504950" cy="1403350"/>
                    </a:xfrm>
                    <a:custGeom>
                      <a:avLst/>
                      <a:gdLst>
                        <a:gd name="T0" fmla="*/ 2548 w 2548"/>
                        <a:gd name="T1" fmla="*/ 2505 h 2505"/>
                        <a:gd name="T2" fmla="*/ 2548 w 2548"/>
                        <a:gd name="T3" fmla="*/ 2505 h 2505"/>
                        <a:gd name="T4" fmla="*/ 0 w 2548"/>
                        <a:gd name="T5" fmla="*/ 0 h 2505"/>
                        <a:gd name="T6" fmla="*/ 2548 w 2548"/>
                        <a:gd name="T7" fmla="*/ 2505 h 2505"/>
                        <a:gd name="T8" fmla="*/ 2548 w 2548"/>
                        <a:gd name="T9" fmla="*/ 2505 h 25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48" h="2505">
                          <a:moveTo>
                            <a:pt x="2548" y="2505"/>
                          </a:moveTo>
                          <a:lnTo>
                            <a:pt x="2548" y="2505"/>
                          </a:lnTo>
                          <a:cubicBezTo>
                            <a:pt x="2548" y="1121"/>
                            <a:pt x="1407" y="0"/>
                            <a:pt x="0" y="0"/>
                          </a:cubicBezTo>
                          <a:cubicBezTo>
                            <a:pt x="1407" y="0"/>
                            <a:pt x="2548" y="1121"/>
                            <a:pt x="2548" y="2505"/>
                          </a:cubicBezTo>
                          <a:lnTo>
                            <a:pt x="2548" y="2505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49" name="Freeform 17">
                      <a:extLst>
                        <a:ext uri="{FF2B5EF4-FFF2-40B4-BE49-F238E27FC236}">
                          <a16:creationId xmlns:a16="http://schemas.microsoft.com/office/drawing/2014/main" id="{6FF6DABB-C8F7-008B-1B01-0E79F1D530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55048" y="1458491"/>
                      <a:ext cx="166688" cy="157163"/>
                    </a:xfrm>
                    <a:custGeom>
                      <a:avLst/>
                      <a:gdLst>
                        <a:gd name="T0" fmla="*/ 0 w 282"/>
                        <a:gd name="T1" fmla="*/ 0 h 283"/>
                        <a:gd name="T2" fmla="*/ 0 w 282"/>
                        <a:gd name="T3" fmla="*/ 0 h 283"/>
                        <a:gd name="T4" fmla="*/ 282 w 282"/>
                        <a:gd name="T5" fmla="*/ 283 h 2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2" h="283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82" y="283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0" name="Freeform 18">
                      <a:extLst>
                        <a:ext uri="{FF2B5EF4-FFF2-40B4-BE49-F238E27FC236}">
                          <a16:creationId xmlns:a16="http://schemas.microsoft.com/office/drawing/2014/main" id="{36489198-5AA4-EAF1-29AD-D3291C9E58E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97910" y="1491829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0 h 150"/>
                        <a:gd name="T2" fmla="*/ 75 w 150"/>
                        <a:gd name="T3" fmla="*/ 0 h 150"/>
                        <a:gd name="T4" fmla="*/ 150 w 150"/>
                        <a:gd name="T5" fmla="*/ 75 h 150"/>
                        <a:gd name="T6" fmla="*/ 75 w 150"/>
                        <a:gd name="T7" fmla="*/ 150 h 150"/>
                        <a:gd name="T8" fmla="*/ 0 w 150"/>
                        <a:gd name="T9" fmla="*/ 75 h 150"/>
                        <a:gd name="T10" fmla="*/ 75 w 150"/>
                        <a:gd name="T11" fmla="*/ 0 h 150"/>
                        <a:gd name="T12" fmla="*/ 75 w 150"/>
                        <a:gd name="T13" fmla="*/ 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0"/>
                          </a:moveTo>
                          <a:lnTo>
                            <a:pt x="75" y="0"/>
                          </a:lnTo>
                          <a:cubicBezTo>
                            <a:pt x="117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lnTo>
                            <a:pt x="75" y="0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1" name="Freeform 19">
                      <a:extLst>
                        <a:ext uri="{FF2B5EF4-FFF2-40B4-BE49-F238E27FC236}">
                          <a16:creationId xmlns:a16="http://schemas.microsoft.com/office/drawing/2014/main" id="{9BD6B52D-A0A4-0770-6826-CDAF93C283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97910" y="1491829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0 h 150"/>
                        <a:gd name="T2" fmla="*/ 75 w 150"/>
                        <a:gd name="T3" fmla="*/ 0 h 150"/>
                        <a:gd name="T4" fmla="*/ 150 w 150"/>
                        <a:gd name="T5" fmla="*/ 75 h 150"/>
                        <a:gd name="T6" fmla="*/ 75 w 150"/>
                        <a:gd name="T7" fmla="*/ 150 h 150"/>
                        <a:gd name="T8" fmla="*/ 0 w 150"/>
                        <a:gd name="T9" fmla="*/ 75 h 150"/>
                        <a:gd name="T10" fmla="*/ 75 w 150"/>
                        <a:gd name="T11" fmla="*/ 0 h 150"/>
                        <a:gd name="T12" fmla="*/ 75 w 150"/>
                        <a:gd name="T13" fmla="*/ 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0"/>
                          </a:moveTo>
                          <a:lnTo>
                            <a:pt x="75" y="0"/>
                          </a:lnTo>
                          <a:cubicBezTo>
                            <a:pt x="117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lnTo>
                            <a:pt x="75" y="0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2" name="Freeform 20">
                      <a:extLst>
                        <a:ext uri="{FF2B5EF4-FFF2-40B4-BE49-F238E27FC236}">
                          <a16:creationId xmlns:a16="http://schemas.microsoft.com/office/drawing/2014/main" id="{84A998FD-C161-7C27-F8EC-155739C073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533229"/>
                      <a:ext cx="0" cy="95250"/>
                    </a:xfrm>
                    <a:custGeom>
                      <a:avLst/>
                      <a:gdLst>
                        <a:gd name="T0" fmla="*/ 170 h 170"/>
                        <a:gd name="T1" fmla="*/ 170 h 170"/>
                        <a:gd name="T2" fmla="*/ 0 h 17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170">
                          <a:moveTo>
                            <a:pt x="0" y="170"/>
                          </a:moveTo>
                          <a:lnTo>
                            <a:pt x="0" y="17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3" name="Freeform 21">
                      <a:extLst>
                        <a:ext uri="{FF2B5EF4-FFF2-40B4-BE49-F238E27FC236}">
                          <a16:creationId xmlns:a16="http://schemas.microsoft.com/office/drawing/2014/main" id="{B24B83A6-1F8B-0AD2-E035-242C3908C9D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604666"/>
                      <a:ext cx="0" cy="111125"/>
                    </a:xfrm>
                    <a:custGeom>
                      <a:avLst/>
                      <a:gdLst>
                        <a:gd name="T0" fmla="*/ 1 w 1"/>
                        <a:gd name="T1" fmla="*/ 200 h 200"/>
                        <a:gd name="T2" fmla="*/ 1 w 1"/>
                        <a:gd name="T3" fmla="*/ 200 h 200"/>
                        <a:gd name="T4" fmla="*/ 0 w 1"/>
                        <a:gd name="T5" fmla="*/ 0 h 2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200">
                          <a:moveTo>
                            <a:pt x="1" y="200"/>
                          </a:moveTo>
                          <a:lnTo>
                            <a:pt x="1" y="20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4" name="Freeform 22">
                      <a:extLst>
                        <a:ext uri="{FF2B5EF4-FFF2-40B4-BE49-F238E27FC236}">
                          <a16:creationId xmlns:a16="http://schemas.microsoft.com/office/drawing/2014/main" id="{4EA887F6-48D4-A6A7-BFBE-B0FA9FEBC8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812629"/>
                      <a:ext cx="0" cy="95250"/>
                    </a:xfrm>
                    <a:custGeom>
                      <a:avLst/>
                      <a:gdLst>
                        <a:gd name="T0" fmla="*/ 0 h 170"/>
                        <a:gd name="T1" fmla="*/ 0 h 170"/>
                        <a:gd name="T2" fmla="*/ 170 h 17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17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17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5" name="Freeform 23">
                      <a:extLst>
                        <a:ext uri="{FF2B5EF4-FFF2-40B4-BE49-F238E27FC236}">
                          <a16:creationId xmlns:a16="http://schemas.microsoft.com/office/drawing/2014/main" id="{75EF9EBC-0E74-B06C-3CB4-33605B8E969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726904"/>
                      <a:ext cx="0" cy="111125"/>
                    </a:xfrm>
                    <a:custGeom>
                      <a:avLst/>
                      <a:gdLst>
                        <a:gd name="T0" fmla="*/ 1 w 1"/>
                        <a:gd name="T1" fmla="*/ 0 h 200"/>
                        <a:gd name="T2" fmla="*/ 1 w 1"/>
                        <a:gd name="T3" fmla="*/ 0 h 200"/>
                        <a:gd name="T4" fmla="*/ 0 w 1"/>
                        <a:gd name="T5" fmla="*/ 200 h 2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200">
                          <a:moveTo>
                            <a:pt x="1" y="0"/>
                          </a:moveTo>
                          <a:lnTo>
                            <a:pt x="1" y="0"/>
                          </a:lnTo>
                          <a:lnTo>
                            <a:pt x="0" y="20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6" name="Freeform 26">
                      <a:extLst>
                        <a:ext uri="{FF2B5EF4-FFF2-40B4-BE49-F238E27FC236}">
                          <a16:creationId xmlns:a16="http://schemas.microsoft.com/office/drawing/2014/main" id="{1447A8C2-C88F-190E-3DCF-E79224224BA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1102891"/>
                      <a:ext cx="1477963" cy="1428750"/>
                    </a:xfrm>
                    <a:custGeom>
                      <a:avLst/>
                      <a:gdLst>
                        <a:gd name="T0" fmla="*/ 2504 w 2504"/>
                        <a:gd name="T1" fmla="*/ 0 h 2548"/>
                        <a:gd name="T2" fmla="*/ 2504 w 2504"/>
                        <a:gd name="T3" fmla="*/ 0 h 2548"/>
                        <a:gd name="T4" fmla="*/ 0 w 2504"/>
                        <a:gd name="T5" fmla="*/ 2548 h 2548"/>
                        <a:gd name="T6" fmla="*/ 2504 w 2504"/>
                        <a:gd name="T7" fmla="*/ 0 h 2548"/>
                        <a:gd name="T8" fmla="*/ 2504 w 2504"/>
                        <a:gd name="T9" fmla="*/ 0 h 25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04" h="2548">
                          <a:moveTo>
                            <a:pt x="2504" y="0"/>
                          </a:moveTo>
                          <a:lnTo>
                            <a:pt x="2504" y="0"/>
                          </a:lnTo>
                          <a:cubicBezTo>
                            <a:pt x="1121" y="0"/>
                            <a:pt x="0" y="1141"/>
                            <a:pt x="0" y="2548"/>
                          </a:cubicBezTo>
                          <a:cubicBezTo>
                            <a:pt x="0" y="1141"/>
                            <a:pt x="1121" y="0"/>
                            <a:pt x="2504" y="0"/>
                          </a:cubicBezTo>
                          <a:lnTo>
                            <a:pt x="2504" y="0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7" name="Freeform 27">
                      <a:extLst>
                        <a:ext uri="{FF2B5EF4-FFF2-40B4-BE49-F238E27FC236}">
                          <a16:creationId xmlns:a16="http://schemas.microsoft.com/office/drawing/2014/main" id="{21E8B769-5D14-A535-AED5-3077F91F38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18223" y="1456904"/>
                      <a:ext cx="166688" cy="158750"/>
                    </a:xfrm>
                    <a:custGeom>
                      <a:avLst/>
                      <a:gdLst>
                        <a:gd name="T0" fmla="*/ 0 w 283"/>
                        <a:gd name="T1" fmla="*/ 283 h 283"/>
                        <a:gd name="T2" fmla="*/ 0 w 283"/>
                        <a:gd name="T3" fmla="*/ 283 h 283"/>
                        <a:gd name="T4" fmla="*/ 283 w 283"/>
                        <a:gd name="T5" fmla="*/ 0 h 2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3" h="283">
                          <a:moveTo>
                            <a:pt x="0" y="283"/>
                          </a:moveTo>
                          <a:lnTo>
                            <a:pt x="0" y="283"/>
                          </a:lnTo>
                          <a:lnTo>
                            <a:pt x="283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8" name="Freeform 28">
                      <a:extLst>
                        <a:ext uri="{FF2B5EF4-FFF2-40B4-BE49-F238E27FC236}">
                          <a16:creationId xmlns:a16="http://schemas.microsoft.com/office/drawing/2014/main" id="{BE0EBEC8-3DB0-E2F0-4C2E-ADDD660E1DB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54735" y="1498179"/>
                      <a:ext cx="88900" cy="84138"/>
                    </a:xfrm>
                    <a:custGeom>
                      <a:avLst/>
                      <a:gdLst>
                        <a:gd name="T0" fmla="*/ 0 w 150"/>
                        <a:gd name="T1" fmla="*/ 75 h 150"/>
                        <a:gd name="T2" fmla="*/ 0 w 150"/>
                        <a:gd name="T3" fmla="*/ 75 h 150"/>
                        <a:gd name="T4" fmla="*/ 75 w 150"/>
                        <a:gd name="T5" fmla="*/ 0 h 150"/>
                        <a:gd name="T6" fmla="*/ 150 w 150"/>
                        <a:gd name="T7" fmla="*/ 75 h 150"/>
                        <a:gd name="T8" fmla="*/ 75 w 150"/>
                        <a:gd name="T9" fmla="*/ 150 h 150"/>
                        <a:gd name="T10" fmla="*/ 0 w 150"/>
                        <a:gd name="T11" fmla="*/ 75 h 150"/>
                        <a:gd name="T12" fmla="*/ 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0" y="75"/>
                          </a:moveTo>
                          <a:lnTo>
                            <a:pt x="0" y="75"/>
                          </a:lnTo>
                          <a:cubicBezTo>
                            <a:pt x="0" y="34"/>
                            <a:pt x="33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6" y="150"/>
                            <a:pt x="75" y="150"/>
                          </a:cubicBezTo>
                          <a:cubicBezTo>
                            <a:pt x="33" y="150"/>
                            <a:pt x="0" y="116"/>
                            <a:pt x="0" y="75"/>
                          </a:cubicBezTo>
                          <a:lnTo>
                            <a:pt x="0" y="75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9" name="Freeform 29">
                      <a:extLst>
                        <a:ext uri="{FF2B5EF4-FFF2-40B4-BE49-F238E27FC236}">
                          <a16:creationId xmlns:a16="http://schemas.microsoft.com/office/drawing/2014/main" id="{B7529CC5-02E5-72D6-43BB-99B99793F17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54735" y="1498179"/>
                      <a:ext cx="88900" cy="84138"/>
                    </a:xfrm>
                    <a:custGeom>
                      <a:avLst/>
                      <a:gdLst>
                        <a:gd name="T0" fmla="*/ 0 w 150"/>
                        <a:gd name="T1" fmla="*/ 75 h 150"/>
                        <a:gd name="T2" fmla="*/ 0 w 150"/>
                        <a:gd name="T3" fmla="*/ 75 h 150"/>
                        <a:gd name="T4" fmla="*/ 75 w 150"/>
                        <a:gd name="T5" fmla="*/ 0 h 150"/>
                        <a:gd name="T6" fmla="*/ 150 w 150"/>
                        <a:gd name="T7" fmla="*/ 75 h 150"/>
                        <a:gd name="T8" fmla="*/ 75 w 150"/>
                        <a:gd name="T9" fmla="*/ 150 h 150"/>
                        <a:gd name="T10" fmla="*/ 0 w 150"/>
                        <a:gd name="T11" fmla="*/ 75 h 150"/>
                        <a:gd name="T12" fmla="*/ 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0" y="75"/>
                          </a:moveTo>
                          <a:lnTo>
                            <a:pt x="0" y="75"/>
                          </a:lnTo>
                          <a:cubicBezTo>
                            <a:pt x="0" y="34"/>
                            <a:pt x="33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6" y="150"/>
                            <a:pt x="75" y="150"/>
                          </a:cubicBezTo>
                          <a:cubicBezTo>
                            <a:pt x="33" y="150"/>
                            <a:pt x="0" y="116"/>
                            <a:pt x="0" y="75"/>
                          </a:cubicBezTo>
                          <a:lnTo>
                            <a:pt x="0" y="75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0" name="Freeform 30">
                      <a:extLst>
                        <a:ext uri="{FF2B5EF4-FFF2-40B4-BE49-F238E27FC236}">
                          <a16:creationId xmlns:a16="http://schemas.microsoft.com/office/drawing/2014/main" id="{B6DD828A-DB1E-4067-4C79-8F7D6C93F7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81860" y="4315991"/>
                      <a:ext cx="100013" cy="1588"/>
                    </a:xfrm>
                    <a:custGeom>
                      <a:avLst/>
                      <a:gdLst>
                        <a:gd name="T0" fmla="*/ 170 w 170"/>
                        <a:gd name="T1" fmla="*/ 0 h 1"/>
                        <a:gd name="T2" fmla="*/ 170 w 170"/>
                        <a:gd name="T3" fmla="*/ 0 h 1"/>
                        <a:gd name="T4" fmla="*/ 0 w 170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70" h="1">
                          <a:moveTo>
                            <a:pt x="170" y="0"/>
                          </a:moveTo>
                          <a:lnTo>
                            <a:pt x="170" y="0"/>
                          </a:lnTo>
                          <a:lnTo>
                            <a:pt x="0" y="1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1" name="Freeform 31">
                      <a:extLst>
                        <a:ext uri="{FF2B5EF4-FFF2-40B4-BE49-F238E27FC236}">
                          <a16:creationId xmlns:a16="http://schemas.microsoft.com/office/drawing/2014/main" id="{6BAA3982-14EA-DC79-B436-54698325458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4885" y="4315991"/>
                      <a:ext cx="119063" cy="0"/>
                    </a:xfrm>
                    <a:custGeom>
                      <a:avLst/>
                      <a:gdLst>
                        <a:gd name="T0" fmla="*/ 200 w 200"/>
                        <a:gd name="T1" fmla="*/ 200 w 200"/>
                        <a:gd name="T2" fmla="*/ 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200" y="0"/>
                          </a:moveTo>
                          <a:lnTo>
                            <a:pt x="200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2" name="Freeform 32">
                      <a:extLst>
                        <a:ext uri="{FF2B5EF4-FFF2-40B4-BE49-F238E27FC236}">
                          <a16:creationId xmlns:a16="http://schemas.microsoft.com/office/drawing/2014/main" id="{DA480D3A-6F05-CB16-2139-5FE4BCEC39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69198" y="4315991"/>
                      <a:ext cx="101600" cy="1588"/>
                    </a:xfrm>
                    <a:custGeom>
                      <a:avLst/>
                      <a:gdLst>
                        <a:gd name="T0" fmla="*/ 0 w 170"/>
                        <a:gd name="T1" fmla="*/ 0 h 1"/>
                        <a:gd name="T2" fmla="*/ 0 w 170"/>
                        <a:gd name="T3" fmla="*/ 0 h 1"/>
                        <a:gd name="T4" fmla="*/ 170 w 170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70" h="1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70" y="1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3" name="Freeform 33">
                      <a:extLst>
                        <a:ext uri="{FF2B5EF4-FFF2-40B4-BE49-F238E27FC236}">
                          <a16:creationId xmlns:a16="http://schemas.microsoft.com/office/drawing/2014/main" id="{52A55036-8404-B2D5-3F4F-28FFAAE2238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78710" y="4315991"/>
                      <a:ext cx="119063" cy="0"/>
                    </a:xfrm>
                    <a:custGeom>
                      <a:avLst/>
                      <a:gdLst>
                        <a:gd name="T0" fmla="*/ 0 w 200"/>
                        <a:gd name="T1" fmla="*/ 0 w 200"/>
                        <a:gd name="T2" fmla="*/ 20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0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4" name="Freeform 36">
                      <a:extLst>
                        <a:ext uri="{FF2B5EF4-FFF2-40B4-BE49-F238E27FC236}">
                          <a16:creationId xmlns:a16="http://schemas.microsoft.com/office/drawing/2014/main" id="{2DF76DA3-6957-7EAB-1127-BA89E59C67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3735" y="2912641"/>
                      <a:ext cx="1504950" cy="1404938"/>
                    </a:xfrm>
                    <a:custGeom>
                      <a:avLst/>
                      <a:gdLst>
                        <a:gd name="T0" fmla="*/ 0 w 2548"/>
                        <a:gd name="T1" fmla="*/ 0 h 2505"/>
                        <a:gd name="T2" fmla="*/ 0 w 2548"/>
                        <a:gd name="T3" fmla="*/ 0 h 2505"/>
                        <a:gd name="T4" fmla="*/ 2548 w 2548"/>
                        <a:gd name="T5" fmla="*/ 2505 h 2505"/>
                        <a:gd name="T6" fmla="*/ 0 w 2548"/>
                        <a:gd name="T7" fmla="*/ 0 h 2505"/>
                        <a:gd name="T8" fmla="*/ 0 w 2548"/>
                        <a:gd name="T9" fmla="*/ 0 h 25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48" h="2505">
                          <a:moveTo>
                            <a:pt x="0" y="0"/>
                          </a:moveTo>
                          <a:lnTo>
                            <a:pt x="0" y="0"/>
                          </a:lnTo>
                          <a:cubicBezTo>
                            <a:pt x="0" y="1384"/>
                            <a:pt x="1141" y="2505"/>
                            <a:pt x="2548" y="2505"/>
                          </a:cubicBezTo>
                          <a:cubicBezTo>
                            <a:pt x="1141" y="2505"/>
                            <a:pt x="0" y="1384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5" name="Freeform 37">
                      <a:extLst>
                        <a:ext uri="{FF2B5EF4-FFF2-40B4-BE49-F238E27FC236}">
                          <a16:creationId xmlns:a16="http://schemas.microsoft.com/office/drawing/2014/main" id="{70214E4A-7FB5-CEAE-1458-A1C98E0F150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38860" y="3831804"/>
                      <a:ext cx="168275" cy="158750"/>
                    </a:xfrm>
                    <a:custGeom>
                      <a:avLst/>
                      <a:gdLst>
                        <a:gd name="T0" fmla="*/ 283 w 283"/>
                        <a:gd name="T1" fmla="*/ 282 h 282"/>
                        <a:gd name="T2" fmla="*/ 283 w 283"/>
                        <a:gd name="T3" fmla="*/ 282 h 282"/>
                        <a:gd name="T4" fmla="*/ 0 w 283"/>
                        <a:gd name="T5" fmla="*/ 0 h 2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3" h="282">
                          <a:moveTo>
                            <a:pt x="283" y="282"/>
                          </a:moveTo>
                          <a:lnTo>
                            <a:pt x="283" y="282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6" name="Freeform 38">
                      <a:extLst>
                        <a:ext uri="{FF2B5EF4-FFF2-40B4-BE49-F238E27FC236}">
                          <a16:creationId xmlns:a16="http://schemas.microsoft.com/office/drawing/2014/main" id="{71756B99-63EA-34D3-506E-EA70AAACA65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75373" y="3874666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150 h 150"/>
                        <a:gd name="T2" fmla="*/ 75 w 150"/>
                        <a:gd name="T3" fmla="*/ 150 h 150"/>
                        <a:gd name="T4" fmla="*/ 0 w 150"/>
                        <a:gd name="T5" fmla="*/ 75 h 150"/>
                        <a:gd name="T6" fmla="*/ 75 w 150"/>
                        <a:gd name="T7" fmla="*/ 0 h 150"/>
                        <a:gd name="T8" fmla="*/ 150 w 150"/>
                        <a:gd name="T9" fmla="*/ 75 h 150"/>
                        <a:gd name="T10" fmla="*/ 75 w 150"/>
                        <a:gd name="T11" fmla="*/ 150 h 150"/>
                        <a:gd name="T12" fmla="*/ 75 w 150"/>
                        <a:gd name="T13" fmla="*/ 15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150"/>
                          </a:moveTo>
                          <a:lnTo>
                            <a:pt x="75" y="150"/>
                          </a:ln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3"/>
                            <a:pt x="34" y="0"/>
                            <a:pt x="75" y="0"/>
                          </a:cubicBezTo>
                          <a:cubicBezTo>
                            <a:pt x="117" y="0"/>
                            <a:pt x="150" y="33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lnTo>
                            <a:pt x="75" y="150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7" name="Freeform 39">
                      <a:extLst>
                        <a:ext uri="{FF2B5EF4-FFF2-40B4-BE49-F238E27FC236}">
                          <a16:creationId xmlns:a16="http://schemas.microsoft.com/office/drawing/2014/main" id="{2840E641-C08D-46A1-BB56-F9D8CE8308E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75373" y="3874666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150 h 150"/>
                        <a:gd name="T2" fmla="*/ 75 w 150"/>
                        <a:gd name="T3" fmla="*/ 150 h 150"/>
                        <a:gd name="T4" fmla="*/ 0 w 150"/>
                        <a:gd name="T5" fmla="*/ 75 h 150"/>
                        <a:gd name="T6" fmla="*/ 75 w 150"/>
                        <a:gd name="T7" fmla="*/ 0 h 150"/>
                        <a:gd name="T8" fmla="*/ 150 w 150"/>
                        <a:gd name="T9" fmla="*/ 75 h 150"/>
                        <a:gd name="T10" fmla="*/ 75 w 150"/>
                        <a:gd name="T11" fmla="*/ 150 h 150"/>
                        <a:gd name="T12" fmla="*/ 75 w 150"/>
                        <a:gd name="T13" fmla="*/ 15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150"/>
                          </a:moveTo>
                          <a:lnTo>
                            <a:pt x="75" y="150"/>
                          </a:ln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3"/>
                            <a:pt x="34" y="0"/>
                            <a:pt x="75" y="0"/>
                          </a:cubicBezTo>
                          <a:cubicBezTo>
                            <a:pt x="117" y="0"/>
                            <a:pt x="150" y="33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lnTo>
                            <a:pt x="75" y="150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8" name="Freeform 40">
                      <a:extLst>
                        <a:ext uri="{FF2B5EF4-FFF2-40B4-BE49-F238E27FC236}">
                          <a16:creationId xmlns:a16="http://schemas.microsoft.com/office/drawing/2014/main" id="{8F600E43-AAD8-8E13-C3E9-62796194D7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790404"/>
                      <a:ext cx="0" cy="95250"/>
                    </a:xfrm>
                    <a:custGeom>
                      <a:avLst/>
                      <a:gdLst>
                        <a:gd name="T0" fmla="*/ 0 w 1"/>
                        <a:gd name="T1" fmla="*/ 0 h 170"/>
                        <a:gd name="T2" fmla="*/ 0 w 1"/>
                        <a:gd name="T3" fmla="*/ 0 h 170"/>
                        <a:gd name="T4" fmla="*/ 1 w 1"/>
                        <a:gd name="T5" fmla="*/ 170 h 1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17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" y="17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69" name="Freeform 41">
                      <a:extLst>
                        <a:ext uri="{FF2B5EF4-FFF2-40B4-BE49-F238E27FC236}">
                          <a16:creationId xmlns:a16="http://schemas.microsoft.com/office/drawing/2014/main" id="{EB7433C6-EF0E-5017-59AB-7E06F1FD343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731666"/>
                      <a:ext cx="0" cy="112713"/>
                    </a:xfrm>
                    <a:custGeom>
                      <a:avLst/>
                      <a:gdLst>
                        <a:gd name="T0" fmla="*/ 0 h 200"/>
                        <a:gd name="T1" fmla="*/ 0 h 200"/>
                        <a:gd name="T2" fmla="*/ 200 h 20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20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20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0" name="Freeform 42">
                      <a:extLst>
                        <a:ext uri="{FF2B5EF4-FFF2-40B4-BE49-F238E27FC236}">
                          <a16:creationId xmlns:a16="http://schemas.microsoft.com/office/drawing/2014/main" id="{744C2BFD-13C4-C62C-D506-D36221FF760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580854"/>
                      <a:ext cx="0" cy="112713"/>
                    </a:xfrm>
                    <a:custGeom>
                      <a:avLst/>
                      <a:gdLst>
                        <a:gd name="T0" fmla="*/ 200 h 200"/>
                        <a:gd name="T1" fmla="*/ 200 h 200"/>
                        <a:gd name="T2" fmla="*/ 0 h 20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200">
                          <a:moveTo>
                            <a:pt x="0" y="200"/>
                          </a:moveTo>
                          <a:lnTo>
                            <a:pt x="0" y="20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1" name="Freeform 45">
                      <a:extLst>
                        <a:ext uri="{FF2B5EF4-FFF2-40B4-BE49-F238E27FC236}">
                          <a16:creationId xmlns:a16="http://schemas.microsoft.com/office/drawing/2014/main" id="{EC0051C2-52A2-3F08-D133-E57FDB91408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80323" y="2899941"/>
                      <a:ext cx="1479550" cy="1416050"/>
                    </a:xfrm>
                    <a:custGeom>
                      <a:avLst/>
                      <a:gdLst>
                        <a:gd name="T0" fmla="*/ 0 w 2505"/>
                        <a:gd name="T1" fmla="*/ 2528 h 2528"/>
                        <a:gd name="T2" fmla="*/ 0 w 2505"/>
                        <a:gd name="T3" fmla="*/ 2528 h 2528"/>
                        <a:gd name="T4" fmla="*/ 2505 w 2505"/>
                        <a:gd name="T5" fmla="*/ 0 h 2528"/>
                        <a:gd name="T6" fmla="*/ 0 w 2505"/>
                        <a:gd name="T7" fmla="*/ 2528 h 2528"/>
                        <a:gd name="T8" fmla="*/ 0 w 2505"/>
                        <a:gd name="T9" fmla="*/ 2528 h 25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05" h="2528">
                          <a:moveTo>
                            <a:pt x="0" y="2528"/>
                          </a:moveTo>
                          <a:lnTo>
                            <a:pt x="0" y="2528"/>
                          </a:lnTo>
                          <a:cubicBezTo>
                            <a:pt x="1384" y="2528"/>
                            <a:pt x="2505" y="1396"/>
                            <a:pt x="2505" y="0"/>
                          </a:cubicBezTo>
                          <a:cubicBezTo>
                            <a:pt x="2505" y="1396"/>
                            <a:pt x="1384" y="2528"/>
                            <a:pt x="0" y="2528"/>
                          </a:cubicBezTo>
                          <a:lnTo>
                            <a:pt x="0" y="2528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2" name="Freeform 46">
                      <a:extLst>
                        <a:ext uri="{FF2B5EF4-FFF2-40B4-BE49-F238E27FC236}">
                          <a16:creationId xmlns:a16="http://schemas.microsoft.com/office/drawing/2014/main" id="{00F97CA6-C0FA-F242-9AF4-563AE278EF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18535" y="3838154"/>
                      <a:ext cx="166688" cy="158750"/>
                    </a:xfrm>
                    <a:custGeom>
                      <a:avLst/>
                      <a:gdLst>
                        <a:gd name="T0" fmla="*/ 283 w 283"/>
                        <a:gd name="T1" fmla="*/ 0 h 283"/>
                        <a:gd name="T2" fmla="*/ 283 w 283"/>
                        <a:gd name="T3" fmla="*/ 0 h 283"/>
                        <a:gd name="T4" fmla="*/ 0 w 283"/>
                        <a:gd name="T5" fmla="*/ 283 h 2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3" h="283">
                          <a:moveTo>
                            <a:pt x="283" y="0"/>
                          </a:moveTo>
                          <a:lnTo>
                            <a:pt x="283" y="0"/>
                          </a:lnTo>
                          <a:lnTo>
                            <a:pt x="0" y="283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3" name="Freeform 47">
                      <a:extLst>
                        <a:ext uri="{FF2B5EF4-FFF2-40B4-BE49-F238E27FC236}">
                          <a16:creationId xmlns:a16="http://schemas.microsoft.com/office/drawing/2014/main" id="{917C762D-5661-23B6-BDC3-DD575444D8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61398" y="3877841"/>
                      <a:ext cx="88900" cy="84138"/>
                    </a:xfrm>
                    <a:custGeom>
                      <a:avLst/>
                      <a:gdLst>
                        <a:gd name="T0" fmla="*/ 150 w 150"/>
                        <a:gd name="T1" fmla="*/ 75 h 150"/>
                        <a:gd name="T2" fmla="*/ 150 w 150"/>
                        <a:gd name="T3" fmla="*/ 75 h 150"/>
                        <a:gd name="T4" fmla="*/ 75 w 150"/>
                        <a:gd name="T5" fmla="*/ 150 h 150"/>
                        <a:gd name="T6" fmla="*/ 0 w 150"/>
                        <a:gd name="T7" fmla="*/ 75 h 150"/>
                        <a:gd name="T8" fmla="*/ 75 w 150"/>
                        <a:gd name="T9" fmla="*/ 0 h 150"/>
                        <a:gd name="T10" fmla="*/ 150 w 150"/>
                        <a:gd name="T11" fmla="*/ 75 h 150"/>
                        <a:gd name="T12" fmla="*/ 15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150" y="75"/>
                          </a:moveTo>
                          <a:lnTo>
                            <a:pt x="150" y="75"/>
                          </a:lnTo>
                          <a:cubicBezTo>
                            <a:pt x="150" y="117"/>
                            <a:pt x="116" y="150"/>
                            <a:pt x="75" y="150"/>
                          </a:cubicBezTo>
                          <a:cubicBezTo>
                            <a:pt x="34" y="150"/>
                            <a:pt x="0" y="117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lnTo>
                            <a:pt x="150" y="75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4" name="Freeform 48">
                      <a:extLst>
                        <a:ext uri="{FF2B5EF4-FFF2-40B4-BE49-F238E27FC236}">
                          <a16:creationId xmlns:a16="http://schemas.microsoft.com/office/drawing/2014/main" id="{9420E2C9-256E-3D77-187C-C29F0B622D5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61398" y="3877841"/>
                      <a:ext cx="88900" cy="84138"/>
                    </a:xfrm>
                    <a:custGeom>
                      <a:avLst/>
                      <a:gdLst>
                        <a:gd name="T0" fmla="*/ 150 w 150"/>
                        <a:gd name="T1" fmla="*/ 75 h 150"/>
                        <a:gd name="T2" fmla="*/ 150 w 150"/>
                        <a:gd name="T3" fmla="*/ 75 h 150"/>
                        <a:gd name="T4" fmla="*/ 75 w 150"/>
                        <a:gd name="T5" fmla="*/ 150 h 150"/>
                        <a:gd name="T6" fmla="*/ 0 w 150"/>
                        <a:gd name="T7" fmla="*/ 75 h 150"/>
                        <a:gd name="T8" fmla="*/ 75 w 150"/>
                        <a:gd name="T9" fmla="*/ 0 h 150"/>
                        <a:gd name="T10" fmla="*/ 150 w 150"/>
                        <a:gd name="T11" fmla="*/ 75 h 150"/>
                        <a:gd name="T12" fmla="*/ 15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150" y="75"/>
                          </a:moveTo>
                          <a:lnTo>
                            <a:pt x="150" y="75"/>
                          </a:lnTo>
                          <a:cubicBezTo>
                            <a:pt x="150" y="117"/>
                            <a:pt x="116" y="150"/>
                            <a:pt x="75" y="150"/>
                          </a:cubicBezTo>
                          <a:cubicBezTo>
                            <a:pt x="34" y="150"/>
                            <a:pt x="0" y="117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lnTo>
                            <a:pt x="150" y="75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6" name="Rectangle 169">
                      <a:extLst>
                        <a:ext uri="{FF2B5EF4-FFF2-40B4-BE49-F238E27FC236}">
                          <a16:creationId xmlns:a16="http://schemas.microsoft.com/office/drawing/2014/main" id="{6F642DB5-397F-9588-A0A5-2038F12285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5710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77" name="Rectangle 170">
                      <a:extLst>
                        <a:ext uri="{FF2B5EF4-FFF2-40B4-BE49-F238E27FC236}">
                          <a16:creationId xmlns:a16="http://schemas.microsoft.com/office/drawing/2014/main" id="{9B95A6C6-CDAD-2104-3B13-4A832B92D0C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94448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78" name="Rectangle 171">
                      <a:extLst>
                        <a:ext uri="{FF2B5EF4-FFF2-40B4-BE49-F238E27FC236}">
                          <a16:creationId xmlns:a16="http://schemas.microsoft.com/office/drawing/2014/main" id="{17F6312D-8CAE-64FA-DCA7-428D9EE240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683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79" name="Rectangle 173">
                      <a:extLst>
                        <a:ext uri="{FF2B5EF4-FFF2-40B4-BE49-F238E27FC236}">
                          <a16:creationId xmlns:a16="http://schemas.microsoft.com/office/drawing/2014/main" id="{180DBEF7-0476-AC00-6843-86CF96C813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9923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0" name="Rectangle 174">
                      <a:extLst>
                        <a:ext uri="{FF2B5EF4-FFF2-40B4-BE49-F238E27FC236}">
                          <a16:creationId xmlns:a16="http://schemas.microsoft.com/office/drawing/2014/main" id="{8DEC3FEB-2C5D-8957-5696-2FC2C94D1ED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0198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1" name="Rectangle 175">
                      <a:extLst>
                        <a:ext uri="{FF2B5EF4-FFF2-40B4-BE49-F238E27FC236}">
                          <a16:creationId xmlns:a16="http://schemas.microsoft.com/office/drawing/2014/main" id="{FCD5E6C9-A7DB-42AF-7762-F0657670C42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3258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2" name="Rectangle 176">
                      <a:extLst>
                        <a:ext uri="{FF2B5EF4-FFF2-40B4-BE49-F238E27FC236}">
                          <a16:creationId xmlns:a16="http://schemas.microsoft.com/office/drawing/2014/main" id="{BD4FD926-99C1-D752-BCA8-F173E727CB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4973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3" name="Rectangle 177">
                      <a:extLst>
                        <a:ext uri="{FF2B5EF4-FFF2-40B4-BE49-F238E27FC236}">
                          <a16:creationId xmlns:a16="http://schemas.microsoft.com/office/drawing/2014/main" id="{0D509E0D-3F63-787D-7B11-638F0827A0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7360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4" name="Rectangle 178">
                      <a:extLst>
                        <a:ext uri="{FF2B5EF4-FFF2-40B4-BE49-F238E27FC236}">
                          <a16:creationId xmlns:a16="http://schemas.microsoft.com/office/drawing/2014/main" id="{0FE34F82-CDE9-82B5-9F5C-8B6958D670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1673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5" name="Rectangle 179">
                      <a:extLst>
                        <a:ext uri="{FF2B5EF4-FFF2-40B4-BE49-F238E27FC236}">
                          <a16:creationId xmlns:a16="http://schemas.microsoft.com/office/drawing/2014/main" id="{830DEF5E-4165-3B50-E491-AEEEA0A44F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4123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6" name="Rectangle 181">
                      <a:extLst>
                        <a:ext uri="{FF2B5EF4-FFF2-40B4-BE49-F238E27FC236}">
                          <a16:creationId xmlns:a16="http://schemas.microsoft.com/office/drawing/2014/main" id="{C915EB4F-8096-8A58-A6FF-605F98ED2A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3660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7" name="Rectangle 184">
                      <a:extLst>
                        <a:ext uri="{FF2B5EF4-FFF2-40B4-BE49-F238E27FC236}">
                          <a16:creationId xmlns:a16="http://schemas.microsoft.com/office/drawing/2014/main" id="{6C4D2C99-A2EF-527B-7D18-A672831E2E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77023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8" name="Rectangle 185">
                      <a:extLst>
                        <a:ext uri="{FF2B5EF4-FFF2-40B4-BE49-F238E27FC236}">
                          <a16:creationId xmlns:a16="http://schemas.microsoft.com/office/drawing/2014/main" id="{E67B2F5B-5EE9-3DF4-82E9-32D989A99C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29410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9" name="Rectangle 186">
                      <a:extLst>
                        <a:ext uri="{FF2B5EF4-FFF2-40B4-BE49-F238E27FC236}">
                          <a16:creationId xmlns:a16="http://schemas.microsoft.com/office/drawing/2014/main" id="{FA534438-3071-D44F-A63A-D7E448EAE05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1798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0" name="Rectangle 187">
                      <a:extLst>
                        <a:ext uri="{FF2B5EF4-FFF2-40B4-BE49-F238E27FC236}">
                          <a16:creationId xmlns:a16="http://schemas.microsoft.com/office/drawing/2014/main" id="{18EBA788-0855-DC66-5117-B87FE84E993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5773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1" name="Rectangle 188">
                      <a:extLst>
                        <a:ext uri="{FF2B5EF4-FFF2-40B4-BE49-F238E27FC236}">
                          <a16:creationId xmlns:a16="http://schemas.microsoft.com/office/drawing/2014/main" id="{4802E636-C139-DC08-F63B-BDFFA04463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13560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2" name="Rectangle 189">
                      <a:extLst>
                        <a:ext uri="{FF2B5EF4-FFF2-40B4-BE49-F238E27FC236}">
                          <a16:creationId xmlns:a16="http://schemas.microsoft.com/office/drawing/2014/main" id="{DBF4AA01-7EB9-592C-1F30-128FDB9A48E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27973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3" name="Rectangle 190">
                      <a:extLst>
                        <a:ext uri="{FF2B5EF4-FFF2-40B4-BE49-F238E27FC236}">
                          <a16:creationId xmlns:a16="http://schemas.microsoft.com/office/drawing/2014/main" id="{75113077-EDF7-3AC6-876B-60ABB76B940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6710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4" name="Rectangle 191">
                      <a:extLst>
                        <a:ext uri="{FF2B5EF4-FFF2-40B4-BE49-F238E27FC236}">
                          <a16:creationId xmlns:a16="http://schemas.microsoft.com/office/drawing/2014/main" id="{18E2E36F-79B5-2D66-D4E4-44C98D50777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3909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5" name="Rectangle 192">
                      <a:extLst>
                        <a:ext uri="{FF2B5EF4-FFF2-40B4-BE49-F238E27FC236}">
                          <a16:creationId xmlns:a16="http://schemas.microsoft.com/office/drawing/2014/main" id="{8E17918F-5850-A828-4E1A-A999B84BC4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01010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6" name="Rectangle 193">
                      <a:extLst>
                        <a:ext uri="{FF2B5EF4-FFF2-40B4-BE49-F238E27FC236}">
                          <a16:creationId xmlns:a16="http://schemas.microsoft.com/office/drawing/2014/main" id="{6F76356A-A5DF-7371-223D-76A6EE4A01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9149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7" name="Rectangle 194">
                      <a:extLst>
                        <a:ext uri="{FF2B5EF4-FFF2-40B4-BE49-F238E27FC236}">
                          <a16:creationId xmlns:a16="http://schemas.microsoft.com/office/drawing/2014/main" id="{38660B56-6B3F-88B6-E38E-D8FAF1E74C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72460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8" name="Rectangle 195">
                      <a:extLst>
                        <a:ext uri="{FF2B5EF4-FFF2-40B4-BE49-F238E27FC236}">
                          <a16:creationId xmlns:a16="http://schemas.microsoft.com/office/drawing/2014/main" id="{A5EA74A4-EA7D-F382-7698-1B6311EBF8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2484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9" name="Rectangle 196">
                      <a:extLst>
                        <a:ext uri="{FF2B5EF4-FFF2-40B4-BE49-F238E27FC236}">
                          <a16:creationId xmlns:a16="http://schemas.microsoft.com/office/drawing/2014/main" id="{B4C205FE-2468-C83F-57DF-AD0C410490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77235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0" name="Rectangle 197">
                      <a:extLst>
                        <a:ext uri="{FF2B5EF4-FFF2-40B4-BE49-F238E27FC236}">
                          <a16:creationId xmlns:a16="http://schemas.microsoft.com/office/drawing/2014/main" id="{3E802382-C013-613E-8F47-51C28BA0CF7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29623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1" name="Rectangle 198">
                      <a:extLst>
                        <a:ext uri="{FF2B5EF4-FFF2-40B4-BE49-F238E27FC236}">
                          <a16:creationId xmlns:a16="http://schemas.microsoft.com/office/drawing/2014/main" id="{57ACBFFA-516C-85C7-2E91-CA49EC5B6D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0899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2" name="Rectangle 199">
                      <a:extLst>
                        <a:ext uri="{FF2B5EF4-FFF2-40B4-BE49-F238E27FC236}">
                          <a16:creationId xmlns:a16="http://schemas.microsoft.com/office/drawing/2014/main" id="{42F8E8C0-52D9-8BBD-B60F-0E357121F1C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74010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3" name="Rectangle 200">
                      <a:extLst>
                        <a:ext uri="{FF2B5EF4-FFF2-40B4-BE49-F238E27FC236}">
                          <a16:creationId xmlns:a16="http://schemas.microsoft.com/office/drawing/2014/main" id="{66C3FD6E-B247-3F73-6E2F-F9D89BFDC3C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31160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4" name="Rectangle 202">
                      <a:extLst>
                        <a:ext uri="{FF2B5EF4-FFF2-40B4-BE49-F238E27FC236}">
                          <a16:creationId xmlns:a16="http://schemas.microsoft.com/office/drawing/2014/main" id="{75F2C2B1-F06E-F509-C62D-3BB285E6943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47048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5" name="Rectangle 204">
                      <a:extLst>
                        <a:ext uri="{FF2B5EF4-FFF2-40B4-BE49-F238E27FC236}">
                          <a16:creationId xmlns:a16="http://schemas.microsoft.com/office/drawing/2014/main" id="{780F7C70-8B62-68CE-7F58-D14E5F30F1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16910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61E07B90-1A16-AECC-1BFE-37E1F8401B47}"/>
                      </a:ext>
                    </a:extLst>
                  </p:cNvPr>
                  <p:cNvSpPr txBox="1"/>
                  <p:nvPr/>
                </p:nvSpPr>
                <p:spPr>
                  <a:xfrm>
                    <a:off x="-3656034" y="829766"/>
                    <a:ext cx="6834591" cy="10914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100" b="1" u="sng" dirty="0">
                        <a:solidFill>
                          <a:srgbClr val="FFC000"/>
                        </a:solidFill>
                      </a:rPr>
                      <a:t>Point L – RF Booster</a:t>
                    </a:r>
                    <a:endParaRPr lang="en-GB" sz="700" b="1" u="sng" dirty="0">
                      <a:solidFill>
                        <a:srgbClr val="FFC000"/>
                      </a:solidFill>
                    </a:endParaRPr>
                  </a:p>
                </p:txBody>
              </p:sp>
              <p:sp>
                <p:nvSpPr>
                  <p:cNvPr id="134" name="Rectangle 133">
                    <a:extLst>
                      <a:ext uri="{FF2B5EF4-FFF2-40B4-BE49-F238E27FC236}">
                        <a16:creationId xmlns:a16="http://schemas.microsoft.com/office/drawing/2014/main" id="{FECDCB27-D57F-F622-0E41-268BE8521A9E}"/>
                      </a:ext>
                    </a:extLst>
                  </p:cNvPr>
                  <p:cNvSpPr/>
                  <p:nvPr/>
                </p:nvSpPr>
                <p:spPr>
                  <a:xfrm rot="18754250">
                    <a:off x="5917611" y="3993844"/>
                    <a:ext cx="241483" cy="5372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u="sng"/>
                  </a:p>
                </p:txBody>
              </p:sp>
              <p:sp>
                <p:nvSpPr>
                  <p:cNvPr id="135" name="Rectangle 134">
                    <a:extLst>
                      <a:ext uri="{FF2B5EF4-FFF2-40B4-BE49-F238E27FC236}">
                        <a16:creationId xmlns:a16="http://schemas.microsoft.com/office/drawing/2014/main" id="{DB690AE7-CC90-2590-EE5C-3B0D7E10607E}"/>
                      </a:ext>
                    </a:extLst>
                  </p:cNvPr>
                  <p:cNvSpPr/>
                  <p:nvPr/>
                </p:nvSpPr>
                <p:spPr>
                  <a:xfrm rot="2614834">
                    <a:off x="5933203" y="1373302"/>
                    <a:ext cx="241483" cy="9332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u="sng"/>
                  </a:p>
                </p:txBody>
              </p:sp>
              <p:sp>
                <p:nvSpPr>
                  <p:cNvPr id="136" name="Rectangle 135">
                    <a:extLst>
                      <a:ext uri="{FF2B5EF4-FFF2-40B4-BE49-F238E27FC236}">
                        <a16:creationId xmlns:a16="http://schemas.microsoft.com/office/drawing/2014/main" id="{17FC1CC2-61BB-7E79-C019-97C20F06C0CB}"/>
                      </a:ext>
                    </a:extLst>
                  </p:cNvPr>
                  <p:cNvSpPr/>
                  <p:nvPr/>
                </p:nvSpPr>
                <p:spPr>
                  <a:xfrm rot="2614834">
                    <a:off x="3197482" y="3959923"/>
                    <a:ext cx="241483" cy="9332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u="sng"/>
                  </a:p>
                </p:txBody>
              </p:sp>
              <p:sp>
                <p:nvSpPr>
                  <p:cNvPr id="139" name="TextBox 138">
                    <a:extLst>
                      <a:ext uri="{FF2B5EF4-FFF2-40B4-BE49-F238E27FC236}">
                        <a16:creationId xmlns:a16="http://schemas.microsoft.com/office/drawing/2014/main" id="{DE3D391C-6AF1-1DA0-8236-3006E08D7808}"/>
                      </a:ext>
                    </a:extLst>
                  </p:cNvPr>
                  <p:cNvSpPr txBox="1"/>
                  <p:nvPr/>
                </p:nvSpPr>
                <p:spPr>
                  <a:xfrm>
                    <a:off x="-3592564" y="3003518"/>
                    <a:ext cx="6834588" cy="10914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100" b="1" u="sng" dirty="0">
                        <a:solidFill>
                          <a:srgbClr val="FFC000"/>
                        </a:solidFill>
                      </a:rPr>
                      <a:t>Point H – RF Collider</a:t>
                    </a:r>
                    <a:endParaRPr lang="en-GB" sz="700" b="1" u="sng" dirty="0">
                      <a:solidFill>
                        <a:srgbClr val="FFC000"/>
                      </a:solidFill>
                    </a:endParaRPr>
                  </a:p>
                </p:txBody>
              </p:sp>
            </p:grp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2005B7BD-B499-1C6F-B753-A90A4FF38416}"/>
                    </a:ext>
                  </a:extLst>
                </p:cNvPr>
                <p:cNvSpPr/>
                <p:nvPr/>
              </p:nvSpPr>
              <p:spPr>
                <a:xfrm>
                  <a:off x="4637929" y="1301277"/>
                  <a:ext cx="62807" cy="68252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</p:grp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92FDADBE-3A0B-0E69-CB7E-A5277317E2E8}"/>
                  </a:ext>
                </a:extLst>
              </p:cNvPr>
              <p:cNvSpPr/>
              <p:nvPr/>
            </p:nvSpPr>
            <p:spPr>
              <a:xfrm>
                <a:off x="6431880" y="3141117"/>
                <a:ext cx="62807" cy="68252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CD952667-E0DF-7295-6BDB-D8BC3CF7671E}"/>
                  </a:ext>
                </a:extLst>
              </p:cNvPr>
              <p:cNvSpPr/>
              <p:nvPr/>
            </p:nvSpPr>
            <p:spPr>
              <a:xfrm>
                <a:off x="4748207" y="4748465"/>
                <a:ext cx="62807" cy="68252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0000000-0008-0000-0100-00000A000000}"/>
                </a:ext>
              </a:extLst>
            </p:cNvPr>
            <p:cNvSpPr/>
            <p:nvPr/>
          </p:nvSpPr>
          <p:spPr>
            <a:xfrm>
              <a:off x="7966801" y="2524724"/>
              <a:ext cx="116078" cy="1014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52190E1-00A6-8983-FADC-04CF1670FF30}"/>
                </a:ext>
              </a:extLst>
            </p:cNvPr>
            <p:cNvSpPr/>
            <p:nvPr/>
          </p:nvSpPr>
          <p:spPr>
            <a:xfrm>
              <a:off x="7967357" y="3081240"/>
              <a:ext cx="116078" cy="1014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E738C4C2-ACDA-EEDB-8755-5CC2AA2ABFC4}"/>
              </a:ext>
            </a:extLst>
          </p:cNvPr>
          <p:cNvSpPr txBox="1">
            <a:spLocks/>
          </p:cNvSpPr>
          <p:nvPr/>
        </p:nvSpPr>
        <p:spPr>
          <a:xfrm>
            <a:off x="145006" y="1909246"/>
            <a:ext cx="3250282" cy="982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/>
              <a:t>FCC Feasibility status:</a:t>
            </a:r>
          </a:p>
          <a:p>
            <a:pPr marL="625950" lvl="1" indent="-285750" algn="just">
              <a:lnSpc>
                <a:spcPct val="100000"/>
              </a:lnSpc>
            </a:pPr>
            <a:r>
              <a:rPr lang="en-US" sz="1200" b="1" dirty="0"/>
              <a:t>Started in ‘21.</a:t>
            </a:r>
          </a:p>
          <a:p>
            <a:pPr marL="625950" lvl="1" indent="-285750" algn="just">
              <a:lnSpc>
                <a:spcPct val="100000"/>
              </a:lnSpc>
            </a:pPr>
            <a:r>
              <a:rPr lang="en-US" sz="1200" b="1" dirty="0"/>
              <a:t>Mid-term review completed in ‘24</a:t>
            </a:r>
          </a:p>
          <a:p>
            <a:pPr marL="625950" lvl="1" indent="-285750" algn="just">
              <a:lnSpc>
                <a:spcPct val="100000"/>
              </a:lnSpc>
            </a:pPr>
            <a:r>
              <a:rPr lang="en-US" sz="1200" b="1" dirty="0"/>
              <a:t>Feasibility Report =&gt; May’25</a:t>
            </a:r>
          </a:p>
          <a:p>
            <a:pPr marL="625950" lvl="1" indent="-285750" algn="just"/>
            <a:endParaRPr lang="en-GB" sz="1400" dirty="0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0FBFAD8A-A561-7983-D634-F90C323E2719}"/>
              </a:ext>
            </a:extLst>
          </p:cNvPr>
          <p:cNvSpPr/>
          <p:nvPr/>
        </p:nvSpPr>
        <p:spPr>
          <a:xfrm>
            <a:off x="6952367" y="2324842"/>
            <a:ext cx="320267" cy="320267"/>
          </a:xfrm>
          <a:prstGeom prst="star5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C6FED4-93EB-EF2D-A346-EDA098CF7DD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/>
          <a:srcRect t="2785" b="7268"/>
          <a:stretch/>
        </p:blipFill>
        <p:spPr>
          <a:xfrm>
            <a:off x="3352780" y="456968"/>
            <a:ext cx="4032448" cy="133814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11CC60-F3E9-1407-9E15-5007059F2639}"/>
              </a:ext>
            </a:extLst>
          </p:cNvPr>
          <p:cNvSpPr/>
          <p:nvPr/>
        </p:nvSpPr>
        <p:spPr>
          <a:xfrm>
            <a:off x="3995937" y="452670"/>
            <a:ext cx="576064" cy="13381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ZoneTexte 6">
            <a:extLst>
              <a:ext uri="{FF2B5EF4-FFF2-40B4-BE49-F238E27FC236}">
                <a16:creationId xmlns:a16="http://schemas.microsoft.com/office/drawing/2014/main" id="{6F7132F4-E56B-65A0-2B4D-AA7ACB4E29BA}"/>
              </a:ext>
            </a:extLst>
          </p:cNvPr>
          <p:cNvSpPr txBox="1"/>
          <p:nvPr/>
        </p:nvSpPr>
        <p:spPr>
          <a:xfrm>
            <a:off x="8120598" y="3032915"/>
            <a:ext cx="785816" cy="15388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M. </a:t>
            </a:r>
            <a:r>
              <a:rPr lang="en-US" sz="1100" dirty="0" err="1">
                <a:solidFill>
                  <a:schemeClr val="bg1"/>
                </a:solidFill>
              </a:rPr>
              <a:t>Benedikt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E6433160-D9CA-A313-B075-E8E202FF3ACB}"/>
              </a:ext>
            </a:extLst>
          </p:cNvPr>
          <p:cNvSpPr txBox="1">
            <a:spLocks/>
          </p:cNvSpPr>
          <p:nvPr/>
        </p:nvSpPr>
        <p:spPr>
          <a:xfrm>
            <a:off x="146102" y="818584"/>
            <a:ext cx="3250282" cy="266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/>
              <a:t>FCC Full schedule</a:t>
            </a:r>
          </a:p>
          <a:p>
            <a:pPr marL="625950" lvl="1" indent="-285750" algn="just"/>
            <a:endParaRPr lang="en-US" sz="1200" b="1" dirty="0"/>
          </a:p>
          <a:p>
            <a:pPr marL="625950" lvl="1" indent="-285750" algn="just"/>
            <a:endParaRPr lang="en-GB" sz="1400" dirty="0"/>
          </a:p>
        </p:txBody>
      </p:sp>
      <p:sp>
        <p:nvSpPr>
          <p:cNvPr id="21" name="ZoneTexte 6">
            <a:extLst>
              <a:ext uri="{FF2B5EF4-FFF2-40B4-BE49-F238E27FC236}">
                <a16:creationId xmlns:a16="http://schemas.microsoft.com/office/drawing/2014/main" id="{69F3507F-596A-8798-F3A0-B0F16DC10DB8}"/>
              </a:ext>
            </a:extLst>
          </p:cNvPr>
          <p:cNvSpPr txBox="1"/>
          <p:nvPr/>
        </p:nvSpPr>
        <p:spPr>
          <a:xfrm>
            <a:off x="6559459" y="1606212"/>
            <a:ext cx="785816" cy="15388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F. </a:t>
            </a:r>
            <a:r>
              <a:rPr lang="en-US" sz="1100" dirty="0" err="1">
                <a:solidFill>
                  <a:schemeClr val="bg1"/>
                </a:solidFill>
              </a:rPr>
              <a:t>Gianotti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62994178-A2A5-E36F-933B-EBA266242C6E}"/>
              </a:ext>
            </a:extLst>
          </p:cNvPr>
          <p:cNvSpPr/>
          <p:nvPr/>
        </p:nvSpPr>
        <p:spPr>
          <a:xfrm rot="5400000">
            <a:off x="6054081" y="-929862"/>
            <a:ext cx="259527" cy="5764005"/>
          </a:xfrm>
          <a:prstGeom prst="leftBrace">
            <a:avLst>
              <a:gd name="adj1" fmla="val 8333"/>
              <a:gd name="adj2" fmla="val 8269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F58C8AA2-644D-DF76-500C-48A4A80A8B84}"/>
              </a:ext>
            </a:extLst>
          </p:cNvPr>
          <p:cNvSpPr txBox="1">
            <a:spLocks/>
          </p:cNvSpPr>
          <p:nvPr/>
        </p:nvSpPr>
        <p:spPr>
          <a:xfrm>
            <a:off x="151795" y="3338614"/>
            <a:ext cx="2298920" cy="2867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b="1" dirty="0"/>
              <a:t>Focus:</a:t>
            </a:r>
          </a:p>
          <a:p>
            <a:pPr marL="625950" lvl="1" indent="-285750" algn="just"/>
            <a:endParaRPr lang="en-US" sz="1200" b="1" dirty="0"/>
          </a:p>
          <a:p>
            <a:pPr marL="625950" lvl="1" indent="-285750" algn="just"/>
            <a:endParaRPr lang="en-GB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86C712-708A-DB59-6BC6-E5EDABFC3BA2}"/>
              </a:ext>
            </a:extLst>
          </p:cNvPr>
          <p:cNvSpPr/>
          <p:nvPr/>
        </p:nvSpPr>
        <p:spPr>
          <a:xfrm>
            <a:off x="7627334" y="3662875"/>
            <a:ext cx="116078" cy="10140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858371-0D05-C574-8EBE-FAD3354C734E}"/>
              </a:ext>
            </a:extLst>
          </p:cNvPr>
          <p:cNvSpPr/>
          <p:nvPr/>
        </p:nvSpPr>
        <p:spPr>
          <a:xfrm>
            <a:off x="7629107" y="4431875"/>
            <a:ext cx="116078" cy="10140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A337069-AECF-5CB0-C487-DB4C18FA1A96}"/>
              </a:ext>
            </a:extLst>
          </p:cNvPr>
          <p:cNvSpPr/>
          <p:nvPr/>
        </p:nvSpPr>
        <p:spPr>
          <a:xfrm>
            <a:off x="7206241" y="4051463"/>
            <a:ext cx="116078" cy="10140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62CEBB6-F22C-E273-170B-C0A3FD421D80}"/>
              </a:ext>
            </a:extLst>
          </p:cNvPr>
          <p:cNvSpPr/>
          <p:nvPr/>
        </p:nvSpPr>
        <p:spPr>
          <a:xfrm>
            <a:off x="8030136" y="4054219"/>
            <a:ext cx="116078" cy="10140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A181D2-E3C1-FA48-A4C5-60E8745B64BA}"/>
              </a:ext>
            </a:extLst>
          </p:cNvPr>
          <p:cNvSpPr txBox="1"/>
          <p:nvPr/>
        </p:nvSpPr>
        <p:spPr>
          <a:xfrm>
            <a:off x="8230850" y="3982744"/>
            <a:ext cx="728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1" u="sng" dirty="0">
                <a:solidFill>
                  <a:srgbClr val="00B050"/>
                </a:solidFill>
              </a:rPr>
              <a:t>4 IPs</a:t>
            </a:r>
            <a:endParaRPr lang="en-GB" sz="700" b="1" u="sng" dirty="0">
              <a:solidFill>
                <a:srgbClr val="00B050"/>
              </a:solidFill>
            </a:endParaRPr>
          </a:p>
        </p:txBody>
      </p:sp>
      <p:sp>
        <p:nvSpPr>
          <p:cNvPr id="30" name="Textfeld 3">
            <a:extLst>
              <a:ext uri="{FF2B5EF4-FFF2-40B4-BE49-F238E27FC236}">
                <a16:creationId xmlns:a16="http://schemas.microsoft.com/office/drawing/2014/main" id="{56710EB0-797E-D195-212B-C629480D51B7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67683426-7071-7107-F1AF-46ADC37425D4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Status</a:t>
            </a:r>
            <a:r>
              <a:rPr lang="en-GB" sz="900" dirty="0">
                <a:solidFill>
                  <a:schemeClr val="bg1"/>
                </a:solidFill>
              </a:rPr>
              <a:t> | Heat loads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992264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Picture 448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63F879C2-AE49-974B-A286-B5E68BC881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049" y="2537405"/>
            <a:ext cx="2061494" cy="1046661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39" y="355789"/>
            <a:ext cx="8770141" cy="553790"/>
          </a:xfrm>
        </p:spPr>
        <p:txBody>
          <a:bodyPr/>
          <a:lstStyle/>
          <a:p>
            <a:r>
              <a:rPr lang="en-US" sz="2800" dirty="0"/>
              <a:t>FCC-ee cryogenic cooling users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65571B1-F953-E1A4-D8C7-F1615047047E}"/>
              </a:ext>
            </a:extLst>
          </p:cNvPr>
          <p:cNvGrpSpPr/>
          <p:nvPr/>
        </p:nvGrpSpPr>
        <p:grpSpPr>
          <a:xfrm>
            <a:off x="2654642" y="1099829"/>
            <a:ext cx="3828933" cy="3605070"/>
            <a:chOff x="2871362" y="1363815"/>
            <a:chExt cx="3828933" cy="360507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E07D7A9-143D-3915-3C60-B59767D70E19}"/>
                </a:ext>
              </a:extLst>
            </p:cNvPr>
            <p:cNvGrpSpPr/>
            <p:nvPr/>
          </p:nvGrpSpPr>
          <p:grpSpPr>
            <a:xfrm>
              <a:off x="2871362" y="1363815"/>
              <a:ext cx="3828933" cy="3605070"/>
              <a:chOff x="2768528" y="1137988"/>
              <a:chExt cx="3828933" cy="3605070"/>
            </a:xfrm>
          </p:grpSpPr>
          <p:grpSp>
            <p:nvGrpSpPr>
              <p:cNvPr id="456" name="Group 455">
                <a:extLst>
                  <a:ext uri="{FF2B5EF4-FFF2-40B4-BE49-F238E27FC236}">
                    <a16:creationId xmlns:a16="http://schemas.microsoft.com/office/drawing/2014/main" id="{41D961A2-8B1C-463E-FCEE-9464EB278C46}"/>
                  </a:ext>
                </a:extLst>
              </p:cNvPr>
              <p:cNvGrpSpPr/>
              <p:nvPr/>
            </p:nvGrpSpPr>
            <p:grpSpPr>
              <a:xfrm>
                <a:off x="2768528" y="1137988"/>
                <a:ext cx="3828933" cy="3605070"/>
                <a:chOff x="2768528" y="907544"/>
                <a:chExt cx="3828933" cy="3605070"/>
              </a:xfrm>
            </p:grpSpPr>
            <p:sp>
              <p:nvSpPr>
                <p:cNvPr id="450" name="Freeform 12">
                  <a:extLst>
                    <a:ext uri="{FF2B5EF4-FFF2-40B4-BE49-F238E27FC236}">
                      <a16:creationId xmlns:a16="http://schemas.microsoft.com/office/drawing/2014/main" id="{FACF9166-97AB-4B40-634C-0FD85FE20D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4943" y="1101462"/>
                  <a:ext cx="101600" cy="0"/>
                </a:xfrm>
                <a:custGeom>
                  <a:avLst/>
                  <a:gdLst>
                    <a:gd name="T0" fmla="*/ 171 w 171"/>
                    <a:gd name="T1" fmla="*/ 1 h 1"/>
                    <a:gd name="T2" fmla="*/ 171 w 171"/>
                    <a:gd name="T3" fmla="*/ 1 h 1"/>
                    <a:gd name="T4" fmla="*/ 0 w 17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1" h="1">
                      <a:moveTo>
                        <a:pt x="171" y="1"/>
                      </a:moveTo>
                      <a:lnTo>
                        <a:pt x="17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3813" cap="rnd">
                  <a:solidFill>
                    <a:srgbClr val="24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u="sng"/>
                </a:p>
              </p:txBody>
            </p:sp>
            <p:grpSp>
              <p:nvGrpSpPr>
                <p:cNvPr id="343" name="Group 342">
                  <a:extLst>
                    <a:ext uri="{FF2B5EF4-FFF2-40B4-BE49-F238E27FC236}">
                      <a16:creationId xmlns:a16="http://schemas.microsoft.com/office/drawing/2014/main" id="{4758E0B5-6765-9A3C-DDF3-807E998908E2}"/>
                    </a:ext>
                  </a:extLst>
                </p:cNvPr>
                <p:cNvGrpSpPr/>
                <p:nvPr/>
              </p:nvGrpSpPr>
              <p:grpSpPr>
                <a:xfrm>
                  <a:off x="2768528" y="907544"/>
                  <a:ext cx="3828933" cy="3605070"/>
                  <a:chOff x="2768528" y="907544"/>
                  <a:chExt cx="3828933" cy="3605070"/>
                </a:xfrm>
              </p:grpSpPr>
              <p:sp>
                <p:nvSpPr>
                  <p:cNvPr id="133" name="Freeform 5">
                    <a:extLst>
                      <a:ext uri="{FF2B5EF4-FFF2-40B4-BE49-F238E27FC236}">
                        <a16:creationId xmlns:a16="http://schemas.microsoft.com/office/drawing/2014/main" id="{1E2C15CE-D3CB-4FDC-9E90-FBDFC474DDE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672360" y="1099716"/>
                    <a:ext cx="0" cy="3198813"/>
                  </a:xfrm>
                  <a:custGeom>
                    <a:avLst/>
                    <a:gdLst>
                      <a:gd name="T0" fmla="*/ 0 h 5707"/>
                      <a:gd name="T1" fmla="*/ 267 h 5707"/>
                      <a:gd name="T2" fmla="*/ 280 h 5707"/>
                      <a:gd name="T3" fmla="*/ 293 h 5707"/>
                      <a:gd name="T4" fmla="*/ 560 h 5707"/>
                      <a:gd name="T5" fmla="*/ 573 h 5707"/>
                      <a:gd name="T6" fmla="*/ 587 h 5707"/>
                      <a:gd name="T7" fmla="*/ 853 h 5707"/>
                      <a:gd name="T8" fmla="*/ 867 h 5707"/>
                      <a:gd name="T9" fmla="*/ 880 h 5707"/>
                      <a:gd name="T10" fmla="*/ 1147 h 5707"/>
                      <a:gd name="T11" fmla="*/ 1160 h 5707"/>
                      <a:gd name="T12" fmla="*/ 1173 h 5707"/>
                      <a:gd name="T13" fmla="*/ 1440 h 5707"/>
                      <a:gd name="T14" fmla="*/ 1453 h 5707"/>
                      <a:gd name="T15" fmla="*/ 1467 h 5707"/>
                      <a:gd name="T16" fmla="*/ 1733 h 5707"/>
                      <a:gd name="T17" fmla="*/ 1747 h 5707"/>
                      <a:gd name="T18" fmla="*/ 1760 h 5707"/>
                      <a:gd name="T19" fmla="*/ 2027 h 5707"/>
                      <a:gd name="T20" fmla="*/ 2040 h 5707"/>
                      <a:gd name="T21" fmla="*/ 2053 h 5707"/>
                      <a:gd name="T22" fmla="*/ 2320 h 5707"/>
                      <a:gd name="T23" fmla="*/ 2333 h 5707"/>
                      <a:gd name="T24" fmla="*/ 2347 h 5707"/>
                      <a:gd name="T25" fmla="*/ 2613 h 5707"/>
                      <a:gd name="T26" fmla="*/ 2627 h 5707"/>
                      <a:gd name="T27" fmla="*/ 2640 h 5707"/>
                      <a:gd name="T28" fmla="*/ 2907 h 5707"/>
                      <a:gd name="T29" fmla="*/ 2920 h 5707"/>
                      <a:gd name="T30" fmla="*/ 2933 h 5707"/>
                      <a:gd name="T31" fmla="*/ 3200 h 5707"/>
                      <a:gd name="T32" fmla="*/ 3213 h 5707"/>
                      <a:gd name="T33" fmla="*/ 3227 h 5707"/>
                      <a:gd name="T34" fmla="*/ 3493 h 5707"/>
                      <a:gd name="T35" fmla="*/ 3507 h 5707"/>
                      <a:gd name="T36" fmla="*/ 3520 h 5707"/>
                      <a:gd name="T37" fmla="*/ 3787 h 5707"/>
                      <a:gd name="T38" fmla="*/ 3800 h 5707"/>
                      <a:gd name="T39" fmla="*/ 3813 h 5707"/>
                      <a:gd name="T40" fmla="*/ 4080 h 5707"/>
                      <a:gd name="T41" fmla="*/ 4093 h 5707"/>
                      <a:gd name="T42" fmla="*/ 4107 h 5707"/>
                      <a:gd name="T43" fmla="*/ 4373 h 5707"/>
                      <a:gd name="T44" fmla="*/ 4387 h 5707"/>
                      <a:gd name="T45" fmla="*/ 4400 h 5707"/>
                      <a:gd name="T46" fmla="*/ 4667 h 5707"/>
                      <a:gd name="T47" fmla="*/ 4680 h 5707"/>
                      <a:gd name="T48" fmla="*/ 4693 h 5707"/>
                      <a:gd name="T49" fmla="*/ 4960 h 5707"/>
                      <a:gd name="T50" fmla="*/ 4973 h 5707"/>
                      <a:gd name="T51" fmla="*/ 4987 h 5707"/>
                      <a:gd name="T52" fmla="*/ 5253 h 5707"/>
                      <a:gd name="T53" fmla="*/ 5267 h 5707"/>
                      <a:gd name="T54" fmla="*/ 5280 h 5707"/>
                      <a:gd name="T55" fmla="*/ 5547 h 5707"/>
                      <a:gd name="T56" fmla="*/ 5560 h 5707"/>
                      <a:gd name="T57" fmla="*/ 5573 h 5707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  <a:cxn ang="0">
                        <a:pos x="0" y="T10"/>
                      </a:cxn>
                      <a:cxn ang="0">
                        <a:pos x="0" y="T11"/>
                      </a:cxn>
                      <a:cxn ang="0">
                        <a:pos x="0" y="T12"/>
                      </a:cxn>
                      <a:cxn ang="0">
                        <a:pos x="0" y="T13"/>
                      </a:cxn>
                      <a:cxn ang="0">
                        <a:pos x="0" y="T14"/>
                      </a:cxn>
                      <a:cxn ang="0">
                        <a:pos x="0" y="T15"/>
                      </a:cxn>
                      <a:cxn ang="0">
                        <a:pos x="0" y="T16"/>
                      </a:cxn>
                      <a:cxn ang="0">
                        <a:pos x="0" y="T17"/>
                      </a:cxn>
                      <a:cxn ang="0">
                        <a:pos x="0" y="T18"/>
                      </a:cxn>
                      <a:cxn ang="0">
                        <a:pos x="0" y="T19"/>
                      </a:cxn>
                      <a:cxn ang="0">
                        <a:pos x="0" y="T20"/>
                      </a:cxn>
                      <a:cxn ang="0">
                        <a:pos x="0" y="T21"/>
                      </a:cxn>
                      <a:cxn ang="0">
                        <a:pos x="0" y="T22"/>
                      </a:cxn>
                      <a:cxn ang="0">
                        <a:pos x="0" y="T23"/>
                      </a:cxn>
                      <a:cxn ang="0">
                        <a:pos x="0" y="T24"/>
                      </a:cxn>
                      <a:cxn ang="0">
                        <a:pos x="0" y="T25"/>
                      </a:cxn>
                      <a:cxn ang="0">
                        <a:pos x="0" y="T26"/>
                      </a:cxn>
                      <a:cxn ang="0">
                        <a:pos x="0" y="T27"/>
                      </a:cxn>
                      <a:cxn ang="0">
                        <a:pos x="0" y="T28"/>
                      </a:cxn>
                      <a:cxn ang="0">
                        <a:pos x="0" y="T29"/>
                      </a:cxn>
                      <a:cxn ang="0">
                        <a:pos x="0" y="T30"/>
                      </a:cxn>
                      <a:cxn ang="0">
                        <a:pos x="0" y="T31"/>
                      </a:cxn>
                      <a:cxn ang="0">
                        <a:pos x="0" y="T32"/>
                      </a:cxn>
                      <a:cxn ang="0">
                        <a:pos x="0" y="T33"/>
                      </a:cxn>
                      <a:cxn ang="0">
                        <a:pos x="0" y="T34"/>
                      </a:cxn>
                      <a:cxn ang="0">
                        <a:pos x="0" y="T35"/>
                      </a:cxn>
                      <a:cxn ang="0">
                        <a:pos x="0" y="T36"/>
                      </a:cxn>
                      <a:cxn ang="0">
                        <a:pos x="0" y="T37"/>
                      </a:cxn>
                      <a:cxn ang="0">
                        <a:pos x="0" y="T38"/>
                      </a:cxn>
                      <a:cxn ang="0">
                        <a:pos x="0" y="T39"/>
                      </a:cxn>
                      <a:cxn ang="0">
                        <a:pos x="0" y="T40"/>
                      </a:cxn>
                      <a:cxn ang="0">
                        <a:pos x="0" y="T41"/>
                      </a:cxn>
                      <a:cxn ang="0">
                        <a:pos x="0" y="T42"/>
                      </a:cxn>
                      <a:cxn ang="0">
                        <a:pos x="0" y="T43"/>
                      </a:cxn>
                      <a:cxn ang="0">
                        <a:pos x="0" y="T44"/>
                      </a:cxn>
                      <a:cxn ang="0">
                        <a:pos x="0" y="T45"/>
                      </a:cxn>
                      <a:cxn ang="0">
                        <a:pos x="0" y="T46"/>
                      </a:cxn>
                      <a:cxn ang="0">
                        <a:pos x="0" y="T47"/>
                      </a:cxn>
                      <a:cxn ang="0">
                        <a:pos x="0" y="T48"/>
                      </a:cxn>
                      <a:cxn ang="0">
                        <a:pos x="0" y="T49"/>
                      </a:cxn>
                      <a:cxn ang="0">
                        <a:pos x="0" y="T50"/>
                      </a:cxn>
                      <a:cxn ang="0">
                        <a:pos x="0" y="T51"/>
                      </a:cxn>
                      <a:cxn ang="0">
                        <a:pos x="0" y="T52"/>
                      </a:cxn>
                      <a:cxn ang="0">
                        <a:pos x="0" y="T53"/>
                      </a:cxn>
                      <a:cxn ang="0">
                        <a:pos x="0" y="T54"/>
                      </a:cxn>
                      <a:cxn ang="0">
                        <a:pos x="0" y="T55"/>
                      </a:cxn>
                      <a:cxn ang="0">
                        <a:pos x="0" y="T56"/>
                      </a:cxn>
                      <a:cxn ang="0">
                        <a:pos x="0" y="T57"/>
                      </a:cxn>
                    </a:cxnLst>
                    <a:rect l="0" t="0" r="r" b="b"/>
                    <a:pathLst>
                      <a:path h="5707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133"/>
                        </a:lnTo>
                        <a:moveTo>
                          <a:pt x="0" y="267"/>
                        </a:moveTo>
                        <a:lnTo>
                          <a:pt x="0" y="267"/>
                        </a:lnTo>
                        <a:lnTo>
                          <a:pt x="0" y="280"/>
                        </a:lnTo>
                        <a:moveTo>
                          <a:pt x="0" y="293"/>
                        </a:moveTo>
                        <a:lnTo>
                          <a:pt x="0" y="293"/>
                        </a:lnTo>
                        <a:lnTo>
                          <a:pt x="0" y="427"/>
                        </a:lnTo>
                        <a:moveTo>
                          <a:pt x="0" y="560"/>
                        </a:moveTo>
                        <a:lnTo>
                          <a:pt x="0" y="560"/>
                        </a:lnTo>
                        <a:lnTo>
                          <a:pt x="0" y="573"/>
                        </a:lnTo>
                        <a:moveTo>
                          <a:pt x="0" y="587"/>
                        </a:moveTo>
                        <a:lnTo>
                          <a:pt x="0" y="587"/>
                        </a:lnTo>
                        <a:lnTo>
                          <a:pt x="0" y="720"/>
                        </a:lnTo>
                        <a:moveTo>
                          <a:pt x="0" y="853"/>
                        </a:moveTo>
                        <a:lnTo>
                          <a:pt x="0" y="853"/>
                        </a:lnTo>
                        <a:lnTo>
                          <a:pt x="0" y="867"/>
                        </a:lnTo>
                        <a:moveTo>
                          <a:pt x="0" y="880"/>
                        </a:moveTo>
                        <a:lnTo>
                          <a:pt x="0" y="880"/>
                        </a:lnTo>
                        <a:lnTo>
                          <a:pt x="0" y="1013"/>
                        </a:lnTo>
                        <a:moveTo>
                          <a:pt x="0" y="1147"/>
                        </a:moveTo>
                        <a:lnTo>
                          <a:pt x="0" y="1147"/>
                        </a:lnTo>
                        <a:lnTo>
                          <a:pt x="0" y="1160"/>
                        </a:lnTo>
                        <a:moveTo>
                          <a:pt x="0" y="1173"/>
                        </a:moveTo>
                        <a:lnTo>
                          <a:pt x="0" y="1173"/>
                        </a:lnTo>
                        <a:lnTo>
                          <a:pt x="0" y="1307"/>
                        </a:lnTo>
                        <a:moveTo>
                          <a:pt x="0" y="1440"/>
                        </a:moveTo>
                        <a:lnTo>
                          <a:pt x="0" y="1440"/>
                        </a:lnTo>
                        <a:lnTo>
                          <a:pt x="0" y="1453"/>
                        </a:lnTo>
                        <a:moveTo>
                          <a:pt x="0" y="1467"/>
                        </a:moveTo>
                        <a:lnTo>
                          <a:pt x="0" y="1467"/>
                        </a:lnTo>
                        <a:lnTo>
                          <a:pt x="0" y="1600"/>
                        </a:lnTo>
                        <a:moveTo>
                          <a:pt x="0" y="1733"/>
                        </a:moveTo>
                        <a:lnTo>
                          <a:pt x="0" y="1733"/>
                        </a:lnTo>
                        <a:lnTo>
                          <a:pt x="0" y="1747"/>
                        </a:lnTo>
                        <a:moveTo>
                          <a:pt x="0" y="1760"/>
                        </a:moveTo>
                        <a:lnTo>
                          <a:pt x="0" y="1760"/>
                        </a:lnTo>
                        <a:lnTo>
                          <a:pt x="0" y="1893"/>
                        </a:lnTo>
                        <a:moveTo>
                          <a:pt x="0" y="2027"/>
                        </a:moveTo>
                        <a:lnTo>
                          <a:pt x="0" y="2027"/>
                        </a:lnTo>
                        <a:lnTo>
                          <a:pt x="0" y="2040"/>
                        </a:lnTo>
                        <a:moveTo>
                          <a:pt x="0" y="2053"/>
                        </a:moveTo>
                        <a:lnTo>
                          <a:pt x="0" y="2053"/>
                        </a:lnTo>
                        <a:lnTo>
                          <a:pt x="0" y="2187"/>
                        </a:lnTo>
                        <a:moveTo>
                          <a:pt x="0" y="2320"/>
                        </a:moveTo>
                        <a:lnTo>
                          <a:pt x="0" y="2320"/>
                        </a:lnTo>
                        <a:lnTo>
                          <a:pt x="0" y="2333"/>
                        </a:lnTo>
                        <a:moveTo>
                          <a:pt x="0" y="2347"/>
                        </a:moveTo>
                        <a:lnTo>
                          <a:pt x="0" y="2347"/>
                        </a:lnTo>
                        <a:lnTo>
                          <a:pt x="0" y="2480"/>
                        </a:lnTo>
                        <a:moveTo>
                          <a:pt x="0" y="2613"/>
                        </a:moveTo>
                        <a:lnTo>
                          <a:pt x="0" y="2613"/>
                        </a:lnTo>
                        <a:lnTo>
                          <a:pt x="0" y="2627"/>
                        </a:lnTo>
                        <a:moveTo>
                          <a:pt x="0" y="2640"/>
                        </a:moveTo>
                        <a:lnTo>
                          <a:pt x="0" y="2640"/>
                        </a:lnTo>
                        <a:lnTo>
                          <a:pt x="0" y="2773"/>
                        </a:lnTo>
                        <a:moveTo>
                          <a:pt x="0" y="2907"/>
                        </a:moveTo>
                        <a:lnTo>
                          <a:pt x="0" y="2907"/>
                        </a:lnTo>
                        <a:lnTo>
                          <a:pt x="0" y="2920"/>
                        </a:lnTo>
                        <a:moveTo>
                          <a:pt x="0" y="2933"/>
                        </a:moveTo>
                        <a:lnTo>
                          <a:pt x="0" y="2933"/>
                        </a:lnTo>
                        <a:lnTo>
                          <a:pt x="0" y="3067"/>
                        </a:lnTo>
                        <a:moveTo>
                          <a:pt x="0" y="3200"/>
                        </a:moveTo>
                        <a:lnTo>
                          <a:pt x="0" y="3200"/>
                        </a:lnTo>
                        <a:lnTo>
                          <a:pt x="0" y="3213"/>
                        </a:lnTo>
                        <a:moveTo>
                          <a:pt x="0" y="3227"/>
                        </a:moveTo>
                        <a:lnTo>
                          <a:pt x="0" y="3227"/>
                        </a:lnTo>
                        <a:lnTo>
                          <a:pt x="0" y="3360"/>
                        </a:lnTo>
                        <a:moveTo>
                          <a:pt x="0" y="3493"/>
                        </a:moveTo>
                        <a:lnTo>
                          <a:pt x="0" y="3493"/>
                        </a:lnTo>
                        <a:lnTo>
                          <a:pt x="0" y="3507"/>
                        </a:lnTo>
                        <a:moveTo>
                          <a:pt x="0" y="3520"/>
                        </a:moveTo>
                        <a:lnTo>
                          <a:pt x="0" y="3520"/>
                        </a:lnTo>
                        <a:lnTo>
                          <a:pt x="0" y="3653"/>
                        </a:lnTo>
                        <a:moveTo>
                          <a:pt x="0" y="3787"/>
                        </a:moveTo>
                        <a:lnTo>
                          <a:pt x="0" y="3787"/>
                        </a:lnTo>
                        <a:lnTo>
                          <a:pt x="0" y="3800"/>
                        </a:lnTo>
                        <a:moveTo>
                          <a:pt x="0" y="3813"/>
                        </a:moveTo>
                        <a:lnTo>
                          <a:pt x="0" y="3813"/>
                        </a:lnTo>
                        <a:lnTo>
                          <a:pt x="0" y="3947"/>
                        </a:lnTo>
                        <a:moveTo>
                          <a:pt x="0" y="4080"/>
                        </a:moveTo>
                        <a:lnTo>
                          <a:pt x="0" y="4080"/>
                        </a:lnTo>
                        <a:lnTo>
                          <a:pt x="0" y="4093"/>
                        </a:lnTo>
                        <a:moveTo>
                          <a:pt x="0" y="4107"/>
                        </a:moveTo>
                        <a:lnTo>
                          <a:pt x="0" y="4107"/>
                        </a:lnTo>
                        <a:lnTo>
                          <a:pt x="0" y="4240"/>
                        </a:lnTo>
                        <a:moveTo>
                          <a:pt x="0" y="4373"/>
                        </a:moveTo>
                        <a:lnTo>
                          <a:pt x="0" y="4373"/>
                        </a:lnTo>
                        <a:lnTo>
                          <a:pt x="0" y="4387"/>
                        </a:lnTo>
                        <a:moveTo>
                          <a:pt x="0" y="4400"/>
                        </a:moveTo>
                        <a:lnTo>
                          <a:pt x="0" y="4400"/>
                        </a:lnTo>
                        <a:lnTo>
                          <a:pt x="0" y="4533"/>
                        </a:lnTo>
                        <a:moveTo>
                          <a:pt x="0" y="4667"/>
                        </a:moveTo>
                        <a:lnTo>
                          <a:pt x="0" y="4667"/>
                        </a:lnTo>
                        <a:lnTo>
                          <a:pt x="0" y="4680"/>
                        </a:lnTo>
                        <a:moveTo>
                          <a:pt x="0" y="4693"/>
                        </a:moveTo>
                        <a:lnTo>
                          <a:pt x="0" y="4693"/>
                        </a:lnTo>
                        <a:lnTo>
                          <a:pt x="0" y="4827"/>
                        </a:lnTo>
                        <a:moveTo>
                          <a:pt x="0" y="4960"/>
                        </a:moveTo>
                        <a:lnTo>
                          <a:pt x="0" y="4960"/>
                        </a:lnTo>
                        <a:lnTo>
                          <a:pt x="0" y="4973"/>
                        </a:lnTo>
                        <a:moveTo>
                          <a:pt x="0" y="4987"/>
                        </a:moveTo>
                        <a:lnTo>
                          <a:pt x="0" y="4987"/>
                        </a:lnTo>
                        <a:lnTo>
                          <a:pt x="0" y="5120"/>
                        </a:lnTo>
                        <a:moveTo>
                          <a:pt x="0" y="5253"/>
                        </a:moveTo>
                        <a:lnTo>
                          <a:pt x="0" y="5253"/>
                        </a:lnTo>
                        <a:lnTo>
                          <a:pt x="0" y="5267"/>
                        </a:lnTo>
                        <a:moveTo>
                          <a:pt x="0" y="5280"/>
                        </a:moveTo>
                        <a:lnTo>
                          <a:pt x="0" y="5280"/>
                        </a:lnTo>
                        <a:lnTo>
                          <a:pt x="0" y="5413"/>
                        </a:lnTo>
                        <a:moveTo>
                          <a:pt x="0" y="5547"/>
                        </a:moveTo>
                        <a:lnTo>
                          <a:pt x="0" y="5547"/>
                        </a:lnTo>
                        <a:lnTo>
                          <a:pt x="0" y="5560"/>
                        </a:lnTo>
                        <a:moveTo>
                          <a:pt x="0" y="5573"/>
                        </a:moveTo>
                        <a:lnTo>
                          <a:pt x="0" y="5573"/>
                        </a:lnTo>
                        <a:lnTo>
                          <a:pt x="0" y="5707"/>
                        </a:lnTo>
                      </a:path>
                    </a:pathLst>
                  </a:custGeom>
                  <a:noFill/>
                  <a:ln w="7938" cap="flat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34" name="Freeform 6">
                    <a:extLst>
                      <a:ext uri="{FF2B5EF4-FFF2-40B4-BE49-F238E27FC236}">
                        <a16:creationId xmlns:a16="http://schemas.microsoft.com/office/drawing/2014/main" id="{24A685F5-03DC-F90C-40AF-611F7C81B6C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19872" y="1544216"/>
                    <a:ext cx="2505075" cy="2376488"/>
                  </a:xfrm>
                  <a:custGeom>
                    <a:avLst/>
                    <a:gdLst>
                      <a:gd name="T0" fmla="*/ 0 w 4243"/>
                      <a:gd name="T1" fmla="*/ 0 h 4243"/>
                      <a:gd name="T2" fmla="*/ 189 w 4243"/>
                      <a:gd name="T3" fmla="*/ 189 h 4243"/>
                      <a:gd name="T4" fmla="*/ 198 w 4243"/>
                      <a:gd name="T5" fmla="*/ 198 h 4243"/>
                      <a:gd name="T6" fmla="*/ 207 w 4243"/>
                      <a:gd name="T7" fmla="*/ 208 h 4243"/>
                      <a:gd name="T8" fmla="*/ 396 w 4243"/>
                      <a:gd name="T9" fmla="*/ 396 h 4243"/>
                      <a:gd name="T10" fmla="*/ 405 w 4243"/>
                      <a:gd name="T11" fmla="*/ 406 h 4243"/>
                      <a:gd name="T12" fmla="*/ 415 w 4243"/>
                      <a:gd name="T13" fmla="*/ 415 h 4243"/>
                      <a:gd name="T14" fmla="*/ 603 w 4243"/>
                      <a:gd name="T15" fmla="*/ 604 h 4243"/>
                      <a:gd name="T16" fmla="*/ 613 w 4243"/>
                      <a:gd name="T17" fmla="*/ 613 h 4243"/>
                      <a:gd name="T18" fmla="*/ 622 w 4243"/>
                      <a:gd name="T19" fmla="*/ 623 h 4243"/>
                      <a:gd name="T20" fmla="*/ 811 w 4243"/>
                      <a:gd name="T21" fmla="*/ 811 h 4243"/>
                      <a:gd name="T22" fmla="*/ 820 w 4243"/>
                      <a:gd name="T23" fmla="*/ 821 h 4243"/>
                      <a:gd name="T24" fmla="*/ 830 w 4243"/>
                      <a:gd name="T25" fmla="*/ 830 h 4243"/>
                      <a:gd name="T26" fmla="*/ 1018 w 4243"/>
                      <a:gd name="T27" fmla="*/ 1019 h 4243"/>
                      <a:gd name="T28" fmla="*/ 1028 w 4243"/>
                      <a:gd name="T29" fmla="*/ 1028 h 4243"/>
                      <a:gd name="T30" fmla="*/ 1037 w 4243"/>
                      <a:gd name="T31" fmla="*/ 1038 h 4243"/>
                      <a:gd name="T32" fmla="*/ 1226 w 4243"/>
                      <a:gd name="T33" fmla="*/ 1226 h 4243"/>
                      <a:gd name="T34" fmla="*/ 1235 w 4243"/>
                      <a:gd name="T35" fmla="*/ 1236 h 4243"/>
                      <a:gd name="T36" fmla="*/ 1245 w 4243"/>
                      <a:gd name="T37" fmla="*/ 1245 h 4243"/>
                      <a:gd name="T38" fmla="*/ 1433 w 4243"/>
                      <a:gd name="T39" fmla="*/ 1434 h 4243"/>
                      <a:gd name="T40" fmla="*/ 1443 w 4243"/>
                      <a:gd name="T41" fmla="*/ 1443 h 4243"/>
                      <a:gd name="T42" fmla="*/ 1452 w 4243"/>
                      <a:gd name="T43" fmla="*/ 1452 h 4243"/>
                      <a:gd name="T44" fmla="*/ 1641 w 4243"/>
                      <a:gd name="T45" fmla="*/ 1641 h 4243"/>
                      <a:gd name="T46" fmla="*/ 1650 w 4243"/>
                      <a:gd name="T47" fmla="*/ 1650 h 4243"/>
                      <a:gd name="T48" fmla="*/ 1659 w 4243"/>
                      <a:gd name="T49" fmla="*/ 1660 h 4243"/>
                      <a:gd name="T50" fmla="*/ 1848 w 4243"/>
                      <a:gd name="T51" fmla="*/ 1848 h 4243"/>
                      <a:gd name="T52" fmla="*/ 1857 w 4243"/>
                      <a:gd name="T53" fmla="*/ 1858 h 4243"/>
                      <a:gd name="T54" fmla="*/ 1867 w 4243"/>
                      <a:gd name="T55" fmla="*/ 1867 h 4243"/>
                      <a:gd name="T56" fmla="*/ 2055 w 4243"/>
                      <a:gd name="T57" fmla="*/ 2056 h 4243"/>
                      <a:gd name="T58" fmla="*/ 2065 w 4243"/>
                      <a:gd name="T59" fmla="*/ 2065 h 4243"/>
                      <a:gd name="T60" fmla="*/ 2074 w 4243"/>
                      <a:gd name="T61" fmla="*/ 2075 h 4243"/>
                      <a:gd name="T62" fmla="*/ 2263 w 4243"/>
                      <a:gd name="T63" fmla="*/ 2263 h 4243"/>
                      <a:gd name="T64" fmla="*/ 2272 w 4243"/>
                      <a:gd name="T65" fmla="*/ 2273 h 4243"/>
                      <a:gd name="T66" fmla="*/ 2282 w 4243"/>
                      <a:gd name="T67" fmla="*/ 2282 h 4243"/>
                      <a:gd name="T68" fmla="*/ 2470 w 4243"/>
                      <a:gd name="T69" fmla="*/ 2471 h 4243"/>
                      <a:gd name="T70" fmla="*/ 2480 w 4243"/>
                      <a:gd name="T71" fmla="*/ 2480 h 4243"/>
                      <a:gd name="T72" fmla="*/ 2489 w 4243"/>
                      <a:gd name="T73" fmla="*/ 2490 h 4243"/>
                      <a:gd name="T74" fmla="*/ 2678 w 4243"/>
                      <a:gd name="T75" fmla="*/ 2678 h 4243"/>
                      <a:gd name="T76" fmla="*/ 2687 w 4243"/>
                      <a:gd name="T77" fmla="*/ 2687 h 4243"/>
                      <a:gd name="T78" fmla="*/ 2696 w 4243"/>
                      <a:gd name="T79" fmla="*/ 2697 h 4243"/>
                      <a:gd name="T80" fmla="*/ 2885 w 4243"/>
                      <a:gd name="T81" fmla="*/ 2885 h 4243"/>
                      <a:gd name="T82" fmla="*/ 2894 w 4243"/>
                      <a:gd name="T83" fmla="*/ 2895 h 4243"/>
                      <a:gd name="T84" fmla="*/ 2904 w 4243"/>
                      <a:gd name="T85" fmla="*/ 2904 h 4243"/>
                      <a:gd name="T86" fmla="*/ 3092 w 4243"/>
                      <a:gd name="T87" fmla="*/ 3093 h 4243"/>
                      <a:gd name="T88" fmla="*/ 3102 w 4243"/>
                      <a:gd name="T89" fmla="*/ 3102 h 4243"/>
                      <a:gd name="T90" fmla="*/ 3111 w 4243"/>
                      <a:gd name="T91" fmla="*/ 3112 h 4243"/>
                      <a:gd name="T92" fmla="*/ 3300 w 4243"/>
                      <a:gd name="T93" fmla="*/ 3300 h 4243"/>
                      <a:gd name="T94" fmla="*/ 3309 w 4243"/>
                      <a:gd name="T95" fmla="*/ 3310 h 4243"/>
                      <a:gd name="T96" fmla="*/ 3319 w 4243"/>
                      <a:gd name="T97" fmla="*/ 3319 h 4243"/>
                      <a:gd name="T98" fmla="*/ 3507 w 4243"/>
                      <a:gd name="T99" fmla="*/ 3508 h 4243"/>
                      <a:gd name="T100" fmla="*/ 3517 w 4243"/>
                      <a:gd name="T101" fmla="*/ 3517 h 4243"/>
                      <a:gd name="T102" fmla="*/ 3526 w 4243"/>
                      <a:gd name="T103" fmla="*/ 3527 h 4243"/>
                      <a:gd name="T104" fmla="*/ 3715 w 4243"/>
                      <a:gd name="T105" fmla="*/ 3715 h 4243"/>
                      <a:gd name="T106" fmla="*/ 3724 w 4243"/>
                      <a:gd name="T107" fmla="*/ 3725 h 4243"/>
                      <a:gd name="T108" fmla="*/ 3734 w 4243"/>
                      <a:gd name="T109" fmla="*/ 3734 h 4243"/>
                      <a:gd name="T110" fmla="*/ 3922 w 4243"/>
                      <a:gd name="T111" fmla="*/ 3923 h 4243"/>
                      <a:gd name="T112" fmla="*/ 3932 w 4243"/>
                      <a:gd name="T113" fmla="*/ 3932 h 4243"/>
                      <a:gd name="T114" fmla="*/ 3941 w 4243"/>
                      <a:gd name="T115" fmla="*/ 3941 h 4243"/>
                      <a:gd name="T116" fmla="*/ 4130 w 4243"/>
                      <a:gd name="T117" fmla="*/ 4130 h 4243"/>
                      <a:gd name="T118" fmla="*/ 4139 w 4243"/>
                      <a:gd name="T119" fmla="*/ 4139 h 4243"/>
                      <a:gd name="T120" fmla="*/ 4148 w 4243"/>
                      <a:gd name="T121" fmla="*/ 4149 h 4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4243" h="424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94" y="95"/>
                        </a:lnTo>
                        <a:moveTo>
                          <a:pt x="189" y="189"/>
                        </a:moveTo>
                        <a:lnTo>
                          <a:pt x="189" y="189"/>
                        </a:lnTo>
                        <a:lnTo>
                          <a:pt x="198" y="198"/>
                        </a:lnTo>
                        <a:moveTo>
                          <a:pt x="207" y="208"/>
                        </a:moveTo>
                        <a:lnTo>
                          <a:pt x="207" y="208"/>
                        </a:lnTo>
                        <a:lnTo>
                          <a:pt x="302" y="302"/>
                        </a:lnTo>
                        <a:moveTo>
                          <a:pt x="396" y="396"/>
                        </a:moveTo>
                        <a:lnTo>
                          <a:pt x="396" y="396"/>
                        </a:lnTo>
                        <a:lnTo>
                          <a:pt x="405" y="406"/>
                        </a:lnTo>
                        <a:moveTo>
                          <a:pt x="415" y="415"/>
                        </a:moveTo>
                        <a:lnTo>
                          <a:pt x="415" y="415"/>
                        </a:lnTo>
                        <a:lnTo>
                          <a:pt x="509" y="510"/>
                        </a:lnTo>
                        <a:moveTo>
                          <a:pt x="603" y="604"/>
                        </a:moveTo>
                        <a:lnTo>
                          <a:pt x="603" y="604"/>
                        </a:lnTo>
                        <a:lnTo>
                          <a:pt x="613" y="613"/>
                        </a:lnTo>
                        <a:moveTo>
                          <a:pt x="622" y="623"/>
                        </a:moveTo>
                        <a:lnTo>
                          <a:pt x="622" y="623"/>
                        </a:lnTo>
                        <a:lnTo>
                          <a:pt x="717" y="717"/>
                        </a:lnTo>
                        <a:moveTo>
                          <a:pt x="811" y="811"/>
                        </a:moveTo>
                        <a:lnTo>
                          <a:pt x="811" y="811"/>
                        </a:lnTo>
                        <a:lnTo>
                          <a:pt x="820" y="821"/>
                        </a:lnTo>
                        <a:moveTo>
                          <a:pt x="830" y="830"/>
                        </a:moveTo>
                        <a:lnTo>
                          <a:pt x="830" y="830"/>
                        </a:lnTo>
                        <a:lnTo>
                          <a:pt x="924" y="924"/>
                        </a:lnTo>
                        <a:moveTo>
                          <a:pt x="1018" y="1019"/>
                        </a:moveTo>
                        <a:lnTo>
                          <a:pt x="1018" y="1019"/>
                        </a:lnTo>
                        <a:lnTo>
                          <a:pt x="1028" y="1028"/>
                        </a:lnTo>
                        <a:moveTo>
                          <a:pt x="1037" y="1038"/>
                        </a:moveTo>
                        <a:lnTo>
                          <a:pt x="1037" y="1038"/>
                        </a:lnTo>
                        <a:lnTo>
                          <a:pt x="1131" y="1132"/>
                        </a:lnTo>
                        <a:moveTo>
                          <a:pt x="1226" y="1226"/>
                        </a:moveTo>
                        <a:lnTo>
                          <a:pt x="1226" y="1226"/>
                        </a:lnTo>
                        <a:lnTo>
                          <a:pt x="1235" y="1236"/>
                        </a:lnTo>
                        <a:moveTo>
                          <a:pt x="1245" y="1245"/>
                        </a:moveTo>
                        <a:lnTo>
                          <a:pt x="1245" y="1245"/>
                        </a:lnTo>
                        <a:lnTo>
                          <a:pt x="1339" y="1339"/>
                        </a:lnTo>
                        <a:moveTo>
                          <a:pt x="1433" y="1434"/>
                        </a:moveTo>
                        <a:lnTo>
                          <a:pt x="1433" y="1434"/>
                        </a:lnTo>
                        <a:lnTo>
                          <a:pt x="1443" y="1443"/>
                        </a:lnTo>
                        <a:moveTo>
                          <a:pt x="1452" y="1452"/>
                        </a:moveTo>
                        <a:lnTo>
                          <a:pt x="1452" y="1452"/>
                        </a:lnTo>
                        <a:lnTo>
                          <a:pt x="1546" y="1547"/>
                        </a:lnTo>
                        <a:moveTo>
                          <a:pt x="1641" y="1641"/>
                        </a:moveTo>
                        <a:lnTo>
                          <a:pt x="1641" y="1641"/>
                        </a:lnTo>
                        <a:lnTo>
                          <a:pt x="1650" y="1650"/>
                        </a:lnTo>
                        <a:moveTo>
                          <a:pt x="1659" y="1660"/>
                        </a:moveTo>
                        <a:lnTo>
                          <a:pt x="1659" y="1660"/>
                        </a:lnTo>
                        <a:lnTo>
                          <a:pt x="1754" y="1754"/>
                        </a:lnTo>
                        <a:moveTo>
                          <a:pt x="1848" y="1848"/>
                        </a:moveTo>
                        <a:lnTo>
                          <a:pt x="1848" y="1848"/>
                        </a:lnTo>
                        <a:lnTo>
                          <a:pt x="1857" y="1858"/>
                        </a:lnTo>
                        <a:moveTo>
                          <a:pt x="1867" y="1867"/>
                        </a:moveTo>
                        <a:lnTo>
                          <a:pt x="1867" y="1867"/>
                        </a:lnTo>
                        <a:lnTo>
                          <a:pt x="1961" y="1962"/>
                        </a:lnTo>
                        <a:moveTo>
                          <a:pt x="2055" y="2056"/>
                        </a:moveTo>
                        <a:lnTo>
                          <a:pt x="2055" y="2056"/>
                        </a:lnTo>
                        <a:lnTo>
                          <a:pt x="2065" y="2065"/>
                        </a:lnTo>
                        <a:moveTo>
                          <a:pt x="2074" y="2075"/>
                        </a:moveTo>
                        <a:lnTo>
                          <a:pt x="2074" y="2075"/>
                        </a:lnTo>
                        <a:lnTo>
                          <a:pt x="2168" y="2169"/>
                        </a:lnTo>
                        <a:moveTo>
                          <a:pt x="2263" y="2263"/>
                        </a:moveTo>
                        <a:lnTo>
                          <a:pt x="2263" y="2263"/>
                        </a:lnTo>
                        <a:lnTo>
                          <a:pt x="2272" y="2273"/>
                        </a:lnTo>
                        <a:moveTo>
                          <a:pt x="2282" y="2282"/>
                        </a:moveTo>
                        <a:lnTo>
                          <a:pt x="2282" y="2282"/>
                        </a:lnTo>
                        <a:lnTo>
                          <a:pt x="2376" y="2376"/>
                        </a:lnTo>
                        <a:moveTo>
                          <a:pt x="2470" y="2471"/>
                        </a:moveTo>
                        <a:lnTo>
                          <a:pt x="2470" y="2471"/>
                        </a:lnTo>
                        <a:lnTo>
                          <a:pt x="2480" y="2480"/>
                        </a:lnTo>
                        <a:moveTo>
                          <a:pt x="2489" y="2490"/>
                        </a:moveTo>
                        <a:lnTo>
                          <a:pt x="2489" y="2490"/>
                        </a:lnTo>
                        <a:lnTo>
                          <a:pt x="2583" y="2584"/>
                        </a:lnTo>
                        <a:moveTo>
                          <a:pt x="2678" y="2678"/>
                        </a:moveTo>
                        <a:lnTo>
                          <a:pt x="2678" y="2678"/>
                        </a:lnTo>
                        <a:lnTo>
                          <a:pt x="2687" y="2687"/>
                        </a:lnTo>
                        <a:moveTo>
                          <a:pt x="2696" y="2697"/>
                        </a:moveTo>
                        <a:lnTo>
                          <a:pt x="2696" y="2697"/>
                        </a:lnTo>
                        <a:lnTo>
                          <a:pt x="2791" y="2791"/>
                        </a:lnTo>
                        <a:moveTo>
                          <a:pt x="2885" y="2885"/>
                        </a:moveTo>
                        <a:lnTo>
                          <a:pt x="2885" y="2885"/>
                        </a:lnTo>
                        <a:lnTo>
                          <a:pt x="2894" y="2895"/>
                        </a:lnTo>
                        <a:moveTo>
                          <a:pt x="2904" y="2904"/>
                        </a:moveTo>
                        <a:lnTo>
                          <a:pt x="2904" y="2904"/>
                        </a:lnTo>
                        <a:lnTo>
                          <a:pt x="2998" y="2999"/>
                        </a:lnTo>
                        <a:moveTo>
                          <a:pt x="3092" y="3093"/>
                        </a:moveTo>
                        <a:lnTo>
                          <a:pt x="3092" y="3093"/>
                        </a:lnTo>
                        <a:lnTo>
                          <a:pt x="3102" y="3102"/>
                        </a:lnTo>
                        <a:moveTo>
                          <a:pt x="3111" y="3112"/>
                        </a:moveTo>
                        <a:lnTo>
                          <a:pt x="3111" y="3112"/>
                        </a:lnTo>
                        <a:lnTo>
                          <a:pt x="3206" y="3206"/>
                        </a:lnTo>
                        <a:moveTo>
                          <a:pt x="3300" y="3300"/>
                        </a:moveTo>
                        <a:lnTo>
                          <a:pt x="3300" y="3300"/>
                        </a:lnTo>
                        <a:lnTo>
                          <a:pt x="3309" y="3310"/>
                        </a:lnTo>
                        <a:moveTo>
                          <a:pt x="3319" y="3319"/>
                        </a:moveTo>
                        <a:lnTo>
                          <a:pt x="3319" y="3319"/>
                        </a:lnTo>
                        <a:lnTo>
                          <a:pt x="3413" y="3413"/>
                        </a:lnTo>
                        <a:moveTo>
                          <a:pt x="3507" y="3508"/>
                        </a:moveTo>
                        <a:lnTo>
                          <a:pt x="3507" y="3508"/>
                        </a:lnTo>
                        <a:lnTo>
                          <a:pt x="3517" y="3517"/>
                        </a:lnTo>
                        <a:moveTo>
                          <a:pt x="3526" y="3527"/>
                        </a:moveTo>
                        <a:lnTo>
                          <a:pt x="3526" y="3527"/>
                        </a:lnTo>
                        <a:lnTo>
                          <a:pt x="3620" y="3621"/>
                        </a:lnTo>
                        <a:moveTo>
                          <a:pt x="3715" y="3715"/>
                        </a:moveTo>
                        <a:lnTo>
                          <a:pt x="3715" y="3715"/>
                        </a:lnTo>
                        <a:lnTo>
                          <a:pt x="3724" y="3725"/>
                        </a:lnTo>
                        <a:moveTo>
                          <a:pt x="3734" y="3734"/>
                        </a:moveTo>
                        <a:lnTo>
                          <a:pt x="3734" y="3734"/>
                        </a:lnTo>
                        <a:lnTo>
                          <a:pt x="3828" y="3828"/>
                        </a:lnTo>
                        <a:moveTo>
                          <a:pt x="3922" y="3923"/>
                        </a:moveTo>
                        <a:lnTo>
                          <a:pt x="3922" y="3923"/>
                        </a:lnTo>
                        <a:lnTo>
                          <a:pt x="3932" y="3932"/>
                        </a:lnTo>
                        <a:moveTo>
                          <a:pt x="3941" y="3941"/>
                        </a:moveTo>
                        <a:lnTo>
                          <a:pt x="3941" y="3941"/>
                        </a:lnTo>
                        <a:lnTo>
                          <a:pt x="4035" y="4036"/>
                        </a:lnTo>
                        <a:moveTo>
                          <a:pt x="4130" y="4130"/>
                        </a:moveTo>
                        <a:lnTo>
                          <a:pt x="4130" y="4130"/>
                        </a:lnTo>
                        <a:lnTo>
                          <a:pt x="4139" y="4139"/>
                        </a:lnTo>
                        <a:moveTo>
                          <a:pt x="4148" y="4149"/>
                        </a:moveTo>
                        <a:lnTo>
                          <a:pt x="4148" y="4149"/>
                        </a:lnTo>
                        <a:lnTo>
                          <a:pt x="4243" y="4243"/>
                        </a:lnTo>
                      </a:path>
                    </a:pathLst>
                  </a:custGeom>
                  <a:noFill/>
                  <a:ln w="7938" cap="flat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35" name="Freeform 7">
                    <a:extLst>
                      <a:ext uri="{FF2B5EF4-FFF2-40B4-BE49-F238E27FC236}">
                        <a16:creationId xmlns:a16="http://schemas.microsoft.com/office/drawing/2014/main" id="{06A98E8A-4194-020D-38BA-D065C12B0C1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32523" y="1531516"/>
                    <a:ext cx="2505075" cy="2378075"/>
                  </a:xfrm>
                  <a:custGeom>
                    <a:avLst/>
                    <a:gdLst>
                      <a:gd name="T0" fmla="*/ 4242 w 4242"/>
                      <a:gd name="T1" fmla="*/ 0 h 4243"/>
                      <a:gd name="T2" fmla="*/ 4054 w 4242"/>
                      <a:gd name="T3" fmla="*/ 189 h 4243"/>
                      <a:gd name="T4" fmla="*/ 4044 w 4242"/>
                      <a:gd name="T5" fmla="*/ 198 h 4243"/>
                      <a:gd name="T6" fmla="*/ 4035 w 4242"/>
                      <a:gd name="T7" fmla="*/ 208 h 4243"/>
                      <a:gd name="T8" fmla="*/ 3846 w 4242"/>
                      <a:gd name="T9" fmla="*/ 396 h 4243"/>
                      <a:gd name="T10" fmla="*/ 3837 w 4242"/>
                      <a:gd name="T11" fmla="*/ 406 h 4243"/>
                      <a:gd name="T12" fmla="*/ 3827 w 4242"/>
                      <a:gd name="T13" fmla="*/ 415 h 4243"/>
                      <a:gd name="T14" fmla="*/ 3639 w 4242"/>
                      <a:gd name="T15" fmla="*/ 604 h 4243"/>
                      <a:gd name="T16" fmla="*/ 3629 w 4242"/>
                      <a:gd name="T17" fmla="*/ 613 h 4243"/>
                      <a:gd name="T18" fmla="*/ 3620 w 4242"/>
                      <a:gd name="T19" fmla="*/ 623 h 4243"/>
                      <a:gd name="T20" fmla="*/ 3431 w 4242"/>
                      <a:gd name="T21" fmla="*/ 811 h 4243"/>
                      <a:gd name="T22" fmla="*/ 3422 w 4242"/>
                      <a:gd name="T23" fmla="*/ 821 h 4243"/>
                      <a:gd name="T24" fmla="*/ 3413 w 4242"/>
                      <a:gd name="T25" fmla="*/ 830 h 4243"/>
                      <a:gd name="T26" fmla="*/ 3224 w 4242"/>
                      <a:gd name="T27" fmla="*/ 1018 h 4243"/>
                      <a:gd name="T28" fmla="*/ 3215 w 4242"/>
                      <a:gd name="T29" fmla="*/ 1028 h 4243"/>
                      <a:gd name="T30" fmla="*/ 3205 w 4242"/>
                      <a:gd name="T31" fmla="*/ 1037 h 4243"/>
                      <a:gd name="T32" fmla="*/ 3017 w 4242"/>
                      <a:gd name="T33" fmla="*/ 1226 h 4243"/>
                      <a:gd name="T34" fmla="*/ 3007 w 4242"/>
                      <a:gd name="T35" fmla="*/ 1235 h 4243"/>
                      <a:gd name="T36" fmla="*/ 2998 w 4242"/>
                      <a:gd name="T37" fmla="*/ 1245 h 4243"/>
                      <a:gd name="T38" fmla="*/ 2809 w 4242"/>
                      <a:gd name="T39" fmla="*/ 1433 h 4243"/>
                      <a:gd name="T40" fmla="*/ 2800 w 4242"/>
                      <a:gd name="T41" fmla="*/ 1443 h 4243"/>
                      <a:gd name="T42" fmla="*/ 2790 w 4242"/>
                      <a:gd name="T43" fmla="*/ 1452 h 4243"/>
                      <a:gd name="T44" fmla="*/ 2602 w 4242"/>
                      <a:gd name="T45" fmla="*/ 1641 h 4243"/>
                      <a:gd name="T46" fmla="*/ 2592 w 4242"/>
                      <a:gd name="T47" fmla="*/ 1650 h 4243"/>
                      <a:gd name="T48" fmla="*/ 2583 w 4242"/>
                      <a:gd name="T49" fmla="*/ 1660 h 4243"/>
                      <a:gd name="T50" fmla="*/ 2394 w 4242"/>
                      <a:gd name="T51" fmla="*/ 1848 h 4243"/>
                      <a:gd name="T52" fmla="*/ 2385 w 4242"/>
                      <a:gd name="T53" fmla="*/ 1858 h 4243"/>
                      <a:gd name="T54" fmla="*/ 2376 w 4242"/>
                      <a:gd name="T55" fmla="*/ 1867 h 4243"/>
                      <a:gd name="T56" fmla="*/ 2187 w 4242"/>
                      <a:gd name="T57" fmla="*/ 2056 h 4243"/>
                      <a:gd name="T58" fmla="*/ 2178 w 4242"/>
                      <a:gd name="T59" fmla="*/ 2065 h 4243"/>
                      <a:gd name="T60" fmla="*/ 2168 w 4242"/>
                      <a:gd name="T61" fmla="*/ 2074 h 4243"/>
                      <a:gd name="T62" fmla="*/ 1980 w 4242"/>
                      <a:gd name="T63" fmla="*/ 2263 h 4243"/>
                      <a:gd name="T64" fmla="*/ 1970 w 4242"/>
                      <a:gd name="T65" fmla="*/ 2272 h 4243"/>
                      <a:gd name="T66" fmla="*/ 1961 w 4242"/>
                      <a:gd name="T67" fmla="*/ 2282 h 4243"/>
                      <a:gd name="T68" fmla="*/ 1772 w 4242"/>
                      <a:gd name="T69" fmla="*/ 2470 h 4243"/>
                      <a:gd name="T70" fmla="*/ 1763 w 4242"/>
                      <a:gd name="T71" fmla="*/ 2480 h 4243"/>
                      <a:gd name="T72" fmla="*/ 1753 w 4242"/>
                      <a:gd name="T73" fmla="*/ 2489 h 4243"/>
                      <a:gd name="T74" fmla="*/ 1565 w 4242"/>
                      <a:gd name="T75" fmla="*/ 2678 h 4243"/>
                      <a:gd name="T76" fmla="*/ 1555 w 4242"/>
                      <a:gd name="T77" fmla="*/ 2687 h 4243"/>
                      <a:gd name="T78" fmla="*/ 1546 w 4242"/>
                      <a:gd name="T79" fmla="*/ 2697 h 4243"/>
                      <a:gd name="T80" fmla="*/ 1357 w 4242"/>
                      <a:gd name="T81" fmla="*/ 2885 h 4243"/>
                      <a:gd name="T82" fmla="*/ 1348 w 4242"/>
                      <a:gd name="T83" fmla="*/ 2895 h 4243"/>
                      <a:gd name="T84" fmla="*/ 1338 w 4242"/>
                      <a:gd name="T85" fmla="*/ 2904 h 4243"/>
                      <a:gd name="T86" fmla="*/ 1150 w 4242"/>
                      <a:gd name="T87" fmla="*/ 3093 h 4243"/>
                      <a:gd name="T88" fmla="*/ 1140 w 4242"/>
                      <a:gd name="T89" fmla="*/ 3102 h 4243"/>
                      <a:gd name="T90" fmla="*/ 1131 w 4242"/>
                      <a:gd name="T91" fmla="*/ 3112 h 4243"/>
                      <a:gd name="T92" fmla="*/ 942 w 4242"/>
                      <a:gd name="T93" fmla="*/ 3300 h 4243"/>
                      <a:gd name="T94" fmla="*/ 933 w 4242"/>
                      <a:gd name="T95" fmla="*/ 3310 h 4243"/>
                      <a:gd name="T96" fmla="*/ 924 w 4242"/>
                      <a:gd name="T97" fmla="*/ 3319 h 4243"/>
                      <a:gd name="T98" fmla="*/ 735 w 4242"/>
                      <a:gd name="T99" fmla="*/ 3508 h 4243"/>
                      <a:gd name="T100" fmla="*/ 726 w 4242"/>
                      <a:gd name="T101" fmla="*/ 3517 h 4243"/>
                      <a:gd name="T102" fmla="*/ 716 w 4242"/>
                      <a:gd name="T103" fmla="*/ 3526 h 4243"/>
                      <a:gd name="T104" fmla="*/ 528 w 4242"/>
                      <a:gd name="T105" fmla="*/ 3715 h 4243"/>
                      <a:gd name="T106" fmla="*/ 518 w 4242"/>
                      <a:gd name="T107" fmla="*/ 3724 h 4243"/>
                      <a:gd name="T108" fmla="*/ 509 w 4242"/>
                      <a:gd name="T109" fmla="*/ 3734 h 4243"/>
                      <a:gd name="T110" fmla="*/ 320 w 4242"/>
                      <a:gd name="T111" fmla="*/ 3922 h 4243"/>
                      <a:gd name="T112" fmla="*/ 311 w 4242"/>
                      <a:gd name="T113" fmla="*/ 3932 h 4243"/>
                      <a:gd name="T114" fmla="*/ 301 w 4242"/>
                      <a:gd name="T115" fmla="*/ 3941 h 4243"/>
                      <a:gd name="T116" fmla="*/ 113 w 4242"/>
                      <a:gd name="T117" fmla="*/ 4130 h 4243"/>
                      <a:gd name="T118" fmla="*/ 103 w 4242"/>
                      <a:gd name="T119" fmla="*/ 4139 h 4243"/>
                      <a:gd name="T120" fmla="*/ 94 w 4242"/>
                      <a:gd name="T121" fmla="*/ 4149 h 4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4242" h="4243">
                        <a:moveTo>
                          <a:pt x="4242" y="0"/>
                        </a:moveTo>
                        <a:lnTo>
                          <a:pt x="4242" y="0"/>
                        </a:lnTo>
                        <a:lnTo>
                          <a:pt x="4148" y="95"/>
                        </a:lnTo>
                        <a:moveTo>
                          <a:pt x="4054" y="189"/>
                        </a:moveTo>
                        <a:lnTo>
                          <a:pt x="4054" y="189"/>
                        </a:lnTo>
                        <a:lnTo>
                          <a:pt x="4044" y="198"/>
                        </a:lnTo>
                        <a:moveTo>
                          <a:pt x="4035" y="208"/>
                        </a:moveTo>
                        <a:lnTo>
                          <a:pt x="4035" y="208"/>
                        </a:lnTo>
                        <a:lnTo>
                          <a:pt x="3941" y="302"/>
                        </a:lnTo>
                        <a:moveTo>
                          <a:pt x="3846" y="396"/>
                        </a:moveTo>
                        <a:lnTo>
                          <a:pt x="3846" y="396"/>
                        </a:lnTo>
                        <a:lnTo>
                          <a:pt x="3837" y="406"/>
                        </a:lnTo>
                        <a:moveTo>
                          <a:pt x="3827" y="415"/>
                        </a:moveTo>
                        <a:lnTo>
                          <a:pt x="3827" y="415"/>
                        </a:lnTo>
                        <a:lnTo>
                          <a:pt x="3733" y="509"/>
                        </a:lnTo>
                        <a:moveTo>
                          <a:pt x="3639" y="604"/>
                        </a:moveTo>
                        <a:lnTo>
                          <a:pt x="3639" y="604"/>
                        </a:lnTo>
                        <a:lnTo>
                          <a:pt x="3629" y="613"/>
                        </a:lnTo>
                        <a:moveTo>
                          <a:pt x="3620" y="623"/>
                        </a:moveTo>
                        <a:lnTo>
                          <a:pt x="3620" y="623"/>
                        </a:lnTo>
                        <a:lnTo>
                          <a:pt x="3526" y="717"/>
                        </a:lnTo>
                        <a:moveTo>
                          <a:pt x="3431" y="811"/>
                        </a:moveTo>
                        <a:lnTo>
                          <a:pt x="3431" y="811"/>
                        </a:lnTo>
                        <a:lnTo>
                          <a:pt x="3422" y="821"/>
                        </a:lnTo>
                        <a:moveTo>
                          <a:pt x="3413" y="830"/>
                        </a:moveTo>
                        <a:lnTo>
                          <a:pt x="3413" y="830"/>
                        </a:lnTo>
                        <a:lnTo>
                          <a:pt x="3318" y="924"/>
                        </a:lnTo>
                        <a:moveTo>
                          <a:pt x="3224" y="1018"/>
                        </a:moveTo>
                        <a:lnTo>
                          <a:pt x="3224" y="1018"/>
                        </a:lnTo>
                        <a:lnTo>
                          <a:pt x="3215" y="1028"/>
                        </a:lnTo>
                        <a:moveTo>
                          <a:pt x="3205" y="1037"/>
                        </a:moveTo>
                        <a:lnTo>
                          <a:pt x="3205" y="1037"/>
                        </a:lnTo>
                        <a:lnTo>
                          <a:pt x="3111" y="1132"/>
                        </a:lnTo>
                        <a:moveTo>
                          <a:pt x="3017" y="1226"/>
                        </a:moveTo>
                        <a:lnTo>
                          <a:pt x="3017" y="1226"/>
                        </a:lnTo>
                        <a:lnTo>
                          <a:pt x="3007" y="1235"/>
                        </a:lnTo>
                        <a:moveTo>
                          <a:pt x="2998" y="1245"/>
                        </a:moveTo>
                        <a:lnTo>
                          <a:pt x="2998" y="1245"/>
                        </a:lnTo>
                        <a:lnTo>
                          <a:pt x="2903" y="1339"/>
                        </a:lnTo>
                        <a:moveTo>
                          <a:pt x="2809" y="1433"/>
                        </a:moveTo>
                        <a:lnTo>
                          <a:pt x="2809" y="1433"/>
                        </a:lnTo>
                        <a:lnTo>
                          <a:pt x="2800" y="1443"/>
                        </a:lnTo>
                        <a:moveTo>
                          <a:pt x="2790" y="1452"/>
                        </a:moveTo>
                        <a:lnTo>
                          <a:pt x="2790" y="1452"/>
                        </a:lnTo>
                        <a:lnTo>
                          <a:pt x="2696" y="1546"/>
                        </a:lnTo>
                        <a:moveTo>
                          <a:pt x="2602" y="1641"/>
                        </a:moveTo>
                        <a:lnTo>
                          <a:pt x="2602" y="1641"/>
                        </a:lnTo>
                        <a:lnTo>
                          <a:pt x="2592" y="1650"/>
                        </a:lnTo>
                        <a:moveTo>
                          <a:pt x="2583" y="1660"/>
                        </a:moveTo>
                        <a:lnTo>
                          <a:pt x="2583" y="1660"/>
                        </a:lnTo>
                        <a:lnTo>
                          <a:pt x="2489" y="1754"/>
                        </a:lnTo>
                        <a:moveTo>
                          <a:pt x="2394" y="1848"/>
                        </a:moveTo>
                        <a:lnTo>
                          <a:pt x="2394" y="1848"/>
                        </a:lnTo>
                        <a:lnTo>
                          <a:pt x="2385" y="1858"/>
                        </a:lnTo>
                        <a:moveTo>
                          <a:pt x="2376" y="1867"/>
                        </a:moveTo>
                        <a:lnTo>
                          <a:pt x="2376" y="1867"/>
                        </a:lnTo>
                        <a:lnTo>
                          <a:pt x="2281" y="1961"/>
                        </a:lnTo>
                        <a:moveTo>
                          <a:pt x="2187" y="2056"/>
                        </a:moveTo>
                        <a:lnTo>
                          <a:pt x="2187" y="2056"/>
                        </a:lnTo>
                        <a:lnTo>
                          <a:pt x="2178" y="2065"/>
                        </a:lnTo>
                        <a:moveTo>
                          <a:pt x="2168" y="2074"/>
                        </a:moveTo>
                        <a:lnTo>
                          <a:pt x="2168" y="2074"/>
                        </a:lnTo>
                        <a:lnTo>
                          <a:pt x="2074" y="2169"/>
                        </a:lnTo>
                        <a:moveTo>
                          <a:pt x="1980" y="2263"/>
                        </a:moveTo>
                        <a:lnTo>
                          <a:pt x="1980" y="2263"/>
                        </a:lnTo>
                        <a:lnTo>
                          <a:pt x="1970" y="2272"/>
                        </a:lnTo>
                        <a:moveTo>
                          <a:pt x="1961" y="2282"/>
                        </a:moveTo>
                        <a:lnTo>
                          <a:pt x="1961" y="2282"/>
                        </a:lnTo>
                        <a:lnTo>
                          <a:pt x="1866" y="2376"/>
                        </a:lnTo>
                        <a:moveTo>
                          <a:pt x="1772" y="2470"/>
                        </a:moveTo>
                        <a:lnTo>
                          <a:pt x="1772" y="2470"/>
                        </a:lnTo>
                        <a:lnTo>
                          <a:pt x="1763" y="2480"/>
                        </a:lnTo>
                        <a:moveTo>
                          <a:pt x="1753" y="2489"/>
                        </a:moveTo>
                        <a:lnTo>
                          <a:pt x="1753" y="2489"/>
                        </a:lnTo>
                        <a:lnTo>
                          <a:pt x="1659" y="2584"/>
                        </a:lnTo>
                        <a:moveTo>
                          <a:pt x="1565" y="2678"/>
                        </a:moveTo>
                        <a:lnTo>
                          <a:pt x="1565" y="2678"/>
                        </a:lnTo>
                        <a:lnTo>
                          <a:pt x="1555" y="2687"/>
                        </a:lnTo>
                        <a:moveTo>
                          <a:pt x="1546" y="2697"/>
                        </a:moveTo>
                        <a:lnTo>
                          <a:pt x="1546" y="2697"/>
                        </a:lnTo>
                        <a:lnTo>
                          <a:pt x="1452" y="2791"/>
                        </a:lnTo>
                        <a:moveTo>
                          <a:pt x="1357" y="2885"/>
                        </a:moveTo>
                        <a:lnTo>
                          <a:pt x="1357" y="2885"/>
                        </a:lnTo>
                        <a:lnTo>
                          <a:pt x="1348" y="2895"/>
                        </a:lnTo>
                        <a:moveTo>
                          <a:pt x="1338" y="2904"/>
                        </a:moveTo>
                        <a:lnTo>
                          <a:pt x="1338" y="2904"/>
                        </a:lnTo>
                        <a:lnTo>
                          <a:pt x="1244" y="2998"/>
                        </a:lnTo>
                        <a:moveTo>
                          <a:pt x="1150" y="3093"/>
                        </a:moveTo>
                        <a:lnTo>
                          <a:pt x="1150" y="3093"/>
                        </a:lnTo>
                        <a:lnTo>
                          <a:pt x="1140" y="3102"/>
                        </a:lnTo>
                        <a:moveTo>
                          <a:pt x="1131" y="3112"/>
                        </a:moveTo>
                        <a:lnTo>
                          <a:pt x="1131" y="3112"/>
                        </a:lnTo>
                        <a:lnTo>
                          <a:pt x="1037" y="3206"/>
                        </a:lnTo>
                        <a:moveTo>
                          <a:pt x="942" y="3300"/>
                        </a:moveTo>
                        <a:lnTo>
                          <a:pt x="942" y="3300"/>
                        </a:lnTo>
                        <a:lnTo>
                          <a:pt x="933" y="3310"/>
                        </a:lnTo>
                        <a:moveTo>
                          <a:pt x="924" y="3319"/>
                        </a:moveTo>
                        <a:lnTo>
                          <a:pt x="924" y="3319"/>
                        </a:lnTo>
                        <a:lnTo>
                          <a:pt x="829" y="3413"/>
                        </a:lnTo>
                        <a:moveTo>
                          <a:pt x="735" y="3508"/>
                        </a:moveTo>
                        <a:lnTo>
                          <a:pt x="735" y="3508"/>
                        </a:lnTo>
                        <a:lnTo>
                          <a:pt x="726" y="3517"/>
                        </a:lnTo>
                        <a:moveTo>
                          <a:pt x="716" y="3526"/>
                        </a:moveTo>
                        <a:lnTo>
                          <a:pt x="716" y="3526"/>
                        </a:lnTo>
                        <a:lnTo>
                          <a:pt x="622" y="3621"/>
                        </a:lnTo>
                        <a:moveTo>
                          <a:pt x="528" y="3715"/>
                        </a:moveTo>
                        <a:lnTo>
                          <a:pt x="528" y="3715"/>
                        </a:lnTo>
                        <a:lnTo>
                          <a:pt x="518" y="3724"/>
                        </a:lnTo>
                        <a:moveTo>
                          <a:pt x="509" y="3734"/>
                        </a:moveTo>
                        <a:lnTo>
                          <a:pt x="509" y="3734"/>
                        </a:lnTo>
                        <a:lnTo>
                          <a:pt x="414" y="3828"/>
                        </a:lnTo>
                        <a:moveTo>
                          <a:pt x="320" y="3922"/>
                        </a:moveTo>
                        <a:lnTo>
                          <a:pt x="320" y="3922"/>
                        </a:lnTo>
                        <a:lnTo>
                          <a:pt x="311" y="3932"/>
                        </a:lnTo>
                        <a:moveTo>
                          <a:pt x="301" y="3941"/>
                        </a:moveTo>
                        <a:lnTo>
                          <a:pt x="301" y="3941"/>
                        </a:lnTo>
                        <a:lnTo>
                          <a:pt x="207" y="4035"/>
                        </a:lnTo>
                        <a:moveTo>
                          <a:pt x="113" y="4130"/>
                        </a:moveTo>
                        <a:lnTo>
                          <a:pt x="113" y="4130"/>
                        </a:lnTo>
                        <a:lnTo>
                          <a:pt x="103" y="4139"/>
                        </a:lnTo>
                        <a:moveTo>
                          <a:pt x="94" y="4149"/>
                        </a:moveTo>
                        <a:lnTo>
                          <a:pt x="94" y="4149"/>
                        </a:lnTo>
                        <a:lnTo>
                          <a:pt x="0" y="4243"/>
                        </a:lnTo>
                      </a:path>
                    </a:pathLst>
                  </a:custGeom>
                  <a:noFill/>
                  <a:ln w="7938" cap="flat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36" name="Freeform 8">
                    <a:extLst>
                      <a:ext uri="{FF2B5EF4-FFF2-40B4-BE49-F238E27FC236}">
                        <a16:creationId xmlns:a16="http://schemas.microsoft.com/office/drawing/2014/main" id="{DEE73638-66E6-255C-6065-F69CFA40D32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970560" y="2720554"/>
                    <a:ext cx="3370263" cy="0"/>
                  </a:xfrm>
                  <a:custGeom>
                    <a:avLst/>
                    <a:gdLst>
                      <a:gd name="T0" fmla="*/ 0 w 5707"/>
                      <a:gd name="T1" fmla="*/ 267 w 5707"/>
                      <a:gd name="T2" fmla="*/ 280 w 5707"/>
                      <a:gd name="T3" fmla="*/ 294 w 5707"/>
                      <a:gd name="T4" fmla="*/ 560 w 5707"/>
                      <a:gd name="T5" fmla="*/ 574 w 5707"/>
                      <a:gd name="T6" fmla="*/ 587 w 5707"/>
                      <a:gd name="T7" fmla="*/ 854 w 5707"/>
                      <a:gd name="T8" fmla="*/ 867 w 5707"/>
                      <a:gd name="T9" fmla="*/ 880 w 5707"/>
                      <a:gd name="T10" fmla="*/ 1147 w 5707"/>
                      <a:gd name="T11" fmla="*/ 1160 w 5707"/>
                      <a:gd name="T12" fmla="*/ 1174 w 5707"/>
                      <a:gd name="T13" fmla="*/ 1440 w 5707"/>
                      <a:gd name="T14" fmla="*/ 1454 w 5707"/>
                      <a:gd name="T15" fmla="*/ 1467 w 5707"/>
                      <a:gd name="T16" fmla="*/ 1734 w 5707"/>
                      <a:gd name="T17" fmla="*/ 1747 w 5707"/>
                      <a:gd name="T18" fmla="*/ 1760 w 5707"/>
                      <a:gd name="T19" fmla="*/ 2027 w 5707"/>
                      <a:gd name="T20" fmla="*/ 2040 w 5707"/>
                      <a:gd name="T21" fmla="*/ 2054 w 5707"/>
                      <a:gd name="T22" fmla="*/ 2320 w 5707"/>
                      <a:gd name="T23" fmla="*/ 2334 w 5707"/>
                      <a:gd name="T24" fmla="*/ 2347 w 5707"/>
                      <a:gd name="T25" fmla="*/ 2614 w 5707"/>
                      <a:gd name="T26" fmla="*/ 2627 w 5707"/>
                      <a:gd name="T27" fmla="*/ 2640 w 5707"/>
                      <a:gd name="T28" fmla="*/ 2907 w 5707"/>
                      <a:gd name="T29" fmla="*/ 2920 w 5707"/>
                      <a:gd name="T30" fmla="*/ 2934 w 5707"/>
                      <a:gd name="T31" fmla="*/ 3200 w 5707"/>
                      <a:gd name="T32" fmla="*/ 3214 w 5707"/>
                      <a:gd name="T33" fmla="*/ 3227 w 5707"/>
                      <a:gd name="T34" fmla="*/ 3494 w 5707"/>
                      <a:gd name="T35" fmla="*/ 3507 w 5707"/>
                      <a:gd name="T36" fmla="*/ 3520 w 5707"/>
                      <a:gd name="T37" fmla="*/ 3787 w 5707"/>
                      <a:gd name="T38" fmla="*/ 3800 w 5707"/>
                      <a:gd name="T39" fmla="*/ 3814 w 5707"/>
                      <a:gd name="T40" fmla="*/ 4080 w 5707"/>
                      <a:gd name="T41" fmla="*/ 4094 w 5707"/>
                      <a:gd name="T42" fmla="*/ 4107 w 5707"/>
                      <a:gd name="T43" fmla="*/ 4374 w 5707"/>
                      <a:gd name="T44" fmla="*/ 4387 w 5707"/>
                      <a:gd name="T45" fmla="*/ 4400 w 5707"/>
                      <a:gd name="T46" fmla="*/ 4667 w 5707"/>
                      <a:gd name="T47" fmla="*/ 4680 w 5707"/>
                      <a:gd name="T48" fmla="*/ 4694 w 5707"/>
                      <a:gd name="T49" fmla="*/ 4960 w 5707"/>
                      <a:gd name="T50" fmla="*/ 4974 w 5707"/>
                      <a:gd name="T51" fmla="*/ 4987 w 5707"/>
                      <a:gd name="T52" fmla="*/ 5254 w 5707"/>
                      <a:gd name="T53" fmla="*/ 5267 w 5707"/>
                      <a:gd name="T54" fmla="*/ 5280 w 5707"/>
                      <a:gd name="T55" fmla="*/ 5547 w 5707"/>
                      <a:gd name="T56" fmla="*/ 5560 w 5707"/>
                      <a:gd name="T57" fmla="*/ 5574 w 570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</a:cxnLst>
                    <a:rect l="0" t="0" r="r" b="b"/>
                    <a:pathLst>
                      <a:path w="5707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34" y="0"/>
                        </a:lnTo>
                        <a:moveTo>
                          <a:pt x="267" y="0"/>
                        </a:moveTo>
                        <a:lnTo>
                          <a:pt x="267" y="0"/>
                        </a:lnTo>
                        <a:lnTo>
                          <a:pt x="280" y="0"/>
                        </a:lnTo>
                        <a:moveTo>
                          <a:pt x="294" y="0"/>
                        </a:moveTo>
                        <a:lnTo>
                          <a:pt x="294" y="0"/>
                        </a:lnTo>
                        <a:lnTo>
                          <a:pt x="427" y="0"/>
                        </a:lnTo>
                        <a:moveTo>
                          <a:pt x="560" y="0"/>
                        </a:moveTo>
                        <a:lnTo>
                          <a:pt x="560" y="0"/>
                        </a:lnTo>
                        <a:lnTo>
                          <a:pt x="574" y="0"/>
                        </a:lnTo>
                        <a:moveTo>
                          <a:pt x="587" y="0"/>
                        </a:moveTo>
                        <a:lnTo>
                          <a:pt x="587" y="0"/>
                        </a:lnTo>
                        <a:lnTo>
                          <a:pt x="720" y="0"/>
                        </a:lnTo>
                        <a:moveTo>
                          <a:pt x="854" y="0"/>
                        </a:moveTo>
                        <a:lnTo>
                          <a:pt x="854" y="0"/>
                        </a:lnTo>
                        <a:lnTo>
                          <a:pt x="867" y="0"/>
                        </a:lnTo>
                        <a:moveTo>
                          <a:pt x="880" y="0"/>
                        </a:moveTo>
                        <a:lnTo>
                          <a:pt x="880" y="0"/>
                        </a:lnTo>
                        <a:lnTo>
                          <a:pt x="1014" y="0"/>
                        </a:lnTo>
                        <a:moveTo>
                          <a:pt x="1147" y="0"/>
                        </a:moveTo>
                        <a:lnTo>
                          <a:pt x="1147" y="0"/>
                        </a:lnTo>
                        <a:lnTo>
                          <a:pt x="1160" y="0"/>
                        </a:lnTo>
                        <a:moveTo>
                          <a:pt x="1174" y="0"/>
                        </a:moveTo>
                        <a:lnTo>
                          <a:pt x="1174" y="0"/>
                        </a:lnTo>
                        <a:lnTo>
                          <a:pt x="1307" y="0"/>
                        </a:lnTo>
                        <a:moveTo>
                          <a:pt x="1440" y="0"/>
                        </a:moveTo>
                        <a:lnTo>
                          <a:pt x="1440" y="0"/>
                        </a:lnTo>
                        <a:lnTo>
                          <a:pt x="1454" y="0"/>
                        </a:lnTo>
                        <a:moveTo>
                          <a:pt x="1467" y="0"/>
                        </a:moveTo>
                        <a:lnTo>
                          <a:pt x="1467" y="0"/>
                        </a:lnTo>
                        <a:lnTo>
                          <a:pt x="1600" y="0"/>
                        </a:lnTo>
                        <a:moveTo>
                          <a:pt x="1734" y="0"/>
                        </a:moveTo>
                        <a:lnTo>
                          <a:pt x="1734" y="0"/>
                        </a:lnTo>
                        <a:lnTo>
                          <a:pt x="1747" y="0"/>
                        </a:lnTo>
                        <a:moveTo>
                          <a:pt x="1760" y="0"/>
                        </a:moveTo>
                        <a:lnTo>
                          <a:pt x="1760" y="0"/>
                        </a:lnTo>
                        <a:lnTo>
                          <a:pt x="1894" y="0"/>
                        </a:lnTo>
                        <a:moveTo>
                          <a:pt x="2027" y="0"/>
                        </a:moveTo>
                        <a:lnTo>
                          <a:pt x="2027" y="0"/>
                        </a:lnTo>
                        <a:lnTo>
                          <a:pt x="2040" y="0"/>
                        </a:lnTo>
                        <a:moveTo>
                          <a:pt x="2054" y="0"/>
                        </a:moveTo>
                        <a:lnTo>
                          <a:pt x="2054" y="0"/>
                        </a:lnTo>
                        <a:lnTo>
                          <a:pt x="2187" y="0"/>
                        </a:lnTo>
                        <a:moveTo>
                          <a:pt x="2320" y="0"/>
                        </a:moveTo>
                        <a:lnTo>
                          <a:pt x="2320" y="0"/>
                        </a:lnTo>
                        <a:lnTo>
                          <a:pt x="2334" y="0"/>
                        </a:lnTo>
                        <a:moveTo>
                          <a:pt x="2347" y="0"/>
                        </a:moveTo>
                        <a:lnTo>
                          <a:pt x="2347" y="0"/>
                        </a:lnTo>
                        <a:lnTo>
                          <a:pt x="2480" y="0"/>
                        </a:lnTo>
                        <a:moveTo>
                          <a:pt x="2614" y="0"/>
                        </a:moveTo>
                        <a:lnTo>
                          <a:pt x="2614" y="0"/>
                        </a:lnTo>
                        <a:lnTo>
                          <a:pt x="2627" y="0"/>
                        </a:lnTo>
                        <a:moveTo>
                          <a:pt x="2640" y="0"/>
                        </a:moveTo>
                        <a:lnTo>
                          <a:pt x="2640" y="0"/>
                        </a:lnTo>
                        <a:lnTo>
                          <a:pt x="2774" y="0"/>
                        </a:lnTo>
                        <a:moveTo>
                          <a:pt x="2907" y="0"/>
                        </a:moveTo>
                        <a:lnTo>
                          <a:pt x="2907" y="0"/>
                        </a:lnTo>
                        <a:lnTo>
                          <a:pt x="2920" y="0"/>
                        </a:lnTo>
                        <a:moveTo>
                          <a:pt x="2934" y="0"/>
                        </a:moveTo>
                        <a:lnTo>
                          <a:pt x="2934" y="0"/>
                        </a:lnTo>
                        <a:lnTo>
                          <a:pt x="3067" y="0"/>
                        </a:lnTo>
                        <a:moveTo>
                          <a:pt x="3200" y="0"/>
                        </a:moveTo>
                        <a:lnTo>
                          <a:pt x="3200" y="0"/>
                        </a:lnTo>
                        <a:lnTo>
                          <a:pt x="3214" y="0"/>
                        </a:lnTo>
                        <a:moveTo>
                          <a:pt x="3227" y="0"/>
                        </a:moveTo>
                        <a:lnTo>
                          <a:pt x="3227" y="0"/>
                        </a:lnTo>
                        <a:lnTo>
                          <a:pt x="3360" y="0"/>
                        </a:lnTo>
                        <a:moveTo>
                          <a:pt x="3494" y="0"/>
                        </a:moveTo>
                        <a:lnTo>
                          <a:pt x="3494" y="0"/>
                        </a:lnTo>
                        <a:lnTo>
                          <a:pt x="3507" y="0"/>
                        </a:lnTo>
                        <a:moveTo>
                          <a:pt x="3520" y="0"/>
                        </a:moveTo>
                        <a:lnTo>
                          <a:pt x="3520" y="0"/>
                        </a:lnTo>
                        <a:lnTo>
                          <a:pt x="3654" y="0"/>
                        </a:lnTo>
                        <a:moveTo>
                          <a:pt x="3787" y="0"/>
                        </a:moveTo>
                        <a:lnTo>
                          <a:pt x="3787" y="0"/>
                        </a:lnTo>
                        <a:lnTo>
                          <a:pt x="3800" y="0"/>
                        </a:lnTo>
                        <a:moveTo>
                          <a:pt x="3814" y="0"/>
                        </a:moveTo>
                        <a:lnTo>
                          <a:pt x="3814" y="0"/>
                        </a:lnTo>
                        <a:lnTo>
                          <a:pt x="3947" y="0"/>
                        </a:lnTo>
                        <a:moveTo>
                          <a:pt x="4080" y="0"/>
                        </a:moveTo>
                        <a:lnTo>
                          <a:pt x="4080" y="0"/>
                        </a:lnTo>
                        <a:lnTo>
                          <a:pt x="4094" y="0"/>
                        </a:lnTo>
                        <a:moveTo>
                          <a:pt x="4107" y="0"/>
                        </a:moveTo>
                        <a:lnTo>
                          <a:pt x="4107" y="0"/>
                        </a:lnTo>
                        <a:lnTo>
                          <a:pt x="4240" y="0"/>
                        </a:lnTo>
                        <a:moveTo>
                          <a:pt x="4374" y="0"/>
                        </a:moveTo>
                        <a:lnTo>
                          <a:pt x="4374" y="0"/>
                        </a:lnTo>
                        <a:lnTo>
                          <a:pt x="4387" y="0"/>
                        </a:lnTo>
                        <a:moveTo>
                          <a:pt x="4400" y="0"/>
                        </a:moveTo>
                        <a:lnTo>
                          <a:pt x="4400" y="0"/>
                        </a:lnTo>
                        <a:lnTo>
                          <a:pt x="4534" y="0"/>
                        </a:lnTo>
                        <a:moveTo>
                          <a:pt x="4667" y="0"/>
                        </a:moveTo>
                        <a:lnTo>
                          <a:pt x="4667" y="0"/>
                        </a:lnTo>
                        <a:lnTo>
                          <a:pt x="4680" y="0"/>
                        </a:lnTo>
                        <a:moveTo>
                          <a:pt x="4694" y="0"/>
                        </a:moveTo>
                        <a:lnTo>
                          <a:pt x="4694" y="0"/>
                        </a:lnTo>
                        <a:lnTo>
                          <a:pt x="4827" y="0"/>
                        </a:lnTo>
                        <a:moveTo>
                          <a:pt x="4960" y="0"/>
                        </a:moveTo>
                        <a:lnTo>
                          <a:pt x="4960" y="0"/>
                        </a:lnTo>
                        <a:lnTo>
                          <a:pt x="4974" y="0"/>
                        </a:lnTo>
                        <a:moveTo>
                          <a:pt x="4987" y="0"/>
                        </a:moveTo>
                        <a:lnTo>
                          <a:pt x="4987" y="0"/>
                        </a:lnTo>
                        <a:lnTo>
                          <a:pt x="5120" y="0"/>
                        </a:lnTo>
                        <a:moveTo>
                          <a:pt x="5254" y="0"/>
                        </a:moveTo>
                        <a:lnTo>
                          <a:pt x="5254" y="0"/>
                        </a:lnTo>
                        <a:lnTo>
                          <a:pt x="5267" y="0"/>
                        </a:lnTo>
                        <a:moveTo>
                          <a:pt x="5280" y="0"/>
                        </a:moveTo>
                        <a:lnTo>
                          <a:pt x="5280" y="0"/>
                        </a:lnTo>
                        <a:lnTo>
                          <a:pt x="5414" y="0"/>
                        </a:lnTo>
                        <a:moveTo>
                          <a:pt x="5547" y="0"/>
                        </a:moveTo>
                        <a:lnTo>
                          <a:pt x="5547" y="0"/>
                        </a:lnTo>
                        <a:lnTo>
                          <a:pt x="5560" y="0"/>
                        </a:lnTo>
                        <a:moveTo>
                          <a:pt x="5574" y="0"/>
                        </a:moveTo>
                        <a:lnTo>
                          <a:pt x="5574" y="0"/>
                        </a:lnTo>
                        <a:lnTo>
                          <a:pt x="5707" y="0"/>
                        </a:lnTo>
                      </a:path>
                    </a:pathLst>
                  </a:custGeom>
                  <a:noFill/>
                  <a:ln w="7938" cap="flat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37" name="Freeform 9">
                    <a:extLst>
                      <a:ext uri="{FF2B5EF4-FFF2-40B4-BE49-F238E27FC236}">
                        <a16:creationId xmlns:a16="http://schemas.microsoft.com/office/drawing/2014/main" id="{90EB5667-8C3D-2F3A-A1D1-8FB704D6B2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59873" y="2511004"/>
                    <a:ext cx="0" cy="95250"/>
                  </a:xfrm>
                  <a:custGeom>
                    <a:avLst/>
                    <a:gdLst>
                      <a:gd name="T0" fmla="*/ 0 w 1"/>
                      <a:gd name="T1" fmla="*/ 170 h 170"/>
                      <a:gd name="T2" fmla="*/ 0 w 1"/>
                      <a:gd name="T3" fmla="*/ 170 h 170"/>
                      <a:gd name="T4" fmla="*/ 1 w 1"/>
                      <a:gd name="T5" fmla="*/ 0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70">
                        <a:moveTo>
                          <a:pt x="0" y="170"/>
                        </a:moveTo>
                        <a:lnTo>
                          <a:pt x="0" y="170"/>
                        </a:lnTo>
                        <a:lnTo>
                          <a:pt x="1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39" name="Freeform 11">
                    <a:extLst>
                      <a:ext uri="{FF2B5EF4-FFF2-40B4-BE49-F238E27FC236}">
                        <a16:creationId xmlns:a16="http://schemas.microsoft.com/office/drawing/2014/main" id="{D8CB9DF3-0F02-82B0-FCB1-E16D5EF4F3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72360" y="1102891"/>
                    <a:ext cx="117475" cy="0"/>
                  </a:xfrm>
                  <a:custGeom>
                    <a:avLst/>
                    <a:gdLst>
                      <a:gd name="T0" fmla="*/ 0 w 200"/>
                      <a:gd name="T1" fmla="*/ 0 w 200"/>
                      <a:gd name="T2" fmla="*/ 200 w 20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0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0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0" name="Freeform 12">
                    <a:extLst>
                      <a:ext uri="{FF2B5EF4-FFF2-40B4-BE49-F238E27FC236}">
                        <a16:creationId xmlns:a16="http://schemas.microsoft.com/office/drawing/2014/main" id="{CCF136B3-56CF-F0A8-CE20-9E140F69B3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56460" y="1102891"/>
                    <a:ext cx="101600" cy="0"/>
                  </a:xfrm>
                  <a:custGeom>
                    <a:avLst/>
                    <a:gdLst>
                      <a:gd name="T0" fmla="*/ 171 w 171"/>
                      <a:gd name="T1" fmla="*/ 1 h 1"/>
                      <a:gd name="T2" fmla="*/ 171 w 171"/>
                      <a:gd name="T3" fmla="*/ 1 h 1"/>
                      <a:gd name="T4" fmla="*/ 0 w 17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1" h="1">
                        <a:moveTo>
                          <a:pt x="171" y="1"/>
                        </a:moveTo>
                        <a:lnTo>
                          <a:pt x="171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1" name="Freeform 13">
                    <a:extLst>
                      <a:ext uri="{FF2B5EF4-FFF2-40B4-BE49-F238E27FC236}">
                        <a16:creationId xmlns:a16="http://schemas.microsoft.com/office/drawing/2014/main" id="{3316178B-34E7-9DBF-52C6-8DF8CA3699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31073" y="1102891"/>
                    <a:ext cx="117475" cy="0"/>
                  </a:xfrm>
                  <a:custGeom>
                    <a:avLst/>
                    <a:gdLst>
                      <a:gd name="T0" fmla="*/ 200 w 200"/>
                      <a:gd name="T1" fmla="*/ 200 w 200"/>
                      <a:gd name="T2" fmla="*/ 0 w 20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00">
                        <a:moveTo>
                          <a:pt x="200" y="0"/>
                        </a:moveTo>
                        <a:lnTo>
                          <a:pt x="20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4" name="Freeform 16">
                    <a:extLst>
                      <a:ext uri="{FF2B5EF4-FFF2-40B4-BE49-F238E27FC236}">
                        <a16:creationId xmlns:a16="http://schemas.microsoft.com/office/drawing/2014/main" id="{21519EC1-F01B-1EBC-E678-7D80CA13F3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54923" y="1102891"/>
                    <a:ext cx="1504950" cy="1403350"/>
                  </a:xfrm>
                  <a:custGeom>
                    <a:avLst/>
                    <a:gdLst>
                      <a:gd name="T0" fmla="*/ 2548 w 2548"/>
                      <a:gd name="T1" fmla="*/ 2505 h 2505"/>
                      <a:gd name="T2" fmla="*/ 2548 w 2548"/>
                      <a:gd name="T3" fmla="*/ 2505 h 2505"/>
                      <a:gd name="T4" fmla="*/ 0 w 2548"/>
                      <a:gd name="T5" fmla="*/ 0 h 2505"/>
                      <a:gd name="T6" fmla="*/ 2548 w 2548"/>
                      <a:gd name="T7" fmla="*/ 2505 h 2505"/>
                      <a:gd name="T8" fmla="*/ 2548 w 2548"/>
                      <a:gd name="T9" fmla="*/ 2505 h 25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48" h="2505">
                        <a:moveTo>
                          <a:pt x="2548" y="2505"/>
                        </a:moveTo>
                        <a:lnTo>
                          <a:pt x="2548" y="2505"/>
                        </a:lnTo>
                        <a:cubicBezTo>
                          <a:pt x="2548" y="1121"/>
                          <a:pt x="1407" y="0"/>
                          <a:pt x="0" y="0"/>
                        </a:cubicBezTo>
                        <a:cubicBezTo>
                          <a:pt x="1407" y="0"/>
                          <a:pt x="2548" y="1121"/>
                          <a:pt x="2548" y="2505"/>
                        </a:cubicBezTo>
                        <a:lnTo>
                          <a:pt x="2548" y="2505"/>
                        </a:lnTo>
                        <a:close/>
                      </a:path>
                    </a:pathLst>
                  </a:custGeom>
                  <a:noFill/>
                  <a:ln w="23813" cap="rnd">
                    <a:solidFill>
                      <a:srgbClr val="0008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5" name="Freeform 17">
                    <a:extLst>
                      <a:ext uri="{FF2B5EF4-FFF2-40B4-BE49-F238E27FC236}">
                        <a16:creationId xmlns:a16="http://schemas.microsoft.com/office/drawing/2014/main" id="{4C202AD7-FC67-7613-8633-0BEA5D0A5F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55048" y="1458491"/>
                    <a:ext cx="166688" cy="157163"/>
                  </a:xfrm>
                  <a:custGeom>
                    <a:avLst/>
                    <a:gdLst>
                      <a:gd name="T0" fmla="*/ 0 w 282"/>
                      <a:gd name="T1" fmla="*/ 0 h 283"/>
                      <a:gd name="T2" fmla="*/ 0 w 282"/>
                      <a:gd name="T3" fmla="*/ 0 h 283"/>
                      <a:gd name="T4" fmla="*/ 282 w 282"/>
                      <a:gd name="T5" fmla="*/ 283 h 2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2" h="28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82" y="283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6" name="Freeform 18">
                    <a:extLst>
                      <a:ext uri="{FF2B5EF4-FFF2-40B4-BE49-F238E27FC236}">
                        <a16:creationId xmlns:a16="http://schemas.microsoft.com/office/drawing/2014/main" id="{9D0C0C16-9F22-98C3-5C09-127BF8D38F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97910" y="1491829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0 h 150"/>
                      <a:gd name="T2" fmla="*/ 75 w 150"/>
                      <a:gd name="T3" fmla="*/ 0 h 150"/>
                      <a:gd name="T4" fmla="*/ 150 w 150"/>
                      <a:gd name="T5" fmla="*/ 75 h 150"/>
                      <a:gd name="T6" fmla="*/ 75 w 150"/>
                      <a:gd name="T7" fmla="*/ 150 h 150"/>
                      <a:gd name="T8" fmla="*/ 0 w 150"/>
                      <a:gd name="T9" fmla="*/ 75 h 150"/>
                      <a:gd name="T10" fmla="*/ 75 w 150"/>
                      <a:gd name="T11" fmla="*/ 0 h 150"/>
                      <a:gd name="T12" fmla="*/ 75 w 150"/>
                      <a:gd name="T13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0"/>
                        </a:moveTo>
                        <a:lnTo>
                          <a:pt x="75" y="0"/>
                        </a:lnTo>
                        <a:cubicBezTo>
                          <a:pt x="117" y="0"/>
                          <a:pt x="150" y="34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lnTo>
                          <a:pt x="75" y="0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7" name="Freeform 19">
                    <a:extLst>
                      <a:ext uri="{FF2B5EF4-FFF2-40B4-BE49-F238E27FC236}">
                        <a16:creationId xmlns:a16="http://schemas.microsoft.com/office/drawing/2014/main" id="{8C502666-B289-1C8C-11ED-7E4D5D2407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97910" y="1491829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0 h 150"/>
                      <a:gd name="T2" fmla="*/ 75 w 150"/>
                      <a:gd name="T3" fmla="*/ 0 h 150"/>
                      <a:gd name="T4" fmla="*/ 150 w 150"/>
                      <a:gd name="T5" fmla="*/ 75 h 150"/>
                      <a:gd name="T6" fmla="*/ 75 w 150"/>
                      <a:gd name="T7" fmla="*/ 150 h 150"/>
                      <a:gd name="T8" fmla="*/ 0 w 150"/>
                      <a:gd name="T9" fmla="*/ 75 h 150"/>
                      <a:gd name="T10" fmla="*/ 75 w 150"/>
                      <a:gd name="T11" fmla="*/ 0 h 150"/>
                      <a:gd name="T12" fmla="*/ 75 w 150"/>
                      <a:gd name="T13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0"/>
                        </a:moveTo>
                        <a:lnTo>
                          <a:pt x="75" y="0"/>
                        </a:lnTo>
                        <a:cubicBezTo>
                          <a:pt x="117" y="0"/>
                          <a:pt x="150" y="34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lnTo>
                          <a:pt x="75" y="0"/>
                        </a:lnTo>
                        <a:close/>
                      </a:path>
                    </a:pathLst>
                  </a:custGeom>
                  <a:noFill/>
                  <a:ln w="15875" cap="rnd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8" name="Freeform 20">
                    <a:extLst>
                      <a:ext uri="{FF2B5EF4-FFF2-40B4-BE49-F238E27FC236}">
                        <a16:creationId xmlns:a16="http://schemas.microsoft.com/office/drawing/2014/main" id="{69199CC0-83E3-CE63-839D-F571CA28A5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323" y="2533229"/>
                    <a:ext cx="0" cy="95250"/>
                  </a:xfrm>
                  <a:custGeom>
                    <a:avLst/>
                    <a:gdLst>
                      <a:gd name="T0" fmla="*/ 170 h 170"/>
                      <a:gd name="T1" fmla="*/ 170 h 170"/>
                      <a:gd name="T2" fmla="*/ 0 h 170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170">
                        <a:moveTo>
                          <a:pt x="0" y="170"/>
                        </a:moveTo>
                        <a:lnTo>
                          <a:pt x="0" y="17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49" name="Freeform 21">
                    <a:extLst>
                      <a:ext uri="{FF2B5EF4-FFF2-40B4-BE49-F238E27FC236}">
                        <a16:creationId xmlns:a16="http://schemas.microsoft.com/office/drawing/2014/main" id="{B2B42501-B5AD-B645-23E2-B6F9D68942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323" y="2604666"/>
                    <a:ext cx="0" cy="111125"/>
                  </a:xfrm>
                  <a:custGeom>
                    <a:avLst/>
                    <a:gdLst>
                      <a:gd name="T0" fmla="*/ 1 w 1"/>
                      <a:gd name="T1" fmla="*/ 200 h 200"/>
                      <a:gd name="T2" fmla="*/ 1 w 1"/>
                      <a:gd name="T3" fmla="*/ 200 h 200"/>
                      <a:gd name="T4" fmla="*/ 0 w 1"/>
                      <a:gd name="T5" fmla="*/ 0 h 2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200">
                        <a:moveTo>
                          <a:pt x="1" y="200"/>
                        </a:moveTo>
                        <a:lnTo>
                          <a:pt x="1" y="20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0" name="Freeform 22">
                    <a:extLst>
                      <a:ext uri="{FF2B5EF4-FFF2-40B4-BE49-F238E27FC236}">
                        <a16:creationId xmlns:a16="http://schemas.microsoft.com/office/drawing/2014/main" id="{94C2BAA1-C8F1-18AB-1116-516FE9E136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323" y="2812629"/>
                    <a:ext cx="0" cy="95250"/>
                  </a:xfrm>
                  <a:custGeom>
                    <a:avLst/>
                    <a:gdLst>
                      <a:gd name="T0" fmla="*/ 0 h 170"/>
                      <a:gd name="T1" fmla="*/ 0 h 170"/>
                      <a:gd name="T2" fmla="*/ 170 h 170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1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17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1" name="Freeform 23">
                    <a:extLst>
                      <a:ext uri="{FF2B5EF4-FFF2-40B4-BE49-F238E27FC236}">
                        <a16:creationId xmlns:a16="http://schemas.microsoft.com/office/drawing/2014/main" id="{7F430AF3-3138-DB51-55F4-BFE25F3C68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323" y="2726904"/>
                    <a:ext cx="0" cy="111125"/>
                  </a:xfrm>
                  <a:custGeom>
                    <a:avLst/>
                    <a:gdLst>
                      <a:gd name="T0" fmla="*/ 1 w 1"/>
                      <a:gd name="T1" fmla="*/ 0 h 200"/>
                      <a:gd name="T2" fmla="*/ 1 w 1"/>
                      <a:gd name="T3" fmla="*/ 0 h 200"/>
                      <a:gd name="T4" fmla="*/ 0 w 1"/>
                      <a:gd name="T5" fmla="*/ 200 h 2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200">
                        <a:moveTo>
                          <a:pt x="1" y="0"/>
                        </a:moveTo>
                        <a:lnTo>
                          <a:pt x="1" y="0"/>
                        </a:lnTo>
                        <a:lnTo>
                          <a:pt x="0" y="20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4" name="Freeform 26">
                    <a:extLst>
                      <a:ext uri="{FF2B5EF4-FFF2-40B4-BE49-F238E27FC236}">
                        <a16:creationId xmlns:a16="http://schemas.microsoft.com/office/drawing/2014/main" id="{9EBE916B-362B-50F0-2B8A-701442DA73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323" y="1102891"/>
                    <a:ext cx="1477963" cy="1428750"/>
                  </a:xfrm>
                  <a:custGeom>
                    <a:avLst/>
                    <a:gdLst>
                      <a:gd name="T0" fmla="*/ 2504 w 2504"/>
                      <a:gd name="T1" fmla="*/ 0 h 2548"/>
                      <a:gd name="T2" fmla="*/ 2504 w 2504"/>
                      <a:gd name="T3" fmla="*/ 0 h 2548"/>
                      <a:gd name="T4" fmla="*/ 0 w 2504"/>
                      <a:gd name="T5" fmla="*/ 2548 h 2548"/>
                      <a:gd name="T6" fmla="*/ 2504 w 2504"/>
                      <a:gd name="T7" fmla="*/ 0 h 2548"/>
                      <a:gd name="T8" fmla="*/ 2504 w 2504"/>
                      <a:gd name="T9" fmla="*/ 0 h 25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04" h="2548">
                        <a:moveTo>
                          <a:pt x="2504" y="0"/>
                        </a:moveTo>
                        <a:lnTo>
                          <a:pt x="2504" y="0"/>
                        </a:lnTo>
                        <a:cubicBezTo>
                          <a:pt x="1121" y="0"/>
                          <a:pt x="0" y="1141"/>
                          <a:pt x="0" y="2548"/>
                        </a:cubicBezTo>
                        <a:cubicBezTo>
                          <a:pt x="0" y="1141"/>
                          <a:pt x="1121" y="0"/>
                          <a:pt x="2504" y="0"/>
                        </a:cubicBezTo>
                        <a:lnTo>
                          <a:pt x="2504" y="0"/>
                        </a:lnTo>
                        <a:close/>
                      </a:path>
                    </a:pathLst>
                  </a:custGeom>
                  <a:noFill/>
                  <a:ln w="23813" cap="rnd">
                    <a:solidFill>
                      <a:srgbClr val="0008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5" name="Freeform 27">
                    <a:extLst>
                      <a:ext uri="{FF2B5EF4-FFF2-40B4-BE49-F238E27FC236}">
                        <a16:creationId xmlns:a16="http://schemas.microsoft.com/office/drawing/2014/main" id="{5CCCE6FC-E22E-E00B-702B-9B154C5930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18223" y="1456904"/>
                    <a:ext cx="166688" cy="158750"/>
                  </a:xfrm>
                  <a:custGeom>
                    <a:avLst/>
                    <a:gdLst>
                      <a:gd name="T0" fmla="*/ 0 w 283"/>
                      <a:gd name="T1" fmla="*/ 283 h 283"/>
                      <a:gd name="T2" fmla="*/ 0 w 283"/>
                      <a:gd name="T3" fmla="*/ 283 h 283"/>
                      <a:gd name="T4" fmla="*/ 283 w 283"/>
                      <a:gd name="T5" fmla="*/ 0 h 2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" h="283">
                        <a:moveTo>
                          <a:pt x="0" y="283"/>
                        </a:moveTo>
                        <a:lnTo>
                          <a:pt x="0" y="283"/>
                        </a:lnTo>
                        <a:lnTo>
                          <a:pt x="283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6" name="Freeform 28">
                    <a:extLst>
                      <a:ext uri="{FF2B5EF4-FFF2-40B4-BE49-F238E27FC236}">
                        <a16:creationId xmlns:a16="http://schemas.microsoft.com/office/drawing/2014/main" id="{198A3861-9B09-04AC-572E-4A6A9BCB3D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54735" y="1498179"/>
                    <a:ext cx="88900" cy="84138"/>
                  </a:xfrm>
                  <a:custGeom>
                    <a:avLst/>
                    <a:gdLst>
                      <a:gd name="T0" fmla="*/ 0 w 150"/>
                      <a:gd name="T1" fmla="*/ 75 h 150"/>
                      <a:gd name="T2" fmla="*/ 0 w 150"/>
                      <a:gd name="T3" fmla="*/ 75 h 150"/>
                      <a:gd name="T4" fmla="*/ 75 w 150"/>
                      <a:gd name="T5" fmla="*/ 0 h 150"/>
                      <a:gd name="T6" fmla="*/ 150 w 150"/>
                      <a:gd name="T7" fmla="*/ 75 h 150"/>
                      <a:gd name="T8" fmla="*/ 75 w 150"/>
                      <a:gd name="T9" fmla="*/ 150 h 150"/>
                      <a:gd name="T10" fmla="*/ 0 w 150"/>
                      <a:gd name="T11" fmla="*/ 75 h 150"/>
                      <a:gd name="T12" fmla="*/ 0 w 150"/>
                      <a:gd name="T13" fmla="*/ 75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0" y="75"/>
                        </a:moveTo>
                        <a:lnTo>
                          <a:pt x="0" y="75"/>
                        </a:lnTo>
                        <a:cubicBezTo>
                          <a:pt x="0" y="34"/>
                          <a:pt x="33" y="0"/>
                          <a:pt x="75" y="0"/>
                        </a:cubicBezTo>
                        <a:cubicBezTo>
                          <a:pt x="116" y="0"/>
                          <a:pt x="150" y="34"/>
                          <a:pt x="150" y="75"/>
                        </a:cubicBezTo>
                        <a:cubicBezTo>
                          <a:pt x="150" y="116"/>
                          <a:pt x="116" y="150"/>
                          <a:pt x="75" y="150"/>
                        </a:cubicBezTo>
                        <a:cubicBezTo>
                          <a:pt x="33" y="150"/>
                          <a:pt x="0" y="116"/>
                          <a:pt x="0" y="75"/>
                        </a:cubicBez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7" name="Freeform 29">
                    <a:extLst>
                      <a:ext uri="{FF2B5EF4-FFF2-40B4-BE49-F238E27FC236}">
                        <a16:creationId xmlns:a16="http://schemas.microsoft.com/office/drawing/2014/main" id="{5C5EE9A0-C1C0-1762-67B7-A2C61FDC66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54735" y="1498179"/>
                    <a:ext cx="88900" cy="84138"/>
                  </a:xfrm>
                  <a:custGeom>
                    <a:avLst/>
                    <a:gdLst>
                      <a:gd name="T0" fmla="*/ 0 w 150"/>
                      <a:gd name="T1" fmla="*/ 75 h 150"/>
                      <a:gd name="T2" fmla="*/ 0 w 150"/>
                      <a:gd name="T3" fmla="*/ 75 h 150"/>
                      <a:gd name="T4" fmla="*/ 75 w 150"/>
                      <a:gd name="T5" fmla="*/ 0 h 150"/>
                      <a:gd name="T6" fmla="*/ 150 w 150"/>
                      <a:gd name="T7" fmla="*/ 75 h 150"/>
                      <a:gd name="T8" fmla="*/ 75 w 150"/>
                      <a:gd name="T9" fmla="*/ 150 h 150"/>
                      <a:gd name="T10" fmla="*/ 0 w 150"/>
                      <a:gd name="T11" fmla="*/ 75 h 150"/>
                      <a:gd name="T12" fmla="*/ 0 w 150"/>
                      <a:gd name="T13" fmla="*/ 75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0" y="75"/>
                        </a:moveTo>
                        <a:lnTo>
                          <a:pt x="0" y="75"/>
                        </a:lnTo>
                        <a:cubicBezTo>
                          <a:pt x="0" y="34"/>
                          <a:pt x="33" y="0"/>
                          <a:pt x="75" y="0"/>
                        </a:cubicBezTo>
                        <a:cubicBezTo>
                          <a:pt x="116" y="0"/>
                          <a:pt x="150" y="34"/>
                          <a:pt x="150" y="75"/>
                        </a:cubicBezTo>
                        <a:cubicBezTo>
                          <a:pt x="150" y="116"/>
                          <a:pt x="116" y="150"/>
                          <a:pt x="75" y="150"/>
                        </a:cubicBezTo>
                        <a:cubicBezTo>
                          <a:pt x="33" y="150"/>
                          <a:pt x="0" y="116"/>
                          <a:pt x="0" y="75"/>
                        </a:cubicBezTo>
                        <a:lnTo>
                          <a:pt x="0" y="75"/>
                        </a:lnTo>
                        <a:close/>
                      </a:path>
                    </a:pathLst>
                  </a:custGeom>
                  <a:noFill/>
                  <a:ln w="15875" cap="rnd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8" name="Freeform 30">
                    <a:extLst>
                      <a:ext uri="{FF2B5EF4-FFF2-40B4-BE49-F238E27FC236}">
                        <a16:creationId xmlns:a16="http://schemas.microsoft.com/office/drawing/2014/main" id="{98E34468-27F3-DC36-CE66-EBA9B1888F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81860" y="4315991"/>
                    <a:ext cx="100013" cy="1588"/>
                  </a:xfrm>
                  <a:custGeom>
                    <a:avLst/>
                    <a:gdLst>
                      <a:gd name="T0" fmla="*/ 170 w 170"/>
                      <a:gd name="T1" fmla="*/ 0 h 1"/>
                      <a:gd name="T2" fmla="*/ 170 w 170"/>
                      <a:gd name="T3" fmla="*/ 0 h 1"/>
                      <a:gd name="T4" fmla="*/ 0 w 170"/>
                      <a:gd name="T5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0" h="1">
                        <a:moveTo>
                          <a:pt x="170" y="0"/>
                        </a:moveTo>
                        <a:lnTo>
                          <a:pt x="170" y="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59" name="Freeform 31">
                    <a:extLst>
                      <a:ext uri="{FF2B5EF4-FFF2-40B4-BE49-F238E27FC236}">
                        <a16:creationId xmlns:a16="http://schemas.microsoft.com/office/drawing/2014/main" id="{9B224CAB-78FB-5035-8718-0D0AB002DF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4885" y="4315991"/>
                    <a:ext cx="119063" cy="0"/>
                  </a:xfrm>
                  <a:custGeom>
                    <a:avLst/>
                    <a:gdLst>
                      <a:gd name="T0" fmla="*/ 200 w 200"/>
                      <a:gd name="T1" fmla="*/ 200 w 200"/>
                      <a:gd name="T2" fmla="*/ 0 w 20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00">
                        <a:moveTo>
                          <a:pt x="200" y="0"/>
                        </a:moveTo>
                        <a:lnTo>
                          <a:pt x="20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0" name="Freeform 32">
                    <a:extLst>
                      <a:ext uri="{FF2B5EF4-FFF2-40B4-BE49-F238E27FC236}">
                        <a16:creationId xmlns:a16="http://schemas.microsoft.com/office/drawing/2014/main" id="{C67835BE-605C-E4C2-DF5C-538C280CF8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198" y="4315991"/>
                    <a:ext cx="101600" cy="1588"/>
                  </a:xfrm>
                  <a:custGeom>
                    <a:avLst/>
                    <a:gdLst>
                      <a:gd name="T0" fmla="*/ 0 w 170"/>
                      <a:gd name="T1" fmla="*/ 0 h 1"/>
                      <a:gd name="T2" fmla="*/ 0 w 170"/>
                      <a:gd name="T3" fmla="*/ 0 h 1"/>
                      <a:gd name="T4" fmla="*/ 170 w 170"/>
                      <a:gd name="T5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0" h="1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70" y="1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1" name="Freeform 33">
                    <a:extLst>
                      <a:ext uri="{FF2B5EF4-FFF2-40B4-BE49-F238E27FC236}">
                        <a16:creationId xmlns:a16="http://schemas.microsoft.com/office/drawing/2014/main" id="{3205B094-7C7E-2EC8-FEB8-CD0E9FC1E2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78710" y="4315991"/>
                    <a:ext cx="119063" cy="0"/>
                  </a:xfrm>
                  <a:custGeom>
                    <a:avLst/>
                    <a:gdLst>
                      <a:gd name="T0" fmla="*/ 0 w 200"/>
                      <a:gd name="T1" fmla="*/ 0 w 200"/>
                      <a:gd name="T2" fmla="*/ 200 w 20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0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0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4" name="Freeform 36">
                    <a:extLst>
                      <a:ext uri="{FF2B5EF4-FFF2-40B4-BE49-F238E27FC236}">
                        <a16:creationId xmlns:a16="http://schemas.microsoft.com/office/drawing/2014/main" id="{A75E1768-4D26-DC2E-D287-5BB486F75A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3735" y="2912641"/>
                    <a:ext cx="1504950" cy="1404938"/>
                  </a:xfrm>
                  <a:custGeom>
                    <a:avLst/>
                    <a:gdLst>
                      <a:gd name="T0" fmla="*/ 0 w 2548"/>
                      <a:gd name="T1" fmla="*/ 0 h 2505"/>
                      <a:gd name="T2" fmla="*/ 0 w 2548"/>
                      <a:gd name="T3" fmla="*/ 0 h 2505"/>
                      <a:gd name="T4" fmla="*/ 2548 w 2548"/>
                      <a:gd name="T5" fmla="*/ 2505 h 2505"/>
                      <a:gd name="T6" fmla="*/ 0 w 2548"/>
                      <a:gd name="T7" fmla="*/ 0 h 2505"/>
                      <a:gd name="T8" fmla="*/ 0 w 2548"/>
                      <a:gd name="T9" fmla="*/ 0 h 25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48" h="2505">
                        <a:moveTo>
                          <a:pt x="0" y="0"/>
                        </a:moveTo>
                        <a:lnTo>
                          <a:pt x="0" y="0"/>
                        </a:lnTo>
                        <a:cubicBezTo>
                          <a:pt x="0" y="1384"/>
                          <a:pt x="1141" y="2505"/>
                          <a:pt x="2548" y="2505"/>
                        </a:cubicBezTo>
                        <a:cubicBezTo>
                          <a:pt x="1141" y="2505"/>
                          <a:pt x="0" y="1384"/>
                          <a:pt x="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23813" cap="rnd">
                    <a:solidFill>
                      <a:srgbClr val="0008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5" name="Freeform 37">
                    <a:extLst>
                      <a:ext uri="{FF2B5EF4-FFF2-40B4-BE49-F238E27FC236}">
                        <a16:creationId xmlns:a16="http://schemas.microsoft.com/office/drawing/2014/main" id="{26CCF1C5-EBE3-78BB-78B8-C0F615B9D2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8860" y="3831804"/>
                    <a:ext cx="168275" cy="158750"/>
                  </a:xfrm>
                  <a:custGeom>
                    <a:avLst/>
                    <a:gdLst>
                      <a:gd name="T0" fmla="*/ 283 w 283"/>
                      <a:gd name="T1" fmla="*/ 282 h 282"/>
                      <a:gd name="T2" fmla="*/ 283 w 283"/>
                      <a:gd name="T3" fmla="*/ 282 h 282"/>
                      <a:gd name="T4" fmla="*/ 0 w 283"/>
                      <a:gd name="T5" fmla="*/ 0 h 2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" h="282">
                        <a:moveTo>
                          <a:pt x="283" y="282"/>
                        </a:moveTo>
                        <a:lnTo>
                          <a:pt x="283" y="28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6" name="Freeform 38">
                    <a:extLst>
                      <a:ext uri="{FF2B5EF4-FFF2-40B4-BE49-F238E27FC236}">
                        <a16:creationId xmlns:a16="http://schemas.microsoft.com/office/drawing/2014/main" id="{BE545EA4-ABF1-91FC-350C-F21A0237F6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75373" y="3874666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150 h 150"/>
                      <a:gd name="T2" fmla="*/ 75 w 150"/>
                      <a:gd name="T3" fmla="*/ 150 h 150"/>
                      <a:gd name="T4" fmla="*/ 0 w 150"/>
                      <a:gd name="T5" fmla="*/ 75 h 150"/>
                      <a:gd name="T6" fmla="*/ 75 w 150"/>
                      <a:gd name="T7" fmla="*/ 0 h 150"/>
                      <a:gd name="T8" fmla="*/ 150 w 150"/>
                      <a:gd name="T9" fmla="*/ 75 h 150"/>
                      <a:gd name="T10" fmla="*/ 75 w 150"/>
                      <a:gd name="T11" fmla="*/ 150 h 150"/>
                      <a:gd name="T12" fmla="*/ 75 w 150"/>
                      <a:gd name="T13" fmla="*/ 15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150"/>
                        </a:moveTo>
                        <a:lnTo>
                          <a:pt x="75" y="150"/>
                        </a:ln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3"/>
                          <a:pt x="34" y="0"/>
                          <a:pt x="75" y="0"/>
                        </a:cubicBezTo>
                        <a:cubicBezTo>
                          <a:pt x="117" y="0"/>
                          <a:pt x="150" y="33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lnTo>
                          <a:pt x="75" y="150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7" name="Freeform 39">
                    <a:extLst>
                      <a:ext uri="{FF2B5EF4-FFF2-40B4-BE49-F238E27FC236}">
                        <a16:creationId xmlns:a16="http://schemas.microsoft.com/office/drawing/2014/main" id="{BB57E640-F536-C009-28E7-99F094C4F9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75373" y="3874666"/>
                    <a:ext cx="87313" cy="84138"/>
                  </a:xfrm>
                  <a:custGeom>
                    <a:avLst/>
                    <a:gdLst>
                      <a:gd name="T0" fmla="*/ 75 w 150"/>
                      <a:gd name="T1" fmla="*/ 150 h 150"/>
                      <a:gd name="T2" fmla="*/ 75 w 150"/>
                      <a:gd name="T3" fmla="*/ 150 h 150"/>
                      <a:gd name="T4" fmla="*/ 0 w 150"/>
                      <a:gd name="T5" fmla="*/ 75 h 150"/>
                      <a:gd name="T6" fmla="*/ 75 w 150"/>
                      <a:gd name="T7" fmla="*/ 0 h 150"/>
                      <a:gd name="T8" fmla="*/ 150 w 150"/>
                      <a:gd name="T9" fmla="*/ 75 h 150"/>
                      <a:gd name="T10" fmla="*/ 75 w 150"/>
                      <a:gd name="T11" fmla="*/ 150 h 150"/>
                      <a:gd name="T12" fmla="*/ 75 w 150"/>
                      <a:gd name="T13" fmla="*/ 15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75" y="150"/>
                        </a:moveTo>
                        <a:lnTo>
                          <a:pt x="75" y="150"/>
                        </a:lnTo>
                        <a:cubicBezTo>
                          <a:pt x="34" y="150"/>
                          <a:pt x="0" y="116"/>
                          <a:pt x="0" y="75"/>
                        </a:cubicBezTo>
                        <a:cubicBezTo>
                          <a:pt x="0" y="33"/>
                          <a:pt x="34" y="0"/>
                          <a:pt x="75" y="0"/>
                        </a:cubicBezTo>
                        <a:cubicBezTo>
                          <a:pt x="117" y="0"/>
                          <a:pt x="150" y="33"/>
                          <a:pt x="150" y="75"/>
                        </a:cubicBezTo>
                        <a:cubicBezTo>
                          <a:pt x="150" y="116"/>
                          <a:pt x="117" y="150"/>
                          <a:pt x="75" y="150"/>
                        </a:cubicBezTo>
                        <a:lnTo>
                          <a:pt x="75" y="150"/>
                        </a:lnTo>
                        <a:close/>
                      </a:path>
                    </a:pathLst>
                  </a:custGeom>
                  <a:noFill/>
                  <a:ln w="15875" cap="rnd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8" name="Freeform 40">
                    <a:extLst>
                      <a:ext uri="{FF2B5EF4-FFF2-40B4-BE49-F238E27FC236}">
                        <a16:creationId xmlns:a16="http://schemas.microsoft.com/office/drawing/2014/main" id="{E3AAA4A4-CD91-CD06-D18F-B6CE5FD6B9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59873" y="2790404"/>
                    <a:ext cx="0" cy="95250"/>
                  </a:xfrm>
                  <a:custGeom>
                    <a:avLst/>
                    <a:gdLst>
                      <a:gd name="T0" fmla="*/ 0 w 1"/>
                      <a:gd name="T1" fmla="*/ 0 h 170"/>
                      <a:gd name="T2" fmla="*/ 0 w 1"/>
                      <a:gd name="T3" fmla="*/ 0 h 170"/>
                      <a:gd name="T4" fmla="*/ 1 w 1"/>
                      <a:gd name="T5" fmla="*/ 170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" y="17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69" name="Freeform 41">
                    <a:extLst>
                      <a:ext uri="{FF2B5EF4-FFF2-40B4-BE49-F238E27FC236}">
                        <a16:creationId xmlns:a16="http://schemas.microsoft.com/office/drawing/2014/main" id="{771F993A-04D8-E44B-1529-608214AF30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59873" y="2731666"/>
                    <a:ext cx="0" cy="112713"/>
                  </a:xfrm>
                  <a:custGeom>
                    <a:avLst/>
                    <a:gdLst>
                      <a:gd name="T0" fmla="*/ 0 h 200"/>
                      <a:gd name="T1" fmla="*/ 0 h 200"/>
                      <a:gd name="T2" fmla="*/ 200 h 200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0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0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70" name="Freeform 42">
                    <a:extLst>
                      <a:ext uri="{FF2B5EF4-FFF2-40B4-BE49-F238E27FC236}">
                        <a16:creationId xmlns:a16="http://schemas.microsoft.com/office/drawing/2014/main" id="{D1894623-8832-417D-B7A6-237775E1D4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59873" y="2580854"/>
                    <a:ext cx="0" cy="112713"/>
                  </a:xfrm>
                  <a:custGeom>
                    <a:avLst/>
                    <a:gdLst>
                      <a:gd name="T0" fmla="*/ 200 h 200"/>
                      <a:gd name="T1" fmla="*/ 200 h 200"/>
                      <a:gd name="T2" fmla="*/ 0 h 200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00">
                        <a:moveTo>
                          <a:pt x="0" y="200"/>
                        </a:moveTo>
                        <a:lnTo>
                          <a:pt x="0" y="20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73" name="Freeform 45">
                    <a:extLst>
                      <a:ext uri="{FF2B5EF4-FFF2-40B4-BE49-F238E27FC236}">
                        <a16:creationId xmlns:a16="http://schemas.microsoft.com/office/drawing/2014/main" id="{C97AC442-6D5E-2A1E-9E0F-3AF751DF61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80323" y="2899941"/>
                    <a:ext cx="1479550" cy="1416050"/>
                  </a:xfrm>
                  <a:custGeom>
                    <a:avLst/>
                    <a:gdLst>
                      <a:gd name="T0" fmla="*/ 0 w 2505"/>
                      <a:gd name="T1" fmla="*/ 2528 h 2528"/>
                      <a:gd name="T2" fmla="*/ 0 w 2505"/>
                      <a:gd name="T3" fmla="*/ 2528 h 2528"/>
                      <a:gd name="T4" fmla="*/ 2505 w 2505"/>
                      <a:gd name="T5" fmla="*/ 0 h 2528"/>
                      <a:gd name="T6" fmla="*/ 0 w 2505"/>
                      <a:gd name="T7" fmla="*/ 2528 h 2528"/>
                      <a:gd name="T8" fmla="*/ 0 w 2505"/>
                      <a:gd name="T9" fmla="*/ 2528 h 2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05" h="2528">
                        <a:moveTo>
                          <a:pt x="0" y="2528"/>
                        </a:moveTo>
                        <a:lnTo>
                          <a:pt x="0" y="2528"/>
                        </a:lnTo>
                        <a:cubicBezTo>
                          <a:pt x="1384" y="2528"/>
                          <a:pt x="2505" y="1396"/>
                          <a:pt x="2505" y="0"/>
                        </a:cubicBezTo>
                        <a:cubicBezTo>
                          <a:pt x="2505" y="1396"/>
                          <a:pt x="1384" y="2528"/>
                          <a:pt x="0" y="2528"/>
                        </a:cubicBezTo>
                        <a:lnTo>
                          <a:pt x="0" y="2528"/>
                        </a:lnTo>
                        <a:close/>
                      </a:path>
                    </a:pathLst>
                  </a:custGeom>
                  <a:noFill/>
                  <a:ln w="23813" cap="rnd">
                    <a:solidFill>
                      <a:srgbClr val="0008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74" name="Freeform 46">
                    <a:extLst>
                      <a:ext uri="{FF2B5EF4-FFF2-40B4-BE49-F238E27FC236}">
                        <a16:creationId xmlns:a16="http://schemas.microsoft.com/office/drawing/2014/main" id="{9F2278AA-85EF-C5A0-3364-B4EA62E975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18535" y="3838154"/>
                    <a:ext cx="166688" cy="158750"/>
                  </a:xfrm>
                  <a:custGeom>
                    <a:avLst/>
                    <a:gdLst>
                      <a:gd name="T0" fmla="*/ 283 w 283"/>
                      <a:gd name="T1" fmla="*/ 0 h 283"/>
                      <a:gd name="T2" fmla="*/ 283 w 283"/>
                      <a:gd name="T3" fmla="*/ 0 h 283"/>
                      <a:gd name="T4" fmla="*/ 0 w 283"/>
                      <a:gd name="T5" fmla="*/ 283 h 2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" h="283">
                        <a:moveTo>
                          <a:pt x="283" y="0"/>
                        </a:moveTo>
                        <a:lnTo>
                          <a:pt x="283" y="0"/>
                        </a:lnTo>
                        <a:lnTo>
                          <a:pt x="0" y="283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FF0019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75" name="Freeform 47">
                    <a:extLst>
                      <a:ext uri="{FF2B5EF4-FFF2-40B4-BE49-F238E27FC236}">
                        <a16:creationId xmlns:a16="http://schemas.microsoft.com/office/drawing/2014/main" id="{CC994821-26D8-D4AD-D3A6-5BA5CFD5C7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61398" y="3877841"/>
                    <a:ext cx="88900" cy="84138"/>
                  </a:xfrm>
                  <a:custGeom>
                    <a:avLst/>
                    <a:gdLst>
                      <a:gd name="T0" fmla="*/ 150 w 150"/>
                      <a:gd name="T1" fmla="*/ 75 h 150"/>
                      <a:gd name="T2" fmla="*/ 150 w 150"/>
                      <a:gd name="T3" fmla="*/ 75 h 150"/>
                      <a:gd name="T4" fmla="*/ 75 w 150"/>
                      <a:gd name="T5" fmla="*/ 150 h 150"/>
                      <a:gd name="T6" fmla="*/ 0 w 150"/>
                      <a:gd name="T7" fmla="*/ 75 h 150"/>
                      <a:gd name="T8" fmla="*/ 75 w 150"/>
                      <a:gd name="T9" fmla="*/ 0 h 150"/>
                      <a:gd name="T10" fmla="*/ 150 w 150"/>
                      <a:gd name="T11" fmla="*/ 75 h 150"/>
                      <a:gd name="T12" fmla="*/ 150 w 150"/>
                      <a:gd name="T13" fmla="*/ 75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150" y="75"/>
                        </a:moveTo>
                        <a:lnTo>
                          <a:pt x="150" y="75"/>
                        </a:lnTo>
                        <a:cubicBezTo>
                          <a:pt x="150" y="117"/>
                          <a:pt x="116" y="150"/>
                          <a:pt x="75" y="150"/>
                        </a:cubicBezTo>
                        <a:cubicBezTo>
                          <a:pt x="34" y="150"/>
                          <a:pt x="0" y="117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cubicBezTo>
                          <a:pt x="116" y="0"/>
                          <a:pt x="150" y="34"/>
                          <a:pt x="150" y="75"/>
                        </a:cubicBezTo>
                        <a:lnTo>
                          <a:pt x="150" y="75"/>
                        </a:lnTo>
                        <a:close/>
                      </a:path>
                    </a:pathLst>
                  </a:custGeom>
                  <a:solidFill>
                    <a:srgbClr val="BABAB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76" name="Freeform 48">
                    <a:extLst>
                      <a:ext uri="{FF2B5EF4-FFF2-40B4-BE49-F238E27FC236}">
                        <a16:creationId xmlns:a16="http://schemas.microsoft.com/office/drawing/2014/main" id="{C751C188-9944-FCFC-1EE4-F182C4FD56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61398" y="3877841"/>
                    <a:ext cx="88900" cy="84138"/>
                  </a:xfrm>
                  <a:custGeom>
                    <a:avLst/>
                    <a:gdLst>
                      <a:gd name="T0" fmla="*/ 150 w 150"/>
                      <a:gd name="T1" fmla="*/ 75 h 150"/>
                      <a:gd name="T2" fmla="*/ 150 w 150"/>
                      <a:gd name="T3" fmla="*/ 75 h 150"/>
                      <a:gd name="T4" fmla="*/ 75 w 150"/>
                      <a:gd name="T5" fmla="*/ 150 h 150"/>
                      <a:gd name="T6" fmla="*/ 0 w 150"/>
                      <a:gd name="T7" fmla="*/ 75 h 150"/>
                      <a:gd name="T8" fmla="*/ 75 w 150"/>
                      <a:gd name="T9" fmla="*/ 0 h 150"/>
                      <a:gd name="T10" fmla="*/ 150 w 150"/>
                      <a:gd name="T11" fmla="*/ 75 h 150"/>
                      <a:gd name="T12" fmla="*/ 150 w 150"/>
                      <a:gd name="T13" fmla="*/ 75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150">
                        <a:moveTo>
                          <a:pt x="150" y="75"/>
                        </a:moveTo>
                        <a:lnTo>
                          <a:pt x="150" y="75"/>
                        </a:lnTo>
                        <a:cubicBezTo>
                          <a:pt x="150" y="117"/>
                          <a:pt x="116" y="150"/>
                          <a:pt x="75" y="150"/>
                        </a:cubicBezTo>
                        <a:cubicBezTo>
                          <a:pt x="34" y="150"/>
                          <a:pt x="0" y="117"/>
                          <a:pt x="0" y="75"/>
                        </a:cubicBezTo>
                        <a:cubicBezTo>
                          <a:pt x="0" y="34"/>
                          <a:pt x="34" y="0"/>
                          <a:pt x="75" y="0"/>
                        </a:cubicBezTo>
                        <a:cubicBezTo>
                          <a:pt x="116" y="0"/>
                          <a:pt x="150" y="34"/>
                          <a:pt x="150" y="75"/>
                        </a:cubicBezTo>
                        <a:lnTo>
                          <a:pt x="150" y="75"/>
                        </a:lnTo>
                        <a:close/>
                      </a:path>
                    </a:pathLst>
                  </a:custGeom>
                  <a:noFill/>
                  <a:ln w="15875" cap="rnd">
                    <a:solidFill>
                      <a:srgbClr val="444444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sp>
                <p:nvSpPr>
                  <p:cNvPr id="196" name="Rectangle 68">
                    <a:extLst>
                      <a:ext uri="{FF2B5EF4-FFF2-40B4-BE49-F238E27FC236}">
                        <a16:creationId xmlns:a16="http://schemas.microsoft.com/office/drawing/2014/main" id="{6346D4DF-3637-84B3-4AAF-370E718E10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2670" y="4404892"/>
                    <a:ext cx="139700" cy="1077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sng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</a:rPr>
                      <a:t>PG</a:t>
                    </a: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97" name="Rectangle 169">
                    <a:extLst>
                      <a:ext uri="{FF2B5EF4-FFF2-40B4-BE49-F238E27FC236}">
                        <a16:creationId xmlns:a16="http://schemas.microsoft.com/office/drawing/2014/main" id="{99B3F031-A407-1984-680C-F7690D465E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5710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" name="Rectangle 170">
                    <a:extLst>
                      <a:ext uri="{FF2B5EF4-FFF2-40B4-BE49-F238E27FC236}">
                        <a16:creationId xmlns:a16="http://schemas.microsoft.com/office/drawing/2014/main" id="{1202A36B-A283-97A5-C47F-51538FA8D0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94448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9" name="Rectangle 171">
                    <a:extLst>
                      <a:ext uri="{FF2B5EF4-FFF2-40B4-BE49-F238E27FC236}">
                        <a16:creationId xmlns:a16="http://schemas.microsoft.com/office/drawing/2014/main" id="{E1ADF7D3-BA28-DF11-A42A-78BAD9EDF1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46835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1" name="Rectangle 173">
                    <a:extLst>
                      <a:ext uri="{FF2B5EF4-FFF2-40B4-BE49-F238E27FC236}">
                        <a16:creationId xmlns:a16="http://schemas.microsoft.com/office/drawing/2014/main" id="{06CF9067-67FE-A682-8104-719FED29F8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99235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2" name="Rectangle 174">
                    <a:extLst>
                      <a:ext uri="{FF2B5EF4-FFF2-40B4-BE49-F238E27FC236}">
                        <a16:creationId xmlns:a16="http://schemas.microsoft.com/office/drawing/2014/main" id="{2520D7D4-22CA-64B4-1E2E-A57AEBD5FD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80198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3" name="Rectangle 175">
                    <a:extLst>
                      <a:ext uri="{FF2B5EF4-FFF2-40B4-BE49-F238E27FC236}">
                        <a16:creationId xmlns:a16="http://schemas.microsoft.com/office/drawing/2014/main" id="{394E19C2-9B92-B00A-6C1D-27EDB89456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32585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4" name="Rectangle 176">
                    <a:extLst>
                      <a:ext uri="{FF2B5EF4-FFF2-40B4-BE49-F238E27FC236}">
                        <a16:creationId xmlns:a16="http://schemas.microsoft.com/office/drawing/2014/main" id="{C21C909C-81E0-79A1-986E-89A9E70182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4973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5" name="Rectangle 177">
                    <a:extLst>
                      <a:ext uri="{FF2B5EF4-FFF2-40B4-BE49-F238E27FC236}">
                        <a16:creationId xmlns:a16="http://schemas.microsoft.com/office/drawing/2014/main" id="{21867CDD-A92E-97FB-A923-8D6CE30A1B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37360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6" name="Rectangle 178">
                    <a:extLst>
                      <a:ext uri="{FF2B5EF4-FFF2-40B4-BE49-F238E27FC236}">
                        <a16:creationId xmlns:a16="http://schemas.microsoft.com/office/drawing/2014/main" id="{71C18A6C-98A4-4805-83B9-8EBB333C49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6735" y="151405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" name="Rectangle 179">
                    <a:extLst>
                      <a:ext uri="{FF2B5EF4-FFF2-40B4-BE49-F238E27FC236}">
                        <a16:creationId xmlns:a16="http://schemas.microsoft.com/office/drawing/2014/main" id="{0B835560-5E96-4877-EE8E-7DBB539FC2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4123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9" name="Rectangle 181">
                    <a:extLst>
                      <a:ext uri="{FF2B5EF4-FFF2-40B4-BE49-F238E27FC236}">
                        <a16:creationId xmlns:a16="http://schemas.microsoft.com/office/drawing/2014/main" id="{D003393A-21D3-C5A4-9A4A-561DFFD026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43660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2" name="Rectangle 184">
                    <a:extLst>
                      <a:ext uri="{FF2B5EF4-FFF2-40B4-BE49-F238E27FC236}">
                        <a16:creationId xmlns:a16="http://schemas.microsoft.com/office/drawing/2014/main" id="{711D9441-9940-0714-FA11-63F3A9FC98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77023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3" name="Rectangle 185">
                    <a:extLst>
                      <a:ext uri="{FF2B5EF4-FFF2-40B4-BE49-F238E27FC236}">
                        <a16:creationId xmlns:a16="http://schemas.microsoft.com/office/drawing/2014/main" id="{8593CB34-1825-37BB-B22C-54679EE273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29410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4" name="Rectangle 186">
                    <a:extLst>
                      <a:ext uri="{FF2B5EF4-FFF2-40B4-BE49-F238E27FC236}">
                        <a16:creationId xmlns:a16="http://schemas.microsoft.com/office/drawing/2014/main" id="{1157F39E-94F6-A24D-3C82-DA50946EF7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1798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5" name="Rectangle 187">
                    <a:extLst>
                      <a:ext uri="{FF2B5EF4-FFF2-40B4-BE49-F238E27FC236}">
                        <a16:creationId xmlns:a16="http://schemas.microsoft.com/office/drawing/2014/main" id="{C623B1D5-3975-4D1C-3EB6-DCA46F00D3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35773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6" name="Rectangle 188">
                    <a:extLst>
                      <a:ext uri="{FF2B5EF4-FFF2-40B4-BE49-F238E27FC236}">
                        <a16:creationId xmlns:a16="http://schemas.microsoft.com/office/drawing/2014/main" id="{7B6FD8BF-DFF1-A6C8-C0CD-E589E96F8C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13560" y="38699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" name="Rectangle 189">
                    <a:extLst>
                      <a:ext uri="{FF2B5EF4-FFF2-40B4-BE49-F238E27FC236}">
                        <a16:creationId xmlns:a16="http://schemas.microsoft.com/office/drawing/2014/main" id="{920788A3-33A2-FB23-6F18-4F48119551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27973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8" name="Rectangle 190">
                    <a:extLst>
                      <a:ext uri="{FF2B5EF4-FFF2-40B4-BE49-F238E27FC236}">
                        <a16:creationId xmlns:a16="http://schemas.microsoft.com/office/drawing/2014/main" id="{3D1DE036-C43A-E48B-A125-5129EC76A7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86710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9" name="Rectangle 191">
                    <a:extLst>
                      <a:ext uri="{FF2B5EF4-FFF2-40B4-BE49-F238E27FC236}">
                        <a16:creationId xmlns:a16="http://schemas.microsoft.com/office/drawing/2014/main" id="{B373EBC1-7D5A-18F2-79D3-8A365A3666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39098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0" name="Rectangle 192">
                    <a:extLst>
                      <a:ext uri="{FF2B5EF4-FFF2-40B4-BE49-F238E27FC236}">
                        <a16:creationId xmlns:a16="http://schemas.microsoft.com/office/drawing/2014/main" id="{8BBB3869-E2CA-3BFD-DD7D-82C62D6A65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01010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1" name="Rectangle 193">
                    <a:extLst>
                      <a:ext uri="{FF2B5EF4-FFF2-40B4-BE49-F238E27FC236}">
                        <a16:creationId xmlns:a16="http://schemas.microsoft.com/office/drawing/2014/main" id="{916C5996-338C-4EF1-E58D-6088597C0C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91498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2" name="Rectangle 194">
                    <a:extLst>
                      <a:ext uri="{FF2B5EF4-FFF2-40B4-BE49-F238E27FC236}">
                        <a16:creationId xmlns:a16="http://schemas.microsoft.com/office/drawing/2014/main" id="{1C1143C4-6699-9C8F-011B-B9EE7CF033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72460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3" name="Rectangle 195">
                    <a:extLst>
                      <a:ext uri="{FF2B5EF4-FFF2-40B4-BE49-F238E27FC236}">
                        <a16:creationId xmlns:a16="http://schemas.microsoft.com/office/drawing/2014/main" id="{0EEB39F6-9DD5-AC74-D11A-7683ADF421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24848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4" name="Rectangle 196">
                    <a:extLst>
                      <a:ext uri="{FF2B5EF4-FFF2-40B4-BE49-F238E27FC236}">
                        <a16:creationId xmlns:a16="http://schemas.microsoft.com/office/drawing/2014/main" id="{1BB17251-2CA1-C4E8-AA1F-D2A626269D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77235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5" name="Rectangle 197">
                    <a:extLst>
                      <a:ext uri="{FF2B5EF4-FFF2-40B4-BE49-F238E27FC236}">
                        <a16:creationId xmlns:a16="http://schemas.microsoft.com/office/drawing/2014/main" id="{9D52D677-95B8-B718-8E22-877292B476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29623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6" name="Rectangle 198">
                    <a:extLst>
                      <a:ext uri="{FF2B5EF4-FFF2-40B4-BE49-F238E27FC236}">
                        <a16:creationId xmlns:a16="http://schemas.microsoft.com/office/drawing/2014/main" id="{BB750DC4-A7E7-EED7-154C-D62C299518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08998" y="38572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7" name="Rectangle 199">
                    <a:extLst>
                      <a:ext uri="{FF2B5EF4-FFF2-40B4-BE49-F238E27FC236}">
                        <a16:creationId xmlns:a16="http://schemas.microsoft.com/office/drawing/2014/main" id="{9406EA38-239D-CECC-53C4-F2988A679C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74010" y="14950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8" name="Rectangle 200">
                    <a:extLst>
                      <a:ext uri="{FF2B5EF4-FFF2-40B4-BE49-F238E27FC236}">
                        <a16:creationId xmlns:a16="http://schemas.microsoft.com/office/drawing/2014/main" id="{A14DA77B-AE24-550C-9D94-2D6CDDD075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31160" y="14950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0" name="Rectangle 202">
                    <a:extLst>
                      <a:ext uri="{FF2B5EF4-FFF2-40B4-BE49-F238E27FC236}">
                        <a16:creationId xmlns:a16="http://schemas.microsoft.com/office/drawing/2014/main" id="{C147C6EC-20CA-B1D8-B935-97B8F384A9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47048" y="14950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2" name="Rectangle 204">
                    <a:extLst>
                      <a:ext uri="{FF2B5EF4-FFF2-40B4-BE49-F238E27FC236}">
                        <a16:creationId xmlns:a16="http://schemas.microsoft.com/office/drawing/2014/main" id="{F4E93952-F857-8776-E2EC-3BFFD839A9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16910" y="1495004"/>
                    <a:ext cx="6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5" name="Rectangle 68">
                    <a:extLst>
                      <a:ext uri="{FF2B5EF4-FFF2-40B4-BE49-F238E27FC236}">
                        <a16:creationId xmlns:a16="http://schemas.microsoft.com/office/drawing/2014/main" id="{14ACD6D2-4F12-9834-4BAD-4AB3FE47FE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08860" y="907544"/>
                    <a:ext cx="139700" cy="1077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sng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</a:rPr>
                      <a:t>PA</a:t>
                    </a: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37" name="Rectangle 68">
                    <a:extLst>
                      <a:ext uri="{FF2B5EF4-FFF2-40B4-BE49-F238E27FC236}">
                        <a16:creationId xmlns:a16="http://schemas.microsoft.com/office/drawing/2014/main" id="{29C72014-0A15-C182-98BF-146859DBC6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57761" y="2680300"/>
                    <a:ext cx="139700" cy="1077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sng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</a:rPr>
                      <a:t>PD</a:t>
                    </a: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41" name="Rectangle 68">
                    <a:extLst>
                      <a:ext uri="{FF2B5EF4-FFF2-40B4-BE49-F238E27FC236}">
                        <a16:creationId xmlns:a16="http://schemas.microsoft.com/office/drawing/2014/main" id="{63907B62-68D5-923D-8706-0CD543382D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68528" y="2673043"/>
                    <a:ext cx="139700" cy="1077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2860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743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200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657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sng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</a:rPr>
                      <a:t>PJ</a:t>
                    </a:r>
                    <a:endParaRPr kumimoji="0" lang="en-US" altLang="en-US" sz="1800" b="0" i="0" u="sng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</p:grpSp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9FE7E2B5-BA57-425B-DB80-AE2C82F921D6}"/>
                    </a:ext>
                  </a:extLst>
                </p:cNvPr>
                <p:cNvSpPr/>
                <p:nvPr/>
              </p:nvSpPr>
              <p:spPr>
                <a:xfrm rot="18754250">
                  <a:off x="3152066" y="1396244"/>
                  <a:ext cx="241483" cy="933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732B6F1D-674A-02C2-70A0-B8813414057C}"/>
                    </a:ext>
                  </a:extLst>
                </p:cNvPr>
                <p:cNvSpPr txBox="1"/>
                <p:nvPr/>
              </p:nvSpPr>
              <p:spPr>
                <a:xfrm>
                  <a:off x="3167714" y="1340393"/>
                  <a:ext cx="30664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700" b="1" u="sng" dirty="0"/>
                    <a:t>PL</a:t>
                  </a:r>
                  <a:endParaRPr lang="en-GB" sz="700" b="1" u="sng" dirty="0"/>
                </a:p>
              </p:txBody>
            </p:sp>
            <p:sp>
              <p:nvSpPr>
                <p:cNvPr id="426" name="Rectangle 425">
                  <a:extLst>
                    <a:ext uri="{FF2B5EF4-FFF2-40B4-BE49-F238E27FC236}">
                      <a16:creationId xmlns:a16="http://schemas.microsoft.com/office/drawing/2014/main" id="{A7AA55DE-0258-27D5-50CB-C8639B2FB7C5}"/>
                    </a:ext>
                  </a:extLst>
                </p:cNvPr>
                <p:cNvSpPr/>
                <p:nvPr/>
              </p:nvSpPr>
              <p:spPr>
                <a:xfrm rot="18754250">
                  <a:off x="5917611" y="3993844"/>
                  <a:ext cx="241483" cy="537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  <p:sp>
              <p:nvSpPr>
                <p:cNvPr id="427" name="Rectangle 426">
                  <a:extLst>
                    <a:ext uri="{FF2B5EF4-FFF2-40B4-BE49-F238E27FC236}">
                      <a16:creationId xmlns:a16="http://schemas.microsoft.com/office/drawing/2014/main" id="{57C67EAE-8EE3-C6E9-84B0-1DAE94B36B30}"/>
                    </a:ext>
                  </a:extLst>
                </p:cNvPr>
                <p:cNvSpPr/>
                <p:nvPr/>
              </p:nvSpPr>
              <p:spPr>
                <a:xfrm rot="2614834">
                  <a:off x="5933203" y="1373302"/>
                  <a:ext cx="241483" cy="933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  <p:sp>
              <p:nvSpPr>
                <p:cNvPr id="428" name="Rectangle 427">
                  <a:extLst>
                    <a:ext uri="{FF2B5EF4-FFF2-40B4-BE49-F238E27FC236}">
                      <a16:creationId xmlns:a16="http://schemas.microsoft.com/office/drawing/2014/main" id="{68E9AA46-F16B-0563-8818-AA4383404384}"/>
                    </a:ext>
                  </a:extLst>
                </p:cNvPr>
                <p:cNvSpPr/>
                <p:nvPr/>
              </p:nvSpPr>
              <p:spPr>
                <a:xfrm rot="2614834">
                  <a:off x="3197482" y="3959923"/>
                  <a:ext cx="241483" cy="933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  <p:sp>
              <p:nvSpPr>
                <p:cNvPr id="442" name="TextBox 441">
                  <a:extLst>
                    <a:ext uri="{FF2B5EF4-FFF2-40B4-BE49-F238E27FC236}">
                      <a16:creationId xmlns:a16="http://schemas.microsoft.com/office/drawing/2014/main" id="{0247556C-D42A-45E9-C12E-3238C98A39D1}"/>
                    </a:ext>
                  </a:extLst>
                </p:cNvPr>
                <p:cNvSpPr txBox="1"/>
                <p:nvPr/>
              </p:nvSpPr>
              <p:spPr>
                <a:xfrm>
                  <a:off x="5891299" y="1324773"/>
                  <a:ext cx="30664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700" b="1" u="sng" dirty="0"/>
                    <a:t>PB</a:t>
                  </a:r>
                  <a:endParaRPr lang="en-GB" sz="700" b="1" u="sng" dirty="0"/>
                </a:p>
              </p:txBody>
            </p:sp>
            <p:sp>
              <p:nvSpPr>
                <p:cNvPr id="443" name="TextBox 442">
                  <a:extLst>
                    <a:ext uri="{FF2B5EF4-FFF2-40B4-BE49-F238E27FC236}">
                      <a16:creationId xmlns:a16="http://schemas.microsoft.com/office/drawing/2014/main" id="{673EEED4-7F5F-CD5E-AF6A-7D40FB371F9E}"/>
                    </a:ext>
                  </a:extLst>
                </p:cNvPr>
                <p:cNvSpPr txBox="1"/>
                <p:nvPr/>
              </p:nvSpPr>
              <p:spPr>
                <a:xfrm>
                  <a:off x="5916065" y="3954512"/>
                  <a:ext cx="30664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700" b="1" u="sng" dirty="0"/>
                    <a:t>PF</a:t>
                  </a:r>
                  <a:endParaRPr lang="en-GB" sz="700" b="1" u="sng" dirty="0"/>
                </a:p>
              </p:txBody>
            </p:sp>
            <p:sp>
              <p:nvSpPr>
                <p:cNvPr id="444" name="TextBox 443">
                  <a:extLst>
                    <a:ext uri="{FF2B5EF4-FFF2-40B4-BE49-F238E27FC236}">
                      <a16:creationId xmlns:a16="http://schemas.microsoft.com/office/drawing/2014/main" id="{C485C747-0417-3A2E-DE9C-4EEAC5215CDF}"/>
                    </a:ext>
                  </a:extLst>
                </p:cNvPr>
                <p:cNvSpPr txBox="1"/>
                <p:nvPr/>
              </p:nvSpPr>
              <p:spPr>
                <a:xfrm>
                  <a:off x="3141195" y="3916720"/>
                  <a:ext cx="30664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700" b="1" u="sng" dirty="0"/>
                    <a:t>PH</a:t>
                  </a:r>
                  <a:endParaRPr lang="en-GB" sz="700" b="1" u="sng" dirty="0"/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8386600-D3B2-1F79-999A-7860A9CD5696}"/>
                  </a:ext>
                </a:extLst>
              </p:cNvPr>
              <p:cNvSpPr/>
              <p:nvPr/>
            </p:nvSpPr>
            <p:spPr>
              <a:xfrm>
                <a:off x="4637929" y="1301277"/>
                <a:ext cx="62807" cy="68252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</p:grp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5C6BBE31-CD72-C13E-F365-1AD83EAFF0C7}"/>
                </a:ext>
              </a:extLst>
            </p:cNvPr>
            <p:cNvSpPr/>
            <p:nvPr/>
          </p:nvSpPr>
          <p:spPr>
            <a:xfrm>
              <a:off x="6431880" y="3141117"/>
              <a:ext cx="62807" cy="68252"/>
            </a:xfrm>
            <a:prstGeom prst="rect">
              <a:avLst/>
            </a:prstGeom>
            <a:solidFill>
              <a:srgbClr val="6B6B6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81EA52C9-3FDF-CFBA-1710-00A4A9BCDB79}"/>
                </a:ext>
              </a:extLst>
            </p:cNvPr>
            <p:cNvSpPr/>
            <p:nvPr/>
          </p:nvSpPr>
          <p:spPr>
            <a:xfrm>
              <a:off x="3050275" y="3136349"/>
              <a:ext cx="62807" cy="68252"/>
            </a:xfrm>
            <a:prstGeom prst="rect">
              <a:avLst/>
            </a:prstGeom>
            <a:solidFill>
              <a:srgbClr val="6B6B6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1A5247C2-48CD-B869-3733-D9955DF68785}"/>
                </a:ext>
              </a:extLst>
            </p:cNvPr>
            <p:cNvSpPr/>
            <p:nvPr/>
          </p:nvSpPr>
          <p:spPr>
            <a:xfrm>
              <a:off x="4748207" y="4748465"/>
              <a:ext cx="62807" cy="68252"/>
            </a:xfrm>
            <a:prstGeom prst="rect">
              <a:avLst/>
            </a:prstGeom>
            <a:solidFill>
              <a:srgbClr val="6B6B6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772DF5A3-30F7-DDD0-FD78-979B1805BFD0}"/>
              </a:ext>
            </a:extLst>
          </p:cNvPr>
          <p:cNvSpPr/>
          <p:nvPr/>
        </p:nvSpPr>
        <p:spPr>
          <a:xfrm>
            <a:off x="4195406" y="939040"/>
            <a:ext cx="720080" cy="647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307FC8-ED0B-12C4-343E-9837CA920993}"/>
              </a:ext>
            </a:extLst>
          </p:cNvPr>
          <p:cNvSpPr/>
          <p:nvPr/>
        </p:nvSpPr>
        <p:spPr>
          <a:xfrm>
            <a:off x="4194913" y="4217273"/>
            <a:ext cx="720080" cy="647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90A94C7-D8C7-0723-D36D-509D90BCFBC7}"/>
              </a:ext>
            </a:extLst>
          </p:cNvPr>
          <p:cNvSpPr/>
          <p:nvPr/>
        </p:nvSpPr>
        <p:spPr>
          <a:xfrm>
            <a:off x="5888224" y="2582825"/>
            <a:ext cx="720080" cy="647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CB02019-7C6E-86DD-642F-C410BDFA4B61}"/>
              </a:ext>
            </a:extLst>
          </p:cNvPr>
          <p:cNvSpPr/>
          <p:nvPr/>
        </p:nvSpPr>
        <p:spPr>
          <a:xfrm>
            <a:off x="2494358" y="2575239"/>
            <a:ext cx="720080" cy="647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C653721-6E01-6305-D45A-2BD6212CC2EF}"/>
              </a:ext>
            </a:extLst>
          </p:cNvPr>
          <p:cNvSpPr/>
          <p:nvPr/>
        </p:nvSpPr>
        <p:spPr>
          <a:xfrm>
            <a:off x="2887107" y="1362832"/>
            <a:ext cx="720080" cy="6473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533315E-6DBA-5E3E-9A05-A340AB8C76DF}"/>
              </a:ext>
            </a:extLst>
          </p:cNvPr>
          <p:cNvSpPr/>
          <p:nvPr/>
        </p:nvSpPr>
        <p:spPr>
          <a:xfrm>
            <a:off x="2912882" y="3778212"/>
            <a:ext cx="720080" cy="6473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4894E34-0E4C-3D61-94AB-58B72825E74C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4915486" y="1262704"/>
            <a:ext cx="1917118" cy="1059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868C387-1FD3-A3CA-BEB9-5563558FF08A}"/>
              </a:ext>
            </a:extLst>
          </p:cNvPr>
          <p:cNvCxnSpPr>
            <a:cxnSpLocks/>
            <a:stCxn id="18" idx="6"/>
          </p:cNvCxnSpPr>
          <p:nvPr/>
        </p:nvCxnSpPr>
        <p:spPr>
          <a:xfrm>
            <a:off x="6608304" y="2906489"/>
            <a:ext cx="224300" cy="63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9D74B1E-5FD6-6B5A-8708-BDD8522BE0FF}"/>
              </a:ext>
            </a:extLst>
          </p:cNvPr>
          <p:cNvCxnSpPr>
            <a:cxnSpLocks/>
            <a:stCxn id="20" idx="6"/>
          </p:cNvCxnSpPr>
          <p:nvPr/>
        </p:nvCxnSpPr>
        <p:spPr>
          <a:xfrm flipV="1">
            <a:off x="3214438" y="2593752"/>
            <a:ext cx="3618166" cy="3051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0B92635-0057-255A-D1CF-CE0AB1D8A4D7}"/>
              </a:ext>
            </a:extLst>
          </p:cNvPr>
          <p:cNvCxnSpPr>
            <a:cxnSpLocks/>
            <a:stCxn id="17" idx="6"/>
          </p:cNvCxnSpPr>
          <p:nvPr/>
        </p:nvCxnSpPr>
        <p:spPr>
          <a:xfrm flipV="1">
            <a:off x="4914993" y="3350616"/>
            <a:ext cx="1917611" cy="1190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D986B9B1-538B-EFAB-1279-A73B5920BDA8}"/>
              </a:ext>
            </a:extLst>
          </p:cNvPr>
          <p:cNvSpPr txBox="1"/>
          <p:nvPr/>
        </p:nvSpPr>
        <p:spPr>
          <a:xfrm>
            <a:off x="369458" y="990919"/>
            <a:ext cx="1795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</a:t>
            </a:r>
            <a:r>
              <a:rPr lang="en-US" sz="1400" b="1" dirty="0"/>
              <a:t>booster</a:t>
            </a:r>
            <a:r>
              <a:rPr lang="en-US" sz="1400" dirty="0"/>
              <a:t> cavities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8C001A-2EB2-F1E8-D0B9-E3D774D0AFF4}"/>
              </a:ext>
            </a:extLst>
          </p:cNvPr>
          <p:cNvSpPr txBox="1"/>
          <p:nvPr/>
        </p:nvSpPr>
        <p:spPr>
          <a:xfrm>
            <a:off x="371000" y="3593978"/>
            <a:ext cx="1968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</a:t>
            </a:r>
            <a:r>
              <a:rPr lang="en-US" sz="1400" b="1" dirty="0"/>
              <a:t>collider</a:t>
            </a:r>
            <a:r>
              <a:rPr lang="en-US" sz="1400" dirty="0"/>
              <a:t> cavities</a:t>
            </a:r>
            <a:endParaRPr lang="en-GB" sz="1400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8A7BD07-ADF8-A710-0ADC-507EC2151946}"/>
              </a:ext>
            </a:extLst>
          </p:cNvPr>
          <p:cNvCxnSpPr>
            <a:cxnSpLocks/>
            <a:stCxn id="21" idx="2"/>
          </p:cNvCxnSpPr>
          <p:nvPr/>
        </p:nvCxnSpPr>
        <p:spPr>
          <a:xfrm flipH="1" flipV="1">
            <a:off x="2144330" y="1431306"/>
            <a:ext cx="742777" cy="2551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877D438-2870-66C5-F5C9-7E377F179293}"/>
              </a:ext>
            </a:extLst>
          </p:cNvPr>
          <p:cNvCxnSpPr>
            <a:cxnSpLocks/>
            <a:stCxn id="24" idx="2"/>
          </p:cNvCxnSpPr>
          <p:nvPr/>
        </p:nvCxnSpPr>
        <p:spPr>
          <a:xfrm flipH="1" flipV="1">
            <a:off x="2144330" y="3846686"/>
            <a:ext cx="768552" cy="2551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E1A1852A-8115-C785-B8E3-10F7E8FEC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094" y="1294284"/>
            <a:ext cx="1272850" cy="73152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1C643F-06FA-2AFE-03CC-AC020FB7527E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B32D89E-8120-D444-62CE-821D15A9E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618" y="3892828"/>
            <a:ext cx="1283803" cy="737815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173E3658-31C7-FE15-8830-057B71C12C52}"/>
              </a:ext>
            </a:extLst>
          </p:cNvPr>
          <p:cNvGrpSpPr/>
          <p:nvPr/>
        </p:nvGrpSpPr>
        <p:grpSpPr>
          <a:xfrm>
            <a:off x="456218" y="2469620"/>
            <a:ext cx="1498603" cy="1118711"/>
            <a:chOff x="316019" y="2940614"/>
            <a:chExt cx="1058543" cy="790205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FB8D0D5E-9171-5CB6-F4CD-89D52255E2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887" r="49672" b="3094"/>
            <a:stretch/>
          </p:blipFill>
          <p:spPr>
            <a:xfrm>
              <a:off x="316019" y="2940614"/>
              <a:ext cx="795788" cy="79020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A1D0FA4-D25A-6D06-B42F-FB72B60540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134" t="2435" b="2547"/>
            <a:stretch/>
          </p:blipFill>
          <p:spPr>
            <a:xfrm>
              <a:off x="1107870" y="2940615"/>
              <a:ext cx="266692" cy="790204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296F8E3-99BF-D8E2-8B0F-59C2DCF3DF9A}"/>
              </a:ext>
            </a:extLst>
          </p:cNvPr>
          <p:cNvSpPr txBox="1"/>
          <p:nvPr/>
        </p:nvSpPr>
        <p:spPr>
          <a:xfrm>
            <a:off x="590709" y="1712053"/>
            <a:ext cx="428816" cy="276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2 K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A0E989-66EE-4016-7686-59673B1ADA44}"/>
              </a:ext>
            </a:extLst>
          </p:cNvPr>
          <p:cNvSpPr txBox="1"/>
          <p:nvPr/>
        </p:nvSpPr>
        <p:spPr>
          <a:xfrm>
            <a:off x="604664" y="4323885"/>
            <a:ext cx="428816" cy="276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2 K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75D566-816A-5936-A19F-91AC65AB27FE}"/>
              </a:ext>
            </a:extLst>
          </p:cNvPr>
          <p:cNvSpPr txBox="1"/>
          <p:nvPr/>
        </p:nvSpPr>
        <p:spPr>
          <a:xfrm>
            <a:off x="539692" y="3257519"/>
            <a:ext cx="566793" cy="276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4.5 K</a:t>
            </a:r>
            <a:endParaRPr lang="en-GB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F6A9F6E-C299-7DC5-75C3-1B6395A269D1}"/>
              </a:ext>
            </a:extLst>
          </p:cNvPr>
          <p:cNvSpPr/>
          <p:nvPr/>
        </p:nvSpPr>
        <p:spPr>
          <a:xfrm>
            <a:off x="311749" y="877796"/>
            <a:ext cx="1787541" cy="1366201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F2C1A02-B555-7CE9-70C1-126B7C67BC36}"/>
              </a:ext>
            </a:extLst>
          </p:cNvPr>
          <p:cNvSpPr/>
          <p:nvPr/>
        </p:nvSpPr>
        <p:spPr>
          <a:xfrm>
            <a:off x="311749" y="2356346"/>
            <a:ext cx="1787541" cy="23756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B9A4B4-ABA8-8A34-8FC0-73D5E8F695C5}"/>
              </a:ext>
            </a:extLst>
          </p:cNvPr>
          <p:cNvSpPr txBox="1"/>
          <p:nvPr/>
        </p:nvSpPr>
        <p:spPr>
          <a:xfrm>
            <a:off x="7095361" y="2059508"/>
            <a:ext cx="1747690" cy="540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Detector solenoids and MDI magnets</a:t>
            </a:r>
            <a:endParaRPr lang="en-GB" sz="1400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8BA5AB9-59D9-724F-6F23-934DA1D11D3F}"/>
              </a:ext>
            </a:extLst>
          </p:cNvPr>
          <p:cNvSpPr/>
          <p:nvPr/>
        </p:nvSpPr>
        <p:spPr>
          <a:xfrm>
            <a:off x="6957333" y="1975753"/>
            <a:ext cx="1937033" cy="174518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4" name="Textfeld 3">
            <a:extLst>
              <a:ext uri="{FF2B5EF4-FFF2-40B4-BE49-F238E27FC236}">
                <a16:creationId xmlns:a16="http://schemas.microsoft.com/office/drawing/2014/main" id="{38763D85-056C-D7DB-F200-76C65894E56B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0782FE09-CD71-5785-02C4-D7DF12E348D4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Heat loads</a:t>
            </a:r>
            <a:r>
              <a:rPr lang="en-GB" sz="900" dirty="0">
                <a:solidFill>
                  <a:schemeClr val="bg1"/>
                </a:solidFill>
              </a:rPr>
              <a:t>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183447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8" grpId="0" animBg="1"/>
      <p:bldP spid="20" grpId="0" animBg="1"/>
      <p:bldP spid="21" grpId="0" animBg="1"/>
      <p:bldP spid="24" grpId="0" animBg="1"/>
      <p:bldP spid="51" grpId="0"/>
      <p:bldP spid="55" grpId="0"/>
      <p:bldP spid="33" grpId="0" animBg="1"/>
      <p:bldP spid="35" grpId="0" animBg="1"/>
      <p:bldP spid="36" grpId="0" animBg="1"/>
      <p:bldP spid="40" grpId="0" animBg="1"/>
      <p:bldP spid="41" grpId="0" animBg="1"/>
      <p:bldP spid="49" grpId="0"/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1E30DCDF-83CE-80E0-7D1F-7E6DD24FC222}"/>
              </a:ext>
            </a:extLst>
          </p:cNvPr>
          <p:cNvCxnSpPr>
            <a:cxnSpLocks/>
          </p:cNvCxnSpPr>
          <p:nvPr/>
        </p:nvCxnSpPr>
        <p:spPr>
          <a:xfrm>
            <a:off x="894831" y="3867894"/>
            <a:ext cx="8118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ACD3873D-2A13-A2D4-D2FD-220D8254BC5D}"/>
              </a:ext>
            </a:extLst>
          </p:cNvPr>
          <p:cNvCxnSpPr>
            <a:cxnSpLocks/>
          </p:cNvCxnSpPr>
          <p:nvPr/>
        </p:nvCxnSpPr>
        <p:spPr>
          <a:xfrm>
            <a:off x="935710" y="3117334"/>
            <a:ext cx="8099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D345367E-0B72-0059-4042-19AEC30459C5}"/>
              </a:ext>
            </a:extLst>
          </p:cNvPr>
          <p:cNvCxnSpPr>
            <a:cxnSpLocks/>
          </p:cNvCxnSpPr>
          <p:nvPr/>
        </p:nvCxnSpPr>
        <p:spPr>
          <a:xfrm>
            <a:off x="914428" y="2283718"/>
            <a:ext cx="81203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>
            <a:extLst>
              <a:ext uri="{FF2B5EF4-FFF2-40B4-BE49-F238E27FC236}">
                <a16:creationId xmlns:a16="http://schemas.microsoft.com/office/drawing/2014/main" id="{72A2074E-A395-2788-8A32-FFE1DFD347E7}"/>
              </a:ext>
            </a:extLst>
          </p:cNvPr>
          <p:cNvSpPr/>
          <p:nvPr/>
        </p:nvSpPr>
        <p:spPr>
          <a:xfrm>
            <a:off x="4118502" y="2025274"/>
            <a:ext cx="1595781" cy="19866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85" y="360104"/>
            <a:ext cx="8770141" cy="553790"/>
          </a:xfrm>
        </p:spPr>
        <p:txBody>
          <a:bodyPr/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SRF dynamic and static heat loads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C95664-48A7-F477-4B3A-06738107C8FA}"/>
              </a:ext>
            </a:extLst>
          </p:cNvPr>
          <p:cNvSpPr txBox="1"/>
          <p:nvPr/>
        </p:nvSpPr>
        <p:spPr>
          <a:xfrm>
            <a:off x="241806" y="1634042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Z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F00DCE-9DA9-6B00-CD0F-87648D28025D}"/>
              </a:ext>
            </a:extLst>
          </p:cNvPr>
          <p:cNvSpPr txBox="1"/>
          <p:nvPr/>
        </p:nvSpPr>
        <p:spPr>
          <a:xfrm>
            <a:off x="241806" y="2429177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W</a:t>
            </a:r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BAA1F6-7B2B-3CE6-FD2A-3108165B8213}"/>
              </a:ext>
            </a:extLst>
          </p:cNvPr>
          <p:cNvSpPr txBox="1"/>
          <p:nvPr/>
        </p:nvSpPr>
        <p:spPr>
          <a:xfrm>
            <a:off x="255782" y="330167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H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B8E300-5BF8-0440-E6AD-28422005CE3B}"/>
              </a:ext>
            </a:extLst>
          </p:cNvPr>
          <p:cNvSpPr txBox="1"/>
          <p:nvPr/>
        </p:nvSpPr>
        <p:spPr>
          <a:xfrm>
            <a:off x="107504" y="4281384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ttbar</a:t>
            </a:r>
            <a:endParaRPr lang="en-GB" sz="2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8A2F29A-14FB-52CC-D71A-25BA2DBEFB02}"/>
              </a:ext>
            </a:extLst>
          </p:cNvPr>
          <p:cNvSpPr txBox="1"/>
          <p:nvPr/>
        </p:nvSpPr>
        <p:spPr>
          <a:xfrm>
            <a:off x="1983942" y="782815"/>
            <a:ext cx="1863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/>
              <a:t>Point H - Collider</a:t>
            </a:r>
            <a:endParaRPr lang="en-GB" sz="16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EA1EB44-1B79-4B8F-8F8C-4E2B124268D0}"/>
              </a:ext>
            </a:extLst>
          </p:cNvPr>
          <p:cNvSpPr txBox="1"/>
          <p:nvPr/>
        </p:nvSpPr>
        <p:spPr>
          <a:xfrm>
            <a:off x="6001024" y="782815"/>
            <a:ext cx="1832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/>
              <a:t>Point L - Booster</a:t>
            </a:r>
            <a:endParaRPr lang="en-GB" sz="1600" b="1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1796DD-3DDA-F765-3694-055A44BC4347}"/>
              </a:ext>
            </a:extLst>
          </p:cNvPr>
          <p:cNvGrpSpPr/>
          <p:nvPr/>
        </p:nvGrpSpPr>
        <p:grpSpPr>
          <a:xfrm flipV="1">
            <a:off x="2636876" y="4013842"/>
            <a:ext cx="432048" cy="138255"/>
            <a:chOff x="1907704" y="2003312"/>
            <a:chExt cx="1800200" cy="5760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4BA9C52-578B-AC17-13CF-4579CE83BBD3}"/>
                </a:ext>
              </a:extLst>
            </p:cNvPr>
            <p:cNvSpPr/>
            <p:nvPr/>
          </p:nvSpPr>
          <p:spPr>
            <a:xfrm>
              <a:off x="1907704" y="2003312"/>
              <a:ext cx="1800200" cy="576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1C2AA5F-EA6C-B985-3FA9-A7EB497BB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7045" y="2087105"/>
              <a:ext cx="408478" cy="408478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4A4E90ED-41B3-387A-1B31-B1EE08E8F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86406" y="2087105"/>
              <a:ext cx="408478" cy="40847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3B40C9E-56DC-7372-7115-F0F63493B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21656" y="2087105"/>
              <a:ext cx="408478" cy="408478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924E8FC-29F8-A640-7CA6-529BAFFA1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3397" y="2087105"/>
              <a:ext cx="408478" cy="408478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5A88B78-2423-67E0-EC9B-096B2FC5D896}"/>
              </a:ext>
            </a:extLst>
          </p:cNvPr>
          <p:cNvGrpSpPr/>
          <p:nvPr/>
        </p:nvGrpSpPr>
        <p:grpSpPr>
          <a:xfrm>
            <a:off x="2527763" y="4431054"/>
            <a:ext cx="650275" cy="115604"/>
            <a:chOff x="1413198" y="3291830"/>
            <a:chExt cx="3240360" cy="576064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3E4442C-1671-52C9-39DF-C65C670BBC31}"/>
                </a:ext>
              </a:extLst>
            </p:cNvPr>
            <p:cNvSpPr/>
            <p:nvPr/>
          </p:nvSpPr>
          <p:spPr>
            <a:xfrm>
              <a:off x="1413198" y="3291830"/>
              <a:ext cx="3240360" cy="576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198D2F0-C1DE-0252-A153-EA5486AC3AE3}"/>
                </a:ext>
              </a:extLst>
            </p:cNvPr>
            <p:cNvGrpSpPr/>
            <p:nvPr/>
          </p:nvGrpSpPr>
          <p:grpSpPr>
            <a:xfrm>
              <a:off x="2255682" y="3430722"/>
              <a:ext cx="739582" cy="298281"/>
              <a:chOff x="2579346" y="4345678"/>
              <a:chExt cx="1020255" cy="411480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73D7B7B5-A378-17BE-51E9-996B0B0434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E1B46370-B5F8-B0E2-914B-BF2830A33F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BF3B0F5D-8285-9CD6-4640-D16C8617B2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A9C287C7-EB87-7871-354E-BE20C065B62F}"/>
                </a:ext>
              </a:extLst>
            </p:cNvPr>
            <p:cNvGrpSpPr/>
            <p:nvPr/>
          </p:nvGrpSpPr>
          <p:grpSpPr>
            <a:xfrm>
              <a:off x="3067693" y="3430722"/>
              <a:ext cx="739582" cy="298281"/>
              <a:chOff x="2579346" y="4345678"/>
              <a:chExt cx="1020255" cy="411480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989F9C50-3F58-7521-589D-CA29A47968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4B8A1723-8ECB-3DAB-27E4-1CDE80A974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ACB0AE50-92E9-7955-1CED-3D32DBB7B7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2EC8B5F-F438-6449-3969-98ACFED2E35B}"/>
                </a:ext>
              </a:extLst>
            </p:cNvPr>
            <p:cNvGrpSpPr/>
            <p:nvPr/>
          </p:nvGrpSpPr>
          <p:grpSpPr>
            <a:xfrm>
              <a:off x="3879704" y="3430722"/>
              <a:ext cx="739582" cy="298281"/>
              <a:chOff x="2579346" y="4345678"/>
              <a:chExt cx="1020255" cy="411480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D73B07E7-226A-2C18-2526-8A5350FF25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16D364DF-6FDE-276B-178E-5C40CF797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CCA3294E-0012-B297-D314-772F656F9F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46EF8A92-F452-F6C0-C5F2-3E02084CE655}"/>
                </a:ext>
              </a:extLst>
            </p:cNvPr>
            <p:cNvGrpSpPr/>
            <p:nvPr/>
          </p:nvGrpSpPr>
          <p:grpSpPr>
            <a:xfrm>
              <a:off x="1443671" y="3430722"/>
              <a:ext cx="739582" cy="298281"/>
              <a:chOff x="2579346" y="4345678"/>
              <a:chExt cx="1020255" cy="411480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822BFECE-1275-743B-F1B6-CED5960BD3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31AE6295-2DB1-EDD2-E99A-69E1576068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D51BE1F-3428-9E47-4F7C-765FDE74F8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E7F2CC1-9318-1132-D30F-E4A2A8FAFE00}"/>
                  </a:ext>
                </a:extLst>
              </p:cNvPr>
              <p:cNvSpPr txBox="1"/>
              <p:nvPr/>
            </p:nvSpPr>
            <p:spPr>
              <a:xfrm>
                <a:off x="1723168" y="4146915"/>
                <a:ext cx="22456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b="1" dirty="0"/>
                  <a:t>x66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64 kW </a:t>
                </a:r>
                <a:r>
                  <a:rPr lang="en-US" sz="1100" dirty="0"/>
                  <a:t>at 4.5 K</a:t>
                </a:r>
                <a:endParaRPr lang="en-GB" sz="1100" dirty="0"/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E7F2CC1-9318-1132-D30F-E4A2A8FAF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168" y="4146915"/>
                <a:ext cx="2245676" cy="261610"/>
              </a:xfrm>
              <a:prstGeom prst="rect">
                <a:avLst/>
              </a:prstGeom>
              <a:blipFill>
                <a:blip r:embed="rId6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58C0134-1B1D-7FE5-E1AB-21D419D4A733}"/>
                  </a:ext>
                </a:extLst>
              </p:cNvPr>
              <p:cNvSpPr txBox="1"/>
              <p:nvPr/>
            </p:nvSpPr>
            <p:spPr>
              <a:xfrm>
                <a:off x="1754853" y="4554424"/>
                <a:ext cx="220358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x122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800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22.7 kW </a:t>
                </a:r>
                <a:r>
                  <a:rPr lang="en-US" sz="1100" dirty="0"/>
                  <a:t>at 2 K</a:t>
                </a:r>
                <a:endParaRPr lang="en-GB" sz="1100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58C0134-1B1D-7FE5-E1AB-21D419D4A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853" y="4554424"/>
                <a:ext cx="2203585" cy="261610"/>
              </a:xfrm>
              <a:prstGeom prst="rect">
                <a:avLst/>
              </a:prstGeom>
              <a:blipFill>
                <a:blip r:embed="rId7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1E6F2F0-32CC-B2B3-3273-F94295B18D8B}"/>
                  </a:ext>
                </a:extLst>
              </p:cNvPr>
              <p:cNvSpPr txBox="1"/>
              <p:nvPr/>
            </p:nvSpPr>
            <p:spPr>
              <a:xfrm>
                <a:off x="1803921" y="1868701"/>
                <a:ext cx="21545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b="1" dirty="0"/>
                  <a:t>x28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8.7 kW </a:t>
                </a:r>
                <a:r>
                  <a:rPr lang="en-US" sz="1100" dirty="0"/>
                  <a:t>at 4.5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1E6F2F0-32CC-B2B3-3273-F94295B18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921" y="1868701"/>
                <a:ext cx="2154518" cy="261610"/>
              </a:xfrm>
              <a:prstGeom prst="rect">
                <a:avLst/>
              </a:prstGeom>
              <a:blipFill>
                <a:blip r:embed="rId8"/>
                <a:stretch>
                  <a:fillRect t="-2381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E656A03D-A402-9AC2-0FEB-847CFCD36EF2}"/>
                  </a:ext>
                </a:extLst>
              </p:cNvPr>
              <p:cNvSpPr txBox="1"/>
              <p:nvPr/>
            </p:nvSpPr>
            <p:spPr>
              <a:xfrm>
                <a:off x="1748928" y="2719510"/>
                <a:ext cx="22732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b="1" dirty="0"/>
                  <a:t>x66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64 kW </a:t>
                </a:r>
                <a:r>
                  <a:rPr lang="en-US" sz="1100" dirty="0"/>
                  <a:t>at 4.5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E656A03D-A402-9AC2-0FEB-847CFCD36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928" y="2719510"/>
                <a:ext cx="2273224" cy="261610"/>
              </a:xfrm>
              <a:prstGeom prst="rect">
                <a:avLst/>
              </a:prstGeom>
              <a:blipFill>
                <a:blip r:embed="rId9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FC4CBA4-D05E-03FB-0381-C6FF594EF0A9}"/>
                  </a:ext>
                </a:extLst>
              </p:cNvPr>
              <p:cNvSpPr txBox="1"/>
              <p:nvPr/>
            </p:nvSpPr>
            <p:spPr>
              <a:xfrm>
                <a:off x="1735382" y="3439928"/>
                <a:ext cx="228971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b="1" dirty="0"/>
                  <a:t>x66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64</a:t>
                </a:r>
                <a:r>
                  <a:rPr lang="en-US" sz="1100" dirty="0"/>
                  <a:t> </a:t>
                </a:r>
                <a:r>
                  <a:rPr lang="en-US" sz="1100" b="1" dirty="0"/>
                  <a:t>kW </a:t>
                </a:r>
                <a:r>
                  <a:rPr lang="en-US" sz="1100" dirty="0"/>
                  <a:t>at 4.5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FC4CBA4-D05E-03FB-0381-C6FF594EF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5382" y="3439928"/>
                <a:ext cx="2289714" cy="261610"/>
              </a:xfrm>
              <a:prstGeom prst="rect">
                <a:avLst/>
              </a:prstGeom>
              <a:blipFill>
                <a:blip r:embed="rId10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Rectangle 154">
            <a:extLst>
              <a:ext uri="{FF2B5EF4-FFF2-40B4-BE49-F238E27FC236}">
                <a16:creationId xmlns:a16="http://schemas.microsoft.com/office/drawing/2014/main" id="{E0A080AA-69BC-E672-E228-D9A9EB4C32B5}"/>
              </a:ext>
            </a:extLst>
          </p:cNvPr>
          <p:cNvSpPr/>
          <p:nvPr/>
        </p:nvSpPr>
        <p:spPr>
          <a:xfrm>
            <a:off x="1839314" y="1563638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C563A6FA-6CE0-FCF1-DB6F-6DD9BED9D81E}"/>
              </a:ext>
            </a:extLst>
          </p:cNvPr>
          <p:cNvSpPr/>
          <p:nvPr/>
        </p:nvSpPr>
        <p:spPr>
          <a:xfrm>
            <a:off x="1828342" y="2427734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A342FAF-DEB4-F105-F2C1-F97AB9D0FCA5}"/>
              </a:ext>
            </a:extLst>
          </p:cNvPr>
          <p:cNvSpPr/>
          <p:nvPr/>
        </p:nvSpPr>
        <p:spPr>
          <a:xfrm>
            <a:off x="1809885" y="3201693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E9705CDE-4E9A-78A3-4AE4-B4381A016459}"/>
              </a:ext>
            </a:extLst>
          </p:cNvPr>
          <p:cNvSpPr/>
          <p:nvPr/>
        </p:nvSpPr>
        <p:spPr>
          <a:xfrm>
            <a:off x="1800597" y="3971652"/>
            <a:ext cx="2054520" cy="8708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6E5C61-F71B-E7E0-1400-A2BA0A13FCF7}"/>
              </a:ext>
            </a:extLst>
          </p:cNvPr>
          <p:cNvSpPr txBox="1"/>
          <p:nvPr/>
        </p:nvSpPr>
        <p:spPr>
          <a:xfrm rot="5400000">
            <a:off x="212471" y="2063936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</a:t>
            </a:r>
            <a:endParaRPr lang="en-GB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182156-AC07-7614-B67D-7107099F320C}"/>
              </a:ext>
            </a:extLst>
          </p:cNvPr>
          <p:cNvSpPr txBox="1"/>
          <p:nvPr/>
        </p:nvSpPr>
        <p:spPr>
          <a:xfrm rot="5400000">
            <a:off x="214966" y="2892290"/>
            <a:ext cx="458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</a:t>
            </a:r>
            <a:endParaRPr lang="en-GB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AA0B71-7552-9439-BB70-C9CF1BAC176D}"/>
              </a:ext>
            </a:extLst>
          </p:cNvPr>
          <p:cNvSpPr txBox="1"/>
          <p:nvPr/>
        </p:nvSpPr>
        <p:spPr>
          <a:xfrm rot="5400000">
            <a:off x="226126" y="3493919"/>
            <a:ext cx="458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>
                <a:sym typeface="Wingdings" panose="05000000000000000000" pitchFamily="2" charset="2"/>
              </a:rPr>
              <a:t>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0F4C11BF-FA9B-4D05-DD87-D2C69A3703A3}"/>
                  </a:ext>
                </a:extLst>
              </p:cNvPr>
              <p:cNvSpPr txBox="1"/>
              <p:nvPr/>
            </p:nvSpPr>
            <p:spPr>
              <a:xfrm>
                <a:off x="5874346" y="1861214"/>
                <a:ext cx="21253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x6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800</m:t>
                        </m:r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0.3 kW </a:t>
                </a:r>
                <a:r>
                  <a:rPr lang="en-US" sz="1100" dirty="0"/>
                  <a:t>at 2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0F4C11BF-FA9B-4D05-DD87-D2C69A370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346" y="1861214"/>
                <a:ext cx="2125306" cy="261610"/>
              </a:xfrm>
              <a:prstGeom prst="rect">
                <a:avLst/>
              </a:prstGeom>
              <a:blipFill>
                <a:blip r:embed="rId11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Rectangle 174">
            <a:extLst>
              <a:ext uri="{FF2B5EF4-FFF2-40B4-BE49-F238E27FC236}">
                <a16:creationId xmlns:a16="http://schemas.microsoft.com/office/drawing/2014/main" id="{5C326ED5-181E-D701-0B42-E8DC05B3E0EC}"/>
              </a:ext>
            </a:extLst>
          </p:cNvPr>
          <p:cNvSpPr/>
          <p:nvPr/>
        </p:nvSpPr>
        <p:spPr>
          <a:xfrm>
            <a:off x="5909739" y="1556151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C455CEE3-BD8F-D937-D70F-768AE8C48911}"/>
                  </a:ext>
                </a:extLst>
              </p:cNvPr>
              <p:cNvSpPr txBox="1"/>
              <p:nvPr/>
            </p:nvSpPr>
            <p:spPr>
              <a:xfrm>
                <a:off x="5871245" y="2740284"/>
                <a:ext cx="21253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x14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800</m:t>
                        </m:r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0.9 kW </a:t>
                </a:r>
                <a:r>
                  <a:rPr lang="en-US" sz="1100" dirty="0"/>
                  <a:t>at 2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C455CEE3-BD8F-D937-D70F-768AE8C489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245" y="2740284"/>
                <a:ext cx="2125306" cy="261610"/>
              </a:xfrm>
              <a:prstGeom prst="rect">
                <a:avLst/>
              </a:prstGeom>
              <a:blipFill>
                <a:blip r:embed="rId12"/>
                <a:stretch>
                  <a:fillRect t="-2381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3" name="Rectangle 182">
            <a:extLst>
              <a:ext uri="{FF2B5EF4-FFF2-40B4-BE49-F238E27FC236}">
                <a16:creationId xmlns:a16="http://schemas.microsoft.com/office/drawing/2014/main" id="{BA0A4422-B9C7-C3E9-60F8-5462A7E6EC84}"/>
              </a:ext>
            </a:extLst>
          </p:cNvPr>
          <p:cNvSpPr/>
          <p:nvPr/>
        </p:nvSpPr>
        <p:spPr>
          <a:xfrm>
            <a:off x="5906638" y="2435221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E9100DC2-9370-C7A4-5D75-25ACB127D89A}"/>
                  </a:ext>
                </a:extLst>
              </p:cNvPr>
              <p:cNvSpPr txBox="1"/>
              <p:nvPr/>
            </p:nvSpPr>
            <p:spPr>
              <a:xfrm>
                <a:off x="5868144" y="3524885"/>
                <a:ext cx="21253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x27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800</m:t>
                        </m:r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1.9 kW </a:t>
                </a:r>
                <a:r>
                  <a:rPr lang="en-US" sz="1100" dirty="0"/>
                  <a:t>at 2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E9100DC2-9370-C7A4-5D75-25ACB127D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3524885"/>
                <a:ext cx="2125306" cy="261610"/>
              </a:xfrm>
              <a:prstGeom prst="rect">
                <a:avLst/>
              </a:prstGeom>
              <a:blipFill>
                <a:blip r:embed="rId13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1" name="Rectangle 190">
            <a:extLst>
              <a:ext uri="{FF2B5EF4-FFF2-40B4-BE49-F238E27FC236}">
                <a16:creationId xmlns:a16="http://schemas.microsoft.com/office/drawing/2014/main" id="{DC4493CD-F9D5-5CB1-8A81-0C85732D4087}"/>
              </a:ext>
            </a:extLst>
          </p:cNvPr>
          <p:cNvSpPr/>
          <p:nvPr/>
        </p:nvSpPr>
        <p:spPr>
          <a:xfrm>
            <a:off x="5903537" y="3219822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8379674D-294A-6939-BE09-70B2ABF31AEF}"/>
                  </a:ext>
                </a:extLst>
              </p:cNvPr>
              <p:cNvSpPr txBox="1"/>
              <p:nvPr/>
            </p:nvSpPr>
            <p:spPr>
              <a:xfrm>
                <a:off x="5878131" y="4436623"/>
                <a:ext cx="21253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x150</a:t>
                </a:r>
                <a:r>
                  <a:rPr lang="en-US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𝐶𝑀</m:t>
                        </m:r>
                      </m:e>
                      <m:sub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800</m:t>
                        </m:r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𝑀𝐻𝑧</m:t>
                        </m:r>
                      </m:sub>
                    </m:sSub>
                  </m:oMath>
                </a14:m>
                <a:r>
                  <a:rPr lang="en-US" sz="1100" dirty="0"/>
                  <a:t>– </a:t>
                </a:r>
                <a:r>
                  <a:rPr lang="en-US" sz="1100" b="1" dirty="0"/>
                  <a:t>9.9 kW </a:t>
                </a:r>
                <a:r>
                  <a:rPr lang="en-US" sz="1100" dirty="0"/>
                  <a:t>at 2 K</a:t>
                </a:r>
                <a:endParaRPr lang="en-GB" sz="1100" dirty="0"/>
              </a:p>
            </p:txBody>
          </p:sp>
        </mc:Choice>
        <mc:Fallback xmlns="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8379674D-294A-6939-BE09-70B2ABF31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131" y="4436623"/>
                <a:ext cx="2125306" cy="261610"/>
              </a:xfrm>
              <a:prstGeom prst="rect">
                <a:avLst/>
              </a:prstGeom>
              <a:blipFill>
                <a:blip r:embed="rId16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9" name="Rectangle 198">
            <a:extLst>
              <a:ext uri="{FF2B5EF4-FFF2-40B4-BE49-F238E27FC236}">
                <a16:creationId xmlns:a16="http://schemas.microsoft.com/office/drawing/2014/main" id="{040681E6-405B-2B33-9222-27390E654EAF}"/>
              </a:ext>
            </a:extLst>
          </p:cNvPr>
          <p:cNvSpPr/>
          <p:nvPr/>
        </p:nvSpPr>
        <p:spPr>
          <a:xfrm>
            <a:off x="5913524" y="4131560"/>
            <a:ext cx="2054520" cy="5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BEAD9966-2EE1-0716-657F-3EBF4BBC0783}"/>
              </a:ext>
            </a:extLst>
          </p:cNvPr>
          <p:cNvGrpSpPr/>
          <p:nvPr/>
        </p:nvGrpSpPr>
        <p:grpSpPr>
          <a:xfrm>
            <a:off x="4201659" y="2033372"/>
            <a:ext cx="1450461" cy="1884806"/>
            <a:chOff x="4174960" y="2042432"/>
            <a:chExt cx="1450461" cy="18848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2" name="TextBox 281">
                  <a:extLst>
                    <a:ext uri="{FF2B5EF4-FFF2-40B4-BE49-F238E27FC236}">
                      <a16:creationId xmlns:a16="http://schemas.microsoft.com/office/drawing/2014/main" id="{8E4FFBF6-E99B-9A99-3FA9-1B8DD9614A7F}"/>
                    </a:ext>
                  </a:extLst>
                </p:cNvPr>
                <p:cNvSpPr txBox="1"/>
                <p:nvPr/>
              </p:nvSpPr>
              <p:spPr>
                <a:xfrm>
                  <a:off x="4174960" y="2413303"/>
                  <a:ext cx="1441295" cy="430887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1" dirty="0"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400 MHz cavities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1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 panose="02040503050406030204" pitchFamily="18" charset="0"/>
                            </a:rPr>
                            <m:t>𝒊𝒏𝒔𝒕𝒂𝒍𝒍𝒆𝒅</m:t>
                          </m:r>
                        </m:sub>
                      </m:sSub>
                    </m:oMath>
                  </a14:m>
                  <a:r>
                    <a:rPr lang="en-GB" sz="1100" b="1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 = 2.7E+9</a:t>
                  </a:r>
                </a:p>
              </p:txBody>
            </p:sp>
          </mc:Choice>
          <mc:Fallback xmlns="">
            <p:sp>
              <p:nvSpPr>
                <p:cNvPr id="282" name="TextBox 281">
                  <a:extLst>
                    <a:ext uri="{FF2B5EF4-FFF2-40B4-BE49-F238E27FC236}">
                      <a16:creationId xmlns:a16="http://schemas.microsoft.com/office/drawing/2014/main" id="{8E4FFBF6-E99B-9A99-3FA9-1B8DD9614A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4960" y="2413303"/>
                  <a:ext cx="1441295" cy="430887"/>
                </a:xfrm>
                <a:prstGeom prst="rect">
                  <a:avLst/>
                </a:prstGeom>
                <a:blipFill>
                  <a:blip r:embed="rId17"/>
                  <a:stretch>
                    <a:fillRect b="-82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2" name="TextBox 271">
                  <a:extLst>
                    <a:ext uri="{FF2B5EF4-FFF2-40B4-BE49-F238E27FC236}">
                      <a16:creationId xmlns:a16="http://schemas.microsoft.com/office/drawing/2014/main" id="{3499B2E8-6AAB-462C-5E9F-50255C48E538}"/>
                    </a:ext>
                  </a:extLst>
                </p:cNvPr>
                <p:cNvSpPr txBox="1"/>
                <p:nvPr/>
              </p:nvSpPr>
              <p:spPr>
                <a:xfrm>
                  <a:off x="4177181" y="2954827"/>
                  <a:ext cx="1441295" cy="430887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1" dirty="0"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800 MHz cavities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1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 panose="02040503050406030204" pitchFamily="18" charset="0"/>
                            </a:rPr>
                            <m:t>𝒊𝒏𝒔𝒕𝒂𝒍𝒍𝒆𝒅</m:t>
                          </m:r>
                        </m:sub>
                      </m:sSub>
                    </m:oMath>
                  </a14:m>
                  <a:r>
                    <a:rPr lang="en-GB" sz="1100" b="1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 = 3.0E+10</a:t>
                  </a:r>
                </a:p>
              </p:txBody>
            </p:sp>
          </mc:Choice>
          <mc:Fallback xmlns="">
            <p:sp>
              <p:nvSpPr>
                <p:cNvPr id="272" name="TextBox 271">
                  <a:extLst>
                    <a:ext uri="{FF2B5EF4-FFF2-40B4-BE49-F238E27FC236}">
                      <a16:creationId xmlns:a16="http://schemas.microsoft.com/office/drawing/2014/main" id="{3499B2E8-6AAB-462C-5E9F-50255C48E5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7181" y="2954827"/>
                  <a:ext cx="1441295" cy="430887"/>
                </a:xfrm>
                <a:prstGeom prst="rect">
                  <a:avLst/>
                </a:prstGeom>
                <a:blipFill>
                  <a:blip r:embed="rId18"/>
                  <a:stretch>
                    <a:fillRect b="-82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B212C0A5-45EF-8EFC-5C7B-0C6ED349AFA4}"/>
                </a:ext>
              </a:extLst>
            </p:cNvPr>
            <p:cNvSpPr txBox="1"/>
            <p:nvPr/>
          </p:nvSpPr>
          <p:spPr>
            <a:xfrm>
              <a:off x="4238831" y="2042432"/>
              <a:ext cx="13743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/>
                <a:t>Assumptions</a:t>
              </a:r>
              <a:endParaRPr lang="en-GB" sz="1600" dirty="0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3FC122AE-ED2E-5232-C56B-7379915538CF}"/>
                </a:ext>
              </a:extLst>
            </p:cNvPr>
            <p:cNvSpPr txBox="1"/>
            <p:nvPr/>
          </p:nvSpPr>
          <p:spPr>
            <a:xfrm>
              <a:off x="4184126" y="3496351"/>
              <a:ext cx="1441295" cy="430887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50 % margin on heat loads, today </a:t>
              </a:r>
              <a:endParaRPr lang="en-GB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16" name="TextBox 315">
            <a:extLst>
              <a:ext uri="{FF2B5EF4-FFF2-40B4-BE49-F238E27FC236}">
                <a16:creationId xmlns:a16="http://schemas.microsoft.com/office/drawing/2014/main" id="{3743662F-B563-9211-5160-BC227260D0E6}"/>
              </a:ext>
            </a:extLst>
          </p:cNvPr>
          <p:cNvSpPr txBox="1"/>
          <p:nvPr/>
        </p:nvSpPr>
        <p:spPr>
          <a:xfrm>
            <a:off x="8040663" y="776730"/>
            <a:ext cx="972834" cy="4308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String of 1300 m </a:t>
            </a:r>
            <a:endParaRPr lang="en-GB" dirty="0"/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98ECAD1D-DC64-67FC-FBD6-BC83A87713E1}"/>
              </a:ext>
            </a:extLst>
          </p:cNvPr>
          <p:cNvSpPr txBox="1"/>
          <p:nvPr/>
        </p:nvSpPr>
        <p:spPr>
          <a:xfrm>
            <a:off x="910943" y="776730"/>
            <a:ext cx="845833" cy="4308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/>
          </a:lstStyle>
          <a:p>
            <a:r>
              <a:rPr lang="en-US" sz="1200" dirty="0">
                <a:solidFill>
                  <a:sysClr val="windowText" lastClr="000000"/>
                </a:solidFill>
              </a:rPr>
              <a:t>String of 1950 m </a:t>
            </a:r>
            <a:endParaRPr lang="en-GB" sz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442FFF-B872-48B1-2F15-DE140704C4D1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9F010D8F-63EC-75D1-3C66-425A038627FC}"/>
              </a:ext>
            </a:extLst>
          </p:cNvPr>
          <p:cNvSpPr txBox="1"/>
          <p:nvPr/>
        </p:nvSpPr>
        <p:spPr>
          <a:xfrm>
            <a:off x="-85256" y="1693054"/>
            <a:ext cx="39739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4y</a:t>
            </a:r>
            <a:endParaRPr lang="en-GB" sz="1100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91C9D31E-2D1E-00C2-0F7F-35D7C97C5EFA}"/>
              </a:ext>
            </a:extLst>
          </p:cNvPr>
          <p:cNvSpPr txBox="1"/>
          <p:nvPr/>
        </p:nvSpPr>
        <p:spPr>
          <a:xfrm>
            <a:off x="-85256" y="2498712"/>
            <a:ext cx="39739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2y</a:t>
            </a:r>
            <a:endParaRPr lang="en-GB" sz="1100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ED0EB730-74C0-D595-3C4D-770938B1F5E8}"/>
              </a:ext>
            </a:extLst>
          </p:cNvPr>
          <p:cNvSpPr txBox="1"/>
          <p:nvPr/>
        </p:nvSpPr>
        <p:spPr>
          <a:xfrm>
            <a:off x="-85256" y="3360975"/>
            <a:ext cx="39739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3y</a:t>
            </a:r>
            <a:endParaRPr lang="en-GB" sz="1100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88282323-923B-E672-EF9A-9A50F2AEB16B}"/>
              </a:ext>
            </a:extLst>
          </p:cNvPr>
          <p:cNvSpPr txBox="1"/>
          <p:nvPr/>
        </p:nvSpPr>
        <p:spPr>
          <a:xfrm>
            <a:off x="-85256" y="4350634"/>
            <a:ext cx="39739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5y</a:t>
            </a:r>
            <a:endParaRPr lang="en-GB" sz="1100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13EE9D3-A59E-BCD6-6D0A-C72FD7EADF8D}"/>
              </a:ext>
            </a:extLst>
          </p:cNvPr>
          <p:cNvGrpSpPr/>
          <p:nvPr/>
        </p:nvGrpSpPr>
        <p:grpSpPr>
          <a:xfrm>
            <a:off x="2647226" y="2561145"/>
            <a:ext cx="432048" cy="138255"/>
            <a:chOff x="2647226" y="2256252"/>
            <a:chExt cx="432048" cy="138255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0CBAFF32-E2FE-878E-168A-BA5C089F0A0F}"/>
                </a:ext>
              </a:extLst>
            </p:cNvPr>
            <p:cNvGrpSpPr/>
            <p:nvPr/>
          </p:nvGrpSpPr>
          <p:grpSpPr>
            <a:xfrm flipV="1">
              <a:off x="2647226" y="2256252"/>
              <a:ext cx="432048" cy="138255"/>
              <a:chOff x="1907704" y="2003312"/>
              <a:chExt cx="1800200" cy="576064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59851D16-D3DE-C98F-9A36-B05664215A80}"/>
                  </a:ext>
                </a:extLst>
              </p:cNvPr>
              <p:cNvSpPr/>
              <p:nvPr/>
            </p:nvSpPr>
            <p:spPr>
              <a:xfrm>
                <a:off x="1907704" y="2003312"/>
                <a:ext cx="1800200" cy="576064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85898FD6-79A3-8FED-8178-1640588E2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1656" y="2087105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46" name="Picture 145">
                <a:extLst>
                  <a:ext uri="{FF2B5EF4-FFF2-40B4-BE49-F238E27FC236}">
                    <a16:creationId xmlns:a16="http://schemas.microsoft.com/office/drawing/2014/main" id="{26639A08-FF9E-5865-AB51-799B10E7C4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3397" y="2087105"/>
                <a:ext cx="408478" cy="408478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0123232-F496-9D7F-4C1F-29BA96AD5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2659220" y="2276362"/>
              <a:ext cx="98035" cy="9803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80DBD8E-14AA-B412-9D15-01E2EE016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2762838" y="2276362"/>
              <a:ext cx="98035" cy="9803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0CCEC47-3A9C-08E5-3428-4E4D89CD246E}"/>
              </a:ext>
            </a:extLst>
          </p:cNvPr>
          <p:cNvGrpSpPr/>
          <p:nvPr/>
        </p:nvGrpSpPr>
        <p:grpSpPr>
          <a:xfrm>
            <a:off x="2647226" y="1660251"/>
            <a:ext cx="432048" cy="138255"/>
            <a:chOff x="2647226" y="2256252"/>
            <a:chExt cx="432048" cy="13825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A7715DC-6D11-CD75-82CD-2D8D4A979966}"/>
                </a:ext>
              </a:extLst>
            </p:cNvPr>
            <p:cNvGrpSpPr/>
            <p:nvPr/>
          </p:nvGrpSpPr>
          <p:grpSpPr>
            <a:xfrm flipV="1">
              <a:off x="2647226" y="2256252"/>
              <a:ext cx="432048" cy="138255"/>
              <a:chOff x="1907704" y="2003312"/>
              <a:chExt cx="1800200" cy="576064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51DE354-A867-71D4-2287-189B18C18D0B}"/>
                  </a:ext>
                </a:extLst>
              </p:cNvPr>
              <p:cNvSpPr/>
              <p:nvPr/>
            </p:nvSpPr>
            <p:spPr>
              <a:xfrm>
                <a:off x="1907704" y="2003312"/>
                <a:ext cx="1800200" cy="576064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8A2F7327-49B0-DAD4-0194-33A237A20F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1656" y="2087105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65309435-4771-D38E-4DCF-ACB37412E1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3397" y="2087105"/>
                <a:ext cx="408478" cy="408478"/>
              </a:xfrm>
              <a:prstGeom prst="rect">
                <a:avLst/>
              </a:prstGeom>
            </p:spPr>
          </p:pic>
        </p:grp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D161049-94B0-C9E7-B699-910C806E3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2659220" y="2276362"/>
              <a:ext cx="98035" cy="9803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E7B79EF-D00E-F370-3BB9-70FE30134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2762838" y="2276362"/>
              <a:ext cx="98035" cy="98034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1B7EE06-A803-AD9D-5A05-55E409991054}"/>
              </a:ext>
            </a:extLst>
          </p:cNvPr>
          <p:cNvGrpSpPr/>
          <p:nvPr/>
        </p:nvGrpSpPr>
        <p:grpSpPr>
          <a:xfrm>
            <a:off x="2647226" y="3292739"/>
            <a:ext cx="432048" cy="138255"/>
            <a:chOff x="2647226" y="2256252"/>
            <a:chExt cx="432048" cy="13825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9717B91-4FCC-4FA4-0347-846DDA120624}"/>
                </a:ext>
              </a:extLst>
            </p:cNvPr>
            <p:cNvGrpSpPr/>
            <p:nvPr/>
          </p:nvGrpSpPr>
          <p:grpSpPr>
            <a:xfrm flipV="1">
              <a:off x="2647226" y="2256252"/>
              <a:ext cx="432048" cy="138255"/>
              <a:chOff x="1907704" y="2003312"/>
              <a:chExt cx="1800200" cy="576064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EC55494-E22B-BAF0-AFAB-223A754F0F51}"/>
                  </a:ext>
                </a:extLst>
              </p:cNvPr>
              <p:cNvSpPr/>
              <p:nvPr/>
            </p:nvSpPr>
            <p:spPr>
              <a:xfrm>
                <a:off x="1907704" y="2003312"/>
                <a:ext cx="1800200" cy="576064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F0DF76BC-4579-9692-32AE-59F8725BDE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1656" y="2087105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3382C4F4-B4DF-F647-3072-E8CDC732EB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3397" y="2087105"/>
                <a:ext cx="408478" cy="408478"/>
              </a:xfrm>
              <a:prstGeom prst="rect">
                <a:avLst/>
              </a:prstGeom>
            </p:spPr>
          </p:pic>
        </p:grp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594F3F9-2A6F-9C7D-75B9-7396D19A4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2659220" y="2276362"/>
              <a:ext cx="98035" cy="9803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68CA99D-0A6C-39DE-E6CD-840F2923A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2762838" y="2276362"/>
              <a:ext cx="98035" cy="98034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4F42366-9242-2146-F640-C277B7893F84}"/>
              </a:ext>
            </a:extLst>
          </p:cNvPr>
          <p:cNvGrpSpPr/>
          <p:nvPr/>
        </p:nvGrpSpPr>
        <p:grpSpPr>
          <a:xfrm>
            <a:off x="6614197" y="4248711"/>
            <a:ext cx="650275" cy="115604"/>
            <a:chOff x="1413198" y="3291830"/>
            <a:chExt cx="3240360" cy="576064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44D61EB-CE67-AFF1-D592-88CAC80359E9}"/>
                </a:ext>
              </a:extLst>
            </p:cNvPr>
            <p:cNvSpPr/>
            <p:nvPr/>
          </p:nvSpPr>
          <p:spPr>
            <a:xfrm>
              <a:off x="1413198" y="3291830"/>
              <a:ext cx="3240360" cy="576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F1D9760-900F-B96C-CB98-F709803DF353}"/>
                </a:ext>
              </a:extLst>
            </p:cNvPr>
            <p:cNvGrpSpPr/>
            <p:nvPr/>
          </p:nvGrpSpPr>
          <p:grpSpPr>
            <a:xfrm>
              <a:off x="2255682" y="3430722"/>
              <a:ext cx="739582" cy="298281"/>
              <a:chOff x="2579346" y="4345678"/>
              <a:chExt cx="1020255" cy="411480"/>
            </a:xfrm>
          </p:grpSpPr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0AD99995-53BD-0667-329F-EEA676BE16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A457807F-AE9E-163B-84AC-37D89AE337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9AD850CD-5EA6-7CF7-60BA-B3F19A08A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3E3AA428-68E9-7D1F-E102-D36A8D738469}"/>
                </a:ext>
              </a:extLst>
            </p:cNvPr>
            <p:cNvGrpSpPr/>
            <p:nvPr/>
          </p:nvGrpSpPr>
          <p:grpSpPr>
            <a:xfrm>
              <a:off x="3067693" y="3430722"/>
              <a:ext cx="739582" cy="298281"/>
              <a:chOff x="2579346" y="4345678"/>
              <a:chExt cx="1020255" cy="411480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E1DB462A-8DC2-9939-704A-A6827EC54F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671BA52A-C07F-3E3B-DA32-6CE65EBCAA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9C879784-DE68-AAF0-C673-1787D0ADCB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9A34445-EDF6-6779-8532-776F254FA491}"/>
                </a:ext>
              </a:extLst>
            </p:cNvPr>
            <p:cNvGrpSpPr/>
            <p:nvPr/>
          </p:nvGrpSpPr>
          <p:grpSpPr>
            <a:xfrm>
              <a:off x="3879704" y="3430722"/>
              <a:ext cx="739582" cy="298281"/>
              <a:chOff x="2579346" y="4345678"/>
              <a:chExt cx="1020255" cy="411480"/>
            </a:xfrm>
          </p:grpSpPr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3C1E4401-8F74-98E0-AA54-8F41F2B9EF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63864005-5BE2-7EAC-C9A2-F3C9FFED48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7A7D856A-A4B5-A9B2-7AAF-028FB13281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E87302B-D355-E7DE-8057-008DD0BDA8E7}"/>
                </a:ext>
              </a:extLst>
            </p:cNvPr>
            <p:cNvGrpSpPr/>
            <p:nvPr/>
          </p:nvGrpSpPr>
          <p:grpSpPr>
            <a:xfrm>
              <a:off x="1443671" y="3430722"/>
              <a:ext cx="739582" cy="298281"/>
              <a:chOff x="2579346" y="4345678"/>
              <a:chExt cx="1020255" cy="41148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33C9591B-4FFF-9EF9-3C0B-C6B3111F94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7C61C5A8-E7C5-6123-67C0-54B09C0CDB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31ADB530-FCE3-147C-D3E7-8032D4C1FC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D6F63A7-C9A1-A31D-6F22-9E9395A68174}"/>
              </a:ext>
            </a:extLst>
          </p:cNvPr>
          <p:cNvGrpSpPr/>
          <p:nvPr/>
        </p:nvGrpSpPr>
        <p:grpSpPr>
          <a:xfrm>
            <a:off x="6592096" y="3316348"/>
            <a:ext cx="650275" cy="115604"/>
            <a:chOff x="1413198" y="3291830"/>
            <a:chExt cx="3240360" cy="576064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3D546BB6-22A3-4E7B-DA0A-03F6B68ED77F}"/>
                </a:ext>
              </a:extLst>
            </p:cNvPr>
            <p:cNvSpPr/>
            <p:nvPr/>
          </p:nvSpPr>
          <p:spPr>
            <a:xfrm>
              <a:off x="1413198" y="3291830"/>
              <a:ext cx="3240360" cy="576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9F183876-1F4F-6AF5-4136-EF163BA7C8BB}"/>
                </a:ext>
              </a:extLst>
            </p:cNvPr>
            <p:cNvGrpSpPr/>
            <p:nvPr/>
          </p:nvGrpSpPr>
          <p:grpSpPr>
            <a:xfrm>
              <a:off x="2255682" y="3430722"/>
              <a:ext cx="739582" cy="298281"/>
              <a:chOff x="2579346" y="4345678"/>
              <a:chExt cx="1020255" cy="411480"/>
            </a:xfrm>
          </p:grpSpPr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02FDFC72-D748-F265-FC1B-EEC83955A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4766B617-7294-EF1D-3D62-CAF62E614C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9" name="Picture 108">
                <a:extLst>
                  <a:ext uri="{FF2B5EF4-FFF2-40B4-BE49-F238E27FC236}">
                    <a16:creationId xmlns:a16="http://schemas.microsoft.com/office/drawing/2014/main" id="{CC93CA6C-3DBF-E20C-B59C-A1E9E264AF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12814B9-4EDE-C775-A1DF-AA4FC4957FCD}"/>
                </a:ext>
              </a:extLst>
            </p:cNvPr>
            <p:cNvGrpSpPr/>
            <p:nvPr/>
          </p:nvGrpSpPr>
          <p:grpSpPr>
            <a:xfrm>
              <a:off x="3067693" y="3430722"/>
              <a:ext cx="739582" cy="298281"/>
              <a:chOff x="2579346" y="4345678"/>
              <a:chExt cx="1020255" cy="411480"/>
            </a:xfrm>
          </p:grpSpPr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B6F74574-97D5-1E94-CE1C-06B7556E91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AD99DB39-C32B-46BD-A32F-C9D0FD5C0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48CF5D5D-2D21-736E-3C2B-F1D53A315B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4753E748-23CD-93A3-EC58-83F23A60B76E}"/>
                </a:ext>
              </a:extLst>
            </p:cNvPr>
            <p:cNvGrpSpPr/>
            <p:nvPr/>
          </p:nvGrpSpPr>
          <p:grpSpPr>
            <a:xfrm>
              <a:off x="3879704" y="3430722"/>
              <a:ext cx="739582" cy="298281"/>
              <a:chOff x="2579346" y="4345678"/>
              <a:chExt cx="1020255" cy="411480"/>
            </a:xfrm>
          </p:grpSpPr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14446D94-7B91-847F-2A57-161D3F0230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id="{606CE4B1-2F66-103C-8E56-F7CCA79049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7195A95A-C2FA-3F88-2520-E128102E19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E92F736B-892A-2259-B212-2FA744407275}"/>
                </a:ext>
              </a:extLst>
            </p:cNvPr>
            <p:cNvGrpSpPr/>
            <p:nvPr/>
          </p:nvGrpSpPr>
          <p:grpSpPr>
            <a:xfrm>
              <a:off x="1443671" y="3430722"/>
              <a:ext cx="739582" cy="298281"/>
              <a:chOff x="2579346" y="4345678"/>
              <a:chExt cx="1020255" cy="411480"/>
            </a:xfrm>
          </p:grpSpPr>
          <p:pic>
            <p:nvPicPr>
              <p:cNvPr id="98" name="Picture 97">
                <a:extLst>
                  <a:ext uri="{FF2B5EF4-FFF2-40B4-BE49-F238E27FC236}">
                    <a16:creationId xmlns:a16="http://schemas.microsoft.com/office/drawing/2014/main" id="{FE654FC9-192A-BCA9-F20E-75C774442F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D9E72220-5EA6-5712-B29F-2A754B1775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CF85456C-67E2-A728-C513-E660091972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898481A-3D9A-D311-838E-2ECFC2CC58C3}"/>
              </a:ext>
            </a:extLst>
          </p:cNvPr>
          <p:cNvGrpSpPr/>
          <p:nvPr/>
        </p:nvGrpSpPr>
        <p:grpSpPr>
          <a:xfrm>
            <a:off x="6576873" y="2540184"/>
            <a:ext cx="650275" cy="115604"/>
            <a:chOff x="1413198" y="3291830"/>
            <a:chExt cx="3240360" cy="576064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7D6BAC2-6DA3-0E42-FFBF-E185F4E626A2}"/>
                </a:ext>
              </a:extLst>
            </p:cNvPr>
            <p:cNvSpPr/>
            <p:nvPr/>
          </p:nvSpPr>
          <p:spPr>
            <a:xfrm>
              <a:off x="1413198" y="3291830"/>
              <a:ext cx="3240360" cy="576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94A5CC87-05B3-A0BE-B3FE-6539F33B332C}"/>
                </a:ext>
              </a:extLst>
            </p:cNvPr>
            <p:cNvGrpSpPr/>
            <p:nvPr/>
          </p:nvGrpSpPr>
          <p:grpSpPr>
            <a:xfrm>
              <a:off x="2255682" y="3430722"/>
              <a:ext cx="739582" cy="298281"/>
              <a:chOff x="2579346" y="4345678"/>
              <a:chExt cx="1020255" cy="411480"/>
            </a:xfrm>
          </p:grpSpPr>
          <p:pic>
            <p:nvPicPr>
              <p:cNvPr id="125" name="Picture 124">
                <a:extLst>
                  <a:ext uri="{FF2B5EF4-FFF2-40B4-BE49-F238E27FC236}">
                    <a16:creationId xmlns:a16="http://schemas.microsoft.com/office/drawing/2014/main" id="{D6EBA679-B575-0023-AB4B-A37321FACC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F74D8147-D419-A92F-21BB-211B3DA11E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3CB50F56-DD0C-C76F-2875-3ECF8D09B2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1C65B8E-9BFE-D7A4-D704-8C2F7621C527}"/>
                </a:ext>
              </a:extLst>
            </p:cNvPr>
            <p:cNvGrpSpPr/>
            <p:nvPr/>
          </p:nvGrpSpPr>
          <p:grpSpPr>
            <a:xfrm>
              <a:off x="3067693" y="3430722"/>
              <a:ext cx="739582" cy="298281"/>
              <a:chOff x="2579346" y="4345678"/>
              <a:chExt cx="1020255" cy="411480"/>
            </a:xfrm>
          </p:grpSpPr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FC8EB12D-1C4F-A678-5067-B92C9A7428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23" name="Picture 122">
                <a:extLst>
                  <a:ext uri="{FF2B5EF4-FFF2-40B4-BE49-F238E27FC236}">
                    <a16:creationId xmlns:a16="http://schemas.microsoft.com/office/drawing/2014/main" id="{FD967DCA-18DE-489C-F226-27A019D4C4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E948990C-E360-3B20-48DD-8E21072DC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74257191-3004-25E1-8973-0B865B69E937}"/>
                </a:ext>
              </a:extLst>
            </p:cNvPr>
            <p:cNvGrpSpPr/>
            <p:nvPr/>
          </p:nvGrpSpPr>
          <p:grpSpPr>
            <a:xfrm>
              <a:off x="3879704" y="3430722"/>
              <a:ext cx="739582" cy="298281"/>
              <a:chOff x="2579346" y="4345678"/>
              <a:chExt cx="1020255" cy="411480"/>
            </a:xfrm>
          </p:grpSpPr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754302B7-3E5F-A6F2-22D7-C434A4F22F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id="{2154E99D-F1F6-B08D-763C-F5F60C57AE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1A34B09D-1985-71CE-2DD2-363EC3F526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A290E58A-84E1-3AE7-1605-0B9C5DDE526F}"/>
                </a:ext>
              </a:extLst>
            </p:cNvPr>
            <p:cNvGrpSpPr/>
            <p:nvPr/>
          </p:nvGrpSpPr>
          <p:grpSpPr>
            <a:xfrm>
              <a:off x="1443671" y="3430722"/>
              <a:ext cx="739582" cy="298281"/>
              <a:chOff x="2579346" y="4345678"/>
              <a:chExt cx="1020255" cy="411480"/>
            </a:xfrm>
          </p:grpSpPr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508A8B09-70AE-5E92-84DE-2BF52209DE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17" name="Picture 116">
                <a:extLst>
                  <a:ext uri="{FF2B5EF4-FFF2-40B4-BE49-F238E27FC236}">
                    <a16:creationId xmlns:a16="http://schemas.microsoft.com/office/drawing/2014/main" id="{43FF09D3-CE22-C842-0B6D-D2D19D9A60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18" name="Picture 117">
                <a:extLst>
                  <a:ext uri="{FF2B5EF4-FFF2-40B4-BE49-F238E27FC236}">
                    <a16:creationId xmlns:a16="http://schemas.microsoft.com/office/drawing/2014/main" id="{BDF72558-D7A2-DB04-83AB-0252A0321C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AD154AD-B75E-F65C-DB14-7FC4C6030310}"/>
              </a:ext>
            </a:extLst>
          </p:cNvPr>
          <p:cNvGrpSpPr/>
          <p:nvPr/>
        </p:nvGrpSpPr>
        <p:grpSpPr>
          <a:xfrm>
            <a:off x="6576873" y="1648022"/>
            <a:ext cx="650275" cy="115604"/>
            <a:chOff x="1413198" y="3291830"/>
            <a:chExt cx="3240360" cy="576064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98A21C38-2B3A-08A3-70A1-F2B8C2B4D8BB}"/>
                </a:ext>
              </a:extLst>
            </p:cNvPr>
            <p:cNvSpPr/>
            <p:nvPr/>
          </p:nvSpPr>
          <p:spPr>
            <a:xfrm>
              <a:off x="1413198" y="3291830"/>
              <a:ext cx="3240360" cy="576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B53EEDF0-3EC3-1E97-E8B9-A381E8DA5D3C}"/>
                </a:ext>
              </a:extLst>
            </p:cNvPr>
            <p:cNvGrpSpPr/>
            <p:nvPr/>
          </p:nvGrpSpPr>
          <p:grpSpPr>
            <a:xfrm>
              <a:off x="2255682" y="3430722"/>
              <a:ext cx="739582" cy="298281"/>
              <a:chOff x="2579346" y="4345678"/>
              <a:chExt cx="1020255" cy="411480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15DD459B-A65B-7AD1-CF86-16713BF8B8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0B75ED90-2FCD-0D2E-5877-E62E3A1538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73" name="Picture 172">
                <a:extLst>
                  <a:ext uri="{FF2B5EF4-FFF2-40B4-BE49-F238E27FC236}">
                    <a16:creationId xmlns:a16="http://schemas.microsoft.com/office/drawing/2014/main" id="{853BF7AA-E0D8-FFDE-C97B-26DF465F04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32070128-0C13-100E-C216-5292592006FB}"/>
                </a:ext>
              </a:extLst>
            </p:cNvPr>
            <p:cNvGrpSpPr/>
            <p:nvPr/>
          </p:nvGrpSpPr>
          <p:grpSpPr>
            <a:xfrm>
              <a:off x="3067693" y="3430722"/>
              <a:ext cx="739582" cy="298281"/>
              <a:chOff x="2579346" y="4345678"/>
              <a:chExt cx="1020255" cy="411480"/>
            </a:xfrm>
          </p:grpSpPr>
          <p:pic>
            <p:nvPicPr>
              <p:cNvPr id="168" name="Picture 167">
                <a:extLst>
                  <a:ext uri="{FF2B5EF4-FFF2-40B4-BE49-F238E27FC236}">
                    <a16:creationId xmlns:a16="http://schemas.microsoft.com/office/drawing/2014/main" id="{4E089D42-13A0-4230-0A46-A7542D06E4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69" name="Picture 168">
                <a:extLst>
                  <a:ext uri="{FF2B5EF4-FFF2-40B4-BE49-F238E27FC236}">
                    <a16:creationId xmlns:a16="http://schemas.microsoft.com/office/drawing/2014/main" id="{96010C5C-C7DD-B8F1-CB60-2081AC0C7A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70" name="Picture 169">
                <a:extLst>
                  <a:ext uri="{FF2B5EF4-FFF2-40B4-BE49-F238E27FC236}">
                    <a16:creationId xmlns:a16="http://schemas.microsoft.com/office/drawing/2014/main" id="{B229BD93-A052-5433-7DA8-A211B48804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436C43B0-7E12-ED63-6C7C-F31912214D57}"/>
                </a:ext>
              </a:extLst>
            </p:cNvPr>
            <p:cNvGrpSpPr/>
            <p:nvPr/>
          </p:nvGrpSpPr>
          <p:grpSpPr>
            <a:xfrm>
              <a:off x="3879704" y="3430722"/>
              <a:ext cx="739582" cy="298281"/>
              <a:chOff x="2579346" y="4345678"/>
              <a:chExt cx="1020255" cy="411480"/>
            </a:xfrm>
          </p:grpSpPr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21D5FCFD-26FC-304F-C148-5DBDE96AE7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0AA1B09C-5AA9-6965-A92A-1E66A8A80A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67" name="Picture 166">
                <a:extLst>
                  <a:ext uri="{FF2B5EF4-FFF2-40B4-BE49-F238E27FC236}">
                    <a16:creationId xmlns:a16="http://schemas.microsoft.com/office/drawing/2014/main" id="{2FC90DA7-6BB4-E787-C05C-3AD3FC03B9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7859F6F6-C251-2C58-F23E-FB666DB65E1A}"/>
                </a:ext>
              </a:extLst>
            </p:cNvPr>
            <p:cNvGrpSpPr/>
            <p:nvPr/>
          </p:nvGrpSpPr>
          <p:grpSpPr>
            <a:xfrm>
              <a:off x="1443671" y="3430722"/>
              <a:ext cx="739582" cy="298281"/>
              <a:chOff x="2579346" y="4345678"/>
              <a:chExt cx="1020255" cy="411480"/>
            </a:xfrm>
          </p:grpSpPr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5DEE8F34-7AC9-1573-758C-BF454D7DB0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9346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D3B856C8-51F6-F929-B073-6BA928BAD9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1835" y="4348680"/>
                <a:ext cx="408478" cy="408478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25FEB4CE-F1E7-354C-EDD7-1A1F2EA233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0313" y="4345678"/>
                <a:ext cx="209288" cy="411480"/>
              </a:xfrm>
              <a:prstGeom prst="rect">
                <a:avLst/>
              </a:prstGeom>
            </p:spPr>
          </p:pic>
        </p:grp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0AC75A24-15D2-ADE6-CD1F-3A922F7AC8FA}"/>
              </a:ext>
            </a:extLst>
          </p:cNvPr>
          <p:cNvSpPr txBox="1"/>
          <p:nvPr/>
        </p:nvSpPr>
        <p:spPr>
          <a:xfrm>
            <a:off x="5913524" y="1130986"/>
            <a:ext cx="2054520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Strong transient heat loads</a:t>
            </a:r>
            <a:endParaRPr lang="en-GB" sz="1200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20E81513-82A6-B8B0-8080-100F9EC47F13}"/>
              </a:ext>
            </a:extLst>
          </p:cNvPr>
          <p:cNvSpPr txBox="1"/>
          <p:nvPr/>
        </p:nvSpPr>
        <p:spPr>
          <a:xfrm>
            <a:off x="1854082" y="1136672"/>
            <a:ext cx="2054520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Strong dynamic/static ratio</a:t>
            </a:r>
            <a:endParaRPr lang="en-GB" sz="1200" dirty="0"/>
          </a:p>
        </p:txBody>
      </p:sp>
      <p:sp>
        <p:nvSpPr>
          <p:cNvPr id="179" name="Textfeld 3">
            <a:extLst>
              <a:ext uri="{FF2B5EF4-FFF2-40B4-BE49-F238E27FC236}">
                <a16:creationId xmlns:a16="http://schemas.microsoft.com/office/drawing/2014/main" id="{5A86DD97-A909-C0AF-0554-ADA51E932405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0877CD-CFF0-5E77-09A2-3C663CFED763}"/>
              </a:ext>
            </a:extLst>
          </p:cNvPr>
          <p:cNvSpPr txBox="1"/>
          <p:nvPr/>
        </p:nvSpPr>
        <p:spPr>
          <a:xfrm>
            <a:off x="810898" y="3976188"/>
            <a:ext cx="958407" cy="86177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/>
              <a:t>Similar total equivalent cooling power to LHC cryogenics.</a:t>
            </a:r>
            <a:endParaRPr lang="en-GB" sz="1000" dirty="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8F366EE2-E9F1-E63B-9DDB-4765BDA9FB6E}"/>
              </a:ext>
            </a:extLst>
          </p:cNvPr>
          <p:cNvSpPr/>
          <p:nvPr/>
        </p:nvSpPr>
        <p:spPr>
          <a:xfrm>
            <a:off x="1632232" y="3921040"/>
            <a:ext cx="170078" cy="9720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EE4258-7212-80C2-5D79-2B58AC524B1E}"/>
              </a:ext>
            </a:extLst>
          </p:cNvPr>
          <p:cNvGrpSpPr/>
          <p:nvPr/>
        </p:nvGrpSpPr>
        <p:grpSpPr>
          <a:xfrm>
            <a:off x="4388730" y="796404"/>
            <a:ext cx="1117080" cy="997544"/>
            <a:chOff x="7910045" y="2459790"/>
            <a:chExt cx="924477" cy="82555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353E914-67A4-E681-5F42-B55C5CC384A4}"/>
                </a:ext>
              </a:extLst>
            </p:cNvPr>
            <p:cNvGrpSpPr/>
            <p:nvPr/>
          </p:nvGrpSpPr>
          <p:grpSpPr>
            <a:xfrm>
              <a:off x="7925253" y="2459790"/>
              <a:ext cx="909269" cy="825550"/>
              <a:chOff x="3073394" y="1527104"/>
              <a:chExt cx="3793531" cy="344425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764390E-3892-20D1-E594-D017D00EE7E0}"/>
                  </a:ext>
                </a:extLst>
              </p:cNvPr>
              <p:cNvGrpSpPr/>
              <p:nvPr/>
            </p:nvGrpSpPr>
            <p:grpSpPr>
              <a:xfrm>
                <a:off x="3073394" y="1527104"/>
                <a:ext cx="3793531" cy="3444250"/>
                <a:chOff x="2970560" y="1301277"/>
                <a:chExt cx="3793531" cy="3444250"/>
              </a:xfrm>
            </p:grpSpPr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75EED15A-506C-A15E-65C2-DC3782BA02EF}"/>
                    </a:ext>
                  </a:extLst>
                </p:cNvPr>
                <p:cNvGrpSpPr/>
                <p:nvPr/>
              </p:nvGrpSpPr>
              <p:grpSpPr>
                <a:xfrm>
                  <a:off x="2970560" y="1322226"/>
                  <a:ext cx="3793531" cy="3423301"/>
                  <a:chOff x="2970560" y="1091782"/>
                  <a:chExt cx="3793531" cy="3423301"/>
                </a:xfrm>
              </p:grpSpPr>
              <p:sp>
                <p:nvSpPr>
                  <p:cNvPr id="136" name="Freeform 12">
                    <a:extLst>
                      <a:ext uri="{FF2B5EF4-FFF2-40B4-BE49-F238E27FC236}">
                        <a16:creationId xmlns:a16="http://schemas.microsoft.com/office/drawing/2014/main" id="{D79FAA88-5628-BE15-4DDF-D87F976658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4943" y="1101462"/>
                    <a:ext cx="101600" cy="0"/>
                  </a:xfrm>
                  <a:custGeom>
                    <a:avLst/>
                    <a:gdLst>
                      <a:gd name="T0" fmla="*/ 171 w 171"/>
                      <a:gd name="T1" fmla="*/ 1 h 1"/>
                      <a:gd name="T2" fmla="*/ 171 w 171"/>
                      <a:gd name="T3" fmla="*/ 1 h 1"/>
                      <a:gd name="T4" fmla="*/ 0 w 17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1" h="1">
                        <a:moveTo>
                          <a:pt x="171" y="1"/>
                        </a:moveTo>
                        <a:lnTo>
                          <a:pt x="171" y="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3813" cap="rnd">
                    <a:solidFill>
                      <a:srgbClr val="24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u="sng"/>
                  </a:p>
                </p:txBody>
              </p:sp>
              <p:grpSp>
                <p:nvGrpSpPr>
                  <p:cNvPr id="137" name="Group 136">
                    <a:extLst>
                      <a:ext uri="{FF2B5EF4-FFF2-40B4-BE49-F238E27FC236}">
                        <a16:creationId xmlns:a16="http://schemas.microsoft.com/office/drawing/2014/main" id="{A5F25C90-EA87-8D87-8230-7BD6AF92954F}"/>
                      </a:ext>
                    </a:extLst>
                  </p:cNvPr>
                  <p:cNvGrpSpPr/>
                  <p:nvPr/>
                </p:nvGrpSpPr>
                <p:grpSpPr>
                  <a:xfrm>
                    <a:off x="2970560" y="1099716"/>
                    <a:ext cx="3389313" cy="3217863"/>
                    <a:chOff x="2970560" y="1099716"/>
                    <a:chExt cx="3389313" cy="3217863"/>
                  </a:xfrm>
                </p:grpSpPr>
                <p:sp>
                  <p:nvSpPr>
                    <p:cNvPr id="149" name="Freeform 5">
                      <a:extLst>
                        <a:ext uri="{FF2B5EF4-FFF2-40B4-BE49-F238E27FC236}">
                          <a16:creationId xmlns:a16="http://schemas.microsoft.com/office/drawing/2014/main" id="{3965A3E4-D8AF-B680-20C7-73CD94C25039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4672360" y="1099716"/>
                      <a:ext cx="0" cy="3198813"/>
                    </a:xfrm>
                    <a:custGeom>
                      <a:avLst/>
                      <a:gdLst>
                        <a:gd name="T0" fmla="*/ 0 h 5707"/>
                        <a:gd name="T1" fmla="*/ 267 h 5707"/>
                        <a:gd name="T2" fmla="*/ 280 h 5707"/>
                        <a:gd name="T3" fmla="*/ 293 h 5707"/>
                        <a:gd name="T4" fmla="*/ 560 h 5707"/>
                        <a:gd name="T5" fmla="*/ 573 h 5707"/>
                        <a:gd name="T6" fmla="*/ 587 h 5707"/>
                        <a:gd name="T7" fmla="*/ 853 h 5707"/>
                        <a:gd name="T8" fmla="*/ 867 h 5707"/>
                        <a:gd name="T9" fmla="*/ 880 h 5707"/>
                        <a:gd name="T10" fmla="*/ 1147 h 5707"/>
                        <a:gd name="T11" fmla="*/ 1160 h 5707"/>
                        <a:gd name="T12" fmla="*/ 1173 h 5707"/>
                        <a:gd name="T13" fmla="*/ 1440 h 5707"/>
                        <a:gd name="T14" fmla="*/ 1453 h 5707"/>
                        <a:gd name="T15" fmla="*/ 1467 h 5707"/>
                        <a:gd name="T16" fmla="*/ 1733 h 5707"/>
                        <a:gd name="T17" fmla="*/ 1747 h 5707"/>
                        <a:gd name="T18" fmla="*/ 1760 h 5707"/>
                        <a:gd name="T19" fmla="*/ 2027 h 5707"/>
                        <a:gd name="T20" fmla="*/ 2040 h 5707"/>
                        <a:gd name="T21" fmla="*/ 2053 h 5707"/>
                        <a:gd name="T22" fmla="*/ 2320 h 5707"/>
                        <a:gd name="T23" fmla="*/ 2333 h 5707"/>
                        <a:gd name="T24" fmla="*/ 2347 h 5707"/>
                        <a:gd name="T25" fmla="*/ 2613 h 5707"/>
                        <a:gd name="T26" fmla="*/ 2627 h 5707"/>
                        <a:gd name="T27" fmla="*/ 2640 h 5707"/>
                        <a:gd name="T28" fmla="*/ 2907 h 5707"/>
                        <a:gd name="T29" fmla="*/ 2920 h 5707"/>
                        <a:gd name="T30" fmla="*/ 2933 h 5707"/>
                        <a:gd name="T31" fmla="*/ 3200 h 5707"/>
                        <a:gd name="T32" fmla="*/ 3213 h 5707"/>
                        <a:gd name="T33" fmla="*/ 3227 h 5707"/>
                        <a:gd name="T34" fmla="*/ 3493 h 5707"/>
                        <a:gd name="T35" fmla="*/ 3507 h 5707"/>
                        <a:gd name="T36" fmla="*/ 3520 h 5707"/>
                        <a:gd name="T37" fmla="*/ 3787 h 5707"/>
                        <a:gd name="T38" fmla="*/ 3800 h 5707"/>
                        <a:gd name="T39" fmla="*/ 3813 h 5707"/>
                        <a:gd name="T40" fmla="*/ 4080 h 5707"/>
                        <a:gd name="T41" fmla="*/ 4093 h 5707"/>
                        <a:gd name="T42" fmla="*/ 4107 h 5707"/>
                        <a:gd name="T43" fmla="*/ 4373 h 5707"/>
                        <a:gd name="T44" fmla="*/ 4387 h 5707"/>
                        <a:gd name="T45" fmla="*/ 4400 h 5707"/>
                        <a:gd name="T46" fmla="*/ 4667 h 5707"/>
                        <a:gd name="T47" fmla="*/ 4680 h 5707"/>
                        <a:gd name="T48" fmla="*/ 4693 h 5707"/>
                        <a:gd name="T49" fmla="*/ 4960 h 5707"/>
                        <a:gd name="T50" fmla="*/ 4973 h 5707"/>
                        <a:gd name="T51" fmla="*/ 4987 h 5707"/>
                        <a:gd name="T52" fmla="*/ 5253 h 5707"/>
                        <a:gd name="T53" fmla="*/ 5267 h 5707"/>
                        <a:gd name="T54" fmla="*/ 5280 h 5707"/>
                        <a:gd name="T55" fmla="*/ 5547 h 5707"/>
                        <a:gd name="T56" fmla="*/ 5560 h 5707"/>
                        <a:gd name="T57" fmla="*/ 5573 h 5707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  <a:cxn ang="0">
                          <a:pos x="0" y="T3"/>
                        </a:cxn>
                        <a:cxn ang="0">
                          <a:pos x="0" y="T4"/>
                        </a:cxn>
                        <a:cxn ang="0">
                          <a:pos x="0" y="T5"/>
                        </a:cxn>
                        <a:cxn ang="0">
                          <a:pos x="0" y="T6"/>
                        </a:cxn>
                        <a:cxn ang="0">
                          <a:pos x="0" y="T7"/>
                        </a:cxn>
                        <a:cxn ang="0">
                          <a:pos x="0" y="T8"/>
                        </a:cxn>
                        <a:cxn ang="0">
                          <a:pos x="0" y="T9"/>
                        </a:cxn>
                        <a:cxn ang="0">
                          <a:pos x="0" y="T10"/>
                        </a:cxn>
                        <a:cxn ang="0">
                          <a:pos x="0" y="T11"/>
                        </a:cxn>
                        <a:cxn ang="0">
                          <a:pos x="0" y="T12"/>
                        </a:cxn>
                        <a:cxn ang="0">
                          <a:pos x="0" y="T13"/>
                        </a:cxn>
                        <a:cxn ang="0">
                          <a:pos x="0" y="T14"/>
                        </a:cxn>
                        <a:cxn ang="0">
                          <a:pos x="0" y="T15"/>
                        </a:cxn>
                        <a:cxn ang="0">
                          <a:pos x="0" y="T16"/>
                        </a:cxn>
                        <a:cxn ang="0">
                          <a:pos x="0" y="T17"/>
                        </a:cxn>
                        <a:cxn ang="0">
                          <a:pos x="0" y="T18"/>
                        </a:cxn>
                        <a:cxn ang="0">
                          <a:pos x="0" y="T19"/>
                        </a:cxn>
                        <a:cxn ang="0">
                          <a:pos x="0" y="T20"/>
                        </a:cxn>
                        <a:cxn ang="0">
                          <a:pos x="0" y="T21"/>
                        </a:cxn>
                        <a:cxn ang="0">
                          <a:pos x="0" y="T22"/>
                        </a:cxn>
                        <a:cxn ang="0">
                          <a:pos x="0" y="T23"/>
                        </a:cxn>
                        <a:cxn ang="0">
                          <a:pos x="0" y="T24"/>
                        </a:cxn>
                        <a:cxn ang="0">
                          <a:pos x="0" y="T25"/>
                        </a:cxn>
                        <a:cxn ang="0">
                          <a:pos x="0" y="T26"/>
                        </a:cxn>
                        <a:cxn ang="0">
                          <a:pos x="0" y="T27"/>
                        </a:cxn>
                        <a:cxn ang="0">
                          <a:pos x="0" y="T28"/>
                        </a:cxn>
                        <a:cxn ang="0">
                          <a:pos x="0" y="T29"/>
                        </a:cxn>
                        <a:cxn ang="0">
                          <a:pos x="0" y="T30"/>
                        </a:cxn>
                        <a:cxn ang="0">
                          <a:pos x="0" y="T31"/>
                        </a:cxn>
                        <a:cxn ang="0">
                          <a:pos x="0" y="T32"/>
                        </a:cxn>
                        <a:cxn ang="0">
                          <a:pos x="0" y="T33"/>
                        </a:cxn>
                        <a:cxn ang="0">
                          <a:pos x="0" y="T34"/>
                        </a:cxn>
                        <a:cxn ang="0">
                          <a:pos x="0" y="T35"/>
                        </a:cxn>
                        <a:cxn ang="0">
                          <a:pos x="0" y="T36"/>
                        </a:cxn>
                        <a:cxn ang="0">
                          <a:pos x="0" y="T37"/>
                        </a:cxn>
                        <a:cxn ang="0">
                          <a:pos x="0" y="T38"/>
                        </a:cxn>
                        <a:cxn ang="0">
                          <a:pos x="0" y="T39"/>
                        </a:cxn>
                        <a:cxn ang="0">
                          <a:pos x="0" y="T40"/>
                        </a:cxn>
                        <a:cxn ang="0">
                          <a:pos x="0" y="T41"/>
                        </a:cxn>
                        <a:cxn ang="0">
                          <a:pos x="0" y="T42"/>
                        </a:cxn>
                        <a:cxn ang="0">
                          <a:pos x="0" y="T43"/>
                        </a:cxn>
                        <a:cxn ang="0">
                          <a:pos x="0" y="T44"/>
                        </a:cxn>
                        <a:cxn ang="0">
                          <a:pos x="0" y="T45"/>
                        </a:cxn>
                        <a:cxn ang="0">
                          <a:pos x="0" y="T46"/>
                        </a:cxn>
                        <a:cxn ang="0">
                          <a:pos x="0" y="T47"/>
                        </a:cxn>
                        <a:cxn ang="0">
                          <a:pos x="0" y="T48"/>
                        </a:cxn>
                        <a:cxn ang="0">
                          <a:pos x="0" y="T49"/>
                        </a:cxn>
                        <a:cxn ang="0">
                          <a:pos x="0" y="T50"/>
                        </a:cxn>
                        <a:cxn ang="0">
                          <a:pos x="0" y="T51"/>
                        </a:cxn>
                        <a:cxn ang="0">
                          <a:pos x="0" y="T52"/>
                        </a:cxn>
                        <a:cxn ang="0">
                          <a:pos x="0" y="T53"/>
                        </a:cxn>
                        <a:cxn ang="0">
                          <a:pos x="0" y="T54"/>
                        </a:cxn>
                        <a:cxn ang="0">
                          <a:pos x="0" y="T55"/>
                        </a:cxn>
                        <a:cxn ang="0">
                          <a:pos x="0" y="T56"/>
                        </a:cxn>
                        <a:cxn ang="0">
                          <a:pos x="0" y="T57"/>
                        </a:cxn>
                      </a:cxnLst>
                      <a:rect l="0" t="0" r="r" b="b"/>
                      <a:pathLst>
                        <a:path h="5707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133"/>
                          </a:lnTo>
                          <a:moveTo>
                            <a:pt x="0" y="267"/>
                          </a:moveTo>
                          <a:lnTo>
                            <a:pt x="0" y="267"/>
                          </a:lnTo>
                          <a:lnTo>
                            <a:pt x="0" y="280"/>
                          </a:lnTo>
                          <a:moveTo>
                            <a:pt x="0" y="293"/>
                          </a:moveTo>
                          <a:lnTo>
                            <a:pt x="0" y="293"/>
                          </a:lnTo>
                          <a:lnTo>
                            <a:pt x="0" y="427"/>
                          </a:lnTo>
                          <a:moveTo>
                            <a:pt x="0" y="560"/>
                          </a:moveTo>
                          <a:lnTo>
                            <a:pt x="0" y="560"/>
                          </a:lnTo>
                          <a:lnTo>
                            <a:pt x="0" y="573"/>
                          </a:lnTo>
                          <a:moveTo>
                            <a:pt x="0" y="587"/>
                          </a:moveTo>
                          <a:lnTo>
                            <a:pt x="0" y="587"/>
                          </a:lnTo>
                          <a:lnTo>
                            <a:pt x="0" y="720"/>
                          </a:lnTo>
                          <a:moveTo>
                            <a:pt x="0" y="853"/>
                          </a:moveTo>
                          <a:lnTo>
                            <a:pt x="0" y="853"/>
                          </a:lnTo>
                          <a:lnTo>
                            <a:pt x="0" y="867"/>
                          </a:lnTo>
                          <a:moveTo>
                            <a:pt x="0" y="880"/>
                          </a:moveTo>
                          <a:lnTo>
                            <a:pt x="0" y="880"/>
                          </a:lnTo>
                          <a:lnTo>
                            <a:pt x="0" y="1013"/>
                          </a:lnTo>
                          <a:moveTo>
                            <a:pt x="0" y="1147"/>
                          </a:moveTo>
                          <a:lnTo>
                            <a:pt x="0" y="1147"/>
                          </a:lnTo>
                          <a:lnTo>
                            <a:pt x="0" y="1160"/>
                          </a:lnTo>
                          <a:moveTo>
                            <a:pt x="0" y="1173"/>
                          </a:moveTo>
                          <a:lnTo>
                            <a:pt x="0" y="1173"/>
                          </a:lnTo>
                          <a:lnTo>
                            <a:pt x="0" y="1307"/>
                          </a:lnTo>
                          <a:moveTo>
                            <a:pt x="0" y="1440"/>
                          </a:moveTo>
                          <a:lnTo>
                            <a:pt x="0" y="1440"/>
                          </a:lnTo>
                          <a:lnTo>
                            <a:pt x="0" y="1453"/>
                          </a:lnTo>
                          <a:moveTo>
                            <a:pt x="0" y="1467"/>
                          </a:moveTo>
                          <a:lnTo>
                            <a:pt x="0" y="1467"/>
                          </a:lnTo>
                          <a:lnTo>
                            <a:pt x="0" y="1600"/>
                          </a:lnTo>
                          <a:moveTo>
                            <a:pt x="0" y="1733"/>
                          </a:moveTo>
                          <a:lnTo>
                            <a:pt x="0" y="1733"/>
                          </a:lnTo>
                          <a:lnTo>
                            <a:pt x="0" y="1747"/>
                          </a:lnTo>
                          <a:moveTo>
                            <a:pt x="0" y="1760"/>
                          </a:moveTo>
                          <a:lnTo>
                            <a:pt x="0" y="1760"/>
                          </a:lnTo>
                          <a:lnTo>
                            <a:pt x="0" y="1893"/>
                          </a:lnTo>
                          <a:moveTo>
                            <a:pt x="0" y="2027"/>
                          </a:moveTo>
                          <a:lnTo>
                            <a:pt x="0" y="2027"/>
                          </a:lnTo>
                          <a:lnTo>
                            <a:pt x="0" y="2040"/>
                          </a:lnTo>
                          <a:moveTo>
                            <a:pt x="0" y="2053"/>
                          </a:moveTo>
                          <a:lnTo>
                            <a:pt x="0" y="2053"/>
                          </a:lnTo>
                          <a:lnTo>
                            <a:pt x="0" y="2187"/>
                          </a:lnTo>
                          <a:moveTo>
                            <a:pt x="0" y="2320"/>
                          </a:moveTo>
                          <a:lnTo>
                            <a:pt x="0" y="2320"/>
                          </a:lnTo>
                          <a:lnTo>
                            <a:pt x="0" y="2333"/>
                          </a:lnTo>
                          <a:moveTo>
                            <a:pt x="0" y="2347"/>
                          </a:moveTo>
                          <a:lnTo>
                            <a:pt x="0" y="2347"/>
                          </a:lnTo>
                          <a:lnTo>
                            <a:pt x="0" y="2480"/>
                          </a:lnTo>
                          <a:moveTo>
                            <a:pt x="0" y="2613"/>
                          </a:moveTo>
                          <a:lnTo>
                            <a:pt x="0" y="2613"/>
                          </a:lnTo>
                          <a:lnTo>
                            <a:pt x="0" y="2627"/>
                          </a:lnTo>
                          <a:moveTo>
                            <a:pt x="0" y="2640"/>
                          </a:moveTo>
                          <a:lnTo>
                            <a:pt x="0" y="2640"/>
                          </a:lnTo>
                          <a:lnTo>
                            <a:pt x="0" y="2773"/>
                          </a:lnTo>
                          <a:moveTo>
                            <a:pt x="0" y="2907"/>
                          </a:moveTo>
                          <a:lnTo>
                            <a:pt x="0" y="2907"/>
                          </a:lnTo>
                          <a:lnTo>
                            <a:pt x="0" y="2920"/>
                          </a:lnTo>
                          <a:moveTo>
                            <a:pt x="0" y="2933"/>
                          </a:moveTo>
                          <a:lnTo>
                            <a:pt x="0" y="2933"/>
                          </a:lnTo>
                          <a:lnTo>
                            <a:pt x="0" y="3067"/>
                          </a:lnTo>
                          <a:moveTo>
                            <a:pt x="0" y="3200"/>
                          </a:moveTo>
                          <a:lnTo>
                            <a:pt x="0" y="3200"/>
                          </a:lnTo>
                          <a:lnTo>
                            <a:pt x="0" y="3213"/>
                          </a:lnTo>
                          <a:moveTo>
                            <a:pt x="0" y="3227"/>
                          </a:moveTo>
                          <a:lnTo>
                            <a:pt x="0" y="3227"/>
                          </a:lnTo>
                          <a:lnTo>
                            <a:pt x="0" y="3360"/>
                          </a:lnTo>
                          <a:moveTo>
                            <a:pt x="0" y="3493"/>
                          </a:moveTo>
                          <a:lnTo>
                            <a:pt x="0" y="3493"/>
                          </a:lnTo>
                          <a:lnTo>
                            <a:pt x="0" y="3507"/>
                          </a:lnTo>
                          <a:moveTo>
                            <a:pt x="0" y="3520"/>
                          </a:moveTo>
                          <a:lnTo>
                            <a:pt x="0" y="3520"/>
                          </a:lnTo>
                          <a:lnTo>
                            <a:pt x="0" y="3653"/>
                          </a:lnTo>
                          <a:moveTo>
                            <a:pt x="0" y="3787"/>
                          </a:moveTo>
                          <a:lnTo>
                            <a:pt x="0" y="3787"/>
                          </a:lnTo>
                          <a:lnTo>
                            <a:pt x="0" y="3800"/>
                          </a:lnTo>
                          <a:moveTo>
                            <a:pt x="0" y="3813"/>
                          </a:moveTo>
                          <a:lnTo>
                            <a:pt x="0" y="3813"/>
                          </a:lnTo>
                          <a:lnTo>
                            <a:pt x="0" y="3947"/>
                          </a:lnTo>
                          <a:moveTo>
                            <a:pt x="0" y="4080"/>
                          </a:moveTo>
                          <a:lnTo>
                            <a:pt x="0" y="4080"/>
                          </a:lnTo>
                          <a:lnTo>
                            <a:pt x="0" y="4093"/>
                          </a:lnTo>
                          <a:moveTo>
                            <a:pt x="0" y="4107"/>
                          </a:moveTo>
                          <a:lnTo>
                            <a:pt x="0" y="4107"/>
                          </a:lnTo>
                          <a:lnTo>
                            <a:pt x="0" y="4240"/>
                          </a:lnTo>
                          <a:moveTo>
                            <a:pt x="0" y="4373"/>
                          </a:moveTo>
                          <a:lnTo>
                            <a:pt x="0" y="4373"/>
                          </a:lnTo>
                          <a:lnTo>
                            <a:pt x="0" y="4387"/>
                          </a:lnTo>
                          <a:moveTo>
                            <a:pt x="0" y="4400"/>
                          </a:moveTo>
                          <a:lnTo>
                            <a:pt x="0" y="4400"/>
                          </a:lnTo>
                          <a:lnTo>
                            <a:pt x="0" y="4533"/>
                          </a:lnTo>
                          <a:moveTo>
                            <a:pt x="0" y="4667"/>
                          </a:moveTo>
                          <a:lnTo>
                            <a:pt x="0" y="4667"/>
                          </a:lnTo>
                          <a:lnTo>
                            <a:pt x="0" y="4680"/>
                          </a:lnTo>
                          <a:moveTo>
                            <a:pt x="0" y="4693"/>
                          </a:moveTo>
                          <a:lnTo>
                            <a:pt x="0" y="4693"/>
                          </a:lnTo>
                          <a:lnTo>
                            <a:pt x="0" y="4827"/>
                          </a:lnTo>
                          <a:moveTo>
                            <a:pt x="0" y="4960"/>
                          </a:moveTo>
                          <a:lnTo>
                            <a:pt x="0" y="4960"/>
                          </a:lnTo>
                          <a:lnTo>
                            <a:pt x="0" y="4973"/>
                          </a:lnTo>
                          <a:moveTo>
                            <a:pt x="0" y="4987"/>
                          </a:moveTo>
                          <a:lnTo>
                            <a:pt x="0" y="4987"/>
                          </a:lnTo>
                          <a:lnTo>
                            <a:pt x="0" y="5120"/>
                          </a:lnTo>
                          <a:moveTo>
                            <a:pt x="0" y="5253"/>
                          </a:moveTo>
                          <a:lnTo>
                            <a:pt x="0" y="5253"/>
                          </a:lnTo>
                          <a:lnTo>
                            <a:pt x="0" y="5267"/>
                          </a:lnTo>
                          <a:moveTo>
                            <a:pt x="0" y="5280"/>
                          </a:moveTo>
                          <a:lnTo>
                            <a:pt x="0" y="5280"/>
                          </a:lnTo>
                          <a:lnTo>
                            <a:pt x="0" y="5413"/>
                          </a:lnTo>
                          <a:moveTo>
                            <a:pt x="0" y="5547"/>
                          </a:moveTo>
                          <a:lnTo>
                            <a:pt x="0" y="5547"/>
                          </a:lnTo>
                          <a:lnTo>
                            <a:pt x="0" y="5560"/>
                          </a:lnTo>
                          <a:moveTo>
                            <a:pt x="0" y="5573"/>
                          </a:moveTo>
                          <a:lnTo>
                            <a:pt x="0" y="5573"/>
                          </a:lnTo>
                          <a:lnTo>
                            <a:pt x="0" y="5707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0" name="Freeform 6">
                      <a:extLst>
                        <a:ext uri="{FF2B5EF4-FFF2-40B4-BE49-F238E27FC236}">
                          <a16:creationId xmlns:a16="http://schemas.microsoft.com/office/drawing/2014/main" id="{76C49712-FC0E-40E8-60C1-ABEDDCAC020E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3419872" y="1544216"/>
                      <a:ext cx="2505075" cy="2376488"/>
                    </a:xfrm>
                    <a:custGeom>
                      <a:avLst/>
                      <a:gdLst>
                        <a:gd name="T0" fmla="*/ 0 w 4243"/>
                        <a:gd name="T1" fmla="*/ 0 h 4243"/>
                        <a:gd name="T2" fmla="*/ 189 w 4243"/>
                        <a:gd name="T3" fmla="*/ 189 h 4243"/>
                        <a:gd name="T4" fmla="*/ 198 w 4243"/>
                        <a:gd name="T5" fmla="*/ 198 h 4243"/>
                        <a:gd name="T6" fmla="*/ 207 w 4243"/>
                        <a:gd name="T7" fmla="*/ 208 h 4243"/>
                        <a:gd name="T8" fmla="*/ 396 w 4243"/>
                        <a:gd name="T9" fmla="*/ 396 h 4243"/>
                        <a:gd name="T10" fmla="*/ 405 w 4243"/>
                        <a:gd name="T11" fmla="*/ 406 h 4243"/>
                        <a:gd name="T12" fmla="*/ 415 w 4243"/>
                        <a:gd name="T13" fmla="*/ 415 h 4243"/>
                        <a:gd name="T14" fmla="*/ 603 w 4243"/>
                        <a:gd name="T15" fmla="*/ 604 h 4243"/>
                        <a:gd name="T16" fmla="*/ 613 w 4243"/>
                        <a:gd name="T17" fmla="*/ 613 h 4243"/>
                        <a:gd name="T18" fmla="*/ 622 w 4243"/>
                        <a:gd name="T19" fmla="*/ 623 h 4243"/>
                        <a:gd name="T20" fmla="*/ 811 w 4243"/>
                        <a:gd name="T21" fmla="*/ 811 h 4243"/>
                        <a:gd name="T22" fmla="*/ 820 w 4243"/>
                        <a:gd name="T23" fmla="*/ 821 h 4243"/>
                        <a:gd name="T24" fmla="*/ 830 w 4243"/>
                        <a:gd name="T25" fmla="*/ 830 h 4243"/>
                        <a:gd name="T26" fmla="*/ 1018 w 4243"/>
                        <a:gd name="T27" fmla="*/ 1019 h 4243"/>
                        <a:gd name="T28" fmla="*/ 1028 w 4243"/>
                        <a:gd name="T29" fmla="*/ 1028 h 4243"/>
                        <a:gd name="T30" fmla="*/ 1037 w 4243"/>
                        <a:gd name="T31" fmla="*/ 1038 h 4243"/>
                        <a:gd name="T32" fmla="*/ 1226 w 4243"/>
                        <a:gd name="T33" fmla="*/ 1226 h 4243"/>
                        <a:gd name="T34" fmla="*/ 1235 w 4243"/>
                        <a:gd name="T35" fmla="*/ 1236 h 4243"/>
                        <a:gd name="T36" fmla="*/ 1245 w 4243"/>
                        <a:gd name="T37" fmla="*/ 1245 h 4243"/>
                        <a:gd name="T38" fmla="*/ 1433 w 4243"/>
                        <a:gd name="T39" fmla="*/ 1434 h 4243"/>
                        <a:gd name="T40" fmla="*/ 1443 w 4243"/>
                        <a:gd name="T41" fmla="*/ 1443 h 4243"/>
                        <a:gd name="T42" fmla="*/ 1452 w 4243"/>
                        <a:gd name="T43" fmla="*/ 1452 h 4243"/>
                        <a:gd name="T44" fmla="*/ 1641 w 4243"/>
                        <a:gd name="T45" fmla="*/ 1641 h 4243"/>
                        <a:gd name="T46" fmla="*/ 1650 w 4243"/>
                        <a:gd name="T47" fmla="*/ 1650 h 4243"/>
                        <a:gd name="T48" fmla="*/ 1659 w 4243"/>
                        <a:gd name="T49" fmla="*/ 1660 h 4243"/>
                        <a:gd name="T50" fmla="*/ 1848 w 4243"/>
                        <a:gd name="T51" fmla="*/ 1848 h 4243"/>
                        <a:gd name="T52" fmla="*/ 1857 w 4243"/>
                        <a:gd name="T53" fmla="*/ 1858 h 4243"/>
                        <a:gd name="T54" fmla="*/ 1867 w 4243"/>
                        <a:gd name="T55" fmla="*/ 1867 h 4243"/>
                        <a:gd name="T56" fmla="*/ 2055 w 4243"/>
                        <a:gd name="T57" fmla="*/ 2056 h 4243"/>
                        <a:gd name="T58" fmla="*/ 2065 w 4243"/>
                        <a:gd name="T59" fmla="*/ 2065 h 4243"/>
                        <a:gd name="T60" fmla="*/ 2074 w 4243"/>
                        <a:gd name="T61" fmla="*/ 2075 h 4243"/>
                        <a:gd name="T62" fmla="*/ 2263 w 4243"/>
                        <a:gd name="T63" fmla="*/ 2263 h 4243"/>
                        <a:gd name="T64" fmla="*/ 2272 w 4243"/>
                        <a:gd name="T65" fmla="*/ 2273 h 4243"/>
                        <a:gd name="T66" fmla="*/ 2282 w 4243"/>
                        <a:gd name="T67" fmla="*/ 2282 h 4243"/>
                        <a:gd name="T68" fmla="*/ 2470 w 4243"/>
                        <a:gd name="T69" fmla="*/ 2471 h 4243"/>
                        <a:gd name="T70" fmla="*/ 2480 w 4243"/>
                        <a:gd name="T71" fmla="*/ 2480 h 4243"/>
                        <a:gd name="T72" fmla="*/ 2489 w 4243"/>
                        <a:gd name="T73" fmla="*/ 2490 h 4243"/>
                        <a:gd name="T74" fmla="*/ 2678 w 4243"/>
                        <a:gd name="T75" fmla="*/ 2678 h 4243"/>
                        <a:gd name="T76" fmla="*/ 2687 w 4243"/>
                        <a:gd name="T77" fmla="*/ 2687 h 4243"/>
                        <a:gd name="T78" fmla="*/ 2696 w 4243"/>
                        <a:gd name="T79" fmla="*/ 2697 h 4243"/>
                        <a:gd name="T80" fmla="*/ 2885 w 4243"/>
                        <a:gd name="T81" fmla="*/ 2885 h 4243"/>
                        <a:gd name="T82" fmla="*/ 2894 w 4243"/>
                        <a:gd name="T83" fmla="*/ 2895 h 4243"/>
                        <a:gd name="T84" fmla="*/ 2904 w 4243"/>
                        <a:gd name="T85" fmla="*/ 2904 h 4243"/>
                        <a:gd name="T86" fmla="*/ 3092 w 4243"/>
                        <a:gd name="T87" fmla="*/ 3093 h 4243"/>
                        <a:gd name="T88" fmla="*/ 3102 w 4243"/>
                        <a:gd name="T89" fmla="*/ 3102 h 4243"/>
                        <a:gd name="T90" fmla="*/ 3111 w 4243"/>
                        <a:gd name="T91" fmla="*/ 3112 h 4243"/>
                        <a:gd name="T92" fmla="*/ 3300 w 4243"/>
                        <a:gd name="T93" fmla="*/ 3300 h 4243"/>
                        <a:gd name="T94" fmla="*/ 3309 w 4243"/>
                        <a:gd name="T95" fmla="*/ 3310 h 4243"/>
                        <a:gd name="T96" fmla="*/ 3319 w 4243"/>
                        <a:gd name="T97" fmla="*/ 3319 h 4243"/>
                        <a:gd name="T98" fmla="*/ 3507 w 4243"/>
                        <a:gd name="T99" fmla="*/ 3508 h 4243"/>
                        <a:gd name="T100" fmla="*/ 3517 w 4243"/>
                        <a:gd name="T101" fmla="*/ 3517 h 4243"/>
                        <a:gd name="T102" fmla="*/ 3526 w 4243"/>
                        <a:gd name="T103" fmla="*/ 3527 h 4243"/>
                        <a:gd name="T104" fmla="*/ 3715 w 4243"/>
                        <a:gd name="T105" fmla="*/ 3715 h 4243"/>
                        <a:gd name="T106" fmla="*/ 3724 w 4243"/>
                        <a:gd name="T107" fmla="*/ 3725 h 4243"/>
                        <a:gd name="T108" fmla="*/ 3734 w 4243"/>
                        <a:gd name="T109" fmla="*/ 3734 h 4243"/>
                        <a:gd name="T110" fmla="*/ 3922 w 4243"/>
                        <a:gd name="T111" fmla="*/ 3923 h 4243"/>
                        <a:gd name="T112" fmla="*/ 3932 w 4243"/>
                        <a:gd name="T113" fmla="*/ 3932 h 4243"/>
                        <a:gd name="T114" fmla="*/ 3941 w 4243"/>
                        <a:gd name="T115" fmla="*/ 3941 h 4243"/>
                        <a:gd name="T116" fmla="*/ 4130 w 4243"/>
                        <a:gd name="T117" fmla="*/ 4130 h 4243"/>
                        <a:gd name="T118" fmla="*/ 4139 w 4243"/>
                        <a:gd name="T119" fmla="*/ 4139 h 4243"/>
                        <a:gd name="T120" fmla="*/ 4148 w 4243"/>
                        <a:gd name="T121" fmla="*/ 4149 h 42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4243" h="4243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94" y="95"/>
                          </a:lnTo>
                          <a:moveTo>
                            <a:pt x="189" y="189"/>
                          </a:moveTo>
                          <a:lnTo>
                            <a:pt x="189" y="189"/>
                          </a:lnTo>
                          <a:lnTo>
                            <a:pt x="198" y="198"/>
                          </a:lnTo>
                          <a:moveTo>
                            <a:pt x="207" y="208"/>
                          </a:moveTo>
                          <a:lnTo>
                            <a:pt x="207" y="208"/>
                          </a:lnTo>
                          <a:lnTo>
                            <a:pt x="302" y="302"/>
                          </a:lnTo>
                          <a:moveTo>
                            <a:pt x="396" y="396"/>
                          </a:moveTo>
                          <a:lnTo>
                            <a:pt x="396" y="396"/>
                          </a:lnTo>
                          <a:lnTo>
                            <a:pt x="405" y="406"/>
                          </a:lnTo>
                          <a:moveTo>
                            <a:pt x="415" y="415"/>
                          </a:moveTo>
                          <a:lnTo>
                            <a:pt x="415" y="415"/>
                          </a:lnTo>
                          <a:lnTo>
                            <a:pt x="509" y="510"/>
                          </a:lnTo>
                          <a:moveTo>
                            <a:pt x="603" y="604"/>
                          </a:moveTo>
                          <a:lnTo>
                            <a:pt x="603" y="604"/>
                          </a:lnTo>
                          <a:lnTo>
                            <a:pt x="613" y="613"/>
                          </a:lnTo>
                          <a:moveTo>
                            <a:pt x="622" y="623"/>
                          </a:moveTo>
                          <a:lnTo>
                            <a:pt x="622" y="623"/>
                          </a:lnTo>
                          <a:lnTo>
                            <a:pt x="717" y="717"/>
                          </a:lnTo>
                          <a:moveTo>
                            <a:pt x="811" y="811"/>
                          </a:moveTo>
                          <a:lnTo>
                            <a:pt x="811" y="811"/>
                          </a:lnTo>
                          <a:lnTo>
                            <a:pt x="820" y="821"/>
                          </a:lnTo>
                          <a:moveTo>
                            <a:pt x="830" y="830"/>
                          </a:moveTo>
                          <a:lnTo>
                            <a:pt x="830" y="830"/>
                          </a:lnTo>
                          <a:lnTo>
                            <a:pt x="924" y="924"/>
                          </a:lnTo>
                          <a:moveTo>
                            <a:pt x="1018" y="1019"/>
                          </a:moveTo>
                          <a:lnTo>
                            <a:pt x="1018" y="1019"/>
                          </a:lnTo>
                          <a:lnTo>
                            <a:pt x="1028" y="1028"/>
                          </a:lnTo>
                          <a:moveTo>
                            <a:pt x="1037" y="1038"/>
                          </a:moveTo>
                          <a:lnTo>
                            <a:pt x="1037" y="1038"/>
                          </a:lnTo>
                          <a:lnTo>
                            <a:pt x="1131" y="1132"/>
                          </a:lnTo>
                          <a:moveTo>
                            <a:pt x="1226" y="1226"/>
                          </a:moveTo>
                          <a:lnTo>
                            <a:pt x="1226" y="1226"/>
                          </a:lnTo>
                          <a:lnTo>
                            <a:pt x="1235" y="1236"/>
                          </a:lnTo>
                          <a:moveTo>
                            <a:pt x="1245" y="1245"/>
                          </a:moveTo>
                          <a:lnTo>
                            <a:pt x="1245" y="1245"/>
                          </a:lnTo>
                          <a:lnTo>
                            <a:pt x="1339" y="1339"/>
                          </a:lnTo>
                          <a:moveTo>
                            <a:pt x="1433" y="1434"/>
                          </a:moveTo>
                          <a:lnTo>
                            <a:pt x="1433" y="1434"/>
                          </a:lnTo>
                          <a:lnTo>
                            <a:pt x="1443" y="1443"/>
                          </a:lnTo>
                          <a:moveTo>
                            <a:pt x="1452" y="1452"/>
                          </a:moveTo>
                          <a:lnTo>
                            <a:pt x="1452" y="1452"/>
                          </a:lnTo>
                          <a:lnTo>
                            <a:pt x="1546" y="1547"/>
                          </a:lnTo>
                          <a:moveTo>
                            <a:pt x="1641" y="1641"/>
                          </a:moveTo>
                          <a:lnTo>
                            <a:pt x="1641" y="1641"/>
                          </a:lnTo>
                          <a:lnTo>
                            <a:pt x="1650" y="1650"/>
                          </a:lnTo>
                          <a:moveTo>
                            <a:pt x="1659" y="1660"/>
                          </a:moveTo>
                          <a:lnTo>
                            <a:pt x="1659" y="1660"/>
                          </a:lnTo>
                          <a:lnTo>
                            <a:pt x="1754" y="1754"/>
                          </a:lnTo>
                          <a:moveTo>
                            <a:pt x="1848" y="1848"/>
                          </a:moveTo>
                          <a:lnTo>
                            <a:pt x="1848" y="1848"/>
                          </a:lnTo>
                          <a:lnTo>
                            <a:pt x="1857" y="1858"/>
                          </a:lnTo>
                          <a:moveTo>
                            <a:pt x="1867" y="1867"/>
                          </a:moveTo>
                          <a:lnTo>
                            <a:pt x="1867" y="1867"/>
                          </a:lnTo>
                          <a:lnTo>
                            <a:pt x="1961" y="1962"/>
                          </a:lnTo>
                          <a:moveTo>
                            <a:pt x="2055" y="2056"/>
                          </a:moveTo>
                          <a:lnTo>
                            <a:pt x="2055" y="2056"/>
                          </a:lnTo>
                          <a:lnTo>
                            <a:pt x="2065" y="2065"/>
                          </a:lnTo>
                          <a:moveTo>
                            <a:pt x="2074" y="2075"/>
                          </a:moveTo>
                          <a:lnTo>
                            <a:pt x="2074" y="2075"/>
                          </a:lnTo>
                          <a:lnTo>
                            <a:pt x="2168" y="2169"/>
                          </a:lnTo>
                          <a:moveTo>
                            <a:pt x="2263" y="2263"/>
                          </a:moveTo>
                          <a:lnTo>
                            <a:pt x="2263" y="2263"/>
                          </a:lnTo>
                          <a:lnTo>
                            <a:pt x="2272" y="2273"/>
                          </a:lnTo>
                          <a:moveTo>
                            <a:pt x="2282" y="2282"/>
                          </a:moveTo>
                          <a:lnTo>
                            <a:pt x="2282" y="2282"/>
                          </a:lnTo>
                          <a:lnTo>
                            <a:pt x="2376" y="2376"/>
                          </a:lnTo>
                          <a:moveTo>
                            <a:pt x="2470" y="2471"/>
                          </a:moveTo>
                          <a:lnTo>
                            <a:pt x="2470" y="2471"/>
                          </a:lnTo>
                          <a:lnTo>
                            <a:pt x="2480" y="2480"/>
                          </a:lnTo>
                          <a:moveTo>
                            <a:pt x="2489" y="2490"/>
                          </a:moveTo>
                          <a:lnTo>
                            <a:pt x="2489" y="2490"/>
                          </a:lnTo>
                          <a:lnTo>
                            <a:pt x="2583" y="2584"/>
                          </a:lnTo>
                          <a:moveTo>
                            <a:pt x="2678" y="2678"/>
                          </a:moveTo>
                          <a:lnTo>
                            <a:pt x="2678" y="2678"/>
                          </a:lnTo>
                          <a:lnTo>
                            <a:pt x="2687" y="2687"/>
                          </a:lnTo>
                          <a:moveTo>
                            <a:pt x="2696" y="2697"/>
                          </a:moveTo>
                          <a:lnTo>
                            <a:pt x="2696" y="2697"/>
                          </a:lnTo>
                          <a:lnTo>
                            <a:pt x="2791" y="2791"/>
                          </a:lnTo>
                          <a:moveTo>
                            <a:pt x="2885" y="2885"/>
                          </a:moveTo>
                          <a:lnTo>
                            <a:pt x="2885" y="2885"/>
                          </a:lnTo>
                          <a:lnTo>
                            <a:pt x="2894" y="2895"/>
                          </a:lnTo>
                          <a:moveTo>
                            <a:pt x="2904" y="2904"/>
                          </a:moveTo>
                          <a:lnTo>
                            <a:pt x="2904" y="2904"/>
                          </a:lnTo>
                          <a:lnTo>
                            <a:pt x="2998" y="2999"/>
                          </a:lnTo>
                          <a:moveTo>
                            <a:pt x="3092" y="3093"/>
                          </a:moveTo>
                          <a:lnTo>
                            <a:pt x="3092" y="3093"/>
                          </a:lnTo>
                          <a:lnTo>
                            <a:pt x="3102" y="3102"/>
                          </a:lnTo>
                          <a:moveTo>
                            <a:pt x="3111" y="3112"/>
                          </a:moveTo>
                          <a:lnTo>
                            <a:pt x="3111" y="3112"/>
                          </a:lnTo>
                          <a:lnTo>
                            <a:pt x="3206" y="3206"/>
                          </a:lnTo>
                          <a:moveTo>
                            <a:pt x="3300" y="3300"/>
                          </a:moveTo>
                          <a:lnTo>
                            <a:pt x="3300" y="3300"/>
                          </a:lnTo>
                          <a:lnTo>
                            <a:pt x="3309" y="3310"/>
                          </a:lnTo>
                          <a:moveTo>
                            <a:pt x="3319" y="3319"/>
                          </a:moveTo>
                          <a:lnTo>
                            <a:pt x="3319" y="3319"/>
                          </a:lnTo>
                          <a:lnTo>
                            <a:pt x="3413" y="3413"/>
                          </a:lnTo>
                          <a:moveTo>
                            <a:pt x="3507" y="3508"/>
                          </a:moveTo>
                          <a:lnTo>
                            <a:pt x="3507" y="3508"/>
                          </a:lnTo>
                          <a:lnTo>
                            <a:pt x="3517" y="3517"/>
                          </a:lnTo>
                          <a:moveTo>
                            <a:pt x="3526" y="3527"/>
                          </a:moveTo>
                          <a:lnTo>
                            <a:pt x="3526" y="3527"/>
                          </a:lnTo>
                          <a:lnTo>
                            <a:pt x="3620" y="3621"/>
                          </a:lnTo>
                          <a:moveTo>
                            <a:pt x="3715" y="3715"/>
                          </a:moveTo>
                          <a:lnTo>
                            <a:pt x="3715" y="3715"/>
                          </a:lnTo>
                          <a:lnTo>
                            <a:pt x="3724" y="3725"/>
                          </a:lnTo>
                          <a:moveTo>
                            <a:pt x="3734" y="3734"/>
                          </a:moveTo>
                          <a:lnTo>
                            <a:pt x="3734" y="3734"/>
                          </a:lnTo>
                          <a:lnTo>
                            <a:pt x="3828" y="3828"/>
                          </a:lnTo>
                          <a:moveTo>
                            <a:pt x="3922" y="3923"/>
                          </a:moveTo>
                          <a:lnTo>
                            <a:pt x="3922" y="3923"/>
                          </a:lnTo>
                          <a:lnTo>
                            <a:pt x="3932" y="3932"/>
                          </a:lnTo>
                          <a:moveTo>
                            <a:pt x="3941" y="3941"/>
                          </a:moveTo>
                          <a:lnTo>
                            <a:pt x="3941" y="3941"/>
                          </a:lnTo>
                          <a:lnTo>
                            <a:pt x="4035" y="4036"/>
                          </a:lnTo>
                          <a:moveTo>
                            <a:pt x="4130" y="4130"/>
                          </a:moveTo>
                          <a:lnTo>
                            <a:pt x="4130" y="4130"/>
                          </a:lnTo>
                          <a:lnTo>
                            <a:pt x="4139" y="4139"/>
                          </a:lnTo>
                          <a:moveTo>
                            <a:pt x="4148" y="4149"/>
                          </a:moveTo>
                          <a:lnTo>
                            <a:pt x="4148" y="4149"/>
                          </a:lnTo>
                          <a:lnTo>
                            <a:pt x="4243" y="4243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1" name="Freeform 7">
                      <a:extLst>
                        <a:ext uri="{FF2B5EF4-FFF2-40B4-BE49-F238E27FC236}">
                          <a16:creationId xmlns:a16="http://schemas.microsoft.com/office/drawing/2014/main" id="{7558C175-772A-E553-9DAF-74080813BF3F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3432523" y="1531516"/>
                      <a:ext cx="2505075" cy="2378075"/>
                    </a:xfrm>
                    <a:custGeom>
                      <a:avLst/>
                      <a:gdLst>
                        <a:gd name="T0" fmla="*/ 4242 w 4242"/>
                        <a:gd name="T1" fmla="*/ 0 h 4243"/>
                        <a:gd name="T2" fmla="*/ 4054 w 4242"/>
                        <a:gd name="T3" fmla="*/ 189 h 4243"/>
                        <a:gd name="T4" fmla="*/ 4044 w 4242"/>
                        <a:gd name="T5" fmla="*/ 198 h 4243"/>
                        <a:gd name="T6" fmla="*/ 4035 w 4242"/>
                        <a:gd name="T7" fmla="*/ 208 h 4243"/>
                        <a:gd name="T8" fmla="*/ 3846 w 4242"/>
                        <a:gd name="T9" fmla="*/ 396 h 4243"/>
                        <a:gd name="T10" fmla="*/ 3837 w 4242"/>
                        <a:gd name="T11" fmla="*/ 406 h 4243"/>
                        <a:gd name="T12" fmla="*/ 3827 w 4242"/>
                        <a:gd name="T13" fmla="*/ 415 h 4243"/>
                        <a:gd name="T14" fmla="*/ 3639 w 4242"/>
                        <a:gd name="T15" fmla="*/ 604 h 4243"/>
                        <a:gd name="T16" fmla="*/ 3629 w 4242"/>
                        <a:gd name="T17" fmla="*/ 613 h 4243"/>
                        <a:gd name="T18" fmla="*/ 3620 w 4242"/>
                        <a:gd name="T19" fmla="*/ 623 h 4243"/>
                        <a:gd name="T20" fmla="*/ 3431 w 4242"/>
                        <a:gd name="T21" fmla="*/ 811 h 4243"/>
                        <a:gd name="T22" fmla="*/ 3422 w 4242"/>
                        <a:gd name="T23" fmla="*/ 821 h 4243"/>
                        <a:gd name="T24" fmla="*/ 3413 w 4242"/>
                        <a:gd name="T25" fmla="*/ 830 h 4243"/>
                        <a:gd name="T26" fmla="*/ 3224 w 4242"/>
                        <a:gd name="T27" fmla="*/ 1018 h 4243"/>
                        <a:gd name="T28" fmla="*/ 3215 w 4242"/>
                        <a:gd name="T29" fmla="*/ 1028 h 4243"/>
                        <a:gd name="T30" fmla="*/ 3205 w 4242"/>
                        <a:gd name="T31" fmla="*/ 1037 h 4243"/>
                        <a:gd name="T32" fmla="*/ 3017 w 4242"/>
                        <a:gd name="T33" fmla="*/ 1226 h 4243"/>
                        <a:gd name="T34" fmla="*/ 3007 w 4242"/>
                        <a:gd name="T35" fmla="*/ 1235 h 4243"/>
                        <a:gd name="T36" fmla="*/ 2998 w 4242"/>
                        <a:gd name="T37" fmla="*/ 1245 h 4243"/>
                        <a:gd name="T38" fmla="*/ 2809 w 4242"/>
                        <a:gd name="T39" fmla="*/ 1433 h 4243"/>
                        <a:gd name="T40" fmla="*/ 2800 w 4242"/>
                        <a:gd name="T41" fmla="*/ 1443 h 4243"/>
                        <a:gd name="T42" fmla="*/ 2790 w 4242"/>
                        <a:gd name="T43" fmla="*/ 1452 h 4243"/>
                        <a:gd name="T44" fmla="*/ 2602 w 4242"/>
                        <a:gd name="T45" fmla="*/ 1641 h 4243"/>
                        <a:gd name="T46" fmla="*/ 2592 w 4242"/>
                        <a:gd name="T47" fmla="*/ 1650 h 4243"/>
                        <a:gd name="T48" fmla="*/ 2583 w 4242"/>
                        <a:gd name="T49" fmla="*/ 1660 h 4243"/>
                        <a:gd name="T50" fmla="*/ 2394 w 4242"/>
                        <a:gd name="T51" fmla="*/ 1848 h 4243"/>
                        <a:gd name="T52" fmla="*/ 2385 w 4242"/>
                        <a:gd name="T53" fmla="*/ 1858 h 4243"/>
                        <a:gd name="T54" fmla="*/ 2376 w 4242"/>
                        <a:gd name="T55" fmla="*/ 1867 h 4243"/>
                        <a:gd name="T56" fmla="*/ 2187 w 4242"/>
                        <a:gd name="T57" fmla="*/ 2056 h 4243"/>
                        <a:gd name="T58" fmla="*/ 2178 w 4242"/>
                        <a:gd name="T59" fmla="*/ 2065 h 4243"/>
                        <a:gd name="T60" fmla="*/ 2168 w 4242"/>
                        <a:gd name="T61" fmla="*/ 2074 h 4243"/>
                        <a:gd name="T62" fmla="*/ 1980 w 4242"/>
                        <a:gd name="T63" fmla="*/ 2263 h 4243"/>
                        <a:gd name="T64" fmla="*/ 1970 w 4242"/>
                        <a:gd name="T65" fmla="*/ 2272 h 4243"/>
                        <a:gd name="T66" fmla="*/ 1961 w 4242"/>
                        <a:gd name="T67" fmla="*/ 2282 h 4243"/>
                        <a:gd name="T68" fmla="*/ 1772 w 4242"/>
                        <a:gd name="T69" fmla="*/ 2470 h 4243"/>
                        <a:gd name="T70" fmla="*/ 1763 w 4242"/>
                        <a:gd name="T71" fmla="*/ 2480 h 4243"/>
                        <a:gd name="T72" fmla="*/ 1753 w 4242"/>
                        <a:gd name="T73" fmla="*/ 2489 h 4243"/>
                        <a:gd name="T74" fmla="*/ 1565 w 4242"/>
                        <a:gd name="T75" fmla="*/ 2678 h 4243"/>
                        <a:gd name="T76" fmla="*/ 1555 w 4242"/>
                        <a:gd name="T77" fmla="*/ 2687 h 4243"/>
                        <a:gd name="T78" fmla="*/ 1546 w 4242"/>
                        <a:gd name="T79" fmla="*/ 2697 h 4243"/>
                        <a:gd name="T80" fmla="*/ 1357 w 4242"/>
                        <a:gd name="T81" fmla="*/ 2885 h 4243"/>
                        <a:gd name="T82" fmla="*/ 1348 w 4242"/>
                        <a:gd name="T83" fmla="*/ 2895 h 4243"/>
                        <a:gd name="T84" fmla="*/ 1338 w 4242"/>
                        <a:gd name="T85" fmla="*/ 2904 h 4243"/>
                        <a:gd name="T86" fmla="*/ 1150 w 4242"/>
                        <a:gd name="T87" fmla="*/ 3093 h 4243"/>
                        <a:gd name="T88" fmla="*/ 1140 w 4242"/>
                        <a:gd name="T89" fmla="*/ 3102 h 4243"/>
                        <a:gd name="T90" fmla="*/ 1131 w 4242"/>
                        <a:gd name="T91" fmla="*/ 3112 h 4243"/>
                        <a:gd name="T92" fmla="*/ 942 w 4242"/>
                        <a:gd name="T93" fmla="*/ 3300 h 4243"/>
                        <a:gd name="T94" fmla="*/ 933 w 4242"/>
                        <a:gd name="T95" fmla="*/ 3310 h 4243"/>
                        <a:gd name="T96" fmla="*/ 924 w 4242"/>
                        <a:gd name="T97" fmla="*/ 3319 h 4243"/>
                        <a:gd name="T98" fmla="*/ 735 w 4242"/>
                        <a:gd name="T99" fmla="*/ 3508 h 4243"/>
                        <a:gd name="T100" fmla="*/ 726 w 4242"/>
                        <a:gd name="T101" fmla="*/ 3517 h 4243"/>
                        <a:gd name="T102" fmla="*/ 716 w 4242"/>
                        <a:gd name="T103" fmla="*/ 3526 h 4243"/>
                        <a:gd name="T104" fmla="*/ 528 w 4242"/>
                        <a:gd name="T105" fmla="*/ 3715 h 4243"/>
                        <a:gd name="T106" fmla="*/ 518 w 4242"/>
                        <a:gd name="T107" fmla="*/ 3724 h 4243"/>
                        <a:gd name="T108" fmla="*/ 509 w 4242"/>
                        <a:gd name="T109" fmla="*/ 3734 h 4243"/>
                        <a:gd name="T110" fmla="*/ 320 w 4242"/>
                        <a:gd name="T111" fmla="*/ 3922 h 4243"/>
                        <a:gd name="T112" fmla="*/ 311 w 4242"/>
                        <a:gd name="T113" fmla="*/ 3932 h 4243"/>
                        <a:gd name="T114" fmla="*/ 301 w 4242"/>
                        <a:gd name="T115" fmla="*/ 3941 h 4243"/>
                        <a:gd name="T116" fmla="*/ 113 w 4242"/>
                        <a:gd name="T117" fmla="*/ 4130 h 4243"/>
                        <a:gd name="T118" fmla="*/ 103 w 4242"/>
                        <a:gd name="T119" fmla="*/ 4139 h 4243"/>
                        <a:gd name="T120" fmla="*/ 94 w 4242"/>
                        <a:gd name="T121" fmla="*/ 4149 h 42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4242" h="4243">
                          <a:moveTo>
                            <a:pt x="4242" y="0"/>
                          </a:moveTo>
                          <a:lnTo>
                            <a:pt x="4242" y="0"/>
                          </a:lnTo>
                          <a:lnTo>
                            <a:pt x="4148" y="95"/>
                          </a:lnTo>
                          <a:moveTo>
                            <a:pt x="4054" y="189"/>
                          </a:moveTo>
                          <a:lnTo>
                            <a:pt x="4054" y="189"/>
                          </a:lnTo>
                          <a:lnTo>
                            <a:pt x="4044" y="198"/>
                          </a:lnTo>
                          <a:moveTo>
                            <a:pt x="4035" y="208"/>
                          </a:moveTo>
                          <a:lnTo>
                            <a:pt x="4035" y="208"/>
                          </a:lnTo>
                          <a:lnTo>
                            <a:pt x="3941" y="302"/>
                          </a:lnTo>
                          <a:moveTo>
                            <a:pt x="3846" y="396"/>
                          </a:moveTo>
                          <a:lnTo>
                            <a:pt x="3846" y="396"/>
                          </a:lnTo>
                          <a:lnTo>
                            <a:pt x="3837" y="406"/>
                          </a:lnTo>
                          <a:moveTo>
                            <a:pt x="3827" y="415"/>
                          </a:moveTo>
                          <a:lnTo>
                            <a:pt x="3827" y="415"/>
                          </a:lnTo>
                          <a:lnTo>
                            <a:pt x="3733" y="509"/>
                          </a:lnTo>
                          <a:moveTo>
                            <a:pt x="3639" y="604"/>
                          </a:moveTo>
                          <a:lnTo>
                            <a:pt x="3639" y="604"/>
                          </a:lnTo>
                          <a:lnTo>
                            <a:pt x="3629" y="613"/>
                          </a:lnTo>
                          <a:moveTo>
                            <a:pt x="3620" y="623"/>
                          </a:moveTo>
                          <a:lnTo>
                            <a:pt x="3620" y="623"/>
                          </a:lnTo>
                          <a:lnTo>
                            <a:pt x="3526" y="717"/>
                          </a:lnTo>
                          <a:moveTo>
                            <a:pt x="3431" y="811"/>
                          </a:moveTo>
                          <a:lnTo>
                            <a:pt x="3431" y="811"/>
                          </a:lnTo>
                          <a:lnTo>
                            <a:pt x="3422" y="821"/>
                          </a:lnTo>
                          <a:moveTo>
                            <a:pt x="3413" y="830"/>
                          </a:moveTo>
                          <a:lnTo>
                            <a:pt x="3413" y="830"/>
                          </a:lnTo>
                          <a:lnTo>
                            <a:pt x="3318" y="924"/>
                          </a:lnTo>
                          <a:moveTo>
                            <a:pt x="3224" y="1018"/>
                          </a:moveTo>
                          <a:lnTo>
                            <a:pt x="3224" y="1018"/>
                          </a:lnTo>
                          <a:lnTo>
                            <a:pt x="3215" y="1028"/>
                          </a:lnTo>
                          <a:moveTo>
                            <a:pt x="3205" y="1037"/>
                          </a:moveTo>
                          <a:lnTo>
                            <a:pt x="3205" y="1037"/>
                          </a:lnTo>
                          <a:lnTo>
                            <a:pt x="3111" y="1132"/>
                          </a:lnTo>
                          <a:moveTo>
                            <a:pt x="3017" y="1226"/>
                          </a:moveTo>
                          <a:lnTo>
                            <a:pt x="3017" y="1226"/>
                          </a:lnTo>
                          <a:lnTo>
                            <a:pt x="3007" y="1235"/>
                          </a:lnTo>
                          <a:moveTo>
                            <a:pt x="2998" y="1245"/>
                          </a:moveTo>
                          <a:lnTo>
                            <a:pt x="2998" y="1245"/>
                          </a:lnTo>
                          <a:lnTo>
                            <a:pt x="2903" y="1339"/>
                          </a:lnTo>
                          <a:moveTo>
                            <a:pt x="2809" y="1433"/>
                          </a:moveTo>
                          <a:lnTo>
                            <a:pt x="2809" y="1433"/>
                          </a:lnTo>
                          <a:lnTo>
                            <a:pt x="2800" y="1443"/>
                          </a:lnTo>
                          <a:moveTo>
                            <a:pt x="2790" y="1452"/>
                          </a:moveTo>
                          <a:lnTo>
                            <a:pt x="2790" y="1452"/>
                          </a:lnTo>
                          <a:lnTo>
                            <a:pt x="2696" y="1546"/>
                          </a:lnTo>
                          <a:moveTo>
                            <a:pt x="2602" y="1641"/>
                          </a:moveTo>
                          <a:lnTo>
                            <a:pt x="2602" y="1641"/>
                          </a:lnTo>
                          <a:lnTo>
                            <a:pt x="2592" y="1650"/>
                          </a:lnTo>
                          <a:moveTo>
                            <a:pt x="2583" y="1660"/>
                          </a:moveTo>
                          <a:lnTo>
                            <a:pt x="2583" y="1660"/>
                          </a:lnTo>
                          <a:lnTo>
                            <a:pt x="2489" y="1754"/>
                          </a:lnTo>
                          <a:moveTo>
                            <a:pt x="2394" y="1848"/>
                          </a:moveTo>
                          <a:lnTo>
                            <a:pt x="2394" y="1848"/>
                          </a:lnTo>
                          <a:lnTo>
                            <a:pt x="2385" y="1858"/>
                          </a:lnTo>
                          <a:moveTo>
                            <a:pt x="2376" y="1867"/>
                          </a:moveTo>
                          <a:lnTo>
                            <a:pt x="2376" y="1867"/>
                          </a:lnTo>
                          <a:lnTo>
                            <a:pt x="2281" y="1961"/>
                          </a:lnTo>
                          <a:moveTo>
                            <a:pt x="2187" y="2056"/>
                          </a:moveTo>
                          <a:lnTo>
                            <a:pt x="2187" y="2056"/>
                          </a:lnTo>
                          <a:lnTo>
                            <a:pt x="2178" y="2065"/>
                          </a:lnTo>
                          <a:moveTo>
                            <a:pt x="2168" y="2074"/>
                          </a:moveTo>
                          <a:lnTo>
                            <a:pt x="2168" y="2074"/>
                          </a:lnTo>
                          <a:lnTo>
                            <a:pt x="2074" y="2169"/>
                          </a:lnTo>
                          <a:moveTo>
                            <a:pt x="1980" y="2263"/>
                          </a:moveTo>
                          <a:lnTo>
                            <a:pt x="1980" y="2263"/>
                          </a:lnTo>
                          <a:lnTo>
                            <a:pt x="1970" y="2272"/>
                          </a:lnTo>
                          <a:moveTo>
                            <a:pt x="1961" y="2282"/>
                          </a:moveTo>
                          <a:lnTo>
                            <a:pt x="1961" y="2282"/>
                          </a:lnTo>
                          <a:lnTo>
                            <a:pt x="1866" y="2376"/>
                          </a:lnTo>
                          <a:moveTo>
                            <a:pt x="1772" y="2470"/>
                          </a:moveTo>
                          <a:lnTo>
                            <a:pt x="1772" y="2470"/>
                          </a:lnTo>
                          <a:lnTo>
                            <a:pt x="1763" y="2480"/>
                          </a:lnTo>
                          <a:moveTo>
                            <a:pt x="1753" y="2489"/>
                          </a:moveTo>
                          <a:lnTo>
                            <a:pt x="1753" y="2489"/>
                          </a:lnTo>
                          <a:lnTo>
                            <a:pt x="1659" y="2584"/>
                          </a:lnTo>
                          <a:moveTo>
                            <a:pt x="1565" y="2678"/>
                          </a:moveTo>
                          <a:lnTo>
                            <a:pt x="1565" y="2678"/>
                          </a:lnTo>
                          <a:lnTo>
                            <a:pt x="1555" y="2687"/>
                          </a:lnTo>
                          <a:moveTo>
                            <a:pt x="1546" y="2697"/>
                          </a:moveTo>
                          <a:lnTo>
                            <a:pt x="1546" y="2697"/>
                          </a:lnTo>
                          <a:lnTo>
                            <a:pt x="1452" y="2791"/>
                          </a:lnTo>
                          <a:moveTo>
                            <a:pt x="1357" y="2885"/>
                          </a:moveTo>
                          <a:lnTo>
                            <a:pt x="1357" y="2885"/>
                          </a:lnTo>
                          <a:lnTo>
                            <a:pt x="1348" y="2895"/>
                          </a:lnTo>
                          <a:moveTo>
                            <a:pt x="1338" y="2904"/>
                          </a:moveTo>
                          <a:lnTo>
                            <a:pt x="1338" y="2904"/>
                          </a:lnTo>
                          <a:lnTo>
                            <a:pt x="1244" y="2998"/>
                          </a:lnTo>
                          <a:moveTo>
                            <a:pt x="1150" y="3093"/>
                          </a:moveTo>
                          <a:lnTo>
                            <a:pt x="1150" y="3093"/>
                          </a:lnTo>
                          <a:lnTo>
                            <a:pt x="1140" y="3102"/>
                          </a:lnTo>
                          <a:moveTo>
                            <a:pt x="1131" y="3112"/>
                          </a:moveTo>
                          <a:lnTo>
                            <a:pt x="1131" y="3112"/>
                          </a:lnTo>
                          <a:lnTo>
                            <a:pt x="1037" y="3206"/>
                          </a:lnTo>
                          <a:moveTo>
                            <a:pt x="942" y="3300"/>
                          </a:moveTo>
                          <a:lnTo>
                            <a:pt x="942" y="3300"/>
                          </a:lnTo>
                          <a:lnTo>
                            <a:pt x="933" y="3310"/>
                          </a:lnTo>
                          <a:moveTo>
                            <a:pt x="924" y="3319"/>
                          </a:moveTo>
                          <a:lnTo>
                            <a:pt x="924" y="3319"/>
                          </a:lnTo>
                          <a:lnTo>
                            <a:pt x="829" y="3413"/>
                          </a:lnTo>
                          <a:moveTo>
                            <a:pt x="735" y="3508"/>
                          </a:moveTo>
                          <a:lnTo>
                            <a:pt x="735" y="3508"/>
                          </a:lnTo>
                          <a:lnTo>
                            <a:pt x="726" y="3517"/>
                          </a:lnTo>
                          <a:moveTo>
                            <a:pt x="716" y="3526"/>
                          </a:moveTo>
                          <a:lnTo>
                            <a:pt x="716" y="3526"/>
                          </a:lnTo>
                          <a:lnTo>
                            <a:pt x="622" y="3621"/>
                          </a:lnTo>
                          <a:moveTo>
                            <a:pt x="528" y="3715"/>
                          </a:moveTo>
                          <a:lnTo>
                            <a:pt x="528" y="3715"/>
                          </a:lnTo>
                          <a:lnTo>
                            <a:pt x="518" y="3724"/>
                          </a:lnTo>
                          <a:moveTo>
                            <a:pt x="509" y="3734"/>
                          </a:moveTo>
                          <a:lnTo>
                            <a:pt x="509" y="3734"/>
                          </a:lnTo>
                          <a:lnTo>
                            <a:pt x="414" y="3828"/>
                          </a:lnTo>
                          <a:moveTo>
                            <a:pt x="320" y="3922"/>
                          </a:moveTo>
                          <a:lnTo>
                            <a:pt x="320" y="3922"/>
                          </a:lnTo>
                          <a:lnTo>
                            <a:pt x="311" y="3932"/>
                          </a:lnTo>
                          <a:moveTo>
                            <a:pt x="301" y="3941"/>
                          </a:moveTo>
                          <a:lnTo>
                            <a:pt x="301" y="3941"/>
                          </a:lnTo>
                          <a:lnTo>
                            <a:pt x="207" y="4035"/>
                          </a:lnTo>
                          <a:moveTo>
                            <a:pt x="113" y="4130"/>
                          </a:moveTo>
                          <a:lnTo>
                            <a:pt x="113" y="4130"/>
                          </a:lnTo>
                          <a:lnTo>
                            <a:pt x="103" y="4139"/>
                          </a:lnTo>
                          <a:moveTo>
                            <a:pt x="94" y="4149"/>
                          </a:moveTo>
                          <a:lnTo>
                            <a:pt x="94" y="4149"/>
                          </a:lnTo>
                          <a:lnTo>
                            <a:pt x="0" y="4243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2" name="Freeform 8">
                      <a:extLst>
                        <a:ext uri="{FF2B5EF4-FFF2-40B4-BE49-F238E27FC236}">
                          <a16:creationId xmlns:a16="http://schemas.microsoft.com/office/drawing/2014/main" id="{45266DD2-CDB7-7141-A8AF-E5589CE1D086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970560" y="2720554"/>
                      <a:ext cx="3370263" cy="0"/>
                    </a:xfrm>
                    <a:custGeom>
                      <a:avLst/>
                      <a:gdLst>
                        <a:gd name="T0" fmla="*/ 0 w 5707"/>
                        <a:gd name="T1" fmla="*/ 267 w 5707"/>
                        <a:gd name="T2" fmla="*/ 280 w 5707"/>
                        <a:gd name="T3" fmla="*/ 294 w 5707"/>
                        <a:gd name="T4" fmla="*/ 560 w 5707"/>
                        <a:gd name="T5" fmla="*/ 574 w 5707"/>
                        <a:gd name="T6" fmla="*/ 587 w 5707"/>
                        <a:gd name="T7" fmla="*/ 854 w 5707"/>
                        <a:gd name="T8" fmla="*/ 867 w 5707"/>
                        <a:gd name="T9" fmla="*/ 880 w 5707"/>
                        <a:gd name="T10" fmla="*/ 1147 w 5707"/>
                        <a:gd name="T11" fmla="*/ 1160 w 5707"/>
                        <a:gd name="T12" fmla="*/ 1174 w 5707"/>
                        <a:gd name="T13" fmla="*/ 1440 w 5707"/>
                        <a:gd name="T14" fmla="*/ 1454 w 5707"/>
                        <a:gd name="T15" fmla="*/ 1467 w 5707"/>
                        <a:gd name="T16" fmla="*/ 1734 w 5707"/>
                        <a:gd name="T17" fmla="*/ 1747 w 5707"/>
                        <a:gd name="T18" fmla="*/ 1760 w 5707"/>
                        <a:gd name="T19" fmla="*/ 2027 w 5707"/>
                        <a:gd name="T20" fmla="*/ 2040 w 5707"/>
                        <a:gd name="T21" fmla="*/ 2054 w 5707"/>
                        <a:gd name="T22" fmla="*/ 2320 w 5707"/>
                        <a:gd name="T23" fmla="*/ 2334 w 5707"/>
                        <a:gd name="T24" fmla="*/ 2347 w 5707"/>
                        <a:gd name="T25" fmla="*/ 2614 w 5707"/>
                        <a:gd name="T26" fmla="*/ 2627 w 5707"/>
                        <a:gd name="T27" fmla="*/ 2640 w 5707"/>
                        <a:gd name="T28" fmla="*/ 2907 w 5707"/>
                        <a:gd name="T29" fmla="*/ 2920 w 5707"/>
                        <a:gd name="T30" fmla="*/ 2934 w 5707"/>
                        <a:gd name="T31" fmla="*/ 3200 w 5707"/>
                        <a:gd name="T32" fmla="*/ 3214 w 5707"/>
                        <a:gd name="T33" fmla="*/ 3227 w 5707"/>
                        <a:gd name="T34" fmla="*/ 3494 w 5707"/>
                        <a:gd name="T35" fmla="*/ 3507 w 5707"/>
                        <a:gd name="T36" fmla="*/ 3520 w 5707"/>
                        <a:gd name="T37" fmla="*/ 3787 w 5707"/>
                        <a:gd name="T38" fmla="*/ 3800 w 5707"/>
                        <a:gd name="T39" fmla="*/ 3814 w 5707"/>
                        <a:gd name="T40" fmla="*/ 4080 w 5707"/>
                        <a:gd name="T41" fmla="*/ 4094 w 5707"/>
                        <a:gd name="T42" fmla="*/ 4107 w 5707"/>
                        <a:gd name="T43" fmla="*/ 4374 w 5707"/>
                        <a:gd name="T44" fmla="*/ 4387 w 5707"/>
                        <a:gd name="T45" fmla="*/ 4400 w 5707"/>
                        <a:gd name="T46" fmla="*/ 4667 w 5707"/>
                        <a:gd name="T47" fmla="*/ 4680 w 5707"/>
                        <a:gd name="T48" fmla="*/ 4694 w 5707"/>
                        <a:gd name="T49" fmla="*/ 4960 w 5707"/>
                        <a:gd name="T50" fmla="*/ 4974 w 5707"/>
                        <a:gd name="T51" fmla="*/ 4987 w 5707"/>
                        <a:gd name="T52" fmla="*/ 5254 w 5707"/>
                        <a:gd name="T53" fmla="*/ 5267 w 5707"/>
                        <a:gd name="T54" fmla="*/ 5280 w 5707"/>
                        <a:gd name="T55" fmla="*/ 5547 w 5707"/>
                        <a:gd name="T56" fmla="*/ 5560 w 5707"/>
                        <a:gd name="T57" fmla="*/ 5574 w 570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  <a:cxn ang="0">
                          <a:pos x="T42" y="0"/>
                        </a:cxn>
                        <a:cxn ang="0">
                          <a:pos x="T43" y="0"/>
                        </a:cxn>
                        <a:cxn ang="0">
                          <a:pos x="T44" y="0"/>
                        </a:cxn>
                        <a:cxn ang="0">
                          <a:pos x="T45" y="0"/>
                        </a:cxn>
                        <a:cxn ang="0">
                          <a:pos x="T46" y="0"/>
                        </a:cxn>
                        <a:cxn ang="0">
                          <a:pos x="T47" y="0"/>
                        </a:cxn>
                        <a:cxn ang="0">
                          <a:pos x="T48" y="0"/>
                        </a:cxn>
                        <a:cxn ang="0">
                          <a:pos x="T49" y="0"/>
                        </a:cxn>
                        <a:cxn ang="0">
                          <a:pos x="T50" y="0"/>
                        </a:cxn>
                        <a:cxn ang="0">
                          <a:pos x="T51" y="0"/>
                        </a:cxn>
                        <a:cxn ang="0">
                          <a:pos x="T52" y="0"/>
                        </a:cxn>
                        <a:cxn ang="0">
                          <a:pos x="T53" y="0"/>
                        </a:cxn>
                        <a:cxn ang="0">
                          <a:pos x="T54" y="0"/>
                        </a:cxn>
                        <a:cxn ang="0">
                          <a:pos x="T55" y="0"/>
                        </a:cxn>
                        <a:cxn ang="0">
                          <a:pos x="T56" y="0"/>
                        </a:cxn>
                        <a:cxn ang="0">
                          <a:pos x="T57" y="0"/>
                        </a:cxn>
                      </a:cxnLst>
                      <a:rect l="0" t="0" r="r" b="b"/>
                      <a:pathLst>
                        <a:path w="5707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34" y="0"/>
                          </a:lnTo>
                          <a:moveTo>
                            <a:pt x="267" y="0"/>
                          </a:moveTo>
                          <a:lnTo>
                            <a:pt x="267" y="0"/>
                          </a:lnTo>
                          <a:lnTo>
                            <a:pt x="280" y="0"/>
                          </a:lnTo>
                          <a:moveTo>
                            <a:pt x="294" y="0"/>
                          </a:moveTo>
                          <a:lnTo>
                            <a:pt x="294" y="0"/>
                          </a:lnTo>
                          <a:lnTo>
                            <a:pt x="427" y="0"/>
                          </a:lnTo>
                          <a:moveTo>
                            <a:pt x="560" y="0"/>
                          </a:moveTo>
                          <a:lnTo>
                            <a:pt x="560" y="0"/>
                          </a:lnTo>
                          <a:lnTo>
                            <a:pt x="574" y="0"/>
                          </a:lnTo>
                          <a:moveTo>
                            <a:pt x="587" y="0"/>
                          </a:moveTo>
                          <a:lnTo>
                            <a:pt x="587" y="0"/>
                          </a:lnTo>
                          <a:lnTo>
                            <a:pt x="720" y="0"/>
                          </a:lnTo>
                          <a:moveTo>
                            <a:pt x="854" y="0"/>
                          </a:moveTo>
                          <a:lnTo>
                            <a:pt x="854" y="0"/>
                          </a:lnTo>
                          <a:lnTo>
                            <a:pt x="867" y="0"/>
                          </a:lnTo>
                          <a:moveTo>
                            <a:pt x="880" y="0"/>
                          </a:moveTo>
                          <a:lnTo>
                            <a:pt x="880" y="0"/>
                          </a:lnTo>
                          <a:lnTo>
                            <a:pt x="1014" y="0"/>
                          </a:lnTo>
                          <a:moveTo>
                            <a:pt x="1147" y="0"/>
                          </a:moveTo>
                          <a:lnTo>
                            <a:pt x="1147" y="0"/>
                          </a:lnTo>
                          <a:lnTo>
                            <a:pt x="1160" y="0"/>
                          </a:lnTo>
                          <a:moveTo>
                            <a:pt x="1174" y="0"/>
                          </a:moveTo>
                          <a:lnTo>
                            <a:pt x="1174" y="0"/>
                          </a:lnTo>
                          <a:lnTo>
                            <a:pt x="1307" y="0"/>
                          </a:lnTo>
                          <a:moveTo>
                            <a:pt x="1440" y="0"/>
                          </a:moveTo>
                          <a:lnTo>
                            <a:pt x="1440" y="0"/>
                          </a:lnTo>
                          <a:lnTo>
                            <a:pt x="1454" y="0"/>
                          </a:lnTo>
                          <a:moveTo>
                            <a:pt x="1467" y="0"/>
                          </a:moveTo>
                          <a:lnTo>
                            <a:pt x="1467" y="0"/>
                          </a:lnTo>
                          <a:lnTo>
                            <a:pt x="1600" y="0"/>
                          </a:lnTo>
                          <a:moveTo>
                            <a:pt x="1734" y="0"/>
                          </a:moveTo>
                          <a:lnTo>
                            <a:pt x="1734" y="0"/>
                          </a:lnTo>
                          <a:lnTo>
                            <a:pt x="1747" y="0"/>
                          </a:lnTo>
                          <a:moveTo>
                            <a:pt x="1760" y="0"/>
                          </a:moveTo>
                          <a:lnTo>
                            <a:pt x="1760" y="0"/>
                          </a:lnTo>
                          <a:lnTo>
                            <a:pt x="1894" y="0"/>
                          </a:lnTo>
                          <a:moveTo>
                            <a:pt x="2027" y="0"/>
                          </a:moveTo>
                          <a:lnTo>
                            <a:pt x="2027" y="0"/>
                          </a:lnTo>
                          <a:lnTo>
                            <a:pt x="2040" y="0"/>
                          </a:lnTo>
                          <a:moveTo>
                            <a:pt x="2054" y="0"/>
                          </a:moveTo>
                          <a:lnTo>
                            <a:pt x="2054" y="0"/>
                          </a:lnTo>
                          <a:lnTo>
                            <a:pt x="2187" y="0"/>
                          </a:lnTo>
                          <a:moveTo>
                            <a:pt x="2320" y="0"/>
                          </a:moveTo>
                          <a:lnTo>
                            <a:pt x="2320" y="0"/>
                          </a:lnTo>
                          <a:lnTo>
                            <a:pt x="2334" y="0"/>
                          </a:lnTo>
                          <a:moveTo>
                            <a:pt x="2347" y="0"/>
                          </a:moveTo>
                          <a:lnTo>
                            <a:pt x="2347" y="0"/>
                          </a:lnTo>
                          <a:lnTo>
                            <a:pt x="2480" y="0"/>
                          </a:lnTo>
                          <a:moveTo>
                            <a:pt x="2614" y="0"/>
                          </a:moveTo>
                          <a:lnTo>
                            <a:pt x="2614" y="0"/>
                          </a:lnTo>
                          <a:lnTo>
                            <a:pt x="2627" y="0"/>
                          </a:lnTo>
                          <a:moveTo>
                            <a:pt x="2640" y="0"/>
                          </a:moveTo>
                          <a:lnTo>
                            <a:pt x="2640" y="0"/>
                          </a:lnTo>
                          <a:lnTo>
                            <a:pt x="2774" y="0"/>
                          </a:lnTo>
                          <a:moveTo>
                            <a:pt x="2907" y="0"/>
                          </a:moveTo>
                          <a:lnTo>
                            <a:pt x="2907" y="0"/>
                          </a:lnTo>
                          <a:lnTo>
                            <a:pt x="2920" y="0"/>
                          </a:lnTo>
                          <a:moveTo>
                            <a:pt x="2934" y="0"/>
                          </a:moveTo>
                          <a:lnTo>
                            <a:pt x="2934" y="0"/>
                          </a:lnTo>
                          <a:lnTo>
                            <a:pt x="3067" y="0"/>
                          </a:lnTo>
                          <a:moveTo>
                            <a:pt x="3200" y="0"/>
                          </a:moveTo>
                          <a:lnTo>
                            <a:pt x="3200" y="0"/>
                          </a:lnTo>
                          <a:lnTo>
                            <a:pt x="3214" y="0"/>
                          </a:lnTo>
                          <a:moveTo>
                            <a:pt x="3227" y="0"/>
                          </a:moveTo>
                          <a:lnTo>
                            <a:pt x="3227" y="0"/>
                          </a:lnTo>
                          <a:lnTo>
                            <a:pt x="3360" y="0"/>
                          </a:lnTo>
                          <a:moveTo>
                            <a:pt x="3494" y="0"/>
                          </a:moveTo>
                          <a:lnTo>
                            <a:pt x="3494" y="0"/>
                          </a:lnTo>
                          <a:lnTo>
                            <a:pt x="3507" y="0"/>
                          </a:lnTo>
                          <a:moveTo>
                            <a:pt x="3520" y="0"/>
                          </a:moveTo>
                          <a:lnTo>
                            <a:pt x="3520" y="0"/>
                          </a:lnTo>
                          <a:lnTo>
                            <a:pt x="3654" y="0"/>
                          </a:lnTo>
                          <a:moveTo>
                            <a:pt x="3787" y="0"/>
                          </a:moveTo>
                          <a:lnTo>
                            <a:pt x="3787" y="0"/>
                          </a:lnTo>
                          <a:lnTo>
                            <a:pt x="3800" y="0"/>
                          </a:lnTo>
                          <a:moveTo>
                            <a:pt x="3814" y="0"/>
                          </a:moveTo>
                          <a:lnTo>
                            <a:pt x="3814" y="0"/>
                          </a:lnTo>
                          <a:lnTo>
                            <a:pt x="3947" y="0"/>
                          </a:lnTo>
                          <a:moveTo>
                            <a:pt x="4080" y="0"/>
                          </a:moveTo>
                          <a:lnTo>
                            <a:pt x="4080" y="0"/>
                          </a:lnTo>
                          <a:lnTo>
                            <a:pt x="4094" y="0"/>
                          </a:lnTo>
                          <a:moveTo>
                            <a:pt x="4107" y="0"/>
                          </a:moveTo>
                          <a:lnTo>
                            <a:pt x="4107" y="0"/>
                          </a:lnTo>
                          <a:lnTo>
                            <a:pt x="4240" y="0"/>
                          </a:lnTo>
                          <a:moveTo>
                            <a:pt x="4374" y="0"/>
                          </a:moveTo>
                          <a:lnTo>
                            <a:pt x="4374" y="0"/>
                          </a:lnTo>
                          <a:lnTo>
                            <a:pt x="4387" y="0"/>
                          </a:lnTo>
                          <a:moveTo>
                            <a:pt x="4400" y="0"/>
                          </a:moveTo>
                          <a:lnTo>
                            <a:pt x="4400" y="0"/>
                          </a:lnTo>
                          <a:lnTo>
                            <a:pt x="4534" y="0"/>
                          </a:lnTo>
                          <a:moveTo>
                            <a:pt x="4667" y="0"/>
                          </a:moveTo>
                          <a:lnTo>
                            <a:pt x="4667" y="0"/>
                          </a:lnTo>
                          <a:lnTo>
                            <a:pt x="4680" y="0"/>
                          </a:lnTo>
                          <a:moveTo>
                            <a:pt x="4694" y="0"/>
                          </a:moveTo>
                          <a:lnTo>
                            <a:pt x="4694" y="0"/>
                          </a:lnTo>
                          <a:lnTo>
                            <a:pt x="4827" y="0"/>
                          </a:lnTo>
                          <a:moveTo>
                            <a:pt x="4960" y="0"/>
                          </a:moveTo>
                          <a:lnTo>
                            <a:pt x="4960" y="0"/>
                          </a:lnTo>
                          <a:lnTo>
                            <a:pt x="4974" y="0"/>
                          </a:lnTo>
                          <a:moveTo>
                            <a:pt x="4987" y="0"/>
                          </a:moveTo>
                          <a:lnTo>
                            <a:pt x="4987" y="0"/>
                          </a:lnTo>
                          <a:lnTo>
                            <a:pt x="5120" y="0"/>
                          </a:lnTo>
                          <a:moveTo>
                            <a:pt x="5254" y="0"/>
                          </a:moveTo>
                          <a:lnTo>
                            <a:pt x="5254" y="0"/>
                          </a:lnTo>
                          <a:lnTo>
                            <a:pt x="5267" y="0"/>
                          </a:lnTo>
                          <a:moveTo>
                            <a:pt x="5280" y="0"/>
                          </a:moveTo>
                          <a:lnTo>
                            <a:pt x="5280" y="0"/>
                          </a:lnTo>
                          <a:lnTo>
                            <a:pt x="5414" y="0"/>
                          </a:lnTo>
                          <a:moveTo>
                            <a:pt x="5547" y="0"/>
                          </a:moveTo>
                          <a:lnTo>
                            <a:pt x="5547" y="0"/>
                          </a:lnTo>
                          <a:lnTo>
                            <a:pt x="5560" y="0"/>
                          </a:lnTo>
                          <a:moveTo>
                            <a:pt x="5574" y="0"/>
                          </a:moveTo>
                          <a:lnTo>
                            <a:pt x="5574" y="0"/>
                          </a:lnTo>
                          <a:lnTo>
                            <a:pt x="5707" y="0"/>
                          </a:lnTo>
                        </a:path>
                      </a:pathLst>
                    </a:custGeom>
                    <a:noFill/>
                    <a:ln w="7938" cap="flat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53" name="Freeform 9">
                      <a:extLst>
                        <a:ext uri="{FF2B5EF4-FFF2-40B4-BE49-F238E27FC236}">
                          <a16:creationId xmlns:a16="http://schemas.microsoft.com/office/drawing/2014/main" id="{28DFBDB7-E1A1-514F-B620-27A3A9821B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511004"/>
                      <a:ext cx="0" cy="95250"/>
                    </a:xfrm>
                    <a:custGeom>
                      <a:avLst/>
                      <a:gdLst>
                        <a:gd name="T0" fmla="*/ 0 w 1"/>
                        <a:gd name="T1" fmla="*/ 170 h 170"/>
                        <a:gd name="T2" fmla="*/ 0 w 1"/>
                        <a:gd name="T3" fmla="*/ 170 h 170"/>
                        <a:gd name="T4" fmla="*/ 1 w 1"/>
                        <a:gd name="T5" fmla="*/ 0 h 1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170">
                          <a:moveTo>
                            <a:pt x="0" y="170"/>
                          </a:moveTo>
                          <a:lnTo>
                            <a:pt x="0" y="170"/>
                          </a:lnTo>
                          <a:lnTo>
                            <a:pt x="1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78" name="Freeform 11">
                      <a:extLst>
                        <a:ext uri="{FF2B5EF4-FFF2-40B4-BE49-F238E27FC236}">
                          <a16:creationId xmlns:a16="http://schemas.microsoft.com/office/drawing/2014/main" id="{8DC82831-5947-5414-2726-AAA8AEA535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72360" y="1102891"/>
                      <a:ext cx="117475" cy="0"/>
                    </a:xfrm>
                    <a:custGeom>
                      <a:avLst/>
                      <a:gdLst>
                        <a:gd name="T0" fmla="*/ 0 w 200"/>
                        <a:gd name="T1" fmla="*/ 0 w 200"/>
                        <a:gd name="T2" fmla="*/ 20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0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0" name="Freeform 12">
                      <a:extLst>
                        <a:ext uri="{FF2B5EF4-FFF2-40B4-BE49-F238E27FC236}">
                          <a16:creationId xmlns:a16="http://schemas.microsoft.com/office/drawing/2014/main" id="{9E787C3D-2A84-E88A-35F2-DD2FD44D1C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56460" y="1102891"/>
                      <a:ext cx="101600" cy="0"/>
                    </a:xfrm>
                    <a:custGeom>
                      <a:avLst/>
                      <a:gdLst>
                        <a:gd name="T0" fmla="*/ 171 w 171"/>
                        <a:gd name="T1" fmla="*/ 1 h 1"/>
                        <a:gd name="T2" fmla="*/ 171 w 171"/>
                        <a:gd name="T3" fmla="*/ 1 h 1"/>
                        <a:gd name="T4" fmla="*/ 0 w 171"/>
                        <a:gd name="T5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71" h="1">
                          <a:moveTo>
                            <a:pt x="171" y="1"/>
                          </a:moveTo>
                          <a:lnTo>
                            <a:pt x="171" y="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1" name="Freeform 13">
                      <a:extLst>
                        <a:ext uri="{FF2B5EF4-FFF2-40B4-BE49-F238E27FC236}">
                          <a16:creationId xmlns:a16="http://schemas.microsoft.com/office/drawing/2014/main" id="{74196B43-BFB5-35D3-3B05-B784DEB54E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31073" y="1102891"/>
                      <a:ext cx="117475" cy="0"/>
                    </a:xfrm>
                    <a:custGeom>
                      <a:avLst/>
                      <a:gdLst>
                        <a:gd name="T0" fmla="*/ 200 w 200"/>
                        <a:gd name="T1" fmla="*/ 200 w 200"/>
                        <a:gd name="T2" fmla="*/ 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200" y="0"/>
                          </a:moveTo>
                          <a:lnTo>
                            <a:pt x="200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4" name="Freeform 16">
                      <a:extLst>
                        <a:ext uri="{FF2B5EF4-FFF2-40B4-BE49-F238E27FC236}">
                          <a16:creationId xmlns:a16="http://schemas.microsoft.com/office/drawing/2014/main" id="{6984840C-8848-FEA7-F287-7E15E57DADF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4923" y="1102891"/>
                      <a:ext cx="1504950" cy="1403350"/>
                    </a:xfrm>
                    <a:custGeom>
                      <a:avLst/>
                      <a:gdLst>
                        <a:gd name="T0" fmla="*/ 2548 w 2548"/>
                        <a:gd name="T1" fmla="*/ 2505 h 2505"/>
                        <a:gd name="T2" fmla="*/ 2548 w 2548"/>
                        <a:gd name="T3" fmla="*/ 2505 h 2505"/>
                        <a:gd name="T4" fmla="*/ 0 w 2548"/>
                        <a:gd name="T5" fmla="*/ 0 h 2505"/>
                        <a:gd name="T6" fmla="*/ 2548 w 2548"/>
                        <a:gd name="T7" fmla="*/ 2505 h 2505"/>
                        <a:gd name="T8" fmla="*/ 2548 w 2548"/>
                        <a:gd name="T9" fmla="*/ 2505 h 25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48" h="2505">
                          <a:moveTo>
                            <a:pt x="2548" y="2505"/>
                          </a:moveTo>
                          <a:lnTo>
                            <a:pt x="2548" y="2505"/>
                          </a:lnTo>
                          <a:cubicBezTo>
                            <a:pt x="2548" y="1121"/>
                            <a:pt x="1407" y="0"/>
                            <a:pt x="0" y="0"/>
                          </a:cubicBezTo>
                          <a:cubicBezTo>
                            <a:pt x="1407" y="0"/>
                            <a:pt x="2548" y="1121"/>
                            <a:pt x="2548" y="2505"/>
                          </a:cubicBezTo>
                          <a:lnTo>
                            <a:pt x="2548" y="2505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 dirty="0"/>
                    </a:p>
                  </p:txBody>
                </p:sp>
                <p:sp>
                  <p:nvSpPr>
                    <p:cNvPr id="185" name="Freeform 17">
                      <a:extLst>
                        <a:ext uri="{FF2B5EF4-FFF2-40B4-BE49-F238E27FC236}">
                          <a16:creationId xmlns:a16="http://schemas.microsoft.com/office/drawing/2014/main" id="{07F73721-59B3-F66D-548C-D062F087CB2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55048" y="1458491"/>
                      <a:ext cx="166688" cy="157163"/>
                    </a:xfrm>
                    <a:custGeom>
                      <a:avLst/>
                      <a:gdLst>
                        <a:gd name="T0" fmla="*/ 0 w 282"/>
                        <a:gd name="T1" fmla="*/ 0 h 283"/>
                        <a:gd name="T2" fmla="*/ 0 w 282"/>
                        <a:gd name="T3" fmla="*/ 0 h 283"/>
                        <a:gd name="T4" fmla="*/ 282 w 282"/>
                        <a:gd name="T5" fmla="*/ 283 h 2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2" h="283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82" y="283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6" name="Freeform 18">
                      <a:extLst>
                        <a:ext uri="{FF2B5EF4-FFF2-40B4-BE49-F238E27FC236}">
                          <a16:creationId xmlns:a16="http://schemas.microsoft.com/office/drawing/2014/main" id="{31628AA8-9592-F59D-B0D2-C5C05C47854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97910" y="1491829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0 h 150"/>
                        <a:gd name="T2" fmla="*/ 75 w 150"/>
                        <a:gd name="T3" fmla="*/ 0 h 150"/>
                        <a:gd name="T4" fmla="*/ 150 w 150"/>
                        <a:gd name="T5" fmla="*/ 75 h 150"/>
                        <a:gd name="T6" fmla="*/ 75 w 150"/>
                        <a:gd name="T7" fmla="*/ 150 h 150"/>
                        <a:gd name="T8" fmla="*/ 0 w 150"/>
                        <a:gd name="T9" fmla="*/ 75 h 150"/>
                        <a:gd name="T10" fmla="*/ 75 w 150"/>
                        <a:gd name="T11" fmla="*/ 0 h 150"/>
                        <a:gd name="T12" fmla="*/ 75 w 150"/>
                        <a:gd name="T13" fmla="*/ 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0"/>
                          </a:moveTo>
                          <a:lnTo>
                            <a:pt x="75" y="0"/>
                          </a:lnTo>
                          <a:cubicBezTo>
                            <a:pt x="117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lnTo>
                            <a:pt x="75" y="0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7" name="Freeform 19">
                      <a:extLst>
                        <a:ext uri="{FF2B5EF4-FFF2-40B4-BE49-F238E27FC236}">
                          <a16:creationId xmlns:a16="http://schemas.microsoft.com/office/drawing/2014/main" id="{A8C83140-8443-AF06-8980-F282DF2A45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97910" y="1491829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0 h 150"/>
                        <a:gd name="T2" fmla="*/ 75 w 150"/>
                        <a:gd name="T3" fmla="*/ 0 h 150"/>
                        <a:gd name="T4" fmla="*/ 150 w 150"/>
                        <a:gd name="T5" fmla="*/ 75 h 150"/>
                        <a:gd name="T6" fmla="*/ 75 w 150"/>
                        <a:gd name="T7" fmla="*/ 150 h 150"/>
                        <a:gd name="T8" fmla="*/ 0 w 150"/>
                        <a:gd name="T9" fmla="*/ 75 h 150"/>
                        <a:gd name="T10" fmla="*/ 75 w 150"/>
                        <a:gd name="T11" fmla="*/ 0 h 150"/>
                        <a:gd name="T12" fmla="*/ 75 w 150"/>
                        <a:gd name="T13" fmla="*/ 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0"/>
                          </a:moveTo>
                          <a:lnTo>
                            <a:pt x="75" y="0"/>
                          </a:lnTo>
                          <a:cubicBezTo>
                            <a:pt x="117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lnTo>
                            <a:pt x="75" y="0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8" name="Freeform 20">
                      <a:extLst>
                        <a:ext uri="{FF2B5EF4-FFF2-40B4-BE49-F238E27FC236}">
                          <a16:creationId xmlns:a16="http://schemas.microsoft.com/office/drawing/2014/main" id="{6B15B751-2A66-63E3-E429-6FE030E473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533229"/>
                      <a:ext cx="0" cy="95250"/>
                    </a:xfrm>
                    <a:custGeom>
                      <a:avLst/>
                      <a:gdLst>
                        <a:gd name="T0" fmla="*/ 170 h 170"/>
                        <a:gd name="T1" fmla="*/ 170 h 170"/>
                        <a:gd name="T2" fmla="*/ 0 h 17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170">
                          <a:moveTo>
                            <a:pt x="0" y="170"/>
                          </a:moveTo>
                          <a:lnTo>
                            <a:pt x="0" y="17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89" name="Freeform 21">
                      <a:extLst>
                        <a:ext uri="{FF2B5EF4-FFF2-40B4-BE49-F238E27FC236}">
                          <a16:creationId xmlns:a16="http://schemas.microsoft.com/office/drawing/2014/main" id="{6A83CAF0-B53A-2917-14CB-9AAA4CC5267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604666"/>
                      <a:ext cx="0" cy="111125"/>
                    </a:xfrm>
                    <a:custGeom>
                      <a:avLst/>
                      <a:gdLst>
                        <a:gd name="T0" fmla="*/ 1 w 1"/>
                        <a:gd name="T1" fmla="*/ 200 h 200"/>
                        <a:gd name="T2" fmla="*/ 1 w 1"/>
                        <a:gd name="T3" fmla="*/ 200 h 200"/>
                        <a:gd name="T4" fmla="*/ 0 w 1"/>
                        <a:gd name="T5" fmla="*/ 0 h 2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200">
                          <a:moveTo>
                            <a:pt x="1" y="200"/>
                          </a:moveTo>
                          <a:lnTo>
                            <a:pt x="1" y="20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92" name="Freeform 22">
                      <a:extLst>
                        <a:ext uri="{FF2B5EF4-FFF2-40B4-BE49-F238E27FC236}">
                          <a16:creationId xmlns:a16="http://schemas.microsoft.com/office/drawing/2014/main" id="{404ED73F-B8D7-451B-4A5C-F165986877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812629"/>
                      <a:ext cx="0" cy="95250"/>
                    </a:xfrm>
                    <a:custGeom>
                      <a:avLst/>
                      <a:gdLst>
                        <a:gd name="T0" fmla="*/ 0 h 170"/>
                        <a:gd name="T1" fmla="*/ 0 h 170"/>
                        <a:gd name="T2" fmla="*/ 170 h 17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17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17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93" name="Freeform 23">
                      <a:extLst>
                        <a:ext uri="{FF2B5EF4-FFF2-40B4-BE49-F238E27FC236}">
                          <a16:creationId xmlns:a16="http://schemas.microsoft.com/office/drawing/2014/main" id="{94C5AFB9-5DAE-6C43-55B5-8847877762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2726904"/>
                      <a:ext cx="0" cy="111125"/>
                    </a:xfrm>
                    <a:custGeom>
                      <a:avLst/>
                      <a:gdLst>
                        <a:gd name="T0" fmla="*/ 1 w 1"/>
                        <a:gd name="T1" fmla="*/ 0 h 200"/>
                        <a:gd name="T2" fmla="*/ 1 w 1"/>
                        <a:gd name="T3" fmla="*/ 0 h 200"/>
                        <a:gd name="T4" fmla="*/ 0 w 1"/>
                        <a:gd name="T5" fmla="*/ 200 h 2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200">
                          <a:moveTo>
                            <a:pt x="1" y="0"/>
                          </a:moveTo>
                          <a:lnTo>
                            <a:pt x="1" y="0"/>
                          </a:lnTo>
                          <a:lnTo>
                            <a:pt x="0" y="20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94" name="Freeform 26">
                      <a:extLst>
                        <a:ext uri="{FF2B5EF4-FFF2-40B4-BE49-F238E27FC236}">
                          <a16:creationId xmlns:a16="http://schemas.microsoft.com/office/drawing/2014/main" id="{D739634D-BDF8-70B0-02D1-749300CD3C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5323" y="1102891"/>
                      <a:ext cx="1477963" cy="1428750"/>
                    </a:xfrm>
                    <a:custGeom>
                      <a:avLst/>
                      <a:gdLst>
                        <a:gd name="T0" fmla="*/ 2504 w 2504"/>
                        <a:gd name="T1" fmla="*/ 0 h 2548"/>
                        <a:gd name="T2" fmla="*/ 2504 w 2504"/>
                        <a:gd name="T3" fmla="*/ 0 h 2548"/>
                        <a:gd name="T4" fmla="*/ 0 w 2504"/>
                        <a:gd name="T5" fmla="*/ 2548 h 2548"/>
                        <a:gd name="T6" fmla="*/ 2504 w 2504"/>
                        <a:gd name="T7" fmla="*/ 0 h 2548"/>
                        <a:gd name="T8" fmla="*/ 2504 w 2504"/>
                        <a:gd name="T9" fmla="*/ 0 h 25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04" h="2548">
                          <a:moveTo>
                            <a:pt x="2504" y="0"/>
                          </a:moveTo>
                          <a:lnTo>
                            <a:pt x="2504" y="0"/>
                          </a:lnTo>
                          <a:cubicBezTo>
                            <a:pt x="1121" y="0"/>
                            <a:pt x="0" y="1141"/>
                            <a:pt x="0" y="2548"/>
                          </a:cubicBezTo>
                          <a:cubicBezTo>
                            <a:pt x="0" y="1141"/>
                            <a:pt x="1121" y="0"/>
                            <a:pt x="2504" y="0"/>
                          </a:cubicBezTo>
                          <a:lnTo>
                            <a:pt x="2504" y="0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95" name="Freeform 27">
                      <a:extLst>
                        <a:ext uri="{FF2B5EF4-FFF2-40B4-BE49-F238E27FC236}">
                          <a16:creationId xmlns:a16="http://schemas.microsoft.com/office/drawing/2014/main" id="{E7CAB0BB-3E5D-DE79-A21F-E18331953E8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18223" y="1456904"/>
                      <a:ext cx="166688" cy="158750"/>
                    </a:xfrm>
                    <a:custGeom>
                      <a:avLst/>
                      <a:gdLst>
                        <a:gd name="T0" fmla="*/ 0 w 283"/>
                        <a:gd name="T1" fmla="*/ 283 h 283"/>
                        <a:gd name="T2" fmla="*/ 0 w 283"/>
                        <a:gd name="T3" fmla="*/ 283 h 283"/>
                        <a:gd name="T4" fmla="*/ 283 w 283"/>
                        <a:gd name="T5" fmla="*/ 0 h 2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3" h="283">
                          <a:moveTo>
                            <a:pt x="0" y="283"/>
                          </a:moveTo>
                          <a:lnTo>
                            <a:pt x="0" y="283"/>
                          </a:lnTo>
                          <a:lnTo>
                            <a:pt x="283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96" name="Freeform 28">
                      <a:extLst>
                        <a:ext uri="{FF2B5EF4-FFF2-40B4-BE49-F238E27FC236}">
                          <a16:creationId xmlns:a16="http://schemas.microsoft.com/office/drawing/2014/main" id="{94E74290-6C4B-6EEA-512F-3773C11E15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54735" y="1498179"/>
                      <a:ext cx="88900" cy="84138"/>
                    </a:xfrm>
                    <a:custGeom>
                      <a:avLst/>
                      <a:gdLst>
                        <a:gd name="T0" fmla="*/ 0 w 150"/>
                        <a:gd name="T1" fmla="*/ 75 h 150"/>
                        <a:gd name="T2" fmla="*/ 0 w 150"/>
                        <a:gd name="T3" fmla="*/ 75 h 150"/>
                        <a:gd name="T4" fmla="*/ 75 w 150"/>
                        <a:gd name="T5" fmla="*/ 0 h 150"/>
                        <a:gd name="T6" fmla="*/ 150 w 150"/>
                        <a:gd name="T7" fmla="*/ 75 h 150"/>
                        <a:gd name="T8" fmla="*/ 75 w 150"/>
                        <a:gd name="T9" fmla="*/ 150 h 150"/>
                        <a:gd name="T10" fmla="*/ 0 w 150"/>
                        <a:gd name="T11" fmla="*/ 75 h 150"/>
                        <a:gd name="T12" fmla="*/ 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0" y="75"/>
                          </a:moveTo>
                          <a:lnTo>
                            <a:pt x="0" y="75"/>
                          </a:lnTo>
                          <a:cubicBezTo>
                            <a:pt x="0" y="34"/>
                            <a:pt x="33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6" y="150"/>
                            <a:pt x="75" y="150"/>
                          </a:cubicBezTo>
                          <a:cubicBezTo>
                            <a:pt x="33" y="150"/>
                            <a:pt x="0" y="116"/>
                            <a:pt x="0" y="75"/>
                          </a:cubicBezTo>
                          <a:lnTo>
                            <a:pt x="0" y="75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197" name="Freeform 29">
                      <a:extLst>
                        <a:ext uri="{FF2B5EF4-FFF2-40B4-BE49-F238E27FC236}">
                          <a16:creationId xmlns:a16="http://schemas.microsoft.com/office/drawing/2014/main" id="{1D09E101-A9C9-E365-40A2-D0464401720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54735" y="1498179"/>
                      <a:ext cx="88900" cy="84138"/>
                    </a:xfrm>
                    <a:custGeom>
                      <a:avLst/>
                      <a:gdLst>
                        <a:gd name="T0" fmla="*/ 0 w 150"/>
                        <a:gd name="T1" fmla="*/ 75 h 150"/>
                        <a:gd name="T2" fmla="*/ 0 w 150"/>
                        <a:gd name="T3" fmla="*/ 75 h 150"/>
                        <a:gd name="T4" fmla="*/ 75 w 150"/>
                        <a:gd name="T5" fmla="*/ 0 h 150"/>
                        <a:gd name="T6" fmla="*/ 150 w 150"/>
                        <a:gd name="T7" fmla="*/ 75 h 150"/>
                        <a:gd name="T8" fmla="*/ 75 w 150"/>
                        <a:gd name="T9" fmla="*/ 150 h 150"/>
                        <a:gd name="T10" fmla="*/ 0 w 150"/>
                        <a:gd name="T11" fmla="*/ 75 h 150"/>
                        <a:gd name="T12" fmla="*/ 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0" y="75"/>
                          </a:moveTo>
                          <a:lnTo>
                            <a:pt x="0" y="75"/>
                          </a:lnTo>
                          <a:cubicBezTo>
                            <a:pt x="0" y="34"/>
                            <a:pt x="33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cubicBezTo>
                            <a:pt x="150" y="116"/>
                            <a:pt x="116" y="150"/>
                            <a:pt x="75" y="150"/>
                          </a:cubicBezTo>
                          <a:cubicBezTo>
                            <a:pt x="33" y="150"/>
                            <a:pt x="0" y="116"/>
                            <a:pt x="0" y="75"/>
                          </a:cubicBezTo>
                          <a:lnTo>
                            <a:pt x="0" y="75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0" name="Freeform 30">
                      <a:extLst>
                        <a:ext uri="{FF2B5EF4-FFF2-40B4-BE49-F238E27FC236}">
                          <a16:creationId xmlns:a16="http://schemas.microsoft.com/office/drawing/2014/main" id="{B911C9B1-4532-F8ED-2C6A-08E9FD7EE5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81860" y="4315991"/>
                      <a:ext cx="100013" cy="1588"/>
                    </a:xfrm>
                    <a:custGeom>
                      <a:avLst/>
                      <a:gdLst>
                        <a:gd name="T0" fmla="*/ 170 w 170"/>
                        <a:gd name="T1" fmla="*/ 0 h 1"/>
                        <a:gd name="T2" fmla="*/ 170 w 170"/>
                        <a:gd name="T3" fmla="*/ 0 h 1"/>
                        <a:gd name="T4" fmla="*/ 0 w 170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70" h="1">
                          <a:moveTo>
                            <a:pt x="170" y="0"/>
                          </a:moveTo>
                          <a:lnTo>
                            <a:pt x="170" y="0"/>
                          </a:lnTo>
                          <a:lnTo>
                            <a:pt x="0" y="1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1" name="Freeform 31">
                      <a:extLst>
                        <a:ext uri="{FF2B5EF4-FFF2-40B4-BE49-F238E27FC236}">
                          <a16:creationId xmlns:a16="http://schemas.microsoft.com/office/drawing/2014/main" id="{D9196897-BF8D-2C9A-0683-029343F063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4885" y="4315991"/>
                      <a:ext cx="119063" cy="0"/>
                    </a:xfrm>
                    <a:custGeom>
                      <a:avLst/>
                      <a:gdLst>
                        <a:gd name="T0" fmla="*/ 200 w 200"/>
                        <a:gd name="T1" fmla="*/ 200 w 200"/>
                        <a:gd name="T2" fmla="*/ 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200" y="0"/>
                          </a:moveTo>
                          <a:lnTo>
                            <a:pt x="200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2" name="Freeform 32">
                      <a:extLst>
                        <a:ext uri="{FF2B5EF4-FFF2-40B4-BE49-F238E27FC236}">
                          <a16:creationId xmlns:a16="http://schemas.microsoft.com/office/drawing/2014/main" id="{42BC7B1A-8FEA-BF96-0DD2-51091A97D1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69198" y="4315991"/>
                      <a:ext cx="101600" cy="1588"/>
                    </a:xfrm>
                    <a:custGeom>
                      <a:avLst/>
                      <a:gdLst>
                        <a:gd name="T0" fmla="*/ 0 w 170"/>
                        <a:gd name="T1" fmla="*/ 0 h 1"/>
                        <a:gd name="T2" fmla="*/ 0 w 170"/>
                        <a:gd name="T3" fmla="*/ 0 h 1"/>
                        <a:gd name="T4" fmla="*/ 170 w 170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70" h="1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70" y="1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3" name="Freeform 33">
                      <a:extLst>
                        <a:ext uri="{FF2B5EF4-FFF2-40B4-BE49-F238E27FC236}">
                          <a16:creationId xmlns:a16="http://schemas.microsoft.com/office/drawing/2014/main" id="{C97ABB21-5EAC-7A21-34A1-7381D6C1A3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78710" y="4315991"/>
                      <a:ext cx="119063" cy="0"/>
                    </a:xfrm>
                    <a:custGeom>
                      <a:avLst/>
                      <a:gdLst>
                        <a:gd name="T0" fmla="*/ 0 w 200"/>
                        <a:gd name="T1" fmla="*/ 0 w 200"/>
                        <a:gd name="T2" fmla="*/ 200 w 200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20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0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4" name="Freeform 36">
                      <a:extLst>
                        <a:ext uri="{FF2B5EF4-FFF2-40B4-BE49-F238E27FC236}">
                          <a16:creationId xmlns:a16="http://schemas.microsoft.com/office/drawing/2014/main" id="{BB22E737-4523-3A00-A6BB-5A7CABE818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73735" y="2912641"/>
                      <a:ext cx="1504950" cy="1404938"/>
                    </a:xfrm>
                    <a:custGeom>
                      <a:avLst/>
                      <a:gdLst>
                        <a:gd name="T0" fmla="*/ 0 w 2548"/>
                        <a:gd name="T1" fmla="*/ 0 h 2505"/>
                        <a:gd name="T2" fmla="*/ 0 w 2548"/>
                        <a:gd name="T3" fmla="*/ 0 h 2505"/>
                        <a:gd name="T4" fmla="*/ 2548 w 2548"/>
                        <a:gd name="T5" fmla="*/ 2505 h 2505"/>
                        <a:gd name="T6" fmla="*/ 0 w 2548"/>
                        <a:gd name="T7" fmla="*/ 0 h 2505"/>
                        <a:gd name="T8" fmla="*/ 0 w 2548"/>
                        <a:gd name="T9" fmla="*/ 0 h 25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48" h="2505">
                          <a:moveTo>
                            <a:pt x="0" y="0"/>
                          </a:moveTo>
                          <a:lnTo>
                            <a:pt x="0" y="0"/>
                          </a:lnTo>
                          <a:cubicBezTo>
                            <a:pt x="0" y="1384"/>
                            <a:pt x="1141" y="2505"/>
                            <a:pt x="2548" y="2505"/>
                          </a:cubicBezTo>
                          <a:cubicBezTo>
                            <a:pt x="1141" y="2505"/>
                            <a:pt x="0" y="1384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5" name="Freeform 37">
                      <a:extLst>
                        <a:ext uri="{FF2B5EF4-FFF2-40B4-BE49-F238E27FC236}">
                          <a16:creationId xmlns:a16="http://schemas.microsoft.com/office/drawing/2014/main" id="{09737F60-0BEB-3D7F-DE61-612B9138249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38860" y="3831804"/>
                      <a:ext cx="168275" cy="158750"/>
                    </a:xfrm>
                    <a:custGeom>
                      <a:avLst/>
                      <a:gdLst>
                        <a:gd name="T0" fmla="*/ 283 w 283"/>
                        <a:gd name="T1" fmla="*/ 282 h 282"/>
                        <a:gd name="T2" fmla="*/ 283 w 283"/>
                        <a:gd name="T3" fmla="*/ 282 h 282"/>
                        <a:gd name="T4" fmla="*/ 0 w 283"/>
                        <a:gd name="T5" fmla="*/ 0 h 2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3" h="282">
                          <a:moveTo>
                            <a:pt x="283" y="282"/>
                          </a:moveTo>
                          <a:lnTo>
                            <a:pt x="283" y="282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6" name="Freeform 38">
                      <a:extLst>
                        <a:ext uri="{FF2B5EF4-FFF2-40B4-BE49-F238E27FC236}">
                          <a16:creationId xmlns:a16="http://schemas.microsoft.com/office/drawing/2014/main" id="{6D6F56A2-FBE2-1FC7-25BF-7A84A725AD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75373" y="3874666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150 h 150"/>
                        <a:gd name="T2" fmla="*/ 75 w 150"/>
                        <a:gd name="T3" fmla="*/ 150 h 150"/>
                        <a:gd name="T4" fmla="*/ 0 w 150"/>
                        <a:gd name="T5" fmla="*/ 75 h 150"/>
                        <a:gd name="T6" fmla="*/ 75 w 150"/>
                        <a:gd name="T7" fmla="*/ 0 h 150"/>
                        <a:gd name="T8" fmla="*/ 150 w 150"/>
                        <a:gd name="T9" fmla="*/ 75 h 150"/>
                        <a:gd name="T10" fmla="*/ 75 w 150"/>
                        <a:gd name="T11" fmla="*/ 150 h 150"/>
                        <a:gd name="T12" fmla="*/ 75 w 150"/>
                        <a:gd name="T13" fmla="*/ 15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150"/>
                          </a:moveTo>
                          <a:lnTo>
                            <a:pt x="75" y="150"/>
                          </a:ln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3"/>
                            <a:pt x="34" y="0"/>
                            <a:pt x="75" y="0"/>
                          </a:cubicBezTo>
                          <a:cubicBezTo>
                            <a:pt x="117" y="0"/>
                            <a:pt x="150" y="33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lnTo>
                            <a:pt x="75" y="150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7" name="Freeform 39">
                      <a:extLst>
                        <a:ext uri="{FF2B5EF4-FFF2-40B4-BE49-F238E27FC236}">
                          <a16:creationId xmlns:a16="http://schemas.microsoft.com/office/drawing/2014/main" id="{B4CCE788-347A-5B29-1E8A-11D2AADA77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75373" y="3874666"/>
                      <a:ext cx="87313" cy="84138"/>
                    </a:xfrm>
                    <a:custGeom>
                      <a:avLst/>
                      <a:gdLst>
                        <a:gd name="T0" fmla="*/ 75 w 150"/>
                        <a:gd name="T1" fmla="*/ 150 h 150"/>
                        <a:gd name="T2" fmla="*/ 75 w 150"/>
                        <a:gd name="T3" fmla="*/ 150 h 150"/>
                        <a:gd name="T4" fmla="*/ 0 w 150"/>
                        <a:gd name="T5" fmla="*/ 75 h 150"/>
                        <a:gd name="T6" fmla="*/ 75 w 150"/>
                        <a:gd name="T7" fmla="*/ 0 h 150"/>
                        <a:gd name="T8" fmla="*/ 150 w 150"/>
                        <a:gd name="T9" fmla="*/ 75 h 150"/>
                        <a:gd name="T10" fmla="*/ 75 w 150"/>
                        <a:gd name="T11" fmla="*/ 150 h 150"/>
                        <a:gd name="T12" fmla="*/ 75 w 150"/>
                        <a:gd name="T13" fmla="*/ 15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75" y="150"/>
                          </a:moveTo>
                          <a:lnTo>
                            <a:pt x="75" y="150"/>
                          </a:lnTo>
                          <a:cubicBezTo>
                            <a:pt x="34" y="150"/>
                            <a:pt x="0" y="116"/>
                            <a:pt x="0" y="75"/>
                          </a:cubicBezTo>
                          <a:cubicBezTo>
                            <a:pt x="0" y="33"/>
                            <a:pt x="34" y="0"/>
                            <a:pt x="75" y="0"/>
                          </a:cubicBezTo>
                          <a:cubicBezTo>
                            <a:pt x="117" y="0"/>
                            <a:pt x="150" y="33"/>
                            <a:pt x="150" y="75"/>
                          </a:cubicBezTo>
                          <a:cubicBezTo>
                            <a:pt x="150" y="116"/>
                            <a:pt x="117" y="150"/>
                            <a:pt x="75" y="150"/>
                          </a:cubicBezTo>
                          <a:lnTo>
                            <a:pt x="75" y="150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8" name="Freeform 40">
                      <a:extLst>
                        <a:ext uri="{FF2B5EF4-FFF2-40B4-BE49-F238E27FC236}">
                          <a16:creationId xmlns:a16="http://schemas.microsoft.com/office/drawing/2014/main" id="{CF09E80A-8229-B7C4-7FB4-CCFC559EE1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790404"/>
                      <a:ext cx="0" cy="95250"/>
                    </a:xfrm>
                    <a:custGeom>
                      <a:avLst/>
                      <a:gdLst>
                        <a:gd name="T0" fmla="*/ 0 w 1"/>
                        <a:gd name="T1" fmla="*/ 0 h 170"/>
                        <a:gd name="T2" fmla="*/ 0 w 1"/>
                        <a:gd name="T3" fmla="*/ 0 h 170"/>
                        <a:gd name="T4" fmla="*/ 1 w 1"/>
                        <a:gd name="T5" fmla="*/ 170 h 1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" h="17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" y="17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24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09" name="Freeform 41">
                      <a:extLst>
                        <a:ext uri="{FF2B5EF4-FFF2-40B4-BE49-F238E27FC236}">
                          <a16:creationId xmlns:a16="http://schemas.microsoft.com/office/drawing/2014/main" id="{3F81254D-6124-74FE-38A5-D9E890F86A8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731666"/>
                      <a:ext cx="0" cy="112713"/>
                    </a:xfrm>
                    <a:custGeom>
                      <a:avLst/>
                      <a:gdLst>
                        <a:gd name="T0" fmla="*/ 0 h 200"/>
                        <a:gd name="T1" fmla="*/ 0 h 200"/>
                        <a:gd name="T2" fmla="*/ 200 h 20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200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20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10" name="Freeform 42">
                      <a:extLst>
                        <a:ext uri="{FF2B5EF4-FFF2-40B4-BE49-F238E27FC236}">
                          <a16:creationId xmlns:a16="http://schemas.microsoft.com/office/drawing/2014/main" id="{7D934BC3-A2CF-7279-DFC6-9935B98ADD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59873" y="2580854"/>
                      <a:ext cx="0" cy="112713"/>
                    </a:xfrm>
                    <a:custGeom>
                      <a:avLst/>
                      <a:gdLst>
                        <a:gd name="T0" fmla="*/ 200 h 200"/>
                        <a:gd name="T1" fmla="*/ 200 h 200"/>
                        <a:gd name="T2" fmla="*/ 0 h 200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200">
                          <a:moveTo>
                            <a:pt x="0" y="200"/>
                          </a:moveTo>
                          <a:lnTo>
                            <a:pt x="0" y="20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11" name="Freeform 45">
                      <a:extLst>
                        <a:ext uri="{FF2B5EF4-FFF2-40B4-BE49-F238E27FC236}">
                          <a16:creationId xmlns:a16="http://schemas.microsoft.com/office/drawing/2014/main" id="{30556806-5AD3-7139-5FAB-B2E50F1305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80323" y="2899941"/>
                      <a:ext cx="1479550" cy="1416050"/>
                    </a:xfrm>
                    <a:custGeom>
                      <a:avLst/>
                      <a:gdLst>
                        <a:gd name="T0" fmla="*/ 0 w 2505"/>
                        <a:gd name="T1" fmla="*/ 2528 h 2528"/>
                        <a:gd name="T2" fmla="*/ 0 w 2505"/>
                        <a:gd name="T3" fmla="*/ 2528 h 2528"/>
                        <a:gd name="T4" fmla="*/ 2505 w 2505"/>
                        <a:gd name="T5" fmla="*/ 0 h 2528"/>
                        <a:gd name="T6" fmla="*/ 0 w 2505"/>
                        <a:gd name="T7" fmla="*/ 2528 h 2528"/>
                        <a:gd name="T8" fmla="*/ 0 w 2505"/>
                        <a:gd name="T9" fmla="*/ 2528 h 25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505" h="2528">
                          <a:moveTo>
                            <a:pt x="0" y="2528"/>
                          </a:moveTo>
                          <a:lnTo>
                            <a:pt x="0" y="2528"/>
                          </a:lnTo>
                          <a:cubicBezTo>
                            <a:pt x="1384" y="2528"/>
                            <a:pt x="2505" y="1396"/>
                            <a:pt x="2505" y="0"/>
                          </a:cubicBezTo>
                          <a:cubicBezTo>
                            <a:pt x="2505" y="1396"/>
                            <a:pt x="1384" y="2528"/>
                            <a:pt x="0" y="2528"/>
                          </a:cubicBezTo>
                          <a:lnTo>
                            <a:pt x="0" y="2528"/>
                          </a:lnTo>
                          <a:close/>
                        </a:path>
                      </a:pathLst>
                    </a:custGeom>
                    <a:noFill/>
                    <a:ln w="23813" cap="rnd">
                      <a:solidFill>
                        <a:srgbClr val="0008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12" name="Freeform 46">
                      <a:extLst>
                        <a:ext uri="{FF2B5EF4-FFF2-40B4-BE49-F238E27FC236}">
                          <a16:creationId xmlns:a16="http://schemas.microsoft.com/office/drawing/2014/main" id="{2A54AB5D-BF2C-2DD9-CE68-5F34611539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18535" y="3838154"/>
                      <a:ext cx="166688" cy="158750"/>
                    </a:xfrm>
                    <a:custGeom>
                      <a:avLst/>
                      <a:gdLst>
                        <a:gd name="T0" fmla="*/ 283 w 283"/>
                        <a:gd name="T1" fmla="*/ 0 h 283"/>
                        <a:gd name="T2" fmla="*/ 283 w 283"/>
                        <a:gd name="T3" fmla="*/ 0 h 283"/>
                        <a:gd name="T4" fmla="*/ 0 w 283"/>
                        <a:gd name="T5" fmla="*/ 283 h 2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83" h="283">
                          <a:moveTo>
                            <a:pt x="283" y="0"/>
                          </a:moveTo>
                          <a:lnTo>
                            <a:pt x="283" y="0"/>
                          </a:lnTo>
                          <a:lnTo>
                            <a:pt x="0" y="283"/>
                          </a:lnTo>
                        </a:path>
                      </a:pathLst>
                    </a:custGeom>
                    <a:noFill/>
                    <a:ln w="23813" cap="rnd">
                      <a:solidFill>
                        <a:srgbClr val="FF0019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13" name="Freeform 47">
                      <a:extLst>
                        <a:ext uri="{FF2B5EF4-FFF2-40B4-BE49-F238E27FC236}">
                          <a16:creationId xmlns:a16="http://schemas.microsoft.com/office/drawing/2014/main" id="{0DD444FD-F5DD-C92B-B3CC-1927CBB7D6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61398" y="3877841"/>
                      <a:ext cx="88900" cy="84138"/>
                    </a:xfrm>
                    <a:custGeom>
                      <a:avLst/>
                      <a:gdLst>
                        <a:gd name="T0" fmla="*/ 150 w 150"/>
                        <a:gd name="T1" fmla="*/ 75 h 150"/>
                        <a:gd name="T2" fmla="*/ 150 w 150"/>
                        <a:gd name="T3" fmla="*/ 75 h 150"/>
                        <a:gd name="T4" fmla="*/ 75 w 150"/>
                        <a:gd name="T5" fmla="*/ 150 h 150"/>
                        <a:gd name="T6" fmla="*/ 0 w 150"/>
                        <a:gd name="T7" fmla="*/ 75 h 150"/>
                        <a:gd name="T8" fmla="*/ 75 w 150"/>
                        <a:gd name="T9" fmla="*/ 0 h 150"/>
                        <a:gd name="T10" fmla="*/ 150 w 150"/>
                        <a:gd name="T11" fmla="*/ 75 h 150"/>
                        <a:gd name="T12" fmla="*/ 15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150" y="75"/>
                          </a:moveTo>
                          <a:lnTo>
                            <a:pt x="150" y="75"/>
                          </a:lnTo>
                          <a:cubicBezTo>
                            <a:pt x="150" y="117"/>
                            <a:pt x="116" y="150"/>
                            <a:pt x="75" y="150"/>
                          </a:cubicBezTo>
                          <a:cubicBezTo>
                            <a:pt x="34" y="150"/>
                            <a:pt x="0" y="117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lnTo>
                            <a:pt x="150" y="75"/>
                          </a:lnTo>
                          <a:close/>
                        </a:path>
                      </a:pathLst>
                    </a:custGeom>
                    <a:solidFill>
                      <a:srgbClr val="BABABA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14" name="Freeform 48">
                      <a:extLst>
                        <a:ext uri="{FF2B5EF4-FFF2-40B4-BE49-F238E27FC236}">
                          <a16:creationId xmlns:a16="http://schemas.microsoft.com/office/drawing/2014/main" id="{7D175BD8-889F-43A8-3730-4450EB6DD6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861398" y="3877841"/>
                      <a:ext cx="88900" cy="84138"/>
                    </a:xfrm>
                    <a:custGeom>
                      <a:avLst/>
                      <a:gdLst>
                        <a:gd name="T0" fmla="*/ 150 w 150"/>
                        <a:gd name="T1" fmla="*/ 75 h 150"/>
                        <a:gd name="T2" fmla="*/ 150 w 150"/>
                        <a:gd name="T3" fmla="*/ 75 h 150"/>
                        <a:gd name="T4" fmla="*/ 75 w 150"/>
                        <a:gd name="T5" fmla="*/ 150 h 150"/>
                        <a:gd name="T6" fmla="*/ 0 w 150"/>
                        <a:gd name="T7" fmla="*/ 75 h 150"/>
                        <a:gd name="T8" fmla="*/ 75 w 150"/>
                        <a:gd name="T9" fmla="*/ 0 h 150"/>
                        <a:gd name="T10" fmla="*/ 150 w 150"/>
                        <a:gd name="T11" fmla="*/ 75 h 150"/>
                        <a:gd name="T12" fmla="*/ 150 w 150"/>
                        <a:gd name="T13" fmla="*/ 75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50" h="150">
                          <a:moveTo>
                            <a:pt x="150" y="75"/>
                          </a:moveTo>
                          <a:lnTo>
                            <a:pt x="150" y="75"/>
                          </a:lnTo>
                          <a:cubicBezTo>
                            <a:pt x="150" y="117"/>
                            <a:pt x="116" y="150"/>
                            <a:pt x="75" y="150"/>
                          </a:cubicBezTo>
                          <a:cubicBezTo>
                            <a:pt x="34" y="150"/>
                            <a:pt x="0" y="117"/>
                            <a:pt x="0" y="75"/>
                          </a:cubicBezTo>
                          <a:cubicBezTo>
                            <a:pt x="0" y="34"/>
                            <a:pt x="34" y="0"/>
                            <a:pt x="75" y="0"/>
                          </a:cubicBezTo>
                          <a:cubicBezTo>
                            <a:pt x="116" y="0"/>
                            <a:pt x="150" y="34"/>
                            <a:pt x="150" y="75"/>
                          </a:cubicBezTo>
                          <a:lnTo>
                            <a:pt x="150" y="75"/>
                          </a:lnTo>
                          <a:close/>
                        </a:path>
                      </a:pathLst>
                    </a:custGeom>
                    <a:noFill/>
                    <a:ln w="15875" cap="rnd">
                      <a:solidFill>
                        <a:srgbClr val="444444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 u="sng"/>
                    </a:p>
                  </p:txBody>
                </p:sp>
                <p:sp>
                  <p:nvSpPr>
                    <p:cNvPr id="215" name="Rectangle 169">
                      <a:extLst>
                        <a:ext uri="{FF2B5EF4-FFF2-40B4-BE49-F238E27FC236}">
                          <a16:creationId xmlns:a16="http://schemas.microsoft.com/office/drawing/2014/main" id="{6412A99E-E307-CBAD-CF80-53B6CD1C976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5710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6" name="Rectangle 170">
                      <a:extLst>
                        <a:ext uri="{FF2B5EF4-FFF2-40B4-BE49-F238E27FC236}">
                          <a16:creationId xmlns:a16="http://schemas.microsoft.com/office/drawing/2014/main" id="{8652D7DF-0597-41B2-DF95-0579078BC1E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94448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7" name="Rectangle 171">
                      <a:extLst>
                        <a:ext uri="{FF2B5EF4-FFF2-40B4-BE49-F238E27FC236}">
                          <a16:creationId xmlns:a16="http://schemas.microsoft.com/office/drawing/2014/main" id="{D4DBAABE-BBAE-3108-69CF-21E1F704E7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683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8" name="Rectangle 173">
                      <a:extLst>
                        <a:ext uri="{FF2B5EF4-FFF2-40B4-BE49-F238E27FC236}">
                          <a16:creationId xmlns:a16="http://schemas.microsoft.com/office/drawing/2014/main" id="{5EEA2357-0715-B1A7-BAF9-7DFE4DBD1B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9923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9" name="Rectangle 174">
                      <a:extLst>
                        <a:ext uri="{FF2B5EF4-FFF2-40B4-BE49-F238E27FC236}">
                          <a16:creationId xmlns:a16="http://schemas.microsoft.com/office/drawing/2014/main" id="{6BAB5F7E-4BA2-3C14-9647-2F0B91BA15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0198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0" name="Rectangle 175">
                      <a:extLst>
                        <a:ext uri="{FF2B5EF4-FFF2-40B4-BE49-F238E27FC236}">
                          <a16:creationId xmlns:a16="http://schemas.microsoft.com/office/drawing/2014/main" id="{5B52F5DD-43CB-D869-2835-1C8A968548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3258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1" name="Rectangle 176">
                      <a:extLst>
                        <a:ext uri="{FF2B5EF4-FFF2-40B4-BE49-F238E27FC236}">
                          <a16:creationId xmlns:a16="http://schemas.microsoft.com/office/drawing/2014/main" id="{9ECE610C-86A5-135C-A443-BDF9C5CB4C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4973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2" name="Rectangle 177">
                      <a:extLst>
                        <a:ext uri="{FF2B5EF4-FFF2-40B4-BE49-F238E27FC236}">
                          <a16:creationId xmlns:a16="http://schemas.microsoft.com/office/drawing/2014/main" id="{8A961BEB-0082-1EEB-0AD6-A0828C885E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7360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3" name="Rectangle 178">
                      <a:extLst>
                        <a:ext uri="{FF2B5EF4-FFF2-40B4-BE49-F238E27FC236}">
                          <a16:creationId xmlns:a16="http://schemas.microsoft.com/office/drawing/2014/main" id="{C77DC5A4-6D53-DD86-46F9-92C31BFE259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16735" y="151405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4" name="Rectangle 179">
                      <a:extLst>
                        <a:ext uri="{FF2B5EF4-FFF2-40B4-BE49-F238E27FC236}">
                          <a16:creationId xmlns:a16="http://schemas.microsoft.com/office/drawing/2014/main" id="{273E8F49-86DB-D90A-9B7E-74DD2DD25B5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4123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5" name="Rectangle 181">
                      <a:extLst>
                        <a:ext uri="{FF2B5EF4-FFF2-40B4-BE49-F238E27FC236}">
                          <a16:creationId xmlns:a16="http://schemas.microsoft.com/office/drawing/2014/main" id="{FC223089-8E5F-758A-C956-90272BF457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3660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6" name="Rectangle 184">
                      <a:extLst>
                        <a:ext uri="{FF2B5EF4-FFF2-40B4-BE49-F238E27FC236}">
                          <a16:creationId xmlns:a16="http://schemas.microsoft.com/office/drawing/2014/main" id="{F80E7775-C45C-71BF-E1BC-2DBAE95703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77023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7" name="Rectangle 185">
                      <a:extLst>
                        <a:ext uri="{FF2B5EF4-FFF2-40B4-BE49-F238E27FC236}">
                          <a16:creationId xmlns:a16="http://schemas.microsoft.com/office/drawing/2014/main" id="{71395800-A410-133D-4787-55B1BA47D1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29410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8" name="Rectangle 186">
                      <a:extLst>
                        <a:ext uri="{FF2B5EF4-FFF2-40B4-BE49-F238E27FC236}">
                          <a16:creationId xmlns:a16="http://schemas.microsoft.com/office/drawing/2014/main" id="{2C5DED72-375B-B076-523F-1934347681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1798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9" name="Rectangle 187">
                      <a:extLst>
                        <a:ext uri="{FF2B5EF4-FFF2-40B4-BE49-F238E27FC236}">
                          <a16:creationId xmlns:a16="http://schemas.microsoft.com/office/drawing/2014/main" id="{E2CE0F91-76EA-996F-F511-2699128716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5773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0" name="Rectangle 188">
                      <a:extLst>
                        <a:ext uri="{FF2B5EF4-FFF2-40B4-BE49-F238E27FC236}">
                          <a16:creationId xmlns:a16="http://schemas.microsoft.com/office/drawing/2014/main" id="{EEBE0475-70A2-ED0B-F41B-71592D854A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13560" y="38699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1" name="Rectangle 189">
                      <a:extLst>
                        <a:ext uri="{FF2B5EF4-FFF2-40B4-BE49-F238E27FC236}">
                          <a16:creationId xmlns:a16="http://schemas.microsoft.com/office/drawing/2014/main" id="{32454D44-860D-C601-9D2E-A9939780ED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27973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2" name="Rectangle 190">
                      <a:extLst>
                        <a:ext uri="{FF2B5EF4-FFF2-40B4-BE49-F238E27FC236}">
                          <a16:creationId xmlns:a16="http://schemas.microsoft.com/office/drawing/2014/main" id="{E43C0962-5F6C-6A93-AA41-AED829813E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86710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3" name="Rectangle 191">
                      <a:extLst>
                        <a:ext uri="{FF2B5EF4-FFF2-40B4-BE49-F238E27FC236}">
                          <a16:creationId xmlns:a16="http://schemas.microsoft.com/office/drawing/2014/main" id="{3AAB4CC4-54B4-1561-BD50-7B9526B65A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3909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4" name="Rectangle 192">
                      <a:extLst>
                        <a:ext uri="{FF2B5EF4-FFF2-40B4-BE49-F238E27FC236}">
                          <a16:creationId xmlns:a16="http://schemas.microsoft.com/office/drawing/2014/main" id="{281B97B0-2F08-E825-0715-1BADB4864E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01010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5" name="Rectangle 193">
                      <a:extLst>
                        <a:ext uri="{FF2B5EF4-FFF2-40B4-BE49-F238E27FC236}">
                          <a16:creationId xmlns:a16="http://schemas.microsoft.com/office/drawing/2014/main" id="{FECC74DD-D50D-446C-2DDE-2334B923A8B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9149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6" name="Rectangle 194">
                      <a:extLst>
                        <a:ext uri="{FF2B5EF4-FFF2-40B4-BE49-F238E27FC236}">
                          <a16:creationId xmlns:a16="http://schemas.microsoft.com/office/drawing/2014/main" id="{B9B6C1F5-145F-6F42-1C49-1CBCDFB1CF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72460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7" name="Rectangle 195">
                      <a:extLst>
                        <a:ext uri="{FF2B5EF4-FFF2-40B4-BE49-F238E27FC236}">
                          <a16:creationId xmlns:a16="http://schemas.microsoft.com/office/drawing/2014/main" id="{0A2D6160-AAA2-3402-1971-26A3F4AB07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2484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8" name="Rectangle 196">
                      <a:extLst>
                        <a:ext uri="{FF2B5EF4-FFF2-40B4-BE49-F238E27FC236}">
                          <a16:creationId xmlns:a16="http://schemas.microsoft.com/office/drawing/2014/main" id="{3459CAA3-D435-4A8C-DE38-17795954DA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77235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9" name="Rectangle 197">
                      <a:extLst>
                        <a:ext uri="{FF2B5EF4-FFF2-40B4-BE49-F238E27FC236}">
                          <a16:creationId xmlns:a16="http://schemas.microsoft.com/office/drawing/2014/main" id="{284CBA3A-208E-8F6D-C03C-457051E9AB6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29623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0" name="Rectangle 198">
                      <a:extLst>
                        <a:ext uri="{FF2B5EF4-FFF2-40B4-BE49-F238E27FC236}">
                          <a16:creationId xmlns:a16="http://schemas.microsoft.com/office/drawing/2014/main" id="{098EA2B1-F83F-B7A8-BFE9-FD879C7BFA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08998" y="38572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1" name="Rectangle 199">
                      <a:extLst>
                        <a:ext uri="{FF2B5EF4-FFF2-40B4-BE49-F238E27FC236}">
                          <a16:creationId xmlns:a16="http://schemas.microsoft.com/office/drawing/2014/main" id="{0918FAF1-B61A-7A2E-D1E5-13F91B213C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74010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2" name="Rectangle 200">
                      <a:extLst>
                        <a:ext uri="{FF2B5EF4-FFF2-40B4-BE49-F238E27FC236}">
                          <a16:creationId xmlns:a16="http://schemas.microsoft.com/office/drawing/2014/main" id="{9F06C8FD-8FBF-5D29-AA53-FCF266826D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31160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3" name="Rectangle 202">
                      <a:extLst>
                        <a:ext uri="{FF2B5EF4-FFF2-40B4-BE49-F238E27FC236}">
                          <a16:creationId xmlns:a16="http://schemas.microsoft.com/office/drawing/2014/main" id="{D5F21F97-BFE1-99D8-F9B2-FFB716F57B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47048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4" name="Rectangle 243">
                      <a:extLst>
                        <a:ext uri="{FF2B5EF4-FFF2-40B4-BE49-F238E27FC236}">
                          <a16:creationId xmlns:a16="http://schemas.microsoft.com/office/drawing/2014/main" id="{51C6B470-82DD-76A2-CD9F-49A0EAE236C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16910" y="1495004"/>
                      <a:ext cx="6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2860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743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200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657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38" name="TextBox 137">
                    <a:extLst>
                      <a:ext uri="{FF2B5EF4-FFF2-40B4-BE49-F238E27FC236}">
                        <a16:creationId xmlns:a16="http://schemas.microsoft.com/office/drawing/2014/main" id="{C4CF1757-9552-C2FA-3ADC-78204C24D1FB}"/>
                      </a:ext>
                    </a:extLst>
                  </p:cNvPr>
                  <p:cNvSpPr txBox="1"/>
                  <p:nvPr/>
                </p:nvSpPr>
                <p:spPr>
                  <a:xfrm>
                    <a:off x="3673043" y="1091782"/>
                    <a:ext cx="2789435" cy="10914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100" b="1" u="sng" dirty="0"/>
                      <a:t>Point L</a:t>
                    </a:r>
                    <a:endParaRPr lang="en-GB" sz="700" b="1" u="sng" dirty="0"/>
                  </a:p>
                </p:txBody>
              </p:sp>
              <p:sp>
                <p:nvSpPr>
                  <p:cNvPr id="139" name="Rectangle 138">
                    <a:extLst>
                      <a:ext uri="{FF2B5EF4-FFF2-40B4-BE49-F238E27FC236}">
                        <a16:creationId xmlns:a16="http://schemas.microsoft.com/office/drawing/2014/main" id="{DCC9DE00-9FFC-48F8-45FB-826F96EA03DA}"/>
                      </a:ext>
                    </a:extLst>
                  </p:cNvPr>
                  <p:cNvSpPr/>
                  <p:nvPr/>
                </p:nvSpPr>
                <p:spPr>
                  <a:xfrm rot="18754250">
                    <a:off x="5917611" y="3993844"/>
                    <a:ext cx="241483" cy="5372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u="sng"/>
                  </a:p>
                </p:txBody>
              </p:sp>
              <p:sp>
                <p:nvSpPr>
                  <p:cNvPr id="143" name="Rectangle 142">
                    <a:extLst>
                      <a:ext uri="{FF2B5EF4-FFF2-40B4-BE49-F238E27FC236}">
                        <a16:creationId xmlns:a16="http://schemas.microsoft.com/office/drawing/2014/main" id="{6E36AF94-9143-2DB2-ED5D-0B83331FA7CE}"/>
                      </a:ext>
                    </a:extLst>
                  </p:cNvPr>
                  <p:cNvSpPr/>
                  <p:nvPr/>
                </p:nvSpPr>
                <p:spPr>
                  <a:xfrm rot="2614834">
                    <a:off x="5933203" y="1373302"/>
                    <a:ext cx="241483" cy="9332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u="sng"/>
                  </a:p>
                </p:txBody>
              </p:sp>
              <p:sp>
                <p:nvSpPr>
                  <p:cNvPr id="144" name="Rectangle 143">
                    <a:extLst>
                      <a:ext uri="{FF2B5EF4-FFF2-40B4-BE49-F238E27FC236}">
                        <a16:creationId xmlns:a16="http://schemas.microsoft.com/office/drawing/2014/main" id="{2E969975-57D0-FA1C-B534-EAB87AFB2323}"/>
                      </a:ext>
                    </a:extLst>
                  </p:cNvPr>
                  <p:cNvSpPr/>
                  <p:nvPr/>
                </p:nvSpPr>
                <p:spPr>
                  <a:xfrm rot="2614834">
                    <a:off x="3197482" y="3959923"/>
                    <a:ext cx="241483" cy="9332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u="sng"/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71E79E36-03C1-1028-A6CA-4159948EF6B2}"/>
                      </a:ext>
                    </a:extLst>
                  </p:cNvPr>
                  <p:cNvSpPr txBox="1"/>
                  <p:nvPr/>
                </p:nvSpPr>
                <p:spPr>
                  <a:xfrm>
                    <a:off x="3743402" y="3423627"/>
                    <a:ext cx="3020689" cy="10914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100" b="1" u="sng" dirty="0"/>
                      <a:t>Point H</a:t>
                    </a:r>
                    <a:endParaRPr lang="en-GB" sz="700" b="1" u="sng" dirty="0"/>
                  </a:p>
                </p:txBody>
              </p:sp>
            </p:grp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BF8845F9-58CD-74C9-48A4-C15DE11E62DC}"/>
                    </a:ext>
                  </a:extLst>
                </p:cNvPr>
                <p:cNvSpPr/>
                <p:nvPr/>
              </p:nvSpPr>
              <p:spPr>
                <a:xfrm>
                  <a:off x="4637929" y="1301277"/>
                  <a:ext cx="62807" cy="68252"/>
                </a:xfrm>
                <a:prstGeom prst="rect">
                  <a:avLst/>
                </a:prstGeom>
                <a:solidFill>
                  <a:srgbClr val="6B6B6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</p:grp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77DF981-EFDC-9326-A26A-39D01ACE153F}"/>
                  </a:ext>
                </a:extLst>
              </p:cNvPr>
              <p:cNvSpPr/>
              <p:nvPr/>
            </p:nvSpPr>
            <p:spPr>
              <a:xfrm>
                <a:off x="6431880" y="3141117"/>
                <a:ext cx="62807" cy="68252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0F21914-6E8C-EF69-1044-D54640ED71A3}"/>
                  </a:ext>
                </a:extLst>
              </p:cNvPr>
              <p:cNvSpPr/>
              <p:nvPr/>
            </p:nvSpPr>
            <p:spPr>
              <a:xfrm>
                <a:off x="4748207" y="4748465"/>
                <a:ext cx="62807" cy="68252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D718C52-E2EE-4B5B-FBF4-12423CE02640}"/>
                </a:ext>
              </a:extLst>
            </p:cNvPr>
            <p:cNvSpPr/>
            <p:nvPr/>
          </p:nvSpPr>
          <p:spPr>
            <a:xfrm>
              <a:off x="7966801" y="2524724"/>
              <a:ext cx="116078" cy="101400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C786634-BBF0-B05A-5A64-ACFC98D46478}"/>
                </a:ext>
              </a:extLst>
            </p:cNvPr>
            <p:cNvSpPr/>
            <p:nvPr/>
          </p:nvSpPr>
          <p:spPr>
            <a:xfrm>
              <a:off x="7910045" y="3021883"/>
              <a:ext cx="233239" cy="203747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cxnSp>
        <p:nvCxnSpPr>
          <p:cNvPr id="245" name="Straight Arrow Connector 244">
            <a:extLst>
              <a:ext uri="{FF2B5EF4-FFF2-40B4-BE49-F238E27FC236}">
                <a16:creationId xmlns:a16="http://schemas.microsoft.com/office/drawing/2014/main" id="{276E5DF4-4E46-3904-4E44-387AD7F56C5E}"/>
              </a:ext>
            </a:extLst>
          </p:cNvPr>
          <p:cNvCxnSpPr>
            <a:cxnSpLocks/>
          </p:cNvCxnSpPr>
          <p:nvPr/>
        </p:nvCxnSpPr>
        <p:spPr>
          <a:xfrm>
            <a:off x="5402462" y="958017"/>
            <a:ext cx="221772" cy="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F0FAB0A5-8D29-4319-ED80-9F04130B8458}"/>
              </a:ext>
            </a:extLst>
          </p:cNvPr>
          <p:cNvCxnSpPr>
            <a:cxnSpLocks/>
          </p:cNvCxnSpPr>
          <p:nvPr/>
        </p:nvCxnSpPr>
        <p:spPr>
          <a:xfrm flipH="1" flipV="1">
            <a:off x="4110808" y="1470229"/>
            <a:ext cx="197728" cy="98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4">
            <a:extLst>
              <a:ext uri="{FF2B5EF4-FFF2-40B4-BE49-F238E27FC236}">
                <a16:creationId xmlns:a16="http://schemas.microsoft.com/office/drawing/2014/main" id="{F7FA9C17-2A75-53BC-B1E1-812985E7A66D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Heat loads</a:t>
            </a:r>
            <a:r>
              <a:rPr lang="en-GB" sz="900" dirty="0">
                <a:solidFill>
                  <a:schemeClr val="bg1"/>
                </a:solidFill>
              </a:rPr>
              <a:t> | Cryo layout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57036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93E72139-B51E-7401-2D04-14D8555A63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24280"/>
              </p:ext>
            </p:extLst>
          </p:nvPr>
        </p:nvGraphicFramePr>
        <p:xfrm>
          <a:off x="358747" y="1260732"/>
          <a:ext cx="4013753" cy="207577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35952">
                  <a:extLst>
                    <a:ext uri="{9D8B030D-6E8A-4147-A177-3AD203B41FA5}">
                      <a16:colId xmlns:a16="http://schemas.microsoft.com/office/drawing/2014/main" val="2302982392"/>
                    </a:ext>
                  </a:extLst>
                </a:gridCol>
                <a:gridCol w="1727420">
                  <a:extLst>
                    <a:ext uri="{9D8B030D-6E8A-4147-A177-3AD203B41FA5}">
                      <a16:colId xmlns:a16="http://schemas.microsoft.com/office/drawing/2014/main" val="3883766938"/>
                    </a:ext>
                  </a:extLst>
                </a:gridCol>
                <a:gridCol w="1650381">
                  <a:extLst>
                    <a:ext uri="{9D8B030D-6E8A-4147-A177-3AD203B41FA5}">
                      <a16:colId xmlns:a16="http://schemas.microsoft.com/office/drawing/2014/main" val="2184877293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Stage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Point H - Collider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Point L - Booster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320599"/>
                  </a:ext>
                </a:extLst>
              </a:tr>
              <a:tr h="5235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Z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 x 9 kW eq @ 4.5 K</a:t>
                      </a:r>
                      <a:endParaRPr lang="en-GB" sz="11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 x 1 kW eq @ 4.5 K</a:t>
                      </a:r>
                    </a:p>
                    <a:p>
                      <a:pPr algn="ctr"/>
                      <a:r>
                        <a:rPr lang="en-US" sz="1100" dirty="0"/>
                        <a:t>(97% @ 2K)</a:t>
                      </a:r>
                      <a:endParaRPr lang="en-GB" sz="11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849893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W&amp;H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100" dirty="0"/>
                        <a:t>2 x 35 kW eq @ 4.5 K</a:t>
                      </a:r>
                      <a:endParaRPr lang="en-GB" sz="11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 x 6 kW eq @ 4.5 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(97% @ 2K)</a:t>
                      </a:r>
                      <a:endParaRPr lang="en-GB" sz="11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211377"/>
                  </a:ext>
                </a:extLst>
              </a:tr>
              <a:tr h="5235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tt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 x 67 kW eq @ 4.5 K (55% @ 2K)</a:t>
                      </a:r>
                      <a:endParaRPr lang="en-GB" sz="11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 x 15.5 kW eq @ 4.5 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(97% @ 2K)</a:t>
                      </a:r>
                      <a:endParaRPr lang="en-GB" sz="11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26105"/>
                  </a:ext>
                </a:extLst>
              </a:tr>
            </a:tbl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39" y="355789"/>
            <a:ext cx="8770141" cy="553790"/>
          </a:xfrm>
        </p:spPr>
        <p:txBody>
          <a:bodyPr/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3-stages cryoplants layout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2399235-458C-4FC8-AA90-FAEAEA693D04}"/>
              </a:ext>
            </a:extLst>
          </p:cNvPr>
          <p:cNvGrpSpPr/>
          <p:nvPr/>
        </p:nvGrpSpPr>
        <p:grpSpPr>
          <a:xfrm>
            <a:off x="5356982" y="3948283"/>
            <a:ext cx="2401056" cy="590354"/>
            <a:chOff x="6657130" y="3489498"/>
            <a:chExt cx="3201407" cy="787138"/>
          </a:xfrm>
        </p:grpSpPr>
        <p:sp>
          <p:nvSpPr>
            <p:cNvPr id="18" name="Freeform 43">
              <a:extLst>
                <a:ext uri="{FF2B5EF4-FFF2-40B4-BE49-F238E27FC236}">
                  <a16:creationId xmlns:a16="http://schemas.microsoft.com/office/drawing/2014/main" id="{372983FA-032B-832F-6245-C7155D1BD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130" y="3813787"/>
              <a:ext cx="165099" cy="155242"/>
            </a:xfrm>
            <a:custGeom>
              <a:avLst/>
              <a:gdLst>
                <a:gd name="T0" fmla="*/ 178 w 178"/>
                <a:gd name="T1" fmla="*/ 89 h 178"/>
                <a:gd name="T2" fmla="*/ 178 w 178"/>
                <a:gd name="T3" fmla="*/ 89 h 178"/>
                <a:gd name="T4" fmla="*/ 89 w 178"/>
                <a:gd name="T5" fmla="*/ 178 h 178"/>
                <a:gd name="T6" fmla="*/ 0 w 178"/>
                <a:gd name="T7" fmla="*/ 89 h 178"/>
                <a:gd name="T8" fmla="*/ 89 w 178"/>
                <a:gd name="T9" fmla="*/ 0 h 178"/>
                <a:gd name="T10" fmla="*/ 178 w 178"/>
                <a:gd name="T11" fmla="*/ 89 h 178"/>
                <a:gd name="T12" fmla="*/ 178 w 178"/>
                <a:gd name="T1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78">
                  <a:moveTo>
                    <a:pt x="178" y="89"/>
                  </a:moveTo>
                  <a:lnTo>
                    <a:pt x="178" y="89"/>
                  </a:lnTo>
                  <a:cubicBezTo>
                    <a:pt x="178" y="138"/>
                    <a:pt x="138" y="178"/>
                    <a:pt x="89" y="178"/>
                  </a:cubicBez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8" y="0"/>
                    <a:pt x="178" y="40"/>
                    <a:pt x="178" y="89"/>
                  </a:cubicBezTo>
                  <a:lnTo>
                    <a:pt x="178" y="8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013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F673A9-1FD7-29E2-D20D-152DA1A37152}"/>
                </a:ext>
              </a:extLst>
            </p:cNvPr>
            <p:cNvSpPr txBox="1"/>
            <p:nvPr/>
          </p:nvSpPr>
          <p:spPr>
            <a:xfrm>
              <a:off x="6808541" y="3489498"/>
              <a:ext cx="3049996" cy="787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750" dirty="0"/>
                <a:t>→</a:t>
              </a:r>
              <a:r>
                <a:rPr lang="en-US" sz="750" dirty="0"/>
                <a:t> Technical Point</a:t>
              </a:r>
            </a:p>
            <a:p>
              <a:pPr algn="l">
                <a:lnSpc>
                  <a:spcPct val="150000"/>
                </a:lnSpc>
              </a:pPr>
              <a:r>
                <a:rPr lang="en-GB" sz="750" dirty="0"/>
                <a:t>→ Sector RF Cryoplant</a:t>
              </a:r>
            </a:p>
            <a:p>
              <a:pPr>
                <a:lnSpc>
                  <a:spcPct val="150000"/>
                </a:lnSpc>
              </a:pPr>
              <a:r>
                <a:rPr lang="en-GB" sz="750" dirty="0"/>
                <a:t>→ IR Cryoplant</a:t>
              </a:r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54B4DE73-C4A7-1704-ADF8-027D71A43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3279" y="3609301"/>
              <a:ext cx="87313" cy="84138"/>
            </a:xfrm>
            <a:custGeom>
              <a:avLst/>
              <a:gdLst>
                <a:gd name="T0" fmla="*/ 75 w 150"/>
                <a:gd name="T1" fmla="*/ 0 h 150"/>
                <a:gd name="T2" fmla="*/ 75 w 150"/>
                <a:gd name="T3" fmla="*/ 0 h 150"/>
                <a:gd name="T4" fmla="*/ 150 w 150"/>
                <a:gd name="T5" fmla="*/ 75 h 150"/>
                <a:gd name="T6" fmla="*/ 75 w 150"/>
                <a:gd name="T7" fmla="*/ 150 h 150"/>
                <a:gd name="T8" fmla="*/ 0 w 150"/>
                <a:gd name="T9" fmla="*/ 75 h 150"/>
                <a:gd name="T10" fmla="*/ 75 w 150"/>
                <a:gd name="T11" fmla="*/ 0 h 150"/>
                <a:gd name="T12" fmla="*/ 75 w 150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75" y="0"/>
                  </a:lnTo>
                  <a:cubicBezTo>
                    <a:pt x="117" y="0"/>
                    <a:pt x="150" y="34"/>
                    <a:pt x="150" y="75"/>
                  </a:cubicBezTo>
                  <a:cubicBezTo>
                    <a:pt x="150" y="116"/>
                    <a:pt x="117" y="150"/>
                    <a:pt x="75" y="150"/>
                  </a:cubicBezTo>
                  <a:cubicBezTo>
                    <a:pt x="34" y="150"/>
                    <a:pt x="0" y="116"/>
                    <a:pt x="0" y="75"/>
                  </a:cubicBezTo>
                  <a:cubicBezTo>
                    <a:pt x="0" y="34"/>
                    <a:pt x="34" y="0"/>
                    <a:pt x="75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BABA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013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0078FE7-B134-2639-71EF-88531F621BCE}"/>
              </a:ext>
            </a:extLst>
          </p:cNvPr>
          <p:cNvSpPr/>
          <p:nvPr/>
        </p:nvSpPr>
        <p:spPr>
          <a:xfrm>
            <a:off x="6751958" y="4063567"/>
            <a:ext cx="84990" cy="9235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5E4B970-2983-D14C-FF2E-A67FB608D08E}"/>
              </a:ext>
            </a:extLst>
          </p:cNvPr>
          <p:cNvGrpSpPr/>
          <p:nvPr/>
        </p:nvGrpSpPr>
        <p:grpSpPr>
          <a:xfrm>
            <a:off x="5360496" y="1343485"/>
            <a:ext cx="2871700" cy="2703801"/>
            <a:chOff x="2768528" y="907544"/>
            <a:chExt cx="3828933" cy="3605069"/>
          </a:xfrm>
        </p:grpSpPr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D3D689AF-DE02-63A5-D22F-9503F65AF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943" y="1101462"/>
              <a:ext cx="101600" cy="0"/>
            </a:xfrm>
            <a:custGeom>
              <a:avLst/>
              <a:gdLst>
                <a:gd name="T0" fmla="*/ 171 w 171"/>
                <a:gd name="T1" fmla="*/ 1 h 1"/>
                <a:gd name="T2" fmla="*/ 171 w 171"/>
                <a:gd name="T3" fmla="*/ 1 h 1"/>
                <a:gd name="T4" fmla="*/ 0 w 17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1">
                  <a:moveTo>
                    <a:pt x="171" y="1"/>
                  </a:moveTo>
                  <a:lnTo>
                    <a:pt x="171" y="1"/>
                  </a:lnTo>
                  <a:lnTo>
                    <a:pt x="0" y="0"/>
                  </a:lnTo>
                </a:path>
              </a:pathLst>
            </a:custGeom>
            <a:noFill/>
            <a:ln w="23813" cap="rnd">
              <a:solidFill>
                <a:srgbClr val="24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013" u="sng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EF08B4E-CC76-B366-062D-1A6B56BAECD3}"/>
                </a:ext>
              </a:extLst>
            </p:cNvPr>
            <p:cNvGrpSpPr/>
            <p:nvPr/>
          </p:nvGrpSpPr>
          <p:grpSpPr>
            <a:xfrm>
              <a:off x="2768528" y="907544"/>
              <a:ext cx="3828933" cy="3605069"/>
              <a:chOff x="2768528" y="907544"/>
              <a:chExt cx="3828933" cy="3605069"/>
            </a:xfrm>
          </p:grpSpPr>
          <p:sp>
            <p:nvSpPr>
              <p:cNvPr id="36" name="Freeform 5">
                <a:extLst>
                  <a:ext uri="{FF2B5EF4-FFF2-40B4-BE49-F238E27FC236}">
                    <a16:creationId xmlns:a16="http://schemas.microsoft.com/office/drawing/2014/main" id="{A48EAA4A-D590-3A93-0D2C-0DBDF213CF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72360" y="1099716"/>
                <a:ext cx="0" cy="3198813"/>
              </a:xfrm>
              <a:custGeom>
                <a:avLst/>
                <a:gdLst>
                  <a:gd name="T0" fmla="*/ 0 h 5707"/>
                  <a:gd name="T1" fmla="*/ 267 h 5707"/>
                  <a:gd name="T2" fmla="*/ 280 h 5707"/>
                  <a:gd name="T3" fmla="*/ 293 h 5707"/>
                  <a:gd name="T4" fmla="*/ 560 h 5707"/>
                  <a:gd name="T5" fmla="*/ 573 h 5707"/>
                  <a:gd name="T6" fmla="*/ 587 h 5707"/>
                  <a:gd name="T7" fmla="*/ 853 h 5707"/>
                  <a:gd name="T8" fmla="*/ 867 h 5707"/>
                  <a:gd name="T9" fmla="*/ 880 h 5707"/>
                  <a:gd name="T10" fmla="*/ 1147 h 5707"/>
                  <a:gd name="T11" fmla="*/ 1160 h 5707"/>
                  <a:gd name="T12" fmla="*/ 1173 h 5707"/>
                  <a:gd name="T13" fmla="*/ 1440 h 5707"/>
                  <a:gd name="T14" fmla="*/ 1453 h 5707"/>
                  <a:gd name="T15" fmla="*/ 1467 h 5707"/>
                  <a:gd name="T16" fmla="*/ 1733 h 5707"/>
                  <a:gd name="T17" fmla="*/ 1747 h 5707"/>
                  <a:gd name="T18" fmla="*/ 1760 h 5707"/>
                  <a:gd name="T19" fmla="*/ 2027 h 5707"/>
                  <a:gd name="T20" fmla="*/ 2040 h 5707"/>
                  <a:gd name="T21" fmla="*/ 2053 h 5707"/>
                  <a:gd name="T22" fmla="*/ 2320 h 5707"/>
                  <a:gd name="T23" fmla="*/ 2333 h 5707"/>
                  <a:gd name="T24" fmla="*/ 2347 h 5707"/>
                  <a:gd name="T25" fmla="*/ 2613 h 5707"/>
                  <a:gd name="T26" fmla="*/ 2627 h 5707"/>
                  <a:gd name="T27" fmla="*/ 2640 h 5707"/>
                  <a:gd name="T28" fmla="*/ 2907 h 5707"/>
                  <a:gd name="T29" fmla="*/ 2920 h 5707"/>
                  <a:gd name="T30" fmla="*/ 2933 h 5707"/>
                  <a:gd name="T31" fmla="*/ 3200 h 5707"/>
                  <a:gd name="T32" fmla="*/ 3213 h 5707"/>
                  <a:gd name="T33" fmla="*/ 3227 h 5707"/>
                  <a:gd name="T34" fmla="*/ 3493 h 5707"/>
                  <a:gd name="T35" fmla="*/ 3507 h 5707"/>
                  <a:gd name="T36" fmla="*/ 3520 h 5707"/>
                  <a:gd name="T37" fmla="*/ 3787 h 5707"/>
                  <a:gd name="T38" fmla="*/ 3800 h 5707"/>
                  <a:gd name="T39" fmla="*/ 3813 h 5707"/>
                  <a:gd name="T40" fmla="*/ 4080 h 5707"/>
                  <a:gd name="T41" fmla="*/ 4093 h 5707"/>
                  <a:gd name="T42" fmla="*/ 4107 h 5707"/>
                  <a:gd name="T43" fmla="*/ 4373 h 5707"/>
                  <a:gd name="T44" fmla="*/ 4387 h 5707"/>
                  <a:gd name="T45" fmla="*/ 4400 h 5707"/>
                  <a:gd name="T46" fmla="*/ 4667 h 5707"/>
                  <a:gd name="T47" fmla="*/ 4680 h 5707"/>
                  <a:gd name="T48" fmla="*/ 4693 h 5707"/>
                  <a:gd name="T49" fmla="*/ 4960 h 5707"/>
                  <a:gd name="T50" fmla="*/ 4973 h 5707"/>
                  <a:gd name="T51" fmla="*/ 4987 h 5707"/>
                  <a:gd name="T52" fmla="*/ 5253 h 5707"/>
                  <a:gd name="T53" fmla="*/ 5267 h 5707"/>
                  <a:gd name="T54" fmla="*/ 5280 h 5707"/>
                  <a:gd name="T55" fmla="*/ 5547 h 5707"/>
                  <a:gd name="T56" fmla="*/ 5560 h 5707"/>
                  <a:gd name="T57" fmla="*/ 5573 h 570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  <a:cxn ang="0">
                    <a:pos x="0" y="T48"/>
                  </a:cxn>
                  <a:cxn ang="0">
                    <a:pos x="0" y="T49"/>
                  </a:cxn>
                  <a:cxn ang="0">
                    <a:pos x="0" y="T50"/>
                  </a:cxn>
                  <a:cxn ang="0">
                    <a:pos x="0" y="T51"/>
                  </a:cxn>
                  <a:cxn ang="0">
                    <a:pos x="0" y="T52"/>
                  </a:cxn>
                  <a:cxn ang="0">
                    <a:pos x="0" y="T53"/>
                  </a:cxn>
                  <a:cxn ang="0">
                    <a:pos x="0" y="T54"/>
                  </a:cxn>
                  <a:cxn ang="0">
                    <a:pos x="0" y="T55"/>
                  </a:cxn>
                  <a:cxn ang="0">
                    <a:pos x="0" y="T56"/>
                  </a:cxn>
                  <a:cxn ang="0">
                    <a:pos x="0" y="T57"/>
                  </a:cxn>
                </a:cxnLst>
                <a:rect l="0" t="0" r="r" b="b"/>
                <a:pathLst>
                  <a:path h="5707">
                    <a:moveTo>
                      <a:pt x="0" y="0"/>
                    </a:moveTo>
                    <a:lnTo>
                      <a:pt x="0" y="0"/>
                    </a:lnTo>
                    <a:lnTo>
                      <a:pt x="0" y="133"/>
                    </a:lnTo>
                    <a:moveTo>
                      <a:pt x="0" y="267"/>
                    </a:moveTo>
                    <a:lnTo>
                      <a:pt x="0" y="267"/>
                    </a:lnTo>
                    <a:lnTo>
                      <a:pt x="0" y="280"/>
                    </a:lnTo>
                    <a:moveTo>
                      <a:pt x="0" y="293"/>
                    </a:moveTo>
                    <a:lnTo>
                      <a:pt x="0" y="293"/>
                    </a:lnTo>
                    <a:lnTo>
                      <a:pt x="0" y="427"/>
                    </a:lnTo>
                    <a:moveTo>
                      <a:pt x="0" y="560"/>
                    </a:moveTo>
                    <a:lnTo>
                      <a:pt x="0" y="560"/>
                    </a:lnTo>
                    <a:lnTo>
                      <a:pt x="0" y="573"/>
                    </a:lnTo>
                    <a:moveTo>
                      <a:pt x="0" y="587"/>
                    </a:moveTo>
                    <a:lnTo>
                      <a:pt x="0" y="587"/>
                    </a:lnTo>
                    <a:lnTo>
                      <a:pt x="0" y="720"/>
                    </a:lnTo>
                    <a:moveTo>
                      <a:pt x="0" y="853"/>
                    </a:moveTo>
                    <a:lnTo>
                      <a:pt x="0" y="853"/>
                    </a:lnTo>
                    <a:lnTo>
                      <a:pt x="0" y="867"/>
                    </a:lnTo>
                    <a:moveTo>
                      <a:pt x="0" y="880"/>
                    </a:moveTo>
                    <a:lnTo>
                      <a:pt x="0" y="880"/>
                    </a:lnTo>
                    <a:lnTo>
                      <a:pt x="0" y="1013"/>
                    </a:lnTo>
                    <a:moveTo>
                      <a:pt x="0" y="1147"/>
                    </a:moveTo>
                    <a:lnTo>
                      <a:pt x="0" y="1147"/>
                    </a:lnTo>
                    <a:lnTo>
                      <a:pt x="0" y="1160"/>
                    </a:lnTo>
                    <a:moveTo>
                      <a:pt x="0" y="1173"/>
                    </a:moveTo>
                    <a:lnTo>
                      <a:pt x="0" y="1173"/>
                    </a:lnTo>
                    <a:lnTo>
                      <a:pt x="0" y="1307"/>
                    </a:lnTo>
                    <a:moveTo>
                      <a:pt x="0" y="1440"/>
                    </a:moveTo>
                    <a:lnTo>
                      <a:pt x="0" y="1440"/>
                    </a:lnTo>
                    <a:lnTo>
                      <a:pt x="0" y="1453"/>
                    </a:lnTo>
                    <a:moveTo>
                      <a:pt x="0" y="1467"/>
                    </a:moveTo>
                    <a:lnTo>
                      <a:pt x="0" y="1467"/>
                    </a:lnTo>
                    <a:lnTo>
                      <a:pt x="0" y="1600"/>
                    </a:lnTo>
                    <a:moveTo>
                      <a:pt x="0" y="1733"/>
                    </a:moveTo>
                    <a:lnTo>
                      <a:pt x="0" y="1733"/>
                    </a:lnTo>
                    <a:lnTo>
                      <a:pt x="0" y="1747"/>
                    </a:lnTo>
                    <a:moveTo>
                      <a:pt x="0" y="1760"/>
                    </a:moveTo>
                    <a:lnTo>
                      <a:pt x="0" y="1760"/>
                    </a:lnTo>
                    <a:lnTo>
                      <a:pt x="0" y="1893"/>
                    </a:lnTo>
                    <a:moveTo>
                      <a:pt x="0" y="2027"/>
                    </a:moveTo>
                    <a:lnTo>
                      <a:pt x="0" y="2027"/>
                    </a:lnTo>
                    <a:lnTo>
                      <a:pt x="0" y="2040"/>
                    </a:lnTo>
                    <a:moveTo>
                      <a:pt x="0" y="2053"/>
                    </a:moveTo>
                    <a:lnTo>
                      <a:pt x="0" y="2053"/>
                    </a:lnTo>
                    <a:lnTo>
                      <a:pt x="0" y="2187"/>
                    </a:lnTo>
                    <a:moveTo>
                      <a:pt x="0" y="2320"/>
                    </a:moveTo>
                    <a:lnTo>
                      <a:pt x="0" y="2320"/>
                    </a:lnTo>
                    <a:lnTo>
                      <a:pt x="0" y="2333"/>
                    </a:lnTo>
                    <a:moveTo>
                      <a:pt x="0" y="2347"/>
                    </a:moveTo>
                    <a:lnTo>
                      <a:pt x="0" y="2347"/>
                    </a:lnTo>
                    <a:lnTo>
                      <a:pt x="0" y="2480"/>
                    </a:lnTo>
                    <a:moveTo>
                      <a:pt x="0" y="2613"/>
                    </a:moveTo>
                    <a:lnTo>
                      <a:pt x="0" y="2613"/>
                    </a:lnTo>
                    <a:lnTo>
                      <a:pt x="0" y="2627"/>
                    </a:lnTo>
                    <a:moveTo>
                      <a:pt x="0" y="2640"/>
                    </a:moveTo>
                    <a:lnTo>
                      <a:pt x="0" y="2640"/>
                    </a:lnTo>
                    <a:lnTo>
                      <a:pt x="0" y="2773"/>
                    </a:lnTo>
                    <a:moveTo>
                      <a:pt x="0" y="2907"/>
                    </a:moveTo>
                    <a:lnTo>
                      <a:pt x="0" y="2907"/>
                    </a:lnTo>
                    <a:lnTo>
                      <a:pt x="0" y="2920"/>
                    </a:lnTo>
                    <a:moveTo>
                      <a:pt x="0" y="2933"/>
                    </a:moveTo>
                    <a:lnTo>
                      <a:pt x="0" y="2933"/>
                    </a:lnTo>
                    <a:lnTo>
                      <a:pt x="0" y="3067"/>
                    </a:lnTo>
                    <a:moveTo>
                      <a:pt x="0" y="3200"/>
                    </a:moveTo>
                    <a:lnTo>
                      <a:pt x="0" y="3200"/>
                    </a:lnTo>
                    <a:lnTo>
                      <a:pt x="0" y="3213"/>
                    </a:lnTo>
                    <a:moveTo>
                      <a:pt x="0" y="3227"/>
                    </a:moveTo>
                    <a:lnTo>
                      <a:pt x="0" y="3227"/>
                    </a:lnTo>
                    <a:lnTo>
                      <a:pt x="0" y="3360"/>
                    </a:lnTo>
                    <a:moveTo>
                      <a:pt x="0" y="3493"/>
                    </a:moveTo>
                    <a:lnTo>
                      <a:pt x="0" y="3493"/>
                    </a:lnTo>
                    <a:lnTo>
                      <a:pt x="0" y="3507"/>
                    </a:lnTo>
                    <a:moveTo>
                      <a:pt x="0" y="3520"/>
                    </a:moveTo>
                    <a:lnTo>
                      <a:pt x="0" y="3520"/>
                    </a:lnTo>
                    <a:lnTo>
                      <a:pt x="0" y="3653"/>
                    </a:lnTo>
                    <a:moveTo>
                      <a:pt x="0" y="3787"/>
                    </a:moveTo>
                    <a:lnTo>
                      <a:pt x="0" y="3787"/>
                    </a:lnTo>
                    <a:lnTo>
                      <a:pt x="0" y="3800"/>
                    </a:lnTo>
                    <a:moveTo>
                      <a:pt x="0" y="3813"/>
                    </a:moveTo>
                    <a:lnTo>
                      <a:pt x="0" y="3813"/>
                    </a:lnTo>
                    <a:lnTo>
                      <a:pt x="0" y="3947"/>
                    </a:lnTo>
                    <a:moveTo>
                      <a:pt x="0" y="4080"/>
                    </a:moveTo>
                    <a:lnTo>
                      <a:pt x="0" y="4080"/>
                    </a:lnTo>
                    <a:lnTo>
                      <a:pt x="0" y="4093"/>
                    </a:lnTo>
                    <a:moveTo>
                      <a:pt x="0" y="4107"/>
                    </a:moveTo>
                    <a:lnTo>
                      <a:pt x="0" y="4107"/>
                    </a:lnTo>
                    <a:lnTo>
                      <a:pt x="0" y="4240"/>
                    </a:lnTo>
                    <a:moveTo>
                      <a:pt x="0" y="4373"/>
                    </a:moveTo>
                    <a:lnTo>
                      <a:pt x="0" y="4373"/>
                    </a:lnTo>
                    <a:lnTo>
                      <a:pt x="0" y="4387"/>
                    </a:lnTo>
                    <a:moveTo>
                      <a:pt x="0" y="4400"/>
                    </a:moveTo>
                    <a:lnTo>
                      <a:pt x="0" y="4400"/>
                    </a:lnTo>
                    <a:lnTo>
                      <a:pt x="0" y="4533"/>
                    </a:lnTo>
                    <a:moveTo>
                      <a:pt x="0" y="4667"/>
                    </a:moveTo>
                    <a:lnTo>
                      <a:pt x="0" y="4667"/>
                    </a:lnTo>
                    <a:lnTo>
                      <a:pt x="0" y="4680"/>
                    </a:lnTo>
                    <a:moveTo>
                      <a:pt x="0" y="4693"/>
                    </a:moveTo>
                    <a:lnTo>
                      <a:pt x="0" y="4693"/>
                    </a:lnTo>
                    <a:lnTo>
                      <a:pt x="0" y="4827"/>
                    </a:lnTo>
                    <a:moveTo>
                      <a:pt x="0" y="4960"/>
                    </a:moveTo>
                    <a:lnTo>
                      <a:pt x="0" y="4960"/>
                    </a:lnTo>
                    <a:lnTo>
                      <a:pt x="0" y="4973"/>
                    </a:lnTo>
                    <a:moveTo>
                      <a:pt x="0" y="4987"/>
                    </a:moveTo>
                    <a:lnTo>
                      <a:pt x="0" y="4987"/>
                    </a:lnTo>
                    <a:lnTo>
                      <a:pt x="0" y="5120"/>
                    </a:lnTo>
                    <a:moveTo>
                      <a:pt x="0" y="5253"/>
                    </a:moveTo>
                    <a:lnTo>
                      <a:pt x="0" y="5253"/>
                    </a:lnTo>
                    <a:lnTo>
                      <a:pt x="0" y="5267"/>
                    </a:lnTo>
                    <a:moveTo>
                      <a:pt x="0" y="5280"/>
                    </a:moveTo>
                    <a:lnTo>
                      <a:pt x="0" y="5280"/>
                    </a:lnTo>
                    <a:lnTo>
                      <a:pt x="0" y="5413"/>
                    </a:lnTo>
                    <a:moveTo>
                      <a:pt x="0" y="5547"/>
                    </a:moveTo>
                    <a:lnTo>
                      <a:pt x="0" y="5547"/>
                    </a:lnTo>
                    <a:lnTo>
                      <a:pt x="0" y="5560"/>
                    </a:lnTo>
                    <a:moveTo>
                      <a:pt x="0" y="5573"/>
                    </a:moveTo>
                    <a:lnTo>
                      <a:pt x="0" y="5573"/>
                    </a:lnTo>
                    <a:lnTo>
                      <a:pt x="0" y="5707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59D12C19-EFA3-4CDF-02F4-CABBE95A96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19872" y="1544216"/>
                <a:ext cx="2505075" cy="2376488"/>
              </a:xfrm>
              <a:custGeom>
                <a:avLst/>
                <a:gdLst>
                  <a:gd name="T0" fmla="*/ 0 w 4243"/>
                  <a:gd name="T1" fmla="*/ 0 h 4243"/>
                  <a:gd name="T2" fmla="*/ 189 w 4243"/>
                  <a:gd name="T3" fmla="*/ 189 h 4243"/>
                  <a:gd name="T4" fmla="*/ 198 w 4243"/>
                  <a:gd name="T5" fmla="*/ 198 h 4243"/>
                  <a:gd name="T6" fmla="*/ 207 w 4243"/>
                  <a:gd name="T7" fmla="*/ 208 h 4243"/>
                  <a:gd name="T8" fmla="*/ 396 w 4243"/>
                  <a:gd name="T9" fmla="*/ 396 h 4243"/>
                  <a:gd name="T10" fmla="*/ 405 w 4243"/>
                  <a:gd name="T11" fmla="*/ 406 h 4243"/>
                  <a:gd name="T12" fmla="*/ 415 w 4243"/>
                  <a:gd name="T13" fmla="*/ 415 h 4243"/>
                  <a:gd name="T14" fmla="*/ 603 w 4243"/>
                  <a:gd name="T15" fmla="*/ 604 h 4243"/>
                  <a:gd name="T16" fmla="*/ 613 w 4243"/>
                  <a:gd name="T17" fmla="*/ 613 h 4243"/>
                  <a:gd name="T18" fmla="*/ 622 w 4243"/>
                  <a:gd name="T19" fmla="*/ 623 h 4243"/>
                  <a:gd name="T20" fmla="*/ 811 w 4243"/>
                  <a:gd name="T21" fmla="*/ 811 h 4243"/>
                  <a:gd name="T22" fmla="*/ 820 w 4243"/>
                  <a:gd name="T23" fmla="*/ 821 h 4243"/>
                  <a:gd name="T24" fmla="*/ 830 w 4243"/>
                  <a:gd name="T25" fmla="*/ 830 h 4243"/>
                  <a:gd name="T26" fmla="*/ 1018 w 4243"/>
                  <a:gd name="T27" fmla="*/ 1019 h 4243"/>
                  <a:gd name="T28" fmla="*/ 1028 w 4243"/>
                  <a:gd name="T29" fmla="*/ 1028 h 4243"/>
                  <a:gd name="T30" fmla="*/ 1037 w 4243"/>
                  <a:gd name="T31" fmla="*/ 1038 h 4243"/>
                  <a:gd name="T32" fmla="*/ 1226 w 4243"/>
                  <a:gd name="T33" fmla="*/ 1226 h 4243"/>
                  <a:gd name="T34" fmla="*/ 1235 w 4243"/>
                  <a:gd name="T35" fmla="*/ 1236 h 4243"/>
                  <a:gd name="T36" fmla="*/ 1245 w 4243"/>
                  <a:gd name="T37" fmla="*/ 1245 h 4243"/>
                  <a:gd name="T38" fmla="*/ 1433 w 4243"/>
                  <a:gd name="T39" fmla="*/ 1434 h 4243"/>
                  <a:gd name="T40" fmla="*/ 1443 w 4243"/>
                  <a:gd name="T41" fmla="*/ 1443 h 4243"/>
                  <a:gd name="T42" fmla="*/ 1452 w 4243"/>
                  <a:gd name="T43" fmla="*/ 1452 h 4243"/>
                  <a:gd name="T44" fmla="*/ 1641 w 4243"/>
                  <a:gd name="T45" fmla="*/ 1641 h 4243"/>
                  <a:gd name="T46" fmla="*/ 1650 w 4243"/>
                  <a:gd name="T47" fmla="*/ 1650 h 4243"/>
                  <a:gd name="T48" fmla="*/ 1659 w 4243"/>
                  <a:gd name="T49" fmla="*/ 1660 h 4243"/>
                  <a:gd name="T50" fmla="*/ 1848 w 4243"/>
                  <a:gd name="T51" fmla="*/ 1848 h 4243"/>
                  <a:gd name="T52" fmla="*/ 1857 w 4243"/>
                  <a:gd name="T53" fmla="*/ 1858 h 4243"/>
                  <a:gd name="T54" fmla="*/ 1867 w 4243"/>
                  <a:gd name="T55" fmla="*/ 1867 h 4243"/>
                  <a:gd name="T56" fmla="*/ 2055 w 4243"/>
                  <a:gd name="T57" fmla="*/ 2056 h 4243"/>
                  <a:gd name="T58" fmla="*/ 2065 w 4243"/>
                  <a:gd name="T59" fmla="*/ 2065 h 4243"/>
                  <a:gd name="T60" fmla="*/ 2074 w 4243"/>
                  <a:gd name="T61" fmla="*/ 2075 h 4243"/>
                  <a:gd name="T62" fmla="*/ 2263 w 4243"/>
                  <a:gd name="T63" fmla="*/ 2263 h 4243"/>
                  <a:gd name="T64" fmla="*/ 2272 w 4243"/>
                  <a:gd name="T65" fmla="*/ 2273 h 4243"/>
                  <a:gd name="T66" fmla="*/ 2282 w 4243"/>
                  <a:gd name="T67" fmla="*/ 2282 h 4243"/>
                  <a:gd name="T68" fmla="*/ 2470 w 4243"/>
                  <a:gd name="T69" fmla="*/ 2471 h 4243"/>
                  <a:gd name="T70" fmla="*/ 2480 w 4243"/>
                  <a:gd name="T71" fmla="*/ 2480 h 4243"/>
                  <a:gd name="T72" fmla="*/ 2489 w 4243"/>
                  <a:gd name="T73" fmla="*/ 2490 h 4243"/>
                  <a:gd name="T74" fmla="*/ 2678 w 4243"/>
                  <a:gd name="T75" fmla="*/ 2678 h 4243"/>
                  <a:gd name="T76" fmla="*/ 2687 w 4243"/>
                  <a:gd name="T77" fmla="*/ 2687 h 4243"/>
                  <a:gd name="T78" fmla="*/ 2696 w 4243"/>
                  <a:gd name="T79" fmla="*/ 2697 h 4243"/>
                  <a:gd name="T80" fmla="*/ 2885 w 4243"/>
                  <a:gd name="T81" fmla="*/ 2885 h 4243"/>
                  <a:gd name="T82" fmla="*/ 2894 w 4243"/>
                  <a:gd name="T83" fmla="*/ 2895 h 4243"/>
                  <a:gd name="T84" fmla="*/ 2904 w 4243"/>
                  <a:gd name="T85" fmla="*/ 2904 h 4243"/>
                  <a:gd name="T86" fmla="*/ 3092 w 4243"/>
                  <a:gd name="T87" fmla="*/ 3093 h 4243"/>
                  <a:gd name="T88" fmla="*/ 3102 w 4243"/>
                  <a:gd name="T89" fmla="*/ 3102 h 4243"/>
                  <a:gd name="T90" fmla="*/ 3111 w 4243"/>
                  <a:gd name="T91" fmla="*/ 3112 h 4243"/>
                  <a:gd name="T92" fmla="*/ 3300 w 4243"/>
                  <a:gd name="T93" fmla="*/ 3300 h 4243"/>
                  <a:gd name="T94" fmla="*/ 3309 w 4243"/>
                  <a:gd name="T95" fmla="*/ 3310 h 4243"/>
                  <a:gd name="T96" fmla="*/ 3319 w 4243"/>
                  <a:gd name="T97" fmla="*/ 3319 h 4243"/>
                  <a:gd name="T98" fmla="*/ 3507 w 4243"/>
                  <a:gd name="T99" fmla="*/ 3508 h 4243"/>
                  <a:gd name="T100" fmla="*/ 3517 w 4243"/>
                  <a:gd name="T101" fmla="*/ 3517 h 4243"/>
                  <a:gd name="T102" fmla="*/ 3526 w 4243"/>
                  <a:gd name="T103" fmla="*/ 3527 h 4243"/>
                  <a:gd name="T104" fmla="*/ 3715 w 4243"/>
                  <a:gd name="T105" fmla="*/ 3715 h 4243"/>
                  <a:gd name="T106" fmla="*/ 3724 w 4243"/>
                  <a:gd name="T107" fmla="*/ 3725 h 4243"/>
                  <a:gd name="T108" fmla="*/ 3734 w 4243"/>
                  <a:gd name="T109" fmla="*/ 3734 h 4243"/>
                  <a:gd name="T110" fmla="*/ 3922 w 4243"/>
                  <a:gd name="T111" fmla="*/ 3923 h 4243"/>
                  <a:gd name="T112" fmla="*/ 3932 w 4243"/>
                  <a:gd name="T113" fmla="*/ 3932 h 4243"/>
                  <a:gd name="T114" fmla="*/ 3941 w 4243"/>
                  <a:gd name="T115" fmla="*/ 3941 h 4243"/>
                  <a:gd name="T116" fmla="*/ 4130 w 4243"/>
                  <a:gd name="T117" fmla="*/ 4130 h 4243"/>
                  <a:gd name="T118" fmla="*/ 4139 w 4243"/>
                  <a:gd name="T119" fmla="*/ 4139 h 4243"/>
                  <a:gd name="T120" fmla="*/ 4148 w 4243"/>
                  <a:gd name="T121" fmla="*/ 4149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3" h="4243">
                    <a:moveTo>
                      <a:pt x="0" y="0"/>
                    </a:moveTo>
                    <a:lnTo>
                      <a:pt x="0" y="0"/>
                    </a:lnTo>
                    <a:lnTo>
                      <a:pt x="94" y="95"/>
                    </a:lnTo>
                    <a:moveTo>
                      <a:pt x="189" y="189"/>
                    </a:moveTo>
                    <a:lnTo>
                      <a:pt x="189" y="189"/>
                    </a:lnTo>
                    <a:lnTo>
                      <a:pt x="198" y="198"/>
                    </a:lnTo>
                    <a:moveTo>
                      <a:pt x="207" y="208"/>
                    </a:moveTo>
                    <a:lnTo>
                      <a:pt x="207" y="208"/>
                    </a:lnTo>
                    <a:lnTo>
                      <a:pt x="302" y="302"/>
                    </a:lnTo>
                    <a:moveTo>
                      <a:pt x="396" y="396"/>
                    </a:moveTo>
                    <a:lnTo>
                      <a:pt x="396" y="396"/>
                    </a:lnTo>
                    <a:lnTo>
                      <a:pt x="405" y="406"/>
                    </a:lnTo>
                    <a:moveTo>
                      <a:pt x="415" y="415"/>
                    </a:moveTo>
                    <a:lnTo>
                      <a:pt x="415" y="415"/>
                    </a:lnTo>
                    <a:lnTo>
                      <a:pt x="509" y="510"/>
                    </a:lnTo>
                    <a:moveTo>
                      <a:pt x="603" y="604"/>
                    </a:moveTo>
                    <a:lnTo>
                      <a:pt x="603" y="604"/>
                    </a:lnTo>
                    <a:lnTo>
                      <a:pt x="613" y="613"/>
                    </a:lnTo>
                    <a:moveTo>
                      <a:pt x="622" y="623"/>
                    </a:moveTo>
                    <a:lnTo>
                      <a:pt x="622" y="623"/>
                    </a:lnTo>
                    <a:lnTo>
                      <a:pt x="717" y="717"/>
                    </a:lnTo>
                    <a:moveTo>
                      <a:pt x="811" y="811"/>
                    </a:moveTo>
                    <a:lnTo>
                      <a:pt x="811" y="811"/>
                    </a:lnTo>
                    <a:lnTo>
                      <a:pt x="820" y="821"/>
                    </a:lnTo>
                    <a:moveTo>
                      <a:pt x="830" y="830"/>
                    </a:moveTo>
                    <a:lnTo>
                      <a:pt x="830" y="830"/>
                    </a:lnTo>
                    <a:lnTo>
                      <a:pt x="924" y="924"/>
                    </a:lnTo>
                    <a:moveTo>
                      <a:pt x="1018" y="1019"/>
                    </a:moveTo>
                    <a:lnTo>
                      <a:pt x="1018" y="1019"/>
                    </a:lnTo>
                    <a:lnTo>
                      <a:pt x="1028" y="1028"/>
                    </a:lnTo>
                    <a:moveTo>
                      <a:pt x="1037" y="1038"/>
                    </a:moveTo>
                    <a:lnTo>
                      <a:pt x="1037" y="1038"/>
                    </a:lnTo>
                    <a:lnTo>
                      <a:pt x="1131" y="1132"/>
                    </a:lnTo>
                    <a:moveTo>
                      <a:pt x="1226" y="1226"/>
                    </a:moveTo>
                    <a:lnTo>
                      <a:pt x="1226" y="1226"/>
                    </a:lnTo>
                    <a:lnTo>
                      <a:pt x="1235" y="1236"/>
                    </a:lnTo>
                    <a:moveTo>
                      <a:pt x="1245" y="1245"/>
                    </a:moveTo>
                    <a:lnTo>
                      <a:pt x="1245" y="1245"/>
                    </a:lnTo>
                    <a:lnTo>
                      <a:pt x="1339" y="1339"/>
                    </a:lnTo>
                    <a:moveTo>
                      <a:pt x="1433" y="1434"/>
                    </a:moveTo>
                    <a:lnTo>
                      <a:pt x="1433" y="1434"/>
                    </a:lnTo>
                    <a:lnTo>
                      <a:pt x="1443" y="1443"/>
                    </a:lnTo>
                    <a:moveTo>
                      <a:pt x="1452" y="1452"/>
                    </a:moveTo>
                    <a:lnTo>
                      <a:pt x="1452" y="1452"/>
                    </a:lnTo>
                    <a:lnTo>
                      <a:pt x="1546" y="1547"/>
                    </a:lnTo>
                    <a:moveTo>
                      <a:pt x="1641" y="1641"/>
                    </a:moveTo>
                    <a:lnTo>
                      <a:pt x="1641" y="1641"/>
                    </a:lnTo>
                    <a:lnTo>
                      <a:pt x="1650" y="1650"/>
                    </a:lnTo>
                    <a:moveTo>
                      <a:pt x="1659" y="1660"/>
                    </a:moveTo>
                    <a:lnTo>
                      <a:pt x="1659" y="1660"/>
                    </a:lnTo>
                    <a:lnTo>
                      <a:pt x="1754" y="1754"/>
                    </a:lnTo>
                    <a:moveTo>
                      <a:pt x="1848" y="1848"/>
                    </a:moveTo>
                    <a:lnTo>
                      <a:pt x="1848" y="1848"/>
                    </a:lnTo>
                    <a:lnTo>
                      <a:pt x="1857" y="1858"/>
                    </a:lnTo>
                    <a:moveTo>
                      <a:pt x="1867" y="1867"/>
                    </a:moveTo>
                    <a:lnTo>
                      <a:pt x="1867" y="1867"/>
                    </a:lnTo>
                    <a:lnTo>
                      <a:pt x="1961" y="1962"/>
                    </a:lnTo>
                    <a:moveTo>
                      <a:pt x="2055" y="2056"/>
                    </a:moveTo>
                    <a:lnTo>
                      <a:pt x="2055" y="2056"/>
                    </a:lnTo>
                    <a:lnTo>
                      <a:pt x="2065" y="2065"/>
                    </a:lnTo>
                    <a:moveTo>
                      <a:pt x="2074" y="2075"/>
                    </a:moveTo>
                    <a:lnTo>
                      <a:pt x="2074" y="2075"/>
                    </a:lnTo>
                    <a:lnTo>
                      <a:pt x="2168" y="2169"/>
                    </a:lnTo>
                    <a:moveTo>
                      <a:pt x="2263" y="2263"/>
                    </a:moveTo>
                    <a:lnTo>
                      <a:pt x="2263" y="2263"/>
                    </a:lnTo>
                    <a:lnTo>
                      <a:pt x="2272" y="2273"/>
                    </a:lnTo>
                    <a:moveTo>
                      <a:pt x="2282" y="2282"/>
                    </a:moveTo>
                    <a:lnTo>
                      <a:pt x="2282" y="2282"/>
                    </a:lnTo>
                    <a:lnTo>
                      <a:pt x="2376" y="2376"/>
                    </a:lnTo>
                    <a:moveTo>
                      <a:pt x="2470" y="2471"/>
                    </a:moveTo>
                    <a:lnTo>
                      <a:pt x="2470" y="2471"/>
                    </a:lnTo>
                    <a:lnTo>
                      <a:pt x="2480" y="2480"/>
                    </a:lnTo>
                    <a:moveTo>
                      <a:pt x="2489" y="2490"/>
                    </a:moveTo>
                    <a:lnTo>
                      <a:pt x="2489" y="2490"/>
                    </a:lnTo>
                    <a:lnTo>
                      <a:pt x="2583" y="2584"/>
                    </a:lnTo>
                    <a:moveTo>
                      <a:pt x="2678" y="2678"/>
                    </a:moveTo>
                    <a:lnTo>
                      <a:pt x="2678" y="2678"/>
                    </a:lnTo>
                    <a:lnTo>
                      <a:pt x="2687" y="2687"/>
                    </a:lnTo>
                    <a:moveTo>
                      <a:pt x="2696" y="2697"/>
                    </a:moveTo>
                    <a:lnTo>
                      <a:pt x="2696" y="2697"/>
                    </a:lnTo>
                    <a:lnTo>
                      <a:pt x="2791" y="2791"/>
                    </a:lnTo>
                    <a:moveTo>
                      <a:pt x="2885" y="2885"/>
                    </a:moveTo>
                    <a:lnTo>
                      <a:pt x="2885" y="2885"/>
                    </a:lnTo>
                    <a:lnTo>
                      <a:pt x="2894" y="2895"/>
                    </a:lnTo>
                    <a:moveTo>
                      <a:pt x="2904" y="2904"/>
                    </a:moveTo>
                    <a:lnTo>
                      <a:pt x="2904" y="2904"/>
                    </a:lnTo>
                    <a:lnTo>
                      <a:pt x="2998" y="2999"/>
                    </a:lnTo>
                    <a:moveTo>
                      <a:pt x="3092" y="3093"/>
                    </a:moveTo>
                    <a:lnTo>
                      <a:pt x="3092" y="3093"/>
                    </a:lnTo>
                    <a:lnTo>
                      <a:pt x="3102" y="3102"/>
                    </a:lnTo>
                    <a:moveTo>
                      <a:pt x="3111" y="3112"/>
                    </a:moveTo>
                    <a:lnTo>
                      <a:pt x="3111" y="3112"/>
                    </a:lnTo>
                    <a:lnTo>
                      <a:pt x="3206" y="3206"/>
                    </a:lnTo>
                    <a:moveTo>
                      <a:pt x="3300" y="3300"/>
                    </a:moveTo>
                    <a:lnTo>
                      <a:pt x="3300" y="3300"/>
                    </a:lnTo>
                    <a:lnTo>
                      <a:pt x="3309" y="3310"/>
                    </a:lnTo>
                    <a:moveTo>
                      <a:pt x="3319" y="3319"/>
                    </a:moveTo>
                    <a:lnTo>
                      <a:pt x="3319" y="3319"/>
                    </a:lnTo>
                    <a:lnTo>
                      <a:pt x="3413" y="3413"/>
                    </a:lnTo>
                    <a:moveTo>
                      <a:pt x="3507" y="3508"/>
                    </a:moveTo>
                    <a:lnTo>
                      <a:pt x="3507" y="3508"/>
                    </a:lnTo>
                    <a:lnTo>
                      <a:pt x="3517" y="3517"/>
                    </a:lnTo>
                    <a:moveTo>
                      <a:pt x="3526" y="3527"/>
                    </a:moveTo>
                    <a:lnTo>
                      <a:pt x="3526" y="3527"/>
                    </a:lnTo>
                    <a:lnTo>
                      <a:pt x="3620" y="3621"/>
                    </a:lnTo>
                    <a:moveTo>
                      <a:pt x="3715" y="3715"/>
                    </a:moveTo>
                    <a:lnTo>
                      <a:pt x="3715" y="3715"/>
                    </a:lnTo>
                    <a:lnTo>
                      <a:pt x="3724" y="3725"/>
                    </a:lnTo>
                    <a:moveTo>
                      <a:pt x="3734" y="3734"/>
                    </a:moveTo>
                    <a:lnTo>
                      <a:pt x="3734" y="3734"/>
                    </a:lnTo>
                    <a:lnTo>
                      <a:pt x="3828" y="3828"/>
                    </a:lnTo>
                    <a:moveTo>
                      <a:pt x="3922" y="3923"/>
                    </a:moveTo>
                    <a:lnTo>
                      <a:pt x="3922" y="3923"/>
                    </a:lnTo>
                    <a:lnTo>
                      <a:pt x="3932" y="3932"/>
                    </a:lnTo>
                    <a:moveTo>
                      <a:pt x="3941" y="3941"/>
                    </a:moveTo>
                    <a:lnTo>
                      <a:pt x="3941" y="3941"/>
                    </a:lnTo>
                    <a:lnTo>
                      <a:pt x="4035" y="4036"/>
                    </a:lnTo>
                    <a:moveTo>
                      <a:pt x="4130" y="4130"/>
                    </a:moveTo>
                    <a:lnTo>
                      <a:pt x="4130" y="4130"/>
                    </a:lnTo>
                    <a:lnTo>
                      <a:pt x="4139" y="4139"/>
                    </a:lnTo>
                    <a:moveTo>
                      <a:pt x="4148" y="4149"/>
                    </a:moveTo>
                    <a:lnTo>
                      <a:pt x="4148" y="4149"/>
                    </a:lnTo>
                    <a:lnTo>
                      <a:pt x="4243" y="4243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0" name="Freeform 7">
                <a:extLst>
                  <a:ext uri="{FF2B5EF4-FFF2-40B4-BE49-F238E27FC236}">
                    <a16:creationId xmlns:a16="http://schemas.microsoft.com/office/drawing/2014/main" id="{2C8B6344-38B9-AC68-6BC1-F53DD311FC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2523" y="1531516"/>
                <a:ext cx="2505075" cy="2378075"/>
              </a:xfrm>
              <a:custGeom>
                <a:avLst/>
                <a:gdLst>
                  <a:gd name="T0" fmla="*/ 4242 w 4242"/>
                  <a:gd name="T1" fmla="*/ 0 h 4243"/>
                  <a:gd name="T2" fmla="*/ 4054 w 4242"/>
                  <a:gd name="T3" fmla="*/ 189 h 4243"/>
                  <a:gd name="T4" fmla="*/ 4044 w 4242"/>
                  <a:gd name="T5" fmla="*/ 198 h 4243"/>
                  <a:gd name="T6" fmla="*/ 4035 w 4242"/>
                  <a:gd name="T7" fmla="*/ 208 h 4243"/>
                  <a:gd name="T8" fmla="*/ 3846 w 4242"/>
                  <a:gd name="T9" fmla="*/ 396 h 4243"/>
                  <a:gd name="T10" fmla="*/ 3837 w 4242"/>
                  <a:gd name="T11" fmla="*/ 406 h 4243"/>
                  <a:gd name="T12" fmla="*/ 3827 w 4242"/>
                  <a:gd name="T13" fmla="*/ 415 h 4243"/>
                  <a:gd name="T14" fmla="*/ 3639 w 4242"/>
                  <a:gd name="T15" fmla="*/ 604 h 4243"/>
                  <a:gd name="T16" fmla="*/ 3629 w 4242"/>
                  <a:gd name="T17" fmla="*/ 613 h 4243"/>
                  <a:gd name="T18" fmla="*/ 3620 w 4242"/>
                  <a:gd name="T19" fmla="*/ 623 h 4243"/>
                  <a:gd name="T20" fmla="*/ 3431 w 4242"/>
                  <a:gd name="T21" fmla="*/ 811 h 4243"/>
                  <a:gd name="T22" fmla="*/ 3422 w 4242"/>
                  <a:gd name="T23" fmla="*/ 821 h 4243"/>
                  <a:gd name="T24" fmla="*/ 3413 w 4242"/>
                  <a:gd name="T25" fmla="*/ 830 h 4243"/>
                  <a:gd name="T26" fmla="*/ 3224 w 4242"/>
                  <a:gd name="T27" fmla="*/ 1018 h 4243"/>
                  <a:gd name="T28" fmla="*/ 3215 w 4242"/>
                  <a:gd name="T29" fmla="*/ 1028 h 4243"/>
                  <a:gd name="T30" fmla="*/ 3205 w 4242"/>
                  <a:gd name="T31" fmla="*/ 1037 h 4243"/>
                  <a:gd name="T32" fmla="*/ 3017 w 4242"/>
                  <a:gd name="T33" fmla="*/ 1226 h 4243"/>
                  <a:gd name="T34" fmla="*/ 3007 w 4242"/>
                  <a:gd name="T35" fmla="*/ 1235 h 4243"/>
                  <a:gd name="T36" fmla="*/ 2998 w 4242"/>
                  <a:gd name="T37" fmla="*/ 1245 h 4243"/>
                  <a:gd name="T38" fmla="*/ 2809 w 4242"/>
                  <a:gd name="T39" fmla="*/ 1433 h 4243"/>
                  <a:gd name="T40" fmla="*/ 2800 w 4242"/>
                  <a:gd name="T41" fmla="*/ 1443 h 4243"/>
                  <a:gd name="T42" fmla="*/ 2790 w 4242"/>
                  <a:gd name="T43" fmla="*/ 1452 h 4243"/>
                  <a:gd name="T44" fmla="*/ 2602 w 4242"/>
                  <a:gd name="T45" fmla="*/ 1641 h 4243"/>
                  <a:gd name="T46" fmla="*/ 2592 w 4242"/>
                  <a:gd name="T47" fmla="*/ 1650 h 4243"/>
                  <a:gd name="T48" fmla="*/ 2583 w 4242"/>
                  <a:gd name="T49" fmla="*/ 1660 h 4243"/>
                  <a:gd name="T50" fmla="*/ 2394 w 4242"/>
                  <a:gd name="T51" fmla="*/ 1848 h 4243"/>
                  <a:gd name="T52" fmla="*/ 2385 w 4242"/>
                  <a:gd name="T53" fmla="*/ 1858 h 4243"/>
                  <a:gd name="T54" fmla="*/ 2376 w 4242"/>
                  <a:gd name="T55" fmla="*/ 1867 h 4243"/>
                  <a:gd name="T56" fmla="*/ 2187 w 4242"/>
                  <a:gd name="T57" fmla="*/ 2056 h 4243"/>
                  <a:gd name="T58" fmla="*/ 2178 w 4242"/>
                  <a:gd name="T59" fmla="*/ 2065 h 4243"/>
                  <a:gd name="T60" fmla="*/ 2168 w 4242"/>
                  <a:gd name="T61" fmla="*/ 2074 h 4243"/>
                  <a:gd name="T62" fmla="*/ 1980 w 4242"/>
                  <a:gd name="T63" fmla="*/ 2263 h 4243"/>
                  <a:gd name="T64" fmla="*/ 1970 w 4242"/>
                  <a:gd name="T65" fmla="*/ 2272 h 4243"/>
                  <a:gd name="T66" fmla="*/ 1961 w 4242"/>
                  <a:gd name="T67" fmla="*/ 2282 h 4243"/>
                  <a:gd name="T68" fmla="*/ 1772 w 4242"/>
                  <a:gd name="T69" fmla="*/ 2470 h 4243"/>
                  <a:gd name="T70" fmla="*/ 1763 w 4242"/>
                  <a:gd name="T71" fmla="*/ 2480 h 4243"/>
                  <a:gd name="T72" fmla="*/ 1753 w 4242"/>
                  <a:gd name="T73" fmla="*/ 2489 h 4243"/>
                  <a:gd name="T74" fmla="*/ 1565 w 4242"/>
                  <a:gd name="T75" fmla="*/ 2678 h 4243"/>
                  <a:gd name="T76" fmla="*/ 1555 w 4242"/>
                  <a:gd name="T77" fmla="*/ 2687 h 4243"/>
                  <a:gd name="T78" fmla="*/ 1546 w 4242"/>
                  <a:gd name="T79" fmla="*/ 2697 h 4243"/>
                  <a:gd name="T80" fmla="*/ 1357 w 4242"/>
                  <a:gd name="T81" fmla="*/ 2885 h 4243"/>
                  <a:gd name="T82" fmla="*/ 1348 w 4242"/>
                  <a:gd name="T83" fmla="*/ 2895 h 4243"/>
                  <a:gd name="T84" fmla="*/ 1338 w 4242"/>
                  <a:gd name="T85" fmla="*/ 2904 h 4243"/>
                  <a:gd name="T86" fmla="*/ 1150 w 4242"/>
                  <a:gd name="T87" fmla="*/ 3093 h 4243"/>
                  <a:gd name="T88" fmla="*/ 1140 w 4242"/>
                  <a:gd name="T89" fmla="*/ 3102 h 4243"/>
                  <a:gd name="T90" fmla="*/ 1131 w 4242"/>
                  <a:gd name="T91" fmla="*/ 3112 h 4243"/>
                  <a:gd name="T92" fmla="*/ 942 w 4242"/>
                  <a:gd name="T93" fmla="*/ 3300 h 4243"/>
                  <a:gd name="T94" fmla="*/ 933 w 4242"/>
                  <a:gd name="T95" fmla="*/ 3310 h 4243"/>
                  <a:gd name="T96" fmla="*/ 924 w 4242"/>
                  <a:gd name="T97" fmla="*/ 3319 h 4243"/>
                  <a:gd name="T98" fmla="*/ 735 w 4242"/>
                  <a:gd name="T99" fmla="*/ 3508 h 4243"/>
                  <a:gd name="T100" fmla="*/ 726 w 4242"/>
                  <a:gd name="T101" fmla="*/ 3517 h 4243"/>
                  <a:gd name="T102" fmla="*/ 716 w 4242"/>
                  <a:gd name="T103" fmla="*/ 3526 h 4243"/>
                  <a:gd name="T104" fmla="*/ 528 w 4242"/>
                  <a:gd name="T105" fmla="*/ 3715 h 4243"/>
                  <a:gd name="T106" fmla="*/ 518 w 4242"/>
                  <a:gd name="T107" fmla="*/ 3724 h 4243"/>
                  <a:gd name="T108" fmla="*/ 509 w 4242"/>
                  <a:gd name="T109" fmla="*/ 3734 h 4243"/>
                  <a:gd name="T110" fmla="*/ 320 w 4242"/>
                  <a:gd name="T111" fmla="*/ 3922 h 4243"/>
                  <a:gd name="T112" fmla="*/ 311 w 4242"/>
                  <a:gd name="T113" fmla="*/ 3932 h 4243"/>
                  <a:gd name="T114" fmla="*/ 301 w 4242"/>
                  <a:gd name="T115" fmla="*/ 3941 h 4243"/>
                  <a:gd name="T116" fmla="*/ 113 w 4242"/>
                  <a:gd name="T117" fmla="*/ 4130 h 4243"/>
                  <a:gd name="T118" fmla="*/ 103 w 4242"/>
                  <a:gd name="T119" fmla="*/ 4139 h 4243"/>
                  <a:gd name="T120" fmla="*/ 94 w 4242"/>
                  <a:gd name="T121" fmla="*/ 4149 h 4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42" h="4243">
                    <a:moveTo>
                      <a:pt x="4242" y="0"/>
                    </a:moveTo>
                    <a:lnTo>
                      <a:pt x="4242" y="0"/>
                    </a:lnTo>
                    <a:lnTo>
                      <a:pt x="4148" y="95"/>
                    </a:lnTo>
                    <a:moveTo>
                      <a:pt x="4054" y="189"/>
                    </a:moveTo>
                    <a:lnTo>
                      <a:pt x="4054" y="189"/>
                    </a:lnTo>
                    <a:lnTo>
                      <a:pt x="4044" y="198"/>
                    </a:lnTo>
                    <a:moveTo>
                      <a:pt x="4035" y="208"/>
                    </a:moveTo>
                    <a:lnTo>
                      <a:pt x="4035" y="208"/>
                    </a:lnTo>
                    <a:lnTo>
                      <a:pt x="3941" y="302"/>
                    </a:lnTo>
                    <a:moveTo>
                      <a:pt x="3846" y="396"/>
                    </a:moveTo>
                    <a:lnTo>
                      <a:pt x="3846" y="396"/>
                    </a:lnTo>
                    <a:lnTo>
                      <a:pt x="3837" y="406"/>
                    </a:lnTo>
                    <a:moveTo>
                      <a:pt x="3827" y="415"/>
                    </a:moveTo>
                    <a:lnTo>
                      <a:pt x="3827" y="415"/>
                    </a:lnTo>
                    <a:lnTo>
                      <a:pt x="3733" y="509"/>
                    </a:lnTo>
                    <a:moveTo>
                      <a:pt x="3639" y="604"/>
                    </a:moveTo>
                    <a:lnTo>
                      <a:pt x="3639" y="604"/>
                    </a:lnTo>
                    <a:lnTo>
                      <a:pt x="3629" y="613"/>
                    </a:lnTo>
                    <a:moveTo>
                      <a:pt x="3620" y="623"/>
                    </a:moveTo>
                    <a:lnTo>
                      <a:pt x="3620" y="623"/>
                    </a:lnTo>
                    <a:lnTo>
                      <a:pt x="3526" y="717"/>
                    </a:lnTo>
                    <a:moveTo>
                      <a:pt x="3431" y="811"/>
                    </a:moveTo>
                    <a:lnTo>
                      <a:pt x="3431" y="811"/>
                    </a:lnTo>
                    <a:lnTo>
                      <a:pt x="3422" y="821"/>
                    </a:lnTo>
                    <a:moveTo>
                      <a:pt x="3413" y="830"/>
                    </a:moveTo>
                    <a:lnTo>
                      <a:pt x="3413" y="830"/>
                    </a:lnTo>
                    <a:lnTo>
                      <a:pt x="3318" y="924"/>
                    </a:lnTo>
                    <a:moveTo>
                      <a:pt x="3224" y="1018"/>
                    </a:moveTo>
                    <a:lnTo>
                      <a:pt x="3224" y="1018"/>
                    </a:lnTo>
                    <a:lnTo>
                      <a:pt x="3215" y="1028"/>
                    </a:lnTo>
                    <a:moveTo>
                      <a:pt x="3205" y="1037"/>
                    </a:moveTo>
                    <a:lnTo>
                      <a:pt x="3205" y="1037"/>
                    </a:lnTo>
                    <a:lnTo>
                      <a:pt x="3111" y="1132"/>
                    </a:lnTo>
                    <a:moveTo>
                      <a:pt x="3017" y="1226"/>
                    </a:moveTo>
                    <a:lnTo>
                      <a:pt x="3017" y="1226"/>
                    </a:lnTo>
                    <a:lnTo>
                      <a:pt x="3007" y="1235"/>
                    </a:lnTo>
                    <a:moveTo>
                      <a:pt x="2998" y="1245"/>
                    </a:moveTo>
                    <a:lnTo>
                      <a:pt x="2998" y="1245"/>
                    </a:lnTo>
                    <a:lnTo>
                      <a:pt x="2903" y="1339"/>
                    </a:lnTo>
                    <a:moveTo>
                      <a:pt x="2809" y="1433"/>
                    </a:moveTo>
                    <a:lnTo>
                      <a:pt x="2809" y="1433"/>
                    </a:lnTo>
                    <a:lnTo>
                      <a:pt x="2800" y="1443"/>
                    </a:lnTo>
                    <a:moveTo>
                      <a:pt x="2790" y="1452"/>
                    </a:moveTo>
                    <a:lnTo>
                      <a:pt x="2790" y="1452"/>
                    </a:lnTo>
                    <a:lnTo>
                      <a:pt x="2696" y="1546"/>
                    </a:lnTo>
                    <a:moveTo>
                      <a:pt x="2602" y="1641"/>
                    </a:moveTo>
                    <a:lnTo>
                      <a:pt x="2602" y="1641"/>
                    </a:lnTo>
                    <a:lnTo>
                      <a:pt x="2592" y="1650"/>
                    </a:lnTo>
                    <a:moveTo>
                      <a:pt x="2583" y="1660"/>
                    </a:moveTo>
                    <a:lnTo>
                      <a:pt x="2583" y="1660"/>
                    </a:lnTo>
                    <a:lnTo>
                      <a:pt x="2489" y="1754"/>
                    </a:lnTo>
                    <a:moveTo>
                      <a:pt x="2394" y="1848"/>
                    </a:moveTo>
                    <a:lnTo>
                      <a:pt x="2394" y="1848"/>
                    </a:lnTo>
                    <a:lnTo>
                      <a:pt x="2385" y="1858"/>
                    </a:lnTo>
                    <a:moveTo>
                      <a:pt x="2376" y="1867"/>
                    </a:moveTo>
                    <a:lnTo>
                      <a:pt x="2376" y="1867"/>
                    </a:lnTo>
                    <a:lnTo>
                      <a:pt x="2281" y="1961"/>
                    </a:lnTo>
                    <a:moveTo>
                      <a:pt x="2187" y="2056"/>
                    </a:moveTo>
                    <a:lnTo>
                      <a:pt x="2187" y="2056"/>
                    </a:lnTo>
                    <a:lnTo>
                      <a:pt x="2178" y="2065"/>
                    </a:lnTo>
                    <a:moveTo>
                      <a:pt x="2168" y="2074"/>
                    </a:moveTo>
                    <a:lnTo>
                      <a:pt x="2168" y="2074"/>
                    </a:lnTo>
                    <a:lnTo>
                      <a:pt x="2074" y="2169"/>
                    </a:lnTo>
                    <a:moveTo>
                      <a:pt x="1980" y="2263"/>
                    </a:moveTo>
                    <a:lnTo>
                      <a:pt x="1980" y="2263"/>
                    </a:lnTo>
                    <a:lnTo>
                      <a:pt x="1970" y="2272"/>
                    </a:lnTo>
                    <a:moveTo>
                      <a:pt x="1961" y="2282"/>
                    </a:moveTo>
                    <a:lnTo>
                      <a:pt x="1961" y="2282"/>
                    </a:lnTo>
                    <a:lnTo>
                      <a:pt x="1866" y="2376"/>
                    </a:lnTo>
                    <a:moveTo>
                      <a:pt x="1772" y="2470"/>
                    </a:moveTo>
                    <a:lnTo>
                      <a:pt x="1772" y="2470"/>
                    </a:lnTo>
                    <a:lnTo>
                      <a:pt x="1763" y="2480"/>
                    </a:lnTo>
                    <a:moveTo>
                      <a:pt x="1753" y="2489"/>
                    </a:moveTo>
                    <a:lnTo>
                      <a:pt x="1753" y="2489"/>
                    </a:lnTo>
                    <a:lnTo>
                      <a:pt x="1659" y="2584"/>
                    </a:lnTo>
                    <a:moveTo>
                      <a:pt x="1565" y="2678"/>
                    </a:moveTo>
                    <a:lnTo>
                      <a:pt x="1565" y="2678"/>
                    </a:lnTo>
                    <a:lnTo>
                      <a:pt x="1555" y="2687"/>
                    </a:lnTo>
                    <a:moveTo>
                      <a:pt x="1546" y="2697"/>
                    </a:moveTo>
                    <a:lnTo>
                      <a:pt x="1546" y="2697"/>
                    </a:lnTo>
                    <a:lnTo>
                      <a:pt x="1452" y="2791"/>
                    </a:lnTo>
                    <a:moveTo>
                      <a:pt x="1357" y="2885"/>
                    </a:moveTo>
                    <a:lnTo>
                      <a:pt x="1357" y="2885"/>
                    </a:lnTo>
                    <a:lnTo>
                      <a:pt x="1348" y="2895"/>
                    </a:lnTo>
                    <a:moveTo>
                      <a:pt x="1338" y="2904"/>
                    </a:moveTo>
                    <a:lnTo>
                      <a:pt x="1338" y="2904"/>
                    </a:lnTo>
                    <a:lnTo>
                      <a:pt x="1244" y="2998"/>
                    </a:lnTo>
                    <a:moveTo>
                      <a:pt x="1150" y="3093"/>
                    </a:moveTo>
                    <a:lnTo>
                      <a:pt x="1150" y="3093"/>
                    </a:lnTo>
                    <a:lnTo>
                      <a:pt x="1140" y="3102"/>
                    </a:lnTo>
                    <a:moveTo>
                      <a:pt x="1131" y="3112"/>
                    </a:moveTo>
                    <a:lnTo>
                      <a:pt x="1131" y="3112"/>
                    </a:lnTo>
                    <a:lnTo>
                      <a:pt x="1037" y="3206"/>
                    </a:lnTo>
                    <a:moveTo>
                      <a:pt x="942" y="3300"/>
                    </a:moveTo>
                    <a:lnTo>
                      <a:pt x="942" y="3300"/>
                    </a:lnTo>
                    <a:lnTo>
                      <a:pt x="933" y="3310"/>
                    </a:lnTo>
                    <a:moveTo>
                      <a:pt x="924" y="3319"/>
                    </a:moveTo>
                    <a:lnTo>
                      <a:pt x="924" y="3319"/>
                    </a:lnTo>
                    <a:lnTo>
                      <a:pt x="829" y="3413"/>
                    </a:lnTo>
                    <a:moveTo>
                      <a:pt x="735" y="3508"/>
                    </a:moveTo>
                    <a:lnTo>
                      <a:pt x="735" y="3508"/>
                    </a:lnTo>
                    <a:lnTo>
                      <a:pt x="726" y="3517"/>
                    </a:lnTo>
                    <a:moveTo>
                      <a:pt x="716" y="3526"/>
                    </a:moveTo>
                    <a:lnTo>
                      <a:pt x="716" y="3526"/>
                    </a:lnTo>
                    <a:lnTo>
                      <a:pt x="622" y="3621"/>
                    </a:lnTo>
                    <a:moveTo>
                      <a:pt x="528" y="3715"/>
                    </a:moveTo>
                    <a:lnTo>
                      <a:pt x="528" y="3715"/>
                    </a:lnTo>
                    <a:lnTo>
                      <a:pt x="518" y="3724"/>
                    </a:lnTo>
                    <a:moveTo>
                      <a:pt x="509" y="3734"/>
                    </a:moveTo>
                    <a:lnTo>
                      <a:pt x="509" y="3734"/>
                    </a:lnTo>
                    <a:lnTo>
                      <a:pt x="414" y="3828"/>
                    </a:lnTo>
                    <a:moveTo>
                      <a:pt x="320" y="3922"/>
                    </a:moveTo>
                    <a:lnTo>
                      <a:pt x="320" y="3922"/>
                    </a:lnTo>
                    <a:lnTo>
                      <a:pt x="311" y="3932"/>
                    </a:lnTo>
                    <a:moveTo>
                      <a:pt x="301" y="3941"/>
                    </a:moveTo>
                    <a:lnTo>
                      <a:pt x="301" y="3941"/>
                    </a:lnTo>
                    <a:lnTo>
                      <a:pt x="207" y="4035"/>
                    </a:lnTo>
                    <a:moveTo>
                      <a:pt x="113" y="4130"/>
                    </a:moveTo>
                    <a:lnTo>
                      <a:pt x="113" y="4130"/>
                    </a:lnTo>
                    <a:lnTo>
                      <a:pt x="103" y="4139"/>
                    </a:lnTo>
                    <a:moveTo>
                      <a:pt x="94" y="4149"/>
                    </a:moveTo>
                    <a:lnTo>
                      <a:pt x="94" y="4149"/>
                    </a:lnTo>
                    <a:lnTo>
                      <a:pt x="0" y="4243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1" name="Freeform 8">
                <a:extLst>
                  <a:ext uri="{FF2B5EF4-FFF2-40B4-BE49-F238E27FC236}">
                    <a16:creationId xmlns:a16="http://schemas.microsoft.com/office/drawing/2014/main" id="{3FFE4F7E-0BC0-4FC2-B982-BDBA72FCF8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0560" y="2720554"/>
                <a:ext cx="3370263" cy="0"/>
              </a:xfrm>
              <a:custGeom>
                <a:avLst/>
                <a:gdLst>
                  <a:gd name="T0" fmla="*/ 0 w 5707"/>
                  <a:gd name="T1" fmla="*/ 267 w 5707"/>
                  <a:gd name="T2" fmla="*/ 280 w 5707"/>
                  <a:gd name="T3" fmla="*/ 294 w 5707"/>
                  <a:gd name="T4" fmla="*/ 560 w 5707"/>
                  <a:gd name="T5" fmla="*/ 574 w 5707"/>
                  <a:gd name="T6" fmla="*/ 587 w 5707"/>
                  <a:gd name="T7" fmla="*/ 854 w 5707"/>
                  <a:gd name="T8" fmla="*/ 867 w 5707"/>
                  <a:gd name="T9" fmla="*/ 880 w 5707"/>
                  <a:gd name="T10" fmla="*/ 1147 w 5707"/>
                  <a:gd name="T11" fmla="*/ 1160 w 5707"/>
                  <a:gd name="T12" fmla="*/ 1174 w 5707"/>
                  <a:gd name="T13" fmla="*/ 1440 w 5707"/>
                  <a:gd name="T14" fmla="*/ 1454 w 5707"/>
                  <a:gd name="T15" fmla="*/ 1467 w 5707"/>
                  <a:gd name="T16" fmla="*/ 1734 w 5707"/>
                  <a:gd name="T17" fmla="*/ 1747 w 5707"/>
                  <a:gd name="T18" fmla="*/ 1760 w 5707"/>
                  <a:gd name="T19" fmla="*/ 2027 w 5707"/>
                  <a:gd name="T20" fmla="*/ 2040 w 5707"/>
                  <a:gd name="T21" fmla="*/ 2054 w 5707"/>
                  <a:gd name="T22" fmla="*/ 2320 w 5707"/>
                  <a:gd name="T23" fmla="*/ 2334 w 5707"/>
                  <a:gd name="T24" fmla="*/ 2347 w 5707"/>
                  <a:gd name="T25" fmla="*/ 2614 w 5707"/>
                  <a:gd name="T26" fmla="*/ 2627 w 5707"/>
                  <a:gd name="T27" fmla="*/ 2640 w 5707"/>
                  <a:gd name="T28" fmla="*/ 2907 w 5707"/>
                  <a:gd name="T29" fmla="*/ 2920 w 5707"/>
                  <a:gd name="T30" fmla="*/ 2934 w 5707"/>
                  <a:gd name="T31" fmla="*/ 3200 w 5707"/>
                  <a:gd name="T32" fmla="*/ 3214 w 5707"/>
                  <a:gd name="T33" fmla="*/ 3227 w 5707"/>
                  <a:gd name="T34" fmla="*/ 3494 w 5707"/>
                  <a:gd name="T35" fmla="*/ 3507 w 5707"/>
                  <a:gd name="T36" fmla="*/ 3520 w 5707"/>
                  <a:gd name="T37" fmla="*/ 3787 w 5707"/>
                  <a:gd name="T38" fmla="*/ 3800 w 5707"/>
                  <a:gd name="T39" fmla="*/ 3814 w 5707"/>
                  <a:gd name="T40" fmla="*/ 4080 w 5707"/>
                  <a:gd name="T41" fmla="*/ 4094 w 5707"/>
                  <a:gd name="T42" fmla="*/ 4107 w 5707"/>
                  <a:gd name="T43" fmla="*/ 4374 w 5707"/>
                  <a:gd name="T44" fmla="*/ 4387 w 5707"/>
                  <a:gd name="T45" fmla="*/ 4400 w 5707"/>
                  <a:gd name="T46" fmla="*/ 4667 w 5707"/>
                  <a:gd name="T47" fmla="*/ 4680 w 5707"/>
                  <a:gd name="T48" fmla="*/ 4694 w 5707"/>
                  <a:gd name="T49" fmla="*/ 4960 w 5707"/>
                  <a:gd name="T50" fmla="*/ 4974 w 5707"/>
                  <a:gd name="T51" fmla="*/ 4987 w 5707"/>
                  <a:gd name="T52" fmla="*/ 5254 w 5707"/>
                  <a:gd name="T53" fmla="*/ 5267 w 5707"/>
                  <a:gd name="T54" fmla="*/ 5280 w 5707"/>
                  <a:gd name="T55" fmla="*/ 5547 w 5707"/>
                  <a:gd name="T56" fmla="*/ 5560 w 5707"/>
                  <a:gd name="T57" fmla="*/ 5574 w 570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5707">
                    <a:moveTo>
                      <a:pt x="0" y="0"/>
                    </a:moveTo>
                    <a:lnTo>
                      <a:pt x="0" y="0"/>
                    </a:lnTo>
                    <a:lnTo>
                      <a:pt x="134" y="0"/>
                    </a:lnTo>
                    <a:moveTo>
                      <a:pt x="267" y="0"/>
                    </a:moveTo>
                    <a:lnTo>
                      <a:pt x="267" y="0"/>
                    </a:lnTo>
                    <a:lnTo>
                      <a:pt x="280" y="0"/>
                    </a:lnTo>
                    <a:moveTo>
                      <a:pt x="294" y="0"/>
                    </a:moveTo>
                    <a:lnTo>
                      <a:pt x="294" y="0"/>
                    </a:lnTo>
                    <a:lnTo>
                      <a:pt x="427" y="0"/>
                    </a:lnTo>
                    <a:moveTo>
                      <a:pt x="560" y="0"/>
                    </a:moveTo>
                    <a:lnTo>
                      <a:pt x="560" y="0"/>
                    </a:lnTo>
                    <a:lnTo>
                      <a:pt x="574" y="0"/>
                    </a:lnTo>
                    <a:moveTo>
                      <a:pt x="587" y="0"/>
                    </a:moveTo>
                    <a:lnTo>
                      <a:pt x="587" y="0"/>
                    </a:lnTo>
                    <a:lnTo>
                      <a:pt x="720" y="0"/>
                    </a:lnTo>
                    <a:moveTo>
                      <a:pt x="854" y="0"/>
                    </a:moveTo>
                    <a:lnTo>
                      <a:pt x="854" y="0"/>
                    </a:lnTo>
                    <a:lnTo>
                      <a:pt x="867" y="0"/>
                    </a:lnTo>
                    <a:moveTo>
                      <a:pt x="880" y="0"/>
                    </a:moveTo>
                    <a:lnTo>
                      <a:pt x="880" y="0"/>
                    </a:lnTo>
                    <a:lnTo>
                      <a:pt x="1014" y="0"/>
                    </a:lnTo>
                    <a:moveTo>
                      <a:pt x="1147" y="0"/>
                    </a:moveTo>
                    <a:lnTo>
                      <a:pt x="1147" y="0"/>
                    </a:lnTo>
                    <a:lnTo>
                      <a:pt x="1160" y="0"/>
                    </a:lnTo>
                    <a:moveTo>
                      <a:pt x="1174" y="0"/>
                    </a:moveTo>
                    <a:lnTo>
                      <a:pt x="1174" y="0"/>
                    </a:lnTo>
                    <a:lnTo>
                      <a:pt x="1307" y="0"/>
                    </a:lnTo>
                    <a:moveTo>
                      <a:pt x="1440" y="0"/>
                    </a:moveTo>
                    <a:lnTo>
                      <a:pt x="1440" y="0"/>
                    </a:lnTo>
                    <a:lnTo>
                      <a:pt x="1454" y="0"/>
                    </a:lnTo>
                    <a:moveTo>
                      <a:pt x="1467" y="0"/>
                    </a:moveTo>
                    <a:lnTo>
                      <a:pt x="1467" y="0"/>
                    </a:lnTo>
                    <a:lnTo>
                      <a:pt x="1600" y="0"/>
                    </a:lnTo>
                    <a:moveTo>
                      <a:pt x="1734" y="0"/>
                    </a:moveTo>
                    <a:lnTo>
                      <a:pt x="1734" y="0"/>
                    </a:lnTo>
                    <a:lnTo>
                      <a:pt x="1747" y="0"/>
                    </a:lnTo>
                    <a:moveTo>
                      <a:pt x="1760" y="0"/>
                    </a:moveTo>
                    <a:lnTo>
                      <a:pt x="1760" y="0"/>
                    </a:lnTo>
                    <a:lnTo>
                      <a:pt x="1894" y="0"/>
                    </a:lnTo>
                    <a:moveTo>
                      <a:pt x="2027" y="0"/>
                    </a:moveTo>
                    <a:lnTo>
                      <a:pt x="2027" y="0"/>
                    </a:lnTo>
                    <a:lnTo>
                      <a:pt x="2040" y="0"/>
                    </a:lnTo>
                    <a:moveTo>
                      <a:pt x="2054" y="0"/>
                    </a:moveTo>
                    <a:lnTo>
                      <a:pt x="2054" y="0"/>
                    </a:lnTo>
                    <a:lnTo>
                      <a:pt x="2187" y="0"/>
                    </a:lnTo>
                    <a:moveTo>
                      <a:pt x="2320" y="0"/>
                    </a:moveTo>
                    <a:lnTo>
                      <a:pt x="2320" y="0"/>
                    </a:lnTo>
                    <a:lnTo>
                      <a:pt x="2334" y="0"/>
                    </a:lnTo>
                    <a:moveTo>
                      <a:pt x="2347" y="0"/>
                    </a:moveTo>
                    <a:lnTo>
                      <a:pt x="2347" y="0"/>
                    </a:lnTo>
                    <a:lnTo>
                      <a:pt x="2480" y="0"/>
                    </a:lnTo>
                    <a:moveTo>
                      <a:pt x="2614" y="0"/>
                    </a:moveTo>
                    <a:lnTo>
                      <a:pt x="2614" y="0"/>
                    </a:lnTo>
                    <a:lnTo>
                      <a:pt x="2627" y="0"/>
                    </a:lnTo>
                    <a:moveTo>
                      <a:pt x="2640" y="0"/>
                    </a:moveTo>
                    <a:lnTo>
                      <a:pt x="2640" y="0"/>
                    </a:lnTo>
                    <a:lnTo>
                      <a:pt x="2774" y="0"/>
                    </a:lnTo>
                    <a:moveTo>
                      <a:pt x="2907" y="0"/>
                    </a:moveTo>
                    <a:lnTo>
                      <a:pt x="2907" y="0"/>
                    </a:lnTo>
                    <a:lnTo>
                      <a:pt x="2920" y="0"/>
                    </a:lnTo>
                    <a:moveTo>
                      <a:pt x="2934" y="0"/>
                    </a:moveTo>
                    <a:lnTo>
                      <a:pt x="2934" y="0"/>
                    </a:lnTo>
                    <a:lnTo>
                      <a:pt x="3067" y="0"/>
                    </a:lnTo>
                    <a:moveTo>
                      <a:pt x="3200" y="0"/>
                    </a:moveTo>
                    <a:lnTo>
                      <a:pt x="3200" y="0"/>
                    </a:lnTo>
                    <a:lnTo>
                      <a:pt x="3214" y="0"/>
                    </a:lnTo>
                    <a:moveTo>
                      <a:pt x="3227" y="0"/>
                    </a:moveTo>
                    <a:lnTo>
                      <a:pt x="3227" y="0"/>
                    </a:lnTo>
                    <a:lnTo>
                      <a:pt x="3360" y="0"/>
                    </a:lnTo>
                    <a:moveTo>
                      <a:pt x="3494" y="0"/>
                    </a:moveTo>
                    <a:lnTo>
                      <a:pt x="3494" y="0"/>
                    </a:lnTo>
                    <a:lnTo>
                      <a:pt x="3507" y="0"/>
                    </a:lnTo>
                    <a:moveTo>
                      <a:pt x="3520" y="0"/>
                    </a:moveTo>
                    <a:lnTo>
                      <a:pt x="3520" y="0"/>
                    </a:lnTo>
                    <a:lnTo>
                      <a:pt x="3654" y="0"/>
                    </a:lnTo>
                    <a:moveTo>
                      <a:pt x="3787" y="0"/>
                    </a:moveTo>
                    <a:lnTo>
                      <a:pt x="3787" y="0"/>
                    </a:lnTo>
                    <a:lnTo>
                      <a:pt x="3800" y="0"/>
                    </a:lnTo>
                    <a:moveTo>
                      <a:pt x="3814" y="0"/>
                    </a:moveTo>
                    <a:lnTo>
                      <a:pt x="3814" y="0"/>
                    </a:lnTo>
                    <a:lnTo>
                      <a:pt x="3947" y="0"/>
                    </a:lnTo>
                    <a:moveTo>
                      <a:pt x="4080" y="0"/>
                    </a:moveTo>
                    <a:lnTo>
                      <a:pt x="4080" y="0"/>
                    </a:lnTo>
                    <a:lnTo>
                      <a:pt x="4094" y="0"/>
                    </a:lnTo>
                    <a:moveTo>
                      <a:pt x="4107" y="0"/>
                    </a:moveTo>
                    <a:lnTo>
                      <a:pt x="4107" y="0"/>
                    </a:lnTo>
                    <a:lnTo>
                      <a:pt x="4240" y="0"/>
                    </a:lnTo>
                    <a:moveTo>
                      <a:pt x="4374" y="0"/>
                    </a:moveTo>
                    <a:lnTo>
                      <a:pt x="4374" y="0"/>
                    </a:lnTo>
                    <a:lnTo>
                      <a:pt x="4387" y="0"/>
                    </a:lnTo>
                    <a:moveTo>
                      <a:pt x="4400" y="0"/>
                    </a:moveTo>
                    <a:lnTo>
                      <a:pt x="4400" y="0"/>
                    </a:lnTo>
                    <a:lnTo>
                      <a:pt x="4534" y="0"/>
                    </a:lnTo>
                    <a:moveTo>
                      <a:pt x="4667" y="0"/>
                    </a:moveTo>
                    <a:lnTo>
                      <a:pt x="4667" y="0"/>
                    </a:lnTo>
                    <a:lnTo>
                      <a:pt x="4680" y="0"/>
                    </a:lnTo>
                    <a:moveTo>
                      <a:pt x="4694" y="0"/>
                    </a:moveTo>
                    <a:lnTo>
                      <a:pt x="4694" y="0"/>
                    </a:lnTo>
                    <a:lnTo>
                      <a:pt x="4827" y="0"/>
                    </a:lnTo>
                    <a:moveTo>
                      <a:pt x="4960" y="0"/>
                    </a:moveTo>
                    <a:lnTo>
                      <a:pt x="4960" y="0"/>
                    </a:lnTo>
                    <a:lnTo>
                      <a:pt x="4974" y="0"/>
                    </a:lnTo>
                    <a:moveTo>
                      <a:pt x="4987" y="0"/>
                    </a:moveTo>
                    <a:lnTo>
                      <a:pt x="4987" y="0"/>
                    </a:lnTo>
                    <a:lnTo>
                      <a:pt x="5120" y="0"/>
                    </a:lnTo>
                    <a:moveTo>
                      <a:pt x="5254" y="0"/>
                    </a:moveTo>
                    <a:lnTo>
                      <a:pt x="5254" y="0"/>
                    </a:lnTo>
                    <a:lnTo>
                      <a:pt x="5267" y="0"/>
                    </a:lnTo>
                    <a:moveTo>
                      <a:pt x="5280" y="0"/>
                    </a:moveTo>
                    <a:lnTo>
                      <a:pt x="5280" y="0"/>
                    </a:lnTo>
                    <a:lnTo>
                      <a:pt x="5414" y="0"/>
                    </a:lnTo>
                    <a:moveTo>
                      <a:pt x="5547" y="0"/>
                    </a:moveTo>
                    <a:lnTo>
                      <a:pt x="5547" y="0"/>
                    </a:lnTo>
                    <a:lnTo>
                      <a:pt x="5560" y="0"/>
                    </a:lnTo>
                    <a:moveTo>
                      <a:pt x="5574" y="0"/>
                    </a:moveTo>
                    <a:lnTo>
                      <a:pt x="5574" y="0"/>
                    </a:lnTo>
                    <a:lnTo>
                      <a:pt x="5707" y="0"/>
                    </a:lnTo>
                  </a:path>
                </a:pathLst>
              </a:custGeom>
              <a:noFill/>
              <a:ln w="7938" cap="flat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5" name="Freeform 9">
                <a:extLst>
                  <a:ext uri="{FF2B5EF4-FFF2-40B4-BE49-F238E27FC236}">
                    <a16:creationId xmlns:a16="http://schemas.microsoft.com/office/drawing/2014/main" id="{583C56E9-570D-728D-2F1D-E4E3242AB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511004"/>
                <a:ext cx="0" cy="95250"/>
              </a:xfrm>
              <a:custGeom>
                <a:avLst/>
                <a:gdLst>
                  <a:gd name="T0" fmla="*/ 0 w 1"/>
                  <a:gd name="T1" fmla="*/ 170 h 170"/>
                  <a:gd name="T2" fmla="*/ 0 w 1"/>
                  <a:gd name="T3" fmla="*/ 170 h 170"/>
                  <a:gd name="T4" fmla="*/ 1 w 1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1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6" name="Freeform 11">
                <a:extLst>
                  <a:ext uri="{FF2B5EF4-FFF2-40B4-BE49-F238E27FC236}">
                    <a16:creationId xmlns:a16="http://schemas.microsoft.com/office/drawing/2014/main" id="{6B81E7D9-8C03-4DD6-AEEC-9DA312788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360" y="1102891"/>
                <a:ext cx="117475" cy="0"/>
              </a:xfrm>
              <a:custGeom>
                <a:avLst/>
                <a:gdLst>
                  <a:gd name="T0" fmla="*/ 0 w 200"/>
                  <a:gd name="T1" fmla="*/ 0 w 200"/>
                  <a:gd name="T2" fmla="*/ 20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0" y="0"/>
                    </a:lnTo>
                    <a:lnTo>
                      <a:pt x="20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7" name="Freeform 12">
                <a:extLst>
                  <a:ext uri="{FF2B5EF4-FFF2-40B4-BE49-F238E27FC236}">
                    <a16:creationId xmlns:a16="http://schemas.microsoft.com/office/drawing/2014/main" id="{214E0303-2A4E-B482-2FE2-E70139AA4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460" y="1102891"/>
                <a:ext cx="101600" cy="0"/>
              </a:xfrm>
              <a:custGeom>
                <a:avLst/>
                <a:gdLst>
                  <a:gd name="T0" fmla="*/ 171 w 171"/>
                  <a:gd name="T1" fmla="*/ 1 h 1"/>
                  <a:gd name="T2" fmla="*/ 171 w 171"/>
                  <a:gd name="T3" fmla="*/ 1 h 1"/>
                  <a:gd name="T4" fmla="*/ 0 w 17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1">
                    <a:moveTo>
                      <a:pt x="171" y="1"/>
                    </a:moveTo>
                    <a:lnTo>
                      <a:pt x="171" y="1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8" name="Freeform 13">
                <a:extLst>
                  <a:ext uri="{FF2B5EF4-FFF2-40B4-BE49-F238E27FC236}">
                    <a16:creationId xmlns:a16="http://schemas.microsoft.com/office/drawing/2014/main" id="{4B9A713C-50A4-4A22-A91E-0FC5241F6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073" y="1102891"/>
                <a:ext cx="117475" cy="0"/>
              </a:xfrm>
              <a:custGeom>
                <a:avLst/>
                <a:gdLst>
                  <a:gd name="T0" fmla="*/ 200 w 200"/>
                  <a:gd name="T1" fmla="*/ 200 w 200"/>
                  <a:gd name="T2" fmla="*/ 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20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59" name="Freeform 16">
                <a:extLst>
                  <a:ext uri="{FF2B5EF4-FFF2-40B4-BE49-F238E27FC236}">
                    <a16:creationId xmlns:a16="http://schemas.microsoft.com/office/drawing/2014/main" id="{44DA2261-CF0C-47E1-3E14-750D2320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4923" y="1102891"/>
                <a:ext cx="1504950" cy="1403350"/>
              </a:xfrm>
              <a:custGeom>
                <a:avLst/>
                <a:gdLst>
                  <a:gd name="T0" fmla="*/ 2548 w 2548"/>
                  <a:gd name="T1" fmla="*/ 2505 h 2505"/>
                  <a:gd name="T2" fmla="*/ 2548 w 2548"/>
                  <a:gd name="T3" fmla="*/ 2505 h 2505"/>
                  <a:gd name="T4" fmla="*/ 0 w 2548"/>
                  <a:gd name="T5" fmla="*/ 0 h 2505"/>
                  <a:gd name="T6" fmla="*/ 2548 w 2548"/>
                  <a:gd name="T7" fmla="*/ 2505 h 2505"/>
                  <a:gd name="T8" fmla="*/ 2548 w 2548"/>
                  <a:gd name="T9" fmla="*/ 2505 h 2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8" h="2505">
                    <a:moveTo>
                      <a:pt x="2548" y="2505"/>
                    </a:moveTo>
                    <a:lnTo>
                      <a:pt x="2548" y="2505"/>
                    </a:lnTo>
                    <a:cubicBezTo>
                      <a:pt x="2548" y="1121"/>
                      <a:pt x="1407" y="0"/>
                      <a:pt x="0" y="0"/>
                    </a:cubicBezTo>
                    <a:cubicBezTo>
                      <a:pt x="1407" y="0"/>
                      <a:pt x="2548" y="1121"/>
                      <a:pt x="2548" y="2505"/>
                    </a:cubicBezTo>
                    <a:lnTo>
                      <a:pt x="2548" y="2505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60" name="Freeform 17">
                <a:extLst>
                  <a:ext uri="{FF2B5EF4-FFF2-40B4-BE49-F238E27FC236}">
                    <a16:creationId xmlns:a16="http://schemas.microsoft.com/office/drawing/2014/main" id="{70F707A9-83D7-A820-E7A7-3A7C921F9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5048" y="1458491"/>
                <a:ext cx="166688" cy="157163"/>
              </a:xfrm>
              <a:custGeom>
                <a:avLst/>
                <a:gdLst>
                  <a:gd name="T0" fmla="*/ 0 w 282"/>
                  <a:gd name="T1" fmla="*/ 0 h 283"/>
                  <a:gd name="T2" fmla="*/ 0 w 282"/>
                  <a:gd name="T3" fmla="*/ 0 h 283"/>
                  <a:gd name="T4" fmla="*/ 282 w 282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2" h="283">
                    <a:moveTo>
                      <a:pt x="0" y="0"/>
                    </a:moveTo>
                    <a:lnTo>
                      <a:pt x="0" y="0"/>
                    </a:lnTo>
                    <a:lnTo>
                      <a:pt x="282" y="283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61" name="Freeform 18">
                <a:extLst>
                  <a:ext uri="{FF2B5EF4-FFF2-40B4-BE49-F238E27FC236}">
                    <a16:creationId xmlns:a16="http://schemas.microsoft.com/office/drawing/2014/main" id="{07D71A36-C2D6-DAFC-C474-E00A29657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910" y="1491829"/>
                <a:ext cx="87313" cy="84138"/>
              </a:xfrm>
              <a:custGeom>
                <a:avLst/>
                <a:gdLst>
                  <a:gd name="T0" fmla="*/ 75 w 150"/>
                  <a:gd name="T1" fmla="*/ 0 h 150"/>
                  <a:gd name="T2" fmla="*/ 75 w 150"/>
                  <a:gd name="T3" fmla="*/ 0 h 150"/>
                  <a:gd name="T4" fmla="*/ 150 w 150"/>
                  <a:gd name="T5" fmla="*/ 75 h 150"/>
                  <a:gd name="T6" fmla="*/ 75 w 150"/>
                  <a:gd name="T7" fmla="*/ 150 h 150"/>
                  <a:gd name="T8" fmla="*/ 0 w 150"/>
                  <a:gd name="T9" fmla="*/ 75 h 150"/>
                  <a:gd name="T10" fmla="*/ 75 w 150"/>
                  <a:gd name="T11" fmla="*/ 0 h 150"/>
                  <a:gd name="T12" fmla="*/ 75 w 150"/>
                  <a:gd name="T1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0"/>
                    </a:moveTo>
                    <a:lnTo>
                      <a:pt x="75" y="0"/>
                    </a:ln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62" name="Freeform 19">
                <a:extLst>
                  <a:ext uri="{FF2B5EF4-FFF2-40B4-BE49-F238E27FC236}">
                    <a16:creationId xmlns:a16="http://schemas.microsoft.com/office/drawing/2014/main" id="{48C917AD-9A30-2304-2F56-3F5FBFE6C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910" y="1491829"/>
                <a:ext cx="87313" cy="84138"/>
              </a:xfrm>
              <a:custGeom>
                <a:avLst/>
                <a:gdLst>
                  <a:gd name="T0" fmla="*/ 75 w 150"/>
                  <a:gd name="T1" fmla="*/ 0 h 150"/>
                  <a:gd name="T2" fmla="*/ 75 w 150"/>
                  <a:gd name="T3" fmla="*/ 0 h 150"/>
                  <a:gd name="T4" fmla="*/ 150 w 150"/>
                  <a:gd name="T5" fmla="*/ 75 h 150"/>
                  <a:gd name="T6" fmla="*/ 75 w 150"/>
                  <a:gd name="T7" fmla="*/ 150 h 150"/>
                  <a:gd name="T8" fmla="*/ 0 w 150"/>
                  <a:gd name="T9" fmla="*/ 75 h 150"/>
                  <a:gd name="T10" fmla="*/ 75 w 150"/>
                  <a:gd name="T11" fmla="*/ 0 h 150"/>
                  <a:gd name="T12" fmla="*/ 75 w 150"/>
                  <a:gd name="T1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0"/>
                    </a:moveTo>
                    <a:lnTo>
                      <a:pt x="75" y="0"/>
                    </a:ln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lnTo>
                      <a:pt x="75" y="0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63" name="Freeform 20">
                <a:extLst>
                  <a:ext uri="{FF2B5EF4-FFF2-40B4-BE49-F238E27FC236}">
                    <a16:creationId xmlns:a16="http://schemas.microsoft.com/office/drawing/2014/main" id="{EA79EB04-6AFC-4FF3-2861-452313D60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533229"/>
                <a:ext cx="0" cy="95250"/>
              </a:xfrm>
              <a:custGeom>
                <a:avLst/>
                <a:gdLst>
                  <a:gd name="T0" fmla="*/ 170 h 170"/>
                  <a:gd name="T1" fmla="*/ 170 h 170"/>
                  <a:gd name="T2" fmla="*/ 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48" name="Freeform 21">
                <a:extLst>
                  <a:ext uri="{FF2B5EF4-FFF2-40B4-BE49-F238E27FC236}">
                    <a16:creationId xmlns:a16="http://schemas.microsoft.com/office/drawing/2014/main" id="{49C04591-16E2-DD88-7987-B571A0B91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604666"/>
                <a:ext cx="0" cy="111125"/>
              </a:xfrm>
              <a:custGeom>
                <a:avLst/>
                <a:gdLst>
                  <a:gd name="T0" fmla="*/ 1 w 1"/>
                  <a:gd name="T1" fmla="*/ 200 h 200"/>
                  <a:gd name="T2" fmla="*/ 1 w 1"/>
                  <a:gd name="T3" fmla="*/ 200 h 200"/>
                  <a:gd name="T4" fmla="*/ 0 w 1"/>
                  <a:gd name="T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0">
                    <a:moveTo>
                      <a:pt x="1" y="200"/>
                    </a:moveTo>
                    <a:lnTo>
                      <a:pt x="1" y="20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49" name="Freeform 22">
                <a:extLst>
                  <a:ext uri="{FF2B5EF4-FFF2-40B4-BE49-F238E27FC236}">
                    <a16:creationId xmlns:a16="http://schemas.microsoft.com/office/drawing/2014/main" id="{6751AE6F-5CC5-B4A5-6653-F5CA13619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812629"/>
                <a:ext cx="0" cy="95250"/>
              </a:xfrm>
              <a:custGeom>
                <a:avLst/>
                <a:gdLst>
                  <a:gd name="T0" fmla="*/ 0 h 170"/>
                  <a:gd name="T1" fmla="*/ 0 h 170"/>
                  <a:gd name="T2" fmla="*/ 17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0">
                    <a:moveTo>
                      <a:pt x="0" y="0"/>
                    </a:moveTo>
                    <a:lnTo>
                      <a:pt x="0" y="0"/>
                    </a:lnTo>
                    <a:lnTo>
                      <a:pt x="0" y="17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54" name="Freeform 23">
                <a:extLst>
                  <a:ext uri="{FF2B5EF4-FFF2-40B4-BE49-F238E27FC236}">
                    <a16:creationId xmlns:a16="http://schemas.microsoft.com/office/drawing/2014/main" id="{95E33F32-FDFF-BF84-24D1-1E74932BE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2726904"/>
                <a:ext cx="0" cy="111125"/>
              </a:xfrm>
              <a:custGeom>
                <a:avLst/>
                <a:gdLst>
                  <a:gd name="T0" fmla="*/ 1 w 1"/>
                  <a:gd name="T1" fmla="*/ 0 h 200"/>
                  <a:gd name="T2" fmla="*/ 1 w 1"/>
                  <a:gd name="T3" fmla="*/ 0 h 200"/>
                  <a:gd name="T4" fmla="*/ 0 w 1"/>
                  <a:gd name="T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0">
                    <a:moveTo>
                      <a:pt x="1" y="0"/>
                    </a:moveTo>
                    <a:lnTo>
                      <a:pt x="1" y="0"/>
                    </a:lnTo>
                    <a:lnTo>
                      <a:pt x="0" y="20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55" name="Freeform 26">
                <a:extLst>
                  <a:ext uri="{FF2B5EF4-FFF2-40B4-BE49-F238E27FC236}">
                    <a16:creationId xmlns:a16="http://schemas.microsoft.com/office/drawing/2014/main" id="{2B44A596-A6D4-A459-D923-2FBA841DA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323" y="1102891"/>
                <a:ext cx="1477963" cy="1428750"/>
              </a:xfrm>
              <a:custGeom>
                <a:avLst/>
                <a:gdLst>
                  <a:gd name="T0" fmla="*/ 2504 w 2504"/>
                  <a:gd name="T1" fmla="*/ 0 h 2548"/>
                  <a:gd name="T2" fmla="*/ 2504 w 2504"/>
                  <a:gd name="T3" fmla="*/ 0 h 2548"/>
                  <a:gd name="T4" fmla="*/ 0 w 2504"/>
                  <a:gd name="T5" fmla="*/ 2548 h 2548"/>
                  <a:gd name="T6" fmla="*/ 2504 w 2504"/>
                  <a:gd name="T7" fmla="*/ 0 h 2548"/>
                  <a:gd name="T8" fmla="*/ 2504 w 2504"/>
                  <a:gd name="T9" fmla="*/ 0 h 2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4" h="2548">
                    <a:moveTo>
                      <a:pt x="2504" y="0"/>
                    </a:moveTo>
                    <a:lnTo>
                      <a:pt x="2504" y="0"/>
                    </a:lnTo>
                    <a:cubicBezTo>
                      <a:pt x="1121" y="0"/>
                      <a:pt x="0" y="1141"/>
                      <a:pt x="0" y="2548"/>
                    </a:cubicBezTo>
                    <a:cubicBezTo>
                      <a:pt x="0" y="1141"/>
                      <a:pt x="1121" y="0"/>
                      <a:pt x="2504" y="0"/>
                    </a:cubicBezTo>
                    <a:lnTo>
                      <a:pt x="2504" y="0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57" name="Freeform 27">
                <a:extLst>
                  <a:ext uri="{FF2B5EF4-FFF2-40B4-BE49-F238E27FC236}">
                    <a16:creationId xmlns:a16="http://schemas.microsoft.com/office/drawing/2014/main" id="{EAECE1C2-89D0-C649-63AA-C33273F1D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223" y="1456904"/>
                <a:ext cx="166688" cy="158750"/>
              </a:xfrm>
              <a:custGeom>
                <a:avLst/>
                <a:gdLst>
                  <a:gd name="T0" fmla="*/ 0 w 283"/>
                  <a:gd name="T1" fmla="*/ 283 h 283"/>
                  <a:gd name="T2" fmla="*/ 0 w 283"/>
                  <a:gd name="T3" fmla="*/ 283 h 283"/>
                  <a:gd name="T4" fmla="*/ 283 w 283"/>
                  <a:gd name="T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3">
                    <a:moveTo>
                      <a:pt x="0" y="283"/>
                    </a:moveTo>
                    <a:lnTo>
                      <a:pt x="0" y="283"/>
                    </a:lnTo>
                    <a:lnTo>
                      <a:pt x="283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58" name="Freeform 28">
                <a:extLst>
                  <a:ext uri="{FF2B5EF4-FFF2-40B4-BE49-F238E27FC236}">
                    <a16:creationId xmlns:a16="http://schemas.microsoft.com/office/drawing/2014/main" id="{71DDC7BB-39C2-4D70-2BD7-AFB4F9464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735" y="1498179"/>
                <a:ext cx="88900" cy="84138"/>
              </a:xfrm>
              <a:custGeom>
                <a:avLst/>
                <a:gdLst>
                  <a:gd name="T0" fmla="*/ 0 w 150"/>
                  <a:gd name="T1" fmla="*/ 75 h 150"/>
                  <a:gd name="T2" fmla="*/ 0 w 150"/>
                  <a:gd name="T3" fmla="*/ 75 h 150"/>
                  <a:gd name="T4" fmla="*/ 75 w 150"/>
                  <a:gd name="T5" fmla="*/ 0 h 150"/>
                  <a:gd name="T6" fmla="*/ 150 w 150"/>
                  <a:gd name="T7" fmla="*/ 75 h 150"/>
                  <a:gd name="T8" fmla="*/ 75 w 150"/>
                  <a:gd name="T9" fmla="*/ 150 h 150"/>
                  <a:gd name="T10" fmla="*/ 0 w 150"/>
                  <a:gd name="T11" fmla="*/ 75 h 150"/>
                  <a:gd name="T12" fmla="*/ 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0" y="75"/>
                    </a:moveTo>
                    <a:lnTo>
                      <a:pt x="0" y="75"/>
                    </a:lnTo>
                    <a:cubicBezTo>
                      <a:pt x="0" y="34"/>
                      <a:pt x="33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cubicBezTo>
                      <a:pt x="150" y="116"/>
                      <a:pt x="116" y="150"/>
                      <a:pt x="75" y="150"/>
                    </a:cubicBezTo>
                    <a:cubicBezTo>
                      <a:pt x="33" y="150"/>
                      <a:pt x="0" y="116"/>
                      <a:pt x="0" y="75"/>
                    </a:cubicBez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59" name="Freeform 29">
                <a:extLst>
                  <a:ext uri="{FF2B5EF4-FFF2-40B4-BE49-F238E27FC236}">
                    <a16:creationId xmlns:a16="http://schemas.microsoft.com/office/drawing/2014/main" id="{A8BFD41E-0CED-24EE-B4EB-7E53B98EA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735" y="1498179"/>
                <a:ext cx="88900" cy="84138"/>
              </a:xfrm>
              <a:custGeom>
                <a:avLst/>
                <a:gdLst>
                  <a:gd name="T0" fmla="*/ 0 w 150"/>
                  <a:gd name="T1" fmla="*/ 75 h 150"/>
                  <a:gd name="T2" fmla="*/ 0 w 150"/>
                  <a:gd name="T3" fmla="*/ 75 h 150"/>
                  <a:gd name="T4" fmla="*/ 75 w 150"/>
                  <a:gd name="T5" fmla="*/ 0 h 150"/>
                  <a:gd name="T6" fmla="*/ 150 w 150"/>
                  <a:gd name="T7" fmla="*/ 75 h 150"/>
                  <a:gd name="T8" fmla="*/ 75 w 150"/>
                  <a:gd name="T9" fmla="*/ 150 h 150"/>
                  <a:gd name="T10" fmla="*/ 0 w 150"/>
                  <a:gd name="T11" fmla="*/ 75 h 150"/>
                  <a:gd name="T12" fmla="*/ 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0" y="75"/>
                    </a:moveTo>
                    <a:lnTo>
                      <a:pt x="0" y="75"/>
                    </a:lnTo>
                    <a:cubicBezTo>
                      <a:pt x="0" y="34"/>
                      <a:pt x="33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cubicBezTo>
                      <a:pt x="150" y="116"/>
                      <a:pt x="116" y="150"/>
                      <a:pt x="75" y="150"/>
                    </a:cubicBezTo>
                    <a:cubicBezTo>
                      <a:pt x="33" y="150"/>
                      <a:pt x="0" y="116"/>
                      <a:pt x="0" y="75"/>
                    </a:cubicBezTo>
                    <a:lnTo>
                      <a:pt x="0" y="75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0" name="Freeform 30">
                <a:extLst>
                  <a:ext uri="{FF2B5EF4-FFF2-40B4-BE49-F238E27FC236}">
                    <a16:creationId xmlns:a16="http://schemas.microsoft.com/office/drawing/2014/main" id="{592DA5E9-C51B-2864-AF41-BF58E84F7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860" y="4315991"/>
                <a:ext cx="100013" cy="1588"/>
              </a:xfrm>
              <a:custGeom>
                <a:avLst/>
                <a:gdLst>
                  <a:gd name="T0" fmla="*/ 170 w 170"/>
                  <a:gd name="T1" fmla="*/ 0 h 1"/>
                  <a:gd name="T2" fmla="*/ 170 w 170"/>
                  <a:gd name="T3" fmla="*/ 0 h 1"/>
                  <a:gd name="T4" fmla="*/ 0 w 17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">
                    <a:moveTo>
                      <a:pt x="170" y="0"/>
                    </a:moveTo>
                    <a:lnTo>
                      <a:pt x="170" y="0"/>
                    </a:lnTo>
                    <a:lnTo>
                      <a:pt x="0" y="1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1" name="Freeform 31">
                <a:extLst>
                  <a:ext uri="{FF2B5EF4-FFF2-40B4-BE49-F238E27FC236}">
                    <a16:creationId xmlns:a16="http://schemas.microsoft.com/office/drawing/2014/main" id="{014E6D67-93B3-5F1B-775F-8FD5782EC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885" y="4315991"/>
                <a:ext cx="119063" cy="0"/>
              </a:xfrm>
              <a:custGeom>
                <a:avLst/>
                <a:gdLst>
                  <a:gd name="T0" fmla="*/ 200 w 200"/>
                  <a:gd name="T1" fmla="*/ 200 w 200"/>
                  <a:gd name="T2" fmla="*/ 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20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2" name="Freeform 32">
                <a:extLst>
                  <a:ext uri="{FF2B5EF4-FFF2-40B4-BE49-F238E27FC236}">
                    <a16:creationId xmlns:a16="http://schemas.microsoft.com/office/drawing/2014/main" id="{BAFF200D-951B-E1E2-FC9B-AF200C941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198" y="4315991"/>
                <a:ext cx="101600" cy="1588"/>
              </a:xfrm>
              <a:custGeom>
                <a:avLst/>
                <a:gdLst>
                  <a:gd name="T0" fmla="*/ 0 w 170"/>
                  <a:gd name="T1" fmla="*/ 0 h 1"/>
                  <a:gd name="T2" fmla="*/ 0 w 170"/>
                  <a:gd name="T3" fmla="*/ 0 h 1"/>
                  <a:gd name="T4" fmla="*/ 170 w 17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">
                    <a:moveTo>
                      <a:pt x="0" y="0"/>
                    </a:moveTo>
                    <a:lnTo>
                      <a:pt x="0" y="0"/>
                    </a:lnTo>
                    <a:lnTo>
                      <a:pt x="170" y="1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3" name="Freeform 33">
                <a:extLst>
                  <a:ext uri="{FF2B5EF4-FFF2-40B4-BE49-F238E27FC236}">
                    <a16:creationId xmlns:a16="http://schemas.microsoft.com/office/drawing/2014/main" id="{959CEFB5-CA02-E40A-CCE1-113F196B3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710" y="4315991"/>
                <a:ext cx="119063" cy="0"/>
              </a:xfrm>
              <a:custGeom>
                <a:avLst/>
                <a:gdLst>
                  <a:gd name="T0" fmla="*/ 0 w 200"/>
                  <a:gd name="T1" fmla="*/ 0 w 200"/>
                  <a:gd name="T2" fmla="*/ 200 w 2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0" y="0"/>
                    </a:lnTo>
                    <a:lnTo>
                      <a:pt x="20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4" name="Freeform 36">
                <a:extLst>
                  <a:ext uri="{FF2B5EF4-FFF2-40B4-BE49-F238E27FC236}">
                    <a16:creationId xmlns:a16="http://schemas.microsoft.com/office/drawing/2014/main" id="{D8330CA9-2B06-4C96-BE12-2510718EF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3735" y="2912641"/>
                <a:ext cx="1504950" cy="1404938"/>
              </a:xfrm>
              <a:custGeom>
                <a:avLst/>
                <a:gdLst>
                  <a:gd name="T0" fmla="*/ 0 w 2548"/>
                  <a:gd name="T1" fmla="*/ 0 h 2505"/>
                  <a:gd name="T2" fmla="*/ 0 w 2548"/>
                  <a:gd name="T3" fmla="*/ 0 h 2505"/>
                  <a:gd name="T4" fmla="*/ 2548 w 2548"/>
                  <a:gd name="T5" fmla="*/ 2505 h 2505"/>
                  <a:gd name="T6" fmla="*/ 0 w 2548"/>
                  <a:gd name="T7" fmla="*/ 0 h 2505"/>
                  <a:gd name="T8" fmla="*/ 0 w 2548"/>
                  <a:gd name="T9" fmla="*/ 0 h 2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8" h="2505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384"/>
                      <a:pt x="1141" y="2505"/>
                      <a:pt x="2548" y="2505"/>
                    </a:cubicBezTo>
                    <a:cubicBezTo>
                      <a:pt x="1141" y="2505"/>
                      <a:pt x="0" y="1384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5" name="Freeform 37">
                <a:extLst>
                  <a:ext uri="{FF2B5EF4-FFF2-40B4-BE49-F238E27FC236}">
                    <a16:creationId xmlns:a16="http://schemas.microsoft.com/office/drawing/2014/main" id="{519501B4-AF85-568C-DDA1-1954D9AF3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860" y="3831804"/>
                <a:ext cx="168275" cy="158750"/>
              </a:xfrm>
              <a:custGeom>
                <a:avLst/>
                <a:gdLst>
                  <a:gd name="T0" fmla="*/ 283 w 283"/>
                  <a:gd name="T1" fmla="*/ 282 h 282"/>
                  <a:gd name="T2" fmla="*/ 283 w 283"/>
                  <a:gd name="T3" fmla="*/ 282 h 282"/>
                  <a:gd name="T4" fmla="*/ 0 w 283"/>
                  <a:gd name="T5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2">
                    <a:moveTo>
                      <a:pt x="283" y="282"/>
                    </a:moveTo>
                    <a:lnTo>
                      <a:pt x="283" y="282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6" name="Freeform 38">
                <a:extLst>
                  <a:ext uri="{FF2B5EF4-FFF2-40B4-BE49-F238E27FC236}">
                    <a16:creationId xmlns:a16="http://schemas.microsoft.com/office/drawing/2014/main" id="{2CDE799B-5292-ABC5-310C-91C2D9BA8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373" y="3874666"/>
                <a:ext cx="87313" cy="84138"/>
              </a:xfrm>
              <a:custGeom>
                <a:avLst/>
                <a:gdLst>
                  <a:gd name="T0" fmla="*/ 75 w 150"/>
                  <a:gd name="T1" fmla="*/ 150 h 150"/>
                  <a:gd name="T2" fmla="*/ 75 w 150"/>
                  <a:gd name="T3" fmla="*/ 150 h 150"/>
                  <a:gd name="T4" fmla="*/ 0 w 150"/>
                  <a:gd name="T5" fmla="*/ 75 h 150"/>
                  <a:gd name="T6" fmla="*/ 75 w 150"/>
                  <a:gd name="T7" fmla="*/ 0 h 150"/>
                  <a:gd name="T8" fmla="*/ 150 w 150"/>
                  <a:gd name="T9" fmla="*/ 75 h 150"/>
                  <a:gd name="T10" fmla="*/ 75 w 150"/>
                  <a:gd name="T11" fmla="*/ 150 h 150"/>
                  <a:gd name="T12" fmla="*/ 75 w 150"/>
                  <a:gd name="T1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150"/>
                    </a:moveTo>
                    <a:lnTo>
                      <a:pt x="75" y="150"/>
                    </a:ln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117" y="0"/>
                      <a:pt x="150" y="33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lnTo>
                      <a:pt x="75" y="150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7" name="Freeform 39">
                <a:extLst>
                  <a:ext uri="{FF2B5EF4-FFF2-40B4-BE49-F238E27FC236}">
                    <a16:creationId xmlns:a16="http://schemas.microsoft.com/office/drawing/2014/main" id="{7EE99CF0-20AD-1C23-5E53-9AC79714B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373" y="3874666"/>
                <a:ext cx="87313" cy="84138"/>
              </a:xfrm>
              <a:custGeom>
                <a:avLst/>
                <a:gdLst>
                  <a:gd name="T0" fmla="*/ 75 w 150"/>
                  <a:gd name="T1" fmla="*/ 150 h 150"/>
                  <a:gd name="T2" fmla="*/ 75 w 150"/>
                  <a:gd name="T3" fmla="*/ 150 h 150"/>
                  <a:gd name="T4" fmla="*/ 0 w 150"/>
                  <a:gd name="T5" fmla="*/ 75 h 150"/>
                  <a:gd name="T6" fmla="*/ 75 w 150"/>
                  <a:gd name="T7" fmla="*/ 0 h 150"/>
                  <a:gd name="T8" fmla="*/ 150 w 150"/>
                  <a:gd name="T9" fmla="*/ 75 h 150"/>
                  <a:gd name="T10" fmla="*/ 75 w 150"/>
                  <a:gd name="T11" fmla="*/ 150 h 150"/>
                  <a:gd name="T12" fmla="*/ 75 w 150"/>
                  <a:gd name="T1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75" y="150"/>
                    </a:moveTo>
                    <a:lnTo>
                      <a:pt x="75" y="150"/>
                    </a:lnTo>
                    <a:cubicBezTo>
                      <a:pt x="34" y="150"/>
                      <a:pt x="0" y="116"/>
                      <a:pt x="0" y="75"/>
                    </a:cubicBezTo>
                    <a:cubicBezTo>
                      <a:pt x="0" y="33"/>
                      <a:pt x="34" y="0"/>
                      <a:pt x="75" y="0"/>
                    </a:cubicBezTo>
                    <a:cubicBezTo>
                      <a:pt x="117" y="0"/>
                      <a:pt x="150" y="33"/>
                      <a:pt x="150" y="75"/>
                    </a:cubicBezTo>
                    <a:cubicBezTo>
                      <a:pt x="150" y="116"/>
                      <a:pt x="117" y="150"/>
                      <a:pt x="75" y="150"/>
                    </a:cubicBezTo>
                    <a:lnTo>
                      <a:pt x="75" y="150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8" name="Freeform 40">
                <a:extLst>
                  <a:ext uri="{FF2B5EF4-FFF2-40B4-BE49-F238E27FC236}">
                    <a16:creationId xmlns:a16="http://schemas.microsoft.com/office/drawing/2014/main" id="{05EB2146-68BB-8474-022C-1635061D7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790404"/>
                <a:ext cx="0" cy="95250"/>
              </a:xfrm>
              <a:custGeom>
                <a:avLst/>
                <a:gdLst>
                  <a:gd name="T0" fmla="*/ 0 w 1"/>
                  <a:gd name="T1" fmla="*/ 0 h 170"/>
                  <a:gd name="T2" fmla="*/ 0 w 1"/>
                  <a:gd name="T3" fmla="*/ 0 h 170"/>
                  <a:gd name="T4" fmla="*/ 1 w 1"/>
                  <a:gd name="T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0">
                    <a:moveTo>
                      <a:pt x="0" y="0"/>
                    </a:moveTo>
                    <a:lnTo>
                      <a:pt x="0" y="0"/>
                    </a:lnTo>
                    <a:lnTo>
                      <a:pt x="1" y="170"/>
                    </a:lnTo>
                  </a:path>
                </a:pathLst>
              </a:custGeom>
              <a:noFill/>
              <a:ln w="23813" cap="rnd">
                <a:solidFill>
                  <a:srgbClr val="24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69" name="Freeform 41">
                <a:extLst>
                  <a:ext uri="{FF2B5EF4-FFF2-40B4-BE49-F238E27FC236}">
                    <a16:creationId xmlns:a16="http://schemas.microsoft.com/office/drawing/2014/main" id="{DAC21282-9EF8-F3AB-71A2-A41499100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731666"/>
                <a:ext cx="0" cy="112713"/>
              </a:xfrm>
              <a:custGeom>
                <a:avLst/>
                <a:gdLst>
                  <a:gd name="T0" fmla="*/ 0 h 200"/>
                  <a:gd name="T1" fmla="*/ 0 h 200"/>
                  <a:gd name="T2" fmla="*/ 200 h 2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00">
                    <a:moveTo>
                      <a:pt x="0" y="0"/>
                    </a:moveTo>
                    <a:lnTo>
                      <a:pt x="0" y="0"/>
                    </a:lnTo>
                    <a:lnTo>
                      <a:pt x="0" y="20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70" name="Freeform 42">
                <a:extLst>
                  <a:ext uri="{FF2B5EF4-FFF2-40B4-BE49-F238E27FC236}">
                    <a16:creationId xmlns:a16="http://schemas.microsoft.com/office/drawing/2014/main" id="{4925BB30-01BD-F047-AF1D-BB2BE892D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873" y="2580854"/>
                <a:ext cx="0" cy="112713"/>
              </a:xfrm>
              <a:custGeom>
                <a:avLst/>
                <a:gdLst>
                  <a:gd name="T0" fmla="*/ 200 h 200"/>
                  <a:gd name="T1" fmla="*/ 200 h 200"/>
                  <a:gd name="T2" fmla="*/ 0 h 2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200"/>
                    </a:lnTo>
                    <a:lnTo>
                      <a:pt x="0" y="0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71" name="Freeform 45">
                <a:extLst>
                  <a:ext uri="{FF2B5EF4-FFF2-40B4-BE49-F238E27FC236}">
                    <a16:creationId xmlns:a16="http://schemas.microsoft.com/office/drawing/2014/main" id="{B9E9025C-3F10-93F0-428E-77C2A4810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0323" y="2899941"/>
                <a:ext cx="1479550" cy="1416050"/>
              </a:xfrm>
              <a:custGeom>
                <a:avLst/>
                <a:gdLst>
                  <a:gd name="T0" fmla="*/ 0 w 2505"/>
                  <a:gd name="T1" fmla="*/ 2528 h 2528"/>
                  <a:gd name="T2" fmla="*/ 0 w 2505"/>
                  <a:gd name="T3" fmla="*/ 2528 h 2528"/>
                  <a:gd name="T4" fmla="*/ 2505 w 2505"/>
                  <a:gd name="T5" fmla="*/ 0 h 2528"/>
                  <a:gd name="T6" fmla="*/ 0 w 2505"/>
                  <a:gd name="T7" fmla="*/ 2528 h 2528"/>
                  <a:gd name="T8" fmla="*/ 0 w 2505"/>
                  <a:gd name="T9" fmla="*/ 2528 h 2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5" h="2528">
                    <a:moveTo>
                      <a:pt x="0" y="2528"/>
                    </a:moveTo>
                    <a:lnTo>
                      <a:pt x="0" y="2528"/>
                    </a:lnTo>
                    <a:cubicBezTo>
                      <a:pt x="1384" y="2528"/>
                      <a:pt x="2505" y="1396"/>
                      <a:pt x="2505" y="0"/>
                    </a:cubicBezTo>
                    <a:cubicBezTo>
                      <a:pt x="2505" y="1396"/>
                      <a:pt x="1384" y="2528"/>
                      <a:pt x="0" y="2528"/>
                    </a:cubicBezTo>
                    <a:lnTo>
                      <a:pt x="0" y="2528"/>
                    </a:lnTo>
                    <a:close/>
                  </a:path>
                </a:pathLst>
              </a:custGeom>
              <a:noFill/>
              <a:ln w="23813" cap="rnd">
                <a:solidFill>
                  <a:srgbClr val="0008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72" name="Freeform 46">
                <a:extLst>
                  <a:ext uri="{FF2B5EF4-FFF2-40B4-BE49-F238E27FC236}">
                    <a16:creationId xmlns:a16="http://schemas.microsoft.com/office/drawing/2014/main" id="{FB32C960-EF7A-3249-720A-B5F2528A6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535" y="3838154"/>
                <a:ext cx="166688" cy="158750"/>
              </a:xfrm>
              <a:custGeom>
                <a:avLst/>
                <a:gdLst>
                  <a:gd name="T0" fmla="*/ 283 w 283"/>
                  <a:gd name="T1" fmla="*/ 0 h 283"/>
                  <a:gd name="T2" fmla="*/ 283 w 283"/>
                  <a:gd name="T3" fmla="*/ 0 h 283"/>
                  <a:gd name="T4" fmla="*/ 0 w 283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3" h="283">
                    <a:moveTo>
                      <a:pt x="283" y="0"/>
                    </a:moveTo>
                    <a:lnTo>
                      <a:pt x="283" y="0"/>
                    </a:lnTo>
                    <a:lnTo>
                      <a:pt x="0" y="283"/>
                    </a:lnTo>
                  </a:path>
                </a:pathLst>
              </a:custGeom>
              <a:noFill/>
              <a:ln w="23813" cap="rnd">
                <a:solidFill>
                  <a:srgbClr val="FF001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73" name="Freeform 47">
                <a:extLst>
                  <a:ext uri="{FF2B5EF4-FFF2-40B4-BE49-F238E27FC236}">
                    <a16:creationId xmlns:a16="http://schemas.microsoft.com/office/drawing/2014/main" id="{5E047356-62FC-536B-F036-8F436F00D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398" y="3877841"/>
                <a:ext cx="88900" cy="84138"/>
              </a:xfrm>
              <a:custGeom>
                <a:avLst/>
                <a:gdLst>
                  <a:gd name="T0" fmla="*/ 150 w 150"/>
                  <a:gd name="T1" fmla="*/ 75 h 150"/>
                  <a:gd name="T2" fmla="*/ 150 w 150"/>
                  <a:gd name="T3" fmla="*/ 75 h 150"/>
                  <a:gd name="T4" fmla="*/ 75 w 150"/>
                  <a:gd name="T5" fmla="*/ 150 h 150"/>
                  <a:gd name="T6" fmla="*/ 0 w 150"/>
                  <a:gd name="T7" fmla="*/ 75 h 150"/>
                  <a:gd name="T8" fmla="*/ 75 w 150"/>
                  <a:gd name="T9" fmla="*/ 0 h 150"/>
                  <a:gd name="T10" fmla="*/ 150 w 150"/>
                  <a:gd name="T11" fmla="*/ 75 h 150"/>
                  <a:gd name="T12" fmla="*/ 15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150" y="75"/>
                    </a:moveTo>
                    <a:lnTo>
                      <a:pt x="150" y="75"/>
                    </a:lnTo>
                    <a:cubicBezTo>
                      <a:pt x="150" y="117"/>
                      <a:pt x="116" y="150"/>
                      <a:pt x="75" y="150"/>
                    </a:cubicBezTo>
                    <a:cubicBezTo>
                      <a:pt x="34" y="150"/>
                      <a:pt x="0" y="117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lnTo>
                      <a:pt x="150" y="75"/>
                    </a:lnTo>
                    <a:close/>
                  </a:path>
                </a:pathLst>
              </a:custGeom>
              <a:solidFill>
                <a:srgbClr val="BABA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74" name="Freeform 48">
                <a:extLst>
                  <a:ext uri="{FF2B5EF4-FFF2-40B4-BE49-F238E27FC236}">
                    <a16:creationId xmlns:a16="http://schemas.microsoft.com/office/drawing/2014/main" id="{9F4746CE-E71C-E6E0-9EE1-0064DC6DF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398" y="3877841"/>
                <a:ext cx="88900" cy="84138"/>
              </a:xfrm>
              <a:custGeom>
                <a:avLst/>
                <a:gdLst>
                  <a:gd name="T0" fmla="*/ 150 w 150"/>
                  <a:gd name="T1" fmla="*/ 75 h 150"/>
                  <a:gd name="T2" fmla="*/ 150 w 150"/>
                  <a:gd name="T3" fmla="*/ 75 h 150"/>
                  <a:gd name="T4" fmla="*/ 75 w 150"/>
                  <a:gd name="T5" fmla="*/ 150 h 150"/>
                  <a:gd name="T6" fmla="*/ 0 w 150"/>
                  <a:gd name="T7" fmla="*/ 75 h 150"/>
                  <a:gd name="T8" fmla="*/ 75 w 150"/>
                  <a:gd name="T9" fmla="*/ 0 h 150"/>
                  <a:gd name="T10" fmla="*/ 150 w 150"/>
                  <a:gd name="T11" fmla="*/ 75 h 150"/>
                  <a:gd name="T12" fmla="*/ 150 w 150"/>
                  <a:gd name="T13" fmla="*/ 7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50">
                    <a:moveTo>
                      <a:pt x="150" y="75"/>
                    </a:moveTo>
                    <a:lnTo>
                      <a:pt x="150" y="75"/>
                    </a:lnTo>
                    <a:cubicBezTo>
                      <a:pt x="150" y="117"/>
                      <a:pt x="116" y="150"/>
                      <a:pt x="75" y="150"/>
                    </a:cubicBezTo>
                    <a:cubicBezTo>
                      <a:pt x="34" y="150"/>
                      <a:pt x="0" y="117"/>
                      <a:pt x="0" y="75"/>
                    </a:cubicBezTo>
                    <a:cubicBezTo>
                      <a:pt x="0" y="34"/>
                      <a:pt x="34" y="0"/>
                      <a:pt x="75" y="0"/>
                    </a:cubicBezTo>
                    <a:cubicBezTo>
                      <a:pt x="116" y="0"/>
                      <a:pt x="150" y="34"/>
                      <a:pt x="150" y="75"/>
                    </a:cubicBezTo>
                    <a:lnTo>
                      <a:pt x="150" y="75"/>
                    </a:lnTo>
                    <a:close/>
                  </a:path>
                </a:pathLst>
              </a:custGeom>
              <a:noFill/>
              <a:ln w="15875" cap="rnd">
                <a:solidFill>
                  <a:srgbClr val="44444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13" u="sng"/>
              </a:p>
            </p:txBody>
          </p:sp>
          <p:sp>
            <p:nvSpPr>
              <p:cNvPr id="475" name="Rectangle 68">
                <a:extLst>
                  <a:ext uri="{FF2B5EF4-FFF2-40B4-BE49-F238E27FC236}">
                    <a16:creationId xmlns:a16="http://schemas.microsoft.com/office/drawing/2014/main" id="{6BB4F432-2EC1-2A24-1A2A-796C81D16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2671" y="4404892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PG</a:t>
                </a:r>
                <a:endParaRPr lang="en-US" altLang="en-US" u="sng" dirty="0"/>
              </a:p>
            </p:txBody>
          </p:sp>
          <p:sp>
            <p:nvSpPr>
              <p:cNvPr id="476" name="Rectangle 169">
                <a:extLst>
                  <a:ext uri="{FF2B5EF4-FFF2-40B4-BE49-F238E27FC236}">
                    <a16:creationId xmlns:a16="http://schemas.microsoft.com/office/drawing/2014/main" id="{CE293DE1-C32D-3F6F-19D5-4DDF3B1B4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5711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77" name="Rectangle 170">
                <a:extLst>
                  <a:ext uri="{FF2B5EF4-FFF2-40B4-BE49-F238E27FC236}">
                    <a16:creationId xmlns:a16="http://schemas.microsoft.com/office/drawing/2014/main" id="{862AF342-8159-298F-087A-62ADE31F9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448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78" name="Rectangle 171">
                <a:extLst>
                  <a:ext uri="{FF2B5EF4-FFF2-40B4-BE49-F238E27FC236}">
                    <a16:creationId xmlns:a16="http://schemas.microsoft.com/office/drawing/2014/main" id="{121750F9-5D64-C6A7-BC28-32E46AF7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83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79" name="Rectangle 173">
                <a:extLst>
                  <a:ext uri="{FF2B5EF4-FFF2-40B4-BE49-F238E27FC236}">
                    <a16:creationId xmlns:a16="http://schemas.microsoft.com/office/drawing/2014/main" id="{34F85805-34D6-8932-D331-253D6622B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923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0" name="Rectangle 174">
                <a:extLst>
                  <a:ext uri="{FF2B5EF4-FFF2-40B4-BE49-F238E27FC236}">
                    <a16:creationId xmlns:a16="http://schemas.microsoft.com/office/drawing/2014/main" id="{1CD1D167-A9F2-A40C-F575-075C95172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0199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1" name="Rectangle 175">
                <a:extLst>
                  <a:ext uri="{FF2B5EF4-FFF2-40B4-BE49-F238E27FC236}">
                    <a16:creationId xmlns:a16="http://schemas.microsoft.com/office/drawing/2014/main" id="{DFBCCDEF-3031-49CF-20C0-AF7F19767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258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2" name="Rectangle 176">
                <a:extLst>
                  <a:ext uri="{FF2B5EF4-FFF2-40B4-BE49-F238E27FC236}">
                    <a16:creationId xmlns:a16="http://schemas.microsoft.com/office/drawing/2014/main" id="{5C1387D1-FE3F-60CD-92C2-7CB302279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973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3" name="Rectangle 177">
                <a:extLst>
                  <a:ext uri="{FF2B5EF4-FFF2-40B4-BE49-F238E27FC236}">
                    <a16:creationId xmlns:a16="http://schemas.microsoft.com/office/drawing/2014/main" id="{C6EEAC17-4E57-133F-2C9C-C218164E5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360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4" name="Rectangle 178">
                <a:extLst>
                  <a:ext uri="{FF2B5EF4-FFF2-40B4-BE49-F238E27FC236}">
                    <a16:creationId xmlns:a16="http://schemas.microsoft.com/office/drawing/2014/main" id="{5930FB33-1378-1691-6F03-0D4461D34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6735" y="151405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5" name="Rectangle 179">
                <a:extLst>
                  <a:ext uri="{FF2B5EF4-FFF2-40B4-BE49-F238E27FC236}">
                    <a16:creationId xmlns:a16="http://schemas.microsoft.com/office/drawing/2014/main" id="{ECC5C638-FAE1-F486-A7CF-CD58A729F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123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6" name="Rectangle 181">
                <a:extLst>
                  <a:ext uri="{FF2B5EF4-FFF2-40B4-BE49-F238E27FC236}">
                    <a16:creationId xmlns:a16="http://schemas.microsoft.com/office/drawing/2014/main" id="{D8EB449B-34E6-379B-D29A-FF9911DA2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3660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7" name="Rectangle 184">
                <a:extLst>
                  <a:ext uri="{FF2B5EF4-FFF2-40B4-BE49-F238E27FC236}">
                    <a16:creationId xmlns:a16="http://schemas.microsoft.com/office/drawing/2014/main" id="{4FC937C9-8828-C45A-E71D-D0A8EC263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7023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8" name="Rectangle 185">
                <a:extLst>
                  <a:ext uri="{FF2B5EF4-FFF2-40B4-BE49-F238E27FC236}">
                    <a16:creationId xmlns:a16="http://schemas.microsoft.com/office/drawing/2014/main" id="{D945D577-6950-8C34-DDF1-A69F380E8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9411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89" name="Rectangle 186">
                <a:extLst>
                  <a:ext uri="{FF2B5EF4-FFF2-40B4-BE49-F238E27FC236}">
                    <a16:creationId xmlns:a16="http://schemas.microsoft.com/office/drawing/2014/main" id="{34F9AFA9-A2C5-6767-1477-95BF0825E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799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0" name="Rectangle 187">
                <a:extLst>
                  <a:ext uri="{FF2B5EF4-FFF2-40B4-BE49-F238E27FC236}">
                    <a16:creationId xmlns:a16="http://schemas.microsoft.com/office/drawing/2014/main" id="{3FB7EC98-7594-2ED9-306F-125708954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5773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1" name="Rectangle 188">
                <a:extLst>
                  <a:ext uri="{FF2B5EF4-FFF2-40B4-BE49-F238E27FC236}">
                    <a16:creationId xmlns:a16="http://schemas.microsoft.com/office/drawing/2014/main" id="{A53A6F42-AE10-BB29-5263-0626D3EC9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3560" y="38699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2" name="Rectangle 189">
                <a:extLst>
                  <a:ext uri="{FF2B5EF4-FFF2-40B4-BE49-F238E27FC236}">
                    <a16:creationId xmlns:a16="http://schemas.microsoft.com/office/drawing/2014/main" id="{C3867FA2-3ED5-A451-A456-3F68ADEA5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7973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3" name="Rectangle 190">
                <a:extLst>
                  <a:ext uri="{FF2B5EF4-FFF2-40B4-BE49-F238E27FC236}">
                    <a16:creationId xmlns:a16="http://schemas.microsoft.com/office/drawing/2014/main" id="{3CE2BC1D-23FC-7866-D722-2893F73C5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710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4" name="Rectangle 191">
                <a:extLst>
                  <a:ext uri="{FF2B5EF4-FFF2-40B4-BE49-F238E27FC236}">
                    <a16:creationId xmlns:a16="http://schemas.microsoft.com/office/drawing/2014/main" id="{A5855A8A-4193-119C-655D-1A43CFAF1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909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5" name="Rectangle 192">
                <a:extLst>
                  <a:ext uri="{FF2B5EF4-FFF2-40B4-BE49-F238E27FC236}">
                    <a16:creationId xmlns:a16="http://schemas.microsoft.com/office/drawing/2014/main" id="{48C04DE6-52C6-BD01-EB0B-E8C82266A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010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6" name="Rectangle 193">
                <a:extLst>
                  <a:ext uri="{FF2B5EF4-FFF2-40B4-BE49-F238E27FC236}">
                    <a16:creationId xmlns:a16="http://schemas.microsoft.com/office/drawing/2014/main" id="{09AB5312-A7F3-EF39-79E5-A552A3A8A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49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7" name="Rectangle 194">
                <a:extLst>
                  <a:ext uri="{FF2B5EF4-FFF2-40B4-BE49-F238E27FC236}">
                    <a16:creationId xmlns:a16="http://schemas.microsoft.com/office/drawing/2014/main" id="{0F550DD1-DDAE-A806-E35E-17797F355B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2460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8" name="Rectangle 195">
                <a:extLst>
                  <a:ext uri="{FF2B5EF4-FFF2-40B4-BE49-F238E27FC236}">
                    <a16:creationId xmlns:a16="http://schemas.microsoft.com/office/drawing/2014/main" id="{BC14A1D9-9C96-F18C-60AE-FD7AFB403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484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499" name="Rectangle 196">
                <a:extLst>
                  <a:ext uri="{FF2B5EF4-FFF2-40B4-BE49-F238E27FC236}">
                    <a16:creationId xmlns:a16="http://schemas.microsoft.com/office/drawing/2014/main" id="{16CFCDE1-1B59-D554-2F9A-9B1EFD0FB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234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0" name="Rectangle 197">
                <a:extLst>
                  <a:ext uri="{FF2B5EF4-FFF2-40B4-BE49-F238E27FC236}">
                    <a16:creationId xmlns:a16="http://schemas.microsoft.com/office/drawing/2014/main" id="{9FFD5D0E-8F89-14F6-5A94-4488BB707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9622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1" name="Rectangle 198">
                <a:extLst>
                  <a:ext uri="{FF2B5EF4-FFF2-40B4-BE49-F238E27FC236}">
                    <a16:creationId xmlns:a16="http://schemas.microsoft.com/office/drawing/2014/main" id="{0334CC2E-3627-F1B5-FA1A-9360382A9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8998" y="3857203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2" name="Rectangle 199">
                <a:extLst>
                  <a:ext uri="{FF2B5EF4-FFF2-40B4-BE49-F238E27FC236}">
                    <a16:creationId xmlns:a16="http://schemas.microsoft.com/office/drawing/2014/main" id="{95088261-4392-7D0B-AEEE-5BD5491EA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010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3" name="Rectangle 200">
                <a:extLst>
                  <a:ext uri="{FF2B5EF4-FFF2-40B4-BE49-F238E27FC236}">
                    <a16:creationId xmlns:a16="http://schemas.microsoft.com/office/drawing/2014/main" id="{5259C4B1-FA27-C55B-06D8-064D0BCC0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1160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4" name="Rectangle 202">
                <a:extLst>
                  <a:ext uri="{FF2B5EF4-FFF2-40B4-BE49-F238E27FC236}">
                    <a16:creationId xmlns:a16="http://schemas.microsoft.com/office/drawing/2014/main" id="{1BC1D773-20D0-3C01-D440-E55473FD4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048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5" name="Rectangle 204">
                <a:extLst>
                  <a:ext uri="{FF2B5EF4-FFF2-40B4-BE49-F238E27FC236}">
                    <a16:creationId xmlns:a16="http://schemas.microsoft.com/office/drawing/2014/main" id="{46D91431-3346-E365-E8E5-21BF6542E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6910" y="1495004"/>
                <a:ext cx="8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endParaRPr lang="en-US" altLang="en-US" u="sng" dirty="0"/>
              </a:p>
            </p:txBody>
          </p:sp>
          <p:sp>
            <p:nvSpPr>
              <p:cNvPr id="506" name="Rectangle 68">
                <a:extLst>
                  <a:ext uri="{FF2B5EF4-FFF2-40B4-BE49-F238E27FC236}">
                    <a16:creationId xmlns:a16="http://schemas.microsoft.com/office/drawing/2014/main" id="{2383AC22-C726-0BE0-94AD-515481691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860" y="907544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PA</a:t>
                </a:r>
                <a:endParaRPr lang="en-US" altLang="en-US" u="sng" dirty="0"/>
              </a:p>
            </p:txBody>
          </p:sp>
          <p:sp>
            <p:nvSpPr>
              <p:cNvPr id="507" name="Rectangle 68">
                <a:extLst>
                  <a:ext uri="{FF2B5EF4-FFF2-40B4-BE49-F238E27FC236}">
                    <a16:creationId xmlns:a16="http://schemas.microsoft.com/office/drawing/2014/main" id="{3828FEB1-7B99-4F10-02BC-01DAA879A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7761" y="2680300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PD</a:t>
                </a:r>
                <a:endParaRPr lang="en-US" altLang="en-US" u="sng" dirty="0"/>
              </a:p>
            </p:txBody>
          </p:sp>
          <p:sp>
            <p:nvSpPr>
              <p:cNvPr id="508" name="Rectangle 68">
                <a:extLst>
                  <a:ext uri="{FF2B5EF4-FFF2-40B4-BE49-F238E27FC236}">
                    <a16:creationId xmlns:a16="http://schemas.microsoft.com/office/drawing/2014/main" id="{7BB1EAF0-0272-0449-7059-39B1F2F70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8528" y="2673043"/>
                <a:ext cx="139700" cy="107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en-US" altLang="en-US" sz="525" b="1" u="sng" dirty="0">
                    <a:solidFill>
                      <a:srgbClr val="000000"/>
                    </a:solidFill>
                    <a:latin typeface="Arial Bold" panose="020B0704020202020204" pitchFamily="34" charset="0"/>
                  </a:rPr>
                  <a:t>PJ</a:t>
                </a:r>
                <a:endParaRPr lang="en-US" altLang="en-US" u="sng" dirty="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FF5B11B-6A2B-2F29-73FC-169CD1F34636}"/>
                </a:ext>
              </a:extLst>
            </p:cNvPr>
            <p:cNvSpPr/>
            <p:nvPr/>
          </p:nvSpPr>
          <p:spPr>
            <a:xfrm rot="18754250">
              <a:off x="3152066" y="1396244"/>
              <a:ext cx="241483" cy="93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93424A2-05D1-424F-AC1D-946CCE76A93B}"/>
                </a:ext>
              </a:extLst>
            </p:cNvPr>
            <p:cNvSpPr txBox="1"/>
            <p:nvPr/>
          </p:nvSpPr>
          <p:spPr>
            <a:xfrm>
              <a:off x="3109379" y="1340393"/>
              <a:ext cx="3649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PL</a:t>
              </a:r>
              <a:endParaRPr lang="en-GB" sz="525" b="1" u="sng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E8528DD-2977-039B-3F9F-BC75F73C6568}"/>
                </a:ext>
              </a:extLst>
            </p:cNvPr>
            <p:cNvSpPr/>
            <p:nvPr/>
          </p:nvSpPr>
          <p:spPr>
            <a:xfrm rot="18754250">
              <a:off x="5917611" y="3993844"/>
              <a:ext cx="241483" cy="53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9D8B874-6237-A587-1EB3-09862E9C5F43}"/>
                </a:ext>
              </a:extLst>
            </p:cNvPr>
            <p:cNvSpPr/>
            <p:nvPr/>
          </p:nvSpPr>
          <p:spPr>
            <a:xfrm rot="2614834">
              <a:off x="5933203" y="1373302"/>
              <a:ext cx="241483" cy="93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D6EAAD2-2E1C-6D3B-6EBF-A76834BF70DD}"/>
                </a:ext>
              </a:extLst>
            </p:cNvPr>
            <p:cNvSpPr/>
            <p:nvPr/>
          </p:nvSpPr>
          <p:spPr>
            <a:xfrm rot="2614834">
              <a:off x="3197482" y="3959923"/>
              <a:ext cx="241483" cy="93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03266DF-60A0-B546-6135-6A48DEA5090F}"/>
                </a:ext>
              </a:extLst>
            </p:cNvPr>
            <p:cNvSpPr txBox="1"/>
            <p:nvPr/>
          </p:nvSpPr>
          <p:spPr>
            <a:xfrm>
              <a:off x="5891298" y="1324773"/>
              <a:ext cx="4377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PB</a:t>
              </a:r>
              <a:endParaRPr lang="en-GB" sz="525" b="1" u="sng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4C8664-E64E-AB29-493C-A3D60806522B}"/>
                </a:ext>
              </a:extLst>
            </p:cNvPr>
            <p:cNvSpPr txBox="1"/>
            <p:nvPr/>
          </p:nvSpPr>
          <p:spPr>
            <a:xfrm>
              <a:off x="5916065" y="3954512"/>
              <a:ext cx="36275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PF</a:t>
              </a:r>
              <a:endParaRPr lang="en-GB" sz="525" b="1" u="sng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1FB0520-3A45-1787-C2DC-B365DA33A16C}"/>
                </a:ext>
              </a:extLst>
            </p:cNvPr>
            <p:cNvSpPr txBox="1"/>
            <p:nvPr/>
          </p:nvSpPr>
          <p:spPr>
            <a:xfrm>
              <a:off x="3122313" y="3917288"/>
              <a:ext cx="3977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25" b="1" u="sng" dirty="0"/>
                <a:t>PH</a:t>
              </a:r>
              <a:endParaRPr lang="en-GB" sz="525" b="1" u="sng" dirty="0"/>
            </a:p>
          </p:txBody>
        </p:sp>
      </p:grpSp>
      <p:sp>
        <p:nvSpPr>
          <p:cNvPr id="509" name="Rectangle 508">
            <a:extLst>
              <a:ext uri="{FF2B5EF4-FFF2-40B4-BE49-F238E27FC236}">
                <a16:creationId xmlns:a16="http://schemas.microsoft.com/office/drawing/2014/main" id="{B33B15EA-9FAA-7060-9DB5-93D25A009373}"/>
              </a:ext>
            </a:extLst>
          </p:cNvPr>
          <p:cNvSpPr/>
          <p:nvPr/>
        </p:nvSpPr>
        <p:spPr>
          <a:xfrm>
            <a:off x="6746243" y="1221075"/>
            <a:ext cx="84990" cy="9235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u="sng" dirty="0"/>
          </a:p>
        </p:txBody>
      </p:sp>
      <p:sp>
        <p:nvSpPr>
          <p:cNvPr id="510" name="Rectangle 509">
            <a:extLst>
              <a:ext uri="{FF2B5EF4-FFF2-40B4-BE49-F238E27FC236}">
                <a16:creationId xmlns:a16="http://schemas.microsoft.com/office/drawing/2014/main" id="{A0CBE8FC-9013-8AD0-2850-6D7B99450FE6}"/>
              </a:ext>
            </a:extLst>
          </p:cNvPr>
          <p:cNvSpPr/>
          <p:nvPr/>
        </p:nvSpPr>
        <p:spPr>
          <a:xfrm>
            <a:off x="6762547" y="1465951"/>
            <a:ext cx="47105" cy="51189"/>
          </a:xfrm>
          <a:prstGeom prst="rect">
            <a:avLst/>
          </a:prstGeom>
          <a:solidFill>
            <a:srgbClr val="6B6B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u="sng"/>
          </a:p>
        </p:txBody>
      </p:sp>
      <p:sp>
        <p:nvSpPr>
          <p:cNvPr id="511" name="Rectangle 510">
            <a:extLst>
              <a:ext uri="{FF2B5EF4-FFF2-40B4-BE49-F238E27FC236}">
                <a16:creationId xmlns:a16="http://schemas.microsoft.com/office/drawing/2014/main" id="{1AA04A9E-693C-F98E-4F06-FD8A7FF8AC5D}"/>
              </a:ext>
            </a:extLst>
          </p:cNvPr>
          <p:cNvSpPr/>
          <p:nvPr/>
        </p:nvSpPr>
        <p:spPr>
          <a:xfrm>
            <a:off x="8030885" y="2676461"/>
            <a:ext cx="47105" cy="51189"/>
          </a:xfrm>
          <a:prstGeom prst="rect">
            <a:avLst/>
          </a:prstGeom>
          <a:solidFill>
            <a:srgbClr val="6B6B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u="sng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A9AD0C77-45A2-5949-89AD-FFBE6BDB0789}"/>
              </a:ext>
            </a:extLst>
          </p:cNvPr>
          <p:cNvSpPr/>
          <p:nvPr/>
        </p:nvSpPr>
        <p:spPr>
          <a:xfrm>
            <a:off x="5494681" y="2672885"/>
            <a:ext cx="47105" cy="51189"/>
          </a:xfrm>
          <a:prstGeom prst="rect">
            <a:avLst/>
          </a:prstGeom>
          <a:solidFill>
            <a:srgbClr val="6B6B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u="sng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2F41618-FB5E-6036-5049-3F423116E04D}"/>
              </a:ext>
            </a:extLst>
          </p:cNvPr>
          <p:cNvSpPr/>
          <p:nvPr/>
        </p:nvSpPr>
        <p:spPr>
          <a:xfrm>
            <a:off x="8265038" y="2657061"/>
            <a:ext cx="84990" cy="9235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u="sng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E80CB0B5-02BB-C80D-4E8E-D42BF4F3CF1A}"/>
              </a:ext>
            </a:extLst>
          </p:cNvPr>
          <p:cNvSpPr/>
          <p:nvPr/>
        </p:nvSpPr>
        <p:spPr>
          <a:xfrm>
            <a:off x="5232789" y="2657062"/>
            <a:ext cx="84990" cy="9235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u="sng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82326D85-EC84-3A89-D7F6-A1484F234D77}"/>
              </a:ext>
            </a:extLst>
          </p:cNvPr>
          <p:cNvSpPr/>
          <p:nvPr/>
        </p:nvSpPr>
        <p:spPr>
          <a:xfrm>
            <a:off x="6768130" y="3881972"/>
            <a:ext cx="47105" cy="51189"/>
          </a:xfrm>
          <a:prstGeom prst="rect">
            <a:avLst/>
          </a:prstGeom>
          <a:solidFill>
            <a:srgbClr val="6B6B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32" name="ZoneTexte 6">
            <a:extLst>
              <a:ext uri="{FF2B5EF4-FFF2-40B4-BE49-F238E27FC236}">
                <a16:creationId xmlns:a16="http://schemas.microsoft.com/office/drawing/2014/main" id="{3A999355-8169-DFA4-F71C-8A9CA8E4AE58}"/>
              </a:ext>
            </a:extLst>
          </p:cNvPr>
          <p:cNvSpPr txBox="1"/>
          <p:nvPr/>
        </p:nvSpPr>
        <p:spPr>
          <a:xfrm>
            <a:off x="6054417" y="1671086"/>
            <a:ext cx="329693" cy="31162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i="1" dirty="0">
                <a:solidFill>
                  <a:schemeClr val="bg1"/>
                </a:solidFill>
                <a:latin typeface="Arial" panose="020B0604020202020204" pitchFamily="34" charset="0"/>
              </a:rPr>
              <a:t>RF Booster</a:t>
            </a:r>
            <a:r>
              <a:rPr lang="en-GB" sz="675" i="1" dirty="0">
                <a:solidFill>
                  <a:schemeClr val="bg1"/>
                </a:solidFill>
                <a:latin typeface="Arial" panose="020B0604020202020204" pitchFamily="34" charset="0"/>
              </a:rPr>
              <a:t> point</a:t>
            </a:r>
            <a:endParaRPr lang="fr-FR" sz="525" i="1" dirty="0">
              <a:solidFill>
                <a:schemeClr val="bg1"/>
              </a:solidFill>
            </a:endParaRPr>
          </a:p>
        </p:txBody>
      </p:sp>
      <p:sp>
        <p:nvSpPr>
          <p:cNvPr id="138" name="ZoneTexte 6">
            <a:extLst>
              <a:ext uri="{FF2B5EF4-FFF2-40B4-BE49-F238E27FC236}">
                <a16:creationId xmlns:a16="http://schemas.microsoft.com/office/drawing/2014/main" id="{436DF6FE-74DD-5AC8-FE40-1D13F1E52F50}"/>
              </a:ext>
            </a:extLst>
          </p:cNvPr>
          <p:cNvSpPr txBox="1"/>
          <p:nvPr/>
        </p:nvSpPr>
        <p:spPr>
          <a:xfrm>
            <a:off x="6053922" y="3406629"/>
            <a:ext cx="329693" cy="31162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i="1" dirty="0">
                <a:solidFill>
                  <a:schemeClr val="bg1"/>
                </a:solidFill>
                <a:latin typeface="Arial" panose="020B0604020202020204" pitchFamily="34" charset="0"/>
              </a:rPr>
              <a:t>RF Collider</a:t>
            </a:r>
            <a:r>
              <a:rPr lang="en-GB" sz="675" i="1" dirty="0">
                <a:solidFill>
                  <a:schemeClr val="bg1"/>
                </a:solidFill>
                <a:latin typeface="Arial" panose="020B0604020202020204" pitchFamily="34" charset="0"/>
              </a:rPr>
              <a:t> point</a:t>
            </a:r>
            <a:endParaRPr lang="fr-FR" sz="525" i="1" dirty="0">
              <a:solidFill>
                <a:schemeClr val="bg1"/>
              </a:solidFill>
            </a:endParaRPr>
          </a:p>
        </p:txBody>
      </p:sp>
      <p:sp>
        <p:nvSpPr>
          <p:cNvPr id="142" name="Freeform 43">
            <a:extLst>
              <a:ext uri="{FF2B5EF4-FFF2-40B4-BE49-F238E27FC236}">
                <a16:creationId xmlns:a16="http://schemas.microsoft.com/office/drawing/2014/main" id="{D870E607-C1DE-37FD-0E7B-5352EFB7A471}"/>
              </a:ext>
            </a:extLst>
          </p:cNvPr>
          <p:cNvSpPr>
            <a:spLocks/>
          </p:cNvSpPr>
          <p:nvPr/>
        </p:nvSpPr>
        <p:spPr bwMode="auto">
          <a:xfrm flipH="1">
            <a:off x="5603409" y="1582238"/>
            <a:ext cx="104738" cy="9848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33CA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43" name="Freeform 43">
            <a:extLst>
              <a:ext uri="{FF2B5EF4-FFF2-40B4-BE49-F238E27FC236}">
                <a16:creationId xmlns:a16="http://schemas.microsoft.com/office/drawing/2014/main" id="{72907C4E-0EF9-2422-33BF-401004B17BC2}"/>
              </a:ext>
            </a:extLst>
          </p:cNvPr>
          <p:cNvSpPr>
            <a:spLocks/>
          </p:cNvSpPr>
          <p:nvPr/>
        </p:nvSpPr>
        <p:spPr bwMode="auto">
          <a:xfrm flipH="1">
            <a:off x="5532286" y="3616020"/>
            <a:ext cx="123824" cy="116432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B64BA71A-9E4C-93DA-030E-B44132F80C9A}"/>
              </a:ext>
            </a:extLst>
          </p:cNvPr>
          <p:cNvSpPr/>
          <p:nvPr/>
        </p:nvSpPr>
        <p:spPr>
          <a:xfrm>
            <a:off x="360525" y="1515709"/>
            <a:ext cx="4010195" cy="51134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53" name="Freeform 43">
            <a:extLst>
              <a:ext uri="{FF2B5EF4-FFF2-40B4-BE49-F238E27FC236}">
                <a16:creationId xmlns:a16="http://schemas.microsoft.com/office/drawing/2014/main" id="{5659724E-B59E-316D-048D-A866DFBA786F}"/>
              </a:ext>
            </a:extLst>
          </p:cNvPr>
          <p:cNvSpPr>
            <a:spLocks/>
          </p:cNvSpPr>
          <p:nvPr/>
        </p:nvSpPr>
        <p:spPr bwMode="auto">
          <a:xfrm flipH="1">
            <a:off x="5574991" y="3728001"/>
            <a:ext cx="104738" cy="9848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92D05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B75817AA-5602-1357-DFFA-1F7ECB2614A9}"/>
              </a:ext>
            </a:extLst>
          </p:cNvPr>
          <p:cNvSpPr/>
          <p:nvPr/>
        </p:nvSpPr>
        <p:spPr>
          <a:xfrm>
            <a:off x="359743" y="2026556"/>
            <a:ext cx="4024749" cy="7848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75DFA927-8542-CA7E-7CED-381CC98EFCA3}"/>
              </a:ext>
            </a:extLst>
          </p:cNvPr>
          <p:cNvSpPr/>
          <p:nvPr/>
        </p:nvSpPr>
        <p:spPr>
          <a:xfrm>
            <a:off x="359452" y="2808016"/>
            <a:ext cx="4012340" cy="5185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72" name="Freeform 43">
            <a:extLst>
              <a:ext uri="{FF2B5EF4-FFF2-40B4-BE49-F238E27FC236}">
                <a16:creationId xmlns:a16="http://schemas.microsoft.com/office/drawing/2014/main" id="{62989CAD-9633-B427-5CCB-C6F1528C2DFE}"/>
              </a:ext>
            </a:extLst>
          </p:cNvPr>
          <p:cNvSpPr>
            <a:spLocks/>
          </p:cNvSpPr>
          <p:nvPr/>
        </p:nvSpPr>
        <p:spPr bwMode="auto">
          <a:xfrm flipH="1">
            <a:off x="5664421" y="3757209"/>
            <a:ext cx="123824" cy="116432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78" name="Freeform 43">
            <a:extLst>
              <a:ext uri="{FF2B5EF4-FFF2-40B4-BE49-F238E27FC236}">
                <a16:creationId xmlns:a16="http://schemas.microsoft.com/office/drawing/2014/main" id="{84D0ACC7-3396-F3E5-F44D-319E75A79B0D}"/>
              </a:ext>
            </a:extLst>
          </p:cNvPr>
          <p:cNvSpPr>
            <a:spLocks/>
          </p:cNvSpPr>
          <p:nvPr/>
        </p:nvSpPr>
        <p:spPr bwMode="auto">
          <a:xfrm flipH="1">
            <a:off x="5603409" y="1588306"/>
            <a:ext cx="104738" cy="98484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79" name="Freeform 43">
            <a:extLst>
              <a:ext uri="{FF2B5EF4-FFF2-40B4-BE49-F238E27FC236}">
                <a16:creationId xmlns:a16="http://schemas.microsoft.com/office/drawing/2014/main" id="{638F2F69-D590-9231-0D4E-F5B7CCDC0256}"/>
              </a:ext>
            </a:extLst>
          </p:cNvPr>
          <p:cNvSpPr>
            <a:spLocks/>
          </p:cNvSpPr>
          <p:nvPr/>
        </p:nvSpPr>
        <p:spPr bwMode="auto">
          <a:xfrm flipH="1">
            <a:off x="5662206" y="1522111"/>
            <a:ext cx="109728" cy="110446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 dirty="0"/>
          </a:p>
        </p:txBody>
      </p:sp>
      <p:sp>
        <p:nvSpPr>
          <p:cNvPr id="180" name="Freeform 43">
            <a:extLst>
              <a:ext uri="{FF2B5EF4-FFF2-40B4-BE49-F238E27FC236}">
                <a16:creationId xmlns:a16="http://schemas.microsoft.com/office/drawing/2014/main" id="{E6D818B3-DE3B-4EAB-FE83-63AF000283A5}"/>
              </a:ext>
            </a:extLst>
          </p:cNvPr>
          <p:cNvSpPr>
            <a:spLocks/>
          </p:cNvSpPr>
          <p:nvPr/>
        </p:nvSpPr>
        <p:spPr bwMode="auto">
          <a:xfrm flipH="1">
            <a:off x="5531692" y="3616408"/>
            <a:ext cx="123824" cy="116432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BF9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81" name="Freeform 43">
            <a:extLst>
              <a:ext uri="{FF2B5EF4-FFF2-40B4-BE49-F238E27FC236}">
                <a16:creationId xmlns:a16="http://schemas.microsoft.com/office/drawing/2014/main" id="{F6DAF4A0-F431-C446-DAAA-83F5FED498D7}"/>
              </a:ext>
            </a:extLst>
          </p:cNvPr>
          <p:cNvSpPr>
            <a:spLocks/>
          </p:cNvSpPr>
          <p:nvPr/>
        </p:nvSpPr>
        <p:spPr bwMode="auto">
          <a:xfrm flipH="1">
            <a:off x="5664421" y="3757209"/>
            <a:ext cx="123824" cy="116432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BF9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70A520CC-B399-C324-2443-44F96D21A34B}"/>
              </a:ext>
            </a:extLst>
          </p:cNvPr>
          <p:cNvSpPr txBox="1"/>
          <p:nvPr/>
        </p:nvSpPr>
        <p:spPr>
          <a:xfrm>
            <a:off x="359505" y="987126"/>
            <a:ext cx="2607620" cy="2539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/>
            <a:r>
              <a:rPr lang="en-GB" sz="1050" dirty="0"/>
              <a:t>RF Points cryogenics</a:t>
            </a:r>
          </a:p>
        </p:txBody>
      </p:sp>
      <p:sp>
        <p:nvSpPr>
          <p:cNvPr id="183" name="Multiplication Sign 182">
            <a:extLst>
              <a:ext uri="{FF2B5EF4-FFF2-40B4-BE49-F238E27FC236}">
                <a16:creationId xmlns:a16="http://schemas.microsoft.com/office/drawing/2014/main" id="{35E840BA-A97C-5A18-EC38-44B763066060}"/>
              </a:ext>
            </a:extLst>
          </p:cNvPr>
          <p:cNvSpPr/>
          <p:nvPr/>
        </p:nvSpPr>
        <p:spPr>
          <a:xfrm>
            <a:off x="4728444" y="3691988"/>
            <a:ext cx="187706" cy="17051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84" name="Multiplication Sign 183">
            <a:extLst>
              <a:ext uri="{FF2B5EF4-FFF2-40B4-BE49-F238E27FC236}">
                <a16:creationId xmlns:a16="http://schemas.microsoft.com/office/drawing/2014/main" id="{0B70111A-0304-CDCD-EBB0-155B5057505C}"/>
              </a:ext>
            </a:extLst>
          </p:cNvPr>
          <p:cNvSpPr/>
          <p:nvPr/>
        </p:nvSpPr>
        <p:spPr>
          <a:xfrm>
            <a:off x="4781400" y="1546225"/>
            <a:ext cx="187706" cy="17051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68129939-50AE-A596-AE9D-4473AC9CAC33}"/>
              </a:ext>
            </a:extLst>
          </p:cNvPr>
          <p:cNvSpPr txBox="1"/>
          <p:nvPr/>
        </p:nvSpPr>
        <p:spPr>
          <a:xfrm>
            <a:off x="358747" y="3405212"/>
            <a:ext cx="3873884" cy="2539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/>
            <a:r>
              <a:rPr lang="en-GB" sz="1050" dirty="0"/>
              <a:t>Experiment points cryogenics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84E409B-058E-9ABB-A4CC-DC12D43178A6}"/>
              </a:ext>
            </a:extLst>
          </p:cNvPr>
          <p:cNvSpPr txBox="1"/>
          <p:nvPr/>
        </p:nvSpPr>
        <p:spPr>
          <a:xfrm>
            <a:off x="305527" y="3659128"/>
            <a:ext cx="45492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u="sng" dirty="0"/>
              <a:t>Detector solenoid :</a:t>
            </a:r>
          </a:p>
          <a:p>
            <a:r>
              <a:rPr lang="en-US" sz="900" dirty="0"/>
              <a:t>Number of experiments and their heat loads have not been defined yet. </a:t>
            </a:r>
          </a:p>
          <a:p>
            <a:pPr marL="214350" indent="-214313">
              <a:buFont typeface="Arial" panose="020B0604020202020204" pitchFamily="34" charset="0"/>
              <a:buChar char="•"/>
            </a:pPr>
            <a:r>
              <a:rPr lang="en-US" sz="900" dirty="0"/>
              <a:t>Option 1 (baseline):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900" dirty="0"/>
              <a:t>4 “CMS-like” cryoplants, one of which has a LAr calorimeter.</a:t>
            </a:r>
          </a:p>
          <a:p>
            <a:pPr marL="214350" indent="-214313">
              <a:buFont typeface="Arial" panose="020B0604020202020204" pitchFamily="34" charset="0"/>
              <a:buChar char="•"/>
            </a:pPr>
            <a:r>
              <a:rPr lang="en-US" sz="900" dirty="0"/>
              <a:t>Option 2: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900" dirty="0"/>
              <a:t>2 “CMS-like” cryoplants, one of which has a LAr calorimeter.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8F484157-30FE-10D1-AF36-FEB8F243CAD0}"/>
              </a:ext>
            </a:extLst>
          </p:cNvPr>
          <p:cNvGrpSpPr/>
          <p:nvPr/>
        </p:nvGrpSpPr>
        <p:grpSpPr>
          <a:xfrm>
            <a:off x="7096235" y="3925133"/>
            <a:ext cx="1943219" cy="763479"/>
            <a:chOff x="9461647" y="5233513"/>
            <a:chExt cx="2590958" cy="1017973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B1F9588F-D61E-6645-276E-71E89EC40D2B}"/>
                </a:ext>
              </a:extLst>
            </p:cNvPr>
            <p:cNvGrpSpPr/>
            <p:nvPr/>
          </p:nvGrpSpPr>
          <p:grpSpPr>
            <a:xfrm>
              <a:off x="9461647" y="5233513"/>
              <a:ext cx="2590958" cy="1017973"/>
              <a:chOff x="7339822" y="4473038"/>
              <a:chExt cx="2590958" cy="101797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D0F2AACF-9928-03EC-E0EB-E79B74B5C9DA}"/>
                  </a:ext>
                </a:extLst>
              </p:cNvPr>
              <p:cNvSpPr txBox="1"/>
              <p:nvPr/>
            </p:nvSpPr>
            <p:spPr>
              <a:xfrm>
                <a:off x="7463422" y="4473038"/>
                <a:ext cx="2467358" cy="1017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GB" sz="750" dirty="0"/>
                  <a:t>→ Experiment Point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GB" sz="750" dirty="0"/>
                  <a:t>→ Experiment Cryoplant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750" dirty="0"/>
                  <a:t>→ Experiment Cryoplant + LAr Calorimeter</a:t>
                </a: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47767B9E-4524-35C6-0621-66DAA7EA8BBA}"/>
                  </a:ext>
                </a:extLst>
              </p:cNvPr>
              <p:cNvSpPr/>
              <p:nvPr/>
            </p:nvSpPr>
            <p:spPr>
              <a:xfrm>
                <a:off x="7365079" y="4609333"/>
                <a:ext cx="62807" cy="68252"/>
              </a:xfrm>
              <a:prstGeom prst="rect">
                <a:avLst/>
              </a:prstGeom>
              <a:solidFill>
                <a:srgbClr val="6B6B6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81F00B67-0A8D-F60A-7FBB-5DF6DF0ECC21}"/>
                  </a:ext>
                </a:extLst>
              </p:cNvPr>
              <p:cNvSpPr/>
              <p:nvPr/>
            </p:nvSpPr>
            <p:spPr>
              <a:xfrm>
                <a:off x="7339822" y="4811944"/>
                <a:ext cx="113320" cy="1231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</p:grp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41569949-B9E6-9B52-5A5D-684162BA2C7F}"/>
                </a:ext>
              </a:extLst>
            </p:cNvPr>
            <p:cNvSpPr/>
            <p:nvPr/>
          </p:nvSpPr>
          <p:spPr>
            <a:xfrm>
              <a:off x="9461647" y="5810359"/>
              <a:ext cx="113320" cy="12314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u="sng"/>
            </a:p>
          </p:txBody>
        </p:sp>
      </p:grpSp>
      <p:sp>
        <p:nvSpPr>
          <p:cNvPr id="195" name="Diamond 194">
            <a:extLst>
              <a:ext uri="{FF2B5EF4-FFF2-40B4-BE49-F238E27FC236}">
                <a16:creationId xmlns:a16="http://schemas.microsoft.com/office/drawing/2014/main" id="{9B0227F0-E319-F361-2ED3-E6A6ECD6F575}"/>
              </a:ext>
            </a:extLst>
          </p:cNvPr>
          <p:cNvSpPr/>
          <p:nvPr/>
        </p:nvSpPr>
        <p:spPr>
          <a:xfrm>
            <a:off x="5357705" y="4367942"/>
            <a:ext cx="127927" cy="12792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97" name="Diamond 196">
            <a:extLst>
              <a:ext uri="{FF2B5EF4-FFF2-40B4-BE49-F238E27FC236}">
                <a16:creationId xmlns:a16="http://schemas.microsoft.com/office/drawing/2014/main" id="{5FB99862-C63D-5869-EA58-15A1214478FB}"/>
              </a:ext>
            </a:extLst>
          </p:cNvPr>
          <p:cNvSpPr/>
          <p:nvPr/>
        </p:nvSpPr>
        <p:spPr>
          <a:xfrm>
            <a:off x="6732792" y="4180787"/>
            <a:ext cx="127927" cy="12792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98" name="Diamond 197">
            <a:extLst>
              <a:ext uri="{FF2B5EF4-FFF2-40B4-BE49-F238E27FC236}">
                <a16:creationId xmlns:a16="http://schemas.microsoft.com/office/drawing/2014/main" id="{CF328FA8-AC59-0638-49D9-0CF03AB2AC50}"/>
              </a:ext>
            </a:extLst>
          </p:cNvPr>
          <p:cNvSpPr/>
          <p:nvPr/>
        </p:nvSpPr>
        <p:spPr>
          <a:xfrm>
            <a:off x="5059974" y="2640426"/>
            <a:ext cx="127927" cy="12792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99" name="Diamond 198">
            <a:extLst>
              <a:ext uri="{FF2B5EF4-FFF2-40B4-BE49-F238E27FC236}">
                <a16:creationId xmlns:a16="http://schemas.microsoft.com/office/drawing/2014/main" id="{BCB72266-28EF-6C42-AEB5-5094B3E0A53E}"/>
              </a:ext>
            </a:extLst>
          </p:cNvPr>
          <p:cNvSpPr/>
          <p:nvPr/>
        </p:nvSpPr>
        <p:spPr>
          <a:xfrm>
            <a:off x="6732792" y="1053633"/>
            <a:ext cx="127927" cy="12792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00" name="Diamond 199">
            <a:extLst>
              <a:ext uri="{FF2B5EF4-FFF2-40B4-BE49-F238E27FC236}">
                <a16:creationId xmlns:a16="http://schemas.microsoft.com/office/drawing/2014/main" id="{CAF45F0C-D6DF-9884-40E4-02BE0A391922}"/>
              </a:ext>
            </a:extLst>
          </p:cNvPr>
          <p:cNvSpPr/>
          <p:nvPr/>
        </p:nvSpPr>
        <p:spPr>
          <a:xfrm>
            <a:off x="8394696" y="2640426"/>
            <a:ext cx="127927" cy="12792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09" name="Arrow: Down 208">
            <a:extLst>
              <a:ext uri="{FF2B5EF4-FFF2-40B4-BE49-F238E27FC236}">
                <a16:creationId xmlns:a16="http://schemas.microsoft.com/office/drawing/2014/main" id="{B89D5238-7DCE-C57D-3034-86EB2522BCA8}"/>
              </a:ext>
            </a:extLst>
          </p:cNvPr>
          <p:cNvSpPr/>
          <p:nvPr/>
        </p:nvSpPr>
        <p:spPr>
          <a:xfrm>
            <a:off x="4053542" y="1927032"/>
            <a:ext cx="144016" cy="24049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08ACE256-05E5-37A4-B9DB-165ADEAFA94F}"/>
              </a:ext>
            </a:extLst>
          </p:cNvPr>
          <p:cNvSpPr txBox="1"/>
          <p:nvPr/>
        </p:nvSpPr>
        <p:spPr>
          <a:xfrm>
            <a:off x="301640" y="4531231"/>
            <a:ext cx="4549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u="sng" dirty="0"/>
              <a:t>Insertion Region magnets:</a:t>
            </a:r>
            <a:r>
              <a:rPr lang="en-US" sz="9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Unknown heat loads.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3681629C-8E1C-BC64-8804-7E2531EAD937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form 43">
            <a:extLst>
              <a:ext uri="{FF2B5EF4-FFF2-40B4-BE49-F238E27FC236}">
                <a16:creationId xmlns:a16="http://schemas.microsoft.com/office/drawing/2014/main" id="{2B09FAB2-D1AD-CA35-4D15-0E904CAC8E57}"/>
              </a:ext>
            </a:extLst>
          </p:cNvPr>
          <p:cNvSpPr>
            <a:spLocks/>
          </p:cNvSpPr>
          <p:nvPr/>
        </p:nvSpPr>
        <p:spPr bwMode="auto">
          <a:xfrm flipH="1">
            <a:off x="5549647" y="1654254"/>
            <a:ext cx="109728" cy="109728"/>
          </a:xfrm>
          <a:custGeom>
            <a:avLst/>
            <a:gdLst>
              <a:gd name="T0" fmla="*/ 178 w 178"/>
              <a:gd name="T1" fmla="*/ 89 h 178"/>
              <a:gd name="T2" fmla="*/ 178 w 178"/>
              <a:gd name="T3" fmla="*/ 89 h 178"/>
              <a:gd name="T4" fmla="*/ 89 w 178"/>
              <a:gd name="T5" fmla="*/ 178 h 178"/>
              <a:gd name="T6" fmla="*/ 0 w 178"/>
              <a:gd name="T7" fmla="*/ 89 h 178"/>
              <a:gd name="T8" fmla="*/ 89 w 178"/>
              <a:gd name="T9" fmla="*/ 0 h 178"/>
              <a:gd name="T10" fmla="*/ 178 w 178"/>
              <a:gd name="T11" fmla="*/ 89 h 178"/>
              <a:gd name="T12" fmla="*/ 178 w 178"/>
              <a:gd name="T13" fmla="*/ 89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178">
                <a:moveTo>
                  <a:pt x="178" y="89"/>
                </a:moveTo>
                <a:lnTo>
                  <a:pt x="178" y="89"/>
                </a:lnTo>
                <a:cubicBezTo>
                  <a:pt x="178" y="138"/>
                  <a:pt x="138" y="178"/>
                  <a:pt x="89" y="178"/>
                </a:cubicBez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lnTo>
                  <a:pt x="178" y="89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E724E8-F6FC-D258-18CE-2DDA6D18C02F}"/>
              </a:ext>
            </a:extLst>
          </p:cNvPr>
          <p:cNvSpPr/>
          <p:nvPr/>
        </p:nvSpPr>
        <p:spPr>
          <a:xfrm>
            <a:off x="4216370" y="4680535"/>
            <a:ext cx="4818409" cy="183927"/>
          </a:xfrm>
          <a:prstGeom prst="rect">
            <a:avLst/>
          </a:prstGeom>
          <a:solidFill>
            <a:srgbClr val="0F124A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ttbar stage is the driver for surface needs, shaft and tunnel integration.</a:t>
            </a:r>
            <a:endParaRPr lang="en-GB" sz="1100" dirty="0"/>
          </a:p>
        </p:txBody>
      </p:sp>
      <p:sp>
        <p:nvSpPr>
          <p:cNvPr id="7" name="Textfeld 3">
            <a:extLst>
              <a:ext uri="{FF2B5EF4-FFF2-40B4-BE49-F238E27FC236}">
                <a16:creationId xmlns:a16="http://schemas.microsoft.com/office/drawing/2014/main" id="{54FA66FA-79CF-CF9D-15E2-79C9CC8428C6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D16A9C-612D-8384-7A10-F2703C87DBE1}"/>
              </a:ext>
            </a:extLst>
          </p:cNvPr>
          <p:cNvSpPr/>
          <p:nvPr/>
        </p:nvSpPr>
        <p:spPr>
          <a:xfrm>
            <a:off x="1989201" y="4566640"/>
            <a:ext cx="1706494" cy="243944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Not covered!</a:t>
            </a:r>
            <a:endParaRPr lang="en-GB" dirty="0"/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872B5997-F354-F7A0-8A9C-CCB120D28D02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Cryo layout</a:t>
            </a:r>
            <a:r>
              <a:rPr lang="en-GB" sz="900" dirty="0">
                <a:solidFill>
                  <a:schemeClr val="bg1"/>
                </a:solidFill>
              </a:rPr>
              <a:t>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209148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7.40741E-7 L -0.08854 7.40741E-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48148E-6 L -0.08611 1.48148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09" grpId="0" animBg="1"/>
      <p:bldP spid="129" grpId="0" animBg="1"/>
      <p:bldP spid="130" grpId="0" animBg="1"/>
      <p:bldP spid="142" grpId="0" animBg="1"/>
      <p:bldP spid="142" grpId="1" animBg="1"/>
      <p:bldP spid="143" grpId="0" animBg="1"/>
      <p:bldP spid="152" grpId="0" animBg="1"/>
      <p:bldP spid="152" grpId="1" animBg="1"/>
      <p:bldP spid="153" grpId="0" animBg="1"/>
      <p:bldP spid="153" grpId="1" animBg="1"/>
      <p:bldP spid="163" grpId="0" animBg="1"/>
      <p:bldP spid="163" grpId="1" animBg="1"/>
      <p:bldP spid="171" grpId="0" animBg="1"/>
      <p:bldP spid="171" grpId="1" animBg="1"/>
      <p:bldP spid="172" grpId="0" animBg="1"/>
      <p:bldP spid="178" grpId="0" animBg="1"/>
      <p:bldP spid="178" grpId="1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/>
      <p:bldP spid="197" grpId="0" animBg="1"/>
      <p:bldP spid="198" grpId="0" animBg="1"/>
      <p:bldP spid="199" grpId="0" animBg="1"/>
      <p:bldP spid="200" grpId="0" animBg="1"/>
      <p:bldP spid="209" grpId="0" animBg="1"/>
      <p:bldP spid="210" grpId="0"/>
      <p:bldP spid="4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1313"/>
            <a:ext cx="8770141" cy="553790"/>
          </a:xfrm>
        </p:spPr>
        <p:txBody>
          <a:bodyPr/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cryoplants at </a:t>
            </a:r>
            <a:r>
              <a:rPr lang="en-US" sz="2800" u="sng" dirty="0"/>
              <a:t>point H</a:t>
            </a:r>
            <a:r>
              <a:rPr lang="en-US" sz="2800" dirty="0"/>
              <a:t> - staging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52A849E9-F267-7708-4AFC-43A36467FBF6}"/>
              </a:ext>
            </a:extLst>
          </p:cNvPr>
          <p:cNvSpPr txBox="1">
            <a:spLocks/>
          </p:cNvSpPr>
          <p:nvPr/>
        </p:nvSpPr>
        <p:spPr>
          <a:xfrm>
            <a:off x="80538" y="770286"/>
            <a:ext cx="8982922" cy="611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Staging at point H</a:t>
            </a:r>
            <a:endParaRPr lang="en-US" sz="1200" b="1" dirty="0">
              <a:solidFill>
                <a:srgbClr val="00B05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/>
              <a:t>Increased staging complexity.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523580-5958-F409-3033-DFAFD6169139}"/>
              </a:ext>
            </a:extLst>
          </p:cNvPr>
          <p:cNvSpPr txBox="1"/>
          <p:nvPr/>
        </p:nvSpPr>
        <p:spPr>
          <a:xfrm>
            <a:off x="836951" y="1280462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Z</a:t>
            </a:r>
            <a:endParaRPr lang="en-GB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87EC7A-4237-1F3A-CD0E-0E7DDEB8FDE3}"/>
              </a:ext>
            </a:extLst>
          </p:cNvPr>
          <p:cNvSpPr txBox="1"/>
          <p:nvPr/>
        </p:nvSpPr>
        <p:spPr>
          <a:xfrm>
            <a:off x="3184724" y="127560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W</a:t>
            </a:r>
            <a:endParaRPr lang="en-GB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3DCB88-F26F-5255-EE14-A70469FA1434}"/>
              </a:ext>
            </a:extLst>
          </p:cNvPr>
          <p:cNvSpPr txBox="1"/>
          <p:nvPr/>
        </p:nvSpPr>
        <p:spPr>
          <a:xfrm>
            <a:off x="3902663" y="127560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H</a:t>
            </a:r>
            <a:endParaRPr lang="en-GB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473AE0-72D1-0CFB-1E3B-58A87A725280}"/>
              </a:ext>
            </a:extLst>
          </p:cNvPr>
          <p:cNvSpPr txBox="1"/>
          <p:nvPr/>
        </p:nvSpPr>
        <p:spPr>
          <a:xfrm>
            <a:off x="7143447" y="1280462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ttbar</a:t>
            </a:r>
            <a:endParaRPr lang="en-GB" sz="20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51B064F-60E0-CB54-3626-7C8B7E11E9FD}"/>
              </a:ext>
            </a:extLst>
          </p:cNvPr>
          <p:cNvSpPr/>
          <p:nvPr/>
        </p:nvSpPr>
        <p:spPr>
          <a:xfrm>
            <a:off x="2771800" y="1888464"/>
            <a:ext cx="1012144" cy="40011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Ref. ~35 kW eq  @ 4.5 K</a:t>
            </a:r>
            <a:endParaRPr lang="en-GB" sz="1100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E27606F-7EF0-10E4-E815-36F48AE29968}"/>
              </a:ext>
            </a:extLst>
          </p:cNvPr>
          <p:cNvSpPr/>
          <p:nvPr/>
        </p:nvSpPr>
        <p:spPr>
          <a:xfrm>
            <a:off x="6626922" y="2128474"/>
            <a:ext cx="792089" cy="40011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12 kW @ 2 K </a:t>
            </a:r>
            <a:r>
              <a:rPr lang="en-US" sz="900" dirty="0"/>
              <a:t>included</a:t>
            </a:r>
            <a:endParaRPr lang="en-GB" sz="9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F2B087-B31B-1A3E-A571-14B38A875BD9}"/>
              </a:ext>
            </a:extLst>
          </p:cNvPr>
          <p:cNvSpPr txBox="1"/>
          <p:nvPr/>
        </p:nvSpPr>
        <p:spPr>
          <a:xfrm>
            <a:off x="1677695" y="1280462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</a:t>
            </a:r>
            <a:endParaRPr lang="en-GB" sz="2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E3B1D98-D240-2C3B-15A5-9E3810168463}"/>
              </a:ext>
            </a:extLst>
          </p:cNvPr>
          <p:cNvSpPr txBox="1"/>
          <p:nvPr/>
        </p:nvSpPr>
        <p:spPr>
          <a:xfrm>
            <a:off x="3567583" y="127560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&amp;</a:t>
            </a:r>
            <a:endParaRPr lang="en-GB" sz="2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DB582D-E689-50EC-6F9C-4E2545DEFB01}"/>
              </a:ext>
            </a:extLst>
          </p:cNvPr>
          <p:cNvSpPr txBox="1"/>
          <p:nvPr/>
        </p:nvSpPr>
        <p:spPr>
          <a:xfrm>
            <a:off x="5830728" y="1280462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</a:t>
            </a:r>
            <a:endParaRPr lang="en-GB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DB51F4C-7FD9-8F95-A9E7-6447DCEC2900}"/>
              </a:ext>
            </a:extLst>
          </p:cNvPr>
          <p:cNvSpPr/>
          <p:nvPr/>
        </p:nvSpPr>
        <p:spPr>
          <a:xfrm>
            <a:off x="495559" y="1703248"/>
            <a:ext cx="1012144" cy="40011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Ref. ~9 kW eq @ 4.5 K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6D7EDE-7425-7EE2-8C81-A2DB8857E41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5187" y="440724"/>
            <a:ext cx="1099592" cy="90029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EDAD5DD-A4CB-062E-C113-1792F6C0EC37}"/>
              </a:ext>
            </a:extLst>
          </p:cNvPr>
          <p:cNvSpPr/>
          <p:nvPr/>
        </p:nvSpPr>
        <p:spPr>
          <a:xfrm>
            <a:off x="3823782" y="1888464"/>
            <a:ext cx="1012144" cy="40011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Ref. ~35 kW eq  @ 4.5 K</a:t>
            </a:r>
            <a:endParaRPr lang="en-GB" sz="11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9C13F8D-DB90-F1FA-5E94-B548711D628B}"/>
              </a:ext>
            </a:extLst>
          </p:cNvPr>
          <p:cNvSpPr/>
          <p:nvPr/>
        </p:nvSpPr>
        <p:spPr>
          <a:xfrm>
            <a:off x="6325847" y="1703248"/>
            <a:ext cx="1093164" cy="400110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Ref. ~67 kW eq @ 4.5 K</a:t>
            </a:r>
            <a:endParaRPr lang="en-GB" sz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4950F8-1DA4-763A-8F10-300731226A1F}"/>
              </a:ext>
            </a:extLst>
          </p:cNvPr>
          <p:cNvSpPr/>
          <p:nvPr/>
        </p:nvSpPr>
        <p:spPr>
          <a:xfrm>
            <a:off x="7458849" y="1703248"/>
            <a:ext cx="1093164" cy="400110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Ref. ~67 kW eq @ 4.5 K</a:t>
            </a:r>
            <a:endParaRPr lang="en-GB" sz="1200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5D7A2EF1-50EA-2ADC-1558-C96347E91D2A}"/>
              </a:ext>
            </a:extLst>
          </p:cNvPr>
          <p:cNvSpPr/>
          <p:nvPr/>
        </p:nvSpPr>
        <p:spPr>
          <a:xfrm rot="16200000">
            <a:off x="3757766" y="573268"/>
            <a:ext cx="116303" cy="23762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2B139AA-B3AA-646A-F64A-0BE104BDB7BD}"/>
              </a:ext>
            </a:extLst>
          </p:cNvPr>
          <p:cNvSpPr/>
          <p:nvPr/>
        </p:nvSpPr>
        <p:spPr>
          <a:xfrm>
            <a:off x="7753856" y="2137378"/>
            <a:ext cx="792089" cy="40011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12 kW @ 2 K</a:t>
            </a:r>
          </a:p>
          <a:p>
            <a:pPr algn="ctr"/>
            <a:r>
              <a:rPr lang="en-US" sz="900" dirty="0"/>
              <a:t>included</a:t>
            </a:r>
            <a:endParaRPr lang="en-GB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133E464-B56A-CC7B-5D87-C14584606590}"/>
                  </a:ext>
                </a:extLst>
              </p:cNvPr>
              <p:cNvSpPr txBox="1"/>
              <p:nvPr/>
            </p:nvSpPr>
            <p:spPr>
              <a:xfrm>
                <a:off x="4639129" y="913905"/>
                <a:ext cx="2744750" cy="226793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800" b="1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1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𝟖𝟎𝟎</m:t>
                            </m:r>
                            <m: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𝑴𝑯𝒛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𝑰𝒏𝒔𝒕𝒂𝒍𝒍𝒆𝒅</m:t>
                            </m:r>
                          </m:sub>
                        </m:sSub>
                      </m:sub>
                    </m:sSub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US" sz="800" b="1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</a:rPr>
                  <a:t> //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b="1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1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𝟒𝟎𝟎</m:t>
                            </m:r>
                            <m: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𝑴𝑯𝒛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𝑰𝒏𝒔𝒕𝒂𝒍𝒍𝒆𝒅</m:t>
                            </m:r>
                          </m:sub>
                        </m:sSub>
                      </m:sub>
                    </m:sSub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800" b="1" i="1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endParaRPr lang="en-US" sz="800" b="1" dirty="0">
                  <a:solidFill>
                    <a:sysClr val="windowText" lastClr="000000"/>
                  </a:solidFill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133E464-B56A-CC7B-5D87-C14584606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129" y="913905"/>
                <a:ext cx="2744750" cy="226793"/>
              </a:xfrm>
              <a:prstGeom prst="rect">
                <a:avLst/>
              </a:prstGeom>
              <a:blipFill>
                <a:blip r:embed="rId5"/>
                <a:stretch>
                  <a:fillRect b="-2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5C1753A-85A2-7C81-0D83-E313E87E54BD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68E7D2C-BA53-A2D8-44A8-FADF4F6EAB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635" y="2476719"/>
            <a:ext cx="1957953" cy="210856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55555FA-AC00-8AB4-ECDE-70BE3F4ADB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2786" y="2376502"/>
            <a:ext cx="3016697" cy="252366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FFA942B-B090-F77D-F617-5963ACDA4B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1589" y="2563061"/>
            <a:ext cx="2751855" cy="2240053"/>
          </a:xfrm>
          <a:prstGeom prst="rect">
            <a:avLst/>
          </a:prstGeom>
        </p:spPr>
      </p:pic>
      <p:sp>
        <p:nvSpPr>
          <p:cNvPr id="32" name="Textfeld 3">
            <a:extLst>
              <a:ext uri="{FF2B5EF4-FFF2-40B4-BE49-F238E27FC236}">
                <a16:creationId xmlns:a16="http://schemas.microsoft.com/office/drawing/2014/main" id="{DCD0CB0B-7B4A-EA3C-C74C-58EFE61BCEB6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25B7775A-BB90-CCCE-84FD-DB617F4116D3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Cryo layout</a:t>
            </a:r>
            <a:r>
              <a:rPr lang="en-GB" sz="900" dirty="0">
                <a:solidFill>
                  <a:schemeClr val="bg1"/>
                </a:solidFill>
              </a:rPr>
              <a:t>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3618178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9" y="360191"/>
            <a:ext cx="8770141" cy="553790"/>
          </a:xfrm>
        </p:spPr>
        <p:txBody>
          <a:bodyPr/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cryo layout at </a:t>
            </a:r>
            <a:r>
              <a:rPr lang="en-US" sz="2800" u="sng" dirty="0"/>
              <a:t>point H</a:t>
            </a:r>
            <a:r>
              <a:rPr lang="en-US" sz="2800" dirty="0"/>
              <a:t> (ttbar)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graphicFrame>
        <p:nvGraphicFramePr>
          <p:cNvPr id="18" name="Table 20">
            <a:extLst>
              <a:ext uri="{FF2B5EF4-FFF2-40B4-BE49-F238E27FC236}">
                <a16:creationId xmlns:a16="http://schemas.microsoft.com/office/drawing/2014/main" id="{9859B8AB-A811-1A18-6FD2-E13AD30FA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893202"/>
              </p:ext>
            </p:extLst>
          </p:nvPr>
        </p:nvGraphicFramePr>
        <p:xfrm>
          <a:off x="5992264" y="919950"/>
          <a:ext cx="3125583" cy="2535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81">
                  <a:extLst>
                    <a:ext uri="{9D8B030D-6E8A-4147-A177-3AD203B41FA5}">
                      <a16:colId xmlns:a16="http://schemas.microsoft.com/office/drawing/2014/main" val="3780155249"/>
                    </a:ext>
                  </a:extLst>
                </a:gridCol>
                <a:gridCol w="928302">
                  <a:extLst>
                    <a:ext uri="{9D8B030D-6E8A-4147-A177-3AD203B41FA5}">
                      <a16:colId xmlns:a16="http://schemas.microsoft.com/office/drawing/2014/main" val="2176438886"/>
                    </a:ext>
                  </a:extLst>
                </a:gridCol>
              </a:tblGrid>
              <a:tr h="39824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QRL Header</a:t>
                      </a:r>
                    </a:p>
                    <a:p>
                      <a:pPr algn="ctr"/>
                      <a:r>
                        <a:rPr lang="en-US" sz="1100" dirty="0"/>
                        <a:t>&amp; Process values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Diameter (mm)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640027"/>
                  </a:ext>
                </a:extLst>
              </a:tr>
              <a:tr h="24179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A</a:t>
                      </a:r>
                      <a:r>
                        <a:rPr lang="en-US" sz="1100" dirty="0"/>
                        <a:t> : 1.3 bar , 2.2 K (∆P=25 mbar)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75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254354"/>
                  </a:ext>
                </a:extLst>
              </a:tr>
              <a:tr h="24179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B</a:t>
                      </a:r>
                      <a:r>
                        <a:rPr lang="en-US" sz="1100" dirty="0"/>
                        <a:t> : 30 mbar , 2 K (∆P=2 mbar)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340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5019"/>
                  </a:ext>
                </a:extLst>
              </a:tr>
              <a:tr h="24179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</a:t>
                      </a:r>
                      <a:r>
                        <a:rPr lang="en-US" sz="1100" b="0" dirty="0"/>
                        <a:t>: 3 bar, 4.6 K </a:t>
                      </a:r>
                      <a:r>
                        <a:rPr lang="en-US" sz="1100" dirty="0"/>
                        <a:t>(∆P=130 mbar)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735973"/>
                  </a:ext>
                </a:extLst>
              </a:tr>
              <a:tr h="24179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D</a:t>
                      </a:r>
                      <a:r>
                        <a:rPr lang="en-US" sz="1100" b="0" dirty="0"/>
                        <a:t>: 1.3 bar, 4.5 K </a:t>
                      </a:r>
                      <a:r>
                        <a:rPr lang="en-US" sz="1100" dirty="0"/>
                        <a:t>(∆P=70 mbar)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969408"/>
                  </a:ext>
                </a:extLst>
              </a:tr>
              <a:tr h="24179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E</a:t>
                      </a:r>
                      <a:r>
                        <a:rPr lang="en-US" sz="1100" b="0" dirty="0"/>
                        <a:t>: 20 bar, 50 K </a:t>
                      </a:r>
                      <a:r>
                        <a:rPr lang="en-US" sz="1100" dirty="0"/>
                        <a:t>(∆P=10 mbar)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49317"/>
                  </a:ext>
                </a:extLst>
              </a:tr>
              <a:tr h="24179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F</a:t>
                      </a:r>
                      <a:r>
                        <a:rPr lang="en-US" sz="1100" b="0" dirty="0"/>
                        <a:t>: 18 bar, 75 K </a:t>
                      </a:r>
                      <a:r>
                        <a:rPr lang="en-US" sz="1100" dirty="0"/>
                        <a:t>(∆P=15 mbar)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672740"/>
                  </a:ext>
                </a:extLst>
              </a:tr>
              <a:tr h="27720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Vacuum jacket (400MHz)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550*</a:t>
                      </a:r>
                      <a:r>
                        <a:rPr lang="en-US" sz="1100" i="1" dirty="0"/>
                        <a:t>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428571"/>
                  </a:ext>
                </a:extLst>
              </a:tr>
              <a:tr h="27720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Vacuum jacket (800 MHz)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800*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067326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9A74ED13-92D2-8E05-0D0F-CB8D57BF1D26}"/>
              </a:ext>
            </a:extLst>
          </p:cNvPr>
          <p:cNvSpPr txBox="1"/>
          <p:nvPr/>
        </p:nvSpPr>
        <p:spPr>
          <a:xfrm>
            <a:off x="6021654" y="3476969"/>
            <a:ext cx="216405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i="1" dirty="0"/>
              <a:t>* +100 mm for bellows and flanges</a:t>
            </a:r>
            <a:endParaRPr lang="en-GB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30260-76F2-7CB4-8BDA-ED892457554A}"/>
              </a:ext>
            </a:extLst>
          </p:cNvPr>
          <p:cNvSpPr txBox="1"/>
          <p:nvPr/>
        </p:nvSpPr>
        <p:spPr>
          <a:xfrm>
            <a:off x="107504" y="856711"/>
            <a:ext cx="245761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Service cavern &amp; LSS </a:t>
            </a:r>
          </a:p>
          <a:p>
            <a:pPr marL="91440" algn="l"/>
            <a:r>
              <a:rPr lang="en-US" sz="1400" dirty="0"/>
              <a:t>    center are aligned</a:t>
            </a:r>
          </a:p>
          <a:p>
            <a:pPr marL="37719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7719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CMs are shared </a:t>
            </a:r>
          </a:p>
          <a:p>
            <a:pPr marL="91440" algn="l"/>
            <a:r>
              <a:rPr lang="en-US" sz="1400" b="1" dirty="0"/>
              <a:t>      symmetrically</a:t>
            </a:r>
          </a:p>
          <a:p>
            <a:pPr marL="91440" algn="l"/>
            <a:endParaRPr lang="en-US" sz="1400" dirty="0"/>
          </a:p>
          <a:p>
            <a:pPr marL="37719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CMs organized to </a:t>
            </a:r>
          </a:p>
          <a:p>
            <a:pPr marL="91440" algn="l"/>
            <a:r>
              <a:rPr lang="en-US" sz="1400" dirty="0"/>
              <a:t>      optimize QRL</a:t>
            </a:r>
          </a:p>
          <a:p>
            <a:pPr marL="91440" algn="l"/>
            <a:endParaRPr lang="en-US" sz="1400" dirty="0"/>
          </a:p>
          <a:p>
            <a:pPr marL="91440" algn="l"/>
            <a:endParaRPr lang="en-US" sz="1400" dirty="0"/>
          </a:p>
          <a:p>
            <a:pPr marL="91440" algn="l"/>
            <a:endParaRPr lang="en-US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BF6236-5F47-06B2-85F5-C0AF1820B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5367" y="1194668"/>
            <a:ext cx="4441925" cy="23520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65731AF-851B-DC37-0A32-FBDE1D2871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15085" y="3548291"/>
            <a:ext cx="1252969" cy="103630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5450601-42E3-09E0-12FE-05A3824D4E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31840" y="3550704"/>
            <a:ext cx="1253350" cy="103662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4E8BDA2-6139-FFD9-E1CE-68747D015C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6083" y="3597389"/>
            <a:ext cx="1085741" cy="9281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89BC1A4-55B9-A7A3-1EB9-B8AAB42ECB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9237" y="3597390"/>
            <a:ext cx="1085741" cy="9281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0406ED-9805-3BA6-F5E4-21EBCB4783A8}"/>
              </a:ext>
            </a:extLst>
          </p:cNvPr>
          <p:cNvSpPr txBox="1"/>
          <p:nvPr/>
        </p:nvSpPr>
        <p:spPr>
          <a:xfrm>
            <a:off x="3573480" y="896402"/>
            <a:ext cx="22534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7190" indent="-285750">
              <a:buFont typeface="Arial" panose="020B0604020202020204" pitchFamily="34" charset="0"/>
              <a:buChar char="•"/>
            </a:pPr>
            <a:r>
              <a:rPr lang="en-GB" sz="1400" dirty="0"/>
              <a:t>LSS total length is of </a:t>
            </a:r>
            <a:r>
              <a:rPr lang="en-GB" sz="1400"/>
              <a:t>2032 m</a:t>
            </a:r>
            <a:endParaRPr lang="en-GB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89FA28-802D-009E-D1D8-0B2B797C963F}"/>
              </a:ext>
            </a:extLst>
          </p:cNvPr>
          <p:cNvSpPr txBox="1"/>
          <p:nvPr/>
        </p:nvSpPr>
        <p:spPr>
          <a:xfrm>
            <a:off x="3310155" y="4640237"/>
            <a:ext cx="749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DN900  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DBA15A-5CF9-260A-A9F0-A93A115BC299}"/>
              </a:ext>
            </a:extLst>
          </p:cNvPr>
          <p:cNvSpPr txBox="1"/>
          <p:nvPr/>
        </p:nvSpPr>
        <p:spPr>
          <a:xfrm>
            <a:off x="2051720" y="4638209"/>
            <a:ext cx="751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DN900  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8BE22D-E847-18B6-26CE-918CE51BF278}"/>
              </a:ext>
            </a:extLst>
          </p:cNvPr>
          <p:cNvSpPr txBox="1"/>
          <p:nvPr/>
        </p:nvSpPr>
        <p:spPr>
          <a:xfrm>
            <a:off x="856942" y="4638210"/>
            <a:ext cx="751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DN650  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9B93FA-5848-ABDE-3664-45168B7B36A8}"/>
              </a:ext>
            </a:extLst>
          </p:cNvPr>
          <p:cNvSpPr txBox="1"/>
          <p:nvPr/>
        </p:nvSpPr>
        <p:spPr>
          <a:xfrm>
            <a:off x="4400322" y="4638208"/>
            <a:ext cx="749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DN650  </a:t>
            </a:r>
            <a:endParaRPr lang="en-GB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1681EA-2CD7-995E-A25C-FD2E54E0EFC2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9786EC1D-B372-87F9-63A4-B6A6F9E3B919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7" name="Textfeld 4">
            <a:extLst>
              <a:ext uri="{FF2B5EF4-FFF2-40B4-BE49-F238E27FC236}">
                <a16:creationId xmlns:a16="http://schemas.microsoft.com/office/drawing/2014/main" id="{1F6DB860-A532-2F18-C75D-F87CEAE69D6A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Cryo layout</a:t>
            </a:r>
            <a:r>
              <a:rPr lang="en-GB" sz="900" dirty="0">
                <a:solidFill>
                  <a:schemeClr val="bg1"/>
                </a:solidFill>
              </a:rPr>
              <a:t>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2297318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694" y="354399"/>
            <a:ext cx="8770141" cy="553790"/>
          </a:xfrm>
        </p:spPr>
        <p:txBody>
          <a:bodyPr/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cryoplants at </a:t>
            </a:r>
            <a:r>
              <a:rPr lang="en-US" sz="2800" u="sng" dirty="0"/>
              <a:t>point L</a:t>
            </a:r>
            <a:r>
              <a:rPr lang="en-US" sz="2800" dirty="0"/>
              <a:t>: staging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C07DB41-D16D-4048-9DD1-5FAA439257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523580-5958-F409-3033-DFAFD6169139}"/>
              </a:ext>
            </a:extLst>
          </p:cNvPr>
          <p:cNvSpPr txBox="1"/>
          <p:nvPr/>
        </p:nvSpPr>
        <p:spPr>
          <a:xfrm>
            <a:off x="486607" y="1203598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Z</a:t>
            </a:r>
            <a:endParaRPr lang="en-GB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473AE0-72D1-0CFB-1E3B-58A87A725280}"/>
              </a:ext>
            </a:extLst>
          </p:cNvPr>
          <p:cNvSpPr txBox="1"/>
          <p:nvPr/>
        </p:nvSpPr>
        <p:spPr>
          <a:xfrm>
            <a:off x="5381025" y="1203598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ttbar</a:t>
            </a:r>
            <a:endParaRPr lang="en-GB" sz="2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F2B087-B31B-1A3E-A571-14B38A875BD9}"/>
              </a:ext>
            </a:extLst>
          </p:cNvPr>
          <p:cNvSpPr txBox="1"/>
          <p:nvPr/>
        </p:nvSpPr>
        <p:spPr>
          <a:xfrm>
            <a:off x="1327351" y="1203598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</a:t>
            </a:r>
            <a:endParaRPr lang="en-GB" sz="2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DB582D-E689-50EC-6F9C-4E2545DEFB01}"/>
              </a:ext>
            </a:extLst>
          </p:cNvPr>
          <p:cNvSpPr txBox="1"/>
          <p:nvPr/>
        </p:nvSpPr>
        <p:spPr>
          <a:xfrm>
            <a:off x="4362135" y="1203598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</a:t>
            </a:r>
            <a:endParaRPr lang="en-GB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B42BD27-CB2B-CBF5-E97C-22AD90EE0AAD}"/>
              </a:ext>
            </a:extLst>
          </p:cNvPr>
          <p:cNvSpPr/>
          <p:nvPr/>
        </p:nvSpPr>
        <p:spPr>
          <a:xfrm>
            <a:off x="191694" y="1721819"/>
            <a:ext cx="1012144" cy="400110"/>
          </a:xfrm>
          <a:prstGeom prst="roundRect">
            <a:avLst/>
          </a:prstGeom>
          <a:solidFill>
            <a:srgbClr val="69E1FF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Ref. 2 K (~0.5 kW)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DAB308-C7AA-7B8A-8447-5298783FD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27" y="2218442"/>
            <a:ext cx="1785081" cy="2366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0E20A99-ED3E-807F-BC34-A1112D42BB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5736" y="2208710"/>
            <a:ext cx="1785080" cy="237743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4F2E82D-877C-941E-0B46-CB27FA69C0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649" y="2221056"/>
            <a:ext cx="2920630" cy="237744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16BB7D-6D28-D137-B28A-5102415E381C}"/>
              </a:ext>
            </a:extLst>
          </p:cNvPr>
          <p:cNvSpPr/>
          <p:nvPr/>
        </p:nvSpPr>
        <p:spPr>
          <a:xfrm>
            <a:off x="2555776" y="1721819"/>
            <a:ext cx="1012144" cy="40011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Ref. 2 K (~2 kW)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68263EC-FCA0-0212-6714-945BAD855B52}"/>
                  </a:ext>
                </a:extLst>
              </p:cNvPr>
              <p:cNvSpPr txBox="1"/>
              <p:nvPr/>
            </p:nvSpPr>
            <p:spPr>
              <a:xfrm>
                <a:off x="7277777" y="2832744"/>
                <a:ext cx="1825641" cy="226793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>
                  <a:defRPr sz="800" b="1" i="1">
                    <a:solidFill>
                      <a:sysClr val="windowText" lastClr="000000"/>
                    </a:solidFill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𝟖𝟎𝟎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𝑴𝑯𝒛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𝑰𝒏𝒔𝒕𝒂𝒍𝒍𝒆𝒅</m:t>
                              </m:r>
                            </m:sub>
                          </m:sSub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68263EC-FCA0-0212-6714-945BAD855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7777" y="2832744"/>
                <a:ext cx="1825641" cy="2267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E60686C9-E3AD-5863-2852-BC370D7BCCEC}"/>
              </a:ext>
            </a:extLst>
          </p:cNvPr>
          <p:cNvSpPr/>
          <p:nvPr/>
        </p:nvSpPr>
        <p:spPr>
          <a:xfrm>
            <a:off x="0" y="4922333"/>
            <a:ext cx="9144000" cy="22174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78AC09-82EC-27B0-7102-9104662849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6999" y="890308"/>
            <a:ext cx="1843103" cy="1775554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776FD0-D219-78CE-0F38-4A1610905416}"/>
              </a:ext>
            </a:extLst>
          </p:cNvPr>
          <p:cNvCxnSpPr>
            <a:cxnSpLocks/>
          </p:cNvCxnSpPr>
          <p:nvPr/>
        </p:nvCxnSpPr>
        <p:spPr>
          <a:xfrm>
            <a:off x="7092280" y="389956"/>
            <a:ext cx="0" cy="44140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31110EF-690D-CCD2-8896-A51373341531}"/>
              </a:ext>
            </a:extLst>
          </p:cNvPr>
          <p:cNvCxnSpPr>
            <a:cxnSpLocks/>
          </p:cNvCxnSpPr>
          <p:nvPr/>
        </p:nvCxnSpPr>
        <p:spPr>
          <a:xfrm>
            <a:off x="7092280" y="4803998"/>
            <a:ext cx="20517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C5E8087-D731-9964-BCE3-0D5C7137484F}"/>
              </a:ext>
            </a:extLst>
          </p:cNvPr>
          <p:cNvSpPr txBox="1"/>
          <p:nvPr/>
        </p:nvSpPr>
        <p:spPr>
          <a:xfrm>
            <a:off x="2581535" y="1234928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W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1EEC8E-1CFA-4D0A-54BE-91F0A05C67C2}"/>
              </a:ext>
            </a:extLst>
          </p:cNvPr>
          <p:cNvSpPr txBox="1"/>
          <p:nvPr/>
        </p:nvSpPr>
        <p:spPr>
          <a:xfrm>
            <a:off x="3299474" y="123492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H</a:t>
            </a:r>
            <a:endParaRPr lang="en-GB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2617C8-D9BD-1A58-297C-B4C8C9B644BE}"/>
              </a:ext>
            </a:extLst>
          </p:cNvPr>
          <p:cNvSpPr txBox="1"/>
          <p:nvPr/>
        </p:nvSpPr>
        <p:spPr>
          <a:xfrm>
            <a:off x="2964394" y="1234928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&amp;</a:t>
            </a:r>
            <a:endParaRPr lang="en-GB" sz="2000" dirty="0"/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4CAACC45-8A7F-68E7-399B-C80367CC4BB4}"/>
              </a:ext>
            </a:extLst>
          </p:cNvPr>
          <p:cNvSpPr/>
          <p:nvPr/>
        </p:nvSpPr>
        <p:spPr>
          <a:xfrm rot="16200000">
            <a:off x="3109691" y="433659"/>
            <a:ext cx="116303" cy="23762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F6C7D40-D54A-ADF1-3EB1-B6D8A8AA11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7260" y="3409776"/>
            <a:ext cx="1048325" cy="86868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E2E6F0B-4415-01A0-D870-623D47776333}"/>
              </a:ext>
            </a:extLst>
          </p:cNvPr>
          <p:cNvSpPr txBox="1"/>
          <p:nvPr/>
        </p:nvSpPr>
        <p:spPr>
          <a:xfrm>
            <a:off x="7181934" y="4388791"/>
            <a:ext cx="751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DN670  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BADCEE6-0A3E-5A0F-B240-D698D6B94BE2}"/>
              </a:ext>
            </a:extLst>
          </p:cNvPr>
          <p:cNvSpPr txBox="1"/>
          <p:nvPr/>
        </p:nvSpPr>
        <p:spPr>
          <a:xfrm>
            <a:off x="7933857" y="3143457"/>
            <a:ext cx="1265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u="sng" dirty="0"/>
              <a:t>Line A</a:t>
            </a:r>
            <a:r>
              <a:rPr lang="en-US" sz="1000" dirty="0"/>
              <a:t> – 1.3 bar / 2.2 K: </a:t>
            </a:r>
            <a:r>
              <a:rPr lang="en-US" sz="1000" b="1" dirty="0"/>
              <a:t>60 mm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u="sng" dirty="0"/>
              <a:t>Line B</a:t>
            </a:r>
            <a:r>
              <a:rPr lang="en-US" sz="1000" dirty="0"/>
              <a:t> – 30 mbar/  2 K:   </a:t>
            </a:r>
            <a:r>
              <a:rPr lang="en-US" sz="1000" b="1" dirty="0"/>
              <a:t>265 mm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u="sng" dirty="0"/>
              <a:t>Line E</a:t>
            </a:r>
            <a:r>
              <a:rPr lang="en-US" sz="1000" dirty="0"/>
              <a:t> – 20 bar /   50 K: </a:t>
            </a:r>
            <a:r>
              <a:rPr lang="en-US" sz="1000" b="1" dirty="0"/>
              <a:t>80 mm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u="sng" dirty="0"/>
              <a:t>Line F</a:t>
            </a:r>
            <a:r>
              <a:rPr lang="en-US" sz="1000" dirty="0"/>
              <a:t> – 18 bar /   75 K: </a:t>
            </a:r>
            <a:r>
              <a:rPr lang="en-US" sz="1000" b="1" dirty="0"/>
              <a:t>80 mm</a:t>
            </a:r>
            <a:endParaRPr lang="en-GB" sz="1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A359944-72DB-4442-6B4F-259E892E46DF}"/>
              </a:ext>
            </a:extLst>
          </p:cNvPr>
          <p:cNvSpPr txBox="1"/>
          <p:nvPr/>
        </p:nvSpPr>
        <p:spPr>
          <a:xfrm>
            <a:off x="7004838" y="399957"/>
            <a:ext cx="9178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"/>
            <a:r>
              <a:rPr lang="en-US" sz="1400" b="1" dirty="0"/>
              <a:t>@ ttbar</a:t>
            </a:r>
            <a:endParaRPr lang="en-GB" sz="1400" b="1" dirty="0"/>
          </a:p>
        </p:txBody>
      </p:sp>
      <p:sp>
        <p:nvSpPr>
          <p:cNvPr id="18" name="Textfeld 3">
            <a:extLst>
              <a:ext uri="{FF2B5EF4-FFF2-40B4-BE49-F238E27FC236}">
                <a16:creationId xmlns:a16="http://schemas.microsoft.com/office/drawing/2014/main" id="{5202C3B7-579D-2D19-E9C1-8D8CBCF072D0}"/>
              </a:ext>
            </a:extLst>
          </p:cNvPr>
          <p:cNvSpPr txBox="1"/>
          <p:nvPr/>
        </p:nvSpPr>
        <p:spPr>
          <a:xfrm>
            <a:off x="3829644" y="97423"/>
            <a:ext cx="2902596" cy="185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B. Naydenov | FCC Cryogenic System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01064FF-2704-1FA4-0C8E-61569C6ECE23}"/>
              </a:ext>
            </a:extLst>
          </p:cNvPr>
          <p:cNvSpPr/>
          <p:nvPr/>
        </p:nvSpPr>
        <p:spPr>
          <a:xfrm>
            <a:off x="4588758" y="1735411"/>
            <a:ext cx="1012144" cy="400110"/>
          </a:xfrm>
          <a:prstGeom prst="roundRect">
            <a:avLst/>
          </a:prstGeom>
          <a:solidFill>
            <a:srgbClr val="0F124A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Ref. 2 K (~5 kW)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3D025D5-CFBB-4B2A-3B76-59044DEBE6B6}"/>
              </a:ext>
            </a:extLst>
          </p:cNvPr>
          <p:cNvSpPr/>
          <p:nvPr/>
        </p:nvSpPr>
        <p:spPr>
          <a:xfrm>
            <a:off x="5718021" y="1740660"/>
            <a:ext cx="1012144" cy="400110"/>
          </a:xfrm>
          <a:prstGeom prst="roundRect">
            <a:avLst/>
          </a:prstGeom>
          <a:solidFill>
            <a:srgbClr val="0F124A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Ref. 2 K (~5 kW)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33F5EB0-A802-5E4B-37D6-60F41F2950B0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2158" y="389956"/>
            <a:ext cx="637629" cy="602153"/>
          </a:xfrm>
          <a:prstGeom prst="rect">
            <a:avLst/>
          </a:prstGeom>
        </p:spPr>
      </p:pic>
      <p:sp>
        <p:nvSpPr>
          <p:cNvPr id="24" name="Textfeld 4">
            <a:extLst>
              <a:ext uri="{FF2B5EF4-FFF2-40B4-BE49-F238E27FC236}">
                <a16:creationId xmlns:a16="http://schemas.microsoft.com/office/drawing/2014/main" id="{2E5F4F99-CC79-9927-2D07-FDA227AA61B8}"/>
              </a:ext>
            </a:extLst>
          </p:cNvPr>
          <p:cNvSpPr txBox="1"/>
          <p:nvPr/>
        </p:nvSpPr>
        <p:spPr>
          <a:xfrm>
            <a:off x="304466" y="4908741"/>
            <a:ext cx="8535067" cy="248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Status | Heat loads | </a:t>
            </a:r>
            <a:r>
              <a:rPr lang="en-GB" sz="900" dirty="0">
                <a:solidFill>
                  <a:schemeClr val="bg1"/>
                </a:solidFill>
                <a:highlight>
                  <a:srgbClr val="A6A6A6"/>
                </a:highlight>
              </a:rPr>
              <a:t>Cryo layout</a:t>
            </a:r>
            <a:r>
              <a:rPr lang="en-GB" sz="900" dirty="0">
                <a:solidFill>
                  <a:schemeClr val="bg1"/>
                </a:solidFill>
              </a:rPr>
              <a:t> | </a:t>
            </a:r>
            <a:r>
              <a:rPr lang="en-GB" sz="900" b="1" dirty="0">
                <a:solidFill>
                  <a:schemeClr val="bg1"/>
                </a:solidFill>
              </a:rPr>
              <a:t> </a:t>
            </a:r>
            <a:r>
              <a:rPr lang="en-GB" sz="900" dirty="0">
                <a:solidFill>
                  <a:schemeClr val="bg1"/>
                </a:solidFill>
              </a:rPr>
              <a:t>Helium/EL needs | Op. modes | Cost Estimate |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challenges |  FCC-</a:t>
            </a:r>
            <a:r>
              <a:rPr lang="en-GB" sz="900" dirty="0" err="1">
                <a:solidFill>
                  <a:schemeClr val="bg1"/>
                </a:solidFill>
              </a:rPr>
              <a:t>hh</a:t>
            </a:r>
            <a:r>
              <a:rPr lang="en-GB" sz="900" dirty="0">
                <a:solidFill>
                  <a:schemeClr val="bg1"/>
                </a:solidFill>
              </a:rPr>
              <a:t> compatibility | Upcoming steps </a:t>
            </a:r>
          </a:p>
        </p:txBody>
      </p:sp>
    </p:spTree>
    <p:extLst>
      <p:ext uri="{BB962C8B-B14F-4D97-AF65-F5344CB8AC3E}">
        <p14:creationId xmlns:p14="http://schemas.microsoft.com/office/powerpoint/2010/main" val="26550613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11978</TotalTime>
  <Words>3435</Words>
  <Application>Microsoft Office PowerPoint</Application>
  <PresentationFormat>On-screen Show (16:9)</PresentationFormat>
  <Paragraphs>647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Bold</vt:lpstr>
      <vt:lpstr>Calibri</vt:lpstr>
      <vt:lpstr>Cambria Math</vt:lpstr>
      <vt:lpstr>Times New Roman</vt:lpstr>
      <vt:lpstr>Wingdings</vt:lpstr>
      <vt:lpstr>Introslides</vt:lpstr>
      <vt:lpstr>Titleslides, Conclusion</vt:lpstr>
      <vt:lpstr>Content Slides - Deep Blue</vt:lpstr>
      <vt:lpstr>FCC cryogenic SYSTEM  FCC-ee Layout and Implementation (incl. compatibility with FCC-hh)</vt:lpstr>
      <vt:lpstr>Table of contents</vt:lpstr>
      <vt:lpstr>Status</vt:lpstr>
      <vt:lpstr>FCC-ee cryogenic cooling users</vt:lpstr>
      <vt:lpstr>FCC-ee SRF dynamic and static heat loads</vt:lpstr>
      <vt:lpstr>FCC-ee 3-stages cryoplants layout</vt:lpstr>
      <vt:lpstr>FCC-ee cryoplants at point H - staging</vt:lpstr>
      <vt:lpstr>FCC-ee cryo layout at point H (ttbar)</vt:lpstr>
      <vt:lpstr>FCC-ee cryoplants at point L: staging</vt:lpstr>
      <vt:lpstr>FCC-ee SRF cryogenic system layout summary @ ttbar</vt:lpstr>
      <vt:lpstr>FCC-ee SRF points H and L  - Helium inventory</vt:lpstr>
      <vt:lpstr>FCC-ee SRF points H and L – Installed EL power</vt:lpstr>
      <vt:lpstr>FCC operation Modes – typical year</vt:lpstr>
      <vt:lpstr>FCC-ee cryogenic system cost estimate</vt:lpstr>
      <vt:lpstr>FCC-ee SRF cryogenics challenges</vt:lpstr>
      <vt:lpstr>FCC-hh compatibility – CDR cryogenic layout</vt:lpstr>
      <vt:lpstr>FCC-hh cryogenic system updated layout – Nb3Sn @ 1.9 K</vt:lpstr>
      <vt:lpstr>PowerPoint Presentation</vt:lpstr>
      <vt:lpstr>FCC-hh cryogenic system updated layout – Nb3Sn @ 4.5 K</vt:lpstr>
      <vt:lpstr>FCC-hh cryogenic system updated layout – HTS @ 20 K</vt:lpstr>
      <vt:lpstr>Conclusions and upcoming activities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Boyan-Kaloyanov Naydenov Popov</cp:lastModifiedBy>
  <cp:revision>1131</cp:revision>
  <dcterms:created xsi:type="dcterms:W3CDTF">2020-10-27T09:23:42Z</dcterms:created>
  <dcterms:modified xsi:type="dcterms:W3CDTF">2024-05-15T22:11:27Z</dcterms:modified>
</cp:coreProperties>
</file>