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5"/>
  </p:notesMasterIdLst>
  <p:sldIdLst>
    <p:sldId id="257" r:id="rId2"/>
    <p:sldId id="321" r:id="rId3"/>
    <p:sldId id="275" r:id="rId4"/>
    <p:sldId id="308" r:id="rId5"/>
    <p:sldId id="301" r:id="rId6"/>
    <p:sldId id="259" r:id="rId7"/>
    <p:sldId id="280" r:id="rId8"/>
    <p:sldId id="318" r:id="rId9"/>
    <p:sldId id="269" r:id="rId10"/>
    <p:sldId id="322" r:id="rId11"/>
    <p:sldId id="324" r:id="rId12"/>
    <p:sldId id="315" r:id="rId13"/>
    <p:sldId id="325" r:id="rId14"/>
  </p:sldIdLst>
  <p:sldSz cx="9144000" cy="5143500" type="screen16x9"/>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104282"/>
    <a:srgbClr val="0055A0"/>
    <a:srgbClr val="000000"/>
    <a:srgbClr val="808080"/>
    <a:srgbClr val="B0B0B0"/>
    <a:srgbClr val="DDDDDD"/>
    <a:srgbClr val="F2F2F2"/>
    <a:srgbClr val="F9F9F9"/>
    <a:srgbClr val="0B38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56" autoAdjust="0"/>
    <p:restoredTop sz="94660"/>
  </p:normalViewPr>
  <p:slideViewPr>
    <p:cSldViewPr snapToGrid="0" snapToObjects="1">
      <p:cViewPr varScale="1">
        <p:scale>
          <a:sx n="157" d="100"/>
          <a:sy n="157" d="100"/>
        </p:scale>
        <p:origin x="138" y="834"/>
      </p:cViewPr>
      <p:guideLst>
        <p:guide orient="horz" pos="1620"/>
        <p:guide pos="2896"/>
      </p:guideLst>
    </p:cSldViewPr>
  </p:slideViewPr>
  <p:notesTextViewPr>
    <p:cViewPr>
      <p:scale>
        <a:sx n="3" d="2"/>
        <a:sy n="3" d="2"/>
      </p:scale>
      <p:origin x="0" y="0"/>
    </p:cViewPr>
  </p:notesTextViewPr>
  <p:notesViewPr>
    <p:cSldViewPr snapToGrid="0" snapToObjects="1" showGuides="1">
      <p:cViewPr varScale="1">
        <p:scale>
          <a:sx n="136" d="100"/>
          <a:sy n="136" d="100"/>
        </p:scale>
        <p:origin x="-3872" y="-11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F7DA8CDB-4CDB-0047-B0A3-926A8FE44A35}" type="datetimeFigureOut">
              <a:rPr lang="fr-FR" smtClean="0"/>
              <a:t>21/05/2024</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62418B-DEE2-404B-A02B-78B1F74A4E20}" type="slidenum">
              <a:rPr lang="en-GB" smtClean="0"/>
              <a:t>6</a:t>
            </a:fld>
            <a:endParaRPr lang="en-GB"/>
          </a:p>
        </p:txBody>
      </p:sp>
    </p:spTree>
    <p:extLst>
      <p:ext uri="{BB962C8B-B14F-4D97-AF65-F5344CB8AC3E}">
        <p14:creationId xmlns:p14="http://schemas.microsoft.com/office/powerpoint/2010/main" val="2409340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62418B-DEE2-404B-A02B-78B1F74A4E20}" type="slidenum">
              <a:rPr lang="en-GB" smtClean="0"/>
              <a:t>7</a:t>
            </a:fld>
            <a:endParaRPr lang="en-GB"/>
          </a:p>
        </p:txBody>
      </p:sp>
    </p:spTree>
    <p:extLst>
      <p:ext uri="{BB962C8B-B14F-4D97-AF65-F5344CB8AC3E}">
        <p14:creationId xmlns:p14="http://schemas.microsoft.com/office/powerpoint/2010/main" val="3753783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62418B-DEE2-404B-A02B-78B1F74A4E20}" type="slidenum">
              <a:rPr lang="en-GB" smtClean="0"/>
              <a:t>8</a:t>
            </a:fld>
            <a:endParaRPr lang="en-GB"/>
          </a:p>
        </p:txBody>
      </p:sp>
    </p:spTree>
    <p:extLst>
      <p:ext uri="{BB962C8B-B14F-4D97-AF65-F5344CB8AC3E}">
        <p14:creationId xmlns:p14="http://schemas.microsoft.com/office/powerpoint/2010/main" val="1707898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62418B-DEE2-404B-A02B-78B1F74A4E20}" type="slidenum">
              <a:rPr lang="en-GB" smtClean="0"/>
              <a:t>9</a:t>
            </a:fld>
            <a:endParaRPr lang="en-GB"/>
          </a:p>
        </p:txBody>
      </p:sp>
    </p:spTree>
    <p:extLst>
      <p:ext uri="{BB962C8B-B14F-4D97-AF65-F5344CB8AC3E}">
        <p14:creationId xmlns:p14="http://schemas.microsoft.com/office/powerpoint/2010/main" val="11821335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5/21/2024</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5/21/2024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5/21/2024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5/21/2024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5/21/2024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5/21/2024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5/21/2024</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5/21/2024</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246" y="995642"/>
            <a:ext cx="7903923" cy="1923604"/>
          </a:xfrm>
        </p:spPr>
        <p:txBody>
          <a:bodyPr>
            <a:spAutoFit/>
          </a:bodyPr>
          <a:lstStyle/>
          <a:p>
            <a:pPr algn="ctr"/>
            <a:r>
              <a:rPr lang="en-GB" sz="3200" b="1" dirty="0"/>
              <a:t>Circuit protection for FCC</a:t>
            </a:r>
            <a:br>
              <a:rPr lang="en-GB" sz="2700" b="1" dirty="0"/>
            </a:br>
            <a:br>
              <a:rPr lang="en-GB" sz="2700" b="1" dirty="0"/>
            </a:br>
            <a:r>
              <a:rPr lang="en-GB" sz="2000" b="1" dirty="0"/>
              <a:t>1. Recap of FCC-</a:t>
            </a:r>
            <a:r>
              <a:rPr lang="en-GB" sz="2000" b="1" dirty="0" err="1"/>
              <a:t>hh</a:t>
            </a:r>
            <a:r>
              <a:rPr lang="en-GB" sz="2000" b="1" dirty="0"/>
              <a:t> circuit protection</a:t>
            </a:r>
            <a:br>
              <a:rPr lang="en-GB" sz="2000" b="1" dirty="0"/>
            </a:br>
            <a:br>
              <a:rPr lang="en-GB" sz="2000" b="1" dirty="0"/>
            </a:br>
            <a:r>
              <a:rPr lang="en-GB" sz="2000" b="1" dirty="0"/>
              <a:t>2. Conditions for FCC-</a:t>
            </a:r>
            <a:r>
              <a:rPr lang="en-GB" sz="2000" b="1" dirty="0" err="1"/>
              <a:t>ee</a:t>
            </a:r>
            <a:r>
              <a:rPr lang="en-GB" sz="2000" b="1" dirty="0"/>
              <a:t> circuit protection</a:t>
            </a:r>
            <a:endParaRPr lang="en-GB" sz="2000" b="1" i="1" dirty="0"/>
          </a:p>
        </p:txBody>
      </p:sp>
      <p:sp>
        <p:nvSpPr>
          <p:cNvPr id="3" name="Text Placeholder 2"/>
          <p:cNvSpPr>
            <a:spLocks noGrp="1"/>
          </p:cNvSpPr>
          <p:nvPr>
            <p:ph type="body" idx="10"/>
          </p:nvPr>
        </p:nvSpPr>
        <p:spPr>
          <a:xfrm>
            <a:off x="620038" y="3568660"/>
            <a:ext cx="7903923" cy="286745"/>
          </a:xfrm>
        </p:spPr>
        <p:txBody>
          <a:bodyPr>
            <a:spAutoFit/>
          </a:bodyPr>
          <a:lstStyle/>
          <a:p>
            <a:pPr algn="ctr">
              <a:lnSpc>
                <a:spcPct val="130000"/>
              </a:lnSpc>
              <a:spcAft>
                <a:spcPts val="1200"/>
              </a:spcAft>
            </a:pPr>
            <a:r>
              <a:rPr lang="en-GB" sz="1600" dirty="0"/>
              <a:t>Arjan Verweij, CERN-TE-MPE</a:t>
            </a:r>
          </a:p>
        </p:txBody>
      </p:sp>
      <p:sp>
        <p:nvSpPr>
          <p:cNvPr id="4" name="TextBox 3">
            <a:extLst>
              <a:ext uri="{FF2B5EF4-FFF2-40B4-BE49-F238E27FC236}">
                <a16:creationId xmlns:a16="http://schemas.microsoft.com/office/drawing/2014/main" id="{D025F888-5F03-7D43-8798-933F03F356FB}"/>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1531202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038" y="311697"/>
            <a:ext cx="7903923" cy="507831"/>
          </a:xfrm>
        </p:spPr>
        <p:txBody>
          <a:bodyPr>
            <a:spAutoFit/>
          </a:bodyPr>
          <a:lstStyle/>
          <a:p>
            <a:pPr algn="ctr"/>
            <a:r>
              <a:rPr lang="en-GB" sz="2700" b="1" dirty="0"/>
              <a:t>2. Conditions for FCC-</a:t>
            </a:r>
            <a:r>
              <a:rPr lang="en-GB" sz="2700" b="1" dirty="0" err="1"/>
              <a:t>ee</a:t>
            </a:r>
            <a:r>
              <a:rPr lang="en-GB" sz="2700" b="1" dirty="0"/>
              <a:t> circuit protection</a:t>
            </a:r>
            <a:endParaRPr lang="en-GB" sz="1500" b="1" i="1" dirty="0"/>
          </a:p>
        </p:txBody>
      </p:sp>
      <p:sp>
        <p:nvSpPr>
          <p:cNvPr id="3" name="Text Placeholder 2"/>
          <p:cNvSpPr>
            <a:spLocks noGrp="1"/>
          </p:cNvSpPr>
          <p:nvPr>
            <p:ph type="body" idx="10"/>
          </p:nvPr>
        </p:nvSpPr>
        <p:spPr>
          <a:xfrm>
            <a:off x="491919" y="1062483"/>
            <a:ext cx="8160159" cy="3136756"/>
          </a:xfrm>
        </p:spPr>
        <p:txBody>
          <a:bodyPr wrap="square">
            <a:spAutoFit/>
          </a:bodyPr>
          <a:lstStyle/>
          <a:p>
            <a:pPr marL="285750" indent="-285750">
              <a:lnSpc>
                <a:spcPct val="130000"/>
              </a:lnSpc>
              <a:spcAft>
                <a:spcPts val="1200"/>
              </a:spcAft>
              <a:buFont typeface="Wingdings" panose="05000000000000000000" pitchFamily="2" charset="2"/>
              <a:buChar char="Ø"/>
            </a:pPr>
            <a:r>
              <a:rPr lang="en-GB" sz="1600" dirty="0"/>
              <a:t>Warm magnets will be protected by the WIC.</a:t>
            </a:r>
          </a:p>
          <a:p>
            <a:pPr marL="285750" indent="-285750">
              <a:lnSpc>
                <a:spcPct val="130000"/>
              </a:lnSpc>
              <a:spcAft>
                <a:spcPts val="1200"/>
              </a:spcAft>
              <a:buFont typeface="Wingdings" panose="05000000000000000000" pitchFamily="2" charset="2"/>
              <a:buChar char="Ø"/>
            </a:pPr>
            <a:r>
              <a:rPr lang="en-GB" sz="1600" dirty="0"/>
              <a:t>I am not aware of the design of any SC magnet or circuit for the collider part of the FCC-</a:t>
            </a:r>
            <a:r>
              <a:rPr lang="en-GB" sz="1600" dirty="0" err="1"/>
              <a:t>ee</a:t>
            </a:r>
            <a:r>
              <a:rPr lang="en-GB" sz="1600" dirty="0"/>
              <a:t>. I am not considering the final focus Nb-Ti magnets that are positioned at 2.2 m from the IR.</a:t>
            </a:r>
          </a:p>
          <a:p>
            <a:pPr marL="285750" indent="-285750">
              <a:lnSpc>
                <a:spcPct val="130000"/>
              </a:lnSpc>
              <a:spcAft>
                <a:spcPts val="1200"/>
              </a:spcAft>
              <a:buFont typeface="Wingdings" panose="05000000000000000000" pitchFamily="2" charset="2"/>
              <a:buChar char="Ø"/>
            </a:pPr>
            <a:r>
              <a:rPr lang="en-GB" sz="1600" dirty="0"/>
              <a:t>Hence, we have not performed any study for the SC magnet/circuit protection.</a:t>
            </a:r>
          </a:p>
          <a:p>
            <a:pPr marL="285750" indent="-285750">
              <a:lnSpc>
                <a:spcPct val="130000"/>
              </a:lnSpc>
              <a:spcAft>
                <a:spcPts val="1200"/>
              </a:spcAft>
              <a:buFont typeface="Wingdings" panose="05000000000000000000" pitchFamily="2" charset="2"/>
              <a:buChar char="Ø"/>
            </a:pPr>
            <a:r>
              <a:rPr lang="en-GB" sz="1600" dirty="0"/>
              <a:t>In case the FCC-</a:t>
            </a:r>
            <a:r>
              <a:rPr lang="en-GB" sz="1600" dirty="0" err="1"/>
              <a:t>ee</a:t>
            </a:r>
            <a:r>
              <a:rPr lang="en-GB" sz="1600" dirty="0"/>
              <a:t> will comprise SC magnets/circuits, then MPE should be involved from the beginning in the magnet design and circuit layout, so that both magnet and circuit are protectable in an effective and reliable way.</a:t>
            </a:r>
          </a:p>
        </p:txBody>
      </p:sp>
      <p:sp>
        <p:nvSpPr>
          <p:cNvPr id="5" name="TextBox 4">
            <a:extLst>
              <a:ext uri="{FF2B5EF4-FFF2-40B4-BE49-F238E27FC236}">
                <a16:creationId xmlns:a16="http://schemas.microsoft.com/office/drawing/2014/main" id="{101B362F-5F79-3B57-5EFD-C493458BB8A9}"/>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651646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161" y="2167997"/>
            <a:ext cx="7903923" cy="507831"/>
          </a:xfrm>
        </p:spPr>
        <p:txBody>
          <a:bodyPr>
            <a:spAutoFit/>
          </a:bodyPr>
          <a:lstStyle/>
          <a:p>
            <a:pPr algn="ctr"/>
            <a:r>
              <a:rPr lang="en-GB" sz="2700" b="1" dirty="0"/>
              <a:t>Annex</a:t>
            </a:r>
            <a:endParaRPr lang="en-GB" sz="1500" b="1" i="1" dirty="0"/>
          </a:p>
        </p:txBody>
      </p:sp>
      <p:sp>
        <p:nvSpPr>
          <p:cNvPr id="5" name="TextBox 4">
            <a:extLst>
              <a:ext uri="{FF2B5EF4-FFF2-40B4-BE49-F238E27FC236}">
                <a16:creationId xmlns:a16="http://schemas.microsoft.com/office/drawing/2014/main" id="{101B362F-5F79-3B57-5EFD-C493458BB8A9}"/>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2514266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5363736" y="0"/>
            <a:ext cx="3780263" cy="596157"/>
          </a:xfrm>
          <a:solidFill>
            <a:schemeClr val="bg1">
              <a:lumMod val="95000"/>
            </a:schemeClr>
          </a:solidFill>
        </p:spPr>
        <p:txBody>
          <a:bodyPr>
            <a:normAutofit/>
          </a:bodyPr>
          <a:lstStyle/>
          <a:p>
            <a:pPr algn="ctr"/>
            <a:r>
              <a:rPr lang="en-GB" sz="3200" dirty="0"/>
              <a:t>Circuit topology</a:t>
            </a:r>
          </a:p>
        </p:txBody>
      </p:sp>
      <p:graphicFrame>
        <p:nvGraphicFramePr>
          <p:cNvPr id="2" name="Table 1"/>
          <p:cNvGraphicFramePr>
            <a:graphicFrameLocks noGrp="1"/>
          </p:cNvGraphicFramePr>
          <p:nvPr>
            <p:extLst>
              <p:ext uri="{D42A27DB-BD31-4B8C-83A1-F6EECF244321}">
                <p14:modId xmlns:p14="http://schemas.microsoft.com/office/powerpoint/2010/main" val="252939797"/>
              </p:ext>
            </p:extLst>
          </p:nvPr>
        </p:nvGraphicFramePr>
        <p:xfrm>
          <a:off x="430474" y="963558"/>
          <a:ext cx="7957623" cy="3606800"/>
        </p:xfrm>
        <a:graphic>
          <a:graphicData uri="http://schemas.openxmlformats.org/drawingml/2006/table">
            <a:tbl>
              <a:tblPr firstRow="1" bandRow="1">
                <a:tableStyleId>{5C22544A-7EE6-4342-B048-85BDC9FD1C3A}</a:tableStyleId>
              </a:tblPr>
              <a:tblGrid>
                <a:gridCol w="1117910">
                  <a:extLst>
                    <a:ext uri="{9D8B030D-6E8A-4147-A177-3AD203B41FA5}">
                      <a16:colId xmlns:a16="http://schemas.microsoft.com/office/drawing/2014/main" val="1700420690"/>
                    </a:ext>
                  </a:extLst>
                </a:gridCol>
                <a:gridCol w="2218944">
                  <a:extLst>
                    <a:ext uri="{9D8B030D-6E8A-4147-A177-3AD203B41FA5}">
                      <a16:colId xmlns:a16="http://schemas.microsoft.com/office/drawing/2014/main" val="3248594888"/>
                    </a:ext>
                  </a:extLst>
                </a:gridCol>
                <a:gridCol w="1146048">
                  <a:extLst>
                    <a:ext uri="{9D8B030D-6E8A-4147-A177-3AD203B41FA5}">
                      <a16:colId xmlns:a16="http://schemas.microsoft.com/office/drawing/2014/main" val="4251646299"/>
                    </a:ext>
                  </a:extLst>
                </a:gridCol>
                <a:gridCol w="1165516">
                  <a:extLst>
                    <a:ext uri="{9D8B030D-6E8A-4147-A177-3AD203B41FA5}">
                      <a16:colId xmlns:a16="http://schemas.microsoft.com/office/drawing/2014/main" val="821048871"/>
                    </a:ext>
                  </a:extLst>
                </a:gridCol>
                <a:gridCol w="1287506">
                  <a:extLst>
                    <a:ext uri="{9D8B030D-6E8A-4147-A177-3AD203B41FA5}">
                      <a16:colId xmlns:a16="http://schemas.microsoft.com/office/drawing/2014/main" val="844579867"/>
                    </a:ext>
                  </a:extLst>
                </a:gridCol>
                <a:gridCol w="1021699">
                  <a:extLst>
                    <a:ext uri="{9D8B030D-6E8A-4147-A177-3AD203B41FA5}">
                      <a16:colId xmlns:a16="http://schemas.microsoft.com/office/drawing/2014/main" val="1247139335"/>
                    </a:ext>
                  </a:extLst>
                </a:gridCol>
              </a:tblGrid>
              <a:tr h="370840">
                <a:tc>
                  <a:txBody>
                    <a:bodyPr/>
                    <a:lstStyle/>
                    <a:p>
                      <a:endParaRPr lang="en-GB" dirty="0">
                        <a:solidFill>
                          <a:schemeClr val="accent6">
                            <a:lumMod val="50000"/>
                          </a:schemeClr>
                        </a:solidFill>
                      </a:endParaRPr>
                    </a:p>
                  </a:txBody>
                  <a:tcPr/>
                </a:tc>
                <a:tc>
                  <a:txBody>
                    <a:bodyPr/>
                    <a:lstStyle/>
                    <a:p>
                      <a:endParaRPr lang="en-GB" dirty="0">
                        <a:solidFill>
                          <a:schemeClr val="accent6">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solidFill>
                            <a:schemeClr val="accent6">
                              <a:lumMod val="50000"/>
                            </a:schemeClr>
                          </a:solidFill>
                          <a:latin typeface="+mn-lt"/>
                        </a:rPr>
                        <a:t>Cos</a:t>
                      </a:r>
                      <a:r>
                        <a:rPr lang="en-GB" sz="1800" dirty="0">
                          <a:solidFill>
                            <a:schemeClr val="accent6">
                              <a:lumMod val="50000"/>
                            </a:schemeClr>
                          </a:solidFill>
                          <a:latin typeface="+mn-lt"/>
                          <a:sym typeface="Symbol" panose="05050102010706020507" pitchFamily="18" charset="2"/>
                        </a:rPr>
                        <a:t></a:t>
                      </a:r>
                      <a:endParaRPr lang="en-GB" sz="1800" dirty="0">
                        <a:solidFill>
                          <a:schemeClr val="accent6">
                            <a:lumMod val="50000"/>
                          </a:schemeClr>
                        </a:solidFill>
                        <a:latin typeface="+mn-lt"/>
                      </a:endParaRPr>
                    </a:p>
                  </a:txBody>
                  <a:tcPr/>
                </a:tc>
                <a:tc>
                  <a:txBody>
                    <a:bodyPr/>
                    <a:lstStyle/>
                    <a:p>
                      <a:pPr algn="ctr"/>
                      <a:r>
                        <a:rPr lang="en-GB" dirty="0">
                          <a:solidFill>
                            <a:schemeClr val="accent6">
                              <a:lumMod val="50000"/>
                            </a:schemeClr>
                          </a:solidFill>
                        </a:rPr>
                        <a:t>Block</a:t>
                      </a:r>
                    </a:p>
                  </a:txBody>
                  <a:tcPr/>
                </a:tc>
                <a:tc>
                  <a:txBody>
                    <a:bodyPr/>
                    <a:lstStyle/>
                    <a:p>
                      <a:pPr algn="ctr"/>
                      <a:r>
                        <a:rPr lang="en-GB" dirty="0">
                          <a:solidFill>
                            <a:schemeClr val="accent6">
                              <a:lumMod val="50000"/>
                            </a:schemeClr>
                          </a:solidFill>
                        </a:rPr>
                        <a:t>Common Coil</a:t>
                      </a:r>
                    </a:p>
                  </a:txBody>
                  <a:tcPr/>
                </a:tc>
                <a:tc>
                  <a:txBody>
                    <a:bodyPr/>
                    <a:lstStyle/>
                    <a:p>
                      <a:pPr algn="ctr"/>
                      <a:r>
                        <a:rPr lang="en-GB" dirty="0">
                          <a:solidFill>
                            <a:schemeClr val="accent6">
                              <a:lumMod val="50000"/>
                            </a:schemeClr>
                          </a:solidFill>
                        </a:rPr>
                        <a:t>CCT</a:t>
                      </a:r>
                    </a:p>
                  </a:txBody>
                  <a:tcPr/>
                </a:tc>
                <a:extLst>
                  <a:ext uri="{0D108BD9-81ED-4DB2-BD59-A6C34878D82A}">
                    <a16:rowId xmlns:a16="http://schemas.microsoft.com/office/drawing/2014/main" val="1334712651"/>
                  </a:ext>
                </a:extLst>
              </a:tr>
              <a:tr h="370840">
                <a:tc>
                  <a:txBody>
                    <a:bodyPr/>
                    <a:lstStyle/>
                    <a:p>
                      <a:endParaRPr lang="en-GB" dirty="0"/>
                    </a:p>
                  </a:txBody>
                  <a:tcPr/>
                </a:tc>
                <a:tc>
                  <a:txBody>
                    <a:bodyPr/>
                    <a:lstStyle/>
                    <a:p>
                      <a:r>
                        <a:rPr lang="en-GB" i="1" dirty="0"/>
                        <a:t>L</a:t>
                      </a:r>
                      <a:r>
                        <a:rPr lang="en-GB" dirty="0"/>
                        <a:t> [H]</a:t>
                      </a:r>
                    </a:p>
                  </a:txBody>
                  <a:tcPr/>
                </a:tc>
                <a:tc>
                  <a:txBody>
                    <a:bodyPr/>
                    <a:lstStyle/>
                    <a:p>
                      <a:pPr algn="ctr"/>
                      <a:r>
                        <a:rPr lang="en-GB" dirty="0"/>
                        <a:t>0.591</a:t>
                      </a:r>
                    </a:p>
                  </a:txBody>
                  <a:tcPr/>
                </a:tc>
                <a:tc>
                  <a:txBody>
                    <a:bodyPr/>
                    <a:lstStyle/>
                    <a:p>
                      <a:pPr algn="ctr"/>
                      <a:r>
                        <a:rPr lang="en-GB" dirty="0"/>
                        <a:t>0.745</a:t>
                      </a:r>
                    </a:p>
                  </a:txBody>
                  <a:tcPr/>
                </a:tc>
                <a:tc>
                  <a:txBody>
                    <a:bodyPr/>
                    <a:lstStyle/>
                    <a:p>
                      <a:pPr algn="ctr"/>
                      <a:r>
                        <a:rPr lang="en-GB" dirty="0"/>
                        <a:t>0.339</a:t>
                      </a:r>
                    </a:p>
                  </a:txBody>
                  <a:tcPr/>
                </a:tc>
                <a:tc>
                  <a:txBody>
                    <a:bodyPr/>
                    <a:lstStyle/>
                    <a:p>
                      <a:pPr algn="ctr"/>
                      <a:r>
                        <a:rPr lang="en-GB" dirty="0"/>
                        <a:t>0.284</a:t>
                      </a:r>
                    </a:p>
                  </a:txBody>
                  <a:tcPr/>
                </a:tc>
                <a:extLst>
                  <a:ext uri="{0D108BD9-81ED-4DB2-BD59-A6C34878D82A}">
                    <a16:rowId xmlns:a16="http://schemas.microsoft.com/office/drawing/2014/main" val="1922928286"/>
                  </a:ext>
                </a:extLst>
              </a:tr>
              <a:tr h="370840">
                <a:tc>
                  <a:txBody>
                    <a:bodyPr/>
                    <a:lstStyle/>
                    <a:p>
                      <a:endParaRPr lang="en-GB" dirty="0"/>
                    </a:p>
                  </a:txBody>
                  <a:tcPr/>
                </a:tc>
                <a:tc>
                  <a:txBody>
                    <a:bodyPr/>
                    <a:lstStyle/>
                    <a:p>
                      <a:r>
                        <a:rPr lang="en-GB" i="1" dirty="0"/>
                        <a:t>I</a:t>
                      </a:r>
                      <a:r>
                        <a:rPr lang="en-GB" dirty="0"/>
                        <a:t> [A]</a:t>
                      </a:r>
                    </a:p>
                  </a:txBody>
                  <a:tcPr/>
                </a:tc>
                <a:tc>
                  <a:txBody>
                    <a:bodyPr/>
                    <a:lstStyle/>
                    <a:p>
                      <a:pPr algn="ctr"/>
                      <a:r>
                        <a:rPr lang="en-GB" dirty="0"/>
                        <a:t>11390</a:t>
                      </a:r>
                    </a:p>
                  </a:txBody>
                  <a:tcPr/>
                </a:tc>
                <a:tc>
                  <a:txBody>
                    <a:bodyPr/>
                    <a:lstStyle/>
                    <a:p>
                      <a:pPr algn="ctr"/>
                      <a:r>
                        <a:rPr lang="en-GB" dirty="0"/>
                        <a:t>10100</a:t>
                      </a:r>
                    </a:p>
                  </a:txBody>
                  <a:tcPr/>
                </a:tc>
                <a:tc>
                  <a:txBody>
                    <a:bodyPr/>
                    <a:lstStyle/>
                    <a:p>
                      <a:pPr algn="ctr"/>
                      <a:r>
                        <a:rPr lang="en-GB" dirty="0"/>
                        <a:t>16100</a:t>
                      </a:r>
                    </a:p>
                  </a:txBody>
                  <a:tcPr/>
                </a:tc>
                <a:tc>
                  <a:txBody>
                    <a:bodyPr/>
                    <a:lstStyle/>
                    <a:p>
                      <a:pPr algn="ctr"/>
                      <a:r>
                        <a:rPr lang="en-GB" dirty="0"/>
                        <a:t>18000</a:t>
                      </a:r>
                    </a:p>
                  </a:txBody>
                  <a:tcPr/>
                </a:tc>
                <a:extLst>
                  <a:ext uri="{0D108BD9-81ED-4DB2-BD59-A6C34878D82A}">
                    <a16:rowId xmlns:a16="http://schemas.microsoft.com/office/drawing/2014/main" val="2141213360"/>
                  </a:ext>
                </a:extLst>
              </a:tr>
              <a:tr h="370840">
                <a:tc>
                  <a:txBody>
                    <a:bodyPr/>
                    <a:lstStyle/>
                    <a:p>
                      <a:endParaRPr lang="en-GB" dirty="0"/>
                    </a:p>
                  </a:txBody>
                  <a:tcPr/>
                </a:tc>
                <a:tc>
                  <a:txBody>
                    <a:bodyPr/>
                    <a:lstStyle/>
                    <a:p>
                      <a:r>
                        <a:rPr lang="en-GB" i="1" dirty="0"/>
                        <a:t>E</a:t>
                      </a:r>
                      <a:r>
                        <a:rPr lang="en-GB" dirty="0"/>
                        <a:t> [MJ]</a:t>
                      </a:r>
                    </a:p>
                  </a:txBody>
                  <a:tcPr/>
                </a:tc>
                <a:tc>
                  <a:txBody>
                    <a:bodyPr/>
                    <a:lstStyle/>
                    <a:p>
                      <a:pPr algn="ctr"/>
                      <a:r>
                        <a:rPr lang="en-GB" dirty="0"/>
                        <a:t>38</a:t>
                      </a:r>
                    </a:p>
                  </a:txBody>
                  <a:tcPr/>
                </a:tc>
                <a:tc>
                  <a:txBody>
                    <a:bodyPr/>
                    <a:lstStyle/>
                    <a:p>
                      <a:pPr algn="ctr"/>
                      <a:r>
                        <a:rPr lang="en-GB" dirty="0"/>
                        <a:t>38</a:t>
                      </a:r>
                    </a:p>
                  </a:txBody>
                  <a:tcPr/>
                </a:tc>
                <a:tc>
                  <a:txBody>
                    <a:bodyPr/>
                    <a:lstStyle/>
                    <a:p>
                      <a:pPr algn="ctr"/>
                      <a:r>
                        <a:rPr lang="en-GB" dirty="0"/>
                        <a:t>44</a:t>
                      </a:r>
                    </a:p>
                  </a:txBody>
                  <a:tcPr/>
                </a:tc>
                <a:tc>
                  <a:txBody>
                    <a:bodyPr/>
                    <a:lstStyle/>
                    <a:p>
                      <a:pPr algn="ctr"/>
                      <a:r>
                        <a:rPr lang="en-GB" dirty="0"/>
                        <a:t>46</a:t>
                      </a:r>
                    </a:p>
                  </a:txBody>
                  <a:tcPr/>
                </a:tc>
                <a:extLst>
                  <a:ext uri="{0D108BD9-81ED-4DB2-BD59-A6C34878D82A}">
                    <a16:rowId xmlns:a16="http://schemas.microsoft.com/office/drawing/2014/main" val="3522514160"/>
                  </a:ext>
                </a:extLst>
              </a:tr>
              <a:tr h="370840">
                <a:tc rowSpan="2">
                  <a:txBody>
                    <a:bodyPr/>
                    <a:lstStyle/>
                    <a:p>
                      <a:pPr algn="ctr"/>
                      <a:r>
                        <a:rPr lang="en-GB" i="0" baseline="0" dirty="0">
                          <a:solidFill>
                            <a:srgbClr val="C00000"/>
                          </a:solidFill>
                        </a:rPr>
                        <a:t>Arc</a:t>
                      </a:r>
                    </a:p>
                  </a:txBody>
                  <a:tcPr anchor="ctr"/>
                </a:tc>
                <a:tc>
                  <a:txBody>
                    <a:bodyPr/>
                    <a:lstStyle/>
                    <a:p>
                      <a:r>
                        <a:rPr lang="en-GB" dirty="0" err="1">
                          <a:solidFill>
                            <a:srgbClr val="C00000"/>
                          </a:solidFill>
                        </a:rPr>
                        <a:t>Nr</a:t>
                      </a:r>
                      <a:r>
                        <a:rPr lang="en-GB" dirty="0">
                          <a:solidFill>
                            <a:srgbClr val="C00000"/>
                          </a:solidFill>
                        </a:rPr>
                        <a:t> of circuits </a:t>
                      </a:r>
                      <a:r>
                        <a:rPr lang="en-GB" i="1" dirty="0">
                          <a:solidFill>
                            <a:srgbClr val="C00000"/>
                          </a:solidFill>
                        </a:rPr>
                        <a:t>N</a:t>
                      </a:r>
                      <a:endParaRPr lang="en-GB" i="1" baseline="-25000" dirty="0">
                        <a:solidFill>
                          <a:srgbClr val="C00000"/>
                        </a:solidFill>
                      </a:endParaRPr>
                    </a:p>
                  </a:txBody>
                  <a:tcPr/>
                </a:tc>
                <a:tc>
                  <a:txBody>
                    <a:bodyPr/>
                    <a:lstStyle/>
                    <a:p>
                      <a:pPr algn="ctr"/>
                      <a:r>
                        <a:rPr lang="en-GB" dirty="0">
                          <a:solidFill>
                            <a:srgbClr val="C00000"/>
                          </a:solidFill>
                        </a:rPr>
                        <a:t>5</a:t>
                      </a:r>
                    </a:p>
                  </a:txBody>
                  <a:tcPr/>
                </a:tc>
                <a:tc>
                  <a:txBody>
                    <a:bodyPr/>
                    <a:lstStyle/>
                    <a:p>
                      <a:pPr algn="ctr"/>
                      <a:r>
                        <a:rPr lang="en-GB" dirty="0">
                          <a:solidFill>
                            <a:srgbClr val="C00000"/>
                          </a:solidFill>
                        </a:rPr>
                        <a:t>6</a:t>
                      </a:r>
                    </a:p>
                  </a:txBody>
                  <a:tcPr/>
                </a:tc>
                <a:tc>
                  <a:txBody>
                    <a:bodyPr/>
                    <a:lstStyle/>
                    <a:p>
                      <a:pPr algn="ctr"/>
                      <a:r>
                        <a:rPr lang="en-GB" dirty="0">
                          <a:solidFill>
                            <a:srgbClr val="C00000"/>
                          </a:solidFill>
                        </a:rPr>
                        <a:t>4</a:t>
                      </a:r>
                    </a:p>
                  </a:txBody>
                  <a:tcPr/>
                </a:tc>
                <a:tc>
                  <a:txBody>
                    <a:bodyPr/>
                    <a:lstStyle/>
                    <a:p>
                      <a:pPr algn="ctr"/>
                      <a:r>
                        <a:rPr lang="en-GB" dirty="0">
                          <a:solidFill>
                            <a:srgbClr val="C00000"/>
                          </a:solidFill>
                        </a:rPr>
                        <a:t>4</a:t>
                      </a:r>
                    </a:p>
                  </a:txBody>
                  <a:tcPr/>
                </a:tc>
                <a:extLst>
                  <a:ext uri="{0D108BD9-81ED-4DB2-BD59-A6C34878D82A}">
                    <a16:rowId xmlns:a16="http://schemas.microsoft.com/office/drawing/2014/main" val="1266260140"/>
                  </a:ext>
                </a:extLst>
              </a:tr>
              <a:tr h="370840">
                <a:tc vMerge="1">
                  <a:txBody>
                    <a:bodyPr/>
                    <a:lstStyle/>
                    <a:p>
                      <a:endParaRPr lang="en-GB" baseline="0" dirty="0"/>
                    </a:p>
                  </a:txBody>
                  <a:tcPr/>
                </a:tc>
                <a:tc>
                  <a:txBody>
                    <a:bodyPr/>
                    <a:lstStyle/>
                    <a:p>
                      <a:r>
                        <a:rPr lang="en-GB" i="1" baseline="0" dirty="0" err="1">
                          <a:solidFill>
                            <a:srgbClr val="C00000"/>
                          </a:solidFill>
                        </a:rPr>
                        <a:t>U</a:t>
                      </a:r>
                      <a:r>
                        <a:rPr lang="en-GB" baseline="-25000" dirty="0" err="1">
                          <a:solidFill>
                            <a:srgbClr val="C00000"/>
                          </a:solidFill>
                        </a:rPr>
                        <a:t>circ,max</a:t>
                      </a:r>
                      <a:r>
                        <a:rPr lang="en-GB" baseline="0" dirty="0">
                          <a:solidFill>
                            <a:srgbClr val="C00000"/>
                          </a:solidFill>
                        </a:rPr>
                        <a:t> [V]</a:t>
                      </a:r>
                    </a:p>
                  </a:txBody>
                  <a:tcPr/>
                </a:tc>
                <a:tc>
                  <a:txBody>
                    <a:bodyPr/>
                    <a:lstStyle/>
                    <a:p>
                      <a:pPr algn="ctr"/>
                      <a:r>
                        <a:rPr lang="en-GB" dirty="0">
                          <a:solidFill>
                            <a:srgbClr val="C00000"/>
                          </a:solidFill>
                        </a:rPr>
                        <a:t>1230</a:t>
                      </a:r>
                    </a:p>
                  </a:txBody>
                  <a:tcPr/>
                </a:tc>
                <a:tc>
                  <a:txBody>
                    <a:bodyPr/>
                    <a:lstStyle/>
                    <a:p>
                      <a:pPr algn="ctr"/>
                      <a:r>
                        <a:rPr lang="en-GB" dirty="0">
                          <a:solidFill>
                            <a:srgbClr val="C00000"/>
                          </a:solidFill>
                        </a:rPr>
                        <a:t>1140</a:t>
                      </a:r>
                    </a:p>
                  </a:txBody>
                  <a:tcPr/>
                </a:tc>
                <a:tc>
                  <a:txBody>
                    <a:bodyPr/>
                    <a:lstStyle/>
                    <a:p>
                      <a:pPr algn="ctr"/>
                      <a:r>
                        <a:rPr lang="en-GB" dirty="0">
                          <a:solidFill>
                            <a:srgbClr val="C00000"/>
                          </a:solidFill>
                        </a:rPr>
                        <a:t>1250</a:t>
                      </a:r>
                    </a:p>
                  </a:txBody>
                  <a:tcPr/>
                </a:tc>
                <a:tc>
                  <a:txBody>
                    <a:bodyPr/>
                    <a:lstStyle/>
                    <a:p>
                      <a:pPr algn="ctr"/>
                      <a:r>
                        <a:rPr lang="en-GB" dirty="0">
                          <a:solidFill>
                            <a:srgbClr val="C00000"/>
                          </a:solidFill>
                        </a:rPr>
                        <a:t>1170</a:t>
                      </a:r>
                    </a:p>
                  </a:txBody>
                  <a:tcPr/>
                </a:tc>
                <a:extLst>
                  <a:ext uri="{0D108BD9-81ED-4DB2-BD59-A6C34878D82A}">
                    <a16:rowId xmlns:a16="http://schemas.microsoft.com/office/drawing/2014/main" val="492377370"/>
                  </a:ext>
                </a:extLst>
              </a:tr>
              <a:tr h="370840">
                <a:tc rowSpan="2">
                  <a:txBody>
                    <a:bodyPr/>
                    <a:lstStyle/>
                    <a:p>
                      <a:pPr algn="ctr"/>
                      <a:r>
                        <a:rPr lang="en-GB" baseline="0" dirty="0">
                          <a:solidFill>
                            <a:schemeClr val="accent6">
                              <a:lumMod val="50000"/>
                            </a:schemeClr>
                          </a:solidFill>
                        </a:rPr>
                        <a:t>Mini-arc</a:t>
                      </a:r>
                    </a:p>
                  </a:txBody>
                  <a:tcPr anchor="ctr"/>
                </a:tc>
                <a:tc>
                  <a:txBody>
                    <a:bodyPr/>
                    <a:lstStyle/>
                    <a:p>
                      <a:r>
                        <a:rPr lang="en-GB" dirty="0" err="1">
                          <a:solidFill>
                            <a:schemeClr val="accent6">
                              <a:lumMod val="50000"/>
                            </a:schemeClr>
                          </a:solidFill>
                        </a:rPr>
                        <a:t>Nr</a:t>
                      </a:r>
                      <a:r>
                        <a:rPr lang="en-GB" dirty="0">
                          <a:solidFill>
                            <a:schemeClr val="accent6">
                              <a:lumMod val="50000"/>
                            </a:schemeClr>
                          </a:solidFill>
                        </a:rPr>
                        <a:t> of circuits </a:t>
                      </a:r>
                      <a:r>
                        <a:rPr lang="en-GB" i="1" dirty="0" err="1">
                          <a:solidFill>
                            <a:schemeClr val="accent6">
                              <a:lumMod val="50000"/>
                            </a:schemeClr>
                          </a:solidFill>
                        </a:rPr>
                        <a:t>N</a:t>
                      </a:r>
                      <a:r>
                        <a:rPr lang="en-GB" baseline="-25000" dirty="0" err="1">
                          <a:solidFill>
                            <a:schemeClr val="accent6">
                              <a:lumMod val="50000"/>
                            </a:schemeClr>
                          </a:solidFill>
                        </a:rPr>
                        <a:t>mini</a:t>
                      </a:r>
                      <a:endParaRPr lang="en-GB" baseline="-25000" dirty="0">
                        <a:solidFill>
                          <a:schemeClr val="accent6">
                            <a:lumMod val="50000"/>
                          </a:schemeClr>
                        </a:solidFill>
                      </a:endParaRPr>
                    </a:p>
                  </a:txBody>
                  <a:tcPr/>
                </a:tc>
                <a:tc>
                  <a:txBody>
                    <a:bodyPr/>
                    <a:lstStyle/>
                    <a:p>
                      <a:pPr algn="ctr"/>
                      <a:r>
                        <a:rPr lang="en-GB" dirty="0">
                          <a:solidFill>
                            <a:schemeClr val="accent6">
                              <a:lumMod val="50000"/>
                            </a:schemeClr>
                          </a:solidFill>
                        </a:rPr>
                        <a:t>4</a:t>
                      </a:r>
                    </a:p>
                  </a:txBody>
                  <a:tcPr/>
                </a:tc>
                <a:tc>
                  <a:txBody>
                    <a:bodyPr/>
                    <a:lstStyle/>
                    <a:p>
                      <a:pPr algn="ctr"/>
                      <a:r>
                        <a:rPr lang="en-GB" dirty="0">
                          <a:solidFill>
                            <a:schemeClr val="accent6">
                              <a:lumMod val="50000"/>
                            </a:schemeClr>
                          </a:solidFill>
                        </a:rPr>
                        <a:t>5</a:t>
                      </a:r>
                    </a:p>
                  </a:txBody>
                  <a:tcPr/>
                </a:tc>
                <a:tc>
                  <a:txBody>
                    <a:bodyPr/>
                    <a:lstStyle/>
                    <a:p>
                      <a:pPr algn="ctr"/>
                      <a:r>
                        <a:rPr lang="en-GB" dirty="0">
                          <a:solidFill>
                            <a:schemeClr val="accent6">
                              <a:lumMod val="50000"/>
                            </a:schemeClr>
                          </a:solidFill>
                        </a:rPr>
                        <a:t>4</a:t>
                      </a:r>
                    </a:p>
                  </a:txBody>
                  <a:tcPr/>
                </a:tc>
                <a:tc>
                  <a:txBody>
                    <a:bodyPr/>
                    <a:lstStyle/>
                    <a:p>
                      <a:pPr algn="ctr"/>
                      <a:r>
                        <a:rPr lang="en-GB" dirty="0">
                          <a:solidFill>
                            <a:schemeClr val="accent6">
                              <a:lumMod val="50000"/>
                            </a:schemeClr>
                          </a:solidFill>
                        </a:rPr>
                        <a:t>3</a:t>
                      </a:r>
                    </a:p>
                  </a:txBody>
                  <a:tcPr/>
                </a:tc>
                <a:extLst>
                  <a:ext uri="{0D108BD9-81ED-4DB2-BD59-A6C34878D82A}">
                    <a16:rowId xmlns:a16="http://schemas.microsoft.com/office/drawing/2014/main" val="4059151775"/>
                  </a:ext>
                </a:extLst>
              </a:tr>
              <a:tr h="370840">
                <a:tc vMerge="1">
                  <a:txBody>
                    <a:bodyPr/>
                    <a:lstStyle/>
                    <a:p>
                      <a:endParaRPr lang="en-GB" baseline="-25000" dirty="0"/>
                    </a:p>
                  </a:txBody>
                  <a:tcPr/>
                </a:tc>
                <a:tc>
                  <a:txBody>
                    <a:bodyPr/>
                    <a:lstStyle/>
                    <a:p>
                      <a:r>
                        <a:rPr lang="en-GB" i="1" baseline="0" dirty="0" err="1">
                          <a:solidFill>
                            <a:schemeClr val="accent6">
                              <a:lumMod val="50000"/>
                            </a:schemeClr>
                          </a:solidFill>
                        </a:rPr>
                        <a:t>U</a:t>
                      </a:r>
                      <a:r>
                        <a:rPr lang="en-GB" baseline="-25000" dirty="0" err="1">
                          <a:solidFill>
                            <a:schemeClr val="accent6">
                              <a:lumMod val="50000"/>
                            </a:schemeClr>
                          </a:solidFill>
                        </a:rPr>
                        <a:t>circ,max</a:t>
                      </a:r>
                      <a:r>
                        <a:rPr lang="en-GB" baseline="0" dirty="0">
                          <a:solidFill>
                            <a:schemeClr val="accent6">
                              <a:lumMod val="50000"/>
                            </a:schemeClr>
                          </a:solidFill>
                        </a:rPr>
                        <a:t> [V]</a:t>
                      </a:r>
                      <a:endParaRPr lang="en-GB" baseline="-25000" dirty="0">
                        <a:solidFill>
                          <a:schemeClr val="accent6">
                            <a:lumMod val="50000"/>
                          </a:schemeClr>
                        </a:solidFill>
                      </a:endParaRPr>
                    </a:p>
                  </a:txBody>
                  <a:tcPr/>
                </a:tc>
                <a:tc>
                  <a:txBody>
                    <a:bodyPr/>
                    <a:lstStyle/>
                    <a:p>
                      <a:pPr algn="ctr"/>
                      <a:r>
                        <a:rPr lang="en-GB" dirty="0">
                          <a:solidFill>
                            <a:schemeClr val="accent6">
                              <a:lumMod val="50000"/>
                            </a:schemeClr>
                          </a:solidFill>
                        </a:rPr>
                        <a:t>1260</a:t>
                      </a:r>
                    </a:p>
                  </a:txBody>
                  <a:tcPr/>
                </a:tc>
                <a:tc>
                  <a:txBody>
                    <a:bodyPr/>
                    <a:lstStyle/>
                    <a:p>
                      <a:pPr algn="ctr"/>
                      <a:r>
                        <a:rPr lang="en-GB" dirty="0">
                          <a:solidFill>
                            <a:schemeClr val="accent6">
                              <a:lumMod val="50000"/>
                            </a:schemeClr>
                          </a:solidFill>
                        </a:rPr>
                        <a:t>1130</a:t>
                      </a:r>
                    </a:p>
                  </a:txBody>
                  <a:tcPr/>
                </a:tc>
                <a:tc>
                  <a:txBody>
                    <a:bodyPr/>
                    <a:lstStyle/>
                    <a:p>
                      <a:pPr algn="ctr"/>
                      <a:r>
                        <a:rPr lang="en-GB" dirty="0">
                          <a:solidFill>
                            <a:schemeClr val="accent6">
                              <a:lumMod val="50000"/>
                            </a:schemeClr>
                          </a:solidFill>
                        </a:rPr>
                        <a:t>1020</a:t>
                      </a:r>
                    </a:p>
                  </a:txBody>
                  <a:tcPr/>
                </a:tc>
                <a:tc>
                  <a:txBody>
                    <a:bodyPr/>
                    <a:lstStyle/>
                    <a:p>
                      <a:pPr algn="ctr"/>
                      <a:r>
                        <a:rPr lang="en-GB" dirty="0">
                          <a:solidFill>
                            <a:schemeClr val="accent6">
                              <a:lumMod val="50000"/>
                            </a:schemeClr>
                          </a:solidFill>
                        </a:rPr>
                        <a:t>1280</a:t>
                      </a:r>
                    </a:p>
                  </a:txBody>
                  <a:tcPr/>
                </a:tc>
                <a:extLst>
                  <a:ext uri="{0D108BD9-81ED-4DB2-BD59-A6C34878D82A}">
                    <a16:rowId xmlns:a16="http://schemas.microsoft.com/office/drawing/2014/main" val="336310756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baseline="0" dirty="0">
                          <a:solidFill>
                            <a:srgbClr val="0055A0"/>
                          </a:solidFill>
                        </a:rPr>
                        <a:t>Total</a:t>
                      </a:r>
                    </a:p>
                  </a:txBody>
                  <a:tcPr>
                    <a:solidFill>
                      <a:srgbClr val="FFFF99"/>
                    </a:solidFill>
                  </a:tcPr>
                </a:tc>
                <a:tc>
                  <a:txBody>
                    <a:bodyPr/>
                    <a:lstStyle/>
                    <a:p>
                      <a:r>
                        <a:rPr lang="en-GB" baseline="0" dirty="0">
                          <a:solidFill>
                            <a:srgbClr val="0055A0"/>
                          </a:solidFill>
                        </a:rPr>
                        <a:t>Total </a:t>
                      </a:r>
                      <a:r>
                        <a:rPr lang="en-GB" baseline="0" dirty="0" err="1">
                          <a:solidFill>
                            <a:srgbClr val="0055A0"/>
                          </a:solidFill>
                        </a:rPr>
                        <a:t>nr</a:t>
                      </a:r>
                      <a:r>
                        <a:rPr lang="en-GB" baseline="0" dirty="0">
                          <a:solidFill>
                            <a:srgbClr val="0055A0"/>
                          </a:solidFill>
                        </a:rPr>
                        <a:t> of circuits</a:t>
                      </a:r>
                      <a:endParaRPr lang="en-GB" baseline="-25000" dirty="0">
                        <a:solidFill>
                          <a:srgbClr val="0055A0"/>
                        </a:solidFill>
                      </a:endParaRPr>
                    </a:p>
                  </a:txBody>
                  <a:tcPr>
                    <a:solidFill>
                      <a:srgbClr val="FFFF99"/>
                    </a:solidFill>
                  </a:tcPr>
                </a:tc>
                <a:tc>
                  <a:txBody>
                    <a:bodyPr/>
                    <a:lstStyle/>
                    <a:p>
                      <a:pPr algn="ctr"/>
                      <a:r>
                        <a:rPr lang="en-GB" dirty="0"/>
                        <a:t>96</a:t>
                      </a:r>
                    </a:p>
                  </a:txBody>
                  <a:tcPr>
                    <a:solidFill>
                      <a:srgbClr val="FFFF99"/>
                    </a:solidFill>
                  </a:tcPr>
                </a:tc>
                <a:tc>
                  <a:txBody>
                    <a:bodyPr/>
                    <a:lstStyle/>
                    <a:p>
                      <a:pPr algn="ctr"/>
                      <a:r>
                        <a:rPr lang="en-GB" dirty="0"/>
                        <a:t>116</a:t>
                      </a:r>
                    </a:p>
                  </a:txBody>
                  <a:tcPr>
                    <a:solidFill>
                      <a:srgbClr val="FFFF99"/>
                    </a:solidFill>
                  </a:tcPr>
                </a:tc>
                <a:tc>
                  <a:txBody>
                    <a:bodyPr/>
                    <a:lstStyle/>
                    <a:p>
                      <a:pPr algn="ctr"/>
                      <a:r>
                        <a:rPr lang="en-GB" dirty="0"/>
                        <a:t>80</a:t>
                      </a:r>
                    </a:p>
                  </a:txBody>
                  <a:tcPr>
                    <a:solidFill>
                      <a:srgbClr val="FFFF99"/>
                    </a:solidFill>
                  </a:tcPr>
                </a:tc>
                <a:tc>
                  <a:txBody>
                    <a:bodyPr/>
                    <a:lstStyle/>
                    <a:p>
                      <a:pPr algn="ctr"/>
                      <a:r>
                        <a:rPr lang="en-GB" dirty="0"/>
                        <a:t>76</a:t>
                      </a:r>
                    </a:p>
                  </a:txBody>
                  <a:tcPr>
                    <a:solidFill>
                      <a:srgbClr val="FFFF99"/>
                    </a:solidFill>
                  </a:tcPr>
                </a:tc>
                <a:extLst>
                  <a:ext uri="{0D108BD9-81ED-4DB2-BD59-A6C34878D82A}">
                    <a16:rowId xmlns:a16="http://schemas.microsoft.com/office/drawing/2014/main" val="1095094405"/>
                  </a:ext>
                </a:extLst>
              </a:tr>
            </a:tbl>
          </a:graphicData>
        </a:graphic>
      </p:graphicFrame>
      <p:sp>
        <p:nvSpPr>
          <p:cNvPr id="3" name="TextBox 2"/>
          <p:cNvSpPr txBox="1"/>
          <p:nvPr/>
        </p:nvSpPr>
        <p:spPr>
          <a:xfrm>
            <a:off x="430474" y="561074"/>
            <a:ext cx="5284203" cy="338554"/>
          </a:xfrm>
          <a:prstGeom prst="rect">
            <a:avLst/>
          </a:prstGeom>
          <a:solidFill>
            <a:srgbClr val="92D050">
              <a:alpha val="50000"/>
            </a:srgbClr>
          </a:solidFill>
        </p:spPr>
        <p:txBody>
          <a:bodyPr wrap="none" rtlCol="0">
            <a:spAutoFit/>
          </a:bodyPr>
          <a:lstStyle/>
          <a:p>
            <a:r>
              <a:rPr lang="en-GB" sz="1600" dirty="0"/>
              <a:t>Setting </a:t>
            </a:r>
            <a:r>
              <a:rPr lang="en-GB" sz="1600" i="1" dirty="0" err="1"/>
              <a:t>t</a:t>
            </a:r>
            <a:r>
              <a:rPr lang="en-GB" sz="1600" baseline="-25000" dirty="0" err="1"/>
              <a:t>decay</a:t>
            </a:r>
            <a:r>
              <a:rPr lang="en-GB" sz="1600" dirty="0"/>
              <a:t>=120 s, and requiring </a:t>
            </a:r>
            <a:r>
              <a:rPr lang="en-GB" sz="1600" i="1" dirty="0" err="1"/>
              <a:t>U</a:t>
            </a:r>
            <a:r>
              <a:rPr lang="en-GB" sz="1600" baseline="-25000" dirty="0" err="1"/>
              <a:t>circ,max</a:t>
            </a:r>
            <a:r>
              <a:rPr lang="en-GB" sz="1600" dirty="0"/>
              <a:t>&lt;1.3 kV, gives:</a:t>
            </a:r>
          </a:p>
        </p:txBody>
      </p:sp>
      <p:sp>
        <p:nvSpPr>
          <p:cNvPr id="4" name="TextBox 3">
            <a:extLst>
              <a:ext uri="{FF2B5EF4-FFF2-40B4-BE49-F238E27FC236}">
                <a16:creationId xmlns:a16="http://schemas.microsoft.com/office/drawing/2014/main" id="{3B153BFB-C76D-4426-B5DD-EC1D4F876B85}"/>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1746015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5363736" y="0"/>
            <a:ext cx="3780263" cy="596157"/>
          </a:xfrm>
          <a:solidFill>
            <a:schemeClr val="bg1">
              <a:lumMod val="95000"/>
            </a:schemeClr>
          </a:solidFill>
        </p:spPr>
        <p:txBody>
          <a:bodyPr>
            <a:normAutofit/>
          </a:bodyPr>
          <a:lstStyle/>
          <a:p>
            <a:pPr algn="ctr"/>
            <a:r>
              <a:rPr lang="en-GB" sz="3200" dirty="0"/>
              <a:t>Circuit topology</a:t>
            </a:r>
          </a:p>
        </p:txBody>
      </p:sp>
      <p:sp>
        <p:nvSpPr>
          <p:cNvPr id="4" name="TextBox 3">
            <a:extLst>
              <a:ext uri="{FF2B5EF4-FFF2-40B4-BE49-F238E27FC236}">
                <a16:creationId xmlns:a16="http://schemas.microsoft.com/office/drawing/2014/main" id="{3B153BFB-C76D-4426-B5DD-EC1D4F876B85}"/>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graphicFrame>
        <p:nvGraphicFramePr>
          <p:cNvPr id="5" name="Table 4">
            <a:extLst>
              <a:ext uri="{FF2B5EF4-FFF2-40B4-BE49-F238E27FC236}">
                <a16:creationId xmlns:a16="http://schemas.microsoft.com/office/drawing/2014/main" id="{EA269BBA-620F-A374-3D16-02191CF154D2}"/>
              </a:ext>
            </a:extLst>
          </p:cNvPr>
          <p:cNvGraphicFramePr>
            <a:graphicFrameLocks noGrp="1"/>
          </p:cNvGraphicFramePr>
          <p:nvPr>
            <p:extLst>
              <p:ext uri="{D42A27DB-BD31-4B8C-83A1-F6EECF244321}">
                <p14:modId xmlns:p14="http://schemas.microsoft.com/office/powerpoint/2010/main" val="807824249"/>
              </p:ext>
            </p:extLst>
          </p:nvPr>
        </p:nvGraphicFramePr>
        <p:xfrm>
          <a:off x="277906" y="723066"/>
          <a:ext cx="8633011" cy="4023360"/>
        </p:xfrm>
        <a:graphic>
          <a:graphicData uri="http://schemas.openxmlformats.org/drawingml/2006/table">
            <a:tbl>
              <a:tblPr firstRow="1" bandRow="1">
                <a:tableStyleId>{5C22544A-7EE6-4342-B048-85BDC9FD1C3A}</a:tableStyleId>
              </a:tblPr>
              <a:tblGrid>
                <a:gridCol w="1093694">
                  <a:extLst>
                    <a:ext uri="{9D8B030D-6E8A-4147-A177-3AD203B41FA5}">
                      <a16:colId xmlns:a16="http://schemas.microsoft.com/office/drawing/2014/main" val="38673627"/>
                    </a:ext>
                  </a:extLst>
                </a:gridCol>
                <a:gridCol w="2097741">
                  <a:extLst>
                    <a:ext uri="{9D8B030D-6E8A-4147-A177-3AD203B41FA5}">
                      <a16:colId xmlns:a16="http://schemas.microsoft.com/office/drawing/2014/main" val="3248594888"/>
                    </a:ext>
                  </a:extLst>
                </a:gridCol>
                <a:gridCol w="1308847">
                  <a:extLst>
                    <a:ext uri="{9D8B030D-6E8A-4147-A177-3AD203B41FA5}">
                      <a16:colId xmlns:a16="http://schemas.microsoft.com/office/drawing/2014/main" val="4251646299"/>
                    </a:ext>
                  </a:extLst>
                </a:gridCol>
                <a:gridCol w="1344706">
                  <a:extLst>
                    <a:ext uri="{9D8B030D-6E8A-4147-A177-3AD203B41FA5}">
                      <a16:colId xmlns:a16="http://schemas.microsoft.com/office/drawing/2014/main" val="821048871"/>
                    </a:ext>
                  </a:extLst>
                </a:gridCol>
                <a:gridCol w="1730188">
                  <a:extLst>
                    <a:ext uri="{9D8B030D-6E8A-4147-A177-3AD203B41FA5}">
                      <a16:colId xmlns:a16="http://schemas.microsoft.com/office/drawing/2014/main" val="844579867"/>
                    </a:ext>
                  </a:extLst>
                </a:gridCol>
                <a:gridCol w="1057835">
                  <a:extLst>
                    <a:ext uri="{9D8B030D-6E8A-4147-A177-3AD203B41FA5}">
                      <a16:colId xmlns:a16="http://schemas.microsoft.com/office/drawing/2014/main" val="1247139335"/>
                    </a:ext>
                  </a:extLst>
                </a:gridCol>
              </a:tblGrid>
              <a:tr h="302418">
                <a:tc>
                  <a:txBody>
                    <a:bodyPr/>
                    <a:lstStyle/>
                    <a:p>
                      <a:endParaRPr lang="en-GB" dirty="0">
                        <a:solidFill>
                          <a:schemeClr val="accent6">
                            <a:lumMod val="50000"/>
                          </a:schemeClr>
                        </a:solidFill>
                      </a:endParaRPr>
                    </a:p>
                  </a:txBody>
                  <a:tcPr/>
                </a:tc>
                <a:tc>
                  <a:txBody>
                    <a:bodyPr/>
                    <a:lstStyle/>
                    <a:p>
                      <a:endParaRPr lang="en-GB" dirty="0">
                        <a:solidFill>
                          <a:schemeClr val="accent6">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solidFill>
                            <a:schemeClr val="accent6">
                              <a:lumMod val="50000"/>
                            </a:schemeClr>
                          </a:solidFill>
                          <a:latin typeface="+mn-lt"/>
                        </a:rPr>
                        <a:t>Cos</a:t>
                      </a:r>
                      <a:r>
                        <a:rPr lang="en-GB" sz="1800" dirty="0">
                          <a:solidFill>
                            <a:schemeClr val="accent6">
                              <a:lumMod val="50000"/>
                            </a:schemeClr>
                          </a:solidFill>
                          <a:latin typeface="+mn-lt"/>
                          <a:sym typeface="Symbol" panose="05050102010706020507" pitchFamily="18" charset="2"/>
                        </a:rPr>
                        <a:t></a:t>
                      </a:r>
                      <a:endParaRPr lang="en-GB" sz="1800" dirty="0">
                        <a:solidFill>
                          <a:schemeClr val="accent6">
                            <a:lumMod val="50000"/>
                          </a:schemeClr>
                        </a:solidFill>
                        <a:latin typeface="+mn-lt"/>
                      </a:endParaRPr>
                    </a:p>
                  </a:txBody>
                  <a:tcPr/>
                </a:tc>
                <a:tc>
                  <a:txBody>
                    <a:bodyPr/>
                    <a:lstStyle/>
                    <a:p>
                      <a:pPr algn="ctr"/>
                      <a:r>
                        <a:rPr lang="en-GB" dirty="0">
                          <a:solidFill>
                            <a:schemeClr val="accent6">
                              <a:lumMod val="50000"/>
                            </a:schemeClr>
                          </a:solidFill>
                        </a:rPr>
                        <a:t>Block</a:t>
                      </a:r>
                    </a:p>
                  </a:txBody>
                  <a:tcPr/>
                </a:tc>
                <a:tc>
                  <a:txBody>
                    <a:bodyPr/>
                    <a:lstStyle/>
                    <a:p>
                      <a:pPr algn="ctr"/>
                      <a:r>
                        <a:rPr lang="en-GB" dirty="0">
                          <a:solidFill>
                            <a:schemeClr val="accent6">
                              <a:lumMod val="50000"/>
                            </a:schemeClr>
                          </a:solidFill>
                        </a:rPr>
                        <a:t>Common Coil</a:t>
                      </a:r>
                    </a:p>
                  </a:txBody>
                  <a:tcPr/>
                </a:tc>
                <a:tc>
                  <a:txBody>
                    <a:bodyPr/>
                    <a:lstStyle/>
                    <a:p>
                      <a:pPr algn="ctr"/>
                      <a:r>
                        <a:rPr lang="en-GB" dirty="0">
                          <a:solidFill>
                            <a:schemeClr val="accent6">
                              <a:lumMod val="50000"/>
                            </a:schemeClr>
                          </a:solidFill>
                        </a:rPr>
                        <a:t>CCT</a:t>
                      </a:r>
                    </a:p>
                  </a:txBody>
                  <a:tcPr/>
                </a:tc>
                <a:extLst>
                  <a:ext uri="{0D108BD9-81ED-4DB2-BD59-A6C34878D82A}">
                    <a16:rowId xmlns:a16="http://schemas.microsoft.com/office/drawing/2014/main" val="1334712651"/>
                  </a:ext>
                </a:extLst>
              </a:tr>
              <a:tr h="302418">
                <a:tc>
                  <a:txBody>
                    <a:bodyPr/>
                    <a:lstStyle/>
                    <a:p>
                      <a:endParaRPr lang="en-GB" dirty="0"/>
                    </a:p>
                  </a:txBody>
                  <a:tcPr/>
                </a:tc>
                <a:tc>
                  <a:txBody>
                    <a:bodyPr/>
                    <a:lstStyle/>
                    <a:p>
                      <a:r>
                        <a:rPr lang="en-GB" i="1" dirty="0"/>
                        <a:t>L</a:t>
                      </a:r>
                      <a:r>
                        <a:rPr lang="en-GB" dirty="0"/>
                        <a:t> [H]</a:t>
                      </a:r>
                    </a:p>
                  </a:txBody>
                  <a:tcPr/>
                </a:tc>
                <a:tc>
                  <a:txBody>
                    <a:bodyPr/>
                    <a:lstStyle/>
                    <a:p>
                      <a:pPr algn="ctr"/>
                      <a:r>
                        <a:rPr lang="en-GB" dirty="0"/>
                        <a:t>0.591</a:t>
                      </a:r>
                    </a:p>
                  </a:txBody>
                  <a:tcPr/>
                </a:tc>
                <a:tc>
                  <a:txBody>
                    <a:bodyPr/>
                    <a:lstStyle/>
                    <a:p>
                      <a:pPr algn="ctr"/>
                      <a:r>
                        <a:rPr lang="en-GB" dirty="0"/>
                        <a:t>0.745</a:t>
                      </a:r>
                    </a:p>
                  </a:txBody>
                  <a:tcPr/>
                </a:tc>
                <a:tc>
                  <a:txBody>
                    <a:bodyPr/>
                    <a:lstStyle/>
                    <a:p>
                      <a:pPr algn="ctr"/>
                      <a:r>
                        <a:rPr lang="en-GB" dirty="0"/>
                        <a:t>0.339</a:t>
                      </a:r>
                    </a:p>
                  </a:txBody>
                  <a:tcPr/>
                </a:tc>
                <a:tc>
                  <a:txBody>
                    <a:bodyPr/>
                    <a:lstStyle/>
                    <a:p>
                      <a:pPr algn="ctr"/>
                      <a:r>
                        <a:rPr lang="en-GB" dirty="0"/>
                        <a:t>0.284</a:t>
                      </a:r>
                    </a:p>
                  </a:txBody>
                  <a:tcPr/>
                </a:tc>
                <a:extLst>
                  <a:ext uri="{0D108BD9-81ED-4DB2-BD59-A6C34878D82A}">
                    <a16:rowId xmlns:a16="http://schemas.microsoft.com/office/drawing/2014/main" val="1922928286"/>
                  </a:ext>
                </a:extLst>
              </a:tr>
              <a:tr h="302418">
                <a:tc>
                  <a:txBody>
                    <a:bodyPr/>
                    <a:lstStyle/>
                    <a:p>
                      <a:endParaRPr lang="en-GB" dirty="0"/>
                    </a:p>
                  </a:txBody>
                  <a:tcPr/>
                </a:tc>
                <a:tc>
                  <a:txBody>
                    <a:bodyPr/>
                    <a:lstStyle/>
                    <a:p>
                      <a:r>
                        <a:rPr lang="en-GB" i="1" dirty="0"/>
                        <a:t>I</a:t>
                      </a:r>
                      <a:r>
                        <a:rPr lang="en-GB" dirty="0"/>
                        <a:t> [A]</a:t>
                      </a:r>
                    </a:p>
                  </a:txBody>
                  <a:tcPr/>
                </a:tc>
                <a:tc>
                  <a:txBody>
                    <a:bodyPr/>
                    <a:lstStyle/>
                    <a:p>
                      <a:pPr algn="ctr"/>
                      <a:r>
                        <a:rPr lang="en-GB" dirty="0"/>
                        <a:t>11390</a:t>
                      </a:r>
                    </a:p>
                  </a:txBody>
                  <a:tcPr/>
                </a:tc>
                <a:tc>
                  <a:txBody>
                    <a:bodyPr/>
                    <a:lstStyle/>
                    <a:p>
                      <a:pPr algn="ctr"/>
                      <a:r>
                        <a:rPr lang="en-GB" dirty="0"/>
                        <a:t>10100</a:t>
                      </a:r>
                    </a:p>
                  </a:txBody>
                  <a:tcPr/>
                </a:tc>
                <a:tc>
                  <a:txBody>
                    <a:bodyPr/>
                    <a:lstStyle/>
                    <a:p>
                      <a:pPr algn="ctr"/>
                      <a:r>
                        <a:rPr lang="en-GB" dirty="0"/>
                        <a:t>16100</a:t>
                      </a:r>
                    </a:p>
                  </a:txBody>
                  <a:tcPr/>
                </a:tc>
                <a:tc>
                  <a:txBody>
                    <a:bodyPr/>
                    <a:lstStyle/>
                    <a:p>
                      <a:pPr algn="ctr"/>
                      <a:r>
                        <a:rPr lang="en-GB" dirty="0"/>
                        <a:t>18000</a:t>
                      </a:r>
                    </a:p>
                  </a:txBody>
                  <a:tcPr/>
                </a:tc>
                <a:extLst>
                  <a:ext uri="{0D108BD9-81ED-4DB2-BD59-A6C34878D82A}">
                    <a16:rowId xmlns:a16="http://schemas.microsoft.com/office/drawing/2014/main" val="2141213360"/>
                  </a:ext>
                </a:extLst>
              </a:tr>
              <a:tr h="302418">
                <a:tc>
                  <a:txBody>
                    <a:bodyPr/>
                    <a:lstStyle/>
                    <a:p>
                      <a:endParaRPr lang="en-GB" dirty="0"/>
                    </a:p>
                  </a:txBody>
                  <a:tcPr/>
                </a:tc>
                <a:tc>
                  <a:txBody>
                    <a:bodyPr/>
                    <a:lstStyle/>
                    <a:p>
                      <a:r>
                        <a:rPr lang="en-GB" i="1" dirty="0"/>
                        <a:t>E</a:t>
                      </a:r>
                      <a:r>
                        <a:rPr lang="en-GB" dirty="0"/>
                        <a:t> [MJ]</a:t>
                      </a:r>
                    </a:p>
                  </a:txBody>
                  <a:tcPr/>
                </a:tc>
                <a:tc>
                  <a:txBody>
                    <a:bodyPr/>
                    <a:lstStyle/>
                    <a:p>
                      <a:pPr algn="ctr"/>
                      <a:r>
                        <a:rPr lang="en-GB" dirty="0"/>
                        <a:t>38</a:t>
                      </a:r>
                    </a:p>
                  </a:txBody>
                  <a:tcPr/>
                </a:tc>
                <a:tc>
                  <a:txBody>
                    <a:bodyPr/>
                    <a:lstStyle/>
                    <a:p>
                      <a:pPr algn="ctr"/>
                      <a:r>
                        <a:rPr lang="en-GB" dirty="0"/>
                        <a:t>38</a:t>
                      </a:r>
                    </a:p>
                  </a:txBody>
                  <a:tcPr/>
                </a:tc>
                <a:tc>
                  <a:txBody>
                    <a:bodyPr/>
                    <a:lstStyle/>
                    <a:p>
                      <a:pPr algn="ctr"/>
                      <a:r>
                        <a:rPr lang="en-GB" dirty="0"/>
                        <a:t>44</a:t>
                      </a:r>
                    </a:p>
                  </a:txBody>
                  <a:tcPr/>
                </a:tc>
                <a:tc>
                  <a:txBody>
                    <a:bodyPr/>
                    <a:lstStyle/>
                    <a:p>
                      <a:pPr algn="ctr"/>
                      <a:r>
                        <a:rPr lang="en-GB" dirty="0"/>
                        <a:t>46</a:t>
                      </a:r>
                    </a:p>
                  </a:txBody>
                  <a:tcPr/>
                </a:tc>
                <a:extLst>
                  <a:ext uri="{0D108BD9-81ED-4DB2-BD59-A6C34878D82A}">
                    <a16:rowId xmlns:a16="http://schemas.microsoft.com/office/drawing/2014/main" val="3522514160"/>
                  </a:ext>
                </a:extLst>
              </a:tr>
              <a:tr h="302418">
                <a:tc>
                  <a:txBody>
                    <a:bodyPr/>
                    <a:lstStyle/>
                    <a:p>
                      <a:endParaRPr lang="en-GB" dirty="0"/>
                    </a:p>
                  </a:txBody>
                  <a:tcPr>
                    <a:solidFill>
                      <a:srgbClr val="FFFF99"/>
                    </a:solidFill>
                  </a:tcPr>
                </a:tc>
                <a:tc>
                  <a:txBody>
                    <a:bodyPr/>
                    <a:lstStyle/>
                    <a:p>
                      <a:r>
                        <a:rPr lang="en-GB" baseline="0" dirty="0" err="1"/>
                        <a:t>U</a:t>
                      </a:r>
                      <a:r>
                        <a:rPr lang="en-GB" baseline="-25000" dirty="0" err="1"/>
                        <a:t>M,ramp</a:t>
                      </a:r>
                      <a:r>
                        <a:rPr lang="en-GB" baseline="0" dirty="0"/>
                        <a:t> [s]</a:t>
                      </a:r>
                      <a:endParaRPr lang="en-GB" dirty="0"/>
                    </a:p>
                  </a:txBody>
                  <a:tcPr>
                    <a:solidFill>
                      <a:srgbClr val="FFFF99"/>
                    </a:solidFill>
                  </a:tcPr>
                </a:tc>
                <a:tc>
                  <a:txBody>
                    <a:bodyPr/>
                    <a:lstStyle/>
                    <a:p>
                      <a:pPr algn="ctr"/>
                      <a:r>
                        <a:rPr lang="en-GB" dirty="0"/>
                        <a:t>5.6</a:t>
                      </a:r>
                    </a:p>
                  </a:txBody>
                  <a:tcPr>
                    <a:solidFill>
                      <a:srgbClr val="FFFF99"/>
                    </a:solidFill>
                  </a:tcPr>
                </a:tc>
                <a:tc>
                  <a:txBody>
                    <a:bodyPr/>
                    <a:lstStyle/>
                    <a:p>
                      <a:pPr algn="ctr"/>
                      <a:r>
                        <a:rPr lang="en-GB" dirty="0"/>
                        <a:t>6.3</a:t>
                      </a:r>
                    </a:p>
                  </a:txBody>
                  <a:tcPr>
                    <a:solidFill>
                      <a:srgbClr val="FFFF99"/>
                    </a:solidFill>
                  </a:tcPr>
                </a:tc>
                <a:tc>
                  <a:txBody>
                    <a:bodyPr/>
                    <a:lstStyle/>
                    <a:p>
                      <a:pPr algn="ctr"/>
                      <a:r>
                        <a:rPr lang="en-GB" dirty="0"/>
                        <a:t>4.5</a:t>
                      </a:r>
                    </a:p>
                  </a:txBody>
                  <a:tcPr>
                    <a:solidFill>
                      <a:srgbClr val="FFFF99"/>
                    </a:solidFill>
                  </a:tcPr>
                </a:tc>
                <a:tc>
                  <a:txBody>
                    <a:bodyPr/>
                    <a:lstStyle/>
                    <a:p>
                      <a:pPr algn="ctr"/>
                      <a:r>
                        <a:rPr lang="en-GB" dirty="0"/>
                        <a:t>4.3</a:t>
                      </a:r>
                    </a:p>
                  </a:txBody>
                  <a:tcPr>
                    <a:solidFill>
                      <a:srgbClr val="FFFF99"/>
                    </a:solidFill>
                  </a:tcPr>
                </a:tc>
                <a:extLst>
                  <a:ext uri="{0D108BD9-81ED-4DB2-BD59-A6C34878D82A}">
                    <a16:rowId xmlns:a16="http://schemas.microsoft.com/office/drawing/2014/main" val="3145134168"/>
                  </a:ext>
                </a:extLst>
              </a:tr>
              <a:tr h="302418">
                <a:tc rowSpan="3">
                  <a:txBody>
                    <a:bodyPr/>
                    <a:lstStyle/>
                    <a:p>
                      <a:r>
                        <a:rPr lang="en-GB" baseline="0" dirty="0"/>
                        <a:t>Arc</a:t>
                      </a:r>
                    </a:p>
                  </a:txBody>
                  <a:tcPr anchor="ctr"/>
                </a:tc>
                <a:tc>
                  <a:txBody>
                    <a:bodyPr/>
                    <a:lstStyle/>
                    <a:p>
                      <a:r>
                        <a:rPr lang="en-GB" dirty="0" err="1"/>
                        <a:t>Nr</a:t>
                      </a:r>
                      <a:r>
                        <a:rPr lang="en-GB" dirty="0"/>
                        <a:t> of circuits </a:t>
                      </a:r>
                      <a:r>
                        <a:rPr lang="en-GB" i="1" dirty="0"/>
                        <a:t>N</a:t>
                      </a:r>
                      <a:endParaRPr lang="en-GB" i="1" baseline="-25000" dirty="0"/>
                    </a:p>
                  </a:txBody>
                  <a:tcPr/>
                </a:tc>
                <a:tc>
                  <a:txBody>
                    <a:bodyPr/>
                    <a:lstStyle/>
                    <a:p>
                      <a:pPr algn="ctr"/>
                      <a:r>
                        <a:rPr lang="en-GB" dirty="0"/>
                        <a:t>5</a:t>
                      </a:r>
                    </a:p>
                  </a:txBody>
                  <a:tcPr/>
                </a:tc>
                <a:tc>
                  <a:txBody>
                    <a:bodyPr/>
                    <a:lstStyle/>
                    <a:p>
                      <a:pPr algn="ctr"/>
                      <a:r>
                        <a:rPr lang="en-GB" dirty="0"/>
                        <a:t>6</a:t>
                      </a:r>
                    </a:p>
                  </a:txBody>
                  <a:tcPr/>
                </a:tc>
                <a:tc>
                  <a:txBody>
                    <a:bodyPr/>
                    <a:lstStyle/>
                    <a:p>
                      <a:pPr algn="ctr"/>
                      <a:r>
                        <a:rPr lang="en-GB" dirty="0"/>
                        <a:t>4</a:t>
                      </a:r>
                    </a:p>
                  </a:txBody>
                  <a:tcPr/>
                </a:tc>
                <a:tc>
                  <a:txBody>
                    <a:bodyPr/>
                    <a:lstStyle/>
                    <a:p>
                      <a:pPr algn="ctr"/>
                      <a:r>
                        <a:rPr lang="en-GB" dirty="0"/>
                        <a:t>4</a:t>
                      </a:r>
                    </a:p>
                  </a:txBody>
                  <a:tcPr/>
                </a:tc>
                <a:extLst>
                  <a:ext uri="{0D108BD9-81ED-4DB2-BD59-A6C34878D82A}">
                    <a16:rowId xmlns:a16="http://schemas.microsoft.com/office/drawing/2014/main" val="1266260140"/>
                  </a:ext>
                </a:extLst>
              </a:tr>
              <a:tr h="302418">
                <a:tc vMerge="1">
                  <a:txBody>
                    <a:bodyPr/>
                    <a:lstStyle/>
                    <a:p>
                      <a:endParaRPr lang="en-GB" baseline="0" dirty="0"/>
                    </a:p>
                  </a:txBody>
                  <a:tcPr/>
                </a:tc>
                <a:tc>
                  <a:txBody>
                    <a:bodyPr/>
                    <a:lstStyle/>
                    <a:p>
                      <a:r>
                        <a:rPr lang="en-GB" i="1" baseline="0" dirty="0" err="1"/>
                        <a:t>U</a:t>
                      </a:r>
                      <a:r>
                        <a:rPr lang="en-GB" baseline="-25000" dirty="0" err="1"/>
                        <a:t>Circ,ramp</a:t>
                      </a:r>
                      <a:r>
                        <a:rPr lang="en-GB" baseline="0" dirty="0"/>
                        <a:t> [V]</a:t>
                      </a:r>
                    </a:p>
                  </a:txBody>
                  <a:tcPr/>
                </a:tc>
                <a:tc>
                  <a:txBody>
                    <a:bodyPr/>
                    <a:lstStyle/>
                    <a:p>
                      <a:pPr algn="ctr"/>
                      <a:r>
                        <a:rPr lang="en-GB" dirty="0"/>
                        <a:t>246</a:t>
                      </a:r>
                    </a:p>
                  </a:txBody>
                  <a:tcPr/>
                </a:tc>
                <a:tc>
                  <a:txBody>
                    <a:bodyPr/>
                    <a:lstStyle/>
                    <a:p>
                      <a:pPr algn="ctr"/>
                      <a:r>
                        <a:rPr lang="en-GB" dirty="0"/>
                        <a:t>229</a:t>
                      </a:r>
                    </a:p>
                  </a:txBody>
                  <a:tcPr/>
                </a:tc>
                <a:tc>
                  <a:txBody>
                    <a:bodyPr/>
                    <a:lstStyle/>
                    <a:p>
                      <a:pPr algn="ctr"/>
                      <a:r>
                        <a:rPr lang="en-GB" dirty="0"/>
                        <a:t>249</a:t>
                      </a:r>
                    </a:p>
                  </a:txBody>
                  <a:tcPr/>
                </a:tc>
                <a:tc>
                  <a:txBody>
                    <a:bodyPr/>
                    <a:lstStyle/>
                    <a:p>
                      <a:pPr algn="ctr"/>
                      <a:r>
                        <a:rPr lang="en-GB" dirty="0"/>
                        <a:t>233</a:t>
                      </a:r>
                    </a:p>
                  </a:txBody>
                  <a:tcPr/>
                </a:tc>
                <a:extLst>
                  <a:ext uri="{0D108BD9-81ED-4DB2-BD59-A6C34878D82A}">
                    <a16:rowId xmlns:a16="http://schemas.microsoft.com/office/drawing/2014/main" val="492377370"/>
                  </a:ext>
                </a:extLst>
              </a:tr>
              <a:tr h="302418">
                <a:tc vMerge="1">
                  <a:txBody>
                    <a:bodyPr/>
                    <a:lstStyle/>
                    <a:p>
                      <a:endParaRPr lang="en-GB" baseline="0" dirty="0"/>
                    </a:p>
                  </a:txBody>
                  <a:tcPr/>
                </a:tc>
                <a:tc>
                  <a:txBody>
                    <a:bodyPr/>
                    <a:lstStyle/>
                    <a:p>
                      <a:r>
                        <a:rPr lang="en-GB" baseline="0" dirty="0"/>
                        <a:t>Max </a:t>
                      </a:r>
                      <a:r>
                        <a:rPr lang="en-GB" i="1" baseline="0" dirty="0"/>
                        <a:t>P</a:t>
                      </a:r>
                      <a:r>
                        <a:rPr lang="en-GB" baseline="-25000" dirty="0"/>
                        <a:t>PC</a:t>
                      </a:r>
                      <a:r>
                        <a:rPr lang="en-GB" baseline="0" dirty="0"/>
                        <a:t> [MW]</a:t>
                      </a:r>
                    </a:p>
                  </a:txBody>
                  <a:tcPr/>
                </a:tc>
                <a:tc>
                  <a:txBody>
                    <a:bodyPr/>
                    <a:lstStyle/>
                    <a:p>
                      <a:pPr algn="ctr"/>
                      <a:r>
                        <a:rPr lang="en-GB" dirty="0"/>
                        <a:t>2.8</a:t>
                      </a:r>
                    </a:p>
                  </a:txBody>
                  <a:tcPr/>
                </a:tc>
                <a:tc>
                  <a:txBody>
                    <a:bodyPr/>
                    <a:lstStyle/>
                    <a:p>
                      <a:pPr algn="ctr"/>
                      <a:r>
                        <a:rPr lang="en-GB" dirty="0"/>
                        <a:t>2.3</a:t>
                      </a:r>
                    </a:p>
                  </a:txBody>
                  <a:tcPr/>
                </a:tc>
                <a:tc>
                  <a:txBody>
                    <a:bodyPr/>
                    <a:lstStyle/>
                    <a:p>
                      <a:pPr algn="ctr"/>
                      <a:r>
                        <a:rPr lang="en-GB" dirty="0"/>
                        <a:t>4.0</a:t>
                      </a:r>
                    </a:p>
                  </a:txBody>
                  <a:tcPr/>
                </a:tc>
                <a:tc>
                  <a:txBody>
                    <a:bodyPr/>
                    <a:lstStyle/>
                    <a:p>
                      <a:pPr algn="ctr"/>
                      <a:r>
                        <a:rPr lang="en-GB" dirty="0"/>
                        <a:t>4.2</a:t>
                      </a:r>
                    </a:p>
                  </a:txBody>
                  <a:tcPr/>
                </a:tc>
                <a:extLst>
                  <a:ext uri="{0D108BD9-81ED-4DB2-BD59-A6C34878D82A}">
                    <a16:rowId xmlns:a16="http://schemas.microsoft.com/office/drawing/2014/main" val="1671501828"/>
                  </a:ext>
                </a:extLst>
              </a:tr>
              <a:tr h="302418">
                <a:tc rowSpan="3">
                  <a:txBody>
                    <a:bodyPr/>
                    <a:lstStyle/>
                    <a:p>
                      <a:r>
                        <a:rPr lang="en-GB" baseline="0" dirty="0"/>
                        <a:t>Mini-arc</a:t>
                      </a:r>
                    </a:p>
                  </a:txBody>
                  <a:tcPr anchor="ctr"/>
                </a:tc>
                <a:tc>
                  <a:txBody>
                    <a:bodyPr/>
                    <a:lstStyle/>
                    <a:p>
                      <a:r>
                        <a:rPr lang="en-GB" dirty="0" err="1"/>
                        <a:t>Nr</a:t>
                      </a:r>
                      <a:r>
                        <a:rPr lang="en-GB" dirty="0"/>
                        <a:t> of circuits </a:t>
                      </a:r>
                      <a:r>
                        <a:rPr lang="en-GB" i="1" dirty="0" err="1"/>
                        <a:t>N</a:t>
                      </a:r>
                      <a:r>
                        <a:rPr lang="en-GB" baseline="-25000" dirty="0" err="1"/>
                        <a:t>mini</a:t>
                      </a:r>
                      <a:endParaRPr lang="en-GB" baseline="-25000" dirty="0"/>
                    </a:p>
                  </a:txBody>
                  <a:tcPr/>
                </a:tc>
                <a:tc>
                  <a:txBody>
                    <a:bodyPr/>
                    <a:lstStyle/>
                    <a:p>
                      <a:pPr algn="ctr"/>
                      <a:r>
                        <a:rPr lang="en-GB" dirty="0"/>
                        <a:t>4</a:t>
                      </a:r>
                    </a:p>
                  </a:txBody>
                  <a:tcPr/>
                </a:tc>
                <a:tc>
                  <a:txBody>
                    <a:bodyPr/>
                    <a:lstStyle/>
                    <a:p>
                      <a:pPr algn="ctr"/>
                      <a:r>
                        <a:rPr lang="en-GB" dirty="0"/>
                        <a:t>5</a:t>
                      </a:r>
                    </a:p>
                  </a:txBody>
                  <a:tcPr/>
                </a:tc>
                <a:tc>
                  <a:txBody>
                    <a:bodyPr/>
                    <a:lstStyle/>
                    <a:p>
                      <a:pPr algn="ctr"/>
                      <a:r>
                        <a:rPr lang="en-GB" dirty="0"/>
                        <a:t>4</a:t>
                      </a:r>
                    </a:p>
                  </a:txBody>
                  <a:tcPr/>
                </a:tc>
                <a:tc>
                  <a:txBody>
                    <a:bodyPr/>
                    <a:lstStyle/>
                    <a:p>
                      <a:pPr algn="ctr"/>
                      <a:r>
                        <a:rPr lang="en-GB" dirty="0"/>
                        <a:t>3</a:t>
                      </a:r>
                    </a:p>
                  </a:txBody>
                  <a:tcPr/>
                </a:tc>
                <a:extLst>
                  <a:ext uri="{0D108BD9-81ED-4DB2-BD59-A6C34878D82A}">
                    <a16:rowId xmlns:a16="http://schemas.microsoft.com/office/drawing/2014/main" val="4059151775"/>
                  </a:ext>
                </a:extLst>
              </a:tr>
              <a:tr h="302418">
                <a:tc vMerge="1">
                  <a:txBody>
                    <a:bodyPr/>
                    <a:lstStyle/>
                    <a:p>
                      <a:endParaRPr lang="en-GB" baseline="-25000" dirty="0"/>
                    </a:p>
                  </a:txBody>
                  <a:tcPr/>
                </a:tc>
                <a:tc>
                  <a:txBody>
                    <a:bodyPr/>
                    <a:lstStyle/>
                    <a:p>
                      <a:r>
                        <a:rPr lang="en-GB" i="1" baseline="0" dirty="0" err="1"/>
                        <a:t>U</a:t>
                      </a:r>
                      <a:r>
                        <a:rPr lang="en-GB" i="0" baseline="-25000" dirty="0" err="1"/>
                        <a:t>ramp</a:t>
                      </a:r>
                      <a:r>
                        <a:rPr lang="en-GB" baseline="0" dirty="0"/>
                        <a:t> [V]</a:t>
                      </a:r>
                      <a:endParaRPr lang="en-GB" baseline="-25000" dirty="0"/>
                    </a:p>
                  </a:txBody>
                  <a:tcPr/>
                </a:tc>
                <a:tc>
                  <a:txBody>
                    <a:bodyPr/>
                    <a:lstStyle/>
                    <a:p>
                      <a:pPr algn="ctr"/>
                      <a:r>
                        <a:rPr lang="en-GB" dirty="0"/>
                        <a:t>252</a:t>
                      </a:r>
                    </a:p>
                  </a:txBody>
                  <a:tcPr/>
                </a:tc>
                <a:tc>
                  <a:txBody>
                    <a:bodyPr/>
                    <a:lstStyle/>
                    <a:p>
                      <a:pPr algn="ctr"/>
                      <a:r>
                        <a:rPr lang="en-GB" dirty="0"/>
                        <a:t>226</a:t>
                      </a:r>
                    </a:p>
                  </a:txBody>
                  <a:tcPr/>
                </a:tc>
                <a:tc>
                  <a:txBody>
                    <a:bodyPr/>
                    <a:lstStyle/>
                    <a:p>
                      <a:pPr algn="ctr"/>
                      <a:r>
                        <a:rPr lang="en-GB" dirty="0"/>
                        <a:t>205</a:t>
                      </a:r>
                    </a:p>
                  </a:txBody>
                  <a:tcPr/>
                </a:tc>
                <a:tc>
                  <a:txBody>
                    <a:bodyPr/>
                    <a:lstStyle/>
                    <a:p>
                      <a:pPr algn="ctr"/>
                      <a:r>
                        <a:rPr lang="en-GB" dirty="0"/>
                        <a:t>256</a:t>
                      </a:r>
                    </a:p>
                  </a:txBody>
                  <a:tcPr/>
                </a:tc>
                <a:extLst>
                  <a:ext uri="{0D108BD9-81ED-4DB2-BD59-A6C34878D82A}">
                    <a16:rowId xmlns:a16="http://schemas.microsoft.com/office/drawing/2014/main" val="3363107561"/>
                  </a:ext>
                </a:extLst>
              </a:tr>
              <a:tr h="302418">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25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Max </a:t>
                      </a:r>
                      <a:r>
                        <a:rPr lang="en-GB" i="1" baseline="0" dirty="0"/>
                        <a:t>P</a:t>
                      </a:r>
                      <a:r>
                        <a:rPr lang="en-GB" baseline="-25000" dirty="0"/>
                        <a:t>PC</a:t>
                      </a:r>
                      <a:r>
                        <a:rPr lang="en-GB" baseline="0" dirty="0"/>
                        <a:t> [MW] </a:t>
                      </a:r>
                      <a:endParaRPr lang="en-GB" baseline="-25000" dirty="0"/>
                    </a:p>
                  </a:txBody>
                  <a:tcPr/>
                </a:tc>
                <a:tc>
                  <a:txBody>
                    <a:bodyPr/>
                    <a:lstStyle/>
                    <a:p>
                      <a:pPr algn="ctr"/>
                      <a:r>
                        <a:rPr lang="en-GB" dirty="0"/>
                        <a:t>2.9</a:t>
                      </a:r>
                    </a:p>
                  </a:txBody>
                  <a:tcPr/>
                </a:tc>
                <a:tc>
                  <a:txBody>
                    <a:bodyPr/>
                    <a:lstStyle/>
                    <a:p>
                      <a:pPr algn="ctr"/>
                      <a:r>
                        <a:rPr lang="en-GB" dirty="0"/>
                        <a:t>2.3</a:t>
                      </a:r>
                    </a:p>
                  </a:txBody>
                  <a:tcPr/>
                </a:tc>
                <a:tc>
                  <a:txBody>
                    <a:bodyPr/>
                    <a:lstStyle/>
                    <a:p>
                      <a:pPr algn="ctr"/>
                      <a:r>
                        <a:rPr lang="en-GB" dirty="0"/>
                        <a:t>3.3</a:t>
                      </a:r>
                    </a:p>
                  </a:txBody>
                  <a:tcPr/>
                </a:tc>
                <a:tc>
                  <a:txBody>
                    <a:bodyPr/>
                    <a:lstStyle/>
                    <a:p>
                      <a:pPr algn="ctr"/>
                      <a:r>
                        <a:rPr lang="en-GB" dirty="0"/>
                        <a:t>4.6</a:t>
                      </a:r>
                    </a:p>
                  </a:txBody>
                  <a:tcPr/>
                </a:tc>
                <a:extLst>
                  <a:ext uri="{0D108BD9-81ED-4DB2-BD59-A6C34878D82A}">
                    <a16:rowId xmlns:a16="http://schemas.microsoft.com/office/drawing/2014/main" val="1095094405"/>
                  </a:ext>
                </a:extLst>
              </a:tr>
            </a:tbl>
          </a:graphicData>
        </a:graphic>
      </p:graphicFrame>
      <p:sp>
        <p:nvSpPr>
          <p:cNvPr id="6" name="TextBox 5">
            <a:extLst>
              <a:ext uri="{FF2B5EF4-FFF2-40B4-BE49-F238E27FC236}">
                <a16:creationId xmlns:a16="http://schemas.microsoft.com/office/drawing/2014/main" id="{D562A53F-848E-6159-C679-4D9F37CFDC0A}"/>
              </a:ext>
            </a:extLst>
          </p:cNvPr>
          <p:cNvSpPr txBox="1"/>
          <p:nvPr/>
        </p:nvSpPr>
        <p:spPr>
          <a:xfrm>
            <a:off x="277906" y="288845"/>
            <a:ext cx="4477893" cy="338554"/>
          </a:xfrm>
          <a:prstGeom prst="rect">
            <a:avLst/>
          </a:prstGeom>
          <a:solidFill>
            <a:srgbClr val="92D050">
              <a:alpha val="50000"/>
            </a:srgbClr>
          </a:solidFill>
        </p:spPr>
        <p:txBody>
          <a:bodyPr wrap="none" rtlCol="0">
            <a:spAutoFit/>
          </a:bodyPr>
          <a:lstStyle/>
          <a:p>
            <a:r>
              <a:rPr lang="en-GB" sz="1600" dirty="0"/>
              <a:t>Setting </a:t>
            </a:r>
            <a:r>
              <a:rPr lang="en-GB" sz="1600" i="1" dirty="0"/>
              <a:t>t</a:t>
            </a:r>
            <a:r>
              <a:rPr lang="en-GB" sz="1600" baseline="-25000" dirty="0"/>
              <a:t>ramp</a:t>
            </a:r>
            <a:r>
              <a:rPr lang="en-GB" sz="1600" dirty="0"/>
              <a:t>=1200 s, constant ramp rate, gives:</a:t>
            </a:r>
          </a:p>
        </p:txBody>
      </p:sp>
    </p:spTree>
    <p:extLst>
      <p:ext uri="{BB962C8B-B14F-4D97-AF65-F5344CB8AC3E}">
        <p14:creationId xmlns:p14="http://schemas.microsoft.com/office/powerpoint/2010/main" val="400854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038" y="457354"/>
            <a:ext cx="7903923" cy="507831"/>
          </a:xfrm>
        </p:spPr>
        <p:txBody>
          <a:bodyPr>
            <a:spAutoFit/>
          </a:bodyPr>
          <a:lstStyle/>
          <a:p>
            <a:pPr algn="ctr"/>
            <a:r>
              <a:rPr lang="en-GB" sz="2700" b="1" dirty="0"/>
              <a:t>1. Recap of FCC-</a:t>
            </a:r>
            <a:r>
              <a:rPr lang="en-GB" sz="2700" b="1" dirty="0" err="1"/>
              <a:t>hh</a:t>
            </a:r>
            <a:r>
              <a:rPr lang="en-GB" sz="2700" b="1" dirty="0"/>
              <a:t> circuit protection</a:t>
            </a:r>
            <a:endParaRPr lang="en-GB" sz="1500" b="1" i="1" dirty="0"/>
          </a:p>
        </p:txBody>
      </p:sp>
      <p:sp>
        <p:nvSpPr>
          <p:cNvPr id="3" name="Text Placeholder 2"/>
          <p:cNvSpPr>
            <a:spLocks noGrp="1"/>
          </p:cNvSpPr>
          <p:nvPr>
            <p:ph type="body" idx="10"/>
          </p:nvPr>
        </p:nvSpPr>
        <p:spPr>
          <a:xfrm>
            <a:off x="551075" y="1513213"/>
            <a:ext cx="8165391" cy="2293448"/>
          </a:xfrm>
        </p:spPr>
        <p:txBody>
          <a:bodyPr wrap="square">
            <a:spAutoFit/>
          </a:bodyPr>
          <a:lstStyle/>
          <a:p>
            <a:pPr>
              <a:lnSpc>
                <a:spcPct val="130000"/>
              </a:lnSpc>
              <a:spcAft>
                <a:spcPts val="1200"/>
              </a:spcAft>
            </a:pPr>
            <a:r>
              <a:rPr lang="en-GB" sz="1600" dirty="0"/>
              <a:t>Studies have been performed in 2015-2020 mainly by M. Prioli and me, with input from: B. Auchmann, L. Bortot, M. Maciejewski, T. Salmi, R. Schmidt,  A. Siemko.</a:t>
            </a:r>
          </a:p>
          <a:p>
            <a:pPr>
              <a:lnSpc>
                <a:spcPct val="130000"/>
              </a:lnSpc>
              <a:spcAft>
                <a:spcPts val="1200"/>
              </a:spcAft>
            </a:pPr>
            <a:r>
              <a:rPr lang="en-GB" sz="1600" dirty="0"/>
              <a:t>Outcome of the studies has been presented at various occasions, especially at FCC week in Rome in 2016 and FCC week in Brussels in 2019.</a:t>
            </a:r>
          </a:p>
          <a:p>
            <a:pPr>
              <a:lnSpc>
                <a:spcPct val="130000"/>
              </a:lnSpc>
              <a:spcAft>
                <a:spcPts val="1200"/>
              </a:spcAft>
            </a:pPr>
            <a:r>
              <a:rPr lang="en-GB" sz="1600" dirty="0"/>
              <a:t>Since 2020, we have stopped working on the topic due to low priority, and since no major changes in the designs of the FCC layout and SC magnets were introduced.</a:t>
            </a:r>
          </a:p>
        </p:txBody>
      </p:sp>
      <p:sp>
        <p:nvSpPr>
          <p:cNvPr id="4" name="TextBox 3">
            <a:extLst>
              <a:ext uri="{FF2B5EF4-FFF2-40B4-BE49-F238E27FC236}">
                <a16:creationId xmlns:a16="http://schemas.microsoft.com/office/drawing/2014/main" id="{D025F888-5F03-7D43-8798-933F03F356FB}"/>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21371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4319825" y="397047"/>
            <a:ext cx="4822547" cy="3100209"/>
            <a:chOff x="4002053" y="1502256"/>
            <a:chExt cx="4822547" cy="3100209"/>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2053" y="1502256"/>
              <a:ext cx="4822547" cy="3100209"/>
            </a:xfrm>
            <a:prstGeom prst="rect">
              <a:avLst/>
            </a:prstGeom>
          </p:spPr>
        </p:pic>
        <p:grpSp>
          <p:nvGrpSpPr>
            <p:cNvPr id="13" name="Group 12"/>
            <p:cNvGrpSpPr/>
            <p:nvPr/>
          </p:nvGrpSpPr>
          <p:grpSpPr>
            <a:xfrm>
              <a:off x="5577214" y="2722531"/>
              <a:ext cx="1672225" cy="659659"/>
              <a:chOff x="1277654" y="1306927"/>
              <a:chExt cx="1672225" cy="659659"/>
            </a:xfrm>
          </p:grpSpPr>
          <p:sp>
            <p:nvSpPr>
              <p:cNvPr id="8" name="Rounded Rectangle 7"/>
              <p:cNvSpPr/>
              <p:nvPr/>
            </p:nvSpPr>
            <p:spPr>
              <a:xfrm>
                <a:off x="1277654" y="1306927"/>
                <a:ext cx="1672225" cy="65965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Dipole locations</a:t>
                </a:r>
              </a:p>
              <a:p>
                <a:pPr algn="ctr"/>
                <a:endParaRPr lang="en-GB" sz="500" dirty="0"/>
              </a:p>
              <a:p>
                <a:pPr marL="357188"/>
                <a:r>
                  <a:rPr lang="en-GB" sz="1050" dirty="0">
                    <a:solidFill>
                      <a:srgbClr val="000000"/>
                    </a:solidFill>
                  </a:rPr>
                  <a:t>8 km Arc</a:t>
                </a:r>
              </a:p>
              <a:p>
                <a:pPr marL="357188"/>
                <a:r>
                  <a:rPr lang="en-GB" sz="1050" dirty="0">
                    <a:solidFill>
                      <a:srgbClr val="808080"/>
                    </a:solidFill>
                  </a:rPr>
                  <a:t>3.2 km Mini-arc</a:t>
                </a:r>
              </a:p>
            </p:txBody>
          </p:sp>
          <p:cxnSp>
            <p:nvCxnSpPr>
              <p:cNvPr id="10" name="Straight Connector 9"/>
              <p:cNvCxnSpPr/>
              <p:nvPr/>
            </p:nvCxnSpPr>
            <p:spPr>
              <a:xfrm>
                <a:off x="1446756" y="1685682"/>
                <a:ext cx="231732" cy="0"/>
              </a:xfrm>
              <a:prstGeom prst="line">
                <a:avLst/>
              </a:prstGeom>
              <a:ln w="28575">
                <a:solidFill>
                  <a:srgbClr val="000000"/>
                </a:solidFill>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1446756" y="1846207"/>
                <a:ext cx="231732" cy="0"/>
              </a:xfrm>
              <a:prstGeom prst="line">
                <a:avLst/>
              </a:prstGeom>
              <a:ln w="28575">
                <a:solidFill>
                  <a:srgbClr val="808080"/>
                </a:solidFill>
              </a:ln>
            </p:spPr>
            <p:style>
              <a:lnRef idx="1">
                <a:schemeClr val="dk1"/>
              </a:lnRef>
              <a:fillRef idx="0">
                <a:schemeClr val="dk1"/>
              </a:fillRef>
              <a:effectRef idx="0">
                <a:schemeClr val="dk1"/>
              </a:effectRef>
              <a:fontRef idx="minor">
                <a:schemeClr val="tx1"/>
              </a:fontRef>
            </p:style>
          </p:cxnSp>
        </p:grpSp>
      </p:grpSp>
      <p:sp>
        <p:nvSpPr>
          <p:cNvPr id="15" name="Title 1"/>
          <p:cNvSpPr>
            <a:spLocks noGrp="1"/>
          </p:cNvSpPr>
          <p:nvPr>
            <p:ph type="title"/>
          </p:nvPr>
        </p:nvSpPr>
        <p:spPr>
          <a:xfrm>
            <a:off x="7575331" y="12990"/>
            <a:ext cx="1568669" cy="596157"/>
          </a:xfrm>
          <a:solidFill>
            <a:schemeClr val="bg1">
              <a:lumMod val="95000"/>
            </a:schemeClr>
          </a:solidFill>
        </p:spPr>
        <p:txBody>
          <a:bodyPr>
            <a:normAutofit/>
          </a:bodyPr>
          <a:lstStyle/>
          <a:p>
            <a:pPr algn="ctr"/>
            <a:r>
              <a:rPr lang="en-GB" sz="3200" dirty="0"/>
              <a:t>Intro</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0476" y="3881313"/>
            <a:ext cx="937044" cy="884986"/>
          </a:xfrm>
          <a:prstGeom prst="rect">
            <a:avLst/>
          </a:prstGeom>
        </p:spPr>
      </p:pic>
      <p:graphicFrame>
        <p:nvGraphicFramePr>
          <p:cNvPr id="18" name="Table 15">
            <a:extLst>
              <a:ext uri="{FF2B5EF4-FFF2-40B4-BE49-F238E27FC236}">
                <a16:creationId xmlns:a16="http://schemas.microsoft.com/office/drawing/2014/main" id="{93541DD8-993B-4B36-A2F3-50BAE2530D79}"/>
              </a:ext>
            </a:extLst>
          </p:cNvPr>
          <p:cNvGraphicFramePr>
            <a:graphicFrameLocks noGrp="1"/>
          </p:cNvGraphicFramePr>
          <p:nvPr>
            <p:extLst>
              <p:ext uri="{D42A27DB-BD31-4B8C-83A1-F6EECF244321}">
                <p14:modId xmlns:p14="http://schemas.microsoft.com/office/powerpoint/2010/main" val="3507588617"/>
              </p:ext>
            </p:extLst>
          </p:nvPr>
        </p:nvGraphicFramePr>
        <p:xfrm>
          <a:off x="187270" y="145714"/>
          <a:ext cx="4181531" cy="2865012"/>
        </p:xfrm>
        <a:graphic>
          <a:graphicData uri="http://schemas.openxmlformats.org/drawingml/2006/table">
            <a:tbl>
              <a:tblPr>
                <a:tableStyleId>{2D5ABB26-0587-4C30-8999-92F81FD0307C}</a:tableStyleId>
              </a:tblPr>
              <a:tblGrid>
                <a:gridCol w="2284997">
                  <a:extLst>
                    <a:ext uri="{9D8B030D-6E8A-4147-A177-3AD203B41FA5}">
                      <a16:colId xmlns:a16="http://schemas.microsoft.com/office/drawing/2014/main" val="20000"/>
                    </a:ext>
                  </a:extLst>
                </a:gridCol>
                <a:gridCol w="914400">
                  <a:extLst>
                    <a:ext uri="{9D8B030D-6E8A-4147-A177-3AD203B41FA5}">
                      <a16:colId xmlns:a16="http://schemas.microsoft.com/office/drawing/2014/main" val="3042832464"/>
                    </a:ext>
                  </a:extLst>
                </a:gridCol>
                <a:gridCol w="982134">
                  <a:extLst>
                    <a:ext uri="{9D8B030D-6E8A-4147-A177-3AD203B41FA5}">
                      <a16:colId xmlns:a16="http://schemas.microsoft.com/office/drawing/2014/main" val="20002"/>
                    </a:ext>
                  </a:extLst>
                </a:gridCol>
              </a:tblGrid>
              <a:tr h="381082">
                <a:tc>
                  <a:txBody>
                    <a:bodyPr/>
                    <a:lstStyle/>
                    <a:p>
                      <a:pPr algn="l" fontAlgn="b"/>
                      <a:endParaRPr lang="en-GB" sz="1200" b="1" i="0" u="none" strike="noStrike" dirty="0">
                        <a:solidFill>
                          <a:srgbClr val="0055A0"/>
                        </a:solidFill>
                        <a:effectLst/>
                        <a:latin typeface="Times New Roman" panose="02020603050405020304" pitchFamily="18" charset="0"/>
                        <a:cs typeface="Times New Roman" panose="02020603050405020304" pitchFamily="18" charset="0"/>
                      </a:endParaRPr>
                    </a:p>
                  </a:txBody>
                  <a:tcPr marL="6845" marR="6845" marT="6845" marB="0" anchor="ctr">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fontAlgn="b"/>
                      <a:r>
                        <a:rPr lang="en-GB" sz="1200" b="1" u="none" strike="noStrike" dirty="0">
                          <a:solidFill>
                            <a:srgbClr val="0055A0"/>
                          </a:solidFill>
                          <a:effectLst/>
                          <a:latin typeface="Times New Roman" panose="02020603050405020304" pitchFamily="18" charset="0"/>
                          <a:cs typeface="Times New Roman" panose="02020603050405020304" pitchFamily="18" charset="0"/>
                        </a:rPr>
                        <a:t>LHC</a:t>
                      </a:r>
                      <a:endParaRPr lang="en-GB" sz="1200" b="1" i="0" u="none" strike="noStrike" dirty="0">
                        <a:solidFill>
                          <a:srgbClr val="0055A0"/>
                        </a:solidFill>
                        <a:effectLst/>
                        <a:latin typeface="Times New Roman" panose="02020603050405020304" pitchFamily="18" charset="0"/>
                        <a:cs typeface="Times New Roman" panose="02020603050405020304" pitchFamily="18" charset="0"/>
                      </a:endParaRPr>
                    </a:p>
                  </a:txBody>
                  <a:tcPr marL="6845" marR="6845" marT="6845" marB="0" anchor="ctr">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FCC</a:t>
                      </a:r>
                    </a:p>
                  </a:txBody>
                  <a:tcPr marL="6845" marR="6845" marT="6845" marB="0" anchor="ctr">
                    <a:lnB w="12700" cap="flat" cmpd="sng" algn="ctr">
                      <a:solidFill>
                        <a:schemeClr val="tx1"/>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10000"/>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Number of arcs</a:t>
                      </a:r>
                    </a:p>
                  </a:txBody>
                  <a:tcPr marL="6845" marR="6845" marT="6845" marB="0" anchor="b">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8</a:t>
                      </a:r>
                    </a:p>
                  </a:txBody>
                  <a:tcPr marL="7144" marR="7144" marT="7144" marB="0" anchor="b">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8</a:t>
                      </a:r>
                    </a:p>
                  </a:txBody>
                  <a:tcPr marL="7144" marR="7144" marT="7144" marB="0" anchor="b">
                    <a:lnT w="12700" cap="flat" cmpd="sng" algn="ctr">
                      <a:solidFill>
                        <a:schemeClr val="tx1"/>
                      </a:solidFill>
                      <a:prstDash val="solid"/>
                      <a:round/>
                      <a:headEnd type="none" w="med" len="med"/>
                      <a:tailEnd type="none" w="med" len="med"/>
                    </a:lnT>
                    <a:solidFill>
                      <a:schemeClr val="tx1">
                        <a:lumMod val="20000"/>
                        <a:lumOff val="80000"/>
                      </a:schemeClr>
                    </a:solidFill>
                  </a:tcPr>
                </a:tc>
                <a:extLst>
                  <a:ext uri="{0D108BD9-81ED-4DB2-BD59-A6C34878D82A}">
                    <a16:rowId xmlns:a16="http://schemas.microsoft.com/office/drawing/2014/main" val="10001"/>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Length 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3 km</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8 km</a:t>
                      </a:r>
                    </a:p>
                  </a:txBody>
                  <a:tcPr marL="7144" marR="7144" marT="7144" marB="0" anchor="b">
                    <a:solidFill>
                      <a:schemeClr val="tx1">
                        <a:lumMod val="20000"/>
                        <a:lumOff val="80000"/>
                      </a:schemeClr>
                    </a:solidFill>
                  </a:tcPr>
                </a:tc>
                <a:extLst>
                  <a:ext uri="{0D108BD9-81ED-4DB2-BD59-A6C34878D82A}">
                    <a16:rowId xmlns:a16="http://schemas.microsoft.com/office/drawing/2014/main" val="1398779849"/>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Number of dipoles per 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154</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438</a:t>
                      </a:r>
                    </a:p>
                  </a:txBody>
                  <a:tcPr marL="7144" marR="7144" marT="7144" marB="0" anchor="b">
                    <a:solidFill>
                      <a:schemeClr val="tx1">
                        <a:lumMod val="20000"/>
                        <a:lumOff val="80000"/>
                      </a:schemeClr>
                    </a:solidFill>
                  </a:tcPr>
                </a:tc>
                <a:extLst>
                  <a:ext uri="{0D108BD9-81ED-4DB2-BD59-A6C34878D82A}">
                    <a16:rowId xmlns:a16="http://schemas.microsoft.com/office/drawing/2014/main" val="1593126627"/>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Nominal current of</a:t>
                      </a:r>
                      <a:r>
                        <a:rPr lang="en-GB" sz="1200" b="1" i="0" u="none" strike="noStrike" baseline="0" dirty="0">
                          <a:solidFill>
                            <a:srgbClr val="0055A0"/>
                          </a:solidFill>
                          <a:effectLst/>
                          <a:latin typeface="Times New Roman" panose="02020603050405020304" pitchFamily="18" charset="0"/>
                          <a:cs typeface="Times New Roman" panose="02020603050405020304" pitchFamily="18" charset="0"/>
                        </a:rPr>
                        <a:t> the dipoles</a:t>
                      </a:r>
                      <a:endParaRPr lang="en-GB" sz="1200" b="1" i="0" u="none" strike="noStrike" dirty="0">
                        <a:solidFill>
                          <a:srgbClr val="0055A0"/>
                        </a:solidFill>
                        <a:effectLst/>
                        <a:latin typeface="Times New Roman" panose="02020603050405020304" pitchFamily="18" charset="0"/>
                        <a:cs typeface="Times New Roman" panose="02020603050405020304" pitchFamily="18" charset="0"/>
                      </a:endParaRP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11.9 kA</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10-18 kA</a:t>
                      </a:r>
                    </a:p>
                  </a:txBody>
                  <a:tcPr marL="7144" marR="7144" marT="7144" marB="0" anchor="b">
                    <a:solidFill>
                      <a:schemeClr val="tx1">
                        <a:lumMod val="20000"/>
                        <a:lumOff val="80000"/>
                      </a:schemeClr>
                    </a:solidFill>
                  </a:tcPr>
                </a:tc>
                <a:extLst>
                  <a:ext uri="{0D108BD9-81ED-4DB2-BD59-A6C34878D82A}">
                    <a16:rowId xmlns:a16="http://schemas.microsoft.com/office/drawing/2014/main" val="2484509848"/>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Stored energy per 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1.1 GJ</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16-20 GJ</a:t>
                      </a:r>
                    </a:p>
                  </a:txBody>
                  <a:tcPr marL="7144" marR="7144" marT="7144" marB="0" anchor="b">
                    <a:solidFill>
                      <a:schemeClr val="tx1">
                        <a:lumMod val="20000"/>
                        <a:lumOff val="80000"/>
                      </a:schemeClr>
                    </a:solidFill>
                  </a:tcPr>
                </a:tc>
                <a:extLst>
                  <a:ext uri="{0D108BD9-81ED-4DB2-BD59-A6C34878D82A}">
                    <a16:rowId xmlns:a16="http://schemas.microsoft.com/office/drawing/2014/main" val="3591796152"/>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Number of mini-arcs</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4</a:t>
                      </a:r>
                    </a:p>
                  </a:txBody>
                  <a:tcPr marL="7144" marR="7144" marT="7144" marB="0" anchor="b">
                    <a:solidFill>
                      <a:schemeClr val="tx1">
                        <a:lumMod val="20000"/>
                        <a:lumOff val="80000"/>
                      </a:schemeClr>
                    </a:solidFill>
                  </a:tcPr>
                </a:tc>
                <a:extLst>
                  <a:ext uri="{0D108BD9-81ED-4DB2-BD59-A6C34878D82A}">
                    <a16:rowId xmlns:a16="http://schemas.microsoft.com/office/drawing/2014/main" val="2142052203"/>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Length mini-arc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3.2 km</a:t>
                      </a:r>
                    </a:p>
                  </a:txBody>
                  <a:tcPr marL="7144" marR="7144" marT="7144" marB="0" anchor="b">
                    <a:solidFill>
                      <a:schemeClr val="tx1">
                        <a:lumMod val="20000"/>
                        <a:lumOff val="80000"/>
                      </a:schemeClr>
                    </a:solidFill>
                  </a:tcPr>
                </a:tc>
                <a:extLst>
                  <a:ext uri="{0D108BD9-81ED-4DB2-BD59-A6C34878D82A}">
                    <a16:rowId xmlns:a16="http://schemas.microsoft.com/office/drawing/2014/main" val="10002"/>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Number of dipoles per mini-arc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180</a:t>
                      </a:r>
                    </a:p>
                  </a:txBody>
                  <a:tcPr marL="7144" marR="7144" marT="7144" marB="0" anchor="b">
                    <a:solidFill>
                      <a:schemeClr val="tx1">
                        <a:lumMod val="20000"/>
                        <a:lumOff val="80000"/>
                      </a:schemeClr>
                    </a:solidFill>
                  </a:tcPr>
                </a:tc>
                <a:extLst>
                  <a:ext uri="{0D108BD9-81ED-4DB2-BD59-A6C34878D82A}">
                    <a16:rowId xmlns:a16="http://schemas.microsoft.com/office/drawing/2014/main" val="1457123315"/>
                  </a:ext>
                </a:extLst>
              </a:tr>
              <a:tr h="25084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Stored energy per mini-arc</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7-8 GJ</a:t>
                      </a:r>
                    </a:p>
                  </a:txBody>
                  <a:tcPr marL="7144" marR="7144" marT="7144" marB="0" anchor="b">
                    <a:solidFill>
                      <a:schemeClr val="tx1">
                        <a:lumMod val="20000"/>
                        <a:lumOff val="80000"/>
                      </a:schemeClr>
                    </a:solidFill>
                  </a:tcPr>
                </a:tc>
                <a:extLst>
                  <a:ext uri="{0D108BD9-81ED-4DB2-BD59-A6C34878D82A}">
                    <a16:rowId xmlns:a16="http://schemas.microsoft.com/office/drawing/2014/main" val="1771414600"/>
                  </a:ext>
                </a:extLst>
              </a:tr>
              <a:tr h="226316">
                <a:tc>
                  <a:txBody>
                    <a:bodyPr/>
                    <a:lstStyle/>
                    <a:p>
                      <a:pPr algn="l" fontAlgn="b"/>
                      <a:r>
                        <a:rPr lang="en-GB" sz="1200" b="1" i="0" u="none" strike="noStrike" dirty="0">
                          <a:solidFill>
                            <a:srgbClr val="0055A0"/>
                          </a:solidFill>
                          <a:effectLst/>
                          <a:latin typeface="Times New Roman" panose="02020603050405020304" pitchFamily="18" charset="0"/>
                          <a:cs typeface="Times New Roman" panose="02020603050405020304" pitchFamily="18" charset="0"/>
                        </a:rPr>
                        <a:t>Total stored energy in the dipoles</a:t>
                      </a:r>
                    </a:p>
                  </a:txBody>
                  <a:tcPr marL="6845" marR="6845" marT="6845"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8.8 GJ</a:t>
                      </a:r>
                    </a:p>
                  </a:txBody>
                  <a:tcPr marL="7144" marR="7144" marT="7144" marB="0" anchor="b">
                    <a:solidFill>
                      <a:schemeClr val="tx1">
                        <a:lumMod val="20000"/>
                        <a:lumOff val="80000"/>
                      </a:schemeClr>
                    </a:solidFill>
                  </a:tcPr>
                </a:tc>
                <a:tc>
                  <a:txBody>
                    <a:bodyPr/>
                    <a:lstStyle/>
                    <a:p>
                      <a:pPr algn="ctr" fontAlgn="b"/>
                      <a:r>
                        <a:rPr lang="en-GB" sz="1200" b="0" i="0" u="none" strike="noStrike" dirty="0">
                          <a:solidFill>
                            <a:srgbClr val="0055A0"/>
                          </a:solidFill>
                          <a:effectLst/>
                          <a:latin typeface="+mj-lt"/>
                          <a:cs typeface="Times New Roman" panose="02020603050405020304" pitchFamily="18" charset="0"/>
                        </a:rPr>
                        <a:t>108-176 GJ</a:t>
                      </a:r>
                    </a:p>
                  </a:txBody>
                  <a:tcPr marL="7144" marR="7144" marT="7144" marB="0" anchor="b">
                    <a:solidFill>
                      <a:schemeClr val="tx1">
                        <a:lumMod val="20000"/>
                        <a:lumOff val="80000"/>
                      </a:schemeClr>
                    </a:solidFill>
                  </a:tcPr>
                </a:tc>
                <a:extLst>
                  <a:ext uri="{0D108BD9-81ED-4DB2-BD59-A6C34878D82A}">
                    <a16:rowId xmlns:a16="http://schemas.microsoft.com/office/drawing/2014/main" val="165231281"/>
                  </a:ext>
                </a:extLst>
              </a:tr>
            </a:tbl>
          </a:graphicData>
        </a:graphic>
      </p:graphicFrame>
      <p:sp>
        <p:nvSpPr>
          <p:cNvPr id="2" name="TextBox 1"/>
          <p:cNvSpPr txBox="1"/>
          <p:nvPr/>
        </p:nvSpPr>
        <p:spPr>
          <a:xfrm>
            <a:off x="6836236" y="4186504"/>
            <a:ext cx="646331" cy="369332"/>
          </a:xfrm>
          <a:prstGeom prst="rect">
            <a:avLst/>
          </a:prstGeom>
          <a:solidFill>
            <a:srgbClr val="FFFF00"/>
          </a:solidFill>
        </p:spPr>
        <p:txBody>
          <a:bodyPr wrap="none" rtlCol="0">
            <a:spAutoFit/>
          </a:bodyPr>
          <a:lstStyle/>
          <a:p>
            <a:r>
              <a:rPr lang="en-GB" dirty="0">
                <a:solidFill>
                  <a:srgbClr val="000000"/>
                </a:solidFill>
              </a:rPr>
              <a:t>LHC</a:t>
            </a:r>
          </a:p>
        </p:txBody>
      </p:sp>
      <p:sp>
        <p:nvSpPr>
          <p:cNvPr id="14" name="TextBox 13"/>
          <p:cNvSpPr txBox="1"/>
          <p:nvPr/>
        </p:nvSpPr>
        <p:spPr>
          <a:xfrm>
            <a:off x="5997564" y="1127612"/>
            <a:ext cx="1467068" cy="369332"/>
          </a:xfrm>
          <a:prstGeom prst="rect">
            <a:avLst/>
          </a:prstGeom>
          <a:solidFill>
            <a:srgbClr val="FFFF00"/>
          </a:solidFill>
        </p:spPr>
        <p:txBody>
          <a:bodyPr wrap="none" rtlCol="0">
            <a:spAutoFit/>
          </a:bodyPr>
          <a:lstStyle/>
          <a:p>
            <a:r>
              <a:rPr lang="en-GB" dirty="0">
                <a:solidFill>
                  <a:srgbClr val="000000"/>
                </a:solidFill>
              </a:rPr>
              <a:t>FCC </a:t>
            </a:r>
            <a:r>
              <a:rPr lang="en-GB" sz="1000" dirty="0">
                <a:solidFill>
                  <a:srgbClr val="000000"/>
                </a:solidFill>
              </a:rPr>
              <a:t>(2019 layout)</a:t>
            </a:r>
          </a:p>
        </p:txBody>
      </p:sp>
      <p:sp>
        <p:nvSpPr>
          <p:cNvPr id="3" name="Rounded Rectangle 2">
            <a:extLst>
              <a:ext uri="{FF2B5EF4-FFF2-40B4-BE49-F238E27FC236}">
                <a16:creationId xmlns:a16="http://schemas.microsoft.com/office/drawing/2014/main" id="{4590EF1E-ECE2-2D41-81FD-A74971066033}"/>
              </a:ext>
            </a:extLst>
          </p:cNvPr>
          <p:cNvSpPr/>
          <p:nvPr/>
        </p:nvSpPr>
        <p:spPr>
          <a:xfrm>
            <a:off x="0" y="2828544"/>
            <a:ext cx="4368801" cy="245806"/>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7B72C6C-02C4-CDBD-C54C-47FBF89375BA}"/>
              </a:ext>
            </a:extLst>
          </p:cNvPr>
          <p:cNvPicPr>
            <a:picLocks noChangeAspect="1"/>
          </p:cNvPicPr>
          <p:nvPr/>
        </p:nvPicPr>
        <p:blipFill>
          <a:blip r:embed="rId4"/>
          <a:stretch>
            <a:fillRect/>
          </a:stretch>
        </p:blipFill>
        <p:spPr>
          <a:xfrm>
            <a:off x="1011156" y="3247126"/>
            <a:ext cx="2297513" cy="1308710"/>
          </a:xfrm>
          <a:prstGeom prst="rect">
            <a:avLst/>
          </a:prstGeom>
        </p:spPr>
      </p:pic>
      <p:sp>
        <p:nvSpPr>
          <p:cNvPr id="9" name="TextBox 8">
            <a:extLst>
              <a:ext uri="{FF2B5EF4-FFF2-40B4-BE49-F238E27FC236}">
                <a16:creationId xmlns:a16="http://schemas.microsoft.com/office/drawing/2014/main" id="{6FB3470A-3657-C47B-A56F-B227A443C496}"/>
              </a:ext>
            </a:extLst>
          </p:cNvPr>
          <p:cNvSpPr txBox="1"/>
          <p:nvPr/>
        </p:nvSpPr>
        <p:spPr>
          <a:xfrm>
            <a:off x="1224496" y="4465554"/>
            <a:ext cx="2055724" cy="523220"/>
          </a:xfrm>
          <a:prstGeom prst="rect">
            <a:avLst/>
          </a:prstGeom>
          <a:noFill/>
        </p:spPr>
        <p:txBody>
          <a:bodyPr wrap="square" rtlCol="0">
            <a:spAutoFit/>
          </a:bodyPr>
          <a:lstStyle/>
          <a:p>
            <a:r>
              <a:rPr lang="en-US" sz="1400" dirty="0"/>
              <a:t>11’500-10’000 trucks of 20 ton at 110 km/</a:t>
            </a:r>
            <a:r>
              <a:rPr lang="en-US" sz="1400" dirty="0" err="1"/>
              <a:t>hr</a:t>
            </a:r>
            <a:endParaRPr lang="en-US" sz="1400" dirty="0"/>
          </a:p>
        </p:txBody>
      </p:sp>
      <p:cxnSp>
        <p:nvCxnSpPr>
          <p:cNvPr id="12" name="Straight Arrow Connector 11">
            <a:extLst>
              <a:ext uri="{FF2B5EF4-FFF2-40B4-BE49-F238E27FC236}">
                <a16:creationId xmlns:a16="http://schemas.microsoft.com/office/drawing/2014/main" id="{A1D9D9D0-FDFA-C43D-8AD6-AA0C4F9AC9C9}"/>
              </a:ext>
            </a:extLst>
          </p:cNvPr>
          <p:cNvCxnSpPr/>
          <p:nvPr/>
        </p:nvCxnSpPr>
        <p:spPr>
          <a:xfrm flipH="1">
            <a:off x="3544312" y="3074350"/>
            <a:ext cx="234669" cy="827131"/>
          </a:xfrm>
          <a:prstGeom prst="straightConnector1">
            <a:avLst/>
          </a:prstGeom>
          <a:ln w="254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AC0843F9-24C7-EDF7-7A3B-BEC849FF5214}"/>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299381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5107258" y="-14867"/>
            <a:ext cx="4036741" cy="596157"/>
          </a:xfrm>
          <a:solidFill>
            <a:schemeClr val="bg1">
              <a:lumMod val="95000"/>
            </a:schemeClr>
          </a:solidFill>
        </p:spPr>
        <p:txBody>
          <a:bodyPr>
            <a:normAutofit/>
          </a:bodyPr>
          <a:lstStyle/>
          <a:p>
            <a:pPr algn="ctr"/>
            <a:r>
              <a:rPr lang="en-GB" sz="3200" dirty="0"/>
              <a:t>Magnet protection</a:t>
            </a:r>
          </a:p>
        </p:txBody>
      </p:sp>
      <p:sp>
        <p:nvSpPr>
          <p:cNvPr id="4" name="TextBox 3"/>
          <p:cNvSpPr txBox="1"/>
          <p:nvPr/>
        </p:nvSpPr>
        <p:spPr>
          <a:xfrm>
            <a:off x="390144" y="652205"/>
            <a:ext cx="8436324" cy="2308324"/>
          </a:xfrm>
          <a:prstGeom prst="rect">
            <a:avLst/>
          </a:prstGeom>
          <a:noFill/>
        </p:spPr>
        <p:txBody>
          <a:bodyPr wrap="square" rtlCol="0">
            <a:spAutoFit/>
          </a:bodyPr>
          <a:lstStyle/>
          <a:p>
            <a:r>
              <a:rPr lang="en-GB" sz="1600" dirty="0">
                <a:solidFill>
                  <a:srgbClr val="000000"/>
                </a:solidFill>
              </a:rPr>
              <a:t>The </a:t>
            </a:r>
            <a:r>
              <a:rPr lang="en-GB" sz="1600" b="1" dirty="0">
                <a:solidFill>
                  <a:srgbClr val="000000"/>
                </a:solidFill>
              </a:rPr>
              <a:t>individual magnet protection </a:t>
            </a:r>
            <a:r>
              <a:rPr lang="en-GB" sz="1600" dirty="0">
                <a:solidFill>
                  <a:srgbClr val="000000"/>
                </a:solidFill>
              </a:rPr>
              <a:t>is based on a similar concept as the LHC:</a:t>
            </a:r>
          </a:p>
          <a:p>
            <a:pPr marL="285750" indent="-285750">
              <a:buFont typeface="Arial" panose="020B0604020202020204" pitchFamily="34" charset="0"/>
              <a:buChar char="•"/>
            </a:pPr>
            <a:r>
              <a:rPr lang="en-GB" sz="1600" dirty="0">
                <a:solidFill>
                  <a:srgbClr val="000000"/>
                </a:solidFill>
              </a:rPr>
              <a:t>Quench detection based on differential voltage;</a:t>
            </a:r>
          </a:p>
          <a:p>
            <a:pPr marL="285750" indent="-285750">
              <a:buFont typeface="Arial" panose="020B0604020202020204" pitchFamily="34" charset="0"/>
              <a:buChar char="•"/>
            </a:pPr>
            <a:r>
              <a:rPr lang="en-GB" sz="1600" dirty="0">
                <a:solidFill>
                  <a:srgbClr val="000000"/>
                </a:solidFill>
              </a:rPr>
              <a:t>Quench heaters;</a:t>
            </a:r>
          </a:p>
          <a:p>
            <a:pPr marL="285750" indent="-285750">
              <a:buFont typeface="Arial" panose="020B0604020202020204" pitchFamily="34" charset="0"/>
              <a:buChar char="•"/>
            </a:pPr>
            <a:r>
              <a:rPr lang="en-GB" sz="1600" dirty="0">
                <a:solidFill>
                  <a:srgbClr val="000000"/>
                </a:solidFill>
              </a:rPr>
              <a:t>Cold bypass diodes.</a:t>
            </a:r>
          </a:p>
          <a:p>
            <a:endParaRPr lang="en-GB" sz="1600" dirty="0"/>
          </a:p>
          <a:p>
            <a:r>
              <a:rPr lang="en-GB" sz="1600" dirty="0"/>
              <a:t>Four different FCC magnet designs (LTS, </a:t>
            </a:r>
            <a:r>
              <a:rPr lang="en-GB" sz="1600" dirty="0" err="1"/>
              <a:t>LHe</a:t>
            </a:r>
            <a:r>
              <a:rPr lang="en-GB" sz="1600" dirty="0"/>
              <a:t>) were considered, varying significantly in terms of inductance and current. </a:t>
            </a:r>
            <a:r>
              <a:rPr lang="en-GB" sz="1600" b="1" i="1" dirty="0"/>
              <a:t>HTS designs were not yet considered</a:t>
            </a:r>
          </a:p>
          <a:p>
            <a:endParaRPr lang="en-GB" sz="1600" dirty="0"/>
          </a:p>
          <a:p>
            <a:r>
              <a:rPr lang="en-GB" sz="1600" dirty="0"/>
              <a:t>The ‘allowed’ internal quench voltage </a:t>
            </a:r>
            <a:r>
              <a:rPr lang="en-GB" sz="1600" dirty="0" err="1"/>
              <a:t>U</a:t>
            </a:r>
            <a:r>
              <a:rPr lang="en-GB" sz="1600" baseline="-25000" dirty="0" err="1"/>
              <a:t>q,max</a:t>
            </a:r>
            <a:r>
              <a:rPr lang="en-GB" sz="1600" dirty="0"/>
              <a:t> was about 1.2 kV.</a:t>
            </a:r>
          </a:p>
        </p:txBody>
      </p:sp>
      <p:graphicFrame>
        <p:nvGraphicFramePr>
          <p:cNvPr id="7" name="Table 6">
            <a:extLst>
              <a:ext uri="{FF2B5EF4-FFF2-40B4-BE49-F238E27FC236}">
                <a16:creationId xmlns:a16="http://schemas.microsoft.com/office/drawing/2014/main" id="{3AA221A2-AAD6-4348-9D00-3EDB2D35A3E9}"/>
              </a:ext>
            </a:extLst>
          </p:cNvPr>
          <p:cNvGraphicFramePr>
            <a:graphicFrameLocks noGrp="1"/>
          </p:cNvGraphicFramePr>
          <p:nvPr>
            <p:extLst>
              <p:ext uri="{D42A27DB-BD31-4B8C-83A1-F6EECF244321}">
                <p14:modId xmlns:p14="http://schemas.microsoft.com/office/powerpoint/2010/main" val="3493662429"/>
              </p:ext>
            </p:extLst>
          </p:nvPr>
        </p:nvGraphicFramePr>
        <p:xfrm>
          <a:off x="1235016" y="3130417"/>
          <a:ext cx="7530352" cy="1584960"/>
        </p:xfrm>
        <a:graphic>
          <a:graphicData uri="http://schemas.openxmlformats.org/drawingml/2006/table">
            <a:tbl>
              <a:tblPr firstRow="1" bandRow="1">
                <a:tableStyleId>{5C22544A-7EE6-4342-B048-85BDC9FD1C3A}</a:tableStyleId>
              </a:tblPr>
              <a:tblGrid>
                <a:gridCol w="1454692">
                  <a:extLst>
                    <a:ext uri="{9D8B030D-6E8A-4147-A177-3AD203B41FA5}">
                      <a16:colId xmlns:a16="http://schemas.microsoft.com/office/drawing/2014/main" val="3248594888"/>
                    </a:ext>
                  </a:extLst>
                </a:gridCol>
                <a:gridCol w="1350335">
                  <a:extLst>
                    <a:ext uri="{9D8B030D-6E8A-4147-A177-3AD203B41FA5}">
                      <a16:colId xmlns:a16="http://schemas.microsoft.com/office/drawing/2014/main" val="4251646299"/>
                    </a:ext>
                  </a:extLst>
                </a:gridCol>
                <a:gridCol w="1371600">
                  <a:extLst>
                    <a:ext uri="{9D8B030D-6E8A-4147-A177-3AD203B41FA5}">
                      <a16:colId xmlns:a16="http://schemas.microsoft.com/office/drawing/2014/main" val="821048871"/>
                    </a:ext>
                  </a:extLst>
                </a:gridCol>
                <a:gridCol w="1903228">
                  <a:extLst>
                    <a:ext uri="{9D8B030D-6E8A-4147-A177-3AD203B41FA5}">
                      <a16:colId xmlns:a16="http://schemas.microsoft.com/office/drawing/2014/main" val="844579867"/>
                    </a:ext>
                  </a:extLst>
                </a:gridCol>
                <a:gridCol w="1450497">
                  <a:extLst>
                    <a:ext uri="{9D8B030D-6E8A-4147-A177-3AD203B41FA5}">
                      <a16:colId xmlns:a16="http://schemas.microsoft.com/office/drawing/2014/main" val="1247139335"/>
                    </a:ext>
                  </a:extLst>
                </a:gridCol>
              </a:tblGrid>
              <a:tr h="322881">
                <a:tc>
                  <a:txBody>
                    <a:bodyPr/>
                    <a:lstStyle/>
                    <a:p>
                      <a:endParaRPr lang="en-GB" sz="1600" dirty="0">
                        <a:solidFill>
                          <a:schemeClr val="accent6">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accent6">
                              <a:lumMod val="50000"/>
                            </a:schemeClr>
                          </a:solidFill>
                          <a:latin typeface="+mn-lt"/>
                        </a:rPr>
                        <a:t>Cos</a:t>
                      </a:r>
                      <a:r>
                        <a:rPr lang="en-GB" sz="1600" dirty="0">
                          <a:solidFill>
                            <a:schemeClr val="accent6">
                              <a:lumMod val="50000"/>
                            </a:schemeClr>
                          </a:solidFill>
                          <a:latin typeface="+mn-lt"/>
                          <a:sym typeface="Symbol" panose="05050102010706020507" pitchFamily="18" charset="2"/>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accent6">
                              <a:lumMod val="50000"/>
                            </a:schemeClr>
                          </a:solidFill>
                          <a:latin typeface="+mn-lt"/>
                          <a:sym typeface="Symbol" panose="05050102010706020507" pitchFamily="18" charset="2"/>
                        </a:rPr>
                        <a:t>(baseline)</a:t>
                      </a:r>
                      <a:endParaRPr lang="en-GB" sz="1600" dirty="0">
                        <a:solidFill>
                          <a:schemeClr val="accent6">
                            <a:lumMod val="50000"/>
                          </a:schemeClr>
                        </a:solidFill>
                        <a:latin typeface="+mn-lt"/>
                      </a:endParaRPr>
                    </a:p>
                  </a:txBody>
                  <a:tcPr/>
                </a:tc>
                <a:tc>
                  <a:txBody>
                    <a:bodyPr/>
                    <a:lstStyle/>
                    <a:p>
                      <a:pPr algn="ctr"/>
                      <a:r>
                        <a:rPr lang="en-GB" sz="1600" dirty="0">
                          <a:solidFill>
                            <a:schemeClr val="accent6">
                              <a:lumMod val="50000"/>
                            </a:schemeClr>
                          </a:solidFill>
                        </a:rPr>
                        <a:t>Block</a:t>
                      </a:r>
                    </a:p>
                  </a:txBody>
                  <a:tcPr/>
                </a:tc>
                <a:tc>
                  <a:txBody>
                    <a:bodyPr/>
                    <a:lstStyle/>
                    <a:p>
                      <a:pPr algn="ctr"/>
                      <a:r>
                        <a:rPr lang="en-GB" sz="1600" dirty="0">
                          <a:solidFill>
                            <a:schemeClr val="accent6">
                              <a:lumMod val="50000"/>
                            </a:schemeClr>
                          </a:solidFill>
                        </a:rPr>
                        <a:t>Common Coil</a:t>
                      </a:r>
                    </a:p>
                  </a:txBody>
                  <a:tcPr/>
                </a:tc>
                <a:tc>
                  <a:txBody>
                    <a:bodyPr/>
                    <a:lstStyle/>
                    <a:p>
                      <a:pPr algn="ctr"/>
                      <a:r>
                        <a:rPr lang="en-GB" sz="1600" dirty="0">
                          <a:solidFill>
                            <a:schemeClr val="accent6">
                              <a:lumMod val="50000"/>
                            </a:schemeClr>
                          </a:solidFill>
                        </a:rPr>
                        <a:t>CCT</a:t>
                      </a:r>
                    </a:p>
                  </a:txBody>
                  <a:tcPr/>
                </a:tc>
                <a:extLst>
                  <a:ext uri="{0D108BD9-81ED-4DB2-BD59-A6C34878D82A}">
                    <a16:rowId xmlns:a16="http://schemas.microsoft.com/office/drawing/2014/main" val="1334712651"/>
                  </a:ext>
                </a:extLst>
              </a:tr>
              <a:tr h="322881">
                <a:tc>
                  <a:txBody>
                    <a:bodyPr/>
                    <a:lstStyle/>
                    <a:p>
                      <a:r>
                        <a:rPr lang="en-GB" sz="1600" dirty="0"/>
                        <a:t>L [H]</a:t>
                      </a:r>
                    </a:p>
                  </a:txBody>
                  <a:tcPr/>
                </a:tc>
                <a:tc>
                  <a:txBody>
                    <a:bodyPr/>
                    <a:lstStyle/>
                    <a:p>
                      <a:pPr algn="ctr"/>
                      <a:r>
                        <a:rPr lang="en-GB" sz="1600" dirty="0"/>
                        <a:t>0.591</a:t>
                      </a:r>
                    </a:p>
                  </a:txBody>
                  <a:tcPr/>
                </a:tc>
                <a:tc>
                  <a:txBody>
                    <a:bodyPr/>
                    <a:lstStyle/>
                    <a:p>
                      <a:pPr algn="ctr"/>
                      <a:r>
                        <a:rPr lang="en-GB" sz="1600" dirty="0"/>
                        <a:t>0.745</a:t>
                      </a:r>
                    </a:p>
                  </a:txBody>
                  <a:tcPr/>
                </a:tc>
                <a:tc>
                  <a:txBody>
                    <a:bodyPr/>
                    <a:lstStyle/>
                    <a:p>
                      <a:pPr algn="ctr"/>
                      <a:r>
                        <a:rPr lang="en-GB" sz="1600" dirty="0"/>
                        <a:t>0.339</a:t>
                      </a:r>
                    </a:p>
                  </a:txBody>
                  <a:tcPr/>
                </a:tc>
                <a:tc>
                  <a:txBody>
                    <a:bodyPr/>
                    <a:lstStyle/>
                    <a:p>
                      <a:pPr algn="ctr"/>
                      <a:r>
                        <a:rPr lang="en-GB" sz="1600" dirty="0"/>
                        <a:t>0.284</a:t>
                      </a:r>
                    </a:p>
                  </a:txBody>
                  <a:tcPr/>
                </a:tc>
                <a:extLst>
                  <a:ext uri="{0D108BD9-81ED-4DB2-BD59-A6C34878D82A}">
                    <a16:rowId xmlns:a16="http://schemas.microsoft.com/office/drawing/2014/main" val="1922928286"/>
                  </a:ext>
                </a:extLst>
              </a:tr>
              <a:tr h="322881">
                <a:tc>
                  <a:txBody>
                    <a:bodyPr/>
                    <a:lstStyle/>
                    <a:p>
                      <a:r>
                        <a:rPr lang="en-GB" sz="1600" dirty="0"/>
                        <a:t>I [A]</a:t>
                      </a:r>
                    </a:p>
                  </a:txBody>
                  <a:tcPr/>
                </a:tc>
                <a:tc>
                  <a:txBody>
                    <a:bodyPr/>
                    <a:lstStyle/>
                    <a:p>
                      <a:pPr algn="ctr"/>
                      <a:r>
                        <a:rPr lang="en-GB" sz="1600" dirty="0"/>
                        <a:t>11390</a:t>
                      </a:r>
                    </a:p>
                  </a:txBody>
                  <a:tcPr/>
                </a:tc>
                <a:tc>
                  <a:txBody>
                    <a:bodyPr/>
                    <a:lstStyle/>
                    <a:p>
                      <a:pPr algn="ctr"/>
                      <a:r>
                        <a:rPr lang="en-GB" sz="1600" dirty="0"/>
                        <a:t>10100</a:t>
                      </a:r>
                    </a:p>
                  </a:txBody>
                  <a:tcPr/>
                </a:tc>
                <a:tc>
                  <a:txBody>
                    <a:bodyPr/>
                    <a:lstStyle/>
                    <a:p>
                      <a:pPr algn="ctr"/>
                      <a:r>
                        <a:rPr lang="en-GB" sz="1600" dirty="0"/>
                        <a:t>16100</a:t>
                      </a:r>
                    </a:p>
                  </a:txBody>
                  <a:tcPr/>
                </a:tc>
                <a:tc>
                  <a:txBody>
                    <a:bodyPr/>
                    <a:lstStyle/>
                    <a:p>
                      <a:pPr algn="ctr"/>
                      <a:r>
                        <a:rPr lang="en-GB" sz="1600" dirty="0"/>
                        <a:t>18000</a:t>
                      </a:r>
                    </a:p>
                  </a:txBody>
                  <a:tcPr/>
                </a:tc>
                <a:extLst>
                  <a:ext uri="{0D108BD9-81ED-4DB2-BD59-A6C34878D82A}">
                    <a16:rowId xmlns:a16="http://schemas.microsoft.com/office/drawing/2014/main" val="2141213360"/>
                  </a:ext>
                </a:extLst>
              </a:tr>
              <a:tr h="322881">
                <a:tc>
                  <a:txBody>
                    <a:bodyPr/>
                    <a:lstStyle/>
                    <a:p>
                      <a:r>
                        <a:rPr lang="en-GB" sz="1600" dirty="0"/>
                        <a:t>E [MJ]</a:t>
                      </a:r>
                    </a:p>
                  </a:txBody>
                  <a:tcPr/>
                </a:tc>
                <a:tc>
                  <a:txBody>
                    <a:bodyPr/>
                    <a:lstStyle/>
                    <a:p>
                      <a:pPr algn="ctr"/>
                      <a:r>
                        <a:rPr lang="en-GB" sz="1600" dirty="0"/>
                        <a:t>38</a:t>
                      </a:r>
                    </a:p>
                  </a:txBody>
                  <a:tcPr/>
                </a:tc>
                <a:tc>
                  <a:txBody>
                    <a:bodyPr/>
                    <a:lstStyle/>
                    <a:p>
                      <a:pPr algn="ctr"/>
                      <a:r>
                        <a:rPr lang="en-GB" sz="1600" dirty="0"/>
                        <a:t>38</a:t>
                      </a:r>
                    </a:p>
                  </a:txBody>
                  <a:tcPr/>
                </a:tc>
                <a:tc>
                  <a:txBody>
                    <a:bodyPr/>
                    <a:lstStyle/>
                    <a:p>
                      <a:pPr algn="ctr"/>
                      <a:r>
                        <a:rPr lang="en-GB" sz="1600" dirty="0"/>
                        <a:t>44</a:t>
                      </a:r>
                    </a:p>
                  </a:txBody>
                  <a:tcPr/>
                </a:tc>
                <a:tc>
                  <a:txBody>
                    <a:bodyPr/>
                    <a:lstStyle/>
                    <a:p>
                      <a:pPr algn="ctr"/>
                      <a:r>
                        <a:rPr lang="en-GB" sz="1600" dirty="0"/>
                        <a:t>46</a:t>
                      </a:r>
                    </a:p>
                  </a:txBody>
                  <a:tcPr/>
                </a:tc>
                <a:extLst>
                  <a:ext uri="{0D108BD9-81ED-4DB2-BD59-A6C34878D82A}">
                    <a16:rowId xmlns:a16="http://schemas.microsoft.com/office/drawing/2014/main" val="3522514160"/>
                  </a:ext>
                </a:extLst>
              </a:tr>
            </a:tbl>
          </a:graphicData>
        </a:graphic>
      </p:graphicFrame>
      <p:sp>
        <p:nvSpPr>
          <p:cNvPr id="6" name="TextBox 5">
            <a:extLst>
              <a:ext uri="{FF2B5EF4-FFF2-40B4-BE49-F238E27FC236}">
                <a16:creationId xmlns:a16="http://schemas.microsoft.com/office/drawing/2014/main" id="{EECF435F-1121-64BB-CA45-81A24057F55B}"/>
              </a:ext>
            </a:extLst>
          </p:cNvPr>
          <p:cNvSpPr txBox="1"/>
          <p:nvPr/>
        </p:nvSpPr>
        <p:spPr>
          <a:xfrm>
            <a:off x="3278216" y="4836913"/>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2011248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5467214" y="-18835"/>
            <a:ext cx="3676785" cy="596157"/>
          </a:xfrm>
          <a:solidFill>
            <a:schemeClr val="bg1">
              <a:lumMod val="95000"/>
            </a:schemeClr>
          </a:solidFill>
        </p:spPr>
        <p:txBody>
          <a:bodyPr>
            <a:normAutofit/>
          </a:bodyPr>
          <a:lstStyle/>
          <a:p>
            <a:pPr algn="ctr"/>
            <a:r>
              <a:rPr lang="en-GB" sz="3200" dirty="0"/>
              <a:t>Circuit protection</a:t>
            </a:r>
          </a:p>
        </p:txBody>
      </p:sp>
      <p:sp>
        <p:nvSpPr>
          <p:cNvPr id="4" name="TextBox 3"/>
          <p:cNvSpPr txBox="1"/>
          <p:nvPr/>
        </p:nvSpPr>
        <p:spPr>
          <a:xfrm>
            <a:off x="357043" y="747991"/>
            <a:ext cx="8429914" cy="2021066"/>
          </a:xfrm>
          <a:prstGeom prst="rect">
            <a:avLst/>
          </a:prstGeom>
          <a:noFill/>
        </p:spPr>
        <p:txBody>
          <a:bodyPr wrap="square" rtlCol="0">
            <a:spAutoFit/>
          </a:bodyPr>
          <a:lstStyle/>
          <a:p>
            <a:r>
              <a:rPr lang="en-GB" sz="1600" b="1" dirty="0"/>
              <a:t>The circuit powering and protection is based on a similar concept as the LHC:</a:t>
            </a:r>
          </a:p>
          <a:p>
            <a:pPr marL="285750" indent="-285750">
              <a:buFont typeface="Wingdings" panose="05000000000000000000" pitchFamily="2" charset="2"/>
              <a:buChar char="§"/>
            </a:pPr>
            <a:r>
              <a:rPr lang="en-GB" sz="1600" dirty="0">
                <a:solidFill>
                  <a:srgbClr val="C00000"/>
                </a:solidFill>
              </a:rPr>
              <a:t>Series connection of magnets</a:t>
            </a:r>
            <a:r>
              <a:rPr lang="en-GB" sz="1600" dirty="0"/>
              <a:t> to limit the number of power converters and current leads;</a:t>
            </a:r>
          </a:p>
          <a:p>
            <a:pPr marL="285750" indent="-285750">
              <a:spcBef>
                <a:spcPts val="800"/>
              </a:spcBef>
              <a:buFont typeface="Wingdings" panose="05000000000000000000" pitchFamily="2" charset="2"/>
              <a:buChar char="§"/>
            </a:pPr>
            <a:r>
              <a:rPr lang="en-GB" sz="1600" dirty="0">
                <a:solidFill>
                  <a:srgbClr val="C00000"/>
                </a:solidFill>
              </a:rPr>
              <a:t>Warm Energy Extraction Systems (EES)</a:t>
            </a:r>
            <a:r>
              <a:rPr lang="en-GB" sz="1600" dirty="0"/>
              <a:t>. LHC uses two passive EES per circuit (</a:t>
            </a:r>
            <a:r>
              <a:rPr lang="en-GB" sz="1600" dirty="0" err="1"/>
              <a:t>expon</a:t>
            </a:r>
            <a:r>
              <a:rPr lang="en-GB" sz="1600" dirty="0"/>
              <a:t>. decay)</a:t>
            </a:r>
            <a:r>
              <a:rPr lang="en-GB" sz="1600" dirty="0">
                <a:sym typeface="Symbol" panose="05050102010706020507" pitchFamily="18" charset="2"/>
              </a:rPr>
              <a:t>. F</a:t>
            </a:r>
            <a:r>
              <a:rPr lang="en-GB" sz="1600" dirty="0"/>
              <a:t>or the FCC we consider one active EES per circuit (</a:t>
            </a:r>
            <a:r>
              <a:rPr lang="en-GB" sz="1600" dirty="0">
                <a:sym typeface="Symbol" panose="05050102010706020507" pitchFamily="18" charset="2"/>
              </a:rPr>
              <a:t>lin. decay </a:t>
            </a:r>
            <a:r>
              <a:rPr lang="en-GB" sz="1600" dirty="0"/>
              <a:t>to reduce the </a:t>
            </a:r>
            <a:r>
              <a:rPr lang="en-GB" sz="1600" dirty="0" err="1"/>
              <a:t>MIIts</a:t>
            </a:r>
            <a:r>
              <a:rPr lang="en-GB" sz="1600" dirty="0"/>
              <a:t> for the same maximum circuit voltage).</a:t>
            </a:r>
          </a:p>
          <a:p>
            <a:pPr marL="285750" indent="-285750">
              <a:spcBef>
                <a:spcPts val="800"/>
              </a:spcBef>
              <a:buFont typeface="Wingdings" panose="05000000000000000000" pitchFamily="2" charset="2"/>
              <a:buChar char="§"/>
            </a:pPr>
            <a:r>
              <a:rPr lang="en-GB" sz="1600" dirty="0">
                <a:solidFill>
                  <a:srgbClr val="C00000"/>
                </a:solidFill>
              </a:rPr>
              <a:t>Grounding</a:t>
            </a:r>
            <a:r>
              <a:rPr lang="en-GB" sz="1600" dirty="0"/>
              <a:t> of the circuit in the centre of the EE resistance to reduce maximum voltage to ground. Max. circuit voltage </a:t>
            </a:r>
            <a:r>
              <a:rPr lang="en-GB" sz="1600" dirty="0" err="1"/>
              <a:t>U</a:t>
            </a:r>
            <a:r>
              <a:rPr lang="en-GB" sz="1600" baseline="-25000" dirty="0" err="1"/>
              <a:t>circ,max</a:t>
            </a:r>
            <a:r>
              <a:rPr lang="en-GB" sz="1600" dirty="0"/>
              <a:t> at FPA was set to 1.3 kV.</a:t>
            </a:r>
          </a:p>
        </p:txBody>
      </p:sp>
      <p:pic>
        <p:nvPicPr>
          <p:cNvPr id="7" name="Picture 6" descr=" 22"/>
          <p:cNvPicPr>
            <a:picLocks noChangeAspect="1"/>
          </p:cNvPicPr>
          <p:nvPr/>
        </p:nvPicPr>
        <p:blipFill>
          <a:blip r:embed="rId2"/>
          <a:stretch>
            <a:fillRect/>
          </a:stretch>
        </p:blipFill>
        <p:spPr>
          <a:xfrm>
            <a:off x="743413" y="3007365"/>
            <a:ext cx="7943387" cy="1707851"/>
          </a:xfrm>
          <a:prstGeom prst="rect">
            <a:avLst/>
          </a:prstGeom>
        </p:spPr>
      </p:pic>
      <p:sp>
        <p:nvSpPr>
          <p:cNvPr id="2" name="TextBox 1"/>
          <p:cNvSpPr txBox="1"/>
          <p:nvPr/>
        </p:nvSpPr>
        <p:spPr>
          <a:xfrm>
            <a:off x="5161683" y="3871923"/>
            <a:ext cx="611065" cy="369332"/>
          </a:xfrm>
          <a:prstGeom prst="rect">
            <a:avLst/>
          </a:prstGeom>
          <a:noFill/>
        </p:spPr>
        <p:txBody>
          <a:bodyPr wrap="none" rtlCol="0">
            <a:spAutoFit/>
          </a:bodyPr>
          <a:lstStyle/>
          <a:p>
            <a:r>
              <a:rPr lang="en-GB" i="1" dirty="0" err="1"/>
              <a:t>L</a:t>
            </a:r>
            <a:r>
              <a:rPr lang="en-GB" baseline="-25000" dirty="0" err="1"/>
              <a:t>mag</a:t>
            </a:r>
            <a:endParaRPr lang="en-GB" baseline="-25000" dirty="0"/>
          </a:p>
        </p:txBody>
      </p:sp>
      <p:sp>
        <p:nvSpPr>
          <p:cNvPr id="3" name="TextBox 2"/>
          <p:cNvSpPr txBox="1"/>
          <p:nvPr/>
        </p:nvSpPr>
        <p:spPr>
          <a:xfrm>
            <a:off x="5467215" y="3317925"/>
            <a:ext cx="1577676" cy="369332"/>
          </a:xfrm>
          <a:prstGeom prst="rect">
            <a:avLst/>
          </a:prstGeom>
          <a:noFill/>
        </p:spPr>
        <p:txBody>
          <a:bodyPr wrap="none" rtlCol="0">
            <a:spAutoFit/>
          </a:bodyPr>
          <a:lstStyle/>
          <a:p>
            <a:r>
              <a:rPr lang="en-GB" i="1" dirty="0" err="1"/>
              <a:t>L</a:t>
            </a:r>
            <a:r>
              <a:rPr lang="en-GB" baseline="-25000" dirty="0" err="1"/>
              <a:t>circ</a:t>
            </a:r>
            <a:r>
              <a:rPr lang="en-GB" dirty="0"/>
              <a:t>=</a:t>
            </a:r>
            <a:r>
              <a:rPr lang="en-GB" i="1" dirty="0" err="1"/>
              <a:t>N</a:t>
            </a:r>
            <a:r>
              <a:rPr lang="en-GB" baseline="-25000" dirty="0" err="1"/>
              <a:t>mag</a:t>
            </a:r>
            <a:r>
              <a:rPr lang="en-GB" i="1" dirty="0" err="1"/>
              <a:t>L</a:t>
            </a:r>
            <a:r>
              <a:rPr lang="en-GB" baseline="-25000" dirty="0" err="1"/>
              <a:t>mag</a:t>
            </a:r>
            <a:endParaRPr lang="en-GB" baseline="-25000" dirty="0"/>
          </a:p>
        </p:txBody>
      </p:sp>
      <p:sp>
        <p:nvSpPr>
          <p:cNvPr id="8" name="TextBox 7"/>
          <p:cNvSpPr txBox="1"/>
          <p:nvPr/>
        </p:nvSpPr>
        <p:spPr>
          <a:xfrm>
            <a:off x="1666160" y="3687257"/>
            <a:ext cx="556563" cy="369332"/>
          </a:xfrm>
          <a:prstGeom prst="rect">
            <a:avLst/>
          </a:prstGeom>
          <a:noFill/>
        </p:spPr>
        <p:txBody>
          <a:bodyPr wrap="none" rtlCol="0">
            <a:spAutoFit/>
          </a:bodyPr>
          <a:lstStyle/>
          <a:p>
            <a:r>
              <a:rPr lang="en-GB" i="1" dirty="0"/>
              <a:t>R</a:t>
            </a:r>
            <a:r>
              <a:rPr lang="en-GB" baseline="-25000" dirty="0"/>
              <a:t>EE</a:t>
            </a:r>
          </a:p>
        </p:txBody>
      </p:sp>
      <p:sp>
        <p:nvSpPr>
          <p:cNvPr id="6" name="TextBox 5">
            <a:extLst>
              <a:ext uri="{FF2B5EF4-FFF2-40B4-BE49-F238E27FC236}">
                <a16:creationId xmlns:a16="http://schemas.microsoft.com/office/drawing/2014/main" id="{3CFEA4F1-73F0-1A3D-5808-BCB66A38655C}"/>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4135071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4">
            <a:extLst>
              <a:ext uri="{FF2B5EF4-FFF2-40B4-BE49-F238E27FC236}">
                <a16:creationId xmlns:a16="http://schemas.microsoft.com/office/drawing/2014/main" id="{92C591C5-83DC-4F00-8073-08D28160ED71}"/>
              </a:ext>
            </a:extLst>
          </p:cNvPr>
          <p:cNvSpPr>
            <a:spLocks noGrp="1"/>
          </p:cNvSpPr>
          <p:nvPr>
            <p:ph idx="1"/>
          </p:nvPr>
        </p:nvSpPr>
        <p:spPr>
          <a:xfrm>
            <a:off x="272738" y="302509"/>
            <a:ext cx="4759900" cy="845831"/>
          </a:xfrm>
          <a:prstGeom prst="roundRect">
            <a:avLst/>
          </a:prstGeom>
          <a:effectLst/>
        </p:spPr>
        <p:style>
          <a:lnRef idx="1">
            <a:schemeClr val="accent1"/>
          </a:lnRef>
          <a:fillRef idx="2">
            <a:schemeClr val="accent1"/>
          </a:fillRef>
          <a:effectRef idx="1">
            <a:schemeClr val="accent1"/>
          </a:effectRef>
          <a:fontRef idx="minor">
            <a:schemeClr val="dk1"/>
          </a:fontRef>
        </p:style>
        <p:txBody>
          <a:bodyPr>
            <a:normAutofit lnSpcReduction="10000"/>
          </a:bodyPr>
          <a:lstStyle/>
          <a:p>
            <a:pPr marL="27432" indent="0">
              <a:buNone/>
            </a:pPr>
            <a:r>
              <a:rPr lang="en-GB" sz="1500" dirty="0">
                <a:solidFill>
                  <a:srgbClr val="000000"/>
                </a:solidFill>
              </a:rPr>
              <a:t>Power converters (PC) and energy extraction systems (EES) </a:t>
            </a:r>
            <a:r>
              <a:rPr lang="en-GB" sz="1500" b="1" dirty="0">
                <a:solidFill>
                  <a:srgbClr val="000000"/>
                </a:solidFill>
              </a:rPr>
              <a:t>close to the 12 access points</a:t>
            </a:r>
            <a:r>
              <a:rPr lang="en-GB" sz="1500" dirty="0">
                <a:solidFill>
                  <a:srgbClr val="000000"/>
                </a:solidFill>
              </a:rPr>
              <a:t> </a:t>
            </a:r>
          </a:p>
          <a:p>
            <a:pPr marL="446088" lvl="1" indent="-177800">
              <a:buClrTx/>
              <a:buFont typeface="Wingdings" panose="05000000000000000000" pitchFamily="2" charset="2"/>
              <a:buChar char="Ø"/>
            </a:pPr>
            <a:r>
              <a:rPr lang="en-GB" sz="1200" dirty="0">
                <a:solidFill>
                  <a:srgbClr val="000000"/>
                </a:solidFill>
              </a:rPr>
              <a:t>Space optimization and easier maintenance</a:t>
            </a:r>
          </a:p>
        </p:txBody>
      </p:sp>
      <p:pic>
        <p:nvPicPr>
          <p:cNvPr id="2" name="Picture 1"/>
          <p:cNvPicPr>
            <a:picLocks noChangeAspect="1"/>
          </p:cNvPicPr>
          <p:nvPr/>
        </p:nvPicPr>
        <p:blipFill>
          <a:blip r:embed="rId3"/>
          <a:stretch>
            <a:fillRect/>
          </a:stretch>
        </p:blipFill>
        <p:spPr>
          <a:xfrm>
            <a:off x="4618211" y="1148340"/>
            <a:ext cx="4412422" cy="1297973"/>
          </a:xfrm>
          <a:prstGeom prst="rect">
            <a:avLst/>
          </a:prstGeom>
        </p:spPr>
      </p:pic>
      <p:pic>
        <p:nvPicPr>
          <p:cNvPr id="3" name="Picture 2"/>
          <p:cNvPicPr>
            <a:picLocks noChangeAspect="1"/>
          </p:cNvPicPr>
          <p:nvPr/>
        </p:nvPicPr>
        <p:blipFill>
          <a:blip r:embed="rId4"/>
          <a:stretch>
            <a:fillRect/>
          </a:stretch>
        </p:blipFill>
        <p:spPr>
          <a:xfrm>
            <a:off x="4416365" y="2615171"/>
            <a:ext cx="4574444" cy="2153731"/>
          </a:xfrm>
          <a:prstGeom prst="rect">
            <a:avLst/>
          </a:prstGeom>
        </p:spPr>
      </p:pic>
      <p:sp>
        <p:nvSpPr>
          <p:cNvPr id="109" name="Title 1"/>
          <p:cNvSpPr>
            <a:spLocks noGrp="1"/>
          </p:cNvSpPr>
          <p:nvPr>
            <p:ph type="title"/>
          </p:nvPr>
        </p:nvSpPr>
        <p:spPr>
          <a:xfrm>
            <a:off x="5653668" y="0"/>
            <a:ext cx="3490332" cy="596157"/>
          </a:xfrm>
          <a:solidFill>
            <a:schemeClr val="bg1">
              <a:lumMod val="95000"/>
            </a:schemeClr>
          </a:solidFill>
        </p:spPr>
        <p:txBody>
          <a:bodyPr>
            <a:normAutofit/>
          </a:bodyPr>
          <a:lstStyle/>
          <a:p>
            <a:pPr algn="ctr"/>
            <a:r>
              <a:rPr lang="en-GB" sz="3200" dirty="0"/>
              <a:t>Circuit topology</a:t>
            </a:r>
          </a:p>
        </p:txBody>
      </p:sp>
      <p:sp>
        <p:nvSpPr>
          <p:cNvPr id="5" name="Rounded Rectangle 4"/>
          <p:cNvSpPr/>
          <p:nvPr/>
        </p:nvSpPr>
        <p:spPr>
          <a:xfrm>
            <a:off x="6184218" y="2763827"/>
            <a:ext cx="1187987" cy="322117"/>
          </a:xfrm>
          <a:prstGeom prst="roundRect">
            <a:avLst>
              <a:gd name="adj" fmla="val 22581"/>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GB" sz="1000" dirty="0">
                <a:solidFill>
                  <a:schemeClr val="tx1"/>
                </a:solidFill>
              </a:rPr>
              <a:t>Example for </a:t>
            </a:r>
            <a:r>
              <a:rPr lang="en-GB" sz="1000" i="1" dirty="0">
                <a:solidFill>
                  <a:schemeClr val="tx1"/>
                </a:solidFill>
              </a:rPr>
              <a:t>N</a:t>
            </a:r>
            <a:r>
              <a:rPr lang="en-GB" sz="1000" dirty="0">
                <a:solidFill>
                  <a:schemeClr val="tx1"/>
                </a:solidFill>
              </a:rPr>
              <a:t>=5</a:t>
            </a:r>
          </a:p>
        </p:txBody>
      </p:sp>
      <p:sp>
        <p:nvSpPr>
          <p:cNvPr id="108" name="Content Placeholder 4">
            <a:extLst>
              <a:ext uri="{FF2B5EF4-FFF2-40B4-BE49-F238E27FC236}">
                <a16:creationId xmlns:a16="http://schemas.microsoft.com/office/drawing/2014/main" id="{99C96BC1-B413-4A33-B098-A47847E856FE}"/>
              </a:ext>
            </a:extLst>
          </p:cNvPr>
          <p:cNvSpPr txBox="1">
            <a:spLocks/>
          </p:cNvSpPr>
          <p:nvPr/>
        </p:nvSpPr>
        <p:spPr>
          <a:xfrm>
            <a:off x="205789" y="1728103"/>
            <a:ext cx="4412422" cy="2523768"/>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68288" indent="-231775">
              <a:spcBef>
                <a:spcPts val="1200"/>
              </a:spcBef>
              <a:buFont typeface="+mj-lt"/>
              <a:buAutoNum type="arabicPeriod"/>
            </a:pPr>
            <a:r>
              <a:rPr lang="en-GB" sz="1200" dirty="0"/>
              <a:t>Power each 8 km long Arc from two sides, obtaining in total 16 powering sectors (</a:t>
            </a:r>
            <a:r>
              <a:rPr lang="en-GB" sz="1200" dirty="0">
                <a:solidFill>
                  <a:srgbClr val="00B050"/>
                </a:solidFill>
              </a:rPr>
              <a:t>PS</a:t>
            </a:r>
            <a:r>
              <a:rPr lang="en-GB" sz="1200" dirty="0"/>
              <a:t>) of 4 km</a:t>
            </a:r>
          </a:p>
          <a:p>
            <a:pPr marL="268288" indent="-231775">
              <a:spcBef>
                <a:spcPts val="1200"/>
              </a:spcBef>
              <a:buFont typeface="+mj-lt"/>
              <a:buAutoNum type="arabicPeriod"/>
            </a:pPr>
            <a:r>
              <a:rPr lang="en-GB" sz="1200" dirty="0"/>
              <a:t>Power each 3.2 km long Mini-arc from one side, obtaining in total 4 mini powering sectors (</a:t>
            </a:r>
            <a:r>
              <a:rPr lang="en-GB" sz="1200" dirty="0" err="1">
                <a:solidFill>
                  <a:srgbClr val="00B050"/>
                </a:solidFill>
              </a:rPr>
              <a:t>PS</a:t>
            </a:r>
            <a:r>
              <a:rPr lang="en-GB" sz="1200" baseline="-25000" dirty="0" err="1">
                <a:solidFill>
                  <a:srgbClr val="00B050"/>
                </a:solidFill>
              </a:rPr>
              <a:t>mini</a:t>
            </a:r>
            <a:r>
              <a:rPr lang="en-GB" sz="1200" dirty="0"/>
              <a:t>) of 3.2 km</a:t>
            </a:r>
          </a:p>
          <a:p>
            <a:pPr marL="268288" indent="-231775">
              <a:spcBef>
                <a:spcPts val="1200"/>
              </a:spcBef>
              <a:buFont typeface="+mj-lt"/>
              <a:buAutoNum type="arabicPeriod"/>
            </a:pPr>
            <a:r>
              <a:rPr lang="en-GB" sz="1200" dirty="0"/>
              <a:t>Subdivide each </a:t>
            </a:r>
            <a:r>
              <a:rPr lang="en-GB" sz="1200" dirty="0">
                <a:solidFill>
                  <a:srgbClr val="00B050"/>
                </a:solidFill>
              </a:rPr>
              <a:t>PS</a:t>
            </a:r>
            <a:r>
              <a:rPr lang="en-GB" sz="1200" dirty="0"/>
              <a:t> in </a:t>
            </a:r>
            <a:r>
              <a:rPr lang="en-GB" sz="1200" i="1" dirty="0"/>
              <a:t>N</a:t>
            </a:r>
            <a:r>
              <a:rPr lang="en-GB" sz="1200" dirty="0"/>
              <a:t> circuits (16</a:t>
            </a:r>
            <a:r>
              <a:rPr lang="en-GB" sz="1200" i="1" dirty="0"/>
              <a:t>N</a:t>
            </a:r>
            <a:r>
              <a:rPr lang="en-GB" sz="1200" dirty="0"/>
              <a:t> circuits in total)</a:t>
            </a:r>
          </a:p>
          <a:p>
            <a:pPr marL="268288" indent="-231775">
              <a:spcBef>
                <a:spcPts val="1200"/>
              </a:spcBef>
              <a:buFont typeface="+mj-lt"/>
              <a:buAutoNum type="arabicPeriod"/>
            </a:pPr>
            <a:r>
              <a:rPr lang="en-GB" sz="1200" dirty="0"/>
              <a:t>Subdivide each </a:t>
            </a:r>
            <a:r>
              <a:rPr lang="en-GB" sz="1200" dirty="0" err="1">
                <a:solidFill>
                  <a:srgbClr val="00B050"/>
                </a:solidFill>
              </a:rPr>
              <a:t>PS</a:t>
            </a:r>
            <a:r>
              <a:rPr lang="en-GB" sz="1200" baseline="-25000" dirty="0" err="1">
                <a:solidFill>
                  <a:srgbClr val="00B050"/>
                </a:solidFill>
              </a:rPr>
              <a:t>mini</a:t>
            </a:r>
            <a:r>
              <a:rPr lang="en-GB" sz="1200" dirty="0"/>
              <a:t> in </a:t>
            </a:r>
            <a:r>
              <a:rPr lang="en-GB" sz="1200" i="1" dirty="0" err="1"/>
              <a:t>N</a:t>
            </a:r>
            <a:r>
              <a:rPr lang="en-GB" sz="1200" baseline="-25000" dirty="0" err="1"/>
              <a:t>mini</a:t>
            </a:r>
            <a:r>
              <a:rPr lang="en-GB" sz="1200" dirty="0"/>
              <a:t> circuits (4</a:t>
            </a:r>
            <a:r>
              <a:rPr lang="en-GB" sz="1200" i="1" dirty="0"/>
              <a:t>N</a:t>
            </a:r>
            <a:r>
              <a:rPr lang="en-GB" sz="1200" baseline="-25000" dirty="0"/>
              <a:t>mini</a:t>
            </a:r>
            <a:r>
              <a:rPr lang="en-GB" sz="1200" dirty="0"/>
              <a:t> circuits in total)</a:t>
            </a:r>
          </a:p>
          <a:p>
            <a:pPr marL="268288" indent="-231775">
              <a:spcBef>
                <a:spcPts val="1200"/>
              </a:spcBef>
              <a:buFont typeface="+mj-lt"/>
              <a:buAutoNum type="arabicPeriod"/>
            </a:pPr>
            <a:r>
              <a:rPr lang="en-GB" sz="1200" dirty="0"/>
              <a:t>Equip each circuit with one PC and one EES</a:t>
            </a:r>
          </a:p>
          <a:p>
            <a:pPr marL="268288" indent="-231775">
              <a:spcBef>
                <a:spcPts val="1200"/>
              </a:spcBef>
              <a:buFont typeface="+mj-lt"/>
              <a:buAutoNum type="arabicPeriod"/>
            </a:pPr>
            <a:r>
              <a:rPr lang="en-GB" sz="1200" dirty="0"/>
              <a:t>Power the circuits through superconducting links</a:t>
            </a:r>
          </a:p>
        </p:txBody>
      </p:sp>
      <p:sp>
        <p:nvSpPr>
          <p:cNvPr id="6" name="TextBox 5">
            <a:extLst>
              <a:ext uri="{FF2B5EF4-FFF2-40B4-BE49-F238E27FC236}">
                <a16:creationId xmlns:a16="http://schemas.microsoft.com/office/drawing/2014/main" id="{7D02E731-8986-9E3A-CB79-033577F6DE1E}"/>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1374421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4427034" y="0"/>
            <a:ext cx="4716966" cy="596157"/>
          </a:xfrm>
          <a:solidFill>
            <a:schemeClr val="bg1">
              <a:lumMod val="95000"/>
            </a:schemeClr>
          </a:solidFill>
        </p:spPr>
        <p:txBody>
          <a:bodyPr>
            <a:normAutofit/>
          </a:bodyPr>
          <a:lstStyle/>
          <a:p>
            <a:pPr algn="ctr"/>
            <a:r>
              <a:rPr lang="en-GB" sz="3200" dirty="0"/>
              <a:t>Circuit design targets</a:t>
            </a:r>
          </a:p>
        </p:txBody>
      </p:sp>
      <p:graphicFrame>
        <p:nvGraphicFramePr>
          <p:cNvPr id="6" name="Table 5"/>
          <p:cNvGraphicFramePr>
            <a:graphicFrameLocks noGrp="1"/>
          </p:cNvGraphicFramePr>
          <p:nvPr>
            <p:extLst>
              <p:ext uri="{D42A27DB-BD31-4B8C-83A1-F6EECF244321}">
                <p14:modId xmlns:p14="http://schemas.microsoft.com/office/powerpoint/2010/main" val="3565141586"/>
              </p:ext>
            </p:extLst>
          </p:nvPr>
        </p:nvGraphicFramePr>
        <p:xfrm>
          <a:off x="250853" y="667277"/>
          <a:ext cx="8698939" cy="3108960"/>
        </p:xfrm>
        <a:graphic>
          <a:graphicData uri="http://schemas.openxmlformats.org/drawingml/2006/table">
            <a:tbl>
              <a:tblPr firstRow="1" bandRow="1">
                <a:tableStyleId>{5C22544A-7EE6-4342-B048-85BDC9FD1C3A}</a:tableStyleId>
              </a:tblPr>
              <a:tblGrid>
                <a:gridCol w="6665586">
                  <a:extLst>
                    <a:ext uri="{9D8B030D-6E8A-4147-A177-3AD203B41FA5}">
                      <a16:colId xmlns:a16="http://schemas.microsoft.com/office/drawing/2014/main" val="3171585119"/>
                    </a:ext>
                  </a:extLst>
                </a:gridCol>
                <a:gridCol w="1051904">
                  <a:extLst>
                    <a:ext uri="{9D8B030D-6E8A-4147-A177-3AD203B41FA5}">
                      <a16:colId xmlns:a16="http://schemas.microsoft.com/office/drawing/2014/main" val="634247779"/>
                    </a:ext>
                  </a:extLst>
                </a:gridCol>
                <a:gridCol w="981449">
                  <a:extLst>
                    <a:ext uri="{9D8B030D-6E8A-4147-A177-3AD203B41FA5}">
                      <a16:colId xmlns:a16="http://schemas.microsoft.com/office/drawing/2014/main" val="3158754579"/>
                    </a:ext>
                  </a:extLst>
                </a:gridCol>
              </a:tblGrid>
              <a:tr h="278676">
                <a:tc>
                  <a:txBody>
                    <a:bodyPr/>
                    <a:lstStyle/>
                    <a:p>
                      <a:r>
                        <a:rPr lang="en-GB" sz="1500" dirty="0">
                          <a:solidFill>
                            <a:srgbClr val="000000"/>
                          </a:solidFill>
                          <a:latin typeface="+mn-lt"/>
                        </a:rPr>
                        <a:t>Design target</a:t>
                      </a:r>
                    </a:p>
                  </a:txBody>
                  <a:tcPr anchor="ctr">
                    <a:solidFill>
                      <a:srgbClr val="DDDDDD"/>
                    </a:solidFill>
                  </a:tcPr>
                </a:tc>
                <a:tc>
                  <a:txBody>
                    <a:bodyPr/>
                    <a:lstStyle/>
                    <a:p>
                      <a:pPr algn="ctr"/>
                      <a:r>
                        <a:rPr lang="en-GB" sz="1500" dirty="0">
                          <a:solidFill>
                            <a:srgbClr val="000000"/>
                          </a:solidFill>
                          <a:latin typeface="+mn-lt"/>
                        </a:rPr>
                        <a:t>N, </a:t>
                      </a:r>
                      <a:r>
                        <a:rPr lang="en-GB" sz="1500" dirty="0" err="1">
                          <a:solidFill>
                            <a:srgbClr val="000000"/>
                          </a:solidFill>
                          <a:latin typeface="+mn-lt"/>
                        </a:rPr>
                        <a:t>N</a:t>
                      </a:r>
                      <a:r>
                        <a:rPr lang="en-GB" sz="1500" baseline="-25000" dirty="0" err="1">
                          <a:solidFill>
                            <a:srgbClr val="000000"/>
                          </a:solidFill>
                          <a:latin typeface="+mn-lt"/>
                        </a:rPr>
                        <a:t>mini</a:t>
                      </a:r>
                      <a:endParaRPr lang="en-GB" sz="1500" baseline="-25000" dirty="0">
                        <a:solidFill>
                          <a:srgbClr val="000000"/>
                        </a:solidFill>
                        <a:latin typeface="+mn-lt"/>
                      </a:endParaRPr>
                    </a:p>
                  </a:txBody>
                  <a:tcPr anchor="ctr">
                    <a:solidFill>
                      <a:srgbClr val="DDDDDD"/>
                    </a:solidFill>
                  </a:tcPr>
                </a:tc>
                <a:tc>
                  <a:txBody>
                    <a:bodyPr/>
                    <a:lstStyle/>
                    <a:p>
                      <a:pPr algn="ctr"/>
                      <a:r>
                        <a:rPr lang="en-GB" sz="1500" dirty="0" err="1">
                          <a:solidFill>
                            <a:srgbClr val="000000"/>
                          </a:solidFill>
                          <a:latin typeface="+mn-lt"/>
                        </a:rPr>
                        <a:t>I</a:t>
                      </a:r>
                      <a:r>
                        <a:rPr lang="en-GB" sz="1500" baseline="-25000" dirty="0" err="1">
                          <a:solidFill>
                            <a:srgbClr val="000000"/>
                          </a:solidFill>
                          <a:latin typeface="+mn-lt"/>
                        </a:rPr>
                        <a:t>magnet</a:t>
                      </a:r>
                      <a:r>
                        <a:rPr lang="en-GB" sz="1500" dirty="0">
                          <a:solidFill>
                            <a:srgbClr val="000000"/>
                          </a:solidFill>
                          <a:latin typeface="+mn-lt"/>
                        </a:rPr>
                        <a:t> </a:t>
                      </a:r>
                    </a:p>
                  </a:txBody>
                  <a:tcPr anchor="ctr">
                    <a:solidFill>
                      <a:srgbClr val="DDDDDD"/>
                    </a:solidFill>
                  </a:tcPr>
                </a:tc>
                <a:extLst>
                  <a:ext uri="{0D108BD9-81ED-4DB2-BD59-A6C34878D82A}">
                    <a16:rowId xmlns:a16="http://schemas.microsoft.com/office/drawing/2014/main" val="1745712197"/>
                  </a:ext>
                </a:extLst>
              </a:tr>
              <a:tr h="278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mn-lt"/>
                        </a:rPr>
                        <a:t>Minimize the Voltage Withstand </a:t>
                      </a:r>
                      <a:r>
                        <a:rPr lang="en-GB" sz="1500" b="0" dirty="0">
                          <a:solidFill>
                            <a:schemeClr val="tx1"/>
                          </a:solidFill>
                          <a:latin typeface="+mn-lt"/>
                        </a:rPr>
                        <a:t>Level; </a:t>
                      </a:r>
                      <a:r>
                        <a:rPr lang="en-GB" sz="1500" b="0" dirty="0" err="1">
                          <a:solidFill>
                            <a:schemeClr val="tx1"/>
                          </a:solidFill>
                          <a:latin typeface="+mn-lt"/>
                        </a:rPr>
                        <a:t>VWL+</a:t>
                      </a:r>
                      <a:r>
                        <a:rPr lang="en-GB" sz="1500" b="0" i="1" dirty="0" err="1">
                          <a:solidFill>
                            <a:schemeClr val="tx1"/>
                          </a:solidFill>
                        </a:rPr>
                        <a:t>f</a:t>
                      </a:r>
                      <a:r>
                        <a:rPr lang="en-GB" sz="1500" b="0" i="1" dirty="0">
                          <a:solidFill>
                            <a:schemeClr val="tx1"/>
                          </a:solidFill>
                        </a:rPr>
                        <a:t> </a:t>
                      </a:r>
                      <a:r>
                        <a:rPr lang="en-GB" sz="1500" b="0" dirty="0">
                          <a:solidFill>
                            <a:schemeClr val="tx1"/>
                          </a:solidFill>
                        </a:rPr>
                        <a:t>*(</a:t>
                      </a:r>
                      <a:r>
                        <a:rPr lang="en-GB" sz="1500" b="0" i="1" dirty="0" err="1">
                          <a:solidFill>
                            <a:schemeClr val="tx1"/>
                          </a:solidFill>
                        </a:rPr>
                        <a:t>U</a:t>
                      </a:r>
                      <a:r>
                        <a:rPr lang="en-GB" sz="1500" b="0" baseline="-25000" dirty="0" err="1">
                          <a:solidFill>
                            <a:schemeClr val="tx1"/>
                          </a:solidFill>
                        </a:rPr>
                        <a:t>Q,max</a:t>
                      </a:r>
                      <a:r>
                        <a:rPr lang="en-GB" sz="1500" b="0" dirty="0" err="1">
                          <a:solidFill>
                            <a:schemeClr val="tx1"/>
                          </a:solidFill>
                        </a:rPr>
                        <a:t>+U</a:t>
                      </a:r>
                      <a:r>
                        <a:rPr lang="en-GB" sz="1500" b="0" baseline="-25000" dirty="0" err="1">
                          <a:solidFill>
                            <a:schemeClr val="tx1"/>
                          </a:solidFill>
                        </a:rPr>
                        <a:t>circ,max</a:t>
                      </a:r>
                      <a:r>
                        <a:rPr lang="en-GB" sz="1500" b="0" dirty="0">
                          <a:solidFill>
                            <a:schemeClr val="tx1"/>
                          </a:solidFill>
                        </a:rPr>
                        <a:t>)</a:t>
                      </a:r>
                      <a:endParaRPr lang="en-GB" sz="1500" b="0" dirty="0">
                        <a:solidFill>
                          <a:schemeClr val="tx1"/>
                        </a:solidFill>
                        <a:latin typeface="+mn-lt"/>
                      </a:endParaRP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extLst>
                  <a:ext uri="{0D108BD9-81ED-4DB2-BD59-A6C34878D82A}">
                    <a16:rowId xmlns:a16="http://schemas.microsoft.com/office/drawing/2014/main" val="4176070348"/>
                  </a:ext>
                </a:extLst>
              </a:tr>
              <a:tr h="473749">
                <a:tc>
                  <a:txBody>
                    <a:bodyPr/>
                    <a:lstStyle/>
                    <a:p>
                      <a:r>
                        <a:rPr lang="en-GB" sz="1500" dirty="0">
                          <a:latin typeface="+mn-lt"/>
                        </a:rPr>
                        <a:t>Minimize the discharge time during a Fast Power Abort and hence cross-section of the busbars;</a:t>
                      </a:r>
                      <a:r>
                        <a:rPr lang="en-GB" sz="1500" b="0" dirty="0">
                          <a:solidFill>
                            <a:schemeClr val="tx1"/>
                          </a:solidFill>
                          <a:latin typeface="+mn-lt"/>
                        </a:rPr>
                        <a:t> t</a:t>
                      </a:r>
                      <a:r>
                        <a:rPr lang="en-GB" sz="1500" b="0" dirty="0">
                          <a:solidFill>
                            <a:schemeClr val="tx1"/>
                          </a:solidFill>
                        </a:rPr>
                        <a:t>=</a:t>
                      </a:r>
                      <a:r>
                        <a:rPr lang="en-GB" sz="1500" b="0" i="1" dirty="0" err="1">
                          <a:solidFill>
                            <a:schemeClr val="tx1"/>
                          </a:solidFill>
                        </a:rPr>
                        <a:t>L</a:t>
                      </a:r>
                      <a:r>
                        <a:rPr lang="en-GB" sz="1500" b="0" baseline="-25000" dirty="0" err="1">
                          <a:solidFill>
                            <a:schemeClr val="tx1"/>
                          </a:solidFill>
                        </a:rPr>
                        <a:t>circ</a:t>
                      </a:r>
                      <a:r>
                        <a:rPr lang="en-GB" sz="1500" b="0" dirty="0">
                          <a:solidFill>
                            <a:schemeClr val="tx1"/>
                          </a:solidFill>
                        </a:rPr>
                        <a:t>/</a:t>
                      </a:r>
                      <a:r>
                        <a:rPr lang="en-GB" sz="1500" b="0" i="1" dirty="0">
                          <a:solidFill>
                            <a:schemeClr val="tx1"/>
                          </a:solidFill>
                        </a:rPr>
                        <a:t>R</a:t>
                      </a:r>
                      <a:r>
                        <a:rPr lang="en-GB" sz="1500" b="0" baseline="-25000" dirty="0">
                          <a:solidFill>
                            <a:schemeClr val="tx1"/>
                          </a:solidFill>
                        </a:rPr>
                        <a:t>EE,0</a:t>
                      </a:r>
                      <a:endParaRPr lang="en-GB" sz="1500" b="0" dirty="0">
                        <a:solidFill>
                          <a:schemeClr val="tx1"/>
                        </a:solidFill>
                        <a:latin typeface="+mn-lt"/>
                      </a:endParaRPr>
                    </a:p>
                  </a:txBody>
                  <a:tcPr anchor="ctr">
                    <a:solidFill>
                      <a:schemeClr val="bg1">
                        <a:lumMod val="95000"/>
                      </a:schemeClr>
                    </a:solidFill>
                  </a:tcPr>
                </a:tc>
                <a:tc>
                  <a:txBody>
                    <a:bodyPr/>
                    <a:lstStyle/>
                    <a:p>
                      <a:pPr algn="ctr"/>
                      <a:r>
                        <a:rPr lang="en-GB" sz="1500" dirty="0">
                          <a:latin typeface="+mn-lt"/>
                        </a:rPr>
                        <a:t>↑</a:t>
                      </a:r>
                    </a:p>
                  </a:txBody>
                  <a:tcPr anchor="ctr">
                    <a:solidFill>
                      <a:schemeClr val="bg1">
                        <a:lumMod val="95000"/>
                      </a:schemeClr>
                    </a:solidFill>
                  </a:tcPr>
                </a:tc>
                <a:tc>
                  <a:txBody>
                    <a:bodyPr/>
                    <a:lstStyle/>
                    <a:p>
                      <a:pPr algn="ctr"/>
                      <a:r>
                        <a:rPr lang="en-GB" sz="1500" dirty="0">
                          <a:latin typeface="+mn-lt"/>
                        </a:rPr>
                        <a:t>↑</a:t>
                      </a:r>
                    </a:p>
                  </a:txBody>
                  <a:tcPr anchor="ctr">
                    <a:solidFill>
                      <a:schemeClr val="bg1">
                        <a:lumMod val="95000"/>
                      </a:schemeClr>
                    </a:solidFill>
                  </a:tcPr>
                </a:tc>
                <a:extLst>
                  <a:ext uri="{0D108BD9-81ED-4DB2-BD59-A6C34878D82A}">
                    <a16:rowId xmlns:a16="http://schemas.microsoft.com/office/drawing/2014/main" val="795644210"/>
                  </a:ext>
                </a:extLst>
              </a:tr>
              <a:tr h="278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mn-lt"/>
                        </a:rPr>
                        <a:t>Minimize the stored energy in a circuit (risk scenario’s)</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500" dirty="0">
                        <a:latin typeface="+mn-lt"/>
                      </a:endParaRPr>
                    </a:p>
                  </a:txBody>
                  <a:tcPr anchor="ctr">
                    <a:solidFill>
                      <a:schemeClr val="bg1">
                        <a:lumMod val="95000"/>
                      </a:schemeClr>
                    </a:solidFill>
                  </a:tcPr>
                </a:tc>
                <a:extLst>
                  <a:ext uri="{0D108BD9-81ED-4DB2-BD59-A6C34878D82A}">
                    <a16:rowId xmlns:a16="http://schemas.microsoft.com/office/drawing/2014/main" val="875329238"/>
                  </a:ext>
                </a:extLst>
              </a:tr>
              <a:tr h="278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mn-lt"/>
                        </a:rPr>
                        <a:t>Minimize the number of SC links</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500" dirty="0">
                        <a:latin typeface="+mn-lt"/>
                      </a:endParaRPr>
                    </a:p>
                  </a:txBody>
                  <a:tcPr anchor="ctr">
                    <a:solidFill>
                      <a:schemeClr val="bg1">
                        <a:lumMod val="95000"/>
                      </a:schemeClr>
                    </a:solidFill>
                  </a:tcPr>
                </a:tc>
                <a:extLst>
                  <a:ext uri="{0D108BD9-81ED-4DB2-BD59-A6C34878D82A}">
                    <a16:rowId xmlns:a16="http://schemas.microsoft.com/office/drawing/2014/main" val="3531977755"/>
                  </a:ext>
                </a:extLst>
              </a:tr>
              <a:tr h="278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mn-lt"/>
                        </a:rPr>
                        <a:t>Minimize the thermal heat inleak</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extLst>
                  <a:ext uri="{0D108BD9-81ED-4DB2-BD59-A6C34878D82A}">
                    <a16:rowId xmlns:a16="http://schemas.microsoft.com/office/drawing/2014/main" val="2160915058"/>
                  </a:ext>
                </a:extLst>
              </a:tr>
              <a:tr h="278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mn-lt"/>
                        </a:rPr>
                        <a:t>Reduce number of EES and current rating EES</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extLst>
                  <a:ext uri="{0D108BD9-81ED-4DB2-BD59-A6C34878D82A}">
                    <a16:rowId xmlns:a16="http://schemas.microsoft.com/office/drawing/2014/main" val="3989690724"/>
                  </a:ext>
                </a:extLst>
              </a:tr>
              <a:tr h="278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mn-lt"/>
                        </a:rPr>
                        <a:t>Minimize ramp time and the required peak voltage and power of the PC</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extLst>
                  <a:ext uri="{0D108BD9-81ED-4DB2-BD59-A6C34878D82A}">
                    <a16:rowId xmlns:a16="http://schemas.microsoft.com/office/drawing/2014/main" val="2788449751"/>
                  </a:ext>
                </a:extLst>
              </a:tr>
              <a:tr h="278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dirty="0">
                          <a:latin typeface="+mn-lt"/>
                        </a:rPr>
                        <a:t>Minimize the time needed for HWC &amp; training campaign</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latin typeface="+mn-lt"/>
                        </a:rPr>
                        <a:t>↑</a:t>
                      </a: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500" dirty="0">
                        <a:latin typeface="+mn-lt"/>
                      </a:endParaRPr>
                    </a:p>
                  </a:txBody>
                  <a:tcPr anchor="ctr">
                    <a:solidFill>
                      <a:schemeClr val="bg1">
                        <a:lumMod val="95000"/>
                      </a:schemeClr>
                    </a:solidFill>
                  </a:tcPr>
                </a:tc>
                <a:extLst>
                  <a:ext uri="{0D108BD9-81ED-4DB2-BD59-A6C34878D82A}">
                    <a16:rowId xmlns:a16="http://schemas.microsoft.com/office/drawing/2014/main" val="2662897319"/>
                  </a:ext>
                </a:extLst>
              </a:tr>
            </a:tbl>
          </a:graphicData>
        </a:graphic>
      </p:graphicFrame>
      <p:sp>
        <p:nvSpPr>
          <p:cNvPr id="5" name="TextBox 4">
            <a:extLst>
              <a:ext uri="{FF2B5EF4-FFF2-40B4-BE49-F238E27FC236}">
                <a16:creationId xmlns:a16="http://schemas.microsoft.com/office/drawing/2014/main" id="{A265FD62-8034-6FE7-3D97-B3F1ED882316}"/>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
        <p:nvSpPr>
          <p:cNvPr id="2" name="TextBox 1">
            <a:extLst>
              <a:ext uri="{FF2B5EF4-FFF2-40B4-BE49-F238E27FC236}">
                <a16:creationId xmlns:a16="http://schemas.microsoft.com/office/drawing/2014/main" id="{00567646-19AE-649F-4AEB-D2A4600722C3}"/>
              </a:ext>
            </a:extLst>
          </p:cNvPr>
          <p:cNvSpPr txBox="1"/>
          <p:nvPr/>
        </p:nvSpPr>
        <p:spPr>
          <a:xfrm>
            <a:off x="1148668" y="3953699"/>
            <a:ext cx="7801124" cy="830997"/>
          </a:xfrm>
          <a:prstGeom prst="rect">
            <a:avLst/>
          </a:prstGeom>
          <a:solidFill>
            <a:srgbClr val="FFFF99"/>
          </a:solidFill>
        </p:spPr>
        <p:txBody>
          <a:bodyPr wrap="square" rtlCol="0">
            <a:spAutoFit/>
          </a:bodyPr>
          <a:lstStyle/>
          <a:p>
            <a:pPr marL="36513" indent="0">
              <a:spcBef>
                <a:spcPts val="1200"/>
              </a:spcBef>
              <a:buNone/>
            </a:pPr>
            <a:r>
              <a:rPr lang="en-GB" sz="1600" dirty="0"/>
              <a:t>This circuit topology is very flexible. Optimum values for N and </a:t>
            </a:r>
            <a:r>
              <a:rPr lang="en-GB" sz="1600" dirty="0" err="1"/>
              <a:t>N</a:t>
            </a:r>
            <a:r>
              <a:rPr lang="en-GB" sz="1600" baseline="-25000" dirty="0" err="1"/>
              <a:t>mini</a:t>
            </a:r>
            <a:r>
              <a:rPr lang="en-GB" sz="1600" dirty="0"/>
              <a:t> have to be defined depending on type of magnet and various design targets, resulting in about 80-120 powering circuits (see Annex)</a:t>
            </a:r>
          </a:p>
        </p:txBody>
      </p:sp>
    </p:spTree>
    <p:extLst>
      <p:ext uri="{BB962C8B-B14F-4D97-AF65-F5344CB8AC3E}">
        <p14:creationId xmlns:p14="http://schemas.microsoft.com/office/powerpoint/2010/main" val="3380113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345044" y="0"/>
            <a:ext cx="2798956" cy="596157"/>
          </a:xfrm>
          <a:solidFill>
            <a:schemeClr val="bg1">
              <a:lumMod val="95000"/>
            </a:schemeClr>
          </a:solidFill>
        </p:spPr>
        <p:txBody>
          <a:bodyPr>
            <a:normAutofit/>
          </a:bodyPr>
          <a:lstStyle/>
          <a:p>
            <a:pPr algn="ctr"/>
            <a:r>
              <a:rPr lang="en-GB" sz="3000" dirty="0"/>
              <a:t>Conclusion</a:t>
            </a:r>
          </a:p>
        </p:txBody>
      </p:sp>
      <p:sp>
        <p:nvSpPr>
          <p:cNvPr id="2" name="TextBox 1"/>
          <p:cNvSpPr txBox="1"/>
          <p:nvPr/>
        </p:nvSpPr>
        <p:spPr>
          <a:xfrm>
            <a:off x="0" y="649244"/>
            <a:ext cx="9058656" cy="3508653"/>
          </a:xfrm>
          <a:prstGeom prst="rect">
            <a:avLst/>
          </a:prstGeom>
          <a:noFill/>
        </p:spPr>
        <p:txBody>
          <a:bodyPr wrap="square" rtlCol="0">
            <a:spAutoFit/>
          </a:bodyPr>
          <a:lstStyle/>
          <a:p>
            <a:pPr marL="285750" indent="-285750">
              <a:buFont typeface="Wingdings" panose="05000000000000000000" pitchFamily="2" charset="2"/>
              <a:buChar char="Ø"/>
            </a:pPr>
            <a:r>
              <a:rPr lang="en-GB" sz="1600" dirty="0"/>
              <a:t>Studies for the protection of the main dipole circuit (based on Nb</a:t>
            </a:r>
            <a:r>
              <a:rPr lang="en-GB" sz="1600" baseline="-25000" dirty="0"/>
              <a:t>3</a:t>
            </a:r>
            <a:r>
              <a:rPr lang="en-GB" sz="1600" dirty="0"/>
              <a:t>Sn) for the FCC-</a:t>
            </a:r>
            <a:r>
              <a:rPr lang="en-GB" sz="1600" dirty="0" err="1"/>
              <a:t>hh</a:t>
            </a:r>
            <a:r>
              <a:rPr lang="en-GB" sz="1600" dirty="0"/>
              <a:t> have been made in 2015-2020. Depending on the magnet design, the baseline is to power all dipoles in about </a:t>
            </a:r>
            <a:r>
              <a:rPr lang="en-GB" sz="1600" dirty="0">
                <a:solidFill>
                  <a:srgbClr val="C00000"/>
                </a:solidFill>
              </a:rPr>
              <a:t>80-120 circuits</a:t>
            </a:r>
            <a:r>
              <a:rPr lang="en-GB" sz="1600" dirty="0"/>
              <a:t>, each with one power converter and one active EE system.</a:t>
            </a:r>
          </a:p>
          <a:p>
            <a:pPr marL="285750" indent="-285750">
              <a:spcBef>
                <a:spcPts val="1200"/>
              </a:spcBef>
              <a:buFont typeface="Wingdings" panose="05000000000000000000" pitchFamily="2" charset="2"/>
              <a:buChar char="Ø"/>
            </a:pPr>
            <a:r>
              <a:rPr lang="en-GB" sz="1600" dirty="0"/>
              <a:t>The converters and EE systems will be located in the access points, hence an </a:t>
            </a:r>
            <a:r>
              <a:rPr lang="en-GB" sz="1600" dirty="0">
                <a:solidFill>
                  <a:srgbClr val="C00000"/>
                </a:solidFill>
              </a:rPr>
              <a:t>additional cryogenic distribution line</a:t>
            </a:r>
            <a:r>
              <a:rPr lang="en-GB" sz="1600" dirty="0"/>
              <a:t>, separate or incorporated in the magnets cryostats, is needed to house the SC links that feed the current to all the circuits.</a:t>
            </a:r>
          </a:p>
          <a:p>
            <a:pPr marL="285750" indent="-285750">
              <a:spcBef>
                <a:spcPts val="1200"/>
              </a:spcBef>
              <a:buFont typeface="Wingdings" panose="05000000000000000000" pitchFamily="2" charset="2"/>
              <a:buChar char="Ø"/>
            </a:pPr>
            <a:r>
              <a:rPr lang="en-GB" sz="1600" dirty="0"/>
              <a:t>Protection and powering of HTS magnets is very different </a:t>
            </a:r>
            <a:r>
              <a:rPr lang="en-GB" sz="1600" dirty="0" err="1"/>
              <a:t>w.r.t.</a:t>
            </a:r>
            <a:r>
              <a:rPr lang="en-GB" sz="1600" dirty="0"/>
              <a:t> Nb</a:t>
            </a:r>
            <a:r>
              <a:rPr lang="en-GB" sz="1600" baseline="-25000" dirty="0"/>
              <a:t>3</a:t>
            </a:r>
            <a:r>
              <a:rPr lang="en-GB" sz="1600" dirty="0"/>
              <a:t>Sn magnets. FCC-</a:t>
            </a:r>
            <a:r>
              <a:rPr lang="en-GB" sz="1600" dirty="0" err="1"/>
              <a:t>hh</a:t>
            </a:r>
            <a:r>
              <a:rPr lang="en-GB" sz="1600" dirty="0"/>
              <a:t> based on HTS is in my opinion a very promising option. Should we not quickly increase </a:t>
            </a:r>
            <a:r>
              <a:rPr lang="en-GB" sz="1600" b="1" i="1" dirty="0"/>
              <a:t>much</a:t>
            </a:r>
            <a:r>
              <a:rPr lang="en-GB" sz="1600" dirty="0"/>
              <a:t> more the R&amp;D on HTS tapes/cables/magnets?  </a:t>
            </a:r>
          </a:p>
          <a:p>
            <a:pPr marL="285750" indent="-285750">
              <a:spcBef>
                <a:spcPts val="1200"/>
              </a:spcBef>
              <a:buFont typeface="Wingdings" panose="05000000000000000000" pitchFamily="2" charset="2"/>
              <a:buChar char="Ø"/>
            </a:pPr>
            <a:r>
              <a:rPr lang="en-GB" sz="1600" dirty="0"/>
              <a:t>The circuit powering and protection for the quads and all other circuit types is much simpler but of course has to follow somehow the dipole circuit topology, which will impact the complexity and size of the SC link and current leads.</a:t>
            </a:r>
          </a:p>
        </p:txBody>
      </p:sp>
      <p:sp>
        <p:nvSpPr>
          <p:cNvPr id="3" name="TextBox 2">
            <a:extLst>
              <a:ext uri="{FF2B5EF4-FFF2-40B4-BE49-F238E27FC236}">
                <a16:creationId xmlns:a16="http://schemas.microsoft.com/office/drawing/2014/main" id="{11C3DBC4-9AC7-388E-EBC3-4A73B4887211}"/>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747239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090737" y="0"/>
            <a:ext cx="5053263" cy="596157"/>
          </a:xfrm>
          <a:solidFill>
            <a:schemeClr val="bg1">
              <a:lumMod val="95000"/>
            </a:schemeClr>
          </a:solidFill>
        </p:spPr>
        <p:txBody>
          <a:bodyPr>
            <a:normAutofit fontScale="90000"/>
          </a:bodyPr>
          <a:lstStyle/>
          <a:p>
            <a:pPr algn="ctr"/>
            <a:r>
              <a:rPr lang="en-GB" sz="3000" dirty="0"/>
              <a:t>Further studies (to name a few)</a:t>
            </a:r>
          </a:p>
        </p:txBody>
      </p:sp>
      <p:sp>
        <p:nvSpPr>
          <p:cNvPr id="2" name="TextBox 1"/>
          <p:cNvSpPr txBox="1"/>
          <p:nvPr/>
        </p:nvSpPr>
        <p:spPr>
          <a:xfrm>
            <a:off x="342066" y="847015"/>
            <a:ext cx="8601636" cy="3600986"/>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sz="1700" dirty="0"/>
              <a:t>Study quench detection &amp; protection of HTS magnets/circuits through modelling and experimental work.</a:t>
            </a:r>
          </a:p>
          <a:p>
            <a:pPr marL="285750" indent="-285750">
              <a:spcBef>
                <a:spcPts val="1800"/>
              </a:spcBef>
              <a:buFont typeface="Arial" panose="020B0604020202020204" pitchFamily="34" charset="0"/>
              <a:buChar char="•"/>
            </a:pPr>
            <a:r>
              <a:rPr lang="en-GB" sz="1700" dirty="0"/>
              <a:t>Increase performance and reliability of the protection (use of CLIQ or variants of it, new EES concepts, …). Note that CLIQ units are large and have to be placed next to each magnet.</a:t>
            </a:r>
          </a:p>
          <a:p>
            <a:pPr marL="285750" indent="-285750">
              <a:spcBef>
                <a:spcPts val="1800"/>
              </a:spcBef>
              <a:buFont typeface="Arial" panose="020B0604020202020204" pitchFamily="34" charset="0"/>
              <a:buChar char="•"/>
            </a:pPr>
            <a:r>
              <a:rPr lang="en-GB" sz="1700" dirty="0"/>
              <a:t>Optimize availability (minimize probability of spurious triggering of the QDS, …)</a:t>
            </a:r>
          </a:p>
          <a:p>
            <a:pPr marL="285750" indent="-285750">
              <a:spcBef>
                <a:spcPts val="1800"/>
              </a:spcBef>
              <a:buFont typeface="Arial" panose="020B0604020202020204" pitchFamily="34" charset="0"/>
              <a:buChar char="•"/>
            </a:pPr>
            <a:r>
              <a:rPr lang="en-GB" sz="1700" dirty="0"/>
              <a:t>Reduce probability and consequences of failures (fail-safe design, …)</a:t>
            </a:r>
          </a:p>
          <a:p>
            <a:pPr marL="285750" indent="-285750">
              <a:spcBef>
                <a:spcPts val="1800"/>
              </a:spcBef>
              <a:buFont typeface="Arial" panose="020B0604020202020204" pitchFamily="34" charset="0"/>
              <a:buChar char="•"/>
            </a:pPr>
            <a:r>
              <a:rPr lang="en-GB" sz="1700" dirty="0"/>
              <a:t>Reduce quench recovery time (quench stoppers, …)</a:t>
            </a:r>
          </a:p>
          <a:p>
            <a:pPr marL="285750" indent="-285750">
              <a:spcBef>
                <a:spcPts val="1800"/>
              </a:spcBef>
              <a:buFont typeface="Arial" panose="020B0604020202020204" pitchFamily="34" charset="0"/>
              <a:buChar char="•"/>
            </a:pPr>
            <a:r>
              <a:rPr lang="en-GB" sz="1700" dirty="0"/>
              <a:t>Optimize the SC link (incorporated/separate, LTS/HTS/MgB</a:t>
            </a:r>
            <a:r>
              <a:rPr lang="en-GB" sz="1700" baseline="-25000" dirty="0"/>
              <a:t>2</a:t>
            </a:r>
            <a:r>
              <a:rPr lang="en-GB" sz="1700" dirty="0"/>
              <a:t>, …)</a:t>
            </a:r>
          </a:p>
        </p:txBody>
      </p:sp>
      <p:sp>
        <p:nvSpPr>
          <p:cNvPr id="3" name="TextBox 2">
            <a:extLst>
              <a:ext uri="{FF2B5EF4-FFF2-40B4-BE49-F238E27FC236}">
                <a16:creationId xmlns:a16="http://schemas.microsoft.com/office/drawing/2014/main" id="{49983C01-DE4D-6843-3F38-2BD242A4C516}"/>
              </a:ext>
            </a:extLst>
          </p:cNvPr>
          <p:cNvSpPr txBox="1"/>
          <p:nvPr/>
        </p:nvSpPr>
        <p:spPr>
          <a:xfrm>
            <a:off x="3278216" y="4830038"/>
            <a:ext cx="2587568" cy="215444"/>
          </a:xfrm>
          <a:prstGeom prst="rect">
            <a:avLst/>
          </a:prstGeom>
          <a:noFill/>
        </p:spPr>
        <p:txBody>
          <a:bodyPr wrap="none" rtlCol="0">
            <a:spAutoFit/>
          </a:bodyPr>
          <a:lstStyle/>
          <a:p>
            <a:r>
              <a:rPr lang="en-US" sz="800" dirty="0">
                <a:solidFill>
                  <a:schemeClr val="bg1">
                    <a:lumMod val="50000"/>
                  </a:schemeClr>
                </a:solidFill>
              </a:rPr>
              <a:t>Arjan Verweij, TE-MPE-PE, TE FCC Workshop 2024</a:t>
            </a:r>
          </a:p>
        </p:txBody>
      </p:sp>
    </p:spTree>
    <p:extLst>
      <p:ext uri="{BB962C8B-B14F-4D97-AF65-F5344CB8AC3E}">
        <p14:creationId xmlns:p14="http://schemas.microsoft.com/office/powerpoint/2010/main" val="2050988694"/>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9136</TotalTime>
  <Words>1457</Words>
  <Application>Microsoft Office PowerPoint</Application>
  <PresentationFormat>On-screen Show (16:9)</PresentationFormat>
  <Paragraphs>261</Paragraphs>
  <Slides>13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Symbol</vt:lpstr>
      <vt:lpstr>Times New Roman</vt:lpstr>
      <vt:lpstr>Wingdings</vt:lpstr>
      <vt:lpstr>CERN2Corporate16-9</vt:lpstr>
      <vt:lpstr>Circuit protection for FCC  1. Recap of FCC-hh circuit protection  2. Conditions for FCC-ee circuit protection</vt:lpstr>
      <vt:lpstr>1. Recap of FCC-hh circuit protection</vt:lpstr>
      <vt:lpstr>Intro</vt:lpstr>
      <vt:lpstr>Magnet protection</vt:lpstr>
      <vt:lpstr>Circuit protection</vt:lpstr>
      <vt:lpstr>Circuit topology</vt:lpstr>
      <vt:lpstr>Circuit design targets</vt:lpstr>
      <vt:lpstr>Conclusion</vt:lpstr>
      <vt:lpstr>Further studies (to name a few)</vt:lpstr>
      <vt:lpstr>2. Conditions for FCC-ee circuit protection</vt:lpstr>
      <vt:lpstr>Annex</vt:lpstr>
      <vt:lpstr>Circuit topology</vt:lpstr>
      <vt:lpstr>Circuit topology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 Prioli</dc:creator>
  <cp:lastModifiedBy>Jose Miguel Jimenez</cp:lastModifiedBy>
  <cp:revision>237</cp:revision>
  <cp:lastPrinted>2019-06-19T14:04:57Z</cp:lastPrinted>
  <dcterms:created xsi:type="dcterms:W3CDTF">2018-03-21T10:44:41Z</dcterms:created>
  <dcterms:modified xsi:type="dcterms:W3CDTF">2024-05-21T07:45:28Z</dcterms:modified>
</cp:coreProperties>
</file>