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6" r:id="rId2"/>
    <p:sldId id="305" r:id="rId3"/>
    <p:sldId id="306" r:id="rId4"/>
    <p:sldId id="307" r:id="rId5"/>
    <p:sldId id="308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86"/>
  </p:normalViewPr>
  <p:slideViewPr>
    <p:cSldViewPr snapToGrid="0" snapToObjects="1">
      <p:cViewPr varScale="1">
        <p:scale>
          <a:sx n="82" d="100"/>
          <a:sy n="82" d="100"/>
        </p:scale>
        <p:origin x="56" y="3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Jan Uythoven |MPE Summary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2749732"/>
            <a:ext cx="11376025" cy="2153265"/>
          </a:xfrm>
        </p:spPr>
        <p:txBody>
          <a:bodyPr/>
          <a:lstStyle/>
          <a:p>
            <a:r>
              <a:rPr lang="en-GB" sz="4400" dirty="0"/>
              <a:t>MPE 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82417"/>
            <a:ext cx="11376026" cy="549951"/>
          </a:xfrm>
        </p:spPr>
        <p:txBody>
          <a:bodyPr/>
          <a:lstStyle/>
          <a:p>
            <a:r>
              <a:rPr lang="en-GB" dirty="0"/>
              <a:t>Jan Uythoven, with thanks to Daniel Wollmann</a:t>
            </a:r>
          </a:p>
          <a:p>
            <a:r>
              <a:rPr lang="en-GB" b="0" dirty="0"/>
              <a:t>TE FCC-</a:t>
            </a:r>
            <a:r>
              <a:rPr lang="en-GB" b="0" dirty="0" err="1"/>
              <a:t>ee</a:t>
            </a:r>
            <a:r>
              <a:rPr lang="en-GB" b="0" dirty="0"/>
              <a:t> Workshop, 16 May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A0525B-6ACF-4175-94C8-3CCF6A388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916747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CH" dirty="0"/>
              <a:t>Failure modes and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studies</a:t>
            </a:r>
            <a:r>
              <a:rPr lang="fr-CH" dirty="0"/>
              <a:t>, </a:t>
            </a:r>
            <a:r>
              <a:rPr lang="fr-CH" dirty="0" err="1"/>
              <a:t>including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dust</a:t>
            </a:r>
            <a:r>
              <a:rPr lang="fr-CH" dirty="0"/>
              <a:t> interactions (</a:t>
            </a:r>
            <a:r>
              <a:rPr lang="fr-CH" dirty="0" err="1"/>
              <a:t>UFOs</a:t>
            </a:r>
            <a:r>
              <a:rPr lang="fr-CH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fr-CH" dirty="0"/>
              <a:t>Machine Protection concepts, </a:t>
            </a:r>
            <a:r>
              <a:rPr lang="fr-CH" dirty="0" err="1"/>
              <a:t>including</a:t>
            </a:r>
            <a:r>
              <a:rPr lang="fr-CH" dirty="0"/>
              <a:t> interlock system </a:t>
            </a:r>
            <a:r>
              <a:rPr lang="fr-CH" dirty="0" err="1"/>
              <a:t>layout</a:t>
            </a:r>
            <a:r>
              <a:rPr lang="fr-CH" dirty="0"/>
              <a:t> and protection </a:t>
            </a:r>
            <a:r>
              <a:rPr lang="fr-CH" dirty="0" err="1"/>
              <a:t>elements</a:t>
            </a:r>
            <a:endParaRPr lang="fr-CH" dirty="0"/>
          </a:p>
          <a:p>
            <a:pPr marL="457200" indent="-457200">
              <a:buFont typeface="+mj-lt"/>
              <a:buAutoNum type="arabicPeriod"/>
            </a:pPr>
            <a:r>
              <a:rPr lang="fr-CH" dirty="0" err="1"/>
              <a:t>Availability</a:t>
            </a:r>
            <a:r>
              <a:rPr lang="fr-CH" dirty="0"/>
              <a:t> and maintenance </a:t>
            </a:r>
            <a:r>
              <a:rPr lang="fr-CH" dirty="0" err="1"/>
              <a:t>studies</a:t>
            </a:r>
            <a:endParaRPr lang="fr-CH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Circuit protection for warm and cold magnet circuits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719763-AA44-91BF-AC07-097579C66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Study</a:t>
            </a:r>
            <a:r>
              <a:rPr lang="fr-CH" dirty="0"/>
              <a:t> topics of the MPE group</a:t>
            </a:r>
            <a:br>
              <a:rPr lang="fr-CH" dirty="0"/>
            </a:br>
            <a:r>
              <a:rPr lang="fr-CH" dirty="0"/>
              <a:t>(as </a:t>
            </a:r>
            <a:r>
              <a:rPr lang="fr-CH" dirty="0" err="1"/>
              <a:t>distributed</a:t>
            </a:r>
            <a:r>
              <a:rPr lang="fr-CH" dirty="0"/>
              <a:t> </a:t>
            </a:r>
            <a:r>
              <a:rPr lang="fr-CH" dirty="0" err="1"/>
              <a:t>within</a:t>
            </a:r>
            <a:r>
              <a:rPr lang="fr-CH" dirty="0"/>
              <a:t> TE on 4th March 2024)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A1E87-15C6-2507-F97B-D3D20EDCD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9FBAF-4F01-15D6-CA55-E6B2A0B1E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Jan Uythoven |MPE 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F9AC2-707E-24D8-0C8A-7FFA3150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3D3B81-A150-CA07-126F-659F3AA59908}"/>
              </a:ext>
            </a:extLst>
          </p:cNvPr>
          <p:cNvSpPr txBox="1"/>
          <p:nvPr/>
        </p:nvSpPr>
        <p:spPr>
          <a:xfrm>
            <a:off x="407989" y="3525477"/>
            <a:ext cx="11380811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GB" dirty="0"/>
              <a:t>This work is starting ‘now’. Core responsibility and competence of the MPE group.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This will follow from point 1 – strategy to be defined soon– also playing a coordinating role in the sector via the MP Task Force.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dirty="0"/>
              <a:t>Working on Availability simulation for </a:t>
            </a:r>
            <a:r>
              <a:rPr lang="en-GB" dirty="0" err="1"/>
              <a:t>FCCee</a:t>
            </a:r>
            <a:r>
              <a:rPr lang="en-GB" dirty="0"/>
              <a:t> for 2 years, using proven methods and tools. </a:t>
            </a:r>
            <a:br>
              <a:rPr lang="en-GB" dirty="0"/>
            </a:br>
            <a:r>
              <a:rPr lang="en-GB" dirty="0"/>
              <a:t>Very important results for the RF system of the collider obtained, work ongoing concerning polarisation and maintenance strategies. </a:t>
            </a:r>
            <a:br>
              <a:rPr lang="en-GB" dirty="0"/>
            </a:br>
            <a:r>
              <a:rPr lang="en-GB" dirty="0"/>
              <a:t>Working on modelling of all hardware systems and the different operational concepts. Important lessons to be learned which can really affect the R&amp;D and hardware design at this moment in time.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dirty="0"/>
              <a:t>Initial work done for FCC-</a:t>
            </a:r>
            <a:r>
              <a:rPr lang="en-GB" dirty="0" err="1"/>
              <a:t>hh</a:t>
            </a:r>
            <a:r>
              <a:rPr lang="en-GB" dirty="0"/>
              <a:t>, this will impact the tunnel layout.</a:t>
            </a:r>
            <a:br>
              <a:rPr lang="en-GB" dirty="0"/>
            </a:br>
            <a:r>
              <a:rPr lang="en-GB" dirty="0"/>
              <a:t>Missing parameters for the FCC-</a:t>
            </a:r>
            <a:r>
              <a:rPr lang="en-GB" dirty="0" err="1"/>
              <a:t>ee</a:t>
            </a:r>
            <a:r>
              <a:rPr lang="en-GB" dirty="0"/>
              <a:t> (both warm and cold magnets)</a:t>
            </a:r>
          </a:p>
        </p:txBody>
      </p:sp>
    </p:spTree>
    <p:extLst>
      <p:ext uri="{BB962C8B-B14F-4D97-AF65-F5344CB8AC3E}">
        <p14:creationId xmlns:p14="http://schemas.microsoft.com/office/powerpoint/2010/main" val="3215048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8ADEE2-8ACD-C7C3-C90C-9D9BEC605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the MPE hardware initial (cabling) needs have been provided. This is not final as there is no hardware specification nor design </a:t>
            </a:r>
          </a:p>
          <a:p>
            <a:r>
              <a:rPr lang="en-US" dirty="0"/>
              <a:t>The most important constraint will come from the </a:t>
            </a:r>
            <a:r>
              <a:rPr lang="en-US" dirty="0" err="1"/>
              <a:t>sc</a:t>
            </a:r>
            <a:r>
              <a:rPr lang="en-US" dirty="0"/>
              <a:t> magnet protection of </a:t>
            </a:r>
            <a:r>
              <a:rPr lang="en-US" dirty="0" err="1"/>
              <a:t>FCChh</a:t>
            </a:r>
            <a:r>
              <a:rPr lang="en-US" dirty="0"/>
              <a:t>. An initial study of the magnet protection has been made</a:t>
            </a:r>
          </a:p>
          <a:p>
            <a:pPr lvl="1"/>
            <a:r>
              <a:rPr lang="en-US" dirty="0"/>
              <a:t>A comparison with the </a:t>
            </a:r>
            <a:r>
              <a:rPr lang="en-US" dirty="0" err="1"/>
              <a:t>FCCee</a:t>
            </a:r>
            <a:r>
              <a:rPr lang="en-US" dirty="0"/>
              <a:t> tunnel cross-section needs to be made by ‘integration’</a:t>
            </a:r>
          </a:p>
          <a:p>
            <a:pPr lvl="1"/>
            <a:r>
              <a:rPr lang="en-US" dirty="0"/>
              <a:t>Surface space reservation should be minor</a:t>
            </a:r>
          </a:p>
          <a:p>
            <a:pPr lvl="1"/>
            <a:r>
              <a:rPr lang="en-US" dirty="0"/>
              <a:t>Cryogenic layout to be studied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0CC3E-302E-DFCE-43EA-11DA79999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Infrastructure definition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77686-AD49-2E83-FDBD-DC2A063DE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 May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7907C-446C-B105-A9C1-888511861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Jan Uythoven |MPE 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96482-611F-9FED-BE35-320F1BBAC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723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27BB18-A759-3A36-4ABF-8D14EE2DD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43623"/>
            <a:ext cx="11376024" cy="4608512"/>
          </a:xfrm>
        </p:spPr>
        <p:txBody>
          <a:bodyPr>
            <a:normAutofit/>
          </a:bodyPr>
          <a:lstStyle/>
          <a:p>
            <a:r>
              <a:rPr lang="en-US" dirty="0"/>
              <a:t>Machine Protection</a:t>
            </a:r>
          </a:p>
          <a:p>
            <a:pPr lvl="1"/>
            <a:r>
              <a:rPr lang="en-US" dirty="0"/>
              <a:t>Ultra fast failure modes for a very large machine in a strong radiation environment using ultra high energy density beams – this IS a challenge</a:t>
            </a:r>
          </a:p>
          <a:p>
            <a:pPr lvl="1"/>
            <a:r>
              <a:rPr lang="en-US" dirty="0"/>
              <a:t>After making an inventory and first analysis we need to develop a hardware design. We have 20 years to make it work, R&amp;D most likely required.</a:t>
            </a:r>
          </a:p>
          <a:p>
            <a:r>
              <a:rPr lang="en-US" dirty="0"/>
              <a:t>Availability</a:t>
            </a:r>
          </a:p>
          <a:p>
            <a:pPr lvl="1"/>
            <a:r>
              <a:rPr lang="en-US" dirty="0"/>
              <a:t>This is the moment to perform availability (= luminosity delivery) simulations. The context is highly complex and challenging. The study needs a global system overview. Hardware groups must be open to point their R&amp;D towards where it will have the most significant impact.</a:t>
            </a:r>
          </a:p>
          <a:p>
            <a:r>
              <a:rPr lang="en-US" dirty="0"/>
              <a:t>Circuit Protection</a:t>
            </a:r>
          </a:p>
          <a:p>
            <a:pPr lvl="1"/>
            <a:r>
              <a:rPr lang="en-US" dirty="0"/>
              <a:t>We need the FCC-</a:t>
            </a:r>
            <a:r>
              <a:rPr lang="en-US" dirty="0" err="1"/>
              <a:t>ee</a:t>
            </a:r>
            <a:r>
              <a:rPr lang="en-US" dirty="0"/>
              <a:t> circuit and magnet parameters to start with</a:t>
            </a:r>
          </a:p>
          <a:p>
            <a:pPr lvl="1"/>
            <a:r>
              <a:rPr lang="en-US" dirty="0"/>
              <a:t>We have basic FCC-</a:t>
            </a:r>
            <a:r>
              <a:rPr lang="en-US" dirty="0" err="1"/>
              <a:t>hh</a:t>
            </a:r>
            <a:r>
              <a:rPr lang="en-US" dirty="0"/>
              <a:t> circuit parameters which need to be integrated in the global magnet and cryogenic design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03117B-333E-34F4-2A43-2F19EA68A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Challenges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1A70E-CB7F-C1FC-7C01-41B959EB8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44AAE-B1DB-B113-73D7-A937B9370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 Uythoven |MPE Summary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C5BF3-97D5-0154-3C32-DE3B3503F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57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65C821-AF91-C20C-8F61-2D875AB52D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27138"/>
            <a:ext cx="11376024" cy="4608512"/>
          </a:xfrm>
        </p:spPr>
        <p:txBody>
          <a:bodyPr/>
          <a:lstStyle/>
          <a:p>
            <a:r>
              <a:rPr lang="en-GB" dirty="0"/>
              <a:t>The present FCC and </a:t>
            </a:r>
            <a:r>
              <a:rPr lang="en-GB" dirty="0" err="1"/>
              <a:t>FCCee</a:t>
            </a:r>
            <a:r>
              <a:rPr lang="en-GB" dirty="0"/>
              <a:t> organisational structure is not very clear to me</a:t>
            </a:r>
          </a:p>
          <a:p>
            <a:pPr lvl="1"/>
            <a:r>
              <a:rPr lang="en-GB" dirty="0"/>
              <a:t>Who reports to who?</a:t>
            </a:r>
          </a:p>
          <a:p>
            <a:pPr lvl="1"/>
            <a:r>
              <a:rPr lang="en-GB" dirty="0"/>
              <a:t>Where do I find official parameters, coherence, </a:t>
            </a:r>
            <a:r>
              <a:rPr lang="en-GB" dirty="0" err="1"/>
              <a:t>statusses</a:t>
            </a:r>
            <a:r>
              <a:rPr lang="en-GB" dirty="0"/>
              <a:t> of studies? (may be this is just my ignorance)</a:t>
            </a:r>
          </a:p>
          <a:p>
            <a:r>
              <a:rPr lang="en-GB" dirty="0"/>
              <a:t>Defining an FCC structure which is close to the ATS organisational structure most likely simplifies matters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C1ACD0-0B54-0A63-E206-D43FC5131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3677"/>
          </a:xfrm>
        </p:spPr>
        <p:txBody>
          <a:bodyPr/>
          <a:lstStyle/>
          <a:p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66C1D-222A-B232-F310-E6D33F17E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 May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2910F-DFBC-17B3-7D84-FEB8C24BA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Jan Uythoven |MPE 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D97E8-78A0-D7E3-DEC4-A6C4EFAA3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405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721</TotalTime>
  <Words>523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MPE Summary</vt:lpstr>
      <vt:lpstr>Study topics of the MPE group (as distributed within TE on 4th March 2024)</vt:lpstr>
      <vt:lpstr>Infrastructure definition</vt:lpstr>
      <vt:lpstr>Challenges</vt:lpstr>
      <vt:lpstr>Organisation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Jan Uythoven</dc:creator>
  <cp:lastModifiedBy>Jan Uythoven</cp:lastModifiedBy>
  <cp:revision>16</cp:revision>
  <dcterms:created xsi:type="dcterms:W3CDTF">2024-05-14T09:20:16Z</dcterms:created>
  <dcterms:modified xsi:type="dcterms:W3CDTF">2024-05-16T12:00:42Z</dcterms:modified>
</cp:coreProperties>
</file>