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44" r:id="rId5"/>
    <p:sldId id="955" r:id="rId6"/>
    <p:sldId id="956" r:id="rId7"/>
    <p:sldId id="957" r:id="rId8"/>
    <p:sldId id="958" r:id="rId9"/>
    <p:sldId id="960" r:id="rId10"/>
    <p:sldId id="962" r:id="rId11"/>
    <p:sldId id="969" r:id="rId12"/>
    <p:sldId id="963" r:id="rId13"/>
    <p:sldId id="964" r:id="rId14"/>
    <p:sldId id="967" r:id="rId15"/>
    <p:sldId id="961" r:id="rId16"/>
    <p:sldId id="968" r:id="rId17"/>
    <p:sldId id="945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011"/>
    <a:srgbClr val="000000"/>
    <a:srgbClr val="F09E18"/>
    <a:srgbClr val="0016A0"/>
    <a:srgbClr val="8E04FF"/>
    <a:srgbClr val="006DD0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8" autoAdjust="0"/>
  </p:normalViewPr>
  <p:slideViewPr>
    <p:cSldViewPr snapToGrid="0">
      <p:cViewPr varScale="1">
        <p:scale>
          <a:sx n="114" d="100"/>
          <a:sy n="114" d="100"/>
        </p:scale>
        <p:origin x="108" y="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indico.cern.ch/event/679654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1377966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79654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cern.ch/event/679654/" TargetMode="Externa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Hysteresis losses for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The main dependence of hysteresis losses is on filament size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A reduction of </a:t>
            </a:r>
            <a:r>
              <a:rPr lang="en-GB" sz="1600" dirty="0" err="1">
                <a:latin typeface="Times"/>
                <a:cs typeface="Times"/>
              </a:rPr>
              <a:t>D</a:t>
            </a:r>
            <a:r>
              <a:rPr lang="en-GB" sz="1600" baseline="-25000" dirty="0" err="1">
                <a:latin typeface="Times"/>
                <a:cs typeface="Times"/>
              </a:rPr>
              <a:t>eff</a:t>
            </a:r>
            <a:r>
              <a:rPr lang="en-GB" sz="1600" dirty="0">
                <a:latin typeface="Times"/>
                <a:cs typeface="Times"/>
              </a:rPr>
              <a:t> from 50 µm to 20 µm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	can halve these losses – this is the reason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	for setting a target of 5 kJ/m for ramp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Pinning with internal oxidation also </a:t>
            </a:r>
          </a:p>
          <a:p>
            <a:pPr marL="749808" lvl="2" indent="0">
              <a:buNone/>
            </a:pPr>
            <a:r>
              <a:rPr lang="en-GB" sz="1400" dirty="0">
                <a:latin typeface="Times"/>
                <a:cs typeface="Times"/>
              </a:rPr>
              <a:t>	</a:t>
            </a:r>
            <a:r>
              <a:rPr lang="en-GB" sz="1600" dirty="0">
                <a:latin typeface="Times"/>
                <a:cs typeface="Times"/>
              </a:rPr>
              <a:t>allows to reduce magnetization</a:t>
            </a: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Hysteresis losses depend on energy range since they dominate at low fields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In particular they depend on the reset current – this is another argument that makes a injection at 1.3 rather than 3 </a:t>
            </a:r>
            <a:r>
              <a:rPr lang="en-GB" sz="1600" dirty="0" err="1">
                <a:latin typeface="Times"/>
                <a:cs typeface="Times"/>
              </a:rPr>
              <a:t>TeV</a:t>
            </a:r>
            <a:r>
              <a:rPr lang="en-GB" sz="1600" dirty="0">
                <a:latin typeface="Times"/>
                <a:cs typeface="Times"/>
              </a:rPr>
              <a:t> much more challenging</a:t>
            </a:r>
          </a:p>
          <a:p>
            <a:pPr marL="448056" lvl="1" indent="0">
              <a:buNone/>
            </a:pPr>
            <a:endParaRPr lang="en-GB" sz="16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448056" lvl="1" indent="0">
              <a:buNone/>
            </a:pPr>
            <a:endParaRPr lang="en-GB" sz="1600" dirty="0">
              <a:latin typeface="Times"/>
              <a:cs typeface="Time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3786" y="5727352"/>
            <a:ext cx="4839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dirty="0">
                <a:latin typeface="Times"/>
                <a:cs typeface="Times"/>
              </a:rPr>
              <a:t>Talk given by S. Izquierdo Bermudez, November 2017, </a:t>
            </a:r>
            <a:r>
              <a:rPr lang="en-GB" sz="1400" dirty="0" err="1">
                <a:latin typeface="Times"/>
                <a:cs typeface="Times"/>
              </a:rPr>
              <a:t>EuroCirCol</a:t>
            </a:r>
            <a:r>
              <a:rPr lang="en-GB" sz="1400" dirty="0">
                <a:latin typeface="Times"/>
                <a:cs typeface="Times"/>
              </a:rPr>
              <a:t> meeting </a:t>
            </a:r>
            <a:r>
              <a:rPr lang="en-GB" sz="1400" dirty="0">
                <a:latin typeface="Times"/>
                <a:cs typeface="Times"/>
                <a:hlinkClick r:id="rId2"/>
              </a:rPr>
              <a:t>https://indico.cern.ch/event/679654/</a:t>
            </a:r>
            <a:r>
              <a:rPr lang="en-GB" sz="1400" dirty="0">
                <a:latin typeface="Times"/>
                <a:cs typeface="Times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50FA45-52DE-5BCF-05F2-F18B8D1FA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565" y="4140465"/>
            <a:ext cx="2593298" cy="20602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AF0A80-F8F1-5A92-ECDE-D357693B7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047" y="1819927"/>
            <a:ext cx="4227087" cy="1339359"/>
          </a:xfrm>
          <a:prstGeom prst="rect">
            <a:avLst/>
          </a:prstGeom>
        </p:spPr>
      </p:pic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A35E3313-088A-1037-0999-9D141B7E8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285110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Cooling options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In the CDR of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, 16 T magnets operate at 1.9 K at 86%</a:t>
            </a:r>
          </a:p>
          <a:p>
            <a:r>
              <a:rPr lang="en-GB" sz="2000" dirty="0">
                <a:latin typeface="Times"/>
                <a:cs typeface="Times"/>
              </a:rPr>
              <a:t>The new target for the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dipole of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 of 14 T is set both at 1.9 K and at 4.5 K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is achieved by setting a larger </a:t>
            </a:r>
            <a:r>
              <a:rPr lang="en-GB" sz="1600" dirty="0" err="1">
                <a:latin typeface="Times"/>
                <a:cs typeface="Times"/>
              </a:rPr>
              <a:t>loadline</a:t>
            </a:r>
            <a:r>
              <a:rPr lang="en-GB" sz="1600" dirty="0">
                <a:latin typeface="Times"/>
                <a:cs typeface="Times"/>
              </a:rPr>
              <a:t> margin (80%) at 1.9 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Following the HL-LHC experience, where all MQXF are also able to operate at 4.5 K and nominal current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Operating at 4.5 K allows to considerably save on the cooling power needed for hysteresis losses, that are in the magnet coil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Hysteresis losses at 4.5 K and at 1.9 K are similar, due to flux jumps, but heat is extracted at </a:t>
            </a:r>
            <a:r>
              <a:rPr lang="en-GB" sz="1600">
                <a:latin typeface="Times"/>
                <a:cs typeface="Times"/>
              </a:rPr>
              <a:t>higher temperature</a:t>
            </a:r>
            <a:endParaRPr lang="en-GB" sz="1600" dirty="0">
              <a:latin typeface="Times"/>
              <a:cs typeface="Times"/>
            </a:endParaRPr>
          </a:p>
        </p:txBody>
      </p:sp>
      <p:pic>
        <p:nvPicPr>
          <p:cNvPr id="1026" name="Picture 2" descr="Aperçu de l’image">
            <a:extLst>
              <a:ext uri="{FF2B5EF4-FFF2-40B4-BE49-F238E27FC236}">
                <a16:creationId xmlns:a16="http://schemas.microsoft.com/office/drawing/2014/main" id="{3BC3C235-53DA-E463-BEE4-1A76CDA03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682" y="2519565"/>
            <a:ext cx="4470863" cy="217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D13FE9-C5D6-8882-3FF3-39A10365C01B}"/>
              </a:ext>
            </a:extLst>
          </p:cNvPr>
          <p:cNvSpPr txBox="1"/>
          <p:nvPr/>
        </p:nvSpPr>
        <p:spPr>
          <a:xfrm>
            <a:off x="2454732" y="4654062"/>
            <a:ext cx="6534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Quench performance of MQXFB04 at 1.9 K and at 4.5 K 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[F. Mangiarotti, S. Izquierdo </a:t>
            </a:r>
            <a:r>
              <a:rPr lang="en-US" sz="1200" dirty="0" err="1">
                <a:solidFill>
                  <a:srgbClr val="00B050"/>
                </a:solidFill>
                <a:latin typeface="Times"/>
                <a:cs typeface="Times"/>
              </a:rPr>
              <a:t>Bermudez,et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 al.]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0D3D28D-2C0B-91D4-3A21-B8298C2CBE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635995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The HTS case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Magnet dimension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For the HTS case, the target is 20 T – this relies on the possibility of significantly increasing the current density and keeping the coil mass limited (both for magnet size and for cost), and using stress management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Yoke size, mechanical structure, to be studied</a:t>
            </a: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Cooling: </a:t>
            </a:r>
            <a:r>
              <a:rPr lang="en-GB" sz="1600" dirty="0">
                <a:latin typeface="Times"/>
                <a:cs typeface="Times"/>
              </a:rPr>
              <a:t>Whereas for Nb</a:t>
            </a:r>
            <a:r>
              <a:rPr lang="en-GB" sz="1600" baseline="-25000" dirty="0">
                <a:latin typeface="Times"/>
                <a:cs typeface="Times"/>
              </a:rPr>
              <a:t>3</a:t>
            </a:r>
            <a:r>
              <a:rPr lang="en-GB" sz="1600" dirty="0">
                <a:latin typeface="Times"/>
                <a:cs typeface="Times"/>
              </a:rPr>
              <a:t>Sn models to estimate the hysteresis losses are well established, for HTS the </a:t>
            </a:r>
            <a:r>
              <a:rPr lang="en-GB" sz="1600" dirty="0" err="1">
                <a:latin typeface="Times"/>
                <a:cs typeface="Times"/>
              </a:rPr>
              <a:t>modeling</a:t>
            </a:r>
            <a:r>
              <a:rPr lang="en-GB" sz="1600" dirty="0">
                <a:latin typeface="Times"/>
                <a:cs typeface="Times"/>
              </a:rPr>
              <a:t> is much less advanced and much more complicated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For HTS the anisotropy introduces a dependence on the magnet design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For HTS the contribution of hysteresis losses is much larger than in Nb</a:t>
            </a:r>
            <a:r>
              <a:rPr lang="en-GB" sz="1600" baseline="-25000" dirty="0">
                <a:latin typeface="Times"/>
                <a:cs typeface="Times"/>
              </a:rPr>
              <a:t>3</a:t>
            </a:r>
            <a:r>
              <a:rPr lang="en-GB" sz="1600" dirty="0">
                <a:latin typeface="Times"/>
                <a:cs typeface="Times"/>
              </a:rPr>
              <a:t>Sn and could wipe out part or all the beneficial effects of operating at 20 K with present status of technology (not developed specifically for </a:t>
            </a:r>
            <a:r>
              <a:rPr lang="en-GB" sz="1600">
                <a:latin typeface="Times"/>
                <a:cs typeface="Times"/>
              </a:rPr>
              <a:t>accelerator magnets)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Use of striated and twisted tapes could reduce it, but it would greatly increase the coil size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Physical dimension of QRL at 20 K also to be studied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Maximum acceptable </a:t>
            </a:r>
            <a:r>
              <a:rPr lang="en-GB" sz="1600" dirty="0">
                <a:latin typeface="Symbol" panose="05050102010706020507" pitchFamily="18" charset="2"/>
                <a:cs typeface="Times"/>
              </a:rPr>
              <a:t>D</a:t>
            </a:r>
            <a:r>
              <a:rPr lang="en-GB" sz="1600" dirty="0">
                <a:latin typeface="Times"/>
                <a:cs typeface="Times"/>
              </a:rPr>
              <a:t>t should be fixed by magnet design</a:t>
            </a: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1600" dirty="0">
              <a:latin typeface="Times"/>
              <a:cs typeface="Times"/>
            </a:endParaRP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7EAC3BC6-CB38-B850-ABB1-D3E697A9F5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3993213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Conclusions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A maximum diameter of 800 mm can be confirmed, considering that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Target field for Nb</a:t>
            </a:r>
            <a:r>
              <a:rPr lang="en-GB" sz="1400" baseline="-25000" dirty="0">
                <a:latin typeface="Times"/>
                <a:cs typeface="Times"/>
              </a:rPr>
              <a:t>3</a:t>
            </a:r>
            <a:r>
              <a:rPr lang="en-GB" sz="1400" dirty="0">
                <a:latin typeface="Times"/>
                <a:cs typeface="Times"/>
              </a:rPr>
              <a:t>Sn magnet has been reduced from 16 T to 14 T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800 mm magnet diameter for a 14 m long magnet is already above the 40 tons </a:t>
            </a: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Cooling hypothesis of the CDR of the 2019 are the latest stage of the work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However, the new target of 14 T at 80% at 1.9 K opens the possibility of operating the cold mass at 4.5 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would allow reducing the cooling related to hysteresis losses that is a significant part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Note that the present target of today for hysteresis losses (5 kJ/m per ramp) requires a technology beyond HL-LHC, i.e. smaller filaments – with HL-LHC conductor we have twice</a:t>
            </a:r>
          </a:p>
          <a:p>
            <a:pPr lvl="1"/>
            <a:endParaRPr lang="en-GB" sz="1800" dirty="0">
              <a:latin typeface="Times"/>
              <a:cs typeface="Times"/>
            </a:endParaRPr>
          </a:p>
          <a:p>
            <a:r>
              <a:rPr lang="en-GB" sz="1800" dirty="0">
                <a:latin typeface="Times"/>
                <a:cs typeface="Times"/>
              </a:rPr>
              <a:t>For HTS, many elements are still missing to draw conclusions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Building, testing, modelling …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2DFC53C5-C052-C770-1D11-B5681751CE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583993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800" dirty="0">
                <a:latin typeface="Book Antiqua"/>
                <a:cs typeface="Book Antiqua"/>
              </a:rPr>
              <a:t>Assumptions on FCC-</a:t>
            </a:r>
            <a:r>
              <a:rPr lang="en-GB" sz="4800" dirty="0" err="1">
                <a:latin typeface="Book Antiqua"/>
                <a:cs typeface="Book Antiqua"/>
              </a:rPr>
              <a:t>hh</a:t>
            </a:r>
            <a:r>
              <a:rPr lang="en-GB" sz="4800" dirty="0">
                <a:latin typeface="Book Antiqua"/>
                <a:cs typeface="Book Antiqua"/>
              </a:rPr>
              <a:t> magnets outer dimensions and cooling needs</a:t>
            </a:r>
            <a:br>
              <a:rPr lang="en-GB" sz="4800" dirty="0">
                <a:latin typeface="Book Antiqua"/>
                <a:cs typeface="Book Antiqua"/>
              </a:rPr>
            </a:br>
            <a:endParaRPr lang="en-GB" sz="48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283005" y="4608399"/>
            <a:ext cx="870623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Todesco</a:t>
            </a:r>
            <a:r>
              <a:rPr lang="fr-CH" sz="2400" dirty="0">
                <a:latin typeface="Book Antiqua"/>
                <a:cs typeface="Book Antiqua"/>
              </a:rPr>
              <a:t> </a:t>
            </a:r>
          </a:p>
          <a:p>
            <a:r>
              <a:rPr lang="en-US" sz="2000" dirty="0">
                <a:latin typeface="Book Antiqua"/>
                <a:cs typeface="Book Antiqua"/>
              </a:rPr>
              <a:t>Thanks to D. </a:t>
            </a:r>
            <a:r>
              <a:rPr lang="en-US" sz="2000" dirty="0" err="1">
                <a:latin typeface="Book Antiqua"/>
                <a:cs typeface="Book Antiqua"/>
              </a:rPr>
              <a:t>Schoerling</a:t>
            </a:r>
            <a:r>
              <a:rPr lang="en-US" sz="2000" dirty="0">
                <a:latin typeface="Book Antiqua"/>
                <a:cs typeface="Book Antiqua"/>
              </a:rPr>
              <a:t>, B. </a:t>
            </a:r>
            <a:r>
              <a:rPr lang="en-US" sz="2000" dirty="0" err="1">
                <a:latin typeface="Book Antiqua"/>
                <a:cs typeface="Book Antiqua"/>
              </a:rPr>
              <a:t>Auchmann</a:t>
            </a:r>
            <a:r>
              <a:rPr lang="en-US" sz="2000" dirty="0">
                <a:latin typeface="Book Antiqua"/>
                <a:cs typeface="Book Antiqua"/>
              </a:rPr>
              <a:t>, S. Izquierdo Bermudez, L. Bottura, </a:t>
            </a:r>
          </a:p>
          <a:p>
            <a:r>
              <a:rPr lang="en-US" sz="2000" dirty="0">
                <a:latin typeface="Book Antiqua"/>
                <a:cs typeface="Book Antiqua"/>
              </a:rPr>
              <a:t>A. </a:t>
            </a:r>
            <a:r>
              <a:rPr lang="en-US" sz="2000" dirty="0" err="1">
                <a:latin typeface="Book Antiqua"/>
                <a:cs typeface="Book Antiqua"/>
              </a:rPr>
              <a:t>Verveij</a:t>
            </a:r>
            <a:r>
              <a:rPr lang="en-US" sz="2000" dirty="0">
                <a:latin typeface="Book Antiqua"/>
                <a:cs typeface="Book Antiqua"/>
              </a:rPr>
              <a:t>, A. </a:t>
            </a:r>
            <a:r>
              <a:rPr lang="en-US" sz="2000">
                <a:latin typeface="Book Antiqua"/>
                <a:cs typeface="Book Antiqua"/>
              </a:rPr>
              <a:t>Milanese</a:t>
            </a:r>
            <a:endParaRPr lang="en-US" sz="2000" dirty="0">
              <a:latin typeface="Book Antiqua"/>
              <a:cs typeface="Book Antiqua"/>
            </a:endParaRPr>
          </a:p>
          <a:p>
            <a:endParaRPr lang="en-US" sz="2000" dirty="0">
              <a:latin typeface="Book Antiqua"/>
              <a:cs typeface="Book Antiqua"/>
            </a:endParaRPr>
          </a:p>
          <a:p>
            <a:r>
              <a:rPr lang="en-US" sz="2000" dirty="0">
                <a:latin typeface="Book Antiqua"/>
                <a:cs typeface="Book Antiqua"/>
              </a:rPr>
              <a:t>FCC-</a:t>
            </a:r>
            <a:r>
              <a:rPr lang="en-US" sz="2000" dirty="0" err="1">
                <a:latin typeface="Book Antiqua"/>
                <a:cs typeface="Book Antiqua"/>
              </a:rPr>
              <a:t>ee</a:t>
            </a:r>
            <a:r>
              <a:rPr lang="en-US" sz="2000" dirty="0">
                <a:latin typeface="Book Antiqua"/>
                <a:cs typeface="Book Antiqua"/>
              </a:rPr>
              <a:t> TE-workshop, May 2024</a:t>
            </a:r>
            <a:endParaRPr lang="x-none" sz="2000" dirty="0">
              <a:latin typeface="Book Antiqua"/>
              <a:cs typeface="Book Antiqua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Arc magnet dimensions historical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Recall of values for outer diameter cold mass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LHC main dipole : 570 mm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MQXF HL-LHC quadrupole : 630 mm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Hypothesis considered for FCC-</a:t>
            </a:r>
            <a:r>
              <a:rPr lang="en-GB" sz="1600" dirty="0" err="1">
                <a:latin typeface="Times"/>
                <a:cs typeface="Times"/>
              </a:rPr>
              <a:t>hh</a:t>
            </a:r>
            <a:r>
              <a:rPr lang="en-GB" sz="1600" dirty="0">
                <a:latin typeface="Times"/>
                <a:cs typeface="Times"/>
              </a:rPr>
              <a:t>: 600 mm to 800 mm</a:t>
            </a:r>
          </a:p>
          <a:p>
            <a:r>
              <a:rPr lang="en-GB" sz="2000" dirty="0">
                <a:latin typeface="Times"/>
                <a:cs typeface="Times"/>
              </a:rPr>
              <a:t>Magnet dimensions are related to three factors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Tolerable </a:t>
            </a:r>
            <a:r>
              <a:rPr lang="en-GB" sz="1600" u="sng" dirty="0">
                <a:latin typeface="Times"/>
                <a:cs typeface="Times"/>
              </a:rPr>
              <a:t>fringe field</a:t>
            </a:r>
            <a:r>
              <a:rPr lang="en-GB" sz="1600" dirty="0">
                <a:latin typeface="Times"/>
                <a:cs typeface="Times"/>
              </a:rPr>
              <a:t>, requiring some space for iron to act as a shield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1600" u="sng" dirty="0">
                <a:latin typeface="Times"/>
                <a:cs typeface="Times"/>
              </a:rPr>
              <a:t>Space</a:t>
            </a:r>
            <a:r>
              <a:rPr lang="en-GB" sz="1600" dirty="0">
                <a:latin typeface="Times"/>
                <a:cs typeface="Times"/>
              </a:rPr>
              <a:t> needed to allocate aperture, coil width, beam separation, mechanical structure </a:t>
            </a:r>
          </a:p>
          <a:p>
            <a:pPr lvl="1"/>
            <a:r>
              <a:rPr lang="en-GB" sz="1600" u="sng" dirty="0">
                <a:latin typeface="Times"/>
                <a:cs typeface="Times"/>
              </a:rPr>
              <a:t>Tolerable b</a:t>
            </a:r>
            <a:r>
              <a:rPr lang="en-GB" sz="1600" u="sng" baseline="-25000" dirty="0">
                <a:latin typeface="Times"/>
                <a:cs typeface="Times"/>
              </a:rPr>
              <a:t>2</a:t>
            </a:r>
            <a:r>
              <a:rPr lang="en-GB" sz="1600" u="sng" dirty="0">
                <a:latin typeface="Times"/>
                <a:cs typeface="Times"/>
              </a:rPr>
              <a:t> </a:t>
            </a:r>
            <a:r>
              <a:rPr lang="en-GB" sz="1600" dirty="0">
                <a:latin typeface="Times"/>
                <a:cs typeface="Times"/>
              </a:rPr>
              <a:t>arising from cross-talk of two apertures due to iron asymmetry</a:t>
            </a:r>
            <a:endParaRPr lang="en-GB" sz="2000" dirty="0">
              <a:latin typeface="Times"/>
              <a:cs typeface="Times"/>
            </a:endParaRPr>
          </a:p>
          <a:p>
            <a:pPr lvl="2"/>
            <a:r>
              <a:rPr lang="en-GB" sz="1400" dirty="0">
                <a:latin typeface="Times"/>
                <a:cs typeface="Times"/>
              </a:rPr>
              <a:t>This can be negotiated with beam optics</a:t>
            </a:r>
          </a:p>
          <a:p>
            <a:pPr lvl="2"/>
            <a:endParaRPr lang="en-GB" sz="14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Studies in the framework of </a:t>
            </a:r>
            <a:r>
              <a:rPr lang="en-GB" sz="2000" dirty="0" err="1">
                <a:latin typeface="Times"/>
                <a:cs typeface="Times"/>
              </a:rPr>
              <a:t>EuroCirCol</a:t>
            </a:r>
            <a:r>
              <a:rPr lang="en-GB" sz="2000" dirty="0">
                <a:latin typeface="Times"/>
                <a:cs typeface="Times"/>
              </a:rPr>
              <a:t> network</a:t>
            </a:r>
          </a:p>
          <a:p>
            <a:pPr marL="36576" indent="0">
              <a:buNone/>
            </a:pPr>
            <a:r>
              <a:rPr lang="en-GB" sz="2000" u="sng" dirty="0">
                <a:latin typeface="Times"/>
                <a:cs typeface="Times"/>
              </a:rPr>
              <a:t>initially considered 800 mm</a:t>
            </a:r>
            <a:r>
              <a:rPr lang="en-GB" sz="2000" dirty="0">
                <a:latin typeface="Times"/>
                <a:cs typeface="Times"/>
              </a:rPr>
              <a:t> for a 16 T operational field </a:t>
            </a:r>
          </a:p>
          <a:p>
            <a:pPr marL="36576" indent="0">
              <a:buNone/>
            </a:pPr>
            <a:r>
              <a:rPr lang="en-GB" sz="2000" dirty="0">
                <a:latin typeface="Times"/>
                <a:cs typeface="Times"/>
              </a:rPr>
              <a:t>magnet, with </a:t>
            </a:r>
            <a:r>
              <a:rPr lang="en-GB" sz="2000" u="sng" dirty="0">
                <a:latin typeface="Times"/>
                <a:cs typeface="Times"/>
              </a:rPr>
              <a:t>250 mm beam separation</a:t>
            </a: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800 mm is the RMM diameter (16 T magnet)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(but with single aperture and very large coil width)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4349" y="5384008"/>
            <a:ext cx="2857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F. Toral, et al “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16 T Dipole design options: </a:t>
            </a:r>
          </a:p>
          <a:p>
            <a:pPr algn="ctr"/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Input Parameters and Evaluation Criteria” 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EuroCirCol-P2-WP5 (2015)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13BFFB-B785-FB71-D0D2-D994B6611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267" y="3682767"/>
            <a:ext cx="3002733" cy="16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Arc magnet dimensions historical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In 2017, beam separation reduced to 204 mm, acceptable fringe field increased to 200 </a:t>
            </a:r>
            <a:r>
              <a:rPr lang="en-GB" sz="2000" dirty="0" err="1">
                <a:latin typeface="Times"/>
                <a:cs typeface="Times"/>
              </a:rPr>
              <a:t>mT</a:t>
            </a:r>
            <a:r>
              <a:rPr lang="en-GB" sz="2000" dirty="0">
                <a:latin typeface="Times"/>
                <a:cs typeface="Times"/>
              </a:rPr>
              <a:t>, and magnet diameter was </a:t>
            </a:r>
            <a:r>
              <a:rPr lang="en-GB" sz="2000" u="sng" dirty="0">
                <a:latin typeface="Times"/>
                <a:cs typeface="Times"/>
              </a:rPr>
              <a:t>reduced to 600 mm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was done to have the same 16 T dipole for FCC-</a:t>
            </a:r>
            <a:r>
              <a:rPr lang="en-GB" sz="1600" dirty="0" err="1">
                <a:latin typeface="Times"/>
                <a:cs typeface="Times"/>
              </a:rPr>
              <a:t>hh</a:t>
            </a:r>
            <a:r>
              <a:rPr lang="en-GB" sz="1600" dirty="0">
                <a:latin typeface="Times"/>
                <a:cs typeface="Times"/>
              </a:rPr>
              <a:t> installable in the LHC tunnel for HE-LHC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In 2019, the parameters are </a:t>
            </a:r>
            <a:r>
              <a:rPr lang="en-GB" sz="2000" u="sng" dirty="0">
                <a:latin typeface="Times"/>
                <a:cs typeface="Times"/>
              </a:rPr>
              <a:t>fixed to 800 mm outer dimension</a:t>
            </a:r>
            <a:r>
              <a:rPr lang="en-GB" sz="2000" dirty="0">
                <a:latin typeface="Times"/>
                <a:cs typeface="Times"/>
              </a:rPr>
              <a:t>, with a fringe field of 100 </a:t>
            </a:r>
            <a:r>
              <a:rPr lang="en-GB" sz="2000" dirty="0" err="1">
                <a:latin typeface="Times"/>
                <a:cs typeface="Times"/>
              </a:rPr>
              <a:t>mT</a:t>
            </a:r>
            <a:r>
              <a:rPr lang="en-GB" sz="2000" dirty="0">
                <a:latin typeface="Times"/>
                <a:cs typeface="Times"/>
              </a:rPr>
              <a:t> and a </a:t>
            </a:r>
            <a:r>
              <a:rPr lang="en-GB" sz="2000" u="sng" dirty="0">
                <a:latin typeface="Times"/>
                <a:cs typeface="Times"/>
              </a:rPr>
              <a:t>beam separation of 250 mm</a:t>
            </a:r>
            <a:r>
              <a:rPr lang="en-GB" sz="2000" dirty="0">
                <a:latin typeface="Times"/>
                <a:cs typeface="Times"/>
              </a:rPr>
              <a:t>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</a:t>
            </a:r>
            <a:r>
              <a:rPr lang="en-US" sz="1600" dirty="0">
                <a:solidFill>
                  <a:srgbClr val="00B050"/>
                </a:solidFill>
                <a:latin typeface="Times"/>
                <a:cs typeface="Times"/>
              </a:rPr>
              <a:t>D. </a:t>
            </a:r>
            <a:r>
              <a:rPr lang="en-US" sz="1600" dirty="0" err="1">
                <a:solidFill>
                  <a:srgbClr val="00B050"/>
                </a:solidFill>
                <a:latin typeface="Times"/>
                <a:cs typeface="Times"/>
              </a:rPr>
              <a:t>Schoerling</a:t>
            </a:r>
            <a:r>
              <a:rPr lang="en-US" sz="1600" dirty="0">
                <a:solidFill>
                  <a:srgbClr val="00B050"/>
                </a:solidFill>
                <a:latin typeface="Times"/>
                <a:cs typeface="Times"/>
              </a:rPr>
              <a:t>, et al, IEEE TAS 29 (2019) 4003109]</a:t>
            </a:r>
            <a:endParaRPr lang="en-GB" sz="20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These are the numbers that are in the CDR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</a:t>
            </a:r>
            <a:r>
              <a:rPr lang="en-GB" sz="1600" dirty="0" err="1">
                <a:solidFill>
                  <a:srgbClr val="00B050"/>
                </a:solidFill>
                <a:latin typeface="Times"/>
                <a:cs typeface="Times"/>
              </a:rPr>
              <a:t>Europhys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. J. 228 (2019), page 836]</a:t>
            </a: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pic>
        <p:nvPicPr>
          <p:cNvPr id="2" name="Picture 1" descr="cost_600_80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434" y="1953344"/>
            <a:ext cx="4431959" cy="25594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199" y="4422442"/>
            <a:ext cx="3340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D. </a:t>
            </a:r>
            <a:r>
              <a:rPr lang="en-US" sz="1200" dirty="0" err="1">
                <a:solidFill>
                  <a:srgbClr val="00B050"/>
                </a:solidFill>
                <a:latin typeface="Times"/>
                <a:cs typeface="Times"/>
              </a:rPr>
              <a:t>Tommasini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, et al, IEEE TAS 28 (2018) 4001305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ED71D85-5C81-EED7-EAA4-D10CDB903D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47781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Arc magnet dimensions: logistics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5131209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There is an additional argument that should be taken into account: </a:t>
            </a:r>
            <a:r>
              <a:rPr lang="en-GB" sz="2000" u="sng" dirty="0">
                <a:latin typeface="Times"/>
                <a:cs typeface="Times"/>
              </a:rPr>
              <a:t>weight and logistics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Note that for a 800 mm diameter, a 14.5 m long </a:t>
            </a:r>
            <a:r>
              <a:rPr lang="en-GB" sz="1400" u="sng" dirty="0">
                <a:latin typeface="Times"/>
                <a:cs typeface="Times"/>
              </a:rPr>
              <a:t>cold mass weight is 55 tons</a:t>
            </a:r>
            <a:r>
              <a:rPr lang="en-GB" sz="1400" dirty="0">
                <a:latin typeface="Times"/>
                <a:cs typeface="Times"/>
              </a:rPr>
              <a:t>, plus 6 of cryostat (see CDR, page 836 table 3.1)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A 55 tons cold mass is problematic in terms of transport –  not clear to me how this is possible</a:t>
            </a:r>
          </a:p>
          <a:p>
            <a:pPr marL="448056" lvl="1" indent="0">
              <a:buNone/>
            </a:pPr>
            <a:r>
              <a:rPr lang="en-GB" sz="1400" dirty="0">
                <a:latin typeface="Times"/>
                <a:cs typeface="Times"/>
              </a:rPr>
              <a:t>	(FCC in the Netherlands?)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Having 10 m long dipole would fit the 40 tons, but would reduce the filling factor and the energy of the accelerator, and increase the manufacturing costs</a:t>
            </a:r>
          </a:p>
          <a:p>
            <a:endParaRPr lang="en-GB" sz="2000" dirty="0">
              <a:latin typeface="Times"/>
              <a:cs typeface="Time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948F47-29E2-1563-DF30-EA6109EA5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439" y="1248627"/>
            <a:ext cx="3715021" cy="47184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FE5C46-7B08-F8ED-1B48-F46EC4C9F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006" y="3746480"/>
            <a:ext cx="4170443" cy="22206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CC4716-44C1-E7E4-B9C2-CB77CAB9FE94}"/>
              </a:ext>
            </a:extLst>
          </p:cNvPr>
          <p:cNvSpPr txBox="1"/>
          <p:nvPr/>
        </p:nvSpPr>
        <p:spPr>
          <a:xfrm>
            <a:off x="1018078" y="5950475"/>
            <a:ext cx="3553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S. Spielberg, et al, “Duel” Universal Television (1971)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F5DCBA1-F14F-1808-56BC-BCEBEDCFE4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3099381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Arc magnet dimensions: the new targets for Nb</a:t>
            </a:r>
            <a:r>
              <a:rPr lang="en-US" sz="3200" baseline="-25000" dirty="0">
                <a:latin typeface="Times"/>
                <a:cs typeface="Times"/>
              </a:rPr>
              <a:t>3</a:t>
            </a:r>
            <a:r>
              <a:rPr lang="en-US" sz="3200" dirty="0">
                <a:latin typeface="Times"/>
                <a:cs typeface="Times"/>
              </a:rPr>
              <a:t>Sn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In the past four years, the indication of lowering the operational field of the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 dipole has become more and more evident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US-MDP considered 15 T as a target field for FNAL program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12 T magnet was introduced in the HFM program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The last few tesla are very expensive in terms of conductor, see 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[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D. </a:t>
            </a:r>
            <a:r>
              <a:rPr lang="en-US" sz="1200" dirty="0" err="1">
                <a:solidFill>
                  <a:srgbClr val="00B050"/>
                </a:solidFill>
                <a:latin typeface="Times"/>
                <a:cs typeface="Times"/>
              </a:rPr>
              <a:t>Schoerling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, et al, IEEE TAS 27 (2017) 4003105]</a:t>
            </a:r>
            <a:endParaRPr lang="en-GB" sz="16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Since 2024 the HFM mandate explicitly includes a target of 14 T for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operational field </a:t>
            </a:r>
            <a:r>
              <a:rPr lang="en-GB" sz="1600" dirty="0">
                <a:latin typeface="Times"/>
                <a:cs typeface="Times"/>
              </a:rPr>
              <a:t>(see </a:t>
            </a:r>
            <a:r>
              <a:rPr lang="en-GB" sz="1600" dirty="0">
                <a:latin typeface="Times"/>
                <a:cs typeface="Times"/>
                <a:hlinkClick r:id="rId2"/>
              </a:rPr>
              <a:t>https://indico.cern.ch/event/1377966/</a:t>
            </a:r>
            <a:r>
              <a:rPr lang="en-GB" sz="1600" dirty="0">
                <a:latin typeface="Times"/>
                <a:cs typeface="Times"/>
              </a:rPr>
              <a:t> 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Since 800 mm diameter were proposed for 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	the 16 T case, it will be fine 14 T (weight issue still 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	to be clarified, maybe 700 mm would be more appropriate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For 800 mm diameter cold mass, 1220 mm diameter cryostat </a:t>
            </a:r>
          </a:p>
          <a:p>
            <a:pPr marL="448056" lvl="1" indent="0">
              <a:buNone/>
            </a:pPr>
            <a:r>
              <a:rPr lang="en-GB" sz="1600" dirty="0">
                <a:latin typeface="Times"/>
                <a:cs typeface="Times"/>
              </a:rPr>
              <a:t>	was proposed 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[FCC-</a:t>
            </a:r>
            <a:r>
              <a:rPr lang="en-GB" sz="1200" dirty="0" err="1">
                <a:solidFill>
                  <a:srgbClr val="00B050"/>
                </a:solidFill>
                <a:latin typeface="Times"/>
                <a:cs typeface="Times"/>
              </a:rPr>
              <a:t>hh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 CDR, </a:t>
            </a:r>
            <a:r>
              <a:rPr lang="en-GB" sz="1200" dirty="0" err="1">
                <a:solidFill>
                  <a:srgbClr val="00B050"/>
                </a:solidFill>
                <a:latin typeface="Times"/>
                <a:cs typeface="Times"/>
              </a:rPr>
              <a:t>Europhys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. J. 228 (2019), page 835 Fig 3.1]</a:t>
            </a:r>
            <a:endParaRPr lang="en-GB" sz="16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On the other hand, </a:t>
            </a:r>
            <a:r>
              <a:rPr lang="en-GB" sz="2000" u="sng" dirty="0">
                <a:latin typeface="Times"/>
                <a:cs typeface="Times"/>
              </a:rPr>
              <a:t>I would exclude magnet diameters larger than 800 mm</a:t>
            </a:r>
            <a:r>
              <a:rPr lang="en-GB" sz="2000" dirty="0">
                <a:latin typeface="Times"/>
                <a:cs typeface="Times"/>
              </a:rPr>
              <a:t> (and this is the information that is needed today)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The issue of the weight for 1000 mm diameter cold mass would become too challenging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2293B77-C504-96BD-BE15-A2DD5A460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84A49F-B639-8786-3451-3E2522D16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674" y="2994462"/>
            <a:ext cx="2345189" cy="21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5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Cooling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main components of the cooling requirements are</a:t>
            </a:r>
          </a:p>
          <a:p>
            <a:pPr lvl="1"/>
            <a:r>
              <a:rPr lang="en-GB" sz="1800" u="sng" dirty="0">
                <a:latin typeface="Times"/>
                <a:cs typeface="Times"/>
              </a:rPr>
              <a:t>Static losses </a:t>
            </a:r>
            <a:r>
              <a:rPr lang="en-GB" sz="1800" dirty="0">
                <a:latin typeface="Times"/>
                <a:cs typeface="Times"/>
              </a:rPr>
              <a:t>due to cryostat (in the cold mass and in the beam screen)</a:t>
            </a:r>
          </a:p>
          <a:p>
            <a:pPr lvl="1"/>
            <a:r>
              <a:rPr lang="en-GB" sz="1800" u="sng" dirty="0">
                <a:latin typeface="Times"/>
                <a:cs typeface="Times"/>
              </a:rPr>
              <a:t>Hysteresis losses, ramp rate </a:t>
            </a:r>
            <a:r>
              <a:rPr lang="en-GB" sz="1800" dirty="0">
                <a:latin typeface="Times"/>
                <a:cs typeface="Times"/>
              </a:rPr>
              <a:t>losses in the superconductor (in the magnet cold mass)</a:t>
            </a:r>
          </a:p>
          <a:p>
            <a:pPr lvl="1"/>
            <a:r>
              <a:rPr lang="en-GB" sz="1800" u="sng" dirty="0">
                <a:latin typeface="Times"/>
                <a:cs typeface="Times"/>
              </a:rPr>
              <a:t>Hysteresis losses, ramp rate </a:t>
            </a:r>
            <a:r>
              <a:rPr lang="en-GB" sz="1800" dirty="0">
                <a:latin typeface="Times"/>
                <a:cs typeface="Times"/>
              </a:rPr>
              <a:t>losses in the yoke (in the magnet cold mass) – much smaller</a:t>
            </a:r>
            <a:endParaRPr lang="en-GB" sz="1800" u="sng" dirty="0">
              <a:latin typeface="Times"/>
              <a:cs typeface="Times"/>
            </a:endParaRPr>
          </a:p>
          <a:p>
            <a:pPr lvl="1"/>
            <a:r>
              <a:rPr lang="en-GB" sz="1800" u="sng" dirty="0">
                <a:latin typeface="Times"/>
                <a:cs typeface="Times"/>
              </a:rPr>
              <a:t>Synchrotron radiation and beam losses </a:t>
            </a:r>
            <a:r>
              <a:rPr lang="en-GB" sz="1800" dirty="0">
                <a:latin typeface="Times"/>
                <a:cs typeface="Times"/>
              </a:rPr>
              <a:t>(mainly intercepted by the beam screen at higher temperature than the cold mass)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Remember that synchrotron radiation is not negligible in FCC-</a:t>
            </a:r>
            <a:r>
              <a:rPr lang="en-GB" sz="1600" dirty="0" err="1">
                <a:latin typeface="Times"/>
                <a:cs typeface="Times"/>
              </a:rPr>
              <a:t>hh</a:t>
            </a:r>
            <a:r>
              <a:rPr lang="en-GB" sz="1600" dirty="0">
                <a:latin typeface="Times"/>
                <a:cs typeface="Times"/>
              </a:rPr>
              <a:t> , and scales with E</a:t>
            </a:r>
            <a:r>
              <a:rPr lang="en-GB" sz="1600" baseline="30000" dirty="0">
                <a:latin typeface="Times"/>
                <a:cs typeface="Times"/>
              </a:rPr>
              <a:t>4</a:t>
            </a:r>
            <a:r>
              <a:rPr lang="en-GB" sz="1600" dirty="0">
                <a:latin typeface="Times"/>
                <a:cs typeface="Times"/>
              </a:rPr>
              <a:t>, therefore 20% energy reduction from 100 to 80 </a:t>
            </a:r>
            <a:r>
              <a:rPr lang="en-GB" sz="1600" dirty="0" err="1">
                <a:latin typeface="Times"/>
                <a:cs typeface="Times"/>
              </a:rPr>
              <a:t>TeV</a:t>
            </a:r>
            <a:r>
              <a:rPr lang="en-GB" sz="1600" dirty="0">
                <a:latin typeface="Times"/>
                <a:cs typeface="Times"/>
              </a:rPr>
              <a:t> means halving the heat load due to synchrotron radiation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2400" dirty="0">
              <a:latin typeface="Times"/>
              <a:cs typeface="Times"/>
            </a:endParaRPr>
          </a:p>
          <a:p>
            <a:endParaRPr lang="en-GB" sz="1800" dirty="0">
              <a:latin typeface="Times"/>
              <a:cs typeface="Times"/>
            </a:endParaRP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C18C6FE3-2DE2-CC03-3E5B-8234E40E7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73213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Cooling targets for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Targets for cooling considered operational temperature of 1.9 K, and are given in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</a:t>
            </a:r>
            <a:r>
              <a:rPr lang="en-US" sz="1600" dirty="0">
                <a:solidFill>
                  <a:srgbClr val="00B050"/>
                </a:solidFill>
                <a:latin typeface="Times"/>
                <a:cs typeface="Times"/>
              </a:rPr>
              <a:t>D. </a:t>
            </a:r>
            <a:r>
              <a:rPr lang="en-US" sz="1600" dirty="0" err="1">
                <a:solidFill>
                  <a:srgbClr val="00B050"/>
                </a:solidFill>
                <a:latin typeface="Times"/>
                <a:cs typeface="Times"/>
              </a:rPr>
              <a:t>Schoerling</a:t>
            </a:r>
            <a:r>
              <a:rPr lang="en-US" sz="1600" dirty="0">
                <a:solidFill>
                  <a:srgbClr val="00B050"/>
                </a:solidFill>
                <a:latin typeface="Times"/>
                <a:cs typeface="Times"/>
              </a:rPr>
              <a:t>, et al, IEEE TAS 29 (2019) 4003109]</a:t>
            </a:r>
            <a:endParaRPr lang="en-GB" sz="28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Static losses are estimated at 0.5 W/m at 1.9 K and 10 W/m at 50 K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A target has been set at 5 kJ/m per ramp (total 140 kJ per cycle for a 14 m long magnet) – source is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[S. Izquierdo Bermudez, November 2017, presentation at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EuroCirCol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  <a:r>
              <a:rPr lang="en-GB" sz="1400" dirty="0">
                <a:solidFill>
                  <a:srgbClr val="5F5F5F"/>
                </a:solidFill>
                <a:latin typeface="Times"/>
                <a:cs typeface="Time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https://indico.cern.ch/event/679654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 ] </a:t>
            </a:r>
            <a:r>
              <a:rPr lang="en-GB" sz="1800" dirty="0">
                <a:latin typeface="Times"/>
                <a:cs typeface="Times"/>
              </a:rPr>
              <a:t>– see following slides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C18C6FE3-2DE2-CC03-3E5B-8234E40E7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2878511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Hysteresis losses for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Hysteresis losses in the superconductor are the dominating source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For Nb</a:t>
            </a:r>
            <a:r>
              <a:rPr lang="en-GB" sz="1600" baseline="-25000" dirty="0">
                <a:latin typeface="Times"/>
                <a:cs typeface="Times"/>
              </a:rPr>
              <a:t>3</a:t>
            </a:r>
            <a:r>
              <a:rPr lang="en-GB" sz="1600" dirty="0">
                <a:latin typeface="Times"/>
                <a:cs typeface="Times"/>
              </a:rPr>
              <a:t>Sn, they mainly depend on the filament size – with present HL-LHC technology (diameter of 50 </a:t>
            </a:r>
            <a:r>
              <a:rPr lang="en-GB" sz="1600" dirty="0">
                <a:latin typeface="Symbol" charset="2"/>
                <a:cs typeface="Symbol" charset="2"/>
              </a:rPr>
              <a:t>m</a:t>
            </a:r>
            <a:r>
              <a:rPr lang="en-GB" sz="1600" dirty="0">
                <a:latin typeface="Times"/>
                <a:cs typeface="Times"/>
              </a:rPr>
              <a:t>m) losses are order of 20 kJ/m per cycle (10 kJ/m per ramp, i.e. twice the target)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To be compared to 0.5 kJ/m in the LHC dipoles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Hysteresis losses are found to weakly depend on magnet design </a:t>
            </a:r>
          </a:p>
          <a:p>
            <a:pPr marL="448056" lvl="1" indent="0">
              <a:buNone/>
            </a:pPr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1600" dirty="0">
              <a:latin typeface="Times"/>
              <a:cs typeface="Times"/>
            </a:endParaRPr>
          </a:p>
        </p:txBody>
      </p:sp>
      <p:graphicFrame>
        <p:nvGraphicFramePr>
          <p:cNvPr id="9" name="Content Placeholder 7"/>
          <p:cNvGraphicFramePr>
            <a:graphicFrameLocks/>
          </p:cNvGraphicFramePr>
          <p:nvPr/>
        </p:nvGraphicFramePr>
        <p:xfrm>
          <a:off x="1328909" y="3839391"/>
          <a:ext cx="6654187" cy="1920240"/>
        </p:xfrm>
        <a:graphic>
          <a:graphicData uri="http://schemas.openxmlformats.org/drawingml/2006/table">
            <a:tbl>
              <a:tblPr/>
              <a:tblGrid>
                <a:gridCol w="1445011">
                  <a:extLst>
                    <a:ext uri="{9D8B030D-6E8A-4147-A177-3AD203B41FA5}">
                      <a16:colId xmlns:a16="http://schemas.microsoft.com/office/drawing/2014/main" val="970588350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1144263158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883139926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2188938274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26752698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geometry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Coil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377535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Deff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µm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99027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254168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174564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Ireset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380418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Iinj (3.3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576785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235124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  (2 Ap)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119441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AC-loss/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  <a:r>
                        <a:rPr lang="en-GB" sz="14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4728455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4633384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4776274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800458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858" y="2784519"/>
            <a:ext cx="1278362" cy="10151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21" y="2774329"/>
            <a:ext cx="1277575" cy="10355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770" y="2896825"/>
            <a:ext cx="1103107" cy="88347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31900" y="5723235"/>
            <a:ext cx="6769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dirty="0">
                <a:latin typeface="Times"/>
                <a:cs typeface="Times"/>
              </a:rPr>
              <a:t>Talk given by S. Izquierdo Bermudez, November 2017, </a:t>
            </a:r>
            <a:r>
              <a:rPr lang="en-GB" sz="1400" dirty="0" err="1">
                <a:latin typeface="Times"/>
                <a:cs typeface="Times"/>
              </a:rPr>
              <a:t>EuroCirCol</a:t>
            </a:r>
            <a:r>
              <a:rPr lang="en-GB" sz="1400" dirty="0">
                <a:latin typeface="Times"/>
                <a:cs typeface="Times"/>
              </a:rPr>
              <a:t> meeting </a:t>
            </a:r>
            <a:r>
              <a:rPr lang="en-GB" sz="1400" dirty="0">
                <a:latin typeface="Times"/>
                <a:cs typeface="Times"/>
                <a:hlinkClick r:id="rId5"/>
              </a:rPr>
              <a:t>https://indico.cern.ch/event/679654/</a:t>
            </a:r>
            <a:r>
              <a:rPr lang="en-GB" sz="1400" dirty="0">
                <a:latin typeface="Times"/>
                <a:cs typeface="Times"/>
              </a:rPr>
              <a:t>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2B43611-C4E6-D49B-F24E-1AC13D683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3804261171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10696</TotalTime>
  <Words>1730</Words>
  <Application>Microsoft Office PowerPoint</Application>
  <PresentationFormat>On-screen Show (4:3)</PresentationFormat>
  <Paragraphs>223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Book Antiqua</vt:lpstr>
      <vt:lpstr>Calibri</vt:lpstr>
      <vt:lpstr>Rockwell Light</vt:lpstr>
      <vt:lpstr>Symbol</vt:lpstr>
      <vt:lpstr>Times</vt:lpstr>
      <vt:lpstr>HFM(4-3)</vt:lpstr>
      <vt:lpstr>PowerPoint Presentation</vt:lpstr>
      <vt:lpstr>PowerPoint Presentation</vt:lpstr>
      <vt:lpstr>Arc magnet dimensions historical</vt:lpstr>
      <vt:lpstr>Arc magnet dimensions historical</vt:lpstr>
      <vt:lpstr>Arc magnet dimensions: logistics</vt:lpstr>
      <vt:lpstr>Arc magnet dimensions: the new targets for Nb3Sn</vt:lpstr>
      <vt:lpstr>Cooling</vt:lpstr>
      <vt:lpstr>Cooling targets for Nb3Sn</vt:lpstr>
      <vt:lpstr>Hysteresis losses for Nb3Sn</vt:lpstr>
      <vt:lpstr>Hysteresis losses for Nb3Sn</vt:lpstr>
      <vt:lpstr>Cooling options</vt:lpstr>
      <vt:lpstr>The HTS case</vt:lpstr>
      <vt:lpstr>Conclusions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62</cp:revision>
  <cp:lastPrinted>2022-04-29T08:24:36Z</cp:lastPrinted>
  <dcterms:created xsi:type="dcterms:W3CDTF">2012-11-30T11:04:26Z</dcterms:created>
  <dcterms:modified xsi:type="dcterms:W3CDTF">2024-05-15T15:04:16Z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